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70" r:id="rId2"/>
  </p:sldMasterIdLst>
  <p:notesMasterIdLst>
    <p:notesMasterId r:id="rId54"/>
  </p:notesMasterIdLst>
  <p:sldIdLst>
    <p:sldId id="256" r:id="rId3"/>
    <p:sldId id="257" r:id="rId4"/>
    <p:sldId id="258" r:id="rId5"/>
    <p:sldId id="259" r:id="rId6"/>
    <p:sldId id="412" r:id="rId7"/>
    <p:sldId id="296" r:id="rId8"/>
    <p:sldId id="260" r:id="rId9"/>
    <p:sldId id="267" r:id="rId10"/>
    <p:sldId id="431" r:id="rId11"/>
    <p:sldId id="430" r:id="rId12"/>
    <p:sldId id="436" r:id="rId13"/>
    <p:sldId id="426" r:id="rId14"/>
    <p:sldId id="427" r:id="rId15"/>
    <p:sldId id="366" r:id="rId16"/>
    <p:sldId id="414" r:id="rId17"/>
    <p:sldId id="419" r:id="rId18"/>
    <p:sldId id="262" r:id="rId19"/>
    <p:sldId id="421" r:id="rId20"/>
    <p:sldId id="415" r:id="rId21"/>
    <p:sldId id="416" r:id="rId22"/>
    <p:sldId id="277" r:id="rId23"/>
    <p:sldId id="417" r:id="rId24"/>
    <p:sldId id="278" r:id="rId25"/>
    <p:sldId id="270" r:id="rId26"/>
    <p:sldId id="437" r:id="rId27"/>
    <p:sldId id="279" r:id="rId28"/>
    <p:sldId id="447" r:id="rId29"/>
    <p:sldId id="448" r:id="rId30"/>
    <p:sldId id="449" r:id="rId31"/>
    <p:sldId id="333" r:id="rId32"/>
    <p:sldId id="354" r:id="rId33"/>
    <p:sldId id="355" r:id="rId34"/>
    <p:sldId id="423" r:id="rId35"/>
    <p:sldId id="429" r:id="rId36"/>
    <p:sldId id="332" r:id="rId37"/>
    <p:sldId id="422" r:id="rId38"/>
    <p:sldId id="357" r:id="rId39"/>
    <p:sldId id="343" r:id="rId40"/>
    <p:sldId id="428" r:id="rId41"/>
    <p:sldId id="363" r:id="rId42"/>
    <p:sldId id="271" r:id="rId43"/>
    <p:sldId id="272" r:id="rId44"/>
    <p:sldId id="273" r:id="rId45"/>
    <p:sldId id="324" r:id="rId46"/>
    <p:sldId id="360" r:id="rId47"/>
    <p:sldId id="287" r:id="rId48"/>
    <p:sldId id="438" r:id="rId49"/>
    <p:sldId id="440" r:id="rId50"/>
    <p:sldId id="441" r:id="rId51"/>
    <p:sldId id="288" r:id="rId52"/>
    <p:sldId id="442" r:id="rId53"/>
  </p:sldIdLst>
  <p:sldSz cx="9144000" cy="5143500" type="screen16x9"/>
  <p:notesSz cx="6858000" cy="9144000"/>
  <p:embeddedFontLst>
    <p:embeddedFont>
      <p:font typeface="Bebas" pitchFamily="2" charset="0"/>
      <p:regular r:id="rId55"/>
    </p:embeddedFont>
    <p:embeddedFont>
      <p:font typeface="Calibri" panose="020F0502020204030204" pitchFamily="34" charset="0"/>
      <p:regular r:id="rId56"/>
      <p:bold r:id="rId57"/>
      <p:italic r:id="rId58"/>
      <p:boldItalic r:id="rId59"/>
    </p:embeddedFont>
    <p:embeddedFont>
      <p:font typeface="Lato" panose="02020500000000000000" charset="0"/>
      <p:regular r:id="rId60"/>
      <p:bold r:id="rId61"/>
      <p:italic r:id="rId62"/>
      <p:boldItalic r:id="rId63"/>
    </p:embeddedFont>
    <p:embeddedFont>
      <p:font typeface="Microsoft JhengHei Light" panose="020B0304030504040204" pitchFamily="34" charset="-120"/>
      <p:regular r:id="rId64"/>
    </p:embeddedFont>
    <p:embeddedFont>
      <p:font typeface="Montserrat" panose="00000500000000000000" pitchFamily="50" charset="0"/>
      <p:regular r:id="rId65"/>
      <p:bold r:id="rId66"/>
      <p:italic r:id="rId67"/>
      <p:boldItalic r:id="rId68"/>
    </p:embeddedFont>
    <p:embeddedFont>
      <p:font typeface="Verdana" panose="020B0604030504040204" pitchFamily="34" charset="0"/>
      <p:regular r:id="rId69"/>
      <p:bold r:id="rId70"/>
      <p:italic r:id="rId71"/>
      <p:boldItalic r:id="rId72"/>
    </p:embeddedFont>
    <p:embeddedFont>
      <p:font typeface="微軟正黑體" panose="020B0604030504040204" pitchFamily="34" charset="-120"/>
      <p:regular r:id="rId73"/>
      <p:bold r:id="rId74"/>
    </p:embeddedFont>
    <p:embeddedFont>
      <p:font typeface="微軟正黑體" panose="020B0604030504040204" pitchFamily="34" charset="-120"/>
      <p:regular r:id="rId73"/>
      <p:bold r:id="rId74"/>
    </p:embeddedFont>
    <p:embeddedFont>
      <p:font typeface="新細明體" panose="02020500000000000000" pitchFamily="18" charset="-120"/>
      <p:regular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Coco Chiang" initials="QC" lastIdx="7" clrIdx="0">
    <p:extLst>
      <p:ext uri="{19B8F6BF-5375-455C-9EA6-DF929625EA0E}">
        <p15:presenceInfo xmlns:p15="http://schemas.microsoft.com/office/powerpoint/2012/main" userId="S::cocochiang@ieinet.onmicrosoft.com::31f7423a-afc2-4c20-bf5c-f3cb5a5196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D8EFFD"/>
    <a:srgbClr val="FEE9E9"/>
    <a:srgbClr val="F15E22"/>
    <a:srgbClr val="F4D6AD"/>
    <a:srgbClr val="00B050"/>
    <a:srgbClr val="2CF8FD"/>
    <a:srgbClr val="00B0F0"/>
    <a:srgbClr val="0099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55B4FF-F4CD-4114-AEC6-39BDFD6E19B3}">
  <a:tblStyle styleId="{0F55B4FF-F4CD-4114-AEC6-39BDFD6E19B3}" styleName="Table_0">
    <a:wholeTbl>
      <a:tcTxStyle b="off" i="off">
        <a:font>
          <a:latin typeface="Arial"/>
          <a:ea typeface="Arial"/>
          <a:cs typeface="Arial"/>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chemeClr val="accent1"/>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40000"/>
            </a:schemeClr>
          </a:solidFill>
        </a:fill>
      </a:tcStyle>
    </a:band1H>
    <a:band2H>
      <a:tcTxStyle/>
      <a:tcStyle>
        <a:tcBdr/>
      </a:tcStyle>
    </a:band2H>
    <a:band1V>
      <a:tcTxStyle/>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fill>
          <a:solidFill>
            <a:schemeClr val="accent1">
              <a:alpha val="40000"/>
            </a:schemeClr>
          </a:solidFill>
        </a:fill>
      </a:tcStyle>
    </a:band1V>
    <a:band2V>
      <a:tcTxStyle/>
      <a:tcStyle>
        <a:tcBdr/>
      </a:tcStyle>
    </a:band2V>
    <a:la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1"/>
          </a:solidFill>
        </a:fill>
      </a:tcStyle>
    </a:firstRow>
    <a:neCell>
      <a:tcTxStyle/>
      <a:tcStyle>
        <a:tcBdr/>
      </a:tcStyle>
    </a:neCell>
    <a:nwCell>
      <a:tcTxStyle/>
      <a:tcStyle>
        <a:tcBdr/>
      </a:tcStyle>
    </a:nwCell>
  </a:tblStyle>
  <a:tblStyle styleId="{47A98A1B-076C-46D0-92F5-A705057B6573}" styleName="Table_1">
    <a:wholeTbl>
      <a:tcTxStyle b="off" i="off">
        <a:font>
          <a:latin typeface="Arial"/>
          <a:ea typeface="Arial"/>
          <a:cs typeface="Arial"/>
        </a:font>
        <a:schemeClr val="dk1"/>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chemeClr val="accent5"/>
              </a:solidFill>
              <a:prstDash val="solid"/>
              <a:round/>
              <a:headEnd type="none" w="sm" len="sm"/>
              <a:tailEnd type="none" w="sm" len="sm"/>
            </a:ln>
          </a:insideH>
          <a:insideV>
            <a:ln w="9525" cap="flat" cmpd="sng">
              <a:solidFill>
                <a:schemeClr val="accent5"/>
              </a:solidFill>
              <a:prstDash val="solid"/>
              <a:round/>
              <a:headEnd type="none" w="sm" len="sm"/>
              <a:tailEnd type="none" w="sm" len="sm"/>
            </a:ln>
          </a:insideV>
        </a:tcBdr>
        <a:fill>
          <a:solidFill>
            <a:srgbClr val="FFFFFF">
              <a:alpha val="0"/>
            </a:srgbClr>
          </a:solidFill>
        </a:fill>
      </a:tcStyle>
    </a:wholeTbl>
    <a:band1H>
      <a:tcTxStyle/>
      <a:tcStyle>
        <a:tcBdr/>
        <a:fill>
          <a:solidFill>
            <a:schemeClr val="accent5">
              <a:alpha val="40000"/>
            </a:schemeClr>
          </a:solidFill>
        </a:fill>
      </a:tcStyle>
    </a:band1H>
    <a:band2H>
      <a:tcTxStyle/>
      <a:tcStyle>
        <a:tcBdr/>
      </a:tcStyle>
    </a:band2H>
    <a:band1V>
      <a:tcTxStyle/>
      <a:tcStyle>
        <a:tcBdr>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tcBdr>
        <a:fill>
          <a:solidFill>
            <a:schemeClr val="accent5">
              <a:alpha val="40000"/>
            </a:schemeClr>
          </a:solidFill>
        </a:fill>
      </a:tcStyle>
    </a:band1V>
    <a:band2V>
      <a:tcTxStyle/>
      <a:tcStyle>
        <a:tcBdr/>
      </a:tcStyle>
    </a:band2V>
    <a:lastCol>
      <a:tcTxStyle b="on"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chemeClr val="accent5"/>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chemeClr val="accent5"/>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5"/>
          </a:solidFill>
        </a:fill>
      </a:tcStyle>
    </a:firstRow>
    <a:neCell>
      <a:tcTxStyle/>
      <a:tcStyle>
        <a:tcBdr/>
      </a:tcStyle>
    </a:neCell>
    <a:nwCell>
      <a:tcTxStyle/>
      <a:tcStyle>
        <a:tcBdr/>
      </a:tcStyle>
    </a:nwCell>
  </a:tblStyle>
  <a:tblStyle styleId="{C1ABDB6C-D691-4EE8-BAD5-AE3D75C63088}"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E9639D4-E3E2-4D34-9284-5A2195B3D0D7}" styleName="淺色樣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19" d="100"/>
          <a:sy n="119" d="100"/>
        </p:scale>
        <p:origin x="1020"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font" Target="fonts/font14.fntdata"/><Relationship Id="rId76"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font" Target="fonts/font20.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8.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3075126623383522"/>
          <c:y val="3.749999999999999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bg1"/>
              </a:solidFill>
              <a:latin typeface="+mn-lt"/>
              <a:ea typeface="+mn-ea"/>
              <a:cs typeface="+mn-cs"/>
            </a:defRPr>
          </a:pPr>
          <a:endParaRPr lang="zh-TW"/>
        </a:p>
      </c:txPr>
    </c:title>
    <c:autoTitleDeleted val="0"/>
    <c:plotArea>
      <c:layout>
        <c:manualLayout>
          <c:layoutTarget val="inner"/>
          <c:xMode val="edge"/>
          <c:yMode val="edge"/>
          <c:x val="5.9232939632545931E-2"/>
          <c:y val="2.0890748031496063E-2"/>
          <c:w val="0.73329708005249339"/>
          <c:h val="0.69287992125984255"/>
        </c:manualLayout>
      </c:layout>
      <c:scatterChart>
        <c:scatterStyle val="lineMarker"/>
        <c:varyColors val="0"/>
        <c:ser>
          <c:idx val="0"/>
          <c:order val="0"/>
          <c:tx>
            <c:strRef>
              <c:f>工作表1!$C$1</c:f>
              <c:strCache>
                <c:ptCount val="1"/>
                <c:pt idx="0">
                  <c:v>Dollars/GB</c:v>
                </c:pt>
              </c:strCache>
            </c:strRef>
          </c:tx>
          <c:spPr>
            <a:ln w="28575" cap="rnd">
              <a:noFill/>
              <a:round/>
            </a:ln>
            <a:effectLst/>
          </c:spPr>
          <c:marker>
            <c:symbol val="circle"/>
            <c:size val="5"/>
            <c:spPr>
              <a:solidFill>
                <a:srgbClr val="2EF8FD"/>
              </a:solidFill>
              <a:ln w="9525">
                <a:noFill/>
              </a:ln>
              <a:effectLst/>
            </c:spPr>
          </c:marker>
          <c:xVal>
            <c:numRef>
              <c:f>工作表1!$B$2:$B$10</c:f>
              <c:numCache>
                <c:formatCode>General</c:formatCode>
                <c:ptCount val="9"/>
                <c:pt idx="0">
                  <c:v>320</c:v>
                </c:pt>
                <c:pt idx="1">
                  <c:v>205</c:v>
                </c:pt>
                <c:pt idx="2">
                  <c:v>168</c:v>
                </c:pt>
                <c:pt idx="3">
                  <c:v>100</c:v>
                </c:pt>
                <c:pt idx="4">
                  <c:v>100</c:v>
                </c:pt>
                <c:pt idx="5">
                  <c:v>86</c:v>
                </c:pt>
                <c:pt idx="6">
                  <c:v>90</c:v>
                </c:pt>
                <c:pt idx="7">
                  <c:v>90</c:v>
                </c:pt>
                <c:pt idx="8">
                  <c:v>58</c:v>
                </c:pt>
              </c:numCache>
            </c:numRef>
          </c:xVal>
          <c:yVal>
            <c:numRef>
              <c:f>工作表1!$C$2:$C$10</c:f>
              <c:numCache>
                <c:formatCode>General</c:formatCode>
                <c:ptCount val="9"/>
                <c:pt idx="0">
                  <c:v>0.67</c:v>
                </c:pt>
                <c:pt idx="1">
                  <c:v>0.43</c:v>
                </c:pt>
                <c:pt idx="2">
                  <c:v>0.33</c:v>
                </c:pt>
                <c:pt idx="3">
                  <c:v>0.2</c:v>
                </c:pt>
                <c:pt idx="4">
                  <c:v>0.2</c:v>
                </c:pt>
                <c:pt idx="5">
                  <c:v>0.18</c:v>
                </c:pt>
                <c:pt idx="6">
                  <c:v>0.18</c:v>
                </c:pt>
                <c:pt idx="7">
                  <c:v>0.18</c:v>
                </c:pt>
                <c:pt idx="8">
                  <c:v>0.12</c:v>
                </c:pt>
              </c:numCache>
            </c:numRef>
          </c:yVal>
          <c:smooth val="0"/>
          <c:extLst>
            <c:ext xmlns:c16="http://schemas.microsoft.com/office/drawing/2014/chart" uri="{C3380CC4-5D6E-409C-BE32-E72D297353CC}">
              <c16:uniqueId val="{00000000-C22A-4446-BDC8-7976489E2B4A}"/>
            </c:ext>
          </c:extLst>
        </c:ser>
        <c:dLbls>
          <c:showLegendKey val="0"/>
          <c:showVal val="0"/>
          <c:showCatName val="0"/>
          <c:showSerName val="0"/>
          <c:showPercent val="0"/>
          <c:showBubbleSize val="0"/>
        </c:dLbls>
        <c:axId val="1170449720"/>
        <c:axId val="1170445784"/>
      </c:scatterChart>
      <c:valAx>
        <c:axId val="117044972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bg1"/>
                    </a:solidFill>
                    <a:latin typeface="微軟正黑體" panose="020B0604030504040204" pitchFamily="34" charset="-120"/>
                    <a:ea typeface="微軟正黑體" panose="020B0604030504040204" pitchFamily="34" charset="-120"/>
                    <a:cs typeface="+mn-cs"/>
                  </a:defRPr>
                </a:pPr>
                <a:r>
                  <a:rPr lang="zh-TW" altLang="en-US">
                    <a:solidFill>
                      <a:schemeClr val="bg1"/>
                    </a:solidFill>
                    <a:latin typeface="微軟正黑體" panose="020B0604030504040204" pitchFamily="34" charset="-120"/>
                    <a:ea typeface="微軟正黑體" panose="020B0604030504040204" pitchFamily="34" charset="-120"/>
                  </a:rPr>
                  <a:t>整 體 價 格</a:t>
                </a:r>
                <a:endParaRPr lang="zh-TW">
                  <a:solidFill>
                    <a:schemeClr val="bg1"/>
                  </a:solidFill>
                  <a:latin typeface="微軟正黑體" panose="020B0604030504040204" pitchFamily="34" charset="-120"/>
                  <a:ea typeface="微軟正黑體" panose="020B0604030504040204" pitchFamily="34" charset="-120"/>
                </a:endParaRPr>
              </a:p>
            </c:rich>
          </c:tx>
          <c:layout>
            <c:manualLayout>
              <c:xMode val="edge"/>
              <c:yMode val="edge"/>
              <c:x val="0.34619384409608761"/>
              <c:y val="0.7859374999999999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zh-TW"/>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j-lt"/>
                <a:ea typeface="+mn-ea"/>
                <a:cs typeface="+mn-cs"/>
              </a:defRPr>
            </a:pPr>
            <a:endParaRPr lang="zh-TW"/>
          </a:p>
        </c:txPr>
        <c:crossAx val="1170445784"/>
        <c:crosses val="autoZero"/>
        <c:crossBetween val="midCat"/>
      </c:valAx>
      <c:valAx>
        <c:axId val="1170445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zh-TW"/>
          </a:p>
        </c:txPr>
        <c:crossAx val="11704497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QM2 </a:t>
            </a:r>
            <a:r>
              <a:rPr lang="zh-CN" altLang="en-US"/>
              <a:t>直播</a:t>
            </a:r>
            <a:r>
              <a:rPr lang="en-US" altLang="zh-CN"/>
              <a:t>P.22</a:t>
            </a:r>
            <a:endParaRPr lang="en-US"/>
          </a:p>
        </p:txBody>
      </p:sp>
      <p:sp>
        <p:nvSpPr>
          <p:cNvPr id="4" name="Slide Number Placeholder 3"/>
          <p:cNvSpPr>
            <a:spLocks noGrp="1"/>
          </p:cNvSpPr>
          <p:nvPr>
            <p:ph type="sldNum" sz="quarter" idx="5"/>
          </p:nvPr>
        </p:nvSpPr>
        <p:spPr/>
        <p:txBody>
          <a:bodyPr/>
          <a:lstStyle/>
          <a:p>
            <a:fld id="{673FC670-CE8D-A943-B94B-232E134311ED}" type="slidenum">
              <a:rPr lang="en-US" smtClean="0"/>
              <a:t>17</a:t>
            </a:fld>
            <a:endParaRPr lang="en-US"/>
          </a:p>
        </p:txBody>
      </p:sp>
    </p:spTree>
    <p:extLst>
      <p:ext uri="{BB962C8B-B14F-4D97-AF65-F5344CB8AC3E}">
        <p14:creationId xmlns:p14="http://schemas.microsoft.com/office/powerpoint/2010/main" val="396484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19</a:t>
            </a:fld>
            <a:endParaRPr lang="zh-TW" altLang="en-US"/>
          </a:p>
        </p:txBody>
      </p:sp>
    </p:spTree>
    <p:extLst>
      <p:ext uri="{BB962C8B-B14F-4D97-AF65-F5344CB8AC3E}">
        <p14:creationId xmlns:p14="http://schemas.microsoft.com/office/powerpoint/2010/main" val="4195807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a:p>
            <a:endParaRPr lang="en-US"/>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20</a:t>
            </a:fld>
            <a:endParaRPr lang="zh-TW" altLang="en-US"/>
          </a:p>
        </p:txBody>
      </p:sp>
    </p:spTree>
    <p:extLst>
      <p:ext uri="{BB962C8B-B14F-4D97-AF65-F5344CB8AC3E}">
        <p14:creationId xmlns:p14="http://schemas.microsoft.com/office/powerpoint/2010/main" val="1781928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TW" altLang="en-US"/>
              <a:t>圖要換 找 </a:t>
            </a:r>
            <a:r>
              <a:rPr lang="en-US" altLang="zh-TW"/>
              <a:t>Jason</a:t>
            </a: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err="1"/>
              <a:t>GiB</a:t>
            </a:r>
            <a:r>
              <a:rPr lang="zh-TW" altLang="en-US"/>
              <a:t>單位需一致</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27</a:t>
            </a:fld>
            <a:endParaRPr sz="1300" b="0" i="0" u="none" strike="noStrike" cap="none">
              <a:solidFill>
                <a:schemeClr val="dk1"/>
              </a:solidFill>
              <a:latin typeface="Calibri"/>
              <a:ea typeface="Calibri"/>
              <a:cs typeface="Calibri"/>
              <a:sym typeface="Calibri"/>
            </a:endParaRPr>
          </a:p>
        </p:txBody>
      </p:sp>
      <p:sp>
        <p:nvSpPr>
          <p:cNvPr id="167" name="Shape 167"/>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8" name="Shape 168"/>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en-US" altLang="zh-TW" sz="1100" b="0" i="0" u="none" strike="noStrike" cap="none">
                <a:solidFill>
                  <a:schemeClr val="dk1"/>
                </a:solidFill>
                <a:latin typeface="Arial"/>
                <a:ea typeface="Arial"/>
                <a:cs typeface="Arial"/>
                <a:sym typeface="Arial"/>
              </a:rPr>
              <a:t>P10&gt;&gt;</a:t>
            </a:r>
            <a:r>
              <a:rPr lang="zh-TW" altLang="en-US" sz="1100" b="0" i="0" u="none" strike="noStrike" cap="none">
                <a:solidFill>
                  <a:schemeClr val="dk1"/>
                </a:solidFill>
                <a:latin typeface="Arial"/>
                <a:ea typeface="Arial"/>
                <a:cs typeface="Arial"/>
                <a:sym typeface="Arial"/>
              </a:rPr>
              <a:t>動畫示意</a:t>
            </a:r>
            <a:r>
              <a:rPr lang="en-US" altLang="zh-TW" sz="1100" b="0" i="0" u="none" strike="noStrike" cap="none">
                <a:solidFill>
                  <a:schemeClr val="dk1"/>
                </a:solidFill>
                <a:latin typeface="Arial"/>
                <a:ea typeface="Arial"/>
                <a:cs typeface="Arial"/>
                <a:sym typeface="Arial"/>
              </a:rPr>
              <a:t>&gt;</a:t>
            </a:r>
            <a:r>
              <a:rPr lang="zh-TW" altLang="en-US" sz="1100" b="0" i="0" u="none" strike="noStrike" cap="none">
                <a:solidFill>
                  <a:schemeClr val="dk1"/>
                </a:solidFill>
                <a:latin typeface="Arial"/>
                <a:ea typeface="Arial"/>
                <a:cs typeface="Arial"/>
                <a:sym typeface="Arial"/>
              </a:rPr>
              <a:t>播完會停留在完整畫面</a:t>
            </a:r>
            <a:endParaRPr lang="zh-TW" altLang="en-US"/>
          </a:p>
        </p:txBody>
      </p:sp>
    </p:spTree>
    <p:extLst>
      <p:ext uri="{BB962C8B-B14F-4D97-AF65-F5344CB8AC3E}">
        <p14:creationId xmlns:p14="http://schemas.microsoft.com/office/powerpoint/2010/main" val="2352265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28</a:t>
            </a:fld>
            <a:endParaRPr sz="1300" b="0" i="0" u="none" strike="noStrike" cap="none">
              <a:solidFill>
                <a:schemeClr val="dk1"/>
              </a:solidFill>
              <a:latin typeface="Calibri"/>
              <a:ea typeface="Calibri"/>
              <a:cs typeface="Calibri"/>
              <a:sym typeface="Calibri"/>
            </a:endParaRPr>
          </a:p>
        </p:txBody>
      </p:sp>
      <p:sp>
        <p:nvSpPr>
          <p:cNvPr id="167" name="Shape 167"/>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8" name="Shape 168"/>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altLang="en-US" sz="1100" b="0" i="0" u="none" strike="noStrike" cap="none">
                <a:solidFill>
                  <a:schemeClr val="dk1"/>
                </a:solidFill>
                <a:latin typeface="Arial"/>
                <a:cs typeface="Arial"/>
                <a:sym typeface="Arial"/>
              </a:rPr>
              <a:t>展開狀態圖非動畫</a:t>
            </a:r>
            <a:endParaRPr lang="zh-TW" altLang="en-US"/>
          </a:p>
        </p:txBody>
      </p:sp>
    </p:spTree>
    <p:extLst>
      <p:ext uri="{BB962C8B-B14F-4D97-AF65-F5344CB8AC3E}">
        <p14:creationId xmlns:p14="http://schemas.microsoft.com/office/powerpoint/2010/main" val="4147135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29</a:t>
            </a:fld>
            <a:endParaRPr sz="1300" b="0" i="0" u="none" strike="noStrike" cap="none">
              <a:solidFill>
                <a:schemeClr val="dk1"/>
              </a:solidFill>
              <a:latin typeface="Calibri"/>
              <a:ea typeface="Calibri"/>
              <a:cs typeface="Calibri"/>
              <a:sym typeface="Calibri"/>
            </a:endParaRPr>
          </a:p>
        </p:txBody>
      </p:sp>
      <p:sp>
        <p:nvSpPr>
          <p:cNvPr id="167" name="Shape 167"/>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8" name="Shape 168"/>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en-US" altLang="zh-TW" sz="1100" b="0" i="0" u="none" strike="noStrike" cap="none">
                <a:solidFill>
                  <a:schemeClr val="dk1"/>
                </a:solidFill>
                <a:latin typeface="Arial"/>
                <a:ea typeface="Arial"/>
                <a:cs typeface="Arial"/>
                <a:sym typeface="Arial"/>
              </a:rPr>
              <a:t>P13&gt;&gt;</a:t>
            </a:r>
            <a:r>
              <a:rPr lang="zh-TW" altLang="en-US" sz="1100" b="0" i="0" u="none" strike="noStrike" cap="none">
                <a:solidFill>
                  <a:schemeClr val="dk1"/>
                </a:solidFill>
                <a:latin typeface="Arial"/>
                <a:ea typeface="Arial"/>
                <a:cs typeface="Arial"/>
                <a:sym typeface="Arial"/>
              </a:rPr>
              <a:t>動畫示意</a:t>
            </a:r>
            <a:endParaRPr lang="zh-TW" altLang="en-US"/>
          </a:p>
        </p:txBody>
      </p:sp>
    </p:spTree>
    <p:extLst>
      <p:ext uri="{BB962C8B-B14F-4D97-AF65-F5344CB8AC3E}">
        <p14:creationId xmlns:p14="http://schemas.microsoft.com/office/powerpoint/2010/main" val="432626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30</a:t>
            </a:fld>
            <a:endParaRPr sz="1300" b="0" i="0" u="none" strike="noStrike" cap="none">
              <a:solidFill>
                <a:schemeClr val="dk1"/>
              </a:solidFill>
              <a:latin typeface="Calibri"/>
              <a:ea typeface="Calibri"/>
              <a:cs typeface="Calibri"/>
              <a:sym typeface="Calibri"/>
            </a:endParaRPr>
          </a:p>
        </p:txBody>
      </p:sp>
      <p:sp>
        <p:nvSpPr>
          <p:cNvPr id="167" name="Shape 167"/>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8" name="Shape 168"/>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solidFill>
                  <a:schemeClr val="dk1"/>
                </a:solidFill>
                <a:latin typeface="Arial"/>
                <a:ea typeface="Arial"/>
                <a:cs typeface="Arial"/>
                <a:sym typeface="Arial"/>
              </a:rPr>
              <a:t>75027278</a:t>
            </a:r>
            <a:endParaRPr sz="1100" b="0" i="0" u="none" strike="noStrike" cap="none">
              <a:solidFill>
                <a:schemeClr val="dk1"/>
              </a:solidFill>
              <a:latin typeface="Arial"/>
              <a:ea typeface="Arial"/>
              <a:cs typeface="Arial"/>
              <a:sym typeface="Arial"/>
            </a:endParaRPr>
          </a:p>
          <a:p>
            <a:pPr marL="0" lvl="0" indent="0" rtl="0">
              <a:spcBef>
                <a:spcPts val="0"/>
              </a:spcBef>
              <a:spcAft>
                <a:spcPts val="0"/>
              </a:spcAft>
              <a:buNone/>
            </a:pPr>
            <a:r>
              <a:rPr lang="zh-TW" sz="1800">
                <a:solidFill>
                  <a:srgbClr val="262626"/>
                </a:solidFill>
                <a:latin typeface="Microsoft JhengHei"/>
                <a:ea typeface="Microsoft JhengHei"/>
                <a:cs typeface="Microsoft JhengHei"/>
                <a:sym typeface="Microsoft JhengHei"/>
              </a:rPr>
              <a:t>資料回寫的起始空間將會降低</a:t>
            </a:r>
            <a:endParaRPr/>
          </a:p>
        </p:txBody>
      </p:sp>
    </p:spTree>
    <p:extLst>
      <p:ext uri="{BB962C8B-B14F-4D97-AF65-F5344CB8AC3E}">
        <p14:creationId xmlns:p14="http://schemas.microsoft.com/office/powerpoint/2010/main" val="2012406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31</a:t>
            </a:fld>
            <a:endParaRPr sz="1300" b="0" i="0" u="none" strike="noStrike" cap="none">
              <a:solidFill>
                <a:schemeClr val="dk1"/>
              </a:solidFill>
              <a:latin typeface="Calibri"/>
              <a:ea typeface="Calibri"/>
              <a:cs typeface="Calibri"/>
              <a:sym typeface="Calibri"/>
            </a:endParaRPr>
          </a:p>
        </p:txBody>
      </p:sp>
      <p:sp>
        <p:nvSpPr>
          <p:cNvPr id="195" name="Shape 195"/>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6" name="Shape 196"/>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tLang="en-US"/>
              <a:t>更新筆記</a:t>
            </a:r>
            <a:r>
              <a:rPr lang="en-US" altLang="zh-TW"/>
              <a:t>:</a:t>
            </a:r>
            <a:r>
              <a:rPr lang="zh-TW" altLang="en-US"/>
              <a:t> 中英文間加空格 </a:t>
            </a:r>
            <a:r>
              <a:rPr lang="en-US" altLang="zh-TW"/>
              <a:t>(</a:t>
            </a:r>
            <a:r>
              <a:rPr lang="af-ZA" altLang="zh-TW"/>
              <a:t>by Teresa)</a:t>
            </a:r>
          </a:p>
          <a:p>
            <a:pPr marL="0" marR="0" lvl="0" indent="0" algn="l">
              <a:lnSpc>
                <a:spcPct val="100000"/>
              </a:lnSpc>
              <a:spcBef>
                <a:spcPts val="0"/>
              </a:spcBef>
              <a:spcAft>
                <a:spcPts val="0"/>
              </a:spcAft>
              <a:buClr>
                <a:schemeClr val="dk1"/>
              </a:buClr>
              <a:buSzPts val="1100"/>
              <a:buFont typeface="Calibri"/>
              <a:buNone/>
            </a:pPr>
            <a:endParaRPr lang="af-ZA" sz="1200" b="0" i="0" u="none" strike="noStrike" cap="none">
              <a:latin typeface="Calibri"/>
              <a:ea typeface="Calibri"/>
              <a:cs typeface="Calibri"/>
            </a:endParaRPr>
          </a:p>
        </p:txBody>
      </p:sp>
    </p:spTree>
    <p:extLst>
      <p:ext uri="{BB962C8B-B14F-4D97-AF65-F5344CB8AC3E}">
        <p14:creationId xmlns:p14="http://schemas.microsoft.com/office/powerpoint/2010/main" val="3998519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32</a:t>
            </a:fld>
            <a:endParaRPr sz="1300" b="0" i="0" u="none" strike="noStrike" cap="none">
              <a:solidFill>
                <a:schemeClr val="dk1"/>
              </a:solidFill>
              <a:latin typeface="Calibri"/>
              <a:ea typeface="Calibri"/>
              <a:cs typeface="Calibri"/>
              <a:sym typeface="Calibri"/>
            </a:endParaRPr>
          </a:p>
        </p:txBody>
      </p:sp>
      <p:sp>
        <p:nvSpPr>
          <p:cNvPr id="236" name="Shape 236"/>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7" name="Shape 237"/>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latin typeface="Arial"/>
                <a:ea typeface="Arial"/>
                <a:cs typeface="Arial"/>
                <a:sym typeface="Arial"/>
              </a:rPr>
              <a:t>73652517</a:t>
            </a:r>
          </a:p>
          <a:p>
            <a:pPr>
              <a:buClr>
                <a:schemeClr val="dk1"/>
              </a:buClr>
              <a:buSzPts val="1100"/>
            </a:pPr>
            <a:endParaRPr lang="zh-TW" altLang="en-US" sz="1100">
              <a:latin typeface="Arial"/>
              <a:ea typeface="Calibri"/>
              <a:cs typeface="Arial"/>
            </a:endParaRPr>
          </a:p>
          <a:p>
            <a:pPr>
              <a:buClr>
                <a:schemeClr val="dk1"/>
              </a:buClr>
              <a:buSzPts val="1100"/>
              <a:buFont typeface="Calibri"/>
            </a:pPr>
            <a:r>
              <a:rPr lang="zh-TW" altLang="en-US" sz="1100">
                <a:latin typeface="Calibri"/>
                <a:ea typeface="Calibri"/>
                <a:cs typeface="Calibri"/>
              </a:rPr>
              <a:t>更新筆記: "</a:t>
            </a:r>
            <a:r>
              <a:rPr lang="zh-TW" b="1"/>
              <a:t>解決</a:t>
            </a:r>
            <a:r>
              <a:rPr lang="zh-TW" b="1">
                <a:latin typeface="新細明體"/>
                <a:ea typeface="新細明體"/>
                <a:cs typeface="Calibri"/>
              </a:rPr>
              <a:t>" 改成 </a:t>
            </a:r>
            <a:r>
              <a:rPr lang="en-US" altLang="zh-TW" b="1">
                <a:latin typeface="新細明體"/>
                <a:ea typeface="新細明體"/>
                <a:cs typeface="Calibri"/>
              </a:rPr>
              <a:t>"</a:t>
            </a:r>
            <a:r>
              <a:rPr lang="zh-TW" b="1">
                <a:latin typeface="新細明體"/>
                <a:ea typeface="新細明體"/>
                <a:cs typeface="Calibri"/>
              </a:rPr>
              <a:t>解決的"</a:t>
            </a:r>
            <a:endParaRPr lang="zh-TW" altLang="en-US" sz="1100">
              <a:latin typeface="Calibri"/>
              <a:ea typeface="Calibri"/>
              <a:cs typeface="Calibri"/>
            </a:endParaRPr>
          </a:p>
        </p:txBody>
      </p:sp>
    </p:spTree>
    <p:extLst>
      <p:ext uri="{BB962C8B-B14F-4D97-AF65-F5344CB8AC3E}">
        <p14:creationId xmlns:p14="http://schemas.microsoft.com/office/powerpoint/2010/main" val="700880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t>動態備案</a:t>
            </a:r>
            <a:r>
              <a:rPr lang="en-US" altLang="zh-TW"/>
              <a:t>2</a:t>
            </a:r>
            <a:endParaRPr lang="en-US"/>
          </a:p>
        </p:txBody>
      </p:sp>
      <p:sp>
        <p:nvSpPr>
          <p:cNvPr id="4" name="Slide Number Placeholder 3"/>
          <p:cNvSpPr>
            <a:spLocks noGrp="1"/>
          </p:cNvSpPr>
          <p:nvPr>
            <p:ph type="sldNum" sz="quarter" idx="5"/>
          </p:nvPr>
        </p:nvSpPr>
        <p:spPr/>
        <p:txBody>
          <a:bodyPr/>
          <a:lstStyle/>
          <a:p>
            <a:fld id="{673FC670-CE8D-A943-B94B-232E134311ED}" type="slidenum">
              <a:rPr lang="en-US" smtClean="0"/>
              <a:t>33</a:t>
            </a:fld>
            <a:endParaRPr lang="en-US"/>
          </a:p>
        </p:txBody>
      </p:sp>
    </p:spTree>
    <p:extLst>
      <p:ext uri="{BB962C8B-B14F-4D97-AF65-F5344CB8AC3E}">
        <p14:creationId xmlns:p14="http://schemas.microsoft.com/office/powerpoint/2010/main" val="213004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t>QTS 4.4.1 </a:t>
            </a:r>
            <a:r>
              <a:rPr lang="zh-TW" altLang="en-US"/>
              <a:t>以前  如果 </a:t>
            </a:r>
            <a:r>
              <a:rPr lang="en-US" altLang="zh-TW"/>
              <a:t>...... </a:t>
            </a:r>
            <a:r>
              <a:rPr lang="zh-TW" altLang="en-US"/>
              <a:t>就需要 </a:t>
            </a:r>
            <a:r>
              <a:rPr lang="en-US" altLang="zh-TW"/>
              <a:t>.....  </a:t>
            </a:r>
            <a:r>
              <a:rPr lang="zh-TW" altLang="en-US"/>
              <a:t>這樣很不好用  且 需要非常大 的 周轉空間 </a:t>
            </a:r>
            <a:r>
              <a:rPr lang="en-US" altLang="zh-TW"/>
              <a:t>.... </a:t>
            </a:r>
          </a:p>
          <a:p>
            <a:endParaRPr lang="en-US" altLang="zh-TW"/>
          </a:p>
          <a:p>
            <a:r>
              <a:rPr lang="zh-TW" altLang="en-US"/>
              <a:t>現在 </a:t>
            </a:r>
            <a:r>
              <a:rPr lang="en-US" altLang="zh-TW"/>
              <a:t>QTS 4.4.1 </a:t>
            </a:r>
            <a:r>
              <a:rPr lang="zh-TW" altLang="en-US"/>
              <a:t>只需要 </a:t>
            </a:r>
            <a:r>
              <a:rPr lang="en-US" altLang="zh-TW"/>
              <a:t>......  </a:t>
            </a:r>
            <a:r>
              <a:rPr lang="zh-TW" altLang="en-US"/>
              <a:t>就好了</a:t>
            </a:r>
          </a:p>
          <a:p>
            <a:endParaRPr lang="zh-TW" altLang="en-US"/>
          </a:p>
          <a:p>
            <a:endParaRPr lang="zh-TW" altLang="en-US"/>
          </a:p>
          <a:p>
            <a:endParaRPr lang="zh-TW" altLang="en-US"/>
          </a:p>
        </p:txBody>
      </p:sp>
    </p:spTree>
    <p:extLst>
      <p:ext uri="{BB962C8B-B14F-4D97-AF65-F5344CB8AC3E}">
        <p14:creationId xmlns:p14="http://schemas.microsoft.com/office/powerpoint/2010/main" val="617768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TW" altLang="en-US"/>
              <a:t>動態備案</a:t>
            </a:r>
            <a:r>
              <a:rPr lang="en-US" altLang="zh-TW"/>
              <a:t>3</a:t>
            </a:r>
            <a:endParaRPr lang="en-US"/>
          </a:p>
        </p:txBody>
      </p:sp>
      <p:sp>
        <p:nvSpPr>
          <p:cNvPr id="4" name="Slide Number Placeholder 3"/>
          <p:cNvSpPr>
            <a:spLocks noGrp="1"/>
          </p:cNvSpPr>
          <p:nvPr>
            <p:ph type="sldNum" sz="quarter" idx="5"/>
          </p:nvPr>
        </p:nvSpPr>
        <p:spPr/>
        <p:txBody>
          <a:bodyPr/>
          <a:lstStyle/>
          <a:p>
            <a:fld id="{673FC670-CE8D-A943-B94B-232E134311ED}" type="slidenum">
              <a:rPr lang="en-US" smtClean="0"/>
              <a:t>36</a:t>
            </a:fld>
            <a:endParaRPr lang="en-US"/>
          </a:p>
        </p:txBody>
      </p:sp>
    </p:spTree>
    <p:extLst>
      <p:ext uri="{BB962C8B-B14F-4D97-AF65-F5344CB8AC3E}">
        <p14:creationId xmlns:p14="http://schemas.microsoft.com/office/powerpoint/2010/main" val="4212068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err="1">
                <a:cs typeface="Calibri"/>
              </a:rPr>
              <a:t>更新筆記</a:t>
            </a:r>
            <a:r>
              <a:rPr lang="en-US" altLang="zh-TW">
                <a:latin typeface="新細明體"/>
                <a:ea typeface="新細明體"/>
                <a:cs typeface="Calibri"/>
              </a:rPr>
              <a:t>:  </a:t>
            </a:r>
            <a:r>
              <a:rPr lang="en-US" altLang="zh-TW" err="1">
                <a:latin typeface="新細明體"/>
                <a:ea typeface="新細明體"/>
                <a:cs typeface="Calibri"/>
              </a:rPr>
              <a:t>中英文間加入格</a:t>
            </a:r>
            <a:r>
              <a:rPr lang="en-US" altLang="zh-TW">
                <a:latin typeface="新細明體"/>
                <a:ea typeface="新細明體"/>
                <a:cs typeface="Calibri"/>
              </a:rPr>
              <a:t>;  "</a:t>
            </a:r>
            <a:r>
              <a:rPr lang="zh-TW" altLang="en-US" b="1"/>
              <a:t>僅有新資料將會運用 </a:t>
            </a:r>
            <a:r>
              <a:rPr lang="en-US" b="1"/>
              <a:t>SSD </a:t>
            </a:r>
            <a:r>
              <a:rPr lang="zh-TW" altLang="en-US" b="1"/>
              <a:t>進行寫入加速</a:t>
            </a:r>
            <a:r>
              <a:rPr lang="zh-TW" altLang="en-US" b="1">
                <a:latin typeface="新細明體"/>
                <a:ea typeface="新細明體"/>
                <a:cs typeface="Calibri"/>
              </a:rPr>
              <a:t>" 改成 "</a:t>
            </a:r>
            <a:r>
              <a:rPr lang="en-US" altLang="zh-TW"/>
              <a:t>SSD</a:t>
            </a:r>
            <a:r>
              <a:rPr lang="zh-TW" altLang="en-US"/>
              <a:t> 僅會對新資料進行寫入加速</a:t>
            </a:r>
            <a:r>
              <a:rPr lang="zh-TW" altLang="en-US">
                <a:latin typeface="Calibri"/>
                <a:ea typeface="新細明體"/>
                <a:cs typeface="Calibri"/>
              </a:rPr>
              <a:t>"</a:t>
            </a:r>
            <a:endParaRPr lang="en-US" altLang="zh-TW" err="1">
              <a:latin typeface="新細明體"/>
              <a:ea typeface="新細明體"/>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37</a:t>
            </a:fld>
            <a:endParaRPr lang="zh-TW" altLang="en-US"/>
          </a:p>
        </p:txBody>
      </p:sp>
    </p:spTree>
    <p:extLst>
      <p:ext uri="{BB962C8B-B14F-4D97-AF65-F5344CB8AC3E}">
        <p14:creationId xmlns:p14="http://schemas.microsoft.com/office/powerpoint/2010/main" val="2590142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38</a:t>
            </a:fld>
            <a:endParaRPr sz="1300" b="0" i="0" u="none" strike="noStrike" cap="none">
              <a:solidFill>
                <a:schemeClr val="dk1"/>
              </a:solidFill>
              <a:latin typeface="Calibri"/>
              <a:ea typeface="Calibri"/>
              <a:cs typeface="Calibri"/>
              <a:sym typeface="Calibri"/>
            </a:endParaRPr>
          </a:p>
        </p:txBody>
      </p:sp>
      <p:sp>
        <p:nvSpPr>
          <p:cNvPr id="260" name="Shape 260"/>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1" name="Shape 261"/>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4439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err="1"/>
              <a:t>Qtier</a:t>
            </a:r>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40</a:t>
            </a:fld>
            <a:endParaRPr lang="zh-TW" altLang="en-US"/>
          </a:p>
        </p:txBody>
      </p:sp>
    </p:spTree>
    <p:extLst>
      <p:ext uri="{BB962C8B-B14F-4D97-AF65-F5344CB8AC3E}">
        <p14:creationId xmlns:p14="http://schemas.microsoft.com/office/powerpoint/2010/main" val="1987550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72322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9960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70996463</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65261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4ab8f828b2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4ab8f828b2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006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45</a:t>
            </a:fld>
            <a:endParaRPr sz="1300" b="0" i="0" u="none" strike="noStrike" cap="none">
              <a:solidFill>
                <a:schemeClr val="dk1"/>
              </a:solidFill>
              <a:latin typeface="Calibri"/>
              <a:ea typeface="Calibri"/>
              <a:cs typeface="Calibri"/>
              <a:sym typeface="Calibri"/>
            </a:endParaRPr>
          </a:p>
        </p:txBody>
      </p:sp>
      <p:sp>
        <p:nvSpPr>
          <p:cNvPr id="354" name="Shape 354"/>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5" name="Shape 355"/>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tLang="en-US"/>
              <a:t>更新筆記</a:t>
            </a:r>
            <a:r>
              <a:rPr lang="en-US" altLang="zh-TW"/>
              <a:t>:</a:t>
            </a:r>
            <a:r>
              <a:rPr lang="zh-TW" altLang="en-US"/>
              <a:t> 中英文間加空格 </a:t>
            </a:r>
            <a:r>
              <a:rPr lang="en-US" altLang="zh-TW"/>
              <a:t>(by Teresa)</a:t>
            </a:r>
          </a:p>
          <a:p>
            <a:pPr marL="0" marR="0" lvl="0" indent="0" algn="l">
              <a:lnSpc>
                <a:spcPct val="100000"/>
              </a:lnSpc>
              <a:spcBef>
                <a:spcPts val="0"/>
              </a:spcBef>
              <a:spcAft>
                <a:spcPts val="0"/>
              </a:spcAft>
              <a:buClr>
                <a:schemeClr val="dk1"/>
              </a:buClr>
              <a:buSzPts val="1100"/>
              <a:buFont typeface="Calibri"/>
              <a:buNone/>
            </a:pPr>
            <a:endParaRPr lang="en-US" sz="1200" b="0" i="0" u="none" strike="noStrike" cap="none">
              <a:latin typeface="Calibri"/>
              <a:ea typeface="Calibri"/>
              <a:cs typeface="Calibri"/>
            </a:endParaRPr>
          </a:p>
        </p:txBody>
      </p:sp>
    </p:spTree>
    <p:extLst>
      <p:ext uri="{BB962C8B-B14F-4D97-AF65-F5344CB8AC3E}">
        <p14:creationId xmlns:p14="http://schemas.microsoft.com/office/powerpoint/2010/main" val="34679933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32:notes"/>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46</a:t>
            </a:fld>
            <a:endParaRPr sz="1300" b="0" i="0" u="none" strike="noStrike" cap="none">
              <a:solidFill>
                <a:schemeClr val="dk1"/>
              </a:solidFill>
              <a:latin typeface="Calibri"/>
              <a:ea typeface="Calibri"/>
              <a:cs typeface="Calibri"/>
              <a:sym typeface="Calibri"/>
            </a:endParaRPr>
          </a:p>
        </p:txBody>
      </p:sp>
      <p:sp>
        <p:nvSpPr>
          <p:cNvPr id="615" name="Google Shape;615;p32: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6" name="Google Shape;616;p32:notes"/>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en-US" sz="1100" b="0" i="0" u="none" strike="noStrike" cap="none">
                <a:solidFill>
                  <a:schemeClr val="dk1"/>
                </a:solidFill>
                <a:latin typeface="Arial"/>
                <a:ea typeface="Arial"/>
                <a:cs typeface="Arial"/>
                <a:sym typeface="Arial"/>
              </a:rPr>
              <a:t>73652517</a:t>
            </a: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32:notes"/>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47</a:t>
            </a:fld>
            <a:endParaRPr sz="1300" b="0" i="0" u="none" strike="noStrike" cap="none">
              <a:solidFill>
                <a:schemeClr val="dk1"/>
              </a:solidFill>
              <a:latin typeface="Calibri"/>
              <a:ea typeface="Calibri"/>
              <a:cs typeface="Calibri"/>
              <a:sym typeface="Calibri"/>
            </a:endParaRPr>
          </a:p>
        </p:txBody>
      </p:sp>
      <p:sp>
        <p:nvSpPr>
          <p:cNvPr id="615" name="Google Shape;615;p32: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6" name="Google Shape;616;p32:notes"/>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en-US" sz="1100" b="0" i="0" u="none" strike="noStrike" cap="none">
                <a:solidFill>
                  <a:schemeClr val="dk1"/>
                </a:solidFill>
                <a:latin typeface="Arial"/>
                <a:ea typeface="Arial"/>
                <a:cs typeface="Arial"/>
                <a:sym typeface="Arial"/>
              </a:rPr>
              <a:t>73652517</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59056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32:notes"/>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48</a:t>
            </a:fld>
            <a:endParaRPr sz="1300" b="0" i="0" u="none" strike="noStrike" cap="none">
              <a:solidFill>
                <a:schemeClr val="dk1"/>
              </a:solidFill>
              <a:latin typeface="Calibri"/>
              <a:ea typeface="Calibri"/>
              <a:cs typeface="Calibri"/>
              <a:sym typeface="Calibri"/>
            </a:endParaRPr>
          </a:p>
        </p:txBody>
      </p:sp>
      <p:sp>
        <p:nvSpPr>
          <p:cNvPr id="615" name="Google Shape;615;p32: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6" name="Google Shape;616;p32:notes"/>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en-US" sz="1100" b="0" i="0" u="none" strike="noStrike" cap="none">
                <a:solidFill>
                  <a:schemeClr val="dk1"/>
                </a:solidFill>
                <a:latin typeface="Arial"/>
                <a:ea typeface="Arial"/>
                <a:cs typeface="Arial"/>
                <a:sym typeface="Arial"/>
              </a:rPr>
              <a:t>73652517</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5633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32:notes"/>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sz="1300" b="0" i="0" u="none" strike="noStrike" cap="none">
                <a:solidFill>
                  <a:schemeClr val="dk1"/>
                </a:solidFill>
                <a:latin typeface="Calibri"/>
                <a:ea typeface="Calibri"/>
                <a:cs typeface="Calibri"/>
                <a:sym typeface="Calibri"/>
              </a:rPr>
              <a:t>49</a:t>
            </a:fld>
            <a:endParaRPr sz="1300" b="0" i="0" u="none" strike="noStrike" cap="none">
              <a:solidFill>
                <a:schemeClr val="dk1"/>
              </a:solidFill>
              <a:latin typeface="Calibri"/>
              <a:ea typeface="Calibri"/>
              <a:cs typeface="Calibri"/>
              <a:sym typeface="Calibri"/>
            </a:endParaRPr>
          </a:p>
        </p:txBody>
      </p:sp>
      <p:sp>
        <p:nvSpPr>
          <p:cNvPr id="615" name="Google Shape;615;p32: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6" name="Google Shape;616;p32:notes"/>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en-US" sz="1100" b="0" i="0" u="none" strike="noStrike" cap="none">
                <a:solidFill>
                  <a:schemeClr val="dk1"/>
                </a:solidFill>
                <a:latin typeface="Arial"/>
                <a:ea typeface="Arial"/>
                <a:cs typeface="Arial"/>
                <a:sym typeface="Arial"/>
              </a:rPr>
              <a:t>73652517</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3241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6" name="Google Shape;626;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51</a:t>
            </a:fld>
            <a:endParaRPr sz="1300" b="0" i="0" u="none" strike="noStrike" cap="none">
              <a:solidFill>
                <a:schemeClr val="dk1"/>
              </a:solidFill>
              <a:latin typeface="Calibri"/>
              <a:ea typeface="Calibri"/>
              <a:cs typeface="Calibri"/>
              <a:sym typeface="Calibri"/>
            </a:endParaRPr>
          </a:p>
        </p:txBody>
      </p:sp>
      <p:sp>
        <p:nvSpPr>
          <p:cNvPr id="167" name="Shape 167"/>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8" name="Shape 168"/>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None/>
            </a:pPr>
            <a:r>
              <a:rPr lang="zh-TW"/>
              <a:t>**</a:t>
            </a:r>
            <a:r>
              <a:rPr lang="zh-TW" b="0" i="0" u="none" strike="noStrike" cap="none">
                <a:sym typeface="Arial"/>
              </a:rPr>
              <a:t>動畫示意</a:t>
            </a:r>
            <a:r>
              <a:rPr lang="zh-TW"/>
              <a:t>&gt;用俄羅斯方塊</a:t>
            </a:r>
          </a:p>
          <a:p>
            <a:pPr marL="0" marR="0" lvl="0" indent="0" algn="l">
              <a:lnSpc>
                <a:spcPct val="100000"/>
              </a:lnSpc>
              <a:spcBef>
                <a:spcPts val="0"/>
              </a:spcBef>
              <a:spcAft>
                <a:spcPts val="0"/>
              </a:spcAft>
              <a:buClr>
                <a:schemeClr val="dk1"/>
              </a:buClr>
              <a:buSzPts val="1100"/>
              <a:buNone/>
            </a:pPr>
            <a:endParaRPr lang="zh-TW"/>
          </a:p>
        </p:txBody>
      </p:sp>
    </p:spTree>
    <p:extLst>
      <p:ext uri="{BB962C8B-B14F-4D97-AF65-F5344CB8AC3E}">
        <p14:creationId xmlns:p14="http://schemas.microsoft.com/office/powerpoint/2010/main" val="3094798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674203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3/21, QM2</a:t>
            </a:r>
            <a:r>
              <a:rPr lang="zh-CN" altLang="en-US"/>
              <a:t>卡直播</a:t>
            </a:r>
            <a:r>
              <a:rPr lang="zh-TW" altLang="en-US"/>
              <a:t> </a:t>
            </a:r>
            <a:r>
              <a:rPr lang="en-US" altLang="zh-TW"/>
              <a:t>P.23</a:t>
            </a:r>
            <a:endParaRPr lang="en-US"/>
          </a:p>
        </p:txBody>
      </p:sp>
      <p:sp>
        <p:nvSpPr>
          <p:cNvPr id="4" name="Slide Number Placeholder 3"/>
          <p:cNvSpPr>
            <a:spLocks noGrp="1"/>
          </p:cNvSpPr>
          <p:nvPr>
            <p:ph type="sldNum" sz="quarter" idx="5"/>
          </p:nvPr>
        </p:nvSpPr>
        <p:spPr/>
        <p:txBody>
          <a:bodyPr/>
          <a:lstStyle/>
          <a:p>
            <a:fld id="{673FC670-CE8D-A943-B94B-232E134311ED}" type="slidenum">
              <a:rPr lang="en-US" smtClean="0"/>
              <a:t>15</a:t>
            </a:fld>
            <a:endParaRPr lang="en-US"/>
          </a:p>
        </p:txBody>
      </p:sp>
    </p:spTree>
    <p:extLst>
      <p:ext uri="{BB962C8B-B14F-4D97-AF65-F5344CB8AC3E}">
        <p14:creationId xmlns:p14="http://schemas.microsoft.com/office/powerpoint/2010/main" val="2845317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QNA </a:t>
            </a:r>
            <a:r>
              <a:rPr lang="zh-CN" altLang="en-US"/>
              <a:t>直播</a:t>
            </a:r>
            <a:r>
              <a:rPr lang="zh-TW" altLang="en-US"/>
              <a:t> </a:t>
            </a:r>
            <a:r>
              <a:rPr lang="en-US" altLang="zh-TW"/>
              <a:t>P.8</a:t>
            </a:r>
            <a:endParaRPr lang="en-US"/>
          </a:p>
        </p:txBody>
      </p:sp>
      <p:sp>
        <p:nvSpPr>
          <p:cNvPr id="4" name="Slide Number Placeholder 3"/>
          <p:cNvSpPr>
            <a:spLocks noGrp="1"/>
          </p:cNvSpPr>
          <p:nvPr>
            <p:ph type="sldNum" sz="quarter" idx="5"/>
          </p:nvPr>
        </p:nvSpPr>
        <p:spPr/>
        <p:txBody>
          <a:bodyPr/>
          <a:lstStyle/>
          <a:p>
            <a:fld id="{673FC670-CE8D-A943-B94B-232E134311ED}" type="slidenum">
              <a:rPr lang="en-US" smtClean="0"/>
              <a:t>16</a:t>
            </a:fld>
            <a:endParaRPr lang="en-US"/>
          </a:p>
        </p:txBody>
      </p:sp>
    </p:spTree>
    <p:extLst>
      <p:ext uri="{BB962C8B-B14F-4D97-AF65-F5344CB8AC3E}">
        <p14:creationId xmlns:p14="http://schemas.microsoft.com/office/powerpoint/2010/main" val="4280390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19"/>
        <p:cNvGrpSpPr/>
        <p:nvPr/>
      </p:nvGrpSpPr>
      <p:grpSpPr>
        <a:xfrm>
          <a:off x="0" y="0"/>
          <a:ext cx="0" cy="0"/>
          <a:chOff x="0" y="0"/>
          <a:chExt cx="0" cy="0"/>
        </a:xfrm>
      </p:grpSpPr>
      <p:sp>
        <p:nvSpPr>
          <p:cNvPr id="7" name="Title 1" hidden="1">
            <a:extLst>
              <a:ext uri="{FF2B5EF4-FFF2-40B4-BE49-F238E27FC236}">
                <a16:creationId xmlns:a16="http://schemas.microsoft.com/office/drawing/2014/main" id="{C8DB0312-4379-4895-B12B-932FDF5ED1BD}"/>
              </a:ext>
            </a:extLst>
          </p:cNvPr>
          <p:cNvSpPr txBox="1">
            <a:spLocks/>
          </p:cNvSpPr>
          <p:nvPr userDrawn="1"/>
        </p:nvSpPr>
        <p:spPr>
          <a:xfrm>
            <a:off x="421767" y="219599"/>
            <a:ext cx="8520600" cy="1009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0" i="0" u="none" strike="noStrike" cap="none">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bg1"/>
                </a:solidFill>
              </a:rPr>
              <a:t>Click to edit Master title style</a:t>
            </a:r>
          </a:p>
        </p:txBody>
      </p:sp>
      <p:sp>
        <p:nvSpPr>
          <p:cNvPr id="9" name="Google Shape;88;p8">
            <a:extLst>
              <a:ext uri="{FF2B5EF4-FFF2-40B4-BE49-F238E27FC236}">
                <a16:creationId xmlns:a16="http://schemas.microsoft.com/office/drawing/2014/main" id="{39250353-B51F-43CD-925E-B0F1D2C0E5BB}"/>
              </a:ext>
            </a:extLst>
          </p:cNvPr>
          <p:cNvSpPr txBox="1">
            <a:spLocks noGrp="1"/>
          </p:cNvSpPr>
          <p:nvPr>
            <p:ph type="title"/>
          </p:nvPr>
        </p:nvSpPr>
        <p:spPr>
          <a:xfrm>
            <a:off x="476250" y="165150"/>
            <a:ext cx="7860150" cy="758775"/>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400"/>
              <a:buNone/>
              <a:defRPr sz="3600">
                <a:solidFill>
                  <a:schemeClr val="bg1"/>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userDrawn="1">
  <p:cSld name="CAPTION_ONLY">
    <p:spTree>
      <p:nvGrpSpPr>
        <p:cNvPr id="1" name="Shape 105"/>
        <p:cNvGrpSpPr/>
        <p:nvPr/>
      </p:nvGrpSpPr>
      <p:grpSpPr>
        <a:xfrm>
          <a:off x="0" y="0"/>
          <a:ext cx="0" cy="0"/>
          <a:chOff x="0" y="0"/>
          <a:chExt cx="0" cy="0"/>
        </a:xfrm>
      </p:grpSpPr>
      <p:pic>
        <p:nvPicPr>
          <p:cNvPr id="3" name="圖片 2">
            <a:extLst>
              <a:ext uri="{FF2B5EF4-FFF2-40B4-BE49-F238E27FC236}">
                <a16:creationId xmlns:a16="http://schemas.microsoft.com/office/drawing/2014/main" id="{D32021E0-44AF-4ADF-A013-7A14620E5FC2}"/>
              </a:ext>
            </a:extLst>
          </p:cNvPr>
          <p:cNvPicPr>
            <a:picLocks noChangeAspect="1"/>
          </p:cNvPicPr>
          <p:nvPr userDrawn="1"/>
        </p:nvPicPr>
        <p:blipFill>
          <a:blip r:embed="rId2"/>
          <a:stretch>
            <a:fillRect/>
          </a:stretch>
        </p:blipFill>
        <p:spPr>
          <a:xfrm>
            <a:off x="8451" y="0"/>
            <a:ext cx="9127098" cy="51435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8103561F-0DA5-4286-B009-3C65C4FFEC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15728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圖片 7" descr="一張含有 電子用品 的圖片&#10;&#10;自動產生的描述">
            <a:extLst>
              <a:ext uri="{FF2B5EF4-FFF2-40B4-BE49-F238E27FC236}">
                <a16:creationId xmlns:a16="http://schemas.microsoft.com/office/drawing/2014/main" id="{60FC8D59-7890-497D-AD1D-5F7DBCDBA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9" y="0"/>
            <a:ext cx="9142223" cy="5143500"/>
          </a:xfrm>
          <a:prstGeom prst="rect">
            <a:avLst/>
          </a:prstGeom>
        </p:spPr>
      </p:pic>
      <p:sp>
        <p:nvSpPr>
          <p:cNvPr id="2" name="Title 1">
            <a:extLst>
              <a:ext uri="{FF2B5EF4-FFF2-40B4-BE49-F238E27FC236}">
                <a16:creationId xmlns:a16="http://schemas.microsoft.com/office/drawing/2014/main" id="{00A12287-D292-204B-B606-1EF0CDA13731}"/>
              </a:ext>
            </a:extLst>
          </p:cNvPr>
          <p:cNvSpPr>
            <a:spLocks noGrp="1"/>
          </p:cNvSpPr>
          <p:nvPr>
            <p:ph type="title"/>
          </p:nvPr>
        </p:nvSpPr>
        <p:spPr>
          <a:xfrm>
            <a:off x="269367" y="152924"/>
            <a:ext cx="8520600" cy="1009125"/>
          </a:xfrm>
          <a:prstGeom prst="rect">
            <a:avLst/>
          </a:prstGeom>
        </p:spPr>
        <p:txBody>
          <a:bodyPr/>
          <a:lstStyle>
            <a:lvl1pPr>
              <a:defRPr sz="3600">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FB04E5B9-07EF-C241-98F3-38A3E95015C1}"/>
              </a:ext>
            </a:extLst>
          </p:cNvPr>
          <p:cNvSpPr>
            <a:spLocks noGrp="1"/>
          </p:cNvSpPr>
          <p:nvPr>
            <p:ph type="dt" sz="half" idx="10"/>
          </p:nvPr>
        </p:nvSpPr>
        <p:spPr/>
        <p:txBody>
          <a:bodyPr/>
          <a:lstStyle/>
          <a:p>
            <a:fld id="{970CAE75-61BD-AC4C-A24C-FD7D185205A3}" type="datetimeFigureOut">
              <a:rPr lang="en-US" smtClean="0"/>
              <a:t>6/25/2019</a:t>
            </a:fld>
            <a:endParaRPr lang="en-US"/>
          </a:p>
        </p:txBody>
      </p:sp>
      <p:sp>
        <p:nvSpPr>
          <p:cNvPr id="5" name="Footer Placeholder 4">
            <a:extLst>
              <a:ext uri="{FF2B5EF4-FFF2-40B4-BE49-F238E27FC236}">
                <a16:creationId xmlns:a16="http://schemas.microsoft.com/office/drawing/2014/main" id="{F3B63096-E3E8-E04B-B3DB-629DAD6F05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FA12E-2D21-3840-B0F5-D4BB84F7A1CD}"/>
              </a:ext>
            </a:extLst>
          </p:cNvPr>
          <p:cNvSpPr>
            <a:spLocks noGrp="1"/>
          </p:cNvSpPr>
          <p:nvPr>
            <p:ph type="sldNum" sz="quarter" idx="12"/>
          </p:nvPr>
        </p:nvSpPr>
        <p:spPr>
          <a:xfrm>
            <a:off x="8472458" y="4663217"/>
            <a:ext cx="548700" cy="393600"/>
          </a:xfrm>
          <a:prstGeom prst="rect">
            <a:avLst/>
          </a:prstGeom>
        </p:spPr>
        <p:txBody>
          <a:bodyPr/>
          <a:lstStyle/>
          <a:p>
            <a:fld id="{01994FF3-C390-D84D-A8F6-0DBF5FFC424C}" type="slidenum">
              <a:rPr lang="en-US" smtClean="0"/>
              <a:t>‹#›</a:t>
            </a:fld>
            <a:endParaRPr lang="en-US"/>
          </a:p>
        </p:txBody>
      </p:sp>
    </p:spTree>
    <p:extLst>
      <p:ext uri="{BB962C8B-B14F-4D97-AF65-F5344CB8AC3E}">
        <p14:creationId xmlns:p14="http://schemas.microsoft.com/office/powerpoint/2010/main" val="8848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標題及物件" userDrawn="1">
  <p:cSld name="標題及物件">
    <p:spTree>
      <p:nvGrpSpPr>
        <p:cNvPr id="1" name="Shape 26"/>
        <p:cNvGrpSpPr/>
        <p:nvPr/>
      </p:nvGrpSpPr>
      <p:grpSpPr>
        <a:xfrm>
          <a:off x="0" y="0"/>
          <a:ext cx="0" cy="0"/>
          <a:chOff x="0" y="0"/>
          <a:chExt cx="0" cy="0"/>
        </a:xfrm>
      </p:grpSpPr>
      <p:pic>
        <p:nvPicPr>
          <p:cNvPr id="3" name="圖片 2" descr="一張含有 室內 的圖片&#10;&#10;自動產生的描述">
            <a:extLst>
              <a:ext uri="{FF2B5EF4-FFF2-40B4-BE49-F238E27FC236}">
                <a16:creationId xmlns:a16="http://schemas.microsoft.com/office/drawing/2014/main" id="{C916A558-BC4C-4852-B147-6751569A34E1}"/>
              </a:ext>
            </a:extLst>
          </p:cNvPr>
          <p:cNvPicPr>
            <a:picLocks noChangeAspect="1"/>
          </p:cNvPicPr>
          <p:nvPr userDrawn="1"/>
        </p:nvPicPr>
        <p:blipFill>
          <a:blip r:embed="rId2"/>
          <a:stretch>
            <a:fillRect/>
          </a:stretch>
        </p:blipFill>
        <p:spPr>
          <a:xfrm>
            <a:off x="8451" y="0"/>
            <a:ext cx="9127098" cy="5143500"/>
          </a:xfrm>
          <a:prstGeom prst="rect">
            <a:avLst/>
          </a:prstGeom>
        </p:spPr>
      </p:pic>
    </p:spTree>
    <p:extLst>
      <p:ext uri="{BB962C8B-B14F-4D97-AF65-F5344CB8AC3E}">
        <p14:creationId xmlns:p14="http://schemas.microsoft.com/office/powerpoint/2010/main" val="3416975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9522F351-2CD2-4B74-880D-BD0395ECDBB2}"/>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標題 1">
            <a:extLst>
              <a:ext uri="{FF2B5EF4-FFF2-40B4-BE49-F238E27FC236}">
                <a16:creationId xmlns:a16="http://schemas.microsoft.com/office/drawing/2014/main" id="{93669F57-DE0F-4BF6-A921-CB222BD58EEF}"/>
              </a:ext>
            </a:extLst>
          </p:cNvPr>
          <p:cNvSpPr>
            <a:spLocks noGrp="1"/>
          </p:cNvSpPr>
          <p:nvPr>
            <p:ph type="title"/>
          </p:nvPr>
        </p:nvSpPr>
        <p:spPr>
          <a:xfrm>
            <a:off x="457200" y="304800"/>
            <a:ext cx="8229600" cy="813118"/>
          </a:xfrm>
        </p:spPr>
        <p:txBody>
          <a:bodyPr/>
          <a:lstStyle/>
          <a:p>
            <a:r>
              <a:rPr lang="zh-TW" altLang="en-US"/>
              <a:t>按一下以編輯母片標題樣式</a:t>
            </a:r>
          </a:p>
        </p:txBody>
      </p:sp>
    </p:spTree>
    <p:extLst>
      <p:ext uri="{BB962C8B-B14F-4D97-AF65-F5344CB8AC3E}">
        <p14:creationId xmlns:p14="http://schemas.microsoft.com/office/powerpoint/2010/main" val="649816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3669F57-DE0F-4BF6-A921-CB222BD58EEF}"/>
              </a:ext>
            </a:extLst>
          </p:cNvPr>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331795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3669F57-DE0F-4BF6-A921-CB222BD58EEF}"/>
              </a:ext>
            </a:extLst>
          </p:cNvPr>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2279475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pic>
        <p:nvPicPr>
          <p:cNvPr id="12" name="圖片 11" descr="一張含有 室內 的圖片&#10;&#10;自動產生的描述">
            <a:extLst>
              <a:ext uri="{FF2B5EF4-FFF2-40B4-BE49-F238E27FC236}">
                <a16:creationId xmlns:a16="http://schemas.microsoft.com/office/drawing/2014/main" id="{1E85CF27-8563-4600-8242-B31D8473C9EF}"/>
              </a:ext>
            </a:extLst>
          </p:cNvPr>
          <p:cNvPicPr>
            <a:picLocks noChangeAspect="1"/>
          </p:cNvPicPr>
          <p:nvPr userDrawn="1"/>
        </p:nvPicPr>
        <p:blipFill>
          <a:blip r:embed="rId8"/>
          <a:stretch>
            <a:fillRect/>
          </a:stretch>
        </p:blipFill>
        <p:spPr>
          <a:xfrm>
            <a:off x="8451" y="0"/>
            <a:ext cx="9127098" cy="5143500"/>
          </a:xfrm>
          <a:prstGeom prst="rect">
            <a:avLst/>
          </a:prstGeom>
        </p:spPr>
      </p:pic>
      <p:sp>
        <p:nvSpPr>
          <p:cNvPr id="9" name="Title 1" hidden="1">
            <a:extLst>
              <a:ext uri="{FF2B5EF4-FFF2-40B4-BE49-F238E27FC236}">
                <a16:creationId xmlns:a16="http://schemas.microsoft.com/office/drawing/2014/main" id="{76F1FF4A-A264-4182-9404-04ACE0B65522}"/>
              </a:ext>
            </a:extLst>
          </p:cNvPr>
          <p:cNvSpPr txBox="1">
            <a:spLocks/>
          </p:cNvSpPr>
          <p:nvPr userDrawn="1"/>
        </p:nvSpPr>
        <p:spPr>
          <a:xfrm>
            <a:off x="421767" y="219599"/>
            <a:ext cx="8520600" cy="1009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0" i="0" u="none" strike="noStrike" cap="none">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bg1"/>
                </a:solidFill>
              </a:rPr>
              <a:t>Click to edit Master title style</a:t>
            </a:r>
          </a:p>
        </p:txBody>
      </p:sp>
    </p:spTree>
  </p:cSld>
  <p:clrMap bg1="lt1" tx1="dk1" bg2="dk2" tx2="lt2" accent1="accent1" accent2="accent2" accent3="accent3" accent4="accent4" accent5="accent5" accent6="accent6" hlink="hlink" folHlink="folHlink"/>
  <p:sldLayoutIdLst>
    <p:sldLayoutId id="2147483649" r:id="rId1"/>
    <p:sldLayoutId id="2147483657" r:id="rId2"/>
    <p:sldLayoutId id="2147483659" r:id="rId3"/>
    <p:sldLayoutId id="2147483661" r:id="rId4"/>
    <p:sldLayoutId id="2147483663" r:id="rId5"/>
    <p:sldLayoutId id="214748367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0" i="0" u="none" strike="noStrike" cap="none">
          <a:solidFill>
            <a:srgbClr val="000000"/>
          </a:solidFill>
          <a:latin typeface="微軟正黑體" panose="020B0604030504040204" pitchFamily="34" charset="-120"/>
          <a:ea typeface="微軟正黑體" panose="020B0604030504040204" pitchFamily="34"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CE5C85C6-7DFD-4CE9-9433-F249463CF67A}"/>
              </a:ext>
            </a:extLst>
          </p:cNvPr>
          <p:cNvPicPr>
            <a:picLocks noChangeAspect="1"/>
          </p:cNvPicPr>
          <p:nvPr userDrawn="1"/>
        </p:nvPicPr>
        <p:blipFill>
          <a:blip r:embed="rId5"/>
          <a:stretch>
            <a:fillRect/>
          </a:stretch>
        </p:blipFill>
        <p:spPr>
          <a:xfrm>
            <a:off x="0" y="0"/>
            <a:ext cx="9144000" cy="5143500"/>
          </a:xfrm>
          <a:prstGeom prst="rect">
            <a:avLst/>
          </a:prstGeom>
        </p:spPr>
      </p:pic>
      <p:sp>
        <p:nvSpPr>
          <p:cNvPr id="2" name="標題版面配置區 1">
            <a:extLst>
              <a:ext uri="{FF2B5EF4-FFF2-40B4-BE49-F238E27FC236}">
                <a16:creationId xmlns:a16="http://schemas.microsoft.com/office/drawing/2014/main" id="{BB97D70B-A6C2-4A2C-AD17-5B6051AA3E54}"/>
              </a:ext>
            </a:extLst>
          </p:cNvPr>
          <p:cNvSpPr>
            <a:spLocks noGrp="1"/>
          </p:cNvSpPr>
          <p:nvPr>
            <p:ph type="title"/>
          </p:nvPr>
        </p:nvSpPr>
        <p:spPr>
          <a:xfrm>
            <a:off x="457200" y="207963"/>
            <a:ext cx="8229600" cy="993775"/>
          </a:xfrm>
          <a:prstGeom prst="rect">
            <a:avLst/>
          </a:prstGeom>
        </p:spPr>
        <p:txBody>
          <a:bodyPr vert="horz" lIns="91440" tIns="45720" rIns="91440" bIns="45720" rtlCol="0" anchor="ctr">
            <a:normAutofit/>
          </a:bodyPr>
          <a:lstStyle/>
          <a:p>
            <a:r>
              <a:rPr lang="zh-TW" altLang="en-US"/>
              <a:t>按一下以編輯母片標題樣式</a:t>
            </a:r>
          </a:p>
        </p:txBody>
      </p:sp>
    </p:spTree>
    <p:extLst>
      <p:ext uri="{BB962C8B-B14F-4D97-AF65-F5344CB8AC3E}">
        <p14:creationId xmlns:p14="http://schemas.microsoft.com/office/powerpoint/2010/main" val="74029385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xStyles>
    <p:titleStyle>
      <a:lvl1pPr algn="l" defTabSz="914400" rtl="0" eaLnBrk="1" latinLnBrk="0" hangingPunct="1">
        <a:lnSpc>
          <a:spcPct val="90000"/>
        </a:lnSpc>
        <a:spcBef>
          <a:spcPct val="0"/>
        </a:spcBef>
        <a:buNone/>
        <a:defRPr sz="3600" kern="1200">
          <a:solidFill>
            <a:schemeClr val="bg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gif"/><Relationship Id="rId10" Type="http://schemas.openxmlformats.org/officeDocument/2006/relationships/image" Target="../media/image15.png"/><Relationship Id="rId4" Type="http://schemas.openxmlformats.org/officeDocument/2006/relationships/image" Target="../media/image9.gif"/><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74.tiff"/><Relationship Id="rId5" Type="http://schemas.openxmlformats.org/officeDocument/2006/relationships/image" Target="../media/image25.svg"/><Relationship Id="rId10" Type="http://schemas.openxmlformats.org/officeDocument/2006/relationships/image" Target="../media/image73.png"/><Relationship Id="rId4" Type="http://schemas.openxmlformats.org/officeDocument/2006/relationships/image" Target="../media/image24.png"/><Relationship Id="rId9"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68.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tiff"/></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3.tiff"/></Relationships>
</file>

<file path=ppt/slides/_rels/slide17.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jpe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76.svg"/><Relationship Id="rId2" Type="http://schemas.openxmlformats.org/officeDocument/2006/relationships/notesSlide" Target="../notesSlides/notesSlide10.xml"/><Relationship Id="rId16"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25.svg"/><Relationship Id="rId10" Type="http://schemas.openxmlformats.org/officeDocument/2006/relationships/image" Target="../media/image91.png"/><Relationship Id="rId4" Type="http://schemas.openxmlformats.org/officeDocument/2006/relationships/image" Target="../media/image85.jpeg"/><Relationship Id="rId9" Type="http://schemas.openxmlformats.org/officeDocument/2006/relationships/image" Target="../media/image90.png"/><Relationship Id="rId1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tiff"/><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97.png"/></Relationships>
</file>

<file path=ppt/slides/_rels/slide19.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svg"/><Relationship Id="rId3" Type="http://schemas.openxmlformats.org/officeDocument/2006/relationships/image" Target="../media/image13.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1.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6.png"/><Relationship Id="rId11" Type="http://schemas.openxmlformats.org/officeDocument/2006/relationships/image" Target="../media/image109.png"/><Relationship Id="rId5" Type="http://schemas.openxmlformats.org/officeDocument/2006/relationships/image" Target="../media/image105.png"/><Relationship Id="rId10" Type="http://schemas.openxmlformats.org/officeDocument/2006/relationships/image" Target="../media/image25.svg"/><Relationship Id="rId4" Type="http://schemas.openxmlformats.org/officeDocument/2006/relationships/image" Target="../media/image104.png"/><Relationship Id="rId9" Type="http://schemas.openxmlformats.org/officeDocument/2006/relationships/image" Target="../media/image24.png"/><Relationship Id="rId14" Type="http://schemas.openxmlformats.org/officeDocument/2006/relationships/image" Target="../media/image112.png"/></Relationships>
</file>

<file path=ppt/slides/_rels/slide21.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0.png"/><Relationship Id="rId3" Type="http://schemas.openxmlformats.org/officeDocument/2006/relationships/image" Target="../media/image113.png"/><Relationship Id="rId7" Type="http://schemas.openxmlformats.org/officeDocument/2006/relationships/image" Target="../media/image116.png"/><Relationship Id="rId12" Type="http://schemas.openxmlformats.org/officeDocument/2006/relationships/image" Target="../media/image25.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115.png"/><Relationship Id="rId10" Type="http://schemas.openxmlformats.org/officeDocument/2006/relationships/image" Target="../media/image119.png"/><Relationship Id="rId4" Type="http://schemas.openxmlformats.org/officeDocument/2006/relationships/image" Target="../media/image114.svg"/><Relationship Id="rId9" Type="http://schemas.openxmlformats.org/officeDocument/2006/relationships/image" Target="../media/image118.png"/></Relationships>
</file>

<file path=ppt/slides/_rels/slide2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2.png"/><Relationship Id="rId7" Type="http://schemas.openxmlformats.org/officeDocument/2006/relationships/image" Target="../media/image25.svg"/><Relationship Id="rId2" Type="http://schemas.openxmlformats.org/officeDocument/2006/relationships/image" Target="../media/image1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20.png"/><Relationship Id="rId4" Type="http://schemas.openxmlformats.org/officeDocument/2006/relationships/image" Target="../media/image123.png"/><Relationship Id="rId9" Type="http://schemas.openxmlformats.org/officeDocument/2006/relationships/image" Target="../media/image125.png"/></Relationships>
</file>

<file path=ppt/slides/_rels/slide23.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6.png"/><Relationship Id="rId7" Type="http://schemas.openxmlformats.org/officeDocument/2006/relationships/image" Target="../media/image12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131.png"/><Relationship Id="rId5" Type="http://schemas.openxmlformats.org/officeDocument/2006/relationships/image" Target="../media/image24.png"/><Relationship Id="rId10" Type="http://schemas.openxmlformats.org/officeDocument/2006/relationships/image" Target="../media/image124.png"/><Relationship Id="rId4" Type="http://schemas.openxmlformats.org/officeDocument/2006/relationships/image" Target="../media/image127.jpeg"/><Relationship Id="rId9" Type="http://schemas.openxmlformats.org/officeDocument/2006/relationships/image" Target="../media/image130.png"/></Relationships>
</file>

<file path=ppt/slides/_rels/slide24.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3.jpeg"/><Relationship Id="rId7" Type="http://schemas.openxmlformats.org/officeDocument/2006/relationships/image" Target="../media/image135.png"/><Relationship Id="rId2" Type="http://schemas.openxmlformats.org/officeDocument/2006/relationships/image" Target="../media/image132.jpeg"/><Relationship Id="rId1" Type="http://schemas.openxmlformats.org/officeDocument/2006/relationships/slideLayout" Target="../slideLayouts/slideLayout5.xml"/><Relationship Id="rId6" Type="http://schemas.openxmlformats.org/officeDocument/2006/relationships/image" Target="../media/image134.jpe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svg"/></Relationships>
</file>

<file path=ppt/slides/_rels/slide2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43.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29.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8.svg"/><Relationship Id="rId11" Type="http://schemas.openxmlformats.org/officeDocument/2006/relationships/image" Target="../media/image21.png"/><Relationship Id="rId5" Type="http://schemas.openxmlformats.org/officeDocument/2006/relationships/image" Target="../media/image27.png"/><Relationship Id="rId15" Type="http://schemas.openxmlformats.org/officeDocument/2006/relationships/image" Target="../media/image25.svg"/><Relationship Id="rId10" Type="http://schemas.openxmlformats.org/officeDocument/2006/relationships/image" Target="../media/image32.sv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49.png"/><Relationship Id="rId7" Type="http://schemas.openxmlformats.org/officeDocument/2006/relationships/image" Target="../media/image15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150.emf"/><Relationship Id="rId4" Type="http://schemas.microsoft.com/office/2007/relationships/hdphoto" Target="../media/hdphoto2.wdp"/><Relationship Id="rId9" Type="http://schemas.openxmlformats.org/officeDocument/2006/relationships/image" Target="../media/image76.svg"/></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9.png"/><Relationship Id="rId7" Type="http://schemas.openxmlformats.org/officeDocument/2006/relationships/image" Target="../media/image15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54.png"/><Relationship Id="rId5" Type="http://schemas.openxmlformats.org/officeDocument/2006/relationships/image" Target="../media/image153.png"/><Relationship Id="rId4" Type="http://schemas.microsoft.com/office/2007/relationships/hdphoto" Target="../media/hdphoto2.wdp"/><Relationship Id="rId9" Type="http://schemas.openxmlformats.org/officeDocument/2006/relationships/image" Target="../media/image25.svg"/></Relationships>
</file>

<file path=ppt/slides/_rels/slide33.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3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63.png"/></Relationships>
</file>

<file path=ppt/slides/_rels/slide3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65.png"/></Relationships>
</file>

<file path=ppt/slides/_rels/slide37.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68.png"/><Relationship Id="rId4" Type="http://schemas.openxmlformats.org/officeDocument/2006/relationships/image" Target="../media/image167.png"/></Relationships>
</file>

<file path=ppt/slides/_rels/slide3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9.png"/><Relationship Id="rId7" Type="http://schemas.openxmlformats.org/officeDocument/2006/relationships/image" Target="../media/image172.sv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71.png"/><Relationship Id="rId5" Type="http://schemas.openxmlformats.org/officeDocument/2006/relationships/hyperlink" Target="https://docs.microsoft.com/en-us/windows-server/storage/storage-spaces/understand-the-cache" TargetMode="External"/><Relationship Id="rId4" Type="http://schemas.openxmlformats.org/officeDocument/2006/relationships/image" Target="../media/image170.png"/><Relationship Id="rId9" Type="http://schemas.openxmlformats.org/officeDocument/2006/relationships/image" Target="../media/image25.svg"/></Relationships>
</file>

<file path=ppt/slides/_rels/slide39.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25.svg"/><Relationship Id="rId7" Type="http://schemas.openxmlformats.org/officeDocument/2006/relationships/image" Target="../media/image17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58.png"/><Relationship Id="rId5" Type="http://schemas.openxmlformats.org/officeDocument/2006/relationships/image" Target="../media/image174.png"/><Relationship Id="rId4" Type="http://schemas.openxmlformats.org/officeDocument/2006/relationships/image" Target="../media/image173.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5.svg"/><Relationship Id="rId3" Type="http://schemas.openxmlformats.org/officeDocument/2006/relationships/hyperlink" Target="https://www.anandtech.com/show/12136/the-intel-optane-ssd-900p-480gb-review/5" TargetMode="External"/><Relationship Id="rId7" Type="http://schemas.openxmlformats.org/officeDocument/2006/relationships/image" Target="../media/image35.emf"/><Relationship Id="rId12"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28.svg"/><Relationship Id="rId5" Type="http://schemas.openxmlformats.org/officeDocument/2006/relationships/image" Target="../media/image33.jpeg"/><Relationship Id="rId10" Type="http://schemas.openxmlformats.org/officeDocument/2006/relationships/image" Target="../media/image27.png"/><Relationship Id="rId4" Type="http://schemas.openxmlformats.org/officeDocument/2006/relationships/hyperlink" Target="https://www.kamshin.com/2018/11/what-future-for-intel-optane/" TargetMode="External"/><Relationship Id="rId9" Type="http://schemas.openxmlformats.org/officeDocument/2006/relationships/image" Target="../media/image37.sv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5.svg"/></Relationships>
</file>

<file path=ppt/slides/_rels/slide41.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6.png"/><Relationship Id="rId18" Type="http://schemas.openxmlformats.org/officeDocument/2006/relationships/image" Target="../media/image189.png"/><Relationship Id="rId3" Type="http://schemas.openxmlformats.org/officeDocument/2006/relationships/image" Target="../media/image142.png"/><Relationship Id="rId7" Type="http://schemas.openxmlformats.org/officeDocument/2006/relationships/image" Target="../media/image180.png"/><Relationship Id="rId12" Type="http://schemas.openxmlformats.org/officeDocument/2006/relationships/image" Target="../media/image185.svg"/><Relationship Id="rId17" Type="http://schemas.openxmlformats.org/officeDocument/2006/relationships/image" Target="../media/image25.svg"/><Relationship Id="rId2" Type="http://schemas.openxmlformats.org/officeDocument/2006/relationships/notesSlide" Target="../notesSlides/notesSlide28.xml"/><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79.svg"/><Relationship Id="rId11" Type="http://schemas.openxmlformats.org/officeDocument/2006/relationships/image" Target="../media/image184.png"/><Relationship Id="rId5" Type="http://schemas.openxmlformats.org/officeDocument/2006/relationships/image" Target="../media/image178.png"/><Relationship Id="rId15" Type="http://schemas.openxmlformats.org/officeDocument/2006/relationships/image" Target="../media/image188.svg"/><Relationship Id="rId10" Type="http://schemas.openxmlformats.org/officeDocument/2006/relationships/image" Target="../media/image183.svg"/><Relationship Id="rId19" Type="http://schemas.openxmlformats.org/officeDocument/2006/relationships/image" Target="../media/image190.png"/><Relationship Id="rId4" Type="http://schemas.openxmlformats.org/officeDocument/2006/relationships/image" Target="../media/image177.svg"/><Relationship Id="rId9" Type="http://schemas.openxmlformats.org/officeDocument/2006/relationships/image" Target="../media/image182.png"/><Relationship Id="rId14" Type="http://schemas.openxmlformats.org/officeDocument/2006/relationships/image" Target="../media/image187.png"/></Relationships>
</file>

<file path=ppt/slides/_rels/slide42.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98.svg"/><Relationship Id="rId18" Type="http://schemas.openxmlformats.org/officeDocument/2006/relationships/image" Target="../media/image190.png"/><Relationship Id="rId3" Type="http://schemas.openxmlformats.org/officeDocument/2006/relationships/image" Target="../media/image115.png"/><Relationship Id="rId7" Type="http://schemas.openxmlformats.org/officeDocument/2006/relationships/image" Target="../media/image192.svg"/><Relationship Id="rId12" Type="http://schemas.openxmlformats.org/officeDocument/2006/relationships/image" Target="../media/image197.png"/><Relationship Id="rId17" Type="http://schemas.openxmlformats.org/officeDocument/2006/relationships/image" Target="../media/image25.svg"/><Relationship Id="rId2" Type="http://schemas.openxmlformats.org/officeDocument/2006/relationships/notesSlide" Target="../notesSlides/notesSlide29.xml"/><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91.png"/><Relationship Id="rId11" Type="http://schemas.openxmlformats.org/officeDocument/2006/relationships/image" Target="../media/image196.svg"/><Relationship Id="rId5" Type="http://schemas.openxmlformats.org/officeDocument/2006/relationships/image" Target="../media/image189.png"/><Relationship Id="rId15" Type="http://schemas.openxmlformats.org/officeDocument/2006/relationships/image" Target="../media/image200.svg"/><Relationship Id="rId10" Type="http://schemas.openxmlformats.org/officeDocument/2006/relationships/image" Target="../media/image195.png"/><Relationship Id="rId4" Type="http://schemas.microsoft.com/office/2007/relationships/hdphoto" Target="../media/hdphoto1.wdp"/><Relationship Id="rId9" Type="http://schemas.openxmlformats.org/officeDocument/2006/relationships/image" Target="../media/image194.svg"/><Relationship Id="rId14" Type="http://schemas.openxmlformats.org/officeDocument/2006/relationships/image" Target="../media/image199.png"/></Relationships>
</file>

<file path=ppt/slides/_rels/slide43.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53.png"/><Relationship Id="rId7" Type="http://schemas.openxmlformats.org/officeDocument/2006/relationships/image" Target="../media/image20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5.png"/><Relationship Id="rId10" Type="http://schemas.openxmlformats.org/officeDocument/2006/relationships/image" Target="../media/image25.svg"/><Relationship Id="rId4" Type="http://schemas.openxmlformats.org/officeDocument/2006/relationships/image" Target="../media/image54.svg"/><Relationship Id="rId9" Type="http://schemas.openxmlformats.org/officeDocument/2006/relationships/image" Target="../media/image24.png"/></Relationships>
</file>

<file path=ppt/slides/_rels/slide44.xml.rels><?xml version="1.0" encoding="UTF-8" standalone="yes"?>
<Relationships xmlns="http://schemas.openxmlformats.org/package/2006/relationships"><Relationship Id="rId8" Type="http://schemas.openxmlformats.org/officeDocument/2006/relationships/image" Target="../media/image208.svg"/><Relationship Id="rId3" Type="http://schemas.openxmlformats.org/officeDocument/2006/relationships/image" Target="../media/image203.png"/><Relationship Id="rId7" Type="http://schemas.openxmlformats.org/officeDocument/2006/relationships/image" Target="../media/image207.png"/><Relationship Id="rId12" Type="http://schemas.openxmlformats.org/officeDocument/2006/relationships/image" Target="../media/image21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06.svg"/><Relationship Id="rId11" Type="http://schemas.openxmlformats.org/officeDocument/2006/relationships/image" Target="../media/image211.png"/><Relationship Id="rId5" Type="http://schemas.openxmlformats.org/officeDocument/2006/relationships/image" Target="../media/image205.png"/><Relationship Id="rId10" Type="http://schemas.openxmlformats.org/officeDocument/2006/relationships/image" Target="../media/image210.svg"/><Relationship Id="rId4" Type="http://schemas.openxmlformats.org/officeDocument/2006/relationships/image" Target="../media/image204.svg"/><Relationship Id="rId9" Type="http://schemas.openxmlformats.org/officeDocument/2006/relationships/image" Target="../media/image209.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5.sv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25.sv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13.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213.png"/><Relationship Id="rId7" Type="http://schemas.openxmlformats.org/officeDocument/2006/relationships/image" Target="../media/image215.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14.png"/><Relationship Id="rId5" Type="http://schemas.openxmlformats.org/officeDocument/2006/relationships/image" Target="../media/image25.svg"/><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213.png"/><Relationship Id="rId7" Type="http://schemas.openxmlformats.org/officeDocument/2006/relationships/image" Target="../media/image215.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14.png"/><Relationship Id="rId5" Type="http://schemas.openxmlformats.org/officeDocument/2006/relationships/image" Target="../media/image25.svg"/><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13.png"/><Relationship Id="rId7" Type="http://schemas.openxmlformats.org/officeDocument/2006/relationships/image" Target="../media/image215.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14.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25.svg"/><Relationship Id="rId3" Type="http://schemas.openxmlformats.org/officeDocument/2006/relationships/hyperlink" Target="https://www.xfastest.com/thread-167519-1-1.html" TargetMode="External"/><Relationship Id="rId7" Type="http://schemas.openxmlformats.org/officeDocument/2006/relationships/image" Target="../media/image41.svg"/><Relationship Id="rId12" Type="http://schemas.openxmlformats.org/officeDocument/2006/relationships/image" Target="../media/image24.png"/><Relationship Id="rId2" Type="http://schemas.openxmlformats.org/officeDocument/2006/relationships/hyperlink" Target="http://www.2cm.com.tw/2cm/zh-tw/magazine/-MarketTrend/F26FE52365E548DFB150B39173AED7D3" TargetMode="Externa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5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gif"/><Relationship Id="rId7" Type="http://schemas.openxmlformats.org/officeDocument/2006/relationships/image" Target="../media/image216.png"/><Relationship Id="rId12"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215.png"/><Relationship Id="rId5" Type="http://schemas.openxmlformats.org/officeDocument/2006/relationships/image" Target="../media/image24.png"/><Relationship Id="rId10" Type="http://schemas.openxmlformats.org/officeDocument/2006/relationships/image" Target="../media/image214.png"/><Relationship Id="rId4" Type="http://schemas.openxmlformats.org/officeDocument/2006/relationships/image" Target="../media/image11.png"/><Relationship Id="rId9"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4.png"/><Relationship Id="rId3" Type="http://schemas.openxmlformats.org/officeDocument/2006/relationships/image" Target="../media/image47.svg"/><Relationship Id="rId7" Type="http://schemas.openxmlformats.org/officeDocument/2006/relationships/image" Target="../media/image51.svg"/><Relationship Id="rId12" Type="http://schemas.openxmlformats.org/officeDocument/2006/relationships/image" Target="../media/image23.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22.png"/><Relationship Id="rId5" Type="http://schemas.openxmlformats.org/officeDocument/2006/relationships/image" Target="../media/image49.png"/><Relationship Id="rId10" Type="http://schemas.openxmlformats.org/officeDocument/2006/relationships/image" Target="../media/image21.png"/><Relationship Id="rId4" Type="http://schemas.openxmlformats.org/officeDocument/2006/relationships/image" Target="../media/image48.png"/><Relationship Id="rId9" Type="http://schemas.openxmlformats.org/officeDocument/2006/relationships/image" Target="../media/image52.svg"/><Relationship Id="rId14"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23.pn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7.svg"/><Relationship Id="rId11" Type="http://schemas.openxmlformats.org/officeDocument/2006/relationships/image" Target="../media/image21.png"/><Relationship Id="rId5" Type="http://schemas.openxmlformats.org/officeDocument/2006/relationships/image" Target="../media/image46.png"/><Relationship Id="rId15" Type="http://schemas.openxmlformats.org/officeDocument/2006/relationships/image" Target="../media/image25.svg"/><Relationship Id="rId10" Type="http://schemas.openxmlformats.org/officeDocument/2006/relationships/chart" Target="../charts/chart1.xml"/><Relationship Id="rId4" Type="http://schemas.openxmlformats.org/officeDocument/2006/relationships/image" Target="../media/image54.svg"/><Relationship Id="rId9" Type="http://schemas.openxmlformats.org/officeDocument/2006/relationships/image" Target="../media/image57.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3" name="圖片 12" descr="一張含有 室內 的圖片&#10;&#10;自動產生的描述">
            <a:extLst>
              <a:ext uri="{FF2B5EF4-FFF2-40B4-BE49-F238E27FC236}">
                <a16:creationId xmlns:a16="http://schemas.microsoft.com/office/drawing/2014/main" id="{86D3C89D-8C2C-441F-845E-FFDBA1ECAF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51" y="2343150"/>
            <a:ext cx="9127098" cy="457200"/>
          </a:xfrm>
          <a:prstGeom prst="rect">
            <a:avLst/>
          </a:prstGeom>
        </p:spPr>
      </p:pic>
      <p:pic>
        <p:nvPicPr>
          <p:cNvPr id="21" name="圖片 20" hidden="1">
            <a:extLst>
              <a:ext uri="{FF2B5EF4-FFF2-40B4-BE49-F238E27FC236}">
                <a16:creationId xmlns:a16="http://schemas.microsoft.com/office/drawing/2014/main" id="{E7EB3BD1-8099-40D4-9274-95F21AD65FE8}"/>
              </a:ext>
            </a:extLst>
          </p:cNvPr>
          <p:cNvPicPr>
            <a:picLocks noChangeAspect="1"/>
          </p:cNvPicPr>
          <p:nvPr/>
        </p:nvPicPr>
        <p:blipFill>
          <a:blip r:embed="rId4"/>
          <a:stretch>
            <a:fillRect/>
          </a:stretch>
        </p:blipFill>
        <p:spPr>
          <a:xfrm rot="10800000">
            <a:off x="-70467" y="-38100"/>
            <a:ext cx="9202522" cy="5181600"/>
          </a:xfrm>
          <a:prstGeom prst="rect">
            <a:avLst/>
          </a:prstGeom>
        </p:spPr>
      </p:pic>
      <p:pic>
        <p:nvPicPr>
          <p:cNvPr id="27" name="圖片 26">
            <a:extLst>
              <a:ext uri="{FF2B5EF4-FFF2-40B4-BE49-F238E27FC236}">
                <a16:creationId xmlns:a16="http://schemas.microsoft.com/office/drawing/2014/main" id="{976F829F-EE9D-4AC3-AEEB-B4D5D1FEFC4F}"/>
              </a:ext>
            </a:extLst>
          </p:cNvPr>
          <p:cNvPicPr>
            <a:picLocks noChangeAspect="1"/>
          </p:cNvPicPr>
          <p:nvPr/>
        </p:nvPicPr>
        <p:blipFill>
          <a:blip r:embed="rId5"/>
          <a:stretch>
            <a:fillRect/>
          </a:stretch>
        </p:blipFill>
        <p:spPr>
          <a:xfrm>
            <a:off x="-132484" y="-38100"/>
            <a:ext cx="9437511" cy="5308600"/>
          </a:xfrm>
          <a:prstGeom prst="rect">
            <a:avLst/>
          </a:prstGeom>
        </p:spPr>
      </p:pic>
      <p:pic>
        <p:nvPicPr>
          <p:cNvPr id="4" name="圖片 3" descr="一張含有 監視器, 室內, 電腦, 鍵盤 的圖片&#10;&#10;自動產生的描述">
            <a:extLst>
              <a:ext uri="{FF2B5EF4-FFF2-40B4-BE49-F238E27FC236}">
                <a16:creationId xmlns:a16="http://schemas.microsoft.com/office/drawing/2014/main" id="{CCDFC668-0015-4F3D-9BEF-95908DB2B135}"/>
              </a:ext>
            </a:extLst>
          </p:cNvPr>
          <p:cNvPicPr>
            <a:picLocks noChangeAspect="1"/>
          </p:cNvPicPr>
          <p:nvPr/>
        </p:nvPicPr>
        <p:blipFill>
          <a:blip r:embed="rId6">
            <a:alphaModFix amt="85000"/>
          </a:blip>
          <a:stretch>
            <a:fillRect/>
          </a:stretch>
        </p:blipFill>
        <p:spPr>
          <a:xfrm>
            <a:off x="-8451" y="-9525"/>
            <a:ext cx="9202522" cy="5186005"/>
          </a:xfrm>
          <a:prstGeom prst="rect">
            <a:avLst/>
          </a:prstGeom>
        </p:spPr>
      </p:pic>
      <p:pic>
        <p:nvPicPr>
          <p:cNvPr id="17" name="圖片 16">
            <a:extLst>
              <a:ext uri="{FF2B5EF4-FFF2-40B4-BE49-F238E27FC236}">
                <a16:creationId xmlns:a16="http://schemas.microsoft.com/office/drawing/2014/main" id="{3DEC4191-488A-476D-966F-EB03960A70B0}"/>
              </a:ext>
            </a:extLst>
          </p:cNvPr>
          <p:cNvPicPr>
            <a:picLocks noChangeAspect="1"/>
          </p:cNvPicPr>
          <p:nvPr/>
        </p:nvPicPr>
        <p:blipFill>
          <a:blip r:embed="rId7"/>
          <a:stretch>
            <a:fillRect/>
          </a:stretch>
        </p:blipFill>
        <p:spPr>
          <a:xfrm>
            <a:off x="314325" y="1407957"/>
            <a:ext cx="4163125" cy="2327585"/>
          </a:xfrm>
          <a:prstGeom prst="rect">
            <a:avLst/>
          </a:prstGeom>
        </p:spPr>
      </p:pic>
      <p:pic>
        <p:nvPicPr>
          <p:cNvPr id="28" name="圖片 27">
            <a:extLst>
              <a:ext uri="{FF2B5EF4-FFF2-40B4-BE49-F238E27FC236}">
                <a16:creationId xmlns:a16="http://schemas.microsoft.com/office/drawing/2014/main" id="{F3571C5E-42F8-463E-B8CB-30FE9A921C9B}"/>
              </a:ext>
            </a:extLst>
          </p:cNvPr>
          <p:cNvPicPr>
            <a:picLocks noChangeAspect="1"/>
          </p:cNvPicPr>
          <p:nvPr/>
        </p:nvPicPr>
        <p:blipFill>
          <a:blip r:embed="rId8" cstate="print">
            <a:alphaModFix amt="10000"/>
            <a:extLst>
              <a:ext uri="{28A0092B-C50C-407E-A947-70E740481C1C}">
                <a14:useLocalDpi xmlns:a14="http://schemas.microsoft.com/office/drawing/2010/main"/>
              </a:ext>
            </a:extLst>
          </a:blip>
          <a:stretch>
            <a:fillRect/>
          </a:stretch>
        </p:blipFill>
        <p:spPr>
          <a:xfrm>
            <a:off x="2136880" y="5619396"/>
            <a:ext cx="5321081" cy="4007557"/>
          </a:xfrm>
          <a:prstGeom prst="rect">
            <a:avLst/>
          </a:prstGeom>
        </p:spPr>
      </p:pic>
      <p:pic>
        <p:nvPicPr>
          <p:cNvPr id="3" name="圖片 2">
            <a:extLst>
              <a:ext uri="{FF2B5EF4-FFF2-40B4-BE49-F238E27FC236}">
                <a16:creationId xmlns:a16="http://schemas.microsoft.com/office/drawing/2014/main" id="{0FF46AE0-70D1-4F15-89C9-468381749759}"/>
              </a:ext>
            </a:extLst>
          </p:cNvPr>
          <p:cNvPicPr>
            <a:picLocks noChangeAspect="1"/>
          </p:cNvPicPr>
          <p:nvPr/>
        </p:nvPicPr>
        <p:blipFill>
          <a:blip r:embed="rId9"/>
          <a:stretch>
            <a:fillRect/>
          </a:stretch>
        </p:blipFill>
        <p:spPr>
          <a:xfrm>
            <a:off x="653699" y="1825893"/>
            <a:ext cx="3527776" cy="1541795"/>
          </a:xfrm>
          <a:prstGeom prst="rect">
            <a:avLst/>
          </a:prstGeom>
        </p:spPr>
      </p:pic>
      <p:grpSp>
        <p:nvGrpSpPr>
          <p:cNvPr id="12" name="群組 11">
            <a:extLst>
              <a:ext uri="{FF2B5EF4-FFF2-40B4-BE49-F238E27FC236}">
                <a16:creationId xmlns:a16="http://schemas.microsoft.com/office/drawing/2014/main" id="{DA274556-A289-4A27-BFBE-9D269829501A}"/>
              </a:ext>
            </a:extLst>
          </p:cNvPr>
          <p:cNvGrpSpPr/>
          <p:nvPr/>
        </p:nvGrpSpPr>
        <p:grpSpPr>
          <a:xfrm rot="20548958">
            <a:off x="-9787404" y="-258873"/>
            <a:ext cx="33589050" cy="33589046"/>
            <a:chOff x="-15546663" y="-981202"/>
            <a:chExt cx="36038598" cy="36038600"/>
          </a:xfrm>
        </p:grpSpPr>
        <p:sp>
          <p:nvSpPr>
            <p:cNvPr id="14" name="橢圓 13">
              <a:extLst>
                <a:ext uri="{FF2B5EF4-FFF2-40B4-BE49-F238E27FC236}">
                  <a16:creationId xmlns:a16="http://schemas.microsoft.com/office/drawing/2014/main" id="{729B356C-8CFE-40C8-8960-E208C75BC4D4}"/>
                </a:ext>
              </a:extLst>
            </p:cNvPr>
            <p:cNvSpPr/>
            <p:nvPr/>
          </p:nvSpPr>
          <p:spPr>
            <a:xfrm>
              <a:off x="-15546663" y="-981202"/>
              <a:ext cx="36038598" cy="36038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圖片 14" descr="一張含有 桌 的圖片&#10;&#10;自動產生的描述">
              <a:extLst>
                <a:ext uri="{FF2B5EF4-FFF2-40B4-BE49-F238E27FC236}">
                  <a16:creationId xmlns:a16="http://schemas.microsoft.com/office/drawing/2014/main" id="{44FEA772-BCAD-4F44-AAA5-6133A968813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084874">
              <a:off x="4825575" y="33793"/>
              <a:ext cx="3729595" cy="5570096"/>
            </a:xfrm>
            <a:prstGeom prst="rect">
              <a:avLst/>
            </a:prstGeom>
          </p:spPr>
        </p:pic>
        <p:pic>
          <p:nvPicPr>
            <p:cNvPr id="16" name="圖片 15" descr="一張含有 物件, 坐 的圖片&#10;&#10;自動產生的描述">
              <a:extLst>
                <a:ext uri="{FF2B5EF4-FFF2-40B4-BE49-F238E27FC236}">
                  <a16:creationId xmlns:a16="http://schemas.microsoft.com/office/drawing/2014/main" id="{6C0B489E-3200-482E-95CE-8E632303A5B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9742613">
              <a:off x="5115070" y="858737"/>
              <a:ext cx="3148243" cy="3888752"/>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3000" tmFilter="0, 0; .2, .5; .8, .5; 1, 0"/>
                                        <p:tgtEl>
                                          <p:spTgt spid="3"/>
                                        </p:tgtEl>
                                      </p:cBhvr>
                                    </p:animEffect>
                                    <p:animScale>
                                      <p:cBhvr>
                                        <p:cTn id="7" dur="1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群組 19">
            <a:extLst>
              <a:ext uri="{FF2B5EF4-FFF2-40B4-BE49-F238E27FC236}">
                <a16:creationId xmlns:a16="http://schemas.microsoft.com/office/drawing/2014/main" id="{BCB029A4-1123-475D-BFA8-AD35F953AEFB}"/>
              </a:ext>
            </a:extLst>
          </p:cNvPr>
          <p:cNvGrpSpPr/>
          <p:nvPr/>
        </p:nvGrpSpPr>
        <p:grpSpPr>
          <a:xfrm rot="4672787">
            <a:off x="-1340893" y="0"/>
            <a:ext cx="11825786" cy="11825786"/>
            <a:chOff x="-921793" y="-407443"/>
            <a:chExt cx="11825786" cy="11825786"/>
          </a:xfrm>
        </p:grpSpPr>
        <p:sp>
          <p:nvSpPr>
            <p:cNvPr id="22" name="橢圓 21">
              <a:extLst>
                <a:ext uri="{FF2B5EF4-FFF2-40B4-BE49-F238E27FC236}">
                  <a16:creationId xmlns:a16="http://schemas.microsoft.com/office/drawing/2014/main" id="{EFC69008-002F-473C-B8B4-6288495B1946}"/>
                </a:ext>
              </a:extLst>
            </p:cNvPr>
            <p:cNvSpPr/>
            <p:nvPr/>
          </p:nvSpPr>
          <p:spPr>
            <a:xfrm>
              <a:off x="-921793" y="-407443"/>
              <a:ext cx="11825786" cy="118257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片 22" descr="一張含有 桌 的圖片&#10;&#10;自動產生的描述">
              <a:extLst>
                <a:ext uri="{FF2B5EF4-FFF2-40B4-BE49-F238E27FC236}">
                  <a16:creationId xmlns:a16="http://schemas.microsoft.com/office/drawing/2014/main" id="{C02C50A7-6050-4588-B17C-2ED7C17F81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84874">
              <a:off x="4825575" y="33793"/>
              <a:ext cx="3729595" cy="5570096"/>
            </a:xfrm>
            <a:prstGeom prst="rect">
              <a:avLst/>
            </a:prstGeom>
          </p:spPr>
        </p:pic>
        <p:pic>
          <p:nvPicPr>
            <p:cNvPr id="24" name="圖片 23" descr="一張含有 物件, 坐 的圖片&#10;&#10;自動產生的描述">
              <a:extLst>
                <a:ext uri="{FF2B5EF4-FFF2-40B4-BE49-F238E27FC236}">
                  <a16:creationId xmlns:a16="http://schemas.microsoft.com/office/drawing/2014/main" id="{26BCE24E-6023-496F-823E-0ED05C9BBB2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742613">
              <a:off x="5115070" y="858737"/>
              <a:ext cx="3148243" cy="3888752"/>
            </a:xfrm>
            <a:prstGeom prst="rect">
              <a:avLst/>
            </a:prstGeom>
          </p:spPr>
        </p:pic>
      </p:grpSp>
      <p:sp>
        <p:nvSpPr>
          <p:cNvPr id="2" name="文字版面配置區 1">
            <a:extLst>
              <a:ext uri="{FF2B5EF4-FFF2-40B4-BE49-F238E27FC236}">
                <a16:creationId xmlns:a16="http://schemas.microsoft.com/office/drawing/2014/main" id="{943215B4-61F0-471D-92FB-E931191FD428}"/>
              </a:ext>
            </a:extLst>
          </p:cNvPr>
          <p:cNvSpPr>
            <a:spLocks noGrp="1"/>
          </p:cNvSpPr>
          <p:nvPr>
            <p:ph type="body" idx="4294967295"/>
          </p:nvPr>
        </p:nvSpPr>
        <p:spPr>
          <a:xfrm>
            <a:off x="936152" y="988208"/>
            <a:ext cx="2809433" cy="678721"/>
          </a:xfrm>
          <a:prstGeom prst="rect">
            <a:avLst/>
          </a:prstGeom>
        </p:spPr>
        <p:txBody>
          <a:bodyPr anchor="t"/>
          <a:lstStyle/>
          <a:p>
            <a:pPr algn="ctr"/>
            <a:r>
              <a:rPr lang="zh-TW" altLang="en-US" sz="2000" b="1">
                <a:solidFill>
                  <a:srgbClr val="69F0E1"/>
                </a:solidFill>
                <a:latin typeface="微軟正黑體"/>
                <a:ea typeface="微軟正黑體"/>
              </a:rPr>
              <a:t>沒有使用 </a:t>
            </a:r>
            <a:r>
              <a:rPr lang="en-US" altLang="zh-TW" sz="2000" b="1">
                <a:solidFill>
                  <a:srgbClr val="69F0E1"/>
                </a:solidFill>
                <a:latin typeface="微軟正黑體"/>
                <a:ea typeface="微軟正黑體"/>
              </a:rPr>
              <a:t>SSD </a:t>
            </a:r>
            <a:r>
              <a:rPr lang="zh-TW" altLang="en-US" sz="2000" b="1">
                <a:solidFill>
                  <a:srgbClr val="69F0E1"/>
                </a:solidFill>
                <a:latin typeface="微軟正黑體"/>
                <a:ea typeface="微軟正黑體"/>
              </a:rPr>
              <a:t>快取</a:t>
            </a:r>
            <a:endParaRPr lang="en-US" altLang="zh-TW" sz="2000" b="1">
              <a:solidFill>
                <a:srgbClr val="69F0E1"/>
              </a:solidFill>
              <a:latin typeface="微軟正黑體"/>
              <a:ea typeface="微軟正黑體"/>
            </a:endParaRPr>
          </a:p>
          <a:p>
            <a:pPr algn="ctr"/>
            <a:r>
              <a:rPr lang="zh-TW" altLang="en-US">
                <a:solidFill>
                  <a:schemeClr val="bg1"/>
                </a:solidFill>
                <a:latin typeface="微軟正黑體"/>
                <a:ea typeface="微軟正黑體"/>
              </a:rPr>
              <a:t>用 </a:t>
            </a:r>
            <a:r>
              <a:rPr lang="en-US" altLang="zh-TW" err="1">
                <a:solidFill>
                  <a:schemeClr val="bg1"/>
                </a:solidFill>
                <a:latin typeface="微軟正黑體"/>
                <a:ea typeface="微軟正黑體"/>
              </a:rPr>
              <a:t>IOMeter</a:t>
            </a:r>
            <a:r>
              <a:rPr lang="en-US" altLang="zh-TW">
                <a:solidFill>
                  <a:schemeClr val="bg1"/>
                </a:solidFill>
                <a:latin typeface="微軟正黑體"/>
                <a:ea typeface="微軟正黑體"/>
              </a:rPr>
              <a:t> </a:t>
            </a:r>
            <a:r>
              <a:rPr lang="zh-TW" altLang="en-US">
                <a:solidFill>
                  <a:schemeClr val="bg1"/>
                </a:solidFill>
                <a:latin typeface="微軟正黑體"/>
                <a:ea typeface="微軟正黑體"/>
              </a:rPr>
              <a:t>看</a:t>
            </a:r>
            <a:r>
              <a:rPr lang="en-US" altLang="zh-TW">
                <a:solidFill>
                  <a:schemeClr val="bg1"/>
                </a:solidFill>
                <a:latin typeface="微軟正黑體"/>
                <a:ea typeface="微軟正黑體"/>
              </a:rPr>
              <a:t>IOPS</a:t>
            </a:r>
            <a:endParaRPr lang="en-US" altLang="zh-TW" sz="2000" b="1">
              <a:solidFill>
                <a:schemeClr val="bg1"/>
              </a:solidFill>
              <a:latin typeface="微軟正黑體"/>
              <a:ea typeface="微軟正黑體"/>
            </a:endParaRPr>
          </a:p>
        </p:txBody>
      </p:sp>
      <p:sp>
        <p:nvSpPr>
          <p:cNvPr id="3" name="標題 2">
            <a:extLst>
              <a:ext uri="{FF2B5EF4-FFF2-40B4-BE49-F238E27FC236}">
                <a16:creationId xmlns:a16="http://schemas.microsoft.com/office/drawing/2014/main" id="{2E35F6B2-F54C-490F-956D-B51EF8D479DE}"/>
              </a:ext>
            </a:extLst>
          </p:cNvPr>
          <p:cNvSpPr>
            <a:spLocks noGrp="1"/>
          </p:cNvSpPr>
          <p:nvPr>
            <p:ph type="title"/>
          </p:nvPr>
        </p:nvSpPr>
        <p:spPr>
          <a:xfrm>
            <a:off x="457200" y="100500"/>
            <a:ext cx="8229600" cy="812800"/>
          </a:xfrm>
          <a:prstGeom prst="rect">
            <a:avLst/>
          </a:prstGeom>
        </p:spPr>
        <p:txBody>
          <a:bodyPr/>
          <a:lstStyle/>
          <a:p>
            <a:r>
              <a:rPr lang="zh-TW" altLang="en-US"/>
              <a:t>先來感受下有用</a:t>
            </a:r>
            <a:r>
              <a:rPr lang="en-US" altLang="zh-TW"/>
              <a:t>SSD</a:t>
            </a:r>
            <a:r>
              <a:rPr lang="zh-TW" altLang="en-US"/>
              <a:t>有用沒有的差異</a:t>
            </a:r>
          </a:p>
        </p:txBody>
      </p:sp>
      <p:sp>
        <p:nvSpPr>
          <p:cNvPr id="6" name="矩形 5">
            <a:extLst>
              <a:ext uri="{FF2B5EF4-FFF2-40B4-BE49-F238E27FC236}">
                <a16:creationId xmlns:a16="http://schemas.microsoft.com/office/drawing/2014/main" id="{4B6ED373-9194-4B2E-BE43-CB0A834C70D4}"/>
              </a:ext>
            </a:extLst>
          </p:cNvPr>
          <p:cNvSpPr/>
          <p:nvPr/>
        </p:nvSpPr>
        <p:spPr>
          <a:xfrm rot="2106962">
            <a:off x="9585999" y="1759273"/>
            <a:ext cx="2339102" cy="523220"/>
          </a:xfrm>
          <a:prstGeom prst="rect">
            <a:avLst/>
          </a:prstGeom>
          <a:solidFill>
            <a:srgbClr val="FF0000"/>
          </a:solidFill>
        </p:spPr>
        <p:txBody>
          <a:bodyPr wrap="none">
            <a:spAutoFit/>
          </a:bodyPr>
          <a:lstStyle/>
          <a:p>
            <a:r>
              <a:rPr lang="zh-TW" altLang="en-US" sz="2800">
                <a:solidFill>
                  <a:schemeClr val="bg1"/>
                </a:solidFill>
                <a:latin typeface="Microsoft JhengHei Light" panose="020B0604030504040204" pitchFamily="34" charset="-120"/>
                <a:ea typeface="Microsoft JhengHei Light" panose="020B0604030504040204" pitchFamily="34" charset="-120"/>
              </a:rPr>
              <a:t>效能測試比較</a:t>
            </a:r>
            <a:endParaRPr lang="zh-TW" altLang="en-US" sz="2800">
              <a:solidFill>
                <a:schemeClr val="bg1"/>
              </a:solidFill>
            </a:endParaRPr>
          </a:p>
        </p:txBody>
      </p:sp>
      <p:sp>
        <p:nvSpPr>
          <p:cNvPr id="7" name="矩形 6">
            <a:extLst>
              <a:ext uri="{FF2B5EF4-FFF2-40B4-BE49-F238E27FC236}">
                <a16:creationId xmlns:a16="http://schemas.microsoft.com/office/drawing/2014/main" id="{A2D66D0A-06E8-494B-A73D-F8AD1E96924D}"/>
              </a:ext>
            </a:extLst>
          </p:cNvPr>
          <p:cNvSpPr/>
          <p:nvPr/>
        </p:nvSpPr>
        <p:spPr>
          <a:xfrm>
            <a:off x="9274277" y="3360311"/>
            <a:ext cx="1620957" cy="307777"/>
          </a:xfrm>
          <a:prstGeom prst="rect">
            <a:avLst/>
          </a:prstGeom>
        </p:spPr>
        <p:txBody>
          <a:bodyPr wrap="none">
            <a:spAutoFit/>
          </a:bodyPr>
          <a:lstStyle/>
          <a:p>
            <a:r>
              <a:rPr lang="zh-TW" altLang="en-US">
                <a:solidFill>
                  <a:schemeClr val="bg1"/>
                </a:solidFill>
              </a:rPr>
              <a:t>效能數據圖需更新</a:t>
            </a:r>
            <a:endParaRPr lang="zh-TW" altLang="en-US"/>
          </a:p>
        </p:txBody>
      </p:sp>
      <p:sp>
        <p:nvSpPr>
          <p:cNvPr id="9" name="文字版面配置區 1">
            <a:extLst>
              <a:ext uri="{FF2B5EF4-FFF2-40B4-BE49-F238E27FC236}">
                <a16:creationId xmlns:a16="http://schemas.microsoft.com/office/drawing/2014/main" id="{7E7858D6-136E-4039-B782-B7E5D5B997BA}"/>
              </a:ext>
            </a:extLst>
          </p:cNvPr>
          <p:cNvSpPr txBox="1">
            <a:spLocks/>
          </p:cNvSpPr>
          <p:nvPr/>
        </p:nvSpPr>
        <p:spPr>
          <a:xfrm>
            <a:off x="4558173" y="988208"/>
            <a:ext cx="4429124" cy="678721"/>
          </a:xfrm>
          <a:prstGeom prst="rect">
            <a:avLst/>
          </a:prstGeom>
        </p:spPr>
        <p:txBody>
          <a:bodyPr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2000" b="1">
                <a:solidFill>
                  <a:srgbClr val="69F0E1"/>
                </a:solidFill>
                <a:latin typeface="微軟正黑體"/>
                <a:ea typeface="微軟正黑體"/>
              </a:rPr>
              <a:t>啟用 QNAP SSD </a:t>
            </a:r>
            <a:r>
              <a:rPr lang="en-US" altLang="zh-TW" sz="2000" b="1" err="1">
                <a:solidFill>
                  <a:srgbClr val="69F0E1"/>
                </a:solidFill>
                <a:latin typeface="微軟正黑體"/>
                <a:ea typeface="微軟正黑體"/>
              </a:rPr>
              <a:t>全域快取</a:t>
            </a:r>
            <a:endParaRPr lang="zh-TW" altLang="en-US" sz="2000" b="1" err="1">
              <a:solidFill>
                <a:srgbClr val="69F0E1"/>
              </a:solidFill>
              <a:latin typeface="微軟正黑體"/>
              <a:ea typeface="微軟正黑體"/>
            </a:endParaRPr>
          </a:p>
          <a:p>
            <a:pPr algn="ctr"/>
            <a:r>
              <a:rPr lang="zh-TW" altLang="en-US">
                <a:solidFill>
                  <a:schemeClr val="bg1"/>
                </a:solidFill>
                <a:latin typeface="微軟正黑體"/>
                <a:ea typeface="微軟正黑體"/>
              </a:rPr>
              <a:t>用 </a:t>
            </a:r>
            <a:r>
              <a:rPr lang="en-US" altLang="zh-TW">
                <a:solidFill>
                  <a:schemeClr val="bg1"/>
                </a:solidFill>
                <a:latin typeface="微軟正黑體"/>
                <a:ea typeface="微軟正黑體"/>
              </a:rPr>
              <a:t>IOMeter </a:t>
            </a:r>
            <a:r>
              <a:rPr lang="zh-TW" altLang="en-US">
                <a:solidFill>
                  <a:schemeClr val="bg1"/>
                </a:solidFill>
                <a:latin typeface="微軟正黑體"/>
                <a:ea typeface="微軟正黑體"/>
              </a:rPr>
              <a:t>看</a:t>
            </a:r>
            <a:r>
              <a:rPr lang="en-US" altLang="zh-TW">
                <a:solidFill>
                  <a:schemeClr val="bg1"/>
                </a:solidFill>
                <a:latin typeface="微軟正黑體"/>
                <a:ea typeface="微軟正黑體"/>
              </a:rPr>
              <a:t>IOPS</a:t>
            </a:r>
          </a:p>
        </p:txBody>
      </p:sp>
      <p:pic>
        <p:nvPicPr>
          <p:cNvPr id="19" name="Picture 19" descr="一張含有 物件, 裝置 的圖片&#10;&#10;描述是以高可信度產生">
            <a:extLst>
              <a:ext uri="{FF2B5EF4-FFF2-40B4-BE49-F238E27FC236}">
                <a16:creationId xmlns:a16="http://schemas.microsoft.com/office/drawing/2014/main" id="{572D3B66-A697-46CD-8BEA-122019D977B9}"/>
              </a:ext>
            </a:extLst>
          </p:cNvPr>
          <p:cNvPicPr>
            <a:picLocks noChangeAspect="1"/>
          </p:cNvPicPr>
          <p:nvPr/>
        </p:nvPicPr>
        <p:blipFill>
          <a:blip r:embed="rId4"/>
          <a:stretch>
            <a:fillRect/>
          </a:stretch>
        </p:blipFill>
        <p:spPr>
          <a:xfrm>
            <a:off x="4869154" y="1690307"/>
            <a:ext cx="3807162" cy="2784290"/>
          </a:xfrm>
          <a:prstGeom prst="rect">
            <a:avLst/>
          </a:prstGeom>
        </p:spPr>
      </p:pic>
      <p:pic>
        <p:nvPicPr>
          <p:cNvPr id="21" name="Picture 21">
            <a:extLst>
              <a:ext uri="{FF2B5EF4-FFF2-40B4-BE49-F238E27FC236}">
                <a16:creationId xmlns:a16="http://schemas.microsoft.com/office/drawing/2014/main" id="{FD451F61-8D31-4326-9C6E-4F3165C6B7C9}"/>
              </a:ext>
            </a:extLst>
          </p:cNvPr>
          <p:cNvPicPr>
            <a:picLocks noChangeAspect="1"/>
          </p:cNvPicPr>
          <p:nvPr/>
        </p:nvPicPr>
        <p:blipFill>
          <a:blip r:embed="rId5"/>
          <a:stretch>
            <a:fillRect/>
          </a:stretch>
        </p:blipFill>
        <p:spPr>
          <a:xfrm>
            <a:off x="406888" y="1688581"/>
            <a:ext cx="3867960" cy="2812061"/>
          </a:xfrm>
          <a:prstGeom prst="rect">
            <a:avLst/>
          </a:prstGeom>
        </p:spPr>
      </p:pic>
      <p:sp>
        <p:nvSpPr>
          <p:cNvPr id="4" name="文字版面配置區 1">
            <a:extLst>
              <a:ext uri="{FF2B5EF4-FFF2-40B4-BE49-F238E27FC236}">
                <a16:creationId xmlns:a16="http://schemas.microsoft.com/office/drawing/2014/main" id="{F25BDB0C-31FE-43C2-88A1-D8DEFC9498BD}"/>
              </a:ext>
            </a:extLst>
          </p:cNvPr>
          <p:cNvSpPr txBox="1">
            <a:spLocks/>
          </p:cNvSpPr>
          <p:nvPr/>
        </p:nvSpPr>
        <p:spPr>
          <a:xfrm>
            <a:off x="324984" y="4577225"/>
            <a:ext cx="8494032" cy="678721"/>
          </a:xfrm>
          <a:prstGeom prst="rect">
            <a:avLst/>
          </a:prstGeom>
        </p:spPr>
        <p:txBody>
          <a:bodyPr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TW" altLang="en-US" sz="1000">
                <a:solidFill>
                  <a:schemeClr val="bg1"/>
                </a:solidFill>
                <a:latin typeface="微軟正黑體" panose="020B0604030504040204" pitchFamily="34" charset="-120"/>
                <a:ea typeface="微軟正黑體" panose="020B0604030504040204" pitchFamily="34" charset="-120"/>
              </a:rPr>
              <a:t>測試環境　TS-1283XU 16G 8* Seagate 1TB RAID 5, 4* Samsung SSD RAID 10</a:t>
            </a:r>
          </a:p>
          <a:p>
            <a:r>
              <a:rPr lang="zh-TW" sz="1000">
                <a:solidFill>
                  <a:schemeClr val="bg1"/>
                </a:solidFill>
                <a:latin typeface="微軟正黑體" panose="020B0604030504040204" pitchFamily="34" charset="-120"/>
                <a:ea typeface="微軟正黑體" panose="020B0604030504040204" pitchFamily="34" charset="-120"/>
              </a:rPr>
              <a:t>Windows 10 i7 64G with 10GbE Ethernet </a:t>
            </a:r>
            <a:r>
              <a:rPr lang="en-US" altLang="zh-TW" sz="1000">
                <a:solidFill>
                  <a:schemeClr val="bg1"/>
                </a:solidFill>
                <a:latin typeface="微軟正黑體" panose="020B0604030504040204" pitchFamily="34" charset="-120"/>
                <a:ea typeface="微軟正黑體" panose="020B0604030504040204" pitchFamily="34" charset="-120"/>
              </a:rPr>
              <a:t>SMB</a:t>
            </a:r>
            <a:r>
              <a:rPr lang="zh-TW" sz="1000">
                <a:solidFill>
                  <a:schemeClr val="bg1"/>
                </a:solidFill>
                <a:latin typeface="微軟正黑體" panose="020B0604030504040204" pitchFamily="34" charset="-120"/>
                <a:ea typeface="微軟正黑體" panose="020B0604030504040204" pitchFamily="34" charset="-120"/>
              </a:rPr>
              <a:t>. 4k Random Write, 32 Workers, 4 Outstanding </a:t>
            </a:r>
          </a:p>
        </p:txBody>
      </p:sp>
    </p:spTree>
    <p:extLst>
      <p:ext uri="{BB962C8B-B14F-4D97-AF65-F5344CB8AC3E}">
        <p14:creationId xmlns:p14="http://schemas.microsoft.com/office/powerpoint/2010/main" val="873027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8BED59ED-2903-4E65-A5AE-D81D6656F1DD}"/>
              </a:ext>
            </a:extLst>
          </p:cNvPr>
          <p:cNvGrpSpPr/>
          <p:nvPr/>
        </p:nvGrpSpPr>
        <p:grpSpPr>
          <a:xfrm>
            <a:off x="-921793" y="-407443"/>
            <a:ext cx="11825786" cy="11825786"/>
            <a:chOff x="-921793" y="-407443"/>
            <a:chExt cx="11825786" cy="11825786"/>
          </a:xfrm>
        </p:grpSpPr>
        <p:sp>
          <p:nvSpPr>
            <p:cNvPr id="2" name="橢圓 1">
              <a:extLst>
                <a:ext uri="{FF2B5EF4-FFF2-40B4-BE49-F238E27FC236}">
                  <a16:creationId xmlns:a16="http://schemas.microsoft.com/office/drawing/2014/main" id="{9AFDEAF5-D064-4111-A010-73E4D0DDFFB4}"/>
                </a:ext>
              </a:extLst>
            </p:cNvPr>
            <p:cNvSpPr/>
            <p:nvPr/>
          </p:nvSpPr>
          <p:spPr>
            <a:xfrm>
              <a:off x="-921793" y="-407443"/>
              <a:ext cx="11825786" cy="118257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descr="一張含有 桌 的圖片&#10;&#10;自動產生的描述">
              <a:extLst>
                <a:ext uri="{FF2B5EF4-FFF2-40B4-BE49-F238E27FC236}">
                  <a16:creationId xmlns:a16="http://schemas.microsoft.com/office/drawing/2014/main" id="{46F413F3-5574-4017-819D-4F92C1E0159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84874">
              <a:off x="4825575" y="33793"/>
              <a:ext cx="3729595" cy="5570096"/>
            </a:xfrm>
            <a:prstGeom prst="rect">
              <a:avLst/>
            </a:prstGeom>
          </p:spPr>
        </p:pic>
        <p:pic>
          <p:nvPicPr>
            <p:cNvPr id="5" name="圖片 4" descr="一張含有 物件, 坐 的圖片&#10;&#10;自動產生的描述">
              <a:extLst>
                <a:ext uri="{FF2B5EF4-FFF2-40B4-BE49-F238E27FC236}">
                  <a16:creationId xmlns:a16="http://schemas.microsoft.com/office/drawing/2014/main" id="{C8B39137-4DCE-417B-89F5-14A9F218CAF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742613">
              <a:off x="5115070" y="858737"/>
              <a:ext cx="3148243" cy="3888752"/>
            </a:xfrm>
            <a:prstGeom prst="rect">
              <a:avLst/>
            </a:prstGeom>
          </p:spPr>
        </p:pic>
      </p:grpSp>
      <p:sp>
        <p:nvSpPr>
          <p:cNvPr id="7" name="標題 2">
            <a:extLst>
              <a:ext uri="{FF2B5EF4-FFF2-40B4-BE49-F238E27FC236}">
                <a16:creationId xmlns:a16="http://schemas.microsoft.com/office/drawing/2014/main" id="{27A34CEA-2E5C-4B02-AAAD-C5DE33CBFE00}"/>
              </a:ext>
            </a:extLst>
          </p:cNvPr>
          <p:cNvSpPr txBox="1">
            <a:spLocks/>
          </p:cNvSpPr>
          <p:nvPr/>
        </p:nvSpPr>
        <p:spPr>
          <a:xfrm>
            <a:off x="725615" y="1844041"/>
            <a:ext cx="3829050" cy="1676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0" i="0" u="none" strike="noStrike" cap="none">
                <a:solidFill>
                  <a:srgbClr val="000000"/>
                </a:solidFill>
                <a:latin typeface="微軟正黑體" panose="020B0604030504040204" pitchFamily="34" charset="-120"/>
                <a:ea typeface="微軟正黑體" panose="020B0604030504040204" pitchFamily="34"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sz="5400">
                <a:solidFill>
                  <a:srgbClr val="69F0E1"/>
                </a:solidFill>
                <a:latin typeface="微軟正黑體"/>
                <a:ea typeface="微軟正黑體"/>
              </a:rPr>
              <a:t>QNAP SSD </a:t>
            </a:r>
            <a:br>
              <a:rPr lang="en-US" altLang="zh-TW" sz="4800">
                <a:latin typeface="微軟正黑體"/>
                <a:ea typeface="微軟正黑體"/>
              </a:rPr>
            </a:br>
            <a:r>
              <a:rPr lang="zh-TW" altLang="en-US" sz="3600" spc="600">
                <a:solidFill>
                  <a:schemeClr val="bg1"/>
                </a:solidFill>
                <a:latin typeface="微軟正黑體"/>
                <a:ea typeface="微軟正黑體"/>
              </a:rPr>
              <a:t>硬  體  科  技</a:t>
            </a:r>
            <a:endParaRPr lang="zh-TW" altLang="en-US" sz="4000" spc="600">
              <a:solidFill>
                <a:schemeClr val="bg1"/>
              </a:solidFill>
              <a:latin typeface="微軟正黑體"/>
              <a:ea typeface="微軟正黑體"/>
            </a:endParaRPr>
          </a:p>
        </p:txBody>
      </p:sp>
      <p:pic>
        <p:nvPicPr>
          <p:cNvPr id="8" name="圖片 7">
            <a:extLst>
              <a:ext uri="{FF2B5EF4-FFF2-40B4-BE49-F238E27FC236}">
                <a16:creationId xmlns:a16="http://schemas.microsoft.com/office/drawing/2014/main" id="{C7B65F26-2840-4BE9-A37B-B7DD3A8DBB2D}"/>
              </a:ext>
            </a:extLst>
          </p:cNvPr>
          <p:cNvPicPr>
            <a:picLocks noChangeAspect="1"/>
          </p:cNvPicPr>
          <p:nvPr/>
        </p:nvPicPr>
        <p:blipFill>
          <a:blip r:embed="rId4"/>
          <a:srcRect/>
          <a:stretch/>
        </p:blipFill>
        <p:spPr>
          <a:xfrm>
            <a:off x="9488369" y="1338274"/>
            <a:ext cx="4905374" cy="3591435"/>
          </a:xfrm>
          <a:prstGeom prst="rect">
            <a:avLst/>
          </a:prstGeom>
        </p:spPr>
      </p:pic>
    </p:spTree>
    <p:extLst>
      <p:ext uri="{BB962C8B-B14F-4D97-AF65-F5344CB8AC3E}">
        <p14:creationId xmlns:p14="http://schemas.microsoft.com/office/powerpoint/2010/main" val="2503739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2003B40-B526-428F-A3A1-DC066EC2B323}"/>
              </a:ext>
            </a:extLst>
          </p:cNvPr>
          <p:cNvPicPr>
            <a:picLocks noChangeAspect="1"/>
          </p:cNvPicPr>
          <p:nvPr/>
        </p:nvPicPr>
        <p:blipFill>
          <a:blip r:embed="rId2"/>
          <a:srcRect/>
          <a:stretch/>
        </p:blipFill>
        <p:spPr>
          <a:xfrm>
            <a:off x="4067175" y="1338274"/>
            <a:ext cx="4905374" cy="3591435"/>
          </a:xfrm>
          <a:prstGeom prst="rect">
            <a:avLst/>
          </a:prstGeom>
        </p:spPr>
      </p:pic>
      <p:pic>
        <p:nvPicPr>
          <p:cNvPr id="8" name="圖片 7" hidden="1">
            <a:extLst>
              <a:ext uri="{FF2B5EF4-FFF2-40B4-BE49-F238E27FC236}">
                <a16:creationId xmlns:a16="http://schemas.microsoft.com/office/drawing/2014/main" id="{4549A902-0210-4877-AE1C-87C458B4FEFB}"/>
              </a:ext>
            </a:extLst>
          </p:cNvPr>
          <p:cNvPicPr>
            <a:picLocks noChangeAspect="1"/>
          </p:cNvPicPr>
          <p:nvPr/>
        </p:nvPicPr>
        <p:blipFill>
          <a:blip r:embed="rId3"/>
          <a:stretch>
            <a:fillRect/>
          </a:stretch>
        </p:blipFill>
        <p:spPr>
          <a:xfrm>
            <a:off x="194399" y="1468073"/>
            <a:ext cx="5038556" cy="3273222"/>
          </a:xfrm>
          <a:prstGeom prst="rect">
            <a:avLst/>
          </a:prstGeom>
        </p:spPr>
      </p:pic>
      <p:sp>
        <p:nvSpPr>
          <p:cNvPr id="7" name="矩形 6">
            <a:extLst>
              <a:ext uri="{FF2B5EF4-FFF2-40B4-BE49-F238E27FC236}">
                <a16:creationId xmlns:a16="http://schemas.microsoft.com/office/drawing/2014/main" id="{E03DBBA0-13C7-4BCC-9508-5E06BF81CD12}"/>
              </a:ext>
            </a:extLst>
          </p:cNvPr>
          <p:cNvSpPr/>
          <p:nvPr/>
        </p:nvSpPr>
        <p:spPr>
          <a:xfrm>
            <a:off x="488571" y="0"/>
            <a:ext cx="8198229" cy="1328441"/>
          </a:xfrm>
          <a:prstGeom prst="rect">
            <a:avLst/>
          </a:prstGeom>
        </p:spPr>
        <p:txBody>
          <a:bodyPr wrap="square">
            <a:spAutoFit/>
          </a:bodyPr>
          <a:lstStyle/>
          <a:p>
            <a:pPr>
              <a:lnSpc>
                <a:spcPct val="150000"/>
              </a:lnSpc>
            </a:pPr>
            <a:r>
              <a:rPr lang="zh-TW" altLang="en-US" sz="3600">
                <a:solidFill>
                  <a:schemeClr val="bg1"/>
                </a:solidFill>
                <a:latin typeface="微軟正黑體" panose="020B0604030504040204" pitchFamily="34" charset="-120"/>
                <a:ea typeface="微軟正黑體" panose="020B0604030504040204" pitchFamily="34" charset="-120"/>
              </a:rPr>
              <a:t>內建</a:t>
            </a:r>
            <a:r>
              <a:rPr lang="en-US" altLang="zh-TW" sz="3600">
                <a:solidFill>
                  <a:schemeClr val="bg1"/>
                </a:solidFill>
                <a:latin typeface="微軟正黑體" panose="020B0604030504040204" pitchFamily="34" charset="-120"/>
                <a:ea typeface="微軟正黑體" panose="020B0604030504040204" pitchFamily="34" charset="-120"/>
              </a:rPr>
              <a:t>M.2 PCIe </a:t>
            </a:r>
            <a:r>
              <a:rPr lang="en-US" altLang="zh-TW" sz="3600" err="1">
                <a:solidFill>
                  <a:schemeClr val="bg1"/>
                </a:solidFill>
                <a:latin typeface="微軟正黑體" panose="020B0604030504040204" pitchFamily="34" charset="-120"/>
                <a:ea typeface="微軟正黑體" panose="020B0604030504040204" pitchFamily="34" charset="-120"/>
              </a:rPr>
              <a:t>NVMe</a:t>
            </a:r>
            <a:r>
              <a:rPr lang="zh-TW" altLang="en-US" sz="3600">
                <a:solidFill>
                  <a:schemeClr val="bg1"/>
                </a:solidFill>
                <a:latin typeface="微軟正黑體" panose="020B0604030504040204" pitchFamily="34" charset="-120"/>
                <a:ea typeface="微軟正黑體" panose="020B0604030504040204" pitchFamily="34" charset="-120"/>
              </a:rPr>
              <a:t>插槽</a:t>
            </a:r>
            <a:endParaRPr lang="en-US" altLang="zh-TW" sz="3600">
              <a:solidFill>
                <a:schemeClr val="bg1"/>
              </a:solidFill>
              <a:latin typeface="微軟正黑體" panose="020B0604030504040204" pitchFamily="34" charset="-120"/>
              <a:ea typeface="微軟正黑體" panose="020B0604030504040204" pitchFamily="34" charset="-120"/>
            </a:endParaRPr>
          </a:p>
          <a:p>
            <a:pPr>
              <a:lnSpc>
                <a:spcPct val="150000"/>
              </a:lnSpc>
            </a:pPr>
            <a:r>
              <a:rPr lang="en-US" altLang="zh-TW" sz="2000">
                <a:solidFill>
                  <a:srgbClr val="2CF8FD"/>
                </a:solidFill>
                <a:latin typeface="微軟正黑體" panose="020B0604030504040204" pitchFamily="34" charset="-120"/>
                <a:ea typeface="微軟正黑體" panose="020B0604030504040204" pitchFamily="34" charset="-120"/>
              </a:rPr>
              <a:t>TVS-x72XT</a:t>
            </a:r>
            <a:r>
              <a:rPr lang="zh-TW" altLang="en-US" sz="2000">
                <a:solidFill>
                  <a:srgbClr val="2CF8FD"/>
                </a:solidFill>
                <a:latin typeface="微軟正黑體" panose="020B0604030504040204" pitchFamily="34" charset="-120"/>
                <a:ea typeface="微軟正黑體" panose="020B0604030504040204" pitchFamily="34" charset="-120"/>
              </a:rPr>
              <a:t>系列、</a:t>
            </a:r>
            <a:r>
              <a:rPr lang="en-US" altLang="zh-TW" sz="2000">
                <a:solidFill>
                  <a:srgbClr val="2CF8FD"/>
                </a:solidFill>
                <a:latin typeface="微軟正黑體" panose="020B0604030504040204" pitchFamily="34" charset="-120"/>
                <a:ea typeface="微軟正黑體" panose="020B0604030504040204" pitchFamily="34" charset="-120"/>
              </a:rPr>
              <a:t>TS-x73</a:t>
            </a:r>
            <a:r>
              <a:rPr lang="zh-TW" altLang="en-US" sz="2000">
                <a:solidFill>
                  <a:srgbClr val="2CF8FD"/>
                </a:solidFill>
                <a:latin typeface="微軟正黑體" panose="020B0604030504040204" pitchFamily="34" charset="-120"/>
                <a:ea typeface="微軟正黑體" panose="020B0604030504040204" pitchFamily="34" charset="-120"/>
              </a:rPr>
              <a:t> 、</a:t>
            </a:r>
            <a:r>
              <a:rPr lang="en-US" altLang="zh-TW" sz="2000">
                <a:solidFill>
                  <a:srgbClr val="2CF8FD"/>
                </a:solidFill>
                <a:latin typeface="微軟正黑體" panose="020B0604030504040204" pitchFamily="34" charset="-120"/>
                <a:ea typeface="微軟正黑體" panose="020B0604030504040204" pitchFamily="34" charset="-120"/>
              </a:rPr>
              <a:t>TS-x77</a:t>
            </a:r>
          </a:p>
        </p:txBody>
      </p:sp>
      <p:pic>
        <p:nvPicPr>
          <p:cNvPr id="9" name="圖片 8" hidden="1">
            <a:extLst>
              <a:ext uri="{FF2B5EF4-FFF2-40B4-BE49-F238E27FC236}">
                <a16:creationId xmlns:a16="http://schemas.microsoft.com/office/drawing/2014/main" id="{6E572F60-2D62-4A54-B8C0-6087F0FD8FE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47126" y="1167839"/>
            <a:ext cx="2409380" cy="2467878"/>
          </a:xfrm>
          <a:prstGeom prst="flowChartConnector">
            <a:avLst/>
          </a:prstGeom>
          <a:ln w="28575">
            <a:solidFill>
              <a:srgbClr val="2CF8FD"/>
            </a:solidFill>
          </a:ln>
        </p:spPr>
      </p:pic>
      <p:sp>
        <p:nvSpPr>
          <p:cNvPr id="14" name="矩形 13">
            <a:extLst>
              <a:ext uri="{FF2B5EF4-FFF2-40B4-BE49-F238E27FC236}">
                <a16:creationId xmlns:a16="http://schemas.microsoft.com/office/drawing/2014/main" id="{6BCDDE7A-CEA3-493F-B495-6E0033652AD1}"/>
              </a:ext>
            </a:extLst>
          </p:cNvPr>
          <p:cNvSpPr/>
          <p:nvPr/>
        </p:nvSpPr>
        <p:spPr>
          <a:xfrm>
            <a:off x="588600" y="4010274"/>
            <a:ext cx="2908238" cy="646331"/>
          </a:xfrm>
          <a:prstGeom prst="rect">
            <a:avLst/>
          </a:prstGeom>
        </p:spPr>
        <p:txBody>
          <a:bodyPr wrap="square">
            <a:spAutoFit/>
          </a:bodyPr>
          <a:lstStyle/>
          <a:p>
            <a:r>
              <a:rPr lang="zh-TW" altLang="en-US" sz="1200">
                <a:solidFill>
                  <a:srgbClr val="FFFFFF"/>
                </a:solidFill>
                <a:latin typeface="微軟正黑體" panose="020B0604030504040204" pitchFamily="34" charset="-120"/>
                <a:ea typeface="微軟正黑體" panose="020B0604030504040204" pitchFamily="34" charset="-120"/>
              </a:rPr>
              <a:t>支援 </a:t>
            </a:r>
            <a:r>
              <a:rPr lang="en-US" altLang="zh-TW" sz="1200">
                <a:solidFill>
                  <a:srgbClr val="FFFFFF"/>
                </a:solidFill>
                <a:latin typeface="微軟正黑體" panose="020B0604030504040204" pitchFamily="34" charset="-120"/>
                <a:ea typeface="微軟正黑體" panose="020B0604030504040204" pitchFamily="34" charset="-120"/>
              </a:rPr>
              <a:t>22110</a:t>
            </a:r>
            <a:r>
              <a:rPr lang="zh-TW" altLang="en-US" sz="1200">
                <a:solidFill>
                  <a:srgbClr val="FFFFFF"/>
                </a:solidFill>
                <a:latin typeface="微軟正黑體" panose="020B0604030504040204" pitchFamily="34" charset="-120"/>
                <a:ea typeface="微軟正黑體" panose="020B0604030504040204" pitchFamily="34" charset="-120"/>
              </a:rPr>
              <a:t>、</a:t>
            </a:r>
            <a:r>
              <a:rPr lang="en-US" altLang="zh-TW" sz="1200">
                <a:solidFill>
                  <a:srgbClr val="FFFFFF"/>
                </a:solidFill>
                <a:latin typeface="微軟正黑體" panose="020B0604030504040204" pitchFamily="34" charset="-120"/>
                <a:ea typeface="微軟正黑體" panose="020B0604030504040204" pitchFamily="34" charset="-120"/>
              </a:rPr>
              <a:t>2280</a:t>
            </a:r>
            <a:r>
              <a:rPr lang="zh-TW" altLang="en-US" sz="1200">
                <a:solidFill>
                  <a:srgbClr val="FFFFFF"/>
                </a:solidFill>
                <a:latin typeface="微軟正黑體" panose="020B0604030504040204" pitchFamily="34" charset="-120"/>
                <a:ea typeface="微軟正黑體" panose="020B0604030504040204" pitchFamily="34" charset="-120"/>
              </a:rPr>
              <a:t>、</a:t>
            </a:r>
            <a:r>
              <a:rPr lang="en-US" altLang="zh-TW" sz="1200">
                <a:solidFill>
                  <a:srgbClr val="FFFFFF"/>
                </a:solidFill>
                <a:latin typeface="微軟正黑體" panose="020B0604030504040204" pitchFamily="34" charset="-120"/>
                <a:ea typeface="微軟正黑體" panose="020B0604030504040204" pitchFamily="34" charset="-120"/>
              </a:rPr>
              <a:t>2260</a:t>
            </a:r>
            <a:r>
              <a:rPr lang="zh-TW" altLang="en-US" sz="1200">
                <a:solidFill>
                  <a:srgbClr val="FFFFFF"/>
                </a:solidFill>
                <a:latin typeface="微軟正黑體" panose="020B0604030504040204" pitchFamily="34" charset="-120"/>
                <a:ea typeface="微軟正黑體" panose="020B0604030504040204" pitchFamily="34" charset="-120"/>
              </a:rPr>
              <a:t>、</a:t>
            </a:r>
            <a:r>
              <a:rPr lang="en-US" altLang="zh-TW" sz="1200">
                <a:solidFill>
                  <a:srgbClr val="FFFFFF"/>
                </a:solidFill>
                <a:latin typeface="微軟正黑體" panose="020B0604030504040204" pitchFamily="34" charset="-120"/>
                <a:ea typeface="微軟正黑體" panose="020B0604030504040204" pitchFamily="34" charset="-120"/>
              </a:rPr>
              <a:t>2242 </a:t>
            </a:r>
            <a:r>
              <a:rPr lang="zh-TW" altLang="en-US" sz="1200">
                <a:solidFill>
                  <a:srgbClr val="FFFFFF"/>
                </a:solidFill>
                <a:latin typeface="微軟正黑體" panose="020B0604030504040204" pitchFamily="34" charset="-120"/>
                <a:ea typeface="微軟正黑體" panose="020B0604030504040204" pitchFamily="34" charset="-120"/>
              </a:rPr>
              <a:t>四種尺寸的 </a:t>
            </a:r>
            <a:r>
              <a:rPr lang="en-US" altLang="zh-TW" sz="1200">
                <a:solidFill>
                  <a:srgbClr val="FFFFFF"/>
                </a:solidFill>
                <a:latin typeface="微軟正黑體" panose="020B0604030504040204" pitchFamily="34" charset="-120"/>
                <a:ea typeface="微軟正黑體" panose="020B0604030504040204" pitchFamily="34" charset="-120"/>
              </a:rPr>
              <a:t>SATA M.2 SSD</a:t>
            </a:r>
            <a:r>
              <a:rPr lang="zh-TW" altLang="en-US" sz="1200">
                <a:solidFill>
                  <a:srgbClr val="FFFFFF"/>
                </a:solidFill>
                <a:latin typeface="微軟正黑體" panose="020B0604030504040204" pitchFamily="34" charset="-120"/>
                <a:ea typeface="微軟正黑體" panose="020B0604030504040204" pitchFamily="34" charset="-120"/>
              </a:rPr>
              <a:t>。可自由調度 </a:t>
            </a:r>
            <a:r>
              <a:rPr lang="en-US" altLang="zh-TW" sz="1200" err="1">
                <a:solidFill>
                  <a:srgbClr val="FFFFFF"/>
                </a:solidFill>
                <a:latin typeface="微軟正黑體" panose="020B0604030504040204" pitchFamily="34" charset="-120"/>
                <a:ea typeface="微軟正黑體" panose="020B0604030504040204" pitchFamily="34" charset="-120"/>
              </a:rPr>
              <a:t>Qtier</a:t>
            </a:r>
            <a:r>
              <a:rPr lang="en-US" altLang="zh-TW" sz="1200">
                <a:solidFill>
                  <a:srgbClr val="FFFFFF"/>
                </a:solidFill>
                <a:latin typeface="微軟正黑體" panose="020B0604030504040204" pitchFamily="34" charset="-120"/>
                <a:ea typeface="微軟正黑體" panose="020B0604030504040204" pitchFamily="34" charset="-120"/>
              </a:rPr>
              <a:t> </a:t>
            </a:r>
            <a:r>
              <a:rPr lang="zh-TW" altLang="en-US" sz="1200">
                <a:solidFill>
                  <a:srgbClr val="FFFFFF"/>
                </a:solidFill>
                <a:latin typeface="微軟正黑體" panose="020B0604030504040204" pitchFamily="34" charset="-120"/>
                <a:ea typeface="微軟正黑體" panose="020B0604030504040204" pitchFamily="34" charset="-120"/>
              </a:rPr>
              <a:t>自動分層儲存與系統快取。</a:t>
            </a:r>
            <a:endParaRPr lang="zh-TW" altLang="en-US" sz="1200">
              <a:latin typeface="微軟正黑體" panose="020B0604030504040204" pitchFamily="34" charset="-120"/>
              <a:ea typeface="微軟正黑體" panose="020B0604030504040204" pitchFamily="34" charset="-120"/>
            </a:endParaRPr>
          </a:p>
        </p:txBody>
      </p:sp>
      <p:pic>
        <p:nvPicPr>
          <p:cNvPr id="10" name="圖形 9">
            <a:extLst>
              <a:ext uri="{FF2B5EF4-FFF2-40B4-BE49-F238E27FC236}">
                <a16:creationId xmlns:a16="http://schemas.microsoft.com/office/drawing/2014/main" id="{74E85BAA-DE24-4A3E-B980-818ED2CE0B8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60808" y="159914"/>
            <a:ext cx="941092" cy="160248"/>
          </a:xfrm>
          <a:prstGeom prst="rect">
            <a:avLst/>
          </a:prstGeom>
        </p:spPr>
      </p:pic>
      <p:grpSp>
        <p:nvGrpSpPr>
          <p:cNvPr id="5" name="群組 4">
            <a:extLst>
              <a:ext uri="{FF2B5EF4-FFF2-40B4-BE49-F238E27FC236}">
                <a16:creationId xmlns:a16="http://schemas.microsoft.com/office/drawing/2014/main" id="{23C746F4-5CF6-4789-B943-22D883006913}"/>
              </a:ext>
            </a:extLst>
          </p:cNvPr>
          <p:cNvGrpSpPr/>
          <p:nvPr/>
        </p:nvGrpSpPr>
        <p:grpSpPr>
          <a:xfrm>
            <a:off x="1542746" y="1510847"/>
            <a:ext cx="3736009" cy="2376168"/>
            <a:chOff x="1542746" y="1510847"/>
            <a:chExt cx="3736009" cy="2376168"/>
          </a:xfrm>
        </p:grpSpPr>
        <p:sp>
          <p:nvSpPr>
            <p:cNvPr id="13" name="箭號: 向右 12">
              <a:extLst>
                <a:ext uri="{FF2B5EF4-FFF2-40B4-BE49-F238E27FC236}">
                  <a16:creationId xmlns:a16="http://schemas.microsoft.com/office/drawing/2014/main" id="{3F29BC41-BD24-4D6F-9D77-4C7567991035}"/>
                </a:ext>
              </a:extLst>
            </p:cNvPr>
            <p:cNvSpPr/>
            <p:nvPr/>
          </p:nvSpPr>
          <p:spPr>
            <a:xfrm rot="10800000">
              <a:off x="2683071" y="3133991"/>
              <a:ext cx="2595684" cy="471298"/>
            </a:xfrm>
            <a:prstGeom prst="rightArrow">
              <a:avLst>
                <a:gd name="adj1" fmla="val 50000"/>
                <a:gd name="adj2" fmla="val 44218"/>
              </a:avLst>
            </a:prstGeom>
            <a:gradFill>
              <a:gsLst>
                <a:gs pos="0">
                  <a:srgbClr val="3BCCFF">
                    <a:alpha val="0"/>
                  </a:srgbClr>
                </a:gs>
                <a:gs pos="100000">
                  <a:srgbClr val="2CF8F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a:extLst>
                <a:ext uri="{FF2B5EF4-FFF2-40B4-BE49-F238E27FC236}">
                  <a16:creationId xmlns:a16="http://schemas.microsoft.com/office/drawing/2014/main" id="{260D1774-85DA-4440-B955-4BB45FCE908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542746" y="1510847"/>
              <a:ext cx="999946" cy="2376168"/>
            </a:xfrm>
            <a:prstGeom prst="rect">
              <a:avLst/>
            </a:prstGeom>
            <a:ln w="38100">
              <a:solidFill>
                <a:srgbClr val="2CF8FD"/>
              </a:solidFill>
            </a:ln>
          </p:spPr>
        </p:pic>
      </p:grpSp>
      <p:sp>
        <p:nvSpPr>
          <p:cNvPr id="4" name="文字方塊 3">
            <a:extLst>
              <a:ext uri="{FF2B5EF4-FFF2-40B4-BE49-F238E27FC236}">
                <a16:creationId xmlns:a16="http://schemas.microsoft.com/office/drawing/2014/main" id="{F6F5BB65-E535-456B-92F6-98439A35BFF6}"/>
              </a:ext>
            </a:extLst>
          </p:cNvPr>
          <p:cNvSpPr txBox="1"/>
          <p:nvPr/>
        </p:nvSpPr>
        <p:spPr>
          <a:xfrm>
            <a:off x="6236377" y="1030535"/>
            <a:ext cx="999946" cy="357054"/>
          </a:xfrm>
          <a:prstGeom prst="roundRect">
            <a:avLst>
              <a:gd name="adj" fmla="val 50000"/>
            </a:avLst>
          </a:prstGeom>
          <a:noFill/>
          <a:ln>
            <a:solidFill>
              <a:schemeClr val="bg1">
                <a:lumMod val="95000"/>
              </a:schemeClr>
            </a:solidFill>
          </a:ln>
        </p:spPr>
        <p:txBody>
          <a:bodyPr wrap="square" rtlCol="0">
            <a:spAutoFit/>
          </a:bodyPr>
          <a:lstStyle/>
          <a:p>
            <a:pPr algn="ctr"/>
            <a:r>
              <a:rPr lang="en-US" altLang="zh-TW" sz="1000" b="1">
                <a:solidFill>
                  <a:schemeClr val="bg1"/>
                </a:solidFill>
                <a:latin typeface="微軟正黑體" panose="020B0604030504040204" pitchFamily="34" charset="-120"/>
                <a:ea typeface="微軟正黑體" panose="020B0604030504040204" pitchFamily="34" charset="-120"/>
              </a:rPr>
              <a:t>TS -1277</a:t>
            </a:r>
            <a:endParaRPr lang="zh-TW" altLang="en-US" sz="1000" b="1">
              <a:solidFill>
                <a:schemeClr val="bg1"/>
              </a:solidFill>
              <a:latin typeface="微軟正黑體" panose="020B0604030504040204" pitchFamily="34" charset="-120"/>
              <a:ea typeface="微軟正黑體" panose="020B0604030504040204" pitchFamily="34" charset="-120"/>
            </a:endParaRPr>
          </a:p>
        </p:txBody>
      </p:sp>
      <p:pic>
        <p:nvPicPr>
          <p:cNvPr id="15" name="圖片 14">
            <a:extLst>
              <a:ext uri="{FF2B5EF4-FFF2-40B4-BE49-F238E27FC236}">
                <a16:creationId xmlns:a16="http://schemas.microsoft.com/office/drawing/2014/main" id="{36BD2BE5-DB5A-4C8D-A8A3-A2FCDC692C26}"/>
              </a:ext>
            </a:extLst>
          </p:cNvPr>
          <p:cNvPicPr>
            <a:picLocks noChangeAspect="1"/>
          </p:cNvPicPr>
          <p:nvPr/>
        </p:nvPicPr>
        <p:blipFill>
          <a:blip r:embed="rId8"/>
          <a:srcRect/>
          <a:stretch/>
        </p:blipFill>
        <p:spPr>
          <a:xfrm>
            <a:off x="9382760" y="1439968"/>
            <a:ext cx="4840439" cy="3521929"/>
          </a:xfrm>
          <a:prstGeom prst="rect">
            <a:avLst/>
          </a:prstGeom>
        </p:spPr>
      </p:pic>
    </p:spTree>
    <p:extLst>
      <p:ext uri="{BB962C8B-B14F-4D97-AF65-F5344CB8AC3E}">
        <p14:creationId xmlns:p14="http://schemas.microsoft.com/office/powerpoint/2010/main" val="2399744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alpha val="0"/>
          </a:schemeClr>
        </a:solidFill>
        <a:effectLst/>
      </p:bgPr>
    </p:bg>
    <p:spTree>
      <p:nvGrpSpPr>
        <p:cNvPr id="1" name=""/>
        <p:cNvGrpSpPr/>
        <p:nvPr/>
      </p:nvGrpSpPr>
      <p:grpSpPr>
        <a:xfrm>
          <a:off x="0" y="0"/>
          <a:ext cx="0" cy="0"/>
          <a:chOff x="0" y="0"/>
          <a:chExt cx="0" cy="0"/>
        </a:xfrm>
      </p:grpSpPr>
      <p:pic>
        <p:nvPicPr>
          <p:cNvPr id="4" name="圖片 3" hidden="1">
            <a:extLst>
              <a:ext uri="{FF2B5EF4-FFF2-40B4-BE49-F238E27FC236}">
                <a16:creationId xmlns:a16="http://schemas.microsoft.com/office/drawing/2014/main" id="{2FCF0B86-4755-4298-AE6E-44E3ED0746D2}"/>
              </a:ext>
            </a:extLst>
          </p:cNvPr>
          <p:cNvPicPr>
            <a:picLocks noChangeAspect="1"/>
          </p:cNvPicPr>
          <p:nvPr/>
        </p:nvPicPr>
        <p:blipFill>
          <a:blip r:embed="rId2"/>
          <a:stretch>
            <a:fillRect/>
          </a:stretch>
        </p:blipFill>
        <p:spPr>
          <a:xfrm>
            <a:off x="598879" y="1455431"/>
            <a:ext cx="5018493" cy="3608907"/>
          </a:xfrm>
          <a:prstGeom prst="rect">
            <a:avLst/>
          </a:prstGeom>
        </p:spPr>
      </p:pic>
      <p:pic>
        <p:nvPicPr>
          <p:cNvPr id="5" name="圖片 4" hidden="1">
            <a:extLst>
              <a:ext uri="{FF2B5EF4-FFF2-40B4-BE49-F238E27FC236}">
                <a16:creationId xmlns:a16="http://schemas.microsoft.com/office/drawing/2014/main" id="{FC8C94D0-C849-4922-881C-DFD95A0B34E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87801" y="1006699"/>
            <a:ext cx="2757320" cy="2615640"/>
          </a:xfrm>
          <a:prstGeom prst="flowChartConnector">
            <a:avLst/>
          </a:prstGeom>
          <a:ln w="28575">
            <a:solidFill>
              <a:srgbClr val="FFC000"/>
            </a:solidFill>
          </a:ln>
        </p:spPr>
      </p:pic>
      <p:sp>
        <p:nvSpPr>
          <p:cNvPr id="6" name="橢圓 5" hidden="1">
            <a:extLst>
              <a:ext uri="{FF2B5EF4-FFF2-40B4-BE49-F238E27FC236}">
                <a16:creationId xmlns:a16="http://schemas.microsoft.com/office/drawing/2014/main" id="{9EE0E4B5-F4D6-4CB4-A6E9-010A66F1DE22}"/>
              </a:ext>
            </a:extLst>
          </p:cNvPr>
          <p:cNvSpPr/>
          <p:nvPr/>
        </p:nvSpPr>
        <p:spPr>
          <a:xfrm>
            <a:off x="2923193" y="3501998"/>
            <a:ext cx="1111911" cy="1111911"/>
          </a:xfrm>
          <a:prstGeom prst="ellipse">
            <a:avLst/>
          </a:prstGeom>
          <a:solidFill>
            <a:schemeClr val="tx2">
              <a:lumMod val="20000"/>
              <a:lumOff val="80000"/>
              <a:alpha val="46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E03DBBA0-13C7-4BCC-9508-5E06BF81CD12}"/>
              </a:ext>
            </a:extLst>
          </p:cNvPr>
          <p:cNvSpPr/>
          <p:nvPr/>
        </p:nvSpPr>
        <p:spPr>
          <a:xfrm>
            <a:off x="477364" y="9833"/>
            <a:ext cx="8199911" cy="1328441"/>
          </a:xfrm>
          <a:prstGeom prst="rect">
            <a:avLst/>
          </a:prstGeom>
        </p:spPr>
        <p:txBody>
          <a:bodyPr wrap="square">
            <a:spAutoFit/>
          </a:bodyPr>
          <a:lstStyle/>
          <a:p>
            <a:pPr>
              <a:lnSpc>
                <a:spcPct val="150000"/>
              </a:lnSpc>
            </a:pPr>
            <a:r>
              <a:rPr lang="zh-TW" altLang="en-US" sz="3600">
                <a:solidFill>
                  <a:schemeClr val="bg1"/>
                </a:solidFill>
                <a:latin typeface="微軟正黑體" panose="020B0604030504040204" pitchFamily="34" charset="-120"/>
                <a:ea typeface="微軟正黑體" panose="020B0604030504040204" pitchFamily="34" charset="-120"/>
              </a:rPr>
              <a:t>內建</a:t>
            </a:r>
            <a:r>
              <a:rPr lang="en-US" altLang="zh-TW" sz="3600">
                <a:solidFill>
                  <a:schemeClr val="bg1"/>
                </a:solidFill>
                <a:latin typeface="微軟正黑體" panose="020B0604030504040204" pitchFamily="34" charset="-120"/>
                <a:ea typeface="微軟正黑體" panose="020B0604030504040204" pitchFamily="34" charset="-120"/>
              </a:rPr>
              <a:t>M.2 SSD SATA </a:t>
            </a:r>
            <a:r>
              <a:rPr lang="zh-TW" altLang="en-US" sz="3600">
                <a:solidFill>
                  <a:schemeClr val="bg1"/>
                </a:solidFill>
                <a:latin typeface="微軟正黑體" panose="020B0604030504040204" pitchFamily="34" charset="-120"/>
                <a:ea typeface="微軟正黑體" panose="020B0604030504040204" pitchFamily="34" charset="-120"/>
              </a:rPr>
              <a:t>插槽</a:t>
            </a:r>
            <a:endParaRPr lang="en-US" altLang="zh-TW" sz="3600">
              <a:solidFill>
                <a:schemeClr val="bg1"/>
              </a:solidFill>
              <a:latin typeface="微軟正黑體" panose="020B0604030504040204" pitchFamily="34" charset="-120"/>
              <a:ea typeface="微軟正黑體" panose="020B0604030504040204" pitchFamily="34" charset="-120"/>
            </a:endParaRPr>
          </a:p>
          <a:p>
            <a:pPr>
              <a:lnSpc>
                <a:spcPct val="150000"/>
              </a:lnSpc>
            </a:pPr>
            <a:r>
              <a:rPr lang="en-US" altLang="zh-TW" sz="2000">
                <a:solidFill>
                  <a:srgbClr val="2CF8FD"/>
                </a:solidFill>
                <a:latin typeface="微軟正黑體" panose="020B0604030504040204" pitchFamily="34" charset="-120"/>
                <a:ea typeface="微軟正黑體" panose="020B0604030504040204" pitchFamily="34" charset="-120"/>
              </a:rPr>
              <a:t>TVS-x82</a:t>
            </a:r>
            <a:r>
              <a:rPr lang="zh-TW" altLang="en-US" sz="2000">
                <a:solidFill>
                  <a:srgbClr val="2CF8FD"/>
                </a:solidFill>
                <a:latin typeface="微軟正黑體" panose="020B0604030504040204" pitchFamily="34" charset="-120"/>
                <a:ea typeface="微軟正黑體" panose="020B0604030504040204" pitchFamily="34" charset="-120"/>
              </a:rPr>
              <a:t>、</a:t>
            </a:r>
            <a:r>
              <a:rPr lang="en-US" altLang="zh-TW" sz="2000">
                <a:solidFill>
                  <a:srgbClr val="2CF8FD"/>
                </a:solidFill>
                <a:latin typeface="微軟正黑體" panose="020B0604030504040204" pitchFamily="34" charset="-120"/>
                <a:ea typeface="微軟正黑體" panose="020B0604030504040204" pitchFamily="34" charset="-120"/>
              </a:rPr>
              <a:t>TS-x73U</a:t>
            </a:r>
            <a:r>
              <a:rPr lang="zh-TW" altLang="en-US" sz="2000">
                <a:solidFill>
                  <a:srgbClr val="2CF8FD"/>
                </a:solidFill>
                <a:latin typeface="微軟正黑體" panose="020B0604030504040204" pitchFamily="34" charset="-120"/>
                <a:ea typeface="微軟正黑體" panose="020B0604030504040204" pitchFamily="34" charset="-120"/>
              </a:rPr>
              <a:t>、</a:t>
            </a:r>
            <a:r>
              <a:rPr lang="en-US" altLang="zh-TW" sz="2000">
                <a:solidFill>
                  <a:srgbClr val="2CF8FD"/>
                </a:solidFill>
                <a:latin typeface="微軟正黑體" panose="020B0604030504040204" pitchFamily="34" charset="-120"/>
                <a:ea typeface="微軟正黑體" panose="020B0604030504040204" pitchFamily="34" charset="-120"/>
              </a:rPr>
              <a:t>453BT3</a:t>
            </a:r>
            <a:r>
              <a:rPr lang="zh-TW" altLang="en-US" sz="2000">
                <a:solidFill>
                  <a:srgbClr val="2CF8FD"/>
                </a:solidFill>
                <a:latin typeface="微軟正黑體" panose="020B0604030504040204" pitchFamily="34" charset="-120"/>
                <a:ea typeface="微軟正黑體" panose="020B0604030504040204" pitchFamily="34" charset="-120"/>
              </a:rPr>
              <a:t>、</a:t>
            </a:r>
            <a:r>
              <a:rPr lang="en-US" altLang="zh-TW" sz="2000">
                <a:solidFill>
                  <a:srgbClr val="2CF8FD"/>
                </a:solidFill>
                <a:latin typeface="微軟正黑體" panose="020B0604030504040204" pitchFamily="34" charset="-120"/>
                <a:ea typeface="微軟正黑體" panose="020B0604030504040204" pitchFamily="34" charset="-120"/>
              </a:rPr>
              <a:t>TS-1685</a:t>
            </a:r>
          </a:p>
        </p:txBody>
      </p:sp>
      <p:sp>
        <p:nvSpPr>
          <p:cNvPr id="2" name="矩形 1">
            <a:extLst>
              <a:ext uri="{FF2B5EF4-FFF2-40B4-BE49-F238E27FC236}">
                <a16:creationId xmlns:a16="http://schemas.microsoft.com/office/drawing/2014/main" id="{FA54231F-EAA1-4664-86AB-D58CD3A7E80D}"/>
              </a:ext>
            </a:extLst>
          </p:cNvPr>
          <p:cNvSpPr/>
          <p:nvPr/>
        </p:nvSpPr>
        <p:spPr>
          <a:xfrm>
            <a:off x="616001" y="4045760"/>
            <a:ext cx="2721560" cy="646331"/>
          </a:xfrm>
          <a:prstGeom prst="rect">
            <a:avLst/>
          </a:prstGeom>
        </p:spPr>
        <p:txBody>
          <a:bodyPr wrap="square">
            <a:spAutoFit/>
          </a:bodyPr>
          <a:lstStyle/>
          <a:p>
            <a:r>
              <a:rPr lang="zh-TW" altLang="en-US" sz="1200">
                <a:solidFill>
                  <a:schemeClr val="bg1"/>
                </a:solidFill>
                <a:latin typeface="微軟正黑體" panose="020B0604030504040204" pitchFamily="34" charset="-120"/>
                <a:ea typeface="微軟正黑體" panose="020B0604030504040204" pitchFamily="34" charset="-120"/>
              </a:rPr>
              <a:t>支援 </a:t>
            </a:r>
            <a:r>
              <a:rPr lang="en-US" altLang="zh-TW" sz="1200">
                <a:solidFill>
                  <a:schemeClr val="bg1"/>
                </a:solidFill>
                <a:latin typeface="微軟正黑體" panose="020B0604030504040204" pitchFamily="34" charset="-120"/>
                <a:ea typeface="微軟正黑體" panose="020B0604030504040204" pitchFamily="34" charset="-120"/>
              </a:rPr>
              <a:t>2242</a:t>
            </a:r>
            <a:r>
              <a:rPr lang="zh-TW" altLang="en-US" sz="1200">
                <a:solidFill>
                  <a:schemeClr val="bg1"/>
                </a:solidFill>
                <a:latin typeface="微軟正黑體" panose="020B0604030504040204" pitchFamily="34" charset="-120"/>
                <a:ea typeface="微軟正黑體" panose="020B0604030504040204" pitchFamily="34" charset="-120"/>
              </a:rPr>
              <a:t>、</a:t>
            </a:r>
            <a:r>
              <a:rPr lang="en-US" altLang="zh-TW" sz="1200">
                <a:solidFill>
                  <a:schemeClr val="bg1"/>
                </a:solidFill>
                <a:latin typeface="微軟正黑體" panose="020B0604030504040204" pitchFamily="34" charset="-120"/>
                <a:ea typeface="微軟正黑體" panose="020B0604030504040204" pitchFamily="34" charset="-120"/>
              </a:rPr>
              <a:t>2260</a:t>
            </a:r>
            <a:r>
              <a:rPr lang="zh-TW" altLang="en-US" sz="1200">
                <a:solidFill>
                  <a:schemeClr val="bg1"/>
                </a:solidFill>
                <a:latin typeface="微軟正黑體" panose="020B0604030504040204" pitchFamily="34" charset="-120"/>
                <a:ea typeface="微軟正黑體" panose="020B0604030504040204" pitchFamily="34" charset="-120"/>
              </a:rPr>
              <a:t>、</a:t>
            </a:r>
            <a:r>
              <a:rPr lang="en-US" altLang="zh-TW" sz="1200">
                <a:solidFill>
                  <a:schemeClr val="bg1"/>
                </a:solidFill>
                <a:latin typeface="微軟正黑體" panose="020B0604030504040204" pitchFamily="34" charset="-120"/>
                <a:ea typeface="微軟正黑體" panose="020B0604030504040204" pitchFamily="34" charset="-120"/>
              </a:rPr>
              <a:t>2280</a:t>
            </a:r>
            <a:r>
              <a:rPr lang="zh-TW" altLang="en-US" sz="1200">
                <a:solidFill>
                  <a:schemeClr val="bg1"/>
                </a:solidFill>
                <a:latin typeface="微軟正黑體" panose="020B0604030504040204" pitchFamily="34" charset="-120"/>
                <a:ea typeface="微軟正黑體" panose="020B0604030504040204" pitchFamily="34" charset="-120"/>
              </a:rPr>
              <a:t>、</a:t>
            </a:r>
            <a:r>
              <a:rPr lang="en-US" altLang="zh-TW" sz="1200">
                <a:solidFill>
                  <a:schemeClr val="bg1"/>
                </a:solidFill>
                <a:latin typeface="微軟正黑體" panose="020B0604030504040204" pitchFamily="34" charset="-120"/>
                <a:ea typeface="微軟正黑體" panose="020B0604030504040204" pitchFamily="34" charset="-120"/>
              </a:rPr>
              <a:t>22110 </a:t>
            </a:r>
            <a:r>
              <a:rPr lang="zh-TW" altLang="en-US" sz="1200">
                <a:solidFill>
                  <a:schemeClr val="bg1"/>
                </a:solidFill>
                <a:latin typeface="微軟正黑體" panose="020B0604030504040204" pitchFamily="34" charset="-120"/>
                <a:ea typeface="微軟正黑體" panose="020B0604030504040204" pitchFamily="34" charset="-120"/>
              </a:rPr>
              <a:t>四種尺寸的 </a:t>
            </a:r>
            <a:r>
              <a:rPr lang="en-US" altLang="zh-TW" sz="1200">
                <a:solidFill>
                  <a:schemeClr val="bg1"/>
                </a:solidFill>
                <a:latin typeface="微軟正黑體" panose="020B0604030504040204" pitchFamily="34" charset="-120"/>
                <a:ea typeface="微軟正黑體" panose="020B0604030504040204" pitchFamily="34" charset="-120"/>
              </a:rPr>
              <a:t>SATA M.2 SSD</a:t>
            </a:r>
            <a:r>
              <a:rPr lang="zh-TW" altLang="en-US" sz="1200">
                <a:solidFill>
                  <a:schemeClr val="bg1"/>
                </a:solidFill>
                <a:latin typeface="微軟正黑體" panose="020B0604030504040204" pitchFamily="34" charset="-120"/>
                <a:ea typeface="微軟正黑體" panose="020B0604030504040204" pitchFamily="34" charset="-120"/>
              </a:rPr>
              <a:t>。可自由調度 </a:t>
            </a:r>
            <a:r>
              <a:rPr lang="en-US" altLang="zh-TW" sz="1200" err="1">
                <a:solidFill>
                  <a:schemeClr val="bg1"/>
                </a:solidFill>
                <a:latin typeface="微軟正黑體" panose="020B0604030504040204" pitchFamily="34" charset="-120"/>
                <a:ea typeface="微軟正黑體" panose="020B0604030504040204" pitchFamily="34" charset="-120"/>
              </a:rPr>
              <a:t>Qtier</a:t>
            </a:r>
            <a:r>
              <a:rPr lang="en-US" altLang="zh-TW" sz="1200">
                <a:solidFill>
                  <a:schemeClr val="bg1"/>
                </a:solidFill>
                <a:latin typeface="微軟正黑體" panose="020B0604030504040204" pitchFamily="34" charset="-120"/>
                <a:ea typeface="微軟正黑體" panose="020B0604030504040204" pitchFamily="34" charset="-120"/>
              </a:rPr>
              <a:t> </a:t>
            </a:r>
            <a:r>
              <a:rPr lang="zh-TW" altLang="en-US" sz="1200">
                <a:solidFill>
                  <a:schemeClr val="bg1"/>
                </a:solidFill>
                <a:latin typeface="微軟正黑體" panose="020B0604030504040204" pitchFamily="34" charset="-120"/>
                <a:ea typeface="微軟正黑體" panose="020B0604030504040204" pitchFamily="34" charset="-120"/>
              </a:rPr>
              <a:t>自動分層儲存與系統快取。</a:t>
            </a:r>
          </a:p>
        </p:txBody>
      </p:sp>
      <p:pic>
        <p:nvPicPr>
          <p:cNvPr id="8" name="圖形 7">
            <a:extLst>
              <a:ext uri="{FF2B5EF4-FFF2-40B4-BE49-F238E27FC236}">
                <a16:creationId xmlns:a16="http://schemas.microsoft.com/office/drawing/2014/main" id="{7D7CDD95-4673-4DDD-9B66-74974FA43021}"/>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60808" y="159914"/>
            <a:ext cx="941092" cy="160248"/>
          </a:xfrm>
          <a:prstGeom prst="rect">
            <a:avLst/>
          </a:prstGeom>
        </p:spPr>
      </p:pic>
      <p:pic>
        <p:nvPicPr>
          <p:cNvPr id="9" name="圖片 8">
            <a:extLst>
              <a:ext uri="{FF2B5EF4-FFF2-40B4-BE49-F238E27FC236}">
                <a16:creationId xmlns:a16="http://schemas.microsoft.com/office/drawing/2014/main" id="{5F885089-67F6-40CA-8197-DD3BCB4CEFDE}"/>
              </a:ext>
            </a:extLst>
          </p:cNvPr>
          <p:cNvPicPr>
            <a:picLocks noChangeAspect="1"/>
          </p:cNvPicPr>
          <p:nvPr/>
        </p:nvPicPr>
        <p:blipFill>
          <a:blip r:embed="rId6"/>
          <a:srcRect/>
          <a:stretch/>
        </p:blipFill>
        <p:spPr>
          <a:xfrm>
            <a:off x="4061460" y="1439968"/>
            <a:ext cx="4840439" cy="3521929"/>
          </a:xfrm>
          <a:prstGeom prst="rect">
            <a:avLst/>
          </a:prstGeom>
        </p:spPr>
      </p:pic>
      <p:sp>
        <p:nvSpPr>
          <p:cNvPr id="11" name="文字方塊 10">
            <a:extLst>
              <a:ext uri="{FF2B5EF4-FFF2-40B4-BE49-F238E27FC236}">
                <a16:creationId xmlns:a16="http://schemas.microsoft.com/office/drawing/2014/main" id="{B44C3AE7-25BE-496D-9633-C54D98CE2319}"/>
              </a:ext>
            </a:extLst>
          </p:cNvPr>
          <p:cNvSpPr txBox="1"/>
          <p:nvPr/>
        </p:nvSpPr>
        <p:spPr>
          <a:xfrm>
            <a:off x="6236377" y="1030535"/>
            <a:ext cx="999946" cy="357054"/>
          </a:xfrm>
          <a:prstGeom prst="roundRect">
            <a:avLst>
              <a:gd name="adj" fmla="val 50000"/>
            </a:avLst>
          </a:prstGeom>
          <a:noFill/>
          <a:ln>
            <a:solidFill>
              <a:schemeClr val="bg1">
                <a:lumMod val="95000"/>
              </a:schemeClr>
            </a:solidFill>
          </a:ln>
        </p:spPr>
        <p:txBody>
          <a:bodyPr wrap="square" rtlCol="0">
            <a:spAutoFit/>
          </a:bodyPr>
          <a:lstStyle/>
          <a:p>
            <a:pPr algn="ctr"/>
            <a:r>
              <a:rPr lang="en-US" altLang="zh-TW" sz="1000" b="1">
                <a:solidFill>
                  <a:schemeClr val="bg1"/>
                </a:solidFill>
                <a:latin typeface="微軟正黑體" panose="020B0604030504040204" pitchFamily="34" charset="-120"/>
                <a:ea typeface="微軟正黑體" panose="020B0604030504040204" pitchFamily="34" charset="-120"/>
              </a:rPr>
              <a:t>TVS-1282T</a:t>
            </a:r>
            <a:endParaRPr lang="zh-TW" altLang="en-US" sz="1000" b="1">
              <a:solidFill>
                <a:schemeClr val="bg1"/>
              </a:solidFill>
              <a:latin typeface="微軟正黑體" panose="020B0604030504040204" pitchFamily="34" charset="-120"/>
              <a:ea typeface="微軟正黑體" panose="020B0604030504040204" pitchFamily="34" charset="-120"/>
            </a:endParaRPr>
          </a:p>
        </p:txBody>
      </p:sp>
      <p:grpSp>
        <p:nvGrpSpPr>
          <p:cNvPr id="35" name="群組 34">
            <a:extLst>
              <a:ext uri="{FF2B5EF4-FFF2-40B4-BE49-F238E27FC236}">
                <a16:creationId xmlns:a16="http://schemas.microsoft.com/office/drawing/2014/main" id="{0A61EF5E-240C-4AB2-B277-3AB2C5EE8604}"/>
              </a:ext>
            </a:extLst>
          </p:cNvPr>
          <p:cNvGrpSpPr/>
          <p:nvPr/>
        </p:nvGrpSpPr>
        <p:grpSpPr>
          <a:xfrm>
            <a:off x="1310031" y="1755609"/>
            <a:ext cx="3968724" cy="2173941"/>
            <a:chOff x="1310031" y="1755609"/>
            <a:chExt cx="3968724" cy="2173941"/>
          </a:xfrm>
        </p:grpSpPr>
        <p:pic>
          <p:nvPicPr>
            <p:cNvPr id="12" name="圖片 11">
              <a:extLst>
                <a:ext uri="{FF2B5EF4-FFF2-40B4-BE49-F238E27FC236}">
                  <a16:creationId xmlns:a16="http://schemas.microsoft.com/office/drawing/2014/main" id="{2AE7E7B2-09CC-46DC-A0DC-77F6780646C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310031" y="1755609"/>
              <a:ext cx="1333500" cy="2173941"/>
            </a:xfrm>
            <a:prstGeom prst="rect">
              <a:avLst/>
            </a:prstGeom>
            <a:ln w="28575">
              <a:solidFill>
                <a:srgbClr val="2CF8FD"/>
              </a:solidFill>
            </a:ln>
          </p:spPr>
        </p:pic>
        <p:sp>
          <p:nvSpPr>
            <p:cNvPr id="13" name="箭號: 向右 12">
              <a:extLst>
                <a:ext uri="{FF2B5EF4-FFF2-40B4-BE49-F238E27FC236}">
                  <a16:creationId xmlns:a16="http://schemas.microsoft.com/office/drawing/2014/main" id="{8C3C1D36-5514-4D86-BCB3-2FC5379B0FE1}"/>
                </a:ext>
              </a:extLst>
            </p:cNvPr>
            <p:cNvSpPr/>
            <p:nvPr/>
          </p:nvSpPr>
          <p:spPr>
            <a:xfrm rot="10800000">
              <a:off x="2683071" y="3133991"/>
              <a:ext cx="2595684" cy="471298"/>
            </a:xfrm>
            <a:prstGeom prst="rightArrow">
              <a:avLst>
                <a:gd name="adj1" fmla="val 50000"/>
                <a:gd name="adj2" fmla="val 44218"/>
              </a:avLst>
            </a:prstGeom>
            <a:gradFill>
              <a:gsLst>
                <a:gs pos="0">
                  <a:srgbClr val="3BCCFF">
                    <a:alpha val="0"/>
                  </a:srgbClr>
                </a:gs>
                <a:gs pos="100000">
                  <a:srgbClr val="2CF8F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6" name="圖形 2" hidden="1">
            <a:extLst>
              <a:ext uri="{FF2B5EF4-FFF2-40B4-BE49-F238E27FC236}">
                <a16:creationId xmlns:a16="http://schemas.microsoft.com/office/drawing/2014/main" id="{7F09DB1F-BB0F-4124-BE64-1B18E05A49A8}"/>
              </a:ext>
            </a:extLst>
          </p:cNvPr>
          <p:cNvGrpSpPr/>
          <p:nvPr/>
        </p:nvGrpSpPr>
        <p:grpSpPr>
          <a:xfrm>
            <a:off x="7645909" y="1041704"/>
            <a:ext cx="156478" cy="733603"/>
            <a:chOff x="1513414" y="2209199"/>
            <a:chExt cx="156478" cy="733603"/>
          </a:xfrm>
          <a:noFill/>
        </p:grpSpPr>
        <p:sp>
          <p:nvSpPr>
            <p:cNvPr id="27" name="手繪多邊形: 圖案 26">
              <a:extLst>
                <a:ext uri="{FF2B5EF4-FFF2-40B4-BE49-F238E27FC236}">
                  <a16:creationId xmlns:a16="http://schemas.microsoft.com/office/drawing/2014/main" id="{C0C20D0D-CE3E-483F-AF29-6FDB6C7AB711}"/>
                </a:ext>
              </a:extLst>
            </p:cNvPr>
            <p:cNvSpPr/>
            <p:nvPr/>
          </p:nvSpPr>
          <p:spPr>
            <a:xfrm>
              <a:off x="1539706" y="2225263"/>
              <a:ext cx="130186" cy="704631"/>
            </a:xfrm>
            <a:custGeom>
              <a:avLst/>
              <a:gdLst>
                <a:gd name="connsiteX0" fmla="*/ 0 w 130185"/>
                <a:gd name="connsiteY0" fmla="*/ 705559 h 704631"/>
                <a:gd name="connsiteX1" fmla="*/ 130283 w 130185"/>
                <a:gd name="connsiteY1" fmla="*/ 352788 h 704631"/>
                <a:gd name="connsiteX2" fmla="*/ 0 w 130185"/>
                <a:gd name="connsiteY2" fmla="*/ 0 h 704631"/>
              </a:gdLst>
              <a:ahLst/>
              <a:cxnLst>
                <a:cxn ang="0">
                  <a:pos x="connsiteX0" y="connsiteY0"/>
                </a:cxn>
                <a:cxn ang="0">
                  <a:pos x="connsiteX1" y="connsiteY1"/>
                </a:cxn>
                <a:cxn ang="0">
                  <a:pos x="connsiteX2" y="connsiteY2"/>
                </a:cxn>
              </a:cxnLst>
              <a:rect l="l" t="t" r="r" b="b"/>
              <a:pathLst>
                <a:path w="130185" h="704631">
                  <a:moveTo>
                    <a:pt x="0" y="705559"/>
                  </a:moveTo>
                  <a:cubicBezTo>
                    <a:pt x="81203" y="610670"/>
                    <a:pt x="130283" y="487465"/>
                    <a:pt x="130283" y="352788"/>
                  </a:cubicBezTo>
                  <a:cubicBezTo>
                    <a:pt x="130283" y="218110"/>
                    <a:pt x="81220" y="94889"/>
                    <a:pt x="0" y="0"/>
                  </a:cubicBezTo>
                </a:path>
              </a:pathLst>
            </a:custGeom>
            <a:grpFill/>
            <a:ln w="12700" cap="flat">
              <a:noFill/>
              <a:prstDash val="solid"/>
              <a:miter/>
            </a:ln>
          </p:spPr>
          <p:txBody>
            <a:bodyPr rtlCol="0" anchor="ctr"/>
            <a:lstStyle/>
            <a:p>
              <a:endParaRPr lang="zh-TW" altLang="en-US"/>
            </a:p>
          </p:txBody>
        </p:sp>
        <p:sp>
          <p:nvSpPr>
            <p:cNvPr id="28" name="手繪多邊形: 圖案 27">
              <a:extLst>
                <a:ext uri="{FF2B5EF4-FFF2-40B4-BE49-F238E27FC236}">
                  <a16:creationId xmlns:a16="http://schemas.microsoft.com/office/drawing/2014/main" id="{63D7F542-8326-4EC9-974B-910D53300BB3}"/>
                </a:ext>
              </a:extLst>
            </p:cNvPr>
            <p:cNvSpPr/>
            <p:nvPr/>
          </p:nvSpPr>
          <p:spPr>
            <a:xfrm>
              <a:off x="1513414" y="2209199"/>
              <a:ext cx="72823" cy="82869"/>
            </a:xfrm>
            <a:custGeom>
              <a:avLst/>
              <a:gdLst>
                <a:gd name="connsiteX0" fmla="*/ 14093 w 47192"/>
                <a:gd name="connsiteY0" fmla="*/ 0 h 53701"/>
                <a:gd name="connsiteX1" fmla="*/ 48120 w 47192"/>
                <a:gd name="connsiteY1" fmla="*/ 44328 h 53701"/>
                <a:gd name="connsiteX2" fmla="*/ 32839 w 47192"/>
                <a:gd name="connsiteY2" fmla="*/ 54825 h 53701"/>
                <a:gd name="connsiteX3" fmla="*/ 0 w 47192"/>
                <a:gd name="connsiteY3" fmla="*/ 12058 h 53701"/>
                <a:gd name="connsiteX4" fmla="*/ 14093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14093" y="0"/>
                  </a:moveTo>
                  <a:cubicBezTo>
                    <a:pt x="26135" y="14076"/>
                    <a:pt x="37591" y="28999"/>
                    <a:pt x="48120" y="44328"/>
                  </a:cubicBezTo>
                  <a:lnTo>
                    <a:pt x="32839" y="54825"/>
                  </a:lnTo>
                  <a:cubicBezTo>
                    <a:pt x="22669" y="40032"/>
                    <a:pt x="11635" y="25647"/>
                    <a:pt x="0" y="12058"/>
                  </a:cubicBezTo>
                  <a:lnTo>
                    <a:pt x="14093" y="0"/>
                  </a:lnTo>
                  <a:close/>
                </a:path>
              </a:pathLst>
            </a:custGeom>
            <a:grpFill/>
            <a:ln w="1588" cap="flat">
              <a:no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94D38C38-1D2A-4D0F-8AF2-C378E05BA4BF}"/>
                </a:ext>
              </a:extLst>
            </p:cNvPr>
            <p:cNvSpPr/>
            <p:nvPr/>
          </p:nvSpPr>
          <p:spPr>
            <a:xfrm>
              <a:off x="1513837" y="2859933"/>
              <a:ext cx="72823" cy="82869"/>
            </a:xfrm>
            <a:custGeom>
              <a:avLst/>
              <a:gdLst>
                <a:gd name="connsiteX0" fmla="*/ 32839 w 47192"/>
                <a:gd name="connsiteY0" fmla="*/ 0 h 53701"/>
                <a:gd name="connsiteX1" fmla="*/ 48120 w 47192"/>
                <a:gd name="connsiteY1" fmla="*/ 10496 h 53701"/>
                <a:gd name="connsiteX2" fmla="*/ 14093 w 47192"/>
                <a:gd name="connsiteY2" fmla="*/ 54825 h 53701"/>
                <a:gd name="connsiteX3" fmla="*/ 0 w 47192"/>
                <a:gd name="connsiteY3" fmla="*/ 42766 h 53701"/>
                <a:gd name="connsiteX4" fmla="*/ 32839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32839" y="0"/>
                  </a:moveTo>
                  <a:lnTo>
                    <a:pt x="48120" y="10496"/>
                  </a:lnTo>
                  <a:cubicBezTo>
                    <a:pt x="37591" y="25826"/>
                    <a:pt x="26135" y="40748"/>
                    <a:pt x="14093" y="54825"/>
                  </a:cubicBezTo>
                  <a:lnTo>
                    <a:pt x="0" y="42766"/>
                  </a:lnTo>
                  <a:cubicBezTo>
                    <a:pt x="11619" y="29178"/>
                    <a:pt x="22669" y="14792"/>
                    <a:pt x="32839" y="0"/>
                  </a:cubicBezTo>
                  <a:close/>
                </a:path>
              </a:pathLst>
            </a:custGeom>
            <a:grpFill/>
            <a:ln w="1588" cap="flat">
              <a:noFill/>
              <a:prstDash val="solid"/>
              <a:miter/>
            </a:ln>
          </p:spPr>
          <p:txBody>
            <a:bodyPr rtlCol="0" anchor="ctr"/>
            <a:lstStyle/>
            <a:p>
              <a:endParaRPr lang="zh-TW" altLang="en-US"/>
            </a:p>
          </p:txBody>
        </p:sp>
      </p:grpSp>
      <p:grpSp>
        <p:nvGrpSpPr>
          <p:cNvPr id="30" name="圖形 2" hidden="1">
            <a:extLst>
              <a:ext uri="{FF2B5EF4-FFF2-40B4-BE49-F238E27FC236}">
                <a16:creationId xmlns:a16="http://schemas.microsoft.com/office/drawing/2014/main" id="{9CA97DA8-FC8A-4C01-A28B-49FAE76288F8}"/>
              </a:ext>
            </a:extLst>
          </p:cNvPr>
          <p:cNvGrpSpPr/>
          <p:nvPr/>
        </p:nvGrpSpPr>
        <p:grpSpPr>
          <a:xfrm rot="10800000">
            <a:off x="7476285" y="1041704"/>
            <a:ext cx="156478" cy="733603"/>
            <a:chOff x="1513414" y="2209199"/>
            <a:chExt cx="156478" cy="733603"/>
          </a:xfrm>
          <a:noFill/>
        </p:grpSpPr>
        <p:sp>
          <p:nvSpPr>
            <p:cNvPr id="31" name="手繪多邊形: 圖案 30">
              <a:extLst>
                <a:ext uri="{FF2B5EF4-FFF2-40B4-BE49-F238E27FC236}">
                  <a16:creationId xmlns:a16="http://schemas.microsoft.com/office/drawing/2014/main" id="{D49FED2A-9FF6-43C7-80F6-EDDFCE545E92}"/>
                </a:ext>
              </a:extLst>
            </p:cNvPr>
            <p:cNvSpPr/>
            <p:nvPr/>
          </p:nvSpPr>
          <p:spPr>
            <a:xfrm>
              <a:off x="1539706" y="2225263"/>
              <a:ext cx="130186" cy="704631"/>
            </a:xfrm>
            <a:custGeom>
              <a:avLst/>
              <a:gdLst>
                <a:gd name="connsiteX0" fmla="*/ 0 w 130185"/>
                <a:gd name="connsiteY0" fmla="*/ 705559 h 704631"/>
                <a:gd name="connsiteX1" fmla="*/ 130283 w 130185"/>
                <a:gd name="connsiteY1" fmla="*/ 352788 h 704631"/>
                <a:gd name="connsiteX2" fmla="*/ 0 w 130185"/>
                <a:gd name="connsiteY2" fmla="*/ 0 h 704631"/>
              </a:gdLst>
              <a:ahLst/>
              <a:cxnLst>
                <a:cxn ang="0">
                  <a:pos x="connsiteX0" y="connsiteY0"/>
                </a:cxn>
                <a:cxn ang="0">
                  <a:pos x="connsiteX1" y="connsiteY1"/>
                </a:cxn>
                <a:cxn ang="0">
                  <a:pos x="connsiteX2" y="connsiteY2"/>
                </a:cxn>
              </a:cxnLst>
              <a:rect l="l" t="t" r="r" b="b"/>
              <a:pathLst>
                <a:path w="130185" h="704631">
                  <a:moveTo>
                    <a:pt x="0" y="705559"/>
                  </a:moveTo>
                  <a:cubicBezTo>
                    <a:pt x="81203" y="610670"/>
                    <a:pt x="130283" y="487465"/>
                    <a:pt x="130283" y="352788"/>
                  </a:cubicBezTo>
                  <a:cubicBezTo>
                    <a:pt x="130283" y="218110"/>
                    <a:pt x="81220" y="94889"/>
                    <a:pt x="0" y="0"/>
                  </a:cubicBezTo>
                </a:path>
              </a:pathLst>
            </a:custGeom>
            <a:grpFill/>
            <a:ln w="12700" cap="flat">
              <a:no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6B85EF13-70C8-4E30-8143-FA9F3685C695}"/>
                </a:ext>
              </a:extLst>
            </p:cNvPr>
            <p:cNvSpPr/>
            <p:nvPr/>
          </p:nvSpPr>
          <p:spPr>
            <a:xfrm>
              <a:off x="1513414" y="2209199"/>
              <a:ext cx="72823" cy="82869"/>
            </a:xfrm>
            <a:custGeom>
              <a:avLst/>
              <a:gdLst>
                <a:gd name="connsiteX0" fmla="*/ 14093 w 47192"/>
                <a:gd name="connsiteY0" fmla="*/ 0 h 53701"/>
                <a:gd name="connsiteX1" fmla="*/ 48120 w 47192"/>
                <a:gd name="connsiteY1" fmla="*/ 44328 h 53701"/>
                <a:gd name="connsiteX2" fmla="*/ 32839 w 47192"/>
                <a:gd name="connsiteY2" fmla="*/ 54825 h 53701"/>
                <a:gd name="connsiteX3" fmla="*/ 0 w 47192"/>
                <a:gd name="connsiteY3" fmla="*/ 12058 h 53701"/>
                <a:gd name="connsiteX4" fmla="*/ 14093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14093" y="0"/>
                  </a:moveTo>
                  <a:cubicBezTo>
                    <a:pt x="26135" y="14076"/>
                    <a:pt x="37591" y="28999"/>
                    <a:pt x="48120" y="44328"/>
                  </a:cubicBezTo>
                  <a:lnTo>
                    <a:pt x="32839" y="54825"/>
                  </a:lnTo>
                  <a:cubicBezTo>
                    <a:pt x="22669" y="40032"/>
                    <a:pt x="11635" y="25647"/>
                    <a:pt x="0" y="12058"/>
                  </a:cubicBezTo>
                  <a:lnTo>
                    <a:pt x="14093" y="0"/>
                  </a:lnTo>
                  <a:close/>
                </a:path>
              </a:pathLst>
            </a:custGeom>
            <a:grpFill/>
            <a:ln w="1588" cap="flat">
              <a:no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E4BF07EB-4987-4532-99EA-7D48BA3FBD96}"/>
                </a:ext>
              </a:extLst>
            </p:cNvPr>
            <p:cNvSpPr/>
            <p:nvPr/>
          </p:nvSpPr>
          <p:spPr>
            <a:xfrm>
              <a:off x="1513837" y="2859933"/>
              <a:ext cx="72823" cy="82869"/>
            </a:xfrm>
            <a:custGeom>
              <a:avLst/>
              <a:gdLst>
                <a:gd name="connsiteX0" fmla="*/ 32839 w 47192"/>
                <a:gd name="connsiteY0" fmla="*/ 0 h 53701"/>
                <a:gd name="connsiteX1" fmla="*/ 48120 w 47192"/>
                <a:gd name="connsiteY1" fmla="*/ 10496 h 53701"/>
                <a:gd name="connsiteX2" fmla="*/ 14093 w 47192"/>
                <a:gd name="connsiteY2" fmla="*/ 54825 h 53701"/>
                <a:gd name="connsiteX3" fmla="*/ 0 w 47192"/>
                <a:gd name="connsiteY3" fmla="*/ 42766 h 53701"/>
                <a:gd name="connsiteX4" fmla="*/ 32839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32839" y="0"/>
                  </a:moveTo>
                  <a:lnTo>
                    <a:pt x="48120" y="10496"/>
                  </a:lnTo>
                  <a:cubicBezTo>
                    <a:pt x="37591" y="25826"/>
                    <a:pt x="26135" y="40748"/>
                    <a:pt x="14093" y="54825"/>
                  </a:cubicBezTo>
                  <a:lnTo>
                    <a:pt x="0" y="42766"/>
                  </a:lnTo>
                  <a:cubicBezTo>
                    <a:pt x="11619" y="29178"/>
                    <a:pt x="22669" y="14792"/>
                    <a:pt x="32839" y="0"/>
                  </a:cubicBezTo>
                  <a:close/>
                </a:path>
              </a:pathLst>
            </a:custGeom>
            <a:grpFill/>
            <a:ln w="1588" cap="flat">
              <a:noFill/>
              <a:prstDash val="solid"/>
              <a:miter/>
            </a:ln>
          </p:spPr>
          <p:txBody>
            <a:bodyPr rtlCol="0" anchor="ctr"/>
            <a:lstStyle/>
            <a:p>
              <a:endParaRPr lang="zh-TW" altLang="en-US"/>
            </a:p>
          </p:txBody>
        </p:sp>
      </p:grpSp>
      <p:pic>
        <p:nvPicPr>
          <p:cNvPr id="34" name="圖片 33">
            <a:extLst>
              <a:ext uri="{FF2B5EF4-FFF2-40B4-BE49-F238E27FC236}">
                <a16:creationId xmlns:a16="http://schemas.microsoft.com/office/drawing/2014/main" id="{529A6846-F3DA-41E9-A4A4-C1972F381C15}"/>
              </a:ext>
            </a:extLst>
          </p:cNvPr>
          <p:cNvPicPr>
            <a:picLocks noChangeAspect="1"/>
          </p:cNvPicPr>
          <p:nvPr/>
        </p:nvPicPr>
        <p:blipFill>
          <a:blip r:embed="rId8"/>
          <a:srcRect/>
          <a:stretch/>
        </p:blipFill>
        <p:spPr>
          <a:xfrm>
            <a:off x="9488369" y="1338274"/>
            <a:ext cx="4905374" cy="3591435"/>
          </a:xfrm>
          <a:prstGeom prst="rect">
            <a:avLst/>
          </a:prstGeom>
        </p:spPr>
      </p:pic>
      <p:grpSp>
        <p:nvGrpSpPr>
          <p:cNvPr id="37" name="群組 36">
            <a:extLst>
              <a:ext uri="{FF2B5EF4-FFF2-40B4-BE49-F238E27FC236}">
                <a16:creationId xmlns:a16="http://schemas.microsoft.com/office/drawing/2014/main" id="{F4395890-0602-4D7B-9A46-0F540F5AAF04}"/>
              </a:ext>
            </a:extLst>
          </p:cNvPr>
          <p:cNvGrpSpPr/>
          <p:nvPr/>
        </p:nvGrpSpPr>
        <p:grpSpPr>
          <a:xfrm>
            <a:off x="-5769350" y="1246142"/>
            <a:ext cx="5745116" cy="4142206"/>
            <a:chOff x="309938" y="1246142"/>
            <a:chExt cx="5745116" cy="4142206"/>
          </a:xfrm>
        </p:grpSpPr>
        <p:pic>
          <p:nvPicPr>
            <p:cNvPr id="38" name="圖片 37">
              <a:extLst>
                <a:ext uri="{FF2B5EF4-FFF2-40B4-BE49-F238E27FC236}">
                  <a16:creationId xmlns:a16="http://schemas.microsoft.com/office/drawing/2014/main" id="{65875ADA-48C5-48DE-BA4C-D711711DCFD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61280" y="4704917"/>
              <a:ext cx="2993774" cy="683431"/>
            </a:xfrm>
            <a:prstGeom prst="rect">
              <a:avLst/>
            </a:prstGeom>
          </p:spPr>
        </p:pic>
        <p:pic>
          <p:nvPicPr>
            <p:cNvPr id="39" name="Picture 3">
              <a:extLst>
                <a:ext uri="{FF2B5EF4-FFF2-40B4-BE49-F238E27FC236}">
                  <a16:creationId xmlns:a16="http://schemas.microsoft.com/office/drawing/2014/main" id="{B952CD11-B3DF-43A7-A240-7EDEFF9E61E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63966" y="1324177"/>
              <a:ext cx="2822775" cy="3867091"/>
            </a:xfrm>
            <a:prstGeom prst="rect">
              <a:avLst/>
            </a:prstGeom>
          </p:spPr>
        </p:pic>
        <p:pic>
          <p:nvPicPr>
            <p:cNvPr id="40" name="Picture 7">
              <a:extLst>
                <a:ext uri="{FF2B5EF4-FFF2-40B4-BE49-F238E27FC236}">
                  <a16:creationId xmlns:a16="http://schemas.microsoft.com/office/drawing/2014/main" id="{38E1ED42-A9D2-493E-BEE4-141F5DCFC983}"/>
                </a:ext>
              </a:extLst>
            </p:cNvPr>
            <p:cNvPicPr>
              <a:picLocks noChangeAspect="1"/>
            </p:cNvPicPr>
            <p:nvPr/>
          </p:nvPicPr>
          <p:blipFill>
            <a:blip r:embed="rId11"/>
            <a:stretch>
              <a:fillRect/>
            </a:stretch>
          </p:blipFill>
          <p:spPr>
            <a:xfrm>
              <a:off x="309938" y="1246142"/>
              <a:ext cx="2822775" cy="3811645"/>
            </a:xfrm>
            <a:prstGeom prst="rect">
              <a:avLst/>
            </a:prstGeom>
          </p:spPr>
        </p:pic>
        <p:pic>
          <p:nvPicPr>
            <p:cNvPr id="41" name="圖片 40">
              <a:extLst>
                <a:ext uri="{FF2B5EF4-FFF2-40B4-BE49-F238E27FC236}">
                  <a16:creationId xmlns:a16="http://schemas.microsoft.com/office/drawing/2014/main" id="{381AC674-A37F-4FC8-A295-C27DD30460C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9938" y="4704917"/>
              <a:ext cx="2993774" cy="683431"/>
            </a:xfrm>
            <a:prstGeom prst="rect">
              <a:avLst/>
            </a:prstGeom>
          </p:spPr>
        </p:pic>
      </p:grpSp>
    </p:spTree>
    <p:extLst>
      <p:ext uri="{BB962C8B-B14F-4D97-AF65-F5344CB8AC3E}">
        <p14:creationId xmlns:p14="http://schemas.microsoft.com/office/powerpoint/2010/main" val="1901045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right)">
                                      <p:cBhvr>
                                        <p:cTn id="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D7CD9188-0AE2-4702-9B5F-6C4C55766F5A}"/>
              </a:ext>
            </a:extLst>
          </p:cNvPr>
          <p:cNvGrpSpPr/>
          <p:nvPr/>
        </p:nvGrpSpPr>
        <p:grpSpPr>
          <a:xfrm>
            <a:off x="309938" y="1246142"/>
            <a:ext cx="5745116" cy="4142206"/>
            <a:chOff x="309938" y="1246142"/>
            <a:chExt cx="5745116" cy="4142206"/>
          </a:xfrm>
        </p:grpSpPr>
        <p:pic>
          <p:nvPicPr>
            <p:cNvPr id="20" name="圖片 19">
              <a:extLst>
                <a:ext uri="{FF2B5EF4-FFF2-40B4-BE49-F238E27FC236}">
                  <a16:creationId xmlns:a16="http://schemas.microsoft.com/office/drawing/2014/main" id="{F86AF490-859A-408A-959B-297ABDA64E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1280" y="4704917"/>
              <a:ext cx="2993774" cy="683431"/>
            </a:xfrm>
            <a:prstGeom prst="rect">
              <a:avLst/>
            </a:prstGeom>
          </p:spPr>
        </p:pic>
        <p:pic>
          <p:nvPicPr>
            <p:cNvPr id="4" name="Picture 3">
              <a:extLst>
                <a:ext uri="{FF2B5EF4-FFF2-40B4-BE49-F238E27FC236}">
                  <a16:creationId xmlns:a16="http://schemas.microsoft.com/office/drawing/2014/main" id="{4B807EB8-1C93-414A-9E99-66FAB26165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63966" y="1324177"/>
              <a:ext cx="2822775" cy="3867091"/>
            </a:xfrm>
            <a:prstGeom prst="rect">
              <a:avLst/>
            </a:prstGeom>
          </p:spPr>
        </p:pic>
        <p:pic>
          <p:nvPicPr>
            <p:cNvPr id="8" name="Picture 7">
              <a:extLst>
                <a:ext uri="{FF2B5EF4-FFF2-40B4-BE49-F238E27FC236}">
                  <a16:creationId xmlns:a16="http://schemas.microsoft.com/office/drawing/2014/main" id="{618F7ED6-3910-B64C-BD08-2E45D81C143D}"/>
                </a:ext>
              </a:extLst>
            </p:cNvPr>
            <p:cNvPicPr>
              <a:picLocks noChangeAspect="1"/>
            </p:cNvPicPr>
            <p:nvPr/>
          </p:nvPicPr>
          <p:blipFill>
            <a:blip r:embed="rId4"/>
            <a:stretch>
              <a:fillRect/>
            </a:stretch>
          </p:blipFill>
          <p:spPr>
            <a:xfrm>
              <a:off x="309938" y="1246142"/>
              <a:ext cx="2822775" cy="3811645"/>
            </a:xfrm>
            <a:prstGeom prst="rect">
              <a:avLst/>
            </a:prstGeom>
          </p:spPr>
        </p:pic>
        <p:pic>
          <p:nvPicPr>
            <p:cNvPr id="30" name="圖片 29">
              <a:extLst>
                <a:ext uri="{FF2B5EF4-FFF2-40B4-BE49-F238E27FC236}">
                  <a16:creationId xmlns:a16="http://schemas.microsoft.com/office/drawing/2014/main" id="{27C5CC8C-3E0F-4FFF-9EE8-022B90F95F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9938" y="4704917"/>
              <a:ext cx="2993774" cy="683431"/>
            </a:xfrm>
            <a:prstGeom prst="rect">
              <a:avLst/>
            </a:prstGeom>
          </p:spPr>
        </p:pic>
      </p:grpSp>
      <p:sp>
        <p:nvSpPr>
          <p:cNvPr id="2" name="Title 1">
            <a:extLst>
              <a:ext uri="{FF2B5EF4-FFF2-40B4-BE49-F238E27FC236}">
                <a16:creationId xmlns:a16="http://schemas.microsoft.com/office/drawing/2014/main" id="{8F422775-49D7-814C-A05E-61896C5F2F30}"/>
              </a:ext>
            </a:extLst>
          </p:cNvPr>
          <p:cNvSpPr>
            <a:spLocks noGrp="1"/>
          </p:cNvSpPr>
          <p:nvPr>
            <p:ph type="title"/>
          </p:nvPr>
        </p:nvSpPr>
        <p:spPr>
          <a:xfrm>
            <a:off x="457200" y="85713"/>
            <a:ext cx="8229600" cy="812800"/>
          </a:xfrm>
          <a:prstGeom prst="rect">
            <a:avLst/>
          </a:prstGeom>
        </p:spPr>
        <p:txBody>
          <a:bodyPr anchor="ctr">
            <a:noAutofit/>
          </a:bodyPr>
          <a:lstStyle/>
          <a:p>
            <a:pPr>
              <a:lnSpc>
                <a:spcPts val="3600"/>
              </a:lnSpc>
              <a:tabLst>
                <a:tab pos="2600325" algn="l"/>
              </a:tabLst>
            </a:pPr>
            <a:r>
              <a:rPr lang="zh-TW" altLang="en-US">
                <a:latin typeface="微軟正黑體"/>
                <a:ea typeface="微軟正黑體"/>
              </a:rPr>
              <a:t>內建</a:t>
            </a:r>
            <a:r>
              <a:rPr lang="en-US" altLang="zh-TW">
                <a:latin typeface="微軟正黑體"/>
                <a:ea typeface="微軟正黑體"/>
              </a:rPr>
              <a:t>U.2 PCIe </a:t>
            </a:r>
            <a:r>
              <a:rPr lang="en-US" altLang="zh-TW" err="1">
                <a:latin typeface="微軟正黑體"/>
                <a:ea typeface="微軟正黑體"/>
              </a:rPr>
              <a:t>NVMe</a:t>
            </a:r>
            <a:r>
              <a:rPr lang="zh-TW" altLang="en-US">
                <a:latin typeface="微軟正黑體"/>
                <a:ea typeface="微軟正黑體"/>
              </a:rPr>
              <a:t>插槽：</a:t>
            </a:r>
            <a:r>
              <a:rPr lang="en-US" altLang="zh-TW">
                <a:solidFill>
                  <a:srgbClr val="69F0E1"/>
                </a:solidFill>
                <a:latin typeface="微軟正黑體"/>
                <a:ea typeface="微軟正黑體"/>
              </a:rPr>
              <a:t>TS-2888X</a:t>
            </a:r>
            <a:endParaRPr lang="en-US" sz="3200" spc="-150">
              <a:solidFill>
                <a:srgbClr val="69F0E1"/>
              </a:solidFill>
            </a:endParaRPr>
          </a:p>
        </p:txBody>
      </p:sp>
      <p:sp>
        <p:nvSpPr>
          <p:cNvPr id="29" name="Rectangle 28" hidden="1">
            <a:extLst>
              <a:ext uri="{FF2B5EF4-FFF2-40B4-BE49-F238E27FC236}">
                <a16:creationId xmlns:a16="http://schemas.microsoft.com/office/drawing/2014/main" id="{15CE386B-7F93-3748-AF2E-495E84592762}"/>
              </a:ext>
            </a:extLst>
          </p:cNvPr>
          <p:cNvSpPr/>
          <p:nvPr/>
        </p:nvSpPr>
        <p:spPr>
          <a:xfrm>
            <a:off x="1918289" y="-445476"/>
            <a:ext cx="1957717" cy="338554"/>
          </a:xfrm>
          <a:prstGeom prst="rect">
            <a:avLst/>
          </a:prstGeom>
        </p:spPr>
        <p:txBody>
          <a:bodyPr wrap="square" anchor="t">
            <a:spAutoFit/>
          </a:bodyPr>
          <a:lstStyle/>
          <a:p>
            <a:pPr marL="127000">
              <a:buClr>
                <a:srgbClr val="F2F2F2"/>
              </a:buClr>
              <a:buSzPts val="1600"/>
            </a:pPr>
            <a:r>
              <a:rPr lang="en-US" sz="1600" b="1">
                <a:solidFill>
                  <a:schemeClr val="bg1"/>
                </a:solidFill>
                <a:latin typeface="Microsoft JhengHei" panose="020B0604030504040204" pitchFamily="34" charset="-120"/>
                <a:ea typeface="Microsoft JhengHei" panose="020B0604030504040204" pitchFamily="34" charset="-120"/>
              </a:rPr>
              <a:t>QNAP TS-2888X</a:t>
            </a:r>
            <a:endParaRPr lang="zh-CN" altLang="en-US" sz="1600" b="1">
              <a:solidFill>
                <a:schemeClr val="bg1"/>
              </a:solidFill>
              <a:latin typeface="Microsoft JhengHei" panose="020B0604030504040204" pitchFamily="34" charset="-120"/>
              <a:ea typeface="Microsoft JhengHei" panose="020B0604030504040204" pitchFamily="34" charset="-120"/>
            </a:endParaRPr>
          </a:p>
        </p:txBody>
      </p:sp>
      <p:sp>
        <p:nvSpPr>
          <p:cNvPr id="13" name="Rectangle 4" hidden="1">
            <a:extLst>
              <a:ext uri="{FF2B5EF4-FFF2-40B4-BE49-F238E27FC236}">
                <a16:creationId xmlns:a16="http://schemas.microsoft.com/office/drawing/2014/main" id="{082AB769-82A5-46A6-ABA0-618398D00F36}"/>
              </a:ext>
            </a:extLst>
          </p:cNvPr>
          <p:cNvSpPr/>
          <p:nvPr/>
        </p:nvSpPr>
        <p:spPr>
          <a:xfrm>
            <a:off x="9381764" y="938365"/>
            <a:ext cx="2410682" cy="307777"/>
          </a:xfrm>
          <a:prstGeom prst="rect">
            <a:avLst/>
          </a:prstGeom>
          <a:solidFill>
            <a:srgbClr val="FFC000"/>
          </a:solidFill>
        </p:spPr>
        <p:txBody>
          <a:bodyPr wrap="square" anchor="t">
            <a:spAutoFit/>
          </a:bodyPr>
          <a:lstStyle/>
          <a:p>
            <a:pPr marL="127000" lvl="0">
              <a:buClr>
                <a:srgbClr val="F2F2F2"/>
              </a:buClr>
              <a:buSzPts val="1600"/>
            </a:pPr>
            <a:r>
              <a:rPr lang="zh-TW" altLang="en-US" sz="1400" b="1">
                <a:solidFill>
                  <a:schemeClr val="bg1"/>
                </a:solidFill>
                <a:latin typeface="Microsoft JhengHei" panose="020B0604030504040204" pitchFamily="34" charset="-120"/>
                <a:ea typeface="Microsoft JhengHei" panose="020B0604030504040204" pitchFamily="34" charset="-120"/>
              </a:rPr>
              <a:t>黑科技：</a:t>
            </a:r>
            <a:r>
              <a:rPr lang="en-US" altLang="zh-TW" sz="1400" b="1">
                <a:solidFill>
                  <a:schemeClr val="bg1"/>
                </a:solidFill>
                <a:latin typeface="Microsoft JhengHei" panose="020B0604030504040204" pitchFamily="34" charset="-120"/>
                <a:ea typeface="Microsoft JhengHei" panose="020B0604030504040204" pitchFamily="34" charset="-120"/>
              </a:rPr>
              <a:t>U.2 </a:t>
            </a:r>
            <a:r>
              <a:rPr lang="en-US" altLang="zh-TW" sz="1400" b="1" err="1">
                <a:solidFill>
                  <a:schemeClr val="bg1"/>
                </a:solidFill>
                <a:latin typeface="Microsoft JhengHei" panose="020B0604030504040204" pitchFamily="34" charset="-120"/>
                <a:ea typeface="Microsoft JhengHei" panose="020B0604030504040204" pitchFamily="34" charset="-120"/>
              </a:rPr>
              <a:t>NVMe</a:t>
            </a:r>
            <a:r>
              <a:rPr lang="en-US" altLang="zh-TW" sz="1400" b="1">
                <a:solidFill>
                  <a:schemeClr val="bg1"/>
                </a:solidFill>
                <a:latin typeface="Microsoft JhengHei" panose="020B0604030504040204" pitchFamily="34" charset="-120"/>
                <a:ea typeface="Microsoft JhengHei" panose="020B0604030504040204" pitchFamily="34" charset="-120"/>
              </a:rPr>
              <a:t> </a:t>
            </a:r>
            <a:r>
              <a:rPr lang="zh-TW" altLang="en-US" sz="1400" b="1">
                <a:solidFill>
                  <a:schemeClr val="bg1"/>
                </a:solidFill>
                <a:latin typeface="Microsoft JhengHei" panose="020B0604030504040204" pitchFamily="34" charset="-120"/>
                <a:ea typeface="Microsoft JhengHei" panose="020B0604030504040204" pitchFamily="34" charset="-120"/>
              </a:rPr>
              <a:t>上身</a:t>
            </a:r>
            <a:endParaRPr lang="zh-CN" altLang="en-US" sz="1400" b="1">
              <a:solidFill>
                <a:schemeClr val="bg1"/>
              </a:solidFill>
              <a:latin typeface="Microsoft JhengHei" panose="020B0604030504040204" pitchFamily="34" charset="-120"/>
              <a:ea typeface="Microsoft JhengHei" panose="020B0604030504040204" pitchFamily="34" charset="-120"/>
            </a:endParaRPr>
          </a:p>
        </p:txBody>
      </p:sp>
      <p:grpSp>
        <p:nvGrpSpPr>
          <p:cNvPr id="6" name="群組 5">
            <a:extLst>
              <a:ext uri="{FF2B5EF4-FFF2-40B4-BE49-F238E27FC236}">
                <a16:creationId xmlns:a16="http://schemas.microsoft.com/office/drawing/2014/main" id="{111F5F64-B427-4CC1-B76A-79FCEF044FBF}"/>
              </a:ext>
            </a:extLst>
          </p:cNvPr>
          <p:cNvGrpSpPr/>
          <p:nvPr/>
        </p:nvGrpSpPr>
        <p:grpSpPr>
          <a:xfrm>
            <a:off x="3643313" y="2049199"/>
            <a:ext cx="5220453" cy="2590733"/>
            <a:chOff x="3643313" y="2049199"/>
            <a:chExt cx="5220453" cy="2590733"/>
          </a:xfrm>
        </p:grpSpPr>
        <p:sp>
          <p:nvSpPr>
            <p:cNvPr id="17" name="Rectangle 16">
              <a:extLst>
                <a:ext uri="{FF2B5EF4-FFF2-40B4-BE49-F238E27FC236}">
                  <a16:creationId xmlns:a16="http://schemas.microsoft.com/office/drawing/2014/main" id="{FC1C10C6-FFD6-B84F-BFB9-79DC542D3FBF}"/>
                </a:ext>
              </a:extLst>
            </p:cNvPr>
            <p:cNvSpPr/>
            <p:nvPr/>
          </p:nvSpPr>
          <p:spPr>
            <a:xfrm>
              <a:off x="6295664" y="2049199"/>
              <a:ext cx="2568102" cy="646331"/>
            </a:xfrm>
            <a:prstGeom prst="rect">
              <a:avLst/>
            </a:prstGeom>
          </p:spPr>
          <p:txBody>
            <a:bodyPr wrap="square" anchor="t">
              <a:spAutoFit/>
            </a:bodyPr>
            <a:lstStyle/>
            <a:p>
              <a:pPr marL="127000">
                <a:buClr>
                  <a:srgbClr val="F2F2F2"/>
                </a:buClr>
                <a:buSzPts val="1600"/>
              </a:pPr>
              <a:r>
                <a:rPr lang="en-US" sz="1800" b="1">
                  <a:solidFill>
                    <a:srgbClr val="69F0E1"/>
                  </a:solidFill>
                  <a:latin typeface="Microsoft JhengHei" panose="020B0604030504040204" pitchFamily="34" charset="-120"/>
                  <a:ea typeface="Microsoft JhengHei" panose="020B0604030504040204" pitchFamily="34" charset="-120"/>
                </a:rPr>
                <a:t>8 x 3.5</a:t>
              </a:r>
              <a:r>
                <a:rPr lang="en-US" altLang="zh-TW" sz="1800" b="1">
                  <a:solidFill>
                    <a:srgbClr val="69F0E1"/>
                  </a:solidFill>
                  <a:latin typeface="Microsoft JhengHei" panose="020B0604030504040204" pitchFamily="34" charset="-120"/>
                  <a:ea typeface="Microsoft JhengHei" panose="020B0604030504040204" pitchFamily="34" charset="-120"/>
                </a:rPr>
                <a:t>”</a:t>
              </a:r>
              <a:r>
                <a:rPr lang="en-US" sz="1800" b="1">
                  <a:solidFill>
                    <a:srgbClr val="69F0E1"/>
                  </a:solidFill>
                  <a:latin typeface="Microsoft JhengHei" panose="020B0604030504040204" pitchFamily="34" charset="-120"/>
                  <a:ea typeface="Microsoft JhengHei" panose="020B0604030504040204" pitchFamily="34" charset="-120"/>
                </a:rPr>
                <a:t>/2.5” SATA 6Gb/s  HDD</a:t>
              </a:r>
              <a:r>
                <a:rPr lang="en-US" altLang="zh-CN" sz="1800" b="1">
                  <a:solidFill>
                    <a:srgbClr val="69F0E1"/>
                  </a:solidFill>
                  <a:latin typeface="Microsoft JhengHei" panose="020B0604030504040204" pitchFamily="34" charset="-120"/>
                  <a:ea typeface="Microsoft JhengHei" panose="020B0604030504040204" pitchFamily="34" charset="-120"/>
                </a:rPr>
                <a:t> </a:t>
              </a:r>
              <a:r>
                <a:rPr lang="zh-CN" altLang="en-US" sz="1800" b="1">
                  <a:solidFill>
                    <a:srgbClr val="69F0E1"/>
                  </a:solidFill>
                  <a:latin typeface="Microsoft JhengHei" panose="020B0604030504040204" pitchFamily="34" charset="-120"/>
                  <a:ea typeface="Microsoft JhengHei" panose="020B0604030504040204" pitchFamily="34" charset="-120"/>
                </a:rPr>
                <a:t>插槽</a:t>
              </a:r>
            </a:p>
          </p:txBody>
        </p:sp>
        <p:sp>
          <p:nvSpPr>
            <p:cNvPr id="16" name="Rectangle 8">
              <a:extLst>
                <a:ext uri="{FF2B5EF4-FFF2-40B4-BE49-F238E27FC236}">
                  <a16:creationId xmlns:a16="http://schemas.microsoft.com/office/drawing/2014/main" id="{774457A6-FBC6-418A-8397-DF4D6963EB86}"/>
                </a:ext>
              </a:extLst>
            </p:cNvPr>
            <p:cNvSpPr/>
            <p:nvPr/>
          </p:nvSpPr>
          <p:spPr>
            <a:xfrm>
              <a:off x="3643313" y="2827081"/>
              <a:ext cx="766703" cy="1812851"/>
            </a:xfrm>
            <a:prstGeom prst="rect">
              <a:avLst/>
            </a:prstGeom>
            <a:noFill/>
            <a:ln w="28575">
              <a:solidFill>
                <a:srgbClr val="2AE9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icrosoft JhengHei" panose="020B0604030504040204" pitchFamily="34" charset="-120"/>
                <a:ea typeface="Microsoft JhengHei" panose="020B0604030504040204" pitchFamily="34" charset="-120"/>
              </a:endParaRPr>
            </a:p>
          </p:txBody>
        </p:sp>
        <p:cxnSp>
          <p:nvCxnSpPr>
            <p:cNvPr id="18" name="Shape 193">
              <a:extLst>
                <a:ext uri="{FF2B5EF4-FFF2-40B4-BE49-F238E27FC236}">
                  <a16:creationId xmlns:a16="http://schemas.microsoft.com/office/drawing/2014/main" id="{87D472F5-E001-4727-9885-9A77B465C91A}"/>
                </a:ext>
              </a:extLst>
            </p:cNvPr>
            <p:cNvCxnSpPr>
              <a:cxnSpLocks/>
              <a:endCxn id="16" idx="0"/>
            </p:cNvCxnSpPr>
            <p:nvPr/>
          </p:nvCxnSpPr>
          <p:spPr>
            <a:xfrm rot="10800000" flipV="1">
              <a:off x="4026666" y="2196769"/>
              <a:ext cx="2421761" cy="630311"/>
            </a:xfrm>
            <a:prstGeom prst="bentConnector2">
              <a:avLst/>
            </a:prstGeom>
            <a:noFill/>
            <a:ln w="12700" cap="flat" cmpd="sng">
              <a:solidFill>
                <a:srgbClr val="2AE9DD"/>
              </a:solidFill>
              <a:prstDash val="solid"/>
              <a:round/>
              <a:headEnd type="none" w="med" len="med"/>
              <a:tailEnd type="oval" w="med" len="med"/>
            </a:ln>
          </p:spPr>
        </p:cxnSp>
      </p:grpSp>
      <p:grpSp>
        <p:nvGrpSpPr>
          <p:cNvPr id="7" name="群組 6">
            <a:extLst>
              <a:ext uri="{FF2B5EF4-FFF2-40B4-BE49-F238E27FC236}">
                <a16:creationId xmlns:a16="http://schemas.microsoft.com/office/drawing/2014/main" id="{96902BE6-F01E-4930-B14E-1A0C46017F04}"/>
              </a:ext>
            </a:extLst>
          </p:cNvPr>
          <p:cNvGrpSpPr/>
          <p:nvPr/>
        </p:nvGrpSpPr>
        <p:grpSpPr>
          <a:xfrm>
            <a:off x="4478329" y="2762012"/>
            <a:ext cx="4420177" cy="1200329"/>
            <a:chOff x="4478329" y="2762012"/>
            <a:chExt cx="4420177" cy="1200329"/>
          </a:xfrm>
        </p:grpSpPr>
        <p:sp>
          <p:nvSpPr>
            <p:cNvPr id="5" name="Rectangle 4">
              <a:extLst>
                <a:ext uri="{FF2B5EF4-FFF2-40B4-BE49-F238E27FC236}">
                  <a16:creationId xmlns:a16="http://schemas.microsoft.com/office/drawing/2014/main" id="{5B1500FB-2F8D-DF4E-AFCF-4784EFDEDA1A}"/>
                </a:ext>
              </a:extLst>
            </p:cNvPr>
            <p:cNvSpPr/>
            <p:nvPr/>
          </p:nvSpPr>
          <p:spPr>
            <a:xfrm>
              <a:off x="6295664" y="2762012"/>
              <a:ext cx="2602842" cy="1200329"/>
            </a:xfrm>
            <a:prstGeom prst="rect">
              <a:avLst/>
            </a:prstGeom>
          </p:spPr>
          <p:txBody>
            <a:bodyPr wrap="square" anchor="t">
              <a:spAutoFit/>
            </a:bodyPr>
            <a:lstStyle/>
            <a:p>
              <a:pPr marL="127000" lvl="0">
                <a:buClr>
                  <a:srgbClr val="F2F2F2"/>
                </a:buClr>
                <a:buSzPts val="1600"/>
              </a:pPr>
              <a:r>
                <a:rPr lang="en-US" sz="1800" b="1">
                  <a:solidFill>
                    <a:srgbClr val="69F0E1"/>
                  </a:solidFill>
                  <a:latin typeface="Microsoft JhengHei" panose="020B0604030504040204" pitchFamily="34" charset="-120"/>
                  <a:ea typeface="Microsoft JhengHei" panose="020B0604030504040204" pitchFamily="34" charset="-120"/>
                </a:rPr>
                <a:t>4 x 2.5”U.2 </a:t>
              </a:r>
              <a:r>
                <a:rPr lang="en-US" sz="1800" b="1" err="1">
                  <a:solidFill>
                    <a:srgbClr val="69F0E1"/>
                  </a:solidFill>
                  <a:latin typeface="Microsoft JhengHei" panose="020B0604030504040204" pitchFamily="34" charset="-120"/>
                  <a:ea typeface="Microsoft JhengHei" panose="020B0604030504040204" pitchFamily="34" charset="-120"/>
                </a:rPr>
                <a:t>NVMe</a:t>
              </a:r>
              <a:r>
                <a:rPr lang="en-US" sz="1800" b="1">
                  <a:solidFill>
                    <a:srgbClr val="69F0E1"/>
                  </a:solidFill>
                  <a:latin typeface="Microsoft JhengHei" panose="020B0604030504040204" pitchFamily="34" charset="-120"/>
                  <a:ea typeface="Microsoft JhengHei" panose="020B0604030504040204" pitchFamily="34" charset="-120"/>
                </a:rPr>
                <a:t> Gen3 x4 SSD </a:t>
              </a:r>
              <a:r>
                <a:rPr lang="zh-CN" altLang="en-US" sz="1800" b="1">
                  <a:solidFill>
                    <a:srgbClr val="69F0E1"/>
                  </a:solidFill>
                  <a:latin typeface="Microsoft JhengHei" panose="020B0604030504040204" pitchFamily="34" charset="-120"/>
                  <a:ea typeface="Microsoft JhengHei" panose="020B0604030504040204" pitchFamily="34" charset="-120"/>
                </a:rPr>
                <a:t>插槽</a:t>
              </a:r>
              <a:endParaRPr lang="en-US" altLang="zh-CN" sz="1800" b="1">
                <a:solidFill>
                  <a:srgbClr val="69F0E1"/>
                </a:solidFill>
                <a:latin typeface="Microsoft JhengHei" panose="020B0604030504040204" pitchFamily="34" charset="-120"/>
                <a:ea typeface="Microsoft JhengHei" panose="020B0604030504040204" pitchFamily="34" charset="-120"/>
              </a:endParaRPr>
            </a:p>
            <a:p>
              <a:pPr marL="127000" lvl="1">
                <a:buClr>
                  <a:srgbClr val="F2F2F2"/>
                </a:buClr>
                <a:buSzPts val="1600"/>
              </a:pPr>
              <a:r>
                <a:rPr lang="zh-CN" altLang="en-US" sz="1200">
                  <a:solidFill>
                    <a:schemeClr val="bg1"/>
                  </a:solidFill>
                  <a:latin typeface="Microsoft JhengHei" panose="020B0604030504040204" pitchFamily="34" charset="-120"/>
                  <a:ea typeface="Microsoft JhengHei" panose="020B0604030504040204" pitchFamily="34" charset="-120"/>
                </a:rPr>
                <a:t>使用</a:t>
              </a:r>
              <a:r>
                <a:rPr lang="en-US" altLang="zh-CN" sz="1200">
                  <a:solidFill>
                    <a:schemeClr val="bg1"/>
                  </a:solidFill>
                  <a:latin typeface="Microsoft JhengHei" panose="020B0604030504040204" pitchFamily="34" charset="-120"/>
                  <a:ea typeface="Microsoft JhengHei" panose="020B0604030504040204" pitchFamily="34" charset="-120"/>
                </a:rPr>
                <a:t> QDA-UMP </a:t>
              </a:r>
              <a:r>
                <a:rPr lang="zh-CN" altLang="en-US" sz="1200">
                  <a:solidFill>
                    <a:schemeClr val="bg1"/>
                  </a:solidFill>
                  <a:latin typeface="Microsoft JhengHei" panose="020B0604030504040204" pitchFamily="34" charset="-120"/>
                  <a:ea typeface="Microsoft JhengHei" panose="020B0604030504040204" pitchFamily="34" charset="-120"/>
                </a:rPr>
                <a:t>或</a:t>
              </a:r>
              <a:r>
                <a:rPr lang="en-US" altLang="zh-CN" sz="1200">
                  <a:solidFill>
                    <a:schemeClr val="bg1"/>
                  </a:solidFill>
                  <a:latin typeface="Microsoft JhengHei" panose="020B0604030504040204" pitchFamily="34" charset="-120"/>
                  <a:ea typeface="Microsoft JhengHei" panose="020B0604030504040204" pitchFamily="34" charset="-120"/>
                </a:rPr>
                <a:t> QDA-U2MP </a:t>
              </a:r>
              <a:r>
                <a:rPr lang="zh-CN" altLang="en-US" sz="1200">
                  <a:solidFill>
                    <a:schemeClr val="bg1"/>
                  </a:solidFill>
                  <a:latin typeface="Microsoft JhengHei" panose="020B0604030504040204" pitchFamily="34" charset="-120"/>
                  <a:ea typeface="Microsoft JhengHei" panose="020B0604030504040204" pitchFamily="34" charset="-120"/>
                </a:rPr>
                <a:t>即可立即新增高達</a:t>
              </a:r>
              <a:r>
                <a:rPr lang="en-US" altLang="zh-CN" sz="1200">
                  <a:solidFill>
                    <a:schemeClr val="bg1"/>
                  </a:solidFill>
                  <a:latin typeface="Microsoft JhengHei" panose="020B0604030504040204" pitchFamily="34" charset="-120"/>
                  <a:ea typeface="Microsoft JhengHei" panose="020B0604030504040204" pitchFamily="34" charset="-120"/>
                </a:rPr>
                <a:t> 8 </a:t>
              </a:r>
              <a:r>
                <a:rPr lang="zh-CN" altLang="en-US" sz="1200">
                  <a:solidFill>
                    <a:schemeClr val="bg1"/>
                  </a:solidFill>
                  <a:latin typeface="Microsoft JhengHei" panose="020B0604030504040204" pitchFamily="34" charset="-120"/>
                  <a:ea typeface="Microsoft JhengHei" panose="020B0604030504040204" pitchFamily="34" charset="-120"/>
                </a:rPr>
                <a:t>個</a:t>
              </a:r>
              <a:r>
                <a:rPr lang="en-US" altLang="zh-CN" sz="1200">
                  <a:solidFill>
                    <a:schemeClr val="bg1"/>
                  </a:solidFill>
                  <a:latin typeface="Microsoft JhengHei" panose="020B0604030504040204" pitchFamily="34" charset="-120"/>
                  <a:ea typeface="Microsoft JhengHei" panose="020B0604030504040204" pitchFamily="34" charset="-120"/>
                </a:rPr>
                <a:t> M.2 2280 </a:t>
              </a:r>
              <a:r>
                <a:rPr lang="en-US" altLang="zh-CN" sz="1200" err="1">
                  <a:solidFill>
                    <a:schemeClr val="bg1"/>
                  </a:solidFill>
                  <a:latin typeface="Microsoft JhengHei" panose="020B0604030504040204" pitchFamily="34" charset="-120"/>
                  <a:ea typeface="Microsoft JhengHei" panose="020B0604030504040204" pitchFamily="34" charset="-120"/>
                </a:rPr>
                <a:t>NVMe</a:t>
              </a:r>
              <a:r>
                <a:rPr lang="en-US" altLang="zh-CN" sz="1200">
                  <a:solidFill>
                    <a:schemeClr val="bg1"/>
                  </a:solidFill>
                  <a:latin typeface="Microsoft JhengHei" panose="020B0604030504040204" pitchFamily="34" charset="-120"/>
                  <a:ea typeface="Microsoft JhengHei" panose="020B0604030504040204" pitchFamily="34" charset="-120"/>
                </a:rPr>
                <a:t> SSDs</a:t>
              </a:r>
              <a:endParaRPr lang="zh-CN" altLang="en-US" sz="1200">
                <a:solidFill>
                  <a:schemeClr val="bg1"/>
                </a:solidFill>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1A4F59EA-88EA-1E4C-8C5F-63614A5273D0}"/>
                </a:ext>
              </a:extLst>
            </p:cNvPr>
            <p:cNvSpPr/>
            <p:nvPr/>
          </p:nvSpPr>
          <p:spPr>
            <a:xfrm>
              <a:off x="4478329" y="2831770"/>
              <a:ext cx="1096971" cy="402532"/>
            </a:xfrm>
            <a:prstGeom prst="rect">
              <a:avLst/>
            </a:prstGeom>
            <a:noFill/>
            <a:ln w="28575">
              <a:solidFill>
                <a:srgbClr val="2AE9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icrosoft JhengHei" panose="020B0604030504040204" pitchFamily="34" charset="-120"/>
                <a:ea typeface="Microsoft JhengHei" panose="020B0604030504040204" pitchFamily="34" charset="-120"/>
              </a:endParaRPr>
            </a:p>
          </p:txBody>
        </p:sp>
        <p:cxnSp>
          <p:nvCxnSpPr>
            <p:cNvPr id="14" name="直線接點 13">
              <a:extLst>
                <a:ext uri="{FF2B5EF4-FFF2-40B4-BE49-F238E27FC236}">
                  <a16:creationId xmlns:a16="http://schemas.microsoft.com/office/drawing/2014/main" id="{21D50492-30AF-40A8-8A43-F85FD53481F0}"/>
                </a:ext>
              </a:extLst>
            </p:cNvPr>
            <p:cNvCxnSpPr>
              <a:stCxn id="9" idx="3"/>
            </p:cNvCxnSpPr>
            <p:nvPr/>
          </p:nvCxnSpPr>
          <p:spPr>
            <a:xfrm>
              <a:off x="5575300" y="3033036"/>
              <a:ext cx="904380" cy="4139"/>
            </a:xfrm>
            <a:prstGeom prst="line">
              <a:avLst/>
            </a:prstGeom>
            <a:ln w="12700">
              <a:solidFill>
                <a:srgbClr val="69F0E1"/>
              </a:solidFill>
            </a:ln>
          </p:spPr>
          <p:style>
            <a:lnRef idx="1">
              <a:schemeClr val="accent1"/>
            </a:lnRef>
            <a:fillRef idx="0">
              <a:schemeClr val="accent1"/>
            </a:fillRef>
            <a:effectRef idx="0">
              <a:schemeClr val="accent1"/>
            </a:effectRef>
            <a:fontRef idx="minor">
              <a:schemeClr val="tx1"/>
            </a:fontRef>
          </p:style>
        </p:cxnSp>
      </p:grpSp>
      <p:grpSp>
        <p:nvGrpSpPr>
          <p:cNvPr id="10" name="群組 9">
            <a:extLst>
              <a:ext uri="{FF2B5EF4-FFF2-40B4-BE49-F238E27FC236}">
                <a16:creationId xmlns:a16="http://schemas.microsoft.com/office/drawing/2014/main" id="{6CE60B9F-1EEB-47A4-858E-61AA72605F5B}"/>
              </a:ext>
            </a:extLst>
          </p:cNvPr>
          <p:cNvGrpSpPr/>
          <p:nvPr/>
        </p:nvGrpSpPr>
        <p:grpSpPr>
          <a:xfrm>
            <a:off x="4478329" y="3243130"/>
            <a:ext cx="4006500" cy="1409865"/>
            <a:chOff x="4478329" y="3243130"/>
            <a:chExt cx="4006500" cy="1409865"/>
          </a:xfrm>
        </p:grpSpPr>
        <p:sp>
          <p:nvSpPr>
            <p:cNvPr id="22" name="Rectangle 11">
              <a:extLst>
                <a:ext uri="{FF2B5EF4-FFF2-40B4-BE49-F238E27FC236}">
                  <a16:creationId xmlns:a16="http://schemas.microsoft.com/office/drawing/2014/main" id="{38B6CE5A-1DB7-4F0F-BBA9-B359735E4A9A}"/>
                </a:ext>
              </a:extLst>
            </p:cNvPr>
            <p:cNvSpPr/>
            <p:nvPr/>
          </p:nvSpPr>
          <p:spPr>
            <a:xfrm>
              <a:off x="6295664" y="3979192"/>
              <a:ext cx="2189165" cy="646331"/>
            </a:xfrm>
            <a:prstGeom prst="rect">
              <a:avLst/>
            </a:prstGeom>
          </p:spPr>
          <p:txBody>
            <a:bodyPr wrap="square" anchor="t">
              <a:spAutoFit/>
            </a:bodyPr>
            <a:lstStyle/>
            <a:p>
              <a:pPr marL="127000">
                <a:buClr>
                  <a:srgbClr val="F2F2F2"/>
                </a:buClr>
                <a:buSzPts val="1600"/>
              </a:pPr>
              <a:r>
                <a:rPr lang="en-US" sz="1800" b="1">
                  <a:solidFill>
                    <a:srgbClr val="69F0E1"/>
                  </a:solidFill>
                  <a:latin typeface="Microsoft JhengHei" panose="020B0604030504040204" pitchFamily="34" charset="-120"/>
                  <a:ea typeface="Microsoft JhengHei" panose="020B0604030504040204" pitchFamily="34" charset="-120"/>
                </a:rPr>
                <a:t>16 x 2.5” SATA 6Gb/s  SSD</a:t>
              </a:r>
              <a:r>
                <a:rPr lang="en-US" altLang="zh-CN" sz="1800" b="1">
                  <a:solidFill>
                    <a:srgbClr val="69F0E1"/>
                  </a:solidFill>
                  <a:latin typeface="Microsoft JhengHei" panose="020B0604030504040204" pitchFamily="34" charset="-120"/>
                  <a:ea typeface="Microsoft JhengHei" panose="020B0604030504040204" pitchFamily="34" charset="-120"/>
                </a:rPr>
                <a:t> </a:t>
              </a:r>
              <a:r>
                <a:rPr lang="zh-CN" altLang="en-US" sz="1800" b="1">
                  <a:solidFill>
                    <a:srgbClr val="69F0E1"/>
                  </a:solidFill>
                  <a:latin typeface="Microsoft JhengHei" panose="020B0604030504040204" pitchFamily="34" charset="-120"/>
                  <a:ea typeface="Microsoft JhengHei" panose="020B0604030504040204" pitchFamily="34" charset="-120"/>
                </a:rPr>
                <a:t>插槽</a:t>
              </a:r>
            </a:p>
          </p:txBody>
        </p:sp>
        <p:sp>
          <p:nvSpPr>
            <p:cNvPr id="23" name="Rectangle 8">
              <a:extLst>
                <a:ext uri="{FF2B5EF4-FFF2-40B4-BE49-F238E27FC236}">
                  <a16:creationId xmlns:a16="http://schemas.microsoft.com/office/drawing/2014/main" id="{248482FF-2473-46A6-8995-A328894C0CAC}"/>
                </a:ext>
              </a:extLst>
            </p:cNvPr>
            <p:cNvSpPr/>
            <p:nvPr/>
          </p:nvSpPr>
          <p:spPr>
            <a:xfrm>
              <a:off x="4478329" y="3243130"/>
              <a:ext cx="1096971" cy="1409865"/>
            </a:xfrm>
            <a:prstGeom prst="rect">
              <a:avLst/>
            </a:prstGeom>
            <a:noFill/>
            <a:ln w="28575">
              <a:solidFill>
                <a:srgbClr val="2AE9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icrosoft JhengHei" panose="020B0604030504040204" pitchFamily="34" charset="-120"/>
                <a:ea typeface="Microsoft JhengHei" panose="020B0604030504040204" pitchFamily="34" charset="-120"/>
              </a:endParaRPr>
            </a:p>
          </p:txBody>
        </p:sp>
        <p:cxnSp>
          <p:nvCxnSpPr>
            <p:cNvPr id="26" name="Shape 193">
              <a:extLst>
                <a:ext uri="{FF2B5EF4-FFF2-40B4-BE49-F238E27FC236}">
                  <a16:creationId xmlns:a16="http://schemas.microsoft.com/office/drawing/2014/main" id="{F16073B9-981C-40B4-BA3F-DF04A8E3E3C5}"/>
                </a:ext>
              </a:extLst>
            </p:cNvPr>
            <p:cNvCxnSpPr>
              <a:cxnSpLocks/>
              <a:stCxn id="22" idx="1"/>
            </p:cNvCxnSpPr>
            <p:nvPr/>
          </p:nvCxnSpPr>
          <p:spPr>
            <a:xfrm rot="10800000">
              <a:off x="5575300" y="3959480"/>
              <a:ext cx="720364" cy="342878"/>
            </a:xfrm>
            <a:prstGeom prst="bentConnector3">
              <a:avLst>
                <a:gd name="adj1" fmla="val 50000"/>
              </a:avLst>
            </a:prstGeom>
            <a:noFill/>
            <a:ln w="12700" cap="flat" cmpd="sng">
              <a:solidFill>
                <a:srgbClr val="2AE9DD"/>
              </a:solidFill>
              <a:prstDash val="solid"/>
              <a:round/>
              <a:headEnd type="none" w="med" len="med"/>
              <a:tailEnd type="oval" w="med" len="med"/>
            </a:ln>
          </p:spPr>
        </p:cxnSp>
      </p:grpSp>
      <p:sp>
        <p:nvSpPr>
          <p:cNvPr id="40" name="Rectangle 4" hidden="1">
            <a:extLst>
              <a:ext uri="{FF2B5EF4-FFF2-40B4-BE49-F238E27FC236}">
                <a16:creationId xmlns:a16="http://schemas.microsoft.com/office/drawing/2014/main" id="{3F17A128-EA22-4352-90F9-93E2E97D2120}"/>
              </a:ext>
            </a:extLst>
          </p:cNvPr>
          <p:cNvSpPr/>
          <p:nvPr/>
        </p:nvSpPr>
        <p:spPr>
          <a:xfrm>
            <a:off x="6721224" y="1020579"/>
            <a:ext cx="1598304" cy="738664"/>
          </a:xfrm>
          <a:prstGeom prst="rect">
            <a:avLst/>
          </a:prstGeom>
          <a:noFill/>
        </p:spPr>
        <p:txBody>
          <a:bodyPr wrap="square" anchor="t">
            <a:spAutoFit/>
          </a:bodyPr>
          <a:lstStyle/>
          <a:p>
            <a:pPr marL="127000" lvl="0" algn="ctr">
              <a:buClr>
                <a:srgbClr val="F2F2F2"/>
              </a:buClr>
              <a:buSzPts val="1600"/>
            </a:pPr>
            <a:r>
              <a:rPr lang="zh-TW" altLang="en-US" sz="2800" b="1">
                <a:solidFill>
                  <a:schemeClr val="bg1"/>
                </a:solidFill>
                <a:effectLst/>
                <a:latin typeface="Microsoft JhengHei" panose="020B0604030504040204" pitchFamily="34" charset="-120"/>
                <a:ea typeface="Microsoft JhengHei" panose="020B0604030504040204" pitchFamily="34" charset="-120"/>
              </a:rPr>
              <a:t>黑科技</a:t>
            </a:r>
            <a:endParaRPr lang="en-US" altLang="zh-TW" sz="2800" b="1">
              <a:solidFill>
                <a:schemeClr val="bg1"/>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en-US" altLang="zh-TW" sz="1400">
                <a:solidFill>
                  <a:schemeClr val="bg1"/>
                </a:solidFill>
                <a:latin typeface="Microsoft JhengHei" panose="020B0604030504040204" pitchFamily="34" charset="-120"/>
                <a:ea typeface="Microsoft JhengHei" panose="020B0604030504040204" pitchFamily="34" charset="-120"/>
              </a:rPr>
              <a:t>U.2 </a:t>
            </a:r>
            <a:r>
              <a:rPr lang="en-US" altLang="zh-TW" sz="1400" err="1">
                <a:solidFill>
                  <a:schemeClr val="bg1"/>
                </a:solidFill>
                <a:latin typeface="Microsoft JhengHei" panose="020B0604030504040204" pitchFamily="34" charset="-120"/>
                <a:ea typeface="Microsoft JhengHei" panose="020B0604030504040204" pitchFamily="34" charset="-120"/>
              </a:rPr>
              <a:t>NVMe</a:t>
            </a:r>
            <a:r>
              <a:rPr lang="en-US" altLang="zh-TW" sz="1400">
                <a:solidFill>
                  <a:schemeClr val="bg1"/>
                </a:solidFill>
                <a:latin typeface="Microsoft JhengHei" panose="020B0604030504040204" pitchFamily="34" charset="-120"/>
                <a:ea typeface="Microsoft JhengHei" panose="020B0604030504040204" pitchFamily="34" charset="-120"/>
              </a:rPr>
              <a:t> </a:t>
            </a:r>
            <a:r>
              <a:rPr lang="zh-TW" altLang="en-US" sz="1400">
                <a:solidFill>
                  <a:schemeClr val="bg1"/>
                </a:solidFill>
                <a:latin typeface="Microsoft JhengHei" panose="020B0604030504040204" pitchFamily="34" charset="-120"/>
                <a:ea typeface="Microsoft JhengHei" panose="020B0604030504040204" pitchFamily="34" charset="-120"/>
              </a:rPr>
              <a:t>上身</a:t>
            </a:r>
            <a:endParaRPr lang="zh-CN" altLang="en-US" sz="1400">
              <a:solidFill>
                <a:schemeClr val="bg1"/>
              </a:solidFill>
              <a:latin typeface="Microsoft JhengHei" panose="020B0604030504040204" pitchFamily="34" charset="-120"/>
              <a:ea typeface="Microsoft JhengHei" panose="020B0604030504040204" pitchFamily="34" charset="-120"/>
            </a:endParaRPr>
          </a:p>
        </p:txBody>
      </p:sp>
      <p:grpSp>
        <p:nvGrpSpPr>
          <p:cNvPr id="32" name="圖形 2" hidden="1">
            <a:extLst>
              <a:ext uri="{FF2B5EF4-FFF2-40B4-BE49-F238E27FC236}">
                <a16:creationId xmlns:a16="http://schemas.microsoft.com/office/drawing/2014/main" id="{05CB1625-07B8-48FB-95B4-4E0D1EEEBF78}"/>
              </a:ext>
            </a:extLst>
          </p:cNvPr>
          <p:cNvGrpSpPr/>
          <p:nvPr/>
        </p:nvGrpSpPr>
        <p:grpSpPr>
          <a:xfrm>
            <a:off x="8319528" y="1041704"/>
            <a:ext cx="156478" cy="733603"/>
            <a:chOff x="1513414" y="2209199"/>
            <a:chExt cx="156478" cy="733603"/>
          </a:xfrm>
        </p:grpSpPr>
        <p:sp>
          <p:nvSpPr>
            <p:cNvPr id="33" name="手繪多邊形: 圖案 32">
              <a:extLst>
                <a:ext uri="{FF2B5EF4-FFF2-40B4-BE49-F238E27FC236}">
                  <a16:creationId xmlns:a16="http://schemas.microsoft.com/office/drawing/2014/main" id="{0FF07731-B0D8-493E-8CDA-7678125F25F1}"/>
                </a:ext>
              </a:extLst>
            </p:cNvPr>
            <p:cNvSpPr/>
            <p:nvPr/>
          </p:nvSpPr>
          <p:spPr>
            <a:xfrm>
              <a:off x="1539706" y="2225263"/>
              <a:ext cx="130186" cy="704631"/>
            </a:xfrm>
            <a:custGeom>
              <a:avLst/>
              <a:gdLst>
                <a:gd name="connsiteX0" fmla="*/ 0 w 130185"/>
                <a:gd name="connsiteY0" fmla="*/ 705559 h 704631"/>
                <a:gd name="connsiteX1" fmla="*/ 130283 w 130185"/>
                <a:gd name="connsiteY1" fmla="*/ 352788 h 704631"/>
                <a:gd name="connsiteX2" fmla="*/ 0 w 130185"/>
                <a:gd name="connsiteY2" fmla="*/ 0 h 704631"/>
              </a:gdLst>
              <a:ahLst/>
              <a:cxnLst>
                <a:cxn ang="0">
                  <a:pos x="connsiteX0" y="connsiteY0"/>
                </a:cxn>
                <a:cxn ang="0">
                  <a:pos x="connsiteX1" y="connsiteY1"/>
                </a:cxn>
                <a:cxn ang="0">
                  <a:pos x="connsiteX2" y="connsiteY2"/>
                </a:cxn>
              </a:cxnLst>
              <a:rect l="l" t="t" r="r" b="b"/>
              <a:pathLst>
                <a:path w="130185" h="704631">
                  <a:moveTo>
                    <a:pt x="0" y="705559"/>
                  </a:moveTo>
                  <a:cubicBezTo>
                    <a:pt x="81203" y="610670"/>
                    <a:pt x="130283" y="487465"/>
                    <a:pt x="130283" y="352788"/>
                  </a:cubicBezTo>
                  <a:cubicBezTo>
                    <a:pt x="130283" y="218110"/>
                    <a:pt x="81220" y="94889"/>
                    <a:pt x="0" y="0"/>
                  </a:cubicBezTo>
                </a:path>
              </a:pathLst>
            </a:custGeom>
            <a:noFill/>
            <a:ln w="12700" cap="flat">
              <a:solidFill>
                <a:srgbClr val="9BEAE8"/>
              </a:solid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DAA6E464-E162-413F-ADA3-C5B8BE808242}"/>
                </a:ext>
              </a:extLst>
            </p:cNvPr>
            <p:cNvSpPr/>
            <p:nvPr/>
          </p:nvSpPr>
          <p:spPr>
            <a:xfrm>
              <a:off x="1513414" y="2209199"/>
              <a:ext cx="72823" cy="82869"/>
            </a:xfrm>
            <a:custGeom>
              <a:avLst/>
              <a:gdLst>
                <a:gd name="connsiteX0" fmla="*/ 14093 w 47192"/>
                <a:gd name="connsiteY0" fmla="*/ 0 h 53701"/>
                <a:gd name="connsiteX1" fmla="*/ 48120 w 47192"/>
                <a:gd name="connsiteY1" fmla="*/ 44328 h 53701"/>
                <a:gd name="connsiteX2" fmla="*/ 32839 w 47192"/>
                <a:gd name="connsiteY2" fmla="*/ 54825 h 53701"/>
                <a:gd name="connsiteX3" fmla="*/ 0 w 47192"/>
                <a:gd name="connsiteY3" fmla="*/ 12058 h 53701"/>
                <a:gd name="connsiteX4" fmla="*/ 14093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14093" y="0"/>
                  </a:moveTo>
                  <a:cubicBezTo>
                    <a:pt x="26135" y="14076"/>
                    <a:pt x="37591" y="28999"/>
                    <a:pt x="48120" y="44328"/>
                  </a:cubicBezTo>
                  <a:lnTo>
                    <a:pt x="32839" y="54825"/>
                  </a:lnTo>
                  <a:cubicBezTo>
                    <a:pt x="22669" y="40032"/>
                    <a:pt x="11635" y="25647"/>
                    <a:pt x="0" y="12058"/>
                  </a:cubicBezTo>
                  <a:lnTo>
                    <a:pt x="14093" y="0"/>
                  </a:lnTo>
                  <a:close/>
                </a:path>
              </a:pathLst>
            </a:custGeom>
            <a:solidFill>
              <a:srgbClr val="9BEAE8"/>
            </a:solidFill>
            <a:ln w="1588"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3EDD0115-D8FB-4060-A056-AE670301D867}"/>
                </a:ext>
              </a:extLst>
            </p:cNvPr>
            <p:cNvSpPr/>
            <p:nvPr/>
          </p:nvSpPr>
          <p:spPr>
            <a:xfrm>
              <a:off x="1513837" y="2859933"/>
              <a:ext cx="72823" cy="82869"/>
            </a:xfrm>
            <a:custGeom>
              <a:avLst/>
              <a:gdLst>
                <a:gd name="connsiteX0" fmla="*/ 32839 w 47192"/>
                <a:gd name="connsiteY0" fmla="*/ 0 h 53701"/>
                <a:gd name="connsiteX1" fmla="*/ 48120 w 47192"/>
                <a:gd name="connsiteY1" fmla="*/ 10496 h 53701"/>
                <a:gd name="connsiteX2" fmla="*/ 14093 w 47192"/>
                <a:gd name="connsiteY2" fmla="*/ 54825 h 53701"/>
                <a:gd name="connsiteX3" fmla="*/ 0 w 47192"/>
                <a:gd name="connsiteY3" fmla="*/ 42766 h 53701"/>
                <a:gd name="connsiteX4" fmla="*/ 32839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32839" y="0"/>
                  </a:moveTo>
                  <a:lnTo>
                    <a:pt x="48120" y="10496"/>
                  </a:lnTo>
                  <a:cubicBezTo>
                    <a:pt x="37591" y="25826"/>
                    <a:pt x="26135" y="40748"/>
                    <a:pt x="14093" y="54825"/>
                  </a:cubicBezTo>
                  <a:lnTo>
                    <a:pt x="0" y="42766"/>
                  </a:lnTo>
                  <a:cubicBezTo>
                    <a:pt x="11619" y="29178"/>
                    <a:pt x="22669" y="14792"/>
                    <a:pt x="32839" y="0"/>
                  </a:cubicBezTo>
                  <a:close/>
                </a:path>
              </a:pathLst>
            </a:custGeom>
            <a:solidFill>
              <a:srgbClr val="9BEAE8"/>
            </a:solidFill>
            <a:ln w="1588" cap="flat">
              <a:noFill/>
              <a:prstDash val="solid"/>
              <a:miter/>
            </a:ln>
          </p:spPr>
          <p:txBody>
            <a:bodyPr rtlCol="0" anchor="ctr"/>
            <a:lstStyle/>
            <a:p>
              <a:endParaRPr lang="zh-TW" altLang="en-US"/>
            </a:p>
          </p:txBody>
        </p:sp>
      </p:grpSp>
      <p:grpSp>
        <p:nvGrpSpPr>
          <p:cNvPr id="36" name="圖形 2" hidden="1">
            <a:extLst>
              <a:ext uri="{FF2B5EF4-FFF2-40B4-BE49-F238E27FC236}">
                <a16:creationId xmlns:a16="http://schemas.microsoft.com/office/drawing/2014/main" id="{A846384F-9FA6-4709-B612-04DEC732CA9F}"/>
              </a:ext>
            </a:extLst>
          </p:cNvPr>
          <p:cNvGrpSpPr/>
          <p:nvPr/>
        </p:nvGrpSpPr>
        <p:grpSpPr>
          <a:xfrm rot="10800000">
            <a:off x="6721224" y="1041704"/>
            <a:ext cx="156478" cy="733603"/>
            <a:chOff x="1513414" y="2209199"/>
            <a:chExt cx="156478" cy="733603"/>
          </a:xfrm>
        </p:grpSpPr>
        <p:sp>
          <p:nvSpPr>
            <p:cNvPr id="37" name="手繪多邊形: 圖案 36">
              <a:extLst>
                <a:ext uri="{FF2B5EF4-FFF2-40B4-BE49-F238E27FC236}">
                  <a16:creationId xmlns:a16="http://schemas.microsoft.com/office/drawing/2014/main" id="{F4AE1DD3-B1FC-4164-B777-8A71E54B564E}"/>
                </a:ext>
              </a:extLst>
            </p:cNvPr>
            <p:cNvSpPr/>
            <p:nvPr/>
          </p:nvSpPr>
          <p:spPr>
            <a:xfrm>
              <a:off x="1539706" y="2225263"/>
              <a:ext cx="130186" cy="704631"/>
            </a:xfrm>
            <a:custGeom>
              <a:avLst/>
              <a:gdLst>
                <a:gd name="connsiteX0" fmla="*/ 0 w 130185"/>
                <a:gd name="connsiteY0" fmla="*/ 705559 h 704631"/>
                <a:gd name="connsiteX1" fmla="*/ 130283 w 130185"/>
                <a:gd name="connsiteY1" fmla="*/ 352788 h 704631"/>
                <a:gd name="connsiteX2" fmla="*/ 0 w 130185"/>
                <a:gd name="connsiteY2" fmla="*/ 0 h 704631"/>
              </a:gdLst>
              <a:ahLst/>
              <a:cxnLst>
                <a:cxn ang="0">
                  <a:pos x="connsiteX0" y="connsiteY0"/>
                </a:cxn>
                <a:cxn ang="0">
                  <a:pos x="connsiteX1" y="connsiteY1"/>
                </a:cxn>
                <a:cxn ang="0">
                  <a:pos x="connsiteX2" y="connsiteY2"/>
                </a:cxn>
              </a:cxnLst>
              <a:rect l="l" t="t" r="r" b="b"/>
              <a:pathLst>
                <a:path w="130185" h="704631">
                  <a:moveTo>
                    <a:pt x="0" y="705559"/>
                  </a:moveTo>
                  <a:cubicBezTo>
                    <a:pt x="81203" y="610670"/>
                    <a:pt x="130283" y="487465"/>
                    <a:pt x="130283" y="352788"/>
                  </a:cubicBezTo>
                  <a:cubicBezTo>
                    <a:pt x="130283" y="218110"/>
                    <a:pt x="81220" y="94889"/>
                    <a:pt x="0" y="0"/>
                  </a:cubicBezTo>
                </a:path>
              </a:pathLst>
            </a:custGeom>
            <a:noFill/>
            <a:ln w="12700" cap="flat">
              <a:solidFill>
                <a:srgbClr val="9BEAE8"/>
              </a:solid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DD3BE63D-602B-4112-870D-1719575C1D1A}"/>
                </a:ext>
              </a:extLst>
            </p:cNvPr>
            <p:cNvSpPr/>
            <p:nvPr/>
          </p:nvSpPr>
          <p:spPr>
            <a:xfrm>
              <a:off x="1513414" y="2209199"/>
              <a:ext cx="72823" cy="82869"/>
            </a:xfrm>
            <a:custGeom>
              <a:avLst/>
              <a:gdLst>
                <a:gd name="connsiteX0" fmla="*/ 14093 w 47192"/>
                <a:gd name="connsiteY0" fmla="*/ 0 h 53701"/>
                <a:gd name="connsiteX1" fmla="*/ 48120 w 47192"/>
                <a:gd name="connsiteY1" fmla="*/ 44328 h 53701"/>
                <a:gd name="connsiteX2" fmla="*/ 32839 w 47192"/>
                <a:gd name="connsiteY2" fmla="*/ 54825 h 53701"/>
                <a:gd name="connsiteX3" fmla="*/ 0 w 47192"/>
                <a:gd name="connsiteY3" fmla="*/ 12058 h 53701"/>
                <a:gd name="connsiteX4" fmla="*/ 14093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14093" y="0"/>
                  </a:moveTo>
                  <a:cubicBezTo>
                    <a:pt x="26135" y="14076"/>
                    <a:pt x="37591" y="28999"/>
                    <a:pt x="48120" y="44328"/>
                  </a:cubicBezTo>
                  <a:lnTo>
                    <a:pt x="32839" y="54825"/>
                  </a:lnTo>
                  <a:cubicBezTo>
                    <a:pt x="22669" y="40032"/>
                    <a:pt x="11635" y="25647"/>
                    <a:pt x="0" y="12058"/>
                  </a:cubicBezTo>
                  <a:lnTo>
                    <a:pt x="14093" y="0"/>
                  </a:lnTo>
                  <a:close/>
                </a:path>
              </a:pathLst>
            </a:custGeom>
            <a:solidFill>
              <a:srgbClr val="9BEAE8"/>
            </a:solidFill>
            <a:ln w="1588" cap="flat">
              <a:no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0D0343AC-B1C4-415A-995C-518B763FB158}"/>
                </a:ext>
              </a:extLst>
            </p:cNvPr>
            <p:cNvSpPr/>
            <p:nvPr/>
          </p:nvSpPr>
          <p:spPr>
            <a:xfrm>
              <a:off x="1513837" y="2859933"/>
              <a:ext cx="72823" cy="82869"/>
            </a:xfrm>
            <a:custGeom>
              <a:avLst/>
              <a:gdLst>
                <a:gd name="connsiteX0" fmla="*/ 32839 w 47192"/>
                <a:gd name="connsiteY0" fmla="*/ 0 h 53701"/>
                <a:gd name="connsiteX1" fmla="*/ 48120 w 47192"/>
                <a:gd name="connsiteY1" fmla="*/ 10496 h 53701"/>
                <a:gd name="connsiteX2" fmla="*/ 14093 w 47192"/>
                <a:gd name="connsiteY2" fmla="*/ 54825 h 53701"/>
                <a:gd name="connsiteX3" fmla="*/ 0 w 47192"/>
                <a:gd name="connsiteY3" fmla="*/ 42766 h 53701"/>
                <a:gd name="connsiteX4" fmla="*/ 32839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32839" y="0"/>
                  </a:moveTo>
                  <a:lnTo>
                    <a:pt x="48120" y="10496"/>
                  </a:lnTo>
                  <a:cubicBezTo>
                    <a:pt x="37591" y="25826"/>
                    <a:pt x="26135" y="40748"/>
                    <a:pt x="14093" y="54825"/>
                  </a:cubicBezTo>
                  <a:lnTo>
                    <a:pt x="0" y="42766"/>
                  </a:lnTo>
                  <a:cubicBezTo>
                    <a:pt x="11619" y="29178"/>
                    <a:pt x="22669" y="14792"/>
                    <a:pt x="32839" y="0"/>
                  </a:cubicBezTo>
                  <a:close/>
                </a:path>
              </a:pathLst>
            </a:custGeom>
            <a:solidFill>
              <a:srgbClr val="9BEAE8"/>
            </a:solidFill>
            <a:ln w="1588" cap="flat">
              <a:noFill/>
              <a:prstDash val="solid"/>
              <a:miter/>
            </a:ln>
          </p:spPr>
          <p:txBody>
            <a:bodyPr rtlCol="0" anchor="ctr"/>
            <a:lstStyle/>
            <a:p>
              <a:endParaRPr lang="zh-TW" altLang="en-US"/>
            </a:p>
          </p:txBody>
        </p:sp>
      </p:grpSp>
      <p:pic>
        <p:nvPicPr>
          <p:cNvPr id="28" name="圖形 27" hidden="1">
            <a:extLst>
              <a:ext uri="{FF2B5EF4-FFF2-40B4-BE49-F238E27FC236}">
                <a16:creationId xmlns:a16="http://schemas.microsoft.com/office/drawing/2014/main" id="{A5A36E3A-B9E3-440B-A11F-53028FDC20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59763" y="911420"/>
            <a:ext cx="1649254" cy="784884"/>
          </a:xfrm>
          <a:prstGeom prst="rect">
            <a:avLst/>
          </a:prstGeom>
        </p:spPr>
      </p:pic>
      <p:sp>
        <p:nvSpPr>
          <p:cNvPr id="41" name="等腰三角形 40">
            <a:extLst>
              <a:ext uri="{FF2B5EF4-FFF2-40B4-BE49-F238E27FC236}">
                <a16:creationId xmlns:a16="http://schemas.microsoft.com/office/drawing/2014/main" id="{5C2EEB6E-F258-4A00-AD40-0402F99E5425}"/>
              </a:ext>
            </a:extLst>
          </p:cNvPr>
          <p:cNvSpPr/>
          <p:nvPr/>
        </p:nvSpPr>
        <p:spPr>
          <a:xfrm>
            <a:off x="7030025" y="865226"/>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Rectangle 4">
            <a:extLst>
              <a:ext uri="{FF2B5EF4-FFF2-40B4-BE49-F238E27FC236}">
                <a16:creationId xmlns:a16="http://schemas.microsoft.com/office/drawing/2014/main" id="{0BAA843F-82C7-49BB-8497-F16586223E85}"/>
              </a:ext>
            </a:extLst>
          </p:cNvPr>
          <p:cNvSpPr/>
          <p:nvPr/>
        </p:nvSpPr>
        <p:spPr>
          <a:xfrm>
            <a:off x="6972875" y="1073349"/>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sp>
        <p:nvSpPr>
          <p:cNvPr id="43" name="矩形 42">
            <a:extLst>
              <a:ext uri="{FF2B5EF4-FFF2-40B4-BE49-F238E27FC236}">
                <a16:creationId xmlns:a16="http://schemas.microsoft.com/office/drawing/2014/main" id="{ED59CD9D-ED47-4E36-B455-A7CB1B7020F9}"/>
              </a:ext>
            </a:extLst>
          </p:cNvPr>
          <p:cNvSpPr/>
          <p:nvPr/>
        </p:nvSpPr>
        <p:spPr>
          <a:xfrm>
            <a:off x="6725272" y="1734781"/>
            <a:ext cx="1579278" cy="307777"/>
          </a:xfrm>
          <a:prstGeom prst="rect">
            <a:avLst/>
          </a:prstGeom>
        </p:spPr>
        <p:txBody>
          <a:bodyPr wrap="none">
            <a:spAutoFit/>
          </a:bodyPr>
          <a:lstStyle/>
          <a:p>
            <a:pPr marL="127000" lvl="0" algn="ctr">
              <a:buClr>
                <a:srgbClr val="F2F2F2"/>
              </a:buClr>
              <a:buSzPts val="1600"/>
            </a:pPr>
            <a:r>
              <a:rPr lang="en-US" altLang="zh-TW">
                <a:solidFill>
                  <a:schemeClr val="bg1"/>
                </a:solidFill>
                <a:latin typeface="Microsoft JhengHei" panose="020B0604030504040204" pitchFamily="34" charset="-120"/>
                <a:ea typeface="Microsoft JhengHei" panose="020B0604030504040204" pitchFamily="34" charset="-120"/>
              </a:rPr>
              <a:t>U.2 </a:t>
            </a:r>
            <a:r>
              <a:rPr lang="en-US" altLang="zh-TW" err="1">
                <a:solidFill>
                  <a:schemeClr val="bg1"/>
                </a:solidFill>
                <a:latin typeface="Microsoft JhengHei" panose="020B0604030504040204" pitchFamily="34" charset="-120"/>
                <a:ea typeface="Microsoft JhengHei" panose="020B0604030504040204" pitchFamily="34" charset="-120"/>
              </a:rPr>
              <a:t>NVMe</a:t>
            </a:r>
            <a:r>
              <a:rPr lang="en-US" altLang="zh-TW">
                <a:solidFill>
                  <a:schemeClr val="bg1"/>
                </a:solidFill>
                <a:latin typeface="Microsoft JhengHei" panose="020B0604030504040204" pitchFamily="34" charset="-120"/>
                <a:ea typeface="Microsoft JhengHei" panose="020B0604030504040204" pitchFamily="34" charset="-120"/>
              </a:rPr>
              <a:t> </a:t>
            </a:r>
            <a:r>
              <a:rPr lang="zh-TW" altLang="en-US">
                <a:solidFill>
                  <a:schemeClr val="bg1"/>
                </a:solidFill>
                <a:latin typeface="Microsoft JhengHei" panose="020B0604030504040204" pitchFamily="34" charset="-120"/>
                <a:ea typeface="Microsoft JhengHei" panose="020B0604030504040204" pitchFamily="34" charset="-120"/>
              </a:rPr>
              <a:t>上身</a:t>
            </a:r>
            <a:endParaRPr lang="zh-CN" altLang="en-US">
              <a:solidFill>
                <a:schemeClr val="bg1"/>
              </a:solidFill>
              <a:latin typeface="Microsoft JhengHei" panose="020B0604030504040204" pitchFamily="34" charset="-120"/>
              <a:ea typeface="Microsoft JhengHei" panose="020B0604030504040204" pitchFamily="34" charset="-120"/>
            </a:endParaRPr>
          </a:p>
        </p:txBody>
      </p:sp>
      <p:pic>
        <p:nvPicPr>
          <p:cNvPr id="45" name="圖片 44">
            <a:extLst>
              <a:ext uri="{FF2B5EF4-FFF2-40B4-BE49-F238E27FC236}">
                <a16:creationId xmlns:a16="http://schemas.microsoft.com/office/drawing/2014/main" id="{F4556110-0F6C-4395-8E0E-7B240C31B997}"/>
              </a:ext>
            </a:extLst>
          </p:cNvPr>
          <p:cNvPicPr>
            <a:picLocks noChangeAspect="1"/>
          </p:cNvPicPr>
          <p:nvPr/>
        </p:nvPicPr>
        <p:blipFill>
          <a:blip r:embed="rId7"/>
          <a:srcRect/>
          <a:stretch/>
        </p:blipFill>
        <p:spPr>
          <a:xfrm>
            <a:off x="9382760" y="1439968"/>
            <a:ext cx="4840439" cy="3521929"/>
          </a:xfrm>
          <a:prstGeom prst="rect">
            <a:avLst/>
          </a:prstGeom>
        </p:spPr>
      </p:pic>
    </p:spTree>
    <p:extLst>
      <p:ext uri="{BB962C8B-B14F-4D97-AF65-F5344CB8AC3E}">
        <p14:creationId xmlns:p14="http://schemas.microsoft.com/office/powerpoint/2010/main" val="1921156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accel="60333" decel="9500" autoRev="1" fill="hold" grpId="0" nodeType="withEffect">
                                  <p:stCondLst>
                                    <p:cond delay="0"/>
                                  </p:stCondLst>
                                  <p:endCondLst>
                                    <p:cond evt="onNext" delay="0">
                                      <p:tgtEl>
                                        <p:sldTgt/>
                                      </p:tgtEl>
                                    </p:cond>
                                  </p:endCondLst>
                                  <p:childTnLst>
                                    <p:animClr clrSpc="rgb" dir="cw">
                                      <p:cBhvr override="childStyle">
                                        <p:cTn id="6" dur="2000" fill="hold"/>
                                        <p:tgtEl>
                                          <p:spTgt spid="40"/>
                                        </p:tgtEl>
                                        <p:attrNameLst>
                                          <p:attrName>style.color</p:attrName>
                                        </p:attrNameLst>
                                      </p:cBhvr>
                                      <p:to>
                                        <a:srgbClr val="8BFFFF"/>
                                      </p:to>
                                    </p:animClr>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2000" tmFilter="0, 0; .2, .5; .8, .5; 1, 0"/>
                                        <p:tgtEl>
                                          <p:spTgt spid="28"/>
                                        </p:tgtEl>
                                      </p:cBhvr>
                                    </p:animEffect>
                                    <p:animScale>
                                      <p:cBhvr>
                                        <p:cTn id="9" dur="1000" autoRev="1" fill="hold"/>
                                        <p:tgtEl>
                                          <p:spTgt spid="28"/>
                                        </p:tgtEl>
                                      </p:cBhvr>
                                      <p:by x="105000" y="105000"/>
                                    </p:animScale>
                                  </p:childTnLst>
                                </p:cTn>
                              </p:par>
                              <p:par>
                                <p:cTn id="10" presetID="26" presetClass="emph" presetSubtype="0" repeatCount="indefinite" fill="remove" nodeType="withEffect">
                                  <p:stCondLst>
                                    <p:cond delay="0"/>
                                  </p:stCondLst>
                                  <p:endCondLst>
                                    <p:cond evt="onNext" delay="0">
                                      <p:tgtEl>
                                        <p:sldTgt/>
                                      </p:tgtEl>
                                    </p:cond>
                                  </p:endCondLst>
                                  <p:childTnLst>
                                    <p:animEffect transition="out" filter="fade">
                                      <p:cBhvr>
                                        <p:cTn id="11" dur="3000" tmFilter="0, 0; .2, .5; .8, .5; 1, 0"/>
                                        <p:tgtEl>
                                          <p:spTgt spid="32"/>
                                        </p:tgtEl>
                                      </p:cBhvr>
                                    </p:animEffect>
                                    <p:animScale>
                                      <p:cBhvr>
                                        <p:cTn id="12" dur="1500" autoRev="1" fill="hold"/>
                                        <p:tgtEl>
                                          <p:spTgt spid="32"/>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3000" tmFilter="0, 0; .2, .5; .8, .5; 1, 0"/>
                                        <p:tgtEl>
                                          <p:spTgt spid="36"/>
                                        </p:tgtEl>
                                      </p:cBhvr>
                                    </p:animEffect>
                                    <p:animScale>
                                      <p:cBhvr>
                                        <p:cTn id="15" dur="1500" autoRev="1" fill="hold"/>
                                        <p:tgtEl>
                                          <p:spTgt spid="36"/>
                                        </p:tgtEl>
                                      </p:cBhvr>
                                      <p:by x="105000" y="105000"/>
                                    </p:animScale>
                                  </p:childTnLst>
                                </p:cTn>
                              </p:par>
                              <p:par>
                                <p:cTn id="16" presetID="3" presetClass="emph" presetSubtype="2" repeatCount="indefinite" accel="60333" decel="9500" autoRev="1" fill="hold" grpId="0" nodeType="withEffect">
                                  <p:stCondLst>
                                    <p:cond delay="0"/>
                                  </p:stCondLst>
                                  <p:endCondLst>
                                    <p:cond evt="onNext" delay="0">
                                      <p:tgtEl>
                                        <p:sldTgt/>
                                      </p:tgtEl>
                                    </p:cond>
                                  </p:endCondLst>
                                  <p:childTnLst>
                                    <p:animClr clrSpc="rgb" dir="cw">
                                      <p:cBhvr override="childStyle">
                                        <p:cTn id="17" dur="500" fill="hold"/>
                                        <p:tgtEl>
                                          <p:spTgt spid="42"/>
                                        </p:tgtEl>
                                        <p:attrNameLst>
                                          <p:attrName>style.color</p:attrName>
                                        </p:attrNameLst>
                                      </p:cBhvr>
                                      <p:to>
                                        <a:srgbClr val="8BFFFF"/>
                                      </p:to>
                                    </p:animClr>
                                  </p:childTnLst>
                                </p:cTn>
                              </p:par>
                            </p:childTnLst>
                          </p:cTn>
                        </p:par>
                        <p:par>
                          <p:cTn id="18" fill="hold">
                            <p:stCondLst>
                              <p:cond delay="40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45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50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318">
            <a:extLst>
              <a:ext uri="{FF2B5EF4-FFF2-40B4-BE49-F238E27FC236}">
                <a16:creationId xmlns:a16="http://schemas.microsoft.com/office/drawing/2014/main" id="{2A2BC1B9-A9F6-4BFE-A9EC-D415E467A86A}"/>
              </a:ext>
            </a:extLst>
          </p:cNvPr>
          <p:cNvSpPr txBox="1">
            <a:spLocks noChangeArrowheads="1"/>
          </p:cNvSpPr>
          <p:nvPr/>
        </p:nvSpPr>
        <p:spPr bwMode="auto">
          <a:xfrm>
            <a:off x="1117655" y="3316816"/>
            <a:ext cx="1664845" cy="34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91423" rIns="91423" bIns="91423" anchor="ctr"/>
          <a:lstStyle>
            <a:lvl1pPr indent="-84138">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buClr>
                <a:srgbClr val="3F3F3F"/>
              </a:buClr>
              <a:buSzPts val="1000"/>
            </a:pPr>
            <a:r>
              <a:rPr lang="zh-Hant"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支援 </a:t>
            </a:r>
            <a:r>
              <a:rPr lang="en-US" altLang="zh-Hant"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10GBASE-T </a:t>
            </a:r>
            <a:r>
              <a:rPr lang="zh-Hant"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埠</a:t>
            </a:r>
            <a:endParaRPr lang="zh-TW" altLang="zh-TW"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endParaRPr>
          </a:p>
        </p:txBody>
      </p:sp>
      <p:sp>
        <p:nvSpPr>
          <p:cNvPr id="52" name="Shape 318">
            <a:extLst>
              <a:ext uri="{FF2B5EF4-FFF2-40B4-BE49-F238E27FC236}">
                <a16:creationId xmlns:a16="http://schemas.microsoft.com/office/drawing/2014/main" id="{E7FFC9FC-8D1B-4380-AE63-56BC19B59199}"/>
              </a:ext>
            </a:extLst>
          </p:cNvPr>
          <p:cNvSpPr txBox="1">
            <a:spLocks noChangeArrowheads="1"/>
          </p:cNvSpPr>
          <p:nvPr/>
        </p:nvSpPr>
        <p:spPr bwMode="auto">
          <a:xfrm>
            <a:off x="1039353" y="4432835"/>
            <a:ext cx="1921858" cy="34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91423" rIns="91423" bIns="91423" anchor="ctr"/>
          <a:lstStyle>
            <a:lvl1pPr indent="-84138">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indent="-62865" algn="ctr">
              <a:buClr>
                <a:srgbClr val="3F3F3F"/>
              </a:buClr>
              <a:buSzPts val="1000"/>
            </a:pPr>
            <a:r>
              <a:rPr lang="zh-Hant" altLang="en-US" sz="1200">
                <a:solidFill>
                  <a:schemeClr val="bg1"/>
                </a:solidFill>
                <a:latin typeface="微軟正黑體" panose="020B0604030504040204" pitchFamily="34" charset="-120"/>
                <a:ea typeface="微軟正黑體" panose="020B0604030504040204" pitchFamily="34" charset="-120"/>
                <a:sym typeface="Arial" panose="020B0604020202020204" pitchFamily="34" charset="0"/>
              </a:rPr>
              <a:t>支援擴充 </a:t>
            </a:r>
            <a:r>
              <a:rPr lang="en-US" altLang="zh-Hant" sz="1200">
                <a:solidFill>
                  <a:schemeClr val="bg1"/>
                </a:solidFill>
                <a:latin typeface="微軟正黑體" panose="020B0604030504040204" pitchFamily="34" charset="-120"/>
                <a:ea typeface="微軟正黑體" panose="020B0604030504040204" pitchFamily="34" charset="-120"/>
                <a:sym typeface="Arial" panose="020B0604020202020204" pitchFamily="34" charset="0"/>
              </a:rPr>
              <a:t>4 </a:t>
            </a:r>
            <a:r>
              <a:rPr lang="zh-Hant" altLang="en-US" sz="1200">
                <a:solidFill>
                  <a:schemeClr val="bg1"/>
                </a:solidFill>
                <a:latin typeface="微軟正黑體" panose="020B0604030504040204" pitchFamily="34" charset="-120"/>
                <a:ea typeface="微軟正黑體" panose="020B0604030504040204" pitchFamily="34" charset="-120"/>
                <a:sym typeface="Arial" panose="020B0604020202020204" pitchFamily="34" charset="0"/>
              </a:rPr>
              <a:t>個 </a:t>
            </a:r>
            <a:r>
              <a:rPr lang="en-US" altLang="zh-Hant" sz="1200">
                <a:solidFill>
                  <a:schemeClr val="bg1"/>
                </a:solidFill>
                <a:latin typeface="微軟正黑體" panose="020B0604030504040204" pitchFamily="34" charset="-120"/>
                <a:ea typeface="微軟正黑體" panose="020B0604030504040204" pitchFamily="34" charset="-120"/>
                <a:sym typeface="Arial" panose="020B0604020202020204" pitchFamily="34" charset="0"/>
              </a:rPr>
              <a:t>M.2 </a:t>
            </a:r>
            <a:r>
              <a:rPr lang="en-US" altLang="zh-Hant" sz="1200" err="1">
                <a:solidFill>
                  <a:schemeClr val="bg1"/>
                </a:solidFill>
                <a:latin typeface="微軟正黑體" panose="020B0604030504040204" pitchFamily="34" charset="-120"/>
                <a:ea typeface="微軟正黑體" panose="020B0604030504040204" pitchFamily="34" charset="-120"/>
                <a:sym typeface="Arial" panose="020B0604020202020204" pitchFamily="34" charset="0"/>
              </a:rPr>
              <a:t>插槽</a:t>
            </a:r>
            <a:endParaRPr lang="zh-Hant"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3" name="群組 2">
            <a:extLst>
              <a:ext uri="{FF2B5EF4-FFF2-40B4-BE49-F238E27FC236}">
                <a16:creationId xmlns:a16="http://schemas.microsoft.com/office/drawing/2014/main" id="{5E9A4663-1371-45DC-A443-3882C2D1DE7F}"/>
              </a:ext>
            </a:extLst>
          </p:cNvPr>
          <p:cNvGrpSpPr/>
          <p:nvPr/>
        </p:nvGrpSpPr>
        <p:grpSpPr>
          <a:xfrm>
            <a:off x="1039351" y="1480675"/>
            <a:ext cx="7647449" cy="3266590"/>
            <a:chOff x="1039351" y="1480675"/>
            <a:chExt cx="7647449" cy="3266590"/>
          </a:xfrm>
        </p:grpSpPr>
        <p:sp>
          <p:nvSpPr>
            <p:cNvPr id="24" name="矩形 23">
              <a:extLst>
                <a:ext uri="{FF2B5EF4-FFF2-40B4-BE49-F238E27FC236}">
                  <a16:creationId xmlns:a16="http://schemas.microsoft.com/office/drawing/2014/main" id="{3178C1BE-C203-44AD-A99A-4A9BBA15E5EB}"/>
                </a:ext>
              </a:extLst>
            </p:cNvPr>
            <p:cNvSpPr/>
            <p:nvPr/>
          </p:nvSpPr>
          <p:spPr>
            <a:xfrm rot="5400000">
              <a:off x="4338241" y="-1818214"/>
              <a:ext cx="1049670" cy="7647448"/>
            </a:xfrm>
            <a:prstGeom prst="rect">
              <a:avLst/>
            </a:prstGeom>
            <a:gradFill>
              <a:gsLst>
                <a:gs pos="31000">
                  <a:srgbClr val="69F0E1">
                    <a:alpha val="25000"/>
                  </a:srgbClr>
                </a:gs>
                <a:gs pos="71000">
                  <a:srgbClr val="3EADF6">
                    <a:alpha val="26000"/>
                  </a:srgbClr>
                </a:gs>
                <a:gs pos="100000">
                  <a:srgbClr val="329AFC">
                    <a:alpha val="0"/>
                  </a:srgbClr>
                </a:gs>
              </a:gsLst>
              <a:lin ang="162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3B761485-DBEB-4FDB-81F8-0B33348FBA77}"/>
                </a:ext>
              </a:extLst>
            </p:cNvPr>
            <p:cNvSpPr/>
            <p:nvPr/>
          </p:nvSpPr>
          <p:spPr>
            <a:xfrm rot="5400000">
              <a:off x="4338241" y="-709754"/>
              <a:ext cx="1049670" cy="7647448"/>
            </a:xfrm>
            <a:prstGeom prst="rect">
              <a:avLst/>
            </a:prstGeom>
            <a:gradFill>
              <a:gsLst>
                <a:gs pos="31000">
                  <a:srgbClr val="69F0E1">
                    <a:alpha val="25000"/>
                  </a:srgbClr>
                </a:gs>
                <a:gs pos="71000">
                  <a:srgbClr val="3EADF6">
                    <a:alpha val="26000"/>
                  </a:srgbClr>
                </a:gs>
                <a:gs pos="100000">
                  <a:srgbClr val="329AFC">
                    <a:alpha val="0"/>
                  </a:srgbClr>
                </a:gs>
              </a:gsLst>
              <a:lin ang="162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38A61FDC-3C2F-44D3-99D5-7A50FCD55DE3}"/>
                </a:ext>
              </a:extLst>
            </p:cNvPr>
            <p:cNvSpPr/>
            <p:nvPr/>
          </p:nvSpPr>
          <p:spPr>
            <a:xfrm rot="5400000">
              <a:off x="4338242" y="398706"/>
              <a:ext cx="1049668" cy="7647448"/>
            </a:xfrm>
            <a:prstGeom prst="rect">
              <a:avLst/>
            </a:prstGeom>
            <a:gradFill>
              <a:gsLst>
                <a:gs pos="31000">
                  <a:srgbClr val="69F0E1">
                    <a:alpha val="25000"/>
                  </a:srgbClr>
                </a:gs>
                <a:gs pos="71000">
                  <a:srgbClr val="3EADF6">
                    <a:alpha val="26000"/>
                  </a:srgbClr>
                </a:gs>
                <a:gs pos="100000">
                  <a:srgbClr val="329AFC">
                    <a:alpha val="0"/>
                  </a:srgbClr>
                </a:gs>
              </a:gsLst>
              <a:lin ang="162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a:extLst>
                <a:ext uri="{FF2B5EF4-FFF2-40B4-BE49-F238E27FC236}">
                  <a16:creationId xmlns:a16="http://schemas.microsoft.com/office/drawing/2014/main" id="{916D9240-A486-47A1-A813-17B2FA6EF5FA}"/>
                </a:ext>
              </a:extLst>
            </p:cNvPr>
            <p:cNvSpPr/>
            <p:nvPr/>
          </p:nvSpPr>
          <p:spPr>
            <a:xfrm rot="5400000">
              <a:off x="2121279" y="3325244"/>
              <a:ext cx="340093" cy="2503949"/>
            </a:xfrm>
            <a:prstGeom prst="rect">
              <a:avLst/>
            </a:prstGeom>
            <a:gradFill>
              <a:gsLst>
                <a:gs pos="31000">
                  <a:srgbClr val="69F0E1">
                    <a:alpha val="25000"/>
                  </a:srgbClr>
                </a:gs>
                <a:gs pos="71000">
                  <a:srgbClr val="3EADF6">
                    <a:alpha val="26000"/>
                  </a:srgbClr>
                </a:gs>
                <a:gs pos="100000">
                  <a:srgbClr val="329AFC">
                    <a:alpha val="0"/>
                  </a:srgbClr>
                </a:gs>
              </a:gsLst>
              <a:lin ang="162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93866F42-FF30-45C5-92C5-D40B4D7F3B55}"/>
                </a:ext>
              </a:extLst>
            </p:cNvPr>
            <p:cNvSpPr/>
            <p:nvPr/>
          </p:nvSpPr>
          <p:spPr>
            <a:xfrm rot="5400000">
              <a:off x="2121279" y="2212028"/>
              <a:ext cx="340093" cy="2503949"/>
            </a:xfrm>
            <a:prstGeom prst="rect">
              <a:avLst/>
            </a:prstGeom>
            <a:gradFill>
              <a:gsLst>
                <a:gs pos="31000">
                  <a:srgbClr val="69F0E1">
                    <a:alpha val="25000"/>
                  </a:srgbClr>
                </a:gs>
                <a:gs pos="71000">
                  <a:srgbClr val="3EADF6">
                    <a:alpha val="26000"/>
                  </a:srgbClr>
                </a:gs>
                <a:gs pos="100000">
                  <a:srgbClr val="329AFC">
                    <a:alpha val="0"/>
                  </a:srgbClr>
                </a:gs>
              </a:gsLst>
              <a:lin ang="162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7" name="圖片 6" hidden="1">
            <a:extLst>
              <a:ext uri="{FF2B5EF4-FFF2-40B4-BE49-F238E27FC236}">
                <a16:creationId xmlns:a16="http://schemas.microsoft.com/office/drawing/2014/main" id="{CBE26E93-FBC8-438F-8A73-AE50DD3278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540" r="25822"/>
          <a:stretch/>
        </p:blipFill>
        <p:spPr>
          <a:xfrm>
            <a:off x="1643574" y="1473169"/>
            <a:ext cx="7350111" cy="3082044"/>
          </a:xfrm>
          <a:prstGeom prst="rect">
            <a:avLst/>
          </a:prstGeom>
        </p:spPr>
      </p:pic>
      <p:sp>
        <p:nvSpPr>
          <p:cNvPr id="2" name="Title 1">
            <a:extLst>
              <a:ext uri="{FF2B5EF4-FFF2-40B4-BE49-F238E27FC236}">
                <a16:creationId xmlns:a16="http://schemas.microsoft.com/office/drawing/2014/main" id="{6DAE5A48-CACB-AF45-BC7A-311B83F6D047}"/>
              </a:ext>
            </a:extLst>
          </p:cNvPr>
          <p:cNvSpPr>
            <a:spLocks noGrp="1"/>
          </p:cNvSpPr>
          <p:nvPr>
            <p:ph type="title"/>
          </p:nvPr>
        </p:nvSpPr>
        <p:spPr>
          <a:xfrm>
            <a:off x="457200" y="75417"/>
            <a:ext cx="8229600" cy="812800"/>
          </a:xfrm>
          <a:prstGeom prst="rect">
            <a:avLst/>
          </a:prstGeom>
        </p:spPr>
        <p:txBody>
          <a:bodyPr/>
          <a:lstStyle/>
          <a:p>
            <a:r>
              <a:rPr lang="en-US" b="1">
                <a:solidFill>
                  <a:srgbClr val="2CF8FD"/>
                </a:solidFill>
              </a:rPr>
              <a:t>QM2 </a:t>
            </a:r>
            <a:r>
              <a:rPr lang="zh-CN" altLang="en-US" b="1">
                <a:solidFill>
                  <a:srgbClr val="2CF8FD"/>
                </a:solidFill>
              </a:rPr>
              <a:t>全系列 </a:t>
            </a:r>
            <a:r>
              <a:rPr lang="zh-CN" altLang="en-US"/>
              <a:t>滿足不同擴充需求</a:t>
            </a:r>
            <a:endParaRPr lang="en-US"/>
          </a:p>
        </p:txBody>
      </p:sp>
      <p:sp>
        <p:nvSpPr>
          <p:cNvPr id="20" name="文字方塊 19">
            <a:extLst>
              <a:ext uri="{FF2B5EF4-FFF2-40B4-BE49-F238E27FC236}">
                <a16:creationId xmlns:a16="http://schemas.microsoft.com/office/drawing/2014/main" id="{F0FEBA1B-12B7-4253-A2C3-BB488675B373}"/>
              </a:ext>
            </a:extLst>
          </p:cNvPr>
          <p:cNvSpPr txBox="1"/>
          <p:nvPr/>
        </p:nvSpPr>
        <p:spPr>
          <a:xfrm>
            <a:off x="2847755" y="1823592"/>
            <a:ext cx="1769560" cy="323165"/>
          </a:xfrm>
          <a:prstGeom prst="rect">
            <a:avLst/>
          </a:prstGeom>
          <a:noFill/>
        </p:spPr>
        <p:txBody>
          <a:bodyPr wrap="square" rtlCol="0">
            <a:spAutoFit/>
          </a:bodyPr>
          <a:lstStyle/>
          <a:p>
            <a:r>
              <a:rPr kumimoji="1" lang="en-US" altLang="zh-TW" sz="1500">
                <a:solidFill>
                  <a:schemeClr val="bg1"/>
                </a:solidFill>
              </a:rPr>
              <a:t>QM2-2S-220A</a:t>
            </a:r>
          </a:p>
        </p:txBody>
      </p:sp>
      <p:sp>
        <p:nvSpPr>
          <p:cNvPr id="22" name="文字方塊 21">
            <a:extLst>
              <a:ext uri="{FF2B5EF4-FFF2-40B4-BE49-F238E27FC236}">
                <a16:creationId xmlns:a16="http://schemas.microsoft.com/office/drawing/2014/main" id="{82E5E034-3B15-415C-8D14-26C58C271089}"/>
              </a:ext>
            </a:extLst>
          </p:cNvPr>
          <p:cNvSpPr txBox="1"/>
          <p:nvPr/>
        </p:nvSpPr>
        <p:spPr>
          <a:xfrm>
            <a:off x="2847755" y="4130142"/>
            <a:ext cx="1499718" cy="323165"/>
          </a:xfrm>
          <a:prstGeom prst="rect">
            <a:avLst/>
          </a:prstGeom>
          <a:noFill/>
        </p:spPr>
        <p:txBody>
          <a:bodyPr wrap="square" rtlCol="0">
            <a:spAutoFit/>
          </a:bodyPr>
          <a:lstStyle/>
          <a:p>
            <a:r>
              <a:rPr kumimoji="1" lang="en-US" altLang="zh-TW" sz="1500">
                <a:solidFill>
                  <a:schemeClr val="bg1"/>
                </a:solidFill>
              </a:rPr>
              <a:t>QM2-4S-240</a:t>
            </a:r>
          </a:p>
        </p:txBody>
      </p:sp>
      <p:sp>
        <p:nvSpPr>
          <p:cNvPr id="23" name="文字方塊 22">
            <a:extLst>
              <a:ext uri="{FF2B5EF4-FFF2-40B4-BE49-F238E27FC236}">
                <a16:creationId xmlns:a16="http://schemas.microsoft.com/office/drawing/2014/main" id="{581B5B7C-1B31-4DAE-BB79-463BA617A982}"/>
              </a:ext>
            </a:extLst>
          </p:cNvPr>
          <p:cNvSpPr txBox="1"/>
          <p:nvPr/>
        </p:nvSpPr>
        <p:spPr>
          <a:xfrm>
            <a:off x="6743495" y="1714563"/>
            <a:ext cx="1532601" cy="553998"/>
          </a:xfrm>
          <a:prstGeom prst="rect">
            <a:avLst/>
          </a:prstGeom>
          <a:noFill/>
        </p:spPr>
        <p:txBody>
          <a:bodyPr wrap="square" rtlCol="0">
            <a:spAutoFit/>
          </a:bodyPr>
          <a:lstStyle/>
          <a:p>
            <a:r>
              <a:rPr kumimoji="1" lang="en-US" altLang="zh-TW" sz="1500">
                <a:solidFill>
                  <a:schemeClr val="bg1"/>
                </a:solidFill>
              </a:rPr>
              <a:t>QM2-2P-344  </a:t>
            </a:r>
          </a:p>
          <a:p>
            <a:r>
              <a:rPr kumimoji="1" lang="en-US" altLang="zh-TW" sz="1500">
                <a:solidFill>
                  <a:schemeClr val="bg1"/>
                </a:solidFill>
              </a:rPr>
              <a:t>QM2-2P-384</a:t>
            </a:r>
          </a:p>
        </p:txBody>
      </p:sp>
      <p:sp>
        <p:nvSpPr>
          <p:cNvPr id="30" name="文字方塊 29">
            <a:extLst>
              <a:ext uri="{FF2B5EF4-FFF2-40B4-BE49-F238E27FC236}">
                <a16:creationId xmlns:a16="http://schemas.microsoft.com/office/drawing/2014/main" id="{2822AE2D-CBC1-4EF6-86B6-6788765FB309}"/>
              </a:ext>
            </a:extLst>
          </p:cNvPr>
          <p:cNvSpPr txBox="1"/>
          <p:nvPr/>
        </p:nvSpPr>
        <p:spPr>
          <a:xfrm>
            <a:off x="4789004" y="1823592"/>
            <a:ext cx="1475577" cy="323165"/>
          </a:xfrm>
          <a:prstGeom prst="rect">
            <a:avLst/>
          </a:prstGeom>
          <a:noFill/>
        </p:spPr>
        <p:txBody>
          <a:bodyPr wrap="square" rtlCol="0">
            <a:spAutoFit/>
          </a:bodyPr>
          <a:lstStyle/>
          <a:p>
            <a:r>
              <a:rPr kumimoji="1" lang="en-US" altLang="zh-TW" sz="1500">
                <a:solidFill>
                  <a:schemeClr val="bg1"/>
                </a:solidFill>
              </a:rPr>
              <a:t>QM2-2P-244A</a:t>
            </a:r>
          </a:p>
        </p:txBody>
      </p:sp>
      <p:sp>
        <p:nvSpPr>
          <p:cNvPr id="32" name="文字方塊 31">
            <a:extLst>
              <a:ext uri="{FF2B5EF4-FFF2-40B4-BE49-F238E27FC236}">
                <a16:creationId xmlns:a16="http://schemas.microsoft.com/office/drawing/2014/main" id="{092D05F9-E9DF-4030-A3F5-710EF28100AC}"/>
              </a:ext>
            </a:extLst>
          </p:cNvPr>
          <p:cNvSpPr txBox="1"/>
          <p:nvPr/>
        </p:nvSpPr>
        <p:spPr>
          <a:xfrm>
            <a:off x="4789004" y="4130142"/>
            <a:ext cx="2169348" cy="323165"/>
          </a:xfrm>
          <a:prstGeom prst="rect">
            <a:avLst/>
          </a:prstGeom>
          <a:noFill/>
        </p:spPr>
        <p:txBody>
          <a:bodyPr wrap="square" rtlCol="0">
            <a:spAutoFit/>
          </a:bodyPr>
          <a:lstStyle/>
          <a:p>
            <a:r>
              <a:rPr kumimoji="1" lang="en-US" altLang="zh-TW" sz="1500">
                <a:solidFill>
                  <a:schemeClr val="bg1"/>
                </a:solidFill>
              </a:rPr>
              <a:t>QM2-4P-284</a:t>
            </a:r>
          </a:p>
        </p:txBody>
      </p:sp>
      <p:sp>
        <p:nvSpPr>
          <p:cNvPr id="36" name="文字方塊 35">
            <a:extLst>
              <a:ext uri="{FF2B5EF4-FFF2-40B4-BE49-F238E27FC236}">
                <a16:creationId xmlns:a16="http://schemas.microsoft.com/office/drawing/2014/main" id="{3686D882-9CD3-4BB8-942C-A9C0320C5D2D}"/>
              </a:ext>
            </a:extLst>
          </p:cNvPr>
          <p:cNvSpPr txBox="1"/>
          <p:nvPr/>
        </p:nvSpPr>
        <p:spPr>
          <a:xfrm>
            <a:off x="6743495" y="4013846"/>
            <a:ext cx="1532601" cy="553998"/>
          </a:xfrm>
          <a:prstGeom prst="rect">
            <a:avLst/>
          </a:prstGeom>
          <a:noFill/>
        </p:spPr>
        <p:txBody>
          <a:bodyPr wrap="square" rtlCol="0">
            <a:spAutoFit/>
          </a:bodyPr>
          <a:lstStyle/>
          <a:p>
            <a:r>
              <a:rPr kumimoji="1" lang="en-US" altLang="zh-TW" sz="1500">
                <a:solidFill>
                  <a:schemeClr val="bg1"/>
                </a:solidFill>
              </a:rPr>
              <a:t>QM2-4P-342</a:t>
            </a:r>
          </a:p>
          <a:p>
            <a:r>
              <a:rPr kumimoji="1" lang="en-US" altLang="zh-TW" sz="1500">
                <a:solidFill>
                  <a:schemeClr val="bg1"/>
                </a:solidFill>
              </a:rPr>
              <a:t>QM2-4P-384</a:t>
            </a:r>
          </a:p>
        </p:txBody>
      </p:sp>
      <p:pic>
        <p:nvPicPr>
          <p:cNvPr id="48" name="圖片 47" descr="一張含有 室內, 蛋糕, 電子用品 的圖片&#10;&#10;自動產生的描述">
            <a:extLst>
              <a:ext uri="{FF2B5EF4-FFF2-40B4-BE49-F238E27FC236}">
                <a16:creationId xmlns:a16="http://schemas.microsoft.com/office/drawing/2014/main" id="{5BC73209-6CD8-4ACA-859C-3AE19A762E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2903" y="1367407"/>
            <a:ext cx="1729203" cy="1082277"/>
          </a:xfrm>
          <a:prstGeom prst="rect">
            <a:avLst/>
          </a:prstGeom>
          <a:effectLst>
            <a:outerShdw blurRad="50800" dist="38100" dir="5400000" algn="t" rotWithShape="0">
              <a:prstClr val="black">
                <a:alpha val="40000"/>
              </a:prstClr>
            </a:outerShdw>
          </a:effectLst>
        </p:spPr>
      </p:pic>
      <p:pic>
        <p:nvPicPr>
          <p:cNvPr id="25" name="Picture 4" descr="C:\Users\user\Desktop\TS-x28A_PPT\new-01.png">
            <a:extLst>
              <a:ext uri="{FF2B5EF4-FFF2-40B4-BE49-F238E27FC236}">
                <a16:creationId xmlns:a16="http://schemas.microsoft.com/office/drawing/2014/main" id="{E5D8DB4A-8C51-4F05-935D-4A555175C98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8404" y="2553200"/>
            <a:ext cx="961012" cy="940716"/>
          </a:xfrm>
          <a:prstGeom prst="rect">
            <a:avLst/>
          </a:prstGeom>
          <a:noFill/>
          <a:effectLst>
            <a:outerShdw blurRad="50800" dist="38100" dir="2700000" algn="tl" rotWithShape="0">
              <a:prstClr val="black">
                <a:alpha val="40000"/>
              </a:prstClr>
            </a:outerShdw>
          </a:effectLst>
        </p:spPr>
      </p:pic>
      <p:pic>
        <p:nvPicPr>
          <p:cNvPr id="49" name="圖片 48">
            <a:extLst>
              <a:ext uri="{FF2B5EF4-FFF2-40B4-BE49-F238E27FC236}">
                <a16:creationId xmlns:a16="http://schemas.microsoft.com/office/drawing/2014/main" id="{AE618708-359A-4B63-8501-2AA01F8A5D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8910" y="2419614"/>
            <a:ext cx="1921858" cy="1202857"/>
          </a:xfrm>
          <a:prstGeom prst="rect">
            <a:avLst/>
          </a:prstGeom>
          <a:effectLst>
            <a:outerShdw blurRad="50800" dist="38100" dir="5400000" algn="t" rotWithShape="0">
              <a:prstClr val="black">
                <a:alpha val="40000"/>
              </a:prstClr>
            </a:outerShdw>
          </a:effectLst>
        </p:spPr>
      </p:pic>
      <p:pic>
        <p:nvPicPr>
          <p:cNvPr id="50" name="圖片 49">
            <a:extLst>
              <a:ext uri="{FF2B5EF4-FFF2-40B4-BE49-F238E27FC236}">
                <a16:creationId xmlns:a16="http://schemas.microsoft.com/office/drawing/2014/main" id="{8AE47B7A-11FB-4C7A-A250-5798D3325DB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7904" y="3545706"/>
            <a:ext cx="1883385" cy="1178776"/>
          </a:xfrm>
          <a:prstGeom prst="rect">
            <a:avLst/>
          </a:prstGeom>
          <a:effectLst>
            <a:outerShdw blurRad="50800" dist="38100" dir="5400000" algn="t" rotWithShape="0">
              <a:prstClr val="black">
                <a:alpha val="40000"/>
              </a:prstClr>
            </a:outerShdw>
          </a:effectLst>
        </p:spPr>
      </p:pic>
      <p:sp>
        <p:nvSpPr>
          <p:cNvPr id="53" name="文字方塊 52">
            <a:extLst>
              <a:ext uri="{FF2B5EF4-FFF2-40B4-BE49-F238E27FC236}">
                <a16:creationId xmlns:a16="http://schemas.microsoft.com/office/drawing/2014/main" id="{B1BEFEE9-0B16-4975-9476-9005431AD15E}"/>
              </a:ext>
            </a:extLst>
          </p:cNvPr>
          <p:cNvSpPr txBox="1"/>
          <p:nvPr/>
        </p:nvSpPr>
        <p:spPr>
          <a:xfrm>
            <a:off x="2847755" y="2952386"/>
            <a:ext cx="1769560" cy="323165"/>
          </a:xfrm>
          <a:prstGeom prst="rect">
            <a:avLst/>
          </a:prstGeom>
          <a:noFill/>
        </p:spPr>
        <p:txBody>
          <a:bodyPr wrap="square" rtlCol="0">
            <a:spAutoFit/>
          </a:bodyPr>
          <a:lstStyle/>
          <a:p>
            <a:r>
              <a:rPr kumimoji="1" lang="en-US" altLang="zh-TW" sz="1500">
                <a:solidFill>
                  <a:schemeClr val="bg1"/>
                </a:solidFill>
                <a:effectLst>
                  <a:outerShdw blurRad="38100" dist="38100" dir="2700000" algn="tl">
                    <a:srgbClr val="000000">
                      <a:alpha val="43137"/>
                    </a:srgbClr>
                  </a:outerShdw>
                </a:effectLst>
              </a:rPr>
              <a:t>QM2-2S10G1TA</a:t>
            </a:r>
          </a:p>
        </p:txBody>
      </p:sp>
      <p:sp>
        <p:nvSpPr>
          <p:cNvPr id="54" name="文字方塊 53">
            <a:extLst>
              <a:ext uri="{FF2B5EF4-FFF2-40B4-BE49-F238E27FC236}">
                <a16:creationId xmlns:a16="http://schemas.microsoft.com/office/drawing/2014/main" id="{5A19ADBE-E04A-4C45-A90F-1263DA3994AB}"/>
              </a:ext>
            </a:extLst>
          </p:cNvPr>
          <p:cNvSpPr txBox="1"/>
          <p:nvPr/>
        </p:nvSpPr>
        <p:spPr>
          <a:xfrm>
            <a:off x="4789004" y="2952386"/>
            <a:ext cx="1652021" cy="323165"/>
          </a:xfrm>
          <a:prstGeom prst="rect">
            <a:avLst/>
          </a:prstGeom>
          <a:noFill/>
        </p:spPr>
        <p:txBody>
          <a:bodyPr wrap="square" rtlCol="0">
            <a:spAutoFit/>
          </a:bodyPr>
          <a:lstStyle/>
          <a:p>
            <a:r>
              <a:rPr kumimoji="1" lang="en-US" altLang="zh-TW" sz="1500">
                <a:solidFill>
                  <a:schemeClr val="bg1"/>
                </a:solidFill>
                <a:effectLst>
                  <a:outerShdw blurRad="38100" dist="38100" dir="2700000" algn="tl">
                    <a:srgbClr val="000000">
                      <a:alpha val="43137"/>
                    </a:srgbClr>
                  </a:outerShdw>
                </a:effectLst>
              </a:rPr>
              <a:t>QM2-2P10G1TA</a:t>
            </a:r>
          </a:p>
        </p:txBody>
      </p:sp>
      <p:sp>
        <p:nvSpPr>
          <p:cNvPr id="55" name="矩形: 圓角 54">
            <a:extLst>
              <a:ext uri="{FF2B5EF4-FFF2-40B4-BE49-F238E27FC236}">
                <a16:creationId xmlns:a16="http://schemas.microsoft.com/office/drawing/2014/main" id="{66DFAD47-3D23-4296-8FA2-C680A1C0F070}"/>
              </a:ext>
            </a:extLst>
          </p:cNvPr>
          <p:cNvSpPr/>
          <p:nvPr/>
        </p:nvSpPr>
        <p:spPr>
          <a:xfrm>
            <a:off x="2827506" y="1129654"/>
            <a:ext cx="1557149" cy="30913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1500" b="1">
                <a:solidFill>
                  <a:schemeClr val="bg1"/>
                </a:solidFill>
                <a:latin typeface="Arial" panose="020B0604020202020204" pitchFamily="34" charset="0"/>
                <a:ea typeface="微軟正黑體" pitchFamily="34" charset="-120"/>
                <a:cs typeface="Arial" panose="020B0604020202020204" pitchFamily="34" charset="0"/>
                <a:sym typeface="Arial" panose="020B0604020202020204" pitchFamily="34" charset="0"/>
              </a:rPr>
              <a:t>M.2 SATA </a:t>
            </a:r>
            <a:endParaRPr lang="zh-TW" altLang="zh-TW" sz="1500" b="1">
              <a:solidFill>
                <a:schemeClr val="bg1"/>
              </a:solidFill>
              <a:latin typeface="Arial" panose="020B0604020202020204" pitchFamily="34" charset="0"/>
              <a:ea typeface="微軟正黑體" pitchFamily="34" charset="-120"/>
              <a:cs typeface="Arial" panose="020B0604020202020204" pitchFamily="34" charset="0"/>
              <a:sym typeface="Arial" panose="020B0604020202020204" pitchFamily="34" charset="0"/>
            </a:endParaRPr>
          </a:p>
        </p:txBody>
      </p:sp>
      <p:sp>
        <p:nvSpPr>
          <p:cNvPr id="56" name="矩形: 圓角 55">
            <a:extLst>
              <a:ext uri="{FF2B5EF4-FFF2-40B4-BE49-F238E27FC236}">
                <a16:creationId xmlns:a16="http://schemas.microsoft.com/office/drawing/2014/main" id="{FC89C9BC-BF66-4CC9-BB33-30198A80A6D7}"/>
              </a:ext>
            </a:extLst>
          </p:cNvPr>
          <p:cNvSpPr/>
          <p:nvPr/>
        </p:nvSpPr>
        <p:spPr>
          <a:xfrm>
            <a:off x="4785598" y="1129654"/>
            <a:ext cx="1622407" cy="309131"/>
          </a:xfrm>
          <a:prstGeom prst="round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1500" b="1">
                <a:solidFill>
                  <a:schemeClr val="bg1"/>
                </a:solidFill>
                <a:latin typeface="Arial" panose="020B0604020202020204" pitchFamily="34" charset="0"/>
                <a:ea typeface="微軟正黑體" pitchFamily="34" charset="-120"/>
                <a:cs typeface="Arial" panose="020B0604020202020204" pitchFamily="34" charset="0"/>
                <a:sym typeface="Arial" panose="020B0604020202020204" pitchFamily="34" charset="0"/>
              </a:rPr>
              <a:t>M.2 PCIe Gen 2</a:t>
            </a:r>
            <a:endParaRPr lang="zh-TW" altLang="zh-TW" sz="1500" b="1">
              <a:solidFill>
                <a:schemeClr val="bg1"/>
              </a:solidFill>
              <a:latin typeface="Arial" panose="020B0604020202020204" pitchFamily="34" charset="0"/>
              <a:ea typeface="微軟正黑體" pitchFamily="34" charset="-120"/>
              <a:cs typeface="Arial" panose="020B0604020202020204" pitchFamily="34" charset="0"/>
              <a:sym typeface="Arial" panose="020B0604020202020204" pitchFamily="34" charset="0"/>
            </a:endParaRPr>
          </a:p>
        </p:txBody>
      </p:sp>
      <p:sp>
        <p:nvSpPr>
          <p:cNvPr id="57" name="矩形: 圓角 56">
            <a:extLst>
              <a:ext uri="{FF2B5EF4-FFF2-40B4-BE49-F238E27FC236}">
                <a16:creationId xmlns:a16="http://schemas.microsoft.com/office/drawing/2014/main" id="{33D54A0A-05BC-4B11-9825-A5B48928374B}"/>
              </a:ext>
            </a:extLst>
          </p:cNvPr>
          <p:cNvSpPr/>
          <p:nvPr/>
        </p:nvSpPr>
        <p:spPr>
          <a:xfrm>
            <a:off x="6808947" y="1129654"/>
            <a:ext cx="1622407" cy="30913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1500" b="1">
                <a:solidFill>
                  <a:schemeClr val="bg1"/>
                </a:solidFill>
                <a:latin typeface="Arial" panose="020B0604020202020204" pitchFamily="34" charset="0"/>
                <a:ea typeface="微軟正黑體" pitchFamily="34" charset="-120"/>
                <a:cs typeface="Arial" panose="020B0604020202020204" pitchFamily="34" charset="0"/>
                <a:sym typeface="Arial" panose="020B0604020202020204" pitchFamily="34" charset="0"/>
              </a:rPr>
              <a:t>M.2 PCIe Gen 3</a:t>
            </a:r>
            <a:endParaRPr lang="zh-TW" altLang="zh-TW" sz="1500" b="1">
              <a:solidFill>
                <a:schemeClr val="bg1"/>
              </a:solidFill>
              <a:latin typeface="Arial" panose="020B0604020202020204" pitchFamily="34" charset="0"/>
              <a:ea typeface="微軟正黑體" pitchFamily="34" charset="-120"/>
              <a:cs typeface="Arial" panose="020B0604020202020204" pitchFamily="34" charset="0"/>
              <a:sym typeface="Arial" panose="020B0604020202020204" pitchFamily="34" charset="0"/>
            </a:endParaRPr>
          </a:p>
        </p:txBody>
      </p:sp>
      <p:pic>
        <p:nvPicPr>
          <p:cNvPr id="21" name="圖形 20">
            <a:extLst>
              <a:ext uri="{FF2B5EF4-FFF2-40B4-BE49-F238E27FC236}">
                <a16:creationId xmlns:a16="http://schemas.microsoft.com/office/drawing/2014/main" id="{334BFA75-06E8-41AB-8BCD-FB6FFD28E373}"/>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960808" y="159914"/>
            <a:ext cx="941092" cy="160248"/>
          </a:xfrm>
          <a:prstGeom prst="rect">
            <a:avLst/>
          </a:prstGeom>
        </p:spPr>
      </p:pic>
    </p:spTree>
    <p:extLst>
      <p:ext uri="{BB962C8B-B14F-4D97-AF65-F5344CB8AC3E}">
        <p14:creationId xmlns:p14="http://schemas.microsoft.com/office/powerpoint/2010/main" val="3328889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圓角 16">
            <a:extLst>
              <a:ext uri="{FF2B5EF4-FFF2-40B4-BE49-F238E27FC236}">
                <a16:creationId xmlns:a16="http://schemas.microsoft.com/office/drawing/2014/main" id="{5B0B308E-4868-41A5-907A-C62F8615E3F4}"/>
              </a:ext>
            </a:extLst>
          </p:cNvPr>
          <p:cNvSpPr/>
          <p:nvPr/>
        </p:nvSpPr>
        <p:spPr>
          <a:xfrm>
            <a:off x="4619613" y="2196571"/>
            <a:ext cx="4220035" cy="2484599"/>
          </a:xfrm>
          <a:prstGeom prst="roundRect">
            <a:avLst>
              <a:gd name="adj" fmla="val 1305"/>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8" name="矩形: 圓角 7">
            <a:extLst>
              <a:ext uri="{FF2B5EF4-FFF2-40B4-BE49-F238E27FC236}">
                <a16:creationId xmlns:a16="http://schemas.microsoft.com/office/drawing/2014/main" id="{C4D17213-BB6D-49DC-8D2C-D65699012ADF}"/>
              </a:ext>
            </a:extLst>
          </p:cNvPr>
          <p:cNvSpPr/>
          <p:nvPr/>
        </p:nvSpPr>
        <p:spPr>
          <a:xfrm>
            <a:off x="269564" y="2196571"/>
            <a:ext cx="4220035" cy="2484599"/>
          </a:xfrm>
          <a:prstGeom prst="roundRect">
            <a:avLst>
              <a:gd name="adj" fmla="val 170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2" name="Title 1">
            <a:extLst>
              <a:ext uri="{FF2B5EF4-FFF2-40B4-BE49-F238E27FC236}">
                <a16:creationId xmlns:a16="http://schemas.microsoft.com/office/drawing/2014/main" id="{421D89E7-2442-2145-ACC6-4044E2651D30}"/>
              </a:ext>
            </a:extLst>
          </p:cNvPr>
          <p:cNvSpPr>
            <a:spLocks noGrp="1"/>
          </p:cNvSpPr>
          <p:nvPr>
            <p:ph type="title"/>
          </p:nvPr>
        </p:nvSpPr>
        <p:spPr>
          <a:xfrm>
            <a:off x="457200" y="104296"/>
            <a:ext cx="8229600" cy="812800"/>
          </a:xfrm>
          <a:prstGeom prst="rect">
            <a:avLst/>
          </a:prstGeom>
        </p:spPr>
        <p:txBody>
          <a:bodyPr/>
          <a:lstStyle/>
          <a:p>
            <a:r>
              <a:rPr lang="zh-CN" altLang="en-US"/>
              <a:t>不只享受 SSD 更擁有 </a:t>
            </a:r>
            <a:r>
              <a:rPr lang="en-US" altLang="zh-CN"/>
              <a:t>10GbE </a:t>
            </a:r>
            <a:r>
              <a:rPr lang="zh-CN" altLang="en-US"/>
              <a:t>高速傳輸</a:t>
            </a:r>
            <a:endParaRPr lang="en-US"/>
          </a:p>
        </p:txBody>
      </p:sp>
      <p:sp>
        <p:nvSpPr>
          <p:cNvPr id="5" name="TextBox 4">
            <a:extLst>
              <a:ext uri="{FF2B5EF4-FFF2-40B4-BE49-F238E27FC236}">
                <a16:creationId xmlns:a16="http://schemas.microsoft.com/office/drawing/2014/main" id="{C0EF81D4-45AF-9249-907A-1F484944AFB7}"/>
              </a:ext>
            </a:extLst>
          </p:cNvPr>
          <p:cNvSpPr txBox="1"/>
          <p:nvPr/>
        </p:nvSpPr>
        <p:spPr>
          <a:xfrm>
            <a:off x="593699" y="1174495"/>
            <a:ext cx="3832101" cy="892552"/>
          </a:xfrm>
          <a:prstGeom prst="rect">
            <a:avLst/>
          </a:prstGeom>
          <a:noFill/>
        </p:spPr>
        <p:txBody>
          <a:bodyPr wrap="square" rtlCol="0" anchor="t">
            <a:spAutoFit/>
          </a:bodyPr>
          <a:lstStyle/>
          <a:p>
            <a:r>
              <a:rPr lang="en-US" sz="2400" b="1">
                <a:solidFill>
                  <a:srgbClr val="69F0E1"/>
                </a:solidFill>
                <a:latin typeface="微軟正黑體" panose="020B0604030504040204" pitchFamily="34" charset="-120"/>
                <a:ea typeface="微軟正黑體" panose="020B0604030504040204" pitchFamily="34" charset="-120"/>
              </a:rPr>
              <a:t>QM2-2P10G1TA</a:t>
            </a:r>
          </a:p>
          <a:p>
            <a:r>
              <a:rPr lang="zh-CN" altLang="en-US">
                <a:solidFill>
                  <a:schemeClr val="bg1"/>
                </a:solidFill>
                <a:latin typeface="微軟正黑體" panose="020B0604030504040204" pitchFamily="34" charset="-120"/>
                <a:ea typeface="微軟正黑體" panose="020B0604030504040204" pitchFamily="34" charset="-120"/>
              </a:rPr>
              <a:t>支援最多兩張</a:t>
            </a:r>
            <a:r>
              <a:rPr lang="en-US" altLang="zh-CN">
                <a:solidFill>
                  <a:schemeClr val="bg1"/>
                </a:solidFill>
                <a:latin typeface="微軟正黑體" panose="020B0604030504040204" pitchFamily="34" charset="-120"/>
                <a:ea typeface="微軟正黑體" panose="020B0604030504040204" pitchFamily="34" charset="-120"/>
              </a:rPr>
              <a:t>2280</a:t>
            </a:r>
            <a:r>
              <a:rPr lang="zh-CN" altLang="en-US">
                <a:solidFill>
                  <a:schemeClr val="bg1"/>
                </a:solidFill>
                <a:latin typeface="微軟正黑體" panose="020B0604030504040204" pitchFamily="34" charset="-120"/>
                <a:ea typeface="微軟正黑體" panose="020B0604030504040204" pitchFamily="34" charset="-120"/>
              </a:rPr>
              <a:t> </a:t>
            </a:r>
            <a:r>
              <a:rPr lang="en-US" altLang="zh-CN">
                <a:solidFill>
                  <a:schemeClr val="bg1"/>
                </a:solidFill>
                <a:latin typeface="微軟正黑體" panose="020B0604030504040204" pitchFamily="34" charset="-120"/>
                <a:ea typeface="微軟正黑體" panose="020B0604030504040204" pitchFamily="34" charset="-120"/>
              </a:rPr>
              <a:t>PCIe NVMe SSD</a:t>
            </a:r>
            <a:r>
              <a:rPr lang="zh-TW" altLang="en-US">
                <a:solidFill>
                  <a:schemeClr val="bg1"/>
                </a:solidFill>
                <a:latin typeface="微軟正黑體" panose="020B0604030504040204" pitchFamily="34" charset="-120"/>
                <a:ea typeface="微軟正黑體" panose="020B0604030504040204" pitchFamily="34" charset="-120"/>
              </a:rPr>
              <a:t> </a:t>
            </a:r>
            <a:r>
              <a:rPr lang="en-US" altLang="zh-TW">
                <a:solidFill>
                  <a:schemeClr val="bg1"/>
                </a:solidFill>
                <a:latin typeface="微軟正黑體" panose="020B0604030504040204" pitchFamily="34" charset="-120"/>
                <a:ea typeface="微軟正黑體" panose="020B0604030504040204" pitchFamily="34" charset="-120"/>
              </a:rPr>
              <a:t>(M-key)</a:t>
            </a:r>
            <a:r>
              <a:rPr lang="en-US" altLang="zh-CN">
                <a:solidFill>
                  <a:schemeClr val="bg1"/>
                </a:solidFill>
                <a:latin typeface="微軟正黑體" panose="020B0604030504040204" pitchFamily="34" charset="-120"/>
                <a:ea typeface="微軟正黑體" panose="020B0604030504040204" pitchFamily="34" charset="-120"/>
              </a:rPr>
              <a:t>, </a:t>
            </a:r>
            <a:r>
              <a:rPr lang="zh-CN" altLang="en-US">
                <a:solidFill>
                  <a:schemeClr val="bg1"/>
                </a:solidFill>
                <a:latin typeface="微軟正黑體" panose="020B0604030504040204" pitchFamily="34" charset="-120"/>
                <a:ea typeface="微軟正黑體" panose="020B0604030504040204" pitchFamily="34" charset="-120"/>
              </a:rPr>
              <a:t>單埠提供 </a:t>
            </a:r>
            <a:r>
              <a:rPr lang="en-US" altLang="zh-CN">
                <a:solidFill>
                  <a:schemeClr val="bg1"/>
                </a:solidFill>
                <a:latin typeface="微軟正黑體" panose="020B0604030504040204" pitchFamily="34" charset="-120"/>
                <a:ea typeface="微軟正黑體" panose="020B0604030504040204" pitchFamily="34" charset="-120"/>
              </a:rPr>
              <a:t>Gen2 x2</a:t>
            </a:r>
            <a:r>
              <a:rPr lang="zh-TW" altLang="en-US">
                <a:solidFill>
                  <a:schemeClr val="bg1"/>
                </a:solidFill>
                <a:latin typeface="微軟正黑體" panose="020B0604030504040204" pitchFamily="34" charset="-120"/>
                <a:ea typeface="微軟正黑體" panose="020B0604030504040204" pitchFamily="34" charset="-120"/>
              </a:rPr>
              <a:t> 頻寬</a:t>
            </a:r>
            <a:endParaRPr lang="en-US" sz="2800">
              <a:solidFill>
                <a:schemeClr val="bg1"/>
              </a:solidFill>
              <a:latin typeface="微軟正黑體" panose="020B0604030504040204" pitchFamily="34" charset="-120"/>
              <a:ea typeface="微軟正黑體" panose="020B0604030504040204" pitchFamily="34" charset="-120"/>
            </a:endParaRPr>
          </a:p>
        </p:txBody>
      </p:sp>
      <p:sp>
        <p:nvSpPr>
          <p:cNvPr id="6" name="TextBox 5">
            <a:extLst>
              <a:ext uri="{FF2B5EF4-FFF2-40B4-BE49-F238E27FC236}">
                <a16:creationId xmlns:a16="http://schemas.microsoft.com/office/drawing/2014/main" id="{280E77D1-451F-8A41-A836-4732C452CD98}"/>
              </a:ext>
            </a:extLst>
          </p:cNvPr>
          <p:cNvSpPr txBox="1"/>
          <p:nvPr/>
        </p:nvSpPr>
        <p:spPr>
          <a:xfrm>
            <a:off x="4942221" y="1174495"/>
            <a:ext cx="3087354" cy="892552"/>
          </a:xfrm>
          <a:prstGeom prst="rect">
            <a:avLst/>
          </a:prstGeom>
          <a:noFill/>
        </p:spPr>
        <p:txBody>
          <a:bodyPr wrap="square" rtlCol="0" anchor="t">
            <a:spAutoFit/>
          </a:bodyPr>
          <a:lstStyle/>
          <a:p>
            <a:r>
              <a:rPr lang="en-US" sz="2400" b="1">
                <a:solidFill>
                  <a:srgbClr val="69F0E1"/>
                </a:solidFill>
                <a:latin typeface="微軟正黑體" panose="020B0604030504040204" pitchFamily="34" charset="-120"/>
                <a:ea typeface="微軟正黑體" panose="020B0604030504040204" pitchFamily="34" charset="-120"/>
              </a:rPr>
              <a:t>QM2-2S10G1TA</a:t>
            </a:r>
          </a:p>
          <a:p>
            <a:r>
              <a:rPr lang="zh-CN" altLang="en-US">
                <a:solidFill>
                  <a:schemeClr val="bg1"/>
                </a:solidFill>
                <a:latin typeface="微軟正黑體" panose="020B0604030504040204" pitchFamily="34" charset="-120"/>
                <a:ea typeface="微軟正黑體" panose="020B0604030504040204" pitchFamily="34" charset="-120"/>
              </a:rPr>
              <a:t>支援最多兩張</a:t>
            </a:r>
            <a:r>
              <a:rPr lang="en-US" altLang="zh-CN">
                <a:solidFill>
                  <a:schemeClr val="bg1"/>
                </a:solidFill>
                <a:latin typeface="微軟正黑體" panose="020B0604030504040204" pitchFamily="34" charset="-120"/>
                <a:ea typeface="微軟正黑體" panose="020B0604030504040204" pitchFamily="34" charset="-120"/>
              </a:rPr>
              <a:t>2280</a:t>
            </a:r>
            <a:r>
              <a:rPr lang="zh-CN" altLang="en-US">
                <a:solidFill>
                  <a:schemeClr val="bg1"/>
                </a:solidFill>
                <a:latin typeface="微軟正黑體" panose="020B0604030504040204" pitchFamily="34" charset="-120"/>
                <a:ea typeface="微軟正黑體" panose="020B0604030504040204" pitchFamily="34" charset="-120"/>
              </a:rPr>
              <a:t> </a:t>
            </a:r>
            <a:r>
              <a:rPr lang="en-US" altLang="zh-CN">
                <a:solidFill>
                  <a:schemeClr val="bg1"/>
                </a:solidFill>
                <a:latin typeface="微軟正黑體" panose="020B0604030504040204" pitchFamily="34" charset="-120"/>
                <a:ea typeface="微軟正黑體" panose="020B0604030504040204" pitchFamily="34" charset="-120"/>
              </a:rPr>
              <a:t>SATA M.2 SSD, </a:t>
            </a:r>
            <a:r>
              <a:rPr lang="zh-CN" altLang="en-US">
                <a:solidFill>
                  <a:schemeClr val="bg1"/>
                </a:solidFill>
                <a:latin typeface="微軟正黑體" panose="020B0604030504040204" pitchFamily="34" charset="-120"/>
                <a:ea typeface="微軟正黑體" panose="020B0604030504040204" pitchFamily="34" charset="-120"/>
              </a:rPr>
              <a:t>單埠提供 </a:t>
            </a:r>
            <a:r>
              <a:rPr lang="en-US" altLang="zh-CN">
                <a:solidFill>
                  <a:schemeClr val="bg1"/>
                </a:solidFill>
                <a:latin typeface="微軟正黑體" panose="020B0604030504040204" pitchFamily="34" charset="-120"/>
                <a:ea typeface="微軟正黑體" panose="020B0604030504040204" pitchFamily="34" charset="-120"/>
              </a:rPr>
              <a:t>6Gb/s </a:t>
            </a:r>
            <a:r>
              <a:rPr lang="zh-TW" altLang="en-US">
                <a:solidFill>
                  <a:schemeClr val="bg1"/>
                </a:solidFill>
                <a:latin typeface="微軟正黑體" panose="020B0604030504040204" pitchFamily="34" charset="-120"/>
                <a:ea typeface="微軟正黑體" panose="020B0604030504040204" pitchFamily="34" charset="-120"/>
              </a:rPr>
              <a:t>頻寬</a:t>
            </a:r>
            <a:endParaRPr lang="en-US" sz="2800">
              <a:solidFill>
                <a:schemeClr val="bg1"/>
              </a:solidFill>
              <a:latin typeface="微軟正黑體" panose="020B0604030504040204" pitchFamily="34" charset="-120"/>
              <a:ea typeface="微軟正黑體" panose="020B0604030504040204" pitchFamily="34" charset="-120"/>
            </a:endParaRPr>
          </a:p>
        </p:txBody>
      </p:sp>
      <p:pic>
        <p:nvPicPr>
          <p:cNvPr id="10" name="Picture 9">
            <a:extLst>
              <a:ext uri="{FF2B5EF4-FFF2-40B4-BE49-F238E27FC236}">
                <a16:creationId xmlns:a16="http://schemas.microsoft.com/office/drawing/2014/main" id="{8D80174F-A8CD-A647-82AF-5EEE0094AB4A}"/>
              </a:ext>
            </a:extLst>
          </p:cNvPr>
          <p:cNvPicPr>
            <a:picLocks noChangeAspect="1"/>
          </p:cNvPicPr>
          <p:nvPr/>
        </p:nvPicPr>
        <p:blipFill>
          <a:blip r:embed="rId3"/>
          <a:stretch>
            <a:fillRect/>
          </a:stretch>
        </p:blipFill>
        <p:spPr>
          <a:xfrm>
            <a:off x="4612111" y="2324446"/>
            <a:ext cx="4286250" cy="2228850"/>
          </a:xfrm>
          <a:prstGeom prst="rect">
            <a:avLst/>
          </a:prstGeom>
        </p:spPr>
      </p:pic>
      <p:pic>
        <p:nvPicPr>
          <p:cNvPr id="11" name="Picture 10">
            <a:extLst>
              <a:ext uri="{FF2B5EF4-FFF2-40B4-BE49-F238E27FC236}">
                <a16:creationId xmlns:a16="http://schemas.microsoft.com/office/drawing/2014/main" id="{0AB5BC3C-1536-AA40-AF4D-3673F5E3C26B}"/>
              </a:ext>
            </a:extLst>
          </p:cNvPr>
          <p:cNvPicPr>
            <a:picLocks noChangeAspect="1"/>
          </p:cNvPicPr>
          <p:nvPr/>
        </p:nvPicPr>
        <p:blipFill>
          <a:blip r:embed="rId4"/>
          <a:stretch>
            <a:fillRect/>
          </a:stretch>
        </p:blipFill>
        <p:spPr>
          <a:xfrm>
            <a:off x="299949" y="2353515"/>
            <a:ext cx="4286250" cy="2228850"/>
          </a:xfrm>
          <a:prstGeom prst="rect">
            <a:avLst/>
          </a:prstGeom>
        </p:spPr>
      </p:pic>
    </p:spTree>
    <p:extLst>
      <p:ext uri="{BB962C8B-B14F-4D97-AF65-F5344CB8AC3E}">
        <p14:creationId xmlns:p14="http://schemas.microsoft.com/office/powerpoint/2010/main" val="2314263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a:extLst>
              <a:ext uri="{FF2B5EF4-FFF2-40B4-BE49-F238E27FC236}">
                <a16:creationId xmlns:a16="http://schemas.microsoft.com/office/drawing/2014/main" id="{8AE2D1D5-7A52-494D-A7D3-4B4CDDB2961D}"/>
              </a:ext>
            </a:extLst>
          </p:cNvPr>
          <p:cNvSpPr/>
          <p:nvPr/>
        </p:nvSpPr>
        <p:spPr>
          <a:xfrm>
            <a:off x="3396685" y="1226336"/>
            <a:ext cx="2285302" cy="2804278"/>
          </a:xfrm>
          <a:prstGeom prst="rect">
            <a:avLst/>
          </a:prstGeom>
          <a:gradFill>
            <a:gsLst>
              <a:gs pos="31000">
                <a:srgbClr val="69F0E1">
                  <a:alpha val="25000"/>
                </a:srgbClr>
              </a:gs>
              <a:gs pos="100000">
                <a:srgbClr val="329AFC">
                  <a:alpha val="30000"/>
                </a:srgbClr>
              </a:gs>
            </a:gsLst>
            <a:lin ang="162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69">
            <a:extLst>
              <a:ext uri="{FF2B5EF4-FFF2-40B4-BE49-F238E27FC236}">
                <a16:creationId xmlns:a16="http://schemas.microsoft.com/office/drawing/2014/main" id="{CB4E6A8A-D338-4D7F-8D4C-C0ACD4F3E16F}"/>
              </a:ext>
            </a:extLst>
          </p:cNvPr>
          <p:cNvSpPr/>
          <p:nvPr/>
        </p:nvSpPr>
        <p:spPr>
          <a:xfrm>
            <a:off x="6020418" y="1226336"/>
            <a:ext cx="2285302" cy="2804278"/>
          </a:xfrm>
          <a:prstGeom prst="rect">
            <a:avLst/>
          </a:prstGeom>
          <a:gradFill>
            <a:gsLst>
              <a:gs pos="31000">
                <a:srgbClr val="69F0E1">
                  <a:alpha val="25000"/>
                </a:srgbClr>
              </a:gs>
              <a:gs pos="100000">
                <a:srgbClr val="329AFC">
                  <a:alpha val="30000"/>
                </a:srgbClr>
              </a:gs>
            </a:gsLst>
            <a:lin ang="162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矩形 70">
            <a:extLst>
              <a:ext uri="{FF2B5EF4-FFF2-40B4-BE49-F238E27FC236}">
                <a16:creationId xmlns:a16="http://schemas.microsoft.com/office/drawing/2014/main" id="{D92B3A06-F9FB-44AD-A8C8-93DD52015A52}"/>
              </a:ext>
            </a:extLst>
          </p:cNvPr>
          <p:cNvSpPr/>
          <p:nvPr/>
        </p:nvSpPr>
        <p:spPr>
          <a:xfrm>
            <a:off x="809117" y="1226336"/>
            <a:ext cx="2285302" cy="2804278"/>
          </a:xfrm>
          <a:prstGeom prst="rect">
            <a:avLst/>
          </a:prstGeom>
          <a:gradFill>
            <a:gsLst>
              <a:gs pos="31000">
                <a:srgbClr val="69F0E1">
                  <a:alpha val="25000"/>
                </a:srgbClr>
              </a:gs>
              <a:gs pos="100000">
                <a:srgbClr val="329AFC">
                  <a:alpha val="30000"/>
                </a:srgbClr>
              </a:gs>
            </a:gsLst>
            <a:lin ang="162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6" name="圖片 35" descr="一張含有 監視器, 螢幕, 電視, 電子用品 的圖片&#10;&#10;自動產生的描述" hidden="1">
            <a:extLst>
              <a:ext uri="{FF2B5EF4-FFF2-40B4-BE49-F238E27FC236}">
                <a16:creationId xmlns:a16="http://schemas.microsoft.com/office/drawing/2014/main" id="{EB9D6154-4BF2-4CCA-A022-1B9C07BEFB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6688" y="1091398"/>
            <a:ext cx="2347716" cy="3028793"/>
          </a:xfrm>
          <a:prstGeom prst="rect">
            <a:avLst/>
          </a:prstGeom>
        </p:spPr>
      </p:pic>
      <p:pic>
        <p:nvPicPr>
          <p:cNvPr id="34" name="圖片 33" descr="一張含有 監視器, 螢幕, 電視, 電子用品 的圖片&#10;&#10;自動產生的描述" hidden="1">
            <a:extLst>
              <a:ext uri="{FF2B5EF4-FFF2-40B4-BE49-F238E27FC236}">
                <a16:creationId xmlns:a16="http://schemas.microsoft.com/office/drawing/2014/main" id="{6186DF38-1B13-48A5-9ED8-33A9C55C44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1876" y="1091398"/>
            <a:ext cx="2347716" cy="3028793"/>
          </a:xfrm>
          <a:prstGeom prst="rect">
            <a:avLst/>
          </a:prstGeom>
        </p:spPr>
      </p:pic>
      <p:pic>
        <p:nvPicPr>
          <p:cNvPr id="32" name="圖片 31" descr="一張含有 監視器, 螢幕, 電視, 電子用品 的圖片&#10;&#10;自動產生的描述" hidden="1">
            <a:extLst>
              <a:ext uri="{FF2B5EF4-FFF2-40B4-BE49-F238E27FC236}">
                <a16:creationId xmlns:a16="http://schemas.microsoft.com/office/drawing/2014/main" id="{6057CEEF-4666-4C0E-99A7-0AD9297649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115" y="1091398"/>
            <a:ext cx="2347716" cy="3028793"/>
          </a:xfrm>
          <a:prstGeom prst="rect">
            <a:avLst/>
          </a:prstGeom>
        </p:spPr>
      </p:pic>
      <p:sp>
        <p:nvSpPr>
          <p:cNvPr id="3" name="標題 2">
            <a:extLst>
              <a:ext uri="{FF2B5EF4-FFF2-40B4-BE49-F238E27FC236}">
                <a16:creationId xmlns:a16="http://schemas.microsoft.com/office/drawing/2014/main" id="{0129BECF-5B22-4DA5-BD73-F08B3EAC6D02}"/>
              </a:ext>
            </a:extLst>
          </p:cNvPr>
          <p:cNvSpPr>
            <a:spLocks noGrp="1"/>
          </p:cNvSpPr>
          <p:nvPr>
            <p:ph type="title"/>
          </p:nvPr>
        </p:nvSpPr>
        <p:spPr>
          <a:xfrm>
            <a:off x="428626" y="94593"/>
            <a:ext cx="8229600" cy="812800"/>
          </a:xfrm>
          <a:prstGeom prst="rect">
            <a:avLst/>
          </a:prstGeom>
        </p:spPr>
        <p:txBody>
          <a:bodyPr/>
          <a:lstStyle/>
          <a:p>
            <a:r>
              <a:rPr lang="zh-TW" altLang="en-US">
                <a:latin typeface="微軟正黑體" panose="020B0604030504040204" pitchFamily="34" charset="-120"/>
                <a:ea typeface="微軟正黑體" panose="020B0604030504040204" pitchFamily="34" charset="-120"/>
              </a:rPr>
              <a:t>第三方作業系統亦可使用</a:t>
            </a:r>
          </a:p>
        </p:txBody>
      </p:sp>
      <p:sp>
        <p:nvSpPr>
          <p:cNvPr id="5" name="TextBox 4">
            <a:extLst>
              <a:ext uri="{FF2B5EF4-FFF2-40B4-BE49-F238E27FC236}">
                <a16:creationId xmlns:a16="http://schemas.microsoft.com/office/drawing/2014/main" id="{B11187F8-02F7-2241-A845-1E83D48C5776}"/>
              </a:ext>
            </a:extLst>
          </p:cNvPr>
          <p:cNvSpPr txBox="1"/>
          <p:nvPr/>
        </p:nvSpPr>
        <p:spPr>
          <a:xfrm>
            <a:off x="3291694" y="4320607"/>
            <a:ext cx="6151707" cy="253916"/>
          </a:xfrm>
          <a:prstGeom prst="rect">
            <a:avLst/>
          </a:prstGeom>
          <a:noFill/>
        </p:spPr>
        <p:txBody>
          <a:bodyPr wrap="square" rtlCol="0" anchor="t">
            <a:spAutoFit/>
          </a:bodyPr>
          <a:lstStyle/>
          <a:p>
            <a:r>
              <a:rPr lang="en-US" sz="1050" b="1">
                <a:solidFill>
                  <a:schemeClr val="bg1"/>
                </a:solidFill>
                <a:latin typeface="微軟正黑體" panose="020B0604030504040204" pitchFamily="34" charset="-120"/>
                <a:ea typeface="微軟正黑體" panose="020B0604030504040204" pitchFamily="34" charset="-120"/>
              </a:rPr>
              <a:t>QNAP NAS</a:t>
            </a:r>
            <a:r>
              <a:rPr lang="zh-TW" altLang="en-US" sz="1050" b="1">
                <a:solidFill>
                  <a:schemeClr val="bg1"/>
                </a:solidFill>
                <a:latin typeface="微軟正黑體" panose="020B0604030504040204" pitchFamily="34" charset="-120"/>
                <a:ea typeface="微軟正黑體" panose="020B0604030504040204" pitchFamily="34" charset="-120"/>
              </a:rPr>
              <a:t> </a:t>
            </a:r>
            <a:r>
              <a:rPr lang="zh-CN" altLang="en-US" sz="1050" b="1">
                <a:solidFill>
                  <a:schemeClr val="bg1"/>
                </a:solidFill>
                <a:latin typeface="微軟正黑體" panose="020B0604030504040204" pitchFamily="34" charset="-120"/>
                <a:ea typeface="微軟正黑體" panose="020B0604030504040204" pitchFamily="34" charset="-120"/>
              </a:rPr>
              <a:t>不須安裝</a:t>
            </a:r>
            <a:r>
              <a:rPr lang="zh-TW" altLang="en-US" sz="1050" b="1">
                <a:solidFill>
                  <a:schemeClr val="bg1"/>
                </a:solidFill>
                <a:latin typeface="微軟正黑體" panose="020B0604030504040204" pitchFamily="34" charset="-120"/>
                <a:ea typeface="微軟正黑體" panose="020B0604030504040204" pitchFamily="34" charset="-120"/>
              </a:rPr>
              <a:t> </a:t>
            </a:r>
            <a:r>
              <a:rPr lang="en-US" altLang="zh-CN" sz="1050" b="1">
                <a:solidFill>
                  <a:schemeClr val="bg1"/>
                </a:solidFill>
                <a:latin typeface="微軟正黑體" panose="020B0604030504040204" pitchFamily="34" charset="-120"/>
                <a:ea typeface="微軟正黑體" panose="020B0604030504040204" pitchFamily="34" charset="-120"/>
              </a:rPr>
              <a:t>Driver, Windows/Linux</a:t>
            </a:r>
            <a:r>
              <a:rPr lang="zh-TW" altLang="en-US" sz="1050" b="1">
                <a:solidFill>
                  <a:schemeClr val="bg1"/>
                </a:solidFill>
                <a:latin typeface="微軟正黑體" panose="020B0604030504040204" pitchFamily="34" charset="-120"/>
                <a:ea typeface="微軟正黑體" panose="020B0604030504040204" pitchFamily="34" charset="-120"/>
              </a:rPr>
              <a:t> </a:t>
            </a:r>
            <a:r>
              <a:rPr lang="zh-CN" altLang="en-US" sz="1050" b="1">
                <a:solidFill>
                  <a:schemeClr val="bg1"/>
                </a:solidFill>
                <a:latin typeface="微軟正黑體" panose="020B0604030504040204" pitchFamily="34" charset="-120"/>
                <a:ea typeface="微軟正黑體" panose="020B0604030504040204" pitchFamily="34" charset="-120"/>
              </a:rPr>
              <a:t>系統請至官網下載網路</a:t>
            </a:r>
            <a:r>
              <a:rPr lang="zh-TW" altLang="en-US" sz="1050" b="1">
                <a:solidFill>
                  <a:schemeClr val="bg1"/>
                </a:solidFill>
                <a:latin typeface="微軟正黑體" panose="020B0604030504040204" pitchFamily="34" charset="-120"/>
                <a:ea typeface="微軟正黑體" panose="020B0604030504040204" pitchFamily="34" charset="-120"/>
              </a:rPr>
              <a:t> </a:t>
            </a:r>
            <a:r>
              <a:rPr lang="en-US" altLang="zh-CN" sz="1050" b="1">
                <a:solidFill>
                  <a:schemeClr val="bg1"/>
                </a:solidFill>
                <a:latin typeface="微軟正黑體" panose="020B0604030504040204" pitchFamily="34" charset="-120"/>
                <a:ea typeface="微軟正黑體" panose="020B0604030504040204" pitchFamily="34" charset="-120"/>
              </a:rPr>
              <a:t>Driver</a:t>
            </a:r>
            <a:endParaRPr lang="en-US" sz="1050" b="1">
              <a:solidFill>
                <a:schemeClr val="bg1"/>
              </a:solidFill>
              <a:latin typeface="微軟正黑體" panose="020B0604030504040204" pitchFamily="34" charset="-120"/>
              <a:ea typeface="微軟正黑體" panose="020B0604030504040204" pitchFamily="34" charset="-120"/>
            </a:endParaRPr>
          </a:p>
        </p:txBody>
      </p:sp>
      <p:pic>
        <p:nvPicPr>
          <p:cNvPr id="6" name="Picture 5" hidden="1">
            <a:extLst>
              <a:ext uri="{FF2B5EF4-FFF2-40B4-BE49-F238E27FC236}">
                <a16:creationId xmlns:a16="http://schemas.microsoft.com/office/drawing/2014/main" id="{B50241E5-8EB5-AC4C-AD12-E8170BDC9E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04874" y="2109051"/>
            <a:ext cx="1910443" cy="1683327"/>
          </a:xfrm>
          <a:prstGeom prst="rect">
            <a:avLst/>
          </a:prstGeom>
        </p:spPr>
      </p:pic>
      <p:grpSp>
        <p:nvGrpSpPr>
          <p:cNvPr id="10" name="Shape 407">
            <a:extLst>
              <a:ext uri="{FF2B5EF4-FFF2-40B4-BE49-F238E27FC236}">
                <a16:creationId xmlns:a16="http://schemas.microsoft.com/office/drawing/2014/main" id="{88F85F8E-FA75-43DF-A628-9BE2439B1369}"/>
              </a:ext>
            </a:extLst>
          </p:cNvPr>
          <p:cNvGrpSpPr/>
          <p:nvPr/>
        </p:nvGrpSpPr>
        <p:grpSpPr>
          <a:xfrm>
            <a:off x="2076935" y="3905432"/>
            <a:ext cx="1304857" cy="761990"/>
            <a:chOff x="668450" y="4766673"/>
            <a:chExt cx="2963938" cy="1760227"/>
          </a:xfrm>
        </p:grpSpPr>
        <p:pic>
          <p:nvPicPr>
            <p:cNvPr id="11" name="Shape 408">
              <a:extLst>
                <a:ext uri="{FF2B5EF4-FFF2-40B4-BE49-F238E27FC236}">
                  <a16:creationId xmlns:a16="http://schemas.microsoft.com/office/drawing/2014/main" id="{356BB63F-1B02-4DEA-81C7-882907A58FDE}"/>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414775" y="4766673"/>
              <a:ext cx="1217613" cy="1225271"/>
            </a:xfrm>
            <a:prstGeom prst="rect">
              <a:avLst/>
            </a:prstGeom>
            <a:noFill/>
            <a:ln>
              <a:noFill/>
            </a:ln>
          </p:spPr>
        </p:pic>
        <p:pic>
          <p:nvPicPr>
            <p:cNvPr id="12" name="Shape 409">
              <a:extLst>
                <a:ext uri="{FF2B5EF4-FFF2-40B4-BE49-F238E27FC236}">
                  <a16:creationId xmlns:a16="http://schemas.microsoft.com/office/drawing/2014/main" id="{73870026-9173-427C-B89C-32833413BA74}"/>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68450" y="5064353"/>
              <a:ext cx="2051125" cy="1462547"/>
            </a:xfrm>
            <a:prstGeom prst="rect">
              <a:avLst/>
            </a:prstGeom>
            <a:noFill/>
            <a:ln>
              <a:noFill/>
            </a:ln>
          </p:spPr>
        </p:pic>
        <p:pic>
          <p:nvPicPr>
            <p:cNvPr id="13" name="Shape 410">
              <a:extLst>
                <a:ext uri="{FF2B5EF4-FFF2-40B4-BE49-F238E27FC236}">
                  <a16:creationId xmlns:a16="http://schemas.microsoft.com/office/drawing/2014/main" id="{63B5E337-F29B-4701-B9B8-506BCFE166C3}"/>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59146" y="5148938"/>
              <a:ext cx="1413449" cy="871178"/>
            </a:xfrm>
            <a:prstGeom prst="rect">
              <a:avLst/>
            </a:prstGeom>
            <a:noFill/>
            <a:ln>
              <a:noFill/>
            </a:ln>
          </p:spPr>
        </p:pic>
      </p:grpSp>
      <p:grpSp>
        <p:nvGrpSpPr>
          <p:cNvPr id="14" name="Shape 411">
            <a:extLst>
              <a:ext uri="{FF2B5EF4-FFF2-40B4-BE49-F238E27FC236}">
                <a16:creationId xmlns:a16="http://schemas.microsoft.com/office/drawing/2014/main" id="{64655FC4-19A9-49A0-90F3-949212AF91FA}"/>
              </a:ext>
            </a:extLst>
          </p:cNvPr>
          <p:cNvGrpSpPr/>
          <p:nvPr/>
        </p:nvGrpSpPr>
        <p:grpSpPr>
          <a:xfrm>
            <a:off x="1080311" y="3916546"/>
            <a:ext cx="1302700" cy="750876"/>
            <a:chOff x="781450" y="2678441"/>
            <a:chExt cx="2942888" cy="1725087"/>
          </a:xfrm>
        </p:grpSpPr>
        <p:pic>
          <p:nvPicPr>
            <p:cNvPr id="15" name="Shape 412">
              <a:extLst>
                <a:ext uri="{FF2B5EF4-FFF2-40B4-BE49-F238E27FC236}">
                  <a16:creationId xmlns:a16="http://schemas.microsoft.com/office/drawing/2014/main" id="{CA79A01B-8D6E-4036-ADCB-6247318348CC}"/>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2506725" y="2678441"/>
              <a:ext cx="1217613" cy="1225271"/>
            </a:xfrm>
            <a:prstGeom prst="rect">
              <a:avLst/>
            </a:prstGeom>
            <a:noFill/>
            <a:ln>
              <a:noFill/>
            </a:ln>
          </p:spPr>
        </p:pic>
        <p:pic>
          <p:nvPicPr>
            <p:cNvPr id="16" name="Shape 413">
              <a:extLst>
                <a:ext uri="{FF2B5EF4-FFF2-40B4-BE49-F238E27FC236}">
                  <a16:creationId xmlns:a16="http://schemas.microsoft.com/office/drawing/2014/main" id="{FC1BEDE5-D8A7-49D8-B304-ED4BBC81C383}"/>
                </a:ext>
              </a:extLst>
            </p:cNvPr>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781450" y="3031928"/>
              <a:ext cx="1923605" cy="1371600"/>
            </a:xfrm>
            <a:prstGeom prst="rect">
              <a:avLst/>
            </a:prstGeom>
            <a:noFill/>
            <a:ln>
              <a:noFill/>
            </a:ln>
          </p:spPr>
        </p:pic>
        <p:pic>
          <p:nvPicPr>
            <p:cNvPr id="17" name="Shape 414">
              <a:extLst>
                <a:ext uri="{FF2B5EF4-FFF2-40B4-BE49-F238E27FC236}">
                  <a16:creationId xmlns:a16="http://schemas.microsoft.com/office/drawing/2014/main" id="{66154F3B-6440-400B-8077-C3EFC53D3422}"/>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57069" y="3062711"/>
              <a:ext cx="1333853" cy="934429"/>
            </a:xfrm>
            <a:prstGeom prst="rect">
              <a:avLst/>
            </a:prstGeom>
            <a:noFill/>
            <a:ln>
              <a:noFill/>
            </a:ln>
          </p:spPr>
        </p:pic>
      </p:grpSp>
      <p:sp>
        <p:nvSpPr>
          <p:cNvPr id="18" name="Shape 427">
            <a:extLst>
              <a:ext uri="{FF2B5EF4-FFF2-40B4-BE49-F238E27FC236}">
                <a16:creationId xmlns:a16="http://schemas.microsoft.com/office/drawing/2014/main" id="{95108BFF-9A2A-4EB4-AF52-D1E26C8A8D36}"/>
              </a:ext>
            </a:extLst>
          </p:cNvPr>
          <p:cNvSpPr>
            <a:spLocks noChangeArrowheads="1"/>
          </p:cNvSpPr>
          <p:nvPr/>
        </p:nvSpPr>
        <p:spPr bwMode="auto">
          <a:xfrm>
            <a:off x="3279662" y="4559019"/>
            <a:ext cx="5740664" cy="31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699" rIns="91423" bIns="45699"/>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buClr>
                <a:srgbClr val="828282"/>
              </a:buClr>
            </a:pPr>
            <a:r>
              <a:rPr lang="zh-Hant" altLang="en-US" sz="900">
                <a:solidFill>
                  <a:schemeClr val="tx1">
                    <a:lumMod val="50000"/>
                    <a:lumOff val="50000"/>
                  </a:schemeClr>
                </a:solidFill>
                <a:latin typeface="微軟正黑體" panose="020B0604030504040204" pitchFamily="34" charset="-120"/>
                <a:ea typeface="微軟正黑體" panose="020B0604030504040204" pitchFamily="34" charset="-120"/>
                <a:sym typeface="Arial" panose="020B0604020202020204" pitchFamily="34" charset="0"/>
              </a:rPr>
              <a:t>註：</a:t>
            </a:r>
            <a:r>
              <a:rPr lang="en-US" altLang="zh-Hant" sz="900">
                <a:solidFill>
                  <a:schemeClr val="tx1">
                    <a:lumMod val="50000"/>
                    <a:lumOff val="50000"/>
                  </a:schemeClr>
                </a:solidFill>
                <a:latin typeface="微軟正黑體" panose="020B0604030504040204" pitchFamily="34" charset="-120"/>
                <a:ea typeface="微軟正黑體" panose="020B0604030504040204" pitchFamily="34" charset="-120"/>
                <a:sym typeface="Arial" panose="020B0604020202020204" pitchFamily="34" charset="0"/>
              </a:rPr>
              <a:t>M.2 SSD </a:t>
            </a:r>
            <a:r>
              <a:rPr lang="zh-Hant" altLang="en-US" sz="900">
                <a:solidFill>
                  <a:schemeClr val="tx1">
                    <a:lumMod val="50000"/>
                    <a:lumOff val="50000"/>
                  </a:schemeClr>
                </a:solidFill>
                <a:latin typeface="微軟正黑體" panose="020B0604030504040204" pitchFamily="34" charset="-120"/>
                <a:ea typeface="微軟正黑體" panose="020B0604030504040204" pitchFamily="34" charset="-120"/>
                <a:sym typeface="Arial" panose="020B0604020202020204" pitchFamily="34" charset="0"/>
              </a:rPr>
              <a:t>相容性與功能支援視硬體平台而定，請詢問您所使用的主機板廠商</a:t>
            </a:r>
            <a:endParaRPr lang="zh-TW" altLang="zh-TW" sz="900">
              <a:solidFill>
                <a:schemeClr val="tx1">
                  <a:lumMod val="50000"/>
                  <a:lumOff val="50000"/>
                </a:schemeClr>
              </a:solidFill>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19" name="矩形 18">
            <a:extLst>
              <a:ext uri="{FF2B5EF4-FFF2-40B4-BE49-F238E27FC236}">
                <a16:creationId xmlns:a16="http://schemas.microsoft.com/office/drawing/2014/main" id="{2C318FFB-5337-4A64-8583-880C322AC99E}"/>
              </a:ext>
            </a:extLst>
          </p:cNvPr>
          <p:cNvSpPr/>
          <p:nvPr/>
        </p:nvSpPr>
        <p:spPr>
          <a:xfrm>
            <a:off x="3594125" y="3359069"/>
            <a:ext cx="1890423" cy="461665"/>
          </a:xfrm>
          <a:prstGeom prst="rect">
            <a:avLst/>
          </a:prstGeom>
        </p:spPr>
        <p:txBody>
          <a:bodyPr wrap="square">
            <a:spAutoFit/>
          </a:bodyPr>
          <a:lstStyle/>
          <a:p>
            <a:pPr algn="ctr"/>
            <a:r>
              <a:rPr lang="zh-Hant"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半高 </a:t>
            </a:r>
            <a:r>
              <a:rPr lang="en-US" altLang="zh-Hant"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PCIe </a:t>
            </a:r>
            <a:r>
              <a:rPr lang="zh-Hant"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擴充卡設計，</a:t>
            </a:r>
            <a:endParaRPr lang="en-US" altLang="zh-Hant"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algn="ctr"/>
            <a:r>
              <a:rPr lang="zh-Hant"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並附贈全高擋版</a:t>
            </a:r>
            <a:endPar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0" name="矩形 19">
            <a:extLst>
              <a:ext uri="{FF2B5EF4-FFF2-40B4-BE49-F238E27FC236}">
                <a16:creationId xmlns:a16="http://schemas.microsoft.com/office/drawing/2014/main" id="{DF4CF5D2-B974-440B-ABB7-D7DB055437C8}"/>
              </a:ext>
            </a:extLst>
          </p:cNvPr>
          <p:cNvSpPr/>
          <p:nvPr/>
        </p:nvSpPr>
        <p:spPr>
          <a:xfrm>
            <a:off x="942679" y="3359069"/>
            <a:ext cx="2018178" cy="461665"/>
          </a:xfrm>
          <a:prstGeom prst="rect">
            <a:avLst/>
          </a:prstGeom>
        </p:spPr>
        <p:txBody>
          <a:bodyPr wrap="square">
            <a:spAutoFit/>
          </a:bodyPr>
          <a:lstStyle/>
          <a:p>
            <a:pPr lvl="0"/>
            <a:r>
              <a:rPr lang="zh-Hant"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感溫元件自我監控</a:t>
            </a:r>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即時溫度</a:t>
            </a:r>
            <a:r>
              <a:rPr lang="zh-Hant"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zh-Hant"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lvl="0"/>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調整</a:t>
            </a:r>
            <a:r>
              <a:rPr lang="zh-Hant"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靜音風扇</a:t>
            </a:r>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高中低轉速 </a:t>
            </a:r>
          </a:p>
        </p:txBody>
      </p:sp>
      <p:pic>
        <p:nvPicPr>
          <p:cNvPr id="22" name="圖片 21">
            <a:extLst>
              <a:ext uri="{FF2B5EF4-FFF2-40B4-BE49-F238E27FC236}">
                <a16:creationId xmlns:a16="http://schemas.microsoft.com/office/drawing/2014/main" id="{2860721B-DC61-4AF6-B8A1-B8C43F30B06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612054" y="1629760"/>
            <a:ext cx="1854565" cy="1766381"/>
          </a:xfrm>
          <a:prstGeom prst="rect">
            <a:avLst/>
          </a:prstGeom>
          <a:ln w="38100">
            <a:noFill/>
          </a:ln>
          <a:effectLst>
            <a:outerShdw blurRad="50800" dist="38100" dir="2700000" algn="tl" rotWithShape="0">
              <a:prstClr val="black">
                <a:alpha val="40000"/>
              </a:prstClr>
            </a:outerShdw>
          </a:effectLst>
        </p:spPr>
      </p:pic>
      <p:pic>
        <p:nvPicPr>
          <p:cNvPr id="29" name="圖片 28" descr="QM2-2S-220A_Front_left-angle.png">
            <a:extLst>
              <a:ext uri="{FF2B5EF4-FFF2-40B4-BE49-F238E27FC236}">
                <a16:creationId xmlns:a16="http://schemas.microsoft.com/office/drawing/2014/main" id="{0BB28F72-9210-4DC9-AE29-F74DC94EF483}"/>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1204078" y="1774791"/>
            <a:ext cx="1970108" cy="1807706"/>
          </a:xfrm>
          <a:prstGeom prst="rect">
            <a:avLst/>
          </a:prstGeom>
        </p:spPr>
      </p:pic>
      <p:sp>
        <p:nvSpPr>
          <p:cNvPr id="33" name="矩形 32">
            <a:extLst>
              <a:ext uri="{FF2B5EF4-FFF2-40B4-BE49-F238E27FC236}">
                <a16:creationId xmlns:a16="http://schemas.microsoft.com/office/drawing/2014/main" id="{08BC15BB-5CE3-4A0F-9AAA-2246E2623A34}"/>
              </a:ext>
            </a:extLst>
          </p:cNvPr>
          <p:cNvSpPr/>
          <p:nvPr/>
        </p:nvSpPr>
        <p:spPr>
          <a:xfrm>
            <a:off x="756176" y="1368843"/>
            <a:ext cx="2391184" cy="369332"/>
          </a:xfrm>
          <a:prstGeom prst="rect">
            <a:avLst/>
          </a:prstGeom>
        </p:spPr>
        <p:txBody>
          <a:bodyPr wrap="square">
            <a:spAutoFit/>
          </a:bodyPr>
          <a:lstStyle/>
          <a:p>
            <a:pPr algn="ctr"/>
            <a:r>
              <a:rPr lang="zh-Hant" altLang="en-US" sz="1800" b="1">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Verdana"/>
              </a:rPr>
              <a:t>搭載</a:t>
            </a:r>
            <a:r>
              <a:rPr lang="zh-TW" altLang="en-US" sz="1800" b="1">
                <a:solidFill>
                  <a:srgbClr val="2CF8FD"/>
                </a:solidFill>
                <a:latin typeface="微軟正黑體" panose="020B0604030504040204" pitchFamily="34" charset="-120"/>
                <a:ea typeface="微軟正黑體" panose="020B0604030504040204" pitchFamily="34" charset="-120"/>
                <a:cs typeface="Arial" panose="020B0604020202020204" pitchFamily="34" charset="0"/>
                <a:sym typeface="Verdana"/>
              </a:rPr>
              <a:t>主動式</a:t>
            </a:r>
            <a:r>
              <a:rPr lang="zh-TW" altLang="en-US" sz="1800" b="1">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Verdana"/>
              </a:rPr>
              <a:t>散熱模組</a:t>
            </a:r>
            <a:endParaRPr lang="en-US" altLang="zh-TW" sz="1800" b="1">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Verdana"/>
            </a:endParaRPr>
          </a:p>
        </p:txBody>
      </p:sp>
      <p:sp>
        <p:nvSpPr>
          <p:cNvPr id="35" name="矩形 34">
            <a:extLst>
              <a:ext uri="{FF2B5EF4-FFF2-40B4-BE49-F238E27FC236}">
                <a16:creationId xmlns:a16="http://schemas.microsoft.com/office/drawing/2014/main" id="{EA981DD3-4CFE-4B20-81C5-809126A97BD0}"/>
              </a:ext>
            </a:extLst>
          </p:cNvPr>
          <p:cNvSpPr/>
          <p:nvPr/>
        </p:nvSpPr>
        <p:spPr>
          <a:xfrm>
            <a:off x="3426838" y="1368843"/>
            <a:ext cx="2224997" cy="369332"/>
          </a:xfrm>
          <a:prstGeom prst="rect">
            <a:avLst/>
          </a:prstGeom>
        </p:spPr>
        <p:txBody>
          <a:bodyPr wrap="square">
            <a:spAutoFit/>
          </a:bodyPr>
          <a:lstStyle/>
          <a:p>
            <a:pPr algn="ctr"/>
            <a:r>
              <a:rPr lang="zh-Hant" altLang="en-US" sz="18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相容標準</a:t>
            </a:r>
            <a:r>
              <a:rPr lang="zh-TW" altLang="en-US" sz="18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800" b="1">
                <a:solidFill>
                  <a:srgbClr val="2CF8FD"/>
                </a:solidFill>
                <a:latin typeface="微軟正黑體" panose="020B0604030504040204" pitchFamily="34" charset="-120"/>
                <a:ea typeface="微軟正黑體" panose="020B0604030504040204" pitchFamily="34" charset="-120"/>
                <a:cs typeface="Arial" panose="020B0604020202020204" pitchFamily="34" charset="0"/>
              </a:rPr>
              <a:t>PCIe</a:t>
            </a:r>
            <a:r>
              <a:rPr lang="en-US" altLang="zh-TW" sz="1800" b="1">
                <a:solidFill>
                  <a:schemeClr val="accent4"/>
                </a:solidFill>
                <a:latin typeface="微軟正黑體" panose="020B0604030504040204" pitchFamily="34" charset="-120"/>
                <a:ea typeface="微軟正黑體" panose="020B0604030504040204" pitchFamily="34" charset="-120"/>
                <a:cs typeface="Arial" panose="020B0604020202020204" pitchFamily="34" charset="0"/>
              </a:rPr>
              <a:t> </a:t>
            </a:r>
            <a:r>
              <a:rPr lang="zh-Hant" altLang="en-US" sz="18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插槽</a:t>
            </a:r>
            <a:endParaRPr lang="en-US" altLang="zh-TW" sz="1800" b="1">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Verdana"/>
            </a:endParaRPr>
          </a:p>
        </p:txBody>
      </p:sp>
      <p:sp>
        <p:nvSpPr>
          <p:cNvPr id="38" name="矩形 37">
            <a:extLst>
              <a:ext uri="{FF2B5EF4-FFF2-40B4-BE49-F238E27FC236}">
                <a16:creationId xmlns:a16="http://schemas.microsoft.com/office/drawing/2014/main" id="{988276A6-EB18-439D-8C86-5A5E304AF0E4}"/>
              </a:ext>
            </a:extLst>
          </p:cNvPr>
          <p:cNvSpPr/>
          <p:nvPr/>
        </p:nvSpPr>
        <p:spPr>
          <a:xfrm>
            <a:off x="6118805" y="1368843"/>
            <a:ext cx="2088528" cy="369332"/>
          </a:xfrm>
          <a:prstGeom prst="rect">
            <a:avLst/>
          </a:prstGeom>
        </p:spPr>
        <p:txBody>
          <a:bodyPr wrap="square">
            <a:spAutoFit/>
          </a:bodyPr>
          <a:lstStyle/>
          <a:p>
            <a:pPr algn="ctr"/>
            <a:r>
              <a:rPr lang="zh-TW" altLang="en-US" sz="1800" b="1">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Verdana"/>
              </a:rPr>
              <a:t>最新 </a:t>
            </a:r>
            <a:r>
              <a:rPr lang="en-US" altLang="zh-TW" sz="1800" b="1">
                <a:solidFill>
                  <a:srgbClr val="2CF8FD"/>
                </a:solidFill>
                <a:latin typeface="微軟正黑體" panose="020B0604030504040204" pitchFamily="34" charset="-120"/>
                <a:ea typeface="微軟正黑體" panose="020B0604030504040204" pitchFamily="34" charset="-120"/>
                <a:cs typeface="Arial" panose="020B0604020202020204" pitchFamily="34" charset="0"/>
                <a:sym typeface="Verdana"/>
              </a:rPr>
              <a:t>AQC-107S</a:t>
            </a:r>
          </a:p>
        </p:txBody>
      </p:sp>
      <p:sp>
        <p:nvSpPr>
          <p:cNvPr id="41" name="矩形 40">
            <a:extLst>
              <a:ext uri="{FF2B5EF4-FFF2-40B4-BE49-F238E27FC236}">
                <a16:creationId xmlns:a16="http://schemas.microsoft.com/office/drawing/2014/main" id="{D2DF4896-3F24-4F7A-8692-F55860DB99A7}"/>
              </a:ext>
            </a:extLst>
          </p:cNvPr>
          <p:cNvSpPr/>
          <p:nvPr/>
        </p:nvSpPr>
        <p:spPr>
          <a:xfrm>
            <a:off x="6253683" y="3359069"/>
            <a:ext cx="1818772" cy="461665"/>
          </a:xfrm>
          <a:prstGeom prst="rect">
            <a:avLst/>
          </a:prstGeom>
        </p:spPr>
        <p:txBody>
          <a:bodyPr wrap="square">
            <a:spAutoFit/>
          </a:bodyPr>
          <a:lstStyle/>
          <a:p>
            <a:pPr algn="ctr"/>
            <a:r>
              <a:rPr lang="en-US" altLang="zh-TW"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Linux &amp; Windows</a:t>
            </a:r>
          </a:p>
          <a:p>
            <a:pPr algn="ctr"/>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雙系統全力支援</a:t>
            </a:r>
          </a:p>
        </p:txBody>
      </p:sp>
      <p:pic>
        <p:nvPicPr>
          <p:cNvPr id="42" name="Picture 7">
            <a:extLst>
              <a:ext uri="{FF2B5EF4-FFF2-40B4-BE49-F238E27FC236}">
                <a16:creationId xmlns:a16="http://schemas.microsoft.com/office/drawing/2014/main" id="{E1F68151-6501-4E2A-93DB-FC190C1B917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661557" y="2009546"/>
            <a:ext cx="1003024" cy="1006809"/>
          </a:xfrm>
          <a:prstGeom prst="rect">
            <a:avLst/>
          </a:prstGeom>
          <a:effectLst>
            <a:outerShdw blurRad="50800" dist="38100" dir="2700000" algn="tl" rotWithShape="0">
              <a:prstClr val="black">
                <a:alpha val="40000"/>
              </a:prstClr>
            </a:outerShdw>
          </a:effectLst>
        </p:spPr>
      </p:pic>
      <p:sp>
        <p:nvSpPr>
          <p:cNvPr id="26" name="Rectangle 4" hidden="1">
            <a:extLst>
              <a:ext uri="{FF2B5EF4-FFF2-40B4-BE49-F238E27FC236}">
                <a16:creationId xmlns:a16="http://schemas.microsoft.com/office/drawing/2014/main" id="{9B20AA31-9738-4C2C-8B0F-6EB8AF39F844}"/>
              </a:ext>
            </a:extLst>
          </p:cNvPr>
          <p:cNvSpPr/>
          <p:nvPr/>
        </p:nvSpPr>
        <p:spPr>
          <a:xfrm>
            <a:off x="369614" y="-842748"/>
            <a:ext cx="1194103" cy="307777"/>
          </a:xfrm>
          <a:prstGeom prst="rect">
            <a:avLst/>
          </a:prstGeom>
          <a:solidFill>
            <a:srgbClr val="FFC000"/>
          </a:solidFill>
        </p:spPr>
        <p:txBody>
          <a:bodyPr wrap="square" anchor="t">
            <a:spAutoFit/>
          </a:bodyPr>
          <a:lstStyle/>
          <a:p>
            <a:pPr marL="127000" lvl="0" algn="ctr">
              <a:buClr>
                <a:srgbClr val="F2F2F2"/>
              </a:buClr>
              <a:buSzPts val="1600"/>
            </a:pPr>
            <a:r>
              <a:rPr lang="zh-TW" altLang="en-US" sz="1400" b="1">
                <a:solidFill>
                  <a:schemeClr val="bg1"/>
                </a:solidFill>
                <a:latin typeface="Microsoft JhengHei" panose="020B0604030504040204" pitchFamily="34" charset="-120"/>
                <a:ea typeface="Microsoft JhengHei" panose="020B0604030504040204" pitchFamily="34" charset="-120"/>
              </a:rPr>
              <a:t>黑科技</a:t>
            </a:r>
            <a:endParaRPr lang="en-US" altLang="zh-TW" sz="1400" b="1">
              <a:solidFill>
                <a:schemeClr val="bg1"/>
              </a:solidFill>
              <a:latin typeface="Microsoft JhengHei" panose="020B0604030504040204" pitchFamily="34" charset="-120"/>
              <a:ea typeface="Microsoft JhengHei" panose="020B0604030504040204" pitchFamily="34" charset="-120"/>
            </a:endParaRPr>
          </a:p>
        </p:txBody>
      </p:sp>
      <p:pic>
        <p:nvPicPr>
          <p:cNvPr id="27" name="圖形 26">
            <a:extLst>
              <a:ext uri="{FF2B5EF4-FFF2-40B4-BE49-F238E27FC236}">
                <a16:creationId xmlns:a16="http://schemas.microsoft.com/office/drawing/2014/main" id="{EED35730-EEBC-4965-B8EE-45EF033505D9}"/>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960808" y="159914"/>
            <a:ext cx="941092" cy="160248"/>
          </a:xfrm>
          <a:prstGeom prst="rect">
            <a:avLst/>
          </a:prstGeom>
        </p:spPr>
      </p:pic>
      <p:sp>
        <p:nvSpPr>
          <p:cNvPr id="57" name="Rectangle 4" hidden="1">
            <a:extLst>
              <a:ext uri="{FF2B5EF4-FFF2-40B4-BE49-F238E27FC236}">
                <a16:creationId xmlns:a16="http://schemas.microsoft.com/office/drawing/2014/main" id="{DEBEA0DE-FF32-4324-AE59-3B6296B94DF8}"/>
              </a:ext>
            </a:extLst>
          </p:cNvPr>
          <p:cNvSpPr/>
          <p:nvPr/>
        </p:nvSpPr>
        <p:spPr>
          <a:xfrm>
            <a:off x="170359" y="1176549"/>
            <a:ext cx="962228" cy="338554"/>
          </a:xfrm>
          <a:prstGeom prst="rect">
            <a:avLst/>
          </a:prstGeom>
          <a:noFill/>
        </p:spPr>
        <p:txBody>
          <a:bodyPr wrap="square" anchor="t">
            <a:spAutoFit/>
          </a:bodyPr>
          <a:lstStyle/>
          <a:p>
            <a:pPr marL="127000" lvl="0" algn="ctr">
              <a:buClr>
                <a:srgbClr val="F2F2F2"/>
              </a:buClr>
              <a:buSzPts val="1600"/>
            </a:pPr>
            <a:r>
              <a:rPr lang="zh-TW" altLang="en-US" sz="1600" b="1">
                <a:solidFill>
                  <a:schemeClr val="bg1"/>
                </a:solidFill>
                <a:effectLst/>
                <a:latin typeface="Microsoft JhengHei" panose="020B0604030504040204" pitchFamily="34" charset="-120"/>
                <a:ea typeface="Microsoft JhengHei" panose="020B0604030504040204" pitchFamily="34" charset="-120"/>
              </a:rPr>
              <a:t>黑科技</a:t>
            </a:r>
            <a:endParaRPr lang="en-US" altLang="zh-TW" sz="1600" b="1">
              <a:solidFill>
                <a:schemeClr val="bg1"/>
              </a:solidFill>
              <a:effectLst/>
              <a:latin typeface="Microsoft JhengHei" panose="020B0604030504040204" pitchFamily="34" charset="-120"/>
              <a:ea typeface="Microsoft JhengHei" panose="020B0604030504040204" pitchFamily="34" charset="-120"/>
            </a:endParaRPr>
          </a:p>
        </p:txBody>
      </p:sp>
      <p:pic>
        <p:nvPicPr>
          <p:cNvPr id="66" name="圖形 65" hidden="1">
            <a:extLst>
              <a:ext uri="{FF2B5EF4-FFF2-40B4-BE49-F238E27FC236}">
                <a16:creationId xmlns:a16="http://schemas.microsoft.com/office/drawing/2014/main" id="{6E525D94-14F5-4E31-8CF4-D14575D65FDE}"/>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31874" y="1125478"/>
            <a:ext cx="967226" cy="460306"/>
          </a:xfrm>
          <a:prstGeom prst="rect">
            <a:avLst/>
          </a:prstGeom>
        </p:spPr>
      </p:pic>
      <p:grpSp>
        <p:nvGrpSpPr>
          <p:cNvPr id="58" name="圖形 2" hidden="1">
            <a:extLst>
              <a:ext uri="{FF2B5EF4-FFF2-40B4-BE49-F238E27FC236}">
                <a16:creationId xmlns:a16="http://schemas.microsoft.com/office/drawing/2014/main" id="{C0DE419B-4E43-4921-A437-D17EA5C51E90}"/>
              </a:ext>
            </a:extLst>
          </p:cNvPr>
          <p:cNvGrpSpPr/>
          <p:nvPr/>
        </p:nvGrpSpPr>
        <p:grpSpPr>
          <a:xfrm>
            <a:off x="1062630" y="1144580"/>
            <a:ext cx="96966" cy="454601"/>
            <a:chOff x="1513414" y="2209199"/>
            <a:chExt cx="156478" cy="733603"/>
          </a:xfrm>
        </p:grpSpPr>
        <p:sp>
          <p:nvSpPr>
            <p:cNvPr id="59" name="手繪多邊形: 圖案 58">
              <a:extLst>
                <a:ext uri="{FF2B5EF4-FFF2-40B4-BE49-F238E27FC236}">
                  <a16:creationId xmlns:a16="http://schemas.microsoft.com/office/drawing/2014/main" id="{6B16C028-589D-4834-8C65-B31661216044}"/>
                </a:ext>
              </a:extLst>
            </p:cNvPr>
            <p:cNvSpPr/>
            <p:nvPr/>
          </p:nvSpPr>
          <p:spPr>
            <a:xfrm>
              <a:off x="1539706" y="2225263"/>
              <a:ext cx="130186" cy="704631"/>
            </a:xfrm>
            <a:custGeom>
              <a:avLst/>
              <a:gdLst>
                <a:gd name="connsiteX0" fmla="*/ 0 w 130185"/>
                <a:gd name="connsiteY0" fmla="*/ 705559 h 704631"/>
                <a:gd name="connsiteX1" fmla="*/ 130283 w 130185"/>
                <a:gd name="connsiteY1" fmla="*/ 352788 h 704631"/>
                <a:gd name="connsiteX2" fmla="*/ 0 w 130185"/>
                <a:gd name="connsiteY2" fmla="*/ 0 h 704631"/>
              </a:gdLst>
              <a:ahLst/>
              <a:cxnLst>
                <a:cxn ang="0">
                  <a:pos x="connsiteX0" y="connsiteY0"/>
                </a:cxn>
                <a:cxn ang="0">
                  <a:pos x="connsiteX1" y="connsiteY1"/>
                </a:cxn>
                <a:cxn ang="0">
                  <a:pos x="connsiteX2" y="connsiteY2"/>
                </a:cxn>
              </a:cxnLst>
              <a:rect l="l" t="t" r="r" b="b"/>
              <a:pathLst>
                <a:path w="130185" h="704631">
                  <a:moveTo>
                    <a:pt x="0" y="705559"/>
                  </a:moveTo>
                  <a:cubicBezTo>
                    <a:pt x="81203" y="610670"/>
                    <a:pt x="130283" y="487465"/>
                    <a:pt x="130283" y="352788"/>
                  </a:cubicBezTo>
                  <a:cubicBezTo>
                    <a:pt x="130283" y="218110"/>
                    <a:pt x="81220" y="94889"/>
                    <a:pt x="0" y="0"/>
                  </a:cubicBezTo>
                </a:path>
              </a:pathLst>
            </a:custGeom>
            <a:noFill/>
            <a:ln w="12700" cap="flat">
              <a:solidFill>
                <a:srgbClr val="9BEAE8"/>
              </a:solid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B1BF80C5-F95D-4B9E-B315-BEAE7EFB02B2}"/>
                </a:ext>
              </a:extLst>
            </p:cNvPr>
            <p:cNvSpPr/>
            <p:nvPr/>
          </p:nvSpPr>
          <p:spPr>
            <a:xfrm>
              <a:off x="1513414" y="2209199"/>
              <a:ext cx="72823" cy="82869"/>
            </a:xfrm>
            <a:custGeom>
              <a:avLst/>
              <a:gdLst>
                <a:gd name="connsiteX0" fmla="*/ 14093 w 47192"/>
                <a:gd name="connsiteY0" fmla="*/ 0 h 53701"/>
                <a:gd name="connsiteX1" fmla="*/ 48120 w 47192"/>
                <a:gd name="connsiteY1" fmla="*/ 44328 h 53701"/>
                <a:gd name="connsiteX2" fmla="*/ 32839 w 47192"/>
                <a:gd name="connsiteY2" fmla="*/ 54825 h 53701"/>
                <a:gd name="connsiteX3" fmla="*/ 0 w 47192"/>
                <a:gd name="connsiteY3" fmla="*/ 12058 h 53701"/>
                <a:gd name="connsiteX4" fmla="*/ 14093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14093" y="0"/>
                  </a:moveTo>
                  <a:cubicBezTo>
                    <a:pt x="26135" y="14076"/>
                    <a:pt x="37591" y="28999"/>
                    <a:pt x="48120" y="44328"/>
                  </a:cubicBezTo>
                  <a:lnTo>
                    <a:pt x="32839" y="54825"/>
                  </a:lnTo>
                  <a:cubicBezTo>
                    <a:pt x="22669" y="40032"/>
                    <a:pt x="11635" y="25647"/>
                    <a:pt x="0" y="12058"/>
                  </a:cubicBezTo>
                  <a:lnTo>
                    <a:pt x="14093" y="0"/>
                  </a:lnTo>
                  <a:close/>
                </a:path>
              </a:pathLst>
            </a:custGeom>
            <a:solidFill>
              <a:srgbClr val="9BEAE8"/>
            </a:solidFill>
            <a:ln w="1588"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FD63ACF2-0FA1-4A74-B2C9-3C09660EF58A}"/>
                </a:ext>
              </a:extLst>
            </p:cNvPr>
            <p:cNvSpPr/>
            <p:nvPr/>
          </p:nvSpPr>
          <p:spPr>
            <a:xfrm>
              <a:off x="1513837" y="2859933"/>
              <a:ext cx="72823" cy="82869"/>
            </a:xfrm>
            <a:custGeom>
              <a:avLst/>
              <a:gdLst>
                <a:gd name="connsiteX0" fmla="*/ 32839 w 47192"/>
                <a:gd name="connsiteY0" fmla="*/ 0 h 53701"/>
                <a:gd name="connsiteX1" fmla="*/ 48120 w 47192"/>
                <a:gd name="connsiteY1" fmla="*/ 10496 h 53701"/>
                <a:gd name="connsiteX2" fmla="*/ 14093 w 47192"/>
                <a:gd name="connsiteY2" fmla="*/ 54825 h 53701"/>
                <a:gd name="connsiteX3" fmla="*/ 0 w 47192"/>
                <a:gd name="connsiteY3" fmla="*/ 42766 h 53701"/>
                <a:gd name="connsiteX4" fmla="*/ 32839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32839" y="0"/>
                  </a:moveTo>
                  <a:lnTo>
                    <a:pt x="48120" y="10496"/>
                  </a:lnTo>
                  <a:cubicBezTo>
                    <a:pt x="37591" y="25826"/>
                    <a:pt x="26135" y="40748"/>
                    <a:pt x="14093" y="54825"/>
                  </a:cubicBezTo>
                  <a:lnTo>
                    <a:pt x="0" y="42766"/>
                  </a:lnTo>
                  <a:cubicBezTo>
                    <a:pt x="11619" y="29178"/>
                    <a:pt x="22669" y="14792"/>
                    <a:pt x="32839" y="0"/>
                  </a:cubicBezTo>
                  <a:close/>
                </a:path>
              </a:pathLst>
            </a:custGeom>
            <a:solidFill>
              <a:srgbClr val="9BEAE8"/>
            </a:solidFill>
            <a:ln w="1588" cap="flat">
              <a:noFill/>
              <a:prstDash val="solid"/>
              <a:miter/>
            </a:ln>
          </p:spPr>
          <p:txBody>
            <a:bodyPr rtlCol="0" anchor="ctr"/>
            <a:lstStyle/>
            <a:p>
              <a:endParaRPr lang="zh-TW" altLang="en-US"/>
            </a:p>
          </p:txBody>
        </p:sp>
      </p:grpSp>
      <p:grpSp>
        <p:nvGrpSpPr>
          <p:cNvPr id="62" name="圖形 2" hidden="1">
            <a:extLst>
              <a:ext uri="{FF2B5EF4-FFF2-40B4-BE49-F238E27FC236}">
                <a16:creationId xmlns:a16="http://schemas.microsoft.com/office/drawing/2014/main" id="{59293E83-D31B-4696-9942-2C13E1B182A7}"/>
              </a:ext>
            </a:extLst>
          </p:cNvPr>
          <p:cNvGrpSpPr/>
          <p:nvPr/>
        </p:nvGrpSpPr>
        <p:grpSpPr>
          <a:xfrm rot="10800000">
            <a:off x="285862" y="1144579"/>
            <a:ext cx="96966" cy="454599"/>
            <a:chOff x="1513414" y="2209199"/>
            <a:chExt cx="156478" cy="733603"/>
          </a:xfrm>
        </p:grpSpPr>
        <p:sp>
          <p:nvSpPr>
            <p:cNvPr id="63" name="手繪多邊形: 圖案 62">
              <a:extLst>
                <a:ext uri="{FF2B5EF4-FFF2-40B4-BE49-F238E27FC236}">
                  <a16:creationId xmlns:a16="http://schemas.microsoft.com/office/drawing/2014/main" id="{5D0A34BF-B846-463A-A40E-0AA77708D15E}"/>
                </a:ext>
              </a:extLst>
            </p:cNvPr>
            <p:cNvSpPr/>
            <p:nvPr/>
          </p:nvSpPr>
          <p:spPr>
            <a:xfrm>
              <a:off x="1539706" y="2225263"/>
              <a:ext cx="130186" cy="704631"/>
            </a:xfrm>
            <a:custGeom>
              <a:avLst/>
              <a:gdLst>
                <a:gd name="connsiteX0" fmla="*/ 0 w 130185"/>
                <a:gd name="connsiteY0" fmla="*/ 705559 h 704631"/>
                <a:gd name="connsiteX1" fmla="*/ 130283 w 130185"/>
                <a:gd name="connsiteY1" fmla="*/ 352788 h 704631"/>
                <a:gd name="connsiteX2" fmla="*/ 0 w 130185"/>
                <a:gd name="connsiteY2" fmla="*/ 0 h 704631"/>
              </a:gdLst>
              <a:ahLst/>
              <a:cxnLst>
                <a:cxn ang="0">
                  <a:pos x="connsiteX0" y="connsiteY0"/>
                </a:cxn>
                <a:cxn ang="0">
                  <a:pos x="connsiteX1" y="connsiteY1"/>
                </a:cxn>
                <a:cxn ang="0">
                  <a:pos x="connsiteX2" y="connsiteY2"/>
                </a:cxn>
              </a:cxnLst>
              <a:rect l="l" t="t" r="r" b="b"/>
              <a:pathLst>
                <a:path w="130185" h="704631">
                  <a:moveTo>
                    <a:pt x="0" y="705559"/>
                  </a:moveTo>
                  <a:cubicBezTo>
                    <a:pt x="81203" y="610670"/>
                    <a:pt x="130283" y="487465"/>
                    <a:pt x="130283" y="352788"/>
                  </a:cubicBezTo>
                  <a:cubicBezTo>
                    <a:pt x="130283" y="218110"/>
                    <a:pt x="81220" y="94889"/>
                    <a:pt x="0" y="0"/>
                  </a:cubicBezTo>
                </a:path>
              </a:pathLst>
            </a:custGeom>
            <a:noFill/>
            <a:ln w="12700" cap="flat">
              <a:solidFill>
                <a:srgbClr val="9BEAE8"/>
              </a:solid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66DA4188-43AB-4D15-9316-E49D3E5CF356}"/>
                </a:ext>
              </a:extLst>
            </p:cNvPr>
            <p:cNvSpPr/>
            <p:nvPr/>
          </p:nvSpPr>
          <p:spPr>
            <a:xfrm>
              <a:off x="1513414" y="2209199"/>
              <a:ext cx="72823" cy="82869"/>
            </a:xfrm>
            <a:custGeom>
              <a:avLst/>
              <a:gdLst>
                <a:gd name="connsiteX0" fmla="*/ 14093 w 47192"/>
                <a:gd name="connsiteY0" fmla="*/ 0 h 53701"/>
                <a:gd name="connsiteX1" fmla="*/ 48120 w 47192"/>
                <a:gd name="connsiteY1" fmla="*/ 44328 h 53701"/>
                <a:gd name="connsiteX2" fmla="*/ 32839 w 47192"/>
                <a:gd name="connsiteY2" fmla="*/ 54825 h 53701"/>
                <a:gd name="connsiteX3" fmla="*/ 0 w 47192"/>
                <a:gd name="connsiteY3" fmla="*/ 12058 h 53701"/>
                <a:gd name="connsiteX4" fmla="*/ 14093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14093" y="0"/>
                  </a:moveTo>
                  <a:cubicBezTo>
                    <a:pt x="26135" y="14076"/>
                    <a:pt x="37591" y="28999"/>
                    <a:pt x="48120" y="44328"/>
                  </a:cubicBezTo>
                  <a:lnTo>
                    <a:pt x="32839" y="54825"/>
                  </a:lnTo>
                  <a:cubicBezTo>
                    <a:pt x="22669" y="40032"/>
                    <a:pt x="11635" y="25647"/>
                    <a:pt x="0" y="12058"/>
                  </a:cubicBezTo>
                  <a:lnTo>
                    <a:pt x="14093" y="0"/>
                  </a:lnTo>
                  <a:close/>
                </a:path>
              </a:pathLst>
            </a:custGeom>
            <a:solidFill>
              <a:srgbClr val="9BEAE8"/>
            </a:solidFill>
            <a:ln w="1588"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D80A3A58-133D-4B62-ABA6-895CA6B4B50F}"/>
                </a:ext>
              </a:extLst>
            </p:cNvPr>
            <p:cNvSpPr/>
            <p:nvPr/>
          </p:nvSpPr>
          <p:spPr>
            <a:xfrm>
              <a:off x="1513837" y="2859933"/>
              <a:ext cx="72823" cy="82869"/>
            </a:xfrm>
            <a:custGeom>
              <a:avLst/>
              <a:gdLst>
                <a:gd name="connsiteX0" fmla="*/ 32839 w 47192"/>
                <a:gd name="connsiteY0" fmla="*/ 0 h 53701"/>
                <a:gd name="connsiteX1" fmla="*/ 48120 w 47192"/>
                <a:gd name="connsiteY1" fmla="*/ 10496 h 53701"/>
                <a:gd name="connsiteX2" fmla="*/ 14093 w 47192"/>
                <a:gd name="connsiteY2" fmla="*/ 54825 h 53701"/>
                <a:gd name="connsiteX3" fmla="*/ 0 w 47192"/>
                <a:gd name="connsiteY3" fmla="*/ 42766 h 53701"/>
                <a:gd name="connsiteX4" fmla="*/ 32839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32839" y="0"/>
                  </a:moveTo>
                  <a:lnTo>
                    <a:pt x="48120" y="10496"/>
                  </a:lnTo>
                  <a:cubicBezTo>
                    <a:pt x="37591" y="25826"/>
                    <a:pt x="26135" y="40748"/>
                    <a:pt x="14093" y="54825"/>
                  </a:cubicBezTo>
                  <a:lnTo>
                    <a:pt x="0" y="42766"/>
                  </a:lnTo>
                  <a:cubicBezTo>
                    <a:pt x="11619" y="29178"/>
                    <a:pt x="22669" y="14792"/>
                    <a:pt x="32839" y="0"/>
                  </a:cubicBezTo>
                  <a:close/>
                </a:path>
              </a:pathLst>
            </a:custGeom>
            <a:solidFill>
              <a:srgbClr val="9BEAE8"/>
            </a:solidFill>
            <a:ln w="1588" cap="flat">
              <a:noFill/>
              <a:prstDash val="solid"/>
              <a:miter/>
            </a:ln>
          </p:spPr>
          <p:txBody>
            <a:bodyPr rtlCol="0" anchor="ctr"/>
            <a:lstStyle/>
            <a:p>
              <a:endParaRPr lang="zh-TW" altLang="en-US"/>
            </a:p>
          </p:txBody>
        </p:sp>
      </p:grpSp>
      <p:sp>
        <p:nvSpPr>
          <p:cNvPr id="67" name="等腰三角形 66">
            <a:extLst>
              <a:ext uri="{FF2B5EF4-FFF2-40B4-BE49-F238E27FC236}">
                <a16:creationId xmlns:a16="http://schemas.microsoft.com/office/drawing/2014/main" id="{A498487A-5D7F-441B-87C6-9B67F56098D8}"/>
              </a:ext>
            </a:extLst>
          </p:cNvPr>
          <p:cNvSpPr/>
          <p:nvPr/>
        </p:nvSpPr>
        <p:spPr>
          <a:xfrm>
            <a:off x="69154" y="1082343"/>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Rectangle 4">
            <a:extLst>
              <a:ext uri="{FF2B5EF4-FFF2-40B4-BE49-F238E27FC236}">
                <a16:creationId xmlns:a16="http://schemas.microsoft.com/office/drawing/2014/main" id="{062B1A60-08D7-41FB-9458-2EB9AF930634}"/>
              </a:ext>
            </a:extLst>
          </p:cNvPr>
          <p:cNvSpPr/>
          <p:nvPr/>
        </p:nvSpPr>
        <p:spPr>
          <a:xfrm>
            <a:off x="12004" y="1290466"/>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3201997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accel="60333" decel="9500" autoRev="1" fill="hold" grpId="0" nodeType="withEffect">
                                  <p:stCondLst>
                                    <p:cond delay="0"/>
                                  </p:stCondLst>
                                  <p:endCondLst>
                                    <p:cond evt="onNext" delay="0">
                                      <p:tgtEl>
                                        <p:sldTgt/>
                                      </p:tgtEl>
                                    </p:cond>
                                  </p:endCondLst>
                                  <p:childTnLst>
                                    <p:animClr clrSpc="rgb" dir="cw">
                                      <p:cBhvr override="childStyle">
                                        <p:cTn id="6" dur="2000" fill="hold"/>
                                        <p:tgtEl>
                                          <p:spTgt spid="57"/>
                                        </p:tgtEl>
                                        <p:attrNameLst>
                                          <p:attrName>style.color</p:attrName>
                                        </p:attrNameLst>
                                      </p:cBhvr>
                                      <p:to>
                                        <a:srgbClr val="8BFFFF"/>
                                      </p:to>
                                    </p:animClr>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2000" tmFilter="0, 0; .2, .5; .8, .5; 1, 0"/>
                                        <p:tgtEl>
                                          <p:spTgt spid="66"/>
                                        </p:tgtEl>
                                      </p:cBhvr>
                                    </p:animEffect>
                                    <p:animScale>
                                      <p:cBhvr>
                                        <p:cTn id="9" dur="1000" autoRev="1" fill="hold"/>
                                        <p:tgtEl>
                                          <p:spTgt spid="66"/>
                                        </p:tgtEl>
                                      </p:cBhvr>
                                      <p:by x="105000" y="105000"/>
                                    </p:animScale>
                                  </p:childTnLst>
                                </p:cTn>
                              </p:par>
                              <p:par>
                                <p:cTn id="10" presetID="26" presetClass="emph" presetSubtype="0" repeatCount="indefinite" fill="remove" nodeType="withEffect">
                                  <p:stCondLst>
                                    <p:cond delay="0"/>
                                  </p:stCondLst>
                                  <p:endCondLst>
                                    <p:cond evt="onNext" delay="0">
                                      <p:tgtEl>
                                        <p:sldTgt/>
                                      </p:tgtEl>
                                    </p:cond>
                                  </p:endCondLst>
                                  <p:childTnLst>
                                    <p:animEffect transition="out" filter="fade">
                                      <p:cBhvr>
                                        <p:cTn id="11" dur="3000" tmFilter="0, 0; .2, .5; .8, .5; 1, 0"/>
                                        <p:tgtEl>
                                          <p:spTgt spid="58"/>
                                        </p:tgtEl>
                                      </p:cBhvr>
                                    </p:animEffect>
                                    <p:animScale>
                                      <p:cBhvr>
                                        <p:cTn id="12" dur="1500" autoRev="1" fill="hold"/>
                                        <p:tgtEl>
                                          <p:spTgt spid="58"/>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3000" tmFilter="0, 0; .2, .5; .8, .5; 1, 0"/>
                                        <p:tgtEl>
                                          <p:spTgt spid="62"/>
                                        </p:tgtEl>
                                      </p:cBhvr>
                                    </p:animEffect>
                                    <p:animScale>
                                      <p:cBhvr>
                                        <p:cTn id="15" dur="1500" autoRev="1" fill="hold"/>
                                        <p:tgtEl>
                                          <p:spTgt spid="62"/>
                                        </p:tgtEl>
                                      </p:cBhvr>
                                      <p:by x="105000" y="105000"/>
                                    </p:animScale>
                                  </p:childTnLst>
                                </p:cTn>
                              </p:par>
                              <p:par>
                                <p:cTn id="16" presetID="3" presetClass="emph" presetSubtype="2" repeatCount="indefinite" accel="60333" decel="9500" autoRev="1" fill="hold" grpId="0" nodeType="withEffect">
                                  <p:stCondLst>
                                    <p:cond delay="1000"/>
                                  </p:stCondLst>
                                  <p:endCondLst>
                                    <p:cond evt="onNext" delay="0">
                                      <p:tgtEl>
                                        <p:sldTgt/>
                                      </p:tgtEl>
                                    </p:cond>
                                  </p:endCondLst>
                                  <p:childTnLst>
                                    <p:animClr clrSpc="rgb" dir="cw">
                                      <p:cBhvr override="childStyle">
                                        <p:cTn id="17" dur="500" fill="hold"/>
                                        <p:tgtEl>
                                          <p:spTgt spid="68"/>
                                        </p:tgtEl>
                                        <p:attrNameLst>
                                          <p:attrName>style.color</p:attrName>
                                        </p:attrNameLst>
                                      </p:cBhvr>
                                      <p:to>
                                        <a:srgbClr val="8B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圓角 32">
            <a:extLst>
              <a:ext uri="{FF2B5EF4-FFF2-40B4-BE49-F238E27FC236}">
                <a16:creationId xmlns:a16="http://schemas.microsoft.com/office/drawing/2014/main" id="{E84EDAE1-2F12-48D6-9714-A414E43F3DD3}"/>
              </a:ext>
            </a:extLst>
          </p:cNvPr>
          <p:cNvSpPr/>
          <p:nvPr/>
        </p:nvSpPr>
        <p:spPr>
          <a:xfrm>
            <a:off x="242100" y="1728815"/>
            <a:ext cx="4220035" cy="2484599"/>
          </a:xfrm>
          <a:prstGeom prst="roundRect">
            <a:avLst>
              <a:gd name="adj" fmla="val 0"/>
            </a:avLst>
          </a:prstGeom>
          <a:gradFill>
            <a:gsLst>
              <a:gs pos="31000">
                <a:srgbClr val="69F0E1">
                  <a:alpha val="25000"/>
                </a:srgbClr>
              </a:gs>
              <a:gs pos="100000">
                <a:srgbClr val="329AFC">
                  <a:alpha val="30000"/>
                </a:srgb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28" name="矩形: 圓角 27">
            <a:extLst>
              <a:ext uri="{FF2B5EF4-FFF2-40B4-BE49-F238E27FC236}">
                <a16:creationId xmlns:a16="http://schemas.microsoft.com/office/drawing/2014/main" id="{6F8DB1B2-C565-478F-A7CD-F6876D6CD83E}"/>
              </a:ext>
            </a:extLst>
          </p:cNvPr>
          <p:cNvSpPr/>
          <p:nvPr/>
        </p:nvSpPr>
        <p:spPr>
          <a:xfrm>
            <a:off x="4626077" y="1728815"/>
            <a:ext cx="4220035" cy="2484599"/>
          </a:xfrm>
          <a:prstGeom prst="roundRect">
            <a:avLst>
              <a:gd name="adj" fmla="val 0"/>
            </a:avLst>
          </a:prstGeom>
          <a:gradFill>
            <a:gsLst>
              <a:gs pos="31000">
                <a:srgbClr val="69F0E1">
                  <a:alpha val="25000"/>
                </a:srgbClr>
              </a:gs>
              <a:gs pos="100000">
                <a:srgbClr val="329AFC">
                  <a:alpha val="30000"/>
                </a:srgb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grpSp>
        <p:nvGrpSpPr>
          <p:cNvPr id="10" name="群組 9">
            <a:extLst>
              <a:ext uri="{FF2B5EF4-FFF2-40B4-BE49-F238E27FC236}">
                <a16:creationId xmlns:a16="http://schemas.microsoft.com/office/drawing/2014/main" id="{6AC3AF74-3290-4D11-8DBD-5BAF589AE97F}"/>
              </a:ext>
            </a:extLst>
          </p:cNvPr>
          <p:cNvGrpSpPr/>
          <p:nvPr/>
        </p:nvGrpSpPr>
        <p:grpSpPr>
          <a:xfrm>
            <a:off x="4870450" y="1965329"/>
            <a:ext cx="2381250" cy="2044696"/>
            <a:chOff x="6493934" y="2620438"/>
            <a:chExt cx="3175000" cy="2726260"/>
          </a:xfrm>
        </p:grpSpPr>
        <p:pic>
          <p:nvPicPr>
            <p:cNvPr id="5" name="Picture 4">
              <a:extLst>
                <a:ext uri="{FF2B5EF4-FFF2-40B4-BE49-F238E27FC236}">
                  <a16:creationId xmlns:a16="http://schemas.microsoft.com/office/drawing/2014/main" id="{B5992BB7-8327-6444-8611-BE2910ADF44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93934" y="2620438"/>
              <a:ext cx="3175000" cy="2726260"/>
            </a:xfrm>
            <a:prstGeom prst="rect">
              <a:avLst/>
            </a:prstGeom>
          </p:spPr>
        </p:pic>
        <p:sp>
          <p:nvSpPr>
            <p:cNvPr id="4" name="矩形 3">
              <a:extLst>
                <a:ext uri="{FF2B5EF4-FFF2-40B4-BE49-F238E27FC236}">
                  <a16:creationId xmlns:a16="http://schemas.microsoft.com/office/drawing/2014/main" id="{AFD1B9B4-7A3D-4213-B333-B6671BB6F8B4}"/>
                </a:ext>
              </a:extLst>
            </p:cNvPr>
            <p:cNvSpPr/>
            <p:nvPr/>
          </p:nvSpPr>
          <p:spPr>
            <a:xfrm>
              <a:off x="6604277" y="4949825"/>
              <a:ext cx="733148" cy="1397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grpSp>
      <p:sp>
        <p:nvSpPr>
          <p:cNvPr id="2" name="Title 1">
            <a:extLst>
              <a:ext uri="{FF2B5EF4-FFF2-40B4-BE49-F238E27FC236}">
                <a16:creationId xmlns:a16="http://schemas.microsoft.com/office/drawing/2014/main" id="{305576DE-4842-7244-BCD9-07AACC25C3B4}"/>
              </a:ext>
            </a:extLst>
          </p:cNvPr>
          <p:cNvSpPr>
            <a:spLocks noGrp="1"/>
          </p:cNvSpPr>
          <p:nvPr>
            <p:ph type="title"/>
          </p:nvPr>
        </p:nvSpPr>
        <p:spPr>
          <a:xfrm>
            <a:off x="448939" y="92909"/>
            <a:ext cx="8229600" cy="812800"/>
          </a:xfrm>
          <a:prstGeom prst="rect">
            <a:avLst/>
          </a:prstGeom>
        </p:spPr>
        <p:txBody>
          <a:bodyPr/>
          <a:lstStyle/>
          <a:p>
            <a:r>
              <a:rPr lang="zh-CN" altLang="en-US"/>
              <a:t>不須浪費大容量硬碟插槽</a:t>
            </a:r>
            <a:endParaRPr lang="en-US"/>
          </a:p>
        </p:txBody>
      </p:sp>
      <p:sp>
        <p:nvSpPr>
          <p:cNvPr id="6" name="Rounded Rectangle 5">
            <a:extLst>
              <a:ext uri="{FF2B5EF4-FFF2-40B4-BE49-F238E27FC236}">
                <a16:creationId xmlns:a16="http://schemas.microsoft.com/office/drawing/2014/main" id="{2D5F48A4-4D2A-EA49-A4B5-2FF0495DB7AA}"/>
              </a:ext>
            </a:extLst>
          </p:cNvPr>
          <p:cNvSpPr/>
          <p:nvPr/>
        </p:nvSpPr>
        <p:spPr>
          <a:xfrm>
            <a:off x="6398310" y="3167141"/>
            <a:ext cx="832754" cy="867912"/>
          </a:xfrm>
          <a:prstGeom prst="roundRect">
            <a:avLst/>
          </a:prstGeom>
          <a:noFill/>
          <a:ln w="38100">
            <a:gradFill>
              <a:gsLst>
                <a:gs pos="0">
                  <a:srgbClr val="00B0F0"/>
                </a:gs>
                <a:gs pos="100000">
                  <a:srgbClr val="8C3DD7"/>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4FB6FBF4-2A17-3543-95D6-B905D730B604}"/>
              </a:ext>
            </a:extLst>
          </p:cNvPr>
          <p:cNvSpPr txBox="1"/>
          <p:nvPr/>
        </p:nvSpPr>
        <p:spPr>
          <a:xfrm>
            <a:off x="7498335" y="3462598"/>
            <a:ext cx="1319169" cy="307777"/>
          </a:xfrm>
          <a:prstGeom prst="rect">
            <a:avLst/>
          </a:prstGeom>
          <a:noFill/>
        </p:spPr>
        <p:txBody>
          <a:bodyPr wrap="square" rtlCol="0">
            <a:spAutoFit/>
          </a:bodyPr>
          <a:lstStyle/>
          <a:p>
            <a:r>
              <a:rPr lang="zh-CN" altLang="en-US"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大容量硬碟槽</a:t>
            </a:r>
            <a:endParaRPr lang="en-US"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9" name="TextBox 8">
            <a:extLst>
              <a:ext uri="{FF2B5EF4-FFF2-40B4-BE49-F238E27FC236}">
                <a16:creationId xmlns:a16="http://schemas.microsoft.com/office/drawing/2014/main" id="{87ECD3D4-83AB-E342-B6E3-8A4A0E0B3E1E}"/>
              </a:ext>
            </a:extLst>
          </p:cNvPr>
          <p:cNvSpPr txBox="1"/>
          <p:nvPr/>
        </p:nvSpPr>
        <p:spPr>
          <a:xfrm>
            <a:off x="7436113" y="2502553"/>
            <a:ext cx="1465787" cy="523220"/>
          </a:xfrm>
          <a:prstGeom prst="rect">
            <a:avLst/>
          </a:prstGeom>
          <a:noFill/>
        </p:spPr>
        <p:txBody>
          <a:bodyPr wrap="square" rtlCol="0">
            <a:spAutoFit/>
          </a:bodyPr>
          <a:lstStyle/>
          <a:p>
            <a:r>
              <a:rPr lang="zh-CN" altLang="en-US"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安裝高速</a:t>
            </a:r>
            <a:r>
              <a:rPr lang="zh-TW" altLang="en-US"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CN" b="1" err="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NVMe</a:t>
            </a:r>
            <a:r>
              <a:rPr lang="zh-CN" altLang="en-US"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使用快取</a:t>
            </a:r>
            <a:endParaRPr lang="en-US" altLang="zh-CN"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cxnSp>
        <p:nvCxnSpPr>
          <p:cNvPr id="11" name="Straight Arrow Connector 10">
            <a:extLst>
              <a:ext uri="{FF2B5EF4-FFF2-40B4-BE49-F238E27FC236}">
                <a16:creationId xmlns:a16="http://schemas.microsoft.com/office/drawing/2014/main" id="{8E9BE8CF-5754-654C-9B97-DB1FE9D1D4BC}"/>
              </a:ext>
            </a:extLst>
          </p:cNvPr>
          <p:cNvCxnSpPr>
            <a:cxnSpLocks/>
            <a:stCxn id="9" idx="1"/>
            <a:endCxn id="29" idx="3"/>
          </p:cNvCxnSpPr>
          <p:nvPr/>
        </p:nvCxnSpPr>
        <p:spPr>
          <a:xfrm flipH="1">
            <a:off x="6079427" y="2764163"/>
            <a:ext cx="1356686" cy="6092"/>
          </a:xfrm>
          <a:prstGeom prst="straightConnector1">
            <a:avLst/>
          </a:prstGeom>
          <a:ln w="38100">
            <a:solidFill>
              <a:srgbClr val="2CF8FD"/>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3" descr="\\10.64.2.86\Marketing\MarketingMaterials\Product_photo\NAS\TVS-x63\TVS-463\TVS-463_Front.png">
            <a:extLst>
              <a:ext uri="{FF2B5EF4-FFF2-40B4-BE49-F238E27FC236}">
                <a16:creationId xmlns:a16="http://schemas.microsoft.com/office/drawing/2014/main" id="{074494D8-D54E-45F7-B878-506A8D1C9D2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972" y="2168981"/>
            <a:ext cx="3151585" cy="196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Shape 298">
            <a:extLst>
              <a:ext uri="{FF2B5EF4-FFF2-40B4-BE49-F238E27FC236}">
                <a16:creationId xmlns:a16="http://schemas.microsoft.com/office/drawing/2014/main" id="{1472A744-75D5-4DF7-936E-81B0236C6A89}"/>
              </a:ext>
            </a:extLst>
          </p:cNvPr>
          <p:cNvPicPr preferRelativeResize="0">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2096993" y="2391665"/>
            <a:ext cx="2297393" cy="143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字方塊 19">
            <a:extLst>
              <a:ext uri="{FF2B5EF4-FFF2-40B4-BE49-F238E27FC236}">
                <a16:creationId xmlns:a16="http://schemas.microsoft.com/office/drawing/2014/main" id="{27936821-A880-4612-BC65-9A8920D55278}"/>
              </a:ext>
            </a:extLst>
          </p:cNvPr>
          <p:cNvSpPr txBox="1"/>
          <p:nvPr/>
        </p:nvSpPr>
        <p:spPr>
          <a:xfrm>
            <a:off x="4708134" y="1183199"/>
            <a:ext cx="4055919" cy="338554"/>
          </a:xfrm>
          <a:prstGeom prst="rect">
            <a:avLst/>
          </a:prstGeom>
          <a:noFill/>
        </p:spPr>
        <p:txBody>
          <a:bodyPr wrap="none" rtlCol="0" anchor="t">
            <a:spAutoFit/>
          </a:bodyPr>
          <a:lstStyle/>
          <a:p>
            <a:r>
              <a:rPr lang="zh-TW" altLang="en-US" sz="1600">
                <a:solidFill>
                  <a:schemeClr val="bg1"/>
                </a:solidFill>
                <a:latin typeface="微軟正黑體" panose="020B0604030504040204" pitchFamily="34" charset="-120"/>
                <a:ea typeface="微軟正黑體" panose="020B0604030504040204" pitchFamily="34" charset="-120"/>
              </a:rPr>
              <a:t>儲存池</a:t>
            </a:r>
            <a:r>
              <a:rPr lang="zh-CN" altLang="en-US" sz="1600">
                <a:solidFill>
                  <a:schemeClr val="bg1"/>
                </a:solidFill>
                <a:latin typeface="微軟正黑體" panose="020B0604030504040204" pitchFamily="34" charset="-120"/>
                <a:ea typeface="微軟正黑體" panose="020B0604030504040204" pitchFamily="34" charset="-120"/>
              </a:rPr>
              <a:t>可</a:t>
            </a:r>
            <a:r>
              <a:rPr lang="zh-TW" altLang="en-US" sz="1600">
                <a:solidFill>
                  <a:schemeClr val="bg1"/>
                </a:solidFill>
                <a:latin typeface="微軟正黑體" panose="020B0604030504040204" pitchFamily="34" charset="-120"/>
                <a:ea typeface="微軟正黑體" panose="020B0604030504040204" pitchFamily="34" charset="-120"/>
              </a:rPr>
              <a:t>無痛升級為</a:t>
            </a:r>
            <a:r>
              <a:rPr lang="en-US" altLang="zh-TW" sz="1600">
                <a:solidFill>
                  <a:schemeClr val="bg1"/>
                </a:solidFill>
                <a:latin typeface="微軟正黑體" panose="020B0604030504040204" pitchFamily="34" charset="-120"/>
                <a:ea typeface="微軟正黑體" panose="020B0604030504040204" pitchFamily="34" charset="-120"/>
              </a:rPr>
              <a:t> </a:t>
            </a:r>
            <a:r>
              <a:rPr lang="zh-TW" altLang="zh-TW" sz="1600">
                <a:solidFill>
                  <a:schemeClr val="bg1"/>
                </a:solidFill>
                <a:latin typeface="微軟正黑體" panose="020B0604030504040204" pitchFamily="34" charset="-120"/>
                <a:ea typeface="微軟正黑體" panose="020B0604030504040204" pitchFamily="34" charset="-120"/>
              </a:rPr>
              <a:t>Qtier</a:t>
            </a:r>
            <a:r>
              <a:rPr lang="en-US" altLang="zh-TW" sz="1600">
                <a:solidFill>
                  <a:schemeClr val="bg1"/>
                </a:solidFill>
                <a:latin typeface="微軟正黑體" panose="020B0604030504040204" pitchFamily="34" charset="-120"/>
                <a:ea typeface="微軟正黑體" panose="020B0604030504040204" pitchFamily="34" charset="-120"/>
              </a:rPr>
              <a:t> </a:t>
            </a:r>
            <a:r>
              <a:rPr lang="zh-TW" altLang="en-US" sz="1600">
                <a:solidFill>
                  <a:schemeClr val="bg1"/>
                </a:solidFill>
                <a:latin typeface="微軟正黑體" panose="020B0604030504040204" pitchFamily="34" charset="-120"/>
                <a:ea typeface="微軟正黑體" panose="020B0604030504040204" pitchFamily="34" charset="-120"/>
              </a:rPr>
              <a:t>自動分層儲存池</a:t>
            </a:r>
          </a:p>
        </p:txBody>
      </p:sp>
      <p:sp>
        <p:nvSpPr>
          <p:cNvPr id="7" name="Rounded Rectangle 6">
            <a:extLst>
              <a:ext uri="{FF2B5EF4-FFF2-40B4-BE49-F238E27FC236}">
                <a16:creationId xmlns:a16="http://schemas.microsoft.com/office/drawing/2014/main" id="{CC83AFBC-C76D-8649-AE9E-6FF3538E7397}"/>
              </a:ext>
            </a:extLst>
          </p:cNvPr>
          <p:cNvSpPr/>
          <p:nvPr/>
        </p:nvSpPr>
        <p:spPr>
          <a:xfrm>
            <a:off x="2702257" y="2680248"/>
            <a:ext cx="1419737" cy="669691"/>
          </a:xfrm>
          <a:prstGeom prst="roundRect">
            <a:avLst>
              <a:gd name="adj" fmla="val 9025"/>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Shape 299">
            <a:extLst>
              <a:ext uri="{FF2B5EF4-FFF2-40B4-BE49-F238E27FC236}">
                <a16:creationId xmlns:a16="http://schemas.microsoft.com/office/drawing/2014/main" id="{38B594FB-95BE-4D38-ACAE-B704C73ED14E}"/>
              </a:ext>
            </a:extLst>
          </p:cNvPr>
          <p:cNvSpPr txBox="1">
            <a:spLocks noChangeArrowheads="1"/>
          </p:cNvSpPr>
          <p:nvPr/>
        </p:nvSpPr>
        <p:spPr bwMode="auto">
          <a:xfrm>
            <a:off x="2837261" y="2782412"/>
            <a:ext cx="1334690" cy="417030"/>
          </a:xfrm>
          <a:prstGeom prst="rect">
            <a:avLst/>
          </a:prstGeom>
          <a:noFill/>
          <a:ln w="9525">
            <a:noFill/>
            <a:miter lim="800000"/>
            <a:headEnd/>
            <a:tailEnd/>
          </a:ln>
        </p:spPr>
        <p:txBody>
          <a:bodyPr lIns="68569" tIns="68569" rIns="68569" bIns="68569"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FFFFFF"/>
              </a:buClr>
              <a:buSzPts val="1400"/>
            </a:pPr>
            <a:r>
              <a:rPr lang="zh-TW" altLang="zh-TW" sz="1875" b="1">
                <a:solidFill>
                  <a:srgbClr val="FFFFFF"/>
                </a:solidFill>
                <a:effectLst>
                  <a:outerShdw blurRad="38100" dist="38100" dir="2700000" algn="tl">
                    <a:srgbClr val="000000">
                      <a:alpha val="43137"/>
                    </a:srgbClr>
                  </a:outerShdw>
                </a:effectLst>
                <a:sym typeface="Arial" charset="0"/>
              </a:rPr>
              <a:t>QM2 SSD RAID</a:t>
            </a:r>
          </a:p>
        </p:txBody>
      </p:sp>
      <p:sp>
        <p:nvSpPr>
          <p:cNvPr id="25" name="矩形 24">
            <a:extLst>
              <a:ext uri="{FF2B5EF4-FFF2-40B4-BE49-F238E27FC236}">
                <a16:creationId xmlns:a16="http://schemas.microsoft.com/office/drawing/2014/main" id="{F0ED29E9-32C4-492A-865C-BB710D9DCF16}"/>
              </a:ext>
            </a:extLst>
          </p:cNvPr>
          <p:cNvSpPr/>
          <p:nvPr/>
        </p:nvSpPr>
        <p:spPr>
          <a:xfrm>
            <a:off x="852945" y="1183199"/>
            <a:ext cx="3319006" cy="338554"/>
          </a:xfrm>
          <a:prstGeom prst="rect">
            <a:avLst/>
          </a:prstGeom>
        </p:spPr>
        <p:txBody>
          <a:bodyPr wrap="square" anchor="t">
            <a:spAutoFit/>
          </a:bodyPr>
          <a:lstStyle/>
          <a:p>
            <a:pPr algn="ctr"/>
            <a:r>
              <a:rPr lang="zh-TW" altLang="en-US" sz="1600">
                <a:solidFill>
                  <a:srgbClr val="2CF8FD"/>
                </a:solidFill>
                <a:latin typeface="微軟正黑體" panose="020B0604030504040204" pitchFamily="34" charset="-120"/>
                <a:ea typeface="微軟正黑體" panose="020B0604030504040204" pitchFamily="34" charset="-120"/>
              </a:rPr>
              <a:t>無須破壞 </a:t>
            </a:r>
            <a:r>
              <a:rPr lang="zh-TW" altLang="en-US" sz="1600">
                <a:solidFill>
                  <a:schemeClr val="bg1"/>
                </a:solidFill>
                <a:latin typeface="微軟正黑體" panose="020B0604030504040204" pitchFamily="34" charset="-120"/>
                <a:ea typeface="微軟正黑體" panose="020B0604030504040204" pitchFamily="34" charset="-120"/>
              </a:rPr>
              <a:t>原有儲存架構與配置</a:t>
            </a:r>
            <a:endParaRPr lang="en-US" altLang="zh-TW" sz="1600">
              <a:solidFill>
                <a:schemeClr val="bg1"/>
              </a:solidFill>
              <a:latin typeface="微軟正黑體" panose="020B0604030504040204" pitchFamily="34" charset="-120"/>
              <a:ea typeface="微軟正黑體" panose="020B0604030504040204" pitchFamily="34" charset="-120"/>
              <a:cs typeface="Verdana"/>
              <a:sym typeface="Verdana"/>
            </a:endParaRPr>
          </a:p>
        </p:txBody>
      </p:sp>
      <p:sp>
        <p:nvSpPr>
          <p:cNvPr id="3" name="TextBox 2">
            <a:extLst>
              <a:ext uri="{FF2B5EF4-FFF2-40B4-BE49-F238E27FC236}">
                <a16:creationId xmlns:a16="http://schemas.microsoft.com/office/drawing/2014/main" id="{D038E239-D66D-AA46-A410-3553130B5B7B}"/>
              </a:ext>
            </a:extLst>
          </p:cNvPr>
          <p:cNvSpPr txBox="1"/>
          <p:nvPr/>
        </p:nvSpPr>
        <p:spPr>
          <a:xfrm>
            <a:off x="4582528" y="4228508"/>
            <a:ext cx="4209845" cy="369332"/>
          </a:xfrm>
          <a:prstGeom prst="rect">
            <a:avLst/>
          </a:prstGeom>
          <a:noFill/>
        </p:spPr>
        <p:txBody>
          <a:bodyPr wrap="square" rtlCol="0">
            <a:spAutoFit/>
          </a:bodyPr>
          <a:lstStyle/>
          <a:p>
            <a:pPr algn="ctr"/>
            <a:r>
              <a:rPr lang="en-US" sz="1800" b="1">
                <a:solidFill>
                  <a:schemeClr val="bg1"/>
                </a:solidFill>
              </a:rPr>
              <a:t>PC</a:t>
            </a:r>
          </a:p>
        </p:txBody>
      </p:sp>
      <p:sp>
        <p:nvSpPr>
          <p:cNvPr id="21" name="TextBox 20">
            <a:extLst>
              <a:ext uri="{FF2B5EF4-FFF2-40B4-BE49-F238E27FC236}">
                <a16:creationId xmlns:a16="http://schemas.microsoft.com/office/drawing/2014/main" id="{CB460ED4-CFF2-E94C-B425-1F4A642CA78B}"/>
              </a:ext>
            </a:extLst>
          </p:cNvPr>
          <p:cNvSpPr txBox="1"/>
          <p:nvPr/>
        </p:nvSpPr>
        <p:spPr>
          <a:xfrm>
            <a:off x="308080" y="4228508"/>
            <a:ext cx="4209845" cy="369332"/>
          </a:xfrm>
          <a:prstGeom prst="rect">
            <a:avLst/>
          </a:prstGeom>
          <a:noFill/>
        </p:spPr>
        <p:txBody>
          <a:bodyPr wrap="square" rtlCol="0">
            <a:spAutoFit/>
          </a:bodyPr>
          <a:lstStyle/>
          <a:p>
            <a:pPr algn="ctr"/>
            <a:r>
              <a:rPr lang="en-US" sz="1800" b="1">
                <a:solidFill>
                  <a:schemeClr val="bg1"/>
                </a:solidFill>
              </a:rPr>
              <a:t>NAS</a:t>
            </a:r>
          </a:p>
        </p:txBody>
      </p:sp>
      <p:sp>
        <p:nvSpPr>
          <p:cNvPr id="29" name="Rounded Rectangle 5">
            <a:extLst>
              <a:ext uri="{FF2B5EF4-FFF2-40B4-BE49-F238E27FC236}">
                <a16:creationId xmlns:a16="http://schemas.microsoft.com/office/drawing/2014/main" id="{BFD850BE-5DA2-4669-9049-EC2586A1BF76}"/>
              </a:ext>
            </a:extLst>
          </p:cNvPr>
          <p:cNvSpPr/>
          <p:nvPr/>
        </p:nvSpPr>
        <p:spPr>
          <a:xfrm>
            <a:off x="4953208" y="2097372"/>
            <a:ext cx="1126219" cy="1345765"/>
          </a:xfrm>
          <a:prstGeom prst="roundRect">
            <a:avLst>
              <a:gd name="adj" fmla="val 14412"/>
            </a:avLst>
          </a:prstGeom>
          <a:noFill/>
          <a:ln w="38100">
            <a:gradFill>
              <a:gsLst>
                <a:gs pos="0">
                  <a:srgbClr val="00B0F0"/>
                </a:gs>
                <a:gs pos="100000">
                  <a:srgbClr val="8C3DD7"/>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2" name="Straight Arrow Connector 10">
            <a:extLst>
              <a:ext uri="{FF2B5EF4-FFF2-40B4-BE49-F238E27FC236}">
                <a16:creationId xmlns:a16="http://schemas.microsoft.com/office/drawing/2014/main" id="{B4A6D453-17FD-4AC0-BD1C-2A0AA78BC8D4}"/>
              </a:ext>
            </a:extLst>
          </p:cNvPr>
          <p:cNvCxnSpPr>
            <a:cxnSpLocks/>
            <a:endCxn id="6" idx="3"/>
          </p:cNvCxnSpPr>
          <p:nvPr/>
        </p:nvCxnSpPr>
        <p:spPr>
          <a:xfrm flipH="1">
            <a:off x="7231064" y="3601097"/>
            <a:ext cx="263242" cy="0"/>
          </a:xfrm>
          <a:prstGeom prst="straightConnector1">
            <a:avLst/>
          </a:prstGeom>
          <a:ln w="38100">
            <a:solidFill>
              <a:srgbClr val="2CF8FD"/>
            </a:solidFill>
            <a:tailEnd type="triangle"/>
          </a:ln>
        </p:spPr>
        <p:style>
          <a:lnRef idx="1">
            <a:schemeClr val="accent1"/>
          </a:lnRef>
          <a:fillRef idx="0">
            <a:schemeClr val="accent1"/>
          </a:fillRef>
          <a:effectRef idx="0">
            <a:schemeClr val="accent1"/>
          </a:effectRef>
          <a:fontRef idx="minor">
            <a:schemeClr val="tx1"/>
          </a:fontRef>
        </p:style>
      </p:cxnSp>
      <p:pic>
        <p:nvPicPr>
          <p:cNvPr id="31" name="圖形 30">
            <a:extLst>
              <a:ext uri="{FF2B5EF4-FFF2-40B4-BE49-F238E27FC236}">
                <a16:creationId xmlns:a16="http://schemas.microsoft.com/office/drawing/2014/main" id="{076B807D-2A74-4ABD-86F0-C3EE4B215454}"/>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60808" y="159914"/>
            <a:ext cx="941092" cy="160248"/>
          </a:xfrm>
          <a:prstGeom prst="rect">
            <a:avLst/>
          </a:prstGeom>
        </p:spPr>
      </p:pic>
    </p:spTree>
    <p:extLst>
      <p:ext uri="{BB962C8B-B14F-4D97-AF65-F5344CB8AC3E}">
        <p14:creationId xmlns:p14="http://schemas.microsoft.com/office/powerpoint/2010/main" val="1911106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2" hidden="1">
            <a:extLst>
              <a:ext uri="{FF2B5EF4-FFF2-40B4-BE49-F238E27FC236}">
                <a16:creationId xmlns:a16="http://schemas.microsoft.com/office/drawing/2014/main" id="{E8D7A485-CE80-C149-8407-A90007405F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6027" y="1826904"/>
            <a:ext cx="2576759" cy="1825896"/>
          </a:xfrm>
          <a:prstGeom prst="rect">
            <a:avLst/>
          </a:prstGeom>
        </p:spPr>
      </p:pic>
      <p:pic>
        <p:nvPicPr>
          <p:cNvPr id="10" name="圖片 9" descr="一張含有 電子用品, 電路 的圖片&#10;&#10;自動產生的描述">
            <a:extLst>
              <a:ext uri="{FF2B5EF4-FFF2-40B4-BE49-F238E27FC236}">
                <a16:creationId xmlns:a16="http://schemas.microsoft.com/office/drawing/2014/main" id="{8B3E2284-0B0E-4F95-A13B-DD705524C0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54040" y="1037998"/>
            <a:ext cx="4669407" cy="3193874"/>
          </a:xfrm>
          <a:prstGeom prst="rect">
            <a:avLst/>
          </a:prstGeom>
        </p:spPr>
      </p:pic>
      <p:sp>
        <p:nvSpPr>
          <p:cNvPr id="15" name="Title 1">
            <a:extLst>
              <a:ext uri="{FF2B5EF4-FFF2-40B4-BE49-F238E27FC236}">
                <a16:creationId xmlns:a16="http://schemas.microsoft.com/office/drawing/2014/main" id="{B7220BC1-83E0-2548-9BCD-5E2F553720E2}"/>
              </a:ext>
            </a:extLst>
          </p:cNvPr>
          <p:cNvSpPr>
            <a:spLocks noGrp="1"/>
          </p:cNvSpPr>
          <p:nvPr>
            <p:ph type="title"/>
          </p:nvPr>
        </p:nvSpPr>
        <p:spPr>
          <a:xfrm>
            <a:off x="457200" y="86285"/>
            <a:ext cx="8229600" cy="812800"/>
          </a:xfrm>
          <a:prstGeom prst="rect">
            <a:avLst/>
          </a:prstGeom>
        </p:spPr>
        <p:txBody>
          <a:bodyPr>
            <a:normAutofit/>
          </a:bodyPr>
          <a:lstStyle/>
          <a:p>
            <a:r>
              <a:rPr lang="en-US">
                <a:solidFill>
                  <a:schemeClr val="bg1"/>
                </a:solidFill>
                <a:latin typeface="+mn-lt"/>
                <a:ea typeface="微軟正黑體" panose="020B0604030504040204" pitchFamily="34" charset="-120"/>
              </a:rPr>
              <a:t>2.5</a:t>
            </a:r>
            <a:r>
              <a:rPr lang="en-US">
                <a:latin typeface="+mn-lt"/>
              </a:rPr>
              <a:t>”</a:t>
            </a:r>
            <a:r>
              <a:rPr lang="en-US">
                <a:solidFill>
                  <a:schemeClr val="bg1"/>
                </a:solidFill>
                <a:latin typeface="+mn-lt"/>
                <a:ea typeface="微軟正黑體" panose="020B0604030504040204" pitchFamily="34" charset="-120"/>
              </a:rPr>
              <a:t>SATA</a:t>
            </a:r>
            <a:r>
              <a:rPr lang="en-US">
                <a:solidFill>
                  <a:schemeClr val="bg1"/>
                </a:solidFill>
                <a:latin typeface="微軟正黑體" panose="020B0604030504040204" pitchFamily="34" charset="-120"/>
                <a:ea typeface="微軟正黑體" panose="020B0604030504040204" pitchFamily="34" charset="-120"/>
              </a:rPr>
              <a:t> </a:t>
            </a:r>
            <a:r>
              <a:rPr lang="zh-CN" altLang="en-US">
                <a:solidFill>
                  <a:schemeClr val="bg1"/>
                </a:solidFill>
                <a:latin typeface="微軟正黑體" panose="020B0604030504040204" pitchFamily="34" charset="-120"/>
                <a:ea typeface="微軟正黑體" panose="020B0604030504040204" pitchFamily="34" charset="-120"/>
              </a:rPr>
              <a:t>轉兩個</a:t>
            </a:r>
            <a:r>
              <a:rPr lang="en-US" altLang="zh-CN">
                <a:solidFill>
                  <a:schemeClr val="bg1"/>
                </a:solidFill>
                <a:latin typeface="微軟正黑體" panose="020B0604030504040204" pitchFamily="34" charset="-120"/>
                <a:ea typeface="微軟正黑體" panose="020B0604030504040204" pitchFamily="34" charset="-120"/>
              </a:rPr>
              <a:t> </a:t>
            </a:r>
            <a:r>
              <a:rPr lang="en-US" altLang="zh-CN">
                <a:solidFill>
                  <a:schemeClr val="bg1"/>
                </a:solidFill>
                <a:latin typeface="+mn-lt"/>
                <a:ea typeface="微軟正黑體" panose="020B0604030504040204" pitchFamily="34" charset="-120"/>
              </a:rPr>
              <a:t>M.2 SATA </a:t>
            </a:r>
            <a:r>
              <a:rPr lang="zh-CN" altLang="en-US">
                <a:solidFill>
                  <a:schemeClr val="bg1"/>
                </a:solidFill>
                <a:latin typeface="微軟正黑體" panose="020B0604030504040204" pitchFamily="34" charset="-120"/>
                <a:ea typeface="微軟正黑體" panose="020B0604030504040204" pitchFamily="34" charset="-120"/>
              </a:rPr>
              <a:t>轉接盒</a:t>
            </a:r>
            <a:endParaRPr lang="en-US">
              <a:solidFill>
                <a:schemeClr val="bg1"/>
              </a:solidFill>
              <a:latin typeface="微軟正黑體" panose="020B0604030504040204" pitchFamily="34" charset="-120"/>
              <a:ea typeface="微軟正黑體" panose="020B0604030504040204" pitchFamily="34" charset="-120"/>
            </a:endParaRPr>
          </a:p>
        </p:txBody>
      </p:sp>
      <p:sp>
        <p:nvSpPr>
          <p:cNvPr id="37" name="文字方塊 8">
            <a:extLst>
              <a:ext uri="{FF2B5EF4-FFF2-40B4-BE49-F238E27FC236}">
                <a16:creationId xmlns:a16="http://schemas.microsoft.com/office/drawing/2014/main" id="{E5766EBB-71C7-1F46-BD17-44A51182DB2B}"/>
              </a:ext>
            </a:extLst>
          </p:cNvPr>
          <p:cNvSpPr txBox="1"/>
          <p:nvPr/>
        </p:nvSpPr>
        <p:spPr>
          <a:xfrm>
            <a:off x="3994308" y="3576838"/>
            <a:ext cx="2375112" cy="300082"/>
          </a:xfrm>
          <a:prstGeom prst="rect">
            <a:avLst/>
          </a:prstGeom>
          <a:noFill/>
        </p:spPr>
        <p:txBody>
          <a:bodyPr wrap="square" rtlCol="0">
            <a:spAutoFit/>
          </a:bodyPr>
          <a:lstStyle/>
          <a:p>
            <a:r>
              <a:rPr lang="en-US" altLang="zh-TW" sz="1350">
                <a:solidFill>
                  <a:schemeClr val="bg1"/>
                </a:solidFill>
                <a:latin typeface="Microsoft JhengHei" panose="020B0604030504040204" pitchFamily="34" charset="-120"/>
                <a:ea typeface="Microsoft JhengHei" panose="020B0604030504040204" pitchFamily="34" charset="-120"/>
              </a:rPr>
              <a:t>2 x M.2 2280 SATA 6Gb/s</a:t>
            </a:r>
            <a:endParaRPr lang="zh-TW" altLang="en-US" sz="1350">
              <a:solidFill>
                <a:schemeClr val="bg1"/>
              </a:solidFill>
              <a:latin typeface="Microsoft JhengHei" panose="020B0604030504040204" pitchFamily="34" charset="-120"/>
              <a:ea typeface="Microsoft JhengHei" panose="020B0604030504040204" pitchFamily="34" charset="-120"/>
            </a:endParaRPr>
          </a:p>
        </p:txBody>
      </p:sp>
      <p:sp>
        <p:nvSpPr>
          <p:cNvPr id="39" name="文字方塊 10">
            <a:extLst>
              <a:ext uri="{FF2B5EF4-FFF2-40B4-BE49-F238E27FC236}">
                <a16:creationId xmlns:a16="http://schemas.microsoft.com/office/drawing/2014/main" id="{C8171CCA-BF4C-1F43-822C-357D0DFAF635}"/>
              </a:ext>
            </a:extLst>
          </p:cNvPr>
          <p:cNvSpPr txBox="1"/>
          <p:nvPr/>
        </p:nvSpPr>
        <p:spPr>
          <a:xfrm rot="19501695">
            <a:off x="7397754" y="3224717"/>
            <a:ext cx="1442345" cy="246221"/>
          </a:xfrm>
          <a:prstGeom prst="rect">
            <a:avLst/>
          </a:prstGeom>
          <a:noFill/>
        </p:spPr>
        <p:txBody>
          <a:bodyPr wrap="square" rtlCol="0">
            <a:spAutoFit/>
          </a:bodyPr>
          <a:lstStyle/>
          <a:p>
            <a:pPr algn="ctr"/>
            <a:r>
              <a:rPr lang="en-US" altLang="zh-TW" sz="1000">
                <a:solidFill>
                  <a:schemeClr val="tx1">
                    <a:lumMod val="50000"/>
                    <a:lumOff val="50000"/>
                  </a:schemeClr>
                </a:solidFill>
                <a:latin typeface="Microsoft JhengHei" panose="020B0604030504040204" pitchFamily="34" charset="-120"/>
                <a:ea typeface="Microsoft JhengHei" panose="020B0604030504040204" pitchFamily="34" charset="-120"/>
              </a:rPr>
              <a:t>100.5mm</a:t>
            </a:r>
            <a:endParaRPr lang="zh-TW" altLang="en-US" sz="1000">
              <a:solidFill>
                <a:schemeClr val="tx1">
                  <a:lumMod val="50000"/>
                  <a:lumOff val="50000"/>
                </a:schemeClr>
              </a:solidFill>
              <a:latin typeface="Microsoft JhengHei" panose="020B0604030504040204" pitchFamily="34" charset="-120"/>
              <a:ea typeface="Microsoft JhengHei" panose="020B0604030504040204" pitchFamily="34" charset="-120"/>
            </a:endParaRPr>
          </a:p>
        </p:txBody>
      </p:sp>
      <p:sp>
        <p:nvSpPr>
          <p:cNvPr id="40" name="文字方塊 11">
            <a:extLst>
              <a:ext uri="{FF2B5EF4-FFF2-40B4-BE49-F238E27FC236}">
                <a16:creationId xmlns:a16="http://schemas.microsoft.com/office/drawing/2014/main" id="{2A22908C-DB85-464A-B40F-37B7FE3F7858}"/>
              </a:ext>
            </a:extLst>
          </p:cNvPr>
          <p:cNvSpPr txBox="1"/>
          <p:nvPr/>
        </p:nvSpPr>
        <p:spPr>
          <a:xfrm rot="1982361">
            <a:off x="5432079" y="3620982"/>
            <a:ext cx="1442345" cy="246221"/>
          </a:xfrm>
          <a:prstGeom prst="rect">
            <a:avLst/>
          </a:prstGeom>
          <a:noFill/>
        </p:spPr>
        <p:txBody>
          <a:bodyPr wrap="square" rtlCol="0">
            <a:spAutoFit/>
          </a:bodyPr>
          <a:lstStyle/>
          <a:p>
            <a:pPr algn="r"/>
            <a:r>
              <a:rPr lang="en-US" altLang="zh-TW" sz="1000">
                <a:solidFill>
                  <a:schemeClr val="tx1">
                    <a:lumMod val="50000"/>
                    <a:lumOff val="50000"/>
                  </a:schemeClr>
                </a:solidFill>
                <a:latin typeface="Microsoft JhengHei" panose="020B0604030504040204" pitchFamily="34" charset="-120"/>
                <a:ea typeface="Microsoft JhengHei" panose="020B0604030504040204" pitchFamily="34" charset="-120"/>
              </a:rPr>
              <a:t>69.9mm</a:t>
            </a:r>
            <a:endParaRPr lang="zh-TW" altLang="en-US" sz="1000">
              <a:solidFill>
                <a:schemeClr val="tx1">
                  <a:lumMod val="50000"/>
                  <a:lumOff val="50000"/>
                </a:schemeClr>
              </a:solidFill>
              <a:latin typeface="Microsoft JhengHei" panose="020B0604030504040204" pitchFamily="34" charset="-120"/>
              <a:ea typeface="Microsoft JhengHei" panose="020B0604030504040204" pitchFamily="34" charset="-120"/>
            </a:endParaRPr>
          </a:p>
        </p:txBody>
      </p:sp>
      <p:sp>
        <p:nvSpPr>
          <p:cNvPr id="42" name="文字方塊 11">
            <a:extLst>
              <a:ext uri="{FF2B5EF4-FFF2-40B4-BE49-F238E27FC236}">
                <a16:creationId xmlns:a16="http://schemas.microsoft.com/office/drawing/2014/main" id="{B3C28CA7-319F-B648-8232-34AE6FE0E208}"/>
              </a:ext>
            </a:extLst>
          </p:cNvPr>
          <p:cNvSpPr txBox="1"/>
          <p:nvPr/>
        </p:nvSpPr>
        <p:spPr>
          <a:xfrm>
            <a:off x="4476545" y="2655170"/>
            <a:ext cx="695640" cy="246221"/>
          </a:xfrm>
          <a:prstGeom prst="rect">
            <a:avLst/>
          </a:prstGeom>
          <a:noFill/>
        </p:spPr>
        <p:txBody>
          <a:bodyPr wrap="square" rtlCol="0">
            <a:spAutoFit/>
          </a:bodyPr>
          <a:lstStyle/>
          <a:p>
            <a:pPr algn="r"/>
            <a:r>
              <a:rPr lang="en-US" altLang="zh-TW" sz="1000">
                <a:solidFill>
                  <a:schemeClr val="tx1">
                    <a:lumMod val="50000"/>
                    <a:lumOff val="50000"/>
                  </a:schemeClr>
                </a:solidFill>
                <a:latin typeface="Microsoft JhengHei" panose="020B0604030504040204" pitchFamily="34" charset="-120"/>
                <a:ea typeface="Microsoft JhengHei" panose="020B0604030504040204" pitchFamily="34" charset="-120"/>
              </a:rPr>
              <a:t>9.5mm</a:t>
            </a:r>
            <a:endParaRPr lang="zh-TW" altLang="en-US" sz="1000">
              <a:solidFill>
                <a:schemeClr val="tx1">
                  <a:lumMod val="50000"/>
                  <a:lumOff val="50000"/>
                </a:schemeClr>
              </a:solidFill>
              <a:latin typeface="Microsoft JhengHei" panose="020B0604030504040204" pitchFamily="34" charset="-120"/>
              <a:ea typeface="Microsoft JhengHei" panose="020B0604030504040204" pitchFamily="34" charset="-120"/>
            </a:endParaRPr>
          </a:p>
        </p:txBody>
      </p:sp>
      <p:sp>
        <p:nvSpPr>
          <p:cNvPr id="49" name="TextBox 48">
            <a:extLst>
              <a:ext uri="{FF2B5EF4-FFF2-40B4-BE49-F238E27FC236}">
                <a16:creationId xmlns:a16="http://schemas.microsoft.com/office/drawing/2014/main" id="{3A529CF8-D0D4-734F-9472-AA3DA6EB2BCD}"/>
              </a:ext>
            </a:extLst>
          </p:cNvPr>
          <p:cNvSpPr txBox="1"/>
          <p:nvPr/>
        </p:nvSpPr>
        <p:spPr>
          <a:xfrm rot="21218632">
            <a:off x="6654756" y="2598359"/>
            <a:ext cx="1181571" cy="461665"/>
          </a:xfrm>
          <a:prstGeom prst="rect">
            <a:avLst/>
          </a:prstGeom>
          <a:noFill/>
          <a:effectLst>
            <a:outerShdw blurRad="76200" dir="13500000" sy="23000" kx="1200000" algn="br" rotWithShape="0">
              <a:prstClr val="black">
                <a:alpha val="20000"/>
              </a:prstClr>
            </a:outerShdw>
          </a:effectLst>
          <a:scene3d>
            <a:camera prst="isometricRightUp"/>
            <a:lightRig rig="threePt" dir="t"/>
          </a:scene3d>
        </p:spPr>
        <p:txBody>
          <a:bodyPr wrap="square" rtlCol="0">
            <a:spAutoFit/>
          </a:bodyPr>
          <a:lstStyle/>
          <a:p>
            <a:r>
              <a:rPr lang="en-US" altLang="zh-CN" sz="2400" b="1">
                <a:solidFill>
                  <a:srgbClr val="050A2A"/>
                </a:solidFill>
                <a:latin typeface="+mn-lt"/>
                <a:ea typeface="Microsoft JhengHei" panose="020B0604030504040204" pitchFamily="34" charset="-120"/>
              </a:rPr>
              <a:t>SSD 2</a:t>
            </a:r>
            <a:endParaRPr lang="en-US" sz="2400" b="1">
              <a:solidFill>
                <a:srgbClr val="050A2A"/>
              </a:solidFill>
              <a:latin typeface="+mn-lt"/>
              <a:ea typeface="Microsoft JhengHei" panose="020B0604030504040204" pitchFamily="34" charset="-120"/>
            </a:endParaRPr>
          </a:p>
        </p:txBody>
      </p:sp>
      <p:sp>
        <p:nvSpPr>
          <p:cNvPr id="50" name="TextBox 49">
            <a:extLst>
              <a:ext uri="{FF2B5EF4-FFF2-40B4-BE49-F238E27FC236}">
                <a16:creationId xmlns:a16="http://schemas.microsoft.com/office/drawing/2014/main" id="{BB8E8F5A-D5D5-D64B-9351-D20EB73CB005}"/>
              </a:ext>
            </a:extLst>
          </p:cNvPr>
          <p:cNvSpPr txBox="1"/>
          <p:nvPr/>
        </p:nvSpPr>
        <p:spPr>
          <a:xfrm rot="21218632">
            <a:off x="6058038" y="2284334"/>
            <a:ext cx="1181571" cy="461665"/>
          </a:xfrm>
          <a:prstGeom prst="rect">
            <a:avLst/>
          </a:prstGeom>
          <a:noFill/>
          <a:effectLst>
            <a:outerShdw blurRad="76200" dir="13500000" sy="23000" kx="1200000" algn="br" rotWithShape="0">
              <a:prstClr val="black">
                <a:alpha val="20000"/>
              </a:prstClr>
            </a:outerShdw>
          </a:effectLst>
          <a:scene3d>
            <a:camera prst="isometricRightUp"/>
            <a:lightRig rig="threePt" dir="t"/>
          </a:scene3d>
        </p:spPr>
        <p:txBody>
          <a:bodyPr wrap="square" rtlCol="0">
            <a:spAutoFit/>
          </a:bodyPr>
          <a:lstStyle/>
          <a:p>
            <a:r>
              <a:rPr lang="en-US" altLang="zh-CN" sz="2400" b="1">
                <a:solidFill>
                  <a:srgbClr val="050A2A"/>
                </a:solidFill>
                <a:latin typeface="+mn-lt"/>
                <a:ea typeface="Microsoft JhengHei" panose="020B0604030504040204" pitchFamily="34" charset="-120"/>
              </a:rPr>
              <a:t>SSD 1</a:t>
            </a:r>
            <a:endParaRPr lang="en-US" sz="2400" b="1">
              <a:solidFill>
                <a:srgbClr val="050A2A"/>
              </a:solidFill>
              <a:latin typeface="+mn-lt"/>
              <a:ea typeface="Microsoft JhengHei" panose="020B0604030504040204" pitchFamily="34" charset="-120"/>
            </a:endParaRPr>
          </a:p>
        </p:txBody>
      </p:sp>
      <p:grpSp>
        <p:nvGrpSpPr>
          <p:cNvPr id="11" name="群組 10">
            <a:extLst>
              <a:ext uri="{FF2B5EF4-FFF2-40B4-BE49-F238E27FC236}">
                <a16:creationId xmlns:a16="http://schemas.microsoft.com/office/drawing/2014/main" id="{C65E9607-2C8C-4E97-B604-34EEE219590E}"/>
              </a:ext>
            </a:extLst>
          </p:cNvPr>
          <p:cNvGrpSpPr/>
          <p:nvPr/>
        </p:nvGrpSpPr>
        <p:grpSpPr>
          <a:xfrm>
            <a:off x="6058038" y="2284334"/>
            <a:ext cx="1778289" cy="775690"/>
            <a:chOff x="6058038" y="2284334"/>
            <a:chExt cx="1778289" cy="775690"/>
          </a:xfrm>
        </p:grpSpPr>
        <p:sp>
          <p:nvSpPr>
            <p:cNvPr id="6" name="TextBox 48">
              <a:extLst>
                <a:ext uri="{FF2B5EF4-FFF2-40B4-BE49-F238E27FC236}">
                  <a16:creationId xmlns:a16="http://schemas.microsoft.com/office/drawing/2014/main" id="{3A529CF8-D0D4-734F-9472-AA3DA6EB2BCD}"/>
                </a:ext>
              </a:extLst>
            </p:cNvPr>
            <p:cNvSpPr txBox="1"/>
            <p:nvPr/>
          </p:nvSpPr>
          <p:spPr>
            <a:xfrm rot="21218632">
              <a:off x="6654756" y="2598359"/>
              <a:ext cx="1181571" cy="461665"/>
            </a:xfrm>
            <a:prstGeom prst="rect">
              <a:avLst/>
            </a:prstGeom>
            <a:noFill/>
            <a:effectLst>
              <a:outerShdw blurRad="76200" dir="13500000" sy="23000" kx="1200000" algn="br" rotWithShape="0">
                <a:prstClr val="black">
                  <a:alpha val="20000"/>
                </a:prstClr>
              </a:outerShdw>
            </a:effectLst>
            <a:scene3d>
              <a:camera prst="isometricRightUp"/>
              <a:lightRig rig="threePt" dir="t"/>
            </a:scene3d>
          </p:spPr>
          <p:txBody>
            <a:bodyPr wrap="square" rtlCol="0">
              <a:spAutoFit/>
            </a:bodyPr>
            <a:lstStyle/>
            <a:p>
              <a:r>
                <a:rPr lang="en-US" altLang="zh-CN" sz="2400" b="1">
                  <a:solidFill>
                    <a:srgbClr val="050A2A"/>
                  </a:solidFill>
                  <a:latin typeface="+mn-lt"/>
                  <a:ea typeface="Microsoft JhengHei" panose="020B0604030504040204" pitchFamily="34" charset="-120"/>
                </a:rPr>
                <a:t>SSD 2</a:t>
              </a:r>
              <a:endParaRPr lang="en-US" sz="2400" b="1">
                <a:solidFill>
                  <a:srgbClr val="050A2A"/>
                </a:solidFill>
                <a:latin typeface="+mn-lt"/>
                <a:ea typeface="Microsoft JhengHei" panose="020B0604030504040204" pitchFamily="34" charset="-120"/>
              </a:endParaRPr>
            </a:p>
          </p:txBody>
        </p:sp>
        <p:sp>
          <p:nvSpPr>
            <p:cNvPr id="9" name="TextBox 49">
              <a:extLst>
                <a:ext uri="{FF2B5EF4-FFF2-40B4-BE49-F238E27FC236}">
                  <a16:creationId xmlns:a16="http://schemas.microsoft.com/office/drawing/2014/main" id="{BB8E8F5A-D5D5-D64B-9351-D20EB73CB005}"/>
                </a:ext>
              </a:extLst>
            </p:cNvPr>
            <p:cNvSpPr txBox="1"/>
            <p:nvPr/>
          </p:nvSpPr>
          <p:spPr>
            <a:xfrm rot="21218632">
              <a:off x="6058038" y="2284334"/>
              <a:ext cx="1181571" cy="461665"/>
            </a:xfrm>
            <a:prstGeom prst="rect">
              <a:avLst/>
            </a:prstGeom>
            <a:noFill/>
            <a:effectLst>
              <a:outerShdw blurRad="76200" dir="13500000" sy="23000" kx="1200000" algn="br" rotWithShape="0">
                <a:prstClr val="black">
                  <a:alpha val="20000"/>
                </a:prstClr>
              </a:outerShdw>
            </a:effectLst>
            <a:scene3d>
              <a:camera prst="isometricRightUp"/>
              <a:lightRig rig="threePt" dir="t"/>
            </a:scene3d>
          </p:spPr>
          <p:txBody>
            <a:bodyPr wrap="square" rtlCol="0">
              <a:spAutoFit/>
            </a:bodyPr>
            <a:lstStyle/>
            <a:p>
              <a:r>
                <a:rPr lang="en-US" altLang="zh-CN" sz="2400" b="1">
                  <a:solidFill>
                    <a:srgbClr val="050A2A"/>
                  </a:solidFill>
                  <a:latin typeface="+mn-lt"/>
                  <a:ea typeface="Microsoft JhengHei" panose="020B0604030504040204" pitchFamily="34" charset="-120"/>
                </a:rPr>
                <a:t>SSD 1</a:t>
              </a:r>
              <a:endParaRPr lang="en-US" sz="2400" b="1">
                <a:solidFill>
                  <a:srgbClr val="050A2A"/>
                </a:solidFill>
                <a:latin typeface="+mn-lt"/>
                <a:ea typeface="Microsoft JhengHei" panose="020B0604030504040204" pitchFamily="34" charset="-120"/>
              </a:endParaRPr>
            </a:p>
          </p:txBody>
        </p:sp>
      </p:grpSp>
      <p:sp>
        <p:nvSpPr>
          <p:cNvPr id="57" name="內容版面配置區 3">
            <a:extLst>
              <a:ext uri="{FF2B5EF4-FFF2-40B4-BE49-F238E27FC236}">
                <a16:creationId xmlns:a16="http://schemas.microsoft.com/office/drawing/2014/main" id="{3E9E0A4B-1143-4D23-BC18-C26FAA7C3A53}"/>
              </a:ext>
            </a:extLst>
          </p:cNvPr>
          <p:cNvSpPr txBox="1">
            <a:spLocks/>
          </p:cNvSpPr>
          <p:nvPr/>
        </p:nvSpPr>
        <p:spPr>
          <a:xfrm>
            <a:off x="406396" y="984410"/>
            <a:ext cx="1981773" cy="488559"/>
          </a:xfrm>
          <a:prstGeom prst="rect">
            <a:avLst/>
          </a:prstGeom>
        </p:spPr>
        <p:txBody>
          <a:bodyPr vert="horz" lIns="91440" tIns="45720" rIns="91440" bIns="45720" rtlCol="0">
            <a:normAutofit/>
          </a:bodyPr>
          <a:lstStyle>
            <a:lvl1pPr marL="36000" indent="0" algn="l" defTabSz="914400" rtl="0" eaLnBrk="1" latinLnBrk="0" hangingPunct="1">
              <a:spcBef>
                <a:spcPct val="20000"/>
              </a:spcBef>
              <a:buSzPct val="90000"/>
              <a:buFont typeface="Arial" panose="020B0604020202020204" pitchFamily="34" charset="0"/>
              <a:buNone/>
              <a:defRPr sz="2000" b="1" i="0" kern="1200" baseline="0">
                <a:solidFill>
                  <a:schemeClr val="bg1"/>
                </a:solidFill>
                <a:latin typeface="Arial" pitchFamily="34" charset="0"/>
                <a:ea typeface="微軟正黑體" pitchFamily="34" charset="-120"/>
                <a:cs typeface="+mn-cs"/>
              </a:defRPr>
            </a:lvl1pPr>
            <a:lvl2pPr marL="36000" indent="-36000" algn="l" defTabSz="914400" rtl="0" eaLnBrk="1" latinLnBrk="0" hangingPunct="1">
              <a:spcBef>
                <a:spcPct val="20000"/>
              </a:spcBef>
              <a:buFont typeface="Arial" panose="020B0604020202020204" pitchFamily="34" charset="0"/>
              <a:buChar char="•"/>
              <a:defRPr sz="2000" b="1" i="0" kern="1200" baseline="0">
                <a:solidFill>
                  <a:schemeClr val="tx2">
                    <a:lumMod val="50000"/>
                  </a:schemeClr>
                </a:solidFill>
                <a:latin typeface="Arial" pitchFamily="34" charset="0"/>
                <a:ea typeface="微軟正黑體" pitchFamily="34" charset="-120"/>
                <a:cs typeface="+mn-cs"/>
              </a:defRPr>
            </a:lvl2pPr>
            <a:lvl3pPr marL="36000" indent="-36000" algn="l" defTabSz="914400" rtl="0" eaLnBrk="1" latinLnBrk="0" hangingPunct="1">
              <a:spcBef>
                <a:spcPct val="20000"/>
              </a:spcBef>
              <a:buFont typeface="Arial" panose="020B0604020202020204" pitchFamily="34" charset="0"/>
              <a:buChar char="•"/>
              <a:defRPr sz="2000" b="1" i="0" kern="1200" baseline="0">
                <a:solidFill>
                  <a:schemeClr val="tx2">
                    <a:lumMod val="50000"/>
                  </a:schemeClr>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a:solidFill>
                  <a:srgbClr val="2CF8FD"/>
                </a:solidFill>
                <a:latin typeface="Microsoft JhengHei" panose="020B0604030504040204" pitchFamily="34" charset="-120"/>
                <a:ea typeface="Microsoft JhengHei" panose="020B0604030504040204" pitchFamily="34" charset="-120"/>
              </a:rPr>
              <a:t>QDA-A2MAR</a:t>
            </a:r>
            <a:endParaRPr lang="zh-TW" altLang="en-US">
              <a:solidFill>
                <a:srgbClr val="2CF8FD"/>
              </a:solidFill>
              <a:latin typeface="Microsoft JhengHei" panose="020B0604030504040204" pitchFamily="34" charset="-120"/>
              <a:ea typeface="Microsoft JhengHei" panose="020B0604030504040204" pitchFamily="34" charset="-120"/>
            </a:endParaRPr>
          </a:p>
        </p:txBody>
      </p:sp>
      <p:grpSp>
        <p:nvGrpSpPr>
          <p:cNvPr id="12" name="群組 11">
            <a:extLst>
              <a:ext uri="{FF2B5EF4-FFF2-40B4-BE49-F238E27FC236}">
                <a16:creationId xmlns:a16="http://schemas.microsoft.com/office/drawing/2014/main" id="{3CDFD831-D86F-49B2-8B56-90D87AC304DA}"/>
              </a:ext>
            </a:extLst>
          </p:cNvPr>
          <p:cNvGrpSpPr/>
          <p:nvPr/>
        </p:nvGrpSpPr>
        <p:grpSpPr>
          <a:xfrm>
            <a:off x="506142" y="1466253"/>
            <a:ext cx="3281285" cy="1825901"/>
            <a:chOff x="5209712" y="1877917"/>
            <a:chExt cx="3281285" cy="1825901"/>
          </a:xfrm>
        </p:grpSpPr>
        <p:pic>
          <p:nvPicPr>
            <p:cNvPr id="32" name="圖片 2">
              <a:extLst>
                <a:ext uri="{FF2B5EF4-FFF2-40B4-BE49-F238E27FC236}">
                  <a16:creationId xmlns:a16="http://schemas.microsoft.com/office/drawing/2014/main" id="{1A0BFDAB-CBB4-40FF-8564-534A886EC3A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38388" y="2190030"/>
              <a:ext cx="2652609" cy="1309090"/>
            </a:xfrm>
            <a:prstGeom prst="rect">
              <a:avLst/>
            </a:prstGeom>
          </p:spPr>
        </p:pic>
        <p:sp>
          <p:nvSpPr>
            <p:cNvPr id="43" name="文字方塊 27">
              <a:extLst>
                <a:ext uri="{FF2B5EF4-FFF2-40B4-BE49-F238E27FC236}">
                  <a16:creationId xmlns:a16="http://schemas.microsoft.com/office/drawing/2014/main" id="{1FB5C483-566A-2C4B-A310-3DF400969DB6}"/>
                </a:ext>
              </a:extLst>
            </p:cNvPr>
            <p:cNvSpPr txBox="1"/>
            <p:nvPr/>
          </p:nvSpPr>
          <p:spPr>
            <a:xfrm>
              <a:off x="5932621" y="2491695"/>
              <a:ext cx="648071" cy="246221"/>
            </a:xfrm>
            <a:prstGeom prst="rect">
              <a:avLst/>
            </a:prstGeom>
            <a:noFill/>
          </p:spPr>
          <p:txBody>
            <a:bodyPr wrap="square" rtlCol="0">
              <a:spAutoFit/>
            </a:bodyPr>
            <a:lstStyle/>
            <a:p>
              <a:r>
                <a:rPr lang="en-US" altLang="zh-TW" sz="1000">
                  <a:solidFill>
                    <a:schemeClr val="bg1"/>
                  </a:solidFill>
                  <a:latin typeface="Microsoft JhengHei" panose="020B0604030504040204" pitchFamily="34" charset="-120"/>
                  <a:ea typeface="Microsoft JhengHei" panose="020B0604030504040204" pitchFamily="34" charset="-120"/>
                </a:rPr>
                <a:t>JMS562</a:t>
              </a:r>
              <a:endParaRPr lang="zh-TW" altLang="en-US" sz="1000">
                <a:solidFill>
                  <a:schemeClr val="bg1"/>
                </a:solidFill>
                <a:latin typeface="Microsoft JhengHei" panose="020B0604030504040204" pitchFamily="34" charset="-120"/>
                <a:ea typeface="Microsoft JhengHei" panose="020B0604030504040204" pitchFamily="34" charset="-120"/>
              </a:endParaRPr>
            </a:p>
          </p:txBody>
        </p:sp>
        <p:sp>
          <p:nvSpPr>
            <p:cNvPr id="44" name="文字方塊 27">
              <a:extLst>
                <a:ext uri="{FF2B5EF4-FFF2-40B4-BE49-F238E27FC236}">
                  <a16:creationId xmlns:a16="http://schemas.microsoft.com/office/drawing/2014/main" id="{A4DA631A-D69B-C141-8F5F-822C59764F6A}"/>
                </a:ext>
              </a:extLst>
            </p:cNvPr>
            <p:cNvSpPr txBox="1"/>
            <p:nvPr/>
          </p:nvSpPr>
          <p:spPr>
            <a:xfrm>
              <a:off x="5209712" y="2579449"/>
              <a:ext cx="835899" cy="400110"/>
            </a:xfrm>
            <a:prstGeom prst="rect">
              <a:avLst/>
            </a:prstGeom>
            <a:noFill/>
          </p:spPr>
          <p:txBody>
            <a:bodyPr wrap="square" rtlCol="0">
              <a:spAutoFit/>
            </a:bodyPr>
            <a:lstStyle/>
            <a:p>
              <a:r>
                <a:rPr lang="en-US" altLang="zh-TW" sz="1000">
                  <a:solidFill>
                    <a:schemeClr val="bg1"/>
                  </a:solidFill>
                  <a:latin typeface="Microsoft JhengHei" panose="020B0604030504040204" pitchFamily="34" charset="-120"/>
                  <a:ea typeface="Microsoft JhengHei" panose="020B0604030504040204" pitchFamily="34" charset="-120"/>
                </a:rPr>
                <a:t>SATA 6Gb/s</a:t>
              </a:r>
              <a:endParaRPr lang="zh-TW" altLang="en-US" sz="1000">
                <a:solidFill>
                  <a:schemeClr val="bg1"/>
                </a:solidFill>
                <a:latin typeface="Microsoft JhengHei" panose="020B0604030504040204" pitchFamily="34" charset="-120"/>
                <a:ea typeface="Microsoft JhengHei" panose="020B0604030504040204" pitchFamily="34" charset="-120"/>
              </a:endParaRPr>
            </a:p>
          </p:txBody>
        </p:sp>
        <p:sp>
          <p:nvSpPr>
            <p:cNvPr id="45" name="文字方塊 27">
              <a:extLst>
                <a:ext uri="{FF2B5EF4-FFF2-40B4-BE49-F238E27FC236}">
                  <a16:creationId xmlns:a16="http://schemas.microsoft.com/office/drawing/2014/main" id="{78A7935C-8349-5A40-B254-91A9255E26B0}"/>
                </a:ext>
              </a:extLst>
            </p:cNvPr>
            <p:cNvSpPr txBox="1"/>
            <p:nvPr/>
          </p:nvSpPr>
          <p:spPr>
            <a:xfrm>
              <a:off x="6452238" y="2083538"/>
              <a:ext cx="835899" cy="400110"/>
            </a:xfrm>
            <a:prstGeom prst="rect">
              <a:avLst/>
            </a:prstGeom>
            <a:noFill/>
          </p:spPr>
          <p:txBody>
            <a:bodyPr wrap="square" rtlCol="0">
              <a:spAutoFit/>
            </a:bodyPr>
            <a:lstStyle/>
            <a:p>
              <a:r>
                <a:rPr lang="en-US" altLang="zh-TW" sz="1000">
                  <a:solidFill>
                    <a:schemeClr val="bg1"/>
                  </a:solidFill>
                  <a:latin typeface="Microsoft JhengHei" panose="020B0604030504040204" pitchFamily="34" charset="-120"/>
                  <a:ea typeface="Microsoft JhengHei" panose="020B0604030504040204" pitchFamily="34" charset="-120"/>
                </a:rPr>
                <a:t>SATA 6Gb/s</a:t>
              </a:r>
              <a:endParaRPr lang="zh-TW" altLang="en-US" sz="1000">
                <a:solidFill>
                  <a:schemeClr val="bg1"/>
                </a:solidFill>
                <a:latin typeface="Microsoft JhengHei" panose="020B0604030504040204" pitchFamily="34" charset="-120"/>
                <a:ea typeface="Microsoft JhengHei" panose="020B0604030504040204" pitchFamily="34" charset="-120"/>
              </a:endParaRPr>
            </a:p>
          </p:txBody>
        </p:sp>
        <p:sp>
          <p:nvSpPr>
            <p:cNvPr id="46" name="文字方塊 27">
              <a:extLst>
                <a:ext uri="{FF2B5EF4-FFF2-40B4-BE49-F238E27FC236}">
                  <a16:creationId xmlns:a16="http://schemas.microsoft.com/office/drawing/2014/main" id="{CEA7CAE5-9F34-104C-9FC6-8A70F3A4F01A}"/>
                </a:ext>
              </a:extLst>
            </p:cNvPr>
            <p:cNvSpPr txBox="1"/>
            <p:nvPr/>
          </p:nvSpPr>
          <p:spPr>
            <a:xfrm>
              <a:off x="6484526" y="3106737"/>
              <a:ext cx="835899" cy="400110"/>
            </a:xfrm>
            <a:prstGeom prst="rect">
              <a:avLst/>
            </a:prstGeom>
            <a:noFill/>
          </p:spPr>
          <p:txBody>
            <a:bodyPr wrap="square" rtlCol="0">
              <a:spAutoFit/>
            </a:bodyPr>
            <a:lstStyle/>
            <a:p>
              <a:r>
                <a:rPr lang="en-US" altLang="zh-TW" sz="1000">
                  <a:solidFill>
                    <a:schemeClr val="bg1"/>
                  </a:solidFill>
                  <a:latin typeface="Microsoft JhengHei" panose="020B0604030504040204" pitchFamily="34" charset="-120"/>
                  <a:ea typeface="Microsoft JhengHei" panose="020B0604030504040204" pitchFamily="34" charset="-120"/>
                </a:rPr>
                <a:t>SATA 6Gb/s</a:t>
              </a:r>
              <a:endParaRPr lang="zh-TW" altLang="en-US" sz="1000">
                <a:solidFill>
                  <a:schemeClr val="bg1"/>
                </a:solidFill>
                <a:latin typeface="Microsoft JhengHei" panose="020B0604030504040204" pitchFamily="34" charset="-120"/>
                <a:ea typeface="Microsoft JhengHei" panose="020B0604030504040204" pitchFamily="34" charset="-120"/>
              </a:endParaRPr>
            </a:p>
          </p:txBody>
        </p:sp>
        <p:sp>
          <p:nvSpPr>
            <p:cNvPr id="47" name="文字方塊 27">
              <a:extLst>
                <a:ext uri="{FF2B5EF4-FFF2-40B4-BE49-F238E27FC236}">
                  <a16:creationId xmlns:a16="http://schemas.microsoft.com/office/drawing/2014/main" id="{DF6BCB14-401D-3943-AD68-8A972C99AED8}"/>
                </a:ext>
              </a:extLst>
            </p:cNvPr>
            <p:cNvSpPr txBox="1"/>
            <p:nvPr/>
          </p:nvSpPr>
          <p:spPr>
            <a:xfrm>
              <a:off x="7036744" y="2391315"/>
              <a:ext cx="1252044" cy="400110"/>
            </a:xfrm>
            <a:prstGeom prst="rect">
              <a:avLst/>
            </a:prstGeom>
            <a:noFill/>
          </p:spPr>
          <p:txBody>
            <a:bodyPr wrap="square" rtlCol="0">
              <a:spAutoFit/>
            </a:bodyPr>
            <a:lstStyle/>
            <a:p>
              <a:r>
                <a:rPr lang="en-US" altLang="zh-CN" sz="1000">
                  <a:solidFill>
                    <a:schemeClr val="bg1"/>
                  </a:solidFill>
                  <a:latin typeface="Microsoft JhengHei" panose="020B0604030504040204" pitchFamily="34" charset="-120"/>
                  <a:ea typeface="Microsoft JhengHei" panose="020B0604030504040204" pitchFamily="34" charset="-120"/>
                </a:rPr>
                <a:t>M.2 2280 SATA 6Gb/s SSD</a:t>
              </a:r>
              <a:endParaRPr lang="zh-TW" altLang="en-US" sz="1000">
                <a:solidFill>
                  <a:schemeClr val="bg1"/>
                </a:solidFill>
                <a:latin typeface="Microsoft JhengHei" panose="020B0604030504040204" pitchFamily="34" charset="-120"/>
                <a:ea typeface="Microsoft JhengHei" panose="020B0604030504040204" pitchFamily="34" charset="-120"/>
              </a:endParaRPr>
            </a:p>
          </p:txBody>
        </p:sp>
        <p:sp>
          <p:nvSpPr>
            <p:cNvPr id="48" name="文字方塊 27">
              <a:extLst>
                <a:ext uri="{FF2B5EF4-FFF2-40B4-BE49-F238E27FC236}">
                  <a16:creationId xmlns:a16="http://schemas.microsoft.com/office/drawing/2014/main" id="{87C898B4-1945-7A4F-BCC3-551991400107}"/>
                </a:ext>
              </a:extLst>
            </p:cNvPr>
            <p:cNvSpPr txBox="1"/>
            <p:nvPr/>
          </p:nvSpPr>
          <p:spPr>
            <a:xfrm>
              <a:off x="7025886" y="2942130"/>
              <a:ext cx="1221256" cy="400110"/>
            </a:xfrm>
            <a:prstGeom prst="rect">
              <a:avLst/>
            </a:prstGeom>
            <a:noFill/>
          </p:spPr>
          <p:txBody>
            <a:bodyPr wrap="square" rtlCol="0">
              <a:spAutoFit/>
            </a:bodyPr>
            <a:lstStyle/>
            <a:p>
              <a:r>
                <a:rPr lang="en-US" altLang="zh-CN" sz="1000">
                  <a:solidFill>
                    <a:schemeClr val="bg1"/>
                  </a:solidFill>
                  <a:latin typeface="Microsoft JhengHei" panose="020B0604030504040204" pitchFamily="34" charset="-120"/>
                  <a:ea typeface="Microsoft JhengHei" panose="020B0604030504040204" pitchFamily="34" charset="-120"/>
                </a:rPr>
                <a:t>M.2 2280 SATA 6Gb/s SSD</a:t>
              </a:r>
              <a:endParaRPr lang="zh-TW" altLang="en-US" sz="1000">
                <a:solidFill>
                  <a:schemeClr val="bg1"/>
                </a:solidFill>
                <a:latin typeface="Microsoft JhengHei" panose="020B0604030504040204" pitchFamily="34" charset="-120"/>
                <a:ea typeface="Microsoft JhengHei" panose="020B0604030504040204" pitchFamily="34" charset="-120"/>
              </a:endParaRPr>
            </a:p>
          </p:txBody>
        </p:sp>
        <p:sp>
          <p:nvSpPr>
            <p:cNvPr id="51" name="TextBox 50">
              <a:extLst>
                <a:ext uri="{FF2B5EF4-FFF2-40B4-BE49-F238E27FC236}">
                  <a16:creationId xmlns:a16="http://schemas.microsoft.com/office/drawing/2014/main" id="{4CD6688A-BD37-A947-ABCF-E9AFB1638B74}"/>
                </a:ext>
              </a:extLst>
            </p:cNvPr>
            <p:cNvSpPr txBox="1"/>
            <p:nvPr/>
          </p:nvSpPr>
          <p:spPr>
            <a:xfrm>
              <a:off x="7249806" y="2050884"/>
              <a:ext cx="675185" cy="307777"/>
            </a:xfrm>
            <a:prstGeom prst="rect">
              <a:avLst/>
            </a:prstGeom>
            <a:noFill/>
          </p:spPr>
          <p:txBody>
            <a:bodyPr wrap="none" rtlCol="0">
              <a:spAutoFit/>
            </a:bodyPr>
            <a:lstStyle/>
            <a:p>
              <a:r>
                <a:rPr lang="en-US" altLang="zh-CN">
                  <a:solidFill>
                    <a:schemeClr val="bg1"/>
                  </a:solidFill>
                  <a:latin typeface="Microsoft JhengHei" panose="020B0604030504040204" pitchFamily="34" charset="-120"/>
                  <a:ea typeface="Microsoft JhengHei" panose="020B0604030504040204" pitchFamily="34" charset="-120"/>
                </a:rPr>
                <a:t>SSD 2</a:t>
              </a:r>
              <a:endParaRPr lang="en-US">
                <a:solidFill>
                  <a:schemeClr val="bg1"/>
                </a:solidFill>
                <a:latin typeface="Microsoft JhengHei" panose="020B0604030504040204" pitchFamily="34" charset="-120"/>
                <a:ea typeface="Microsoft JhengHei" panose="020B0604030504040204" pitchFamily="34" charset="-120"/>
              </a:endParaRPr>
            </a:p>
          </p:txBody>
        </p:sp>
        <p:sp>
          <p:nvSpPr>
            <p:cNvPr id="52" name="TextBox 51">
              <a:extLst>
                <a:ext uri="{FF2B5EF4-FFF2-40B4-BE49-F238E27FC236}">
                  <a16:creationId xmlns:a16="http://schemas.microsoft.com/office/drawing/2014/main" id="{18459C70-9CE9-4A49-A48D-2875F41B16CA}"/>
                </a:ext>
              </a:extLst>
            </p:cNvPr>
            <p:cNvSpPr txBox="1"/>
            <p:nvPr/>
          </p:nvSpPr>
          <p:spPr>
            <a:xfrm>
              <a:off x="7234581" y="3330489"/>
              <a:ext cx="675185" cy="307777"/>
            </a:xfrm>
            <a:prstGeom prst="rect">
              <a:avLst/>
            </a:prstGeom>
            <a:noFill/>
          </p:spPr>
          <p:txBody>
            <a:bodyPr wrap="none" rtlCol="0">
              <a:spAutoFit/>
            </a:bodyPr>
            <a:lstStyle/>
            <a:p>
              <a:r>
                <a:rPr lang="en-US" altLang="zh-CN">
                  <a:solidFill>
                    <a:schemeClr val="bg1"/>
                  </a:solidFill>
                  <a:latin typeface="Microsoft JhengHei" panose="020B0604030504040204" pitchFamily="34" charset="-120"/>
                  <a:ea typeface="Microsoft JhengHei" panose="020B0604030504040204" pitchFamily="34" charset="-120"/>
                </a:rPr>
                <a:t>SSD 1</a:t>
              </a:r>
              <a:endParaRPr lang="en-US">
                <a:solidFill>
                  <a:schemeClr val="bg1"/>
                </a:solidFill>
                <a:latin typeface="Microsoft JhengHei" panose="020B0604030504040204" pitchFamily="34" charset="-120"/>
                <a:ea typeface="Microsoft JhengHei" panose="020B0604030504040204" pitchFamily="34" charset="-120"/>
              </a:endParaRPr>
            </a:p>
          </p:txBody>
        </p:sp>
        <p:sp>
          <p:nvSpPr>
            <p:cNvPr id="3" name="矩形: 圓角 2">
              <a:extLst>
                <a:ext uri="{FF2B5EF4-FFF2-40B4-BE49-F238E27FC236}">
                  <a16:creationId xmlns:a16="http://schemas.microsoft.com/office/drawing/2014/main" id="{CE369BC3-C828-40B8-8ADC-61D955BEB178}"/>
                </a:ext>
              </a:extLst>
            </p:cNvPr>
            <p:cNvSpPr/>
            <p:nvPr/>
          </p:nvSpPr>
          <p:spPr>
            <a:xfrm>
              <a:off x="5735117" y="1877917"/>
              <a:ext cx="2750508" cy="1825901"/>
            </a:xfrm>
            <a:prstGeom prst="round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 name="群組 4">
            <a:extLst>
              <a:ext uri="{FF2B5EF4-FFF2-40B4-BE49-F238E27FC236}">
                <a16:creationId xmlns:a16="http://schemas.microsoft.com/office/drawing/2014/main" id="{E7AEB063-EB11-428F-BD9C-8F5B7A7B7968}"/>
              </a:ext>
            </a:extLst>
          </p:cNvPr>
          <p:cNvGrpSpPr/>
          <p:nvPr/>
        </p:nvGrpSpPr>
        <p:grpSpPr>
          <a:xfrm>
            <a:off x="2992980" y="4134141"/>
            <a:ext cx="4191094" cy="816493"/>
            <a:chOff x="2992980" y="4134141"/>
            <a:chExt cx="4191094" cy="816493"/>
          </a:xfrm>
        </p:grpSpPr>
        <p:sp>
          <p:nvSpPr>
            <p:cNvPr id="62" name="矩形 61">
              <a:extLst>
                <a:ext uri="{FF2B5EF4-FFF2-40B4-BE49-F238E27FC236}">
                  <a16:creationId xmlns:a16="http://schemas.microsoft.com/office/drawing/2014/main" id="{D12E3C19-8C79-43ED-8503-9BAF15C3AD6B}"/>
                </a:ext>
              </a:extLst>
            </p:cNvPr>
            <p:cNvSpPr/>
            <p:nvPr/>
          </p:nvSpPr>
          <p:spPr>
            <a:xfrm>
              <a:off x="2992980" y="4134141"/>
              <a:ext cx="4191094" cy="773136"/>
            </a:xfrm>
            <a:prstGeom prst="rect">
              <a:avLst/>
            </a:prstGeom>
            <a:gradFill>
              <a:gsLst>
                <a:gs pos="0">
                  <a:srgbClr val="3BCCFF">
                    <a:alpha val="0"/>
                  </a:srgbClr>
                </a:gs>
                <a:gs pos="100000">
                  <a:srgbClr val="2CF8FD">
                    <a:alpha val="8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標題 1">
              <a:extLst>
                <a:ext uri="{FF2B5EF4-FFF2-40B4-BE49-F238E27FC236}">
                  <a16:creationId xmlns:a16="http://schemas.microsoft.com/office/drawing/2014/main" id="{8E14E87A-5928-4160-A929-A4FA71826AE7}"/>
                </a:ext>
              </a:extLst>
            </p:cNvPr>
            <p:cNvSpPr txBox="1">
              <a:spLocks/>
            </p:cNvSpPr>
            <p:nvPr/>
          </p:nvSpPr>
          <p:spPr>
            <a:xfrm>
              <a:off x="3523349" y="4253355"/>
              <a:ext cx="2663019" cy="697279"/>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Arial" panose="020B0604020202020204" pitchFamily="34" charset="0"/>
                  <a:ea typeface="Montserrat"/>
                  <a:cs typeface="Arial" panose="020B0604020202020204" pitchFamily="34" charset="0"/>
                  <a:sym typeface="Montserrat"/>
                </a:defRPr>
              </a:lvl1pPr>
              <a:lvl2pPr marR="0" lvl="1"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9pPr>
            </a:lstStyle>
            <a:p>
              <a:r>
                <a:rPr lang="en-US" altLang="zh-CN" sz="1050">
                  <a:latin typeface="微軟正黑體" panose="020B0604030504040204" pitchFamily="34" charset="-120"/>
                  <a:ea typeface="微軟正黑體" panose="020B0604030504040204" pitchFamily="34" charset="-120"/>
                </a:rPr>
                <a:t>QDA </a:t>
              </a:r>
              <a:r>
                <a:rPr lang="zh-CN" altLang="en-US" sz="1050">
                  <a:latin typeface="微軟正黑體" panose="020B0604030504040204" pitchFamily="34" charset="-120"/>
                  <a:ea typeface="微軟正黑體" panose="020B0604030504040204" pitchFamily="34" charset="-120"/>
                </a:rPr>
                <a:t>硬體</a:t>
              </a:r>
              <a:r>
                <a:rPr lang="en-US" altLang="zh-CN" sz="1050">
                  <a:latin typeface="微軟正黑體" panose="020B0604030504040204" pitchFamily="34" charset="-120"/>
                  <a:ea typeface="微軟正黑體" panose="020B0604030504040204" pitchFamily="34" charset="-120"/>
                </a:rPr>
                <a:t> RAID </a:t>
              </a:r>
              <a:r>
                <a:rPr lang="zh-CN" altLang="en-US" sz="1050">
                  <a:latin typeface="微軟正黑體" panose="020B0604030504040204" pitchFamily="34" charset="-120"/>
                  <a:ea typeface="微軟正黑體" panose="020B0604030504040204" pitchFamily="34" charset="-120"/>
                </a:rPr>
                <a:t>磁碟模式支援</a:t>
              </a:r>
              <a:r>
                <a:rPr lang="en-US" altLang="zh-TW" sz="1050" err="1">
                  <a:latin typeface="微軟正黑體" panose="020B0604030504040204" pitchFamily="34" charset="-120"/>
                  <a:ea typeface="微軟正黑體" panose="020B0604030504040204" pitchFamily="34" charset="-120"/>
                </a:rPr>
                <a:t>僅能透過硬體模式</a:t>
              </a:r>
              <a:r>
                <a:rPr lang="zh-TW" altLang="en-US" sz="1050">
                  <a:latin typeface="微軟正黑體" panose="020B0604030504040204" pitchFamily="34" charset="-120"/>
                  <a:ea typeface="微軟正黑體" panose="020B0604030504040204" pitchFamily="34" charset="-120"/>
                </a:rPr>
                <a:t>指播開關</a:t>
              </a:r>
              <a:r>
                <a:rPr lang="en-US" altLang="zh-TW" sz="1050" err="1">
                  <a:latin typeface="微軟正黑體" panose="020B0604030504040204" pitchFamily="34" charset="-120"/>
                  <a:ea typeface="微軟正黑體" panose="020B0604030504040204" pitchFamily="34" charset="-120"/>
                </a:rPr>
                <a:t>切換磁碟模式</a:t>
              </a:r>
              <a:endParaRPr lang="zh-TW" altLang="en-US" sz="1050">
                <a:latin typeface="微軟正黑體" panose="020B0604030504040204" pitchFamily="34" charset="-120"/>
                <a:ea typeface="微軟正黑體" panose="020B0604030504040204" pitchFamily="34" charset="-120"/>
              </a:endParaRPr>
            </a:p>
          </p:txBody>
        </p:sp>
      </p:grpSp>
      <p:pic>
        <p:nvPicPr>
          <p:cNvPr id="4" name="圖片 3">
            <a:extLst>
              <a:ext uri="{FF2B5EF4-FFF2-40B4-BE49-F238E27FC236}">
                <a16:creationId xmlns:a16="http://schemas.microsoft.com/office/drawing/2014/main" id="{10972908-1FC8-4101-9909-1D528E828813}"/>
              </a:ext>
            </a:extLst>
          </p:cNvPr>
          <p:cNvPicPr>
            <a:picLocks noChangeAspect="1"/>
          </p:cNvPicPr>
          <p:nvPr/>
        </p:nvPicPr>
        <p:blipFill>
          <a:blip r:embed="rId6"/>
          <a:stretch>
            <a:fillRect/>
          </a:stretch>
        </p:blipFill>
        <p:spPr>
          <a:xfrm>
            <a:off x="575724" y="3293642"/>
            <a:ext cx="2879876" cy="1615123"/>
          </a:xfrm>
          <a:prstGeom prst="roundRect">
            <a:avLst>
              <a:gd name="adj" fmla="val 6836"/>
            </a:avLst>
          </a:prstGeom>
          <a:ln w="38100">
            <a:solidFill>
              <a:srgbClr val="2CF8FD"/>
            </a:solidFill>
          </a:ln>
        </p:spPr>
      </p:pic>
      <p:grpSp>
        <p:nvGrpSpPr>
          <p:cNvPr id="13" name="群組 12">
            <a:extLst>
              <a:ext uri="{FF2B5EF4-FFF2-40B4-BE49-F238E27FC236}">
                <a16:creationId xmlns:a16="http://schemas.microsoft.com/office/drawing/2014/main" id="{9581EF28-6FAF-4537-B674-B0EF322B46BD}"/>
              </a:ext>
            </a:extLst>
          </p:cNvPr>
          <p:cNvGrpSpPr/>
          <p:nvPr/>
        </p:nvGrpSpPr>
        <p:grpSpPr>
          <a:xfrm>
            <a:off x="4007964" y="1313992"/>
            <a:ext cx="2470273" cy="2084274"/>
            <a:chOff x="4007964" y="1313992"/>
            <a:chExt cx="2470273" cy="2084274"/>
          </a:xfrm>
        </p:grpSpPr>
        <p:sp>
          <p:nvSpPr>
            <p:cNvPr id="38" name="文字方塊 9">
              <a:extLst>
                <a:ext uri="{FF2B5EF4-FFF2-40B4-BE49-F238E27FC236}">
                  <a16:creationId xmlns:a16="http://schemas.microsoft.com/office/drawing/2014/main" id="{345EFA22-DC3F-274D-A01C-3F8CF79D80C5}"/>
                </a:ext>
              </a:extLst>
            </p:cNvPr>
            <p:cNvSpPr txBox="1"/>
            <p:nvPr/>
          </p:nvSpPr>
          <p:spPr>
            <a:xfrm>
              <a:off x="4007964" y="2982768"/>
              <a:ext cx="741231" cy="415498"/>
            </a:xfrm>
            <a:prstGeom prst="rect">
              <a:avLst/>
            </a:prstGeom>
            <a:noFill/>
          </p:spPr>
          <p:txBody>
            <a:bodyPr wrap="square" rtlCol="0">
              <a:spAutoFit/>
            </a:bodyPr>
            <a:lstStyle/>
            <a:p>
              <a:r>
                <a:rPr lang="en-US" altLang="zh-TW" sz="1050">
                  <a:solidFill>
                    <a:schemeClr val="bg1"/>
                  </a:solidFill>
                  <a:latin typeface="Microsoft JhengHei" panose="020B0604030504040204" pitchFamily="34" charset="-120"/>
                  <a:ea typeface="Microsoft JhengHei" panose="020B0604030504040204" pitchFamily="34" charset="-120"/>
                </a:rPr>
                <a:t>SATA 6Gb/s</a:t>
              </a:r>
              <a:endParaRPr lang="zh-TW" altLang="en-US" sz="1050">
                <a:solidFill>
                  <a:schemeClr val="bg1"/>
                </a:solidFill>
                <a:latin typeface="Microsoft JhengHei" panose="020B0604030504040204" pitchFamily="34" charset="-120"/>
                <a:ea typeface="Microsoft JhengHei" panose="020B0604030504040204" pitchFamily="34" charset="-120"/>
              </a:endParaRPr>
            </a:p>
          </p:txBody>
        </p:sp>
        <p:sp>
          <p:nvSpPr>
            <p:cNvPr id="41" name="文字方塊 25">
              <a:extLst>
                <a:ext uri="{FF2B5EF4-FFF2-40B4-BE49-F238E27FC236}">
                  <a16:creationId xmlns:a16="http://schemas.microsoft.com/office/drawing/2014/main" id="{A73CC87C-7E7D-DB41-A25B-AFB77DF10DF7}"/>
                </a:ext>
              </a:extLst>
            </p:cNvPr>
            <p:cNvSpPr txBox="1"/>
            <p:nvPr/>
          </p:nvSpPr>
          <p:spPr>
            <a:xfrm>
              <a:off x="4007964" y="1633544"/>
              <a:ext cx="2051486" cy="577081"/>
            </a:xfrm>
            <a:prstGeom prst="rect">
              <a:avLst/>
            </a:prstGeom>
            <a:noFill/>
          </p:spPr>
          <p:txBody>
            <a:bodyPr wrap="square" rtlCol="0">
              <a:spAutoFit/>
            </a:bodyPr>
            <a:lstStyle/>
            <a:p>
              <a:r>
                <a:rPr lang="en-US" altLang="zh-TW" sz="1050" err="1">
                  <a:solidFill>
                    <a:schemeClr val="bg1"/>
                  </a:solidFill>
                  <a:latin typeface="Microsoft JhengHei" panose="020B0604030504040204" pitchFamily="34" charset="-120"/>
                  <a:ea typeface="Microsoft JhengHei" panose="020B0604030504040204" pitchFamily="34" charset="-120"/>
                </a:rPr>
                <a:t>Jmicron</a:t>
              </a:r>
              <a:r>
                <a:rPr lang="en-US" altLang="zh-TW" sz="1050">
                  <a:solidFill>
                    <a:schemeClr val="bg1"/>
                  </a:solidFill>
                  <a:latin typeface="Microsoft JhengHei" panose="020B0604030504040204" pitchFamily="34" charset="-120"/>
                  <a:ea typeface="Microsoft JhengHei" panose="020B0604030504040204" pitchFamily="34" charset="-120"/>
                </a:rPr>
                <a:t> JMS562 </a:t>
              </a:r>
            </a:p>
            <a:p>
              <a:r>
                <a:rPr lang="en-US" altLang="zh-TW" sz="1050">
                  <a:solidFill>
                    <a:schemeClr val="bg1"/>
                  </a:solidFill>
                  <a:latin typeface="Microsoft JhengHei" panose="020B0604030504040204" pitchFamily="34" charset="-120"/>
                  <a:ea typeface="Microsoft JhengHei" panose="020B0604030504040204" pitchFamily="34" charset="-120"/>
                </a:rPr>
                <a:t>SATA port multiplier </a:t>
              </a:r>
            </a:p>
            <a:p>
              <a:r>
                <a:rPr lang="en-US" altLang="zh-TW" sz="1050">
                  <a:solidFill>
                    <a:schemeClr val="bg1"/>
                  </a:solidFill>
                  <a:latin typeface="Microsoft JhengHei" panose="020B0604030504040204" pitchFamily="34" charset="-120"/>
                  <a:ea typeface="Microsoft JhengHei" panose="020B0604030504040204" pitchFamily="34" charset="-120"/>
                </a:rPr>
                <a:t>(RAID 0/1, JBOD, individual)</a:t>
              </a:r>
              <a:endParaRPr lang="zh-TW" altLang="en-US" sz="1050">
                <a:solidFill>
                  <a:schemeClr val="bg1"/>
                </a:solidFill>
                <a:latin typeface="Microsoft JhengHei" panose="020B0604030504040204" pitchFamily="34" charset="-120"/>
                <a:ea typeface="Microsoft JhengHei" panose="020B0604030504040204" pitchFamily="34" charset="-120"/>
              </a:endParaRPr>
            </a:p>
          </p:txBody>
        </p:sp>
        <p:sp>
          <p:nvSpPr>
            <p:cNvPr id="2" name="Rectangle 1">
              <a:extLst>
                <a:ext uri="{FF2B5EF4-FFF2-40B4-BE49-F238E27FC236}">
                  <a16:creationId xmlns:a16="http://schemas.microsoft.com/office/drawing/2014/main" id="{A4C194D8-FD1B-BE4A-BA4F-0E2C896518A7}"/>
                </a:ext>
              </a:extLst>
            </p:cNvPr>
            <p:cNvSpPr/>
            <p:nvPr/>
          </p:nvSpPr>
          <p:spPr>
            <a:xfrm>
              <a:off x="4007964" y="1313992"/>
              <a:ext cx="1031051" cy="261610"/>
            </a:xfrm>
            <a:prstGeom prst="rect">
              <a:avLst/>
            </a:prstGeom>
          </p:spPr>
          <p:txBody>
            <a:bodyPr wrap="none">
              <a:spAutoFit/>
            </a:bodyPr>
            <a:lstStyle/>
            <a:p>
              <a:r>
                <a:rPr lang="zh-CN" altLang="en-US" sz="1050">
                  <a:solidFill>
                    <a:schemeClr val="bg1"/>
                  </a:solidFill>
                  <a:latin typeface="Microsoft JhengHei" panose="020B0604030504040204" pitchFamily="34" charset="-120"/>
                  <a:ea typeface="Microsoft JhengHei" panose="020B0604030504040204" pitchFamily="34" charset="-120"/>
                </a:rPr>
                <a:t>磁碟模式設定</a:t>
              </a:r>
              <a:endParaRPr lang="zh-TW" altLang="en-US" sz="1050">
                <a:solidFill>
                  <a:schemeClr val="bg1"/>
                </a:solidFill>
                <a:latin typeface="Microsoft JhengHei" panose="020B0604030504040204" pitchFamily="34" charset="-120"/>
                <a:ea typeface="Microsoft JhengHei" panose="020B0604030504040204" pitchFamily="34" charset="-120"/>
              </a:endParaRPr>
            </a:p>
          </p:txBody>
        </p:sp>
        <p:sp>
          <p:nvSpPr>
            <p:cNvPr id="59" name="手繪多邊形: 圖案 58">
              <a:extLst>
                <a:ext uri="{FF2B5EF4-FFF2-40B4-BE49-F238E27FC236}">
                  <a16:creationId xmlns:a16="http://schemas.microsoft.com/office/drawing/2014/main" id="{DCD407C5-C0DE-4A0F-8AF7-B9C1378D126A}"/>
                </a:ext>
              </a:extLst>
            </p:cNvPr>
            <p:cNvSpPr/>
            <p:nvPr/>
          </p:nvSpPr>
          <p:spPr>
            <a:xfrm>
              <a:off x="4071696" y="1556934"/>
              <a:ext cx="2406541" cy="410856"/>
            </a:xfrm>
            <a:custGeom>
              <a:avLst/>
              <a:gdLst>
                <a:gd name="connsiteX0" fmla="*/ 2057400 w 2057400"/>
                <a:gd name="connsiteY0" fmla="*/ 0 h 285750"/>
                <a:gd name="connsiteX1" fmla="*/ 1781175 w 2057400"/>
                <a:gd name="connsiteY1" fmla="*/ 285750 h 285750"/>
                <a:gd name="connsiteX2" fmla="*/ 0 w 2057400"/>
                <a:gd name="connsiteY2" fmla="*/ 285750 h 285750"/>
                <a:gd name="connsiteX0" fmla="*/ 2057400 w 2057400"/>
                <a:gd name="connsiteY0" fmla="*/ 0 h 299500"/>
                <a:gd name="connsiteX1" fmla="*/ 1904928 w 2057400"/>
                <a:gd name="connsiteY1" fmla="*/ 299500 h 299500"/>
                <a:gd name="connsiteX2" fmla="*/ 0 w 2057400"/>
                <a:gd name="connsiteY2" fmla="*/ 285750 h 299500"/>
                <a:gd name="connsiteX0" fmla="*/ 2084901 w 2084901"/>
                <a:gd name="connsiteY0" fmla="*/ 525522 h 525522"/>
                <a:gd name="connsiteX1" fmla="*/ 1904928 w 2084901"/>
                <a:gd name="connsiteY1" fmla="*/ 13750 h 525522"/>
                <a:gd name="connsiteX2" fmla="*/ 0 w 2084901"/>
                <a:gd name="connsiteY2" fmla="*/ 0 h 525522"/>
                <a:gd name="connsiteX0" fmla="*/ 2129939 w 2129939"/>
                <a:gd name="connsiteY0" fmla="*/ 340629 h 340629"/>
                <a:gd name="connsiteX1" fmla="*/ 1904928 w 2129939"/>
                <a:gd name="connsiteY1" fmla="*/ 13750 h 340629"/>
                <a:gd name="connsiteX2" fmla="*/ 0 w 2129939"/>
                <a:gd name="connsiteY2" fmla="*/ 0 h 340629"/>
                <a:gd name="connsiteX0" fmla="*/ 2129939 w 2129939"/>
                <a:gd name="connsiteY0" fmla="*/ 340629 h 340629"/>
                <a:gd name="connsiteX1" fmla="*/ 1897422 w 2129939"/>
                <a:gd name="connsiteY1" fmla="*/ 41141 h 340629"/>
                <a:gd name="connsiteX2" fmla="*/ 0 w 2129939"/>
                <a:gd name="connsiteY2" fmla="*/ 0 h 340629"/>
                <a:gd name="connsiteX0" fmla="*/ 2129939 w 2129939"/>
                <a:gd name="connsiteY0" fmla="*/ 299488 h 299488"/>
                <a:gd name="connsiteX1" fmla="*/ 1897422 w 2129939"/>
                <a:gd name="connsiteY1" fmla="*/ 0 h 299488"/>
                <a:gd name="connsiteX2" fmla="*/ 0 w 2129939"/>
                <a:gd name="connsiteY2" fmla="*/ 6794 h 299488"/>
                <a:gd name="connsiteX0" fmla="*/ 2906463 w 2906463"/>
                <a:gd name="connsiteY0" fmla="*/ 299488 h 299488"/>
                <a:gd name="connsiteX1" fmla="*/ 2673946 w 2906463"/>
                <a:gd name="connsiteY1" fmla="*/ 0 h 299488"/>
                <a:gd name="connsiteX2" fmla="*/ 0 w 2906463"/>
                <a:gd name="connsiteY2" fmla="*/ 13878 h 299488"/>
                <a:gd name="connsiteX0" fmla="*/ 2906463 w 2906463"/>
                <a:gd name="connsiteY0" fmla="*/ 304095 h 304095"/>
                <a:gd name="connsiteX1" fmla="*/ 2636414 w 2906463"/>
                <a:gd name="connsiteY1" fmla="*/ 0 h 304095"/>
                <a:gd name="connsiteX2" fmla="*/ 0 w 2906463"/>
                <a:gd name="connsiteY2" fmla="*/ 18485 h 304095"/>
                <a:gd name="connsiteX0" fmla="*/ 2906463 w 2906463"/>
                <a:gd name="connsiteY0" fmla="*/ 320221 h 320221"/>
                <a:gd name="connsiteX1" fmla="*/ 2636414 w 2906463"/>
                <a:gd name="connsiteY1" fmla="*/ 0 h 320221"/>
                <a:gd name="connsiteX2" fmla="*/ 0 w 2906463"/>
                <a:gd name="connsiteY2" fmla="*/ 18485 h 320221"/>
                <a:gd name="connsiteX0" fmla="*/ 2370662 w 2370662"/>
                <a:gd name="connsiteY0" fmla="*/ 320221 h 320221"/>
                <a:gd name="connsiteX1" fmla="*/ 2100613 w 2370662"/>
                <a:gd name="connsiteY1" fmla="*/ 0 h 320221"/>
                <a:gd name="connsiteX2" fmla="*/ 0 w 2370662"/>
                <a:gd name="connsiteY2" fmla="*/ 24204 h 320221"/>
                <a:gd name="connsiteX0" fmla="*/ 2370662 w 2370662"/>
                <a:gd name="connsiteY0" fmla="*/ 298106 h 298106"/>
                <a:gd name="connsiteX1" fmla="*/ 2108119 w 2370662"/>
                <a:gd name="connsiteY1" fmla="*/ 0 h 298106"/>
                <a:gd name="connsiteX2" fmla="*/ 0 w 2370662"/>
                <a:gd name="connsiteY2" fmla="*/ 2089 h 298106"/>
              </a:gdLst>
              <a:ahLst/>
              <a:cxnLst>
                <a:cxn ang="0">
                  <a:pos x="connsiteX0" y="connsiteY0"/>
                </a:cxn>
                <a:cxn ang="0">
                  <a:pos x="connsiteX1" y="connsiteY1"/>
                </a:cxn>
                <a:cxn ang="0">
                  <a:pos x="connsiteX2" y="connsiteY2"/>
                </a:cxn>
              </a:cxnLst>
              <a:rect l="l" t="t" r="r" b="b"/>
              <a:pathLst>
                <a:path w="2370662" h="298106">
                  <a:moveTo>
                    <a:pt x="2370662" y="298106"/>
                  </a:moveTo>
                  <a:lnTo>
                    <a:pt x="2108119" y="0"/>
                  </a:lnTo>
                  <a:lnTo>
                    <a:pt x="0" y="2089"/>
                  </a:lnTo>
                </a:path>
              </a:pathLst>
            </a:custGeom>
            <a:noFill/>
            <a:ln w="6350">
              <a:solidFill>
                <a:srgbClr val="B4FC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手繪多邊形: 圖案 59">
              <a:extLst>
                <a:ext uri="{FF2B5EF4-FFF2-40B4-BE49-F238E27FC236}">
                  <a16:creationId xmlns:a16="http://schemas.microsoft.com/office/drawing/2014/main" id="{782E02E6-7DDE-4CEF-AF34-22FC63CFD67F}"/>
                </a:ext>
              </a:extLst>
            </p:cNvPr>
            <p:cNvSpPr/>
            <p:nvPr/>
          </p:nvSpPr>
          <p:spPr>
            <a:xfrm>
              <a:off x="4088396" y="3202883"/>
              <a:ext cx="1532774" cy="187445"/>
            </a:xfrm>
            <a:custGeom>
              <a:avLst/>
              <a:gdLst>
                <a:gd name="connsiteX0" fmla="*/ 2057400 w 2057400"/>
                <a:gd name="connsiteY0" fmla="*/ 0 h 285750"/>
                <a:gd name="connsiteX1" fmla="*/ 1781175 w 2057400"/>
                <a:gd name="connsiteY1" fmla="*/ 285750 h 285750"/>
                <a:gd name="connsiteX2" fmla="*/ 0 w 2057400"/>
                <a:gd name="connsiteY2" fmla="*/ 285750 h 285750"/>
                <a:gd name="connsiteX0" fmla="*/ 2057400 w 2057400"/>
                <a:gd name="connsiteY0" fmla="*/ 0 h 299500"/>
                <a:gd name="connsiteX1" fmla="*/ 1904928 w 2057400"/>
                <a:gd name="connsiteY1" fmla="*/ 299500 h 299500"/>
                <a:gd name="connsiteX2" fmla="*/ 0 w 2057400"/>
                <a:gd name="connsiteY2" fmla="*/ 285750 h 299500"/>
                <a:gd name="connsiteX0" fmla="*/ 2084901 w 2084901"/>
                <a:gd name="connsiteY0" fmla="*/ 525522 h 525522"/>
                <a:gd name="connsiteX1" fmla="*/ 1904928 w 2084901"/>
                <a:gd name="connsiteY1" fmla="*/ 13750 h 525522"/>
                <a:gd name="connsiteX2" fmla="*/ 0 w 2084901"/>
                <a:gd name="connsiteY2" fmla="*/ 0 h 525522"/>
                <a:gd name="connsiteX0" fmla="*/ 2129939 w 2129939"/>
                <a:gd name="connsiteY0" fmla="*/ 340629 h 340629"/>
                <a:gd name="connsiteX1" fmla="*/ 1904928 w 2129939"/>
                <a:gd name="connsiteY1" fmla="*/ 13750 h 340629"/>
                <a:gd name="connsiteX2" fmla="*/ 0 w 2129939"/>
                <a:gd name="connsiteY2" fmla="*/ 0 h 340629"/>
                <a:gd name="connsiteX0" fmla="*/ 2129939 w 2129939"/>
                <a:gd name="connsiteY0" fmla="*/ 340629 h 340629"/>
                <a:gd name="connsiteX1" fmla="*/ 1897422 w 2129939"/>
                <a:gd name="connsiteY1" fmla="*/ 41141 h 340629"/>
                <a:gd name="connsiteX2" fmla="*/ 0 w 2129939"/>
                <a:gd name="connsiteY2" fmla="*/ 0 h 340629"/>
                <a:gd name="connsiteX0" fmla="*/ 2129939 w 2129939"/>
                <a:gd name="connsiteY0" fmla="*/ 299488 h 299488"/>
                <a:gd name="connsiteX1" fmla="*/ 1897422 w 2129939"/>
                <a:gd name="connsiteY1" fmla="*/ 0 h 299488"/>
                <a:gd name="connsiteX2" fmla="*/ 0 w 2129939"/>
                <a:gd name="connsiteY2" fmla="*/ 6794 h 299488"/>
                <a:gd name="connsiteX0" fmla="*/ 2079896 w 2079896"/>
                <a:gd name="connsiteY0" fmla="*/ 0 h 175246"/>
                <a:gd name="connsiteX1" fmla="*/ 1897422 w 2079896"/>
                <a:gd name="connsiteY1" fmla="*/ 168452 h 175246"/>
                <a:gd name="connsiteX2" fmla="*/ 0 w 2079896"/>
                <a:gd name="connsiteY2" fmla="*/ 175246 h 175246"/>
                <a:gd name="connsiteX0" fmla="*/ 1472363 w 1472363"/>
                <a:gd name="connsiteY0" fmla="*/ 0 h 168452"/>
                <a:gd name="connsiteX1" fmla="*/ 1289889 w 1472363"/>
                <a:gd name="connsiteY1" fmla="*/ 168452 h 168452"/>
                <a:gd name="connsiteX2" fmla="*/ 0 w 1472363"/>
                <a:gd name="connsiteY2" fmla="*/ 168398 h 168452"/>
              </a:gdLst>
              <a:ahLst/>
              <a:cxnLst>
                <a:cxn ang="0">
                  <a:pos x="connsiteX0" y="connsiteY0"/>
                </a:cxn>
                <a:cxn ang="0">
                  <a:pos x="connsiteX1" y="connsiteY1"/>
                </a:cxn>
                <a:cxn ang="0">
                  <a:pos x="connsiteX2" y="connsiteY2"/>
                </a:cxn>
              </a:cxnLst>
              <a:rect l="l" t="t" r="r" b="b"/>
              <a:pathLst>
                <a:path w="1472363" h="168452">
                  <a:moveTo>
                    <a:pt x="1472363" y="0"/>
                  </a:moveTo>
                  <a:lnTo>
                    <a:pt x="1289889" y="168452"/>
                  </a:lnTo>
                  <a:lnTo>
                    <a:pt x="0" y="168398"/>
                  </a:lnTo>
                </a:path>
              </a:pathLst>
            </a:custGeom>
            <a:noFill/>
            <a:ln w="6350">
              <a:solidFill>
                <a:srgbClr val="B4FC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1" name="手繪多邊形: 圖案 60">
            <a:extLst>
              <a:ext uri="{FF2B5EF4-FFF2-40B4-BE49-F238E27FC236}">
                <a16:creationId xmlns:a16="http://schemas.microsoft.com/office/drawing/2014/main" id="{B678137F-EBC4-44E7-BC6A-829A6A293975}"/>
              </a:ext>
            </a:extLst>
          </p:cNvPr>
          <p:cNvSpPr/>
          <p:nvPr/>
        </p:nvSpPr>
        <p:spPr>
          <a:xfrm>
            <a:off x="4072418" y="2172969"/>
            <a:ext cx="1984616" cy="130945"/>
          </a:xfrm>
          <a:custGeom>
            <a:avLst/>
            <a:gdLst>
              <a:gd name="connsiteX0" fmla="*/ 2057400 w 2057400"/>
              <a:gd name="connsiteY0" fmla="*/ 0 h 285750"/>
              <a:gd name="connsiteX1" fmla="*/ 1781175 w 2057400"/>
              <a:gd name="connsiteY1" fmla="*/ 285750 h 285750"/>
              <a:gd name="connsiteX2" fmla="*/ 0 w 2057400"/>
              <a:gd name="connsiteY2" fmla="*/ 285750 h 285750"/>
              <a:gd name="connsiteX0" fmla="*/ 2057400 w 2057400"/>
              <a:gd name="connsiteY0" fmla="*/ 0 h 299500"/>
              <a:gd name="connsiteX1" fmla="*/ 1904928 w 2057400"/>
              <a:gd name="connsiteY1" fmla="*/ 299500 h 299500"/>
              <a:gd name="connsiteX2" fmla="*/ 0 w 2057400"/>
              <a:gd name="connsiteY2" fmla="*/ 285750 h 299500"/>
              <a:gd name="connsiteX0" fmla="*/ 2084901 w 2084901"/>
              <a:gd name="connsiteY0" fmla="*/ 525522 h 525522"/>
              <a:gd name="connsiteX1" fmla="*/ 1904928 w 2084901"/>
              <a:gd name="connsiteY1" fmla="*/ 13750 h 525522"/>
              <a:gd name="connsiteX2" fmla="*/ 0 w 2084901"/>
              <a:gd name="connsiteY2" fmla="*/ 0 h 525522"/>
              <a:gd name="connsiteX0" fmla="*/ 2129939 w 2129939"/>
              <a:gd name="connsiteY0" fmla="*/ 340629 h 340629"/>
              <a:gd name="connsiteX1" fmla="*/ 1904928 w 2129939"/>
              <a:gd name="connsiteY1" fmla="*/ 13750 h 340629"/>
              <a:gd name="connsiteX2" fmla="*/ 0 w 2129939"/>
              <a:gd name="connsiteY2" fmla="*/ 0 h 340629"/>
              <a:gd name="connsiteX0" fmla="*/ 2129939 w 2129939"/>
              <a:gd name="connsiteY0" fmla="*/ 340629 h 340629"/>
              <a:gd name="connsiteX1" fmla="*/ 1897422 w 2129939"/>
              <a:gd name="connsiteY1" fmla="*/ 41141 h 340629"/>
              <a:gd name="connsiteX2" fmla="*/ 0 w 2129939"/>
              <a:gd name="connsiteY2" fmla="*/ 0 h 340629"/>
              <a:gd name="connsiteX0" fmla="*/ 2129939 w 2129939"/>
              <a:gd name="connsiteY0" fmla="*/ 299488 h 299488"/>
              <a:gd name="connsiteX1" fmla="*/ 1897422 w 2129939"/>
              <a:gd name="connsiteY1" fmla="*/ 0 h 299488"/>
              <a:gd name="connsiteX2" fmla="*/ 0 w 2129939"/>
              <a:gd name="connsiteY2" fmla="*/ 6794 h 299488"/>
              <a:gd name="connsiteX0" fmla="*/ 2456079 w 2456079"/>
              <a:gd name="connsiteY0" fmla="*/ 0 h 11920"/>
              <a:gd name="connsiteX1" fmla="*/ 1897422 w 2456079"/>
              <a:gd name="connsiteY1" fmla="*/ 5126 h 11920"/>
              <a:gd name="connsiteX2" fmla="*/ 0 w 2456079"/>
              <a:gd name="connsiteY2" fmla="*/ 11920 h 11920"/>
              <a:gd name="connsiteX0" fmla="*/ 2456079 w 2456079"/>
              <a:gd name="connsiteY0" fmla="*/ 0 h 12210"/>
              <a:gd name="connsiteX1" fmla="*/ 2184736 w 2456079"/>
              <a:gd name="connsiteY1" fmla="*/ 12210 h 12210"/>
              <a:gd name="connsiteX2" fmla="*/ 0 w 2456079"/>
              <a:gd name="connsiteY2" fmla="*/ 11920 h 12210"/>
              <a:gd name="connsiteX0" fmla="*/ 2456079 w 2456079"/>
              <a:gd name="connsiteY0" fmla="*/ 73087 h 73087"/>
              <a:gd name="connsiteX1" fmla="*/ 2184736 w 2456079"/>
              <a:gd name="connsiteY1" fmla="*/ 290 h 73087"/>
              <a:gd name="connsiteX2" fmla="*/ 0 w 2456079"/>
              <a:gd name="connsiteY2" fmla="*/ 0 h 73087"/>
              <a:gd name="connsiteX0" fmla="*/ 2456079 w 2456079"/>
              <a:gd name="connsiteY0" fmla="*/ 76567 h 76567"/>
              <a:gd name="connsiteX1" fmla="*/ 2453715 w 2456079"/>
              <a:gd name="connsiteY1" fmla="*/ 0 h 76567"/>
              <a:gd name="connsiteX2" fmla="*/ 0 w 2456079"/>
              <a:gd name="connsiteY2" fmla="*/ 3480 h 76567"/>
              <a:gd name="connsiteX0" fmla="*/ 2543654 w 2543654"/>
              <a:gd name="connsiteY0" fmla="*/ 59603 h 59603"/>
              <a:gd name="connsiteX1" fmla="*/ 2453715 w 2543654"/>
              <a:gd name="connsiteY1" fmla="*/ 0 h 59603"/>
              <a:gd name="connsiteX2" fmla="*/ 0 w 2543654"/>
              <a:gd name="connsiteY2" fmla="*/ 3480 h 59603"/>
              <a:gd name="connsiteX0" fmla="*/ 2524888 w 2524888"/>
              <a:gd name="connsiteY0" fmla="*/ 40754 h 40754"/>
              <a:gd name="connsiteX1" fmla="*/ 2453715 w 2524888"/>
              <a:gd name="connsiteY1" fmla="*/ 0 h 40754"/>
              <a:gd name="connsiteX2" fmla="*/ 0 w 2524888"/>
              <a:gd name="connsiteY2" fmla="*/ 3480 h 40754"/>
              <a:gd name="connsiteX0" fmla="*/ 2540526 w 2540526"/>
              <a:gd name="connsiteY0" fmla="*/ 38869 h 38869"/>
              <a:gd name="connsiteX1" fmla="*/ 2453715 w 2540526"/>
              <a:gd name="connsiteY1" fmla="*/ 0 h 38869"/>
              <a:gd name="connsiteX2" fmla="*/ 0 w 2540526"/>
              <a:gd name="connsiteY2" fmla="*/ 3480 h 38869"/>
              <a:gd name="connsiteX0" fmla="*/ 1955027 w 1955027"/>
              <a:gd name="connsiteY0" fmla="*/ 38869 h 38869"/>
              <a:gd name="connsiteX1" fmla="*/ 1868216 w 1955027"/>
              <a:gd name="connsiteY1" fmla="*/ 0 h 38869"/>
              <a:gd name="connsiteX2" fmla="*/ 0 w 1955027"/>
              <a:gd name="connsiteY2" fmla="*/ 1218 h 38869"/>
            </a:gdLst>
            <a:ahLst/>
            <a:cxnLst>
              <a:cxn ang="0">
                <a:pos x="connsiteX0" y="connsiteY0"/>
              </a:cxn>
              <a:cxn ang="0">
                <a:pos x="connsiteX1" y="connsiteY1"/>
              </a:cxn>
              <a:cxn ang="0">
                <a:pos x="connsiteX2" y="connsiteY2"/>
              </a:cxn>
            </a:cxnLst>
            <a:rect l="l" t="t" r="r" b="b"/>
            <a:pathLst>
              <a:path w="1955027" h="38869">
                <a:moveTo>
                  <a:pt x="1955027" y="38869"/>
                </a:moveTo>
                <a:lnTo>
                  <a:pt x="1868216" y="0"/>
                </a:lnTo>
                <a:lnTo>
                  <a:pt x="0" y="1218"/>
                </a:lnTo>
              </a:path>
            </a:pathLst>
          </a:custGeom>
          <a:noFill/>
          <a:ln w="6350">
            <a:solidFill>
              <a:srgbClr val="B4FC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電子用品, 電路 的圖片&#10;&#10;自動產生的描述">
            <a:extLst>
              <a:ext uri="{FF2B5EF4-FFF2-40B4-BE49-F238E27FC236}">
                <a16:creationId xmlns:a16="http://schemas.microsoft.com/office/drawing/2014/main" id="{188ED948-4948-46B2-B82F-FD903BE9756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54040" y="1037998"/>
            <a:ext cx="4691279" cy="3208835"/>
          </a:xfrm>
          <a:prstGeom prst="rect">
            <a:avLst/>
          </a:prstGeom>
        </p:spPr>
      </p:pic>
    </p:spTree>
    <p:extLst>
      <p:ext uri="{BB962C8B-B14F-4D97-AF65-F5344CB8AC3E}">
        <p14:creationId xmlns:p14="http://schemas.microsoft.com/office/powerpoint/2010/main" val="1793100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31" name="圖片 30">
            <a:extLst>
              <a:ext uri="{FF2B5EF4-FFF2-40B4-BE49-F238E27FC236}">
                <a16:creationId xmlns:a16="http://schemas.microsoft.com/office/drawing/2014/main" id="{BAEE143A-A638-4283-BB86-FD9E4A200908}"/>
              </a:ext>
            </a:extLst>
          </p:cNvPr>
          <p:cNvPicPr>
            <a:picLocks noChangeAspect="1"/>
          </p:cNvPicPr>
          <p:nvPr/>
        </p:nvPicPr>
        <p:blipFill>
          <a:blip r:embed="rId3" cstate="print">
            <a:alphaModFix amt="10000"/>
            <a:extLst>
              <a:ext uri="{28A0092B-C50C-407E-A947-70E740481C1C}">
                <a14:useLocalDpi xmlns:a14="http://schemas.microsoft.com/office/drawing/2010/main"/>
              </a:ext>
            </a:extLst>
          </a:blip>
          <a:stretch>
            <a:fillRect/>
          </a:stretch>
        </p:blipFill>
        <p:spPr>
          <a:xfrm>
            <a:off x="2136880" y="1223125"/>
            <a:ext cx="5321081" cy="4007557"/>
          </a:xfrm>
          <a:prstGeom prst="rect">
            <a:avLst/>
          </a:prstGeom>
        </p:spPr>
      </p:pic>
      <p:sp>
        <p:nvSpPr>
          <p:cNvPr id="148" name="Google Shape;148;p15"/>
          <p:cNvSpPr txBox="1">
            <a:spLocks noGrp="1"/>
          </p:cNvSpPr>
          <p:nvPr>
            <p:ph type="title"/>
          </p:nvPr>
        </p:nvSpPr>
        <p:spPr>
          <a:xfrm>
            <a:off x="447674" y="140632"/>
            <a:ext cx="7781925" cy="74519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400"/>
              <a:buNone/>
            </a:pPr>
            <a:r>
              <a:rPr lang="en-US" altLang="zh-TW">
                <a:solidFill>
                  <a:srgbClr val="D8E1E4"/>
                </a:solidFill>
                <a:cs typeface="Arial"/>
                <a:sym typeface="Arial"/>
              </a:rPr>
              <a:t>QNAP SSD </a:t>
            </a:r>
            <a:r>
              <a:rPr lang="zh-TW" altLang="en-US">
                <a:solidFill>
                  <a:srgbClr val="D8E1E4"/>
                </a:solidFill>
                <a:cs typeface="Arial"/>
                <a:sym typeface="Arial"/>
              </a:rPr>
              <a:t>應用．</a:t>
            </a:r>
            <a:r>
              <a:rPr lang="zh-TW" altLang="en-US">
                <a:solidFill>
                  <a:srgbClr val="69F0E1"/>
                </a:solidFill>
                <a:cs typeface="Arial"/>
                <a:sym typeface="Arial"/>
              </a:rPr>
              <a:t>黑科技總集成</a:t>
            </a:r>
            <a:endParaRPr>
              <a:solidFill>
                <a:srgbClr val="69F0E1"/>
              </a:solidFill>
              <a:cs typeface="Arial"/>
              <a:sym typeface="Arial"/>
            </a:endParaRPr>
          </a:p>
        </p:txBody>
      </p:sp>
      <p:pic>
        <p:nvPicPr>
          <p:cNvPr id="56" name="圖片 55">
            <a:extLst>
              <a:ext uri="{FF2B5EF4-FFF2-40B4-BE49-F238E27FC236}">
                <a16:creationId xmlns:a16="http://schemas.microsoft.com/office/drawing/2014/main" id="{262204B5-F489-4B3F-8AF3-2644CACB9ECA}"/>
              </a:ext>
            </a:extLst>
          </p:cNvPr>
          <p:cNvPicPr>
            <a:picLocks noChangeAspect="1"/>
          </p:cNvPicPr>
          <p:nvPr/>
        </p:nvPicPr>
        <p:blipFill>
          <a:blip r:embed="rId4">
            <a:alphaModFix amt="50000"/>
          </a:blip>
          <a:stretch>
            <a:fillRect/>
          </a:stretch>
        </p:blipFill>
        <p:spPr>
          <a:xfrm>
            <a:off x="0" y="1223125"/>
            <a:ext cx="2158171" cy="2944623"/>
          </a:xfrm>
          <a:prstGeom prst="rect">
            <a:avLst/>
          </a:prstGeom>
        </p:spPr>
      </p:pic>
      <p:pic>
        <p:nvPicPr>
          <p:cNvPr id="61" name="圖片 60">
            <a:extLst>
              <a:ext uri="{FF2B5EF4-FFF2-40B4-BE49-F238E27FC236}">
                <a16:creationId xmlns:a16="http://schemas.microsoft.com/office/drawing/2014/main" id="{33856317-6BF8-4735-BA50-39DD0B671D8B}"/>
              </a:ext>
            </a:extLst>
          </p:cNvPr>
          <p:cNvPicPr>
            <a:picLocks noChangeAspect="1"/>
          </p:cNvPicPr>
          <p:nvPr/>
        </p:nvPicPr>
        <p:blipFill>
          <a:blip r:embed="rId5">
            <a:alphaModFix amt="50000"/>
          </a:blip>
          <a:stretch>
            <a:fillRect/>
          </a:stretch>
        </p:blipFill>
        <p:spPr>
          <a:xfrm>
            <a:off x="2136059" y="1223125"/>
            <a:ext cx="2420322" cy="2944623"/>
          </a:xfrm>
          <a:prstGeom prst="rect">
            <a:avLst/>
          </a:prstGeom>
        </p:spPr>
      </p:pic>
      <p:pic>
        <p:nvPicPr>
          <p:cNvPr id="62" name="圖片 61">
            <a:extLst>
              <a:ext uri="{FF2B5EF4-FFF2-40B4-BE49-F238E27FC236}">
                <a16:creationId xmlns:a16="http://schemas.microsoft.com/office/drawing/2014/main" id="{ACC1B02F-8302-409B-81E8-FA7D6597D14D}"/>
              </a:ext>
            </a:extLst>
          </p:cNvPr>
          <p:cNvPicPr>
            <a:picLocks noChangeAspect="1"/>
          </p:cNvPicPr>
          <p:nvPr/>
        </p:nvPicPr>
        <p:blipFill>
          <a:blip r:embed="rId6">
            <a:alphaModFix amt="50000"/>
          </a:blip>
          <a:stretch>
            <a:fillRect/>
          </a:stretch>
        </p:blipFill>
        <p:spPr>
          <a:xfrm>
            <a:off x="4409588" y="1223125"/>
            <a:ext cx="2420322" cy="2944623"/>
          </a:xfrm>
          <a:prstGeom prst="rect">
            <a:avLst/>
          </a:prstGeom>
        </p:spPr>
      </p:pic>
      <p:pic>
        <p:nvPicPr>
          <p:cNvPr id="128" name="圖片 127">
            <a:extLst>
              <a:ext uri="{FF2B5EF4-FFF2-40B4-BE49-F238E27FC236}">
                <a16:creationId xmlns:a16="http://schemas.microsoft.com/office/drawing/2014/main" id="{61B5462A-C330-4E83-8AEA-D6547E78D204}"/>
              </a:ext>
            </a:extLst>
          </p:cNvPr>
          <p:cNvPicPr>
            <a:picLocks noChangeAspect="1"/>
          </p:cNvPicPr>
          <p:nvPr/>
        </p:nvPicPr>
        <p:blipFill>
          <a:blip r:embed="rId7">
            <a:alphaModFix amt="50000"/>
          </a:blip>
          <a:stretch>
            <a:fillRect/>
          </a:stretch>
        </p:blipFill>
        <p:spPr>
          <a:xfrm>
            <a:off x="6558436" y="1261363"/>
            <a:ext cx="2450804" cy="2944623"/>
          </a:xfrm>
          <a:prstGeom prst="rect">
            <a:avLst/>
          </a:prstGeom>
        </p:spPr>
      </p:pic>
      <p:sp>
        <p:nvSpPr>
          <p:cNvPr id="7" name="矩形 6">
            <a:extLst>
              <a:ext uri="{FF2B5EF4-FFF2-40B4-BE49-F238E27FC236}">
                <a16:creationId xmlns:a16="http://schemas.microsoft.com/office/drawing/2014/main" id="{508DCA88-AEFB-4A86-ABD2-044F0C82F6DF}"/>
              </a:ext>
            </a:extLst>
          </p:cNvPr>
          <p:cNvSpPr/>
          <p:nvPr/>
        </p:nvSpPr>
        <p:spPr>
          <a:xfrm>
            <a:off x="2266160" y="3287139"/>
            <a:ext cx="2220708" cy="707886"/>
          </a:xfrm>
          <a:prstGeom prst="rect">
            <a:avLst/>
          </a:prstGeom>
        </p:spPr>
        <p:txBody>
          <a:bodyPr wrap="square">
            <a:spAutoFit/>
          </a:bodyPr>
          <a:lstStyle/>
          <a:p>
            <a:pPr algn="ctr"/>
            <a:r>
              <a:rPr lang="zh-TW" altLang="en-US" sz="2000">
                <a:solidFill>
                  <a:schemeClr val="bg1"/>
                </a:solidFill>
                <a:latin typeface="微軟正黑體" panose="020B0604030504040204" pitchFamily="34" charset="-120"/>
                <a:ea typeface="微軟正黑體" panose="020B0604030504040204" pitchFamily="34" charset="-120"/>
              </a:rPr>
              <a:t>實際體驗</a:t>
            </a:r>
            <a:r>
              <a:rPr lang="en-US" altLang="zh-TW" sz="2000">
                <a:solidFill>
                  <a:schemeClr val="bg1"/>
                </a:solidFill>
                <a:latin typeface="微軟正黑體" panose="020B0604030504040204" pitchFamily="34" charset="-120"/>
                <a:ea typeface="微軟正黑體" panose="020B0604030504040204" pitchFamily="34" charset="-120"/>
              </a:rPr>
              <a:t>SSD</a:t>
            </a:r>
            <a:r>
              <a:rPr lang="zh-TW" altLang="en-US" sz="2000">
                <a:solidFill>
                  <a:schemeClr val="bg1"/>
                </a:solidFill>
                <a:latin typeface="微軟正黑體" panose="020B0604030504040204" pitchFamily="34" charset="-120"/>
                <a:ea typeface="微軟正黑體" panose="020B0604030504040204" pitchFamily="34" charset="-120"/>
              </a:rPr>
              <a:t>效能提升有多少</a:t>
            </a:r>
          </a:p>
        </p:txBody>
      </p:sp>
      <p:sp>
        <p:nvSpPr>
          <p:cNvPr id="22" name="矩形 21">
            <a:extLst>
              <a:ext uri="{FF2B5EF4-FFF2-40B4-BE49-F238E27FC236}">
                <a16:creationId xmlns:a16="http://schemas.microsoft.com/office/drawing/2014/main" id="{39216D2A-1D76-430C-A359-3B1A70F66702}"/>
              </a:ext>
            </a:extLst>
          </p:cNvPr>
          <p:cNvSpPr/>
          <p:nvPr/>
        </p:nvSpPr>
        <p:spPr>
          <a:xfrm>
            <a:off x="6664022" y="3287139"/>
            <a:ext cx="2276206" cy="707886"/>
          </a:xfrm>
          <a:prstGeom prst="rect">
            <a:avLst/>
          </a:prstGeom>
        </p:spPr>
        <p:txBody>
          <a:bodyPr wrap="square">
            <a:spAutoFit/>
          </a:bodyPr>
          <a:lstStyle/>
          <a:p>
            <a:pPr algn="ctr"/>
            <a:r>
              <a:rPr lang="en-US" altLang="zh-TW" sz="2000">
                <a:solidFill>
                  <a:schemeClr val="bg1"/>
                </a:solidFill>
                <a:latin typeface="微軟正黑體" panose="020B0604030504040204" pitchFamily="34" charset="-120"/>
                <a:ea typeface="微軟正黑體" panose="020B0604030504040204" pitchFamily="34" charset="-120"/>
              </a:rPr>
              <a:t>QNAP</a:t>
            </a:r>
            <a:r>
              <a:rPr lang="zh-TW" altLang="en-US" sz="2000">
                <a:solidFill>
                  <a:schemeClr val="bg1"/>
                </a:solidFill>
                <a:latin typeface="微軟正黑體" panose="020B0604030504040204" pitchFamily="34" charset="-120"/>
                <a:ea typeface="微軟正黑體" panose="020B0604030504040204" pitchFamily="34" charset="-120"/>
              </a:rPr>
              <a:t>專為</a:t>
            </a:r>
            <a:r>
              <a:rPr lang="en-US" altLang="zh-TW" sz="2000">
                <a:solidFill>
                  <a:schemeClr val="bg1"/>
                </a:solidFill>
                <a:latin typeface="微軟正黑體" panose="020B0604030504040204" pitchFamily="34" charset="-120"/>
                <a:ea typeface="微軟正黑體" panose="020B0604030504040204" pitchFamily="34" charset="-120"/>
              </a:rPr>
              <a:t>SSD</a:t>
            </a:r>
            <a:r>
              <a:rPr lang="zh-TW" altLang="en-US" sz="2000">
                <a:solidFill>
                  <a:schemeClr val="bg1"/>
                </a:solidFill>
                <a:latin typeface="微軟正黑體" panose="020B0604030504040204" pitchFamily="34" charset="-120"/>
                <a:ea typeface="微軟正黑體" panose="020B0604030504040204" pitchFamily="34" charset="-120"/>
              </a:rPr>
              <a:t>應用設計的軟體</a:t>
            </a:r>
          </a:p>
        </p:txBody>
      </p:sp>
      <p:sp>
        <p:nvSpPr>
          <p:cNvPr id="23" name="矩形 22">
            <a:extLst>
              <a:ext uri="{FF2B5EF4-FFF2-40B4-BE49-F238E27FC236}">
                <a16:creationId xmlns:a16="http://schemas.microsoft.com/office/drawing/2014/main" id="{A6E5224C-F35D-46F8-AEE3-7CA483C8C964}"/>
              </a:ext>
            </a:extLst>
          </p:cNvPr>
          <p:cNvSpPr/>
          <p:nvPr/>
        </p:nvSpPr>
        <p:spPr>
          <a:xfrm>
            <a:off x="4650676" y="3292283"/>
            <a:ext cx="2017972" cy="707886"/>
          </a:xfrm>
          <a:prstGeom prst="rect">
            <a:avLst/>
          </a:prstGeom>
        </p:spPr>
        <p:txBody>
          <a:bodyPr wrap="square">
            <a:spAutoFit/>
          </a:bodyPr>
          <a:lstStyle/>
          <a:p>
            <a:pPr algn="ctr"/>
            <a:r>
              <a:rPr lang="en-US" altLang="zh-TW" sz="2000">
                <a:solidFill>
                  <a:schemeClr val="bg1"/>
                </a:solidFill>
                <a:latin typeface="微軟正黑體" panose="020B0604030504040204" pitchFamily="34" charset="-120"/>
                <a:ea typeface="微軟正黑體" panose="020B0604030504040204" pitchFamily="34" charset="-120"/>
              </a:rPr>
              <a:t>QNAP SSD </a:t>
            </a:r>
            <a:r>
              <a:rPr lang="zh-TW" altLang="en-US" sz="2000">
                <a:solidFill>
                  <a:schemeClr val="bg1"/>
                </a:solidFill>
                <a:latin typeface="微軟正黑體" panose="020B0604030504040204" pitchFamily="34" charset="-120"/>
                <a:ea typeface="微軟正黑體" panose="020B0604030504040204" pitchFamily="34" charset="-120"/>
              </a:rPr>
              <a:t>相關硬體產品介紹</a:t>
            </a:r>
          </a:p>
        </p:txBody>
      </p:sp>
      <p:sp>
        <p:nvSpPr>
          <p:cNvPr id="24" name="矩形 23">
            <a:extLst>
              <a:ext uri="{FF2B5EF4-FFF2-40B4-BE49-F238E27FC236}">
                <a16:creationId xmlns:a16="http://schemas.microsoft.com/office/drawing/2014/main" id="{7234DA8A-03FE-4499-831D-3AC23558388C}"/>
              </a:ext>
            </a:extLst>
          </p:cNvPr>
          <p:cNvSpPr/>
          <p:nvPr/>
        </p:nvSpPr>
        <p:spPr>
          <a:xfrm>
            <a:off x="118212" y="3287139"/>
            <a:ext cx="2005984" cy="707886"/>
          </a:xfrm>
          <a:prstGeom prst="rect">
            <a:avLst/>
          </a:prstGeom>
        </p:spPr>
        <p:txBody>
          <a:bodyPr wrap="square">
            <a:spAutoFit/>
          </a:bodyPr>
          <a:lstStyle/>
          <a:p>
            <a:pPr algn="ctr"/>
            <a:r>
              <a:rPr lang="zh-TW" altLang="en-US" sz="2000">
                <a:solidFill>
                  <a:schemeClr val="bg1"/>
                </a:solidFill>
                <a:latin typeface="微軟正黑體" panose="020B0604030504040204" pitchFamily="34" charset="-120"/>
                <a:ea typeface="微軟正黑體" panose="020B0604030504040204" pitchFamily="34" charset="-120"/>
              </a:rPr>
              <a:t>先聊聊</a:t>
            </a:r>
            <a:endParaRPr lang="en-US" altLang="zh-TW" sz="2000">
              <a:solidFill>
                <a:schemeClr val="bg1"/>
              </a:solidFill>
              <a:latin typeface="微軟正黑體" panose="020B0604030504040204" pitchFamily="34" charset="-120"/>
              <a:ea typeface="微軟正黑體" panose="020B0604030504040204" pitchFamily="34" charset="-120"/>
            </a:endParaRPr>
          </a:p>
          <a:p>
            <a:pPr algn="ctr"/>
            <a:r>
              <a:rPr lang="en-US" altLang="zh-TW" sz="2000">
                <a:solidFill>
                  <a:schemeClr val="bg1"/>
                </a:solidFill>
                <a:latin typeface="微軟正黑體" panose="020B0604030504040204" pitchFamily="34" charset="-120"/>
                <a:ea typeface="微軟正黑體" panose="020B0604030504040204" pitchFamily="34" charset="-120"/>
              </a:rPr>
              <a:t>SSD</a:t>
            </a:r>
            <a:r>
              <a:rPr lang="zh-TW" altLang="en-US" sz="2000">
                <a:solidFill>
                  <a:schemeClr val="bg1"/>
                </a:solidFill>
                <a:latin typeface="微軟正黑體" panose="020B0604030504040204" pitchFamily="34" charset="-120"/>
                <a:ea typeface="微軟正黑體" panose="020B0604030504040204" pitchFamily="34" charset="-120"/>
              </a:rPr>
              <a:t>的二三事</a:t>
            </a:r>
            <a:r>
              <a:rPr lang="en-US" altLang="zh-TW" sz="2000">
                <a:solidFill>
                  <a:schemeClr val="bg1"/>
                </a:solidFill>
                <a:latin typeface="微軟正黑體" panose="020B0604030504040204" pitchFamily="34" charset="-120"/>
                <a:ea typeface="微軟正黑體" panose="020B0604030504040204" pitchFamily="34" charset="-120"/>
              </a:rPr>
              <a:t> </a:t>
            </a:r>
          </a:p>
        </p:txBody>
      </p:sp>
      <p:sp>
        <p:nvSpPr>
          <p:cNvPr id="25" name="矩形 24" hidden="1">
            <a:extLst>
              <a:ext uri="{FF2B5EF4-FFF2-40B4-BE49-F238E27FC236}">
                <a16:creationId xmlns:a16="http://schemas.microsoft.com/office/drawing/2014/main" id="{41AABD09-B970-4638-9BC5-A7BC8639E884}"/>
              </a:ext>
            </a:extLst>
          </p:cNvPr>
          <p:cNvSpPr/>
          <p:nvPr/>
        </p:nvSpPr>
        <p:spPr>
          <a:xfrm>
            <a:off x="5260826" y="1890484"/>
            <a:ext cx="928459" cy="1785104"/>
          </a:xfrm>
          <a:prstGeom prst="rect">
            <a:avLst/>
          </a:prstGeom>
        </p:spPr>
        <p:txBody>
          <a:bodyPr wrap="none">
            <a:spAutoFit/>
          </a:bodyPr>
          <a:lstStyle/>
          <a:p>
            <a:r>
              <a:rPr lang="zh-TW" altLang="en-US" sz="11000">
                <a:solidFill>
                  <a:srgbClr val="5D7B84"/>
                </a:solidFill>
                <a:latin typeface="Bebas" pitchFamily="2" charset="0"/>
              </a:rPr>
              <a:t>3</a:t>
            </a:r>
          </a:p>
        </p:txBody>
      </p:sp>
      <p:sp>
        <p:nvSpPr>
          <p:cNvPr id="28" name="矩形 27" hidden="1">
            <a:extLst>
              <a:ext uri="{FF2B5EF4-FFF2-40B4-BE49-F238E27FC236}">
                <a16:creationId xmlns:a16="http://schemas.microsoft.com/office/drawing/2014/main" id="{FADFF26B-2490-4EB0-BB2A-D3009D994148}"/>
              </a:ext>
            </a:extLst>
          </p:cNvPr>
          <p:cNvSpPr/>
          <p:nvPr/>
        </p:nvSpPr>
        <p:spPr>
          <a:xfrm>
            <a:off x="3034628" y="1890484"/>
            <a:ext cx="931665" cy="1785104"/>
          </a:xfrm>
          <a:prstGeom prst="rect">
            <a:avLst/>
          </a:prstGeom>
        </p:spPr>
        <p:txBody>
          <a:bodyPr wrap="none">
            <a:spAutoFit/>
          </a:bodyPr>
          <a:lstStyle/>
          <a:p>
            <a:r>
              <a:rPr lang="en-US" altLang="zh-TW" sz="11000">
                <a:solidFill>
                  <a:srgbClr val="5D7B84"/>
                </a:solidFill>
                <a:latin typeface="Bebas" pitchFamily="2" charset="0"/>
              </a:rPr>
              <a:t>2</a:t>
            </a:r>
            <a:endParaRPr lang="zh-TW" altLang="en-US" sz="11000">
              <a:solidFill>
                <a:srgbClr val="5D7B84"/>
              </a:solidFill>
              <a:latin typeface="Bebas" pitchFamily="2" charset="0"/>
            </a:endParaRPr>
          </a:p>
        </p:txBody>
      </p:sp>
      <p:sp>
        <p:nvSpPr>
          <p:cNvPr id="29" name="矩形 28" hidden="1">
            <a:extLst>
              <a:ext uri="{FF2B5EF4-FFF2-40B4-BE49-F238E27FC236}">
                <a16:creationId xmlns:a16="http://schemas.microsoft.com/office/drawing/2014/main" id="{253B3C0F-8FF3-4F5B-B7CD-88CA84F7A853}"/>
              </a:ext>
            </a:extLst>
          </p:cNvPr>
          <p:cNvSpPr/>
          <p:nvPr/>
        </p:nvSpPr>
        <p:spPr>
          <a:xfrm>
            <a:off x="886976" y="1890484"/>
            <a:ext cx="665567" cy="1785104"/>
          </a:xfrm>
          <a:prstGeom prst="rect">
            <a:avLst/>
          </a:prstGeom>
        </p:spPr>
        <p:txBody>
          <a:bodyPr wrap="none">
            <a:spAutoFit/>
          </a:bodyPr>
          <a:lstStyle/>
          <a:p>
            <a:r>
              <a:rPr lang="en-US" altLang="zh-TW" sz="11000">
                <a:solidFill>
                  <a:srgbClr val="5D7B84"/>
                </a:solidFill>
                <a:latin typeface="Bebas" pitchFamily="2" charset="0"/>
              </a:rPr>
              <a:t>1</a:t>
            </a:r>
            <a:endParaRPr lang="zh-TW" altLang="en-US" sz="11000">
              <a:solidFill>
                <a:srgbClr val="5D7B84"/>
              </a:solidFill>
              <a:latin typeface="Bebas" pitchFamily="2" charset="0"/>
            </a:endParaRPr>
          </a:p>
        </p:txBody>
      </p:sp>
      <p:sp>
        <p:nvSpPr>
          <p:cNvPr id="30" name="矩形 29" hidden="1">
            <a:extLst>
              <a:ext uri="{FF2B5EF4-FFF2-40B4-BE49-F238E27FC236}">
                <a16:creationId xmlns:a16="http://schemas.microsoft.com/office/drawing/2014/main" id="{D74CA3ED-5EB6-4A33-9644-438222DD645E}"/>
              </a:ext>
            </a:extLst>
          </p:cNvPr>
          <p:cNvSpPr/>
          <p:nvPr/>
        </p:nvSpPr>
        <p:spPr>
          <a:xfrm>
            <a:off x="7485423" y="1890484"/>
            <a:ext cx="960519" cy="1785104"/>
          </a:xfrm>
          <a:prstGeom prst="rect">
            <a:avLst/>
          </a:prstGeom>
        </p:spPr>
        <p:txBody>
          <a:bodyPr wrap="none">
            <a:spAutoFit/>
          </a:bodyPr>
          <a:lstStyle/>
          <a:p>
            <a:r>
              <a:rPr lang="en-US" altLang="zh-TW" sz="11000">
                <a:solidFill>
                  <a:srgbClr val="5D7B84"/>
                </a:solidFill>
                <a:latin typeface="Bebas" pitchFamily="2" charset="0"/>
              </a:rPr>
              <a:t>4</a:t>
            </a:r>
            <a:endParaRPr lang="zh-TW" altLang="en-US" sz="11000">
              <a:solidFill>
                <a:srgbClr val="5D7B84"/>
              </a:solidFill>
              <a:latin typeface="Bebas" pitchFamily="2" charset="0"/>
            </a:endParaRPr>
          </a:p>
        </p:txBody>
      </p:sp>
      <p:grpSp>
        <p:nvGrpSpPr>
          <p:cNvPr id="2" name="圖形 43" hidden="1">
            <a:extLst>
              <a:ext uri="{FF2B5EF4-FFF2-40B4-BE49-F238E27FC236}">
                <a16:creationId xmlns:a16="http://schemas.microsoft.com/office/drawing/2014/main" id="{EFC2A6E5-A8DF-4002-AC28-00ACFB0CF6BC}"/>
              </a:ext>
            </a:extLst>
          </p:cNvPr>
          <p:cNvGrpSpPr/>
          <p:nvPr/>
        </p:nvGrpSpPr>
        <p:grpSpPr>
          <a:xfrm>
            <a:off x="4359185" y="2143125"/>
            <a:ext cx="224014" cy="1209675"/>
            <a:chOff x="4359185" y="2143125"/>
            <a:chExt cx="224014" cy="1209675"/>
          </a:xfrm>
          <a:noFill/>
        </p:grpSpPr>
        <p:sp>
          <p:nvSpPr>
            <p:cNvPr id="5" name="手繪多邊形: 圖案 4">
              <a:extLst>
                <a:ext uri="{FF2B5EF4-FFF2-40B4-BE49-F238E27FC236}">
                  <a16:creationId xmlns:a16="http://schemas.microsoft.com/office/drawing/2014/main" id="{CEE7A417-C872-45C0-947E-CBFF481CF5DA}"/>
                </a:ext>
              </a:extLst>
            </p:cNvPr>
            <p:cNvSpPr/>
            <p:nvPr/>
          </p:nvSpPr>
          <p:spPr>
            <a:xfrm>
              <a:off x="4359185" y="3126098"/>
              <a:ext cx="179211" cy="201613"/>
            </a:xfrm>
            <a:custGeom>
              <a:avLst/>
              <a:gdLst>
                <a:gd name="connsiteX0" fmla="*/ 191308 w 179211"/>
                <a:gd name="connsiteY0" fmla="*/ 223790 h 201612"/>
                <a:gd name="connsiteX1" fmla="*/ 108199 w 179211"/>
                <a:gd name="connsiteY1" fmla="*/ 223790 h 201612"/>
                <a:gd name="connsiteX2" fmla="*/ 0 w 179211"/>
                <a:gd name="connsiteY2" fmla="*/ 115591 h 201612"/>
                <a:gd name="connsiteX3" fmla="*/ 0 w 179211"/>
                <a:gd name="connsiteY3" fmla="*/ 0 h 201612"/>
                <a:gd name="connsiteX4" fmla="*/ 68324 w 179211"/>
                <a:gd name="connsiteY4" fmla="*/ 0 h 201612"/>
                <a:gd name="connsiteX5" fmla="*/ 68324 w 179211"/>
                <a:gd name="connsiteY5" fmla="*/ 115591 h 201612"/>
                <a:gd name="connsiteX6" fmla="*/ 107975 w 179211"/>
                <a:gd name="connsiteY6" fmla="*/ 155242 h 201612"/>
                <a:gd name="connsiteX7" fmla="*/ 191084 w 179211"/>
                <a:gd name="connsiteY7" fmla="*/ 155242 h 201612"/>
                <a:gd name="connsiteX8" fmla="*/ 191084 w 179211"/>
                <a:gd name="connsiteY8" fmla="*/ 223790 h 20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11" h="201612">
                  <a:moveTo>
                    <a:pt x="191308" y="223790"/>
                  </a:moveTo>
                  <a:lnTo>
                    <a:pt x="108199" y="223790"/>
                  </a:lnTo>
                  <a:cubicBezTo>
                    <a:pt x="48611" y="223790"/>
                    <a:pt x="0" y="175179"/>
                    <a:pt x="0" y="115591"/>
                  </a:cubicBezTo>
                  <a:lnTo>
                    <a:pt x="0" y="0"/>
                  </a:lnTo>
                  <a:lnTo>
                    <a:pt x="68324" y="0"/>
                  </a:lnTo>
                  <a:lnTo>
                    <a:pt x="68324" y="115591"/>
                  </a:lnTo>
                  <a:cubicBezTo>
                    <a:pt x="68324" y="137545"/>
                    <a:pt x="86245" y="155242"/>
                    <a:pt x="107975" y="155242"/>
                  </a:cubicBezTo>
                  <a:lnTo>
                    <a:pt x="191084" y="155242"/>
                  </a:lnTo>
                  <a:lnTo>
                    <a:pt x="191084" y="223790"/>
                  </a:lnTo>
                  <a:close/>
                </a:path>
              </a:pathLst>
            </a:custGeom>
            <a:grpFill/>
            <a:ln w="21907" cap="flat">
              <a:noFill/>
              <a:prstDash val="solid"/>
              <a:miter/>
            </a:ln>
          </p:spPr>
          <p:txBody>
            <a:bodyPr rtlCol="0" anchor="ctr"/>
            <a:lstStyle/>
            <a:p>
              <a:endParaRPr lang="zh-TW" altLang="en-US"/>
            </a:p>
          </p:txBody>
        </p:sp>
        <p:sp>
          <p:nvSpPr>
            <p:cNvPr id="6" name="手繪多邊形: 圖案 5">
              <a:extLst>
                <a:ext uri="{FF2B5EF4-FFF2-40B4-BE49-F238E27FC236}">
                  <a16:creationId xmlns:a16="http://schemas.microsoft.com/office/drawing/2014/main" id="{1067175E-E523-42BB-8BC9-88B5FF8B4211}"/>
                </a:ext>
              </a:extLst>
            </p:cNvPr>
            <p:cNvSpPr/>
            <p:nvPr/>
          </p:nvSpPr>
          <p:spPr>
            <a:xfrm>
              <a:off x="4387187" y="2375651"/>
              <a:ext cx="22401" cy="739246"/>
            </a:xfrm>
            <a:custGeom>
              <a:avLst/>
              <a:gdLst>
                <a:gd name="connsiteX0" fmla="*/ 0 w 0"/>
                <a:gd name="connsiteY0" fmla="*/ 0 h 739245"/>
                <a:gd name="connsiteX1" fmla="*/ 12321 w 0"/>
                <a:gd name="connsiteY1" fmla="*/ 0 h 739245"/>
                <a:gd name="connsiteX2" fmla="*/ 12321 w 0"/>
                <a:gd name="connsiteY2" fmla="*/ 750447 h 739245"/>
                <a:gd name="connsiteX3" fmla="*/ 0 w 0"/>
                <a:gd name="connsiteY3" fmla="*/ 750447 h 739245"/>
              </a:gdLst>
              <a:ahLst/>
              <a:cxnLst>
                <a:cxn ang="0">
                  <a:pos x="connsiteX0" y="connsiteY0"/>
                </a:cxn>
                <a:cxn ang="0">
                  <a:pos x="connsiteX1" y="connsiteY1"/>
                </a:cxn>
                <a:cxn ang="0">
                  <a:pos x="connsiteX2" y="connsiteY2"/>
                </a:cxn>
                <a:cxn ang="0">
                  <a:pos x="connsiteX3" y="connsiteY3"/>
                </a:cxn>
              </a:cxnLst>
              <a:rect l="l" t="t" r="r" b="b"/>
              <a:pathLst>
                <a:path h="739245">
                  <a:moveTo>
                    <a:pt x="0" y="0"/>
                  </a:moveTo>
                  <a:lnTo>
                    <a:pt x="12321" y="0"/>
                  </a:lnTo>
                  <a:lnTo>
                    <a:pt x="12321" y="750447"/>
                  </a:lnTo>
                  <a:lnTo>
                    <a:pt x="0" y="750447"/>
                  </a:lnTo>
                  <a:close/>
                </a:path>
              </a:pathLst>
            </a:custGeom>
            <a:grpFill/>
            <a:ln w="21907" cap="flat">
              <a:noFill/>
              <a:prstDash val="solid"/>
              <a:miter/>
            </a:ln>
          </p:spPr>
          <p:txBody>
            <a:bodyPr rtlCol="0" anchor="ctr"/>
            <a:lstStyle/>
            <a:p>
              <a:endParaRPr lang="zh-TW" altLang="en-US"/>
            </a:p>
          </p:txBody>
        </p:sp>
        <p:sp>
          <p:nvSpPr>
            <p:cNvPr id="8" name="手繪多邊形: 圖案 7">
              <a:extLst>
                <a:ext uri="{FF2B5EF4-FFF2-40B4-BE49-F238E27FC236}">
                  <a16:creationId xmlns:a16="http://schemas.microsoft.com/office/drawing/2014/main" id="{5056340D-ED23-4745-B4F9-F90531C54C4F}"/>
                </a:ext>
              </a:extLst>
            </p:cNvPr>
            <p:cNvSpPr/>
            <p:nvPr/>
          </p:nvSpPr>
          <p:spPr>
            <a:xfrm>
              <a:off x="4359185" y="2143125"/>
              <a:ext cx="201613" cy="224014"/>
            </a:xfrm>
            <a:custGeom>
              <a:avLst/>
              <a:gdLst>
                <a:gd name="connsiteX0" fmla="*/ 68324 w 201612"/>
                <a:gd name="connsiteY0" fmla="*/ 232526 h 224013"/>
                <a:gd name="connsiteX1" fmla="*/ 0 w 201612"/>
                <a:gd name="connsiteY1" fmla="*/ 232526 h 224013"/>
                <a:gd name="connsiteX2" fmla="*/ 0 w 201612"/>
                <a:gd name="connsiteY2" fmla="*/ 108199 h 224013"/>
                <a:gd name="connsiteX3" fmla="*/ 108199 w 201612"/>
                <a:gd name="connsiteY3" fmla="*/ 0 h 224013"/>
                <a:gd name="connsiteX4" fmla="*/ 215501 w 201612"/>
                <a:gd name="connsiteY4" fmla="*/ 0 h 224013"/>
                <a:gd name="connsiteX5" fmla="*/ 215501 w 201612"/>
                <a:gd name="connsiteY5" fmla="*/ 68324 h 224013"/>
                <a:gd name="connsiteX6" fmla="*/ 108199 w 201612"/>
                <a:gd name="connsiteY6" fmla="*/ 68324 h 224013"/>
                <a:gd name="connsiteX7" fmla="*/ 68548 w 201612"/>
                <a:gd name="connsiteY7" fmla="*/ 107975 h 224013"/>
                <a:gd name="connsiteX8" fmla="*/ 68548 w 201612"/>
                <a:gd name="connsiteY8" fmla="*/ 232526 h 2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2" h="224013">
                  <a:moveTo>
                    <a:pt x="68324" y="232526"/>
                  </a:moveTo>
                  <a:lnTo>
                    <a:pt x="0" y="232526"/>
                  </a:lnTo>
                  <a:lnTo>
                    <a:pt x="0" y="108199"/>
                  </a:lnTo>
                  <a:cubicBezTo>
                    <a:pt x="0" y="48611"/>
                    <a:pt x="48611" y="0"/>
                    <a:pt x="108199" y="0"/>
                  </a:cubicBezTo>
                  <a:lnTo>
                    <a:pt x="215501" y="0"/>
                  </a:lnTo>
                  <a:lnTo>
                    <a:pt x="215501" y="68324"/>
                  </a:lnTo>
                  <a:lnTo>
                    <a:pt x="108199" y="68324"/>
                  </a:lnTo>
                  <a:cubicBezTo>
                    <a:pt x="86245" y="68324"/>
                    <a:pt x="68548" y="86245"/>
                    <a:pt x="68548" y="107975"/>
                  </a:cubicBezTo>
                  <a:lnTo>
                    <a:pt x="68548" y="232526"/>
                  </a:lnTo>
                  <a:close/>
                </a:path>
              </a:pathLst>
            </a:custGeom>
            <a:grpFill/>
            <a:ln w="21907" cap="flat">
              <a:noFill/>
              <a:prstDash val="solid"/>
              <a:miter/>
            </a:ln>
          </p:spPr>
          <p:txBody>
            <a:bodyPr rtlCol="0" anchor="ctr"/>
            <a:lstStyle/>
            <a:p>
              <a:endParaRPr lang="zh-TW" altLang="en-US"/>
            </a:p>
          </p:txBody>
        </p:sp>
      </p:grpSp>
      <p:grpSp>
        <p:nvGrpSpPr>
          <p:cNvPr id="9" name="圖形 44" hidden="1">
            <a:extLst>
              <a:ext uri="{FF2B5EF4-FFF2-40B4-BE49-F238E27FC236}">
                <a16:creationId xmlns:a16="http://schemas.microsoft.com/office/drawing/2014/main" id="{1FE4E2A4-50BB-434D-A5A3-22DDBFC5DFD4}"/>
              </a:ext>
            </a:extLst>
          </p:cNvPr>
          <p:cNvGrpSpPr/>
          <p:nvPr/>
        </p:nvGrpSpPr>
        <p:grpSpPr>
          <a:xfrm flipH="1">
            <a:off x="4623810" y="2143125"/>
            <a:ext cx="224014" cy="1209675"/>
            <a:chOff x="4623810" y="2143125"/>
            <a:chExt cx="224014" cy="1209675"/>
          </a:xfrm>
          <a:noFill/>
        </p:grpSpPr>
        <p:sp>
          <p:nvSpPr>
            <p:cNvPr id="10" name="手繪多邊形: 圖案 9">
              <a:extLst>
                <a:ext uri="{FF2B5EF4-FFF2-40B4-BE49-F238E27FC236}">
                  <a16:creationId xmlns:a16="http://schemas.microsoft.com/office/drawing/2014/main" id="{46D041E6-2EB9-4A6C-9ED7-0ABC09B7494C}"/>
                </a:ext>
              </a:extLst>
            </p:cNvPr>
            <p:cNvSpPr/>
            <p:nvPr/>
          </p:nvSpPr>
          <p:spPr>
            <a:xfrm>
              <a:off x="4623810" y="3126098"/>
              <a:ext cx="179211" cy="201613"/>
            </a:xfrm>
            <a:custGeom>
              <a:avLst/>
              <a:gdLst>
                <a:gd name="connsiteX0" fmla="*/ 191308 w 179211"/>
                <a:gd name="connsiteY0" fmla="*/ 223790 h 201612"/>
                <a:gd name="connsiteX1" fmla="*/ 108199 w 179211"/>
                <a:gd name="connsiteY1" fmla="*/ 223790 h 201612"/>
                <a:gd name="connsiteX2" fmla="*/ 0 w 179211"/>
                <a:gd name="connsiteY2" fmla="*/ 115591 h 201612"/>
                <a:gd name="connsiteX3" fmla="*/ 0 w 179211"/>
                <a:gd name="connsiteY3" fmla="*/ 0 h 201612"/>
                <a:gd name="connsiteX4" fmla="*/ 68324 w 179211"/>
                <a:gd name="connsiteY4" fmla="*/ 0 h 201612"/>
                <a:gd name="connsiteX5" fmla="*/ 68324 w 179211"/>
                <a:gd name="connsiteY5" fmla="*/ 115591 h 201612"/>
                <a:gd name="connsiteX6" fmla="*/ 107975 w 179211"/>
                <a:gd name="connsiteY6" fmla="*/ 155242 h 201612"/>
                <a:gd name="connsiteX7" fmla="*/ 191084 w 179211"/>
                <a:gd name="connsiteY7" fmla="*/ 155242 h 201612"/>
                <a:gd name="connsiteX8" fmla="*/ 191084 w 179211"/>
                <a:gd name="connsiteY8" fmla="*/ 223790 h 20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11" h="201612">
                  <a:moveTo>
                    <a:pt x="191308" y="223790"/>
                  </a:moveTo>
                  <a:lnTo>
                    <a:pt x="108199" y="223790"/>
                  </a:lnTo>
                  <a:cubicBezTo>
                    <a:pt x="48611" y="223790"/>
                    <a:pt x="0" y="175179"/>
                    <a:pt x="0" y="115591"/>
                  </a:cubicBezTo>
                  <a:lnTo>
                    <a:pt x="0" y="0"/>
                  </a:lnTo>
                  <a:lnTo>
                    <a:pt x="68324" y="0"/>
                  </a:lnTo>
                  <a:lnTo>
                    <a:pt x="68324" y="115591"/>
                  </a:lnTo>
                  <a:cubicBezTo>
                    <a:pt x="68324" y="137545"/>
                    <a:pt x="86245" y="155242"/>
                    <a:pt x="107975" y="155242"/>
                  </a:cubicBezTo>
                  <a:lnTo>
                    <a:pt x="191084" y="155242"/>
                  </a:lnTo>
                  <a:lnTo>
                    <a:pt x="191084" y="223790"/>
                  </a:lnTo>
                  <a:close/>
                </a:path>
              </a:pathLst>
            </a:custGeom>
            <a:grpFill/>
            <a:ln w="21907" cap="flat">
              <a:noFill/>
              <a:prstDash val="solid"/>
              <a:miter/>
            </a:ln>
          </p:spPr>
          <p:txBody>
            <a:bodyPr rtlCol="0" anchor="ctr"/>
            <a:lstStyle/>
            <a:p>
              <a:endParaRPr lang="zh-TW" altLang="en-US"/>
            </a:p>
          </p:txBody>
        </p:sp>
        <p:sp>
          <p:nvSpPr>
            <p:cNvPr id="11" name="手繪多邊形: 圖案 10">
              <a:extLst>
                <a:ext uri="{FF2B5EF4-FFF2-40B4-BE49-F238E27FC236}">
                  <a16:creationId xmlns:a16="http://schemas.microsoft.com/office/drawing/2014/main" id="{F2475DA8-050F-42A3-97F5-15C062C8EDAD}"/>
                </a:ext>
              </a:extLst>
            </p:cNvPr>
            <p:cNvSpPr/>
            <p:nvPr/>
          </p:nvSpPr>
          <p:spPr>
            <a:xfrm>
              <a:off x="4651812" y="2375651"/>
              <a:ext cx="22401" cy="739246"/>
            </a:xfrm>
            <a:custGeom>
              <a:avLst/>
              <a:gdLst>
                <a:gd name="connsiteX0" fmla="*/ 0 w 0"/>
                <a:gd name="connsiteY0" fmla="*/ 0 h 739245"/>
                <a:gd name="connsiteX1" fmla="*/ 12321 w 0"/>
                <a:gd name="connsiteY1" fmla="*/ 0 h 739245"/>
                <a:gd name="connsiteX2" fmla="*/ 12321 w 0"/>
                <a:gd name="connsiteY2" fmla="*/ 750447 h 739245"/>
                <a:gd name="connsiteX3" fmla="*/ 0 w 0"/>
                <a:gd name="connsiteY3" fmla="*/ 750447 h 739245"/>
              </a:gdLst>
              <a:ahLst/>
              <a:cxnLst>
                <a:cxn ang="0">
                  <a:pos x="connsiteX0" y="connsiteY0"/>
                </a:cxn>
                <a:cxn ang="0">
                  <a:pos x="connsiteX1" y="connsiteY1"/>
                </a:cxn>
                <a:cxn ang="0">
                  <a:pos x="connsiteX2" y="connsiteY2"/>
                </a:cxn>
                <a:cxn ang="0">
                  <a:pos x="connsiteX3" y="connsiteY3"/>
                </a:cxn>
              </a:cxnLst>
              <a:rect l="l" t="t" r="r" b="b"/>
              <a:pathLst>
                <a:path h="739245">
                  <a:moveTo>
                    <a:pt x="0" y="0"/>
                  </a:moveTo>
                  <a:lnTo>
                    <a:pt x="12321" y="0"/>
                  </a:lnTo>
                  <a:lnTo>
                    <a:pt x="12321" y="750447"/>
                  </a:lnTo>
                  <a:lnTo>
                    <a:pt x="0" y="750447"/>
                  </a:lnTo>
                  <a:close/>
                </a:path>
              </a:pathLst>
            </a:custGeom>
            <a:grpFill/>
            <a:ln w="21907" cap="flat">
              <a:noFill/>
              <a:prstDash val="solid"/>
              <a:miter/>
            </a:ln>
          </p:spPr>
          <p:txBody>
            <a:bodyPr rtlCol="0" anchor="ctr"/>
            <a:lstStyle/>
            <a:p>
              <a:endParaRPr lang="zh-TW" altLang="en-US"/>
            </a:p>
          </p:txBody>
        </p:sp>
        <p:sp>
          <p:nvSpPr>
            <p:cNvPr id="12" name="手繪多邊形: 圖案 11">
              <a:extLst>
                <a:ext uri="{FF2B5EF4-FFF2-40B4-BE49-F238E27FC236}">
                  <a16:creationId xmlns:a16="http://schemas.microsoft.com/office/drawing/2014/main" id="{3D61F362-5A74-419D-A619-311FEC37B59B}"/>
                </a:ext>
              </a:extLst>
            </p:cNvPr>
            <p:cNvSpPr/>
            <p:nvPr/>
          </p:nvSpPr>
          <p:spPr>
            <a:xfrm>
              <a:off x="4623810" y="2143125"/>
              <a:ext cx="201613" cy="224014"/>
            </a:xfrm>
            <a:custGeom>
              <a:avLst/>
              <a:gdLst>
                <a:gd name="connsiteX0" fmla="*/ 68324 w 201612"/>
                <a:gd name="connsiteY0" fmla="*/ 232526 h 224013"/>
                <a:gd name="connsiteX1" fmla="*/ 0 w 201612"/>
                <a:gd name="connsiteY1" fmla="*/ 232526 h 224013"/>
                <a:gd name="connsiteX2" fmla="*/ 0 w 201612"/>
                <a:gd name="connsiteY2" fmla="*/ 108199 h 224013"/>
                <a:gd name="connsiteX3" fmla="*/ 108199 w 201612"/>
                <a:gd name="connsiteY3" fmla="*/ 0 h 224013"/>
                <a:gd name="connsiteX4" fmla="*/ 215501 w 201612"/>
                <a:gd name="connsiteY4" fmla="*/ 0 h 224013"/>
                <a:gd name="connsiteX5" fmla="*/ 215501 w 201612"/>
                <a:gd name="connsiteY5" fmla="*/ 68324 h 224013"/>
                <a:gd name="connsiteX6" fmla="*/ 108199 w 201612"/>
                <a:gd name="connsiteY6" fmla="*/ 68324 h 224013"/>
                <a:gd name="connsiteX7" fmla="*/ 68548 w 201612"/>
                <a:gd name="connsiteY7" fmla="*/ 107975 h 224013"/>
                <a:gd name="connsiteX8" fmla="*/ 68548 w 201612"/>
                <a:gd name="connsiteY8" fmla="*/ 232526 h 2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2" h="224013">
                  <a:moveTo>
                    <a:pt x="68324" y="232526"/>
                  </a:moveTo>
                  <a:lnTo>
                    <a:pt x="0" y="232526"/>
                  </a:lnTo>
                  <a:lnTo>
                    <a:pt x="0" y="108199"/>
                  </a:lnTo>
                  <a:cubicBezTo>
                    <a:pt x="0" y="48611"/>
                    <a:pt x="48611" y="0"/>
                    <a:pt x="108199" y="0"/>
                  </a:cubicBezTo>
                  <a:lnTo>
                    <a:pt x="215501" y="0"/>
                  </a:lnTo>
                  <a:lnTo>
                    <a:pt x="215501" y="68324"/>
                  </a:lnTo>
                  <a:lnTo>
                    <a:pt x="108199" y="68324"/>
                  </a:lnTo>
                  <a:cubicBezTo>
                    <a:pt x="86245" y="68324"/>
                    <a:pt x="68548" y="86245"/>
                    <a:pt x="68548" y="107975"/>
                  </a:cubicBezTo>
                  <a:lnTo>
                    <a:pt x="68548" y="232526"/>
                  </a:lnTo>
                  <a:close/>
                </a:path>
              </a:pathLst>
            </a:custGeom>
            <a:grpFill/>
            <a:ln w="21907" cap="flat">
              <a:noFill/>
              <a:prstDash val="solid"/>
              <a:miter/>
            </a:ln>
          </p:spPr>
          <p:txBody>
            <a:bodyPr rtlCol="0" anchor="ctr"/>
            <a:lstStyle/>
            <a:p>
              <a:endParaRPr lang="zh-TW" altLang="en-US"/>
            </a:p>
          </p:txBody>
        </p:sp>
      </p:grpSp>
      <p:grpSp>
        <p:nvGrpSpPr>
          <p:cNvPr id="48" name="圖形 4" hidden="1">
            <a:extLst>
              <a:ext uri="{FF2B5EF4-FFF2-40B4-BE49-F238E27FC236}">
                <a16:creationId xmlns:a16="http://schemas.microsoft.com/office/drawing/2014/main" id="{F9F65884-39ED-454D-9498-37788F72A9E3}"/>
              </a:ext>
            </a:extLst>
          </p:cNvPr>
          <p:cNvGrpSpPr/>
          <p:nvPr/>
        </p:nvGrpSpPr>
        <p:grpSpPr>
          <a:xfrm>
            <a:off x="-1176453" y="-33864"/>
            <a:ext cx="201613" cy="5187091"/>
            <a:chOff x="2102126" y="2143125"/>
            <a:chExt cx="201613" cy="5187091"/>
          </a:xfrm>
          <a:solidFill>
            <a:schemeClr val="bg1">
              <a:lumMod val="95000"/>
            </a:schemeClr>
          </a:solidFill>
          <a:effectLst>
            <a:glow rad="50800">
              <a:schemeClr val="bg1">
                <a:alpha val="20000"/>
              </a:schemeClr>
            </a:glow>
          </a:effectLst>
        </p:grpSpPr>
        <p:sp>
          <p:nvSpPr>
            <p:cNvPr id="49" name="手繪多邊形: 圖案 48">
              <a:extLst>
                <a:ext uri="{FF2B5EF4-FFF2-40B4-BE49-F238E27FC236}">
                  <a16:creationId xmlns:a16="http://schemas.microsoft.com/office/drawing/2014/main" id="{A1B89E50-D205-4725-8224-5269F714FF34}"/>
                </a:ext>
              </a:extLst>
            </p:cNvPr>
            <p:cNvSpPr/>
            <p:nvPr/>
          </p:nvSpPr>
          <p:spPr>
            <a:xfrm>
              <a:off x="2102126" y="7128603"/>
              <a:ext cx="179211" cy="201613"/>
            </a:xfrm>
            <a:custGeom>
              <a:avLst/>
              <a:gdLst>
                <a:gd name="connsiteX0" fmla="*/ 191308 w 179211"/>
                <a:gd name="connsiteY0" fmla="*/ 223790 h 201612"/>
                <a:gd name="connsiteX1" fmla="*/ 108199 w 179211"/>
                <a:gd name="connsiteY1" fmla="*/ 223790 h 201612"/>
                <a:gd name="connsiteX2" fmla="*/ 0 w 179211"/>
                <a:gd name="connsiteY2" fmla="*/ 115591 h 201612"/>
                <a:gd name="connsiteX3" fmla="*/ 0 w 179211"/>
                <a:gd name="connsiteY3" fmla="*/ 0 h 201612"/>
                <a:gd name="connsiteX4" fmla="*/ 68324 w 179211"/>
                <a:gd name="connsiteY4" fmla="*/ 0 h 201612"/>
                <a:gd name="connsiteX5" fmla="*/ 68324 w 179211"/>
                <a:gd name="connsiteY5" fmla="*/ 115591 h 201612"/>
                <a:gd name="connsiteX6" fmla="*/ 107975 w 179211"/>
                <a:gd name="connsiteY6" fmla="*/ 155242 h 201612"/>
                <a:gd name="connsiteX7" fmla="*/ 191084 w 179211"/>
                <a:gd name="connsiteY7" fmla="*/ 155242 h 201612"/>
                <a:gd name="connsiteX8" fmla="*/ 191084 w 179211"/>
                <a:gd name="connsiteY8" fmla="*/ 223790 h 20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11" h="201612">
                  <a:moveTo>
                    <a:pt x="191308" y="223790"/>
                  </a:moveTo>
                  <a:lnTo>
                    <a:pt x="108199" y="223790"/>
                  </a:lnTo>
                  <a:cubicBezTo>
                    <a:pt x="48611" y="223790"/>
                    <a:pt x="0" y="175179"/>
                    <a:pt x="0" y="115591"/>
                  </a:cubicBezTo>
                  <a:lnTo>
                    <a:pt x="0" y="0"/>
                  </a:lnTo>
                  <a:lnTo>
                    <a:pt x="68324" y="0"/>
                  </a:lnTo>
                  <a:lnTo>
                    <a:pt x="68324" y="115591"/>
                  </a:lnTo>
                  <a:cubicBezTo>
                    <a:pt x="68324" y="137545"/>
                    <a:pt x="86245" y="155242"/>
                    <a:pt x="107975" y="155242"/>
                  </a:cubicBezTo>
                  <a:lnTo>
                    <a:pt x="191084" y="155242"/>
                  </a:lnTo>
                  <a:lnTo>
                    <a:pt x="191084" y="223790"/>
                  </a:lnTo>
                  <a:close/>
                </a:path>
              </a:pathLst>
            </a:custGeom>
            <a:grpFill/>
            <a:ln w="21907" cap="flat">
              <a:no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DA12C268-E67E-4423-B1B3-F03FCAA29787}"/>
                </a:ext>
              </a:extLst>
            </p:cNvPr>
            <p:cNvSpPr/>
            <p:nvPr/>
          </p:nvSpPr>
          <p:spPr>
            <a:xfrm>
              <a:off x="2130128" y="2375650"/>
              <a:ext cx="45719" cy="4701425"/>
            </a:xfrm>
            <a:custGeom>
              <a:avLst/>
              <a:gdLst>
                <a:gd name="connsiteX0" fmla="*/ 0 w 0"/>
                <a:gd name="connsiteY0" fmla="*/ 0 h 739245"/>
                <a:gd name="connsiteX1" fmla="*/ 12321 w 0"/>
                <a:gd name="connsiteY1" fmla="*/ 0 h 739245"/>
                <a:gd name="connsiteX2" fmla="*/ 12321 w 0"/>
                <a:gd name="connsiteY2" fmla="*/ 750447 h 739245"/>
                <a:gd name="connsiteX3" fmla="*/ 0 w 0"/>
                <a:gd name="connsiteY3" fmla="*/ 750447 h 739245"/>
              </a:gdLst>
              <a:ahLst/>
              <a:cxnLst>
                <a:cxn ang="0">
                  <a:pos x="connsiteX0" y="connsiteY0"/>
                </a:cxn>
                <a:cxn ang="0">
                  <a:pos x="connsiteX1" y="connsiteY1"/>
                </a:cxn>
                <a:cxn ang="0">
                  <a:pos x="connsiteX2" y="connsiteY2"/>
                </a:cxn>
                <a:cxn ang="0">
                  <a:pos x="connsiteX3" y="connsiteY3"/>
                </a:cxn>
              </a:cxnLst>
              <a:rect l="l" t="t" r="r" b="b"/>
              <a:pathLst>
                <a:path h="739245">
                  <a:moveTo>
                    <a:pt x="0" y="0"/>
                  </a:moveTo>
                  <a:lnTo>
                    <a:pt x="12321" y="0"/>
                  </a:lnTo>
                  <a:lnTo>
                    <a:pt x="12321" y="750447"/>
                  </a:lnTo>
                  <a:lnTo>
                    <a:pt x="0" y="750447"/>
                  </a:lnTo>
                  <a:close/>
                </a:path>
              </a:pathLst>
            </a:custGeom>
            <a:grpFill/>
            <a:ln w="21907"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B0D3414D-4CE6-4D8F-93AC-A5D78A58A630}"/>
                </a:ext>
              </a:extLst>
            </p:cNvPr>
            <p:cNvSpPr/>
            <p:nvPr/>
          </p:nvSpPr>
          <p:spPr>
            <a:xfrm>
              <a:off x="2102126" y="2143125"/>
              <a:ext cx="201613" cy="224014"/>
            </a:xfrm>
            <a:custGeom>
              <a:avLst/>
              <a:gdLst>
                <a:gd name="connsiteX0" fmla="*/ 68324 w 201612"/>
                <a:gd name="connsiteY0" fmla="*/ 232526 h 224013"/>
                <a:gd name="connsiteX1" fmla="*/ 0 w 201612"/>
                <a:gd name="connsiteY1" fmla="*/ 232526 h 224013"/>
                <a:gd name="connsiteX2" fmla="*/ 0 w 201612"/>
                <a:gd name="connsiteY2" fmla="*/ 108199 h 224013"/>
                <a:gd name="connsiteX3" fmla="*/ 108199 w 201612"/>
                <a:gd name="connsiteY3" fmla="*/ 0 h 224013"/>
                <a:gd name="connsiteX4" fmla="*/ 215501 w 201612"/>
                <a:gd name="connsiteY4" fmla="*/ 0 h 224013"/>
                <a:gd name="connsiteX5" fmla="*/ 215501 w 201612"/>
                <a:gd name="connsiteY5" fmla="*/ 68324 h 224013"/>
                <a:gd name="connsiteX6" fmla="*/ 108199 w 201612"/>
                <a:gd name="connsiteY6" fmla="*/ 68324 h 224013"/>
                <a:gd name="connsiteX7" fmla="*/ 68548 w 201612"/>
                <a:gd name="connsiteY7" fmla="*/ 107975 h 224013"/>
                <a:gd name="connsiteX8" fmla="*/ 68548 w 201612"/>
                <a:gd name="connsiteY8" fmla="*/ 232526 h 2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2" h="224013">
                  <a:moveTo>
                    <a:pt x="68324" y="232526"/>
                  </a:moveTo>
                  <a:lnTo>
                    <a:pt x="0" y="232526"/>
                  </a:lnTo>
                  <a:lnTo>
                    <a:pt x="0" y="108199"/>
                  </a:lnTo>
                  <a:cubicBezTo>
                    <a:pt x="0" y="48611"/>
                    <a:pt x="48611" y="0"/>
                    <a:pt x="108199" y="0"/>
                  </a:cubicBezTo>
                  <a:lnTo>
                    <a:pt x="215501" y="0"/>
                  </a:lnTo>
                  <a:lnTo>
                    <a:pt x="215501" y="68324"/>
                  </a:lnTo>
                  <a:lnTo>
                    <a:pt x="108199" y="68324"/>
                  </a:lnTo>
                  <a:cubicBezTo>
                    <a:pt x="86245" y="68324"/>
                    <a:pt x="68548" y="86245"/>
                    <a:pt x="68548" y="107975"/>
                  </a:cubicBezTo>
                  <a:lnTo>
                    <a:pt x="68548" y="232526"/>
                  </a:lnTo>
                  <a:close/>
                </a:path>
              </a:pathLst>
            </a:custGeom>
            <a:grpFill/>
            <a:ln w="21907" cap="flat">
              <a:noFill/>
              <a:prstDash val="solid"/>
              <a:miter/>
            </a:ln>
          </p:spPr>
          <p:txBody>
            <a:bodyPr rtlCol="0" anchor="ctr"/>
            <a:lstStyle/>
            <a:p>
              <a:endParaRPr lang="zh-TW" altLang="en-US"/>
            </a:p>
          </p:txBody>
        </p:sp>
      </p:grpSp>
      <p:grpSp>
        <p:nvGrpSpPr>
          <p:cNvPr id="52" name="圖形 4" hidden="1">
            <a:extLst>
              <a:ext uri="{FF2B5EF4-FFF2-40B4-BE49-F238E27FC236}">
                <a16:creationId xmlns:a16="http://schemas.microsoft.com/office/drawing/2014/main" id="{B175E5D9-D2E5-4F63-B913-B6BD973D8E0C}"/>
              </a:ext>
            </a:extLst>
          </p:cNvPr>
          <p:cNvGrpSpPr/>
          <p:nvPr/>
        </p:nvGrpSpPr>
        <p:grpSpPr>
          <a:xfrm flipH="1">
            <a:off x="9932854" y="-33864"/>
            <a:ext cx="211309" cy="5187091"/>
            <a:chOff x="2102126" y="2143125"/>
            <a:chExt cx="201613" cy="5187091"/>
          </a:xfrm>
          <a:solidFill>
            <a:schemeClr val="bg1">
              <a:lumMod val="95000"/>
            </a:schemeClr>
          </a:solidFill>
          <a:effectLst>
            <a:glow rad="50800">
              <a:schemeClr val="bg1">
                <a:alpha val="20000"/>
              </a:schemeClr>
            </a:glow>
          </a:effectLst>
        </p:grpSpPr>
        <p:sp>
          <p:nvSpPr>
            <p:cNvPr id="53" name="手繪多邊形: 圖案 52">
              <a:extLst>
                <a:ext uri="{FF2B5EF4-FFF2-40B4-BE49-F238E27FC236}">
                  <a16:creationId xmlns:a16="http://schemas.microsoft.com/office/drawing/2014/main" id="{0968A293-47FA-45F9-8D01-53C3DC8DBF82}"/>
                </a:ext>
              </a:extLst>
            </p:cNvPr>
            <p:cNvSpPr/>
            <p:nvPr/>
          </p:nvSpPr>
          <p:spPr>
            <a:xfrm>
              <a:off x="2102126" y="7128603"/>
              <a:ext cx="179211" cy="201613"/>
            </a:xfrm>
            <a:custGeom>
              <a:avLst/>
              <a:gdLst>
                <a:gd name="connsiteX0" fmla="*/ 191308 w 179211"/>
                <a:gd name="connsiteY0" fmla="*/ 223790 h 201612"/>
                <a:gd name="connsiteX1" fmla="*/ 108199 w 179211"/>
                <a:gd name="connsiteY1" fmla="*/ 223790 h 201612"/>
                <a:gd name="connsiteX2" fmla="*/ 0 w 179211"/>
                <a:gd name="connsiteY2" fmla="*/ 115591 h 201612"/>
                <a:gd name="connsiteX3" fmla="*/ 0 w 179211"/>
                <a:gd name="connsiteY3" fmla="*/ 0 h 201612"/>
                <a:gd name="connsiteX4" fmla="*/ 68324 w 179211"/>
                <a:gd name="connsiteY4" fmla="*/ 0 h 201612"/>
                <a:gd name="connsiteX5" fmla="*/ 68324 w 179211"/>
                <a:gd name="connsiteY5" fmla="*/ 115591 h 201612"/>
                <a:gd name="connsiteX6" fmla="*/ 107975 w 179211"/>
                <a:gd name="connsiteY6" fmla="*/ 155242 h 201612"/>
                <a:gd name="connsiteX7" fmla="*/ 191084 w 179211"/>
                <a:gd name="connsiteY7" fmla="*/ 155242 h 201612"/>
                <a:gd name="connsiteX8" fmla="*/ 191084 w 179211"/>
                <a:gd name="connsiteY8" fmla="*/ 223790 h 20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11" h="201612">
                  <a:moveTo>
                    <a:pt x="191308" y="223790"/>
                  </a:moveTo>
                  <a:lnTo>
                    <a:pt x="108199" y="223790"/>
                  </a:lnTo>
                  <a:cubicBezTo>
                    <a:pt x="48611" y="223790"/>
                    <a:pt x="0" y="175179"/>
                    <a:pt x="0" y="115591"/>
                  </a:cubicBezTo>
                  <a:lnTo>
                    <a:pt x="0" y="0"/>
                  </a:lnTo>
                  <a:lnTo>
                    <a:pt x="68324" y="0"/>
                  </a:lnTo>
                  <a:lnTo>
                    <a:pt x="68324" y="115591"/>
                  </a:lnTo>
                  <a:cubicBezTo>
                    <a:pt x="68324" y="137545"/>
                    <a:pt x="86245" y="155242"/>
                    <a:pt x="107975" y="155242"/>
                  </a:cubicBezTo>
                  <a:lnTo>
                    <a:pt x="191084" y="155242"/>
                  </a:lnTo>
                  <a:lnTo>
                    <a:pt x="191084" y="223790"/>
                  </a:lnTo>
                  <a:close/>
                </a:path>
              </a:pathLst>
            </a:custGeom>
            <a:grpFill/>
            <a:ln w="21907" cap="flat">
              <a:no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BF6196C2-0B64-4040-A784-C0F334896E82}"/>
                </a:ext>
              </a:extLst>
            </p:cNvPr>
            <p:cNvSpPr/>
            <p:nvPr/>
          </p:nvSpPr>
          <p:spPr>
            <a:xfrm>
              <a:off x="2130128" y="2375650"/>
              <a:ext cx="45719" cy="4701425"/>
            </a:xfrm>
            <a:custGeom>
              <a:avLst/>
              <a:gdLst>
                <a:gd name="connsiteX0" fmla="*/ 0 w 0"/>
                <a:gd name="connsiteY0" fmla="*/ 0 h 739245"/>
                <a:gd name="connsiteX1" fmla="*/ 12321 w 0"/>
                <a:gd name="connsiteY1" fmla="*/ 0 h 739245"/>
                <a:gd name="connsiteX2" fmla="*/ 12321 w 0"/>
                <a:gd name="connsiteY2" fmla="*/ 750447 h 739245"/>
                <a:gd name="connsiteX3" fmla="*/ 0 w 0"/>
                <a:gd name="connsiteY3" fmla="*/ 750447 h 739245"/>
              </a:gdLst>
              <a:ahLst/>
              <a:cxnLst>
                <a:cxn ang="0">
                  <a:pos x="connsiteX0" y="connsiteY0"/>
                </a:cxn>
                <a:cxn ang="0">
                  <a:pos x="connsiteX1" y="connsiteY1"/>
                </a:cxn>
                <a:cxn ang="0">
                  <a:pos x="connsiteX2" y="connsiteY2"/>
                </a:cxn>
                <a:cxn ang="0">
                  <a:pos x="connsiteX3" y="connsiteY3"/>
                </a:cxn>
              </a:cxnLst>
              <a:rect l="l" t="t" r="r" b="b"/>
              <a:pathLst>
                <a:path h="739245">
                  <a:moveTo>
                    <a:pt x="0" y="0"/>
                  </a:moveTo>
                  <a:lnTo>
                    <a:pt x="12321" y="0"/>
                  </a:lnTo>
                  <a:lnTo>
                    <a:pt x="12321" y="750447"/>
                  </a:lnTo>
                  <a:lnTo>
                    <a:pt x="0" y="750447"/>
                  </a:lnTo>
                  <a:close/>
                </a:path>
              </a:pathLst>
            </a:custGeom>
            <a:grpFill/>
            <a:ln w="21907"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0C976646-9B84-4166-8AD5-3848797BF7CF}"/>
                </a:ext>
              </a:extLst>
            </p:cNvPr>
            <p:cNvSpPr/>
            <p:nvPr/>
          </p:nvSpPr>
          <p:spPr>
            <a:xfrm>
              <a:off x="2102126" y="2143125"/>
              <a:ext cx="201613" cy="224014"/>
            </a:xfrm>
            <a:custGeom>
              <a:avLst/>
              <a:gdLst>
                <a:gd name="connsiteX0" fmla="*/ 68324 w 201612"/>
                <a:gd name="connsiteY0" fmla="*/ 232526 h 224013"/>
                <a:gd name="connsiteX1" fmla="*/ 0 w 201612"/>
                <a:gd name="connsiteY1" fmla="*/ 232526 h 224013"/>
                <a:gd name="connsiteX2" fmla="*/ 0 w 201612"/>
                <a:gd name="connsiteY2" fmla="*/ 108199 h 224013"/>
                <a:gd name="connsiteX3" fmla="*/ 108199 w 201612"/>
                <a:gd name="connsiteY3" fmla="*/ 0 h 224013"/>
                <a:gd name="connsiteX4" fmla="*/ 215501 w 201612"/>
                <a:gd name="connsiteY4" fmla="*/ 0 h 224013"/>
                <a:gd name="connsiteX5" fmla="*/ 215501 w 201612"/>
                <a:gd name="connsiteY5" fmla="*/ 68324 h 224013"/>
                <a:gd name="connsiteX6" fmla="*/ 108199 w 201612"/>
                <a:gd name="connsiteY6" fmla="*/ 68324 h 224013"/>
                <a:gd name="connsiteX7" fmla="*/ 68548 w 201612"/>
                <a:gd name="connsiteY7" fmla="*/ 107975 h 224013"/>
                <a:gd name="connsiteX8" fmla="*/ 68548 w 201612"/>
                <a:gd name="connsiteY8" fmla="*/ 232526 h 2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2" h="224013">
                  <a:moveTo>
                    <a:pt x="68324" y="232526"/>
                  </a:moveTo>
                  <a:lnTo>
                    <a:pt x="0" y="232526"/>
                  </a:lnTo>
                  <a:lnTo>
                    <a:pt x="0" y="108199"/>
                  </a:lnTo>
                  <a:cubicBezTo>
                    <a:pt x="0" y="48611"/>
                    <a:pt x="48611" y="0"/>
                    <a:pt x="108199" y="0"/>
                  </a:cubicBezTo>
                  <a:lnTo>
                    <a:pt x="215501" y="0"/>
                  </a:lnTo>
                  <a:lnTo>
                    <a:pt x="215501" y="68324"/>
                  </a:lnTo>
                  <a:lnTo>
                    <a:pt x="108199" y="68324"/>
                  </a:lnTo>
                  <a:cubicBezTo>
                    <a:pt x="86245" y="68324"/>
                    <a:pt x="68548" y="86245"/>
                    <a:pt x="68548" y="107975"/>
                  </a:cubicBezTo>
                  <a:lnTo>
                    <a:pt x="68548" y="232526"/>
                  </a:lnTo>
                  <a:close/>
                </a:path>
              </a:pathLst>
            </a:custGeom>
            <a:grpFill/>
            <a:ln w="21907" cap="flat">
              <a:noFill/>
              <a:prstDash val="solid"/>
              <a:miter/>
            </a:ln>
          </p:spPr>
          <p:txBody>
            <a:bodyPr rtlCol="0" anchor="ctr"/>
            <a:lstStyle/>
            <a:p>
              <a:endParaRPr lang="zh-TW" altLang="en-US"/>
            </a:p>
          </p:txBody>
        </p:sp>
      </p:grpSp>
      <p:pic>
        <p:nvPicPr>
          <p:cNvPr id="57" name="圖片 56">
            <a:extLst>
              <a:ext uri="{FF2B5EF4-FFF2-40B4-BE49-F238E27FC236}">
                <a16:creationId xmlns:a16="http://schemas.microsoft.com/office/drawing/2014/main" id="{9E5FE8BC-8D80-415E-A1DE-2BCFC537689C}"/>
              </a:ext>
            </a:extLst>
          </p:cNvPr>
          <p:cNvPicPr>
            <a:picLocks noChangeAspect="1"/>
          </p:cNvPicPr>
          <p:nvPr/>
        </p:nvPicPr>
        <p:blipFill>
          <a:blip r:embed="rId8">
            <a:alphaModFix amt="0"/>
          </a:blip>
          <a:stretch>
            <a:fillRect/>
          </a:stretch>
        </p:blipFill>
        <p:spPr>
          <a:xfrm>
            <a:off x="4391786" y="2137450"/>
            <a:ext cx="219475" cy="1207113"/>
          </a:xfrm>
          <a:prstGeom prst="rect">
            <a:avLst/>
          </a:prstGeom>
        </p:spPr>
      </p:pic>
      <p:pic>
        <p:nvPicPr>
          <p:cNvPr id="58" name="圖片 57">
            <a:extLst>
              <a:ext uri="{FF2B5EF4-FFF2-40B4-BE49-F238E27FC236}">
                <a16:creationId xmlns:a16="http://schemas.microsoft.com/office/drawing/2014/main" id="{6B36A6C6-7AA5-4EA4-BA27-34AE856DDE75}"/>
              </a:ext>
            </a:extLst>
          </p:cNvPr>
          <p:cNvPicPr>
            <a:picLocks noChangeAspect="1"/>
          </p:cNvPicPr>
          <p:nvPr/>
        </p:nvPicPr>
        <p:blipFill>
          <a:blip r:embed="rId9">
            <a:alphaModFix amt="0"/>
          </a:blip>
          <a:stretch>
            <a:fillRect/>
          </a:stretch>
        </p:blipFill>
        <p:spPr>
          <a:xfrm>
            <a:off x="4595796" y="2137450"/>
            <a:ext cx="219475" cy="1207113"/>
          </a:xfrm>
          <a:prstGeom prst="rect">
            <a:avLst/>
          </a:prstGeom>
        </p:spPr>
      </p:pic>
      <p:pic>
        <p:nvPicPr>
          <p:cNvPr id="68" name="圖片 67">
            <a:extLst>
              <a:ext uri="{FF2B5EF4-FFF2-40B4-BE49-F238E27FC236}">
                <a16:creationId xmlns:a16="http://schemas.microsoft.com/office/drawing/2014/main" id="{94FAEFD5-7B7C-4592-8BCF-95BB487BA65A}"/>
              </a:ext>
            </a:extLst>
          </p:cNvPr>
          <p:cNvPicPr>
            <a:picLocks noChangeAspect="1"/>
          </p:cNvPicPr>
          <p:nvPr/>
        </p:nvPicPr>
        <p:blipFill>
          <a:blip r:embed="rId10"/>
          <a:stretch>
            <a:fillRect/>
          </a:stretch>
        </p:blipFill>
        <p:spPr>
          <a:xfrm>
            <a:off x="-4386863" y="1407957"/>
            <a:ext cx="4163125" cy="2327585"/>
          </a:xfrm>
          <a:prstGeom prst="rect">
            <a:avLst/>
          </a:prstGeom>
        </p:spPr>
      </p:pic>
      <p:pic>
        <p:nvPicPr>
          <p:cNvPr id="69" name="圖片 68">
            <a:extLst>
              <a:ext uri="{FF2B5EF4-FFF2-40B4-BE49-F238E27FC236}">
                <a16:creationId xmlns:a16="http://schemas.microsoft.com/office/drawing/2014/main" id="{5DB4A96A-7AC5-4C88-B2A8-AC8AFA7F579E}"/>
              </a:ext>
            </a:extLst>
          </p:cNvPr>
          <p:cNvPicPr>
            <a:picLocks noChangeAspect="1"/>
          </p:cNvPicPr>
          <p:nvPr/>
        </p:nvPicPr>
        <p:blipFill rotWithShape="1">
          <a:blip r:embed="rId11" cstate="print">
            <a:alphaModFix amt="20000"/>
            <a:extLst>
              <a:ext uri="{28A0092B-C50C-407E-A947-70E740481C1C}">
                <a14:useLocalDpi xmlns:a14="http://schemas.microsoft.com/office/drawing/2010/main"/>
              </a:ext>
            </a:extLst>
          </a:blip>
          <a:srcRect l="31989" t="18855" r="41063" b="32997"/>
          <a:stretch/>
        </p:blipFill>
        <p:spPr>
          <a:xfrm>
            <a:off x="3662945" y="5358631"/>
            <a:ext cx="1671534" cy="3343066"/>
          </a:xfrm>
          <a:prstGeom prst="rect">
            <a:avLst/>
          </a:prstGeom>
        </p:spPr>
      </p:pic>
      <p:pic>
        <p:nvPicPr>
          <p:cNvPr id="16" name="圖形 15">
            <a:extLst>
              <a:ext uri="{FF2B5EF4-FFF2-40B4-BE49-F238E27FC236}">
                <a16:creationId xmlns:a16="http://schemas.microsoft.com/office/drawing/2014/main" id="{A6BB3A3F-948E-4F9E-9D30-49FBC4461DBA}"/>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101454" y="4819962"/>
            <a:ext cx="941092" cy="160248"/>
          </a:xfrm>
          <a:prstGeom prst="rect">
            <a:avLst/>
          </a:prstGeom>
        </p:spPr>
      </p:pic>
      <p:grpSp>
        <p:nvGrpSpPr>
          <p:cNvPr id="59" name="群組 58">
            <a:extLst>
              <a:ext uri="{FF2B5EF4-FFF2-40B4-BE49-F238E27FC236}">
                <a16:creationId xmlns:a16="http://schemas.microsoft.com/office/drawing/2014/main" id="{60D17EDC-0F68-424D-A82B-ADB29365B2BE}"/>
              </a:ext>
            </a:extLst>
          </p:cNvPr>
          <p:cNvGrpSpPr/>
          <p:nvPr/>
        </p:nvGrpSpPr>
        <p:grpSpPr>
          <a:xfrm rot="191948">
            <a:off x="-9787404" y="-258873"/>
            <a:ext cx="33589050" cy="33589046"/>
            <a:chOff x="-15546663" y="-981202"/>
            <a:chExt cx="36038598" cy="36038600"/>
          </a:xfrm>
        </p:grpSpPr>
        <p:sp>
          <p:nvSpPr>
            <p:cNvPr id="60" name="橢圓 59">
              <a:extLst>
                <a:ext uri="{FF2B5EF4-FFF2-40B4-BE49-F238E27FC236}">
                  <a16:creationId xmlns:a16="http://schemas.microsoft.com/office/drawing/2014/main" id="{028B994A-C0B9-47BB-BB13-228F61F106F7}"/>
                </a:ext>
              </a:extLst>
            </p:cNvPr>
            <p:cNvSpPr/>
            <p:nvPr/>
          </p:nvSpPr>
          <p:spPr>
            <a:xfrm>
              <a:off x="-15546663" y="-981202"/>
              <a:ext cx="36038598" cy="36038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3" name="圖片 62" descr="一張含有 桌 的圖片&#10;&#10;自動產生的描述">
              <a:extLst>
                <a:ext uri="{FF2B5EF4-FFF2-40B4-BE49-F238E27FC236}">
                  <a16:creationId xmlns:a16="http://schemas.microsoft.com/office/drawing/2014/main" id="{48BF73A2-6CAD-401F-88A6-1ECF6D96E95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1084874">
              <a:off x="4825575" y="33793"/>
              <a:ext cx="3729595" cy="5570096"/>
            </a:xfrm>
            <a:prstGeom prst="rect">
              <a:avLst/>
            </a:prstGeom>
          </p:spPr>
        </p:pic>
        <p:pic>
          <p:nvPicPr>
            <p:cNvPr id="64" name="圖片 63" descr="一張含有 物件, 坐 的圖片&#10;&#10;自動產生的描述">
              <a:extLst>
                <a:ext uri="{FF2B5EF4-FFF2-40B4-BE49-F238E27FC236}">
                  <a16:creationId xmlns:a16="http://schemas.microsoft.com/office/drawing/2014/main" id="{28EC2C04-00D8-4DD8-8653-9DA3A715257B}"/>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19742613">
              <a:off x="5115070" y="858737"/>
              <a:ext cx="3148243" cy="3888752"/>
            </a:xfrm>
            <a:prstGeom prst="rect">
              <a:avLst/>
            </a:prstGeom>
          </p:spPr>
        </p:pic>
      </p:grpSp>
      <p:pic>
        <p:nvPicPr>
          <p:cNvPr id="65" name="圖片 64">
            <a:extLst>
              <a:ext uri="{FF2B5EF4-FFF2-40B4-BE49-F238E27FC236}">
                <a16:creationId xmlns:a16="http://schemas.microsoft.com/office/drawing/2014/main" id="{C303CA82-55D1-4F2A-AD7F-B8CCF7482468}"/>
              </a:ext>
            </a:extLst>
          </p:cNvPr>
          <p:cNvPicPr>
            <a:picLocks noChangeAspect="1"/>
          </p:cNvPicPr>
          <p:nvPr/>
        </p:nvPicPr>
        <p:blipFill>
          <a:blip r:embed="rId16"/>
          <a:stretch>
            <a:fillRect/>
          </a:stretch>
        </p:blipFill>
        <p:spPr>
          <a:xfrm>
            <a:off x="-4069189" y="1825893"/>
            <a:ext cx="3527776" cy="15417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3000" tmFilter="0, 0; .2, .5; .8, .5; 1, 0"/>
                                        <p:tgtEl>
                                          <p:spTgt spid="65"/>
                                        </p:tgtEl>
                                      </p:cBhvr>
                                    </p:animEffect>
                                    <p:animScale>
                                      <p:cBhvr>
                                        <p:cTn id="7" dur="1500" autoRev="1" fill="hold"/>
                                        <p:tgtEl>
                                          <p:spTgt spid="6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矩形: 圓角 52" hidden="1">
            <a:extLst>
              <a:ext uri="{FF2B5EF4-FFF2-40B4-BE49-F238E27FC236}">
                <a16:creationId xmlns:a16="http://schemas.microsoft.com/office/drawing/2014/main" id="{F40453C4-3679-4625-B083-B2777A7400DE}"/>
              </a:ext>
            </a:extLst>
          </p:cNvPr>
          <p:cNvSpPr/>
          <p:nvPr/>
        </p:nvSpPr>
        <p:spPr>
          <a:xfrm>
            <a:off x="242099" y="3089949"/>
            <a:ext cx="8887633" cy="1736370"/>
          </a:xfrm>
          <a:prstGeom prst="roundRect">
            <a:avLst>
              <a:gd name="adj" fmla="val 0"/>
            </a:avLst>
          </a:prstGeom>
          <a:gradFill>
            <a:gsLst>
              <a:gs pos="16000">
                <a:srgbClr val="69F0E1">
                  <a:alpha val="25000"/>
                </a:srgbClr>
              </a:gs>
              <a:gs pos="66000">
                <a:srgbClr val="43B4F4">
                  <a:alpha val="36000"/>
                </a:srgbClr>
              </a:gs>
              <a:gs pos="100000">
                <a:srgbClr val="329AFC">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54" name="矩形: 圓角 53" hidden="1">
            <a:extLst>
              <a:ext uri="{FF2B5EF4-FFF2-40B4-BE49-F238E27FC236}">
                <a16:creationId xmlns:a16="http://schemas.microsoft.com/office/drawing/2014/main" id="{B41B7353-E7D8-491F-9BBD-BB9025D7CCB8}"/>
              </a:ext>
            </a:extLst>
          </p:cNvPr>
          <p:cNvSpPr/>
          <p:nvPr/>
        </p:nvSpPr>
        <p:spPr>
          <a:xfrm>
            <a:off x="242099" y="1107666"/>
            <a:ext cx="8887633" cy="1736370"/>
          </a:xfrm>
          <a:prstGeom prst="roundRect">
            <a:avLst>
              <a:gd name="adj" fmla="val 0"/>
            </a:avLst>
          </a:prstGeom>
          <a:gradFill>
            <a:gsLst>
              <a:gs pos="16000">
                <a:srgbClr val="69F0E1">
                  <a:alpha val="25000"/>
                </a:srgbClr>
              </a:gs>
              <a:gs pos="66000">
                <a:srgbClr val="43B4F4">
                  <a:alpha val="36000"/>
                </a:srgbClr>
              </a:gs>
              <a:gs pos="100000">
                <a:srgbClr val="329AFC">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55" name="矩形: 圓角 54">
            <a:extLst>
              <a:ext uri="{FF2B5EF4-FFF2-40B4-BE49-F238E27FC236}">
                <a16:creationId xmlns:a16="http://schemas.microsoft.com/office/drawing/2014/main" id="{6C258326-06F8-4318-B43D-6805F34AD32E}"/>
              </a:ext>
            </a:extLst>
          </p:cNvPr>
          <p:cNvSpPr/>
          <p:nvPr/>
        </p:nvSpPr>
        <p:spPr>
          <a:xfrm>
            <a:off x="107789" y="1170867"/>
            <a:ext cx="9021944" cy="1736370"/>
          </a:xfrm>
          <a:prstGeom prst="roundRect">
            <a:avLst>
              <a:gd name="adj" fmla="val 0"/>
            </a:avLst>
          </a:prstGeom>
          <a:gradFill>
            <a:gsLst>
              <a:gs pos="69000">
                <a:schemeClr val="bg1"/>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41" name="矩形: 圓角 40">
            <a:extLst>
              <a:ext uri="{FF2B5EF4-FFF2-40B4-BE49-F238E27FC236}">
                <a16:creationId xmlns:a16="http://schemas.microsoft.com/office/drawing/2014/main" id="{621B5140-BB83-4E33-918C-B016C992AA86}"/>
              </a:ext>
            </a:extLst>
          </p:cNvPr>
          <p:cNvSpPr/>
          <p:nvPr/>
        </p:nvSpPr>
        <p:spPr>
          <a:xfrm>
            <a:off x="107789" y="3103563"/>
            <a:ext cx="9021944" cy="1736370"/>
          </a:xfrm>
          <a:prstGeom prst="roundRect">
            <a:avLst>
              <a:gd name="adj" fmla="val 0"/>
            </a:avLst>
          </a:prstGeom>
          <a:gradFill>
            <a:gsLst>
              <a:gs pos="69000">
                <a:schemeClr val="bg1"/>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17" name="Title 1">
            <a:extLst>
              <a:ext uri="{FF2B5EF4-FFF2-40B4-BE49-F238E27FC236}">
                <a16:creationId xmlns:a16="http://schemas.microsoft.com/office/drawing/2014/main" id="{0B89EE4F-1563-4648-A0F4-031DEE28DAFC}"/>
              </a:ext>
            </a:extLst>
          </p:cNvPr>
          <p:cNvSpPr>
            <a:spLocks noGrp="1"/>
          </p:cNvSpPr>
          <p:nvPr>
            <p:ph type="title"/>
          </p:nvPr>
        </p:nvSpPr>
        <p:spPr>
          <a:xfrm>
            <a:off x="457200" y="82540"/>
            <a:ext cx="8229600" cy="812800"/>
          </a:xfrm>
          <a:prstGeom prst="rect">
            <a:avLst/>
          </a:prstGeom>
        </p:spPr>
        <p:txBody>
          <a:bodyPr>
            <a:normAutofit/>
          </a:bodyPr>
          <a:lstStyle/>
          <a:p>
            <a:r>
              <a:rPr lang="en-US">
                <a:solidFill>
                  <a:schemeClr val="bg1"/>
                </a:solidFill>
                <a:latin typeface="Microsoft JhengHei" panose="020B0604030504040204" pitchFamily="34" charset="-120"/>
                <a:ea typeface="Microsoft JhengHei" panose="020B0604030504040204" pitchFamily="34" charset="-120"/>
              </a:rPr>
              <a:t>U.2 NVMe </a:t>
            </a:r>
            <a:r>
              <a:rPr lang="zh-CN" altLang="en-US">
                <a:solidFill>
                  <a:schemeClr val="bg1"/>
                </a:solidFill>
                <a:latin typeface="Microsoft JhengHei" panose="020B0604030504040204" pitchFamily="34" charset="-120"/>
                <a:ea typeface="Microsoft JhengHei" panose="020B0604030504040204" pitchFamily="34" charset="-120"/>
              </a:rPr>
              <a:t>轉</a:t>
            </a:r>
            <a:r>
              <a:rPr lang="en-US" altLang="zh-CN">
                <a:solidFill>
                  <a:schemeClr val="bg1"/>
                </a:solidFill>
                <a:latin typeface="Microsoft JhengHei" panose="020B0604030504040204" pitchFamily="34" charset="-120"/>
                <a:ea typeface="Microsoft JhengHei" panose="020B0604030504040204" pitchFamily="34" charset="-120"/>
              </a:rPr>
              <a:t> M.2 NVMe </a:t>
            </a:r>
            <a:r>
              <a:rPr lang="zh-CN" altLang="en-US">
                <a:solidFill>
                  <a:schemeClr val="bg1"/>
                </a:solidFill>
                <a:latin typeface="Microsoft JhengHei" panose="020B0604030504040204" pitchFamily="34" charset="-120"/>
                <a:ea typeface="Microsoft JhengHei" panose="020B0604030504040204" pitchFamily="34" charset="-120"/>
              </a:rPr>
              <a:t>轉接盒</a:t>
            </a:r>
            <a:endParaRPr lang="en-US">
              <a:solidFill>
                <a:schemeClr val="bg1"/>
              </a:solidFill>
              <a:latin typeface="Microsoft JhengHei" panose="020B0604030504040204" pitchFamily="34" charset="-120"/>
              <a:ea typeface="Microsoft JhengHei" panose="020B0604030504040204" pitchFamily="34" charset="-120"/>
            </a:endParaRPr>
          </a:p>
        </p:txBody>
      </p:sp>
      <p:pic>
        <p:nvPicPr>
          <p:cNvPr id="2" name="圖片 1" hidden="1">
            <a:extLst>
              <a:ext uri="{FF2B5EF4-FFF2-40B4-BE49-F238E27FC236}">
                <a16:creationId xmlns:a16="http://schemas.microsoft.com/office/drawing/2014/main" id="{8A965AD3-4571-4749-B520-7F02F6B76BDA}"/>
              </a:ext>
            </a:extLst>
          </p:cNvPr>
          <p:cNvPicPr>
            <a:picLocks noChangeAspect="1"/>
          </p:cNvPicPr>
          <p:nvPr/>
        </p:nvPicPr>
        <p:blipFill>
          <a:blip r:embed="rId3"/>
          <a:stretch>
            <a:fillRect/>
          </a:stretch>
        </p:blipFill>
        <p:spPr>
          <a:xfrm>
            <a:off x="9521320" y="1263749"/>
            <a:ext cx="5857056" cy="1562907"/>
          </a:xfrm>
          <a:prstGeom prst="rect">
            <a:avLst/>
          </a:prstGeom>
        </p:spPr>
      </p:pic>
      <p:pic>
        <p:nvPicPr>
          <p:cNvPr id="3" name="圖片 2" hidden="1">
            <a:extLst>
              <a:ext uri="{FF2B5EF4-FFF2-40B4-BE49-F238E27FC236}">
                <a16:creationId xmlns:a16="http://schemas.microsoft.com/office/drawing/2014/main" id="{95A20851-DC7D-4523-9313-09151A5E7A83}"/>
              </a:ext>
            </a:extLst>
          </p:cNvPr>
          <p:cNvPicPr>
            <a:picLocks noChangeAspect="1"/>
          </p:cNvPicPr>
          <p:nvPr/>
        </p:nvPicPr>
        <p:blipFill>
          <a:blip r:embed="rId4"/>
          <a:stretch>
            <a:fillRect/>
          </a:stretch>
        </p:blipFill>
        <p:spPr>
          <a:xfrm>
            <a:off x="9521320" y="3433177"/>
            <a:ext cx="5857056" cy="1557397"/>
          </a:xfrm>
          <a:prstGeom prst="rect">
            <a:avLst/>
          </a:prstGeom>
        </p:spPr>
      </p:pic>
      <p:pic>
        <p:nvPicPr>
          <p:cNvPr id="40" name="圖片 39">
            <a:extLst>
              <a:ext uri="{FF2B5EF4-FFF2-40B4-BE49-F238E27FC236}">
                <a16:creationId xmlns:a16="http://schemas.microsoft.com/office/drawing/2014/main" id="{8025B570-237E-4EB8-9471-DE1381CDCDE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31098" y="3159349"/>
            <a:ext cx="2261880" cy="1642441"/>
          </a:xfrm>
          <a:prstGeom prst="rect">
            <a:avLst/>
          </a:prstGeom>
        </p:spPr>
      </p:pic>
      <p:pic>
        <p:nvPicPr>
          <p:cNvPr id="52" name="圖片 2">
            <a:extLst>
              <a:ext uri="{FF2B5EF4-FFF2-40B4-BE49-F238E27FC236}">
                <a16:creationId xmlns:a16="http://schemas.microsoft.com/office/drawing/2014/main" id="{BFFEF6E2-7851-4A37-A526-580F7ABEEA8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638173" y="1184995"/>
            <a:ext cx="2154804" cy="1710008"/>
          </a:xfrm>
          <a:prstGeom prst="rect">
            <a:avLst/>
          </a:prstGeom>
        </p:spPr>
      </p:pic>
      <p:pic>
        <p:nvPicPr>
          <p:cNvPr id="20" name="圖片 19" hidden="1">
            <a:extLst>
              <a:ext uri="{FF2B5EF4-FFF2-40B4-BE49-F238E27FC236}">
                <a16:creationId xmlns:a16="http://schemas.microsoft.com/office/drawing/2014/main" id="{07C3BE58-EC74-4B81-A1EB-0B0CCC451C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35843" y="3062197"/>
            <a:ext cx="2317831" cy="403902"/>
          </a:xfrm>
          <a:prstGeom prst="rect">
            <a:avLst/>
          </a:prstGeom>
        </p:spPr>
      </p:pic>
      <p:pic>
        <p:nvPicPr>
          <p:cNvPr id="38" name="圖片 37" hidden="1">
            <a:extLst>
              <a:ext uri="{FF2B5EF4-FFF2-40B4-BE49-F238E27FC236}">
                <a16:creationId xmlns:a16="http://schemas.microsoft.com/office/drawing/2014/main" id="{C9A32FF7-4B02-49EC-B847-3CE41D79CB5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35843" y="1027896"/>
            <a:ext cx="2317831" cy="403902"/>
          </a:xfrm>
          <a:prstGeom prst="rect">
            <a:avLst/>
          </a:prstGeom>
        </p:spPr>
      </p:pic>
      <p:sp>
        <p:nvSpPr>
          <p:cNvPr id="39" name="內容版面配置區 3">
            <a:extLst>
              <a:ext uri="{FF2B5EF4-FFF2-40B4-BE49-F238E27FC236}">
                <a16:creationId xmlns:a16="http://schemas.microsoft.com/office/drawing/2014/main" id="{CF981F22-0A38-4E2A-9F2B-E8CD919AADB8}"/>
              </a:ext>
            </a:extLst>
          </p:cNvPr>
          <p:cNvSpPr txBox="1">
            <a:spLocks/>
          </p:cNvSpPr>
          <p:nvPr/>
        </p:nvSpPr>
        <p:spPr>
          <a:xfrm>
            <a:off x="18786" y="1086618"/>
            <a:ext cx="1584567" cy="4885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lt1"/>
              </a:buClr>
              <a:buSzPts val="1300"/>
              <a:buFont typeface="Lato"/>
              <a:buChar char="●"/>
              <a:defRPr sz="1800" b="0" i="0" u="none" strike="noStrike" cap="none">
                <a:solidFill>
                  <a:schemeClr val="tx1"/>
                </a:solidFill>
                <a:latin typeface="Lato"/>
                <a:ea typeface="Lato"/>
                <a:cs typeface="Lato"/>
                <a:sym typeface="Lato"/>
              </a:defRPr>
            </a:lvl1pPr>
            <a:lvl2pPr marL="914400" marR="0" lvl="1" indent="-298450" algn="l" rtl="0">
              <a:lnSpc>
                <a:spcPct val="115000"/>
              </a:lnSpc>
              <a:spcBef>
                <a:spcPts val="1600"/>
              </a:spcBef>
              <a:spcAft>
                <a:spcPts val="0"/>
              </a:spcAft>
              <a:buClr>
                <a:schemeClr val="lt1"/>
              </a:buClr>
              <a:buSzPts val="1100"/>
              <a:buFont typeface="Lato"/>
              <a:buChar char="○"/>
              <a:defRPr sz="1500" b="0" i="0" u="none" strike="noStrike" cap="none">
                <a:solidFill>
                  <a:schemeClr val="tx1"/>
                </a:solidFill>
                <a:latin typeface="Lato"/>
                <a:ea typeface="Lato"/>
                <a:cs typeface="Lato"/>
                <a:sym typeface="Lato"/>
              </a:defRPr>
            </a:lvl2pPr>
            <a:lvl3pPr marL="1371600" marR="0" lvl="2" indent="-298450" algn="l" rtl="0">
              <a:lnSpc>
                <a:spcPct val="115000"/>
              </a:lnSpc>
              <a:spcBef>
                <a:spcPts val="1600"/>
              </a:spcBef>
              <a:spcAft>
                <a:spcPts val="0"/>
              </a:spcAft>
              <a:buClr>
                <a:schemeClr val="lt1"/>
              </a:buClr>
              <a:buSzPts val="1100"/>
              <a:buFont typeface="Lato"/>
              <a:buChar char="■"/>
              <a:defRPr sz="1350" b="0" i="0" u="none" strike="noStrike" cap="none">
                <a:solidFill>
                  <a:schemeClr val="tx1"/>
                </a:solidFill>
                <a:latin typeface="Lato"/>
                <a:ea typeface="Lato"/>
                <a:cs typeface="Lato"/>
                <a:sym typeface="Lato"/>
              </a:defRPr>
            </a:lvl3pPr>
            <a:lvl4pPr marL="1828800" marR="0" lvl="3" indent="-298450" algn="l" rtl="0">
              <a:lnSpc>
                <a:spcPct val="115000"/>
              </a:lnSpc>
              <a:spcBef>
                <a:spcPts val="1600"/>
              </a:spcBef>
              <a:spcAft>
                <a:spcPts val="0"/>
              </a:spcAft>
              <a:buClr>
                <a:schemeClr val="lt1"/>
              </a:buClr>
              <a:buSzPts val="1100"/>
              <a:buFont typeface="Lato"/>
              <a:buChar char="●"/>
              <a:defRPr sz="1200" b="0" i="0" u="none" strike="noStrike" cap="none">
                <a:solidFill>
                  <a:schemeClr val="tx1"/>
                </a:solidFill>
                <a:latin typeface="Lato"/>
                <a:ea typeface="Lato"/>
                <a:cs typeface="Lato"/>
                <a:sym typeface="Lato"/>
              </a:defRPr>
            </a:lvl4pPr>
            <a:lvl5pPr marL="2286000" marR="0" lvl="4" indent="-298450" algn="l" rtl="0">
              <a:lnSpc>
                <a:spcPct val="115000"/>
              </a:lnSpc>
              <a:spcBef>
                <a:spcPts val="1600"/>
              </a:spcBef>
              <a:spcAft>
                <a:spcPts val="0"/>
              </a:spcAft>
              <a:buClr>
                <a:schemeClr val="lt1"/>
              </a:buClr>
              <a:buSzPts val="1100"/>
              <a:buFont typeface="Lato"/>
              <a:buChar char="○"/>
              <a:defRPr sz="1200" b="0" i="0" u="none" strike="noStrike" cap="none">
                <a:solidFill>
                  <a:schemeClr val="tx1"/>
                </a:solidFill>
                <a:latin typeface="Lato"/>
                <a:ea typeface="Lato"/>
                <a:cs typeface="Lato"/>
                <a:sym typeface="Lato"/>
              </a:defRPr>
            </a:lvl5pPr>
            <a:lvl6pPr marL="2743200" marR="0" lvl="5" indent="-298450" algn="l" rtl="0">
              <a:lnSpc>
                <a:spcPct val="115000"/>
              </a:lnSpc>
              <a:spcBef>
                <a:spcPts val="160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6pPr>
            <a:lvl7pPr marL="3200400" marR="0" lvl="6" indent="-298450" algn="l" rtl="0">
              <a:lnSpc>
                <a:spcPct val="115000"/>
              </a:lnSpc>
              <a:spcBef>
                <a:spcPts val="160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7pPr>
            <a:lvl8pPr marL="3657600" marR="0" lvl="7" indent="-298450" algn="l" rtl="0">
              <a:lnSpc>
                <a:spcPct val="115000"/>
              </a:lnSpc>
              <a:spcBef>
                <a:spcPts val="160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8pPr>
            <a:lvl9pPr marL="4114800" marR="0" lvl="8" indent="-298450" algn="l" rtl="0">
              <a:lnSpc>
                <a:spcPct val="115000"/>
              </a:lnSpc>
              <a:spcBef>
                <a:spcPts val="1600"/>
              </a:spcBef>
              <a:spcAft>
                <a:spcPts val="1600"/>
              </a:spcAft>
              <a:buClr>
                <a:schemeClr val="lt1"/>
              </a:buClr>
              <a:buSzPts val="1100"/>
              <a:buFont typeface="Lato"/>
              <a:buChar char="■"/>
              <a:defRPr sz="1100" b="0" i="0" u="none" strike="noStrike" cap="none">
                <a:solidFill>
                  <a:schemeClr val="lt1"/>
                </a:solidFill>
                <a:latin typeface="Lato"/>
                <a:ea typeface="Lato"/>
                <a:cs typeface="Lato"/>
                <a:sym typeface="Lato"/>
              </a:defRPr>
            </a:lvl9pPr>
          </a:lstStyle>
          <a:p>
            <a:pPr marL="146050" indent="0">
              <a:buFont typeface="Lato"/>
              <a:buNone/>
            </a:pPr>
            <a:r>
              <a:rPr lang="en-US" altLang="zh-TW" b="1">
                <a:solidFill>
                  <a:srgbClr val="0070C0"/>
                </a:solidFill>
                <a:latin typeface="微軟正黑體" panose="020B0604030504040204" pitchFamily="34" charset="-120"/>
                <a:ea typeface="微軟正黑體" panose="020B0604030504040204" pitchFamily="34" charset="-120"/>
              </a:rPr>
              <a:t>QDA-UMP</a:t>
            </a:r>
            <a:endParaRPr lang="zh-TW" altLang="en-US" b="1">
              <a:solidFill>
                <a:srgbClr val="0070C0"/>
              </a:solidFill>
              <a:latin typeface="微軟正黑體" panose="020B0604030504040204" pitchFamily="34" charset="-120"/>
              <a:ea typeface="微軟正黑體" panose="020B0604030504040204" pitchFamily="34" charset="-120"/>
            </a:endParaRPr>
          </a:p>
        </p:txBody>
      </p:sp>
      <p:sp>
        <p:nvSpPr>
          <p:cNvPr id="21" name="內容版面配置區 3">
            <a:extLst>
              <a:ext uri="{FF2B5EF4-FFF2-40B4-BE49-F238E27FC236}">
                <a16:creationId xmlns:a16="http://schemas.microsoft.com/office/drawing/2014/main" id="{3AC6E995-365D-483A-8EA5-FD93F0C79E94}"/>
              </a:ext>
            </a:extLst>
          </p:cNvPr>
          <p:cNvSpPr>
            <a:spLocks noGrp="1"/>
          </p:cNvSpPr>
          <p:nvPr>
            <p:ph idx="4294967295"/>
          </p:nvPr>
        </p:nvSpPr>
        <p:spPr>
          <a:xfrm>
            <a:off x="18787" y="3150491"/>
            <a:ext cx="1801266" cy="487363"/>
          </a:xfrm>
          <a:prstGeom prst="rect">
            <a:avLst/>
          </a:prstGeom>
        </p:spPr>
        <p:txBody>
          <a:bodyPr>
            <a:normAutofit/>
          </a:bodyPr>
          <a:lstStyle/>
          <a:p>
            <a:pPr marL="146050" indent="0">
              <a:buNone/>
            </a:pPr>
            <a:r>
              <a:rPr lang="en-US" altLang="zh-TW" sz="1800" b="1">
                <a:solidFill>
                  <a:srgbClr val="0070C0"/>
                </a:solidFill>
                <a:latin typeface="微軟正黑體" panose="020B0604030504040204" pitchFamily="34" charset="-120"/>
                <a:ea typeface="微軟正黑體" panose="020B0604030504040204" pitchFamily="34" charset="-120"/>
              </a:rPr>
              <a:t>QDA-U2MP</a:t>
            </a:r>
            <a:endParaRPr lang="zh-TW" altLang="en-US" sz="1800" b="1">
              <a:solidFill>
                <a:srgbClr val="0070C0"/>
              </a:solidFill>
              <a:latin typeface="微軟正黑體" panose="020B0604030504040204" pitchFamily="34" charset="-120"/>
              <a:ea typeface="微軟正黑體" panose="020B0604030504040204" pitchFamily="34" charset="-120"/>
            </a:endParaRPr>
          </a:p>
        </p:txBody>
      </p:sp>
      <p:pic>
        <p:nvPicPr>
          <p:cNvPr id="36" name="圖片 35" descr="一張含有 電子用品 的圖片&#10;&#10;描述是以非常高的可信度產生" hidden="1">
            <a:extLst>
              <a:ext uri="{FF2B5EF4-FFF2-40B4-BE49-F238E27FC236}">
                <a16:creationId xmlns:a16="http://schemas.microsoft.com/office/drawing/2014/main" id="{C3DF94E0-0EE0-4C91-B6FA-F0ABC22495F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31596" y="1257545"/>
            <a:ext cx="3470349" cy="2384131"/>
          </a:xfrm>
          <a:prstGeom prst="rect">
            <a:avLst/>
          </a:prstGeom>
        </p:spPr>
      </p:pic>
      <p:pic>
        <p:nvPicPr>
          <p:cNvPr id="12" name="圖形 11">
            <a:extLst>
              <a:ext uri="{FF2B5EF4-FFF2-40B4-BE49-F238E27FC236}">
                <a16:creationId xmlns:a16="http://schemas.microsoft.com/office/drawing/2014/main" id="{4F900919-4DE0-4F72-A010-C13FF5BACFC9}"/>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960808" y="159914"/>
            <a:ext cx="941092" cy="160248"/>
          </a:xfrm>
          <a:prstGeom prst="rect">
            <a:avLst/>
          </a:prstGeom>
        </p:spPr>
      </p:pic>
      <p:sp>
        <p:nvSpPr>
          <p:cNvPr id="25" name="文字方塊 24">
            <a:extLst>
              <a:ext uri="{FF2B5EF4-FFF2-40B4-BE49-F238E27FC236}">
                <a16:creationId xmlns:a16="http://schemas.microsoft.com/office/drawing/2014/main" id="{AEA5F339-5B45-43E1-B235-0675CE3A5B57}"/>
              </a:ext>
            </a:extLst>
          </p:cNvPr>
          <p:cNvSpPr txBox="1"/>
          <p:nvPr/>
        </p:nvSpPr>
        <p:spPr>
          <a:xfrm>
            <a:off x="5818311" y="5252689"/>
            <a:ext cx="859421" cy="246221"/>
          </a:xfrm>
          <a:prstGeom prst="rect">
            <a:avLst/>
          </a:prstGeom>
          <a:noFill/>
        </p:spPr>
        <p:txBody>
          <a:bodyPr wrap="square" rtlCol="0">
            <a:spAutoFit/>
          </a:bodyPr>
          <a:lstStyle/>
          <a:p>
            <a:pPr algn="r"/>
            <a:r>
              <a:rPr lang="en-US" altLang="zh-TW" sz="1000"/>
              <a:t>100.4mm</a:t>
            </a:r>
            <a:endParaRPr lang="zh-TW" altLang="en-US" sz="1000"/>
          </a:p>
        </p:txBody>
      </p:sp>
      <p:sp>
        <p:nvSpPr>
          <p:cNvPr id="26" name="文字方塊 9">
            <a:extLst>
              <a:ext uri="{FF2B5EF4-FFF2-40B4-BE49-F238E27FC236}">
                <a16:creationId xmlns:a16="http://schemas.microsoft.com/office/drawing/2014/main" id="{DEED20B3-0521-4064-B9F4-89B265FA74AE}"/>
              </a:ext>
            </a:extLst>
          </p:cNvPr>
          <p:cNvSpPr txBox="1"/>
          <p:nvPr/>
        </p:nvSpPr>
        <p:spPr>
          <a:xfrm>
            <a:off x="5093628" y="5252689"/>
            <a:ext cx="645276" cy="246221"/>
          </a:xfrm>
          <a:prstGeom prst="rect">
            <a:avLst/>
          </a:prstGeom>
          <a:noFill/>
        </p:spPr>
        <p:txBody>
          <a:bodyPr wrap="square" rtlCol="0">
            <a:spAutoFit/>
          </a:bodyPr>
          <a:lstStyle/>
          <a:p>
            <a:pPr algn="r"/>
            <a:r>
              <a:rPr lang="en-US" altLang="zh-TW" sz="1000"/>
              <a:t>15mm</a:t>
            </a:r>
            <a:endParaRPr lang="zh-TW" altLang="en-US" sz="1000"/>
          </a:p>
        </p:txBody>
      </p:sp>
      <p:sp>
        <p:nvSpPr>
          <p:cNvPr id="28" name="文字方塊 10">
            <a:extLst>
              <a:ext uri="{FF2B5EF4-FFF2-40B4-BE49-F238E27FC236}">
                <a16:creationId xmlns:a16="http://schemas.microsoft.com/office/drawing/2014/main" id="{2EB0220B-9540-4D9C-89CF-149F2BF8972B}"/>
              </a:ext>
            </a:extLst>
          </p:cNvPr>
          <p:cNvSpPr txBox="1"/>
          <p:nvPr/>
        </p:nvSpPr>
        <p:spPr>
          <a:xfrm>
            <a:off x="7530672" y="5252689"/>
            <a:ext cx="859421" cy="246221"/>
          </a:xfrm>
          <a:prstGeom prst="rect">
            <a:avLst/>
          </a:prstGeom>
          <a:noFill/>
        </p:spPr>
        <p:txBody>
          <a:bodyPr wrap="square" rtlCol="0">
            <a:spAutoFit/>
          </a:bodyPr>
          <a:lstStyle/>
          <a:p>
            <a:pPr algn="r"/>
            <a:r>
              <a:rPr lang="en-US" altLang="zh-TW" sz="1000"/>
              <a:t>69.85mm</a:t>
            </a:r>
            <a:endParaRPr lang="zh-TW" altLang="en-US" sz="1000"/>
          </a:p>
        </p:txBody>
      </p:sp>
      <p:sp>
        <p:nvSpPr>
          <p:cNvPr id="29" name="文字方塊 6">
            <a:extLst>
              <a:ext uri="{FF2B5EF4-FFF2-40B4-BE49-F238E27FC236}">
                <a16:creationId xmlns:a16="http://schemas.microsoft.com/office/drawing/2014/main" id="{720D9E91-E891-46E7-8C38-03E8163AF411}"/>
              </a:ext>
            </a:extLst>
          </p:cNvPr>
          <p:cNvSpPr txBox="1"/>
          <p:nvPr/>
        </p:nvSpPr>
        <p:spPr>
          <a:xfrm>
            <a:off x="2617390" y="3547974"/>
            <a:ext cx="1175587" cy="338554"/>
          </a:xfrm>
          <a:prstGeom prst="rect">
            <a:avLst/>
          </a:prstGeom>
          <a:noFill/>
        </p:spPr>
        <p:txBody>
          <a:bodyPr wrap="square" rtlCol="0">
            <a:spAutoFit/>
          </a:bodyPr>
          <a:lstStyle/>
          <a:p>
            <a:r>
              <a:rPr lang="en-US" altLang="zh-TW" sz="800">
                <a:solidFill>
                  <a:schemeClr val="bg1"/>
                </a:solidFill>
              </a:rPr>
              <a:t>M.2 2280 </a:t>
            </a:r>
          </a:p>
          <a:p>
            <a:r>
              <a:rPr lang="en-US" altLang="zh-TW" sz="800">
                <a:solidFill>
                  <a:schemeClr val="bg1"/>
                </a:solidFill>
              </a:rPr>
              <a:t>PCIe </a:t>
            </a:r>
            <a:r>
              <a:rPr lang="en-US" altLang="zh-TW" sz="800" err="1">
                <a:solidFill>
                  <a:schemeClr val="bg1"/>
                </a:solidFill>
              </a:rPr>
              <a:t>NVMe</a:t>
            </a:r>
            <a:r>
              <a:rPr lang="en-US" altLang="zh-TW" sz="800">
                <a:solidFill>
                  <a:schemeClr val="bg1"/>
                </a:solidFill>
              </a:rPr>
              <a:t> Gen3 x4</a:t>
            </a:r>
            <a:endParaRPr lang="zh-TW" altLang="en-US" sz="800">
              <a:solidFill>
                <a:schemeClr val="bg1"/>
              </a:solidFill>
            </a:endParaRPr>
          </a:p>
        </p:txBody>
      </p:sp>
      <p:sp>
        <p:nvSpPr>
          <p:cNvPr id="30" name="文字方塊 6">
            <a:extLst>
              <a:ext uri="{FF2B5EF4-FFF2-40B4-BE49-F238E27FC236}">
                <a16:creationId xmlns:a16="http://schemas.microsoft.com/office/drawing/2014/main" id="{1936835F-873E-4F43-B89F-EB0999D709B7}"/>
              </a:ext>
            </a:extLst>
          </p:cNvPr>
          <p:cNvSpPr txBox="1"/>
          <p:nvPr/>
        </p:nvSpPr>
        <p:spPr>
          <a:xfrm>
            <a:off x="2617390" y="4059377"/>
            <a:ext cx="1175587" cy="338554"/>
          </a:xfrm>
          <a:prstGeom prst="rect">
            <a:avLst/>
          </a:prstGeom>
          <a:noFill/>
        </p:spPr>
        <p:txBody>
          <a:bodyPr wrap="square" rtlCol="0">
            <a:spAutoFit/>
          </a:bodyPr>
          <a:lstStyle/>
          <a:p>
            <a:r>
              <a:rPr lang="en-US" altLang="zh-TW" sz="800">
                <a:solidFill>
                  <a:schemeClr val="bg1"/>
                </a:solidFill>
              </a:rPr>
              <a:t>M.2 2280 </a:t>
            </a:r>
          </a:p>
          <a:p>
            <a:r>
              <a:rPr lang="en-US" altLang="zh-TW" sz="800">
                <a:solidFill>
                  <a:schemeClr val="bg1"/>
                </a:solidFill>
              </a:rPr>
              <a:t>PCIe </a:t>
            </a:r>
            <a:r>
              <a:rPr lang="en-US" altLang="zh-TW" sz="800" err="1">
                <a:solidFill>
                  <a:schemeClr val="bg1"/>
                </a:solidFill>
              </a:rPr>
              <a:t>NVMe</a:t>
            </a:r>
            <a:r>
              <a:rPr lang="en-US" altLang="zh-TW" sz="800">
                <a:solidFill>
                  <a:schemeClr val="bg1"/>
                </a:solidFill>
              </a:rPr>
              <a:t> Gen3 x4</a:t>
            </a:r>
            <a:endParaRPr lang="zh-TW" altLang="en-US" sz="800">
              <a:solidFill>
                <a:schemeClr val="bg1"/>
              </a:solidFill>
            </a:endParaRPr>
          </a:p>
        </p:txBody>
      </p:sp>
      <p:sp>
        <p:nvSpPr>
          <p:cNvPr id="31" name="文字方塊 8">
            <a:extLst>
              <a:ext uri="{FF2B5EF4-FFF2-40B4-BE49-F238E27FC236}">
                <a16:creationId xmlns:a16="http://schemas.microsoft.com/office/drawing/2014/main" id="{7AA4418F-0DEB-45CF-9C85-B61CC9D580C0}"/>
              </a:ext>
            </a:extLst>
          </p:cNvPr>
          <p:cNvSpPr txBox="1"/>
          <p:nvPr/>
        </p:nvSpPr>
        <p:spPr>
          <a:xfrm>
            <a:off x="665081" y="3625664"/>
            <a:ext cx="1027275" cy="715581"/>
          </a:xfrm>
          <a:prstGeom prst="rect">
            <a:avLst/>
          </a:prstGeom>
          <a:noFill/>
        </p:spPr>
        <p:txBody>
          <a:bodyPr wrap="square" rtlCol="0">
            <a:spAutoFit/>
          </a:bodyPr>
          <a:lstStyle/>
          <a:p>
            <a:r>
              <a:rPr lang="en-US" altLang="zh-TW" sz="1350"/>
              <a:t>U.2 PCIe </a:t>
            </a:r>
            <a:r>
              <a:rPr lang="en-US" altLang="zh-TW" sz="1350" err="1"/>
              <a:t>NVMe</a:t>
            </a:r>
            <a:endParaRPr lang="en-US" altLang="zh-TW" sz="1350"/>
          </a:p>
          <a:p>
            <a:r>
              <a:rPr lang="en-US" altLang="zh-TW" sz="1350"/>
              <a:t>Gen3 x4</a:t>
            </a:r>
            <a:endParaRPr lang="zh-TW" altLang="en-US" sz="1350"/>
          </a:p>
        </p:txBody>
      </p:sp>
      <p:sp>
        <p:nvSpPr>
          <p:cNvPr id="32" name="文字方塊 27">
            <a:extLst>
              <a:ext uri="{FF2B5EF4-FFF2-40B4-BE49-F238E27FC236}">
                <a16:creationId xmlns:a16="http://schemas.microsoft.com/office/drawing/2014/main" id="{9DB483F0-4198-4EC9-A776-602344310A4D}"/>
              </a:ext>
            </a:extLst>
          </p:cNvPr>
          <p:cNvSpPr txBox="1"/>
          <p:nvPr/>
        </p:nvSpPr>
        <p:spPr>
          <a:xfrm>
            <a:off x="1766831" y="4090818"/>
            <a:ext cx="704039" cy="400110"/>
          </a:xfrm>
          <a:prstGeom prst="rect">
            <a:avLst/>
          </a:prstGeom>
          <a:noFill/>
        </p:spPr>
        <p:txBody>
          <a:bodyPr wrap="square" rtlCol="0">
            <a:spAutoFit/>
          </a:bodyPr>
          <a:lstStyle/>
          <a:p>
            <a:r>
              <a:rPr lang="en-US" altLang="zh-TW" sz="1000" err="1"/>
              <a:t>ASMedia</a:t>
            </a:r>
            <a:endParaRPr lang="en-US" altLang="zh-TW" sz="1000"/>
          </a:p>
          <a:p>
            <a:r>
              <a:rPr lang="en-US" altLang="zh-TW" sz="1000"/>
              <a:t>2812</a:t>
            </a:r>
            <a:endParaRPr lang="zh-TW" altLang="en-US" sz="1000"/>
          </a:p>
        </p:txBody>
      </p:sp>
      <p:grpSp>
        <p:nvGrpSpPr>
          <p:cNvPr id="18" name="群組 17">
            <a:extLst>
              <a:ext uri="{FF2B5EF4-FFF2-40B4-BE49-F238E27FC236}">
                <a16:creationId xmlns:a16="http://schemas.microsoft.com/office/drawing/2014/main" id="{12A01B4B-B878-4033-8A59-77B1AAC35BB8}"/>
              </a:ext>
            </a:extLst>
          </p:cNvPr>
          <p:cNvGrpSpPr/>
          <p:nvPr/>
        </p:nvGrpSpPr>
        <p:grpSpPr>
          <a:xfrm>
            <a:off x="2837389" y="3248511"/>
            <a:ext cx="704039" cy="1491480"/>
            <a:chOff x="2837389" y="3248511"/>
            <a:chExt cx="704039" cy="1491480"/>
          </a:xfrm>
        </p:grpSpPr>
        <p:sp>
          <p:nvSpPr>
            <p:cNvPr id="35" name="TextBox 28">
              <a:extLst>
                <a:ext uri="{FF2B5EF4-FFF2-40B4-BE49-F238E27FC236}">
                  <a16:creationId xmlns:a16="http://schemas.microsoft.com/office/drawing/2014/main" id="{FEB7399F-1A1F-4A91-BA7B-D8FEBDAD074E}"/>
                </a:ext>
              </a:extLst>
            </p:cNvPr>
            <p:cNvSpPr txBox="1"/>
            <p:nvPr/>
          </p:nvSpPr>
          <p:spPr>
            <a:xfrm>
              <a:off x="2837389" y="3248511"/>
              <a:ext cx="704039" cy="307777"/>
            </a:xfrm>
            <a:prstGeom prst="rect">
              <a:avLst/>
            </a:prstGeom>
            <a:noFill/>
          </p:spPr>
          <p:txBody>
            <a:bodyPr wrap="none" rtlCol="0">
              <a:spAutoFit/>
            </a:bodyPr>
            <a:lstStyle/>
            <a:p>
              <a:r>
                <a:rPr lang="en-US" altLang="zh-CN">
                  <a:solidFill>
                    <a:srgbClr val="050A2A"/>
                  </a:solidFill>
                </a:rPr>
                <a:t>SSD 1</a:t>
              </a:r>
              <a:endParaRPr lang="en-US">
                <a:solidFill>
                  <a:srgbClr val="050A2A"/>
                </a:solidFill>
              </a:endParaRPr>
            </a:p>
          </p:txBody>
        </p:sp>
        <p:sp>
          <p:nvSpPr>
            <p:cNvPr id="37" name="TextBox 29">
              <a:extLst>
                <a:ext uri="{FF2B5EF4-FFF2-40B4-BE49-F238E27FC236}">
                  <a16:creationId xmlns:a16="http://schemas.microsoft.com/office/drawing/2014/main" id="{098ABE7B-242C-43F3-B169-17A1D4B791A1}"/>
                </a:ext>
              </a:extLst>
            </p:cNvPr>
            <p:cNvSpPr txBox="1"/>
            <p:nvPr/>
          </p:nvSpPr>
          <p:spPr>
            <a:xfrm>
              <a:off x="2837389" y="4432214"/>
              <a:ext cx="704039" cy="307777"/>
            </a:xfrm>
            <a:prstGeom prst="rect">
              <a:avLst/>
            </a:prstGeom>
            <a:noFill/>
          </p:spPr>
          <p:txBody>
            <a:bodyPr wrap="none" rtlCol="0">
              <a:spAutoFit/>
            </a:bodyPr>
            <a:lstStyle/>
            <a:p>
              <a:r>
                <a:rPr lang="en-US" altLang="zh-CN">
                  <a:solidFill>
                    <a:srgbClr val="050A2A"/>
                  </a:solidFill>
                </a:rPr>
                <a:t>SSD 2</a:t>
              </a:r>
              <a:endParaRPr lang="en-US">
                <a:solidFill>
                  <a:srgbClr val="050A2A"/>
                </a:solidFill>
              </a:endParaRPr>
            </a:p>
          </p:txBody>
        </p:sp>
      </p:grpSp>
      <p:sp>
        <p:nvSpPr>
          <p:cNvPr id="46" name="文字方塊 9">
            <a:extLst>
              <a:ext uri="{FF2B5EF4-FFF2-40B4-BE49-F238E27FC236}">
                <a16:creationId xmlns:a16="http://schemas.microsoft.com/office/drawing/2014/main" id="{65B65E2B-CFCD-4202-850B-BF241E495F70}"/>
              </a:ext>
            </a:extLst>
          </p:cNvPr>
          <p:cNvSpPr txBox="1"/>
          <p:nvPr/>
        </p:nvSpPr>
        <p:spPr>
          <a:xfrm>
            <a:off x="5957697" y="-360007"/>
            <a:ext cx="859421" cy="246221"/>
          </a:xfrm>
          <a:prstGeom prst="rect">
            <a:avLst/>
          </a:prstGeom>
          <a:noFill/>
        </p:spPr>
        <p:txBody>
          <a:bodyPr wrap="square" rtlCol="0">
            <a:spAutoFit/>
          </a:bodyPr>
          <a:lstStyle/>
          <a:p>
            <a:pPr algn="r"/>
            <a:r>
              <a:rPr lang="en-US" altLang="zh-TW" sz="1000"/>
              <a:t>100.4mm</a:t>
            </a:r>
            <a:endParaRPr lang="zh-TW" altLang="en-US" sz="1000"/>
          </a:p>
        </p:txBody>
      </p:sp>
      <p:sp>
        <p:nvSpPr>
          <p:cNvPr id="47" name="文字方塊 10">
            <a:extLst>
              <a:ext uri="{FF2B5EF4-FFF2-40B4-BE49-F238E27FC236}">
                <a16:creationId xmlns:a16="http://schemas.microsoft.com/office/drawing/2014/main" id="{C272C063-8AAE-4CB7-AA36-97FD8CE34B5A}"/>
              </a:ext>
            </a:extLst>
          </p:cNvPr>
          <p:cNvSpPr txBox="1"/>
          <p:nvPr/>
        </p:nvSpPr>
        <p:spPr>
          <a:xfrm>
            <a:off x="7590099" y="-360007"/>
            <a:ext cx="859421" cy="246221"/>
          </a:xfrm>
          <a:prstGeom prst="rect">
            <a:avLst/>
          </a:prstGeom>
          <a:noFill/>
        </p:spPr>
        <p:txBody>
          <a:bodyPr wrap="square" rtlCol="0">
            <a:spAutoFit/>
          </a:bodyPr>
          <a:lstStyle/>
          <a:p>
            <a:pPr algn="r"/>
            <a:r>
              <a:rPr lang="en-US" altLang="zh-TW" sz="1000"/>
              <a:t>69.85mm</a:t>
            </a:r>
            <a:endParaRPr lang="zh-TW" altLang="en-US" sz="1000"/>
          </a:p>
        </p:txBody>
      </p:sp>
      <p:sp>
        <p:nvSpPr>
          <p:cNvPr id="48" name="文字方塊 9">
            <a:extLst>
              <a:ext uri="{FF2B5EF4-FFF2-40B4-BE49-F238E27FC236}">
                <a16:creationId xmlns:a16="http://schemas.microsoft.com/office/drawing/2014/main" id="{B9683980-8EAA-46EC-9D8F-32ECD4F1B44C}"/>
              </a:ext>
            </a:extLst>
          </p:cNvPr>
          <p:cNvSpPr txBox="1"/>
          <p:nvPr/>
        </p:nvSpPr>
        <p:spPr>
          <a:xfrm>
            <a:off x="5200452" y="-360007"/>
            <a:ext cx="645276" cy="246221"/>
          </a:xfrm>
          <a:prstGeom prst="rect">
            <a:avLst/>
          </a:prstGeom>
          <a:noFill/>
        </p:spPr>
        <p:txBody>
          <a:bodyPr wrap="square" rtlCol="0">
            <a:spAutoFit/>
          </a:bodyPr>
          <a:lstStyle/>
          <a:p>
            <a:pPr algn="r"/>
            <a:r>
              <a:rPr lang="en-US" altLang="zh-TW" sz="1000"/>
              <a:t>15mm</a:t>
            </a:r>
            <a:endParaRPr lang="zh-TW" altLang="en-US" sz="1000"/>
          </a:p>
        </p:txBody>
      </p:sp>
      <p:sp>
        <p:nvSpPr>
          <p:cNvPr id="49" name="文字方塊 8">
            <a:extLst>
              <a:ext uri="{FF2B5EF4-FFF2-40B4-BE49-F238E27FC236}">
                <a16:creationId xmlns:a16="http://schemas.microsoft.com/office/drawing/2014/main" id="{8FC56D88-028A-4EDA-835E-1444C44185E4}"/>
              </a:ext>
            </a:extLst>
          </p:cNvPr>
          <p:cNvSpPr txBox="1"/>
          <p:nvPr/>
        </p:nvSpPr>
        <p:spPr>
          <a:xfrm>
            <a:off x="665081" y="1644045"/>
            <a:ext cx="1027275" cy="715581"/>
          </a:xfrm>
          <a:prstGeom prst="rect">
            <a:avLst/>
          </a:prstGeom>
          <a:noFill/>
        </p:spPr>
        <p:txBody>
          <a:bodyPr wrap="square" rtlCol="0">
            <a:spAutoFit/>
          </a:bodyPr>
          <a:lstStyle/>
          <a:p>
            <a:r>
              <a:rPr lang="en-US" altLang="zh-TW" sz="1350"/>
              <a:t>U.2 PCIe </a:t>
            </a:r>
            <a:r>
              <a:rPr lang="en-US" altLang="zh-TW" sz="1350" err="1"/>
              <a:t>NVMe</a:t>
            </a:r>
            <a:endParaRPr lang="en-US" altLang="zh-TW" sz="1350"/>
          </a:p>
          <a:p>
            <a:r>
              <a:rPr lang="en-US" altLang="zh-TW" sz="1350"/>
              <a:t>Gen3 x4</a:t>
            </a:r>
            <a:endParaRPr lang="zh-TW" altLang="en-US" sz="1350"/>
          </a:p>
        </p:txBody>
      </p:sp>
      <p:sp>
        <p:nvSpPr>
          <p:cNvPr id="50" name="文字方塊 6">
            <a:extLst>
              <a:ext uri="{FF2B5EF4-FFF2-40B4-BE49-F238E27FC236}">
                <a16:creationId xmlns:a16="http://schemas.microsoft.com/office/drawing/2014/main" id="{33C265A2-83DA-45A4-8C7B-D2FAB454E4C9}"/>
              </a:ext>
            </a:extLst>
          </p:cNvPr>
          <p:cNvSpPr txBox="1"/>
          <p:nvPr/>
        </p:nvSpPr>
        <p:spPr>
          <a:xfrm>
            <a:off x="2654600" y="1786234"/>
            <a:ext cx="1030816" cy="430887"/>
          </a:xfrm>
          <a:prstGeom prst="rect">
            <a:avLst/>
          </a:prstGeom>
          <a:noFill/>
        </p:spPr>
        <p:txBody>
          <a:bodyPr wrap="square" rtlCol="0">
            <a:spAutoFit/>
          </a:bodyPr>
          <a:lstStyle/>
          <a:p>
            <a:r>
              <a:rPr lang="en-US" altLang="zh-TW" sz="1100">
                <a:solidFill>
                  <a:schemeClr val="bg1"/>
                </a:solidFill>
              </a:rPr>
              <a:t>M.2 2280 </a:t>
            </a:r>
          </a:p>
          <a:p>
            <a:r>
              <a:rPr lang="en-US" altLang="zh-TW" sz="1100">
                <a:solidFill>
                  <a:schemeClr val="bg1"/>
                </a:solidFill>
              </a:rPr>
              <a:t>PCIe </a:t>
            </a:r>
            <a:r>
              <a:rPr lang="en-US" altLang="zh-TW" sz="1100" err="1">
                <a:solidFill>
                  <a:schemeClr val="bg1"/>
                </a:solidFill>
              </a:rPr>
              <a:t>NVMe</a:t>
            </a:r>
            <a:endParaRPr lang="zh-TW" altLang="en-US" sz="1100">
              <a:solidFill>
                <a:schemeClr val="bg1"/>
              </a:solidFill>
            </a:endParaRPr>
          </a:p>
        </p:txBody>
      </p:sp>
      <p:grpSp>
        <p:nvGrpSpPr>
          <p:cNvPr id="22" name="群組 21">
            <a:extLst>
              <a:ext uri="{FF2B5EF4-FFF2-40B4-BE49-F238E27FC236}">
                <a16:creationId xmlns:a16="http://schemas.microsoft.com/office/drawing/2014/main" id="{156C4237-6AAD-4036-8C39-2C76F6FBDC26}"/>
              </a:ext>
            </a:extLst>
          </p:cNvPr>
          <p:cNvGrpSpPr/>
          <p:nvPr/>
        </p:nvGrpSpPr>
        <p:grpSpPr>
          <a:xfrm>
            <a:off x="5311307" y="551218"/>
            <a:ext cx="3818426" cy="2797633"/>
            <a:chOff x="5311307" y="551218"/>
            <a:chExt cx="3818426" cy="2797633"/>
          </a:xfrm>
        </p:grpSpPr>
        <p:pic>
          <p:nvPicPr>
            <p:cNvPr id="5" name="圖片 4" descr="一張含有 電子用品, 電路 的圖片&#10;&#10;自動產生的描述">
              <a:extLst>
                <a:ext uri="{FF2B5EF4-FFF2-40B4-BE49-F238E27FC236}">
                  <a16:creationId xmlns:a16="http://schemas.microsoft.com/office/drawing/2014/main" id="{CDCE2730-DD3C-4E00-A10C-ABA61BBD962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311307" y="551218"/>
              <a:ext cx="3818426" cy="2797633"/>
            </a:xfrm>
            <a:prstGeom prst="rect">
              <a:avLst/>
            </a:prstGeom>
          </p:spPr>
        </p:pic>
        <p:sp>
          <p:nvSpPr>
            <p:cNvPr id="58" name="TextBox 49">
              <a:extLst>
                <a:ext uri="{FF2B5EF4-FFF2-40B4-BE49-F238E27FC236}">
                  <a16:creationId xmlns:a16="http://schemas.microsoft.com/office/drawing/2014/main" id="{850B6FCE-5E29-448F-8E72-BDAB319BB640}"/>
                </a:ext>
              </a:extLst>
            </p:cNvPr>
            <p:cNvSpPr txBox="1"/>
            <p:nvPr/>
          </p:nvSpPr>
          <p:spPr>
            <a:xfrm rot="21431691">
              <a:off x="7443590" y="1417705"/>
              <a:ext cx="1181571" cy="461665"/>
            </a:xfrm>
            <a:prstGeom prst="rect">
              <a:avLst/>
            </a:prstGeom>
            <a:noFill/>
            <a:effectLst>
              <a:outerShdw blurRad="76200" dir="13500000" sy="23000" kx="1200000" algn="br" rotWithShape="0">
                <a:prstClr val="black">
                  <a:alpha val="20000"/>
                </a:prstClr>
              </a:outerShdw>
            </a:effectLst>
            <a:scene3d>
              <a:camera prst="isometricRightUp"/>
              <a:lightRig rig="threePt" dir="t"/>
            </a:scene3d>
          </p:spPr>
          <p:txBody>
            <a:bodyPr wrap="square" rtlCol="0">
              <a:spAutoFit/>
            </a:bodyPr>
            <a:lstStyle/>
            <a:p>
              <a:r>
                <a:rPr lang="en-US" altLang="zh-CN" sz="2400" b="1">
                  <a:solidFill>
                    <a:srgbClr val="050A2A"/>
                  </a:solidFill>
                  <a:latin typeface="+mn-lt"/>
                  <a:ea typeface="Microsoft JhengHei" panose="020B0604030504040204" pitchFamily="34" charset="-120"/>
                </a:rPr>
                <a:t>SSD 1</a:t>
              </a:r>
              <a:endParaRPr lang="en-US" sz="2400" b="1">
                <a:solidFill>
                  <a:srgbClr val="050A2A"/>
                </a:solidFill>
                <a:latin typeface="+mn-lt"/>
                <a:ea typeface="Microsoft JhengHei" panose="020B0604030504040204" pitchFamily="34" charset="-120"/>
              </a:endParaRPr>
            </a:p>
          </p:txBody>
        </p:sp>
      </p:grpSp>
      <p:grpSp>
        <p:nvGrpSpPr>
          <p:cNvPr id="9" name="群組 8">
            <a:extLst>
              <a:ext uri="{FF2B5EF4-FFF2-40B4-BE49-F238E27FC236}">
                <a16:creationId xmlns:a16="http://schemas.microsoft.com/office/drawing/2014/main" id="{B22CE882-915A-4EEF-8469-DEC1D35C09E7}"/>
              </a:ext>
            </a:extLst>
          </p:cNvPr>
          <p:cNvGrpSpPr/>
          <p:nvPr/>
        </p:nvGrpSpPr>
        <p:grpSpPr>
          <a:xfrm>
            <a:off x="5508910" y="1826928"/>
            <a:ext cx="3828528" cy="3458437"/>
            <a:chOff x="5508910" y="1826928"/>
            <a:chExt cx="3828528" cy="3458437"/>
          </a:xfrm>
        </p:grpSpPr>
        <p:pic>
          <p:nvPicPr>
            <p:cNvPr id="7" name="圖片 6" descr="一張含有 電子用品 的圖片&#10;&#10;自動產生的描述">
              <a:extLst>
                <a:ext uri="{FF2B5EF4-FFF2-40B4-BE49-F238E27FC236}">
                  <a16:creationId xmlns:a16="http://schemas.microsoft.com/office/drawing/2014/main" id="{D920A8F5-BB76-4B14-B1B4-6B22363CF68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508910" y="1826928"/>
              <a:ext cx="3828528" cy="3458437"/>
            </a:xfrm>
            <a:prstGeom prst="rect">
              <a:avLst/>
            </a:prstGeom>
          </p:spPr>
        </p:pic>
        <p:sp>
          <p:nvSpPr>
            <p:cNvPr id="56" name="TextBox 48">
              <a:extLst>
                <a:ext uri="{FF2B5EF4-FFF2-40B4-BE49-F238E27FC236}">
                  <a16:creationId xmlns:a16="http://schemas.microsoft.com/office/drawing/2014/main" id="{8E02C36C-662C-4FEE-A0EA-138A02240F39}"/>
                </a:ext>
              </a:extLst>
            </p:cNvPr>
            <p:cNvSpPr txBox="1"/>
            <p:nvPr/>
          </p:nvSpPr>
          <p:spPr>
            <a:xfrm rot="21319921">
              <a:off x="7418046" y="3191601"/>
              <a:ext cx="1181571" cy="461665"/>
            </a:xfrm>
            <a:prstGeom prst="rect">
              <a:avLst/>
            </a:prstGeom>
            <a:noFill/>
            <a:effectLst>
              <a:outerShdw blurRad="76200" dir="13500000" sy="23000" kx="1200000" algn="br" rotWithShape="0">
                <a:prstClr val="black">
                  <a:alpha val="20000"/>
                </a:prstClr>
              </a:outerShdw>
            </a:effectLst>
            <a:scene3d>
              <a:camera prst="isometricRightUp"/>
              <a:lightRig rig="threePt" dir="t"/>
            </a:scene3d>
          </p:spPr>
          <p:txBody>
            <a:bodyPr wrap="square" rtlCol="0">
              <a:spAutoFit/>
            </a:bodyPr>
            <a:lstStyle/>
            <a:p>
              <a:r>
                <a:rPr lang="en-US" altLang="zh-CN" sz="2400" b="1">
                  <a:solidFill>
                    <a:srgbClr val="050A2A"/>
                  </a:solidFill>
                  <a:latin typeface="+mn-lt"/>
                  <a:ea typeface="Microsoft JhengHei" panose="020B0604030504040204" pitchFamily="34" charset="-120"/>
                </a:rPr>
                <a:t>SSD 2</a:t>
              </a:r>
              <a:endParaRPr lang="en-US" sz="2400" b="1">
                <a:solidFill>
                  <a:srgbClr val="050A2A"/>
                </a:solidFill>
                <a:latin typeface="+mn-lt"/>
                <a:ea typeface="Microsoft JhengHei" panose="020B0604030504040204" pitchFamily="34" charset="-120"/>
              </a:endParaRPr>
            </a:p>
          </p:txBody>
        </p:sp>
        <p:sp>
          <p:nvSpPr>
            <p:cNvPr id="57" name="TextBox 49">
              <a:extLst>
                <a:ext uri="{FF2B5EF4-FFF2-40B4-BE49-F238E27FC236}">
                  <a16:creationId xmlns:a16="http://schemas.microsoft.com/office/drawing/2014/main" id="{FD4182AB-E111-42EA-97AB-E0BA3A66BD5D}"/>
                </a:ext>
              </a:extLst>
            </p:cNvPr>
            <p:cNvSpPr txBox="1"/>
            <p:nvPr/>
          </p:nvSpPr>
          <p:spPr>
            <a:xfrm>
              <a:off x="6931032" y="2888243"/>
              <a:ext cx="1181571" cy="461665"/>
            </a:xfrm>
            <a:prstGeom prst="rect">
              <a:avLst/>
            </a:prstGeom>
            <a:noFill/>
            <a:effectLst>
              <a:outerShdw blurRad="76200" dir="13500000" sy="23000" kx="1200000" algn="br" rotWithShape="0">
                <a:prstClr val="black">
                  <a:alpha val="20000"/>
                </a:prstClr>
              </a:outerShdw>
            </a:effectLst>
            <a:scene3d>
              <a:camera prst="isometricRightUp"/>
              <a:lightRig rig="threePt" dir="t"/>
            </a:scene3d>
          </p:spPr>
          <p:txBody>
            <a:bodyPr wrap="square" rtlCol="0">
              <a:spAutoFit/>
            </a:bodyPr>
            <a:lstStyle/>
            <a:p>
              <a:r>
                <a:rPr lang="en-US" altLang="zh-CN" sz="2400" b="1">
                  <a:solidFill>
                    <a:srgbClr val="050A2A"/>
                  </a:solidFill>
                  <a:latin typeface="+mn-lt"/>
                  <a:ea typeface="Microsoft JhengHei" panose="020B0604030504040204" pitchFamily="34" charset="-120"/>
                </a:rPr>
                <a:t>SSD 1</a:t>
              </a:r>
              <a:endParaRPr lang="en-US" sz="2400" b="1">
                <a:solidFill>
                  <a:srgbClr val="050A2A"/>
                </a:solidFill>
                <a:latin typeface="+mn-lt"/>
                <a:ea typeface="Microsoft JhengHei" panose="020B0604030504040204" pitchFamily="34" charset="-120"/>
              </a:endParaRPr>
            </a:p>
          </p:txBody>
        </p:sp>
      </p:grpSp>
      <p:grpSp>
        <p:nvGrpSpPr>
          <p:cNvPr id="10" name="群組 9">
            <a:extLst>
              <a:ext uri="{FF2B5EF4-FFF2-40B4-BE49-F238E27FC236}">
                <a16:creationId xmlns:a16="http://schemas.microsoft.com/office/drawing/2014/main" id="{41D6A322-BBFB-45B8-8C20-9B6675B0E661}"/>
              </a:ext>
            </a:extLst>
          </p:cNvPr>
          <p:cNvGrpSpPr/>
          <p:nvPr/>
        </p:nvGrpSpPr>
        <p:grpSpPr>
          <a:xfrm>
            <a:off x="3884430" y="3152116"/>
            <a:ext cx="2838896" cy="503206"/>
            <a:chOff x="3884430" y="3152116"/>
            <a:chExt cx="2838896" cy="503206"/>
          </a:xfrm>
        </p:grpSpPr>
        <p:sp>
          <p:nvSpPr>
            <p:cNvPr id="24" name="文字方塊 23">
              <a:extLst>
                <a:ext uri="{FF2B5EF4-FFF2-40B4-BE49-F238E27FC236}">
                  <a16:creationId xmlns:a16="http://schemas.microsoft.com/office/drawing/2014/main" id="{4642B39A-68A9-48AB-BA38-6CCAADBCE4F6}"/>
                </a:ext>
              </a:extLst>
            </p:cNvPr>
            <p:cNvSpPr txBox="1"/>
            <p:nvPr/>
          </p:nvSpPr>
          <p:spPr>
            <a:xfrm>
              <a:off x="3884430" y="3193657"/>
              <a:ext cx="1856543" cy="461665"/>
            </a:xfrm>
            <a:prstGeom prst="rect">
              <a:avLst/>
            </a:prstGeom>
            <a:noFill/>
          </p:spPr>
          <p:txBody>
            <a:bodyPr wrap="square" rtlCol="0">
              <a:spAutoFit/>
            </a:bodyPr>
            <a:lstStyle/>
            <a:p>
              <a:r>
                <a:rPr lang="en-US" altLang="zh-TW" sz="1200" err="1">
                  <a:latin typeface="+mn-lt"/>
                </a:rPr>
                <a:t>Asmedia</a:t>
              </a:r>
              <a:r>
                <a:rPr lang="en-US" altLang="zh-TW" sz="1200">
                  <a:latin typeface="+mn-lt"/>
                </a:rPr>
                <a:t> 2812 </a:t>
              </a:r>
            </a:p>
            <a:p>
              <a:r>
                <a:rPr lang="en-US" altLang="zh-TW" sz="1200">
                  <a:latin typeface="+mn-lt"/>
                </a:rPr>
                <a:t>Gen3 PCIe switch</a:t>
              </a:r>
              <a:endParaRPr lang="zh-TW" altLang="en-US" sz="1200">
                <a:latin typeface="+mn-lt"/>
              </a:endParaRPr>
            </a:p>
          </p:txBody>
        </p:sp>
        <p:sp>
          <p:nvSpPr>
            <p:cNvPr id="63" name="手繪多邊形: 圖案 62">
              <a:extLst>
                <a:ext uri="{FF2B5EF4-FFF2-40B4-BE49-F238E27FC236}">
                  <a16:creationId xmlns:a16="http://schemas.microsoft.com/office/drawing/2014/main" id="{F9CA58BD-5E4C-4789-B42D-E4DFF246D5CB}"/>
                </a:ext>
              </a:extLst>
            </p:cNvPr>
            <p:cNvSpPr/>
            <p:nvPr/>
          </p:nvSpPr>
          <p:spPr>
            <a:xfrm>
              <a:off x="3934255" y="3413135"/>
              <a:ext cx="2499692" cy="225545"/>
            </a:xfrm>
            <a:custGeom>
              <a:avLst/>
              <a:gdLst>
                <a:gd name="connsiteX0" fmla="*/ 2057400 w 2057400"/>
                <a:gd name="connsiteY0" fmla="*/ 0 h 285750"/>
                <a:gd name="connsiteX1" fmla="*/ 1781175 w 2057400"/>
                <a:gd name="connsiteY1" fmla="*/ 285750 h 285750"/>
                <a:gd name="connsiteX2" fmla="*/ 0 w 2057400"/>
                <a:gd name="connsiteY2" fmla="*/ 285750 h 285750"/>
                <a:gd name="connsiteX0" fmla="*/ 2057400 w 2057400"/>
                <a:gd name="connsiteY0" fmla="*/ 0 h 299500"/>
                <a:gd name="connsiteX1" fmla="*/ 1904928 w 2057400"/>
                <a:gd name="connsiteY1" fmla="*/ 299500 h 299500"/>
                <a:gd name="connsiteX2" fmla="*/ 0 w 2057400"/>
                <a:gd name="connsiteY2" fmla="*/ 285750 h 299500"/>
                <a:gd name="connsiteX0" fmla="*/ 2084901 w 2084901"/>
                <a:gd name="connsiteY0" fmla="*/ 525522 h 525522"/>
                <a:gd name="connsiteX1" fmla="*/ 1904928 w 2084901"/>
                <a:gd name="connsiteY1" fmla="*/ 13750 h 525522"/>
                <a:gd name="connsiteX2" fmla="*/ 0 w 2084901"/>
                <a:gd name="connsiteY2" fmla="*/ 0 h 525522"/>
                <a:gd name="connsiteX0" fmla="*/ 2129939 w 2129939"/>
                <a:gd name="connsiteY0" fmla="*/ 340629 h 340629"/>
                <a:gd name="connsiteX1" fmla="*/ 1904928 w 2129939"/>
                <a:gd name="connsiteY1" fmla="*/ 13750 h 340629"/>
                <a:gd name="connsiteX2" fmla="*/ 0 w 2129939"/>
                <a:gd name="connsiteY2" fmla="*/ 0 h 340629"/>
                <a:gd name="connsiteX0" fmla="*/ 2129939 w 2129939"/>
                <a:gd name="connsiteY0" fmla="*/ 340629 h 340629"/>
                <a:gd name="connsiteX1" fmla="*/ 1897422 w 2129939"/>
                <a:gd name="connsiteY1" fmla="*/ 41141 h 340629"/>
                <a:gd name="connsiteX2" fmla="*/ 0 w 2129939"/>
                <a:gd name="connsiteY2" fmla="*/ 0 h 340629"/>
                <a:gd name="connsiteX0" fmla="*/ 2129939 w 2129939"/>
                <a:gd name="connsiteY0" fmla="*/ 299488 h 299488"/>
                <a:gd name="connsiteX1" fmla="*/ 1897422 w 2129939"/>
                <a:gd name="connsiteY1" fmla="*/ 0 h 299488"/>
                <a:gd name="connsiteX2" fmla="*/ 0 w 2129939"/>
                <a:gd name="connsiteY2" fmla="*/ 6794 h 299488"/>
                <a:gd name="connsiteX0" fmla="*/ 2079896 w 2079896"/>
                <a:gd name="connsiteY0" fmla="*/ 0 h 175246"/>
                <a:gd name="connsiteX1" fmla="*/ 1897422 w 2079896"/>
                <a:gd name="connsiteY1" fmla="*/ 168452 h 175246"/>
                <a:gd name="connsiteX2" fmla="*/ 0 w 2079896"/>
                <a:gd name="connsiteY2" fmla="*/ 175246 h 175246"/>
                <a:gd name="connsiteX0" fmla="*/ 1472363 w 1472363"/>
                <a:gd name="connsiteY0" fmla="*/ 0 h 168452"/>
                <a:gd name="connsiteX1" fmla="*/ 1289889 w 1472363"/>
                <a:gd name="connsiteY1" fmla="*/ 168452 h 168452"/>
                <a:gd name="connsiteX2" fmla="*/ 0 w 1472363"/>
                <a:gd name="connsiteY2" fmla="*/ 168398 h 168452"/>
                <a:gd name="connsiteX0" fmla="*/ 1906887 w 1906887"/>
                <a:gd name="connsiteY0" fmla="*/ 0 h 254051"/>
                <a:gd name="connsiteX1" fmla="*/ 1289889 w 1906887"/>
                <a:gd name="connsiteY1" fmla="*/ 254051 h 254051"/>
                <a:gd name="connsiteX2" fmla="*/ 0 w 1906887"/>
                <a:gd name="connsiteY2" fmla="*/ 253997 h 254051"/>
                <a:gd name="connsiteX0" fmla="*/ 1906887 w 1906887"/>
                <a:gd name="connsiteY0" fmla="*/ 0 h 254051"/>
                <a:gd name="connsiteX1" fmla="*/ 1552513 w 1906887"/>
                <a:gd name="connsiteY1" fmla="*/ 254051 h 254051"/>
                <a:gd name="connsiteX2" fmla="*/ 0 w 1906887"/>
                <a:gd name="connsiteY2" fmla="*/ 253997 h 254051"/>
                <a:gd name="connsiteX0" fmla="*/ 1906887 w 1906887"/>
                <a:gd name="connsiteY0" fmla="*/ 0 h 254051"/>
                <a:gd name="connsiteX1" fmla="*/ 1490438 w 1906887"/>
                <a:gd name="connsiteY1" fmla="*/ 254051 h 254051"/>
                <a:gd name="connsiteX2" fmla="*/ 0 w 1906887"/>
                <a:gd name="connsiteY2" fmla="*/ 253997 h 254051"/>
                <a:gd name="connsiteX0" fmla="*/ 1906887 w 1906887"/>
                <a:gd name="connsiteY0" fmla="*/ 0 h 254051"/>
                <a:gd name="connsiteX1" fmla="*/ 1566838 w 1906887"/>
                <a:gd name="connsiteY1" fmla="*/ 254051 h 254051"/>
                <a:gd name="connsiteX2" fmla="*/ 0 w 1906887"/>
                <a:gd name="connsiteY2" fmla="*/ 253997 h 254051"/>
                <a:gd name="connsiteX0" fmla="*/ 1832409 w 1832409"/>
                <a:gd name="connsiteY0" fmla="*/ 0 h 202692"/>
                <a:gd name="connsiteX1" fmla="*/ 1566838 w 1832409"/>
                <a:gd name="connsiteY1" fmla="*/ 202692 h 202692"/>
                <a:gd name="connsiteX2" fmla="*/ 0 w 1832409"/>
                <a:gd name="connsiteY2" fmla="*/ 202638 h 202692"/>
              </a:gdLst>
              <a:ahLst/>
              <a:cxnLst>
                <a:cxn ang="0">
                  <a:pos x="connsiteX0" y="connsiteY0"/>
                </a:cxn>
                <a:cxn ang="0">
                  <a:pos x="connsiteX1" y="connsiteY1"/>
                </a:cxn>
                <a:cxn ang="0">
                  <a:pos x="connsiteX2" y="connsiteY2"/>
                </a:cxn>
              </a:cxnLst>
              <a:rect l="l" t="t" r="r" b="b"/>
              <a:pathLst>
                <a:path w="1832409" h="202692">
                  <a:moveTo>
                    <a:pt x="1832409" y="0"/>
                  </a:moveTo>
                  <a:lnTo>
                    <a:pt x="1566838" y="202692"/>
                  </a:lnTo>
                  <a:lnTo>
                    <a:pt x="0" y="202638"/>
                  </a:lnTo>
                </a:path>
              </a:pathLst>
            </a:custGeom>
            <a:noFill/>
            <a:ln w="635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4" name="橢圓 3">
              <a:extLst>
                <a:ext uri="{FF2B5EF4-FFF2-40B4-BE49-F238E27FC236}">
                  <a16:creationId xmlns:a16="http://schemas.microsoft.com/office/drawing/2014/main" id="{A9CE65B3-A876-4752-8F25-62D3FD9E52DE}"/>
                </a:ext>
              </a:extLst>
            </p:cNvPr>
            <p:cNvSpPr/>
            <p:nvPr/>
          </p:nvSpPr>
          <p:spPr>
            <a:xfrm>
              <a:off x="6405661" y="3152116"/>
              <a:ext cx="317665" cy="317665"/>
            </a:xfrm>
            <a:prstGeom prst="ellipse">
              <a:avLst/>
            </a:prstGeom>
            <a:no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grpSp>
      <p:grpSp>
        <p:nvGrpSpPr>
          <p:cNvPr id="11" name="群組 10">
            <a:extLst>
              <a:ext uri="{FF2B5EF4-FFF2-40B4-BE49-F238E27FC236}">
                <a16:creationId xmlns:a16="http://schemas.microsoft.com/office/drawing/2014/main" id="{129B2FD1-2279-4B54-BC8E-BD56FF65F5E4}"/>
              </a:ext>
            </a:extLst>
          </p:cNvPr>
          <p:cNvGrpSpPr/>
          <p:nvPr/>
        </p:nvGrpSpPr>
        <p:grpSpPr>
          <a:xfrm>
            <a:off x="3884430" y="1595932"/>
            <a:ext cx="3257423" cy="510194"/>
            <a:chOff x="3884430" y="1595932"/>
            <a:chExt cx="3257423" cy="510194"/>
          </a:xfrm>
        </p:grpSpPr>
        <p:sp>
          <p:nvSpPr>
            <p:cNvPr id="44" name="文字方塊 6">
              <a:extLst>
                <a:ext uri="{FF2B5EF4-FFF2-40B4-BE49-F238E27FC236}">
                  <a16:creationId xmlns:a16="http://schemas.microsoft.com/office/drawing/2014/main" id="{FC6FC207-2DD1-4F12-B3F3-277A76DF3672}"/>
                </a:ext>
              </a:extLst>
            </p:cNvPr>
            <p:cNvSpPr txBox="1"/>
            <p:nvPr/>
          </p:nvSpPr>
          <p:spPr>
            <a:xfrm>
              <a:off x="3884430" y="1595932"/>
              <a:ext cx="1854474" cy="461665"/>
            </a:xfrm>
            <a:prstGeom prst="rect">
              <a:avLst/>
            </a:prstGeom>
            <a:noFill/>
          </p:spPr>
          <p:txBody>
            <a:bodyPr wrap="square" rtlCol="0">
              <a:spAutoFit/>
            </a:bodyPr>
            <a:lstStyle/>
            <a:p>
              <a:r>
                <a:rPr lang="en-US" altLang="zh-TW" sz="1200">
                  <a:latin typeface="+mn-lt"/>
                </a:rPr>
                <a:t>M.2 2280 PCIe </a:t>
              </a:r>
              <a:r>
                <a:rPr lang="en-US" altLang="zh-TW" sz="1200" err="1">
                  <a:latin typeface="+mn-lt"/>
                </a:rPr>
                <a:t>NVMe</a:t>
              </a:r>
              <a:endParaRPr lang="en-US" altLang="zh-TW" sz="1200">
                <a:latin typeface="+mn-lt"/>
              </a:endParaRPr>
            </a:p>
            <a:p>
              <a:r>
                <a:rPr lang="en-US" altLang="zh-TW" sz="1200">
                  <a:latin typeface="+mn-lt"/>
                </a:rPr>
                <a:t>Gen3 x4</a:t>
              </a:r>
              <a:endParaRPr lang="zh-TW" altLang="en-US" sz="1200">
                <a:latin typeface="+mn-lt"/>
              </a:endParaRPr>
            </a:p>
          </p:txBody>
        </p:sp>
        <p:sp>
          <p:nvSpPr>
            <p:cNvPr id="60" name="手繪多邊形: 圖案 59">
              <a:extLst>
                <a:ext uri="{FF2B5EF4-FFF2-40B4-BE49-F238E27FC236}">
                  <a16:creationId xmlns:a16="http://schemas.microsoft.com/office/drawing/2014/main" id="{426C9BD8-8D15-485B-B5F8-86AA27A64D11}"/>
                </a:ext>
              </a:extLst>
            </p:cNvPr>
            <p:cNvSpPr/>
            <p:nvPr/>
          </p:nvSpPr>
          <p:spPr>
            <a:xfrm>
              <a:off x="3919478" y="2063225"/>
              <a:ext cx="3188838" cy="10735"/>
            </a:xfrm>
            <a:custGeom>
              <a:avLst/>
              <a:gdLst>
                <a:gd name="connsiteX0" fmla="*/ 2057400 w 2057400"/>
                <a:gd name="connsiteY0" fmla="*/ 0 h 285750"/>
                <a:gd name="connsiteX1" fmla="*/ 1781175 w 2057400"/>
                <a:gd name="connsiteY1" fmla="*/ 285750 h 285750"/>
                <a:gd name="connsiteX2" fmla="*/ 0 w 2057400"/>
                <a:gd name="connsiteY2" fmla="*/ 285750 h 285750"/>
                <a:gd name="connsiteX0" fmla="*/ 2057400 w 2057400"/>
                <a:gd name="connsiteY0" fmla="*/ 0 h 299500"/>
                <a:gd name="connsiteX1" fmla="*/ 1904928 w 2057400"/>
                <a:gd name="connsiteY1" fmla="*/ 299500 h 299500"/>
                <a:gd name="connsiteX2" fmla="*/ 0 w 2057400"/>
                <a:gd name="connsiteY2" fmla="*/ 285750 h 299500"/>
                <a:gd name="connsiteX0" fmla="*/ 2084901 w 2084901"/>
                <a:gd name="connsiteY0" fmla="*/ 525522 h 525522"/>
                <a:gd name="connsiteX1" fmla="*/ 1904928 w 2084901"/>
                <a:gd name="connsiteY1" fmla="*/ 13750 h 525522"/>
                <a:gd name="connsiteX2" fmla="*/ 0 w 2084901"/>
                <a:gd name="connsiteY2" fmla="*/ 0 h 525522"/>
                <a:gd name="connsiteX0" fmla="*/ 2129939 w 2129939"/>
                <a:gd name="connsiteY0" fmla="*/ 340629 h 340629"/>
                <a:gd name="connsiteX1" fmla="*/ 1904928 w 2129939"/>
                <a:gd name="connsiteY1" fmla="*/ 13750 h 340629"/>
                <a:gd name="connsiteX2" fmla="*/ 0 w 2129939"/>
                <a:gd name="connsiteY2" fmla="*/ 0 h 340629"/>
                <a:gd name="connsiteX0" fmla="*/ 2129939 w 2129939"/>
                <a:gd name="connsiteY0" fmla="*/ 340629 h 340629"/>
                <a:gd name="connsiteX1" fmla="*/ 1897422 w 2129939"/>
                <a:gd name="connsiteY1" fmla="*/ 41141 h 340629"/>
                <a:gd name="connsiteX2" fmla="*/ 0 w 2129939"/>
                <a:gd name="connsiteY2" fmla="*/ 0 h 340629"/>
                <a:gd name="connsiteX0" fmla="*/ 2129939 w 2129939"/>
                <a:gd name="connsiteY0" fmla="*/ 299488 h 299488"/>
                <a:gd name="connsiteX1" fmla="*/ 1897422 w 2129939"/>
                <a:gd name="connsiteY1" fmla="*/ 0 h 299488"/>
                <a:gd name="connsiteX2" fmla="*/ 0 w 2129939"/>
                <a:gd name="connsiteY2" fmla="*/ 6794 h 299488"/>
                <a:gd name="connsiteX0" fmla="*/ 2079896 w 2079896"/>
                <a:gd name="connsiteY0" fmla="*/ 0 h 175246"/>
                <a:gd name="connsiteX1" fmla="*/ 1897422 w 2079896"/>
                <a:gd name="connsiteY1" fmla="*/ 168452 h 175246"/>
                <a:gd name="connsiteX2" fmla="*/ 0 w 2079896"/>
                <a:gd name="connsiteY2" fmla="*/ 175246 h 175246"/>
                <a:gd name="connsiteX0" fmla="*/ 1472363 w 1472363"/>
                <a:gd name="connsiteY0" fmla="*/ 0 h 168452"/>
                <a:gd name="connsiteX1" fmla="*/ 1289889 w 1472363"/>
                <a:gd name="connsiteY1" fmla="*/ 168452 h 168452"/>
                <a:gd name="connsiteX2" fmla="*/ 0 w 1472363"/>
                <a:gd name="connsiteY2" fmla="*/ 168398 h 168452"/>
                <a:gd name="connsiteX0" fmla="*/ 2337591 w 2337591"/>
                <a:gd name="connsiteY0" fmla="*/ 9647 h 9647"/>
                <a:gd name="connsiteX1" fmla="*/ 1289889 w 2337591"/>
                <a:gd name="connsiteY1" fmla="*/ 54 h 9647"/>
                <a:gd name="connsiteX2" fmla="*/ 0 w 2337591"/>
                <a:gd name="connsiteY2" fmla="*/ 0 h 9647"/>
              </a:gdLst>
              <a:ahLst/>
              <a:cxnLst>
                <a:cxn ang="0">
                  <a:pos x="connsiteX0" y="connsiteY0"/>
                </a:cxn>
                <a:cxn ang="0">
                  <a:pos x="connsiteX1" y="connsiteY1"/>
                </a:cxn>
                <a:cxn ang="0">
                  <a:pos x="connsiteX2" y="connsiteY2"/>
                </a:cxn>
              </a:cxnLst>
              <a:rect l="l" t="t" r="r" b="b"/>
              <a:pathLst>
                <a:path w="2337591" h="9647">
                  <a:moveTo>
                    <a:pt x="2337591" y="9647"/>
                  </a:moveTo>
                  <a:lnTo>
                    <a:pt x="1289889" y="54"/>
                  </a:lnTo>
                  <a:lnTo>
                    <a:pt x="0" y="0"/>
                  </a:lnTo>
                </a:path>
              </a:pathLst>
            </a:custGeom>
            <a:noFill/>
            <a:ln w="635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6" name="橢圓 5">
              <a:extLst>
                <a:ext uri="{FF2B5EF4-FFF2-40B4-BE49-F238E27FC236}">
                  <a16:creationId xmlns:a16="http://schemas.microsoft.com/office/drawing/2014/main" id="{9E4B6EC5-36FB-42FC-8E61-E01971BB158A}"/>
                </a:ext>
              </a:extLst>
            </p:cNvPr>
            <p:cNvSpPr/>
            <p:nvPr/>
          </p:nvSpPr>
          <p:spPr>
            <a:xfrm>
              <a:off x="7074779" y="2039052"/>
              <a:ext cx="67074" cy="67074"/>
            </a:xfrm>
            <a:prstGeom prst="ellipse">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grpSp>
      <p:grpSp>
        <p:nvGrpSpPr>
          <p:cNvPr id="72" name="群組 71">
            <a:extLst>
              <a:ext uri="{FF2B5EF4-FFF2-40B4-BE49-F238E27FC236}">
                <a16:creationId xmlns:a16="http://schemas.microsoft.com/office/drawing/2014/main" id="{58BD852F-B5FF-465E-99CD-F4AC4CDF3277}"/>
              </a:ext>
            </a:extLst>
          </p:cNvPr>
          <p:cNvGrpSpPr/>
          <p:nvPr/>
        </p:nvGrpSpPr>
        <p:grpSpPr>
          <a:xfrm>
            <a:off x="3884430" y="3642622"/>
            <a:ext cx="2695926" cy="566977"/>
            <a:chOff x="3884430" y="3642622"/>
            <a:chExt cx="2695926" cy="566977"/>
          </a:xfrm>
        </p:grpSpPr>
        <p:sp>
          <p:nvSpPr>
            <p:cNvPr id="23" name="文字方塊 22">
              <a:extLst>
                <a:ext uri="{FF2B5EF4-FFF2-40B4-BE49-F238E27FC236}">
                  <a16:creationId xmlns:a16="http://schemas.microsoft.com/office/drawing/2014/main" id="{7AC56224-4281-4BFF-BC02-A79E386437B3}"/>
                </a:ext>
              </a:extLst>
            </p:cNvPr>
            <p:cNvSpPr txBox="1"/>
            <p:nvPr/>
          </p:nvSpPr>
          <p:spPr>
            <a:xfrm>
              <a:off x="3884430" y="3742116"/>
              <a:ext cx="1617336" cy="461665"/>
            </a:xfrm>
            <a:prstGeom prst="rect">
              <a:avLst/>
            </a:prstGeom>
            <a:noFill/>
          </p:spPr>
          <p:txBody>
            <a:bodyPr wrap="square" rtlCol="0">
              <a:spAutoFit/>
            </a:bodyPr>
            <a:lstStyle/>
            <a:p>
              <a:r>
                <a:rPr lang="en-US" altLang="zh-TW" sz="1200">
                  <a:latin typeface="+mn-lt"/>
                </a:rPr>
                <a:t>2 x M.2 2280 PCIe </a:t>
              </a:r>
            </a:p>
            <a:p>
              <a:r>
                <a:rPr lang="en-US" altLang="zh-TW" sz="1200" err="1">
                  <a:latin typeface="+mn-lt"/>
                </a:rPr>
                <a:t>NVMe</a:t>
              </a:r>
              <a:r>
                <a:rPr lang="en-US" altLang="zh-TW" sz="1200">
                  <a:latin typeface="+mn-lt"/>
                </a:rPr>
                <a:t> Gen3 x4</a:t>
              </a:r>
              <a:endParaRPr lang="zh-TW" altLang="en-US" sz="1200">
                <a:latin typeface="+mn-lt"/>
              </a:endParaRPr>
            </a:p>
          </p:txBody>
        </p:sp>
        <p:sp>
          <p:nvSpPr>
            <p:cNvPr id="66" name="手繪多邊形: 圖案 65">
              <a:extLst>
                <a:ext uri="{FF2B5EF4-FFF2-40B4-BE49-F238E27FC236}">
                  <a16:creationId xmlns:a16="http://schemas.microsoft.com/office/drawing/2014/main" id="{E41D0C8B-3DE3-40E0-97DD-25478BCFAE19}"/>
                </a:ext>
              </a:extLst>
            </p:cNvPr>
            <p:cNvSpPr/>
            <p:nvPr/>
          </p:nvSpPr>
          <p:spPr>
            <a:xfrm>
              <a:off x="3939498" y="3693319"/>
              <a:ext cx="2589890" cy="516280"/>
            </a:xfrm>
            <a:custGeom>
              <a:avLst/>
              <a:gdLst>
                <a:gd name="connsiteX0" fmla="*/ 2057400 w 2057400"/>
                <a:gd name="connsiteY0" fmla="*/ 0 h 285750"/>
                <a:gd name="connsiteX1" fmla="*/ 1781175 w 2057400"/>
                <a:gd name="connsiteY1" fmla="*/ 285750 h 285750"/>
                <a:gd name="connsiteX2" fmla="*/ 0 w 2057400"/>
                <a:gd name="connsiteY2" fmla="*/ 285750 h 285750"/>
                <a:gd name="connsiteX0" fmla="*/ 2057400 w 2057400"/>
                <a:gd name="connsiteY0" fmla="*/ 0 h 299500"/>
                <a:gd name="connsiteX1" fmla="*/ 1904928 w 2057400"/>
                <a:gd name="connsiteY1" fmla="*/ 299500 h 299500"/>
                <a:gd name="connsiteX2" fmla="*/ 0 w 2057400"/>
                <a:gd name="connsiteY2" fmla="*/ 285750 h 299500"/>
                <a:gd name="connsiteX0" fmla="*/ 2084901 w 2084901"/>
                <a:gd name="connsiteY0" fmla="*/ 525522 h 525522"/>
                <a:gd name="connsiteX1" fmla="*/ 1904928 w 2084901"/>
                <a:gd name="connsiteY1" fmla="*/ 13750 h 525522"/>
                <a:gd name="connsiteX2" fmla="*/ 0 w 2084901"/>
                <a:gd name="connsiteY2" fmla="*/ 0 h 525522"/>
                <a:gd name="connsiteX0" fmla="*/ 2129939 w 2129939"/>
                <a:gd name="connsiteY0" fmla="*/ 340629 h 340629"/>
                <a:gd name="connsiteX1" fmla="*/ 1904928 w 2129939"/>
                <a:gd name="connsiteY1" fmla="*/ 13750 h 340629"/>
                <a:gd name="connsiteX2" fmla="*/ 0 w 2129939"/>
                <a:gd name="connsiteY2" fmla="*/ 0 h 340629"/>
                <a:gd name="connsiteX0" fmla="*/ 2129939 w 2129939"/>
                <a:gd name="connsiteY0" fmla="*/ 340629 h 340629"/>
                <a:gd name="connsiteX1" fmla="*/ 1897422 w 2129939"/>
                <a:gd name="connsiteY1" fmla="*/ 41141 h 340629"/>
                <a:gd name="connsiteX2" fmla="*/ 0 w 2129939"/>
                <a:gd name="connsiteY2" fmla="*/ 0 h 340629"/>
                <a:gd name="connsiteX0" fmla="*/ 2129939 w 2129939"/>
                <a:gd name="connsiteY0" fmla="*/ 299488 h 299488"/>
                <a:gd name="connsiteX1" fmla="*/ 1897422 w 2129939"/>
                <a:gd name="connsiteY1" fmla="*/ 0 h 299488"/>
                <a:gd name="connsiteX2" fmla="*/ 0 w 2129939"/>
                <a:gd name="connsiteY2" fmla="*/ 6794 h 299488"/>
                <a:gd name="connsiteX0" fmla="*/ 2079896 w 2079896"/>
                <a:gd name="connsiteY0" fmla="*/ 0 h 175246"/>
                <a:gd name="connsiteX1" fmla="*/ 1897422 w 2079896"/>
                <a:gd name="connsiteY1" fmla="*/ 168452 h 175246"/>
                <a:gd name="connsiteX2" fmla="*/ 0 w 2079896"/>
                <a:gd name="connsiteY2" fmla="*/ 175246 h 175246"/>
                <a:gd name="connsiteX0" fmla="*/ 1472363 w 1472363"/>
                <a:gd name="connsiteY0" fmla="*/ 0 h 168452"/>
                <a:gd name="connsiteX1" fmla="*/ 1289889 w 1472363"/>
                <a:gd name="connsiteY1" fmla="*/ 168452 h 168452"/>
                <a:gd name="connsiteX2" fmla="*/ 0 w 1472363"/>
                <a:gd name="connsiteY2" fmla="*/ 168398 h 168452"/>
                <a:gd name="connsiteX0" fmla="*/ 2164737 w 2164737"/>
                <a:gd name="connsiteY0" fmla="*/ 0 h 682044"/>
                <a:gd name="connsiteX1" fmla="*/ 1289889 w 2164737"/>
                <a:gd name="connsiteY1" fmla="*/ 682044 h 682044"/>
                <a:gd name="connsiteX2" fmla="*/ 0 w 2164737"/>
                <a:gd name="connsiteY2" fmla="*/ 681990 h 682044"/>
                <a:gd name="connsiteX0" fmla="*/ 1754088 w 1754088"/>
                <a:gd name="connsiteY0" fmla="*/ 0 h 368182"/>
                <a:gd name="connsiteX1" fmla="*/ 1289889 w 1754088"/>
                <a:gd name="connsiteY1" fmla="*/ 368182 h 368182"/>
                <a:gd name="connsiteX2" fmla="*/ 0 w 1754088"/>
                <a:gd name="connsiteY2" fmla="*/ 368128 h 368182"/>
                <a:gd name="connsiteX0" fmla="*/ 1898530 w 1898530"/>
                <a:gd name="connsiteY0" fmla="*/ 0 h 463967"/>
                <a:gd name="connsiteX1" fmla="*/ 1289889 w 1898530"/>
                <a:gd name="connsiteY1" fmla="*/ 463967 h 463967"/>
                <a:gd name="connsiteX2" fmla="*/ 0 w 1898530"/>
                <a:gd name="connsiteY2" fmla="*/ 463913 h 463967"/>
              </a:gdLst>
              <a:ahLst/>
              <a:cxnLst>
                <a:cxn ang="0">
                  <a:pos x="connsiteX0" y="connsiteY0"/>
                </a:cxn>
                <a:cxn ang="0">
                  <a:pos x="connsiteX1" y="connsiteY1"/>
                </a:cxn>
                <a:cxn ang="0">
                  <a:pos x="connsiteX2" y="connsiteY2"/>
                </a:cxn>
              </a:cxnLst>
              <a:rect l="l" t="t" r="r" b="b"/>
              <a:pathLst>
                <a:path w="1898530" h="463967">
                  <a:moveTo>
                    <a:pt x="1898530" y="0"/>
                  </a:moveTo>
                  <a:lnTo>
                    <a:pt x="1289889" y="463967"/>
                  </a:lnTo>
                  <a:lnTo>
                    <a:pt x="0" y="463913"/>
                  </a:lnTo>
                </a:path>
              </a:pathLst>
            </a:custGeom>
            <a:noFill/>
            <a:ln w="635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68" name="橢圓 67">
              <a:extLst>
                <a:ext uri="{FF2B5EF4-FFF2-40B4-BE49-F238E27FC236}">
                  <a16:creationId xmlns:a16="http://schemas.microsoft.com/office/drawing/2014/main" id="{ACA143FE-BBC4-4F86-A570-DE46B56A2211}"/>
                </a:ext>
              </a:extLst>
            </p:cNvPr>
            <p:cNvSpPr/>
            <p:nvPr/>
          </p:nvSpPr>
          <p:spPr>
            <a:xfrm>
              <a:off x="6513282" y="3642622"/>
              <a:ext cx="67074" cy="67074"/>
            </a:xfrm>
            <a:prstGeom prst="ellipse">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grpSp>
      <p:grpSp>
        <p:nvGrpSpPr>
          <p:cNvPr id="73" name="群組 72">
            <a:extLst>
              <a:ext uri="{FF2B5EF4-FFF2-40B4-BE49-F238E27FC236}">
                <a16:creationId xmlns:a16="http://schemas.microsoft.com/office/drawing/2014/main" id="{78E5CD69-CFEE-4241-97CD-C5C7F2D03953}"/>
              </a:ext>
            </a:extLst>
          </p:cNvPr>
          <p:cNvGrpSpPr/>
          <p:nvPr/>
        </p:nvGrpSpPr>
        <p:grpSpPr>
          <a:xfrm>
            <a:off x="3884430" y="4269938"/>
            <a:ext cx="2375885" cy="461665"/>
            <a:chOff x="3884430" y="4269938"/>
            <a:chExt cx="2375885" cy="461665"/>
          </a:xfrm>
        </p:grpSpPr>
        <p:sp>
          <p:nvSpPr>
            <p:cNvPr id="27" name="文字方塊 8">
              <a:extLst>
                <a:ext uri="{FF2B5EF4-FFF2-40B4-BE49-F238E27FC236}">
                  <a16:creationId xmlns:a16="http://schemas.microsoft.com/office/drawing/2014/main" id="{29A5D48F-8831-4994-B4A1-42752FFDBCEC}"/>
                </a:ext>
              </a:extLst>
            </p:cNvPr>
            <p:cNvSpPr txBox="1"/>
            <p:nvPr/>
          </p:nvSpPr>
          <p:spPr>
            <a:xfrm>
              <a:off x="3884430" y="4269938"/>
              <a:ext cx="1367758" cy="461665"/>
            </a:xfrm>
            <a:prstGeom prst="rect">
              <a:avLst/>
            </a:prstGeom>
            <a:noFill/>
          </p:spPr>
          <p:txBody>
            <a:bodyPr wrap="square" rtlCol="0">
              <a:spAutoFit/>
            </a:bodyPr>
            <a:lstStyle/>
            <a:p>
              <a:r>
                <a:rPr lang="en-US" altLang="zh-TW" sz="1200">
                  <a:latin typeface="+mn-lt"/>
                </a:rPr>
                <a:t>U.2 PCIe </a:t>
              </a:r>
              <a:r>
                <a:rPr lang="en-US" altLang="zh-TW" sz="1200" err="1">
                  <a:latin typeface="+mn-lt"/>
                </a:rPr>
                <a:t>NVMe</a:t>
              </a:r>
              <a:r>
                <a:rPr lang="en-US" altLang="zh-TW" sz="1200">
                  <a:latin typeface="+mn-lt"/>
                </a:rPr>
                <a:t> Gen3 x4</a:t>
              </a:r>
              <a:endParaRPr lang="zh-TW" altLang="en-US" sz="1200">
                <a:latin typeface="+mn-lt"/>
              </a:endParaRPr>
            </a:p>
          </p:txBody>
        </p:sp>
        <p:sp>
          <p:nvSpPr>
            <p:cNvPr id="67" name="手繪多邊形: 圖案 66">
              <a:extLst>
                <a:ext uri="{FF2B5EF4-FFF2-40B4-BE49-F238E27FC236}">
                  <a16:creationId xmlns:a16="http://schemas.microsoft.com/office/drawing/2014/main" id="{3088AEB8-F773-4599-AA08-E525F1510823}"/>
                </a:ext>
              </a:extLst>
            </p:cNvPr>
            <p:cNvSpPr/>
            <p:nvPr/>
          </p:nvSpPr>
          <p:spPr>
            <a:xfrm>
              <a:off x="3942405" y="4328971"/>
              <a:ext cx="2277229" cy="401758"/>
            </a:xfrm>
            <a:custGeom>
              <a:avLst/>
              <a:gdLst>
                <a:gd name="connsiteX0" fmla="*/ 2057400 w 2057400"/>
                <a:gd name="connsiteY0" fmla="*/ 0 h 285750"/>
                <a:gd name="connsiteX1" fmla="*/ 1781175 w 2057400"/>
                <a:gd name="connsiteY1" fmla="*/ 285750 h 285750"/>
                <a:gd name="connsiteX2" fmla="*/ 0 w 2057400"/>
                <a:gd name="connsiteY2" fmla="*/ 285750 h 285750"/>
                <a:gd name="connsiteX0" fmla="*/ 2057400 w 2057400"/>
                <a:gd name="connsiteY0" fmla="*/ 0 h 299500"/>
                <a:gd name="connsiteX1" fmla="*/ 1904928 w 2057400"/>
                <a:gd name="connsiteY1" fmla="*/ 299500 h 299500"/>
                <a:gd name="connsiteX2" fmla="*/ 0 w 2057400"/>
                <a:gd name="connsiteY2" fmla="*/ 285750 h 299500"/>
                <a:gd name="connsiteX0" fmla="*/ 2084901 w 2084901"/>
                <a:gd name="connsiteY0" fmla="*/ 525522 h 525522"/>
                <a:gd name="connsiteX1" fmla="*/ 1904928 w 2084901"/>
                <a:gd name="connsiteY1" fmla="*/ 13750 h 525522"/>
                <a:gd name="connsiteX2" fmla="*/ 0 w 2084901"/>
                <a:gd name="connsiteY2" fmla="*/ 0 h 525522"/>
                <a:gd name="connsiteX0" fmla="*/ 2129939 w 2129939"/>
                <a:gd name="connsiteY0" fmla="*/ 340629 h 340629"/>
                <a:gd name="connsiteX1" fmla="*/ 1904928 w 2129939"/>
                <a:gd name="connsiteY1" fmla="*/ 13750 h 340629"/>
                <a:gd name="connsiteX2" fmla="*/ 0 w 2129939"/>
                <a:gd name="connsiteY2" fmla="*/ 0 h 340629"/>
                <a:gd name="connsiteX0" fmla="*/ 2129939 w 2129939"/>
                <a:gd name="connsiteY0" fmla="*/ 340629 h 340629"/>
                <a:gd name="connsiteX1" fmla="*/ 1897422 w 2129939"/>
                <a:gd name="connsiteY1" fmla="*/ 41141 h 340629"/>
                <a:gd name="connsiteX2" fmla="*/ 0 w 2129939"/>
                <a:gd name="connsiteY2" fmla="*/ 0 h 340629"/>
                <a:gd name="connsiteX0" fmla="*/ 2129939 w 2129939"/>
                <a:gd name="connsiteY0" fmla="*/ 299488 h 299488"/>
                <a:gd name="connsiteX1" fmla="*/ 1897422 w 2129939"/>
                <a:gd name="connsiteY1" fmla="*/ 0 h 299488"/>
                <a:gd name="connsiteX2" fmla="*/ 0 w 2129939"/>
                <a:gd name="connsiteY2" fmla="*/ 6794 h 299488"/>
                <a:gd name="connsiteX0" fmla="*/ 2079896 w 2079896"/>
                <a:gd name="connsiteY0" fmla="*/ 0 h 175246"/>
                <a:gd name="connsiteX1" fmla="*/ 1897422 w 2079896"/>
                <a:gd name="connsiteY1" fmla="*/ 168452 h 175246"/>
                <a:gd name="connsiteX2" fmla="*/ 0 w 2079896"/>
                <a:gd name="connsiteY2" fmla="*/ 175246 h 175246"/>
                <a:gd name="connsiteX0" fmla="*/ 1472363 w 1472363"/>
                <a:gd name="connsiteY0" fmla="*/ 0 h 168452"/>
                <a:gd name="connsiteX1" fmla="*/ 1289889 w 1472363"/>
                <a:gd name="connsiteY1" fmla="*/ 168452 h 168452"/>
                <a:gd name="connsiteX2" fmla="*/ 0 w 1472363"/>
                <a:gd name="connsiteY2" fmla="*/ 168398 h 168452"/>
                <a:gd name="connsiteX0" fmla="*/ 1669332 w 1669332"/>
                <a:gd name="connsiteY0" fmla="*/ 0 h 361050"/>
                <a:gd name="connsiteX1" fmla="*/ 1289889 w 1669332"/>
                <a:gd name="connsiteY1" fmla="*/ 361050 h 361050"/>
                <a:gd name="connsiteX2" fmla="*/ 0 w 1669332"/>
                <a:gd name="connsiteY2" fmla="*/ 360996 h 361050"/>
              </a:gdLst>
              <a:ahLst/>
              <a:cxnLst>
                <a:cxn ang="0">
                  <a:pos x="connsiteX0" y="connsiteY0"/>
                </a:cxn>
                <a:cxn ang="0">
                  <a:pos x="connsiteX1" y="connsiteY1"/>
                </a:cxn>
                <a:cxn ang="0">
                  <a:pos x="connsiteX2" y="connsiteY2"/>
                </a:cxn>
              </a:cxnLst>
              <a:rect l="l" t="t" r="r" b="b"/>
              <a:pathLst>
                <a:path w="1669332" h="361050">
                  <a:moveTo>
                    <a:pt x="1669332" y="0"/>
                  </a:moveTo>
                  <a:lnTo>
                    <a:pt x="1289889" y="361050"/>
                  </a:lnTo>
                  <a:lnTo>
                    <a:pt x="0" y="360996"/>
                  </a:lnTo>
                </a:path>
              </a:pathLst>
            </a:custGeom>
            <a:noFill/>
            <a:ln w="635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69" name="橢圓 68">
              <a:extLst>
                <a:ext uri="{FF2B5EF4-FFF2-40B4-BE49-F238E27FC236}">
                  <a16:creationId xmlns:a16="http://schemas.microsoft.com/office/drawing/2014/main" id="{E5298765-2B57-47A9-8DC5-1473D00386A0}"/>
                </a:ext>
              </a:extLst>
            </p:cNvPr>
            <p:cNvSpPr/>
            <p:nvPr/>
          </p:nvSpPr>
          <p:spPr>
            <a:xfrm>
              <a:off x="6193241" y="4290873"/>
              <a:ext cx="67074" cy="67074"/>
            </a:xfrm>
            <a:prstGeom prst="ellipse">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grpSp>
      <p:grpSp>
        <p:nvGrpSpPr>
          <p:cNvPr id="71" name="群組 70">
            <a:extLst>
              <a:ext uri="{FF2B5EF4-FFF2-40B4-BE49-F238E27FC236}">
                <a16:creationId xmlns:a16="http://schemas.microsoft.com/office/drawing/2014/main" id="{FF94A755-D1DA-461D-B998-9D1FFE2A334C}"/>
              </a:ext>
            </a:extLst>
          </p:cNvPr>
          <p:cNvGrpSpPr/>
          <p:nvPr/>
        </p:nvGrpSpPr>
        <p:grpSpPr>
          <a:xfrm>
            <a:off x="3884430" y="2207493"/>
            <a:ext cx="2104231" cy="461665"/>
            <a:chOff x="3884430" y="2207493"/>
            <a:chExt cx="2104231" cy="461665"/>
          </a:xfrm>
        </p:grpSpPr>
        <p:sp>
          <p:nvSpPr>
            <p:cNvPr id="45" name="文字方塊 8">
              <a:extLst>
                <a:ext uri="{FF2B5EF4-FFF2-40B4-BE49-F238E27FC236}">
                  <a16:creationId xmlns:a16="http://schemas.microsoft.com/office/drawing/2014/main" id="{029FC5F2-1E6C-4477-9B42-F263CAC62D60}"/>
                </a:ext>
              </a:extLst>
            </p:cNvPr>
            <p:cNvSpPr txBox="1"/>
            <p:nvPr/>
          </p:nvSpPr>
          <p:spPr>
            <a:xfrm>
              <a:off x="3884430" y="2207493"/>
              <a:ext cx="1624479" cy="461665"/>
            </a:xfrm>
            <a:prstGeom prst="rect">
              <a:avLst/>
            </a:prstGeom>
            <a:noFill/>
          </p:spPr>
          <p:txBody>
            <a:bodyPr wrap="square" rtlCol="0">
              <a:spAutoFit/>
            </a:bodyPr>
            <a:lstStyle/>
            <a:p>
              <a:r>
                <a:rPr lang="en-US" altLang="zh-TW" sz="1200">
                  <a:latin typeface="+mn-lt"/>
                </a:rPr>
                <a:t>U.2 PCIe </a:t>
              </a:r>
              <a:r>
                <a:rPr lang="en-US" altLang="zh-TW" sz="1200" err="1">
                  <a:latin typeface="+mn-lt"/>
                </a:rPr>
                <a:t>NVMe</a:t>
              </a:r>
              <a:endParaRPr lang="en-US" altLang="zh-TW" sz="1200">
                <a:latin typeface="+mn-lt"/>
              </a:endParaRPr>
            </a:p>
            <a:p>
              <a:r>
                <a:rPr lang="en-US" altLang="zh-TW" sz="1200">
                  <a:latin typeface="+mn-lt"/>
                </a:rPr>
                <a:t>Gen3 x4</a:t>
              </a:r>
              <a:endParaRPr lang="zh-TW" altLang="en-US" sz="1200">
                <a:latin typeface="+mn-lt"/>
              </a:endParaRPr>
            </a:p>
          </p:txBody>
        </p:sp>
        <p:sp>
          <p:nvSpPr>
            <p:cNvPr id="59" name="手繪多邊形: 圖案 58">
              <a:extLst>
                <a:ext uri="{FF2B5EF4-FFF2-40B4-BE49-F238E27FC236}">
                  <a16:creationId xmlns:a16="http://schemas.microsoft.com/office/drawing/2014/main" id="{7BA682F9-7AC1-4D5C-8B74-A96BF679CCAB}"/>
                </a:ext>
              </a:extLst>
            </p:cNvPr>
            <p:cNvSpPr/>
            <p:nvPr/>
          </p:nvSpPr>
          <p:spPr>
            <a:xfrm>
              <a:off x="3949163" y="2478027"/>
              <a:ext cx="2008533" cy="187445"/>
            </a:xfrm>
            <a:custGeom>
              <a:avLst/>
              <a:gdLst>
                <a:gd name="connsiteX0" fmla="*/ 2057400 w 2057400"/>
                <a:gd name="connsiteY0" fmla="*/ 0 h 285750"/>
                <a:gd name="connsiteX1" fmla="*/ 1781175 w 2057400"/>
                <a:gd name="connsiteY1" fmla="*/ 285750 h 285750"/>
                <a:gd name="connsiteX2" fmla="*/ 0 w 2057400"/>
                <a:gd name="connsiteY2" fmla="*/ 285750 h 285750"/>
                <a:gd name="connsiteX0" fmla="*/ 2057400 w 2057400"/>
                <a:gd name="connsiteY0" fmla="*/ 0 h 299500"/>
                <a:gd name="connsiteX1" fmla="*/ 1904928 w 2057400"/>
                <a:gd name="connsiteY1" fmla="*/ 299500 h 299500"/>
                <a:gd name="connsiteX2" fmla="*/ 0 w 2057400"/>
                <a:gd name="connsiteY2" fmla="*/ 285750 h 299500"/>
                <a:gd name="connsiteX0" fmla="*/ 2084901 w 2084901"/>
                <a:gd name="connsiteY0" fmla="*/ 525522 h 525522"/>
                <a:gd name="connsiteX1" fmla="*/ 1904928 w 2084901"/>
                <a:gd name="connsiteY1" fmla="*/ 13750 h 525522"/>
                <a:gd name="connsiteX2" fmla="*/ 0 w 2084901"/>
                <a:gd name="connsiteY2" fmla="*/ 0 h 525522"/>
                <a:gd name="connsiteX0" fmla="*/ 2129939 w 2129939"/>
                <a:gd name="connsiteY0" fmla="*/ 340629 h 340629"/>
                <a:gd name="connsiteX1" fmla="*/ 1904928 w 2129939"/>
                <a:gd name="connsiteY1" fmla="*/ 13750 h 340629"/>
                <a:gd name="connsiteX2" fmla="*/ 0 w 2129939"/>
                <a:gd name="connsiteY2" fmla="*/ 0 h 340629"/>
                <a:gd name="connsiteX0" fmla="*/ 2129939 w 2129939"/>
                <a:gd name="connsiteY0" fmla="*/ 340629 h 340629"/>
                <a:gd name="connsiteX1" fmla="*/ 1897422 w 2129939"/>
                <a:gd name="connsiteY1" fmla="*/ 41141 h 340629"/>
                <a:gd name="connsiteX2" fmla="*/ 0 w 2129939"/>
                <a:gd name="connsiteY2" fmla="*/ 0 h 340629"/>
                <a:gd name="connsiteX0" fmla="*/ 2129939 w 2129939"/>
                <a:gd name="connsiteY0" fmla="*/ 299488 h 299488"/>
                <a:gd name="connsiteX1" fmla="*/ 1897422 w 2129939"/>
                <a:gd name="connsiteY1" fmla="*/ 0 h 299488"/>
                <a:gd name="connsiteX2" fmla="*/ 0 w 2129939"/>
                <a:gd name="connsiteY2" fmla="*/ 6794 h 299488"/>
                <a:gd name="connsiteX0" fmla="*/ 2079896 w 2079896"/>
                <a:gd name="connsiteY0" fmla="*/ 0 h 175246"/>
                <a:gd name="connsiteX1" fmla="*/ 1897422 w 2079896"/>
                <a:gd name="connsiteY1" fmla="*/ 168452 h 175246"/>
                <a:gd name="connsiteX2" fmla="*/ 0 w 2079896"/>
                <a:gd name="connsiteY2" fmla="*/ 175246 h 175246"/>
                <a:gd name="connsiteX0" fmla="*/ 1472363 w 1472363"/>
                <a:gd name="connsiteY0" fmla="*/ 0 h 168452"/>
                <a:gd name="connsiteX1" fmla="*/ 1289889 w 1472363"/>
                <a:gd name="connsiteY1" fmla="*/ 168452 h 168452"/>
                <a:gd name="connsiteX2" fmla="*/ 0 w 1472363"/>
                <a:gd name="connsiteY2" fmla="*/ 168398 h 168452"/>
              </a:gdLst>
              <a:ahLst/>
              <a:cxnLst>
                <a:cxn ang="0">
                  <a:pos x="connsiteX0" y="connsiteY0"/>
                </a:cxn>
                <a:cxn ang="0">
                  <a:pos x="connsiteX1" y="connsiteY1"/>
                </a:cxn>
                <a:cxn ang="0">
                  <a:pos x="connsiteX2" y="connsiteY2"/>
                </a:cxn>
              </a:cxnLst>
              <a:rect l="l" t="t" r="r" b="b"/>
              <a:pathLst>
                <a:path w="1472363" h="168452">
                  <a:moveTo>
                    <a:pt x="1472363" y="0"/>
                  </a:moveTo>
                  <a:lnTo>
                    <a:pt x="1289889" y="168452"/>
                  </a:lnTo>
                  <a:lnTo>
                    <a:pt x="0" y="168398"/>
                  </a:lnTo>
                </a:path>
              </a:pathLst>
            </a:custGeom>
            <a:noFill/>
            <a:ln w="635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70" name="橢圓 69">
              <a:extLst>
                <a:ext uri="{FF2B5EF4-FFF2-40B4-BE49-F238E27FC236}">
                  <a16:creationId xmlns:a16="http://schemas.microsoft.com/office/drawing/2014/main" id="{6E800B1E-B8F2-49C3-9764-0C5F7299C38B}"/>
                </a:ext>
              </a:extLst>
            </p:cNvPr>
            <p:cNvSpPr/>
            <p:nvPr/>
          </p:nvSpPr>
          <p:spPr>
            <a:xfrm>
              <a:off x="5921587" y="2453179"/>
              <a:ext cx="67074" cy="67074"/>
            </a:xfrm>
            <a:prstGeom prst="ellipse">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grpSp>
      <p:pic>
        <p:nvPicPr>
          <p:cNvPr id="13" name="圖片 12" descr="一張含有 坐, 電子用品 的圖片&#10;&#10;自動產生的描述">
            <a:extLst>
              <a:ext uri="{FF2B5EF4-FFF2-40B4-BE49-F238E27FC236}">
                <a16:creationId xmlns:a16="http://schemas.microsoft.com/office/drawing/2014/main" id="{2044FDEA-D31B-4EC2-89F2-BC2C34D859E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317887" y="551894"/>
            <a:ext cx="3807326" cy="2789500"/>
          </a:xfrm>
          <a:prstGeom prst="rect">
            <a:avLst/>
          </a:prstGeom>
        </p:spPr>
      </p:pic>
      <p:pic>
        <p:nvPicPr>
          <p:cNvPr id="19" name="圖片 18" descr="一張含有 電子用品 的圖片&#10;&#10;自動產生的描述">
            <a:extLst>
              <a:ext uri="{FF2B5EF4-FFF2-40B4-BE49-F238E27FC236}">
                <a16:creationId xmlns:a16="http://schemas.microsoft.com/office/drawing/2014/main" id="{35D5A016-0760-4872-B414-2CDA5BE3A6A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505757" y="1826460"/>
            <a:ext cx="3828528" cy="3458436"/>
          </a:xfrm>
          <a:prstGeom prst="rect">
            <a:avLst/>
          </a:prstGeom>
        </p:spPr>
      </p:pic>
    </p:spTree>
    <p:extLst>
      <p:ext uri="{BB962C8B-B14F-4D97-AF65-F5344CB8AC3E}">
        <p14:creationId xmlns:p14="http://schemas.microsoft.com/office/powerpoint/2010/main" val="1893017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22" presetClass="entr" presetSubtype="8" fill="hold" nodeType="after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000"/>
                                        <p:tgtEl>
                                          <p:spTgt spid="11"/>
                                        </p:tgtEl>
                                      </p:cBhvr>
                                    </p:animEffect>
                                  </p:childTnLst>
                                </p:cTn>
                              </p:par>
                            </p:childTnLst>
                          </p:cTn>
                        </p:par>
                        <p:par>
                          <p:cTn id="15" fill="hold">
                            <p:stCondLst>
                              <p:cond delay="2000"/>
                            </p:stCondLst>
                            <p:childTnLst>
                              <p:par>
                                <p:cTn id="16" presetID="22" presetClass="entr" presetSubtype="8" fill="hold" nodeType="afterEffect">
                                  <p:stCondLst>
                                    <p:cond delay="500"/>
                                  </p:stCondLst>
                                  <p:childTnLst>
                                    <p:set>
                                      <p:cBhvr>
                                        <p:cTn id="17" dur="1" fill="hold">
                                          <p:stCondLst>
                                            <p:cond delay="0"/>
                                          </p:stCondLst>
                                        </p:cTn>
                                        <p:tgtEl>
                                          <p:spTgt spid="71"/>
                                        </p:tgtEl>
                                        <p:attrNameLst>
                                          <p:attrName>style.visibility</p:attrName>
                                        </p:attrNameLst>
                                      </p:cBhvr>
                                      <p:to>
                                        <p:strVal val="visible"/>
                                      </p:to>
                                    </p:set>
                                    <p:animEffect transition="in" filter="wipe(left)">
                                      <p:cBhvr>
                                        <p:cTn id="18" dur="1000"/>
                                        <p:tgtEl>
                                          <p:spTgt spid="71"/>
                                        </p:tgtEl>
                                      </p:cBhvr>
                                    </p:animEffect>
                                  </p:childTnLst>
                                </p:cTn>
                              </p:par>
                            </p:childTnLst>
                          </p:cTn>
                        </p:par>
                        <p:par>
                          <p:cTn id="19" fill="hold">
                            <p:stCondLst>
                              <p:cond delay="3500"/>
                            </p:stCondLst>
                            <p:childTnLst>
                              <p:par>
                                <p:cTn id="20" presetID="10" presetClass="exit" presetSubtype="0" fill="hold" nodeType="after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4000"/>
                            </p:stCondLst>
                            <p:childTnLst>
                              <p:par>
                                <p:cTn id="27" presetID="22" presetClass="entr" presetSubtype="8" fill="hold" nodeType="afterEffect">
                                  <p:stCondLst>
                                    <p:cond delay="50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1000"/>
                                        <p:tgtEl>
                                          <p:spTgt spid="10"/>
                                        </p:tgtEl>
                                      </p:cBhvr>
                                    </p:animEffect>
                                  </p:childTnLst>
                                </p:cTn>
                              </p:par>
                            </p:childTnLst>
                          </p:cTn>
                        </p:par>
                        <p:par>
                          <p:cTn id="30" fill="hold">
                            <p:stCondLst>
                              <p:cond delay="5500"/>
                            </p:stCondLst>
                            <p:childTnLst>
                              <p:par>
                                <p:cTn id="31" presetID="22" presetClass="entr" presetSubtype="8" fill="hold" nodeType="afterEffect">
                                  <p:stCondLst>
                                    <p:cond delay="500"/>
                                  </p:stCondLst>
                                  <p:childTnLst>
                                    <p:set>
                                      <p:cBhvr>
                                        <p:cTn id="32" dur="1" fill="hold">
                                          <p:stCondLst>
                                            <p:cond delay="0"/>
                                          </p:stCondLst>
                                        </p:cTn>
                                        <p:tgtEl>
                                          <p:spTgt spid="72"/>
                                        </p:tgtEl>
                                        <p:attrNameLst>
                                          <p:attrName>style.visibility</p:attrName>
                                        </p:attrNameLst>
                                      </p:cBhvr>
                                      <p:to>
                                        <p:strVal val="visible"/>
                                      </p:to>
                                    </p:set>
                                    <p:animEffect transition="in" filter="wipe(left)">
                                      <p:cBhvr>
                                        <p:cTn id="33" dur="1000"/>
                                        <p:tgtEl>
                                          <p:spTgt spid="72"/>
                                        </p:tgtEl>
                                      </p:cBhvr>
                                    </p:animEffect>
                                  </p:childTnLst>
                                </p:cTn>
                              </p:par>
                            </p:childTnLst>
                          </p:cTn>
                        </p:par>
                        <p:par>
                          <p:cTn id="34" fill="hold">
                            <p:stCondLst>
                              <p:cond delay="7000"/>
                            </p:stCondLst>
                            <p:childTnLst>
                              <p:par>
                                <p:cTn id="35" presetID="22" presetClass="entr" presetSubtype="8" fill="hold" nodeType="afterEffect">
                                  <p:stCondLst>
                                    <p:cond delay="500"/>
                                  </p:stCondLst>
                                  <p:childTnLst>
                                    <p:set>
                                      <p:cBhvr>
                                        <p:cTn id="36" dur="1" fill="hold">
                                          <p:stCondLst>
                                            <p:cond delay="0"/>
                                          </p:stCondLst>
                                        </p:cTn>
                                        <p:tgtEl>
                                          <p:spTgt spid="73"/>
                                        </p:tgtEl>
                                        <p:attrNameLst>
                                          <p:attrName>style.visibility</p:attrName>
                                        </p:attrNameLst>
                                      </p:cBhvr>
                                      <p:to>
                                        <p:strVal val="visible"/>
                                      </p:to>
                                    </p:set>
                                    <p:animEffect transition="in" filter="wipe(left)">
                                      <p:cBhvr>
                                        <p:cTn id="37"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grpSp>
        <p:nvGrpSpPr>
          <p:cNvPr id="4" name="群組 3" hidden="1">
            <a:extLst>
              <a:ext uri="{FF2B5EF4-FFF2-40B4-BE49-F238E27FC236}">
                <a16:creationId xmlns:a16="http://schemas.microsoft.com/office/drawing/2014/main" id="{504FC456-5BC5-4881-B5E0-43340E53C079}"/>
              </a:ext>
            </a:extLst>
          </p:cNvPr>
          <p:cNvGrpSpPr/>
          <p:nvPr/>
        </p:nvGrpSpPr>
        <p:grpSpPr>
          <a:xfrm>
            <a:off x="1185434" y="5401889"/>
            <a:ext cx="2523158" cy="396695"/>
            <a:chOff x="255367" y="3782518"/>
            <a:chExt cx="2765592" cy="434811"/>
          </a:xfrm>
        </p:grpSpPr>
        <p:pic>
          <p:nvPicPr>
            <p:cNvPr id="15" name="圖形 14">
              <a:extLst>
                <a:ext uri="{FF2B5EF4-FFF2-40B4-BE49-F238E27FC236}">
                  <a16:creationId xmlns:a16="http://schemas.microsoft.com/office/drawing/2014/main" id="{E3B05387-AEB3-4713-BED2-5E210EA2845D}"/>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1" r="6016" b="-572313"/>
            <a:stretch/>
          </p:blipFill>
          <p:spPr>
            <a:xfrm>
              <a:off x="255367" y="3782518"/>
              <a:ext cx="2765592" cy="434811"/>
            </a:xfrm>
            <a:prstGeom prst="rect">
              <a:avLst/>
            </a:prstGeom>
          </p:spPr>
        </p:pic>
        <p:cxnSp>
          <p:nvCxnSpPr>
            <p:cNvPr id="3" name="直線接點 2">
              <a:extLst>
                <a:ext uri="{FF2B5EF4-FFF2-40B4-BE49-F238E27FC236}">
                  <a16:creationId xmlns:a16="http://schemas.microsoft.com/office/drawing/2014/main" id="{4F82D3AE-AE73-498E-900C-3BAA3A8758B8}"/>
                </a:ext>
              </a:extLst>
            </p:cNvPr>
            <p:cNvCxnSpPr/>
            <p:nvPr/>
          </p:nvCxnSpPr>
          <p:spPr>
            <a:xfrm>
              <a:off x="295965" y="3904974"/>
              <a:ext cx="2724994" cy="0"/>
            </a:xfrm>
            <a:prstGeom prst="line">
              <a:avLst/>
            </a:prstGeom>
            <a:ln w="6350">
              <a:gradFill>
                <a:gsLst>
                  <a:gs pos="0">
                    <a:srgbClr val="00B0F0"/>
                  </a:gs>
                  <a:gs pos="100000">
                    <a:srgbClr val="2CF8FD"/>
                  </a:gs>
                </a:gsLst>
                <a:lin ang="5400000" scaled="1"/>
              </a:gradFill>
            </a:ln>
          </p:spPr>
          <p:style>
            <a:lnRef idx="1">
              <a:schemeClr val="accent1"/>
            </a:lnRef>
            <a:fillRef idx="0">
              <a:schemeClr val="accent1"/>
            </a:fillRef>
            <a:effectRef idx="0">
              <a:schemeClr val="accent1"/>
            </a:effectRef>
            <a:fontRef idx="minor">
              <a:schemeClr val="tx1"/>
            </a:fontRef>
          </p:style>
        </p:cxnSp>
      </p:grpSp>
      <p:pic>
        <p:nvPicPr>
          <p:cNvPr id="9" name="圖片 8" descr="一張含有 室內, 牆, 監視器, 坐 的圖片&#10;&#10;描述是以非常高的可信度產生" hidden="1">
            <a:extLst>
              <a:ext uri="{FF2B5EF4-FFF2-40B4-BE49-F238E27FC236}">
                <a16:creationId xmlns:a16="http://schemas.microsoft.com/office/drawing/2014/main" id="{4D51B79C-FF35-4333-9817-71E7BF990A16}"/>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a:ext>
            </a:extLst>
          </a:blip>
          <a:stretch>
            <a:fillRect/>
          </a:stretch>
        </p:blipFill>
        <p:spPr>
          <a:xfrm>
            <a:off x="3826326" y="1021354"/>
            <a:ext cx="5158524" cy="4211374"/>
          </a:xfrm>
          <a:prstGeom prst="rect">
            <a:avLst/>
          </a:prstGeom>
          <a:effectLst>
            <a:outerShdw blurRad="50800" dist="38100" dir="2700000" algn="tl" rotWithShape="0">
              <a:prstClr val="black">
                <a:alpha val="40000"/>
              </a:prstClr>
            </a:outerShdw>
          </a:effectLst>
        </p:spPr>
      </p:pic>
      <p:sp>
        <p:nvSpPr>
          <p:cNvPr id="354" name="Google Shape;354;p35"/>
          <p:cNvSpPr txBox="1">
            <a:spLocks noGrp="1"/>
          </p:cNvSpPr>
          <p:nvPr>
            <p:ph type="title"/>
          </p:nvPr>
        </p:nvSpPr>
        <p:spPr>
          <a:xfrm>
            <a:off x="463085" y="75242"/>
            <a:ext cx="8229600" cy="812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zh-TW" altLang="en-US">
                <a:sym typeface="Arial"/>
              </a:rPr>
              <a:t>溫度對</a:t>
            </a:r>
            <a:r>
              <a:rPr lang="en-US" altLang="zh-TW">
                <a:sym typeface="Arial"/>
              </a:rPr>
              <a:t>SSD</a:t>
            </a:r>
            <a:r>
              <a:rPr lang="zh-TW" altLang="en-US">
                <a:sym typeface="Arial"/>
              </a:rPr>
              <a:t>使用壽命的影響</a:t>
            </a:r>
            <a:endParaRPr>
              <a:sym typeface="Arial"/>
            </a:endParaRPr>
          </a:p>
        </p:txBody>
      </p:sp>
      <p:pic>
        <p:nvPicPr>
          <p:cNvPr id="356" name="Google Shape;356;p35"/>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4059993" y="1318408"/>
            <a:ext cx="4632692" cy="3519608"/>
          </a:xfrm>
          <a:prstGeom prst="rect">
            <a:avLst/>
          </a:prstGeom>
          <a:noFill/>
          <a:ln>
            <a:noFill/>
          </a:ln>
          <a:effectLst>
            <a:outerShdw blurRad="50800" dist="38100" dir="2700000" algn="tl" rotWithShape="0">
              <a:prstClr val="black">
                <a:alpha val="40000"/>
              </a:prstClr>
            </a:outerShdw>
          </a:effectLst>
        </p:spPr>
      </p:pic>
      <p:sp>
        <p:nvSpPr>
          <p:cNvPr id="357" name="Google Shape;357;p35"/>
          <p:cNvSpPr txBox="1"/>
          <p:nvPr/>
        </p:nvSpPr>
        <p:spPr>
          <a:xfrm>
            <a:off x="463085" y="4863826"/>
            <a:ext cx="3061620" cy="34430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800" b="0" i="0" u="none" strike="noStrike" cap="none">
                <a:solidFill>
                  <a:schemeClr val="tx1">
                    <a:lumMod val="75000"/>
                    <a:lumOff val="25000"/>
                  </a:schemeClr>
                </a:solidFill>
                <a:latin typeface="Arial"/>
                <a:ea typeface="Arial"/>
                <a:cs typeface="Arial"/>
                <a:sym typeface="Arial"/>
              </a:rPr>
              <a:t>http://www.ni.com/product-documentation/54864/en/</a:t>
            </a:r>
            <a:endParaRPr sz="800" b="0" i="0" u="none" strike="noStrike" cap="none">
              <a:solidFill>
                <a:schemeClr val="tx1">
                  <a:lumMod val="75000"/>
                  <a:lumOff val="25000"/>
                </a:schemeClr>
              </a:solidFill>
              <a:latin typeface="Arial"/>
              <a:ea typeface="Arial"/>
              <a:cs typeface="Arial"/>
              <a:sym typeface="Arial"/>
            </a:endParaRPr>
          </a:p>
        </p:txBody>
      </p:sp>
      <p:sp>
        <p:nvSpPr>
          <p:cNvPr id="358" name="Google Shape;358;p35"/>
          <p:cNvSpPr/>
          <p:nvPr/>
        </p:nvSpPr>
        <p:spPr>
          <a:xfrm>
            <a:off x="256738" y="1529171"/>
            <a:ext cx="3686422" cy="1452504"/>
          </a:xfrm>
          <a:prstGeom prst="rect">
            <a:avLst/>
          </a:prstGeom>
          <a:noFill/>
          <a:ln>
            <a:noFill/>
          </a:ln>
        </p:spPr>
        <p:txBody>
          <a:bodyPr spcFirstLastPara="1" wrap="square" lIns="91425" tIns="45700" rIns="91425" bIns="45700" anchor="t" anchorCtr="0">
            <a:noAutofit/>
          </a:bodyPr>
          <a:lstStyle/>
          <a:p>
            <a:pPr marL="342900" lvl="0" indent="-342900">
              <a:buClr>
                <a:schemeClr val="bg1"/>
              </a:buClr>
              <a:buFont typeface="Arial" panose="020B0604020202020204" pitchFamily="34" charset="0"/>
              <a:buChar char="•"/>
            </a:pPr>
            <a:r>
              <a:rPr lang="en-US" altLang="zh-TW" sz="1600">
                <a:solidFill>
                  <a:schemeClr val="lt1"/>
                </a:solidFill>
                <a:latin typeface="微軟正黑體" panose="020B0604030504040204" pitchFamily="34" charset="-120"/>
                <a:ea typeface="微軟正黑體" panose="020B0604030504040204" pitchFamily="34" charset="-120"/>
              </a:rPr>
              <a:t>SSD</a:t>
            </a:r>
            <a:r>
              <a:rPr lang="zh-TW" altLang="en-US" sz="1600">
                <a:solidFill>
                  <a:schemeClr val="lt1"/>
                </a:solidFill>
                <a:latin typeface="微軟正黑體" panose="020B0604030504040204" pitchFamily="34" charset="-120"/>
                <a:ea typeface="微軟正黑體" panose="020B0604030504040204" pitchFamily="34" charset="-120"/>
              </a:rPr>
              <a:t>的使用壽命與溫度習習相關</a:t>
            </a:r>
            <a:endParaRPr lang="en-US" altLang="zh-TW" sz="1600">
              <a:solidFill>
                <a:schemeClr val="lt1"/>
              </a:solidFill>
              <a:latin typeface="微軟正黑體" panose="020B0604030504040204" pitchFamily="34" charset="-120"/>
              <a:ea typeface="微軟正黑體" panose="020B0604030504040204" pitchFamily="34" charset="-120"/>
            </a:endParaRPr>
          </a:p>
          <a:p>
            <a:pPr marL="285750" lvl="0" indent="-285750">
              <a:buClr>
                <a:schemeClr val="bg1"/>
              </a:buClr>
              <a:buFont typeface="Arial" panose="020B0604020202020204" pitchFamily="34" charset="0"/>
              <a:buChar char="•"/>
            </a:pPr>
            <a:endParaRPr lang="en-US" altLang="zh-TW" sz="1600">
              <a:solidFill>
                <a:schemeClr val="lt1"/>
              </a:solidFill>
              <a:latin typeface="微軟正黑體" panose="020B0604030504040204" pitchFamily="34" charset="-120"/>
              <a:ea typeface="微軟正黑體" panose="020B0604030504040204" pitchFamily="34" charset="-120"/>
            </a:endParaRPr>
          </a:p>
          <a:p>
            <a:pPr marL="342900" lvl="0" indent="-342900">
              <a:buClr>
                <a:schemeClr val="bg1"/>
              </a:buClr>
              <a:buFont typeface="Arial" panose="020B0604020202020204" pitchFamily="34" charset="0"/>
              <a:buChar char="•"/>
            </a:pPr>
            <a:r>
              <a:rPr lang="zh-TW" altLang="en-US" sz="1600">
                <a:solidFill>
                  <a:schemeClr val="lt1"/>
                </a:solidFill>
                <a:latin typeface="微軟正黑體" panose="020B0604030504040204" pitchFamily="34" charset="-120"/>
                <a:ea typeface="微軟正黑體" panose="020B0604030504040204" pitchFamily="34" charset="-120"/>
              </a:rPr>
              <a:t>好的散熱機制，有效降低</a:t>
            </a:r>
            <a:r>
              <a:rPr lang="en-US" altLang="zh-TW" sz="1600">
                <a:solidFill>
                  <a:schemeClr val="lt1"/>
                </a:solidFill>
                <a:latin typeface="微軟正黑體" panose="020B0604030504040204" pitchFamily="34" charset="-120"/>
                <a:ea typeface="微軟正黑體" panose="020B0604030504040204" pitchFamily="34" charset="-120"/>
              </a:rPr>
              <a:t>SSD</a:t>
            </a:r>
            <a:r>
              <a:rPr lang="zh-TW" altLang="en-US" sz="1600">
                <a:solidFill>
                  <a:schemeClr val="lt1"/>
                </a:solidFill>
                <a:latin typeface="微軟正黑體" panose="020B0604030504040204" pitchFamily="34" charset="-120"/>
                <a:ea typeface="微軟正黑體" panose="020B0604030504040204" pitchFamily="34" charset="-120"/>
              </a:rPr>
              <a:t>溫度，可以延長</a:t>
            </a:r>
            <a:r>
              <a:rPr lang="en-US" altLang="zh-TW" sz="1600">
                <a:solidFill>
                  <a:schemeClr val="lt1"/>
                </a:solidFill>
                <a:latin typeface="微軟正黑體" panose="020B0604030504040204" pitchFamily="34" charset="-120"/>
                <a:ea typeface="微軟正黑體" panose="020B0604030504040204" pitchFamily="34" charset="-120"/>
              </a:rPr>
              <a:t>SSD</a:t>
            </a:r>
            <a:r>
              <a:rPr lang="zh-TW" altLang="en-US" sz="1600">
                <a:solidFill>
                  <a:schemeClr val="lt1"/>
                </a:solidFill>
                <a:latin typeface="微軟正黑體" panose="020B0604030504040204" pitchFamily="34" charset="-120"/>
                <a:ea typeface="微軟正黑體" panose="020B0604030504040204" pitchFamily="34" charset="-120"/>
              </a:rPr>
              <a:t>的使用壽命</a:t>
            </a:r>
            <a:endParaRPr lang="en-US" altLang="zh-TW" sz="1600">
              <a:solidFill>
                <a:schemeClr val="lt1"/>
              </a:solidFill>
              <a:latin typeface="微軟正黑體" panose="020B0604030504040204" pitchFamily="34" charset="-120"/>
              <a:ea typeface="微軟正黑體" panose="020B0604030504040204" pitchFamily="34" charset="-120"/>
            </a:endParaRPr>
          </a:p>
        </p:txBody>
      </p:sp>
      <p:sp>
        <p:nvSpPr>
          <p:cNvPr id="7" name="Google Shape;254;p25" hidden="1">
            <a:extLst>
              <a:ext uri="{FF2B5EF4-FFF2-40B4-BE49-F238E27FC236}">
                <a16:creationId xmlns:a16="http://schemas.microsoft.com/office/drawing/2014/main" id="{86F02156-E05F-4C9C-9AF8-A12CCA677757}"/>
              </a:ext>
            </a:extLst>
          </p:cNvPr>
          <p:cNvSpPr/>
          <p:nvPr/>
        </p:nvSpPr>
        <p:spPr>
          <a:xfrm>
            <a:off x="4123122" y="1735400"/>
            <a:ext cx="4504655" cy="193964"/>
          </a:xfrm>
          <a:prstGeom prst="rect">
            <a:avLst/>
          </a:prstGeom>
          <a:solidFill>
            <a:srgbClr val="69F0E1">
              <a:alpha val="20000"/>
            </a:srgbClr>
          </a:solidFill>
          <a:ln w="25400" cap="flat" cmpd="sng">
            <a:noFill/>
            <a:prstDash val="solid"/>
            <a:round/>
            <a:headEnd type="none" w="sm" len="sm"/>
            <a:tailEnd type="none" w="sm" len="sm"/>
          </a:ln>
          <a:effectLst>
            <a:glow rad="25400">
              <a:srgbClr val="2CF8FD">
                <a:alpha val="40000"/>
              </a:srgbClr>
            </a:glo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 name="Google Shape;254;p25" hidden="1">
            <a:extLst>
              <a:ext uri="{FF2B5EF4-FFF2-40B4-BE49-F238E27FC236}">
                <a16:creationId xmlns:a16="http://schemas.microsoft.com/office/drawing/2014/main" id="{F2358955-2F32-41B8-B1CC-313C70B2C0DC}"/>
              </a:ext>
            </a:extLst>
          </p:cNvPr>
          <p:cNvSpPr/>
          <p:nvPr/>
        </p:nvSpPr>
        <p:spPr>
          <a:xfrm>
            <a:off x="4124722" y="3460055"/>
            <a:ext cx="4504655" cy="193964"/>
          </a:xfrm>
          <a:prstGeom prst="rect">
            <a:avLst/>
          </a:prstGeom>
          <a:solidFill>
            <a:srgbClr val="69F0E1">
              <a:alpha val="20000"/>
            </a:srgbClr>
          </a:solidFill>
          <a:ln w="25400" cap="flat" cmpd="sng">
            <a:noFill/>
            <a:prstDash val="solid"/>
            <a:round/>
            <a:headEnd type="none" w="sm" len="sm"/>
            <a:tailEnd type="none" w="sm" len="sm"/>
          </a:ln>
          <a:effectLst>
            <a:glow rad="25400">
              <a:srgbClr val="2CF8FD">
                <a:alpha val="40000"/>
              </a:srgbClr>
            </a:glo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5" name="群組 4">
            <a:extLst>
              <a:ext uri="{FF2B5EF4-FFF2-40B4-BE49-F238E27FC236}">
                <a16:creationId xmlns:a16="http://schemas.microsoft.com/office/drawing/2014/main" id="{660B6C69-9AED-4440-8279-51B916FFCB90}"/>
              </a:ext>
            </a:extLst>
          </p:cNvPr>
          <p:cNvGrpSpPr/>
          <p:nvPr/>
        </p:nvGrpSpPr>
        <p:grpSpPr>
          <a:xfrm>
            <a:off x="4059993" y="1318408"/>
            <a:ext cx="4632692" cy="3519608"/>
            <a:chOff x="4059993" y="1318408"/>
            <a:chExt cx="4632692" cy="3519608"/>
          </a:xfrm>
        </p:grpSpPr>
        <p:sp>
          <p:nvSpPr>
            <p:cNvPr id="2" name="矩形 1">
              <a:extLst>
                <a:ext uri="{FF2B5EF4-FFF2-40B4-BE49-F238E27FC236}">
                  <a16:creationId xmlns:a16="http://schemas.microsoft.com/office/drawing/2014/main" id="{9857D424-B873-49C9-ABEA-3771A91DF6CA}"/>
                </a:ext>
              </a:extLst>
            </p:cNvPr>
            <p:cNvSpPr/>
            <p:nvPr/>
          </p:nvSpPr>
          <p:spPr>
            <a:xfrm>
              <a:off x="4059993" y="1318408"/>
              <a:ext cx="4632692" cy="3519608"/>
            </a:xfrm>
            <a:prstGeom prst="rect">
              <a:avLst/>
            </a:prstGeom>
            <a:gradFill>
              <a:gsLst>
                <a:gs pos="31000">
                  <a:srgbClr val="69F0E1">
                    <a:alpha val="49000"/>
                  </a:srgbClr>
                </a:gs>
                <a:gs pos="100000">
                  <a:srgbClr val="329AFC">
                    <a:alpha val="64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Google Shape;356;p35">
              <a:extLst>
                <a:ext uri="{FF2B5EF4-FFF2-40B4-BE49-F238E27FC236}">
                  <a16:creationId xmlns:a16="http://schemas.microsoft.com/office/drawing/2014/main" id="{9379EBF4-5F29-450D-86D9-22AF08CCD331}"/>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4059993" y="1718710"/>
              <a:ext cx="4632692" cy="193964"/>
            </a:xfrm>
            <a:prstGeom prst="rect">
              <a:avLst/>
            </a:prstGeom>
            <a:noFill/>
            <a:ln>
              <a:noFill/>
            </a:ln>
            <a:effectLst>
              <a:outerShdw blurRad="50800" dist="38100" dir="2700000" algn="tl" rotWithShape="0">
                <a:prstClr val="black">
                  <a:alpha val="40000"/>
                </a:prstClr>
              </a:outerShdw>
            </a:effectLst>
          </p:spPr>
        </p:pic>
        <p:pic>
          <p:nvPicPr>
            <p:cNvPr id="17" name="Google Shape;356;p35">
              <a:extLst>
                <a:ext uri="{FF2B5EF4-FFF2-40B4-BE49-F238E27FC236}">
                  <a16:creationId xmlns:a16="http://schemas.microsoft.com/office/drawing/2014/main" id="{41B32A1A-1111-477B-9DF0-0B6AE251EF6F}"/>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4059993" y="3460055"/>
              <a:ext cx="4632692" cy="193964"/>
            </a:xfrm>
            <a:prstGeom prst="rect">
              <a:avLst/>
            </a:prstGeom>
            <a:noFill/>
            <a:ln>
              <a:noFill/>
            </a:ln>
            <a:effectLst>
              <a:outerShdw blurRad="50800" dist="38100" dir="2700000" algn="tl" rotWithShape="0">
                <a:prstClr val="black">
                  <a:alpha val="40000"/>
                </a:prstClr>
              </a:outerShdw>
            </a:effectLst>
          </p:spPr>
        </p:pic>
      </p:grpSp>
      <p:pic>
        <p:nvPicPr>
          <p:cNvPr id="12" name="圖片 11">
            <a:extLst>
              <a:ext uri="{FF2B5EF4-FFF2-40B4-BE49-F238E27FC236}">
                <a16:creationId xmlns:a16="http://schemas.microsoft.com/office/drawing/2014/main" id="{C3783291-77B9-4632-807A-98DC1E895BD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6675" y="2877469"/>
            <a:ext cx="4709084" cy="1246507"/>
          </a:xfrm>
          <a:prstGeom prst="rect">
            <a:avLst/>
          </a:prstGeom>
          <a:effectLst/>
        </p:spPr>
      </p:pic>
      <p:pic>
        <p:nvPicPr>
          <p:cNvPr id="13" name="圖形 12">
            <a:extLst>
              <a:ext uri="{FF2B5EF4-FFF2-40B4-BE49-F238E27FC236}">
                <a16:creationId xmlns:a16="http://schemas.microsoft.com/office/drawing/2014/main" id="{9FA9098F-ED90-45B5-B765-244726956375}"/>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960808" y="159914"/>
            <a:ext cx="941092" cy="160248"/>
          </a:xfrm>
          <a:prstGeom prst="rect">
            <a:avLst/>
          </a:prstGeom>
        </p:spPr>
      </p:pic>
      <p:sp>
        <p:nvSpPr>
          <p:cNvPr id="26" name="矩形 25">
            <a:extLst>
              <a:ext uri="{FF2B5EF4-FFF2-40B4-BE49-F238E27FC236}">
                <a16:creationId xmlns:a16="http://schemas.microsoft.com/office/drawing/2014/main" id="{974919C4-9984-441B-A795-358B6363C826}"/>
              </a:ext>
            </a:extLst>
          </p:cNvPr>
          <p:cNvSpPr/>
          <p:nvPr/>
        </p:nvSpPr>
        <p:spPr>
          <a:xfrm rot="10800000">
            <a:off x="10271507" y="2733675"/>
            <a:ext cx="2801282" cy="773136"/>
          </a:xfrm>
          <a:prstGeom prst="rect">
            <a:avLst/>
          </a:prstGeom>
          <a:gradFill>
            <a:gsLst>
              <a:gs pos="0">
                <a:srgbClr val="3BCCFF">
                  <a:alpha val="0"/>
                </a:srgbClr>
              </a:gs>
              <a:gs pos="100000">
                <a:srgbClr val="049FD6">
                  <a:alpha val="5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Rectangle 34">
            <a:extLst>
              <a:ext uri="{FF2B5EF4-FFF2-40B4-BE49-F238E27FC236}">
                <a16:creationId xmlns:a16="http://schemas.microsoft.com/office/drawing/2014/main" id="{00954916-3972-46F0-B623-411B965BC95F}"/>
              </a:ext>
            </a:extLst>
          </p:cNvPr>
          <p:cNvSpPr/>
          <p:nvPr/>
        </p:nvSpPr>
        <p:spPr>
          <a:xfrm>
            <a:off x="10181998" y="2868391"/>
            <a:ext cx="1194558" cy="538609"/>
          </a:xfrm>
          <a:prstGeom prst="rect">
            <a:avLst/>
          </a:prstGeom>
        </p:spPr>
        <p:txBody>
          <a:bodyPr wrap="none">
            <a:spAutoFit/>
          </a:bodyPr>
          <a:lstStyle/>
          <a:p>
            <a:r>
              <a:rPr lang="zh-CN" altLang="en-US" sz="1800">
                <a:solidFill>
                  <a:schemeClr val="bg1"/>
                </a:solidFill>
                <a:latin typeface="Microsoft JhengHei" panose="020B0604030504040204" pitchFamily="34" charset="-120"/>
                <a:ea typeface="Microsoft JhengHei" panose="020B0604030504040204" pitchFamily="34" charset="-120"/>
              </a:rPr>
              <a:t>附贈</a:t>
            </a:r>
            <a:r>
              <a:rPr lang="en-US" altLang="zh-CN" sz="1800">
                <a:solidFill>
                  <a:schemeClr val="bg1"/>
                </a:solidFill>
                <a:latin typeface="Microsoft JhengHei" panose="020B0604030504040204" pitchFamily="34" charset="-120"/>
                <a:ea typeface="Microsoft JhengHei" panose="020B0604030504040204" pitchFamily="34" charset="-120"/>
              </a:rPr>
              <a:t> </a:t>
            </a:r>
          </a:p>
          <a:p>
            <a:r>
              <a:rPr lang="en-US" sz="1050">
                <a:solidFill>
                  <a:schemeClr val="bg1"/>
                </a:solidFill>
                <a:latin typeface="Microsoft JhengHei" panose="020B0604030504040204" pitchFamily="34" charset="-120"/>
                <a:ea typeface="Microsoft JhengHei" panose="020B0604030504040204" pitchFamily="34" charset="-120"/>
              </a:rPr>
              <a:t>M.2 SSD </a:t>
            </a:r>
            <a:r>
              <a:rPr lang="zh-CN" altLang="en-US" sz="1050">
                <a:solidFill>
                  <a:schemeClr val="bg1"/>
                </a:solidFill>
                <a:latin typeface="Microsoft JhengHei" panose="020B0604030504040204" pitchFamily="34" charset="-120"/>
                <a:ea typeface="Microsoft JhengHei" panose="020B0604030504040204" pitchFamily="34" charset="-120"/>
              </a:rPr>
              <a:t>散熱墊</a:t>
            </a:r>
            <a:endParaRPr lang="en-US" sz="1050">
              <a:solidFill>
                <a:schemeClr val="bg1"/>
              </a:solidFill>
              <a:latin typeface="Microsoft JhengHei" panose="020B0604030504040204" pitchFamily="34" charset="-120"/>
              <a:ea typeface="Microsoft JhengHei" panose="020B0604030504040204" pitchFamily="34" charset="-120"/>
            </a:endParaRPr>
          </a:p>
        </p:txBody>
      </p:sp>
      <p:pic>
        <p:nvPicPr>
          <p:cNvPr id="28" name="圖片 27">
            <a:extLst>
              <a:ext uri="{FF2B5EF4-FFF2-40B4-BE49-F238E27FC236}">
                <a16:creationId xmlns:a16="http://schemas.microsoft.com/office/drawing/2014/main" id="{C5611404-E328-4F93-8109-EB6FC084E0D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2337191">
            <a:off x="9152391" y="2747976"/>
            <a:ext cx="736054" cy="73640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25E1B207-AA7D-43AD-96A2-1BD3683A6199}"/>
              </a:ext>
            </a:extLst>
          </p:cNvPr>
          <p:cNvSpPr/>
          <p:nvPr/>
        </p:nvSpPr>
        <p:spPr>
          <a:xfrm rot="10800000">
            <a:off x="6496050" y="2733675"/>
            <a:ext cx="2801282" cy="773136"/>
          </a:xfrm>
          <a:prstGeom prst="rect">
            <a:avLst/>
          </a:prstGeom>
          <a:gradFill>
            <a:gsLst>
              <a:gs pos="0">
                <a:srgbClr val="3BCCFF">
                  <a:alpha val="0"/>
                </a:srgbClr>
              </a:gs>
              <a:gs pos="100000">
                <a:srgbClr val="049FD6">
                  <a:alpha val="5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電子用品, 電路 的圖片&#10;&#10;自動產生的描述">
            <a:extLst>
              <a:ext uri="{FF2B5EF4-FFF2-40B4-BE49-F238E27FC236}">
                <a16:creationId xmlns:a16="http://schemas.microsoft.com/office/drawing/2014/main" id="{A48AD16F-32E0-4AE6-B623-3519B5A5D08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81452">
            <a:off x="2030781" y="2033845"/>
            <a:ext cx="3477166" cy="2378382"/>
          </a:xfrm>
          <a:prstGeom prst="rect">
            <a:avLst/>
          </a:prstGeom>
        </p:spPr>
      </p:pic>
      <p:grpSp>
        <p:nvGrpSpPr>
          <p:cNvPr id="22" name="群組 21">
            <a:extLst>
              <a:ext uri="{FF2B5EF4-FFF2-40B4-BE49-F238E27FC236}">
                <a16:creationId xmlns:a16="http://schemas.microsoft.com/office/drawing/2014/main" id="{9812A2E6-DD4B-4883-8677-AA24E07EEDA7}"/>
              </a:ext>
            </a:extLst>
          </p:cNvPr>
          <p:cNvGrpSpPr/>
          <p:nvPr/>
        </p:nvGrpSpPr>
        <p:grpSpPr>
          <a:xfrm>
            <a:off x="3940857" y="2023609"/>
            <a:ext cx="3383676" cy="2479106"/>
            <a:chOff x="3940857" y="2023609"/>
            <a:chExt cx="3383676" cy="2479106"/>
          </a:xfrm>
        </p:grpSpPr>
        <p:sp>
          <p:nvSpPr>
            <p:cNvPr id="21" name="手繪多邊形: 圖案 20">
              <a:extLst>
                <a:ext uri="{FF2B5EF4-FFF2-40B4-BE49-F238E27FC236}">
                  <a16:creationId xmlns:a16="http://schemas.microsoft.com/office/drawing/2014/main" id="{EDE6CDC3-6564-4EC7-B055-61245A570FC9}"/>
                </a:ext>
              </a:extLst>
            </p:cNvPr>
            <p:cNvSpPr/>
            <p:nvPr/>
          </p:nvSpPr>
          <p:spPr>
            <a:xfrm>
              <a:off x="4133850" y="2884491"/>
              <a:ext cx="914400" cy="819150"/>
            </a:xfrm>
            <a:custGeom>
              <a:avLst/>
              <a:gdLst>
                <a:gd name="connsiteX0" fmla="*/ 838200 w 914400"/>
                <a:gd name="connsiteY0" fmla="*/ 0 h 819150"/>
                <a:gd name="connsiteX1" fmla="*/ 0 w 914400"/>
                <a:gd name="connsiteY1" fmla="*/ 438150 h 819150"/>
                <a:gd name="connsiteX2" fmla="*/ 19050 w 914400"/>
                <a:gd name="connsiteY2" fmla="*/ 685800 h 819150"/>
                <a:gd name="connsiteX3" fmla="*/ 196850 w 914400"/>
                <a:gd name="connsiteY3" fmla="*/ 819150 h 819150"/>
                <a:gd name="connsiteX4" fmla="*/ 914400 w 914400"/>
                <a:gd name="connsiteY4" fmla="*/ 355600 h 819150"/>
                <a:gd name="connsiteX5" fmla="*/ 838200 w 914400"/>
                <a:gd name="connsiteY5" fmla="*/ 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819150">
                  <a:moveTo>
                    <a:pt x="838200" y="0"/>
                  </a:moveTo>
                  <a:lnTo>
                    <a:pt x="0" y="438150"/>
                  </a:lnTo>
                  <a:lnTo>
                    <a:pt x="19050" y="685800"/>
                  </a:lnTo>
                  <a:lnTo>
                    <a:pt x="196850" y="819150"/>
                  </a:lnTo>
                  <a:lnTo>
                    <a:pt x="914400" y="355600"/>
                  </a:lnTo>
                  <a:lnTo>
                    <a:pt x="838200" y="0"/>
                  </a:lnTo>
                  <a:close/>
                </a:path>
              </a:pathLst>
            </a:custGeom>
            <a:solidFill>
              <a:schemeClr val="bg2">
                <a:lumMod val="10000"/>
              </a:schemeClr>
            </a:solidFill>
            <a:ln>
              <a:noFill/>
            </a:ln>
            <a:effectLst>
              <a:outerShdw blurRad="63500" dist="25400" dir="8100000" sx="110000" sy="11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descr="一張含有 坐, 電子用品 的圖片&#10;&#10;自動產生的描述">
              <a:extLst>
                <a:ext uri="{FF2B5EF4-FFF2-40B4-BE49-F238E27FC236}">
                  <a16:creationId xmlns:a16="http://schemas.microsoft.com/office/drawing/2014/main" id="{56DE33A8-F881-47C6-9804-61F2EEABF1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40857" y="2023609"/>
              <a:ext cx="3383676" cy="2479106"/>
            </a:xfrm>
            <a:prstGeom prst="rect">
              <a:avLst/>
            </a:prstGeom>
          </p:spPr>
        </p:pic>
      </p:grpSp>
      <p:sp>
        <p:nvSpPr>
          <p:cNvPr id="2" name="標題 1">
            <a:extLst>
              <a:ext uri="{FF2B5EF4-FFF2-40B4-BE49-F238E27FC236}">
                <a16:creationId xmlns:a16="http://schemas.microsoft.com/office/drawing/2014/main" id="{2EB79264-62AE-4BF9-BB9E-6551FA43362E}"/>
              </a:ext>
            </a:extLst>
          </p:cNvPr>
          <p:cNvSpPr>
            <a:spLocks noGrp="1"/>
          </p:cNvSpPr>
          <p:nvPr>
            <p:ph type="title"/>
          </p:nvPr>
        </p:nvSpPr>
        <p:spPr>
          <a:xfrm>
            <a:off x="457200" y="99263"/>
            <a:ext cx="8229600" cy="812800"/>
          </a:xfrm>
          <a:prstGeom prst="rect">
            <a:avLst/>
          </a:prstGeom>
        </p:spPr>
        <p:txBody>
          <a:bodyPr/>
          <a:lstStyle/>
          <a:p>
            <a:r>
              <a:rPr lang="zh-CN" altLang="en-US">
                <a:latin typeface="Microsoft JhengHei" panose="020B0604030504040204" pitchFamily="34" charset="-120"/>
                <a:ea typeface="Microsoft JhengHei" panose="020B0604030504040204" pitchFamily="34" charset="-120"/>
              </a:rPr>
              <a:t>高導熱金屬機身散熱設計</a:t>
            </a:r>
            <a:endParaRPr lang="zh-TW" altLang="en-US"/>
          </a:p>
        </p:txBody>
      </p:sp>
      <p:pic>
        <p:nvPicPr>
          <p:cNvPr id="4" name="圖片 3" hidden="1">
            <a:extLst>
              <a:ext uri="{FF2B5EF4-FFF2-40B4-BE49-F238E27FC236}">
                <a16:creationId xmlns:a16="http://schemas.microsoft.com/office/drawing/2014/main" id="{DAFC559D-A443-48F6-AD49-FA535A6BB0FD}"/>
              </a:ext>
            </a:extLst>
          </p:cNvPr>
          <p:cNvPicPr>
            <a:picLocks noChangeAspect="1"/>
          </p:cNvPicPr>
          <p:nvPr/>
        </p:nvPicPr>
        <p:blipFill>
          <a:blip r:embed="rId4"/>
          <a:stretch>
            <a:fillRect/>
          </a:stretch>
        </p:blipFill>
        <p:spPr>
          <a:xfrm>
            <a:off x="551058" y="1047145"/>
            <a:ext cx="6090334" cy="3590692"/>
          </a:xfrm>
          <a:prstGeom prst="rect">
            <a:avLst/>
          </a:prstGeom>
        </p:spPr>
      </p:pic>
      <p:sp>
        <p:nvSpPr>
          <p:cNvPr id="6" name="Rectangle 5">
            <a:extLst>
              <a:ext uri="{FF2B5EF4-FFF2-40B4-BE49-F238E27FC236}">
                <a16:creationId xmlns:a16="http://schemas.microsoft.com/office/drawing/2014/main" id="{9040CED1-483D-418F-8810-1EAC4CDAA410}"/>
              </a:ext>
            </a:extLst>
          </p:cNvPr>
          <p:cNvSpPr/>
          <p:nvPr/>
        </p:nvSpPr>
        <p:spPr>
          <a:xfrm>
            <a:off x="2558610" y="4334186"/>
            <a:ext cx="1686708" cy="276999"/>
          </a:xfrm>
          <a:prstGeom prst="rect">
            <a:avLst/>
          </a:prstGeom>
        </p:spPr>
        <p:txBody>
          <a:bodyPr wrap="square">
            <a:spAutoFit/>
          </a:bodyPr>
          <a:lstStyle/>
          <a:p>
            <a:pPr algn="ctr"/>
            <a:r>
              <a:rPr lang="en-US" sz="1200">
                <a:solidFill>
                  <a:srgbClr val="B4FCFE"/>
                </a:solidFill>
                <a:latin typeface="Microsoft JhengHei" panose="020B0604030504040204" pitchFamily="34" charset="-120"/>
                <a:ea typeface="Microsoft JhengHei" panose="020B0604030504040204" pitchFamily="34" charset="-120"/>
              </a:rPr>
              <a:t>QDA-A2MAR</a:t>
            </a:r>
          </a:p>
        </p:txBody>
      </p:sp>
      <p:sp>
        <p:nvSpPr>
          <p:cNvPr id="8" name="TextBox 3">
            <a:extLst>
              <a:ext uri="{FF2B5EF4-FFF2-40B4-BE49-F238E27FC236}">
                <a16:creationId xmlns:a16="http://schemas.microsoft.com/office/drawing/2014/main" id="{DA2E116B-294A-4B66-A14D-E8E5FC55C0FF}"/>
              </a:ext>
            </a:extLst>
          </p:cNvPr>
          <p:cNvSpPr txBox="1"/>
          <p:nvPr/>
        </p:nvSpPr>
        <p:spPr>
          <a:xfrm>
            <a:off x="540049" y="1133973"/>
            <a:ext cx="7070426" cy="584775"/>
          </a:xfrm>
          <a:prstGeom prst="rect">
            <a:avLst/>
          </a:prstGeom>
          <a:noFill/>
        </p:spPr>
        <p:txBody>
          <a:bodyPr wrap="square" rtlCol="0">
            <a:spAutoFit/>
          </a:bodyPr>
          <a:lstStyle/>
          <a:p>
            <a:r>
              <a:rPr lang="zh-CN" altLang="en-US" sz="1600" b="1">
                <a:solidFill>
                  <a:srgbClr val="69F0E1"/>
                </a:solidFill>
                <a:latin typeface="Microsoft JhengHei" panose="020B0604030504040204" pitchFamily="34" charset="-120"/>
                <a:ea typeface="Microsoft JhengHei" panose="020B0604030504040204" pitchFamily="34" charset="-120"/>
              </a:rPr>
              <a:t>鋁合金機身</a:t>
            </a:r>
            <a:r>
              <a:rPr lang="zh-CN" altLang="en-US" sz="1600">
                <a:solidFill>
                  <a:schemeClr val="bg1"/>
                </a:solidFill>
                <a:latin typeface="Microsoft JhengHei" panose="020B0604030504040204" pitchFamily="34" charset="-120"/>
                <a:ea typeface="Microsoft JhengHei" panose="020B0604030504040204" pitchFamily="34" charset="-120"/>
              </a:rPr>
              <a:t>材質提供輕量化設計與比使用廉價鋁板或進階</a:t>
            </a:r>
            <a:r>
              <a:rPr lang="zh-TW" altLang="en-US" sz="1600">
                <a:solidFill>
                  <a:schemeClr val="bg1"/>
                </a:solidFill>
                <a:latin typeface="Microsoft JhengHei" panose="020B0604030504040204" pitchFamily="34" charset="-120"/>
                <a:ea typeface="Microsoft JhengHei" panose="020B0604030504040204" pitchFamily="34" charset="-120"/>
              </a:rPr>
              <a:t> </a:t>
            </a:r>
            <a:r>
              <a:rPr lang="en-US" altLang="zh-CN" sz="1600">
                <a:solidFill>
                  <a:schemeClr val="bg1"/>
                </a:solidFill>
                <a:latin typeface="Microsoft JhengHei" panose="020B0604030504040204" pitchFamily="34" charset="-120"/>
                <a:ea typeface="Microsoft JhengHei" panose="020B0604030504040204" pitchFamily="34" charset="-120"/>
              </a:rPr>
              <a:t>SECC </a:t>
            </a:r>
            <a:r>
              <a:rPr lang="zh-CN" altLang="en-US" sz="1600">
                <a:solidFill>
                  <a:schemeClr val="bg1"/>
                </a:solidFill>
                <a:latin typeface="Microsoft JhengHei" panose="020B0604030504040204" pitchFamily="34" charset="-120"/>
                <a:ea typeface="Microsoft JhengHei" panose="020B0604030504040204" pitchFamily="34" charset="-120"/>
              </a:rPr>
              <a:t>鍍鋅鋼板的產品更好的</a:t>
            </a:r>
            <a:r>
              <a:rPr lang="en-US" altLang="zh-CN" sz="1600">
                <a:solidFill>
                  <a:schemeClr val="bg1"/>
                </a:solidFill>
                <a:latin typeface="Microsoft JhengHei" panose="020B0604030504040204" pitchFamily="34" charset="-120"/>
                <a:ea typeface="Microsoft JhengHei" panose="020B0604030504040204" pitchFamily="34" charset="-120"/>
              </a:rPr>
              <a:t> M.2 SSD </a:t>
            </a:r>
            <a:r>
              <a:rPr lang="zh-CN" altLang="en-US" sz="1600">
                <a:solidFill>
                  <a:schemeClr val="bg1"/>
                </a:solidFill>
                <a:latin typeface="Microsoft JhengHei" panose="020B0604030504040204" pitchFamily="34" charset="-120"/>
                <a:ea typeface="Microsoft JhengHei" panose="020B0604030504040204" pitchFamily="34" charset="-120"/>
              </a:rPr>
              <a:t>散熱效果，並隨附適用單面與雙面</a:t>
            </a:r>
            <a:r>
              <a:rPr lang="en-US" altLang="zh-CN" sz="1600">
                <a:solidFill>
                  <a:schemeClr val="bg1"/>
                </a:solidFill>
                <a:latin typeface="Microsoft JhengHei" panose="020B0604030504040204" pitchFamily="34" charset="-120"/>
                <a:ea typeface="Microsoft JhengHei" panose="020B0604030504040204" pitchFamily="34" charset="-120"/>
              </a:rPr>
              <a:t> M.2 SSD </a:t>
            </a:r>
            <a:r>
              <a:rPr lang="zh-CN" altLang="en-US" sz="1600">
                <a:solidFill>
                  <a:schemeClr val="bg1"/>
                </a:solidFill>
                <a:latin typeface="Microsoft JhengHei" panose="020B0604030504040204" pitchFamily="34" charset="-120"/>
                <a:ea typeface="Microsoft JhengHei" panose="020B0604030504040204" pitchFamily="34" charset="-120"/>
              </a:rPr>
              <a:t>的散熱墊．</a:t>
            </a:r>
            <a:endParaRPr lang="en-US" sz="1600">
              <a:solidFill>
                <a:schemeClr val="bg1"/>
              </a:solidFill>
              <a:latin typeface="Microsoft JhengHei" panose="020B0604030504040204" pitchFamily="34" charset="-120"/>
              <a:ea typeface="Microsoft JhengHei" panose="020B0604030504040204" pitchFamily="34" charset="-120"/>
            </a:endParaRPr>
          </a:p>
        </p:txBody>
      </p:sp>
      <p:sp>
        <p:nvSpPr>
          <p:cNvPr id="12" name="Rectangle 5">
            <a:extLst>
              <a:ext uri="{FF2B5EF4-FFF2-40B4-BE49-F238E27FC236}">
                <a16:creationId xmlns:a16="http://schemas.microsoft.com/office/drawing/2014/main" id="{AF50DF26-1C25-481A-9815-56E95C40B1FF}"/>
              </a:ext>
            </a:extLst>
          </p:cNvPr>
          <p:cNvSpPr/>
          <p:nvPr/>
        </p:nvSpPr>
        <p:spPr>
          <a:xfrm>
            <a:off x="4215352" y="4334186"/>
            <a:ext cx="2617245" cy="276999"/>
          </a:xfrm>
          <a:prstGeom prst="rect">
            <a:avLst/>
          </a:prstGeom>
        </p:spPr>
        <p:txBody>
          <a:bodyPr wrap="square">
            <a:spAutoFit/>
          </a:bodyPr>
          <a:lstStyle/>
          <a:p>
            <a:pPr algn="ctr"/>
            <a:r>
              <a:rPr lang="en-US" altLang="zh-TW" sz="1200">
                <a:solidFill>
                  <a:srgbClr val="B4FCFE"/>
                </a:solidFill>
                <a:latin typeface="Microsoft JhengHei" panose="020B0604030504040204" pitchFamily="34" charset="-120"/>
                <a:ea typeface="Microsoft JhengHei" panose="020B0604030504040204" pitchFamily="34" charset="-120"/>
              </a:rPr>
              <a:t>QDA-UMP &amp; QDA-U2MP</a:t>
            </a:r>
          </a:p>
        </p:txBody>
      </p:sp>
      <p:sp>
        <p:nvSpPr>
          <p:cNvPr id="14" name="Rectangle 34">
            <a:extLst>
              <a:ext uri="{FF2B5EF4-FFF2-40B4-BE49-F238E27FC236}">
                <a16:creationId xmlns:a16="http://schemas.microsoft.com/office/drawing/2014/main" id="{DD9B0195-B603-4C26-85E8-88D6357B4218}"/>
              </a:ext>
            </a:extLst>
          </p:cNvPr>
          <p:cNvSpPr/>
          <p:nvPr/>
        </p:nvSpPr>
        <p:spPr>
          <a:xfrm>
            <a:off x="7858533" y="2868391"/>
            <a:ext cx="1194558" cy="538609"/>
          </a:xfrm>
          <a:prstGeom prst="rect">
            <a:avLst/>
          </a:prstGeom>
        </p:spPr>
        <p:txBody>
          <a:bodyPr wrap="none">
            <a:spAutoFit/>
          </a:bodyPr>
          <a:lstStyle/>
          <a:p>
            <a:r>
              <a:rPr lang="zh-CN" altLang="en-US" sz="1800">
                <a:solidFill>
                  <a:schemeClr val="bg1"/>
                </a:solidFill>
                <a:latin typeface="Microsoft JhengHei" panose="020B0604030504040204" pitchFamily="34" charset="-120"/>
                <a:ea typeface="Microsoft JhengHei" panose="020B0604030504040204" pitchFamily="34" charset="-120"/>
              </a:rPr>
              <a:t>附贈</a:t>
            </a:r>
            <a:r>
              <a:rPr lang="en-US" altLang="zh-CN" sz="1800">
                <a:solidFill>
                  <a:schemeClr val="bg1"/>
                </a:solidFill>
                <a:latin typeface="Microsoft JhengHei" panose="020B0604030504040204" pitchFamily="34" charset="-120"/>
                <a:ea typeface="Microsoft JhengHei" panose="020B0604030504040204" pitchFamily="34" charset="-120"/>
              </a:rPr>
              <a:t> </a:t>
            </a:r>
          </a:p>
          <a:p>
            <a:r>
              <a:rPr lang="en-US" sz="1050">
                <a:solidFill>
                  <a:schemeClr val="bg1"/>
                </a:solidFill>
                <a:latin typeface="Microsoft JhengHei" panose="020B0604030504040204" pitchFamily="34" charset="-120"/>
                <a:ea typeface="Microsoft JhengHei" panose="020B0604030504040204" pitchFamily="34" charset="-120"/>
              </a:rPr>
              <a:t>M.2 SSD </a:t>
            </a:r>
            <a:r>
              <a:rPr lang="zh-CN" altLang="en-US" sz="1050">
                <a:solidFill>
                  <a:schemeClr val="bg1"/>
                </a:solidFill>
                <a:latin typeface="Microsoft JhengHei" panose="020B0604030504040204" pitchFamily="34" charset="-120"/>
                <a:ea typeface="Microsoft JhengHei" panose="020B0604030504040204" pitchFamily="34" charset="-120"/>
              </a:rPr>
              <a:t>散熱墊</a:t>
            </a:r>
            <a:endParaRPr lang="en-US" sz="1050">
              <a:solidFill>
                <a:schemeClr val="bg1"/>
              </a:solidFill>
              <a:latin typeface="Microsoft JhengHei" panose="020B0604030504040204" pitchFamily="34" charset="-120"/>
              <a:ea typeface="Microsoft JhengHei" panose="020B0604030504040204" pitchFamily="34" charset="-120"/>
            </a:endParaRPr>
          </a:p>
        </p:txBody>
      </p:sp>
      <p:pic>
        <p:nvPicPr>
          <p:cNvPr id="15" name="圖片 14">
            <a:extLst>
              <a:ext uri="{FF2B5EF4-FFF2-40B4-BE49-F238E27FC236}">
                <a16:creationId xmlns:a16="http://schemas.microsoft.com/office/drawing/2014/main" id="{CC281744-0730-4683-BDDF-16D6E4E2529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337191">
            <a:off x="7170633" y="2747976"/>
            <a:ext cx="736054" cy="736406"/>
          </a:xfrm>
          <a:prstGeom prst="rect">
            <a:avLst/>
          </a:prstGeom>
        </p:spPr>
      </p:pic>
      <p:grpSp>
        <p:nvGrpSpPr>
          <p:cNvPr id="23" name="群組 22">
            <a:extLst>
              <a:ext uri="{FF2B5EF4-FFF2-40B4-BE49-F238E27FC236}">
                <a16:creationId xmlns:a16="http://schemas.microsoft.com/office/drawing/2014/main" id="{91AACD67-1578-4A72-A8D3-CFDD92512E4B}"/>
              </a:ext>
            </a:extLst>
          </p:cNvPr>
          <p:cNvGrpSpPr/>
          <p:nvPr/>
        </p:nvGrpSpPr>
        <p:grpSpPr>
          <a:xfrm>
            <a:off x="540049" y="1968977"/>
            <a:ext cx="7910531" cy="2026223"/>
            <a:chOff x="540049" y="1968977"/>
            <a:chExt cx="7910531" cy="2026223"/>
          </a:xfrm>
        </p:grpSpPr>
        <p:sp>
          <p:nvSpPr>
            <p:cNvPr id="9" name="Rectangle 12">
              <a:extLst>
                <a:ext uri="{FF2B5EF4-FFF2-40B4-BE49-F238E27FC236}">
                  <a16:creationId xmlns:a16="http://schemas.microsoft.com/office/drawing/2014/main" id="{7F8BA790-9A19-4956-B00B-AA274B0B03DF}"/>
                </a:ext>
              </a:extLst>
            </p:cNvPr>
            <p:cNvSpPr/>
            <p:nvPr/>
          </p:nvSpPr>
          <p:spPr>
            <a:xfrm>
              <a:off x="572353" y="3615281"/>
              <a:ext cx="2006190" cy="338554"/>
            </a:xfrm>
            <a:prstGeom prst="rect">
              <a:avLst/>
            </a:prstGeom>
          </p:spPr>
          <p:txBody>
            <a:bodyPr wrap="none">
              <a:spAutoFit/>
            </a:bodyPr>
            <a:lstStyle/>
            <a:p>
              <a:r>
                <a:rPr lang="en-US" sz="1600">
                  <a:solidFill>
                    <a:srgbClr val="B4FCFE"/>
                  </a:solidFill>
                  <a:latin typeface="Microsoft JhengHei" panose="020B0604030504040204" pitchFamily="34" charset="-120"/>
                  <a:ea typeface="Microsoft JhengHei" panose="020B0604030504040204" pitchFamily="34" charset="-120"/>
                </a:rPr>
                <a:t>SGCC</a:t>
              </a:r>
              <a:r>
                <a:rPr lang="zh-TW" altLang="en-US" sz="1600">
                  <a:solidFill>
                    <a:srgbClr val="B4FCFE"/>
                  </a:solidFill>
                  <a:latin typeface="Microsoft JhengHei" panose="020B0604030504040204" pitchFamily="34" charset="-120"/>
                  <a:ea typeface="Microsoft JhengHei" panose="020B0604030504040204" pitchFamily="34" charset="-120"/>
                </a:rPr>
                <a:t> </a:t>
              </a:r>
              <a:r>
                <a:rPr lang="zh-CN" altLang="en-US" sz="1600">
                  <a:solidFill>
                    <a:srgbClr val="B4FCFE"/>
                  </a:solidFill>
                  <a:latin typeface="Microsoft JhengHei" panose="020B0604030504040204" pitchFamily="34" charset="-120"/>
                  <a:ea typeface="Microsoft JhengHei" panose="020B0604030504040204" pitchFamily="34" charset="-120"/>
                </a:rPr>
                <a:t>鍍鋅鋼板底座</a:t>
              </a:r>
              <a:endParaRPr lang="en-US" sz="1600">
                <a:solidFill>
                  <a:srgbClr val="B4FCFE"/>
                </a:solidFill>
                <a:latin typeface="Microsoft JhengHei" panose="020B0604030504040204" pitchFamily="34" charset="-120"/>
                <a:ea typeface="Microsoft JhengHei" panose="020B0604030504040204" pitchFamily="34" charset="-120"/>
              </a:endParaRPr>
            </a:p>
          </p:txBody>
        </p:sp>
        <p:sp>
          <p:nvSpPr>
            <p:cNvPr id="10" name="Rectangle 13">
              <a:extLst>
                <a:ext uri="{FF2B5EF4-FFF2-40B4-BE49-F238E27FC236}">
                  <a16:creationId xmlns:a16="http://schemas.microsoft.com/office/drawing/2014/main" id="{7001E63D-79FA-4B5C-B041-6FC20B2B72FF}"/>
                </a:ext>
              </a:extLst>
            </p:cNvPr>
            <p:cNvSpPr/>
            <p:nvPr/>
          </p:nvSpPr>
          <p:spPr>
            <a:xfrm>
              <a:off x="540049" y="1968977"/>
              <a:ext cx="1210588" cy="338554"/>
            </a:xfrm>
            <a:prstGeom prst="rect">
              <a:avLst/>
            </a:prstGeom>
          </p:spPr>
          <p:txBody>
            <a:bodyPr wrap="none">
              <a:spAutoFit/>
            </a:bodyPr>
            <a:lstStyle/>
            <a:p>
              <a:r>
                <a:rPr lang="zh-CN" altLang="en-US" sz="1600">
                  <a:solidFill>
                    <a:srgbClr val="B4FCFE"/>
                  </a:solidFill>
                  <a:latin typeface="Microsoft JhengHei" panose="020B0604030504040204" pitchFamily="34" charset="-120"/>
                  <a:ea typeface="Microsoft JhengHei" panose="020B0604030504040204" pitchFamily="34" charset="-120"/>
                </a:rPr>
                <a:t>鋁合金上蓋</a:t>
              </a:r>
              <a:endParaRPr lang="en-US" sz="1600">
                <a:solidFill>
                  <a:srgbClr val="B4FCFE"/>
                </a:solidFill>
                <a:latin typeface="Microsoft JhengHei" panose="020B0604030504040204" pitchFamily="34" charset="-120"/>
                <a:ea typeface="Microsoft JhengHei" panose="020B0604030504040204" pitchFamily="34" charset="-120"/>
              </a:endParaRPr>
            </a:p>
          </p:txBody>
        </p:sp>
        <p:sp>
          <p:nvSpPr>
            <p:cNvPr id="11" name="Rectangle 14">
              <a:extLst>
                <a:ext uri="{FF2B5EF4-FFF2-40B4-BE49-F238E27FC236}">
                  <a16:creationId xmlns:a16="http://schemas.microsoft.com/office/drawing/2014/main" id="{6A740B6B-F198-4F47-AA4C-14EE89621A85}"/>
                </a:ext>
              </a:extLst>
            </p:cNvPr>
            <p:cNvSpPr/>
            <p:nvPr/>
          </p:nvSpPr>
          <p:spPr>
            <a:xfrm>
              <a:off x="7239992" y="3615281"/>
              <a:ext cx="1210588" cy="338554"/>
            </a:xfrm>
            <a:prstGeom prst="rect">
              <a:avLst/>
            </a:prstGeom>
          </p:spPr>
          <p:txBody>
            <a:bodyPr wrap="none">
              <a:spAutoFit/>
            </a:bodyPr>
            <a:lstStyle/>
            <a:p>
              <a:r>
                <a:rPr lang="zh-CN" altLang="en-US" sz="1600">
                  <a:solidFill>
                    <a:srgbClr val="B4FCFE"/>
                  </a:solidFill>
                  <a:latin typeface="Microsoft JhengHei" panose="020B0604030504040204" pitchFamily="34" charset="-120"/>
                  <a:ea typeface="Microsoft JhengHei" panose="020B0604030504040204" pitchFamily="34" charset="-120"/>
                </a:rPr>
                <a:t>鋁合金底座</a:t>
              </a:r>
              <a:endParaRPr lang="en-US" sz="1600">
                <a:solidFill>
                  <a:srgbClr val="B4FCFE"/>
                </a:solidFill>
                <a:latin typeface="Microsoft JhengHei" panose="020B0604030504040204" pitchFamily="34" charset="-120"/>
                <a:ea typeface="Microsoft JhengHei" panose="020B0604030504040204" pitchFamily="34" charset="-120"/>
              </a:endParaRPr>
            </a:p>
          </p:txBody>
        </p:sp>
        <p:sp>
          <p:nvSpPr>
            <p:cNvPr id="13" name="Rectangle 13">
              <a:extLst>
                <a:ext uri="{FF2B5EF4-FFF2-40B4-BE49-F238E27FC236}">
                  <a16:creationId xmlns:a16="http://schemas.microsoft.com/office/drawing/2014/main" id="{31AACF41-B420-4B29-A6A9-2F03B3550AF8}"/>
                </a:ext>
              </a:extLst>
            </p:cNvPr>
            <p:cNvSpPr/>
            <p:nvPr/>
          </p:nvSpPr>
          <p:spPr>
            <a:xfrm>
              <a:off x="7239992" y="1968977"/>
              <a:ext cx="1210588" cy="338554"/>
            </a:xfrm>
            <a:prstGeom prst="rect">
              <a:avLst/>
            </a:prstGeom>
          </p:spPr>
          <p:txBody>
            <a:bodyPr wrap="none">
              <a:spAutoFit/>
            </a:bodyPr>
            <a:lstStyle/>
            <a:p>
              <a:r>
                <a:rPr lang="zh-CN" altLang="en-US" sz="1600">
                  <a:solidFill>
                    <a:srgbClr val="B4FCFE"/>
                  </a:solidFill>
                  <a:latin typeface="Microsoft JhengHei" panose="020B0604030504040204" pitchFamily="34" charset="-120"/>
                  <a:ea typeface="Microsoft JhengHei" panose="020B0604030504040204" pitchFamily="34" charset="-120"/>
                </a:rPr>
                <a:t>鋁合金上蓋</a:t>
              </a:r>
              <a:endParaRPr lang="en-US" sz="1600">
                <a:solidFill>
                  <a:srgbClr val="B4FCFE"/>
                </a:solidFill>
                <a:latin typeface="Microsoft JhengHei" panose="020B0604030504040204" pitchFamily="34" charset="-120"/>
                <a:ea typeface="Microsoft JhengHei" panose="020B0604030504040204" pitchFamily="34" charset="-120"/>
              </a:endParaRPr>
            </a:p>
          </p:txBody>
        </p:sp>
        <p:sp>
          <p:nvSpPr>
            <p:cNvPr id="3" name="手繪多邊形: 圖案 2">
              <a:extLst>
                <a:ext uri="{FF2B5EF4-FFF2-40B4-BE49-F238E27FC236}">
                  <a16:creationId xmlns:a16="http://schemas.microsoft.com/office/drawing/2014/main" id="{B501DCFC-C171-4271-A9D0-9852C3EA22B7}"/>
                </a:ext>
              </a:extLst>
            </p:cNvPr>
            <p:cNvSpPr/>
            <p:nvPr/>
          </p:nvSpPr>
          <p:spPr>
            <a:xfrm>
              <a:off x="619125" y="3894136"/>
              <a:ext cx="2441575" cy="97888"/>
            </a:xfrm>
            <a:custGeom>
              <a:avLst/>
              <a:gdLst>
                <a:gd name="connsiteX0" fmla="*/ 2057400 w 2057400"/>
                <a:gd name="connsiteY0" fmla="*/ 0 h 285750"/>
                <a:gd name="connsiteX1" fmla="*/ 1781175 w 2057400"/>
                <a:gd name="connsiteY1" fmla="*/ 285750 h 285750"/>
                <a:gd name="connsiteX2" fmla="*/ 0 w 2057400"/>
                <a:gd name="connsiteY2" fmla="*/ 285750 h 285750"/>
                <a:gd name="connsiteX0" fmla="*/ 2057400 w 2057400"/>
                <a:gd name="connsiteY0" fmla="*/ 0 h 299500"/>
                <a:gd name="connsiteX1" fmla="*/ 1904928 w 2057400"/>
                <a:gd name="connsiteY1" fmla="*/ 299500 h 299500"/>
                <a:gd name="connsiteX2" fmla="*/ 0 w 2057400"/>
                <a:gd name="connsiteY2" fmla="*/ 285750 h 299500"/>
                <a:gd name="connsiteX0" fmla="*/ 2505075 w 2505075"/>
                <a:gd name="connsiteY0" fmla="*/ 23812 h 23812"/>
                <a:gd name="connsiteX1" fmla="*/ 1904928 w 2505075"/>
                <a:gd name="connsiteY1" fmla="*/ 13750 h 23812"/>
                <a:gd name="connsiteX2" fmla="*/ 0 w 2505075"/>
                <a:gd name="connsiteY2" fmla="*/ 0 h 23812"/>
                <a:gd name="connsiteX0" fmla="*/ 2441575 w 2441575"/>
                <a:gd name="connsiteY0" fmla="*/ 0 h 101063"/>
                <a:gd name="connsiteX1" fmla="*/ 1904928 w 2441575"/>
                <a:gd name="connsiteY1" fmla="*/ 101063 h 101063"/>
                <a:gd name="connsiteX2" fmla="*/ 0 w 2441575"/>
                <a:gd name="connsiteY2" fmla="*/ 87313 h 101063"/>
                <a:gd name="connsiteX0" fmla="*/ 2441575 w 2441575"/>
                <a:gd name="connsiteY0" fmla="*/ 0 h 101063"/>
                <a:gd name="connsiteX1" fmla="*/ 2117653 w 2441575"/>
                <a:gd name="connsiteY1" fmla="*/ 101063 h 101063"/>
                <a:gd name="connsiteX2" fmla="*/ 0 w 2441575"/>
                <a:gd name="connsiteY2" fmla="*/ 87313 h 101063"/>
                <a:gd name="connsiteX0" fmla="*/ 2441575 w 2441575"/>
                <a:gd name="connsiteY0" fmla="*/ 0 h 97888"/>
                <a:gd name="connsiteX1" fmla="*/ 2330378 w 2441575"/>
                <a:gd name="connsiteY1" fmla="*/ 97888 h 97888"/>
                <a:gd name="connsiteX2" fmla="*/ 0 w 2441575"/>
                <a:gd name="connsiteY2" fmla="*/ 87313 h 97888"/>
              </a:gdLst>
              <a:ahLst/>
              <a:cxnLst>
                <a:cxn ang="0">
                  <a:pos x="connsiteX0" y="connsiteY0"/>
                </a:cxn>
                <a:cxn ang="0">
                  <a:pos x="connsiteX1" y="connsiteY1"/>
                </a:cxn>
                <a:cxn ang="0">
                  <a:pos x="connsiteX2" y="connsiteY2"/>
                </a:cxn>
              </a:cxnLst>
              <a:rect l="l" t="t" r="r" b="b"/>
              <a:pathLst>
                <a:path w="2441575" h="97888">
                  <a:moveTo>
                    <a:pt x="2441575" y="0"/>
                  </a:moveTo>
                  <a:lnTo>
                    <a:pt x="2330378" y="97888"/>
                  </a:lnTo>
                  <a:lnTo>
                    <a:pt x="0" y="87313"/>
                  </a:lnTo>
                </a:path>
              </a:pathLst>
            </a:custGeom>
            <a:noFill/>
            <a:ln w="6350">
              <a:solidFill>
                <a:srgbClr val="B4FC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手繪多邊形: 圖案 15">
              <a:extLst>
                <a:ext uri="{FF2B5EF4-FFF2-40B4-BE49-F238E27FC236}">
                  <a16:creationId xmlns:a16="http://schemas.microsoft.com/office/drawing/2014/main" id="{740B5DC3-0BFA-4647-838B-B2018CC119B8}"/>
                </a:ext>
              </a:extLst>
            </p:cNvPr>
            <p:cNvSpPr/>
            <p:nvPr/>
          </p:nvSpPr>
          <p:spPr>
            <a:xfrm>
              <a:off x="619125" y="2302906"/>
              <a:ext cx="2116455" cy="584775"/>
            </a:xfrm>
            <a:custGeom>
              <a:avLst/>
              <a:gdLst>
                <a:gd name="connsiteX0" fmla="*/ 2057400 w 2057400"/>
                <a:gd name="connsiteY0" fmla="*/ 0 h 285750"/>
                <a:gd name="connsiteX1" fmla="*/ 1781175 w 2057400"/>
                <a:gd name="connsiteY1" fmla="*/ 285750 h 285750"/>
                <a:gd name="connsiteX2" fmla="*/ 0 w 2057400"/>
                <a:gd name="connsiteY2" fmla="*/ 285750 h 285750"/>
                <a:gd name="connsiteX0" fmla="*/ 2057400 w 2057400"/>
                <a:gd name="connsiteY0" fmla="*/ 0 h 299500"/>
                <a:gd name="connsiteX1" fmla="*/ 1904928 w 2057400"/>
                <a:gd name="connsiteY1" fmla="*/ 299500 h 299500"/>
                <a:gd name="connsiteX2" fmla="*/ 0 w 2057400"/>
                <a:gd name="connsiteY2" fmla="*/ 285750 h 299500"/>
                <a:gd name="connsiteX0" fmla="*/ 2084901 w 2084901"/>
                <a:gd name="connsiteY0" fmla="*/ 525522 h 525522"/>
                <a:gd name="connsiteX1" fmla="*/ 1904928 w 2084901"/>
                <a:gd name="connsiteY1" fmla="*/ 13750 h 525522"/>
                <a:gd name="connsiteX2" fmla="*/ 0 w 2084901"/>
                <a:gd name="connsiteY2" fmla="*/ 0 h 525522"/>
              </a:gdLst>
              <a:ahLst/>
              <a:cxnLst>
                <a:cxn ang="0">
                  <a:pos x="connsiteX0" y="connsiteY0"/>
                </a:cxn>
                <a:cxn ang="0">
                  <a:pos x="connsiteX1" y="connsiteY1"/>
                </a:cxn>
                <a:cxn ang="0">
                  <a:pos x="connsiteX2" y="connsiteY2"/>
                </a:cxn>
              </a:cxnLst>
              <a:rect l="l" t="t" r="r" b="b"/>
              <a:pathLst>
                <a:path w="2084901" h="525522">
                  <a:moveTo>
                    <a:pt x="2084901" y="525522"/>
                  </a:moveTo>
                  <a:lnTo>
                    <a:pt x="1904928" y="13750"/>
                  </a:lnTo>
                  <a:lnTo>
                    <a:pt x="0" y="0"/>
                  </a:lnTo>
                </a:path>
              </a:pathLst>
            </a:custGeom>
            <a:noFill/>
            <a:ln w="6350">
              <a:solidFill>
                <a:srgbClr val="B4FC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手繪多邊形: 圖案 16">
              <a:extLst>
                <a:ext uri="{FF2B5EF4-FFF2-40B4-BE49-F238E27FC236}">
                  <a16:creationId xmlns:a16="http://schemas.microsoft.com/office/drawing/2014/main" id="{0C89FAB9-E714-4454-931A-BAEB97FB9C99}"/>
                </a:ext>
              </a:extLst>
            </p:cNvPr>
            <p:cNvSpPr/>
            <p:nvPr/>
          </p:nvSpPr>
          <p:spPr>
            <a:xfrm flipH="1">
              <a:off x="6327457" y="3614738"/>
              <a:ext cx="2071658" cy="380462"/>
            </a:xfrm>
            <a:custGeom>
              <a:avLst/>
              <a:gdLst>
                <a:gd name="connsiteX0" fmla="*/ 2057400 w 2057400"/>
                <a:gd name="connsiteY0" fmla="*/ 0 h 285750"/>
                <a:gd name="connsiteX1" fmla="*/ 1781175 w 2057400"/>
                <a:gd name="connsiteY1" fmla="*/ 285750 h 285750"/>
                <a:gd name="connsiteX2" fmla="*/ 0 w 2057400"/>
                <a:gd name="connsiteY2" fmla="*/ 285750 h 285750"/>
                <a:gd name="connsiteX0" fmla="*/ 2057400 w 2057400"/>
                <a:gd name="connsiteY0" fmla="*/ 0 h 299500"/>
                <a:gd name="connsiteX1" fmla="*/ 1904928 w 2057400"/>
                <a:gd name="connsiteY1" fmla="*/ 299500 h 299500"/>
                <a:gd name="connsiteX2" fmla="*/ 0 w 2057400"/>
                <a:gd name="connsiteY2" fmla="*/ 285750 h 299500"/>
                <a:gd name="connsiteX0" fmla="*/ 2100867 w 2100867"/>
                <a:gd name="connsiteY0" fmla="*/ 0 h 380462"/>
                <a:gd name="connsiteX1" fmla="*/ 1904928 w 2100867"/>
                <a:gd name="connsiteY1" fmla="*/ 380462 h 380462"/>
                <a:gd name="connsiteX2" fmla="*/ 0 w 2100867"/>
                <a:gd name="connsiteY2" fmla="*/ 366712 h 380462"/>
              </a:gdLst>
              <a:ahLst/>
              <a:cxnLst>
                <a:cxn ang="0">
                  <a:pos x="connsiteX0" y="connsiteY0"/>
                </a:cxn>
                <a:cxn ang="0">
                  <a:pos x="connsiteX1" y="connsiteY1"/>
                </a:cxn>
                <a:cxn ang="0">
                  <a:pos x="connsiteX2" y="connsiteY2"/>
                </a:cxn>
              </a:cxnLst>
              <a:rect l="l" t="t" r="r" b="b"/>
              <a:pathLst>
                <a:path w="2100867" h="380462">
                  <a:moveTo>
                    <a:pt x="2100867" y="0"/>
                  </a:moveTo>
                  <a:lnTo>
                    <a:pt x="1904928" y="380462"/>
                  </a:lnTo>
                  <a:lnTo>
                    <a:pt x="0" y="366712"/>
                  </a:lnTo>
                </a:path>
              </a:pathLst>
            </a:custGeom>
            <a:noFill/>
            <a:ln w="6350">
              <a:solidFill>
                <a:srgbClr val="B4FC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手繪多邊形: 圖案 17">
              <a:extLst>
                <a:ext uri="{FF2B5EF4-FFF2-40B4-BE49-F238E27FC236}">
                  <a16:creationId xmlns:a16="http://schemas.microsoft.com/office/drawing/2014/main" id="{6F76F91E-6C37-4DAA-BE0E-F5E5C32CDBCE}"/>
                </a:ext>
              </a:extLst>
            </p:cNvPr>
            <p:cNvSpPr/>
            <p:nvPr/>
          </p:nvSpPr>
          <p:spPr>
            <a:xfrm flipH="1">
              <a:off x="6633838" y="2302907"/>
              <a:ext cx="1741319" cy="525522"/>
            </a:xfrm>
            <a:custGeom>
              <a:avLst/>
              <a:gdLst>
                <a:gd name="connsiteX0" fmla="*/ 2057400 w 2057400"/>
                <a:gd name="connsiteY0" fmla="*/ 0 h 285750"/>
                <a:gd name="connsiteX1" fmla="*/ 1781175 w 2057400"/>
                <a:gd name="connsiteY1" fmla="*/ 285750 h 285750"/>
                <a:gd name="connsiteX2" fmla="*/ 0 w 2057400"/>
                <a:gd name="connsiteY2" fmla="*/ 285750 h 285750"/>
                <a:gd name="connsiteX0" fmla="*/ 2057400 w 2057400"/>
                <a:gd name="connsiteY0" fmla="*/ 0 h 299500"/>
                <a:gd name="connsiteX1" fmla="*/ 1904928 w 2057400"/>
                <a:gd name="connsiteY1" fmla="*/ 299500 h 299500"/>
                <a:gd name="connsiteX2" fmla="*/ 0 w 2057400"/>
                <a:gd name="connsiteY2" fmla="*/ 285750 h 299500"/>
                <a:gd name="connsiteX0" fmla="*/ 2084901 w 2084901"/>
                <a:gd name="connsiteY0" fmla="*/ 525522 h 525522"/>
                <a:gd name="connsiteX1" fmla="*/ 1904928 w 2084901"/>
                <a:gd name="connsiteY1" fmla="*/ 13750 h 525522"/>
                <a:gd name="connsiteX2" fmla="*/ 0 w 2084901"/>
                <a:gd name="connsiteY2" fmla="*/ 0 h 525522"/>
              </a:gdLst>
              <a:ahLst/>
              <a:cxnLst>
                <a:cxn ang="0">
                  <a:pos x="connsiteX0" y="connsiteY0"/>
                </a:cxn>
                <a:cxn ang="0">
                  <a:pos x="connsiteX1" y="connsiteY1"/>
                </a:cxn>
                <a:cxn ang="0">
                  <a:pos x="connsiteX2" y="connsiteY2"/>
                </a:cxn>
              </a:cxnLst>
              <a:rect l="l" t="t" r="r" b="b"/>
              <a:pathLst>
                <a:path w="2084901" h="525522">
                  <a:moveTo>
                    <a:pt x="2084901" y="525522"/>
                  </a:moveTo>
                  <a:lnTo>
                    <a:pt x="1904928" y="13750"/>
                  </a:lnTo>
                  <a:lnTo>
                    <a:pt x="0" y="0"/>
                  </a:lnTo>
                </a:path>
              </a:pathLst>
            </a:custGeom>
            <a:noFill/>
            <a:ln w="6350">
              <a:solidFill>
                <a:srgbClr val="B4FC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9" name="圖形 18">
            <a:extLst>
              <a:ext uri="{FF2B5EF4-FFF2-40B4-BE49-F238E27FC236}">
                <a16:creationId xmlns:a16="http://schemas.microsoft.com/office/drawing/2014/main" id="{4CF04026-7BAF-4F39-B8BE-8917D8FC27DB}"/>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960808" y="159914"/>
            <a:ext cx="941092" cy="160248"/>
          </a:xfrm>
          <a:prstGeom prst="rect">
            <a:avLst/>
          </a:prstGeom>
        </p:spPr>
      </p:pic>
      <p:pic>
        <p:nvPicPr>
          <p:cNvPr id="24" name="圖片 23">
            <a:extLst>
              <a:ext uri="{FF2B5EF4-FFF2-40B4-BE49-F238E27FC236}">
                <a16:creationId xmlns:a16="http://schemas.microsoft.com/office/drawing/2014/main" id="{00407C42-A25E-4D4F-BBC1-122282DAB498}"/>
              </a:ext>
            </a:extLst>
          </p:cNvPr>
          <p:cNvPicPr>
            <a:picLocks noChangeAspect="1"/>
          </p:cNvPicPr>
          <p:nvPr/>
        </p:nvPicPr>
        <p:blipFill>
          <a:blip r:embed="rId8"/>
          <a:stretch>
            <a:fillRect/>
          </a:stretch>
        </p:blipFill>
        <p:spPr>
          <a:xfrm>
            <a:off x="9288837" y="1081400"/>
            <a:ext cx="5542442" cy="3989874"/>
          </a:xfrm>
          <a:prstGeom prst="rect">
            <a:avLst/>
          </a:prstGeom>
        </p:spPr>
      </p:pic>
      <p:grpSp>
        <p:nvGrpSpPr>
          <p:cNvPr id="25" name="群組 24">
            <a:extLst>
              <a:ext uri="{FF2B5EF4-FFF2-40B4-BE49-F238E27FC236}">
                <a16:creationId xmlns:a16="http://schemas.microsoft.com/office/drawing/2014/main" id="{C35F6370-1E60-464E-8479-B7BBD2BE94C6}"/>
              </a:ext>
            </a:extLst>
          </p:cNvPr>
          <p:cNvGrpSpPr/>
          <p:nvPr/>
        </p:nvGrpSpPr>
        <p:grpSpPr>
          <a:xfrm>
            <a:off x="9533865" y="1718710"/>
            <a:ext cx="1172629" cy="1199750"/>
            <a:chOff x="2024245" y="1266263"/>
            <a:chExt cx="2666260" cy="2727926"/>
          </a:xfrm>
        </p:grpSpPr>
        <p:sp>
          <p:nvSpPr>
            <p:cNvPr id="26" name="橢圓 25">
              <a:extLst>
                <a:ext uri="{FF2B5EF4-FFF2-40B4-BE49-F238E27FC236}">
                  <a16:creationId xmlns:a16="http://schemas.microsoft.com/office/drawing/2014/main" id="{820CECD3-C9F0-41B6-847A-11C694C67EB2}"/>
                </a:ext>
              </a:extLst>
            </p:cNvPr>
            <p:cNvSpPr/>
            <p:nvPr/>
          </p:nvSpPr>
          <p:spPr>
            <a:xfrm>
              <a:off x="2024245" y="1304678"/>
              <a:ext cx="2666260" cy="2666260"/>
            </a:xfrm>
            <a:prstGeom prst="ellipse">
              <a:avLst/>
            </a:prstGeom>
            <a:solidFill>
              <a:srgbClr val="002060"/>
            </a:solid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7" name="圖片 26">
              <a:extLst>
                <a:ext uri="{FF2B5EF4-FFF2-40B4-BE49-F238E27FC236}">
                  <a16:creationId xmlns:a16="http://schemas.microsoft.com/office/drawing/2014/main" id="{F4C8D9A4-E6DD-4403-9099-C73354E8B03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038347" y="1266263"/>
              <a:ext cx="2652157" cy="2727926"/>
            </a:xfrm>
            <a:prstGeom prst="rect">
              <a:avLst/>
            </a:prstGeom>
          </p:spPr>
        </p:pic>
      </p:grpSp>
    </p:spTree>
    <p:extLst>
      <p:ext uri="{BB962C8B-B14F-4D97-AF65-F5344CB8AC3E}">
        <p14:creationId xmlns:p14="http://schemas.microsoft.com/office/powerpoint/2010/main" val="1504527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6"/>
          <p:cNvSpPr txBox="1">
            <a:spLocks noGrp="1"/>
          </p:cNvSpPr>
          <p:nvPr>
            <p:ph type="title"/>
          </p:nvPr>
        </p:nvSpPr>
        <p:spPr>
          <a:xfrm>
            <a:off x="457200" y="72226"/>
            <a:ext cx="8229600" cy="812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zh-TW" altLang="en-US">
                <a:sym typeface="Arial"/>
              </a:rPr>
              <a:t>智能冷卻機制</a:t>
            </a:r>
            <a:endParaRPr>
              <a:sym typeface="Arial"/>
            </a:endParaRPr>
          </a:p>
        </p:txBody>
      </p:sp>
      <p:sp>
        <p:nvSpPr>
          <p:cNvPr id="365" name="Google Shape;365;p36"/>
          <p:cNvSpPr/>
          <p:nvPr/>
        </p:nvSpPr>
        <p:spPr>
          <a:xfrm>
            <a:off x="216871" y="1950215"/>
            <a:ext cx="3364530" cy="1690192"/>
          </a:xfrm>
          <a:prstGeom prst="rect">
            <a:avLst/>
          </a:prstGeom>
          <a:noFill/>
          <a:ln>
            <a:noFill/>
          </a:ln>
        </p:spPr>
        <p:txBody>
          <a:bodyPr spcFirstLastPara="1" wrap="square" lIns="91425" tIns="45700" rIns="91425" bIns="45700" anchor="t" anchorCtr="0">
            <a:noAutofit/>
          </a:bodyPr>
          <a:lstStyle/>
          <a:p>
            <a:pPr marL="285750" lvl="0" indent="-285750">
              <a:lnSpc>
                <a:spcPts val="2000"/>
              </a:lnSpc>
              <a:buClr>
                <a:schemeClr val="bg1"/>
              </a:buClr>
              <a:buFont typeface="Arial" panose="020B0604020202020204" pitchFamily="34" charset="0"/>
              <a:buChar char="•"/>
            </a:pPr>
            <a:r>
              <a:rPr lang="en-US" altLang="zh-TW" sz="1600">
                <a:solidFill>
                  <a:schemeClr val="lt1"/>
                </a:solidFill>
                <a:latin typeface="微軟正黑體" panose="020B0604030504040204" pitchFamily="34" charset="-120"/>
                <a:ea typeface="微軟正黑體" panose="020B0604030504040204" pitchFamily="34" charset="-120"/>
              </a:rPr>
              <a:t>QNAP NAS</a:t>
            </a:r>
            <a:r>
              <a:rPr lang="zh-TW" altLang="en-US" sz="1600">
                <a:solidFill>
                  <a:schemeClr val="lt1"/>
                </a:solidFill>
                <a:latin typeface="微軟正黑體" panose="020B0604030504040204" pitchFamily="34" charset="-120"/>
                <a:ea typeface="微軟正黑體" panose="020B0604030504040204" pitchFamily="34" charset="-120"/>
              </a:rPr>
              <a:t>在內部機箱就有優良的散熱設計</a:t>
            </a:r>
            <a:endParaRPr lang="en-US" altLang="zh-TW" sz="1600">
              <a:solidFill>
                <a:schemeClr val="lt1"/>
              </a:solidFill>
              <a:latin typeface="微軟正黑體" panose="020B0604030504040204" pitchFamily="34" charset="-120"/>
              <a:ea typeface="微軟正黑體" panose="020B0604030504040204" pitchFamily="34" charset="-120"/>
            </a:endParaRPr>
          </a:p>
          <a:p>
            <a:pPr lvl="0">
              <a:lnSpc>
                <a:spcPts val="2000"/>
              </a:lnSpc>
              <a:buClr>
                <a:schemeClr val="bg1"/>
              </a:buClr>
            </a:pPr>
            <a:endParaRPr lang="en-US" altLang="zh-TW" sz="1600">
              <a:solidFill>
                <a:schemeClr val="lt1"/>
              </a:solidFill>
              <a:latin typeface="微軟正黑體" panose="020B0604030504040204" pitchFamily="34" charset="-120"/>
              <a:ea typeface="微軟正黑體" panose="020B0604030504040204" pitchFamily="34" charset="-120"/>
            </a:endParaRPr>
          </a:p>
          <a:p>
            <a:pPr marL="285750" lvl="0" indent="-285750">
              <a:lnSpc>
                <a:spcPts val="2000"/>
              </a:lnSpc>
              <a:buClr>
                <a:schemeClr val="bg1"/>
              </a:buClr>
              <a:buFont typeface="Arial" panose="020B0604020202020204" pitchFamily="34" charset="0"/>
              <a:buChar char="•"/>
            </a:pPr>
            <a:r>
              <a:rPr lang="zh-TW" altLang="en-US" sz="1600">
                <a:solidFill>
                  <a:schemeClr val="lt1"/>
                </a:solidFill>
                <a:latin typeface="微軟正黑體" panose="020B0604030504040204" pitchFamily="34" charset="-120"/>
                <a:ea typeface="微軟正黑體" panose="020B0604030504040204" pitchFamily="34" charset="-120"/>
              </a:rPr>
              <a:t>在軟體上也能主動檢測</a:t>
            </a:r>
            <a:r>
              <a:rPr lang="en-US" altLang="zh-TW" sz="1600">
                <a:solidFill>
                  <a:schemeClr val="lt1"/>
                </a:solidFill>
                <a:latin typeface="微軟正黑體" panose="020B0604030504040204" pitchFamily="34" charset="-120"/>
                <a:ea typeface="微軟正黑體" panose="020B0604030504040204" pitchFamily="34" charset="-120"/>
              </a:rPr>
              <a:t>SSD</a:t>
            </a:r>
            <a:r>
              <a:rPr lang="zh-TW" altLang="en-US" sz="1600">
                <a:solidFill>
                  <a:schemeClr val="lt1"/>
                </a:solidFill>
                <a:latin typeface="微軟正黑體" panose="020B0604030504040204" pitchFamily="34" charset="-120"/>
                <a:ea typeface="微軟正黑體" panose="020B0604030504040204" pitchFamily="34" charset="-120"/>
              </a:rPr>
              <a:t>溫度以提高系統風扇速度。雙重機制藉以確保</a:t>
            </a:r>
            <a:r>
              <a:rPr lang="en-US" altLang="zh-TW" sz="1600">
                <a:solidFill>
                  <a:schemeClr val="lt1"/>
                </a:solidFill>
                <a:latin typeface="微軟正黑體" panose="020B0604030504040204" pitchFamily="34" charset="-120"/>
                <a:ea typeface="微軟正黑體" panose="020B0604030504040204" pitchFamily="34" charset="-120"/>
              </a:rPr>
              <a:t>SSD</a:t>
            </a:r>
            <a:r>
              <a:rPr lang="zh-TW" altLang="en-US" sz="1600">
                <a:solidFill>
                  <a:schemeClr val="lt1"/>
                </a:solidFill>
                <a:latin typeface="微軟正黑體" panose="020B0604030504040204" pitchFamily="34" charset="-120"/>
                <a:ea typeface="微軟正黑體" panose="020B0604030504040204" pitchFamily="34" charset="-120"/>
              </a:rPr>
              <a:t>溫度不過過熱。</a:t>
            </a:r>
            <a:endParaRPr sz="1600" b="0" i="0" u="none" strike="noStrike" cap="none">
              <a:solidFill>
                <a:schemeClr val="lt1"/>
              </a:solidFill>
              <a:latin typeface="微軟正黑體" panose="020B0604030504040204" pitchFamily="34" charset="-120"/>
              <a:ea typeface="微軟正黑體" panose="020B0604030504040204" pitchFamily="34" charset="-120"/>
              <a:sym typeface="Arial"/>
            </a:endParaRPr>
          </a:p>
        </p:txBody>
      </p:sp>
      <p:pic>
        <p:nvPicPr>
          <p:cNvPr id="4" name="圖片 3" hidden="1">
            <a:extLst>
              <a:ext uri="{FF2B5EF4-FFF2-40B4-BE49-F238E27FC236}">
                <a16:creationId xmlns:a16="http://schemas.microsoft.com/office/drawing/2014/main" id="{2C705C2F-FEE8-449B-BEDC-B4A3DD918153}"/>
              </a:ext>
            </a:extLst>
          </p:cNvPr>
          <p:cNvPicPr>
            <a:picLocks noChangeAspect="1"/>
          </p:cNvPicPr>
          <p:nvPr/>
        </p:nvPicPr>
        <p:blipFill>
          <a:blip r:embed="rId3"/>
          <a:stretch>
            <a:fillRect/>
          </a:stretch>
        </p:blipFill>
        <p:spPr>
          <a:xfrm>
            <a:off x="4045428" y="885026"/>
            <a:ext cx="4856472" cy="4258474"/>
          </a:xfrm>
          <a:prstGeom prst="rect">
            <a:avLst/>
          </a:prstGeom>
        </p:spPr>
      </p:pic>
      <p:sp>
        <p:nvSpPr>
          <p:cNvPr id="19" name="手繪多邊形: 圖案 18" hidden="1">
            <a:extLst>
              <a:ext uri="{FF2B5EF4-FFF2-40B4-BE49-F238E27FC236}">
                <a16:creationId xmlns:a16="http://schemas.microsoft.com/office/drawing/2014/main" id="{2E637A21-1027-43D6-BCEF-174B304A6B20}"/>
              </a:ext>
            </a:extLst>
          </p:cNvPr>
          <p:cNvSpPr/>
          <p:nvPr/>
        </p:nvSpPr>
        <p:spPr>
          <a:xfrm rot="12237902" flipH="1">
            <a:off x="6485331" y="1482607"/>
            <a:ext cx="1550924" cy="2081155"/>
          </a:xfrm>
          <a:custGeom>
            <a:avLst/>
            <a:gdLst>
              <a:gd name="connsiteX0" fmla="*/ 0 w 1379220"/>
              <a:gd name="connsiteY0" fmla="*/ 0 h 2072640"/>
              <a:gd name="connsiteX1" fmla="*/ 1379220 w 1379220"/>
              <a:gd name="connsiteY1" fmla="*/ 693420 h 2072640"/>
              <a:gd name="connsiteX2" fmla="*/ 1348740 w 1379220"/>
              <a:gd name="connsiteY2" fmla="*/ 1196340 h 2072640"/>
              <a:gd name="connsiteX3" fmla="*/ 167640 w 1379220"/>
              <a:gd name="connsiteY3" fmla="*/ 2072640 h 2072640"/>
              <a:gd name="connsiteX4" fmla="*/ 0 w 1379220"/>
              <a:gd name="connsiteY4" fmla="*/ 0 h 2072640"/>
              <a:gd name="connsiteX0" fmla="*/ 0 w 1348740"/>
              <a:gd name="connsiteY0" fmla="*/ 0 h 2072640"/>
              <a:gd name="connsiteX1" fmla="*/ 1319635 w 1348740"/>
              <a:gd name="connsiteY1" fmla="*/ 84049 h 2072640"/>
              <a:gd name="connsiteX2" fmla="*/ 1348740 w 1348740"/>
              <a:gd name="connsiteY2" fmla="*/ 1196340 h 2072640"/>
              <a:gd name="connsiteX3" fmla="*/ 167640 w 1348740"/>
              <a:gd name="connsiteY3" fmla="*/ 2072640 h 2072640"/>
              <a:gd name="connsiteX4" fmla="*/ 0 w 1348740"/>
              <a:gd name="connsiteY4" fmla="*/ 0 h 2072640"/>
              <a:gd name="connsiteX0" fmla="*/ 0 w 1365764"/>
              <a:gd name="connsiteY0" fmla="*/ 0 h 2072640"/>
              <a:gd name="connsiteX1" fmla="*/ 1319635 w 1365764"/>
              <a:gd name="connsiteY1" fmla="*/ 84049 h 2072640"/>
              <a:gd name="connsiteX2" fmla="*/ 1365764 w 1365764"/>
              <a:gd name="connsiteY2" fmla="*/ 1039880 h 2072640"/>
              <a:gd name="connsiteX3" fmla="*/ 167640 w 1365764"/>
              <a:gd name="connsiteY3" fmla="*/ 2072640 h 2072640"/>
              <a:gd name="connsiteX4" fmla="*/ 0 w 1365764"/>
              <a:gd name="connsiteY4" fmla="*/ 0 h 2072640"/>
              <a:gd name="connsiteX0" fmla="*/ 0 w 1365764"/>
              <a:gd name="connsiteY0" fmla="*/ 0 h 2113814"/>
              <a:gd name="connsiteX1" fmla="*/ 1319635 w 1365764"/>
              <a:gd name="connsiteY1" fmla="*/ 84049 h 2113814"/>
              <a:gd name="connsiteX2" fmla="*/ 1365764 w 1365764"/>
              <a:gd name="connsiteY2" fmla="*/ 1039880 h 2113814"/>
              <a:gd name="connsiteX3" fmla="*/ 17258 w 1365764"/>
              <a:gd name="connsiteY3" fmla="*/ 2113814 h 2113814"/>
              <a:gd name="connsiteX4" fmla="*/ 0 w 1365764"/>
              <a:gd name="connsiteY4" fmla="*/ 0 h 2113814"/>
              <a:gd name="connsiteX0" fmla="*/ 0 w 1405487"/>
              <a:gd name="connsiteY0" fmla="*/ 0 h 2089110"/>
              <a:gd name="connsiteX1" fmla="*/ 1359358 w 1405487"/>
              <a:gd name="connsiteY1" fmla="*/ 59345 h 2089110"/>
              <a:gd name="connsiteX2" fmla="*/ 1405487 w 1405487"/>
              <a:gd name="connsiteY2" fmla="*/ 1015176 h 2089110"/>
              <a:gd name="connsiteX3" fmla="*/ 56981 w 1405487"/>
              <a:gd name="connsiteY3" fmla="*/ 2089110 h 2089110"/>
              <a:gd name="connsiteX4" fmla="*/ 0 w 1405487"/>
              <a:gd name="connsiteY4" fmla="*/ 0 h 208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487" h="2089110">
                <a:moveTo>
                  <a:pt x="0" y="0"/>
                </a:moveTo>
                <a:lnTo>
                  <a:pt x="1359358" y="59345"/>
                </a:lnTo>
                <a:lnTo>
                  <a:pt x="1405487" y="1015176"/>
                </a:lnTo>
                <a:lnTo>
                  <a:pt x="56981" y="2089110"/>
                </a:lnTo>
                <a:lnTo>
                  <a:pt x="0" y="0"/>
                </a:lnTo>
                <a:close/>
              </a:path>
            </a:pathLst>
          </a:custGeom>
          <a:gradFill>
            <a:gsLst>
              <a:gs pos="0">
                <a:srgbClr val="69F0E1">
                  <a:alpha val="0"/>
                </a:srgbClr>
              </a:gs>
              <a:gs pos="100000">
                <a:srgbClr val="2CF8FD"/>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122" name="Picture 2" descr="ãQNAP æ£ç±çãçåçæå°çµæ" hidden="1">
            <a:extLst>
              <a:ext uri="{FF2B5EF4-FFF2-40B4-BE49-F238E27FC236}">
                <a16:creationId xmlns:a16="http://schemas.microsoft.com/office/drawing/2014/main" id="{3AE8EA04-2641-4756-896C-EFB9601F3D9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188269" y="944889"/>
            <a:ext cx="2037260" cy="2188299"/>
          </a:xfrm>
          <a:prstGeom prst="roundRect">
            <a:avLst>
              <a:gd name="adj" fmla="val 50000"/>
            </a:avLst>
          </a:prstGeom>
          <a:noFill/>
          <a:ln w="38100">
            <a:solidFill>
              <a:srgbClr val="2CF8FD"/>
            </a:solidFill>
          </a:ln>
          <a:effectLst/>
          <a:extLst>
            <a:ext uri="{909E8E84-426E-40DD-AFC4-6F175D3DCCD1}">
              <a14:hiddenFill xmlns:a14="http://schemas.microsoft.com/office/drawing/2010/main">
                <a:solidFill>
                  <a:srgbClr val="FFFFFF"/>
                </a:solidFill>
              </a14:hiddenFill>
            </a:ext>
          </a:extLst>
        </p:spPr>
      </p:pic>
      <p:pic>
        <p:nvPicPr>
          <p:cNvPr id="14" name="圖形 13">
            <a:extLst>
              <a:ext uri="{FF2B5EF4-FFF2-40B4-BE49-F238E27FC236}">
                <a16:creationId xmlns:a16="http://schemas.microsoft.com/office/drawing/2014/main" id="{B2570AE5-034E-403F-BF1E-2890101D228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60808" y="159914"/>
            <a:ext cx="941092" cy="160248"/>
          </a:xfrm>
          <a:prstGeom prst="rect">
            <a:avLst/>
          </a:prstGeom>
        </p:spPr>
      </p:pic>
      <p:pic>
        <p:nvPicPr>
          <p:cNvPr id="2" name="圖形 1" hidden="1">
            <a:extLst>
              <a:ext uri="{FF2B5EF4-FFF2-40B4-BE49-F238E27FC236}">
                <a16:creationId xmlns:a16="http://schemas.microsoft.com/office/drawing/2014/main" id="{C6EC3393-F9DB-4370-B4A4-D5CDDD6D16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24225" y="1452562"/>
            <a:ext cx="2495550" cy="2238375"/>
          </a:xfrm>
          <a:prstGeom prst="rect">
            <a:avLst/>
          </a:prstGeom>
        </p:spPr>
      </p:pic>
      <p:pic>
        <p:nvPicPr>
          <p:cNvPr id="9" name="圖片 8" descr="一張含有 電子用品 的圖片&#10;&#10;自動產生的描述" hidden="1">
            <a:extLst>
              <a:ext uri="{FF2B5EF4-FFF2-40B4-BE49-F238E27FC236}">
                <a16:creationId xmlns:a16="http://schemas.microsoft.com/office/drawing/2014/main" id="{3112E0BD-12B7-4C6F-B388-11ED430AB48E}"/>
              </a:ext>
            </a:extLst>
          </p:cNvPr>
          <p:cNvPicPr>
            <a:picLocks noChangeAspect="1"/>
          </p:cNvPicPr>
          <p:nvPr/>
        </p:nvPicPr>
        <p:blipFill>
          <a:blip r:embed="rId9"/>
          <a:stretch>
            <a:fillRect/>
          </a:stretch>
        </p:blipFill>
        <p:spPr>
          <a:xfrm>
            <a:off x="3772850" y="999421"/>
            <a:ext cx="5542442" cy="3984165"/>
          </a:xfrm>
          <a:prstGeom prst="rect">
            <a:avLst/>
          </a:prstGeom>
        </p:spPr>
      </p:pic>
      <p:pic>
        <p:nvPicPr>
          <p:cNvPr id="13" name="圖片 12">
            <a:extLst>
              <a:ext uri="{FF2B5EF4-FFF2-40B4-BE49-F238E27FC236}">
                <a16:creationId xmlns:a16="http://schemas.microsoft.com/office/drawing/2014/main" id="{5E854A1F-F075-4A64-B521-E61E3DB29147}"/>
              </a:ext>
            </a:extLst>
          </p:cNvPr>
          <p:cNvPicPr>
            <a:picLocks noChangeAspect="1"/>
          </p:cNvPicPr>
          <p:nvPr/>
        </p:nvPicPr>
        <p:blipFill>
          <a:blip r:embed="rId10"/>
          <a:stretch>
            <a:fillRect/>
          </a:stretch>
        </p:blipFill>
        <p:spPr>
          <a:xfrm>
            <a:off x="3707187" y="1081400"/>
            <a:ext cx="5542442" cy="3989874"/>
          </a:xfrm>
          <a:prstGeom prst="rect">
            <a:avLst/>
          </a:prstGeom>
        </p:spPr>
      </p:pic>
      <p:grpSp>
        <p:nvGrpSpPr>
          <p:cNvPr id="18" name="群組 17">
            <a:extLst>
              <a:ext uri="{FF2B5EF4-FFF2-40B4-BE49-F238E27FC236}">
                <a16:creationId xmlns:a16="http://schemas.microsoft.com/office/drawing/2014/main" id="{12024521-76C3-499C-A4CA-ECE6C0C9277C}"/>
              </a:ext>
            </a:extLst>
          </p:cNvPr>
          <p:cNvGrpSpPr/>
          <p:nvPr/>
        </p:nvGrpSpPr>
        <p:grpSpPr>
          <a:xfrm>
            <a:off x="7092965" y="644170"/>
            <a:ext cx="2222879" cy="2274290"/>
            <a:chOff x="2024245" y="1266263"/>
            <a:chExt cx="2666260" cy="2727926"/>
          </a:xfrm>
        </p:grpSpPr>
        <p:sp>
          <p:nvSpPr>
            <p:cNvPr id="6" name="橢圓 5">
              <a:extLst>
                <a:ext uri="{FF2B5EF4-FFF2-40B4-BE49-F238E27FC236}">
                  <a16:creationId xmlns:a16="http://schemas.microsoft.com/office/drawing/2014/main" id="{03A4B58C-491F-46AD-B322-E413E5B8753B}"/>
                </a:ext>
              </a:extLst>
            </p:cNvPr>
            <p:cNvSpPr/>
            <p:nvPr/>
          </p:nvSpPr>
          <p:spPr>
            <a:xfrm>
              <a:off x="2024245" y="1304678"/>
              <a:ext cx="2666260" cy="2666260"/>
            </a:xfrm>
            <a:prstGeom prst="ellipse">
              <a:avLst/>
            </a:prstGeom>
            <a:solidFill>
              <a:srgbClr val="002060"/>
            </a:solid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片 15">
              <a:extLst>
                <a:ext uri="{FF2B5EF4-FFF2-40B4-BE49-F238E27FC236}">
                  <a16:creationId xmlns:a16="http://schemas.microsoft.com/office/drawing/2014/main" id="{AB143967-E9FE-4D0B-B3DB-AD739206FF9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038347" y="1266263"/>
              <a:ext cx="2652157" cy="2727926"/>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055E5-61D4-C54F-8C7B-3547BAD3FF9A}"/>
              </a:ext>
            </a:extLst>
          </p:cNvPr>
          <p:cNvSpPr>
            <a:spLocks noGrp="1"/>
          </p:cNvSpPr>
          <p:nvPr>
            <p:ph type="title"/>
          </p:nvPr>
        </p:nvSpPr>
        <p:spPr>
          <a:xfrm>
            <a:off x="3038475" y="92912"/>
            <a:ext cx="3086100" cy="1009125"/>
          </a:xfrm>
          <a:prstGeom prst="rect">
            <a:avLst/>
          </a:prstGeom>
        </p:spPr>
        <p:txBody>
          <a:bodyPr anchor="ctr"/>
          <a:lstStyle/>
          <a:p>
            <a:r>
              <a:rPr lang="zh-TW" altLang="en-US" b="1">
                <a:solidFill>
                  <a:schemeClr val="bg1"/>
                </a:solidFill>
                <a:latin typeface="微軟正黑體" panose="020B0604030504040204" pitchFamily="34" charset="-120"/>
                <a:ea typeface="微軟正黑體" panose="020B0604030504040204" pitchFamily="34" charset="-120"/>
              </a:rPr>
              <a:t>極緻散熱工藝</a:t>
            </a:r>
            <a:endParaRPr lang="en-US" b="1">
              <a:solidFill>
                <a:schemeClr val="bg1"/>
              </a:solidFill>
              <a:latin typeface="微軟正黑體" panose="020B0604030504040204" pitchFamily="34" charset="-120"/>
              <a:ea typeface="微軟正黑體" panose="020B0604030504040204" pitchFamily="34" charset="-120"/>
            </a:endParaRPr>
          </a:p>
        </p:txBody>
      </p:sp>
      <p:sp>
        <p:nvSpPr>
          <p:cNvPr id="29" name="手繪多邊形: 圖案 28">
            <a:extLst>
              <a:ext uri="{FF2B5EF4-FFF2-40B4-BE49-F238E27FC236}">
                <a16:creationId xmlns:a16="http://schemas.microsoft.com/office/drawing/2014/main" id="{8315A92B-1218-49BD-A8CF-BB81F50A2225}"/>
              </a:ext>
            </a:extLst>
          </p:cNvPr>
          <p:cNvSpPr/>
          <p:nvPr/>
        </p:nvSpPr>
        <p:spPr>
          <a:xfrm>
            <a:off x="7063603" y="2205406"/>
            <a:ext cx="2022042" cy="609600"/>
          </a:xfrm>
          <a:custGeom>
            <a:avLst/>
            <a:gdLst>
              <a:gd name="connsiteX0" fmla="*/ 0 w 2430780"/>
              <a:gd name="connsiteY0" fmla="*/ 586740 h 609600"/>
              <a:gd name="connsiteX1" fmla="*/ 266700 w 2430780"/>
              <a:gd name="connsiteY1" fmla="*/ 0 h 609600"/>
              <a:gd name="connsiteX2" fmla="*/ 2430780 w 2430780"/>
              <a:gd name="connsiteY2" fmla="*/ 0 h 609600"/>
              <a:gd name="connsiteX3" fmla="*/ 2430780 w 2430780"/>
              <a:gd name="connsiteY3" fmla="*/ 609600 h 609600"/>
              <a:gd name="connsiteX4" fmla="*/ 0 w 2430780"/>
              <a:gd name="connsiteY4" fmla="*/ 586740 h 609600"/>
              <a:gd name="connsiteX0" fmla="*/ 0 w 2740163"/>
              <a:gd name="connsiteY0" fmla="*/ 586740 h 609600"/>
              <a:gd name="connsiteX1" fmla="*/ 266700 w 2740163"/>
              <a:gd name="connsiteY1" fmla="*/ 0 h 609600"/>
              <a:gd name="connsiteX2" fmla="*/ 2740163 w 2740163"/>
              <a:gd name="connsiteY2" fmla="*/ 0 h 609600"/>
              <a:gd name="connsiteX3" fmla="*/ 2430780 w 2740163"/>
              <a:gd name="connsiteY3" fmla="*/ 609600 h 609600"/>
              <a:gd name="connsiteX4" fmla="*/ 0 w 2740163"/>
              <a:gd name="connsiteY4" fmla="*/ 58674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163" h="609600">
                <a:moveTo>
                  <a:pt x="0" y="586740"/>
                </a:moveTo>
                <a:lnTo>
                  <a:pt x="266700" y="0"/>
                </a:lnTo>
                <a:lnTo>
                  <a:pt x="2740163" y="0"/>
                </a:lnTo>
                <a:lnTo>
                  <a:pt x="2430780" y="609600"/>
                </a:lnTo>
                <a:lnTo>
                  <a:pt x="0" y="586740"/>
                </a:lnTo>
                <a:close/>
              </a:path>
            </a:pathLst>
          </a:custGeom>
          <a:solidFill>
            <a:srgbClr val="050A2A">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手繪多邊形: 圖案 29">
            <a:extLst>
              <a:ext uri="{FF2B5EF4-FFF2-40B4-BE49-F238E27FC236}">
                <a16:creationId xmlns:a16="http://schemas.microsoft.com/office/drawing/2014/main" id="{D632902E-19D7-403E-8AF1-C2C72EAF4F84}"/>
              </a:ext>
            </a:extLst>
          </p:cNvPr>
          <p:cNvSpPr/>
          <p:nvPr/>
        </p:nvSpPr>
        <p:spPr>
          <a:xfrm>
            <a:off x="6876773" y="4047323"/>
            <a:ext cx="2022042" cy="609600"/>
          </a:xfrm>
          <a:custGeom>
            <a:avLst/>
            <a:gdLst>
              <a:gd name="connsiteX0" fmla="*/ 0 w 2430780"/>
              <a:gd name="connsiteY0" fmla="*/ 586740 h 609600"/>
              <a:gd name="connsiteX1" fmla="*/ 266700 w 2430780"/>
              <a:gd name="connsiteY1" fmla="*/ 0 h 609600"/>
              <a:gd name="connsiteX2" fmla="*/ 2430780 w 2430780"/>
              <a:gd name="connsiteY2" fmla="*/ 0 h 609600"/>
              <a:gd name="connsiteX3" fmla="*/ 2430780 w 2430780"/>
              <a:gd name="connsiteY3" fmla="*/ 609600 h 609600"/>
              <a:gd name="connsiteX4" fmla="*/ 0 w 2430780"/>
              <a:gd name="connsiteY4" fmla="*/ 586740 h 609600"/>
              <a:gd name="connsiteX0" fmla="*/ 0 w 2740163"/>
              <a:gd name="connsiteY0" fmla="*/ 586740 h 609600"/>
              <a:gd name="connsiteX1" fmla="*/ 266700 w 2740163"/>
              <a:gd name="connsiteY1" fmla="*/ 0 h 609600"/>
              <a:gd name="connsiteX2" fmla="*/ 2740163 w 2740163"/>
              <a:gd name="connsiteY2" fmla="*/ 0 h 609600"/>
              <a:gd name="connsiteX3" fmla="*/ 2430780 w 2740163"/>
              <a:gd name="connsiteY3" fmla="*/ 609600 h 609600"/>
              <a:gd name="connsiteX4" fmla="*/ 0 w 2740163"/>
              <a:gd name="connsiteY4" fmla="*/ 58674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163" h="609600">
                <a:moveTo>
                  <a:pt x="0" y="586740"/>
                </a:moveTo>
                <a:lnTo>
                  <a:pt x="266700" y="0"/>
                </a:lnTo>
                <a:lnTo>
                  <a:pt x="2740163" y="0"/>
                </a:lnTo>
                <a:lnTo>
                  <a:pt x="2430780" y="609600"/>
                </a:lnTo>
                <a:lnTo>
                  <a:pt x="0" y="586740"/>
                </a:lnTo>
                <a:close/>
              </a:path>
            </a:pathLst>
          </a:custGeom>
          <a:solidFill>
            <a:srgbClr val="050A2A">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手繪多邊形: 圖案 40">
            <a:extLst>
              <a:ext uri="{FF2B5EF4-FFF2-40B4-BE49-F238E27FC236}">
                <a16:creationId xmlns:a16="http://schemas.microsoft.com/office/drawing/2014/main" id="{6FFB1FE2-96CB-4B5A-9850-AA4E2F0F5B84}"/>
              </a:ext>
            </a:extLst>
          </p:cNvPr>
          <p:cNvSpPr/>
          <p:nvPr/>
        </p:nvSpPr>
        <p:spPr>
          <a:xfrm>
            <a:off x="739140" y="3400438"/>
            <a:ext cx="2740163" cy="609600"/>
          </a:xfrm>
          <a:custGeom>
            <a:avLst/>
            <a:gdLst>
              <a:gd name="connsiteX0" fmla="*/ 0 w 2430780"/>
              <a:gd name="connsiteY0" fmla="*/ 586740 h 609600"/>
              <a:gd name="connsiteX1" fmla="*/ 266700 w 2430780"/>
              <a:gd name="connsiteY1" fmla="*/ 0 h 609600"/>
              <a:gd name="connsiteX2" fmla="*/ 2430780 w 2430780"/>
              <a:gd name="connsiteY2" fmla="*/ 0 h 609600"/>
              <a:gd name="connsiteX3" fmla="*/ 2430780 w 2430780"/>
              <a:gd name="connsiteY3" fmla="*/ 609600 h 609600"/>
              <a:gd name="connsiteX4" fmla="*/ 0 w 2430780"/>
              <a:gd name="connsiteY4" fmla="*/ 586740 h 609600"/>
              <a:gd name="connsiteX0" fmla="*/ 0 w 2740163"/>
              <a:gd name="connsiteY0" fmla="*/ 586740 h 609600"/>
              <a:gd name="connsiteX1" fmla="*/ 266700 w 2740163"/>
              <a:gd name="connsiteY1" fmla="*/ 0 h 609600"/>
              <a:gd name="connsiteX2" fmla="*/ 2740163 w 2740163"/>
              <a:gd name="connsiteY2" fmla="*/ 0 h 609600"/>
              <a:gd name="connsiteX3" fmla="*/ 2430780 w 2740163"/>
              <a:gd name="connsiteY3" fmla="*/ 609600 h 609600"/>
              <a:gd name="connsiteX4" fmla="*/ 0 w 2740163"/>
              <a:gd name="connsiteY4" fmla="*/ 58674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163" h="609600">
                <a:moveTo>
                  <a:pt x="0" y="586740"/>
                </a:moveTo>
                <a:lnTo>
                  <a:pt x="266700" y="0"/>
                </a:lnTo>
                <a:lnTo>
                  <a:pt x="2740163" y="0"/>
                </a:lnTo>
                <a:lnTo>
                  <a:pt x="2430780" y="609600"/>
                </a:lnTo>
                <a:lnTo>
                  <a:pt x="0" y="586740"/>
                </a:lnTo>
                <a:close/>
              </a:path>
            </a:pathLst>
          </a:custGeom>
          <a:solidFill>
            <a:srgbClr val="050A2A">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TextBox 15">
            <a:extLst>
              <a:ext uri="{FF2B5EF4-FFF2-40B4-BE49-F238E27FC236}">
                <a16:creationId xmlns:a16="http://schemas.microsoft.com/office/drawing/2014/main" id="{D074C9E2-220D-45B5-B483-B04087F8B255}"/>
              </a:ext>
            </a:extLst>
          </p:cNvPr>
          <p:cNvSpPr txBox="1"/>
          <p:nvPr/>
        </p:nvSpPr>
        <p:spPr>
          <a:xfrm>
            <a:off x="1106070" y="3442103"/>
            <a:ext cx="2184048" cy="523220"/>
          </a:xfrm>
          <a:prstGeom prst="rect">
            <a:avLst/>
          </a:prstGeom>
          <a:noFill/>
          <a:ln w="28575">
            <a:noFill/>
          </a:ln>
        </p:spPr>
        <p:txBody>
          <a:bodyPr wrap="square" rtlCol="0" anchor="t">
            <a:spAutoFit/>
          </a:bodyPr>
          <a:lstStyle/>
          <a:p>
            <a:r>
              <a:rPr lang="zh-CN" altLang="en-US">
                <a:solidFill>
                  <a:schemeClr val="bg1"/>
                </a:solidFill>
                <a:latin typeface="微軟正黑體" panose="020B0604030504040204" pitchFamily="34" charset="-120"/>
                <a:ea typeface="微軟正黑體" panose="020B0604030504040204" pitchFamily="34" charset="-120"/>
              </a:rPr>
              <a:t>隨卡片附贈散熱貼片</a:t>
            </a:r>
            <a:endParaRPr lang="en-US" altLang="zh-CN">
              <a:solidFill>
                <a:schemeClr val="bg1"/>
              </a:solidFill>
              <a:latin typeface="微軟正黑體" panose="020B0604030504040204" pitchFamily="34" charset="-120"/>
              <a:ea typeface="微軟正黑體" panose="020B0604030504040204" pitchFamily="34" charset="-120"/>
            </a:endParaRPr>
          </a:p>
          <a:p>
            <a:r>
              <a:rPr lang="zh-CN" altLang="en-US">
                <a:solidFill>
                  <a:schemeClr val="bg1"/>
                </a:solidFill>
                <a:latin typeface="微軟正黑體" panose="020B0604030504040204" pitchFamily="34" charset="-120"/>
                <a:ea typeface="微軟正黑體" panose="020B0604030504040204" pitchFamily="34" charset="-120"/>
              </a:rPr>
              <a:t>有效降低</a:t>
            </a:r>
            <a:r>
              <a:rPr lang="zh-TW" altLang="en-US">
                <a:solidFill>
                  <a:schemeClr val="bg1"/>
                </a:solidFill>
                <a:latin typeface="微軟正黑體" panose="020B0604030504040204" pitchFamily="34" charset="-120"/>
                <a:ea typeface="微軟正黑體" panose="020B0604030504040204" pitchFamily="34" charset="-120"/>
              </a:rPr>
              <a:t> </a:t>
            </a:r>
            <a:r>
              <a:rPr lang="en-US" altLang="zh-CN">
                <a:solidFill>
                  <a:schemeClr val="bg1"/>
                </a:solidFill>
                <a:latin typeface="微軟正黑體" panose="020B0604030504040204" pitchFamily="34" charset="-120"/>
                <a:ea typeface="微軟正黑體" panose="020B0604030504040204" pitchFamily="34" charset="-120"/>
              </a:rPr>
              <a:t>M.2 SSD</a:t>
            </a:r>
            <a:r>
              <a:rPr lang="zh-CN" altLang="en-US">
                <a:solidFill>
                  <a:schemeClr val="bg1"/>
                </a:solidFill>
                <a:latin typeface="微軟正黑體" panose="020B0604030504040204" pitchFamily="34" charset="-120"/>
                <a:ea typeface="微軟正黑體" panose="020B0604030504040204" pitchFamily="34" charset="-120"/>
              </a:rPr>
              <a:t>溫度</a:t>
            </a:r>
            <a:endParaRPr lang="en-US" altLang="zh-TW">
              <a:solidFill>
                <a:schemeClr val="bg1"/>
              </a:solidFill>
              <a:latin typeface="微軟正黑體" panose="020B0604030504040204" pitchFamily="34" charset="-120"/>
              <a:ea typeface="微軟正黑體" panose="020B0604030504040204" pitchFamily="34" charset="-120"/>
            </a:endParaRPr>
          </a:p>
        </p:txBody>
      </p:sp>
      <p:sp>
        <p:nvSpPr>
          <p:cNvPr id="17" name="TextBox 15">
            <a:extLst>
              <a:ext uri="{FF2B5EF4-FFF2-40B4-BE49-F238E27FC236}">
                <a16:creationId xmlns:a16="http://schemas.microsoft.com/office/drawing/2014/main" id="{E146642E-A5D7-4260-8AEA-2B10F9BA3D2A}"/>
              </a:ext>
            </a:extLst>
          </p:cNvPr>
          <p:cNvSpPr txBox="1"/>
          <p:nvPr/>
        </p:nvSpPr>
        <p:spPr>
          <a:xfrm>
            <a:off x="7648338" y="2233207"/>
            <a:ext cx="1250477" cy="553998"/>
          </a:xfrm>
          <a:prstGeom prst="rect">
            <a:avLst/>
          </a:prstGeom>
          <a:noFill/>
          <a:ln w="28575">
            <a:noFill/>
          </a:ln>
        </p:spPr>
        <p:txBody>
          <a:bodyPr wrap="square" rtlCol="0">
            <a:spAutoFit/>
          </a:bodyPr>
          <a:lstStyle/>
          <a:p>
            <a:r>
              <a:rPr lang="zh-CN" altLang="en-US" sz="1500">
                <a:solidFill>
                  <a:schemeClr val="bg1"/>
                </a:solidFill>
                <a:latin typeface="Arial" panose="020B0604020202020204" pitchFamily="34" charset="0"/>
                <a:ea typeface="微軟正黑體" panose="020B0604030504040204" pitchFamily="34" charset="-120"/>
                <a:cs typeface="Arial" panose="020B0604020202020204" pitchFamily="34" charset="0"/>
              </a:rPr>
              <a:t>主動式散熱智慧風扇</a:t>
            </a:r>
            <a:endParaRPr lang="en-US" altLang="zh-TW" sz="15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8" name="TextBox 15">
            <a:extLst>
              <a:ext uri="{FF2B5EF4-FFF2-40B4-BE49-F238E27FC236}">
                <a16:creationId xmlns:a16="http://schemas.microsoft.com/office/drawing/2014/main" id="{F2791DD7-2090-472C-AE2E-B649EE9A0A2D}"/>
              </a:ext>
            </a:extLst>
          </p:cNvPr>
          <p:cNvSpPr txBox="1"/>
          <p:nvPr/>
        </p:nvSpPr>
        <p:spPr>
          <a:xfrm>
            <a:off x="7648338" y="4071926"/>
            <a:ext cx="1250477" cy="553998"/>
          </a:xfrm>
          <a:prstGeom prst="rect">
            <a:avLst/>
          </a:prstGeom>
          <a:noFill/>
          <a:ln w="28575">
            <a:noFill/>
          </a:ln>
        </p:spPr>
        <p:txBody>
          <a:bodyPr wrap="square" rtlCol="0">
            <a:spAutoFit/>
          </a:bodyPr>
          <a:lstStyle/>
          <a:p>
            <a:r>
              <a:rPr lang="zh-CN" altLang="en-US" sz="1500">
                <a:solidFill>
                  <a:schemeClr val="bg1"/>
                </a:solidFill>
                <a:latin typeface="Arial" panose="020B0604020202020204" pitchFamily="34" charset="0"/>
                <a:ea typeface="微軟正黑體" panose="020B0604030504040204" pitchFamily="34" charset="-120"/>
                <a:cs typeface="Arial" panose="020B0604020202020204" pitchFamily="34" charset="0"/>
              </a:rPr>
              <a:t>玫瑰金高效散熱鰭片</a:t>
            </a:r>
            <a:endParaRPr lang="en-US" altLang="zh-CN" sz="15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27" name="接點: 肘形 26" hidden="1">
            <a:extLst>
              <a:ext uri="{FF2B5EF4-FFF2-40B4-BE49-F238E27FC236}">
                <a16:creationId xmlns:a16="http://schemas.microsoft.com/office/drawing/2014/main" id="{957257CF-BD5A-43B4-8F0A-407B22E28245}"/>
              </a:ext>
            </a:extLst>
          </p:cNvPr>
          <p:cNvCxnSpPr>
            <a:cxnSpLocks/>
          </p:cNvCxnSpPr>
          <p:nvPr/>
        </p:nvCxnSpPr>
        <p:spPr>
          <a:xfrm flipH="1" flipV="1">
            <a:off x="2995774" y="7563498"/>
            <a:ext cx="193512" cy="1641900"/>
          </a:xfrm>
          <a:prstGeom prst="bentConnector4">
            <a:avLst>
              <a:gd name="adj1" fmla="val -118132"/>
              <a:gd name="adj2" fmla="val 58435"/>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hidden="1">
            <a:extLst>
              <a:ext uri="{FF2B5EF4-FFF2-40B4-BE49-F238E27FC236}">
                <a16:creationId xmlns:a16="http://schemas.microsoft.com/office/drawing/2014/main" id="{4A28D293-FC71-4C93-A5D6-7B4AED237CCF}"/>
              </a:ext>
            </a:extLst>
          </p:cNvPr>
          <p:cNvSpPr/>
          <p:nvPr/>
        </p:nvSpPr>
        <p:spPr>
          <a:xfrm>
            <a:off x="485776" y="3562247"/>
            <a:ext cx="608418" cy="323165"/>
          </a:xfrm>
          <a:prstGeom prst="rect">
            <a:avLst/>
          </a:prstGeom>
          <a:solidFill>
            <a:srgbClr val="FFC000"/>
          </a:solidFill>
          <a:ln w="28575">
            <a:noFill/>
          </a:ln>
        </p:spPr>
        <p:txBody>
          <a:bodyPr wrap="square" rtlCol="0">
            <a:spAutoFit/>
          </a:bodyPr>
          <a:lstStyle/>
          <a:p>
            <a:endParaRPr lang="zh-TW" altLang="en-US" sz="1500">
              <a:solidFill>
                <a:schemeClr val="accent4"/>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9" name="圖片 18" descr="一張含有 電子用品 的圖片&#10;&#10;自動產生的描述">
            <a:extLst>
              <a:ext uri="{FF2B5EF4-FFF2-40B4-BE49-F238E27FC236}">
                <a16:creationId xmlns:a16="http://schemas.microsoft.com/office/drawing/2014/main" id="{F85FC23D-0B93-4EED-AF35-B8A3782518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24575" y="1279858"/>
            <a:ext cx="1504397" cy="1586957"/>
          </a:xfrm>
          <a:prstGeom prst="ellipse">
            <a:avLst/>
          </a:prstGeom>
          <a:ln w="38100">
            <a:solidFill>
              <a:srgbClr val="329AFC"/>
            </a:solidFill>
          </a:ln>
        </p:spPr>
      </p:pic>
      <p:pic>
        <p:nvPicPr>
          <p:cNvPr id="20" name="圖片 19" descr="一張含有 電子用品 的圖片&#10;&#10;自動產生的描述">
            <a:extLst>
              <a:ext uri="{FF2B5EF4-FFF2-40B4-BE49-F238E27FC236}">
                <a16:creationId xmlns:a16="http://schemas.microsoft.com/office/drawing/2014/main" id="{2E9E998B-BD03-4001-801F-4228E9B500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24575" y="3066612"/>
            <a:ext cx="1504397" cy="1586957"/>
          </a:xfrm>
          <a:prstGeom prst="ellipse">
            <a:avLst/>
          </a:prstGeom>
          <a:ln w="38100">
            <a:solidFill>
              <a:srgbClr val="329AFC"/>
            </a:solidFill>
          </a:ln>
        </p:spPr>
      </p:pic>
      <p:grpSp>
        <p:nvGrpSpPr>
          <p:cNvPr id="24" name="群組 23">
            <a:extLst>
              <a:ext uri="{FF2B5EF4-FFF2-40B4-BE49-F238E27FC236}">
                <a16:creationId xmlns:a16="http://schemas.microsoft.com/office/drawing/2014/main" id="{2B2D1E28-4525-4F29-AA55-8E65CD196BAD}"/>
              </a:ext>
            </a:extLst>
          </p:cNvPr>
          <p:cNvGrpSpPr/>
          <p:nvPr/>
        </p:nvGrpSpPr>
        <p:grpSpPr>
          <a:xfrm rot="4672787">
            <a:off x="-1340893" y="0"/>
            <a:ext cx="11825786" cy="11825786"/>
            <a:chOff x="-921793" y="-407443"/>
            <a:chExt cx="11825786" cy="11825786"/>
          </a:xfrm>
        </p:grpSpPr>
        <p:sp>
          <p:nvSpPr>
            <p:cNvPr id="25" name="橢圓 24">
              <a:extLst>
                <a:ext uri="{FF2B5EF4-FFF2-40B4-BE49-F238E27FC236}">
                  <a16:creationId xmlns:a16="http://schemas.microsoft.com/office/drawing/2014/main" id="{8B328F22-5CB8-44E0-BD17-5840713C061E}"/>
                </a:ext>
              </a:extLst>
            </p:cNvPr>
            <p:cNvSpPr/>
            <p:nvPr/>
          </p:nvSpPr>
          <p:spPr>
            <a:xfrm>
              <a:off x="-921793" y="-407443"/>
              <a:ext cx="11825786" cy="118257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 name="圖片 25" descr="一張含有 桌 的圖片&#10;&#10;自動產生的描述">
              <a:extLst>
                <a:ext uri="{FF2B5EF4-FFF2-40B4-BE49-F238E27FC236}">
                  <a16:creationId xmlns:a16="http://schemas.microsoft.com/office/drawing/2014/main" id="{823B4C72-6D62-4F0A-910E-2274104350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4874">
              <a:off x="4825575" y="33793"/>
              <a:ext cx="3729595" cy="5570096"/>
            </a:xfrm>
            <a:prstGeom prst="rect">
              <a:avLst/>
            </a:prstGeom>
          </p:spPr>
        </p:pic>
        <p:pic>
          <p:nvPicPr>
            <p:cNvPr id="28" name="圖片 27" descr="一張含有 物件, 坐 的圖片&#10;&#10;自動產生的描述">
              <a:extLst>
                <a:ext uri="{FF2B5EF4-FFF2-40B4-BE49-F238E27FC236}">
                  <a16:creationId xmlns:a16="http://schemas.microsoft.com/office/drawing/2014/main" id="{BA1870E7-7E2C-487F-998A-113108A1447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9742613">
              <a:off x="5115070" y="858737"/>
              <a:ext cx="3148243" cy="3888752"/>
            </a:xfrm>
            <a:prstGeom prst="rect">
              <a:avLst/>
            </a:prstGeom>
          </p:spPr>
        </p:pic>
      </p:grpSp>
      <p:sp>
        <p:nvSpPr>
          <p:cNvPr id="23" name="手繪多邊形: 圖案 22">
            <a:extLst>
              <a:ext uri="{FF2B5EF4-FFF2-40B4-BE49-F238E27FC236}">
                <a16:creationId xmlns:a16="http://schemas.microsoft.com/office/drawing/2014/main" id="{416690D8-9EC1-4FF1-B3AF-C653955449F7}"/>
              </a:ext>
            </a:extLst>
          </p:cNvPr>
          <p:cNvSpPr/>
          <p:nvPr/>
        </p:nvSpPr>
        <p:spPr>
          <a:xfrm>
            <a:off x="697621" y="4072443"/>
            <a:ext cx="2740163" cy="611642"/>
          </a:xfrm>
          <a:custGeom>
            <a:avLst/>
            <a:gdLst>
              <a:gd name="connsiteX0" fmla="*/ 0 w 2430780"/>
              <a:gd name="connsiteY0" fmla="*/ 586740 h 609600"/>
              <a:gd name="connsiteX1" fmla="*/ 266700 w 2430780"/>
              <a:gd name="connsiteY1" fmla="*/ 0 h 609600"/>
              <a:gd name="connsiteX2" fmla="*/ 2430780 w 2430780"/>
              <a:gd name="connsiteY2" fmla="*/ 0 h 609600"/>
              <a:gd name="connsiteX3" fmla="*/ 2430780 w 2430780"/>
              <a:gd name="connsiteY3" fmla="*/ 609600 h 609600"/>
              <a:gd name="connsiteX4" fmla="*/ 0 w 2430780"/>
              <a:gd name="connsiteY4" fmla="*/ 586740 h 609600"/>
              <a:gd name="connsiteX0" fmla="*/ 0 w 2740163"/>
              <a:gd name="connsiteY0" fmla="*/ 586740 h 609600"/>
              <a:gd name="connsiteX1" fmla="*/ 266700 w 2740163"/>
              <a:gd name="connsiteY1" fmla="*/ 0 h 609600"/>
              <a:gd name="connsiteX2" fmla="*/ 2740163 w 2740163"/>
              <a:gd name="connsiteY2" fmla="*/ 0 h 609600"/>
              <a:gd name="connsiteX3" fmla="*/ 2430780 w 2740163"/>
              <a:gd name="connsiteY3" fmla="*/ 609600 h 609600"/>
              <a:gd name="connsiteX4" fmla="*/ 0 w 2740163"/>
              <a:gd name="connsiteY4" fmla="*/ 58674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163" h="609600">
                <a:moveTo>
                  <a:pt x="0" y="586740"/>
                </a:moveTo>
                <a:lnTo>
                  <a:pt x="266700" y="0"/>
                </a:lnTo>
                <a:lnTo>
                  <a:pt x="2740163" y="0"/>
                </a:lnTo>
                <a:lnTo>
                  <a:pt x="2430780" y="609600"/>
                </a:lnTo>
                <a:lnTo>
                  <a:pt x="0" y="586740"/>
                </a:lnTo>
                <a:close/>
              </a:path>
            </a:pathLst>
          </a:custGeom>
          <a:solidFill>
            <a:srgbClr val="050A2A">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橢圓 31">
            <a:extLst>
              <a:ext uri="{FF2B5EF4-FFF2-40B4-BE49-F238E27FC236}">
                <a16:creationId xmlns:a16="http://schemas.microsoft.com/office/drawing/2014/main" id="{0B0AB62D-6A86-408A-BA19-659D98B3CD95}"/>
              </a:ext>
            </a:extLst>
          </p:cNvPr>
          <p:cNvSpPr/>
          <p:nvPr/>
        </p:nvSpPr>
        <p:spPr>
          <a:xfrm>
            <a:off x="2580587" y="1668734"/>
            <a:ext cx="754915" cy="754915"/>
          </a:xfrm>
          <a:prstGeom prst="ellipse">
            <a:avLst/>
          </a:prstGeom>
          <a:noFill/>
          <a:ln>
            <a:solidFill>
              <a:srgbClr val="329A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TextBox 15">
            <a:extLst>
              <a:ext uri="{FF2B5EF4-FFF2-40B4-BE49-F238E27FC236}">
                <a16:creationId xmlns:a16="http://schemas.microsoft.com/office/drawing/2014/main" id="{7DDA78E7-650C-464E-973D-405EC3EB194A}"/>
              </a:ext>
            </a:extLst>
          </p:cNvPr>
          <p:cNvSpPr txBox="1"/>
          <p:nvPr/>
        </p:nvSpPr>
        <p:spPr>
          <a:xfrm>
            <a:off x="1304220" y="4237926"/>
            <a:ext cx="1980287" cy="276999"/>
          </a:xfrm>
          <a:prstGeom prst="rect">
            <a:avLst/>
          </a:prstGeom>
          <a:noFill/>
          <a:ln w="28575">
            <a:noFill/>
          </a:ln>
        </p:spPr>
        <p:txBody>
          <a:bodyPr wrap="square" rtlCol="0">
            <a:spAutoFit/>
          </a:bodyPr>
          <a:lstStyle/>
          <a:p>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10GbE</a:t>
            </a:r>
            <a:r>
              <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10GBASE-T</a:t>
            </a:r>
            <a:r>
              <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port</a:t>
            </a:r>
          </a:p>
        </p:txBody>
      </p:sp>
      <p:sp>
        <p:nvSpPr>
          <p:cNvPr id="34" name="TextBox 15">
            <a:extLst>
              <a:ext uri="{FF2B5EF4-FFF2-40B4-BE49-F238E27FC236}">
                <a16:creationId xmlns:a16="http://schemas.microsoft.com/office/drawing/2014/main" id="{2C5ED001-0D4F-4545-859E-AF9D0881168D}"/>
              </a:ext>
            </a:extLst>
          </p:cNvPr>
          <p:cNvSpPr txBox="1"/>
          <p:nvPr/>
        </p:nvSpPr>
        <p:spPr>
          <a:xfrm>
            <a:off x="920689" y="1187840"/>
            <a:ext cx="1035732" cy="323165"/>
          </a:xfrm>
          <a:prstGeom prst="rect">
            <a:avLst/>
          </a:prstGeom>
          <a:noFill/>
          <a:ln w="28575">
            <a:noFill/>
          </a:ln>
        </p:spPr>
        <p:txBody>
          <a:bodyPr wrap="square" rtlCol="0">
            <a:spAutoFit/>
          </a:bodyPr>
          <a:lstStyle/>
          <a:p>
            <a:r>
              <a:rPr lang="en-US" altLang="zh-TW" sz="1500">
                <a:solidFill>
                  <a:srgbClr val="00FFFF"/>
                </a:solidFill>
                <a:latin typeface="Arial" panose="020B0604020202020204" pitchFamily="34" charset="0"/>
                <a:ea typeface="微軟正黑體" panose="020B0604030504040204" pitchFamily="34" charset="-120"/>
                <a:cs typeface="Arial" panose="020B0604020202020204" pitchFamily="34" charset="0"/>
              </a:rPr>
              <a:t>M.2</a:t>
            </a:r>
            <a:r>
              <a:rPr lang="zh-TW" altLang="en-US" sz="1500">
                <a:solidFill>
                  <a:srgbClr val="00FFFF"/>
                </a:solidFill>
                <a:latin typeface="Arial" panose="020B0604020202020204" pitchFamily="34" charset="0"/>
                <a:ea typeface="微軟正黑體" panose="020B0604030504040204" pitchFamily="34" charset="-120"/>
                <a:cs typeface="Arial" panose="020B0604020202020204" pitchFamily="34" charset="0"/>
              </a:rPr>
              <a:t> </a:t>
            </a:r>
            <a:r>
              <a:rPr lang="en-US" altLang="zh-TW" sz="1500">
                <a:solidFill>
                  <a:srgbClr val="00FFFF"/>
                </a:solidFill>
                <a:latin typeface="Arial" panose="020B0604020202020204" pitchFamily="34" charset="0"/>
                <a:ea typeface="微軟正黑體" panose="020B0604030504040204" pitchFamily="34" charset="-120"/>
                <a:cs typeface="Arial" panose="020B0604020202020204" pitchFamily="34" charset="0"/>
              </a:rPr>
              <a:t>slots</a:t>
            </a:r>
          </a:p>
        </p:txBody>
      </p:sp>
      <p:sp>
        <p:nvSpPr>
          <p:cNvPr id="35" name="手繪多邊形: 圖案 34">
            <a:extLst>
              <a:ext uri="{FF2B5EF4-FFF2-40B4-BE49-F238E27FC236}">
                <a16:creationId xmlns:a16="http://schemas.microsoft.com/office/drawing/2014/main" id="{6908DF5E-81C6-4C7E-9A86-0F9B75C3C36C}"/>
              </a:ext>
            </a:extLst>
          </p:cNvPr>
          <p:cNvSpPr/>
          <p:nvPr/>
        </p:nvSpPr>
        <p:spPr>
          <a:xfrm rot="20780532">
            <a:off x="2100358" y="1404131"/>
            <a:ext cx="988831" cy="1555683"/>
          </a:xfrm>
          <a:custGeom>
            <a:avLst/>
            <a:gdLst>
              <a:gd name="connsiteX0" fmla="*/ 0 w 1379220"/>
              <a:gd name="connsiteY0" fmla="*/ 0 h 2072640"/>
              <a:gd name="connsiteX1" fmla="*/ 1379220 w 1379220"/>
              <a:gd name="connsiteY1" fmla="*/ 693420 h 2072640"/>
              <a:gd name="connsiteX2" fmla="*/ 1348740 w 1379220"/>
              <a:gd name="connsiteY2" fmla="*/ 1196340 h 2072640"/>
              <a:gd name="connsiteX3" fmla="*/ 167640 w 1379220"/>
              <a:gd name="connsiteY3" fmla="*/ 2072640 h 2072640"/>
              <a:gd name="connsiteX4" fmla="*/ 0 w 1379220"/>
              <a:gd name="connsiteY4" fmla="*/ 0 h 2072640"/>
              <a:gd name="connsiteX0" fmla="*/ 33044 w 1211580"/>
              <a:gd name="connsiteY0" fmla="*/ 0 h 1981382"/>
              <a:gd name="connsiteX1" fmla="*/ 1211580 w 1211580"/>
              <a:gd name="connsiteY1" fmla="*/ 602162 h 1981382"/>
              <a:gd name="connsiteX2" fmla="*/ 1181100 w 1211580"/>
              <a:gd name="connsiteY2" fmla="*/ 1105082 h 1981382"/>
              <a:gd name="connsiteX3" fmla="*/ 0 w 1211580"/>
              <a:gd name="connsiteY3" fmla="*/ 1981382 h 1981382"/>
              <a:gd name="connsiteX4" fmla="*/ 33044 w 1211580"/>
              <a:gd name="connsiteY4" fmla="*/ 0 h 1981382"/>
              <a:gd name="connsiteX0" fmla="*/ 0 w 1178536"/>
              <a:gd name="connsiteY0" fmla="*/ 0 h 1954967"/>
              <a:gd name="connsiteX1" fmla="*/ 1178536 w 1178536"/>
              <a:gd name="connsiteY1" fmla="*/ 602162 h 1954967"/>
              <a:gd name="connsiteX2" fmla="*/ 1148056 w 1178536"/>
              <a:gd name="connsiteY2" fmla="*/ 1105082 h 1954967"/>
              <a:gd name="connsiteX3" fmla="*/ 1938 w 1178536"/>
              <a:gd name="connsiteY3" fmla="*/ 1954967 h 1954967"/>
              <a:gd name="connsiteX4" fmla="*/ 0 w 1178536"/>
              <a:gd name="connsiteY4" fmla="*/ 0 h 1954967"/>
              <a:gd name="connsiteX0" fmla="*/ 0 w 1168745"/>
              <a:gd name="connsiteY0" fmla="*/ 0 h 1954967"/>
              <a:gd name="connsiteX1" fmla="*/ 1168745 w 1168745"/>
              <a:gd name="connsiteY1" fmla="*/ 669015 h 1954967"/>
              <a:gd name="connsiteX2" fmla="*/ 1148056 w 1168745"/>
              <a:gd name="connsiteY2" fmla="*/ 1105082 h 1954967"/>
              <a:gd name="connsiteX3" fmla="*/ 1938 w 1168745"/>
              <a:gd name="connsiteY3" fmla="*/ 1954967 h 1954967"/>
              <a:gd name="connsiteX4" fmla="*/ 0 w 1168745"/>
              <a:gd name="connsiteY4" fmla="*/ 0 h 1954967"/>
              <a:gd name="connsiteX0" fmla="*/ 0 w 1168745"/>
              <a:gd name="connsiteY0" fmla="*/ 0 h 1954967"/>
              <a:gd name="connsiteX1" fmla="*/ 1168745 w 1168745"/>
              <a:gd name="connsiteY1" fmla="*/ 669015 h 1954967"/>
              <a:gd name="connsiteX2" fmla="*/ 1102962 w 1168745"/>
              <a:gd name="connsiteY2" fmla="*/ 1284479 h 1954967"/>
              <a:gd name="connsiteX3" fmla="*/ 1938 w 1168745"/>
              <a:gd name="connsiteY3" fmla="*/ 1954967 h 1954967"/>
              <a:gd name="connsiteX4" fmla="*/ 0 w 1168745"/>
              <a:gd name="connsiteY4" fmla="*/ 0 h 1954967"/>
              <a:gd name="connsiteX0" fmla="*/ 0 w 1102962"/>
              <a:gd name="connsiteY0" fmla="*/ 0 h 1954967"/>
              <a:gd name="connsiteX1" fmla="*/ 1002225 w 1102962"/>
              <a:gd name="connsiteY1" fmla="*/ 471029 h 1954967"/>
              <a:gd name="connsiteX2" fmla="*/ 1102962 w 1102962"/>
              <a:gd name="connsiteY2" fmla="*/ 1284479 h 1954967"/>
              <a:gd name="connsiteX3" fmla="*/ 1938 w 1102962"/>
              <a:gd name="connsiteY3" fmla="*/ 1954967 h 1954967"/>
              <a:gd name="connsiteX4" fmla="*/ 0 w 1102962"/>
              <a:gd name="connsiteY4" fmla="*/ 0 h 1954967"/>
              <a:gd name="connsiteX0" fmla="*/ 0 w 1002225"/>
              <a:gd name="connsiteY0" fmla="*/ 0 h 1954967"/>
              <a:gd name="connsiteX1" fmla="*/ 1002225 w 1002225"/>
              <a:gd name="connsiteY1" fmla="*/ 471029 h 1954967"/>
              <a:gd name="connsiteX2" fmla="*/ 969114 w 1002225"/>
              <a:gd name="connsiteY2" fmla="*/ 1359122 h 1954967"/>
              <a:gd name="connsiteX3" fmla="*/ 1938 w 1002225"/>
              <a:gd name="connsiteY3" fmla="*/ 1954967 h 1954967"/>
              <a:gd name="connsiteX4" fmla="*/ 0 w 1002225"/>
              <a:gd name="connsiteY4" fmla="*/ 0 h 1954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25" h="1954967">
                <a:moveTo>
                  <a:pt x="0" y="0"/>
                </a:moveTo>
                <a:lnTo>
                  <a:pt x="1002225" y="471029"/>
                </a:lnTo>
                <a:lnTo>
                  <a:pt x="969114" y="1359122"/>
                </a:lnTo>
                <a:lnTo>
                  <a:pt x="1938" y="1954967"/>
                </a:lnTo>
                <a:lnTo>
                  <a:pt x="0" y="0"/>
                </a:lnTo>
                <a:close/>
              </a:path>
            </a:pathLst>
          </a:custGeom>
          <a:gradFill>
            <a:gsLst>
              <a:gs pos="0">
                <a:srgbClr val="69F0E1">
                  <a:alpha val="0"/>
                </a:srgbClr>
              </a:gs>
              <a:gs pos="76000">
                <a:srgbClr val="329AF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6" name="圖片 35" descr="一張含有 電子用品 的圖片&#10;&#10;自動產生的描述">
            <a:extLst>
              <a:ext uri="{FF2B5EF4-FFF2-40B4-BE49-F238E27FC236}">
                <a16:creationId xmlns:a16="http://schemas.microsoft.com/office/drawing/2014/main" id="{B8FC06FD-A4FB-4C95-8BDC-C48B4513DFB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04554" y="1563837"/>
            <a:ext cx="1569906" cy="1631610"/>
          </a:xfrm>
          <a:prstGeom prst="ellipse">
            <a:avLst/>
          </a:prstGeom>
          <a:ln w="38100">
            <a:solidFill>
              <a:srgbClr val="329AFC"/>
            </a:solidFill>
          </a:ln>
        </p:spPr>
      </p:pic>
      <p:sp>
        <p:nvSpPr>
          <p:cNvPr id="37" name="矩形: 圓角 36">
            <a:extLst>
              <a:ext uri="{FF2B5EF4-FFF2-40B4-BE49-F238E27FC236}">
                <a16:creationId xmlns:a16="http://schemas.microsoft.com/office/drawing/2014/main" id="{2240E2C2-ACF3-4023-91E2-BB23DEA4E1FF}"/>
              </a:ext>
            </a:extLst>
          </p:cNvPr>
          <p:cNvSpPr/>
          <p:nvPr/>
        </p:nvSpPr>
        <p:spPr>
          <a:xfrm>
            <a:off x="1212148" y="1786561"/>
            <a:ext cx="451104" cy="1103494"/>
          </a:xfrm>
          <a:prstGeom prst="roundRect">
            <a:avLst>
              <a:gd name="adj" fmla="val 50000"/>
            </a:avLst>
          </a:prstGeom>
          <a:noFill/>
          <a:ln w="571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8" name="直線接點 37">
            <a:extLst>
              <a:ext uri="{FF2B5EF4-FFF2-40B4-BE49-F238E27FC236}">
                <a16:creationId xmlns:a16="http://schemas.microsoft.com/office/drawing/2014/main" id="{7040531C-AA22-4CA1-A64C-E0DA2825353D}"/>
              </a:ext>
            </a:extLst>
          </p:cNvPr>
          <p:cNvCxnSpPr>
            <a:stCxn id="37" idx="0"/>
          </p:cNvCxnSpPr>
          <p:nvPr/>
        </p:nvCxnSpPr>
        <p:spPr>
          <a:xfrm flipH="1" flipV="1">
            <a:off x="1437699" y="1491889"/>
            <a:ext cx="1" cy="294672"/>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pic>
        <p:nvPicPr>
          <p:cNvPr id="39" name="圖片 38">
            <a:extLst>
              <a:ext uri="{FF2B5EF4-FFF2-40B4-BE49-F238E27FC236}">
                <a16:creationId xmlns:a16="http://schemas.microsoft.com/office/drawing/2014/main" id="{806328E8-6FE0-4E4F-ADFE-1D35D5D96D3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101118">
            <a:off x="719379" y="2501412"/>
            <a:ext cx="546562" cy="1608922"/>
          </a:xfrm>
          <a:prstGeom prst="rect">
            <a:avLst/>
          </a:prstGeom>
          <a:effectLst/>
        </p:spPr>
      </p:pic>
      <p:pic>
        <p:nvPicPr>
          <p:cNvPr id="40" name="圖片 39" descr="一張含有 電子用品 的圖片&#10;&#10;自動產生的描述">
            <a:extLst>
              <a:ext uri="{FF2B5EF4-FFF2-40B4-BE49-F238E27FC236}">
                <a16:creationId xmlns:a16="http://schemas.microsoft.com/office/drawing/2014/main" id="{A62BCE1F-385F-4E88-9634-9C27B0ED7F9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07488" y="3863157"/>
            <a:ext cx="855877" cy="863755"/>
          </a:xfrm>
          <a:prstGeom prst="ellipse">
            <a:avLst/>
          </a:prstGeom>
          <a:ln w="38100">
            <a:solidFill>
              <a:srgbClr val="329AFC"/>
            </a:solidFill>
          </a:ln>
        </p:spPr>
      </p:pic>
    </p:spTree>
    <p:extLst>
      <p:ext uri="{BB962C8B-B14F-4D97-AF65-F5344CB8AC3E}">
        <p14:creationId xmlns:p14="http://schemas.microsoft.com/office/powerpoint/2010/main" val="3047776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2">
            <a:extLst>
              <a:ext uri="{FF2B5EF4-FFF2-40B4-BE49-F238E27FC236}">
                <a16:creationId xmlns:a16="http://schemas.microsoft.com/office/drawing/2014/main" id="{8E0EB904-E003-4F28-8220-7EC01FCBF807}"/>
              </a:ext>
            </a:extLst>
          </p:cNvPr>
          <p:cNvSpPr txBox="1">
            <a:spLocks/>
          </p:cNvSpPr>
          <p:nvPr/>
        </p:nvSpPr>
        <p:spPr>
          <a:xfrm>
            <a:off x="725615" y="1836421"/>
            <a:ext cx="3829050" cy="16764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400"/>
              <a:buFont typeface="Arial"/>
              <a:buNone/>
              <a:defRPr sz="3600" b="0" i="0" u="none" strike="noStrike" cap="none">
                <a:solidFill>
                  <a:schemeClr val="bg1"/>
                </a:solidFill>
                <a:latin typeface="微軟正黑體" panose="020B0604030504040204" pitchFamily="34" charset="-120"/>
                <a:ea typeface="微軟正黑體" panose="020B0604030504040204" pitchFamily="34" charset="-120"/>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r>
              <a:rPr lang="en-US" altLang="zh-TW" sz="5400">
                <a:solidFill>
                  <a:srgbClr val="69F0E1"/>
                </a:solidFill>
                <a:latin typeface="微軟正黑體"/>
                <a:ea typeface="微軟正黑體"/>
              </a:rPr>
              <a:t>QNAP SSD </a:t>
            </a:r>
            <a:br>
              <a:rPr lang="en-US" altLang="zh-TW" sz="4800">
                <a:latin typeface="微軟正黑體"/>
                <a:ea typeface="微軟正黑體"/>
              </a:rPr>
            </a:br>
            <a:r>
              <a:rPr lang="zh-TW" altLang="en-US" spc="600">
                <a:latin typeface="微軟正黑體"/>
                <a:ea typeface="微軟正黑體"/>
              </a:rPr>
              <a:t>軟  體  科  技</a:t>
            </a:r>
            <a:endParaRPr lang="zh-TW" altLang="en-US" sz="4000" spc="600">
              <a:latin typeface="微軟正黑體"/>
              <a:ea typeface="微軟正黑體"/>
            </a:endParaRPr>
          </a:p>
        </p:txBody>
      </p:sp>
      <p:grpSp>
        <p:nvGrpSpPr>
          <p:cNvPr id="7" name="群組 6">
            <a:extLst>
              <a:ext uri="{FF2B5EF4-FFF2-40B4-BE49-F238E27FC236}">
                <a16:creationId xmlns:a16="http://schemas.microsoft.com/office/drawing/2014/main" id="{349C88D9-8CE5-4A7D-A6F3-80020B373B40}"/>
              </a:ext>
            </a:extLst>
          </p:cNvPr>
          <p:cNvGrpSpPr/>
          <p:nvPr/>
        </p:nvGrpSpPr>
        <p:grpSpPr>
          <a:xfrm>
            <a:off x="-921793" y="-352425"/>
            <a:ext cx="11825786" cy="11825786"/>
            <a:chOff x="-921793" y="-407443"/>
            <a:chExt cx="11825786" cy="11825786"/>
          </a:xfrm>
        </p:grpSpPr>
        <p:sp>
          <p:nvSpPr>
            <p:cNvPr id="8" name="橢圓 7">
              <a:extLst>
                <a:ext uri="{FF2B5EF4-FFF2-40B4-BE49-F238E27FC236}">
                  <a16:creationId xmlns:a16="http://schemas.microsoft.com/office/drawing/2014/main" id="{F0BA62E7-AC99-49F7-AB5B-0200D2C9EEB0}"/>
                </a:ext>
              </a:extLst>
            </p:cNvPr>
            <p:cNvSpPr/>
            <p:nvPr/>
          </p:nvSpPr>
          <p:spPr>
            <a:xfrm>
              <a:off x="-921793" y="-407443"/>
              <a:ext cx="11825786" cy="118257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descr="一張含有 桌 的圖片&#10;&#10;自動產生的描述">
              <a:extLst>
                <a:ext uri="{FF2B5EF4-FFF2-40B4-BE49-F238E27FC236}">
                  <a16:creationId xmlns:a16="http://schemas.microsoft.com/office/drawing/2014/main" id="{5C38DCA9-536B-405B-9A9F-F1FD9358ED2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84874">
              <a:off x="4825575" y="33793"/>
              <a:ext cx="3729595" cy="5570096"/>
            </a:xfrm>
            <a:prstGeom prst="rect">
              <a:avLst/>
            </a:prstGeom>
          </p:spPr>
        </p:pic>
        <p:pic>
          <p:nvPicPr>
            <p:cNvPr id="10" name="圖片 9" descr="一張含有 物件, 坐 的圖片&#10;&#10;自動產生的描述">
              <a:extLst>
                <a:ext uri="{FF2B5EF4-FFF2-40B4-BE49-F238E27FC236}">
                  <a16:creationId xmlns:a16="http://schemas.microsoft.com/office/drawing/2014/main" id="{80276A8F-5BAA-4993-8B3D-0144AB5E3B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742613">
              <a:off x="5115070" y="858737"/>
              <a:ext cx="3148243" cy="3888752"/>
            </a:xfrm>
            <a:prstGeom prst="rect">
              <a:avLst/>
            </a:prstGeom>
          </p:spPr>
        </p:pic>
      </p:grpSp>
    </p:spTree>
    <p:extLst>
      <p:ext uri="{BB962C8B-B14F-4D97-AF65-F5344CB8AC3E}">
        <p14:creationId xmlns:p14="http://schemas.microsoft.com/office/powerpoint/2010/main" val="3598424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7"/>
          <p:cNvSpPr txBox="1">
            <a:spLocks noGrp="1"/>
          </p:cNvSpPr>
          <p:nvPr>
            <p:ph type="title"/>
          </p:nvPr>
        </p:nvSpPr>
        <p:spPr>
          <a:xfrm>
            <a:off x="411587" y="101261"/>
            <a:ext cx="8229600" cy="812800"/>
          </a:xfrm>
          <a:prstGeom prst="rect">
            <a:avLst/>
          </a:prstGeom>
          <a:noFill/>
          <a:ln>
            <a:noFill/>
          </a:ln>
        </p:spPr>
        <p:txBody>
          <a:bodyPr spcFirstLastPara="1" wrap="square" lIns="91425" tIns="91425" rIns="91425" bIns="91425" anchor="t" anchorCtr="0">
            <a:noAutofit/>
          </a:bodyPr>
          <a:lstStyle/>
          <a:p>
            <a:pPr lvl="0">
              <a:buClr>
                <a:srgbClr val="000000"/>
              </a:buClr>
              <a:buSzPts val="1100"/>
            </a:pPr>
            <a:r>
              <a:rPr lang="en-US" altLang="zh-TW"/>
              <a:t> </a:t>
            </a:r>
            <a:r>
              <a:rPr lang="zh-TW" altLang="en-US"/>
              <a:t>什麼是 </a:t>
            </a:r>
            <a:r>
              <a:rPr lang="en-US" altLang="zh-TW"/>
              <a:t>SSD </a:t>
            </a:r>
            <a:r>
              <a:rPr lang="zh-TW" altLang="en-US"/>
              <a:t>預留空間 </a:t>
            </a:r>
            <a:r>
              <a:rPr lang="en-US" altLang="zh-TW" sz="2800"/>
              <a:t>(Over-provisioning)</a:t>
            </a:r>
            <a:endParaRPr>
              <a:sym typeface="Arial"/>
            </a:endParaRPr>
          </a:p>
        </p:txBody>
      </p:sp>
      <p:sp>
        <p:nvSpPr>
          <p:cNvPr id="389" name="Google Shape;389;p37"/>
          <p:cNvSpPr/>
          <p:nvPr/>
        </p:nvSpPr>
        <p:spPr>
          <a:xfrm>
            <a:off x="211271" y="1423455"/>
            <a:ext cx="3526214" cy="2997913"/>
          </a:xfrm>
          <a:prstGeom prst="rect">
            <a:avLst/>
          </a:prstGeom>
          <a:noFill/>
          <a:ln>
            <a:noFill/>
          </a:ln>
        </p:spPr>
        <p:txBody>
          <a:bodyPr spcFirstLastPara="1" wrap="square" lIns="91425" tIns="45700" rIns="91425" bIns="45700" anchor="t" anchorCtr="0">
            <a:noAutofit/>
          </a:bodyPr>
          <a:lstStyle/>
          <a:p>
            <a:pPr marL="285750" indent="-285750">
              <a:buClr>
                <a:schemeClr val="bg1"/>
              </a:buClr>
              <a:buFont typeface="Arial" panose="020B0604020202020204" pitchFamily="34" charset="0"/>
              <a:buChar char="•"/>
            </a:pPr>
            <a:r>
              <a:rPr kumimoji="1" lang="en" altLang="zh-TW">
                <a:solidFill>
                  <a:schemeClr val="bg1"/>
                </a:solidFill>
                <a:latin typeface="微軟正黑體" panose="020B0604030504040204" pitchFamily="34" charset="-120"/>
                <a:ea typeface="微軟正黑體" panose="020B0604030504040204" pitchFamily="34" charset="-120"/>
              </a:rPr>
              <a:t>SSD </a:t>
            </a:r>
            <a:r>
              <a:rPr kumimoji="1" lang="zh-TW" altLang="en-US">
                <a:solidFill>
                  <a:schemeClr val="bg1"/>
                </a:solidFill>
                <a:latin typeface="微軟正黑體" panose="020B0604030504040204" pitchFamily="34" charset="-120"/>
                <a:ea typeface="微軟正黑體" panose="020B0604030504040204" pitchFamily="34" charset="-120"/>
              </a:rPr>
              <a:t>作為 </a:t>
            </a:r>
            <a:r>
              <a:rPr kumimoji="1" lang="en" altLang="zh-TW">
                <a:solidFill>
                  <a:schemeClr val="bg1"/>
                </a:solidFill>
                <a:latin typeface="微軟正黑體" panose="020B0604030504040204" pitchFamily="34" charset="-120"/>
                <a:ea typeface="微軟正黑體" panose="020B0604030504040204" pitchFamily="34" charset="-120"/>
              </a:rPr>
              <a:t>Flash </a:t>
            </a:r>
            <a:r>
              <a:rPr kumimoji="1" lang="zh-TW" altLang="en-US">
                <a:solidFill>
                  <a:schemeClr val="bg1"/>
                </a:solidFill>
                <a:latin typeface="微軟正黑體" panose="020B0604030504040204" pitchFamily="34" charset="-120"/>
                <a:ea typeface="微軟正黑體" panose="020B0604030504040204" pitchFamily="34" charset="-120"/>
              </a:rPr>
              <a:t>記憶體，應以 G</a:t>
            </a:r>
            <a:r>
              <a:rPr kumimoji="1" lang="en-US" altLang="zh-TW" err="1">
                <a:solidFill>
                  <a:schemeClr val="bg1"/>
                </a:solidFill>
                <a:latin typeface="微軟正黑體" panose="020B0604030504040204" pitchFamily="34" charset="-120"/>
                <a:ea typeface="微軟正黑體" panose="020B0604030504040204" pitchFamily="34" charset="-120"/>
              </a:rPr>
              <a:t>ibibyte</a:t>
            </a:r>
            <a:r>
              <a:rPr kumimoji="1" lang="en-US" altLang="zh-TW">
                <a:solidFill>
                  <a:schemeClr val="bg1"/>
                </a:solidFill>
                <a:latin typeface="微軟正黑體" panose="020B0604030504040204" pitchFamily="34" charset="-120"/>
                <a:ea typeface="微軟正黑體" panose="020B0604030504040204" pitchFamily="34" charset="-120"/>
              </a:rPr>
              <a:t> (</a:t>
            </a:r>
            <a:r>
              <a:rPr kumimoji="1" lang="en" altLang="zh-TW">
                <a:solidFill>
                  <a:schemeClr val="bg1"/>
                </a:solidFill>
                <a:latin typeface="微軟正黑體" panose="020B0604030504040204" pitchFamily="34" charset="-120"/>
                <a:ea typeface="微軟正黑體" panose="020B0604030504040204" pitchFamily="34" charset="-120"/>
              </a:rPr>
              <a:t>GiB) 二進位計算原始容量</a:t>
            </a:r>
            <a:r>
              <a:rPr kumimoji="1" lang="zh-TW" altLang="en">
                <a:solidFill>
                  <a:schemeClr val="bg1"/>
                </a:solidFill>
                <a:latin typeface="微軟正黑體" panose="020B0604030504040204" pitchFamily="34" charset="-120"/>
                <a:ea typeface="微軟正黑體" panose="020B0604030504040204" pitchFamily="34" charset="-120"/>
              </a:rPr>
              <a:t>，</a:t>
            </a:r>
            <a:r>
              <a:rPr kumimoji="1" lang="zh-TW" altLang="en-US">
                <a:solidFill>
                  <a:schemeClr val="bg1"/>
                </a:solidFill>
                <a:latin typeface="微軟正黑體" panose="020B0604030504040204" pitchFamily="34" charset="-120"/>
                <a:ea typeface="微軟正黑體" panose="020B0604030504040204" pitchFamily="34" charset="-120"/>
              </a:rPr>
              <a:t>每 </a:t>
            </a:r>
            <a:r>
              <a:rPr kumimoji="1" lang="en" altLang="zh-TW">
                <a:solidFill>
                  <a:schemeClr val="bg1"/>
                </a:solidFill>
                <a:latin typeface="微軟正黑體" panose="020B0604030504040204" pitchFamily="34" charset="-120"/>
                <a:ea typeface="微軟正黑體" panose="020B0604030504040204" pitchFamily="34" charset="-120"/>
              </a:rPr>
              <a:t>GB </a:t>
            </a:r>
            <a:r>
              <a:rPr kumimoji="1" lang="zh-TW" altLang="en-US">
                <a:solidFill>
                  <a:schemeClr val="bg1"/>
                </a:solidFill>
                <a:latin typeface="微軟正黑體" panose="020B0604030504040204" pitchFamily="34" charset="-120"/>
                <a:ea typeface="微軟正黑體" panose="020B0604030504040204" pitchFamily="34" charset="-120"/>
              </a:rPr>
              <a:t>有</a:t>
            </a:r>
            <a:r>
              <a:rPr lang="en" altLang="zh-TW">
                <a:solidFill>
                  <a:schemeClr val="bg1"/>
                </a:solidFill>
                <a:latin typeface="微軟正黑體" panose="020B0604030504040204" pitchFamily="34" charset="-120"/>
                <a:ea typeface="微軟正黑體" panose="020B0604030504040204" pitchFamily="34" charset="-120"/>
              </a:rPr>
              <a:t> 2^30 = 1,073,741,824 Bytes</a:t>
            </a:r>
            <a:r>
              <a:rPr lang="zh-TW" altLang="en">
                <a:solidFill>
                  <a:schemeClr val="bg1"/>
                </a:solidFill>
                <a:latin typeface="微軟正黑體" panose="020B0604030504040204" pitchFamily="34" charset="-120"/>
                <a:ea typeface="微軟正黑體" panose="020B0604030504040204" pitchFamily="34" charset="-120"/>
              </a:rPr>
              <a:t>。</a:t>
            </a:r>
            <a:endParaRPr lang="en-US" altLang="zh-TW">
              <a:solidFill>
                <a:schemeClr val="bg1"/>
              </a:solidFill>
              <a:latin typeface="微軟正黑體" panose="020B0604030504040204" pitchFamily="34" charset="-120"/>
              <a:ea typeface="微軟正黑體" panose="020B0604030504040204" pitchFamily="34" charset="-120"/>
            </a:endParaRPr>
          </a:p>
          <a:p>
            <a:pPr marL="285750" indent="-285750">
              <a:buClr>
                <a:schemeClr val="bg1"/>
              </a:buClr>
              <a:buFont typeface="Arial" panose="020B0604020202020204" pitchFamily="34" charset="0"/>
              <a:buChar char="•"/>
            </a:pPr>
            <a:endParaRPr lang="en" altLang="zh-TW" i="1">
              <a:solidFill>
                <a:schemeClr val="bg1"/>
              </a:solidFill>
              <a:latin typeface="微軟正黑體" panose="020B0604030504040204" pitchFamily="34" charset="-120"/>
              <a:ea typeface="微軟正黑體" panose="020B0604030504040204" pitchFamily="34" charset="-120"/>
            </a:endParaRPr>
          </a:p>
          <a:p>
            <a:pPr marL="285750" indent="-285750">
              <a:buClr>
                <a:schemeClr val="bg1"/>
              </a:buClr>
              <a:buFont typeface="Arial" panose="020B0604020202020204" pitchFamily="34" charset="0"/>
              <a:buChar char="•"/>
            </a:pPr>
            <a:r>
              <a:rPr lang="zh-TW" altLang="en">
                <a:solidFill>
                  <a:schemeClr val="bg1"/>
                </a:solidFill>
                <a:latin typeface="微軟正黑體" panose="020B0604030504040204" pitchFamily="34" charset="-120"/>
                <a:ea typeface="微軟正黑體" panose="020B0604030504040204" pitchFamily="34" charset="-120"/>
              </a:rPr>
              <a:t>但作為儲存裝置，SSD 以 G</a:t>
            </a:r>
            <a:r>
              <a:rPr lang="en-US" altLang="zh-TW" err="1">
                <a:solidFill>
                  <a:schemeClr val="bg1"/>
                </a:solidFill>
                <a:latin typeface="微軟正黑體" panose="020B0604030504040204" pitchFamily="34" charset="-120"/>
                <a:ea typeface="微軟正黑體" panose="020B0604030504040204" pitchFamily="34" charset="-120"/>
              </a:rPr>
              <a:t>igabyte</a:t>
            </a:r>
            <a:r>
              <a:rPr lang="zh-TW" altLang="en-US">
                <a:solidFill>
                  <a:schemeClr val="bg1"/>
                </a:solidFill>
                <a:latin typeface="微軟正黑體" panose="020B0604030504040204" pitchFamily="34" charset="-120"/>
                <a:ea typeface="微軟正黑體" panose="020B0604030504040204" pitchFamily="34" charset="-120"/>
              </a:rPr>
              <a:t> </a:t>
            </a:r>
            <a:r>
              <a:rPr lang="en-US" altLang="zh-TW">
                <a:solidFill>
                  <a:schemeClr val="bg1"/>
                </a:solidFill>
                <a:latin typeface="微軟正黑體" panose="020B0604030504040204" pitchFamily="34" charset="-120"/>
                <a:ea typeface="微軟正黑體" panose="020B0604030504040204" pitchFamily="34" charset="-120"/>
              </a:rPr>
              <a:t>(GB) </a:t>
            </a:r>
            <a:r>
              <a:rPr lang="en-US" altLang="zh-TW" err="1">
                <a:solidFill>
                  <a:schemeClr val="bg1"/>
                </a:solidFill>
                <a:latin typeface="微軟正黑體" panose="020B0604030504040204" pitchFamily="34" charset="-120"/>
                <a:ea typeface="微軟正黑體" panose="020B0604030504040204" pitchFamily="34" charset="-120"/>
              </a:rPr>
              <a:t>十進位</a:t>
            </a:r>
            <a:r>
              <a:rPr lang="zh-TW" altLang="en-US">
                <a:solidFill>
                  <a:schemeClr val="bg1"/>
                </a:solidFill>
                <a:latin typeface="微軟正黑體" panose="020B0604030504040204" pitchFamily="34" charset="-120"/>
                <a:ea typeface="微軟正黑體" panose="020B0604030504040204" pitchFamily="34" charset="-120"/>
              </a:rPr>
              <a:t>回報</a:t>
            </a:r>
            <a:r>
              <a:rPr lang="en-US" altLang="zh-TW" err="1">
                <a:solidFill>
                  <a:schemeClr val="bg1"/>
                </a:solidFill>
                <a:latin typeface="微軟正黑體" panose="020B0604030504040204" pitchFamily="34" charset="-120"/>
                <a:ea typeface="微軟正黑體" panose="020B0604030504040204" pitchFamily="34" charset="-120"/>
              </a:rPr>
              <a:t>容量，每</a:t>
            </a:r>
            <a:r>
              <a:rPr lang="en-US" altLang="zh-TW">
                <a:solidFill>
                  <a:schemeClr val="bg1"/>
                </a:solidFill>
                <a:latin typeface="微軟正黑體" panose="020B0604030504040204" pitchFamily="34" charset="-120"/>
                <a:ea typeface="微軟正黑體" panose="020B0604030504040204" pitchFamily="34" charset="-120"/>
              </a:rPr>
              <a:t> GB </a:t>
            </a:r>
            <a:r>
              <a:rPr lang="zh-TW" altLang="en-US">
                <a:solidFill>
                  <a:schemeClr val="bg1"/>
                </a:solidFill>
                <a:latin typeface="微軟正黑體" panose="020B0604030504040204" pitchFamily="34" charset="-120"/>
                <a:ea typeface="微軟正黑體" panose="020B0604030504040204" pitchFamily="34" charset="-120"/>
              </a:rPr>
              <a:t>有</a:t>
            </a:r>
            <a:r>
              <a:rPr lang="en-US" altLang="zh-TW">
                <a:solidFill>
                  <a:schemeClr val="bg1"/>
                </a:solidFill>
                <a:latin typeface="微軟正黑體" panose="020B0604030504040204" pitchFamily="34" charset="-120"/>
                <a:ea typeface="微軟正黑體" panose="020B0604030504040204" pitchFamily="34" charset="-120"/>
              </a:rPr>
              <a:t>10^9 = 1,000,000,000 Bytes</a:t>
            </a:r>
            <a:r>
              <a:rPr lang="zh-TW" altLang="en-US">
                <a:solidFill>
                  <a:schemeClr val="bg1"/>
                </a:solidFill>
                <a:latin typeface="微軟正黑體" panose="020B0604030504040204" pitchFamily="34" charset="-120"/>
                <a:ea typeface="微軟正黑體" panose="020B0604030504040204" pitchFamily="34" charset="-120"/>
              </a:rPr>
              <a:t>。</a:t>
            </a:r>
            <a:endParaRPr lang="en-US" altLang="zh-TW">
              <a:solidFill>
                <a:schemeClr val="bg1"/>
              </a:solidFill>
              <a:latin typeface="微軟正黑體" panose="020B0604030504040204" pitchFamily="34" charset="-120"/>
              <a:ea typeface="微軟正黑體" panose="020B0604030504040204" pitchFamily="34" charset="-120"/>
            </a:endParaRPr>
          </a:p>
          <a:p>
            <a:pPr marL="285750" indent="-285750">
              <a:buClr>
                <a:schemeClr val="bg1"/>
              </a:buClr>
              <a:buFont typeface="Arial" panose="020B0604020202020204" pitchFamily="34" charset="0"/>
              <a:buChar char="•"/>
            </a:pPr>
            <a:endParaRPr lang="zh-TW" altLang="en-US">
              <a:solidFill>
                <a:schemeClr val="bg1"/>
              </a:solidFill>
              <a:latin typeface="微軟正黑體" panose="020B0604030504040204" pitchFamily="34" charset="-120"/>
              <a:ea typeface="微軟正黑體" panose="020B0604030504040204" pitchFamily="34" charset="-120"/>
            </a:endParaRPr>
          </a:p>
          <a:p>
            <a:pPr marL="285750" indent="-285750">
              <a:buClr>
                <a:schemeClr val="bg1"/>
              </a:buClr>
              <a:buFont typeface="Arial" panose="020B0604020202020204" pitchFamily="34" charset="0"/>
              <a:buChar char="•"/>
            </a:pPr>
            <a:r>
              <a:rPr lang="zh-TW" altLang="en-US">
                <a:solidFill>
                  <a:schemeClr val="bg1"/>
                </a:solidFill>
                <a:latin typeface="微軟正黑體" panose="020B0604030504040204" pitchFamily="34" charset="-120"/>
                <a:ea typeface="微軟正黑體" panose="020B0604030504040204" pitchFamily="34" charset="-120"/>
              </a:rPr>
              <a:t>也就是 SSD 每 GB 至少均有 73,741,824 Bytes (7.37%) 的自帶預留空間配置，做為 Gar</a:t>
            </a:r>
            <a:r>
              <a:rPr lang="en-US" altLang="zh-TW" err="1">
                <a:solidFill>
                  <a:schemeClr val="bg1"/>
                </a:solidFill>
                <a:latin typeface="微軟正黑體" panose="020B0604030504040204" pitchFamily="34" charset="-120"/>
                <a:ea typeface="微軟正黑體" panose="020B0604030504040204" pitchFamily="34" charset="-120"/>
              </a:rPr>
              <a:t>ba</a:t>
            </a:r>
            <a:r>
              <a:rPr lang="en-US" altLang="en-US" err="1">
                <a:solidFill>
                  <a:schemeClr val="bg1"/>
                </a:solidFill>
                <a:latin typeface="微軟正黑體" panose="020B0604030504040204" pitchFamily="34" charset="-120"/>
                <a:ea typeface="微軟正黑體" panose="020B0604030504040204" pitchFamily="34" charset="-120"/>
              </a:rPr>
              <a:t>ge</a:t>
            </a:r>
            <a:r>
              <a:rPr lang="zh-TW" altLang="en-US">
                <a:solidFill>
                  <a:schemeClr val="bg1"/>
                </a:solidFill>
                <a:latin typeface="微軟正黑體" panose="020B0604030504040204" pitchFamily="34" charset="-120"/>
                <a:ea typeface="微軟正黑體" panose="020B0604030504040204" pitchFamily="34" charset="-120"/>
              </a:rPr>
              <a:t> Collection，而企業級的 SSD 可能預留更多。</a:t>
            </a:r>
            <a:endParaRPr kumimoji="1" lang="zh-TW" altLang="en-US">
              <a:solidFill>
                <a:schemeClr val="bg1"/>
              </a:solidFill>
              <a:latin typeface="微軟正黑體" panose="020B0604030504040204" pitchFamily="34" charset="-120"/>
              <a:ea typeface="微軟正黑體" panose="020B0604030504040204" pitchFamily="34" charset="-120"/>
            </a:endParaRPr>
          </a:p>
        </p:txBody>
      </p:sp>
      <p:graphicFrame>
        <p:nvGraphicFramePr>
          <p:cNvPr id="390" name="Google Shape;390;p37"/>
          <p:cNvGraphicFramePr/>
          <p:nvPr>
            <p:extLst>
              <p:ext uri="{D42A27DB-BD31-4B8C-83A1-F6EECF244321}">
                <p14:modId xmlns:p14="http://schemas.microsoft.com/office/powerpoint/2010/main" val="4157306994"/>
              </p:ext>
            </p:extLst>
          </p:nvPr>
        </p:nvGraphicFramePr>
        <p:xfrm>
          <a:off x="4124185" y="2699239"/>
          <a:ext cx="4555163" cy="1484162"/>
        </p:xfrm>
        <a:graphic>
          <a:graphicData uri="http://schemas.openxmlformats.org/drawingml/2006/table">
            <a:tbl>
              <a:tblPr firstRow="1" bandRow="1">
                <a:tableStyleId>{3B4B98B0-60AC-42C2-AFA5-B58CD77FA1E5}</a:tableStyleId>
              </a:tblPr>
              <a:tblGrid>
                <a:gridCol w="939439">
                  <a:extLst>
                    <a:ext uri="{9D8B030D-6E8A-4147-A177-3AD203B41FA5}">
                      <a16:colId xmlns:a16="http://schemas.microsoft.com/office/drawing/2014/main" val="20000"/>
                    </a:ext>
                  </a:extLst>
                </a:gridCol>
                <a:gridCol w="829917">
                  <a:extLst>
                    <a:ext uri="{9D8B030D-6E8A-4147-A177-3AD203B41FA5}">
                      <a16:colId xmlns:a16="http://schemas.microsoft.com/office/drawing/2014/main" val="20001"/>
                    </a:ext>
                  </a:extLst>
                </a:gridCol>
                <a:gridCol w="922014">
                  <a:extLst>
                    <a:ext uri="{9D8B030D-6E8A-4147-A177-3AD203B41FA5}">
                      <a16:colId xmlns:a16="http://schemas.microsoft.com/office/drawing/2014/main" val="20002"/>
                    </a:ext>
                  </a:extLst>
                </a:gridCol>
                <a:gridCol w="830715">
                  <a:extLst>
                    <a:ext uri="{9D8B030D-6E8A-4147-A177-3AD203B41FA5}">
                      <a16:colId xmlns:a16="http://schemas.microsoft.com/office/drawing/2014/main" val="20003"/>
                    </a:ext>
                  </a:extLst>
                </a:gridCol>
                <a:gridCol w="1033078">
                  <a:extLst>
                    <a:ext uri="{9D8B030D-6E8A-4147-A177-3AD203B41FA5}">
                      <a16:colId xmlns:a16="http://schemas.microsoft.com/office/drawing/2014/main" val="20004"/>
                    </a:ext>
                  </a:extLst>
                </a:gridCol>
              </a:tblGrid>
              <a:tr h="634667">
                <a:tc>
                  <a:txBody>
                    <a:bodyPr/>
                    <a:lstStyle/>
                    <a:p>
                      <a:pPr marL="0" marR="0" lvl="0" indent="0" algn="ctr" rtl="0">
                        <a:lnSpc>
                          <a:spcPct val="100000"/>
                        </a:lnSpc>
                        <a:spcBef>
                          <a:spcPts val="0"/>
                        </a:spcBef>
                        <a:spcAft>
                          <a:spcPts val="0"/>
                        </a:spcAft>
                        <a:buClr>
                          <a:srgbClr val="000000"/>
                        </a:buClr>
                        <a:buSzPts val="1200"/>
                        <a:buFont typeface="Arial"/>
                        <a:buNone/>
                      </a:pPr>
                      <a:r>
                        <a:rPr lang="en-US" sz="1050" u="none" strike="noStrike" cap="none">
                          <a:solidFill>
                            <a:srgbClr val="2CF8FD"/>
                          </a:solidFill>
                          <a:latin typeface="微軟正黑體" panose="020B0604030504040204" pitchFamily="34" charset="-120"/>
                          <a:ea typeface="微軟正黑體" panose="020B0604030504040204" pitchFamily="34" charset="-120"/>
                        </a:rPr>
                        <a:t>SSD </a:t>
                      </a:r>
                    </a:p>
                    <a:p>
                      <a:pPr marL="0" marR="0" lvl="0" indent="0" algn="ctr" rtl="0">
                        <a:lnSpc>
                          <a:spcPct val="100000"/>
                        </a:lnSpc>
                        <a:spcBef>
                          <a:spcPts val="0"/>
                        </a:spcBef>
                        <a:spcAft>
                          <a:spcPts val="0"/>
                        </a:spcAft>
                        <a:buClr>
                          <a:srgbClr val="000000"/>
                        </a:buClr>
                        <a:buSzPts val="1200"/>
                        <a:buFont typeface="Arial"/>
                        <a:buNone/>
                      </a:pPr>
                      <a:r>
                        <a:rPr lang="zh-TW" altLang="en-US" sz="1050" u="none" strike="noStrike" cap="none">
                          <a:solidFill>
                            <a:srgbClr val="2CF8FD"/>
                          </a:solidFill>
                          <a:latin typeface="微軟正黑體" panose="020B0604030504040204" pitchFamily="34" charset="-120"/>
                          <a:ea typeface="微軟正黑體" panose="020B0604030504040204" pitchFamily="34" charset="-120"/>
                        </a:rPr>
                        <a:t>實際容量</a:t>
                      </a:r>
                      <a:endParaRPr sz="1050" u="none" strike="noStrike" cap="none">
                        <a:solidFill>
                          <a:srgbClr val="2CF8FD"/>
                        </a:solidFill>
                        <a:latin typeface="微軟正黑體" panose="020B0604030504040204" pitchFamily="34" charset="-120"/>
                        <a:ea typeface="微軟正黑體" panose="020B0604030504040204" pitchFamily="34" charset="-120"/>
                      </a:endParaRPr>
                    </a:p>
                    <a:p>
                      <a:pPr marL="0" marR="0" lvl="0" indent="0" algn="ctr" rtl="0">
                        <a:lnSpc>
                          <a:spcPct val="100000"/>
                        </a:lnSpc>
                        <a:spcBef>
                          <a:spcPts val="0"/>
                        </a:spcBef>
                        <a:spcAft>
                          <a:spcPts val="0"/>
                        </a:spcAft>
                        <a:buClr>
                          <a:srgbClr val="000000"/>
                        </a:buClr>
                        <a:buSzPts val="1200"/>
                        <a:buFont typeface="Arial"/>
                        <a:buNone/>
                      </a:pPr>
                      <a:r>
                        <a:rPr lang="en-US" sz="1050" u="none" strike="noStrike" cap="none">
                          <a:solidFill>
                            <a:srgbClr val="2CF8FD"/>
                          </a:solidFill>
                          <a:latin typeface="微軟正黑體" panose="020B0604030504040204" pitchFamily="34" charset="-120"/>
                          <a:ea typeface="微軟正黑體" panose="020B0604030504040204" pitchFamily="34" charset="-120"/>
                        </a:rPr>
                        <a:t>(</a:t>
                      </a:r>
                      <a:r>
                        <a:rPr lang="en-US" sz="1050" u="none" strike="noStrike" cap="none" err="1">
                          <a:solidFill>
                            <a:srgbClr val="2CF8FD"/>
                          </a:solidFill>
                          <a:latin typeface="微軟正黑體" panose="020B0604030504040204" pitchFamily="34" charset="-120"/>
                          <a:ea typeface="微軟正黑體" panose="020B0604030504040204" pitchFamily="34" charset="-120"/>
                        </a:rPr>
                        <a:t>GiB</a:t>
                      </a:r>
                      <a:r>
                        <a:rPr lang="en-US" sz="1050" u="none" strike="noStrike" cap="none">
                          <a:solidFill>
                            <a:srgbClr val="2CF8FD"/>
                          </a:solidFill>
                          <a:latin typeface="微軟正黑體" panose="020B0604030504040204" pitchFamily="34" charset="-120"/>
                          <a:ea typeface="微軟正黑體" panose="020B0604030504040204" pitchFamily="34" charset="-120"/>
                        </a:rPr>
                        <a:t>)</a:t>
                      </a:r>
                      <a:endParaRPr sz="1050" b="1" u="none" strike="noStrike" cap="none">
                        <a:solidFill>
                          <a:srgbClr val="2CF8FD"/>
                        </a:solidFill>
                        <a:latin typeface="微軟正黑體" panose="020B0604030504040204" pitchFamily="34" charset="-120"/>
                        <a:ea typeface="微軟正黑體" panose="020B0604030504040204" pitchFamily="34" charset="-120"/>
                      </a:endParaRPr>
                    </a:p>
                  </a:txBody>
                  <a:tcPr marL="91450" marR="91450" marT="45725" marB="45725" anchor="ctr">
                    <a:solidFill>
                      <a:schemeClr val="bg2">
                        <a:lumMod val="1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050" u="none" strike="noStrike" cap="none">
                          <a:solidFill>
                            <a:srgbClr val="2CF8FD"/>
                          </a:solidFill>
                          <a:latin typeface="微軟正黑體" panose="020B0604030504040204" pitchFamily="34" charset="-120"/>
                          <a:ea typeface="微軟正黑體" panose="020B0604030504040204" pitchFamily="34" charset="-120"/>
                        </a:rPr>
                        <a:t>SSD </a:t>
                      </a:r>
                    </a:p>
                    <a:p>
                      <a:pPr marL="0" marR="0" lvl="0" indent="0" algn="ctr" rtl="0">
                        <a:lnSpc>
                          <a:spcPct val="100000"/>
                        </a:lnSpc>
                        <a:spcBef>
                          <a:spcPts val="0"/>
                        </a:spcBef>
                        <a:spcAft>
                          <a:spcPts val="0"/>
                        </a:spcAft>
                        <a:buClr>
                          <a:srgbClr val="000000"/>
                        </a:buClr>
                        <a:buSzPts val="1200"/>
                        <a:buFont typeface="Arial"/>
                        <a:buNone/>
                      </a:pPr>
                      <a:r>
                        <a:rPr lang="zh-TW" altLang="en-US" sz="1050" u="none" strike="noStrike" cap="none">
                          <a:solidFill>
                            <a:srgbClr val="2CF8FD"/>
                          </a:solidFill>
                          <a:latin typeface="微軟正黑體" panose="020B0604030504040204" pitchFamily="34" charset="-120"/>
                          <a:ea typeface="微軟正黑體" panose="020B0604030504040204" pitchFamily="34" charset="-120"/>
                        </a:rPr>
                        <a:t>標示容量</a:t>
                      </a:r>
                      <a:r>
                        <a:rPr lang="en-US" sz="1050" u="none" strike="noStrike" cap="none">
                          <a:solidFill>
                            <a:srgbClr val="2CF8FD"/>
                          </a:solidFill>
                          <a:latin typeface="微軟正黑體" panose="020B0604030504040204" pitchFamily="34" charset="-120"/>
                          <a:ea typeface="微軟正黑體" panose="020B0604030504040204" pitchFamily="34" charset="-120"/>
                        </a:rPr>
                        <a:t>(GB)</a:t>
                      </a:r>
                      <a:endParaRPr sz="1050" b="1" u="none" strike="noStrike" cap="none">
                        <a:solidFill>
                          <a:srgbClr val="2CF8FD"/>
                        </a:solidFill>
                        <a:latin typeface="微軟正黑體" panose="020B0604030504040204" pitchFamily="34" charset="-120"/>
                        <a:ea typeface="微軟正黑體" panose="020B0604030504040204" pitchFamily="34" charset="-120"/>
                      </a:endParaRPr>
                    </a:p>
                  </a:txBody>
                  <a:tcPr marL="91450" marR="91450" marT="45725" marB="45725" anchor="ctr">
                    <a:solidFill>
                      <a:schemeClr val="bg2">
                        <a:lumMod val="1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altLang="en-US" sz="1050" u="none" strike="noStrike" cap="none">
                          <a:solidFill>
                            <a:srgbClr val="2CF8FD"/>
                          </a:solidFill>
                          <a:latin typeface="微軟正黑體" panose="020B0604030504040204" pitchFamily="34" charset="-120"/>
                          <a:ea typeface="微軟正黑體" panose="020B0604030504040204" pitchFamily="34" charset="-120"/>
                        </a:rPr>
                        <a:t>製造商</a:t>
                      </a:r>
                      <a:endParaRPr lang="en-US" altLang="zh-TW" sz="1050" u="none" strike="noStrike" cap="none">
                        <a:solidFill>
                          <a:srgbClr val="2CF8FD"/>
                        </a:solidFill>
                        <a:latin typeface="微軟正黑體" panose="020B0604030504040204" pitchFamily="34" charset="-120"/>
                        <a:ea typeface="微軟正黑體" panose="020B0604030504040204" pitchFamily="34" charset="-120"/>
                      </a:endParaRPr>
                    </a:p>
                    <a:p>
                      <a:pPr marL="0" marR="0" lvl="0" indent="0" algn="ctr" rtl="0">
                        <a:lnSpc>
                          <a:spcPct val="100000"/>
                        </a:lnSpc>
                        <a:spcBef>
                          <a:spcPts val="0"/>
                        </a:spcBef>
                        <a:spcAft>
                          <a:spcPts val="0"/>
                        </a:spcAft>
                        <a:buClr>
                          <a:srgbClr val="000000"/>
                        </a:buClr>
                        <a:buSzPts val="1200"/>
                        <a:buFont typeface="Arial"/>
                        <a:buNone/>
                      </a:pPr>
                      <a:r>
                        <a:rPr lang="zh-TW" altLang="en-US" sz="1050" u="none" strike="noStrike" cap="none">
                          <a:solidFill>
                            <a:srgbClr val="2CF8FD"/>
                          </a:solidFill>
                          <a:latin typeface="微軟正黑體" panose="020B0604030504040204" pitchFamily="34" charset="-120"/>
                          <a:ea typeface="微軟正黑體" panose="020B0604030504040204" pitchFamily="34" charset="-120"/>
                        </a:rPr>
                        <a:t>定義</a:t>
                      </a:r>
                      <a:r>
                        <a:rPr lang="en-US" sz="1050" u="none" strike="noStrike" cap="none">
                          <a:solidFill>
                            <a:srgbClr val="2CF8FD"/>
                          </a:solidFill>
                          <a:latin typeface="微軟正黑體" panose="020B0604030504040204" pitchFamily="34" charset="-120"/>
                          <a:ea typeface="微軟正黑體" panose="020B0604030504040204" pitchFamily="34" charset="-120"/>
                        </a:rPr>
                        <a:t>OP %</a:t>
                      </a:r>
                      <a:endParaRPr sz="1050" b="1" u="none" strike="noStrike" cap="none">
                        <a:solidFill>
                          <a:srgbClr val="2CF8FD"/>
                        </a:solidFill>
                        <a:latin typeface="微軟正黑體" panose="020B0604030504040204" pitchFamily="34" charset="-120"/>
                        <a:ea typeface="微軟正黑體" panose="020B0604030504040204" pitchFamily="34" charset="-120"/>
                      </a:endParaRPr>
                    </a:p>
                  </a:txBody>
                  <a:tcPr marL="91450" marR="91450" marT="45725" marB="45725" anchor="ctr">
                    <a:solidFill>
                      <a:schemeClr val="bg2">
                        <a:lumMod val="10000"/>
                      </a:schemeClr>
                    </a:solidFill>
                  </a:tcPr>
                </a:tc>
                <a:tc>
                  <a:txBody>
                    <a:bodyPr/>
                    <a:lstStyle/>
                    <a:p>
                      <a:pPr marL="0" marR="0" lvl="0" indent="0" algn="ctr" rtl="0">
                        <a:lnSpc>
                          <a:spcPct val="100000"/>
                        </a:lnSpc>
                        <a:spcBef>
                          <a:spcPts val="0"/>
                        </a:spcBef>
                        <a:spcAft>
                          <a:spcPts val="0"/>
                        </a:spcAft>
                        <a:buFont typeface="Arial"/>
                        <a:buNone/>
                      </a:pPr>
                      <a:r>
                        <a:rPr lang="zh-TW" altLang="en-US" sz="1050" u="none" strike="noStrike" cap="none">
                          <a:solidFill>
                            <a:srgbClr val="2CF8FD"/>
                          </a:solidFill>
                          <a:latin typeface="微軟正黑體" panose="020B0604030504040204" pitchFamily="34" charset="-120"/>
                          <a:ea typeface="微軟正黑體" panose="020B0604030504040204" pitchFamily="34" charset="-120"/>
                        </a:rPr>
                        <a:t>實際內部</a:t>
                      </a:r>
                      <a:r>
                        <a:rPr lang="en-US" sz="1050" u="none" strike="noStrike" cap="none">
                          <a:solidFill>
                            <a:srgbClr val="2CF8FD"/>
                          </a:solidFill>
                          <a:latin typeface="微軟正黑體" panose="020B0604030504040204" pitchFamily="34" charset="-120"/>
                          <a:ea typeface="微軟正黑體" panose="020B0604030504040204" pitchFamily="34" charset="-120"/>
                        </a:rPr>
                        <a:t> </a:t>
                      </a:r>
                      <a:endParaRPr sz="1050">
                        <a:solidFill>
                          <a:srgbClr val="2CF8FD"/>
                        </a:solidFill>
                        <a:latin typeface="微軟正黑體" panose="020B0604030504040204" pitchFamily="34" charset="-120"/>
                        <a:ea typeface="微軟正黑體" panose="020B0604030504040204" pitchFamily="34" charset="-120"/>
                      </a:endParaRPr>
                    </a:p>
                    <a:p>
                      <a:pPr marL="0" marR="0" lvl="0" indent="0" algn="ctr" rtl="0">
                        <a:lnSpc>
                          <a:spcPct val="100000"/>
                        </a:lnSpc>
                        <a:spcBef>
                          <a:spcPts val="0"/>
                        </a:spcBef>
                        <a:spcAft>
                          <a:spcPts val="0"/>
                        </a:spcAft>
                        <a:buClr>
                          <a:srgbClr val="000000"/>
                        </a:buClr>
                        <a:buSzPts val="1200"/>
                        <a:buFont typeface="Arial"/>
                        <a:buNone/>
                      </a:pPr>
                      <a:r>
                        <a:rPr lang="en-US" sz="1050" u="none" strike="noStrike" cap="none">
                          <a:solidFill>
                            <a:srgbClr val="2CF8FD"/>
                          </a:solidFill>
                          <a:latin typeface="微軟正黑體" panose="020B0604030504040204" pitchFamily="34" charset="-120"/>
                          <a:ea typeface="微軟正黑體" panose="020B0604030504040204" pitchFamily="34" charset="-120"/>
                        </a:rPr>
                        <a:t>OP %</a:t>
                      </a:r>
                      <a:endParaRPr sz="1050" b="1" u="none" strike="noStrike" cap="none">
                        <a:solidFill>
                          <a:srgbClr val="2CF8FD"/>
                        </a:solidFill>
                        <a:latin typeface="微軟正黑體" panose="020B0604030504040204" pitchFamily="34" charset="-120"/>
                        <a:ea typeface="微軟正黑體" panose="020B0604030504040204" pitchFamily="34" charset="-120"/>
                      </a:endParaRPr>
                    </a:p>
                  </a:txBody>
                  <a:tcPr marL="91450" marR="91450" marT="45725" marB="45725" anchor="ctr">
                    <a:solidFill>
                      <a:schemeClr val="bg2">
                        <a:lumMod val="10000"/>
                      </a:scheme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050" u="none" strike="noStrike" cap="none">
                          <a:solidFill>
                            <a:srgbClr val="2CF8FD"/>
                          </a:solidFill>
                          <a:latin typeface="微軟正黑體" panose="020B0604030504040204" pitchFamily="34" charset="-120"/>
                          <a:ea typeface="微軟正黑體" panose="020B0604030504040204" pitchFamily="34" charset="-120"/>
                        </a:rPr>
                        <a:t>NAS</a:t>
                      </a:r>
                    </a:p>
                    <a:p>
                      <a:pPr marL="0" marR="0" lvl="0" indent="0" algn="ctr" rtl="0">
                        <a:lnSpc>
                          <a:spcPct val="100000"/>
                        </a:lnSpc>
                        <a:spcBef>
                          <a:spcPts val="0"/>
                        </a:spcBef>
                        <a:spcAft>
                          <a:spcPts val="0"/>
                        </a:spcAft>
                        <a:buClr>
                          <a:srgbClr val="000000"/>
                        </a:buClr>
                        <a:buSzPts val="1200"/>
                        <a:buFont typeface="Arial"/>
                        <a:buNone/>
                      </a:pPr>
                      <a:r>
                        <a:rPr lang="zh-TW" altLang="en-US" sz="1050" u="none" strike="noStrike" cap="none">
                          <a:solidFill>
                            <a:srgbClr val="2CF8FD"/>
                          </a:solidFill>
                          <a:latin typeface="微軟正黑體" panose="020B0604030504040204" pitchFamily="34" charset="-120"/>
                          <a:ea typeface="微軟正黑體" panose="020B0604030504040204" pitchFamily="34" charset="-120"/>
                        </a:rPr>
                        <a:t>顯示容量</a:t>
                      </a:r>
                      <a:r>
                        <a:rPr lang="en-US" sz="1050" u="none" strike="noStrike" cap="none">
                          <a:solidFill>
                            <a:srgbClr val="2CF8FD"/>
                          </a:solidFill>
                          <a:latin typeface="微軟正黑體" panose="020B0604030504040204" pitchFamily="34" charset="-120"/>
                          <a:ea typeface="微軟正黑體" panose="020B0604030504040204" pitchFamily="34" charset="-120"/>
                        </a:rPr>
                        <a:t> </a:t>
                      </a:r>
                      <a:br>
                        <a:rPr lang="en-US" sz="1050" u="none" strike="noStrike" cap="none">
                          <a:solidFill>
                            <a:srgbClr val="2CF8FD"/>
                          </a:solidFill>
                          <a:latin typeface="微軟正黑體" panose="020B0604030504040204" pitchFamily="34" charset="-120"/>
                          <a:ea typeface="微軟正黑體" panose="020B0604030504040204" pitchFamily="34" charset="-120"/>
                        </a:rPr>
                      </a:br>
                      <a:r>
                        <a:rPr lang="en-US" sz="1050" u="none" strike="noStrike" cap="none">
                          <a:solidFill>
                            <a:srgbClr val="2CF8FD"/>
                          </a:solidFill>
                          <a:latin typeface="微軟正黑體" panose="020B0604030504040204" pitchFamily="34" charset="-120"/>
                          <a:ea typeface="微軟正黑體" panose="020B0604030504040204" pitchFamily="34" charset="-120"/>
                        </a:rPr>
                        <a:t>(</a:t>
                      </a:r>
                      <a:r>
                        <a:rPr lang="en-US" sz="1050" u="none" strike="noStrike" cap="none" err="1">
                          <a:solidFill>
                            <a:srgbClr val="2CF8FD"/>
                          </a:solidFill>
                          <a:latin typeface="微軟正黑體" panose="020B0604030504040204" pitchFamily="34" charset="-120"/>
                          <a:ea typeface="微軟正黑體" panose="020B0604030504040204" pitchFamily="34" charset="-120"/>
                        </a:rPr>
                        <a:t>GiB</a:t>
                      </a:r>
                      <a:r>
                        <a:rPr lang="en-US" sz="1050" u="none" strike="noStrike" cap="none">
                          <a:solidFill>
                            <a:srgbClr val="2CF8FD"/>
                          </a:solidFill>
                          <a:latin typeface="微軟正黑體" panose="020B0604030504040204" pitchFamily="34" charset="-120"/>
                          <a:ea typeface="微軟正黑體" panose="020B0604030504040204" pitchFamily="34" charset="-120"/>
                        </a:rPr>
                        <a:t>)</a:t>
                      </a:r>
                      <a:endParaRPr sz="1050" b="1" i="0" u="none" strike="noStrike" cap="none">
                        <a:solidFill>
                          <a:srgbClr val="2CF8FD"/>
                        </a:solidFill>
                        <a:latin typeface="微軟正黑體" panose="020B0604030504040204" pitchFamily="34" charset="-120"/>
                        <a:ea typeface="微軟正黑體" panose="020B0604030504040204" pitchFamily="34" charset="-120"/>
                        <a:cs typeface="Arial"/>
                        <a:sym typeface="Arial"/>
                      </a:endParaRPr>
                    </a:p>
                  </a:txBody>
                  <a:tcPr marL="91450" marR="91450" marT="45725" marB="45725" anchor="ctr">
                    <a:solidFill>
                      <a:schemeClr val="bg2">
                        <a:lumMod val="10000"/>
                      </a:schemeClr>
                    </a:solidFill>
                  </a:tcPr>
                </a:tc>
                <a:extLst>
                  <a:ext uri="{0D108BD9-81ED-4DB2-BD59-A6C34878D82A}">
                    <a16:rowId xmlns:a16="http://schemas.microsoft.com/office/drawing/2014/main" val="10000"/>
                  </a:ext>
                </a:extLst>
              </a:tr>
              <a:tr h="283165">
                <a:tc>
                  <a:txBody>
                    <a:bodyPr/>
                    <a:lstStyle/>
                    <a:p>
                      <a:pPr marL="0" marR="0" lvl="0" indent="0" algn="ctr" rtl="0">
                        <a:lnSpc>
                          <a:spcPct val="100000"/>
                        </a:lnSpc>
                        <a:spcBef>
                          <a:spcPts val="0"/>
                        </a:spcBef>
                        <a:spcAft>
                          <a:spcPts val="0"/>
                        </a:spcAft>
                        <a:buClr>
                          <a:srgbClr val="000000"/>
                        </a:buClr>
                        <a:buSzPts val="1200"/>
                        <a:buFont typeface="Arial"/>
                        <a:buNone/>
                      </a:pPr>
                      <a:r>
                        <a:rPr lang="en-US" sz="1050" b="1" u="none" strike="noStrike" cap="none">
                          <a:solidFill>
                            <a:srgbClr val="00B0F0"/>
                          </a:solidFill>
                          <a:latin typeface="微軟正黑體" panose="020B0604030504040204" pitchFamily="34" charset="-120"/>
                          <a:ea typeface="微軟正黑體" panose="020B0604030504040204" pitchFamily="34" charset="-120"/>
                        </a:rPr>
                        <a:t>256 </a:t>
                      </a:r>
                      <a:r>
                        <a:rPr lang="en-US" sz="1050" b="1" u="none" strike="noStrike" cap="none" err="1">
                          <a:solidFill>
                            <a:srgbClr val="00B0F0"/>
                          </a:solidFill>
                          <a:latin typeface="微軟正黑體" panose="020B0604030504040204" pitchFamily="34" charset="-120"/>
                          <a:ea typeface="微軟正黑體" panose="020B0604030504040204" pitchFamily="34" charset="-120"/>
                        </a:rPr>
                        <a:t>GiB</a:t>
                      </a:r>
                      <a:endParaRPr sz="1050" b="1" u="none" strike="noStrike" cap="none">
                        <a:solidFill>
                          <a:srgbClr val="00B0F0"/>
                        </a:solidFill>
                        <a:latin typeface="微軟正黑體" panose="020B0604030504040204" pitchFamily="34" charset="-120"/>
                        <a:ea typeface="微軟正黑體" panose="020B0604030504040204" pitchFamily="34" charset="-120"/>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050" u="none" strike="noStrike" cap="none">
                          <a:solidFill>
                            <a:schemeClr val="bg1"/>
                          </a:solidFill>
                          <a:latin typeface="微軟正黑體" panose="020B0604030504040204" pitchFamily="34" charset="-120"/>
                          <a:ea typeface="微軟正黑體" panose="020B0604030504040204" pitchFamily="34" charset="-120"/>
                        </a:rPr>
                        <a:t>256 GB </a:t>
                      </a:r>
                      <a:endParaRPr sz="1050" b="1" u="none" strike="noStrike" cap="none">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050" u="none" strike="noStrike" cap="none">
                          <a:solidFill>
                            <a:schemeClr val="bg1"/>
                          </a:solidFill>
                          <a:latin typeface="微軟正黑體" panose="020B0604030504040204" pitchFamily="34" charset="-120"/>
                          <a:ea typeface="微軟正黑體" panose="020B0604030504040204" pitchFamily="34" charset="-120"/>
                        </a:rPr>
                        <a:t>0%</a:t>
                      </a:r>
                      <a:endParaRPr sz="1050" b="1" u="none" strike="noStrike" cap="none">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050" u="none" strike="noStrike" cap="none">
                          <a:solidFill>
                            <a:schemeClr val="bg1"/>
                          </a:solidFill>
                          <a:latin typeface="微軟正黑體" panose="020B0604030504040204" pitchFamily="34" charset="-120"/>
                          <a:ea typeface="微軟正黑體" panose="020B0604030504040204" pitchFamily="34" charset="-120"/>
                        </a:rPr>
                        <a:t>7%</a:t>
                      </a:r>
                      <a:endParaRPr sz="1050" b="1" u="none" strike="noStrike" cap="none">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050" u="none" strike="noStrike" cap="none">
                          <a:solidFill>
                            <a:schemeClr val="bg1"/>
                          </a:solidFill>
                          <a:latin typeface="微軟正黑體" panose="020B0604030504040204" pitchFamily="34" charset="-120"/>
                          <a:ea typeface="微軟正黑體" panose="020B0604030504040204" pitchFamily="34" charset="-120"/>
                        </a:rPr>
                        <a:t>238 GB</a:t>
                      </a:r>
                      <a:endParaRPr sz="1050" b="1" u="none" strike="noStrike" cap="none">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tc>
                <a:extLst>
                  <a:ext uri="{0D108BD9-81ED-4DB2-BD59-A6C34878D82A}">
                    <a16:rowId xmlns:a16="http://schemas.microsoft.com/office/drawing/2014/main" val="10001"/>
                  </a:ext>
                </a:extLst>
              </a:tr>
              <a:tr h="283165">
                <a:tc>
                  <a:txBody>
                    <a:bodyPr/>
                    <a:lstStyle/>
                    <a:p>
                      <a:pPr marL="0" marR="0" lvl="0" indent="0" algn="ctr" rtl="0">
                        <a:lnSpc>
                          <a:spcPct val="100000"/>
                        </a:lnSpc>
                        <a:spcBef>
                          <a:spcPts val="0"/>
                        </a:spcBef>
                        <a:spcAft>
                          <a:spcPts val="0"/>
                        </a:spcAft>
                        <a:buClr>
                          <a:srgbClr val="000000"/>
                        </a:buClr>
                        <a:buSzPts val="1200"/>
                        <a:buFont typeface="Arial"/>
                        <a:buNone/>
                      </a:pPr>
                      <a:r>
                        <a:rPr lang="en-US" sz="1050" b="1" u="none" strike="noStrike" cap="none">
                          <a:solidFill>
                            <a:srgbClr val="00B0F0"/>
                          </a:solidFill>
                          <a:latin typeface="微軟正黑體" panose="020B0604030504040204" pitchFamily="34" charset="-120"/>
                          <a:ea typeface="微軟正黑體" panose="020B0604030504040204" pitchFamily="34" charset="-120"/>
                        </a:rPr>
                        <a:t>256 </a:t>
                      </a:r>
                      <a:r>
                        <a:rPr lang="en-US" sz="1050" b="1" u="none" strike="noStrike" cap="none" err="1">
                          <a:solidFill>
                            <a:srgbClr val="00B0F0"/>
                          </a:solidFill>
                          <a:latin typeface="微軟正黑體" panose="020B0604030504040204" pitchFamily="34" charset="-120"/>
                          <a:ea typeface="微軟正黑體" panose="020B0604030504040204" pitchFamily="34" charset="-120"/>
                        </a:rPr>
                        <a:t>GiB</a:t>
                      </a:r>
                      <a:endParaRPr sz="1050" b="1" u="none" strike="noStrike" cap="none">
                        <a:solidFill>
                          <a:srgbClr val="00B0F0"/>
                        </a:solidFill>
                        <a:latin typeface="微軟正黑體" panose="020B0604030504040204" pitchFamily="34" charset="-120"/>
                        <a:ea typeface="微軟正黑體" panose="020B0604030504040204" pitchFamily="34" charset="-120"/>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050" u="none" strike="noStrike" cap="none">
                          <a:solidFill>
                            <a:schemeClr val="bg1"/>
                          </a:solidFill>
                          <a:latin typeface="微軟正黑體" panose="020B0604030504040204" pitchFamily="34" charset="-120"/>
                          <a:ea typeface="微軟正黑體" panose="020B0604030504040204" pitchFamily="34" charset="-120"/>
                        </a:rPr>
                        <a:t>240 GB</a:t>
                      </a:r>
                      <a:endParaRPr sz="1050" b="1" u="none" strike="noStrike" cap="none">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050" u="none" strike="noStrike" cap="none">
                          <a:solidFill>
                            <a:schemeClr val="bg1"/>
                          </a:solidFill>
                          <a:latin typeface="微軟正黑體" panose="020B0604030504040204" pitchFamily="34" charset="-120"/>
                          <a:ea typeface="微軟正黑體" panose="020B0604030504040204" pitchFamily="34" charset="-120"/>
                        </a:rPr>
                        <a:t>7%</a:t>
                      </a:r>
                      <a:endParaRPr sz="1050" b="1" u="none" strike="noStrike" cap="none">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050" u="none" strike="noStrike" cap="none">
                          <a:solidFill>
                            <a:schemeClr val="bg1"/>
                          </a:solidFill>
                          <a:latin typeface="微軟正黑體" panose="020B0604030504040204" pitchFamily="34" charset="-120"/>
                          <a:ea typeface="微軟正黑體" panose="020B0604030504040204" pitchFamily="34" charset="-120"/>
                        </a:rPr>
                        <a:t>15%</a:t>
                      </a:r>
                      <a:endParaRPr sz="1050" b="1" u="none" strike="noStrike" cap="none">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050" u="none" strike="noStrike" cap="none">
                          <a:solidFill>
                            <a:schemeClr val="bg1"/>
                          </a:solidFill>
                          <a:latin typeface="微軟正黑體" panose="020B0604030504040204" pitchFamily="34" charset="-120"/>
                          <a:ea typeface="微軟正黑體" panose="020B0604030504040204" pitchFamily="34" charset="-120"/>
                        </a:rPr>
                        <a:t>223 GB</a:t>
                      </a:r>
                      <a:endParaRPr sz="1050" b="1" u="none" strike="noStrike" cap="none">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tc>
                <a:extLst>
                  <a:ext uri="{0D108BD9-81ED-4DB2-BD59-A6C34878D82A}">
                    <a16:rowId xmlns:a16="http://schemas.microsoft.com/office/drawing/2014/main" val="10002"/>
                  </a:ext>
                </a:extLst>
              </a:tr>
              <a:tr h="283165">
                <a:tc>
                  <a:txBody>
                    <a:bodyPr/>
                    <a:lstStyle/>
                    <a:p>
                      <a:pPr marL="0" marR="0" lvl="0" indent="0" algn="ctr" rtl="0">
                        <a:lnSpc>
                          <a:spcPct val="100000"/>
                        </a:lnSpc>
                        <a:spcBef>
                          <a:spcPts val="0"/>
                        </a:spcBef>
                        <a:spcAft>
                          <a:spcPts val="0"/>
                        </a:spcAft>
                        <a:buClr>
                          <a:srgbClr val="000000"/>
                        </a:buClr>
                        <a:buSzPts val="1200"/>
                        <a:buFont typeface="Arial"/>
                        <a:buNone/>
                      </a:pPr>
                      <a:r>
                        <a:rPr lang="en-US" sz="1050" b="1" u="none" strike="noStrike" cap="none">
                          <a:solidFill>
                            <a:srgbClr val="00B0F0"/>
                          </a:solidFill>
                          <a:latin typeface="微軟正黑體" panose="020B0604030504040204" pitchFamily="34" charset="-120"/>
                          <a:ea typeface="微軟正黑體" panose="020B0604030504040204" pitchFamily="34" charset="-120"/>
                        </a:rPr>
                        <a:t>256 </a:t>
                      </a:r>
                      <a:r>
                        <a:rPr lang="en-US" sz="1050" b="1" u="none" strike="noStrike" cap="none" err="1">
                          <a:solidFill>
                            <a:srgbClr val="00B0F0"/>
                          </a:solidFill>
                          <a:latin typeface="微軟正黑體" panose="020B0604030504040204" pitchFamily="34" charset="-120"/>
                          <a:ea typeface="微軟正黑體" panose="020B0604030504040204" pitchFamily="34" charset="-120"/>
                        </a:rPr>
                        <a:t>GiB</a:t>
                      </a:r>
                      <a:endParaRPr sz="1050" b="1" u="none" strike="noStrike" cap="none">
                        <a:solidFill>
                          <a:srgbClr val="00B0F0"/>
                        </a:solidFill>
                        <a:latin typeface="微軟正黑體" panose="020B0604030504040204" pitchFamily="34" charset="-120"/>
                        <a:ea typeface="微軟正黑體" panose="020B0604030504040204" pitchFamily="34" charset="-120"/>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050" u="none" strike="noStrike" cap="none">
                          <a:solidFill>
                            <a:schemeClr val="bg1"/>
                          </a:solidFill>
                          <a:latin typeface="微軟正黑體" panose="020B0604030504040204" pitchFamily="34" charset="-120"/>
                          <a:ea typeface="微軟正黑體" panose="020B0604030504040204" pitchFamily="34" charset="-120"/>
                        </a:rPr>
                        <a:t>200 GB</a:t>
                      </a:r>
                      <a:endParaRPr sz="1050" b="1" u="none" strike="noStrike" cap="none">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050" u="none" strike="noStrike" cap="none">
                          <a:solidFill>
                            <a:schemeClr val="bg1"/>
                          </a:solidFill>
                          <a:latin typeface="微軟正黑體" panose="020B0604030504040204" pitchFamily="34" charset="-120"/>
                          <a:ea typeface="微軟正黑體" panose="020B0604030504040204" pitchFamily="34" charset="-120"/>
                        </a:rPr>
                        <a:t>28%</a:t>
                      </a:r>
                      <a:endParaRPr sz="1050" b="1" u="none" strike="noStrike" cap="none">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050" u="none" strike="noStrike" cap="none">
                          <a:solidFill>
                            <a:schemeClr val="bg1"/>
                          </a:solidFill>
                          <a:latin typeface="微軟正黑體" panose="020B0604030504040204" pitchFamily="34" charset="-120"/>
                          <a:ea typeface="微軟正黑體" panose="020B0604030504040204" pitchFamily="34" charset="-120"/>
                        </a:rPr>
                        <a:t>37%</a:t>
                      </a:r>
                      <a:endParaRPr sz="1050" b="1" u="none" strike="noStrike" cap="none">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050" u="none" strike="noStrike" cap="none">
                          <a:solidFill>
                            <a:schemeClr val="bg1"/>
                          </a:solidFill>
                          <a:latin typeface="微軟正黑體" panose="020B0604030504040204" pitchFamily="34" charset="-120"/>
                          <a:ea typeface="微軟正黑體" panose="020B0604030504040204" pitchFamily="34" charset="-120"/>
                        </a:rPr>
                        <a:t>186 GB</a:t>
                      </a:r>
                      <a:endParaRPr sz="1050" b="1" u="none" strike="noStrike" cap="none">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tc>
                <a:extLst>
                  <a:ext uri="{0D108BD9-81ED-4DB2-BD59-A6C34878D82A}">
                    <a16:rowId xmlns:a16="http://schemas.microsoft.com/office/drawing/2014/main" val="10003"/>
                  </a:ext>
                </a:extLst>
              </a:tr>
            </a:tbl>
          </a:graphicData>
        </a:graphic>
      </p:graphicFrame>
      <p:grpSp>
        <p:nvGrpSpPr>
          <p:cNvPr id="3" name="群組 2" hidden="1">
            <a:extLst>
              <a:ext uri="{FF2B5EF4-FFF2-40B4-BE49-F238E27FC236}">
                <a16:creationId xmlns:a16="http://schemas.microsoft.com/office/drawing/2014/main" id="{EF367EF3-DCBD-45F3-AD75-F80FBF7399E9}"/>
              </a:ext>
            </a:extLst>
          </p:cNvPr>
          <p:cNvGrpSpPr/>
          <p:nvPr/>
        </p:nvGrpSpPr>
        <p:grpSpPr>
          <a:xfrm>
            <a:off x="700524" y="5385481"/>
            <a:ext cx="3719076" cy="1388831"/>
            <a:chOff x="5234424" y="2728283"/>
            <a:chExt cx="3719076" cy="1388831"/>
          </a:xfrm>
        </p:grpSpPr>
        <p:pic>
          <p:nvPicPr>
            <p:cNvPr id="8" name="圖形 7">
              <a:extLst>
                <a:ext uri="{FF2B5EF4-FFF2-40B4-BE49-F238E27FC236}">
                  <a16:creationId xmlns:a16="http://schemas.microsoft.com/office/drawing/2014/main" id="{71CD19EE-F9D7-46AB-AADD-77D106A8B8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4424" y="2868443"/>
              <a:ext cx="3719076" cy="1136073"/>
            </a:xfrm>
            <a:prstGeom prst="rect">
              <a:avLst/>
            </a:prstGeom>
            <a:effectLst>
              <a:outerShdw blurRad="50800" dist="38100" dir="2700000" algn="tl" rotWithShape="0">
                <a:prstClr val="black">
                  <a:alpha val="40000"/>
                </a:prstClr>
              </a:outerShdw>
            </a:effectLst>
          </p:spPr>
        </p:pic>
        <p:sp>
          <p:nvSpPr>
            <p:cNvPr id="384" name="Google Shape;384;p37"/>
            <p:cNvSpPr/>
            <p:nvPr/>
          </p:nvSpPr>
          <p:spPr>
            <a:xfrm>
              <a:off x="6172855" y="3858814"/>
              <a:ext cx="773400" cy="258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238 GB</a:t>
              </a:r>
              <a:endParaRPr sz="1200" b="0" i="0" u="none" strike="noStrike" cap="none">
                <a:solidFill>
                  <a:schemeClr val="lt1"/>
                </a:solidFill>
                <a:latin typeface="Arial"/>
                <a:ea typeface="Arial"/>
                <a:cs typeface="Arial"/>
                <a:sym typeface="Arial"/>
              </a:endParaRPr>
            </a:p>
          </p:txBody>
        </p:sp>
        <p:sp>
          <p:nvSpPr>
            <p:cNvPr id="386" name="Google Shape;386;p37"/>
            <p:cNvSpPr/>
            <p:nvPr/>
          </p:nvSpPr>
          <p:spPr>
            <a:xfrm>
              <a:off x="6582719" y="2728283"/>
              <a:ext cx="773400" cy="258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256GB</a:t>
              </a:r>
              <a:endParaRPr sz="1200" b="0" i="0" u="none" strike="noStrike" cap="none">
                <a:solidFill>
                  <a:schemeClr val="lt1"/>
                </a:solidFill>
                <a:latin typeface="Arial"/>
                <a:ea typeface="Arial"/>
                <a:cs typeface="Arial"/>
                <a:sym typeface="Arial"/>
              </a:endParaRPr>
            </a:p>
          </p:txBody>
        </p:sp>
        <p:sp>
          <p:nvSpPr>
            <p:cNvPr id="391" name="Google Shape;391;p37"/>
            <p:cNvSpPr/>
            <p:nvPr/>
          </p:nvSpPr>
          <p:spPr>
            <a:xfrm>
              <a:off x="7884685" y="3832128"/>
              <a:ext cx="773400" cy="258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2CF8FD"/>
                  </a:solidFill>
                  <a:latin typeface="Arial"/>
                  <a:ea typeface="Arial"/>
                  <a:cs typeface="Arial"/>
                  <a:sym typeface="Arial"/>
                </a:rPr>
                <a:t>18 GB</a:t>
              </a:r>
              <a:endParaRPr sz="1200" b="1" i="0" u="none" strike="noStrike" cap="none">
                <a:solidFill>
                  <a:srgbClr val="2CF8FD"/>
                </a:solidFill>
                <a:latin typeface="Arial"/>
                <a:ea typeface="Arial"/>
                <a:cs typeface="Arial"/>
                <a:sym typeface="Arial"/>
              </a:endParaRPr>
            </a:p>
          </p:txBody>
        </p:sp>
        <p:sp>
          <p:nvSpPr>
            <p:cNvPr id="5" name="矩形 4">
              <a:extLst>
                <a:ext uri="{FF2B5EF4-FFF2-40B4-BE49-F238E27FC236}">
                  <a16:creationId xmlns:a16="http://schemas.microsoft.com/office/drawing/2014/main" id="{8BDBA121-637A-4006-92FF-363F8983820B}"/>
                </a:ext>
              </a:extLst>
            </p:cNvPr>
            <p:cNvSpPr/>
            <p:nvPr/>
          </p:nvSpPr>
          <p:spPr>
            <a:xfrm>
              <a:off x="5781083" y="3219359"/>
              <a:ext cx="1261884" cy="307777"/>
            </a:xfrm>
            <a:prstGeom prst="rect">
              <a:avLst/>
            </a:prstGeom>
          </p:spPr>
          <p:txBody>
            <a:bodyPr wrap="none">
              <a:spAutoFit/>
            </a:bodyPr>
            <a:lstStyle/>
            <a:p>
              <a:pPr lvl="0" algn="ctr">
                <a:buSzPts val="1200"/>
              </a:pPr>
              <a:r>
                <a:rPr lang="zh-TW" altLang="en-US" b="1">
                  <a:solidFill>
                    <a:srgbClr val="82EE00"/>
                  </a:solidFill>
                  <a:latin typeface="微軟正黑體" panose="020B0604030504040204" pitchFamily="34" charset="-120"/>
                  <a:ea typeface="微軟正黑體" panose="020B0604030504040204" pitchFamily="34" charset="-120"/>
                </a:rPr>
                <a:t>用戶使用區域</a:t>
              </a:r>
              <a:endParaRPr lang="en-US" altLang="zh-TW" b="1">
                <a:solidFill>
                  <a:srgbClr val="82EE00"/>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1641B3C0-8BE1-44F2-A17A-976C265BF746}"/>
                </a:ext>
              </a:extLst>
            </p:cNvPr>
            <p:cNvSpPr/>
            <p:nvPr/>
          </p:nvSpPr>
          <p:spPr>
            <a:xfrm>
              <a:off x="7700768" y="3121896"/>
              <a:ext cx="1201148" cy="502702"/>
            </a:xfrm>
            <a:prstGeom prst="rect">
              <a:avLst/>
            </a:prstGeom>
          </p:spPr>
          <p:txBody>
            <a:bodyPr wrap="square">
              <a:spAutoFit/>
            </a:bodyPr>
            <a:lstStyle/>
            <a:p>
              <a:pPr lvl="0" algn="ctr">
                <a:lnSpc>
                  <a:spcPts val="1600"/>
                </a:lnSpc>
                <a:buSzPts val="1100"/>
              </a:pPr>
              <a:r>
                <a:rPr lang="zh-TW" altLang="en-US" b="1">
                  <a:solidFill>
                    <a:srgbClr val="2CF8FD"/>
                  </a:solidFill>
                  <a:latin typeface="微軟正黑體" panose="020B0604030504040204" pitchFamily="34" charset="-120"/>
                  <a:ea typeface="微軟正黑體" panose="020B0604030504040204" pitchFamily="34" charset="-120"/>
                </a:rPr>
                <a:t>製造商定義</a:t>
              </a:r>
              <a:r>
                <a:rPr lang="en-US" altLang="zh-TW" b="1">
                  <a:solidFill>
                    <a:srgbClr val="2CF8FD"/>
                  </a:solidFill>
                  <a:latin typeface="微軟正黑體" panose="020B0604030504040204" pitchFamily="34" charset="-120"/>
                  <a:ea typeface="微軟正黑體" panose="020B0604030504040204" pitchFamily="34" charset="-120"/>
                </a:rPr>
                <a:t> OP</a:t>
              </a:r>
            </a:p>
          </p:txBody>
        </p:sp>
      </p:grpSp>
      <p:grpSp>
        <p:nvGrpSpPr>
          <p:cNvPr id="2" name="群組 1" hidden="1">
            <a:extLst>
              <a:ext uri="{FF2B5EF4-FFF2-40B4-BE49-F238E27FC236}">
                <a16:creationId xmlns:a16="http://schemas.microsoft.com/office/drawing/2014/main" id="{E6847C56-74B7-489C-A105-29DF1AB1AEB2}"/>
              </a:ext>
            </a:extLst>
          </p:cNvPr>
          <p:cNvGrpSpPr/>
          <p:nvPr/>
        </p:nvGrpSpPr>
        <p:grpSpPr>
          <a:xfrm>
            <a:off x="9682966" y="1121591"/>
            <a:ext cx="1556860" cy="1396470"/>
            <a:chOff x="7190064" y="1268517"/>
            <a:chExt cx="1176661" cy="1055440"/>
          </a:xfrm>
        </p:grpSpPr>
        <p:pic>
          <p:nvPicPr>
            <p:cNvPr id="25" name="圖片 24" descr="一張含有 室內 的圖片&#10;&#10;描述是以非常高的可信度產生">
              <a:extLst>
                <a:ext uri="{FF2B5EF4-FFF2-40B4-BE49-F238E27FC236}">
                  <a16:creationId xmlns:a16="http://schemas.microsoft.com/office/drawing/2014/main" id="{BCFC5C5F-28D0-4EA0-B535-63A33B7E48A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38113" y="1390304"/>
              <a:ext cx="628612" cy="850389"/>
            </a:xfrm>
            <a:prstGeom prst="rect">
              <a:avLst/>
            </a:prstGeom>
          </p:spPr>
        </p:pic>
        <p:pic>
          <p:nvPicPr>
            <p:cNvPr id="12" name="圖片 11" descr="一張含有 室內 的圖片&#10;&#10;描述是以非常高的可信度產生">
              <a:extLst>
                <a:ext uri="{FF2B5EF4-FFF2-40B4-BE49-F238E27FC236}">
                  <a16:creationId xmlns:a16="http://schemas.microsoft.com/office/drawing/2014/main" id="{4F45E80A-7DD7-4A94-9B61-562F3D22E7B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90064" y="1268517"/>
              <a:ext cx="780187" cy="1055440"/>
            </a:xfrm>
            <a:prstGeom prst="rect">
              <a:avLst/>
            </a:prstGeom>
            <a:effectLst>
              <a:outerShdw blurRad="50800" dist="38100" dir="2700000" algn="tl" rotWithShape="0">
                <a:prstClr val="black">
                  <a:alpha val="40000"/>
                </a:prstClr>
              </a:outerShdw>
            </a:effectLst>
          </p:spPr>
        </p:pic>
      </p:grpSp>
      <p:grpSp>
        <p:nvGrpSpPr>
          <p:cNvPr id="11" name="群組 10">
            <a:extLst>
              <a:ext uri="{FF2B5EF4-FFF2-40B4-BE49-F238E27FC236}">
                <a16:creationId xmlns:a16="http://schemas.microsoft.com/office/drawing/2014/main" id="{76E066C7-CC7B-408E-8EE5-9704038B7CE3}"/>
              </a:ext>
            </a:extLst>
          </p:cNvPr>
          <p:cNvGrpSpPr/>
          <p:nvPr/>
        </p:nvGrpSpPr>
        <p:grpSpPr>
          <a:xfrm>
            <a:off x="4124185" y="1165155"/>
            <a:ext cx="4715747" cy="1344848"/>
            <a:chOff x="3690601" y="833684"/>
            <a:chExt cx="4715747" cy="1344848"/>
          </a:xfrm>
        </p:grpSpPr>
        <p:sp>
          <p:nvSpPr>
            <p:cNvPr id="10" name="矩形 9">
              <a:extLst>
                <a:ext uri="{FF2B5EF4-FFF2-40B4-BE49-F238E27FC236}">
                  <a16:creationId xmlns:a16="http://schemas.microsoft.com/office/drawing/2014/main" id="{4562DF10-1AAD-421E-9F7D-4C2D9968420C}"/>
                </a:ext>
              </a:extLst>
            </p:cNvPr>
            <p:cNvSpPr/>
            <p:nvPr/>
          </p:nvSpPr>
          <p:spPr>
            <a:xfrm>
              <a:off x="6952126" y="1932311"/>
              <a:ext cx="1437378" cy="246221"/>
            </a:xfrm>
            <a:prstGeom prst="rect">
              <a:avLst/>
            </a:prstGeom>
            <a:effectLst>
              <a:outerShdw blurRad="50800" dist="38100" dir="2700000" algn="tl" rotWithShape="0">
                <a:prstClr val="black">
                  <a:alpha val="40000"/>
                </a:prstClr>
              </a:outerShdw>
            </a:effectLst>
          </p:spPr>
          <p:txBody>
            <a:bodyPr wrap="square">
              <a:spAutoFit/>
            </a:bodyPr>
            <a:lstStyle/>
            <a:p>
              <a:pPr lvl="0" algn="ctr">
                <a:buSzPts val="1100"/>
              </a:pPr>
              <a:r>
                <a:rPr lang="zh-TW" altLang="en-US" sz="1000">
                  <a:solidFill>
                    <a:schemeClr val="bg1"/>
                  </a:solidFill>
                  <a:latin typeface="微軟正黑體" panose="020B0604030504040204" pitchFamily="34" charset="-120"/>
                  <a:ea typeface="微軟正黑體" panose="020B0604030504040204" pitchFamily="34" charset="-120"/>
                </a:rPr>
                <a:t>製造商可增加</a:t>
              </a:r>
              <a:r>
                <a:rPr lang="en-US" altLang="zh-TW" sz="1000">
                  <a:solidFill>
                    <a:schemeClr val="bg1"/>
                  </a:solidFill>
                  <a:latin typeface="微軟正黑體" panose="020B0604030504040204" pitchFamily="34" charset="-120"/>
                  <a:ea typeface="微軟正黑體" panose="020B0604030504040204" pitchFamily="34" charset="-120"/>
                </a:rPr>
                <a:t>OP </a:t>
              </a:r>
              <a:r>
                <a:rPr lang="zh-TW" altLang="en-US" sz="1000">
                  <a:solidFill>
                    <a:schemeClr val="bg1"/>
                  </a:solidFill>
                  <a:latin typeface="微軟正黑體" panose="020B0604030504040204" pitchFamily="34" charset="-120"/>
                  <a:ea typeface="微軟正黑體" panose="020B0604030504040204" pitchFamily="34" charset="-120"/>
                </a:rPr>
                <a:t>容量</a:t>
              </a:r>
              <a:endParaRPr lang="en-US" altLang="zh-TW" sz="1000">
                <a:solidFill>
                  <a:schemeClr val="bg1"/>
                </a:solidFill>
                <a:latin typeface="微軟正黑體" panose="020B0604030504040204" pitchFamily="34" charset="-120"/>
                <a:ea typeface="微軟正黑體" panose="020B0604030504040204" pitchFamily="34" charset="-120"/>
              </a:endParaRPr>
            </a:p>
          </p:txBody>
        </p:sp>
        <p:sp>
          <p:nvSpPr>
            <p:cNvPr id="4" name="矩形: 圓角 3">
              <a:extLst>
                <a:ext uri="{FF2B5EF4-FFF2-40B4-BE49-F238E27FC236}">
                  <a16:creationId xmlns:a16="http://schemas.microsoft.com/office/drawing/2014/main" id="{84B30CDF-E27B-4B77-A11E-B02D2A18C32A}"/>
                </a:ext>
              </a:extLst>
            </p:cNvPr>
            <p:cNvSpPr/>
            <p:nvPr/>
          </p:nvSpPr>
          <p:spPr>
            <a:xfrm>
              <a:off x="3690601" y="1595766"/>
              <a:ext cx="3750955" cy="91864"/>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圓角 17">
              <a:extLst>
                <a:ext uri="{FF2B5EF4-FFF2-40B4-BE49-F238E27FC236}">
                  <a16:creationId xmlns:a16="http://schemas.microsoft.com/office/drawing/2014/main" id="{00C29332-8F90-4614-83C3-429174191928}"/>
                </a:ext>
              </a:extLst>
            </p:cNvPr>
            <p:cNvSpPr/>
            <p:nvPr/>
          </p:nvSpPr>
          <p:spPr>
            <a:xfrm>
              <a:off x="7441557" y="1595766"/>
              <a:ext cx="429575" cy="91864"/>
            </a:xfrm>
            <a:prstGeom prst="roundRect">
              <a:avLst>
                <a:gd name="adj" fmla="val 50000"/>
              </a:avLst>
            </a:prstGeom>
            <a:solidFill>
              <a:srgbClr val="2C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Google Shape;384;p37">
              <a:extLst>
                <a:ext uri="{FF2B5EF4-FFF2-40B4-BE49-F238E27FC236}">
                  <a16:creationId xmlns:a16="http://schemas.microsoft.com/office/drawing/2014/main" id="{B518C115-F254-4710-8366-C3B0C29AE461}"/>
                </a:ext>
              </a:extLst>
            </p:cNvPr>
            <p:cNvSpPr/>
            <p:nvPr/>
          </p:nvSpPr>
          <p:spPr>
            <a:xfrm>
              <a:off x="5119464" y="1324086"/>
              <a:ext cx="773400" cy="258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B0F0"/>
                  </a:solidFill>
                  <a:latin typeface="Arial"/>
                  <a:ea typeface="Arial"/>
                  <a:cs typeface="Arial"/>
                  <a:sym typeface="Arial"/>
                </a:rPr>
                <a:t>238 GB</a:t>
              </a:r>
              <a:endParaRPr sz="1200" b="0" i="0" u="none" strike="noStrike" cap="none">
                <a:solidFill>
                  <a:srgbClr val="00B0F0"/>
                </a:solidFill>
                <a:latin typeface="Arial"/>
                <a:ea typeface="Arial"/>
                <a:cs typeface="Arial"/>
                <a:sym typeface="Arial"/>
              </a:endParaRPr>
            </a:p>
          </p:txBody>
        </p:sp>
        <p:sp>
          <p:nvSpPr>
            <p:cNvPr id="27" name="Google Shape;386;p37">
              <a:extLst>
                <a:ext uri="{FF2B5EF4-FFF2-40B4-BE49-F238E27FC236}">
                  <a16:creationId xmlns:a16="http://schemas.microsoft.com/office/drawing/2014/main" id="{74469C34-E424-47D8-A962-FA3510A5DD4C}"/>
                </a:ext>
              </a:extLst>
            </p:cNvPr>
            <p:cNvSpPr/>
            <p:nvPr/>
          </p:nvSpPr>
          <p:spPr>
            <a:xfrm>
              <a:off x="5642282" y="833684"/>
              <a:ext cx="773400" cy="258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256GB</a:t>
              </a:r>
              <a:endParaRPr sz="1200" b="0" i="0" u="none" strike="noStrike" cap="none">
                <a:solidFill>
                  <a:schemeClr val="lt1"/>
                </a:solidFill>
                <a:latin typeface="Arial"/>
                <a:ea typeface="Arial"/>
                <a:cs typeface="Arial"/>
                <a:sym typeface="Arial"/>
              </a:endParaRPr>
            </a:p>
          </p:txBody>
        </p:sp>
        <p:sp>
          <p:nvSpPr>
            <p:cNvPr id="28" name="Google Shape;391;p37">
              <a:extLst>
                <a:ext uri="{FF2B5EF4-FFF2-40B4-BE49-F238E27FC236}">
                  <a16:creationId xmlns:a16="http://schemas.microsoft.com/office/drawing/2014/main" id="{F6DF2030-239D-4275-B0D8-77C49A7105E0}"/>
                </a:ext>
              </a:extLst>
            </p:cNvPr>
            <p:cNvSpPr/>
            <p:nvPr/>
          </p:nvSpPr>
          <p:spPr>
            <a:xfrm>
              <a:off x="7208901" y="1324086"/>
              <a:ext cx="1017319" cy="258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2CF8FD"/>
                  </a:solidFill>
                  <a:latin typeface="Arial"/>
                  <a:ea typeface="Arial"/>
                  <a:cs typeface="Arial"/>
                  <a:sym typeface="Arial"/>
                </a:rPr>
                <a:t>18 GB (7%)</a:t>
              </a:r>
              <a:endParaRPr sz="1200" b="1" i="0" u="none" strike="noStrike" cap="none">
                <a:solidFill>
                  <a:srgbClr val="2CF8FD"/>
                </a:solidFill>
                <a:latin typeface="Arial"/>
                <a:ea typeface="Arial"/>
                <a:cs typeface="Arial"/>
                <a:sym typeface="Arial"/>
              </a:endParaRPr>
            </a:p>
          </p:txBody>
        </p:sp>
        <p:sp>
          <p:nvSpPr>
            <p:cNvPr id="29" name="矩形 28">
              <a:extLst>
                <a:ext uri="{FF2B5EF4-FFF2-40B4-BE49-F238E27FC236}">
                  <a16:creationId xmlns:a16="http://schemas.microsoft.com/office/drawing/2014/main" id="{C351C737-C70E-48F7-842D-38B3FE6EB447}"/>
                </a:ext>
              </a:extLst>
            </p:cNvPr>
            <p:cNvSpPr/>
            <p:nvPr/>
          </p:nvSpPr>
          <p:spPr>
            <a:xfrm>
              <a:off x="4923855" y="1697799"/>
              <a:ext cx="1261884" cy="307777"/>
            </a:xfrm>
            <a:prstGeom prst="rect">
              <a:avLst/>
            </a:prstGeom>
          </p:spPr>
          <p:txBody>
            <a:bodyPr wrap="none">
              <a:spAutoFit/>
            </a:bodyPr>
            <a:lstStyle/>
            <a:p>
              <a:pPr lvl="0" algn="ctr">
                <a:buSzPts val="1200"/>
              </a:pPr>
              <a:r>
                <a:rPr lang="zh-TW" altLang="en-US" b="1">
                  <a:solidFill>
                    <a:srgbClr val="00B0F0"/>
                  </a:solidFill>
                  <a:latin typeface="微軟正黑體" panose="020B0604030504040204" pitchFamily="34" charset="-120"/>
                  <a:ea typeface="微軟正黑體" panose="020B0604030504040204" pitchFamily="34" charset="-120"/>
                </a:rPr>
                <a:t>用戶使用區域</a:t>
              </a:r>
              <a:endParaRPr lang="en-US" altLang="zh-TW" b="1">
                <a:solidFill>
                  <a:srgbClr val="00B0F0"/>
                </a:solidFill>
                <a:latin typeface="微軟正黑體" panose="020B0604030504040204" pitchFamily="34" charset="-120"/>
                <a:ea typeface="微軟正黑體" panose="020B0604030504040204" pitchFamily="34" charset="-120"/>
              </a:endParaRPr>
            </a:p>
          </p:txBody>
        </p:sp>
        <p:sp>
          <p:nvSpPr>
            <p:cNvPr id="30" name="矩形 29">
              <a:extLst>
                <a:ext uri="{FF2B5EF4-FFF2-40B4-BE49-F238E27FC236}">
                  <a16:creationId xmlns:a16="http://schemas.microsoft.com/office/drawing/2014/main" id="{C958839D-112A-4C9E-B57E-02B51C965964}"/>
                </a:ext>
              </a:extLst>
            </p:cNvPr>
            <p:cNvSpPr/>
            <p:nvPr/>
          </p:nvSpPr>
          <p:spPr>
            <a:xfrm>
              <a:off x="6968970" y="1708059"/>
              <a:ext cx="1437378" cy="297517"/>
            </a:xfrm>
            <a:prstGeom prst="rect">
              <a:avLst/>
            </a:prstGeom>
          </p:spPr>
          <p:txBody>
            <a:bodyPr wrap="square">
              <a:spAutoFit/>
            </a:bodyPr>
            <a:lstStyle/>
            <a:p>
              <a:pPr lvl="0" algn="ctr">
                <a:lnSpc>
                  <a:spcPts val="1600"/>
                </a:lnSpc>
                <a:buSzPts val="1100"/>
              </a:pPr>
              <a:r>
                <a:rPr lang="zh-TW" altLang="en-US" b="1">
                  <a:solidFill>
                    <a:srgbClr val="2CF8FD"/>
                  </a:solidFill>
                  <a:latin typeface="微軟正黑體" panose="020B0604030504040204" pitchFamily="34" charset="-120"/>
                  <a:ea typeface="微軟正黑體" panose="020B0604030504040204" pitchFamily="34" charset="-120"/>
                </a:rPr>
                <a:t>製造商定義</a:t>
              </a:r>
              <a:r>
                <a:rPr lang="en-US" altLang="zh-TW" b="1">
                  <a:solidFill>
                    <a:srgbClr val="2CF8FD"/>
                  </a:solidFill>
                  <a:latin typeface="微軟正黑體" panose="020B0604030504040204" pitchFamily="34" charset="-120"/>
                  <a:ea typeface="微軟正黑體" panose="020B0604030504040204" pitchFamily="34" charset="-120"/>
                </a:rPr>
                <a:t> OP</a:t>
              </a:r>
            </a:p>
          </p:txBody>
        </p:sp>
        <p:sp>
          <p:nvSpPr>
            <p:cNvPr id="31" name="矩形: 圓角 30">
              <a:extLst>
                <a:ext uri="{FF2B5EF4-FFF2-40B4-BE49-F238E27FC236}">
                  <a16:creationId xmlns:a16="http://schemas.microsoft.com/office/drawing/2014/main" id="{CD23CED1-A61C-4B2D-9F28-8633D72D3DFD}"/>
                </a:ext>
              </a:extLst>
            </p:cNvPr>
            <p:cNvSpPr/>
            <p:nvPr/>
          </p:nvSpPr>
          <p:spPr>
            <a:xfrm>
              <a:off x="3690601" y="1093186"/>
              <a:ext cx="4180531" cy="8691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31" name="Shape 171">
            <a:extLst>
              <a:ext uri="{FF2B5EF4-FFF2-40B4-BE49-F238E27FC236}">
                <a16:creationId xmlns:a16="http://schemas.microsoft.com/office/drawing/2014/main" id="{A1F892B0-EC42-4333-A892-7DFF281BFCB0}"/>
              </a:ext>
            </a:extLst>
          </p:cNvPr>
          <p:cNvSpPr/>
          <p:nvPr/>
        </p:nvSpPr>
        <p:spPr>
          <a:xfrm>
            <a:off x="5239993" y="2770754"/>
            <a:ext cx="2300010" cy="1605696"/>
          </a:xfrm>
          <a:prstGeom prst="rect">
            <a:avLst/>
          </a:prstGeom>
          <a:solidFill>
            <a:srgbClr val="CC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200"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200" i="0" u="none" strike="noStrike" cap="none">
              <a:solidFill>
                <a:schemeClr val="lt1"/>
              </a:solidFill>
              <a:latin typeface="Microsoft JhengHei"/>
              <a:ea typeface="Microsoft JhengHei"/>
              <a:cs typeface="Microsoft JhengHei"/>
              <a:sym typeface="Microsoft JhengHei"/>
            </a:endParaRPr>
          </a:p>
          <a:p>
            <a:pPr algn="ctr"/>
            <a:endParaRPr lang="zh-TW" sz="1200">
              <a:solidFill>
                <a:schemeClr val="lt1"/>
              </a:solidFill>
              <a:latin typeface="Microsoft JhengHei"/>
              <a:ea typeface="Microsoft JhengHei"/>
              <a:cs typeface="Microsoft JhengHei"/>
            </a:endParaRPr>
          </a:p>
          <a:p>
            <a:pPr algn="ctr"/>
            <a:endParaRPr lang="zh-TW" sz="1200">
              <a:solidFill>
                <a:schemeClr val="lt1"/>
              </a:solidFill>
              <a:latin typeface="Microsoft JhengHei"/>
              <a:ea typeface="Microsoft JhengHei"/>
              <a:cs typeface="Microsoft JhengHei"/>
            </a:endParaRPr>
          </a:p>
          <a:p>
            <a:pPr algn="ctr"/>
            <a:endParaRPr lang="zh-TW" sz="1200">
              <a:solidFill>
                <a:schemeClr val="lt1"/>
              </a:solidFill>
              <a:latin typeface="Microsoft JhengHei"/>
              <a:ea typeface="Microsoft JhengHei"/>
              <a:cs typeface="Microsoft JhengHei"/>
            </a:endParaRPr>
          </a:p>
          <a:p>
            <a:pPr algn="ctr"/>
            <a:endParaRPr lang="zh-TW" sz="1200">
              <a:solidFill>
                <a:schemeClr val="lt1"/>
              </a:solidFill>
              <a:latin typeface="Microsoft JhengHei"/>
              <a:ea typeface="Microsoft JhengHei"/>
              <a:cs typeface="Microsoft JhengHei"/>
            </a:endParaRPr>
          </a:p>
          <a:p>
            <a:pPr algn="ctr"/>
            <a:endParaRPr lang="zh-TW" sz="1200">
              <a:solidFill>
                <a:schemeClr val="lt1"/>
              </a:solidFill>
              <a:latin typeface="Microsoft JhengHei"/>
              <a:ea typeface="Microsoft JhengHei"/>
              <a:cs typeface="Microsoft JhengHei"/>
            </a:endParaRPr>
          </a:p>
          <a:p>
            <a:pPr algn="ctr"/>
            <a:endParaRPr lang="zh-TW" sz="1200">
              <a:solidFill>
                <a:schemeClr val="lt1"/>
              </a:solidFill>
              <a:latin typeface="Microsoft JhengHei"/>
              <a:ea typeface="Microsoft JhengHei"/>
              <a:cs typeface="Microsoft JhengHei"/>
            </a:endParaRPr>
          </a:p>
        </p:txBody>
      </p:sp>
      <p:sp>
        <p:nvSpPr>
          <p:cNvPr id="32" name="矩形: 圓角 31">
            <a:extLst>
              <a:ext uri="{FF2B5EF4-FFF2-40B4-BE49-F238E27FC236}">
                <a16:creationId xmlns:a16="http://schemas.microsoft.com/office/drawing/2014/main" id="{974A3D0B-04C8-4F24-8D3A-AE8A6B82EB22}"/>
              </a:ext>
            </a:extLst>
          </p:cNvPr>
          <p:cNvSpPr/>
          <p:nvPr/>
        </p:nvSpPr>
        <p:spPr>
          <a:xfrm>
            <a:off x="5239993" y="4376451"/>
            <a:ext cx="2298980" cy="455729"/>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a:latin typeface="Microsoft JhengHei"/>
                <a:ea typeface="Microsoft JhengHei"/>
                <a:cs typeface="Microsoft JhengHei"/>
              </a:rPr>
              <a:t>直接寫入將導致無法寫完</a:t>
            </a:r>
          </a:p>
        </p:txBody>
      </p:sp>
      <p:grpSp>
        <p:nvGrpSpPr>
          <p:cNvPr id="33" name="群組 32">
            <a:extLst>
              <a:ext uri="{FF2B5EF4-FFF2-40B4-BE49-F238E27FC236}">
                <a16:creationId xmlns:a16="http://schemas.microsoft.com/office/drawing/2014/main" id="{2E927AC2-4E7E-4D5A-BDFF-37A0A73FB661}"/>
              </a:ext>
            </a:extLst>
          </p:cNvPr>
          <p:cNvGrpSpPr/>
          <p:nvPr/>
        </p:nvGrpSpPr>
        <p:grpSpPr>
          <a:xfrm>
            <a:off x="5361632" y="2086674"/>
            <a:ext cx="2008168" cy="2209577"/>
            <a:chOff x="5028853" y="2405614"/>
            <a:chExt cx="2008168" cy="2209577"/>
          </a:xfrm>
        </p:grpSpPr>
        <p:graphicFrame>
          <p:nvGraphicFramePr>
            <p:cNvPr id="34" name="Shape 177">
              <a:extLst>
                <a:ext uri="{FF2B5EF4-FFF2-40B4-BE49-F238E27FC236}">
                  <a16:creationId xmlns:a16="http://schemas.microsoft.com/office/drawing/2014/main" id="{E7933ACA-75EC-43AF-9EA2-5E441631F0CB}"/>
                </a:ext>
              </a:extLst>
            </p:cNvPr>
            <p:cNvGraphicFramePr/>
            <p:nvPr/>
          </p:nvGraphicFramePr>
          <p:xfrm>
            <a:off x="5034635" y="3933655"/>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af-ZA" sz="1600" b="1">
                            <a:solidFill>
                              <a:srgbClr val="FFFFFF"/>
                            </a:solidFill>
                          </a:rPr>
                          <a:t>D</a:t>
                        </a:r>
                        <a:endParaRPr sz="1600" b="1">
                          <a:solidFill>
                            <a:srgbClr val="FFFFFF"/>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38" name="Shape 177">
              <a:extLst>
                <a:ext uri="{FF2B5EF4-FFF2-40B4-BE49-F238E27FC236}">
                  <a16:creationId xmlns:a16="http://schemas.microsoft.com/office/drawing/2014/main" id="{CD29C9A1-673A-4DDB-8E02-77E11B85C765}"/>
                </a:ext>
              </a:extLst>
            </p:cNvPr>
            <p:cNvGraphicFramePr/>
            <p:nvPr/>
          </p:nvGraphicFramePr>
          <p:xfrm>
            <a:off x="5028853" y="3171352"/>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lvl="0" algn="ctr">
                          <a:buNone/>
                        </a:pPr>
                        <a:r>
                          <a:rPr lang="en-US" sz="1600" b="1" i="0" u="none" strike="noStrike" noProof="0">
                            <a:solidFill>
                              <a:srgbClr val="FFFFFF"/>
                            </a:solidFill>
                            <a:latin typeface="Arial"/>
                          </a:rPr>
                          <a:t>D</a:t>
                        </a:r>
                      </a:p>
                    </a:txBody>
                    <a:tcPr marL="91450" marR="91450" marT="45725" marB="45725">
                      <a:solidFill>
                        <a:srgbClr val="00B050"/>
                      </a:solidFill>
                    </a:tcPr>
                  </a:tc>
                  <a:tc>
                    <a:txBody>
                      <a:bodyPr/>
                      <a:lstStyle/>
                      <a:p>
                        <a:pPr lvl="0" algn="ctr">
                          <a:buNone/>
                        </a:pPr>
                        <a:r>
                          <a:rPr lang="en-US" sz="1600" b="1" i="0" u="none" strike="noStrike" noProof="0">
                            <a:solidFill>
                              <a:srgbClr val="FFFFFF"/>
                            </a:solidFill>
                            <a:latin typeface="Aria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39" name="Shape 177">
              <a:extLst>
                <a:ext uri="{FF2B5EF4-FFF2-40B4-BE49-F238E27FC236}">
                  <a16:creationId xmlns:a16="http://schemas.microsoft.com/office/drawing/2014/main" id="{A6CE1C48-8D6C-4E62-8AD5-FAD3903AEC3B}"/>
                </a:ext>
              </a:extLst>
            </p:cNvPr>
            <p:cNvGraphicFramePr/>
            <p:nvPr/>
          </p:nvGraphicFramePr>
          <p:xfrm>
            <a:off x="6081109" y="3171352"/>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lvl="0" algn="ctr">
                          <a:buNone/>
                        </a:pPr>
                        <a:r>
                          <a:rPr lang="en-US" altLang="zh-TW" sz="1600" b="1" i="0" u="none" strike="noStrike" noProof="0">
                            <a:solidFill>
                              <a:srgbClr val="FFFFFF"/>
                            </a:solidFill>
                            <a:latin typeface="Arial"/>
                          </a:rPr>
                          <a:t>D</a:t>
                        </a:r>
                      </a:p>
                    </a:txBody>
                    <a:tcPr marL="91450" marR="91450" marT="45725" marB="45725">
                      <a:solidFill>
                        <a:srgbClr val="00B050"/>
                      </a:solidFill>
                    </a:tcPr>
                  </a:tc>
                  <a:tc>
                    <a:txBody>
                      <a:bodyPr/>
                      <a:lstStyle/>
                      <a:p>
                        <a:pPr lvl="0" algn="ctr">
                          <a:buNone/>
                        </a:pPr>
                        <a:r>
                          <a:rPr lang="en-US" altLang="zh-TW" sz="1600" b="1" i="0" u="none" strike="noStrike" noProof="0">
                            <a:solidFill>
                              <a:srgbClr val="FFFFFF"/>
                            </a:solidFill>
                            <a:latin typeface="Aria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40" name="Shape 182">
              <a:extLst>
                <a:ext uri="{FF2B5EF4-FFF2-40B4-BE49-F238E27FC236}">
                  <a16:creationId xmlns:a16="http://schemas.microsoft.com/office/drawing/2014/main" id="{0154AFB0-C07B-4554-B330-420F18265A76}"/>
                </a:ext>
              </a:extLst>
            </p:cNvPr>
            <p:cNvGraphicFramePr/>
            <p:nvPr/>
          </p:nvGraphicFramePr>
          <p:xfrm>
            <a:off x="6089914" y="3928291"/>
            <a:ext cx="936100" cy="686900"/>
          </p:xfrm>
          <a:graphic>
            <a:graphicData uri="http://schemas.openxmlformats.org/drawingml/2006/table">
              <a:tbl>
                <a:tblPr>
                  <a:noFill/>
                </a:tblPr>
                <a:tblGrid>
                  <a:gridCol w="468050">
                    <a:extLst>
                      <a:ext uri="{9D8B030D-6E8A-4147-A177-3AD203B41FA5}">
                        <a16:colId xmlns:a16="http://schemas.microsoft.com/office/drawing/2014/main" val="20000"/>
                      </a:ext>
                    </a:extLst>
                  </a:gridCol>
                  <a:gridCol w="468050">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zh-TW" sz="1600" b="1">
                            <a:solidFill>
                              <a:schemeClr val="lt1"/>
                            </a:solidFill>
                          </a:rPr>
                          <a:t>N</a:t>
                        </a:r>
                        <a:endParaRPr sz="1600" b="1">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en-US" altLang="zh-TW"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aphicFrame>
          <p:nvGraphicFramePr>
            <p:cNvPr id="41" name="Shape 182">
              <a:extLst>
                <a:ext uri="{FF2B5EF4-FFF2-40B4-BE49-F238E27FC236}">
                  <a16:creationId xmlns:a16="http://schemas.microsoft.com/office/drawing/2014/main" id="{CED5980E-14DB-4087-A20F-DA9BF7439AA6}"/>
                </a:ext>
              </a:extLst>
            </p:cNvPr>
            <p:cNvGraphicFramePr/>
            <p:nvPr/>
          </p:nvGraphicFramePr>
          <p:xfrm>
            <a:off x="6081109" y="2405614"/>
            <a:ext cx="936100" cy="343450"/>
          </p:xfrm>
          <a:graphic>
            <a:graphicData uri="http://schemas.openxmlformats.org/drawingml/2006/table">
              <a:tbl>
                <a:tblPr>
                  <a:noFill/>
                </a:tblPr>
                <a:tblGrid>
                  <a:gridCol w="468050">
                    <a:extLst>
                      <a:ext uri="{9D8B030D-6E8A-4147-A177-3AD203B41FA5}">
                        <a16:colId xmlns:a16="http://schemas.microsoft.com/office/drawing/2014/main" val="20000"/>
                      </a:ext>
                    </a:extLst>
                  </a:gridCol>
                  <a:gridCol w="468050">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zh-TW" sz="1600" b="1">
                            <a:solidFill>
                              <a:schemeClr val="lt1"/>
                            </a:solidFill>
                          </a:rPr>
                          <a:t>N</a:t>
                        </a:r>
                        <a:endParaRPr sz="1600" b="1">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0"/>
                    </a:ext>
                  </a:extLst>
                </a:tr>
              </a:tbl>
            </a:graphicData>
          </a:graphic>
        </p:graphicFrame>
      </p:grpSp>
      <p:sp>
        <p:nvSpPr>
          <p:cNvPr id="29" name="Shape 180">
            <a:extLst>
              <a:ext uri="{FF2B5EF4-FFF2-40B4-BE49-F238E27FC236}">
                <a16:creationId xmlns:a16="http://schemas.microsoft.com/office/drawing/2014/main" id="{633AC98C-1A28-4F1C-8DC8-57D54724EFBB}"/>
              </a:ext>
            </a:extLst>
          </p:cNvPr>
          <p:cNvSpPr/>
          <p:nvPr/>
        </p:nvSpPr>
        <p:spPr>
          <a:xfrm rot="16200000">
            <a:off x="4835975" y="3447176"/>
            <a:ext cx="400868" cy="308634"/>
          </a:xfrm>
          <a:prstGeom prst="downArrow">
            <a:avLst>
              <a:gd name="adj1" fmla="val 50000"/>
              <a:gd name="adj2" fmla="val 50000"/>
            </a:avLst>
          </a:prstGeom>
          <a:solidFill>
            <a:srgbClr val="CC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 name="內容版面配置區 11">
            <a:extLst>
              <a:ext uri="{FF2B5EF4-FFF2-40B4-BE49-F238E27FC236}">
                <a16:creationId xmlns:a16="http://schemas.microsoft.com/office/drawing/2014/main" id="{38952113-5746-C946-86C3-C6E614FEF82B}"/>
              </a:ext>
            </a:extLst>
          </p:cNvPr>
          <p:cNvSpPr>
            <a:spLocks noGrp="1"/>
          </p:cNvSpPr>
          <p:nvPr>
            <p:ph idx="4294967295"/>
          </p:nvPr>
        </p:nvSpPr>
        <p:spPr>
          <a:xfrm>
            <a:off x="4751102" y="1253863"/>
            <a:ext cx="3468974" cy="822325"/>
          </a:xfrm>
        </p:spPr>
        <p:txBody>
          <a:bodyPr vert="horz" lIns="91440" tIns="45720" rIns="91440" bIns="45720" rtlCol="0" anchor="t">
            <a:noAutofit/>
          </a:bodyPr>
          <a:lstStyle/>
          <a:p>
            <a:r>
              <a:rPr kumimoji="1" lang="zh-TW" altLang="en-US">
                <a:solidFill>
                  <a:schemeClr val="bg1"/>
                </a:solidFill>
                <a:latin typeface="微軟正黑體" panose="020B0604030504040204" pitchFamily="34" charset="-120"/>
                <a:ea typeface="微軟正黑體" panose="020B0604030504040204" pitchFamily="34" charset="-120"/>
              </a:rPr>
              <a:t>當 </a:t>
            </a:r>
            <a:r>
              <a:rPr kumimoji="1" lang="en" altLang="zh-TW">
                <a:solidFill>
                  <a:schemeClr val="bg1"/>
                </a:solidFill>
                <a:latin typeface="微軟正黑體" panose="020B0604030504040204" pitchFamily="34" charset="-120"/>
                <a:ea typeface="微軟正黑體" panose="020B0604030504040204" pitchFamily="34" charset="-120"/>
              </a:rPr>
              <a:t>SSD </a:t>
            </a:r>
            <a:r>
              <a:rPr kumimoji="1" lang="zh-TW" altLang="en-US">
                <a:solidFill>
                  <a:schemeClr val="bg1"/>
                </a:solidFill>
                <a:latin typeface="微軟正黑體" panose="020B0604030504040204" pitchFamily="34" charset="-120"/>
                <a:ea typeface="微軟正黑體" panose="020B0604030504040204" pitchFamily="34" charset="-120"/>
              </a:rPr>
              <a:t>需要寫入新資料，若是直接寫入資料，將因同時包含有效和無效資料的區塊無法釋放空間而使資料無法被全部寫入。</a:t>
            </a: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171" name="Shape 171"/>
          <p:cNvSpPr/>
          <p:nvPr/>
        </p:nvSpPr>
        <p:spPr>
          <a:xfrm>
            <a:off x="2618740" y="2763089"/>
            <a:ext cx="2315163" cy="1613362"/>
          </a:xfrm>
          <a:prstGeom prst="rect">
            <a:avLst/>
          </a:prstGeom>
          <a:solidFill>
            <a:srgbClr val="CC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altLang="en-US" b="1">
              <a:solidFill>
                <a:schemeClr val="lt1"/>
              </a:solidFill>
              <a:latin typeface="Microsoft JhengHei"/>
              <a:ea typeface="Microsoft JhengHei"/>
              <a:cs typeface="Microsoft JhengHei"/>
            </a:endParaRPr>
          </a:p>
        </p:txBody>
      </p:sp>
      <p:grpSp>
        <p:nvGrpSpPr>
          <p:cNvPr id="4" name="群組 3">
            <a:extLst>
              <a:ext uri="{FF2B5EF4-FFF2-40B4-BE49-F238E27FC236}">
                <a16:creationId xmlns:a16="http://schemas.microsoft.com/office/drawing/2014/main" id="{FD730DD3-0BB6-435C-A1AA-2E879F926DAB}"/>
              </a:ext>
            </a:extLst>
          </p:cNvPr>
          <p:cNvGrpSpPr/>
          <p:nvPr/>
        </p:nvGrpSpPr>
        <p:grpSpPr>
          <a:xfrm>
            <a:off x="2795568" y="2849057"/>
            <a:ext cx="2008413" cy="1449139"/>
            <a:chOff x="2462789" y="3160377"/>
            <a:chExt cx="2008413" cy="1449139"/>
          </a:xfrm>
        </p:grpSpPr>
        <p:graphicFrame>
          <p:nvGraphicFramePr>
            <p:cNvPr id="177" name="Shape 177"/>
            <p:cNvGraphicFramePr/>
            <p:nvPr/>
          </p:nvGraphicFramePr>
          <p:xfrm>
            <a:off x="2462789" y="3912813"/>
            <a:ext cx="955912" cy="661866"/>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84" name="Shape 184"/>
            <p:cNvGraphicFramePr/>
            <p:nvPr/>
          </p:nvGraphicFramePr>
          <p:xfrm>
            <a:off x="3515288" y="3914443"/>
            <a:ext cx="955914" cy="695073"/>
          </p:xfrm>
          <a:graphic>
            <a:graphicData uri="http://schemas.openxmlformats.org/drawingml/2006/table">
              <a:tbl>
                <a:tblPr>
                  <a:noFill/>
                </a:tblPr>
                <a:tblGrid>
                  <a:gridCol w="477957">
                    <a:extLst>
                      <a:ext uri="{9D8B030D-6E8A-4147-A177-3AD203B41FA5}">
                        <a16:colId xmlns:a16="http://schemas.microsoft.com/office/drawing/2014/main" val="20000"/>
                      </a:ext>
                    </a:extLst>
                  </a:gridCol>
                  <a:gridCol w="477957">
                    <a:extLst>
                      <a:ext uri="{9D8B030D-6E8A-4147-A177-3AD203B41FA5}">
                        <a16:colId xmlns:a16="http://schemas.microsoft.com/office/drawing/2014/main" val="20001"/>
                      </a:ext>
                    </a:extLst>
                  </a:gridCol>
                </a:tblGrid>
                <a:tr h="343085">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val="10000"/>
                    </a:ext>
                  </a:extLst>
                </a:tr>
                <a:tr h="351988">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aphicFrame>
          <p:nvGraphicFramePr>
            <p:cNvPr id="44" name="Shape 177">
              <a:extLst>
                <a:ext uri="{FF2B5EF4-FFF2-40B4-BE49-F238E27FC236}">
                  <a16:creationId xmlns:a16="http://schemas.microsoft.com/office/drawing/2014/main" id="{C473D1FC-2917-4FB6-9202-4D68A9890851}"/>
                </a:ext>
              </a:extLst>
            </p:cNvPr>
            <p:cNvGraphicFramePr/>
            <p:nvPr/>
          </p:nvGraphicFramePr>
          <p:xfrm>
            <a:off x="2462789" y="3161600"/>
            <a:ext cx="955912" cy="661866"/>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45" name="Shape 177">
              <a:extLst>
                <a:ext uri="{FF2B5EF4-FFF2-40B4-BE49-F238E27FC236}">
                  <a16:creationId xmlns:a16="http://schemas.microsoft.com/office/drawing/2014/main" id="{7F5D468F-4AA3-4B27-86BA-CC7FDB617B12}"/>
                </a:ext>
              </a:extLst>
            </p:cNvPr>
            <p:cNvGraphicFramePr/>
            <p:nvPr/>
          </p:nvGraphicFramePr>
          <p:xfrm>
            <a:off x="3515290" y="3160377"/>
            <a:ext cx="955912" cy="661866"/>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sp>
        <p:nvSpPr>
          <p:cNvPr id="24" name="矩形: 圓角 23">
            <a:extLst>
              <a:ext uri="{FF2B5EF4-FFF2-40B4-BE49-F238E27FC236}">
                <a16:creationId xmlns:a16="http://schemas.microsoft.com/office/drawing/2014/main" id="{09F07FB0-1CDD-44E5-AE56-238A2AAFF827}"/>
              </a:ext>
            </a:extLst>
          </p:cNvPr>
          <p:cNvSpPr/>
          <p:nvPr/>
        </p:nvSpPr>
        <p:spPr>
          <a:xfrm>
            <a:off x="2618740" y="4376450"/>
            <a:ext cx="2315163" cy="455730"/>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a:latin typeface="Microsoft JhengHei"/>
                <a:ea typeface="Microsoft JhengHei"/>
                <a:cs typeface="Microsoft JhengHei"/>
              </a:rPr>
              <a:t>SSD 收到寫入需求</a:t>
            </a:r>
          </a:p>
        </p:txBody>
      </p:sp>
      <p:graphicFrame>
        <p:nvGraphicFramePr>
          <p:cNvPr id="27" name="Shape 189">
            <a:extLst>
              <a:ext uri="{FF2B5EF4-FFF2-40B4-BE49-F238E27FC236}">
                <a16:creationId xmlns:a16="http://schemas.microsoft.com/office/drawing/2014/main" id="{43F8B401-F394-4A53-909A-2C71067BC51B}"/>
              </a:ext>
            </a:extLst>
          </p:cNvPr>
          <p:cNvGraphicFramePr/>
          <p:nvPr>
            <p:extLst>
              <p:ext uri="{D42A27DB-BD31-4B8C-83A1-F6EECF244321}">
                <p14:modId xmlns:p14="http://schemas.microsoft.com/office/powerpoint/2010/main" val="928136858"/>
              </p:ext>
            </p:extLst>
          </p:nvPr>
        </p:nvGraphicFramePr>
        <p:xfrm>
          <a:off x="739696" y="2763088"/>
          <a:ext cx="1426139" cy="1493400"/>
        </p:xfrm>
        <a:graphic>
          <a:graphicData uri="http://schemas.openxmlformats.org/drawingml/2006/table">
            <a:tbl>
              <a:tblPr>
                <a:noFill/>
              </a:tblPr>
              <a:tblGrid>
                <a:gridCol w="439961">
                  <a:extLst>
                    <a:ext uri="{9D8B030D-6E8A-4147-A177-3AD203B41FA5}">
                      <a16:colId xmlns:a16="http://schemas.microsoft.com/office/drawing/2014/main" val="20000"/>
                    </a:ext>
                  </a:extLst>
                </a:gridCol>
                <a:gridCol w="986178">
                  <a:extLst>
                    <a:ext uri="{9D8B030D-6E8A-4147-A177-3AD203B41FA5}">
                      <a16:colId xmlns:a16="http://schemas.microsoft.com/office/drawing/2014/main" val="20001"/>
                    </a:ext>
                  </a:extLst>
                </a:gridCol>
              </a:tblGrid>
              <a:tr h="339563">
                <a:tc>
                  <a:txBody>
                    <a:bodyPr/>
                    <a:lstStyle/>
                    <a:p>
                      <a:pPr marL="0" lvl="0" indent="0" algn="ctr" rtl="0">
                        <a:spcBef>
                          <a:spcPts val="0"/>
                        </a:spcBef>
                        <a:spcAft>
                          <a:spcPts val="0"/>
                        </a:spcAft>
                        <a:buNone/>
                      </a:pPr>
                      <a:r>
                        <a:rPr lang="zh-TW" sz="1400" b="1">
                          <a:solidFill>
                            <a:srgbClr val="FFFFFF"/>
                          </a:solidFill>
                          <a:latin typeface="+mj-lt"/>
                          <a:ea typeface="Microsoft JhengHei"/>
                          <a:cs typeface="Microsoft JhengHei"/>
                          <a:sym typeface="Microsoft JhengHei"/>
                        </a:rPr>
                        <a:t>N</a:t>
                      </a:r>
                      <a:endParaRPr sz="1400" b="1">
                        <a:solidFill>
                          <a:srgbClr val="FFFFFF"/>
                        </a:solidFill>
                        <a:latin typeface="+mj-lt"/>
                        <a:ea typeface="Microsoft JhengHei"/>
                        <a:cs typeface="Microsoft JhengHei"/>
                        <a:sym typeface="Microsoft JhengHei"/>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B0F0"/>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新寫入資料</a:t>
                      </a: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39563">
                <a:tc>
                  <a:txBody>
                    <a:bodyPr/>
                    <a:lstStyle/>
                    <a:p>
                      <a:pPr marL="0" lvl="0" indent="0" algn="ctr" rtl="0">
                        <a:spcBef>
                          <a:spcPts val="0"/>
                        </a:spcBef>
                        <a:spcAft>
                          <a:spcPts val="0"/>
                        </a:spcAft>
                        <a:buNone/>
                      </a:pPr>
                      <a:r>
                        <a:rPr lang="zh-TW" sz="1400" b="1">
                          <a:solidFill>
                            <a:srgbClr val="FFFFFF"/>
                          </a:solidFill>
                          <a:latin typeface="+mj-lt"/>
                          <a:ea typeface="Microsoft JhengHei"/>
                          <a:cs typeface="Microsoft JhengHei"/>
                          <a:sym typeface="Microsoft JhengHei"/>
                        </a:rPr>
                        <a:t>D</a:t>
                      </a:r>
                      <a:endParaRPr sz="1400" b="1">
                        <a:solidFill>
                          <a:srgbClr val="FFFFFF"/>
                        </a:solidFill>
                        <a:latin typeface="+mj-lt"/>
                        <a:ea typeface="Microsoft JhengHei"/>
                        <a:cs typeface="Microsoft JhengHei"/>
                        <a:sym typeface="Microsoft JhengHei"/>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B050"/>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已存在資料</a:t>
                      </a: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0380">
                <a:tc>
                  <a:txBody>
                    <a:bodyPr/>
                    <a:lstStyle/>
                    <a:p>
                      <a:pPr marL="0" lvl="0" indent="0" algn="ctr" rtl="0">
                        <a:spcBef>
                          <a:spcPts val="0"/>
                        </a:spcBef>
                        <a:spcAft>
                          <a:spcPts val="0"/>
                        </a:spcAft>
                        <a:buNone/>
                      </a:pPr>
                      <a:endParaRPr sz="1100" b="1" strike="sngStrike">
                        <a:solidFill>
                          <a:srgbClr val="FFFFFF"/>
                        </a:solidFill>
                        <a:latin typeface="Microsoft JhengHei"/>
                        <a:ea typeface="Microsoft JhengHei"/>
                        <a:cs typeface="Microsoft JhengHei"/>
                        <a:sym typeface="Microsoft JhengHei"/>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solidFill>
                  </a:tcPr>
                </a:tc>
                <a:tc>
                  <a:txBody>
                    <a:bodyPr/>
                    <a:lstStyle/>
                    <a:p>
                      <a:pPr marL="0" lvl="0" indent="0" rtl="0">
                        <a:spcBef>
                          <a:spcPts val="0"/>
                        </a:spcBef>
                        <a:spcAft>
                          <a:spcPts val="0"/>
                        </a:spcAft>
                        <a:buNone/>
                      </a:pPr>
                      <a:r>
                        <a:rPr lang="zh-TW" altLang="zh-TW" sz="1050" b="1">
                          <a:latin typeface="Microsoft JhengHei"/>
                          <a:ea typeface="Microsoft JhengHei"/>
                          <a:cs typeface="Microsoft JhengHei"/>
                          <a:sym typeface="Microsoft JhengHei"/>
                        </a:rPr>
                        <a:t>無</a:t>
                      </a:r>
                      <a:r>
                        <a:rPr lang="zh-TW" altLang="en-US" sz="1050" b="1">
                          <a:latin typeface="Microsoft JhengHei"/>
                          <a:ea typeface="Microsoft JhengHei"/>
                          <a:cs typeface="Microsoft JhengHei"/>
                          <a:sym typeface="Microsoft JhengHei"/>
                        </a:rPr>
                        <a:t>效</a:t>
                      </a:r>
                      <a:r>
                        <a:rPr lang="zh-TW" altLang="zh-TW" sz="1050" b="1">
                          <a:latin typeface="Microsoft JhengHei"/>
                          <a:ea typeface="Microsoft JhengHei"/>
                          <a:cs typeface="Microsoft JhengHei"/>
                          <a:sym typeface="Microsoft JhengHei"/>
                        </a:rPr>
                        <a:t>資</a:t>
                      </a:r>
                      <a:r>
                        <a:rPr lang="zh-TW" altLang="en-US" sz="1050" b="1">
                          <a:latin typeface="Microsoft JhengHei"/>
                          <a:ea typeface="Microsoft JhengHei"/>
                          <a:cs typeface="Microsoft JhengHei"/>
                          <a:sym typeface="Microsoft JhengHei"/>
                        </a:rPr>
                        <a:t>料</a:t>
                      </a:r>
                      <a:endParaRPr lang="zh-TW" altLang="zh-TW" sz="1050" b="1">
                        <a:latin typeface="Microsoft JhengHei"/>
                        <a:ea typeface="Microsoft JhengHei"/>
                        <a:cs typeface="Microsoft JhengHei"/>
                        <a:sym typeface="Microsoft JhengHei"/>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00380">
                <a:tc>
                  <a:txBody>
                    <a:bodyPr/>
                    <a:lstStyle/>
                    <a:p>
                      <a:pPr marL="0" lvl="0" indent="0" algn="ctr" rtl="0">
                        <a:spcBef>
                          <a:spcPts val="0"/>
                        </a:spcBef>
                        <a:spcAft>
                          <a:spcPts val="0"/>
                        </a:spcAft>
                        <a:buNone/>
                      </a:pPr>
                      <a:endParaRPr sz="1100" b="1">
                        <a:solidFill>
                          <a:srgbClr val="FFFFFF"/>
                        </a:solidFill>
                        <a:latin typeface="Microsoft JhengHei"/>
                        <a:ea typeface="Microsoft JhengHei"/>
                        <a:cs typeface="Microsoft JhengHei"/>
                        <a:sym typeface="Microsoft JhengHei"/>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預留配置空間</a:t>
                      </a: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graphicFrame>
        <p:nvGraphicFramePr>
          <p:cNvPr id="26" name="Shape 182">
            <a:extLst>
              <a:ext uri="{FF2B5EF4-FFF2-40B4-BE49-F238E27FC236}">
                <a16:creationId xmlns:a16="http://schemas.microsoft.com/office/drawing/2014/main" id="{771C5F7A-D941-4219-9112-96D85D55D7CF}"/>
              </a:ext>
            </a:extLst>
          </p:cNvPr>
          <p:cNvGraphicFramePr/>
          <p:nvPr>
            <p:extLst>
              <p:ext uri="{D42A27DB-BD31-4B8C-83A1-F6EECF244321}">
                <p14:modId xmlns:p14="http://schemas.microsoft.com/office/powerpoint/2010/main" val="2074923144"/>
              </p:ext>
            </p:extLst>
          </p:nvPr>
        </p:nvGraphicFramePr>
        <p:xfrm>
          <a:off x="2798152" y="2083853"/>
          <a:ext cx="953328" cy="686900"/>
        </p:xfrm>
        <a:graphic>
          <a:graphicData uri="http://schemas.openxmlformats.org/drawingml/2006/table">
            <a:tbl>
              <a:tblPr>
                <a:noFill/>
              </a:tblPr>
              <a:tblGrid>
                <a:gridCol w="476664">
                  <a:extLst>
                    <a:ext uri="{9D8B030D-6E8A-4147-A177-3AD203B41FA5}">
                      <a16:colId xmlns:a16="http://schemas.microsoft.com/office/drawing/2014/main" val="20000"/>
                    </a:ext>
                  </a:extLst>
                </a:gridCol>
                <a:gridCol w="476664">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en-US" altLang="zh-TW" sz="1600" b="1">
                          <a:solidFill>
                            <a:schemeClr val="lt1"/>
                          </a:solidFill>
                          <a:latin typeface="Arial"/>
                        </a:rPr>
                        <a:t>N</a:t>
                      </a:r>
                      <a:endParaRPr lang="en-US" sz="1600" b="1">
                        <a:solidFill>
                          <a:schemeClr val="lt1"/>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en-US" altLang="zh-TW"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aphicFrame>
        <p:nvGraphicFramePr>
          <p:cNvPr id="25" name="Shape 182">
            <a:extLst>
              <a:ext uri="{FF2B5EF4-FFF2-40B4-BE49-F238E27FC236}">
                <a16:creationId xmlns:a16="http://schemas.microsoft.com/office/drawing/2014/main" id="{1808EF86-28A4-453F-B443-0266A30B01D3}"/>
              </a:ext>
            </a:extLst>
          </p:cNvPr>
          <p:cNvGraphicFramePr/>
          <p:nvPr>
            <p:extLst>
              <p:ext uri="{D42A27DB-BD31-4B8C-83A1-F6EECF244321}">
                <p14:modId xmlns:p14="http://schemas.microsoft.com/office/powerpoint/2010/main" val="3167095265"/>
              </p:ext>
            </p:extLst>
          </p:nvPr>
        </p:nvGraphicFramePr>
        <p:xfrm>
          <a:off x="3848603" y="2076188"/>
          <a:ext cx="955378" cy="343450"/>
        </p:xfrm>
        <a:graphic>
          <a:graphicData uri="http://schemas.openxmlformats.org/drawingml/2006/table">
            <a:tbl>
              <a:tblPr>
                <a:noFill/>
              </a:tblPr>
              <a:tblGrid>
                <a:gridCol w="477689">
                  <a:extLst>
                    <a:ext uri="{9D8B030D-6E8A-4147-A177-3AD203B41FA5}">
                      <a16:colId xmlns:a16="http://schemas.microsoft.com/office/drawing/2014/main" val="20000"/>
                    </a:ext>
                  </a:extLst>
                </a:gridCol>
                <a:gridCol w="477689">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en-US" altLang="zh-TW" sz="1600" b="1">
                          <a:solidFill>
                            <a:schemeClr val="lt1"/>
                          </a:solidFill>
                          <a:latin typeface="Arial"/>
                        </a:rPr>
                        <a:t>N</a:t>
                      </a:r>
                      <a:endParaRPr lang="en-US" sz="1600" b="1">
                        <a:solidFill>
                          <a:schemeClr val="lt1"/>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0"/>
                  </a:ext>
                </a:extLst>
              </a:tr>
            </a:tbl>
          </a:graphicData>
        </a:graphic>
      </p:graphicFrame>
      <p:grpSp>
        <p:nvGrpSpPr>
          <p:cNvPr id="35" name="群組 34">
            <a:extLst>
              <a:ext uri="{FF2B5EF4-FFF2-40B4-BE49-F238E27FC236}">
                <a16:creationId xmlns:a16="http://schemas.microsoft.com/office/drawing/2014/main" id="{9EBD6C4D-3573-4BB5-90BA-9A5D4A27315D}"/>
              </a:ext>
            </a:extLst>
          </p:cNvPr>
          <p:cNvGrpSpPr/>
          <p:nvPr/>
        </p:nvGrpSpPr>
        <p:grpSpPr>
          <a:xfrm>
            <a:off x="6599550" y="2367416"/>
            <a:ext cx="620073" cy="620073"/>
            <a:chOff x="7316158" y="2699146"/>
            <a:chExt cx="620073" cy="620073"/>
          </a:xfrm>
        </p:grpSpPr>
        <p:sp>
          <p:nvSpPr>
            <p:cNvPr id="36" name="Shape 180">
              <a:extLst>
                <a:ext uri="{FF2B5EF4-FFF2-40B4-BE49-F238E27FC236}">
                  <a16:creationId xmlns:a16="http://schemas.microsoft.com/office/drawing/2014/main" id="{A21D119E-A85F-40AB-AAED-DBC224EECEB7}"/>
                </a:ext>
              </a:extLst>
            </p:cNvPr>
            <p:cNvSpPr/>
            <p:nvPr/>
          </p:nvSpPr>
          <p:spPr>
            <a:xfrm>
              <a:off x="7485422" y="2780274"/>
              <a:ext cx="281547" cy="461237"/>
            </a:xfrm>
            <a:prstGeom prst="downArrow">
              <a:avLst>
                <a:gd name="adj1" fmla="val 50000"/>
                <a:gd name="adj2" fmla="val 50000"/>
              </a:avLst>
            </a:prstGeom>
            <a:gradFill>
              <a:gsLst>
                <a:gs pos="0">
                  <a:srgbClr val="00B0F0">
                    <a:alpha val="0"/>
                  </a:srgbClr>
                </a:gs>
                <a:gs pos="58000">
                  <a:srgbClr val="CF39D3"/>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7" name="Picture 2" descr="ç¸éåç">
              <a:extLst>
                <a:ext uri="{FF2B5EF4-FFF2-40B4-BE49-F238E27FC236}">
                  <a16:creationId xmlns:a16="http://schemas.microsoft.com/office/drawing/2014/main" id="{CACBC906-5FC2-4980-AE41-2ED58462A5F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6158" y="2699146"/>
              <a:ext cx="620073" cy="620073"/>
            </a:xfrm>
            <a:prstGeom prst="rect">
              <a:avLst/>
            </a:prstGeom>
            <a:noFill/>
          </p:spPr>
        </p:pic>
      </p:grpSp>
      <p:sp>
        <p:nvSpPr>
          <p:cNvPr id="2" name="文字方塊 1">
            <a:extLst>
              <a:ext uri="{FF2B5EF4-FFF2-40B4-BE49-F238E27FC236}">
                <a16:creationId xmlns:a16="http://schemas.microsoft.com/office/drawing/2014/main" id="{3D985D11-E731-40E2-924A-3A72EFA79BC4}"/>
              </a:ext>
            </a:extLst>
          </p:cNvPr>
          <p:cNvSpPr txBox="1"/>
          <p:nvPr/>
        </p:nvSpPr>
        <p:spPr>
          <a:xfrm>
            <a:off x="642143" y="1253863"/>
            <a:ext cx="3618130" cy="738664"/>
          </a:xfrm>
          <a:prstGeom prst="rect">
            <a:avLst/>
          </a:prstGeom>
          <a:noFill/>
        </p:spPr>
        <p:txBody>
          <a:bodyPr wrap="square" rtlCol="0">
            <a:spAutoFit/>
          </a:bodyPr>
          <a:lstStyle/>
          <a:p>
            <a:r>
              <a:rPr kumimoji="1" lang="zh-TW" altLang="en-US">
                <a:solidFill>
                  <a:schemeClr val="bg1"/>
                </a:solidFill>
                <a:latin typeface="微軟正黑體" panose="020B0604030504040204" pitchFamily="34" charset="-120"/>
                <a:ea typeface="微軟正黑體" panose="020B0604030504040204" pitchFamily="34" charset="-120"/>
              </a:rPr>
              <a:t>在下圖簡化的範例中，</a:t>
            </a:r>
            <a:r>
              <a:rPr kumimoji="1" lang="en-US" altLang="zh-TW">
                <a:solidFill>
                  <a:schemeClr val="bg1"/>
                </a:solidFill>
                <a:latin typeface="微軟正黑體" panose="020B0604030504040204" pitchFamily="34" charset="-120"/>
                <a:ea typeface="微軟正黑體" panose="020B0604030504040204" pitchFamily="34" charset="-120"/>
              </a:rPr>
              <a:t>SSD</a:t>
            </a:r>
            <a:r>
              <a:rPr kumimoji="1" lang="zh-TW" altLang="en-US">
                <a:solidFill>
                  <a:schemeClr val="bg1"/>
                </a:solidFill>
                <a:latin typeface="微軟正黑體" panose="020B0604030504040204" pitchFamily="34" charset="-120"/>
                <a:ea typeface="微軟正黑體" panose="020B0604030504040204" pitchFamily="34" charset="-120"/>
              </a:rPr>
              <a:t> 總共有 </a:t>
            </a:r>
            <a:r>
              <a:rPr kumimoji="1" lang="en-US" altLang="zh-TW">
                <a:solidFill>
                  <a:schemeClr val="bg1"/>
                </a:solidFill>
                <a:latin typeface="微軟正黑體" panose="020B0604030504040204" pitchFamily="34" charset="-120"/>
                <a:ea typeface="微軟正黑體" panose="020B0604030504040204" pitchFamily="34" charset="-120"/>
              </a:rPr>
              <a:t>4</a:t>
            </a:r>
            <a:r>
              <a:rPr kumimoji="1" lang="zh-TW" altLang="en-US">
                <a:solidFill>
                  <a:schemeClr val="bg1"/>
                </a:solidFill>
                <a:latin typeface="微軟正黑體" panose="020B0604030504040204" pitchFamily="34" charset="-120"/>
                <a:ea typeface="微軟正黑體" panose="020B0604030504040204" pitchFamily="34" charset="-120"/>
              </a:rPr>
              <a:t> 個區塊，包含一塊系統自帶的預留空間配置，和三塊同時含有效和無效資料的區塊。</a:t>
            </a:r>
            <a:endParaRPr kumimoji="1" lang="en-US" altLang="zh-TW">
              <a:solidFill>
                <a:schemeClr val="bg1"/>
              </a:solidFill>
              <a:latin typeface="微軟正黑體" panose="020B0604030504040204" pitchFamily="34" charset="-120"/>
              <a:ea typeface="微軟正黑體" panose="020B0604030504040204" pitchFamily="34" charset="-120"/>
            </a:endParaRPr>
          </a:p>
        </p:txBody>
      </p:sp>
      <p:sp>
        <p:nvSpPr>
          <p:cNvPr id="30" name="Shape 172">
            <a:extLst>
              <a:ext uri="{FF2B5EF4-FFF2-40B4-BE49-F238E27FC236}">
                <a16:creationId xmlns:a16="http://schemas.microsoft.com/office/drawing/2014/main" id="{8CC4B7BB-08D9-41DD-A21E-BE15ACC43096}"/>
              </a:ext>
            </a:extLst>
          </p:cNvPr>
          <p:cNvSpPr txBox="1">
            <a:spLocks/>
          </p:cNvSpPr>
          <p:nvPr/>
        </p:nvSpPr>
        <p:spPr>
          <a:xfrm>
            <a:off x="457200" y="81699"/>
            <a:ext cx="8229600" cy="812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0" i="0" u="none" strike="noStrike" cap="none">
                <a:solidFill>
                  <a:srgbClr val="000000"/>
                </a:solidFill>
                <a:latin typeface="微軟正黑體" panose="020B0604030504040204" pitchFamily="34" charset="-120"/>
                <a:ea typeface="微軟正黑體" panose="020B0604030504040204" pitchFamily="34"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lt1"/>
              </a:buClr>
              <a:buSzPts val="800"/>
            </a:pPr>
            <a:r>
              <a:rPr lang="zh-TW" altLang="en-US">
                <a:solidFill>
                  <a:schemeClr val="bg1"/>
                </a:solidFill>
                <a:latin typeface="Microsoft JhengHei"/>
                <a:ea typeface="Microsoft JhengHei"/>
                <a:cs typeface="Microsoft JhengHei"/>
                <a:sym typeface="Microsoft JhengHei"/>
              </a:rPr>
              <a:t>預留空間</a:t>
            </a:r>
            <a:r>
              <a:rPr lang="en-US" altLang="zh-TW">
                <a:solidFill>
                  <a:schemeClr val="bg1"/>
                </a:solidFill>
                <a:latin typeface="Microsoft JhengHei"/>
                <a:ea typeface="Microsoft JhengHei"/>
                <a:cs typeface="Microsoft JhengHei"/>
                <a:sym typeface="Microsoft JhengHei"/>
              </a:rPr>
              <a:t>OP</a:t>
            </a:r>
            <a:r>
              <a:rPr lang="zh-TW">
                <a:solidFill>
                  <a:schemeClr val="bg1"/>
                </a:solidFill>
                <a:latin typeface="Microsoft JhengHei"/>
                <a:ea typeface="Microsoft JhengHei"/>
                <a:cs typeface="Microsoft JhengHei"/>
                <a:sym typeface="Microsoft JhengHei"/>
              </a:rPr>
              <a:t>如何影響 </a:t>
            </a:r>
            <a:r>
              <a:rPr lang="en-US" altLang="zh-TW">
                <a:solidFill>
                  <a:schemeClr val="bg1"/>
                </a:solidFill>
                <a:latin typeface="Microsoft JhengHei"/>
                <a:ea typeface="Microsoft JhengHei"/>
                <a:cs typeface="Microsoft JhengHei"/>
                <a:sym typeface="Microsoft JhengHei"/>
              </a:rPr>
              <a:t>SSD</a:t>
            </a:r>
            <a:r>
              <a:rPr lang="zh-TW">
                <a:solidFill>
                  <a:schemeClr val="bg1"/>
                </a:solidFill>
                <a:latin typeface="Microsoft JhengHei"/>
                <a:ea typeface="Microsoft JhengHei"/>
                <a:cs typeface="Microsoft JhengHei"/>
                <a:sym typeface="Microsoft JhengHei"/>
              </a:rPr>
              <a:t> </a:t>
            </a:r>
            <a:r>
              <a:rPr lang="zh-TW" altLang="en-US">
                <a:solidFill>
                  <a:schemeClr val="bg1"/>
                </a:solidFill>
                <a:latin typeface="Microsoft JhengHei"/>
                <a:ea typeface="Microsoft JhengHei"/>
                <a:cs typeface="Microsoft JhengHei"/>
                <a:sym typeface="Microsoft JhengHei"/>
              </a:rPr>
              <a:t>壽命與</a:t>
            </a:r>
            <a:r>
              <a:rPr lang="zh-TW">
                <a:solidFill>
                  <a:schemeClr val="bg1"/>
                </a:solidFill>
                <a:latin typeface="Microsoft JhengHei"/>
                <a:ea typeface="Microsoft JhengHei"/>
                <a:cs typeface="Microsoft JhengHei"/>
                <a:sym typeface="Microsoft JhengHei"/>
              </a:rPr>
              <a:t>效能</a:t>
            </a:r>
            <a:r>
              <a:rPr lang="zh-TW" altLang="en-US">
                <a:solidFill>
                  <a:schemeClr val="bg1"/>
                </a:solidFill>
                <a:latin typeface="Microsoft JhengHei"/>
                <a:ea typeface="Microsoft JhengHei"/>
                <a:cs typeface="Microsoft JhengHei"/>
                <a:sym typeface="Microsoft JhengHei"/>
              </a:rPr>
              <a:t> </a:t>
            </a:r>
            <a:r>
              <a:rPr lang="en-US" altLang="zh-TW">
                <a:solidFill>
                  <a:schemeClr val="bg1"/>
                </a:solidFill>
                <a:latin typeface="Microsoft JhengHei"/>
                <a:ea typeface="Microsoft JhengHei"/>
                <a:cs typeface="Microsoft JhengHei"/>
                <a:sym typeface="Microsoft JhengHei"/>
              </a:rPr>
              <a:t>①</a:t>
            </a:r>
            <a:endParaRPr lang="zh-TW">
              <a:solidFill>
                <a:schemeClr val="bg1"/>
              </a:solidFill>
              <a:latin typeface="Microsoft JhengHei"/>
              <a:ea typeface="Microsoft JhengHei"/>
              <a:cs typeface="Microsoft JhengHei"/>
            </a:endParaRPr>
          </a:p>
        </p:txBody>
      </p:sp>
    </p:spTree>
    <p:extLst>
      <p:ext uri="{BB962C8B-B14F-4D97-AF65-F5344CB8AC3E}">
        <p14:creationId xmlns:p14="http://schemas.microsoft.com/office/powerpoint/2010/main" val="2770171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150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childTnLst>
                                </p:cTn>
                              </p:par>
                            </p:childTnLst>
                          </p:cTn>
                        </p:par>
                        <p:par>
                          <p:cTn id="16" fill="hold">
                            <p:stCondLst>
                              <p:cond delay="3500"/>
                            </p:stCondLst>
                            <p:childTnLst>
                              <p:par>
                                <p:cTn id="17" presetID="63" presetClass="path" presetSubtype="0" accel="50000" decel="50000" fill="hold" nodeType="afterEffect">
                                  <p:stCondLst>
                                    <p:cond delay="500"/>
                                  </p:stCondLst>
                                  <p:childTnLst>
                                    <p:animMotion origin="layout" path="M 5E-6 3.58025E-6 L 0.28021 0.00185 " pathEditMode="relative" rAng="0" ptsTypes="AA">
                                      <p:cBhvr>
                                        <p:cTn id="18" dur="2000" fill="hold"/>
                                        <p:tgtEl>
                                          <p:spTgt spid="4"/>
                                        </p:tgtEl>
                                        <p:attrNameLst>
                                          <p:attrName>ppt_x</p:attrName>
                                          <p:attrName>ppt_y</p:attrName>
                                        </p:attrNameLst>
                                      </p:cBhvr>
                                      <p:rCtr x="13993" y="185"/>
                                    </p:animMotion>
                                  </p:childTnLst>
                                </p:cTn>
                              </p:par>
                            </p:childTnLst>
                          </p:cTn>
                        </p:par>
                        <p:par>
                          <p:cTn id="19" fill="hold">
                            <p:stCondLst>
                              <p:cond delay="6000"/>
                            </p:stCondLst>
                            <p:childTnLst>
                              <p:par>
                                <p:cTn id="20" presetID="50" presetClass="path" presetSubtype="0" accel="50000" decel="50000" fill="hold" nodeType="afterEffect">
                                  <p:stCondLst>
                                    <p:cond delay="0"/>
                                  </p:stCondLst>
                                  <p:childTnLst>
                                    <p:animMotion origin="layout" path="M 2.77778E-7 2.59259E-6 L 0.29045 0.00154 C 0.37934 0.00154 0.39653 0.07747 0.39653 0.14105 C 0.39653 0.19444 0.39444 0.24444 0.39444 0.29784 " pathEditMode="relative" rAng="0" ptsTypes="AAAA">
                                      <p:cBhvr>
                                        <p:cTn id="21" dur="2000" fill="hold"/>
                                        <p:tgtEl>
                                          <p:spTgt spid="26"/>
                                        </p:tgtEl>
                                        <p:attrNameLst>
                                          <p:attrName>ppt_x</p:attrName>
                                          <p:attrName>ppt_y</p:attrName>
                                        </p:attrNameLst>
                                      </p:cBhvr>
                                      <p:rCtr x="19826" y="14877"/>
                                    </p:animMotion>
                                  </p:childTnLst>
                                </p:cTn>
                              </p:par>
                            </p:childTnLst>
                          </p:cTn>
                        </p:par>
                        <p:par>
                          <p:cTn id="22" fill="hold">
                            <p:stCondLst>
                              <p:cond delay="8000"/>
                            </p:stCondLst>
                            <p:childTnLst>
                              <p:par>
                                <p:cTn id="23" presetID="0" presetClass="path" presetSubtype="0" accel="50000" decel="50000" fill="hold" nodeType="afterEffect">
                                  <p:stCondLst>
                                    <p:cond delay="0"/>
                                  </p:stCondLst>
                                  <p:childTnLst>
                                    <p:animMotion origin="layout" path="M -2.77778E-7 -0.00062 C 0.03767 -0.00185 0.13455 -0.00309 0.17431 -0.00278 C 0.21285 -0.00278 0.2158 -0.00154 0.23472 0.00031 C 0.24774 0.00278 0.24896 0.00587 0.25382 0.01049 C 0.25972 0.01667 0.26684 0.03272 0.27014 0.03827 C 0.27309 0.05154 0.27292 0.07963 0.27396 0.09043 C 0.27483 0.10833 0.27379 0.13333 0.275 0.14599 C 0.27517 0.16235 0.2809 0.14784 0.28125 0.16543 C 0.28125 0.14969 0.28004 0.15926 0.2809 0.14352 C 0.28073 0.11605 0.27951 0.03241 0.28021 0.00185 " pathEditMode="relative" rAng="0" ptsTypes="AAAAAAAAAA">
                                      <p:cBhvr>
                                        <p:cTn id="24" dur="2000" fill="hold"/>
                                        <p:tgtEl>
                                          <p:spTgt spid="25"/>
                                        </p:tgtEl>
                                        <p:attrNameLst>
                                          <p:attrName>ppt_x</p:attrName>
                                          <p:attrName>ppt_y</p:attrName>
                                        </p:attrNameLst>
                                      </p:cBhvr>
                                      <p:rCtr x="14063" y="8179"/>
                                    </p:animMotion>
                                  </p:childTnLst>
                                </p:cTn>
                              </p:par>
                              <p:par>
                                <p:cTn id="25" presetID="10" presetClass="entr" presetSubtype="0" fill="hold" grpId="0" nodeType="withEffect">
                                  <p:stCondLst>
                                    <p:cond delay="150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par>
                          <p:cTn id="31" fill="hold">
                            <p:stCondLst>
                              <p:cond delay="10000"/>
                            </p:stCondLst>
                            <p:childTnLst>
                              <p:par>
                                <p:cTn id="32" presetID="10" presetClass="entr" presetSubtype="0"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29"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2" name="內容版面配置區 11">
            <a:extLst>
              <a:ext uri="{FF2B5EF4-FFF2-40B4-BE49-F238E27FC236}">
                <a16:creationId xmlns:a16="http://schemas.microsoft.com/office/drawing/2014/main" id="{38952113-5746-C946-86C3-C6E614FEF82B}"/>
              </a:ext>
            </a:extLst>
          </p:cNvPr>
          <p:cNvSpPr>
            <a:spLocks noGrp="1"/>
          </p:cNvSpPr>
          <p:nvPr>
            <p:ph idx="4294967295"/>
          </p:nvPr>
        </p:nvSpPr>
        <p:spPr>
          <a:xfrm>
            <a:off x="576415" y="1085156"/>
            <a:ext cx="4135644" cy="877888"/>
          </a:xfrm>
        </p:spPr>
        <p:txBody>
          <a:bodyPr vert="horz" lIns="91440" tIns="45720" rIns="91440" bIns="45720" rtlCol="0" anchor="t">
            <a:noAutofit/>
          </a:bodyPr>
          <a:lstStyle/>
          <a:p>
            <a:r>
              <a:rPr kumimoji="1" lang="zh-TW" altLang="zh-TW">
                <a:solidFill>
                  <a:schemeClr val="bg1"/>
                </a:solidFill>
                <a:latin typeface="微軟正黑體" panose="020B0604030504040204" pitchFamily="34" charset="-120"/>
                <a:ea typeface="微軟正黑體" panose="020B0604030504040204" pitchFamily="34" charset="-120"/>
              </a:rPr>
              <a:t>要寫入資料，</a:t>
            </a:r>
            <a:r>
              <a:rPr kumimoji="1" lang="en-US" altLang="zh-TW">
                <a:solidFill>
                  <a:schemeClr val="bg1"/>
                </a:solidFill>
                <a:latin typeface="微軟正黑體" panose="020B0604030504040204" pitchFamily="34" charset="-120"/>
                <a:ea typeface="微軟正黑體" panose="020B0604030504040204" pitchFamily="34" charset="-120"/>
              </a:rPr>
              <a:t>SSD</a:t>
            </a:r>
            <a:r>
              <a:rPr kumimoji="1" lang="zh-TW" altLang="zh-TW">
                <a:solidFill>
                  <a:schemeClr val="bg1"/>
                </a:solidFill>
                <a:latin typeface="微軟正黑體" panose="020B0604030504040204" pitchFamily="34" charset="-120"/>
                <a:ea typeface="微軟正黑體" panose="020B0604030504040204" pitchFamily="34" charset="-120"/>
              </a:rPr>
              <a:t> 將需要行 </a:t>
            </a:r>
            <a:r>
              <a:rPr kumimoji="1" lang="en" altLang="zh-TW">
                <a:solidFill>
                  <a:schemeClr val="bg1"/>
                </a:solidFill>
                <a:latin typeface="微軟正黑體" panose="020B0604030504040204" pitchFamily="34" charset="-120"/>
                <a:ea typeface="微軟正黑體" panose="020B0604030504040204" pitchFamily="34" charset="-120"/>
              </a:rPr>
              <a:t>Garbage Collection </a:t>
            </a:r>
          </a:p>
          <a:p>
            <a:r>
              <a:rPr kumimoji="1" lang="zh-TW" altLang="zh-TW">
                <a:solidFill>
                  <a:schemeClr val="bg1"/>
                </a:solidFill>
                <a:latin typeface="微軟正黑體" panose="020B0604030504040204" pitchFamily="34" charset="-120"/>
                <a:ea typeface="微軟正黑體" panose="020B0604030504040204" pitchFamily="34" charset="-120"/>
              </a:rPr>
              <a:t>的操作先將有效資料寫入到預留空間區塊。</a:t>
            </a:r>
            <a:endParaRPr lang="en-US" altLang="zh-TW">
              <a:solidFill>
                <a:schemeClr val="bg1"/>
              </a:solidFill>
              <a:latin typeface="微軟正黑體" panose="020B0604030504040204" pitchFamily="34" charset="-120"/>
              <a:ea typeface="微軟正黑體" panose="020B0604030504040204" pitchFamily="34" charset="-120"/>
            </a:endParaRPr>
          </a:p>
          <a:p>
            <a:r>
              <a:rPr kumimoji="1" lang="zh-TW" altLang="zh-TW">
                <a:solidFill>
                  <a:schemeClr val="bg1"/>
                </a:solidFill>
                <a:latin typeface="微軟正黑體" panose="020B0604030504040204" pitchFamily="34" charset="-120"/>
                <a:ea typeface="微軟正黑體" panose="020B0604030504040204" pitchFamily="34" charset="-120"/>
              </a:rPr>
              <a:t>這種寫</a:t>
            </a:r>
            <a:r>
              <a:rPr kumimoji="1" lang="zh-TW" altLang="en-US">
                <a:solidFill>
                  <a:schemeClr val="bg1"/>
                </a:solidFill>
                <a:latin typeface="微軟正黑體" panose="020B0604030504040204" pitchFamily="34" charset="-120"/>
                <a:ea typeface="微軟正黑體" panose="020B0604030504040204" pitchFamily="34" charset="-120"/>
              </a:rPr>
              <a:t>入</a:t>
            </a:r>
            <a:r>
              <a:rPr kumimoji="1" lang="en-US" altLang="zh-TW">
                <a:solidFill>
                  <a:schemeClr val="bg1"/>
                </a:solidFill>
                <a:latin typeface="微軟正黑體" panose="020B0604030504040204" pitchFamily="34" charset="-120"/>
                <a:ea typeface="微軟正黑體" panose="020B0604030504040204" pitchFamily="34" charset="-120"/>
              </a:rPr>
              <a:t>Page</a:t>
            </a:r>
            <a:r>
              <a:rPr kumimoji="1" lang="zh-TW" altLang="zh-TW">
                <a:solidFill>
                  <a:schemeClr val="bg1"/>
                </a:solidFill>
                <a:latin typeface="微軟正黑體" panose="020B0604030504040204" pitchFamily="34" charset="-120"/>
                <a:ea typeface="微軟正黑體" panose="020B0604030504040204" pitchFamily="34" charset="-120"/>
              </a:rPr>
              <a:t>次數</a:t>
            </a:r>
            <a:r>
              <a:rPr kumimoji="1" lang="zh-TW" altLang="en-US">
                <a:solidFill>
                  <a:schemeClr val="bg1"/>
                </a:solidFill>
                <a:latin typeface="微軟正黑體" panose="020B0604030504040204" pitchFamily="34" charset="-120"/>
                <a:ea typeface="微軟正黑體" panose="020B0604030504040204" pitchFamily="34" charset="-120"/>
              </a:rPr>
              <a:t>增加的問題</a:t>
            </a:r>
            <a:r>
              <a:rPr kumimoji="1" lang="zh-TW" altLang="zh-TW">
                <a:solidFill>
                  <a:schemeClr val="bg1"/>
                </a:solidFill>
                <a:latin typeface="微軟正黑體" panose="020B0604030504040204" pitchFamily="34" charset="-120"/>
                <a:ea typeface="微軟正黑體" panose="020B0604030504040204" pitchFamily="34" charset="-120"/>
              </a:rPr>
              <a:t>，稱之為寫入放大</a:t>
            </a:r>
            <a:r>
              <a:rPr kumimoji="1" lang="en-US" altLang="zh-TW">
                <a:solidFill>
                  <a:schemeClr val="bg1"/>
                </a:solidFill>
                <a:latin typeface="微軟正黑體" panose="020B0604030504040204" pitchFamily="34" charset="-120"/>
                <a:ea typeface="微軟正黑體" panose="020B0604030504040204" pitchFamily="34" charset="-120"/>
              </a:rPr>
              <a:t>(</a:t>
            </a:r>
            <a:r>
              <a:rPr kumimoji="1" lang="en" altLang="zh-TW">
                <a:solidFill>
                  <a:schemeClr val="bg1"/>
                </a:solidFill>
                <a:latin typeface="微軟正黑體" panose="020B0604030504040204" pitchFamily="34" charset="-120"/>
                <a:ea typeface="微軟正黑體" panose="020B0604030504040204" pitchFamily="34" charset="-120"/>
              </a:rPr>
              <a:t>Write</a:t>
            </a:r>
            <a:r>
              <a:rPr kumimoji="1" lang="zh-TW" altLang="en-US">
                <a:solidFill>
                  <a:schemeClr val="bg1"/>
                </a:solidFill>
                <a:latin typeface="微軟正黑體" panose="020B0604030504040204" pitchFamily="34" charset="-120"/>
                <a:ea typeface="微軟正黑體" panose="020B0604030504040204" pitchFamily="34" charset="-120"/>
              </a:rPr>
              <a:t> </a:t>
            </a:r>
            <a:r>
              <a:rPr kumimoji="1" lang="en" altLang="zh-TW">
                <a:solidFill>
                  <a:schemeClr val="bg1"/>
                </a:solidFill>
                <a:latin typeface="微軟正黑體" panose="020B0604030504040204" pitchFamily="34" charset="-120"/>
                <a:ea typeface="微軟正黑體" panose="020B0604030504040204" pitchFamily="34" charset="-120"/>
              </a:rPr>
              <a:t>Amplification) </a:t>
            </a:r>
            <a:endParaRPr lang="zh-TW" altLang="zh-TW">
              <a:solidFill>
                <a:schemeClr val="bg1"/>
              </a:solidFill>
              <a:latin typeface="微軟正黑體" panose="020B0604030504040204" pitchFamily="34" charset="-120"/>
              <a:ea typeface="微軟正黑體" panose="020B0604030504040204" pitchFamily="34" charset="-120"/>
            </a:endParaRPr>
          </a:p>
        </p:txBody>
      </p:sp>
      <p:sp>
        <p:nvSpPr>
          <p:cNvPr id="71" name="Shape 141">
            <a:extLst>
              <a:ext uri="{FF2B5EF4-FFF2-40B4-BE49-F238E27FC236}">
                <a16:creationId xmlns:a16="http://schemas.microsoft.com/office/drawing/2014/main" id="{873646FA-8C01-40B1-AF64-F86B896EBEBD}"/>
              </a:ext>
            </a:extLst>
          </p:cNvPr>
          <p:cNvSpPr txBox="1"/>
          <p:nvPr/>
        </p:nvSpPr>
        <p:spPr>
          <a:xfrm>
            <a:off x="554182" y="4890724"/>
            <a:ext cx="2841441" cy="19547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800" i="0" u="none" strike="noStrike" cap="none">
                <a:solidFill>
                  <a:schemeClr val="tx1">
                    <a:lumMod val="75000"/>
                    <a:lumOff val="25000"/>
                  </a:schemeClr>
                </a:solidFill>
                <a:latin typeface="+mn-lt"/>
                <a:ea typeface="Microsoft JhengHei"/>
                <a:cs typeface="Microsoft JhengHei"/>
                <a:sym typeface="Microsoft JhengHei"/>
              </a:rPr>
              <a:t>https://</a:t>
            </a:r>
            <a:r>
              <a:rPr lang="en-US" altLang="zh-TW" sz="800" err="1">
                <a:solidFill>
                  <a:schemeClr val="tx1">
                    <a:lumMod val="75000"/>
                    <a:lumOff val="25000"/>
                  </a:schemeClr>
                </a:solidFill>
                <a:latin typeface="+mn-lt"/>
                <a:ea typeface="Microsoft JhengHei"/>
                <a:cs typeface="Microsoft JhengHei"/>
                <a:sym typeface="Microsoft JhengHei"/>
              </a:rPr>
              <a:t>en</a:t>
            </a:r>
            <a:r>
              <a:rPr lang="en-US" altLang="zh-TW" sz="800">
                <a:solidFill>
                  <a:schemeClr val="tx1">
                    <a:lumMod val="75000"/>
                    <a:lumOff val="25000"/>
                  </a:schemeClr>
                </a:solidFill>
                <a:latin typeface="+mn-lt"/>
                <a:ea typeface="Microsoft JhengHei"/>
                <a:cs typeface="Microsoft JhengHei"/>
                <a:sym typeface="Microsoft JhengHei"/>
              </a:rPr>
              <a:t>.</a:t>
            </a:r>
            <a:r>
              <a:rPr lang="zh-TW" sz="800" i="0" u="none" strike="noStrike" cap="none">
                <a:solidFill>
                  <a:schemeClr val="tx1">
                    <a:lumMod val="75000"/>
                    <a:lumOff val="25000"/>
                  </a:schemeClr>
                </a:solidFill>
                <a:latin typeface="+mn-lt"/>
                <a:ea typeface="Microsoft JhengHei"/>
                <a:cs typeface="Microsoft JhengHei"/>
                <a:sym typeface="Microsoft JhengHei"/>
              </a:rPr>
              <a:t>w</a:t>
            </a:r>
            <a:r>
              <a:rPr lang="en-US" altLang="zh-TW" sz="800" err="1">
                <a:solidFill>
                  <a:schemeClr val="tx1">
                    <a:lumMod val="75000"/>
                    <a:lumOff val="25000"/>
                  </a:schemeClr>
                </a:solidFill>
                <a:latin typeface="+mn-lt"/>
                <a:ea typeface="Microsoft JhengHei"/>
                <a:cs typeface="Microsoft JhengHei"/>
                <a:sym typeface="Microsoft JhengHei"/>
              </a:rPr>
              <a:t>i</a:t>
            </a:r>
            <a:r>
              <a:rPr lang="zh-TW" sz="800" i="0" u="none" strike="noStrike" cap="none">
                <a:solidFill>
                  <a:schemeClr val="tx1">
                    <a:lumMod val="75000"/>
                    <a:lumOff val="25000"/>
                  </a:schemeClr>
                </a:solidFill>
                <a:latin typeface="+mn-lt"/>
                <a:ea typeface="Microsoft JhengHei"/>
                <a:cs typeface="Microsoft JhengHei"/>
                <a:sym typeface="Microsoft JhengHei"/>
              </a:rPr>
              <a:t>ki</a:t>
            </a:r>
            <a:r>
              <a:rPr lang="en-US" altLang="zh-TW" sz="800" err="1">
                <a:solidFill>
                  <a:schemeClr val="tx1">
                    <a:lumMod val="75000"/>
                    <a:lumOff val="25000"/>
                  </a:schemeClr>
                </a:solidFill>
                <a:latin typeface="+mn-lt"/>
                <a:ea typeface="Microsoft JhengHei"/>
                <a:cs typeface="Microsoft JhengHei"/>
                <a:sym typeface="Microsoft JhengHei"/>
              </a:rPr>
              <a:t>pedia</a:t>
            </a:r>
            <a:r>
              <a:rPr lang="zh-TW" sz="800" i="0" u="none" strike="noStrike" cap="none">
                <a:solidFill>
                  <a:schemeClr val="tx1">
                    <a:lumMod val="75000"/>
                    <a:lumOff val="25000"/>
                  </a:schemeClr>
                </a:solidFill>
                <a:latin typeface="+mn-lt"/>
                <a:ea typeface="Microsoft JhengHei"/>
                <a:cs typeface="Microsoft JhengHei"/>
                <a:sym typeface="Microsoft JhengHei"/>
              </a:rPr>
              <a:t>.o</a:t>
            </a:r>
            <a:r>
              <a:rPr lang="en-US" altLang="zh-TW" sz="800" err="1">
                <a:solidFill>
                  <a:schemeClr val="tx1">
                    <a:lumMod val="75000"/>
                    <a:lumOff val="25000"/>
                  </a:schemeClr>
                </a:solidFill>
                <a:latin typeface="+mn-lt"/>
                <a:ea typeface="Microsoft JhengHei"/>
                <a:cs typeface="Microsoft JhengHei"/>
                <a:sym typeface="Microsoft JhengHei"/>
              </a:rPr>
              <a:t>rg</a:t>
            </a:r>
            <a:r>
              <a:rPr lang="zh-TW" sz="800" i="0" u="none" strike="noStrike" cap="none">
                <a:solidFill>
                  <a:schemeClr val="tx1">
                    <a:lumMod val="75000"/>
                    <a:lumOff val="25000"/>
                  </a:schemeClr>
                </a:solidFill>
                <a:latin typeface="+mn-lt"/>
                <a:ea typeface="Microsoft JhengHei"/>
                <a:cs typeface="Microsoft JhengHei"/>
                <a:sym typeface="Microsoft JhengHei"/>
              </a:rPr>
              <a:t>/</a:t>
            </a:r>
            <a:r>
              <a:rPr lang="en-US" altLang="zh-TW" sz="800">
                <a:solidFill>
                  <a:schemeClr val="tx1">
                    <a:lumMod val="75000"/>
                    <a:lumOff val="25000"/>
                  </a:schemeClr>
                </a:solidFill>
                <a:latin typeface="+mn-lt"/>
                <a:ea typeface="Microsoft JhengHei"/>
                <a:cs typeface="Microsoft JhengHei"/>
                <a:sym typeface="Microsoft JhengHei"/>
              </a:rPr>
              <a:t>wiki</a:t>
            </a:r>
            <a:r>
              <a:rPr lang="zh-TW" sz="800" i="0" u="none" strike="noStrike" cap="none">
                <a:solidFill>
                  <a:schemeClr val="tx1">
                    <a:lumMod val="75000"/>
                    <a:lumOff val="25000"/>
                  </a:schemeClr>
                </a:solidFill>
                <a:latin typeface="+mn-lt"/>
                <a:ea typeface="Microsoft JhengHei"/>
                <a:cs typeface="Microsoft JhengHei"/>
                <a:sym typeface="Microsoft JhengHei"/>
              </a:rPr>
              <a:t>/</a:t>
            </a:r>
            <a:r>
              <a:rPr lang="en-US" altLang="zh-TW" sz="800" err="1">
                <a:solidFill>
                  <a:schemeClr val="tx1">
                    <a:lumMod val="75000"/>
                    <a:lumOff val="25000"/>
                  </a:schemeClr>
                </a:solidFill>
                <a:latin typeface="+mn-lt"/>
                <a:ea typeface="Microsoft JhengHei"/>
                <a:cs typeface="Microsoft JhengHei"/>
                <a:sym typeface="Microsoft JhengHei"/>
              </a:rPr>
              <a:t>Wr</a:t>
            </a:r>
            <a:r>
              <a:rPr lang="zh-TW" sz="800" i="0" u="none" strike="noStrike" cap="none">
                <a:solidFill>
                  <a:schemeClr val="tx1">
                    <a:lumMod val="75000"/>
                    <a:lumOff val="25000"/>
                  </a:schemeClr>
                </a:solidFill>
                <a:latin typeface="+mn-lt"/>
                <a:ea typeface="Microsoft JhengHei"/>
                <a:cs typeface="Microsoft JhengHei"/>
                <a:sym typeface="Microsoft JhengHei"/>
              </a:rPr>
              <a:t>it</a:t>
            </a:r>
            <a:r>
              <a:rPr lang="en-US" altLang="zh-TW" sz="800">
                <a:solidFill>
                  <a:schemeClr val="tx1">
                    <a:lumMod val="75000"/>
                    <a:lumOff val="25000"/>
                  </a:schemeClr>
                </a:solidFill>
                <a:latin typeface="+mn-lt"/>
                <a:ea typeface="Microsoft JhengHei"/>
                <a:cs typeface="Microsoft JhengHei"/>
                <a:sym typeface="Microsoft JhengHei"/>
              </a:rPr>
              <a:t>e_</a:t>
            </a:r>
            <a:r>
              <a:rPr lang="zh-TW" sz="800" i="0" u="none" strike="noStrike" cap="none">
                <a:solidFill>
                  <a:schemeClr val="tx1">
                    <a:lumMod val="75000"/>
                    <a:lumOff val="25000"/>
                  </a:schemeClr>
                </a:solidFill>
                <a:latin typeface="+mn-lt"/>
                <a:ea typeface="Microsoft JhengHei"/>
                <a:cs typeface="Microsoft JhengHei"/>
                <a:sym typeface="Microsoft JhengHei"/>
              </a:rPr>
              <a:t>a</a:t>
            </a:r>
            <a:r>
              <a:rPr lang="en-US" altLang="zh-TW" sz="800" err="1">
                <a:solidFill>
                  <a:schemeClr val="tx1">
                    <a:lumMod val="75000"/>
                    <a:lumOff val="25000"/>
                  </a:schemeClr>
                </a:solidFill>
                <a:latin typeface="+mn-lt"/>
                <a:ea typeface="Microsoft JhengHei"/>
                <a:cs typeface="Microsoft JhengHei"/>
                <a:sym typeface="Microsoft JhengHei"/>
              </a:rPr>
              <a:t>mplif</a:t>
            </a:r>
            <a:r>
              <a:rPr lang="zh-TW" sz="800" i="0" u="none" strike="noStrike" cap="none">
                <a:solidFill>
                  <a:schemeClr val="tx1">
                    <a:lumMod val="75000"/>
                    <a:lumOff val="25000"/>
                  </a:schemeClr>
                </a:solidFill>
                <a:latin typeface="+mn-lt"/>
                <a:ea typeface="Microsoft JhengHei"/>
                <a:cs typeface="Microsoft JhengHei"/>
                <a:sym typeface="Microsoft JhengHei"/>
              </a:rPr>
              <a:t>i</a:t>
            </a:r>
            <a:r>
              <a:rPr lang="en-US" altLang="zh-TW" sz="800">
                <a:solidFill>
                  <a:schemeClr val="tx1">
                    <a:lumMod val="75000"/>
                    <a:lumOff val="25000"/>
                  </a:schemeClr>
                </a:solidFill>
                <a:latin typeface="+mn-lt"/>
                <a:ea typeface="Microsoft JhengHei"/>
                <a:cs typeface="Microsoft JhengHei"/>
                <a:sym typeface="Microsoft JhengHei"/>
              </a:rPr>
              <a:t>cat</a:t>
            </a:r>
            <a:r>
              <a:rPr lang="zh-TW" sz="800" i="0" u="none" strike="noStrike" cap="none">
                <a:solidFill>
                  <a:schemeClr val="tx1">
                    <a:lumMod val="75000"/>
                    <a:lumOff val="25000"/>
                  </a:schemeClr>
                </a:solidFill>
                <a:latin typeface="+mn-lt"/>
                <a:ea typeface="Microsoft JhengHei"/>
                <a:cs typeface="Microsoft JhengHei"/>
                <a:sym typeface="Microsoft JhengHei"/>
              </a:rPr>
              <a:t>i</a:t>
            </a:r>
            <a:r>
              <a:rPr lang="en-US" altLang="zh-TW" sz="800">
                <a:solidFill>
                  <a:schemeClr val="tx1">
                    <a:lumMod val="75000"/>
                    <a:lumOff val="25000"/>
                  </a:schemeClr>
                </a:solidFill>
                <a:latin typeface="+mn-lt"/>
                <a:ea typeface="Microsoft JhengHei"/>
                <a:cs typeface="Microsoft JhengHei"/>
                <a:sym typeface="Microsoft JhengHei"/>
              </a:rPr>
              <a:t>o</a:t>
            </a:r>
            <a:r>
              <a:rPr lang="zh-TW" sz="800" i="0" u="none" strike="noStrike" cap="none">
                <a:solidFill>
                  <a:schemeClr val="tx1">
                    <a:lumMod val="75000"/>
                    <a:lumOff val="25000"/>
                  </a:schemeClr>
                </a:solidFill>
                <a:latin typeface="+mn-lt"/>
                <a:ea typeface="Microsoft JhengHei"/>
                <a:cs typeface="Microsoft JhengHei"/>
                <a:sym typeface="Microsoft JhengHei"/>
              </a:rPr>
              <a:t>n</a:t>
            </a:r>
            <a:endParaRPr lang="zh-TW" altLang="en-US" sz="800" i="0" u="none" strike="noStrike" cap="none">
              <a:solidFill>
                <a:schemeClr val="tx1">
                  <a:lumMod val="75000"/>
                  <a:lumOff val="25000"/>
                </a:schemeClr>
              </a:solidFill>
              <a:latin typeface="+mn-lt"/>
              <a:ea typeface="Microsoft JhengHei"/>
              <a:cs typeface="Microsoft JhengHei"/>
            </a:endParaRPr>
          </a:p>
        </p:txBody>
      </p:sp>
      <p:sp>
        <p:nvSpPr>
          <p:cNvPr id="73" name="Shape 180">
            <a:extLst>
              <a:ext uri="{FF2B5EF4-FFF2-40B4-BE49-F238E27FC236}">
                <a16:creationId xmlns:a16="http://schemas.microsoft.com/office/drawing/2014/main" id="{8BE8007A-8D2D-49FA-B6AD-14F51B6AA7B2}"/>
              </a:ext>
            </a:extLst>
          </p:cNvPr>
          <p:cNvSpPr/>
          <p:nvPr/>
        </p:nvSpPr>
        <p:spPr>
          <a:xfrm rot="16200000">
            <a:off x="3185108" y="3657398"/>
            <a:ext cx="400868" cy="227651"/>
          </a:xfrm>
          <a:prstGeom prst="downArrow">
            <a:avLst>
              <a:gd name="adj1" fmla="val 50000"/>
              <a:gd name="adj2" fmla="val 50000"/>
            </a:avLst>
          </a:prstGeom>
          <a:solidFill>
            <a:srgbClr val="CC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80" name="群組 79">
            <a:extLst>
              <a:ext uri="{FF2B5EF4-FFF2-40B4-BE49-F238E27FC236}">
                <a16:creationId xmlns:a16="http://schemas.microsoft.com/office/drawing/2014/main" id="{0906839C-6FEA-42B4-BDD2-76F8883E9D76}"/>
              </a:ext>
            </a:extLst>
          </p:cNvPr>
          <p:cNvGrpSpPr/>
          <p:nvPr/>
        </p:nvGrpSpPr>
        <p:grpSpPr>
          <a:xfrm>
            <a:off x="3513440" y="2911431"/>
            <a:ext cx="2141362" cy="2011451"/>
            <a:chOff x="3069521" y="3142798"/>
            <a:chExt cx="2141362" cy="2011451"/>
          </a:xfrm>
        </p:grpSpPr>
        <p:sp>
          <p:nvSpPr>
            <p:cNvPr id="81" name="Shape 171">
              <a:extLst>
                <a:ext uri="{FF2B5EF4-FFF2-40B4-BE49-F238E27FC236}">
                  <a16:creationId xmlns:a16="http://schemas.microsoft.com/office/drawing/2014/main" id="{C52AF74A-A3FA-403E-9DAD-B83138732CB9}"/>
                </a:ext>
              </a:extLst>
            </p:cNvPr>
            <p:cNvSpPr/>
            <p:nvPr/>
          </p:nvSpPr>
          <p:spPr>
            <a:xfrm>
              <a:off x="3069521" y="3142798"/>
              <a:ext cx="2141362" cy="1609521"/>
            </a:xfrm>
            <a:prstGeom prst="rect">
              <a:avLst/>
            </a:prstGeom>
            <a:solidFill>
              <a:srgbClr val="CC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altLang="en-US" sz="1400" i="0" u="none" strike="noStrike" cap="none">
                <a:solidFill>
                  <a:schemeClr val="lt1"/>
                </a:solidFill>
                <a:latin typeface="Microsoft JhengHei"/>
                <a:ea typeface="Microsoft JhengHei"/>
                <a:cs typeface="Microsoft JhengHei"/>
              </a:endParaRPr>
            </a:p>
          </p:txBody>
        </p:sp>
        <p:sp>
          <p:nvSpPr>
            <p:cNvPr id="82" name="矩形: 圓角 81">
              <a:extLst>
                <a:ext uri="{FF2B5EF4-FFF2-40B4-BE49-F238E27FC236}">
                  <a16:creationId xmlns:a16="http://schemas.microsoft.com/office/drawing/2014/main" id="{47AA744C-952E-40AF-B0F8-4102367B8547}"/>
                </a:ext>
              </a:extLst>
            </p:cNvPr>
            <p:cNvSpPr/>
            <p:nvPr/>
          </p:nvSpPr>
          <p:spPr>
            <a:xfrm>
              <a:off x="3069521" y="4743167"/>
              <a:ext cx="2141362" cy="411082"/>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a:latin typeface="Microsoft JhengHei"/>
                  <a:ea typeface="Microsoft JhengHei"/>
                  <a:cs typeface="Microsoft JhengHei"/>
                </a:rPr>
                <a:t>移動需做</a:t>
              </a:r>
              <a:r>
                <a:rPr lang="en-US" altLang="zh-TW" sz="1200" b="1">
                  <a:latin typeface="Microsoft JhengHei"/>
                  <a:ea typeface="Microsoft JhengHei"/>
                  <a:cs typeface="Microsoft JhengHei"/>
                </a:rPr>
                <a:t>GC</a:t>
              </a:r>
            </a:p>
          </p:txBody>
        </p:sp>
      </p:grpSp>
      <p:sp>
        <p:nvSpPr>
          <p:cNvPr id="84" name="Shape 171">
            <a:extLst>
              <a:ext uri="{FF2B5EF4-FFF2-40B4-BE49-F238E27FC236}">
                <a16:creationId xmlns:a16="http://schemas.microsoft.com/office/drawing/2014/main" id="{705AAF9F-2C27-442E-8B75-372929493A76}"/>
              </a:ext>
            </a:extLst>
          </p:cNvPr>
          <p:cNvSpPr/>
          <p:nvPr/>
        </p:nvSpPr>
        <p:spPr>
          <a:xfrm>
            <a:off x="1029536" y="2911431"/>
            <a:ext cx="2315163" cy="1609521"/>
          </a:xfrm>
          <a:prstGeom prst="rect">
            <a:avLst/>
          </a:prstGeom>
          <a:solidFill>
            <a:srgbClr val="CC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i="0" u="none" strike="noStrike" cap="none">
              <a:solidFill>
                <a:schemeClr val="lt1"/>
              </a:solidFill>
              <a:latin typeface="Microsoft JhengHei"/>
              <a:ea typeface="Microsoft JhengHei"/>
              <a:cs typeface="Microsoft JhengHei"/>
              <a:sym typeface="Microsoft JhengHei"/>
            </a:endParaRPr>
          </a:p>
          <a:p>
            <a:pPr algn="ctr"/>
            <a:endParaRPr lang="zh-TW">
              <a:solidFill>
                <a:schemeClr val="lt1"/>
              </a:solidFill>
              <a:latin typeface="Microsoft JhengHei"/>
              <a:ea typeface="Microsoft JhengHei"/>
              <a:cs typeface="Microsoft JhengHei"/>
            </a:endParaRPr>
          </a:p>
          <a:p>
            <a:pPr algn="ctr"/>
            <a:endParaRPr lang="zh-TW">
              <a:solidFill>
                <a:schemeClr val="lt1"/>
              </a:solidFill>
              <a:latin typeface="Microsoft JhengHei"/>
              <a:ea typeface="Microsoft JhengHei"/>
              <a:cs typeface="Microsoft JhengHei"/>
            </a:endParaRPr>
          </a:p>
          <a:p>
            <a:pPr algn="ctr"/>
            <a:endParaRPr lang="zh-TW">
              <a:solidFill>
                <a:schemeClr val="lt1"/>
              </a:solidFill>
              <a:latin typeface="Microsoft JhengHei"/>
              <a:ea typeface="Microsoft JhengHei"/>
              <a:cs typeface="Microsoft JhengHei"/>
            </a:endParaRPr>
          </a:p>
          <a:p>
            <a:pPr algn="ctr"/>
            <a:endParaRPr lang="zh-TW">
              <a:solidFill>
                <a:schemeClr val="lt1"/>
              </a:solidFill>
              <a:latin typeface="Microsoft JhengHei"/>
              <a:ea typeface="Microsoft JhengHei"/>
              <a:cs typeface="Microsoft JhengHei"/>
            </a:endParaRPr>
          </a:p>
          <a:p>
            <a:pPr algn="ctr"/>
            <a:endParaRPr lang="zh-TW">
              <a:solidFill>
                <a:schemeClr val="lt1"/>
              </a:solidFill>
              <a:latin typeface="Microsoft JhengHei"/>
              <a:ea typeface="Microsoft JhengHei"/>
              <a:cs typeface="Microsoft JhengHei"/>
            </a:endParaRPr>
          </a:p>
          <a:p>
            <a:pPr algn="ctr"/>
            <a:endParaRPr lang="zh-TW" altLang="en-US">
              <a:solidFill>
                <a:schemeClr val="lt1"/>
              </a:solidFill>
              <a:latin typeface="Microsoft JhengHei"/>
              <a:ea typeface="Microsoft JhengHei"/>
              <a:cs typeface="Microsoft JhengHei"/>
            </a:endParaRPr>
          </a:p>
        </p:txBody>
      </p:sp>
      <p:sp>
        <p:nvSpPr>
          <p:cNvPr id="85" name="矩形: 圓角 84">
            <a:extLst>
              <a:ext uri="{FF2B5EF4-FFF2-40B4-BE49-F238E27FC236}">
                <a16:creationId xmlns:a16="http://schemas.microsoft.com/office/drawing/2014/main" id="{7E7E9C2C-D679-4306-B0E4-38CF10C1D96C}"/>
              </a:ext>
            </a:extLst>
          </p:cNvPr>
          <p:cNvSpPr/>
          <p:nvPr/>
        </p:nvSpPr>
        <p:spPr>
          <a:xfrm>
            <a:off x="1029536" y="4520952"/>
            <a:ext cx="2315163" cy="401930"/>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a:latin typeface="Microsoft JhengHei"/>
                <a:ea typeface="Microsoft JhengHei"/>
                <a:cs typeface="Microsoft JhengHei"/>
              </a:rPr>
              <a:t>SSD 收到寫入需求</a:t>
            </a:r>
          </a:p>
        </p:txBody>
      </p:sp>
      <p:grpSp>
        <p:nvGrpSpPr>
          <p:cNvPr id="86" name="群組 85">
            <a:extLst>
              <a:ext uri="{FF2B5EF4-FFF2-40B4-BE49-F238E27FC236}">
                <a16:creationId xmlns:a16="http://schemas.microsoft.com/office/drawing/2014/main" id="{DA550F32-AD26-48C2-A6AF-A226879B10A3}"/>
              </a:ext>
            </a:extLst>
          </p:cNvPr>
          <p:cNvGrpSpPr/>
          <p:nvPr/>
        </p:nvGrpSpPr>
        <p:grpSpPr>
          <a:xfrm>
            <a:off x="1199978" y="3028023"/>
            <a:ext cx="2005779" cy="1417062"/>
            <a:chOff x="841054" y="3258927"/>
            <a:chExt cx="2005779" cy="1417062"/>
          </a:xfrm>
        </p:grpSpPr>
        <p:graphicFrame>
          <p:nvGraphicFramePr>
            <p:cNvPr id="94" name="Shape 177">
              <a:extLst>
                <a:ext uri="{FF2B5EF4-FFF2-40B4-BE49-F238E27FC236}">
                  <a16:creationId xmlns:a16="http://schemas.microsoft.com/office/drawing/2014/main" id="{F0330B63-E591-44B1-8D31-9A0D59514AEC}"/>
                </a:ext>
              </a:extLst>
            </p:cNvPr>
            <p:cNvGraphicFramePr/>
            <p:nvPr/>
          </p:nvGraphicFramePr>
          <p:xfrm>
            <a:off x="1890921" y="3258928"/>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95" name="Shape 177">
              <a:extLst>
                <a:ext uri="{FF2B5EF4-FFF2-40B4-BE49-F238E27FC236}">
                  <a16:creationId xmlns:a16="http://schemas.microsoft.com/office/drawing/2014/main" id="{75BB535D-FCE3-4CC7-842F-66D26C62CB4D}"/>
                </a:ext>
              </a:extLst>
            </p:cNvPr>
            <p:cNvGraphicFramePr/>
            <p:nvPr/>
          </p:nvGraphicFramePr>
          <p:xfrm>
            <a:off x="841054" y="3258927"/>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96" name="Shape 177">
              <a:extLst>
                <a:ext uri="{FF2B5EF4-FFF2-40B4-BE49-F238E27FC236}">
                  <a16:creationId xmlns:a16="http://schemas.microsoft.com/office/drawing/2014/main" id="{09BA9574-83F6-4DB5-8F33-62024E5CE78B}"/>
                </a:ext>
              </a:extLst>
            </p:cNvPr>
            <p:cNvGraphicFramePr/>
            <p:nvPr/>
          </p:nvGraphicFramePr>
          <p:xfrm>
            <a:off x="841054" y="4005409"/>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97" name="Shape 177">
              <a:extLst>
                <a:ext uri="{FF2B5EF4-FFF2-40B4-BE49-F238E27FC236}">
                  <a16:creationId xmlns:a16="http://schemas.microsoft.com/office/drawing/2014/main" id="{A1FE658F-B2F4-4898-9E32-BE201A594AA4}"/>
                </a:ext>
              </a:extLst>
            </p:cNvPr>
            <p:cNvGraphicFramePr/>
            <p:nvPr/>
          </p:nvGraphicFramePr>
          <p:xfrm>
            <a:off x="1884147" y="4005409"/>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4"/>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pSp>
      <p:grpSp>
        <p:nvGrpSpPr>
          <p:cNvPr id="98" name="群組 97">
            <a:extLst>
              <a:ext uri="{FF2B5EF4-FFF2-40B4-BE49-F238E27FC236}">
                <a16:creationId xmlns:a16="http://schemas.microsoft.com/office/drawing/2014/main" id="{200B4725-989B-4E9A-B45A-DEEFADABFAAD}"/>
              </a:ext>
            </a:extLst>
          </p:cNvPr>
          <p:cNvGrpSpPr/>
          <p:nvPr/>
        </p:nvGrpSpPr>
        <p:grpSpPr>
          <a:xfrm>
            <a:off x="4529088" y="3337713"/>
            <a:ext cx="912452" cy="560800"/>
            <a:chOff x="4313721" y="3584506"/>
            <a:chExt cx="912452" cy="560800"/>
          </a:xfrm>
        </p:grpSpPr>
        <p:sp>
          <p:nvSpPr>
            <p:cNvPr id="99" name="Shape 180">
              <a:extLst>
                <a:ext uri="{FF2B5EF4-FFF2-40B4-BE49-F238E27FC236}">
                  <a16:creationId xmlns:a16="http://schemas.microsoft.com/office/drawing/2014/main" id="{AFC0FC6A-1609-4A38-822F-4B2E8E6AA151}"/>
                </a:ext>
              </a:extLst>
            </p:cNvPr>
            <p:cNvSpPr/>
            <p:nvPr/>
          </p:nvSpPr>
          <p:spPr>
            <a:xfrm rot="19315863">
              <a:off x="4313721" y="3594483"/>
              <a:ext cx="224628" cy="550823"/>
            </a:xfrm>
            <a:prstGeom prst="downArrow">
              <a:avLst>
                <a:gd name="adj1" fmla="val 50000"/>
                <a:gd name="adj2" fmla="val 50000"/>
              </a:avLst>
            </a:prstGeom>
            <a:gradFill flip="none" rotWithShape="1">
              <a:gsLst>
                <a:gs pos="0">
                  <a:srgbClr val="CC0099">
                    <a:shade val="30000"/>
                    <a:satMod val="115000"/>
                    <a:alpha val="0"/>
                  </a:srgbClr>
                </a:gs>
                <a:gs pos="54000">
                  <a:srgbClr val="CC0099">
                    <a:shade val="100000"/>
                    <a:satMod val="115000"/>
                  </a:srgbClr>
                </a:gs>
              </a:gsLst>
              <a:lin ang="54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0" name="Shape 180">
              <a:extLst>
                <a:ext uri="{FF2B5EF4-FFF2-40B4-BE49-F238E27FC236}">
                  <a16:creationId xmlns:a16="http://schemas.microsoft.com/office/drawing/2014/main" id="{74B3EFFD-B379-4629-A58D-35F49D4496A5}"/>
                </a:ext>
              </a:extLst>
            </p:cNvPr>
            <p:cNvSpPr/>
            <p:nvPr/>
          </p:nvSpPr>
          <p:spPr>
            <a:xfrm rot="19315863">
              <a:off x="5001545" y="3584506"/>
              <a:ext cx="224628" cy="550823"/>
            </a:xfrm>
            <a:prstGeom prst="downArrow">
              <a:avLst>
                <a:gd name="adj1" fmla="val 50000"/>
                <a:gd name="adj2" fmla="val 50000"/>
              </a:avLst>
            </a:prstGeom>
            <a:gradFill flip="none" rotWithShape="1">
              <a:gsLst>
                <a:gs pos="0">
                  <a:srgbClr val="CC0099">
                    <a:shade val="30000"/>
                    <a:satMod val="115000"/>
                    <a:alpha val="0"/>
                  </a:srgbClr>
                </a:gs>
                <a:gs pos="54000">
                  <a:srgbClr val="CC0099">
                    <a:shade val="100000"/>
                    <a:satMod val="115000"/>
                  </a:srgbClr>
                </a:gs>
              </a:gsLst>
              <a:lin ang="54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101" name="群組 100">
            <a:extLst>
              <a:ext uri="{FF2B5EF4-FFF2-40B4-BE49-F238E27FC236}">
                <a16:creationId xmlns:a16="http://schemas.microsoft.com/office/drawing/2014/main" id="{3576BF30-90E7-4FA9-9C12-5DA35FC0F2DA}"/>
              </a:ext>
            </a:extLst>
          </p:cNvPr>
          <p:cNvGrpSpPr/>
          <p:nvPr/>
        </p:nvGrpSpPr>
        <p:grpSpPr>
          <a:xfrm>
            <a:off x="3587042" y="3028160"/>
            <a:ext cx="2005779" cy="1417061"/>
            <a:chOff x="3371983" y="3248527"/>
            <a:chExt cx="2005779" cy="1417061"/>
          </a:xfrm>
        </p:grpSpPr>
        <p:graphicFrame>
          <p:nvGraphicFramePr>
            <p:cNvPr id="102" name="Shape 177">
              <a:extLst>
                <a:ext uri="{FF2B5EF4-FFF2-40B4-BE49-F238E27FC236}">
                  <a16:creationId xmlns:a16="http://schemas.microsoft.com/office/drawing/2014/main" id="{E736FDEF-CE6E-47D0-ADD5-B6632E29127E}"/>
                </a:ext>
              </a:extLst>
            </p:cNvPr>
            <p:cNvGraphicFramePr/>
            <p:nvPr/>
          </p:nvGraphicFramePr>
          <p:xfrm>
            <a:off x="4421850" y="3248527"/>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03" name="Shape 177">
              <a:extLst>
                <a:ext uri="{FF2B5EF4-FFF2-40B4-BE49-F238E27FC236}">
                  <a16:creationId xmlns:a16="http://schemas.microsoft.com/office/drawing/2014/main" id="{072D64A5-F55F-4302-A047-84076E92FFF8}"/>
                </a:ext>
              </a:extLst>
            </p:cNvPr>
            <p:cNvGraphicFramePr/>
            <p:nvPr/>
          </p:nvGraphicFramePr>
          <p:xfrm>
            <a:off x="3371983" y="3248527"/>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05" name="Shape 177">
              <a:extLst>
                <a:ext uri="{FF2B5EF4-FFF2-40B4-BE49-F238E27FC236}">
                  <a16:creationId xmlns:a16="http://schemas.microsoft.com/office/drawing/2014/main" id="{1C1FEA84-457F-4CB4-819F-5A512EAF7FC2}"/>
                </a:ext>
              </a:extLst>
            </p:cNvPr>
            <p:cNvGraphicFramePr/>
            <p:nvPr>
              <p:extLst>
                <p:ext uri="{D42A27DB-BD31-4B8C-83A1-F6EECF244321}">
                  <p14:modId xmlns:p14="http://schemas.microsoft.com/office/powerpoint/2010/main" val="2123383626"/>
                </p:ext>
              </p:extLst>
            </p:nvPr>
          </p:nvGraphicFramePr>
          <p:xfrm>
            <a:off x="4421850" y="3995008"/>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sz="1600" b="1" strike="noStrike">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r>
                          <a:rPr lang="en-US" altLang="zh-TW" sz="1600" b="1" i="0" u="none" strike="noStrike" noProof="0">
                            <a:solidFill>
                              <a:srgbClr val="FFFFFF"/>
                            </a:solidFill>
                            <a:latin typeface="Arial"/>
                          </a:rPr>
                          <a:t>D</a:t>
                        </a:r>
                      </a:p>
                    </a:txBody>
                    <a:tcPr marL="91450" marR="91450" marT="45725" marB="45725">
                      <a:solidFill>
                        <a:srgbClr val="00B050"/>
                      </a:solidFill>
                    </a:tcPr>
                  </a:tc>
                  <a:tc>
                    <a:txBody>
                      <a:bodyPr/>
                      <a:lstStyle/>
                      <a:p>
                        <a:pPr lvl="0" algn="ctr">
                          <a:buNone/>
                        </a:pPr>
                        <a:r>
                          <a:rPr lang="af-ZA" altLang="zh-TW" sz="1600" b="1" i="0" u="none" strike="noStrike" noProof="0">
                            <a:solidFill>
                              <a:srgbClr val="FFFFFF"/>
                            </a:solidFill>
                            <a:latin typeface="Arial"/>
                          </a:rPr>
                          <a:t>D</a:t>
                        </a:r>
                      </a:p>
                    </a:txBody>
                    <a:tcPr marL="91450" marR="91450" marT="45725" marB="45725">
                      <a:solidFill>
                        <a:srgbClr val="00B050"/>
                      </a:solidFill>
                    </a:tcPr>
                  </a:tc>
                  <a:extLst>
                    <a:ext uri="{0D108BD9-81ED-4DB2-BD59-A6C34878D82A}">
                      <a16:rowId xmlns:a16="http://schemas.microsoft.com/office/drawing/2014/main" val="10001"/>
                    </a:ext>
                  </a:extLst>
                </a:tr>
              </a:tbl>
            </a:graphicData>
          </a:graphic>
        </p:graphicFrame>
      </p:grpSp>
      <p:sp>
        <p:nvSpPr>
          <p:cNvPr id="117" name="Shape 180">
            <a:extLst>
              <a:ext uri="{FF2B5EF4-FFF2-40B4-BE49-F238E27FC236}">
                <a16:creationId xmlns:a16="http://schemas.microsoft.com/office/drawing/2014/main" id="{5F93CB5D-BDE9-4125-90EB-E5C32A645CAA}"/>
              </a:ext>
            </a:extLst>
          </p:cNvPr>
          <p:cNvSpPr/>
          <p:nvPr/>
        </p:nvSpPr>
        <p:spPr>
          <a:xfrm rot="16200000">
            <a:off x="5525663" y="3684205"/>
            <a:ext cx="400868" cy="227651"/>
          </a:xfrm>
          <a:prstGeom prst="downArrow">
            <a:avLst>
              <a:gd name="adj1" fmla="val 50000"/>
              <a:gd name="adj2" fmla="val 50000"/>
            </a:avLst>
          </a:prstGeom>
          <a:solidFill>
            <a:srgbClr val="CC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18" name="群組 117">
            <a:extLst>
              <a:ext uri="{FF2B5EF4-FFF2-40B4-BE49-F238E27FC236}">
                <a16:creationId xmlns:a16="http://schemas.microsoft.com/office/drawing/2014/main" id="{8CDB01A3-2629-41CF-A8EF-507924979AC8}"/>
              </a:ext>
            </a:extLst>
          </p:cNvPr>
          <p:cNvGrpSpPr/>
          <p:nvPr/>
        </p:nvGrpSpPr>
        <p:grpSpPr>
          <a:xfrm>
            <a:off x="5849963" y="2905140"/>
            <a:ext cx="2253358" cy="2017742"/>
            <a:chOff x="5873642" y="3123471"/>
            <a:chExt cx="2253358" cy="2017742"/>
          </a:xfrm>
        </p:grpSpPr>
        <p:sp>
          <p:nvSpPr>
            <p:cNvPr id="119" name="Shape 171">
              <a:extLst>
                <a:ext uri="{FF2B5EF4-FFF2-40B4-BE49-F238E27FC236}">
                  <a16:creationId xmlns:a16="http://schemas.microsoft.com/office/drawing/2014/main" id="{C5652F58-1A9C-4AB9-94F5-F18285A29DDD}"/>
                </a:ext>
              </a:extLst>
            </p:cNvPr>
            <p:cNvSpPr/>
            <p:nvPr/>
          </p:nvSpPr>
          <p:spPr>
            <a:xfrm>
              <a:off x="5873645" y="3123471"/>
              <a:ext cx="2253355" cy="1596881"/>
            </a:xfrm>
            <a:prstGeom prst="rect">
              <a:avLst/>
            </a:prstGeom>
            <a:solidFill>
              <a:srgbClr val="CC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a:solidFill>
                  <a:schemeClr val="lt1"/>
                </a:solidFill>
                <a:latin typeface="Microsoft JhengHei"/>
                <a:ea typeface="Microsoft JhengHei"/>
                <a:cs typeface="Microsoft JhengHei"/>
              </a:endParaRPr>
            </a:p>
          </p:txBody>
        </p:sp>
        <p:sp>
          <p:nvSpPr>
            <p:cNvPr id="120" name="矩形: 圓角 62">
              <a:extLst>
                <a:ext uri="{FF2B5EF4-FFF2-40B4-BE49-F238E27FC236}">
                  <a16:creationId xmlns:a16="http://schemas.microsoft.com/office/drawing/2014/main" id="{4A513DDE-B326-4098-9C1A-79C6B0827725}"/>
                </a:ext>
              </a:extLst>
            </p:cNvPr>
            <p:cNvSpPr/>
            <p:nvPr/>
          </p:nvSpPr>
          <p:spPr>
            <a:xfrm>
              <a:off x="5873642" y="4720352"/>
              <a:ext cx="2253355" cy="420861"/>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latin typeface="Microsoft JhengHei"/>
                  <a:ea typeface="Microsoft JhengHei"/>
                  <a:cs typeface="Microsoft JhengHei"/>
                </a:rPr>
                <a:t>GC</a:t>
              </a:r>
              <a:r>
                <a:rPr lang="zh-TW" altLang="en-US" sz="1200" b="1">
                  <a:latin typeface="Microsoft JhengHei"/>
                  <a:ea typeface="Microsoft JhengHei"/>
                  <a:cs typeface="Microsoft JhengHei"/>
                </a:rPr>
                <a:t>後寫入資料</a:t>
              </a:r>
            </a:p>
          </p:txBody>
        </p:sp>
        <p:graphicFrame>
          <p:nvGraphicFramePr>
            <p:cNvPr id="121" name="Shape 177">
              <a:extLst>
                <a:ext uri="{FF2B5EF4-FFF2-40B4-BE49-F238E27FC236}">
                  <a16:creationId xmlns:a16="http://schemas.microsoft.com/office/drawing/2014/main" id="{1ABCCE7A-F776-4D9E-89A1-1F5EEA0785A0}"/>
                </a:ext>
              </a:extLst>
            </p:cNvPr>
            <p:cNvGraphicFramePr/>
            <p:nvPr/>
          </p:nvGraphicFramePr>
          <p:xfrm>
            <a:off x="6013957" y="3986545"/>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grpSp>
        <p:nvGrpSpPr>
          <p:cNvPr id="122" name="群組 121">
            <a:extLst>
              <a:ext uri="{FF2B5EF4-FFF2-40B4-BE49-F238E27FC236}">
                <a16:creationId xmlns:a16="http://schemas.microsoft.com/office/drawing/2014/main" id="{A19C391C-0079-4B37-9297-EC99333B65E9}"/>
              </a:ext>
            </a:extLst>
          </p:cNvPr>
          <p:cNvGrpSpPr/>
          <p:nvPr/>
        </p:nvGrpSpPr>
        <p:grpSpPr>
          <a:xfrm>
            <a:off x="6003411" y="3011183"/>
            <a:ext cx="2005779" cy="1432542"/>
            <a:chOff x="3371983" y="3203229"/>
            <a:chExt cx="2005779" cy="1432542"/>
          </a:xfrm>
        </p:grpSpPr>
        <p:graphicFrame>
          <p:nvGraphicFramePr>
            <p:cNvPr id="123" name="Shape 177">
              <a:extLst>
                <a:ext uri="{FF2B5EF4-FFF2-40B4-BE49-F238E27FC236}">
                  <a16:creationId xmlns:a16="http://schemas.microsoft.com/office/drawing/2014/main" id="{CD4F0B03-B101-44C8-8655-A18CE387E6D3}"/>
                </a:ext>
              </a:extLst>
            </p:cNvPr>
            <p:cNvGraphicFramePr/>
            <p:nvPr>
              <p:extLst>
                <p:ext uri="{D42A27DB-BD31-4B8C-83A1-F6EECF244321}">
                  <p14:modId xmlns:p14="http://schemas.microsoft.com/office/powerpoint/2010/main" val="122412791"/>
                </p:ext>
              </p:extLst>
            </p:nvPr>
          </p:nvGraphicFramePr>
          <p:xfrm>
            <a:off x="4421850" y="3203229"/>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rgbClr val="F15E22"/>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rgbClr val="F15E22"/>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rgbClr val="F15E22"/>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rgbClr val="F15E22"/>
                      </a:solidFill>
                    </a:tcPr>
                  </a:tc>
                  <a:extLst>
                    <a:ext uri="{0D108BD9-81ED-4DB2-BD59-A6C34878D82A}">
                      <a16:rowId xmlns:a16="http://schemas.microsoft.com/office/drawing/2014/main" val="10001"/>
                    </a:ext>
                  </a:extLst>
                </a:tr>
              </a:tbl>
            </a:graphicData>
          </a:graphic>
        </p:graphicFrame>
        <p:graphicFrame>
          <p:nvGraphicFramePr>
            <p:cNvPr id="124" name="Shape 177">
              <a:extLst>
                <a:ext uri="{FF2B5EF4-FFF2-40B4-BE49-F238E27FC236}">
                  <a16:creationId xmlns:a16="http://schemas.microsoft.com/office/drawing/2014/main" id="{D122EBEA-A7A2-4536-AD98-80FECDEB2C93}"/>
                </a:ext>
              </a:extLst>
            </p:cNvPr>
            <p:cNvGraphicFramePr/>
            <p:nvPr>
              <p:extLst>
                <p:ext uri="{D42A27DB-BD31-4B8C-83A1-F6EECF244321}">
                  <p14:modId xmlns:p14="http://schemas.microsoft.com/office/powerpoint/2010/main" val="2752016446"/>
                </p:ext>
              </p:extLst>
            </p:nvPr>
          </p:nvGraphicFramePr>
          <p:xfrm>
            <a:off x="3371983" y="3203229"/>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rgbClr val="F15E22"/>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rgbClr val="F15E22"/>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rgbClr val="F15E22"/>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rgbClr val="F15E22"/>
                      </a:solidFill>
                    </a:tcPr>
                  </a:tc>
                  <a:extLst>
                    <a:ext uri="{0D108BD9-81ED-4DB2-BD59-A6C34878D82A}">
                      <a16:rowId xmlns:a16="http://schemas.microsoft.com/office/drawing/2014/main" val="10001"/>
                    </a:ext>
                  </a:extLst>
                </a:tr>
              </a:tbl>
            </a:graphicData>
          </a:graphic>
        </p:graphicFrame>
        <p:graphicFrame>
          <p:nvGraphicFramePr>
            <p:cNvPr id="125" name="Shape 177">
              <a:extLst>
                <a:ext uri="{FF2B5EF4-FFF2-40B4-BE49-F238E27FC236}">
                  <a16:creationId xmlns:a16="http://schemas.microsoft.com/office/drawing/2014/main" id="{17B18C98-5D17-4BE1-B918-A17B254CEF2D}"/>
                </a:ext>
              </a:extLst>
            </p:cNvPr>
            <p:cNvGraphicFramePr/>
            <p:nvPr>
              <p:extLst>
                <p:ext uri="{D42A27DB-BD31-4B8C-83A1-F6EECF244321}">
                  <p14:modId xmlns:p14="http://schemas.microsoft.com/office/powerpoint/2010/main" val="3510282901"/>
                </p:ext>
              </p:extLst>
            </p:nvPr>
          </p:nvGraphicFramePr>
          <p:xfrm>
            <a:off x="4421850" y="3965191"/>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sz="1600" b="1" strike="noStrike">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r>
                          <a:rPr lang="en-US" altLang="zh-TW" sz="1600" b="1" i="0" u="none" strike="noStrike" noProof="0">
                            <a:solidFill>
                              <a:srgbClr val="FFFFFF"/>
                            </a:solidFill>
                            <a:latin typeface="Arial"/>
                          </a:rPr>
                          <a:t>D</a:t>
                        </a:r>
                      </a:p>
                    </a:txBody>
                    <a:tcPr marL="91450" marR="91450" marT="45725" marB="45725">
                      <a:solidFill>
                        <a:srgbClr val="00B050"/>
                      </a:solidFill>
                    </a:tcPr>
                  </a:tc>
                  <a:tc>
                    <a:txBody>
                      <a:bodyPr/>
                      <a:lstStyle/>
                      <a:p>
                        <a:pPr lvl="0" algn="ctr">
                          <a:buNone/>
                        </a:pPr>
                        <a:r>
                          <a:rPr lang="af-ZA" altLang="zh-TW" sz="1600" b="1" i="0" u="none" strike="noStrike" noProof="0">
                            <a:solidFill>
                              <a:srgbClr val="FFFFFF"/>
                            </a:solidFill>
                            <a:latin typeface="Arial"/>
                          </a:rPr>
                          <a:t>D</a:t>
                        </a:r>
                      </a:p>
                    </a:txBody>
                    <a:tcPr marL="91450" marR="91450" marT="45725" marB="45725">
                      <a:solidFill>
                        <a:srgbClr val="00B050"/>
                      </a:solidFill>
                    </a:tcPr>
                  </a:tc>
                  <a:extLst>
                    <a:ext uri="{0D108BD9-81ED-4DB2-BD59-A6C34878D82A}">
                      <a16:rowId xmlns:a16="http://schemas.microsoft.com/office/drawing/2014/main" val="10001"/>
                    </a:ext>
                  </a:extLst>
                </a:tr>
              </a:tbl>
            </a:graphicData>
          </a:graphic>
        </p:graphicFrame>
      </p:grpSp>
      <p:grpSp>
        <p:nvGrpSpPr>
          <p:cNvPr id="2" name="群組 1">
            <a:extLst>
              <a:ext uri="{FF2B5EF4-FFF2-40B4-BE49-F238E27FC236}">
                <a16:creationId xmlns:a16="http://schemas.microsoft.com/office/drawing/2014/main" id="{1710CB8B-FB7F-42FA-8364-56E1980B9B0E}"/>
              </a:ext>
            </a:extLst>
          </p:cNvPr>
          <p:cNvGrpSpPr/>
          <p:nvPr/>
        </p:nvGrpSpPr>
        <p:grpSpPr>
          <a:xfrm>
            <a:off x="6003411" y="3011183"/>
            <a:ext cx="2005779" cy="670580"/>
            <a:chOff x="5644487" y="3011183"/>
            <a:chExt cx="2005779" cy="670580"/>
          </a:xfrm>
        </p:grpSpPr>
        <p:graphicFrame>
          <p:nvGraphicFramePr>
            <p:cNvPr id="88" name="Shape 177">
              <a:extLst>
                <a:ext uri="{FF2B5EF4-FFF2-40B4-BE49-F238E27FC236}">
                  <a16:creationId xmlns:a16="http://schemas.microsoft.com/office/drawing/2014/main" id="{55385999-7AEC-4C82-BE50-5B3DF5366934}"/>
                </a:ext>
              </a:extLst>
            </p:cNvPr>
            <p:cNvGraphicFramePr/>
            <p:nvPr>
              <p:extLst>
                <p:ext uri="{D42A27DB-BD31-4B8C-83A1-F6EECF244321}">
                  <p14:modId xmlns:p14="http://schemas.microsoft.com/office/powerpoint/2010/main" val="2682913160"/>
                </p:ext>
              </p:extLst>
            </p:nvPr>
          </p:nvGraphicFramePr>
          <p:xfrm>
            <a:off x="6694354" y="3011183"/>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rgbClr val="F4D6AD"/>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rgbClr val="F4D6AD"/>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rgbClr val="F4D6AD"/>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rgbClr val="F4D6AD"/>
                      </a:solidFill>
                    </a:tcPr>
                  </a:tc>
                  <a:extLst>
                    <a:ext uri="{0D108BD9-81ED-4DB2-BD59-A6C34878D82A}">
                      <a16:rowId xmlns:a16="http://schemas.microsoft.com/office/drawing/2014/main" val="10001"/>
                    </a:ext>
                  </a:extLst>
                </a:tr>
              </a:tbl>
            </a:graphicData>
          </a:graphic>
        </p:graphicFrame>
        <p:graphicFrame>
          <p:nvGraphicFramePr>
            <p:cNvPr id="89" name="Shape 177">
              <a:extLst>
                <a:ext uri="{FF2B5EF4-FFF2-40B4-BE49-F238E27FC236}">
                  <a16:creationId xmlns:a16="http://schemas.microsoft.com/office/drawing/2014/main" id="{CD0073C4-047B-4300-96C4-FCF80950F2B9}"/>
                </a:ext>
              </a:extLst>
            </p:cNvPr>
            <p:cNvGraphicFramePr/>
            <p:nvPr>
              <p:extLst>
                <p:ext uri="{D42A27DB-BD31-4B8C-83A1-F6EECF244321}">
                  <p14:modId xmlns:p14="http://schemas.microsoft.com/office/powerpoint/2010/main" val="3720989029"/>
                </p:ext>
              </p:extLst>
            </p:nvPr>
          </p:nvGraphicFramePr>
          <p:xfrm>
            <a:off x="5644487" y="3011183"/>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rgbClr val="F4D6AD"/>
                      </a:solidFill>
                    </a:tcPr>
                  </a:tc>
                  <a:tc>
                    <a:txBody>
                      <a:bodyPr/>
                      <a:lstStyle/>
                      <a:p>
                        <a:endParaRPr lang="zh-TW" altLang="en-US"/>
                      </a:p>
                    </a:txBody>
                    <a:tcPr marL="91450" marR="91450" marT="45725" marB="45725">
                      <a:solidFill>
                        <a:srgbClr val="F4D6AD"/>
                      </a:solidFill>
                    </a:tcPr>
                  </a:tc>
                  <a:extLst>
                    <a:ext uri="{0D108BD9-81ED-4DB2-BD59-A6C34878D82A}">
                      <a16:rowId xmlns:a16="http://schemas.microsoft.com/office/drawing/2014/main" val="10000"/>
                    </a:ext>
                  </a:extLst>
                </a:tr>
                <a:tr h="330933">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rgbClr val="F4D6AD"/>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rgbClr val="F4D6AD"/>
                      </a:solidFill>
                    </a:tcPr>
                  </a:tc>
                  <a:extLst>
                    <a:ext uri="{0D108BD9-81ED-4DB2-BD59-A6C34878D82A}">
                      <a16:rowId xmlns:a16="http://schemas.microsoft.com/office/drawing/2014/main" val="10001"/>
                    </a:ext>
                  </a:extLst>
                </a:tr>
              </a:tbl>
            </a:graphicData>
          </a:graphic>
        </p:graphicFrame>
      </p:grpSp>
      <p:graphicFrame>
        <p:nvGraphicFramePr>
          <p:cNvPr id="126" name="Shape 182">
            <a:extLst>
              <a:ext uri="{FF2B5EF4-FFF2-40B4-BE49-F238E27FC236}">
                <a16:creationId xmlns:a16="http://schemas.microsoft.com/office/drawing/2014/main" id="{CC412257-36F9-4E49-B186-D7986E9696D2}"/>
              </a:ext>
            </a:extLst>
          </p:cNvPr>
          <p:cNvGraphicFramePr/>
          <p:nvPr>
            <p:extLst>
              <p:ext uri="{D42A27DB-BD31-4B8C-83A1-F6EECF244321}">
                <p14:modId xmlns:p14="http://schemas.microsoft.com/office/powerpoint/2010/main" val="3294719540"/>
              </p:ext>
            </p:extLst>
          </p:nvPr>
        </p:nvGraphicFramePr>
        <p:xfrm>
          <a:off x="2239480" y="2197878"/>
          <a:ext cx="944444" cy="343450"/>
        </p:xfrm>
        <a:graphic>
          <a:graphicData uri="http://schemas.openxmlformats.org/drawingml/2006/table">
            <a:tbl>
              <a:tblPr>
                <a:noFill/>
              </a:tblPr>
              <a:tblGrid>
                <a:gridCol w="472222">
                  <a:extLst>
                    <a:ext uri="{9D8B030D-6E8A-4147-A177-3AD203B41FA5}">
                      <a16:colId xmlns:a16="http://schemas.microsoft.com/office/drawing/2014/main" val="20000"/>
                    </a:ext>
                  </a:extLst>
                </a:gridCol>
                <a:gridCol w="472222">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en-US" altLang="zh-TW" sz="1600" b="1">
                          <a:solidFill>
                            <a:schemeClr val="lt1"/>
                          </a:solidFill>
                          <a:latin typeface="Arial"/>
                        </a:rPr>
                        <a:t>N</a:t>
                      </a:r>
                      <a:endParaRPr lang="en-US" sz="1600" b="1">
                        <a:solidFill>
                          <a:schemeClr val="lt1"/>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0"/>
                  </a:ext>
                </a:extLst>
              </a:tr>
            </a:tbl>
          </a:graphicData>
        </a:graphic>
      </p:graphicFrame>
      <p:graphicFrame>
        <p:nvGraphicFramePr>
          <p:cNvPr id="127" name="Shape 182">
            <a:extLst>
              <a:ext uri="{FF2B5EF4-FFF2-40B4-BE49-F238E27FC236}">
                <a16:creationId xmlns:a16="http://schemas.microsoft.com/office/drawing/2014/main" id="{D37BF8AE-ACA0-4B14-ABBA-163C0AF1A82D}"/>
              </a:ext>
            </a:extLst>
          </p:cNvPr>
          <p:cNvGraphicFramePr/>
          <p:nvPr>
            <p:extLst>
              <p:ext uri="{D42A27DB-BD31-4B8C-83A1-F6EECF244321}">
                <p14:modId xmlns:p14="http://schemas.microsoft.com/office/powerpoint/2010/main" val="808210213"/>
              </p:ext>
            </p:extLst>
          </p:nvPr>
        </p:nvGraphicFramePr>
        <p:xfrm>
          <a:off x="1199978" y="2197877"/>
          <a:ext cx="963172" cy="686900"/>
        </p:xfrm>
        <a:graphic>
          <a:graphicData uri="http://schemas.openxmlformats.org/drawingml/2006/table">
            <a:tbl>
              <a:tblPr>
                <a:noFill/>
              </a:tblPr>
              <a:tblGrid>
                <a:gridCol w="481586">
                  <a:extLst>
                    <a:ext uri="{9D8B030D-6E8A-4147-A177-3AD203B41FA5}">
                      <a16:colId xmlns:a16="http://schemas.microsoft.com/office/drawing/2014/main" val="20000"/>
                    </a:ext>
                  </a:extLst>
                </a:gridCol>
                <a:gridCol w="481586">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en-US" altLang="zh-TW" sz="1600" b="1">
                          <a:solidFill>
                            <a:schemeClr val="lt1"/>
                          </a:solidFill>
                          <a:latin typeface="Arial"/>
                        </a:rPr>
                        <a:t>N</a:t>
                      </a:r>
                      <a:endParaRPr lang="en-US" sz="1600" b="1">
                        <a:solidFill>
                          <a:schemeClr val="lt1"/>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en-US" altLang="zh-TW"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pSp>
        <p:nvGrpSpPr>
          <p:cNvPr id="128" name="群組 127">
            <a:extLst>
              <a:ext uri="{FF2B5EF4-FFF2-40B4-BE49-F238E27FC236}">
                <a16:creationId xmlns:a16="http://schemas.microsoft.com/office/drawing/2014/main" id="{57C4D256-F8B8-48D0-AD03-1F08092285CF}"/>
              </a:ext>
            </a:extLst>
          </p:cNvPr>
          <p:cNvGrpSpPr/>
          <p:nvPr/>
        </p:nvGrpSpPr>
        <p:grpSpPr>
          <a:xfrm>
            <a:off x="6042786" y="4113167"/>
            <a:ext cx="850895" cy="315245"/>
            <a:chOff x="6067254" y="5507526"/>
            <a:chExt cx="850895" cy="333941"/>
          </a:xfrm>
        </p:grpSpPr>
        <p:grpSp>
          <p:nvGrpSpPr>
            <p:cNvPr id="129" name="群組 128">
              <a:extLst>
                <a:ext uri="{FF2B5EF4-FFF2-40B4-BE49-F238E27FC236}">
                  <a16:creationId xmlns:a16="http://schemas.microsoft.com/office/drawing/2014/main" id="{EDD2E5D6-41AB-47A3-B4F6-841424EA81A5}"/>
                </a:ext>
              </a:extLst>
            </p:cNvPr>
            <p:cNvGrpSpPr/>
            <p:nvPr/>
          </p:nvGrpSpPr>
          <p:grpSpPr>
            <a:xfrm>
              <a:off x="6067254" y="5507526"/>
              <a:ext cx="378544" cy="333941"/>
              <a:chOff x="7376502" y="4321835"/>
              <a:chExt cx="422989" cy="335290"/>
            </a:xfrm>
          </p:grpSpPr>
          <p:cxnSp>
            <p:nvCxnSpPr>
              <p:cNvPr id="138" name="直線接點 137">
                <a:extLst>
                  <a:ext uri="{FF2B5EF4-FFF2-40B4-BE49-F238E27FC236}">
                    <a16:creationId xmlns:a16="http://schemas.microsoft.com/office/drawing/2014/main" id="{C1582C1F-6418-4B7F-A93A-77027266736F}"/>
                  </a:ext>
                </a:extLst>
              </p:cNvPr>
              <p:cNvCxnSpPr>
                <a:cxnSpLocks/>
              </p:cNvCxnSpPr>
              <p:nvPr/>
            </p:nvCxnSpPr>
            <p:spPr>
              <a:xfrm>
                <a:off x="7517498" y="4321835"/>
                <a:ext cx="0" cy="33529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9" name="直線接點 138">
                <a:extLst>
                  <a:ext uri="{FF2B5EF4-FFF2-40B4-BE49-F238E27FC236}">
                    <a16:creationId xmlns:a16="http://schemas.microsoft.com/office/drawing/2014/main" id="{FD4BFC56-896A-43C2-915A-DDF5B80D9DE9}"/>
                  </a:ext>
                </a:extLst>
              </p:cNvPr>
              <p:cNvCxnSpPr>
                <a:cxnSpLocks/>
              </p:cNvCxnSpPr>
              <p:nvPr/>
            </p:nvCxnSpPr>
            <p:spPr>
              <a:xfrm>
                <a:off x="7587996" y="4321835"/>
                <a:ext cx="0" cy="33529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0" name="直線接點 139">
                <a:extLst>
                  <a:ext uri="{FF2B5EF4-FFF2-40B4-BE49-F238E27FC236}">
                    <a16:creationId xmlns:a16="http://schemas.microsoft.com/office/drawing/2014/main" id="{5E221CD6-CCC7-430A-BC22-9A4995A0E0E3}"/>
                  </a:ext>
                </a:extLst>
              </p:cNvPr>
              <p:cNvCxnSpPr>
                <a:cxnSpLocks/>
              </p:cNvCxnSpPr>
              <p:nvPr/>
            </p:nvCxnSpPr>
            <p:spPr>
              <a:xfrm>
                <a:off x="7658494" y="4321835"/>
                <a:ext cx="0" cy="33529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1" name="直線接點 140">
                <a:extLst>
                  <a:ext uri="{FF2B5EF4-FFF2-40B4-BE49-F238E27FC236}">
                    <a16:creationId xmlns:a16="http://schemas.microsoft.com/office/drawing/2014/main" id="{EF690C13-4DC8-4E67-82CC-0EB01FC2FD72}"/>
                  </a:ext>
                </a:extLst>
              </p:cNvPr>
              <p:cNvCxnSpPr>
                <a:cxnSpLocks/>
              </p:cNvCxnSpPr>
              <p:nvPr/>
            </p:nvCxnSpPr>
            <p:spPr>
              <a:xfrm>
                <a:off x="7728992" y="4321835"/>
                <a:ext cx="0" cy="33529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2" name="直線接點 141">
                <a:extLst>
                  <a:ext uri="{FF2B5EF4-FFF2-40B4-BE49-F238E27FC236}">
                    <a16:creationId xmlns:a16="http://schemas.microsoft.com/office/drawing/2014/main" id="{47629C96-A746-4B31-8476-57F2F89BC427}"/>
                  </a:ext>
                </a:extLst>
              </p:cNvPr>
              <p:cNvCxnSpPr>
                <a:cxnSpLocks/>
              </p:cNvCxnSpPr>
              <p:nvPr/>
            </p:nvCxnSpPr>
            <p:spPr>
              <a:xfrm>
                <a:off x="7447000" y="4321835"/>
                <a:ext cx="0" cy="33529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3" name="直線接點 142">
                <a:extLst>
                  <a:ext uri="{FF2B5EF4-FFF2-40B4-BE49-F238E27FC236}">
                    <a16:creationId xmlns:a16="http://schemas.microsoft.com/office/drawing/2014/main" id="{4024D743-8824-48AA-8DBE-8756E66D92A3}"/>
                  </a:ext>
                </a:extLst>
              </p:cNvPr>
              <p:cNvCxnSpPr>
                <a:cxnSpLocks/>
              </p:cNvCxnSpPr>
              <p:nvPr/>
            </p:nvCxnSpPr>
            <p:spPr>
              <a:xfrm>
                <a:off x="7376502" y="4321835"/>
                <a:ext cx="0" cy="33529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4" name="直線接點 143">
                <a:extLst>
                  <a:ext uri="{FF2B5EF4-FFF2-40B4-BE49-F238E27FC236}">
                    <a16:creationId xmlns:a16="http://schemas.microsoft.com/office/drawing/2014/main" id="{62D3E914-6FCA-4DF7-8012-2E1AF209EA5A}"/>
                  </a:ext>
                </a:extLst>
              </p:cNvPr>
              <p:cNvCxnSpPr>
                <a:cxnSpLocks/>
              </p:cNvCxnSpPr>
              <p:nvPr/>
            </p:nvCxnSpPr>
            <p:spPr>
              <a:xfrm>
                <a:off x="7799491" y="4321835"/>
                <a:ext cx="0" cy="33529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30" name="群組 129">
              <a:extLst>
                <a:ext uri="{FF2B5EF4-FFF2-40B4-BE49-F238E27FC236}">
                  <a16:creationId xmlns:a16="http://schemas.microsoft.com/office/drawing/2014/main" id="{AB2F67FD-3BF7-4D82-BD87-706C420E9DFD}"/>
                </a:ext>
              </a:extLst>
            </p:cNvPr>
            <p:cNvGrpSpPr/>
            <p:nvPr/>
          </p:nvGrpSpPr>
          <p:grpSpPr>
            <a:xfrm>
              <a:off x="6539605" y="5507526"/>
              <a:ext cx="378544" cy="333941"/>
              <a:chOff x="7376502" y="4321835"/>
              <a:chExt cx="422989" cy="335290"/>
            </a:xfrm>
          </p:grpSpPr>
          <p:cxnSp>
            <p:nvCxnSpPr>
              <p:cNvPr id="131" name="直線接點 130">
                <a:extLst>
                  <a:ext uri="{FF2B5EF4-FFF2-40B4-BE49-F238E27FC236}">
                    <a16:creationId xmlns:a16="http://schemas.microsoft.com/office/drawing/2014/main" id="{CBFE883D-A79D-4614-86C6-0F4035522245}"/>
                  </a:ext>
                </a:extLst>
              </p:cNvPr>
              <p:cNvCxnSpPr>
                <a:cxnSpLocks/>
              </p:cNvCxnSpPr>
              <p:nvPr/>
            </p:nvCxnSpPr>
            <p:spPr>
              <a:xfrm>
                <a:off x="7517498" y="4321835"/>
                <a:ext cx="0" cy="33529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2" name="直線接點 131">
                <a:extLst>
                  <a:ext uri="{FF2B5EF4-FFF2-40B4-BE49-F238E27FC236}">
                    <a16:creationId xmlns:a16="http://schemas.microsoft.com/office/drawing/2014/main" id="{47311DBE-E39E-40CF-8D3A-BA67EF3F813F}"/>
                  </a:ext>
                </a:extLst>
              </p:cNvPr>
              <p:cNvCxnSpPr>
                <a:cxnSpLocks/>
              </p:cNvCxnSpPr>
              <p:nvPr/>
            </p:nvCxnSpPr>
            <p:spPr>
              <a:xfrm>
                <a:off x="7587996" y="4321835"/>
                <a:ext cx="0" cy="33529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3" name="直線接點 132">
                <a:extLst>
                  <a:ext uri="{FF2B5EF4-FFF2-40B4-BE49-F238E27FC236}">
                    <a16:creationId xmlns:a16="http://schemas.microsoft.com/office/drawing/2014/main" id="{2A0A3574-A17C-4854-B1BF-DC533DDD5280}"/>
                  </a:ext>
                </a:extLst>
              </p:cNvPr>
              <p:cNvCxnSpPr>
                <a:cxnSpLocks/>
              </p:cNvCxnSpPr>
              <p:nvPr/>
            </p:nvCxnSpPr>
            <p:spPr>
              <a:xfrm>
                <a:off x="7658494" y="4321835"/>
                <a:ext cx="0" cy="33529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4" name="直線接點 133">
                <a:extLst>
                  <a:ext uri="{FF2B5EF4-FFF2-40B4-BE49-F238E27FC236}">
                    <a16:creationId xmlns:a16="http://schemas.microsoft.com/office/drawing/2014/main" id="{F77C4C52-70E1-4771-88C9-63677492ACF0}"/>
                  </a:ext>
                </a:extLst>
              </p:cNvPr>
              <p:cNvCxnSpPr>
                <a:cxnSpLocks/>
              </p:cNvCxnSpPr>
              <p:nvPr/>
            </p:nvCxnSpPr>
            <p:spPr>
              <a:xfrm>
                <a:off x="7728992" y="4321835"/>
                <a:ext cx="0" cy="33529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5" name="直線接點 134">
                <a:extLst>
                  <a:ext uri="{FF2B5EF4-FFF2-40B4-BE49-F238E27FC236}">
                    <a16:creationId xmlns:a16="http://schemas.microsoft.com/office/drawing/2014/main" id="{A5A54C7D-CFE5-40D3-925F-1B48DE1B8F72}"/>
                  </a:ext>
                </a:extLst>
              </p:cNvPr>
              <p:cNvCxnSpPr>
                <a:cxnSpLocks/>
              </p:cNvCxnSpPr>
              <p:nvPr/>
            </p:nvCxnSpPr>
            <p:spPr>
              <a:xfrm>
                <a:off x="7447000" y="4321835"/>
                <a:ext cx="0" cy="33529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6" name="直線接點 135">
                <a:extLst>
                  <a:ext uri="{FF2B5EF4-FFF2-40B4-BE49-F238E27FC236}">
                    <a16:creationId xmlns:a16="http://schemas.microsoft.com/office/drawing/2014/main" id="{84A2C6DC-F33C-470C-B040-39471A10831D}"/>
                  </a:ext>
                </a:extLst>
              </p:cNvPr>
              <p:cNvCxnSpPr>
                <a:cxnSpLocks/>
              </p:cNvCxnSpPr>
              <p:nvPr/>
            </p:nvCxnSpPr>
            <p:spPr>
              <a:xfrm>
                <a:off x="7376502" y="4321835"/>
                <a:ext cx="0" cy="33529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7" name="直線接點 136">
                <a:extLst>
                  <a:ext uri="{FF2B5EF4-FFF2-40B4-BE49-F238E27FC236}">
                    <a16:creationId xmlns:a16="http://schemas.microsoft.com/office/drawing/2014/main" id="{924329B8-328D-4640-8EE1-40C1EE725F9C}"/>
                  </a:ext>
                </a:extLst>
              </p:cNvPr>
              <p:cNvCxnSpPr>
                <a:cxnSpLocks/>
              </p:cNvCxnSpPr>
              <p:nvPr/>
            </p:nvCxnSpPr>
            <p:spPr>
              <a:xfrm>
                <a:off x="7799491" y="4321835"/>
                <a:ext cx="0" cy="33529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grpSp>
        <p:nvGrpSpPr>
          <p:cNvPr id="7" name="群組 6">
            <a:extLst>
              <a:ext uri="{FF2B5EF4-FFF2-40B4-BE49-F238E27FC236}">
                <a16:creationId xmlns:a16="http://schemas.microsoft.com/office/drawing/2014/main" id="{EC53F061-53D9-40B8-8EA1-912CB6CED81F}"/>
              </a:ext>
            </a:extLst>
          </p:cNvPr>
          <p:cNvGrpSpPr/>
          <p:nvPr/>
        </p:nvGrpSpPr>
        <p:grpSpPr>
          <a:xfrm>
            <a:off x="6112182" y="2132921"/>
            <a:ext cx="2321270" cy="624087"/>
            <a:chOff x="6112182" y="2132921"/>
            <a:chExt cx="2321270" cy="624087"/>
          </a:xfrm>
        </p:grpSpPr>
        <p:sp>
          <p:nvSpPr>
            <p:cNvPr id="148" name="矩形 147">
              <a:extLst>
                <a:ext uri="{FF2B5EF4-FFF2-40B4-BE49-F238E27FC236}">
                  <a16:creationId xmlns:a16="http://schemas.microsoft.com/office/drawing/2014/main" id="{AF261FA7-1B13-4A9C-A2F5-F25F90216206}"/>
                </a:ext>
              </a:extLst>
            </p:cNvPr>
            <p:cNvSpPr/>
            <p:nvPr/>
          </p:nvSpPr>
          <p:spPr>
            <a:xfrm>
              <a:off x="6112182" y="2204014"/>
              <a:ext cx="618295" cy="552994"/>
            </a:xfrm>
            <a:prstGeom prst="rect">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6" name="矩形 145">
              <a:extLst>
                <a:ext uri="{FF2B5EF4-FFF2-40B4-BE49-F238E27FC236}">
                  <a16:creationId xmlns:a16="http://schemas.microsoft.com/office/drawing/2014/main" id="{B5847C84-F46A-4BBA-8EBC-345C16228343}"/>
                </a:ext>
              </a:extLst>
            </p:cNvPr>
            <p:cNvSpPr/>
            <p:nvPr/>
          </p:nvSpPr>
          <p:spPr>
            <a:xfrm>
              <a:off x="6674905" y="2526176"/>
              <a:ext cx="1672388" cy="230832"/>
            </a:xfrm>
            <a:prstGeom prst="rect">
              <a:avLst/>
            </a:prstGeom>
            <a:solidFill>
              <a:srgbClr val="FFFFFF">
                <a:alpha val="20000"/>
              </a:srgbClr>
            </a:solidFill>
            <a:ln>
              <a:noFill/>
            </a:ln>
          </p:spPr>
          <p:txBody>
            <a:bodyPr wrap="square">
              <a:spAutoFit/>
            </a:bodyPr>
            <a:lstStyle/>
            <a:p>
              <a:pPr lvl="0"/>
              <a:r>
                <a:rPr lang="zh-TW" altLang="en-US" sz="900">
                  <a:solidFill>
                    <a:srgbClr val="FFFFFF"/>
                  </a:solidFill>
                  <a:latin typeface="Microsoft JhengHei"/>
                  <a:ea typeface="Microsoft JhengHei"/>
                  <a:cs typeface="Microsoft JhengHei"/>
                  <a:sym typeface="Microsoft JhengHei"/>
                </a:rPr>
                <a:t>因需保留</a:t>
              </a:r>
              <a:r>
                <a:rPr lang="en-US" altLang="zh-TW" sz="900">
                  <a:solidFill>
                    <a:srgbClr val="FFFFFF"/>
                  </a:solidFill>
                  <a:latin typeface="Microsoft JhengHei"/>
                  <a:ea typeface="Microsoft JhengHei"/>
                  <a:cs typeface="Microsoft JhengHei"/>
                  <a:sym typeface="Microsoft JhengHei"/>
                </a:rPr>
                <a:t>4</a:t>
              </a:r>
              <a:r>
                <a:rPr lang="zh-TW" altLang="en-US" sz="900">
                  <a:solidFill>
                    <a:srgbClr val="FFFFFF"/>
                  </a:solidFill>
                  <a:latin typeface="Microsoft JhengHei"/>
                  <a:ea typeface="Microsoft JhengHei"/>
                  <a:cs typeface="Microsoft JhengHei"/>
                  <a:sym typeface="Microsoft JhengHei"/>
                </a:rPr>
                <a:t>個預流配置空間</a:t>
              </a:r>
            </a:p>
          </p:txBody>
        </p:sp>
        <p:sp>
          <p:nvSpPr>
            <p:cNvPr id="147" name="矩形 146">
              <a:extLst>
                <a:ext uri="{FF2B5EF4-FFF2-40B4-BE49-F238E27FC236}">
                  <a16:creationId xmlns:a16="http://schemas.microsoft.com/office/drawing/2014/main" id="{4E0147F4-3DC7-425D-9A98-FBA92C76434F}"/>
                </a:ext>
              </a:extLst>
            </p:cNvPr>
            <p:cNvSpPr/>
            <p:nvPr/>
          </p:nvSpPr>
          <p:spPr>
            <a:xfrm>
              <a:off x="6669990" y="2132921"/>
              <a:ext cx="1763462" cy="461665"/>
            </a:xfrm>
            <a:prstGeom prst="rect">
              <a:avLst/>
            </a:prstGeom>
            <a:ln w="12700">
              <a:noFill/>
            </a:ln>
          </p:spPr>
          <p:txBody>
            <a:bodyPr wrap="square">
              <a:spAutoFit/>
            </a:bodyPr>
            <a:lstStyle/>
            <a:p>
              <a:pPr lvl="0"/>
              <a:r>
                <a:rPr lang="zh-TW" altLang="en-US" sz="1200" b="1">
                  <a:solidFill>
                    <a:schemeClr val="bg1"/>
                  </a:solidFill>
                  <a:latin typeface="Microsoft JhengHei"/>
                  <a:ea typeface="Microsoft JhengHei"/>
                  <a:cs typeface="Microsoft JhengHei"/>
                  <a:sym typeface="Microsoft JhengHei"/>
                </a:rPr>
                <a:t>預留配置空間</a:t>
              </a:r>
              <a:endParaRPr lang="en-US" altLang="zh-TW" sz="1200" b="1">
                <a:solidFill>
                  <a:schemeClr val="bg1"/>
                </a:solidFill>
                <a:latin typeface="Microsoft JhengHei"/>
                <a:ea typeface="Microsoft JhengHei"/>
                <a:cs typeface="Microsoft JhengHei"/>
                <a:sym typeface="Microsoft JhengHei"/>
              </a:endParaRPr>
            </a:p>
            <a:p>
              <a:pPr lvl="0"/>
              <a:r>
                <a:rPr lang="en-US" altLang="zh-TW" sz="1200" b="1">
                  <a:solidFill>
                    <a:schemeClr val="bg1"/>
                  </a:solidFill>
                  <a:latin typeface="Microsoft JhengHei"/>
                  <a:ea typeface="Microsoft JhengHei"/>
                  <a:cs typeface="Microsoft JhengHei"/>
                  <a:sym typeface="Microsoft JhengHei"/>
                </a:rPr>
                <a:t>(</a:t>
              </a:r>
              <a:r>
                <a:rPr lang="zh-TW" altLang="en-US" sz="1200" b="1">
                  <a:solidFill>
                    <a:schemeClr val="bg1"/>
                  </a:solidFill>
                  <a:latin typeface="Microsoft JhengHei"/>
                  <a:ea typeface="Microsoft JhengHei"/>
                  <a:cs typeface="Microsoft JhengHei"/>
                  <a:sym typeface="Microsoft JhengHei"/>
                </a:rPr>
                <a:t>含無效資料</a:t>
              </a:r>
              <a:r>
                <a:rPr lang="en-US" altLang="zh-TW" sz="1200" b="1">
                  <a:solidFill>
                    <a:schemeClr val="bg1"/>
                  </a:solidFill>
                  <a:latin typeface="Microsoft JhengHei"/>
                  <a:ea typeface="Microsoft JhengHei"/>
                  <a:cs typeface="Microsoft JhengHei"/>
                  <a:sym typeface="Microsoft JhengHei"/>
                </a:rPr>
                <a:t>)</a:t>
              </a:r>
            </a:p>
          </p:txBody>
        </p:sp>
        <p:grpSp>
          <p:nvGrpSpPr>
            <p:cNvPr id="5" name="群組 4">
              <a:extLst>
                <a:ext uri="{FF2B5EF4-FFF2-40B4-BE49-F238E27FC236}">
                  <a16:creationId xmlns:a16="http://schemas.microsoft.com/office/drawing/2014/main" id="{4D50F6BA-77D4-482D-9F79-74418A2C4DB9}"/>
                </a:ext>
              </a:extLst>
            </p:cNvPr>
            <p:cNvGrpSpPr/>
            <p:nvPr/>
          </p:nvGrpSpPr>
          <p:grpSpPr>
            <a:xfrm>
              <a:off x="6171388" y="2216944"/>
              <a:ext cx="500830" cy="529843"/>
              <a:chOff x="6723924" y="2230734"/>
              <a:chExt cx="500830" cy="492110"/>
            </a:xfrm>
          </p:grpSpPr>
          <p:cxnSp>
            <p:nvCxnSpPr>
              <p:cNvPr id="150" name="直線接點 149">
                <a:extLst>
                  <a:ext uri="{FF2B5EF4-FFF2-40B4-BE49-F238E27FC236}">
                    <a16:creationId xmlns:a16="http://schemas.microsoft.com/office/drawing/2014/main" id="{9CDF4056-78A9-4705-81ED-1910D430F6A6}"/>
                  </a:ext>
                </a:extLst>
              </p:cNvPr>
              <p:cNvCxnSpPr>
                <a:cxnSpLocks/>
              </p:cNvCxnSpPr>
              <p:nvPr/>
            </p:nvCxnSpPr>
            <p:spPr>
              <a:xfrm>
                <a:off x="6890866" y="2230734"/>
                <a:ext cx="0" cy="49211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1" name="直線接點 150">
                <a:extLst>
                  <a:ext uri="{FF2B5EF4-FFF2-40B4-BE49-F238E27FC236}">
                    <a16:creationId xmlns:a16="http://schemas.microsoft.com/office/drawing/2014/main" id="{FB3FB620-E3F2-456B-9E27-631BFF4F7228}"/>
                  </a:ext>
                </a:extLst>
              </p:cNvPr>
              <p:cNvCxnSpPr>
                <a:cxnSpLocks/>
              </p:cNvCxnSpPr>
              <p:nvPr/>
            </p:nvCxnSpPr>
            <p:spPr>
              <a:xfrm>
                <a:off x="6974338" y="2230734"/>
                <a:ext cx="0" cy="49211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2" name="直線接點 151">
                <a:extLst>
                  <a:ext uri="{FF2B5EF4-FFF2-40B4-BE49-F238E27FC236}">
                    <a16:creationId xmlns:a16="http://schemas.microsoft.com/office/drawing/2014/main" id="{C22DF15C-1461-4F4D-9CED-0067E2B2CBD6}"/>
                  </a:ext>
                </a:extLst>
              </p:cNvPr>
              <p:cNvCxnSpPr>
                <a:cxnSpLocks/>
              </p:cNvCxnSpPr>
              <p:nvPr/>
            </p:nvCxnSpPr>
            <p:spPr>
              <a:xfrm>
                <a:off x="7057810" y="2230734"/>
                <a:ext cx="0" cy="49211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3" name="直線接點 152">
                <a:extLst>
                  <a:ext uri="{FF2B5EF4-FFF2-40B4-BE49-F238E27FC236}">
                    <a16:creationId xmlns:a16="http://schemas.microsoft.com/office/drawing/2014/main" id="{0AD8F9A2-58D9-40AF-ACA0-D093FEFC35C6}"/>
                  </a:ext>
                </a:extLst>
              </p:cNvPr>
              <p:cNvCxnSpPr>
                <a:cxnSpLocks/>
              </p:cNvCxnSpPr>
              <p:nvPr/>
            </p:nvCxnSpPr>
            <p:spPr>
              <a:xfrm>
                <a:off x="7141280" y="2230734"/>
                <a:ext cx="0" cy="49211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4" name="直線接點 153">
                <a:extLst>
                  <a:ext uri="{FF2B5EF4-FFF2-40B4-BE49-F238E27FC236}">
                    <a16:creationId xmlns:a16="http://schemas.microsoft.com/office/drawing/2014/main" id="{A131BC78-63A0-432F-AD35-5DF64197334D}"/>
                  </a:ext>
                </a:extLst>
              </p:cNvPr>
              <p:cNvCxnSpPr>
                <a:cxnSpLocks/>
              </p:cNvCxnSpPr>
              <p:nvPr/>
            </p:nvCxnSpPr>
            <p:spPr>
              <a:xfrm>
                <a:off x="6807396" y="2230734"/>
                <a:ext cx="0" cy="49211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5" name="直線接點 154">
                <a:extLst>
                  <a:ext uri="{FF2B5EF4-FFF2-40B4-BE49-F238E27FC236}">
                    <a16:creationId xmlns:a16="http://schemas.microsoft.com/office/drawing/2014/main" id="{663581DB-993E-4BA5-A050-871632C6A312}"/>
                  </a:ext>
                </a:extLst>
              </p:cNvPr>
              <p:cNvCxnSpPr>
                <a:cxnSpLocks/>
              </p:cNvCxnSpPr>
              <p:nvPr/>
            </p:nvCxnSpPr>
            <p:spPr>
              <a:xfrm>
                <a:off x="6723924" y="2230734"/>
                <a:ext cx="0" cy="49211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6" name="直線接點 155">
                <a:extLst>
                  <a:ext uri="{FF2B5EF4-FFF2-40B4-BE49-F238E27FC236}">
                    <a16:creationId xmlns:a16="http://schemas.microsoft.com/office/drawing/2014/main" id="{EE04C731-5D8F-4DA8-AE69-9C05E0996E71}"/>
                  </a:ext>
                </a:extLst>
              </p:cNvPr>
              <p:cNvCxnSpPr>
                <a:cxnSpLocks/>
              </p:cNvCxnSpPr>
              <p:nvPr/>
            </p:nvCxnSpPr>
            <p:spPr>
              <a:xfrm>
                <a:off x="7224754" y="2230734"/>
                <a:ext cx="0" cy="49211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nvGrpSpPr>
          <p:cNvPr id="157" name="群組 156">
            <a:extLst>
              <a:ext uri="{FF2B5EF4-FFF2-40B4-BE49-F238E27FC236}">
                <a16:creationId xmlns:a16="http://schemas.microsoft.com/office/drawing/2014/main" id="{649BE320-BB9D-4948-B553-44921078EAA6}"/>
              </a:ext>
            </a:extLst>
          </p:cNvPr>
          <p:cNvGrpSpPr/>
          <p:nvPr/>
        </p:nvGrpSpPr>
        <p:grpSpPr>
          <a:xfrm>
            <a:off x="3588794" y="3010085"/>
            <a:ext cx="4423562" cy="1433299"/>
            <a:chOff x="3220817" y="-696119"/>
            <a:chExt cx="4423562" cy="1433299"/>
          </a:xfrm>
        </p:grpSpPr>
        <p:graphicFrame>
          <p:nvGraphicFramePr>
            <p:cNvPr id="158" name="Shape 177">
              <a:extLst>
                <a:ext uri="{FF2B5EF4-FFF2-40B4-BE49-F238E27FC236}">
                  <a16:creationId xmlns:a16="http://schemas.microsoft.com/office/drawing/2014/main" id="{D72BB073-0584-436D-B880-B76707628DDE}"/>
                </a:ext>
              </a:extLst>
            </p:cNvPr>
            <p:cNvGraphicFramePr/>
            <p:nvPr/>
          </p:nvGraphicFramePr>
          <p:xfrm>
            <a:off x="3226120" y="66600"/>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0">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0">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nvGrpSpPr>
            <p:cNvPr id="159" name="群組 158">
              <a:extLst>
                <a:ext uri="{FF2B5EF4-FFF2-40B4-BE49-F238E27FC236}">
                  <a16:creationId xmlns:a16="http://schemas.microsoft.com/office/drawing/2014/main" id="{FE00BDAC-B70D-47D6-9220-2C13E6C1DE06}"/>
                </a:ext>
              </a:extLst>
            </p:cNvPr>
            <p:cNvGrpSpPr/>
            <p:nvPr/>
          </p:nvGrpSpPr>
          <p:grpSpPr>
            <a:xfrm>
              <a:off x="3220817" y="-696119"/>
              <a:ext cx="4423562" cy="1430081"/>
              <a:chOff x="3220817" y="-696119"/>
              <a:chExt cx="4423562" cy="1430081"/>
            </a:xfrm>
          </p:grpSpPr>
          <p:graphicFrame>
            <p:nvGraphicFramePr>
              <p:cNvPr id="160" name="Shape 177">
                <a:extLst>
                  <a:ext uri="{FF2B5EF4-FFF2-40B4-BE49-F238E27FC236}">
                    <a16:creationId xmlns:a16="http://schemas.microsoft.com/office/drawing/2014/main" id="{89DB1810-FA65-4D42-A2EA-4A61B4D18562}"/>
                  </a:ext>
                </a:extLst>
              </p:cNvPr>
              <p:cNvGraphicFramePr/>
              <p:nvPr>
                <p:extLst>
                  <p:ext uri="{D42A27DB-BD31-4B8C-83A1-F6EECF244321}">
                    <p14:modId xmlns:p14="http://schemas.microsoft.com/office/powerpoint/2010/main" val="3064887223"/>
                  </p:ext>
                </p:extLst>
              </p:nvPr>
            </p:nvGraphicFramePr>
            <p:xfrm>
              <a:off x="4268932" y="-678044"/>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61" name="Shape 177">
                <a:extLst>
                  <a:ext uri="{FF2B5EF4-FFF2-40B4-BE49-F238E27FC236}">
                    <a16:creationId xmlns:a16="http://schemas.microsoft.com/office/drawing/2014/main" id="{C5010204-58F9-473B-8032-3E92E73F553E}"/>
                  </a:ext>
                </a:extLst>
              </p:cNvPr>
              <p:cNvGraphicFramePr/>
              <p:nvPr>
                <p:extLst>
                  <p:ext uri="{D42A27DB-BD31-4B8C-83A1-F6EECF244321}">
                    <p14:modId xmlns:p14="http://schemas.microsoft.com/office/powerpoint/2010/main" val="4062654294"/>
                  </p:ext>
                </p:extLst>
              </p:nvPr>
            </p:nvGraphicFramePr>
            <p:xfrm>
              <a:off x="3220817" y="-678181"/>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62" name="Shape 177">
                <a:extLst>
                  <a:ext uri="{FF2B5EF4-FFF2-40B4-BE49-F238E27FC236}">
                    <a16:creationId xmlns:a16="http://schemas.microsoft.com/office/drawing/2014/main" id="{8652F2F5-210A-4125-8E2B-A7AFD52786F2}"/>
                  </a:ext>
                </a:extLst>
              </p:cNvPr>
              <p:cNvGraphicFramePr/>
              <p:nvPr>
                <p:extLst>
                  <p:ext uri="{D42A27DB-BD31-4B8C-83A1-F6EECF244321}">
                    <p14:modId xmlns:p14="http://schemas.microsoft.com/office/powerpoint/2010/main" val="954553235"/>
                  </p:ext>
                </p:extLst>
              </p:nvPr>
            </p:nvGraphicFramePr>
            <p:xfrm>
              <a:off x="6688467" y="-696119"/>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rPr>
                            <a:t>N</a:t>
                          </a:r>
                          <a:endParaRPr sz="1600" b="1" strike="noStrike">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4"/>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aphicFrame>
            <p:nvGraphicFramePr>
              <p:cNvPr id="163" name="Shape 177">
                <a:extLst>
                  <a:ext uri="{FF2B5EF4-FFF2-40B4-BE49-F238E27FC236}">
                    <a16:creationId xmlns:a16="http://schemas.microsoft.com/office/drawing/2014/main" id="{4DE7CBB7-2F1A-4552-A2BE-0AAC2F2752A7}"/>
                  </a:ext>
                </a:extLst>
              </p:cNvPr>
              <p:cNvGraphicFramePr/>
              <p:nvPr>
                <p:extLst>
                  <p:ext uri="{D42A27DB-BD31-4B8C-83A1-F6EECF244321}">
                    <p14:modId xmlns:p14="http://schemas.microsoft.com/office/powerpoint/2010/main" val="3066861797"/>
                  </p:ext>
                </p:extLst>
              </p:nvPr>
            </p:nvGraphicFramePr>
            <p:xfrm>
              <a:off x="5635258" y="-695021"/>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rPr>
                            <a:t>N</a:t>
                          </a:r>
                          <a:endParaRPr sz="1600" b="1" strike="noStrike">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0"/>
                      </a:ext>
                    </a:extLst>
                  </a:tr>
                  <a:tr h="330933">
                    <a:tc>
                      <a:txBody>
                        <a:bodyPr/>
                        <a:lstStyle/>
                        <a:p>
                          <a:pPr lvl="0" algn="ctr">
                            <a:buNone/>
                          </a:pPr>
                          <a:r>
                            <a:rPr lang="en-US" altLang="zh-TW" sz="1600" b="1" i="0" u="none" strike="noStrike" noProof="0">
                              <a:solidFill>
                                <a:srgbClr val="FFFFFF"/>
                              </a:solidFill>
                              <a:latin typeface="Arial"/>
                            </a:rPr>
                            <a:t>N</a:t>
                          </a:r>
                        </a:p>
                      </a:txBody>
                      <a:tcPr marL="91450" marR="91450" marT="45725" marB="45725">
                        <a:solidFill>
                          <a:srgbClr val="00B0F0"/>
                        </a:solidFill>
                      </a:tcPr>
                    </a:tc>
                    <a:tc>
                      <a:txBody>
                        <a:bodyPr/>
                        <a:lstStyle/>
                        <a:p>
                          <a:pPr lvl="0" algn="ctr">
                            <a:buNone/>
                          </a:pPr>
                          <a:r>
                            <a:rPr lang="af-ZA" altLang="zh-TW" sz="1600" b="1" i="0" u="none" strike="noStrike" noProof="0">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aphicFrame>
            <p:nvGraphicFramePr>
              <p:cNvPr id="164" name="Shape 177">
                <a:extLst>
                  <a:ext uri="{FF2B5EF4-FFF2-40B4-BE49-F238E27FC236}">
                    <a16:creationId xmlns:a16="http://schemas.microsoft.com/office/drawing/2014/main" id="{ED57AACE-184E-47B1-83D7-D491EB8FB31E}"/>
                  </a:ext>
                </a:extLst>
              </p:cNvPr>
              <p:cNvGraphicFramePr/>
              <p:nvPr/>
            </p:nvGraphicFramePr>
            <p:xfrm>
              <a:off x="6687580" y="63382"/>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sz="1600" b="1" strike="noStrike">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r>
                            <a:rPr lang="en-US" altLang="zh-TW" sz="1600" b="1" i="0" u="none" strike="noStrike" noProof="0">
                              <a:solidFill>
                                <a:srgbClr val="FFFFFF"/>
                              </a:solidFill>
                              <a:latin typeface="Arial"/>
                            </a:rPr>
                            <a:t>D</a:t>
                          </a:r>
                        </a:p>
                      </a:txBody>
                      <a:tcPr marL="91450" marR="91450" marT="45725" marB="45725">
                        <a:solidFill>
                          <a:srgbClr val="00B050"/>
                        </a:solidFill>
                      </a:tcPr>
                    </a:tc>
                    <a:tc>
                      <a:txBody>
                        <a:bodyPr/>
                        <a:lstStyle/>
                        <a:p>
                          <a:pPr lvl="0" algn="ctr">
                            <a:buNone/>
                          </a:pPr>
                          <a:r>
                            <a:rPr lang="af-ZA" altLang="zh-TW" sz="1600" b="1" i="0" u="none" strike="noStrike" noProof="0">
                              <a:solidFill>
                                <a:srgbClr val="FFFFFF"/>
                              </a:solidFill>
                              <a:latin typeface="Arial"/>
                            </a:rPr>
                            <a:t>D</a:t>
                          </a:r>
                        </a:p>
                      </a:txBody>
                      <a:tcPr marL="91450" marR="91450" marT="45725" marB="45725">
                        <a:solidFill>
                          <a:srgbClr val="00B050"/>
                        </a:solidFill>
                      </a:tcPr>
                    </a:tc>
                    <a:extLst>
                      <a:ext uri="{0D108BD9-81ED-4DB2-BD59-A6C34878D82A}">
                        <a16:rowId xmlns:a16="http://schemas.microsoft.com/office/drawing/2014/main" val="10001"/>
                      </a:ext>
                    </a:extLst>
                  </a:tr>
                </a:tbl>
              </a:graphicData>
            </a:graphic>
          </p:graphicFrame>
        </p:grpSp>
      </p:grpSp>
      <p:grpSp>
        <p:nvGrpSpPr>
          <p:cNvPr id="165" name="群組 164">
            <a:extLst>
              <a:ext uri="{FF2B5EF4-FFF2-40B4-BE49-F238E27FC236}">
                <a16:creationId xmlns:a16="http://schemas.microsoft.com/office/drawing/2014/main" id="{66179BCF-7BC6-4B85-9E2A-2EA81963C4E1}"/>
              </a:ext>
            </a:extLst>
          </p:cNvPr>
          <p:cNvGrpSpPr/>
          <p:nvPr/>
        </p:nvGrpSpPr>
        <p:grpSpPr>
          <a:xfrm>
            <a:off x="1199978" y="3028819"/>
            <a:ext cx="2005779" cy="1416546"/>
            <a:chOff x="266033" y="3247150"/>
            <a:chExt cx="2005779" cy="1416546"/>
          </a:xfrm>
        </p:grpSpPr>
        <p:graphicFrame>
          <p:nvGraphicFramePr>
            <p:cNvPr id="166" name="Shape 177">
              <a:extLst>
                <a:ext uri="{FF2B5EF4-FFF2-40B4-BE49-F238E27FC236}">
                  <a16:creationId xmlns:a16="http://schemas.microsoft.com/office/drawing/2014/main" id="{5BEBC490-47E6-4BF9-BF5E-701A0CCC6F62}"/>
                </a:ext>
              </a:extLst>
            </p:cNvPr>
            <p:cNvGraphicFramePr/>
            <p:nvPr>
              <p:extLst>
                <p:ext uri="{D42A27DB-BD31-4B8C-83A1-F6EECF244321}">
                  <p14:modId xmlns:p14="http://schemas.microsoft.com/office/powerpoint/2010/main" val="1019210677"/>
                </p:ext>
              </p:extLst>
            </p:nvPr>
          </p:nvGraphicFramePr>
          <p:xfrm>
            <a:off x="1315900" y="3247150"/>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67" name="Shape 177">
              <a:extLst>
                <a:ext uri="{FF2B5EF4-FFF2-40B4-BE49-F238E27FC236}">
                  <a16:creationId xmlns:a16="http://schemas.microsoft.com/office/drawing/2014/main" id="{12B574F2-5338-4855-90A1-2E547A52CC8A}"/>
                </a:ext>
              </a:extLst>
            </p:cNvPr>
            <p:cNvGraphicFramePr/>
            <p:nvPr>
              <p:extLst>
                <p:ext uri="{D42A27DB-BD31-4B8C-83A1-F6EECF244321}">
                  <p14:modId xmlns:p14="http://schemas.microsoft.com/office/powerpoint/2010/main" val="687928781"/>
                </p:ext>
              </p:extLst>
            </p:nvPr>
          </p:nvGraphicFramePr>
          <p:xfrm>
            <a:off x="267616" y="3247729"/>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68" name="Shape 177">
              <a:extLst>
                <a:ext uri="{FF2B5EF4-FFF2-40B4-BE49-F238E27FC236}">
                  <a16:creationId xmlns:a16="http://schemas.microsoft.com/office/drawing/2014/main" id="{8698F070-B6BB-4A80-9B7A-849C302730D6}"/>
                </a:ext>
              </a:extLst>
            </p:cNvPr>
            <p:cNvGraphicFramePr/>
            <p:nvPr>
              <p:extLst>
                <p:ext uri="{D42A27DB-BD31-4B8C-83A1-F6EECF244321}">
                  <p14:modId xmlns:p14="http://schemas.microsoft.com/office/powerpoint/2010/main" val="3536529677"/>
                </p:ext>
              </p:extLst>
            </p:nvPr>
          </p:nvGraphicFramePr>
          <p:xfrm>
            <a:off x="266033" y="3992972"/>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69" name="Shape 177">
              <a:extLst>
                <a:ext uri="{FF2B5EF4-FFF2-40B4-BE49-F238E27FC236}">
                  <a16:creationId xmlns:a16="http://schemas.microsoft.com/office/drawing/2014/main" id="{6FF6A6C1-E4F5-4FBF-859B-41D67BA20717}"/>
                </a:ext>
              </a:extLst>
            </p:cNvPr>
            <p:cNvGraphicFramePr/>
            <p:nvPr>
              <p:extLst>
                <p:ext uri="{D42A27DB-BD31-4B8C-83A1-F6EECF244321}">
                  <p14:modId xmlns:p14="http://schemas.microsoft.com/office/powerpoint/2010/main" val="2134936960"/>
                </p:ext>
              </p:extLst>
            </p:nvPr>
          </p:nvGraphicFramePr>
          <p:xfrm>
            <a:off x="1308845" y="399311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4"/>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pSp>
      <p:sp>
        <p:nvSpPr>
          <p:cNvPr id="170" name="語音泡泡: 矩形 250">
            <a:extLst>
              <a:ext uri="{FF2B5EF4-FFF2-40B4-BE49-F238E27FC236}">
                <a16:creationId xmlns:a16="http://schemas.microsoft.com/office/drawing/2014/main" id="{FEFB24AC-842C-43C5-90C9-6FBBE64B6EB4}"/>
              </a:ext>
            </a:extLst>
          </p:cNvPr>
          <p:cNvSpPr/>
          <p:nvPr/>
        </p:nvSpPr>
        <p:spPr>
          <a:xfrm>
            <a:off x="3341613" y="2160872"/>
            <a:ext cx="2587710" cy="780496"/>
          </a:xfrm>
          <a:custGeom>
            <a:avLst/>
            <a:gdLst>
              <a:gd name="connsiteX0" fmla="*/ 0 w 3326123"/>
              <a:gd name="connsiteY0" fmla="*/ 0 h 612853"/>
              <a:gd name="connsiteX1" fmla="*/ 1940238 w 3326123"/>
              <a:gd name="connsiteY1" fmla="*/ 0 h 612853"/>
              <a:gd name="connsiteX2" fmla="*/ 1940238 w 3326123"/>
              <a:gd name="connsiteY2" fmla="*/ 0 h 612853"/>
              <a:gd name="connsiteX3" fmla="*/ 2771769 w 3326123"/>
              <a:gd name="connsiteY3" fmla="*/ 0 h 612853"/>
              <a:gd name="connsiteX4" fmla="*/ 3326123 w 3326123"/>
              <a:gd name="connsiteY4" fmla="*/ 0 h 612853"/>
              <a:gd name="connsiteX5" fmla="*/ 3326123 w 3326123"/>
              <a:gd name="connsiteY5" fmla="*/ 357498 h 612853"/>
              <a:gd name="connsiteX6" fmla="*/ 3326123 w 3326123"/>
              <a:gd name="connsiteY6" fmla="*/ 357498 h 612853"/>
              <a:gd name="connsiteX7" fmla="*/ 3326123 w 3326123"/>
              <a:gd name="connsiteY7" fmla="*/ 510711 h 612853"/>
              <a:gd name="connsiteX8" fmla="*/ 3326123 w 3326123"/>
              <a:gd name="connsiteY8" fmla="*/ 612853 h 612853"/>
              <a:gd name="connsiteX9" fmla="*/ 2771769 w 3326123"/>
              <a:gd name="connsiteY9" fmla="*/ 612853 h 612853"/>
              <a:gd name="connsiteX10" fmla="*/ 1779642 w 3326123"/>
              <a:gd name="connsiteY10" fmla="*/ 805896 h 612853"/>
              <a:gd name="connsiteX11" fmla="*/ 1940238 w 3326123"/>
              <a:gd name="connsiteY11" fmla="*/ 612853 h 612853"/>
              <a:gd name="connsiteX12" fmla="*/ 0 w 3326123"/>
              <a:gd name="connsiteY12" fmla="*/ 612853 h 612853"/>
              <a:gd name="connsiteX13" fmla="*/ 0 w 3326123"/>
              <a:gd name="connsiteY13" fmla="*/ 510711 h 612853"/>
              <a:gd name="connsiteX14" fmla="*/ 0 w 3326123"/>
              <a:gd name="connsiteY14" fmla="*/ 357498 h 612853"/>
              <a:gd name="connsiteX15" fmla="*/ 0 w 3326123"/>
              <a:gd name="connsiteY15" fmla="*/ 357498 h 612853"/>
              <a:gd name="connsiteX16" fmla="*/ 0 w 3326123"/>
              <a:gd name="connsiteY16" fmla="*/ 0 h 612853"/>
              <a:gd name="connsiteX0" fmla="*/ 0 w 3326123"/>
              <a:gd name="connsiteY0" fmla="*/ 0 h 805896"/>
              <a:gd name="connsiteX1" fmla="*/ 1940238 w 3326123"/>
              <a:gd name="connsiteY1" fmla="*/ 0 h 805896"/>
              <a:gd name="connsiteX2" fmla="*/ 1940238 w 3326123"/>
              <a:gd name="connsiteY2" fmla="*/ 0 h 805896"/>
              <a:gd name="connsiteX3" fmla="*/ 2771769 w 3326123"/>
              <a:gd name="connsiteY3" fmla="*/ 0 h 805896"/>
              <a:gd name="connsiteX4" fmla="*/ 3326123 w 3326123"/>
              <a:gd name="connsiteY4" fmla="*/ 0 h 805896"/>
              <a:gd name="connsiteX5" fmla="*/ 3326123 w 3326123"/>
              <a:gd name="connsiteY5" fmla="*/ 357498 h 805896"/>
              <a:gd name="connsiteX6" fmla="*/ 3326123 w 3326123"/>
              <a:gd name="connsiteY6" fmla="*/ 357498 h 805896"/>
              <a:gd name="connsiteX7" fmla="*/ 3326123 w 3326123"/>
              <a:gd name="connsiteY7" fmla="*/ 510711 h 805896"/>
              <a:gd name="connsiteX8" fmla="*/ 3326123 w 3326123"/>
              <a:gd name="connsiteY8" fmla="*/ 612853 h 805896"/>
              <a:gd name="connsiteX9" fmla="*/ 2771769 w 3326123"/>
              <a:gd name="connsiteY9" fmla="*/ 612853 h 805896"/>
              <a:gd name="connsiteX10" fmla="*/ 1779642 w 3326123"/>
              <a:gd name="connsiteY10" fmla="*/ 805896 h 805896"/>
              <a:gd name="connsiteX11" fmla="*/ 1470338 w 3326123"/>
              <a:gd name="connsiteY11" fmla="*/ 612853 h 805896"/>
              <a:gd name="connsiteX12" fmla="*/ 0 w 3326123"/>
              <a:gd name="connsiteY12" fmla="*/ 612853 h 805896"/>
              <a:gd name="connsiteX13" fmla="*/ 0 w 3326123"/>
              <a:gd name="connsiteY13" fmla="*/ 510711 h 805896"/>
              <a:gd name="connsiteX14" fmla="*/ 0 w 3326123"/>
              <a:gd name="connsiteY14" fmla="*/ 357498 h 805896"/>
              <a:gd name="connsiteX15" fmla="*/ 0 w 3326123"/>
              <a:gd name="connsiteY15" fmla="*/ 357498 h 805896"/>
              <a:gd name="connsiteX16" fmla="*/ 0 w 3326123"/>
              <a:gd name="connsiteY16" fmla="*/ 0 h 805896"/>
              <a:gd name="connsiteX0" fmla="*/ 0 w 3326123"/>
              <a:gd name="connsiteY0" fmla="*/ 0 h 805896"/>
              <a:gd name="connsiteX1" fmla="*/ 1940238 w 3326123"/>
              <a:gd name="connsiteY1" fmla="*/ 0 h 805896"/>
              <a:gd name="connsiteX2" fmla="*/ 1940238 w 3326123"/>
              <a:gd name="connsiteY2" fmla="*/ 0 h 805896"/>
              <a:gd name="connsiteX3" fmla="*/ 2771769 w 3326123"/>
              <a:gd name="connsiteY3" fmla="*/ 0 h 805896"/>
              <a:gd name="connsiteX4" fmla="*/ 3326123 w 3326123"/>
              <a:gd name="connsiteY4" fmla="*/ 0 h 805896"/>
              <a:gd name="connsiteX5" fmla="*/ 3326123 w 3326123"/>
              <a:gd name="connsiteY5" fmla="*/ 357498 h 805896"/>
              <a:gd name="connsiteX6" fmla="*/ 3326123 w 3326123"/>
              <a:gd name="connsiteY6" fmla="*/ 357498 h 805896"/>
              <a:gd name="connsiteX7" fmla="*/ 3326123 w 3326123"/>
              <a:gd name="connsiteY7" fmla="*/ 510711 h 805896"/>
              <a:gd name="connsiteX8" fmla="*/ 3326123 w 3326123"/>
              <a:gd name="connsiteY8" fmla="*/ 612853 h 805896"/>
              <a:gd name="connsiteX9" fmla="*/ 1831969 w 3326123"/>
              <a:gd name="connsiteY9" fmla="*/ 625553 h 805896"/>
              <a:gd name="connsiteX10" fmla="*/ 1779642 w 3326123"/>
              <a:gd name="connsiteY10" fmla="*/ 805896 h 805896"/>
              <a:gd name="connsiteX11" fmla="*/ 1470338 w 3326123"/>
              <a:gd name="connsiteY11" fmla="*/ 612853 h 805896"/>
              <a:gd name="connsiteX12" fmla="*/ 0 w 3326123"/>
              <a:gd name="connsiteY12" fmla="*/ 612853 h 805896"/>
              <a:gd name="connsiteX13" fmla="*/ 0 w 3326123"/>
              <a:gd name="connsiteY13" fmla="*/ 510711 h 805896"/>
              <a:gd name="connsiteX14" fmla="*/ 0 w 3326123"/>
              <a:gd name="connsiteY14" fmla="*/ 357498 h 805896"/>
              <a:gd name="connsiteX15" fmla="*/ 0 w 3326123"/>
              <a:gd name="connsiteY15" fmla="*/ 357498 h 805896"/>
              <a:gd name="connsiteX16" fmla="*/ 0 w 3326123"/>
              <a:gd name="connsiteY16" fmla="*/ 0 h 805896"/>
              <a:gd name="connsiteX0" fmla="*/ 0 w 3326123"/>
              <a:gd name="connsiteY0" fmla="*/ 0 h 805896"/>
              <a:gd name="connsiteX1" fmla="*/ 1940238 w 3326123"/>
              <a:gd name="connsiteY1" fmla="*/ 0 h 805896"/>
              <a:gd name="connsiteX2" fmla="*/ 1940238 w 3326123"/>
              <a:gd name="connsiteY2" fmla="*/ 0 h 805896"/>
              <a:gd name="connsiteX3" fmla="*/ 2771769 w 3326123"/>
              <a:gd name="connsiteY3" fmla="*/ 0 h 805896"/>
              <a:gd name="connsiteX4" fmla="*/ 3326123 w 3326123"/>
              <a:gd name="connsiteY4" fmla="*/ 0 h 805896"/>
              <a:gd name="connsiteX5" fmla="*/ 3326123 w 3326123"/>
              <a:gd name="connsiteY5" fmla="*/ 357498 h 805896"/>
              <a:gd name="connsiteX6" fmla="*/ 3326123 w 3326123"/>
              <a:gd name="connsiteY6" fmla="*/ 357498 h 805896"/>
              <a:gd name="connsiteX7" fmla="*/ 3326123 w 3326123"/>
              <a:gd name="connsiteY7" fmla="*/ 510711 h 805896"/>
              <a:gd name="connsiteX8" fmla="*/ 3326123 w 3326123"/>
              <a:gd name="connsiteY8" fmla="*/ 612853 h 805896"/>
              <a:gd name="connsiteX9" fmla="*/ 1831969 w 3326123"/>
              <a:gd name="connsiteY9" fmla="*/ 625553 h 805896"/>
              <a:gd name="connsiteX10" fmla="*/ 1779642 w 3326123"/>
              <a:gd name="connsiteY10" fmla="*/ 805896 h 805896"/>
              <a:gd name="connsiteX11" fmla="*/ 1616388 w 3326123"/>
              <a:gd name="connsiteY11" fmla="*/ 619203 h 805896"/>
              <a:gd name="connsiteX12" fmla="*/ 0 w 3326123"/>
              <a:gd name="connsiteY12" fmla="*/ 612853 h 805896"/>
              <a:gd name="connsiteX13" fmla="*/ 0 w 3326123"/>
              <a:gd name="connsiteY13" fmla="*/ 510711 h 805896"/>
              <a:gd name="connsiteX14" fmla="*/ 0 w 3326123"/>
              <a:gd name="connsiteY14" fmla="*/ 357498 h 805896"/>
              <a:gd name="connsiteX15" fmla="*/ 0 w 3326123"/>
              <a:gd name="connsiteY15" fmla="*/ 357498 h 805896"/>
              <a:gd name="connsiteX16" fmla="*/ 0 w 3326123"/>
              <a:gd name="connsiteY16" fmla="*/ 0 h 805896"/>
              <a:gd name="connsiteX0" fmla="*/ 0 w 3326123"/>
              <a:gd name="connsiteY0" fmla="*/ 0 h 780496"/>
              <a:gd name="connsiteX1" fmla="*/ 1940238 w 3326123"/>
              <a:gd name="connsiteY1" fmla="*/ 0 h 780496"/>
              <a:gd name="connsiteX2" fmla="*/ 1940238 w 3326123"/>
              <a:gd name="connsiteY2" fmla="*/ 0 h 780496"/>
              <a:gd name="connsiteX3" fmla="*/ 2771769 w 3326123"/>
              <a:gd name="connsiteY3" fmla="*/ 0 h 780496"/>
              <a:gd name="connsiteX4" fmla="*/ 3326123 w 3326123"/>
              <a:gd name="connsiteY4" fmla="*/ 0 h 780496"/>
              <a:gd name="connsiteX5" fmla="*/ 3326123 w 3326123"/>
              <a:gd name="connsiteY5" fmla="*/ 357498 h 780496"/>
              <a:gd name="connsiteX6" fmla="*/ 3326123 w 3326123"/>
              <a:gd name="connsiteY6" fmla="*/ 357498 h 780496"/>
              <a:gd name="connsiteX7" fmla="*/ 3326123 w 3326123"/>
              <a:gd name="connsiteY7" fmla="*/ 510711 h 780496"/>
              <a:gd name="connsiteX8" fmla="*/ 3326123 w 3326123"/>
              <a:gd name="connsiteY8" fmla="*/ 612853 h 780496"/>
              <a:gd name="connsiteX9" fmla="*/ 1831969 w 3326123"/>
              <a:gd name="connsiteY9" fmla="*/ 625553 h 780496"/>
              <a:gd name="connsiteX10" fmla="*/ 1728842 w 3326123"/>
              <a:gd name="connsiteY10" fmla="*/ 780496 h 780496"/>
              <a:gd name="connsiteX11" fmla="*/ 1616388 w 3326123"/>
              <a:gd name="connsiteY11" fmla="*/ 619203 h 780496"/>
              <a:gd name="connsiteX12" fmla="*/ 0 w 3326123"/>
              <a:gd name="connsiteY12" fmla="*/ 612853 h 780496"/>
              <a:gd name="connsiteX13" fmla="*/ 0 w 3326123"/>
              <a:gd name="connsiteY13" fmla="*/ 510711 h 780496"/>
              <a:gd name="connsiteX14" fmla="*/ 0 w 3326123"/>
              <a:gd name="connsiteY14" fmla="*/ 357498 h 780496"/>
              <a:gd name="connsiteX15" fmla="*/ 0 w 3326123"/>
              <a:gd name="connsiteY15" fmla="*/ 357498 h 780496"/>
              <a:gd name="connsiteX16" fmla="*/ 0 w 3326123"/>
              <a:gd name="connsiteY16" fmla="*/ 0 h 780496"/>
              <a:gd name="connsiteX0" fmla="*/ 0 w 3326123"/>
              <a:gd name="connsiteY0" fmla="*/ 0 h 780496"/>
              <a:gd name="connsiteX1" fmla="*/ 1940238 w 3326123"/>
              <a:gd name="connsiteY1" fmla="*/ 0 h 780496"/>
              <a:gd name="connsiteX2" fmla="*/ 1940238 w 3326123"/>
              <a:gd name="connsiteY2" fmla="*/ 0 h 780496"/>
              <a:gd name="connsiteX3" fmla="*/ 2771769 w 3326123"/>
              <a:gd name="connsiteY3" fmla="*/ 0 h 780496"/>
              <a:gd name="connsiteX4" fmla="*/ 3326123 w 3326123"/>
              <a:gd name="connsiteY4" fmla="*/ 0 h 780496"/>
              <a:gd name="connsiteX5" fmla="*/ 3326123 w 3326123"/>
              <a:gd name="connsiteY5" fmla="*/ 357498 h 780496"/>
              <a:gd name="connsiteX6" fmla="*/ 3326123 w 3326123"/>
              <a:gd name="connsiteY6" fmla="*/ 357498 h 780496"/>
              <a:gd name="connsiteX7" fmla="*/ 3326123 w 3326123"/>
              <a:gd name="connsiteY7" fmla="*/ 510711 h 780496"/>
              <a:gd name="connsiteX8" fmla="*/ 3326123 w 3326123"/>
              <a:gd name="connsiteY8" fmla="*/ 612853 h 780496"/>
              <a:gd name="connsiteX9" fmla="*/ 1831969 w 3326123"/>
              <a:gd name="connsiteY9" fmla="*/ 625553 h 780496"/>
              <a:gd name="connsiteX10" fmla="*/ 1728842 w 3326123"/>
              <a:gd name="connsiteY10" fmla="*/ 780496 h 780496"/>
              <a:gd name="connsiteX11" fmla="*/ 1546538 w 3326123"/>
              <a:gd name="connsiteY11" fmla="*/ 609678 h 780496"/>
              <a:gd name="connsiteX12" fmla="*/ 0 w 3326123"/>
              <a:gd name="connsiteY12" fmla="*/ 612853 h 780496"/>
              <a:gd name="connsiteX13" fmla="*/ 0 w 3326123"/>
              <a:gd name="connsiteY13" fmla="*/ 510711 h 780496"/>
              <a:gd name="connsiteX14" fmla="*/ 0 w 3326123"/>
              <a:gd name="connsiteY14" fmla="*/ 357498 h 780496"/>
              <a:gd name="connsiteX15" fmla="*/ 0 w 3326123"/>
              <a:gd name="connsiteY15" fmla="*/ 357498 h 780496"/>
              <a:gd name="connsiteX16" fmla="*/ 0 w 3326123"/>
              <a:gd name="connsiteY16" fmla="*/ 0 h 780496"/>
              <a:gd name="connsiteX0" fmla="*/ 0 w 3326123"/>
              <a:gd name="connsiteY0" fmla="*/ 0 h 780496"/>
              <a:gd name="connsiteX1" fmla="*/ 1940238 w 3326123"/>
              <a:gd name="connsiteY1" fmla="*/ 0 h 780496"/>
              <a:gd name="connsiteX2" fmla="*/ 1940238 w 3326123"/>
              <a:gd name="connsiteY2" fmla="*/ 0 h 780496"/>
              <a:gd name="connsiteX3" fmla="*/ 2771769 w 3326123"/>
              <a:gd name="connsiteY3" fmla="*/ 0 h 780496"/>
              <a:gd name="connsiteX4" fmla="*/ 3326123 w 3326123"/>
              <a:gd name="connsiteY4" fmla="*/ 0 h 780496"/>
              <a:gd name="connsiteX5" fmla="*/ 3326123 w 3326123"/>
              <a:gd name="connsiteY5" fmla="*/ 357498 h 780496"/>
              <a:gd name="connsiteX6" fmla="*/ 3326123 w 3326123"/>
              <a:gd name="connsiteY6" fmla="*/ 357498 h 780496"/>
              <a:gd name="connsiteX7" fmla="*/ 3326123 w 3326123"/>
              <a:gd name="connsiteY7" fmla="*/ 510711 h 780496"/>
              <a:gd name="connsiteX8" fmla="*/ 3326123 w 3326123"/>
              <a:gd name="connsiteY8" fmla="*/ 612853 h 780496"/>
              <a:gd name="connsiteX9" fmla="*/ 1831969 w 3326123"/>
              <a:gd name="connsiteY9" fmla="*/ 625553 h 780496"/>
              <a:gd name="connsiteX10" fmla="*/ 1605017 w 3326123"/>
              <a:gd name="connsiteY10" fmla="*/ 780496 h 780496"/>
              <a:gd name="connsiteX11" fmla="*/ 1546538 w 3326123"/>
              <a:gd name="connsiteY11" fmla="*/ 609678 h 780496"/>
              <a:gd name="connsiteX12" fmla="*/ 0 w 3326123"/>
              <a:gd name="connsiteY12" fmla="*/ 612853 h 780496"/>
              <a:gd name="connsiteX13" fmla="*/ 0 w 3326123"/>
              <a:gd name="connsiteY13" fmla="*/ 510711 h 780496"/>
              <a:gd name="connsiteX14" fmla="*/ 0 w 3326123"/>
              <a:gd name="connsiteY14" fmla="*/ 357498 h 780496"/>
              <a:gd name="connsiteX15" fmla="*/ 0 w 3326123"/>
              <a:gd name="connsiteY15" fmla="*/ 357498 h 780496"/>
              <a:gd name="connsiteX16" fmla="*/ 0 w 3326123"/>
              <a:gd name="connsiteY16" fmla="*/ 0 h 780496"/>
              <a:gd name="connsiteX0" fmla="*/ 0 w 3326123"/>
              <a:gd name="connsiteY0" fmla="*/ 0 h 780496"/>
              <a:gd name="connsiteX1" fmla="*/ 1940238 w 3326123"/>
              <a:gd name="connsiteY1" fmla="*/ 0 h 780496"/>
              <a:gd name="connsiteX2" fmla="*/ 1940238 w 3326123"/>
              <a:gd name="connsiteY2" fmla="*/ 0 h 780496"/>
              <a:gd name="connsiteX3" fmla="*/ 2771769 w 3326123"/>
              <a:gd name="connsiteY3" fmla="*/ 0 h 780496"/>
              <a:gd name="connsiteX4" fmla="*/ 3326123 w 3326123"/>
              <a:gd name="connsiteY4" fmla="*/ 0 h 780496"/>
              <a:gd name="connsiteX5" fmla="*/ 3326123 w 3326123"/>
              <a:gd name="connsiteY5" fmla="*/ 357498 h 780496"/>
              <a:gd name="connsiteX6" fmla="*/ 3326123 w 3326123"/>
              <a:gd name="connsiteY6" fmla="*/ 357498 h 780496"/>
              <a:gd name="connsiteX7" fmla="*/ 3326123 w 3326123"/>
              <a:gd name="connsiteY7" fmla="*/ 510711 h 780496"/>
              <a:gd name="connsiteX8" fmla="*/ 3326123 w 3326123"/>
              <a:gd name="connsiteY8" fmla="*/ 612853 h 780496"/>
              <a:gd name="connsiteX9" fmla="*/ 1673219 w 3326123"/>
              <a:gd name="connsiteY9" fmla="*/ 628728 h 780496"/>
              <a:gd name="connsiteX10" fmla="*/ 1605017 w 3326123"/>
              <a:gd name="connsiteY10" fmla="*/ 780496 h 780496"/>
              <a:gd name="connsiteX11" fmla="*/ 1546538 w 3326123"/>
              <a:gd name="connsiteY11" fmla="*/ 609678 h 780496"/>
              <a:gd name="connsiteX12" fmla="*/ 0 w 3326123"/>
              <a:gd name="connsiteY12" fmla="*/ 612853 h 780496"/>
              <a:gd name="connsiteX13" fmla="*/ 0 w 3326123"/>
              <a:gd name="connsiteY13" fmla="*/ 510711 h 780496"/>
              <a:gd name="connsiteX14" fmla="*/ 0 w 3326123"/>
              <a:gd name="connsiteY14" fmla="*/ 357498 h 780496"/>
              <a:gd name="connsiteX15" fmla="*/ 0 w 3326123"/>
              <a:gd name="connsiteY15" fmla="*/ 357498 h 780496"/>
              <a:gd name="connsiteX16" fmla="*/ 0 w 3326123"/>
              <a:gd name="connsiteY16" fmla="*/ 0 h 780496"/>
              <a:gd name="connsiteX0" fmla="*/ 0 w 3326123"/>
              <a:gd name="connsiteY0" fmla="*/ 0 h 780496"/>
              <a:gd name="connsiteX1" fmla="*/ 1940238 w 3326123"/>
              <a:gd name="connsiteY1" fmla="*/ 0 h 780496"/>
              <a:gd name="connsiteX2" fmla="*/ 1940238 w 3326123"/>
              <a:gd name="connsiteY2" fmla="*/ 0 h 780496"/>
              <a:gd name="connsiteX3" fmla="*/ 2771769 w 3326123"/>
              <a:gd name="connsiteY3" fmla="*/ 0 h 780496"/>
              <a:gd name="connsiteX4" fmla="*/ 3326123 w 3326123"/>
              <a:gd name="connsiteY4" fmla="*/ 0 h 780496"/>
              <a:gd name="connsiteX5" fmla="*/ 3326123 w 3326123"/>
              <a:gd name="connsiteY5" fmla="*/ 357498 h 780496"/>
              <a:gd name="connsiteX6" fmla="*/ 3326123 w 3326123"/>
              <a:gd name="connsiteY6" fmla="*/ 357498 h 780496"/>
              <a:gd name="connsiteX7" fmla="*/ 3326123 w 3326123"/>
              <a:gd name="connsiteY7" fmla="*/ 510711 h 780496"/>
              <a:gd name="connsiteX8" fmla="*/ 3326123 w 3326123"/>
              <a:gd name="connsiteY8" fmla="*/ 612853 h 780496"/>
              <a:gd name="connsiteX9" fmla="*/ 1673219 w 3326123"/>
              <a:gd name="connsiteY9" fmla="*/ 628728 h 780496"/>
              <a:gd name="connsiteX10" fmla="*/ 1605017 w 3326123"/>
              <a:gd name="connsiteY10" fmla="*/ 780496 h 780496"/>
              <a:gd name="connsiteX11" fmla="*/ 1530663 w 3326123"/>
              <a:gd name="connsiteY11" fmla="*/ 616028 h 780496"/>
              <a:gd name="connsiteX12" fmla="*/ 0 w 3326123"/>
              <a:gd name="connsiteY12" fmla="*/ 612853 h 780496"/>
              <a:gd name="connsiteX13" fmla="*/ 0 w 3326123"/>
              <a:gd name="connsiteY13" fmla="*/ 510711 h 780496"/>
              <a:gd name="connsiteX14" fmla="*/ 0 w 3326123"/>
              <a:gd name="connsiteY14" fmla="*/ 357498 h 780496"/>
              <a:gd name="connsiteX15" fmla="*/ 0 w 3326123"/>
              <a:gd name="connsiteY15" fmla="*/ 357498 h 780496"/>
              <a:gd name="connsiteX16" fmla="*/ 0 w 3326123"/>
              <a:gd name="connsiteY16" fmla="*/ 0 h 780496"/>
              <a:gd name="connsiteX0" fmla="*/ 0 w 3326123"/>
              <a:gd name="connsiteY0" fmla="*/ 0 h 780496"/>
              <a:gd name="connsiteX1" fmla="*/ 1940238 w 3326123"/>
              <a:gd name="connsiteY1" fmla="*/ 0 h 780496"/>
              <a:gd name="connsiteX2" fmla="*/ 1940238 w 3326123"/>
              <a:gd name="connsiteY2" fmla="*/ 0 h 780496"/>
              <a:gd name="connsiteX3" fmla="*/ 2771769 w 3326123"/>
              <a:gd name="connsiteY3" fmla="*/ 0 h 780496"/>
              <a:gd name="connsiteX4" fmla="*/ 3326123 w 3326123"/>
              <a:gd name="connsiteY4" fmla="*/ 0 h 780496"/>
              <a:gd name="connsiteX5" fmla="*/ 3326123 w 3326123"/>
              <a:gd name="connsiteY5" fmla="*/ 357498 h 780496"/>
              <a:gd name="connsiteX6" fmla="*/ 3326123 w 3326123"/>
              <a:gd name="connsiteY6" fmla="*/ 357498 h 780496"/>
              <a:gd name="connsiteX7" fmla="*/ 3326123 w 3326123"/>
              <a:gd name="connsiteY7" fmla="*/ 510711 h 780496"/>
              <a:gd name="connsiteX8" fmla="*/ 3326123 w 3326123"/>
              <a:gd name="connsiteY8" fmla="*/ 612853 h 780496"/>
              <a:gd name="connsiteX9" fmla="*/ 1673219 w 3326123"/>
              <a:gd name="connsiteY9" fmla="*/ 628728 h 780496"/>
              <a:gd name="connsiteX10" fmla="*/ 1605017 w 3326123"/>
              <a:gd name="connsiteY10" fmla="*/ 780496 h 780496"/>
              <a:gd name="connsiteX11" fmla="*/ 1523520 w 3326123"/>
              <a:gd name="connsiteY11" fmla="*/ 594596 h 780496"/>
              <a:gd name="connsiteX12" fmla="*/ 0 w 3326123"/>
              <a:gd name="connsiteY12" fmla="*/ 612853 h 780496"/>
              <a:gd name="connsiteX13" fmla="*/ 0 w 3326123"/>
              <a:gd name="connsiteY13" fmla="*/ 510711 h 780496"/>
              <a:gd name="connsiteX14" fmla="*/ 0 w 3326123"/>
              <a:gd name="connsiteY14" fmla="*/ 357498 h 780496"/>
              <a:gd name="connsiteX15" fmla="*/ 0 w 3326123"/>
              <a:gd name="connsiteY15" fmla="*/ 357498 h 780496"/>
              <a:gd name="connsiteX16" fmla="*/ 0 w 3326123"/>
              <a:gd name="connsiteY16" fmla="*/ 0 h 780496"/>
              <a:gd name="connsiteX0" fmla="*/ 0 w 3326123"/>
              <a:gd name="connsiteY0" fmla="*/ 0 h 780496"/>
              <a:gd name="connsiteX1" fmla="*/ 1940238 w 3326123"/>
              <a:gd name="connsiteY1" fmla="*/ 0 h 780496"/>
              <a:gd name="connsiteX2" fmla="*/ 1940238 w 3326123"/>
              <a:gd name="connsiteY2" fmla="*/ 0 h 780496"/>
              <a:gd name="connsiteX3" fmla="*/ 2771769 w 3326123"/>
              <a:gd name="connsiteY3" fmla="*/ 0 h 780496"/>
              <a:gd name="connsiteX4" fmla="*/ 3326123 w 3326123"/>
              <a:gd name="connsiteY4" fmla="*/ 0 h 780496"/>
              <a:gd name="connsiteX5" fmla="*/ 3326123 w 3326123"/>
              <a:gd name="connsiteY5" fmla="*/ 357498 h 780496"/>
              <a:gd name="connsiteX6" fmla="*/ 3326123 w 3326123"/>
              <a:gd name="connsiteY6" fmla="*/ 357498 h 780496"/>
              <a:gd name="connsiteX7" fmla="*/ 3326123 w 3326123"/>
              <a:gd name="connsiteY7" fmla="*/ 510711 h 780496"/>
              <a:gd name="connsiteX8" fmla="*/ 3326123 w 3326123"/>
              <a:gd name="connsiteY8" fmla="*/ 612853 h 780496"/>
              <a:gd name="connsiteX9" fmla="*/ 1673219 w 3326123"/>
              <a:gd name="connsiteY9" fmla="*/ 628728 h 780496"/>
              <a:gd name="connsiteX10" fmla="*/ 1605017 w 3326123"/>
              <a:gd name="connsiteY10" fmla="*/ 780496 h 780496"/>
              <a:gd name="connsiteX11" fmla="*/ 1518757 w 3326123"/>
              <a:gd name="connsiteY11" fmla="*/ 599358 h 780496"/>
              <a:gd name="connsiteX12" fmla="*/ 0 w 3326123"/>
              <a:gd name="connsiteY12" fmla="*/ 612853 h 780496"/>
              <a:gd name="connsiteX13" fmla="*/ 0 w 3326123"/>
              <a:gd name="connsiteY13" fmla="*/ 510711 h 780496"/>
              <a:gd name="connsiteX14" fmla="*/ 0 w 3326123"/>
              <a:gd name="connsiteY14" fmla="*/ 357498 h 780496"/>
              <a:gd name="connsiteX15" fmla="*/ 0 w 3326123"/>
              <a:gd name="connsiteY15" fmla="*/ 357498 h 780496"/>
              <a:gd name="connsiteX16" fmla="*/ 0 w 3326123"/>
              <a:gd name="connsiteY16" fmla="*/ 0 h 780496"/>
              <a:gd name="connsiteX0" fmla="*/ 0 w 3326123"/>
              <a:gd name="connsiteY0" fmla="*/ 0 h 780496"/>
              <a:gd name="connsiteX1" fmla="*/ 1940238 w 3326123"/>
              <a:gd name="connsiteY1" fmla="*/ 0 h 780496"/>
              <a:gd name="connsiteX2" fmla="*/ 1940238 w 3326123"/>
              <a:gd name="connsiteY2" fmla="*/ 0 h 780496"/>
              <a:gd name="connsiteX3" fmla="*/ 2771769 w 3326123"/>
              <a:gd name="connsiteY3" fmla="*/ 0 h 780496"/>
              <a:gd name="connsiteX4" fmla="*/ 3326123 w 3326123"/>
              <a:gd name="connsiteY4" fmla="*/ 0 h 780496"/>
              <a:gd name="connsiteX5" fmla="*/ 3326123 w 3326123"/>
              <a:gd name="connsiteY5" fmla="*/ 357498 h 780496"/>
              <a:gd name="connsiteX6" fmla="*/ 3326123 w 3326123"/>
              <a:gd name="connsiteY6" fmla="*/ 357498 h 780496"/>
              <a:gd name="connsiteX7" fmla="*/ 3326123 w 3326123"/>
              <a:gd name="connsiteY7" fmla="*/ 510711 h 780496"/>
              <a:gd name="connsiteX8" fmla="*/ 3326123 w 3326123"/>
              <a:gd name="connsiteY8" fmla="*/ 612853 h 780496"/>
              <a:gd name="connsiteX9" fmla="*/ 1673219 w 3326123"/>
              <a:gd name="connsiteY9" fmla="*/ 600153 h 780496"/>
              <a:gd name="connsiteX10" fmla="*/ 1605017 w 3326123"/>
              <a:gd name="connsiteY10" fmla="*/ 780496 h 780496"/>
              <a:gd name="connsiteX11" fmla="*/ 1518757 w 3326123"/>
              <a:gd name="connsiteY11" fmla="*/ 599358 h 780496"/>
              <a:gd name="connsiteX12" fmla="*/ 0 w 3326123"/>
              <a:gd name="connsiteY12" fmla="*/ 612853 h 780496"/>
              <a:gd name="connsiteX13" fmla="*/ 0 w 3326123"/>
              <a:gd name="connsiteY13" fmla="*/ 510711 h 780496"/>
              <a:gd name="connsiteX14" fmla="*/ 0 w 3326123"/>
              <a:gd name="connsiteY14" fmla="*/ 357498 h 780496"/>
              <a:gd name="connsiteX15" fmla="*/ 0 w 3326123"/>
              <a:gd name="connsiteY15" fmla="*/ 357498 h 780496"/>
              <a:gd name="connsiteX16" fmla="*/ 0 w 3326123"/>
              <a:gd name="connsiteY16" fmla="*/ 0 h 780496"/>
              <a:gd name="connsiteX0" fmla="*/ 0 w 3326123"/>
              <a:gd name="connsiteY0" fmla="*/ 0 h 780496"/>
              <a:gd name="connsiteX1" fmla="*/ 1940238 w 3326123"/>
              <a:gd name="connsiteY1" fmla="*/ 0 h 780496"/>
              <a:gd name="connsiteX2" fmla="*/ 1940238 w 3326123"/>
              <a:gd name="connsiteY2" fmla="*/ 0 h 780496"/>
              <a:gd name="connsiteX3" fmla="*/ 2771769 w 3326123"/>
              <a:gd name="connsiteY3" fmla="*/ 0 h 780496"/>
              <a:gd name="connsiteX4" fmla="*/ 3326123 w 3326123"/>
              <a:gd name="connsiteY4" fmla="*/ 0 h 780496"/>
              <a:gd name="connsiteX5" fmla="*/ 3326123 w 3326123"/>
              <a:gd name="connsiteY5" fmla="*/ 357498 h 780496"/>
              <a:gd name="connsiteX6" fmla="*/ 3326123 w 3326123"/>
              <a:gd name="connsiteY6" fmla="*/ 357498 h 780496"/>
              <a:gd name="connsiteX7" fmla="*/ 3326123 w 3326123"/>
              <a:gd name="connsiteY7" fmla="*/ 510711 h 780496"/>
              <a:gd name="connsiteX8" fmla="*/ 3326123 w 3326123"/>
              <a:gd name="connsiteY8" fmla="*/ 612853 h 780496"/>
              <a:gd name="connsiteX9" fmla="*/ 1673219 w 3326123"/>
              <a:gd name="connsiteY9" fmla="*/ 638253 h 780496"/>
              <a:gd name="connsiteX10" fmla="*/ 1605017 w 3326123"/>
              <a:gd name="connsiteY10" fmla="*/ 780496 h 780496"/>
              <a:gd name="connsiteX11" fmla="*/ 1518757 w 3326123"/>
              <a:gd name="connsiteY11" fmla="*/ 599358 h 780496"/>
              <a:gd name="connsiteX12" fmla="*/ 0 w 3326123"/>
              <a:gd name="connsiteY12" fmla="*/ 612853 h 780496"/>
              <a:gd name="connsiteX13" fmla="*/ 0 w 3326123"/>
              <a:gd name="connsiteY13" fmla="*/ 510711 h 780496"/>
              <a:gd name="connsiteX14" fmla="*/ 0 w 3326123"/>
              <a:gd name="connsiteY14" fmla="*/ 357498 h 780496"/>
              <a:gd name="connsiteX15" fmla="*/ 0 w 3326123"/>
              <a:gd name="connsiteY15" fmla="*/ 357498 h 780496"/>
              <a:gd name="connsiteX16" fmla="*/ 0 w 3326123"/>
              <a:gd name="connsiteY16" fmla="*/ 0 h 780496"/>
              <a:gd name="connsiteX0" fmla="*/ 0 w 3326123"/>
              <a:gd name="connsiteY0" fmla="*/ 0 h 780496"/>
              <a:gd name="connsiteX1" fmla="*/ 1940238 w 3326123"/>
              <a:gd name="connsiteY1" fmla="*/ 0 h 780496"/>
              <a:gd name="connsiteX2" fmla="*/ 1940238 w 3326123"/>
              <a:gd name="connsiteY2" fmla="*/ 0 h 780496"/>
              <a:gd name="connsiteX3" fmla="*/ 2771769 w 3326123"/>
              <a:gd name="connsiteY3" fmla="*/ 0 h 780496"/>
              <a:gd name="connsiteX4" fmla="*/ 3326123 w 3326123"/>
              <a:gd name="connsiteY4" fmla="*/ 0 h 780496"/>
              <a:gd name="connsiteX5" fmla="*/ 3326123 w 3326123"/>
              <a:gd name="connsiteY5" fmla="*/ 357498 h 780496"/>
              <a:gd name="connsiteX6" fmla="*/ 3326123 w 3326123"/>
              <a:gd name="connsiteY6" fmla="*/ 357498 h 780496"/>
              <a:gd name="connsiteX7" fmla="*/ 3326123 w 3326123"/>
              <a:gd name="connsiteY7" fmla="*/ 510711 h 780496"/>
              <a:gd name="connsiteX8" fmla="*/ 3326123 w 3326123"/>
              <a:gd name="connsiteY8" fmla="*/ 612853 h 780496"/>
              <a:gd name="connsiteX9" fmla="*/ 1673219 w 3326123"/>
              <a:gd name="connsiteY9" fmla="*/ 638253 h 780496"/>
              <a:gd name="connsiteX10" fmla="*/ 1605017 w 3326123"/>
              <a:gd name="connsiteY10" fmla="*/ 780496 h 780496"/>
              <a:gd name="connsiteX11" fmla="*/ 1523519 w 3326123"/>
              <a:gd name="connsiteY11" fmla="*/ 627933 h 780496"/>
              <a:gd name="connsiteX12" fmla="*/ 0 w 3326123"/>
              <a:gd name="connsiteY12" fmla="*/ 612853 h 780496"/>
              <a:gd name="connsiteX13" fmla="*/ 0 w 3326123"/>
              <a:gd name="connsiteY13" fmla="*/ 510711 h 780496"/>
              <a:gd name="connsiteX14" fmla="*/ 0 w 3326123"/>
              <a:gd name="connsiteY14" fmla="*/ 357498 h 780496"/>
              <a:gd name="connsiteX15" fmla="*/ 0 w 3326123"/>
              <a:gd name="connsiteY15" fmla="*/ 357498 h 780496"/>
              <a:gd name="connsiteX16" fmla="*/ 0 w 3326123"/>
              <a:gd name="connsiteY16" fmla="*/ 0 h 780496"/>
              <a:gd name="connsiteX0" fmla="*/ 0 w 3326123"/>
              <a:gd name="connsiteY0" fmla="*/ 0 h 780496"/>
              <a:gd name="connsiteX1" fmla="*/ 1940238 w 3326123"/>
              <a:gd name="connsiteY1" fmla="*/ 0 h 780496"/>
              <a:gd name="connsiteX2" fmla="*/ 1940238 w 3326123"/>
              <a:gd name="connsiteY2" fmla="*/ 0 h 780496"/>
              <a:gd name="connsiteX3" fmla="*/ 2771769 w 3326123"/>
              <a:gd name="connsiteY3" fmla="*/ 0 h 780496"/>
              <a:gd name="connsiteX4" fmla="*/ 3326123 w 3326123"/>
              <a:gd name="connsiteY4" fmla="*/ 0 h 780496"/>
              <a:gd name="connsiteX5" fmla="*/ 3326123 w 3326123"/>
              <a:gd name="connsiteY5" fmla="*/ 357498 h 780496"/>
              <a:gd name="connsiteX6" fmla="*/ 3326123 w 3326123"/>
              <a:gd name="connsiteY6" fmla="*/ 357498 h 780496"/>
              <a:gd name="connsiteX7" fmla="*/ 3326123 w 3326123"/>
              <a:gd name="connsiteY7" fmla="*/ 510711 h 780496"/>
              <a:gd name="connsiteX8" fmla="*/ 3326123 w 3326123"/>
              <a:gd name="connsiteY8" fmla="*/ 612853 h 780496"/>
              <a:gd name="connsiteX9" fmla="*/ 1673219 w 3326123"/>
              <a:gd name="connsiteY9" fmla="*/ 638253 h 780496"/>
              <a:gd name="connsiteX10" fmla="*/ 1605017 w 3326123"/>
              <a:gd name="connsiteY10" fmla="*/ 780496 h 780496"/>
              <a:gd name="connsiteX11" fmla="*/ 1523519 w 3326123"/>
              <a:gd name="connsiteY11" fmla="*/ 618408 h 780496"/>
              <a:gd name="connsiteX12" fmla="*/ 0 w 3326123"/>
              <a:gd name="connsiteY12" fmla="*/ 612853 h 780496"/>
              <a:gd name="connsiteX13" fmla="*/ 0 w 3326123"/>
              <a:gd name="connsiteY13" fmla="*/ 510711 h 780496"/>
              <a:gd name="connsiteX14" fmla="*/ 0 w 3326123"/>
              <a:gd name="connsiteY14" fmla="*/ 357498 h 780496"/>
              <a:gd name="connsiteX15" fmla="*/ 0 w 3326123"/>
              <a:gd name="connsiteY15" fmla="*/ 357498 h 780496"/>
              <a:gd name="connsiteX16" fmla="*/ 0 w 3326123"/>
              <a:gd name="connsiteY16" fmla="*/ 0 h 780496"/>
              <a:gd name="connsiteX0" fmla="*/ 0 w 3326123"/>
              <a:gd name="connsiteY0" fmla="*/ 0 h 780496"/>
              <a:gd name="connsiteX1" fmla="*/ 1940238 w 3326123"/>
              <a:gd name="connsiteY1" fmla="*/ 0 h 780496"/>
              <a:gd name="connsiteX2" fmla="*/ 1940238 w 3326123"/>
              <a:gd name="connsiteY2" fmla="*/ 0 h 780496"/>
              <a:gd name="connsiteX3" fmla="*/ 2771769 w 3326123"/>
              <a:gd name="connsiteY3" fmla="*/ 0 h 780496"/>
              <a:gd name="connsiteX4" fmla="*/ 3326123 w 3326123"/>
              <a:gd name="connsiteY4" fmla="*/ 0 h 780496"/>
              <a:gd name="connsiteX5" fmla="*/ 3326123 w 3326123"/>
              <a:gd name="connsiteY5" fmla="*/ 357498 h 780496"/>
              <a:gd name="connsiteX6" fmla="*/ 3326123 w 3326123"/>
              <a:gd name="connsiteY6" fmla="*/ 357498 h 780496"/>
              <a:gd name="connsiteX7" fmla="*/ 3326123 w 3326123"/>
              <a:gd name="connsiteY7" fmla="*/ 510711 h 780496"/>
              <a:gd name="connsiteX8" fmla="*/ 3326123 w 3326123"/>
              <a:gd name="connsiteY8" fmla="*/ 612853 h 780496"/>
              <a:gd name="connsiteX9" fmla="*/ 1673219 w 3326123"/>
              <a:gd name="connsiteY9" fmla="*/ 638253 h 780496"/>
              <a:gd name="connsiteX10" fmla="*/ 1605017 w 3326123"/>
              <a:gd name="connsiteY10" fmla="*/ 780496 h 780496"/>
              <a:gd name="connsiteX11" fmla="*/ 1533044 w 3326123"/>
              <a:gd name="connsiteY11" fmla="*/ 599358 h 780496"/>
              <a:gd name="connsiteX12" fmla="*/ 0 w 3326123"/>
              <a:gd name="connsiteY12" fmla="*/ 612853 h 780496"/>
              <a:gd name="connsiteX13" fmla="*/ 0 w 3326123"/>
              <a:gd name="connsiteY13" fmla="*/ 510711 h 780496"/>
              <a:gd name="connsiteX14" fmla="*/ 0 w 3326123"/>
              <a:gd name="connsiteY14" fmla="*/ 357498 h 780496"/>
              <a:gd name="connsiteX15" fmla="*/ 0 w 3326123"/>
              <a:gd name="connsiteY15" fmla="*/ 357498 h 780496"/>
              <a:gd name="connsiteX16" fmla="*/ 0 w 3326123"/>
              <a:gd name="connsiteY16" fmla="*/ 0 h 780496"/>
              <a:gd name="connsiteX0" fmla="*/ 0 w 3326123"/>
              <a:gd name="connsiteY0" fmla="*/ 0 h 780496"/>
              <a:gd name="connsiteX1" fmla="*/ 1940238 w 3326123"/>
              <a:gd name="connsiteY1" fmla="*/ 0 h 780496"/>
              <a:gd name="connsiteX2" fmla="*/ 1940238 w 3326123"/>
              <a:gd name="connsiteY2" fmla="*/ 0 h 780496"/>
              <a:gd name="connsiteX3" fmla="*/ 2771769 w 3326123"/>
              <a:gd name="connsiteY3" fmla="*/ 0 h 780496"/>
              <a:gd name="connsiteX4" fmla="*/ 3326123 w 3326123"/>
              <a:gd name="connsiteY4" fmla="*/ 0 h 780496"/>
              <a:gd name="connsiteX5" fmla="*/ 3326123 w 3326123"/>
              <a:gd name="connsiteY5" fmla="*/ 357498 h 780496"/>
              <a:gd name="connsiteX6" fmla="*/ 3326123 w 3326123"/>
              <a:gd name="connsiteY6" fmla="*/ 357498 h 780496"/>
              <a:gd name="connsiteX7" fmla="*/ 3326123 w 3326123"/>
              <a:gd name="connsiteY7" fmla="*/ 510711 h 780496"/>
              <a:gd name="connsiteX8" fmla="*/ 3326123 w 3326123"/>
              <a:gd name="connsiteY8" fmla="*/ 612853 h 780496"/>
              <a:gd name="connsiteX9" fmla="*/ 1673219 w 3326123"/>
              <a:gd name="connsiteY9" fmla="*/ 638253 h 780496"/>
              <a:gd name="connsiteX10" fmla="*/ 1605017 w 3326123"/>
              <a:gd name="connsiteY10" fmla="*/ 780496 h 780496"/>
              <a:gd name="connsiteX11" fmla="*/ 1528281 w 3326123"/>
              <a:gd name="connsiteY11" fmla="*/ 627933 h 780496"/>
              <a:gd name="connsiteX12" fmla="*/ 0 w 3326123"/>
              <a:gd name="connsiteY12" fmla="*/ 612853 h 780496"/>
              <a:gd name="connsiteX13" fmla="*/ 0 w 3326123"/>
              <a:gd name="connsiteY13" fmla="*/ 510711 h 780496"/>
              <a:gd name="connsiteX14" fmla="*/ 0 w 3326123"/>
              <a:gd name="connsiteY14" fmla="*/ 357498 h 780496"/>
              <a:gd name="connsiteX15" fmla="*/ 0 w 3326123"/>
              <a:gd name="connsiteY15" fmla="*/ 357498 h 780496"/>
              <a:gd name="connsiteX16" fmla="*/ 0 w 3326123"/>
              <a:gd name="connsiteY16" fmla="*/ 0 h 780496"/>
              <a:gd name="connsiteX0" fmla="*/ 0 w 3326123"/>
              <a:gd name="connsiteY0" fmla="*/ 0 h 780496"/>
              <a:gd name="connsiteX1" fmla="*/ 1940238 w 3326123"/>
              <a:gd name="connsiteY1" fmla="*/ 0 h 780496"/>
              <a:gd name="connsiteX2" fmla="*/ 1940238 w 3326123"/>
              <a:gd name="connsiteY2" fmla="*/ 0 h 780496"/>
              <a:gd name="connsiteX3" fmla="*/ 2771769 w 3326123"/>
              <a:gd name="connsiteY3" fmla="*/ 0 h 780496"/>
              <a:gd name="connsiteX4" fmla="*/ 3326123 w 3326123"/>
              <a:gd name="connsiteY4" fmla="*/ 0 h 780496"/>
              <a:gd name="connsiteX5" fmla="*/ 3326123 w 3326123"/>
              <a:gd name="connsiteY5" fmla="*/ 357498 h 780496"/>
              <a:gd name="connsiteX6" fmla="*/ 3326123 w 3326123"/>
              <a:gd name="connsiteY6" fmla="*/ 357498 h 780496"/>
              <a:gd name="connsiteX7" fmla="*/ 3326123 w 3326123"/>
              <a:gd name="connsiteY7" fmla="*/ 510711 h 780496"/>
              <a:gd name="connsiteX8" fmla="*/ 3326123 w 3326123"/>
              <a:gd name="connsiteY8" fmla="*/ 612853 h 780496"/>
              <a:gd name="connsiteX9" fmla="*/ 1673219 w 3326123"/>
              <a:gd name="connsiteY9" fmla="*/ 638253 h 780496"/>
              <a:gd name="connsiteX10" fmla="*/ 1605017 w 3326123"/>
              <a:gd name="connsiteY10" fmla="*/ 780496 h 780496"/>
              <a:gd name="connsiteX11" fmla="*/ 1528281 w 3326123"/>
              <a:gd name="connsiteY11" fmla="*/ 599358 h 780496"/>
              <a:gd name="connsiteX12" fmla="*/ 0 w 3326123"/>
              <a:gd name="connsiteY12" fmla="*/ 612853 h 780496"/>
              <a:gd name="connsiteX13" fmla="*/ 0 w 3326123"/>
              <a:gd name="connsiteY13" fmla="*/ 510711 h 780496"/>
              <a:gd name="connsiteX14" fmla="*/ 0 w 3326123"/>
              <a:gd name="connsiteY14" fmla="*/ 357498 h 780496"/>
              <a:gd name="connsiteX15" fmla="*/ 0 w 3326123"/>
              <a:gd name="connsiteY15" fmla="*/ 357498 h 780496"/>
              <a:gd name="connsiteX16" fmla="*/ 0 w 3326123"/>
              <a:gd name="connsiteY16" fmla="*/ 0 h 780496"/>
              <a:gd name="connsiteX0" fmla="*/ 0 w 3326123"/>
              <a:gd name="connsiteY0" fmla="*/ 0 h 780496"/>
              <a:gd name="connsiteX1" fmla="*/ 1940238 w 3326123"/>
              <a:gd name="connsiteY1" fmla="*/ 0 h 780496"/>
              <a:gd name="connsiteX2" fmla="*/ 1940238 w 3326123"/>
              <a:gd name="connsiteY2" fmla="*/ 0 h 780496"/>
              <a:gd name="connsiteX3" fmla="*/ 2771769 w 3326123"/>
              <a:gd name="connsiteY3" fmla="*/ 0 h 780496"/>
              <a:gd name="connsiteX4" fmla="*/ 3326123 w 3326123"/>
              <a:gd name="connsiteY4" fmla="*/ 0 h 780496"/>
              <a:gd name="connsiteX5" fmla="*/ 3326123 w 3326123"/>
              <a:gd name="connsiteY5" fmla="*/ 357498 h 780496"/>
              <a:gd name="connsiteX6" fmla="*/ 3326123 w 3326123"/>
              <a:gd name="connsiteY6" fmla="*/ 357498 h 780496"/>
              <a:gd name="connsiteX7" fmla="*/ 3326123 w 3326123"/>
              <a:gd name="connsiteY7" fmla="*/ 510711 h 780496"/>
              <a:gd name="connsiteX8" fmla="*/ 3326123 w 3326123"/>
              <a:gd name="connsiteY8" fmla="*/ 612853 h 780496"/>
              <a:gd name="connsiteX9" fmla="*/ 1673219 w 3326123"/>
              <a:gd name="connsiteY9" fmla="*/ 638253 h 780496"/>
              <a:gd name="connsiteX10" fmla="*/ 1605017 w 3326123"/>
              <a:gd name="connsiteY10" fmla="*/ 780496 h 780496"/>
              <a:gd name="connsiteX11" fmla="*/ 1528281 w 3326123"/>
              <a:gd name="connsiteY11" fmla="*/ 615233 h 780496"/>
              <a:gd name="connsiteX12" fmla="*/ 0 w 3326123"/>
              <a:gd name="connsiteY12" fmla="*/ 612853 h 780496"/>
              <a:gd name="connsiteX13" fmla="*/ 0 w 3326123"/>
              <a:gd name="connsiteY13" fmla="*/ 510711 h 780496"/>
              <a:gd name="connsiteX14" fmla="*/ 0 w 3326123"/>
              <a:gd name="connsiteY14" fmla="*/ 357498 h 780496"/>
              <a:gd name="connsiteX15" fmla="*/ 0 w 3326123"/>
              <a:gd name="connsiteY15" fmla="*/ 357498 h 780496"/>
              <a:gd name="connsiteX16" fmla="*/ 0 w 3326123"/>
              <a:gd name="connsiteY16" fmla="*/ 0 h 780496"/>
              <a:gd name="connsiteX0" fmla="*/ 0 w 3326123"/>
              <a:gd name="connsiteY0" fmla="*/ 0 h 780496"/>
              <a:gd name="connsiteX1" fmla="*/ 1940238 w 3326123"/>
              <a:gd name="connsiteY1" fmla="*/ 0 h 780496"/>
              <a:gd name="connsiteX2" fmla="*/ 1940238 w 3326123"/>
              <a:gd name="connsiteY2" fmla="*/ 0 h 780496"/>
              <a:gd name="connsiteX3" fmla="*/ 2771769 w 3326123"/>
              <a:gd name="connsiteY3" fmla="*/ 0 h 780496"/>
              <a:gd name="connsiteX4" fmla="*/ 3326123 w 3326123"/>
              <a:gd name="connsiteY4" fmla="*/ 0 h 780496"/>
              <a:gd name="connsiteX5" fmla="*/ 3326123 w 3326123"/>
              <a:gd name="connsiteY5" fmla="*/ 357498 h 780496"/>
              <a:gd name="connsiteX6" fmla="*/ 3326123 w 3326123"/>
              <a:gd name="connsiteY6" fmla="*/ 357498 h 780496"/>
              <a:gd name="connsiteX7" fmla="*/ 3326123 w 3326123"/>
              <a:gd name="connsiteY7" fmla="*/ 510711 h 780496"/>
              <a:gd name="connsiteX8" fmla="*/ 3326123 w 3326123"/>
              <a:gd name="connsiteY8" fmla="*/ 612853 h 780496"/>
              <a:gd name="connsiteX9" fmla="*/ 1682744 w 3326123"/>
              <a:gd name="connsiteY9" fmla="*/ 623965 h 780496"/>
              <a:gd name="connsiteX10" fmla="*/ 1605017 w 3326123"/>
              <a:gd name="connsiteY10" fmla="*/ 780496 h 780496"/>
              <a:gd name="connsiteX11" fmla="*/ 1528281 w 3326123"/>
              <a:gd name="connsiteY11" fmla="*/ 615233 h 780496"/>
              <a:gd name="connsiteX12" fmla="*/ 0 w 3326123"/>
              <a:gd name="connsiteY12" fmla="*/ 612853 h 780496"/>
              <a:gd name="connsiteX13" fmla="*/ 0 w 3326123"/>
              <a:gd name="connsiteY13" fmla="*/ 510711 h 780496"/>
              <a:gd name="connsiteX14" fmla="*/ 0 w 3326123"/>
              <a:gd name="connsiteY14" fmla="*/ 357498 h 780496"/>
              <a:gd name="connsiteX15" fmla="*/ 0 w 3326123"/>
              <a:gd name="connsiteY15" fmla="*/ 357498 h 780496"/>
              <a:gd name="connsiteX16" fmla="*/ 0 w 3326123"/>
              <a:gd name="connsiteY16" fmla="*/ 0 h 780496"/>
              <a:gd name="connsiteX0" fmla="*/ 0 w 3326123"/>
              <a:gd name="connsiteY0" fmla="*/ 0 h 780496"/>
              <a:gd name="connsiteX1" fmla="*/ 1940238 w 3326123"/>
              <a:gd name="connsiteY1" fmla="*/ 0 h 780496"/>
              <a:gd name="connsiteX2" fmla="*/ 1940238 w 3326123"/>
              <a:gd name="connsiteY2" fmla="*/ 0 h 780496"/>
              <a:gd name="connsiteX3" fmla="*/ 2771769 w 3326123"/>
              <a:gd name="connsiteY3" fmla="*/ 0 h 780496"/>
              <a:gd name="connsiteX4" fmla="*/ 3326123 w 3326123"/>
              <a:gd name="connsiteY4" fmla="*/ 0 h 780496"/>
              <a:gd name="connsiteX5" fmla="*/ 3326123 w 3326123"/>
              <a:gd name="connsiteY5" fmla="*/ 357498 h 780496"/>
              <a:gd name="connsiteX6" fmla="*/ 3326123 w 3326123"/>
              <a:gd name="connsiteY6" fmla="*/ 357498 h 780496"/>
              <a:gd name="connsiteX7" fmla="*/ 3326123 w 3326123"/>
              <a:gd name="connsiteY7" fmla="*/ 510711 h 780496"/>
              <a:gd name="connsiteX8" fmla="*/ 3326123 w 3326123"/>
              <a:gd name="connsiteY8" fmla="*/ 612853 h 780496"/>
              <a:gd name="connsiteX9" fmla="*/ 1682744 w 3326123"/>
              <a:gd name="connsiteY9" fmla="*/ 623965 h 780496"/>
              <a:gd name="connsiteX10" fmla="*/ 1605017 w 3326123"/>
              <a:gd name="connsiteY10" fmla="*/ 780496 h 780496"/>
              <a:gd name="connsiteX11" fmla="*/ 1528281 w 3326123"/>
              <a:gd name="connsiteY11" fmla="*/ 615233 h 780496"/>
              <a:gd name="connsiteX12" fmla="*/ 0 w 3326123"/>
              <a:gd name="connsiteY12" fmla="*/ 612853 h 780496"/>
              <a:gd name="connsiteX13" fmla="*/ 0 w 3326123"/>
              <a:gd name="connsiteY13" fmla="*/ 510711 h 780496"/>
              <a:gd name="connsiteX14" fmla="*/ 0 w 3326123"/>
              <a:gd name="connsiteY14" fmla="*/ 357498 h 780496"/>
              <a:gd name="connsiteX15" fmla="*/ 0 w 3326123"/>
              <a:gd name="connsiteY15" fmla="*/ 357498 h 780496"/>
              <a:gd name="connsiteX16" fmla="*/ 0 w 3326123"/>
              <a:gd name="connsiteY16" fmla="*/ 0 h 780496"/>
              <a:gd name="connsiteX0" fmla="*/ 0 w 3326123"/>
              <a:gd name="connsiteY0" fmla="*/ 0 h 780496"/>
              <a:gd name="connsiteX1" fmla="*/ 1940238 w 3326123"/>
              <a:gd name="connsiteY1" fmla="*/ 0 h 780496"/>
              <a:gd name="connsiteX2" fmla="*/ 1940238 w 3326123"/>
              <a:gd name="connsiteY2" fmla="*/ 0 h 780496"/>
              <a:gd name="connsiteX3" fmla="*/ 2771769 w 3326123"/>
              <a:gd name="connsiteY3" fmla="*/ 0 h 780496"/>
              <a:gd name="connsiteX4" fmla="*/ 3326123 w 3326123"/>
              <a:gd name="connsiteY4" fmla="*/ 0 h 780496"/>
              <a:gd name="connsiteX5" fmla="*/ 3326123 w 3326123"/>
              <a:gd name="connsiteY5" fmla="*/ 357498 h 780496"/>
              <a:gd name="connsiteX6" fmla="*/ 3326123 w 3326123"/>
              <a:gd name="connsiteY6" fmla="*/ 357498 h 780496"/>
              <a:gd name="connsiteX7" fmla="*/ 3326123 w 3326123"/>
              <a:gd name="connsiteY7" fmla="*/ 510711 h 780496"/>
              <a:gd name="connsiteX8" fmla="*/ 3326123 w 3326123"/>
              <a:gd name="connsiteY8" fmla="*/ 612853 h 780496"/>
              <a:gd name="connsiteX9" fmla="*/ 1680362 w 3326123"/>
              <a:gd name="connsiteY9" fmla="*/ 612059 h 780496"/>
              <a:gd name="connsiteX10" fmla="*/ 1605017 w 3326123"/>
              <a:gd name="connsiteY10" fmla="*/ 780496 h 780496"/>
              <a:gd name="connsiteX11" fmla="*/ 1528281 w 3326123"/>
              <a:gd name="connsiteY11" fmla="*/ 615233 h 780496"/>
              <a:gd name="connsiteX12" fmla="*/ 0 w 3326123"/>
              <a:gd name="connsiteY12" fmla="*/ 612853 h 780496"/>
              <a:gd name="connsiteX13" fmla="*/ 0 w 3326123"/>
              <a:gd name="connsiteY13" fmla="*/ 510711 h 780496"/>
              <a:gd name="connsiteX14" fmla="*/ 0 w 3326123"/>
              <a:gd name="connsiteY14" fmla="*/ 357498 h 780496"/>
              <a:gd name="connsiteX15" fmla="*/ 0 w 3326123"/>
              <a:gd name="connsiteY15" fmla="*/ 357498 h 780496"/>
              <a:gd name="connsiteX16" fmla="*/ 0 w 3326123"/>
              <a:gd name="connsiteY16" fmla="*/ 0 h 78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26123" h="780496">
                <a:moveTo>
                  <a:pt x="0" y="0"/>
                </a:moveTo>
                <a:lnTo>
                  <a:pt x="1940238" y="0"/>
                </a:lnTo>
                <a:lnTo>
                  <a:pt x="1940238" y="0"/>
                </a:lnTo>
                <a:lnTo>
                  <a:pt x="2771769" y="0"/>
                </a:lnTo>
                <a:lnTo>
                  <a:pt x="3326123" y="0"/>
                </a:lnTo>
                <a:lnTo>
                  <a:pt x="3326123" y="357498"/>
                </a:lnTo>
                <a:lnTo>
                  <a:pt x="3326123" y="357498"/>
                </a:lnTo>
                <a:lnTo>
                  <a:pt x="3326123" y="510711"/>
                </a:lnTo>
                <a:lnTo>
                  <a:pt x="3326123" y="612853"/>
                </a:lnTo>
                <a:lnTo>
                  <a:pt x="1680362" y="612059"/>
                </a:lnTo>
                <a:lnTo>
                  <a:pt x="1605017" y="780496"/>
                </a:lnTo>
                <a:lnTo>
                  <a:pt x="1528281" y="615233"/>
                </a:lnTo>
                <a:lnTo>
                  <a:pt x="0" y="612853"/>
                </a:lnTo>
                <a:lnTo>
                  <a:pt x="0" y="510711"/>
                </a:lnTo>
                <a:lnTo>
                  <a:pt x="0" y="357498"/>
                </a:lnTo>
                <a:lnTo>
                  <a:pt x="0" y="357498"/>
                </a:lnTo>
                <a:lnTo>
                  <a:pt x="0" y="0"/>
                </a:lnTo>
                <a:close/>
              </a:path>
            </a:pathLst>
          </a:custGeom>
          <a:gradFill>
            <a:gsLst>
              <a:gs pos="0">
                <a:srgbClr val="00B0F0"/>
              </a:gs>
              <a:gs pos="100000">
                <a:srgbClr val="7030A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TW" altLang="en-US">
                <a:solidFill>
                  <a:schemeClr val="bg1"/>
                </a:solidFill>
                <a:latin typeface="微軟正黑體" panose="020B0604030504040204" pitchFamily="34" charset="-120"/>
                <a:ea typeface="微軟正黑體" panose="020B0604030504040204" pitchFamily="34" charset="-120"/>
              </a:rPr>
              <a:t>寫入 </a:t>
            </a:r>
            <a:r>
              <a:rPr lang="en-US" altLang="zh-TW">
                <a:solidFill>
                  <a:schemeClr val="bg1"/>
                </a:solidFill>
                <a:latin typeface="微軟正黑體" panose="020B0604030504040204" pitchFamily="34" charset="-120"/>
                <a:ea typeface="微軟正黑體" panose="020B0604030504040204" pitchFamily="34" charset="-120"/>
              </a:rPr>
              <a:t>6 </a:t>
            </a:r>
            <a:r>
              <a:rPr lang="zh-TW" altLang="en-US">
                <a:solidFill>
                  <a:schemeClr val="bg1"/>
                </a:solidFill>
                <a:latin typeface="微軟正黑體" panose="020B0604030504040204" pitchFamily="34" charset="-120"/>
                <a:ea typeface="微軟正黑體" panose="020B0604030504040204" pitchFamily="34" charset="-120"/>
              </a:rPr>
              <a:t>個 </a:t>
            </a:r>
            <a:r>
              <a:rPr lang="en-US" altLang="zh-TW">
                <a:solidFill>
                  <a:schemeClr val="bg1"/>
                </a:solidFill>
                <a:latin typeface="微軟正黑體" panose="020B0604030504040204" pitchFamily="34" charset="-120"/>
                <a:ea typeface="微軟正黑體" panose="020B0604030504040204" pitchFamily="34" charset="-120"/>
              </a:rPr>
              <a:t>Pages </a:t>
            </a:r>
            <a:r>
              <a:rPr lang="zh-TW" altLang="en-US">
                <a:solidFill>
                  <a:schemeClr val="bg1"/>
                </a:solidFill>
                <a:latin typeface="微軟正黑體" panose="020B0604030504040204" pitchFamily="34" charset="-120"/>
                <a:ea typeface="微軟正黑體" panose="020B0604030504040204" pitchFamily="34" charset="-120"/>
              </a:rPr>
              <a:t>需做 </a:t>
            </a:r>
            <a:r>
              <a:rPr lang="en-US" altLang="zh-TW">
                <a:solidFill>
                  <a:schemeClr val="bg1"/>
                </a:solidFill>
                <a:latin typeface="微軟正黑體" panose="020B0604030504040204" pitchFamily="34" charset="-120"/>
                <a:ea typeface="微軟正黑體" panose="020B0604030504040204" pitchFamily="34" charset="-120"/>
              </a:rPr>
              <a:t>1 </a:t>
            </a:r>
            <a:r>
              <a:rPr lang="zh-TW" altLang="en-US">
                <a:solidFill>
                  <a:schemeClr val="bg1"/>
                </a:solidFill>
                <a:latin typeface="微軟正黑體" panose="020B0604030504040204" pitchFamily="34" charset="-120"/>
                <a:ea typeface="微軟正黑體" panose="020B0604030504040204" pitchFamily="34" charset="-120"/>
              </a:rPr>
              <a:t>次 </a:t>
            </a:r>
            <a:r>
              <a:rPr lang="en-US" altLang="zh-TW">
                <a:solidFill>
                  <a:schemeClr val="bg1"/>
                </a:solidFill>
                <a:latin typeface="微軟正黑體" panose="020B0604030504040204" pitchFamily="34" charset="-120"/>
                <a:ea typeface="微軟正黑體" panose="020B0604030504040204" pitchFamily="34" charset="-120"/>
              </a:rPr>
              <a:t>GC</a:t>
            </a:r>
            <a:r>
              <a:rPr lang="zh-TW" altLang="en-US">
                <a:solidFill>
                  <a:schemeClr val="bg1"/>
                </a:solidFill>
                <a:latin typeface="微軟正黑體" panose="020B0604030504040204" pitchFamily="34" charset="-120"/>
                <a:ea typeface="微軟正黑體" panose="020B0604030504040204" pitchFamily="34" charset="-120"/>
              </a:rPr>
              <a:t>，</a:t>
            </a:r>
            <a:br>
              <a:rPr lang="zh-TW" altLang="en-US">
                <a:solidFill>
                  <a:schemeClr val="bg1"/>
                </a:solidFill>
                <a:latin typeface="微軟正黑體" panose="020B0604030504040204" pitchFamily="34" charset="-120"/>
                <a:ea typeface="微軟正黑體" panose="020B0604030504040204" pitchFamily="34" charset="-120"/>
              </a:rPr>
            </a:br>
            <a:r>
              <a:rPr lang="zh-TW" altLang="en-US">
                <a:solidFill>
                  <a:schemeClr val="bg1"/>
                </a:solidFill>
                <a:latin typeface="微軟正黑體" panose="020B0604030504040204" pitchFamily="34" charset="-120"/>
                <a:ea typeface="微軟正黑體" panose="020B0604030504040204" pitchFamily="34" charset="-120"/>
              </a:rPr>
              <a:t>總計寫入 </a:t>
            </a:r>
            <a:r>
              <a:rPr lang="en-US" altLang="zh-TW">
                <a:solidFill>
                  <a:schemeClr val="bg1"/>
                </a:solidFill>
                <a:latin typeface="微軟正黑體" panose="020B0604030504040204" pitchFamily="34" charset="-120"/>
                <a:ea typeface="微軟正黑體" panose="020B0604030504040204" pitchFamily="34" charset="-120"/>
              </a:rPr>
              <a:t>10 </a:t>
            </a:r>
            <a:r>
              <a:rPr lang="zh-TW" altLang="en-US">
                <a:solidFill>
                  <a:schemeClr val="bg1"/>
                </a:solidFill>
                <a:latin typeface="微軟正黑體" panose="020B0604030504040204" pitchFamily="34" charset="-120"/>
                <a:ea typeface="微軟正黑體" panose="020B0604030504040204" pitchFamily="34" charset="-120"/>
              </a:rPr>
              <a:t>個 </a:t>
            </a:r>
            <a:r>
              <a:rPr lang="en-US" altLang="zh-TW">
                <a:solidFill>
                  <a:schemeClr val="bg1"/>
                </a:solidFill>
                <a:latin typeface="微軟正黑體" panose="020B0604030504040204" pitchFamily="34" charset="-120"/>
                <a:ea typeface="微軟正黑體" panose="020B0604030504040204" pitchFamily="34" charset="-120"/>
              </a:rPr>
              <a:t>Pages</a:t>
            </a:r>
          </a:p>
        </p:txBody>
      </p:sp>
      <p:pic>
        <p:nvPicPr>
          <p:cNvPr id="91" name="圖形 90" hidden="1">
            <a:extLst>
              <a:ext uri="{FF2B5EF4-FFF2-40B4-BE49-F238E27FC236}">
                <a16:creationId xmlns:a16="http://schemas.microsoft.com/office/drawing/2014/main" id="{864E51C9-494A-41B0-A18E-8A43CA47C11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6043048" y="1353146"/>
            <a:ext cx="2778321" cy="666088"/>
          </a:xfrm>
          <a:prstGeom prst="rect">
            <a:avLst/>
          </a:prstGeom>
        </p:spPr>
      </p:pic>
      <p:grpSp>
        <p:nvGrpSpPr>
          <p:cNvPr id="92" name="Google Shape;455;p38">
            <a:extLst>
              <a:ext uri="{FF2B5EF4-FFF2-40B4-BE49-F238E27FC236}">
                <a16:creationId xmlns:a16="http://schemas.microsoft.com/office/drawing/2014/main" id="{0587056C-215C-4217-A7E2-EE482C6E8FCC}"/>
              </a:ext>
            </a:extLst>
          </p:cNvPr>
          <p:cNvGrpSpPr/>
          <p:nvPr/>
        </p:nvGrpSpPr>
        <p:grpSpPr>
          <a:xfrm>
            <a:off x="4713777" y="1104030"/>
            <a:ext cx="3454580" cy="840710"/>
            <a:chOff x="1024722" y="1813768"/>
            <a:chExt cx="3600529" cy="706561"/>
          </a:xfrm>
        </p:grpSpPr>
        <p:sp>
          <p:nvSpPr>
            <p:cNvPr id="93" name="Google Shape;456;p38">
              <a:extLst>
                <a:ext uri="{FF2B5EF4-FFF2-40B4-BE49-F238E27FC236}">
                  <a16:creationId xmlns:a16="http://schemas.microsoft.com/office/drawing/2014/main" id="{A2E81978-B745-44A5-8856-56AA989FCFAB}"/>
                </a:ext>
              </a:extLst>
            </p:cNvPr>
            <p:cNvSpPr txBox="1"/>
            <p:nvPr/>
          </p:nvSpPr>
          <p:spPr>
            <a:xfrm>
              <a:off x="1024722" y="1988260"/>
              <a:ext cx="1752793" cy="341020"/>
            </a:xfrm>
            <a:prstGeom prst="rect">
              <a:avLst/>
            </a:prstGeom>
            <a:noFill/>
            <a:ln>
              <a:noFill/>
            </a:ln>
          </p:spPr>
          <p:txBody>
            <a:bodyPr spcFirstLastPara="1" wrap="square" lIns="91425" tIns="91425" rIns="91425" bIns="91425" anchor="t" anchorCtr="0">
              <a:noAutofit/>
            </a:bodyPr>
            <a:lstStyle/>
            <a:p>
              <a:pPr lvl="0">
                <a:buSzPts val="1400"/>
              </a:pPr>
              <a:r>
                <a:rPr lang="en-US" altLang="zh-TW" sz="1200">
                  <a:solidFill>
                    <a:srgbClr val="2CF8FD"/>
                  </a:solidFill>
                  <a:latin typeface="微軟正黑體" panose="020B0604030504040204" pitchFamily="34" charset="-120"/>
                  <a:ea typeface="微軟正黑體" panose="020B0604030504040204" pitchFamily="34" charset="-120"/>
                  <a:cs typeface="Roboto"/>
                  <a:sym typeface="Roboto"/>
                </a:rPr>
                <a:t>WAF</a:t>
              </a:r>
              <a:r>
                <a:rPr lang="zh-TW" altLang="en-US" sz="1200">
                  <a:solidFill>
                    <a:srgbClr val="2CF8FD"/>
                  </a:solidFill>
                  <a:latin typeface="微軟正黑體" panose="020B0604030504040204" pitchFamily="34" charset="-120"/>
                  <a:ea typeface="微軟正黑體" panose="020B0604030504040204" pitchFamily="34" charset="-120"/>
                  <a:cs typeface="Roboto"/>
                  <a:sym typeface="Roboto"/>
                </a:rPr>
                <a:t>寫入放大效應 </a:t>
              </a:r>
              <a:r>
                <a:rPr lang="en-US" sz="1200" b="0" i="0" u="none" strike="noStrike" cap="none">
                  <a:solidFill>
                    <a:srgbClr val="2CF8FD"/>
                  </a:solidFill>
                  <a:latin typeface="微軟正黑體" panose="020B0604030504040204" pitchFamily="34" charset="-120"/>
                  <a:ea typeface="微軟正黑體" panose="020B0604030504040204" pitchFamily="34" charset="-120"/>
                  <a:cs typeface="Roboto"/>
                  <a:sym typeface="Roboto"/>
                </a:rPr>
                <a:t>= </a:t>
              </a:r>
              <a:endParaRPr sz="1200" b="0" i="0" u="none" strike="noStrike" cap="none">
                <a:solidFill>
                  <a:srgbClr val="2CF8FD"/>
                </a:solidFill>
                <a:latin typeface="微軟正黑體" panose="020B0604030504040204" pitchFamily="34" charset="-120"/>
                <a:ea typeface="微軟正黑體" panose="020B0604030504040204" pitchFamily="34" charset="-120"/>
                <a:cs typeface="Roboto"/>
                <a:sym typeface="Roboto"/>
              </a:endParaRPr>
            </a:p>
          </p:txBody>
        </p:sp>
        <p:sp>
          <p:nvSpPr>
            <p:cNvPr id="106" name="Google Shape;458;p38">
              <a:extLst>
                <a:ext uri="{FF2B5EF4-FFF2-40B4-BE49-F238E27FC236}">
                  <a16:creationId xmlns:a16="http://schemas.microsoft.com/office/drawing/2014/main" id="{0A6B417E-95E3-4C65-9DD0-140D61CDE5C5}"/>
                </a:ext>
              </a:extLst>
            </p:cNvPr>
            <p:cNvSpPr txBox="1"/>
            <p:nvPr/>
          </p:nvSpPr>
          <p:spPr>
            <a:xfrm>
              <a:off x="2409151" y="2149229"/>
              <a:ext cx="2216100" cy="371100"/>
            </a:xfrm>
            <a:prstGeom prst="rect">
              <a:avLst/>
            </a:prstGeom>
            <a:noFill/>
            <a:ln>
              <a:noFill/>
            </a:ln>
          </p:spPr>
          <p:txBody>
            <a:bodyPr spcFirstLastPara="1" wrap="square" lIns="91425" tIns="91425" rIns="91425" bIns="91425" anchor="t" anchorCtr="0">
              <a:noAutofit/>
            </a:bodyPr>
            <a:lstStyle/>
            <a:p>
              <a:pPr lvl="0" algn="ctr">
                <a:buSzPts val="1400"/>
              </a:pPr>
              <a:r>
                <a:rPr lang="zh-TW" altLang="en-US" sz="1200">
                  <a:solidFill>
                    <a:srgbClr val="2CF8FD"/>
                  </a:solidFill>
                  <a:latin typeface="微軟正黑體" panose="020B0604030504040204" pitchFamily="34" charset="-120"/>
                  <a:ea typeface="微軟正黑體" panose="020B0604030504040204" pitchFamily="34" charset="-120"/>
                  <a:cs typeface="Roboto"/>
                  <a:sym typeface="Roboto"/>
                </a:rPr>
                <a:t>主機端寫入位元數</a:t>
              </a:r>
            </a:p>
          </p:txBody>
        </p:sp>
        <p:sp>
          <p:nvSpPr>
            <p:cNvPr id="107" name="Google Shape;459;p38">
              <a:extLst>
                <a:ext uri="{FF2B5EF4-FFF2-40B4-BE49-F238E27FC236}">
                  <a16:creationId xmlns:a16="http://schemas.microsoft.com/office/drawing/2014/main" id="{06BCDFA3-5DDB-45E0-8AE8-7F73F57C6328}"/>
                </a:ext>
              </a:extLst>
            </p:cNvPr>
            <p:cNvSpPr txBox="1"/>
            <p:nvPr/>
          </p:nvSpPr>
          <p:spPr>
            <a:xfrm>
              <a:off x="2368845" y="1813768"/>
              <a:ext cx="2216101" cy="271573"/>
            </a:xfrm>
            <a:prstGeom prst="rect">
              <a:avLst/>
            </a:prstGeom>
            <a:noFill/>
            <a:ln>
              <a:noFill/>
            </a:ln>
          </p:spPr>
          <p:txBody>
            <a:bodyPr spcFirstLastPara="1" wrap="square" lIns="91425" tIns="91425" rIns="91425" bIns="91425" anchor="t" anchorCtr="0">
              <a:noAutofit/>
            </a:bodyPr>
            <a:lstStyle/>
            <a:p>
              <a:pPr lvl="0" algn="ctr">
                <a:buSzPts val="1400"/>
              </a:pPr>
              <a:r>
                <a:rPr lang="zh-TW" altLang="en-US" sz="1200">
                  <a:solidFill>
                    <a:srgbClr val="2CF8FD"/>
                  </a:solidFill>
                  <a:latin typeface="微軟正黑體" panose="020B0604030504040204" pitchFamily="34" charset="-120"/>
                  <a:ea typeface="微軟正黑體" panose="020B0604030504040204" pitchFamily="34" charset="-120"/>
                  <a:cs typeface="Roboto"/>
                  <a:sym typeface="Roboto"/>
                </a:rPr>
                <a:t>寫入至</a:t>
              </a:r>
              <a:r>
                <a:rPr lang="en-US" altLang="zh-TW" sz="1200">
                  <a:solidFill>
                    <a:srgbClr val="2CF8FD"/>
                  </a:solidFill>
                  <a:latin typeface="微軟正黑體" panose="020B0604030504040204" pitchFamily="34" charset="-120"/>
                  <a:ea typeface="微軟正黑體" panose="020B0604030504040204" pitchFamily="34" charset="-120"/>
                  <a:cs typeface="Roboto"/>
                  <a:sym typeface="Roboto"/>
                </a:rPr>
                <a:t>NAND</a:t>
              </a:r>
              <a:r>
                <a:rPr lang="zh-TW" altLang="en-US" sz="1200">
                  <a:solidFill>
                    <a:srgbClr val="2CF8FD"/>
                  </a:solidFill>
                  <a:latin typeface="微軟正黑體" panose="020B0604030504040204" pitchFamily="34" charset="-120"/>
                  <a:ea typeface="微軟正黑體" panose="020B0604030504040204" pitchFamily="34" charset="-120"/>
                  <a:cs typeface="Roboto"/>
                  <a:sym typeface="Roboto"/>
                </a:rPr>
                <a:t>位元數</a:t>
              </a:r>
            </a:p>
          </p:txBody>
        </p:sp>
        <p:cxnSp>
          <p:nvCxnSpPr>
            <p:cNvPr id="104" name="Google Shape;457;p38">
              <a:extLst>
                <a:ext uri="{FF2B5EF4-FFF2-40B4-BE49-F238E27FC236}">
                  <a16:creationId xmlns:a16="http://schemas.microsoft.com/office/drawing/2014/main" id="{D2AF9921-FACE-4D6D-A737-5FA6FFE95B85}"/>
                </a:ext>
              </a:extLst>
            </p:cNvPr>
            <p:cNvCxnSpPr>
              <a:cxnSpLocks/>
            </p:cNvCxnSpPr>
            <p:nvPr/>
          </p:nvCxnSpPr>
          <p:spPr>
            <a:xfrm flipV="1">
              <a:off x="2680697" y="2147629"/>
              <a:ext cx="1752793" cy="7957"/>
            </a:xfrm>
            <a:prstGeom prst="straightConnector1">
              <a:avLst/>
            </a:prstGeom>
            <a:noFill/>
            <a:ln w="6350" cap="flat" cmpd="sng">
              <a:solidFill>
                <a:srgbClr val="2CF8FD"/>
              </a:solidFill>
              <a:prstDash val="solid"/>
              <a:round/>
              <a:headEnd type="none" w="sm" len="sm"/>
              <a:tailEnd type="none" w="sm" len="sm"/>
            </a:ln>
          </p:spPr>
        </p:cxnSp>
      </p:grpSp>
      <p:sp>
        <p:nvSpPr>
          <p:cNvPr id="83" name="Shape 172">
            <a:extLst>
              <a:ext uri="{FF2B5EF4-FFF2-40B4-BE49-F238E27FC236}">
                <a16:creationId xmlns:a16="http://schemas.microsoft.com/office/drawing/2014/main" id="{164E70ED-DD3E-46E3-B653-5C886BD39DFC}"/>
              </a:ext>
            </a:extLst>
          </p:cNvPr>
          <p:cNvSpPr txBox="1">
            <a:spLocks/>
          </p:cNvSpPr>
          <p:nvPr/>
        </p:nvSpPr>
        <p:spPr>
          <a:xfrm>
            <a:off x="457200" y="81699"/>
            <a:ext cx="8229600" cy="812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0" i="0" u="none" strike="noStrike" cap="none">
                <a:solidFill>
                  <a:srgbClr val="000000"/>
                </a:solidFill>
                <a:latin typeface="微軟正黑體" panose="020B0604030504040204" pitchFamily="34" charset="-120"/>
                <a:ea typeface="微軟正黑體" panose="020B0604030504040204" pitchFamily="34"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lt1"/>
              </a:buClr>
              <a:buSzPts val="800"/>
            </a:pPr>
            <a:r>
              <a:rPr lang="zh-TW" altLang="en-US">
                <a:solidFill>
                  <a:schemeClr val="bg1"/>
                </a:solidFill>
                <a:latin typeface="Microsoft JhengHei"/>
                <a:ea typeface="Microsoft JhengHei"/>
                <a:cs typeface="Microsoft JhengHei"/>
                <a:sym typeface="Microsoft JhengHei"/>
              </a:rPr>
              <a:t>預留空間</a:t>
            </a:r>
            <a:r>
              <a:rPr lang="en-US" altLang="zh-TW">
                <a:solidFill>
                  <a:schemeClr val="bg1"/>
                </a:solidFill>
                <a:latin typeface="Microsoft JhengHei"/>
                <a:ea typeface="Microsoft JhengHei"/>
                <a:cs typeface="Microsoft JhengHei"/>
                <a:sym typeface="Microsoft JhengHei"/>
              </a:rPr>
              <a:t>OP</a:t>
            </a:r>
            <a:r>
              <a:rPr lang="zh-TW">
                <a:solidFill>
                  <a:schemeClr val="bg1"/>
                </a:solidFill>
                <a:latin typeface="Microsoft JhengHei"/>
                <a:ea typeface="Microsoft JhengHei"/>
                <a:cs typeface="Microsoft JhengHei"/>
                <a:sym typeface="Microsoft JhengHei"/>
              </a:rPr>
              <a:t>如何影響 </a:t>
            </a:r>
            <a:r>
              <a:rPr lang="en-US" altLang="zh-TW">
                <a:solidFill>
                  <a:schemeClr val="bg1"/>
                </a:solidFill>
                <a:latin typeface="Microsoft JhengHei"/>
                <a:ea typeface="Microsoft JhengHei"/>
                <a:cs typeface="Microsoft JhengHei"/>
                <a:sym typeface="Microsoft JhengHei"/>
              </a:rPr>
              <a:t>SSD</a:t>
            </a:r>
            <a:r>
              <a:rPr lang="zh-TW">
                <a:solidFill>
                  <a:schemeClr val="bg1"/>
                </a:solidFill>
                <a:latin typeface="Microsoft JhengHei"/>
                <a:ea typeface="Microsoft JhengHei"/>
                <a:cs typeface="Microsoft JhengHei"/>
                <a:sym typeface="Microsoft JhengHei"/>
              </a:rPr>
              <a:t> </a:t>
            </a:r>
            <a:r>
              <a:rPr lang="zh-TW" altLang="en-US">
                <a:solidFill>
                  <a:schemeClr val="bg1"/>
                </a:solidFill>
                <a:latin typeface="Microsoft JhengHei"/>
                <a:ea typeface="Microsoft JhengHei"/>
                <a:cs typeface="Microsoft JhengHei"/>
                <a:sym typeface="Microsoft JhengHei"/>
              </a:rPr>
              <a:t>壽命與</a:t>
            </a:r>
            <a:r>
              <a:rPr lang="zh-TW">
                <a:solidFill>
                  <a:schemeClr val="bg1"/>
                </a:solidFill>
                <a:latin typeface="Microsoft JhengHei"/>
                <a:ea typeface="Microsoft JhengHei"/>
                <a:cs typeface="Microsoft JhengHei"/>
                <a:sym typeface="Microsoft JhengHei"/>
              </a:rPr>
              <a:t>效能</a:t>
            </a:r>
            <a:r>
              <a:rPr lang="zh-TW" altLang="en-US">
                <a:solidFill>
                  <a:schemeClr val="bg1"/>
                </a:solidFill>
                <a:latin typeface="Microsoft JhengHei"/>
                <a:ea typeface="Microsoft JhengHei"/>
                <a:cs typeface="Microsoft JhengHei"/>
                <a:sym typeface="Microsoft JhengHei"/>
              </a:rPr>
              <a:t> ②</a:t>
            </a:r>
            <a:endParaRPr lang="zh-TW">
              <a:solidFill>
                <a:schemeClr val="bg1"/>
              </a:solidFill>
              <a:latin typeface="Microsoft JhengHei"/>
              <a:ea typeface="Microsoft JhengHei"/>
              <a:cs typeface="Microsoft JhengHei"/>
            </a:endParaRPr>
          </a:p>
        </p:txBody>
      </p:sp>
    </p:spTree>
    <p:extLst>
      <p:ext uri="{BB962C8B-B14F-4D97-AF65-F5344CB8AC3E}">
        <p14:creationId xmlns:p14="http://schemas.microsoft.com/office/powerpoint/2010/main" val="275847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500"/>
                                        <p:tgtEl>
                                          <p:spTgt spid="7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fade">
                                      <p:cBhvr>
                                        <p:cTn id="15" dur="1000"/>
                                        <p:tgtEl>
                                          <p:spTgt spid="80"/>
                                        </p:tgtEl>
                                      </p:cBhvr>
                                    </p:animEffect>
                                  </p:childTnLst>
                                </p:cTn>
                              </p:par>
                            </p:childTnLst>
                          </p:cTn>
                        </p:par>
                        <p:par>
                          <p:cTn id="16" fill="hold">
                            <p:stCondLst>
                              <p:cond delay="3000"/>
                            </p:stCondLst>
                            <p:childTnLst>
                              <p:par>
                                <p:cTn id="17" presetID="63" presetClass="path" presetSubtype="0" accel="50000" decel="50000" fill="hold" nodeType="afterEffect">
                                  <p:stCondLst>
                                    <p:cond delay="0"/>
                                  </p:stCondLst>
                                  <p:childTnLst>
                                    <p:animMotion origin="layout" path="M -0.00017 0.00124 L 0.26094 -0.00061 " pathEditMode="relative" rAng="0" ptsTypes="AA">
                                      <p:cBhvr>
                                        <p:cTn id="18" dur="2000" fill="hold"/>
                                        <p:tgtEl>
                                          <p:spTgt spid="86"/>
                                        </p:tgtEl>
                                        <p:attrNameLst>
                                          <p:attrName>ppt_x</p:attrName>
                                          <p:attrName>ppt_y</p:attrName>
                                        </p:attrNameLst>
                                      </p:cBhvr>
                                      <p:rCtr x="13056" y="-93"/>
                                    </p:animMotion>
                                  </p:childTnLst>
                                </p:cTn>
                              </p:par>
                            </p:childTnLst>
                          </p:cTn>
                        </p:par>
                        <p:par>
                          <p:cTn id="19" fill="hold">
                            <p:stCondLst>
                              <p:cond delay="5000"/>
                            </p:stCondLst>
                            <p:childTnLst>
                              <p:par>
                                <p:cTn id="20" presetID="10" presetClass="entr" presetSubtype="0" fill="hold" grpId="0" nodeType="afterEffect">
                                  <p:stCondLst>
                                    <p:cond delay="0"/>
                                  </p:stCondLst>
                                  <p:childTnLst>
                                    <p:set>
                                      <p:cBhvr>
                                        <p:cTn id="21" dur="1" fill="hold">
                                          <p:stCondLst>
                                            <p:cond delay="0"/>
                                          </p:stCondLst>
                                        </p:cTn>
                                        <p:tgtEl>
                                          <p:spTgt spid="170"/>
                                        </p:tgtEl>
                                        <p:attrNameLst>
                                          <p:attrName>style.visibility</p:attrName>
                                        </p:attrNameLst>
                                      </p:cBhvr>
                                      <p:to>
                                        <p:strVal val="visible"/>
                                      </p:to>
                                    </p:set>
                                    <p:animEffect transition="in" filter="fade">
                                      <p:cBhvr>
                                        <p:cTn id="22" dur="500"/>
                                        <p:tgtEl>
                                          <p:spTgt spid="170"/>
                                        </p:tgtEl>
                                      </p:cBhvr>
                                    </p:animEffect>
                                  </p:childTnLst>
                                </p:cTn>
                              </p:par>
                            </p:childTnLst>
                          </p:cTn>
                        </p:par>
                        <p:par>
                          <p:cTn id="23" fill="hold">
                            <p:stCondLst>
                              <p:cond delay="5500"/>
                            </p:stCondLst>
                            <p:childTnLst>
                              <p:par>
                                <p:cTn id="24" presetID="10" presetClass="entr" presetSubtype="0" fill="hold" nodeType="afterEffect">
                                  <p:stCondLst>
                                    <p:cond delay="0"/>
                                  </p:stCondLst>
                                  <p:childTnLst>
                                    <p:set>
                                      <p:cBhvr>
                                        <p:cTn id="25" dur="1" fill="hold">
                                          <p:stCondLst>
                                            <p:cond delay="0"/>
                                          </p:stCondLst>
                                        </p:cTn>
                                        <p:tgtEl>
                                          <p:spTgt spid="98"/>
                                        </p:tgtEl>
                                        <p:attrNameLst>
                                          <p:attrName>style.visibility</p:attrName>
                                        </p:attrNameLst>
                                      </p:cBhvr>
                                      <p:to>
                                        <p:strVal val="visible"/>
                                      </p:to>
                                    </p:set>
                                    <p:animEffect transition="in" filter="fade">
                                      <p:cBhvr>
                                        <p:cTn id="26" dur="1000"/>
                                        <p:tgtEl>
                                          <p:spTgt spid="98"/>
                                        </p:tgtEl>
                                      </p:cBhvr>
                                    </p:animEffect>
                                  </p:childTnLst>
                                  <p:subTnLst>
                                    <p:set>
                                      <p:cBhvr override="childStyle">
                                        <p:cTn dur="1" fill="hold" display="0" masterRel="sameClick" afterEffect="1">
                                          <p:stCondLst>
                                            <p:cond evt="end" delay="0">
                                              <p:tn val="24"/>
                                            </p:cond>
                                          </p:stCondLst>
                                        </p:cTn>
                                        <p:tgtEl>
                                          <p:spTgt spid="98"/>
                                        </p:tgtEl>
                                        <p:attrNameLst>
                                          <p:attrName>style.visibility</p:attrName>
                                        </p:attrNameLst>
                                      </p:cBhvr>
                                      <p:to>
                                        <p:strVal val="hidden"/>
                                      </p:to>
                                    </p:set>
                                  </p:subTnLst>
                                </p:cTn>
                              </p:par>
                            </p:childTnLst>
                          </p:cTn>
                        </p:par>
                        <p:par>
                          <p:cTn id="27" fill="hold">
                            <p:stCondLst>
                              <p:cond delay="6500"/>
                            </p:stCondLst>
                            <p:childTnLst>
                              <p:par>
                                <p:cTn id="28" presetID="10" presetClass="entr" presetSubtype="0" fill="hold" nodeType="afterEffect">
                                  <p:stCondLst>
                                    <p:cond delay="0"/>
                                  </p:stCondLst>
                                  <p:childTnLst>
                                    <p:set>
                                      <p:cBhvr>
                                        <p:cTn id="29" dur="1" fill="hold">
                                          <p:stCondLst>
                                            <p:cond delay="0"/>
                                          </p:stCondLst>
                                        </p:cTn>
                                        <p:tgtEl>
                                          <p:spTgt spid="98"/>
                                        </p:tgtEl>
                                        <p:attrNameLst>
                                          <p:attrName>style.visibility</p:attrName>
                                        </p:attrNameLst>
                                      </p:cBhvr>
                                      <p:to>
                                        <p:strVal val="visible"/>
                                      </p:to>
                                    </p:set>
                                    <p:animEffect transition="in" filter="fade">
                                      <p:cBhvr>
                                        <p:cTn id="30" dur="1000"/>
                                        <p:tgtEl>
                                          <p:spTgt spid="98"/>
                                        </p:tgtEl>
                                      </p:cBhvr>
                                    </p:animEffect>
                                  </p:childTnLst>
                                  <p:subTnLst>
                                    <p:set>
                                      <p:cBhvr override="childStyle">
                                        <p:cTn dur="1" fill="hold" display="0" masterRel="sameClick" afterEffect="1">
                                          <p:stCondLst>
                                            <p:cond evt="end" delay="0">
                                              <p:tn val="28"/>
                                            </p:cond>
                                          </p:stCondLst>
                                        </p:cTn>
                                        <p:tgtEl>
                                          <p:spTgt spid="98"/>
                                        </p:tgtEl>
                                        <p:attrNameLst>
                                          <p:attrName>style.visibility</p:attrName>
                                        </p:attrNameLst>
                                      </p:cBhvr>
                                      <p:to>
                                        <p:strVal val="hidden"/>
                                      </p:to>
                                    </p:set>
                                  </p:subTnLst>
                                </p:cTn>
                              </p:par>
                            </p:childTnLst>
                          </p:cTn>
                        </p:par>
                        <p:par>
                          <p:cTn id="31" fill="hold">
                            <p:stCondLst>
                              <p:cond delay="7500"/>
                            </p:stCondLst>
                            <p:childTnLst>
                              <p:par>
                                <p:cTn id="32" presetID="10" presetClass="entr" presetSubtype="0" fill="hold" nodeType="after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cTn>
                              </p:par>
                            </p:childTnLst>
                          </p:cTn>
                        </p:par>
                        <p:par>
                          <p:cTn id="35" fill="hold">
                            <p:stCondLst>
                              <p:cond delay="8000"/>
                            </p:stCondLst>
                            <p:childTnLst>
                              <p:par>
                                <p:cTn id="36" presetID="10" presetClass="entr" presetSubtype="0" fill="hold" grpId="0" nodeType="afterEffect">
                                  <p:stCondLst>
                                    <p:cond delay="1000"/>
                                  </p:stCondLst>
                                  <p:childTnLst>
                                    <p:set>
                                      <p:cBhvr>
                                        <p:cTn id="37" dur="1" fill="hold">
                                          <p:stCondLst>
                                            <p:cond delay="0"/>
                                          </p:stCondLst>
                                        </p:cTn>
                                        <p:tgtEl>
                                          <p:spTgt spid="117"/>
                                        </p:tgtEl>
                                        <p:attrNameLst>
                                          <p:attrName>style.visibility</p:attrName>
                                        </p:attrNameLst>
                                      </p:cBhvr>
                                      <p:to>
                                        <p:strVal val="visible"/>
                                      </p:to>
                                    </p:set>
                                    <p:animEffect transition="in" filter="fade">
                                      <p:cBhvr>
                                        <p:cTn id="38" dur="500"/>
                                        <p:tgtEl>
                                          <p:spTgt spid="117"/>
                                        </p:tgtEl>
                                      </p:cBhvr>
                                    </p:animEffect>
                                  </p:childTnLst>
                                </p:cTn>
                              </p:par>
                            </p:childTnLst>
                          </p:cTn>
                        </p:par>
                        <p:par>
                          <p:cTn id="39" fill="hold">
                            <p:stCondLst>
                              <p:cond delay="9500"/>
                            </p:stCondLst>
                            <p:childTnLst>
                              <p:par>
                                <p:cTn id="40" presetID="10" presetClass="entr" presetSubtype="0" fill="hold" nodeType="afterEffect">
                                  <p:stCondLst>
                                    <p:cond delay="0"/>
                                  </p:stCondLst>
                                  <p:childTnLst>
                                    <p:set>
                                      <p:cBhvr>
                                        <p:cTn id="41" dur="1" fill="hold">
                                          <p:stCondLst>
                                            <p:cond delay="0"/>
                                          </p:stCondLst>
                                        </p:cTn>
                                        <p:tgtEl>
                                          <p:spTgt spid="118"/>
                                        </p:tgtEl>
                                        <p:attrNameLst>
                                          <p:attrName>style.visibility</p:attrName>
                                        </p:attrNameLst>
                                      </p:cBhvr>
                                      <p:to>
                                        <p:strVal val="visible"/>
                                      </p:to>
                                    </p:set>
                                    <p:animEffect transition="in" filter="fade">
                                      <p:cBhvr>
                                        <p:cTn id="42" dur="500"/>
                                        <p:tgtEl>
                                          <p:spTgt spid="118"/>
                                        </p:tgtEl>
                                      </p:cBhvr>
                                    </p:animEffect>
                                  </p:childTnLst>
                                </p:cTn>
                              </p:par>
                              <p:par>
                                <p:cTn id="43" presetID="10" presetClass="entr" presetSubtype="0" fill="hold" nodeType="withEffect">
                                  <p:stCondLst>
                                    <p:cond delay="500"/>
                                  </p:stCondLst>
                                  <p:childTnLst>
                                    <p:set>
                                      <p:cBhvr>
                                        <p:cTn id="44" dur="1" fill="hold">
                                          <p:stCondLst>
                                            <p:cond delay="0"/>
                                          </p:stCondLst>
                                        </p:cTn>
                                        <p:tgtEl>
                                          <p:spTgt spid="122"/>
                                        </p:tgtEl>
                                        <p:attrNameLst>
                                          <p:attrName>style.visibility</p:attrName>
                                        </p:attrNameLst>
                                      </p:cBhvr>
                                      <p:to>
                                        <p:strVal val="visible"/>
                                      </p:to>
                                    </p:set>
                                    <p:animEffect transition="in" filter="fade">
                                      <p:cBhvr>
                                        <p:cTn id="45" dur="1000"/>
                                        <p:tgtEl>
                                          <p:spTgt spid="122"/>
                                        </p:tgtEl>
                                      </p:cBhvr>
                                    </p:animEffect>
                                  </p:childTnLst>
                                </p:cTn>
                              </p:par>
                            </p:childTnLst>
                          </p:cTn>
                        </p:par>
                        <p:par>
                          <p:cTn id="46" fill="hold">
                            <p:stCondLst>
                              <p:cond delay="11000"/>
                            </p:stCondLst>
                            <p:childTnLst>
                              <p:par>
                                <p:cTn id="47" presetID="10" presetClass="entr" presetSubtype="0" fill="hold" nodeType="afterEffect">
                                  <p:stCondLst>
                                    <p:cond delay="50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childTnLst>
                                </p:cTn>
                              </p:par>
                            </p:childTnLst>
                          </p:cTn>
                        </p:par>
                        <p:par>
                          <p:cTn id="50" fill="hold">
                            <p:stCondLst>
                              <p:cond delay="12500"/>
                            </p:stCondLst>
                            <p:childTnLst>
                              <p:par>
                                <p:cTn id="51" presetID="50" presetClass="path" presetSubtype="0" accel="50000" decel="50000" fill="hold" nodeType="afterEffect">
                                  <p:stCondLst>
                                    <p:cond delay="0"/>
                                  </p:stCondLst>
                                  <p:childTnLst>
                                    <p:animMotion origin="layout" path="M 2.22222E-6 -3.82716E-6 L 0.26302 -3.82716E-6 C 0.37708 -3.82716E-6 0.52691 0.04291 0.52691 0.07778 L 0.52691 0.15772 " pathEditMode="relative" rAng="0" ptsTypes="AAAA">
                                      <p:cBhvr>
                                        <p:cTn id="52" dur="2000" fill="hold"/>
                                        <p:tgtEl>
                                          <p:spTgt spid="126"/>
                                        </p:tgtEl>
                                        <p:attrNameLst>
                                          <p:attrName>ppt_x</p:attrName>
                                          <p:attrName>ppt_y</p:attrName>
                                        </p:attrNameLst>
                                      </p:cBhvr>
                                      <p:rCtr x="26337" y="7870"/>
                                    </p:animMotion>
                                  </p:childTnLst>
                                </p:cTn>
                              </p:par>
                            </p:childTnLst>
                          </p:cTn>
                        </p:par>
                        <p:par>
                          <p:cTn id="53" fill="hold">
                            <p:stCondLst>
                              <p:cond delay="14500"/>
                            </p:stCondLst>
                            <p:childTnLst>
                              <p:par>
                                <p:cTn id="54" presetID="50" presetClass="path" presetSubtype="0" accel="50000" decel="50000" fill="hold" nodeType="afterEffect">
                                  <p:stCondLst>
                                    <p:cond delay="0"/>
                                  </p:stCondLst>
                                  <p:childTnLst>
                                    <p:animMotion origin="layout" path="M -4.16667E-6 2.83951E-6 L 0.26181 2.83951E-6 C 0.37865 2.83951E-6 0.52657 0.0429 0.52657 0.07839 C 0.52657 0.10401 0.525 0.13024 0.525 0.15679 " pathEditMode="relative" rAng="0" ptsTypes="AAAA">
                                      <p:cBhvr>
                                        <p:cTn id="55" dur="2000" fill="hold"/>
                                        <p:tgtEl>
                                          <p:spTgt spid="127"/>
                                        </p:tgtEl>
                                        <p:attrNameLst>
                                          <p:attrName>ppt_x</p:attrName>
                                          <p:attrName>ppt_y</p:attrName>
                                        </p:attrNameLst>
                                      </p:cBhvr>
                                      <p:rCtr x="26319" y="7840"/>
                                    </p:animMotion>
                                  </p:childTnLst>
                                </p:cTn>
                              </p:par>
                            </p:childTnLst>
                          </p:cTn>
                        </p:par>
                        <p:par>
                          <p:cTn id="56" fill="hold">
                            <p:stCondLst>
                              <p:cond delay="16500"/>
                            </p:stCondLst>
                            <p:childTnLst>
                              <p:par>
                                <p:cTn id="57" presetID="10" presetClass="entr" presetSubtype="0" fill="hold" nodeType="afterEffect">
                                  <p:stCondLst>
                                    <p:cond delay="0"/>
                                  </p:stCondLst>
                                  <p:childTnLst>
                                    <p:set>
                                      <p:cBhvr>
                                        <p:cTn id="58" dur="1" fill="hold">
                                          <p:stCondLst>
                                            <p:cond delay="0"/>
                                          </p:stCondLst>
                                        </p:cTn>
                                        <p:tgtEl>
                                          <p:spTgt spid="128"/>
                                        </p:tgtEl>
                                        <p:attrNameLst>
                                          <p:attrName>style.visibility</p:attrName>
                                        </p:attrNameLst>
                                      </p:cBhvr>
                                      <p:to>
                                        <p:strVal val="visible"/>
                                      </p:to>
                                    </p:set>
                                    <p:animEffect transition="in" filter="fade">
                                      <p:cBhvr>
                                        <p:cTn id="59" dur="500"/>
                                        <p:tgtEl>
                                          <p:spTgt spid="128"/>
                                        </p:tgtEl>
                                      </p:cBhvr>
                                    </p:animEffect>
                                  </p:childTnLst>
                                </p:cTn>
                              </p:par>
                              <p:par>
                                <p:cTn id="60" presetID="10" presetClass="entr" presetSubtype="0" fill="hold" nodeType="withEffect">
                                  <p:stCondLst>
                                    <p:cond delay="0"/>
                                  </p:stCondLst>
                                  <p:childTnLst>
                                    <p:set>
                                      <p:cBhvr>
                                        <p:cTn id="61" dur="1" fill="hold">
                                          <p:stCondLst>
                                            <p:cond delay="0"/>
                                          </p:stCondLst>
                                        </p:cTn>
                                        <p:tgtEl>
                                          <p:spTgt spid="128"/>
                                        </p:tgtEl>
                                        <p:attrNameLst>
                                          <p:attrName>style.visibility</p:attrName>
                                        </p:attrNameLst>
                                      </p:cBhvr>
                                      <p:to>
                                        <p:strVal val="visible"/>
                                      </p:to>
                                    </p:set>
                                    <p:animEffect transition="in" filter="fade">
                                      <p:cBhvr>
                                        <p:cTn id="62" dur="1000"/>
                                        <p:tgtEl>
                                          <p:spTgt spid="128"/>
                                        </p:tgtEl>
                                      </p:cBhvr>
                                    </p:animEffect>
                                  </p:childTnLst>
                                </p:cTn>
                              </p:par>
                              <p:par>
                                <p:cTn id="63" presetID="10"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1000"/>
                                        <p:tgtEl>
                                          <p:spTgt spid="7"/>
                                        </p:tgtEl>
                                      </p:cBhvr>
                                    </p:animEffect>
                                  </p:childTnLst>
                                </p:cTn>
                              </p:par>
                            </p:childTnLst>
                          </p:cTn>
                        </p:par>
                        <p:par>
                          <p:cTn id="66" fill="hold">
                            <p:stCondLst>
                              <p:cond delay="17500"/>
                            </p:stCondLst>
                            <p:childTnLst>
                              <p:par>
                                <p:cTn id="67" presetID="10" presetClass="entr" presetSubtype="0" fill="hold" nodeType="afterEffect">
                                  <p:stCondLst>
                                    <p:cond delay="0"/>
                                  </p:stCondLst>
                                  <p:childTnLst>
                                    <p:set>
                                      <p:cBhvr>
                                        <p:cTn id="68" dur="1" fill="hold">
                                          <p:stCondLst>
                                            <p:cond delay="0"/>
                                          </p:stCondLst>
                                        </p:cTn>
                                        <p:tgtEl>
                                          <p:spTgt spid="157"/>
                                        </p:tgtEl>
                                        <p:attrNameLst>
                                          <p:attrName>style.visibility</p:attrName>
                                        </p:attrNameLst>
                                      </p:cBhvr>
                                      <p:to>
                                        <p:strVal val="visible"/>
                                      </p:to>
                                    </p:set>
                                    <p:animEffect transition="in" filter="fade">
                                      <p:cBhvr>
                                        <p:cTn id="69" dur="500"/>
                                        <p:tgtEl>
                                          <p:spTgt spid="157"/>
                                        </p:tgtEl>
                                      </p:cBhvr>
                                    </p:animEffect>
                                  </p:childTnLst>
                                </p:cTn>
                              </p:par>
                              <p:par>
                                <p:cTn id="70" presetID="10" presetClass="entr" presetSubtype="0" fill="hold" nodeType="withEffect">
                                  <p:stCondLst>
                                    <p:cond delay="0"/>
                                  </p:stCondLst>
                                  <p:childTnLst>
                                    <p:set>
                                      <p:cBhvr>
                                        <p:cTn id="71" dur="1" fill="hold">
                                          <p:stCondLst>
                                            <p:cond delay="0"/>
                                          </p:stCondLst>
                                        </p:cTn>
                                        <p:tgtEl>
                                          <p:spTgt spid="165"/>
                                        </p:tgtEl>
                                        <p:attrNameLst>
                                          <p:attrName>style.visibility</p:attrName>
                                        </p:attrNameLst>
                                      </p:cBhvr>
                                      <p:to>
                                        <p:strVal val="visible"/>
                                      </p:to>
                                    </p:set>
                                    <p:animEffect transition="in" filter="fade">
                                      <p:cBhvr>
                                        <p:cTn id="72"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85" grpId="0" animBg="1"/>
      <p:bldP spid="117" grpId="0" animBg="1"/>
      <p:bldP spid="17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6" name="Shape 180">
            <a:extLst>
              <a:ext uri="{FF2B5EF4-FFF2-40B4-BE49-F238E27FC236}">
                <a16:creationId xmlns:a16="http://schemas.microsoft.com/office/drawing/2014/main" id="{9FEE76A8-CBD7-48E4-BA60-0B28787DE565}"/>
              </a:ext>
            </a:extLst>
          </p:cNvPr>
          <p:cNvSpPr/>
          <p:nvPr/>
        </p:nvSpPr>
        <p:spPr>
          <a:xfrm rot="16200000">
            <a:off x="2981143" y="3416059"/>
            <a:ext cx="503336" cy="263658"/>
          </a:xfrm>
          <a:prstGeom prst="downArrow">
            <a:avLst>
              <a:gd name="adj1" fmla="val 50000"/>
              <a:gd name="adj2" fmla="val 50000"/>
            </a:avLst>
          </a:prstGeom>
          <a:solidFill>
            <a:srgbClr val="CC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3" name="群組 12">
            <a:extLst>
              <a:ext uri="{FF2B5EF4-FFF2-40B4-BE49-F238E27FC236}">
                <a16:creationId xmlns:a16="http://schemas.microsoft.com/office/drawing/2014/main" id="{50C75FC4-6F6A-4E5C-8554-3B145C04B043}"/>
              </a:ext>
            </a:extLst>
          </p:cNvPr>
          <p:cNvGrpSpPr/>
          <p:nvPr/>
        </p:nvGrpSpPr>
        <p:grpSpPr>
          <a:xfrm>
            <a:off x="3370987" y="2668834"/>
            <a:ext cx="2254151" cy="2026650"/>
            <a:chOff x="3884614" y="2771929"/>
            <a:chExt cx="2254151" cy="2026650"/>
          </a:xfrm>
        </p:grpSpPr>
        <p:sp>
          <p:nvSpPr>
            <p:cNvPr id="183" name="Shape 171">
              <a:extLst>
                <a:ext uri="{FF2B5EF4-FFF2-40B4-BE49-F238E27FC236}">
                  <a16:creationId xmlns:a16="http://schemas.microsoft.com/office/drawing/2014/main" id="{5155E275-B6C3-4B38-A22F-2F1475D55FC5}"/>
                </a:ext>
              </a:extLst>
            </p:cNvPr>
            <p:cNvSpPr/>
            <p:nvPr/>
          </p:nvSpPr>
          <p:spPr>
            <a:xfrm>
              <a:off x="3884614" y="2771929"/>
              <a:ext cx="2253355" cy="1615357"/>
            </a:xfrm>
            <a:prstGeom prst="rect">
              <a:avLst/>
            </a:prstGeom>
            <a:solidFill>
              <a:srgbClr val="CC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sz="1200">
                <a:solidFill>
                  <a:schemeClr val="lt1"/>
                </a:solidFill>
                <a:latin typeface="微軟正黑體" panose="020B0604030504040204" pitchFamily="34" charset="-120"/>
                <a:ea typeface="微軟正黑體" panose="020B0604030504040204" pitchFamily="34" charset="-120"/>
                <a:cs typeface="Microsoft JhengHei"/>
              </a:endParaRPr>
            </a:p>
          </p:txBody>
        </p:sp>
        <p:sp>
          <p:nvSpPr>
            <p:cNvPr id="185" name="矩形: 圓角 62">
              <a:extLst>
                <a:ext uri="{FF2B5EF4-FFF2-40B4-BE49-F238E27FC236}">
                  <a16:creationId xmlns:a16="http://schemas.microsoft.com/office/drawing/2014/main" id="{43A4C2A1-2555-4A78-BB62-D2A7602B1912}"/>
                </a:ext>
              </a:extLst>
            </p:cNvPr>
            <p:cNvSpPr/>
            <p:nvPr/>
          </p:nvSpPr>
          <p:spPr>
            <a:xfrm>
              <a:off x="3885410" y="4387286"/>
              <a:ext cx="2253355" cy="411293"/>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a:latin typeface="微軟正黑體" panose="020B0604030504040204" pitchFamily="34" charset="-120"/>
                  <a:ea typeface="微軟正黑體" panose="020B0604030504040204" pitchFamily="34" charset="-120"/>
                  <a:cs typeface="Microsoft JhengHei"/>
                </a:rPr>
                <a:t>不需 </a:t>
              </a:r>
              <a:r>
                <a:rPr lang="en-US" altLang="zh-TW" sz="1200">
                  <a:latin typeface="微軟正黑體" panose="020B0604030504040204" pitchFamily="34" charset="-120"/>
                  <a:ea typeface="微軟正黑體" panose="020B0604030504040204" pitchFamily="34" charset="-120"/>
                  <a:cs typeface="Microsoft JhengHei"/>
                </a:rPr>
                <a:t>GC </a:t>
              </a:r>
              <a:r>
                <a:rPr lang="zh-TW" altLang="en-US" sz="1200">
                  <a:latin typeface="微軟正黑體" panose="020B0604030504040204" pitchFamily="34" charset="-120"/>
                  <a:ea typeface="微軟正黑體" panose="020B0604030504040204" pitchFamily="34" charset="-120"/>
                  <a:cs typeface="Microsoft JhengHei"/>
                </a:rPr>
                <a:t>直接寫入</a:t>
              </a:r>
            </a:p>
          </p:txBody>
        </p:sp>
      </p:grpSp>
      <p:sp>
        <p:nvSpPr>
          <p:cNvPr id="172" name="Shape 172" hidden="1"/>
          <p:cNvSpPr txBox="1">
            <a:spLocks noGrp="1"/>
          </p:cNvSpPr>
          <p:nvPr>
            <p:ph type="title" idx="4294967295"/>
          </p:nvPr>
        </p:nvSpPr>
        <p:spPr>
          <a:xfrm>
            <a:off x="0" y="165100"/>
            <a:ext cx="7859713" cy="758825"/>
          </a:xfrm>
          <a:prstGeom prst="rect">
            <a:avLst/>
          </a:prstGeom>
          <a:noFill/>
          <a:ln>
            <a:noFill/>
          </a:ln>
        </p:spPr>
        <p:txBody>
          <a:bodyPr spcFirstLastPara="1" wrap="square" lIns="91425" tIns="45700" rIns="91425" bIns="45700" anchor="ctr" anchorCtr="0">
            <a:noAutofit/>
          </a:bodyPr>
          <a:lstStyle/>
          <a:p>
            <a:pPr>
              <a:buClr>
                <a:schemeClr val="lt1"/>
              </a:buClr>
              <a:buSzPts val="800"/>
              <a:buFont typeface="Arial"/>
            </a:pPr>
            <a:r>
              <a:rPr lang="en-US" altLang="zh-TW" sz="2800">
                <a:latin typeface="+mj-lt"/>
                <a:ea typeface="Microsoft JhengHei"/>
                <a:cs typeface="Microsoft JhengHei"/>
                <a:sym typeface="Microsoft JhengHei"/>
              </a:rPr>
              <a:t>How Over-provisioning can Affect SSD Performance and Endurance </a:t>
            </a:r>
            <a:r>
              <a:rPr lang="zh-TW" altLang="zh-TW" sz="2800">
                <a:latin typeface="+mj-lt"/>
                <a:ea typeface="Microsoft JhengHei"/>
                <a:cs typeface="Microsoft JhengHei"/>
                <a:sym typeface="Microsoft JhengHei"/>
              </a:rPr>
              <a:t>(</a:t>
            </a:r>
            <a:r>
              <a:rPr lang="en-US" altLang="zh-TW" sz="2800">
                <a:latin typeface="+mj-lt"/>
                <a:ea typeface="Microsoft JhengHei"/>
                <a:cs typeface="Microsoft JhengHei"/>
                <a:sym typeface="Microsoft JhengHei"/>
              </a:rPr>
              <a:t>3</a:t>
            </a:r>
            <a:r>
              <a:rPr lang="zh-TW" altLang="zh-TW" sz="2800">
                <a:latin typeface="+mj-lt"/>
                <a:ea typeface="Microsoft JhengHei"/>
                <a:cs typeface="Microsoft JhengHei"/>
                <a:sym typeface="Microsoft JhengHei"/>
              </a:rPr>
              <a:t>) </a:t>
            </a:r>
            <a:endParaRPr lang="zh-TW" sz="2800">
              <a:latin typeface="+mj-lt"/>
              <a:ea typeface="Microsoft JhengHei"/>
              <a:cs typeface="Microsoft JhengHei"/>
            </a:endParaRPr>
          </a:p>
        </p:txBody>
      </p:sp>
      <p:sp>
        <p:nvSpPr>
          <p:cNvPr id="2" name="內容版面配置區 1">
            <a:extLst>
              <a:ext uri="{FF2B5EF4-FFF2-40B4-BE49-F238E27FC236}">
                <a16:creationId xmlns:a16="http://schemas.microsoft.com/office/drawing/2014/main" id="{7BD11798-A8F8-5D45-BC99-6BE1E84C9B60}"/>
              </a:ext>
            </a:extLst>
          </p:cNvPr>
          <p:cNvSpPr>
            <a:spLocks noGrp="1"/>
          </p:cNvSpPr>
          <p:nvPr>
            <p:ph idx="4294967295"/>
          </p:nvPr>
        </p:nvSpPr>
        <p:spPr>
          <a:xfrm>
            <a:off x="5131373" y="1190172"/>
            <a:ext cx="3351212" cy="736600"/>
          </a:xfrm>
        </p:spPr>
        <p:txBody>
          <a:bodyPr vert="horz" lIns="91440" tIns="45720" rIns="91440" bIns="45720" rtlCol="0" anchor="t">
            <a:normAutofit/>
          </a:bodyPr>
          <a:lstStyle/>
          <a:p>
            <a:pPr marL="285750" indent="-285750">
              <a:buClr>
                <a:schemeClr val="bg1"/>
              </a:buClr>
              <a:buFont typeface="Arial" panose="020B0604020202020204" pitchFamily="34" charset="0"/>
              <a:buChar char="•"/>
            </a:pPr>
            <a:r>
              <a:rPr kumimoji="1" lang="zh-TW" altLang="en-US">
                <a:solidFill>
                  <a:schemeClr val="bg1"/>
                </a:solidFill>
                <a:latin typeface="微軟正黑體" panose="020B0604030504040204" pitchFamily="34" charset="-120"/>
                <a:ea typeface="微軟正黑體" panose="020B0604030504040204" pitchFamily="34" charset="-120"/>
              </a:rPr>
              <a:t>包含無效資料的預留空間，將再透過 </a:t>
            </a:r>
            <a:r>
              <a:rPr kumimoji="1" lang="en-US" altLang="zh-TW">
                <a:solidFill>
                  <a:schemeClr val="bg1"/>
                </a:solidFill>
                <a:latin typeface="微軟正黑體" panose="020B0604030504040204" pitchFamily="34" charset="-120"/>
                <a:ea typeface="微軟正黑體" panose="020B0604030504040204" pitchFamily="34" charset="-120"/>
              </a:rPr>
              <a:t>SSD Trim </a:t>
            </a:r>
            <a:r>
              <a:rPr kumimoji="1" lang="zh-TW" altLang="en-US">
                <a:solidFill>
                  <a:schemeClr val="bg1"/>
                </a:solidFill>
                <a:latin typeface="微軟正黑體" panose="020B0604030504040204" pitchFamily="34" charset="-120"/>
                <a:ea typeface="微軟正黑體" panose="020B0604030504040204" pitchFamily="34" charset="-120"/>
              </a:rPr>
              <a:t>指令回收。</a:t>
            </a:r>
          </a:p>
        </p:txBody>
      </p:sp>
      <p:sp>
        <p:nvSpPr>
          <p:cNvPr id="128" name="Shape 171">
            <a:extLst>
              <a:ext uri="{FF2B5EF4-FFF2-40B4-BE49-F238E27FC236}">
                <a16:creationId xmlns:a16="http://schemas.microsoft.com/office/drawing/2014/main" id="{99287942-ED02-4F16-92B7-476ED4E9A5CB}"/>
              </a:ext>
            </a:extLst>
          </p:cNvPr>
          <p:cNvSpPr/>
          <p:nvPr/>
        </p:nvSpPr>
        <p:spPr>
          <a:xfrm>
            <a:off x="875344" y="2674672"/>
            <a:ext cx="2315163" cy="1609520"/>
          </a:xfrm>
          <a:prstGeom prst="rect">
            <a:avLst/>
          </a:prstGeom>
          <a:solidFill>
            <a:srgbClr val="CC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altLang="en-US" b="1">
              <a:solidFill>
                <a:schemeClr val="lt1"/>
              </a:solidFill>
              <a:latin typeface="Microsoft JhengHei"/>
              <a:ea typeface="Microsoft JhengHei"/>
              <a:cs typeface="Microsoft JhengHei"/>
            </a:endParaRPr>
          </a:p>
        </p:txBody>
      </p:sp>
      <p:sp>
        <p:nvSpPr>
          <p:cNvPr id="129" name="矩形: 圓角 128">
            <a:extLst>
              <a:ext uri="{FF2B5EF4-FFF2-40B4-BE49-F238E27FC236}">
                <a16:creationId xmlns:a16="http://schemas.microsoft.com/office/drawing/2014/main" id="{1E3DAB5C-53C3-495C-9432-4FB71661D378}"/>
              </a:ext>
            </a:extLst>
          </p:cNvPr>
          <p:cNvSpPr/>
          <p:nvPr/>
        </p:nvSpPr>
        <p:spPr>
          <a:xfrm>
            <a:off x="875345" y="4284191"/>
            <a:ext cx="2315162" cy="411293"/>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a:latin typeface="微軟正黑體" panose="020B0604030504040204" pitchFamily="34" charset="-120"/>
                <a:ea typeface="微軟正黑體" panose="020B0604030504040204" pitchFamily="34" charset="-120"/>
                <a:cs typeface="Microsoft JhengHei"/>
              </a:rPr>
              <a:t>SSD </a:t>
            </a:r>
            <a:r>
              <a:rPr lang="zh-TW" altLang="en-US" sz="1200">
                <a:latin typeface="微軟正黑體" panose="020B0604030504040204" pitchFamily="34" charset="-120"/>
                <a:ea typeface="微軟正黑體" panose="020B0604030504040204" pitchFamily="34" charset="-120"/>
                <a:cs typeface="Microsoft JhengHei"/>
              </a:rPr>
              <a:t>收到寫入需求</a:t>
            </a:r>
          </a:p>
        </p:txBody>
      </p:sp>
      <p:grpSp>
        <p:nvGrpSpPr>
          <p:cNvPr id="12" name="群組 11">
            <a:extLst>
              <a:ext uri="{FF2B5EF4-FFF2-40B4-BE49-F238E27FC236}">
                <a16:creationId xmlns:a16="http://schemas.microsoft.com/office/drawing/2014/main" id="{AC1C84B0-DEAF-448E-AC94-A08951464FBD}"/>
              </a:ext>
            </a:extLst>
          </p:cNvPr>
          <p:cNvGrpSpPr/>
          <p:nvPr/>
        </p:nvGrpSpPr>
        <p:grpSpPr>
          <a:xfrm>
            <a:off x="1043850" y="2790304"/>
            <a:ext cx="2007715" cy="1417062"/>
            <a:chOff x="1557477" y="2894358"/>
            <a:chExt cx="2007715" cy="1417062"/>
          </a:xfrm>
        </p:grpSpPr>
        <p:graphicFrame>
          <p:nvGraphicFramePr>
            <p:cNvPr id="131" name="Shape 177">
              <a:extLst>
                <a:ext uri="{FF2B5EF4-FFF2-40B4-BE49-F238E27FC236}">
                  <a16:creationId xmlns:a16="http://schemas.microsoft.com/office/drawing/2014/main" id="{9CF2AE45-B93F-4151-BF53-F36B36EEF1CA}"/>
                </a:ext>
              </a:extLst>
            </p:cNvPr>
            <p:cNvGraphicFramePr/>
            <p:nvPr/>
          </p:nvGraphicFramePr>
          <p:xfrm>
            <a:off x="2609280" y="2894359"/>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32" name="Shape 177">
              <a:extLst>
                <a:ext uri="{FF2B5EF4-FFF2-40B4-BE49-F238E27FC236}">
                  <a16:creationId xmlns:a16="http://schemas.microsoft.com/office/drawing/2014/main" id="{85E257F8-0DA2-4609-8C46-54A3E0478992}"/>
                </a:ext>
              </a:extLst>
            </p:cNvPr>
            <p:cNvGraphicFramePr/>
            <p:nvPr/>
          </p:nvGraphicFramePr>
          <p:xfrm>
            <a:off x="1559413" y="2894358"/>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34" name="Shape 177">
              <a:extLst>
                <a:ext uri="{FF2B5EF4-FFF2-40B4-BE49-F238E27FC236}">
                  <a16:creationId xmlns:a16="http://schemas.microsoft.com/office/drawing/2014/main" id="{EA3ED28F-E132-45D7-B599-154BE46594AA}"/>
                </a:ext>
              </a:extLst>
            </p:cNvPr>
            <p:cNvGraphicFramePr/>
            <p:nvPr/>
          </p:nvGraphicFramePr>
          <p:xfrm>
            <a:off x="2602506" y="3640840"/>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4"/>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aphicFrame>
          <p:nvGraphicFramePr>
            <p:cNvPr id="175" name="Shape 177">
              <a:extLst>
                <a:ext uri="{FF2B5EF4-FFF2-40B4-BE49-F238E27FC236}">
                  <a16:creationId xmlns:a16="http://schemas.microsoft.com/office/drawing/2014/main" id="{89B6A882-EB83-4D5A-B046-48349E1282C6}"/>
                </a:ext>
              </a:extLst>
            </p:cNvPr>
            <p:cNvGraphicFramePr/>
            <p:nvPr/>
          </p:nvGraphicFramePr>
          <p:xfrm>
            <a:off x="1557477" y="3640840"/>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4"/>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pSp>
      <p:grpSp>
        <p:nvGrpSpPr>
          <p:cNvPr id="8" name="群組 7">
            <a:extLst>
              <a:ext uri="{FF2B5EF4-FFF2-40B4-BE49-F238E27FC236}">
                <a16:creationId xmlns:a16="http://schemas.microsoft.com/office/drawing/2014/main" id="{A2A8908D-C81C-40CA-958B-9E415193B631}"/>
              </a:ext>
            </a:extLst>
          </p:cNvPr>
          <p:cNvGrpSpPr/>
          <p:nvPr/>
        </p:nvGrpSpPr>
        <p:grpSpPr>
          <a:xfrm>
            <a:off x="1049011" y="1901170"/>
            <a:ext cx="2005779" cy="670580"/>
            <a:chOff x="4255112" y="3793240"/>
            <a:chExt cx="2005779" cy="670580"/>
          </a:xfrm>
        </p:grpSpPr>
        <p:graphicFrame>
          <p:nvGraphicFramePr>
            <p:cNvPr id="173" name="Shape 177">
              <a:extLst>
                <a:ext uri="{FF2B5EF4-FFF2-40B4-BE49-F238E27FC236}">
                  <a16:creationId xmlns:a16="http://schemas.microsoft.com/office/drawing/2014/main" id="{C2DE19AE-2CEF-4FE5-A764-BD7F21FDEB99}"/>
                </a:ext>
              </a:extLst>
            </p:cNvPr>
            <p:cNvGraphicFramePr/>
            <p:nvPr/>
          </p:nvGraphicFramePr>
          <p:xfrm>
            <a:off x="5304979" y="3793240"/>
            <a:ext cx="955912" cy="33529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rPr>
                          <a:t>N</a:t>
                        </a:r>
                        <a:endParaRPr sz="1600" b="1" strike="noStrike">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0"/>
                    </a:ext>
                  </a:extLst>
                </a:tr>
              </a:tbl>
            </a:graphicData>
          </a:graphic>
        </p:graphicFrame>
        <p:graphicFrame>
          <p:nvGraphicFramePr>
            <p:cNvPr id="174" name="Shape 177">
              <a:extLst>
                <a:ext uri="{FF2B5EF4-FFF2-40B4-BE49-F238E27FC236}">
                  <a16:creationId xmlns:a16="http://schemas.microsoft.com/office/drawing/2014/main" id="{E02026B8-BCFF-48FF-A9BB-76F53A725BEE}"/>
                </a:ext>
              </a:extLst>
            </p:cNvPr>
            <p:cNvGraphicFramePr/>
            <p:nvPr/>
          </p:nvGraphicFramePr>
          <p:xfrm>
            <a:off x="4255112" y="3793240"/>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rPr>
                          <a:t>N</a:t>
                        </a:r>
                        <a:endParaRPr sz="1600" b="1" strike="noStrike">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0"/>
                    </a:ext>
                  </a:extLst>
                </a:tr>
                <a:tr h="332926">
                  <a:tc>
                    <a:txBody>
                      <a:bodyPr/>
                      <a:lstStyle/>
                      <a:p>
                        <a:pPr lvl="0" algn="ctr">
                          <a:buNone/>
                        </a:pPr>
                        <a:r>
                          <a:rPr lang="en-US" altLang="zh-TW" sz="1600" b="1" i="0" u="none" strike="noStrike" noProof="0">
                            <a:solidFill>
                              <a:srgbClr val="FFFFFF"/>
                            </a:solidFill>
                            <a:latin typeface="Arial"/>
                          </a:rPr>
                          <a:t>N</a:t>
                        </a:r>
                      </a:p>
                    </a:txBody>
                    <a:tcPr marL="91450" marR="91450" marT="45725" marB="45725">
                      <a:solidFill>
                        <a:srgbClr val="00B0F0"/>
                      </a:solidFill>
                    </a:tcPr>
                  </a:tc>
                  <a:tc>
                    <a:txBody>
                      <a:bodyPr/>
                      <a:lstStyle/>
                      <a:p>
                        <a:pPr lvl="0" algn="ctr">
                          <a:buNone/>
                        </a:pPr>
                        <a:r>
                          <a:rPr lang="af-ZA" altLang="zh-TW" sz="1600" b="1" i="0" u="none" strike="noStrike" noProof="0">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pSp>
      <p:graphicFrame>
        <p:nvGraphicFramePr>
          <p:cNvPr id="187" name="Shape 177">
            <a:extLst>
              <a:ext uri="{FF2B5EF4-FFF2-40B4-BE49-F238E27FC236}">
                <a16:creationId xmlns:a16="http://schemas.microsoft.com/office/drawing/2014/main" id="{BA078246-D87C-4AC2-86F2-F1C9D6C451DB}"/>
              </a:ext>
            </a:extLst>
          </p:cNvPr>
          <p:cNvGraphicFramePr/>
          <p:nvPr>
            <p:extLst>
              <p:ext uri="{D42A27DB-BD31-4B8C-83A1-F6EECF244321}">
                <p14:modId xmlns:p14="http://schemas.microsoft.com/office/powerpoint/2010/main" val="4149262078"/>
              </p:ext>
            </p:extLst>
          </p:nvPr>
        </p:nvGraphicFramePr>
        <p:xfrm>
          <a:off x="4540326" y="351827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rPr>
                        <a:t>N</a:t>
                      </a:r>
                      <a:endParaRPr sz="1600" b="1" strike="noStrike">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4"/>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pSp>
        <p:nvGrpSpPr>
          <p:cNvPr id="14" name="群組 13">
            <a:extLst>
              <a:ext uri="{FF2B5EF4-FFF2-40B4-BE49-F238E27FC236}">
                <a16:creationId xmlns:a16="http://schemas.microsoft.com/office/drawing/2014/main" id="{507464A5-C66D-4C4E-B4CA-0FDCACE0A969}"/>
              </a:ext>
            </a:extLst>
          </p:cNvPr>
          <p:cNvGrpSpPr/>
          <p:nvPr/>
        </p:nvGrpSpPr>
        <p:grpSpPr>
          <a:xfrm>
            <a:off x="3497253" y="2790304"/>
            <a:ext cx="2003884" cy="671539"/>
            <a:chOff x="4255112" y="5669168"/>
            <a:chExt cx="2003884" cy="671539"/>
          </a:xfrm>
        </p:grpSpPr>
        <p:grpSp>
          <p:nvGrpSpPr>
            <p:cNvPr id="188" name="群組 187">
              <a:extLst>
                <a:ext uri="{FF2B5EF4-FFF2-40B4-BE49-F238E27FC236}">
                  <a16:creationId xmlns:a16="http://schemas.microsoft.com/office/drawing/2014/main" id="{3D18CD3D-DD5C-4273-B570-B42C8DB43B67}"/>
                </a:ext>
              </a:extLst>
            </p:cNvPr>
            <p:cNvGrpSpPr/>
            <p:nvPr/>
          </p:nvGrpSpPr>
          <p:grpSpPr>
            <a:xfrm>
              <a:off x="4255112" y="5670127"/>
              <a:ext cx="955912" cy="670580"/>
              <a:chOff x="6472686" y="3629596"/>
              <a:chExt cx="955912" cy="670580"/>
            </a:xfrm>
          </p:grpSpPr>
          <p:graphicFrame>
            <p:nvGraphicFramePr>
              <p:cNvPr id="189" name="Shape 177">
                <a:extLst>
                  <a:ext uri="{FF2B5EF4-FFF2-40B4-BE49-F238E27FC236}">
                    <a16:creationId xmlns:a16="http://schemas.microsoft.com/office/drawing/2014/main" id="{533BF273-7248-41DD-9AC9-7620AD5F260E}"/>
                  </a:ext>
                </a:extLst>
              </p:cNvPr>
              <p:cNvGraphicFramePr/>
              <p:nvPr>
                <p:extLst>
                  <p:ext uri="{D42A27DB-BD31-4B8C-83A1-F6EECF244321}">
                    <p14:modId xmlns:p14="http://schemas.microsoft.com/office/powerpoint/2010/main" val="1812493247"/>
                  </p:ext>
                </p:extLst>
              </p:nvPr>
            </p:nvGraphicFramePr>
            <p:xfrm>
              <a:off x="6472686" y="362959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nvGrpSpPr>
              <p:cNvPr id="190" name="群組 189">
                <a:extLst>
                  <a:ext uri="{FF2B5EF4-FFF2-40B4-BE49-F238E27FC236}">
                    <a16:creationId xmlns:a16="http://schemas.microsoft.com/office/drawing/2014/main" id="{A1280564-2F45-46BC-B833-5B89EB3697EE}"/>
                  </a:ext>
                </a:extLst>
              </p:cNvPr>
              <p:cNvGrpSpPr/>
              <p:nvPr/>
            </p:nvGrpSpPr>
            <p:grpSpPr>
              <a:xfrm>
                <a:off x="6525983" y="3966234"/>
                <a:ext cx="378544" cy="333941"/>
                <a:chOff x="7376502" y="4321835"/>
                <a:chExt cx="422989" cy="335290"/>
              </a:xfrm>
            </p:grpSpPr>
            <p:cxnSp>
              <p:nvCxnSpPr>
                <p:cNvPr id="207" name="直線接點 206">
                  <a:extLst>
                    <a:ext uri="{FF2B5EF4-FFF2-40B4-BE49-F238E27FC236}">
                      <a16:creationId xmlns:a16="http://schemas.microsoft.com/office/drawing/2014/main" id="{0B0AE27D-594A-44FD-971D-5B2AB6E4727A}"/>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8" name="直線接點 207">
                  <a:extLst>
                    <a:ext uri="{FF2B5EF4-FFF2-40B4-BE49-F238E27FC236}">
                      <a16:creationId xmlns:a16="http://schemas.microsoft.com/office/drawing/2014/main" id="{EC0222D2-50F6-4A81-B784-FCE52DC5873E}"/>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9" name="直線接點 208">
                  <a:extLst>
                    <a:ext uri="{FF2B5EF4-FFF2-40B4-BE49-F238E27FC236}">
                      <a16:creationId xmlns:a16="http://schemas.microsoft.com/office/drawing/2014/main" id="{888182B2-DD5C-42A7-887A-F15280476D44}"/>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0" name="直線接點 209">
                  <a:extLst>
                    <a:ext uri="{FF2B5EF4-FFF2-40B4-BE49-F238E27FC236}">
                      <a16:creationId xmlns:a16="http://schemas.microsoft.com/office/drawing/2014/main" id="{12E5AC78-8A80-4259-8DCB-2A311078FFA3}"/>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1" name="直線接點 210">
                  <a:extLst>
                    <a:ext uri="{FF2B5EF4-FFF2-40B4-BE49-F238E27FC236}">
                      <a16:creationId xmlns:a16="http://schemas.microsoft.com/office/drawing/2014/main" id="{6E445A0A-0666-4ABC-BA80-FEA5500660DC}"/>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2" name="直線接點 211">
                  <a:extLst>
                    <a:ext uri="{FF2B5EF4-FFF2-40B4-BE49-F238E27FC236}">
                      <a16:creationId xmlns:a16="http://schemas.microsoft.com/office/drawing/2014/main" id="{6E42E5F0-42FD-4590-A1EA-9D75F6A22F1F}"/>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3" name="直線接點 212">
                  <a:extLst>
                    <a:ext uri="{FF2B5EF4-FFF2-40B4-BE49-F238E27FC236}">
                      <a16:creationId xmlns:a16="http://schemas.microsoft.com/office/drawing/2014/main" id="{77C30E3B-755C-4B9E-A22D-190A5397D28B}"/>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91" name="群組 190">
                <a:extLst>
                  <a:ext uri="{FF2B5EF4-FFF2-40B4-BE49-F238E27FC236}">
                    <a16:creationId xmlns:a16="http://schemas.microsoft.com/office/drawing/2014/main" id="{EC57FFCF-16A4-4148-A0C4-1CDA736FC08D}"/>
                  </a:ext>
                </a:extLst>
              </p:cNvPr>
              <p:cNvGrpSpPr/>
              <p:nvPr/>
            </p:nvGrpSpPr>
            <p:grpSpPr>
              <a:xfrm>
                <a:off x="6998334" y="3966234"/>
                <a:ext cx="378544" cy="333941"/>
                <a:chOff x="7376502" y="4321835"/>
                <a:chExt cx="422989" cy="335290"/>
              </a:xfrm>
            </p:grpSpPr>
            <p:cxnSp>
              <p:nvCxnSpPr>
                <p:cNvPr id="200" name="直線接點 199">
                  <a:extLst>
                    <a:ext uri="{FF2B5EF4-FFF2-40B4-BE49-F238E27FC236}">
                      <a16:creationId xmlns:a16="http://schemas.microsoft.com/office/drawing/2014/main" id="{116DE1F3-1AD2-40EE-B160-8EFA23C92217}"/>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1" name="直線接點 200">
                  <a:extLst>
                    <a:ext uri="{FF2B5EF4-FFF2-40B4-BE49-F238E27FC236}">
                      <a16:creationId xmlns:a16="http://schemas.microsoft.com/office/drawing/2014/main" id="{A1A7677F-297C-45F0-BA22-AC6A58BF93FB}"/>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2" name="直線接點 201">
                  <a:extLst>
                    <a:ext uri="{FF2B5EF4-FFF2-40B4-BE49-F238E27FC236}">
                      <a16:creationId xmlns:a16="http://schemas.microsoft.com/office/drawing/2014/main" id="{D6EE4109-7F0C-4520-BC17-9ADC40FD176F}"/>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3" name="直線接點 202">
                  <a:extLst>
                    <a:ext uri="{FF2B5EF4-FFF2-40B4-BE49-F238E27FC236}">
                      <a16:creationId xmlns:a16="http://schemas.microsoft.com/office/drawing/2014/main" id="{0A8929B9-F66C-448D-A755-7F2B0302E5AA}"/>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4" name="直線接點 203">
                  <a:extLst>
                    <a:ext uri="{FF2B5EF4-FFF2-40B4-BE49-F238E27FC236}">
                      <a16:creationId xmlns:a16="http://schemas.microsoft.com/office/drawing/2014/main" id="{B09F33CD-5C2D-4F98-9F33-B04450C7D192}"/>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5" name="直線接點 204">
                  <a:extLst>
                    <a:ext uri="{FF2B5EF4-FFF2-40B4-BE49-F238E27FC236}">
                      <a16:creationId xmlns:a16="http://schemas.microsoft.com/office/drawing/2014/main" id="{DDF6D9AC-B743-410C-9C5C-6B55FFFD6D0D}"/>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6" name="直線接點 205">
                  <a:extLst>
                    <a:ext uri="{FF2B5EF4-FFF2-40B4-BE49-F238E27FC236}">
                      <a16:creationId xmlns:a16="http://schemas.microsoft.com/office/drawing/2014/main" id="{39F57419-98C8-478C-9AE3-14969A51789D}"/>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92" name="群組 191">
                <a:extLst>
                  <a:ext uri="{FF2B5EF4-FFF2-40B4-BE49-F238E27FC236}">
                    <a16:creationId xmlns:a16="http://schemas.microsoft.com/office/drawing/2014/main" id="{0089C773-88DF-4C6E-9F5B-B86BB40558D3}"/>
                  </a:ext>
                </a:extLst>
              </p:cNvPr>
              <p:cNvGrpSpPr/>
              <p:nvPr/>
            </p:nvGrpSpPr>
            <p:grpSpPr>
              <a:xfrm>
                <a:off x="6995743" y="3641465"/>
                <a:ext cx="378544" cy="305081"/>
                <a:chOff x="7376502" y="4321835"/>
                <a:chExt cx="422989" cy="335290"/>
              </a:xfrm>
            </p:grpSpPr>
            <p:cxnSp>
              <p:nvCxnSpPr>
                <p:cNvPr id="193" name="直線接點 192">
                  <a:extLst>
                    <a:ext uri="{FF2B5EF4-FFF2-40B4-BE49-F238E27FC236}">
                      <a16:creationId xmlns:a16="http://schemas.microsoft.com/office/drawing/2014/main" id="{92676CBE-E852-4DF6-8204-A0740ADDCCD3}"/>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4" name="直線接點 193">
                  <a:extLst>
                    <a:ext uri="{FF2B5EF4-FFF2-40B4-BE49-F238E27FC236}">
                      <a16:creationId xmlns:a16="http://schemas.microsoft.com/office/drawing/2014/main" id="{64FF94BC-1139-45B2-9207-9298F03A4F31}"/>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5" name="直線接點 194">
                  <a:extLst>
                    <a:ext uri="{FF2B5EF4-FFF2-40B4-BE49-F238E27FC236}">
                      <a16:creationId xmlns:a16="http://schemas.microsoft.com/office/drawing/2014/main" id="{CF9CDBC7-209D-41A1-AF1B-318ABA250968}"/>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6" name="直線接點 195">
                  <a:extLst>
                    <a:ext uri="{FF2B5EF4-FFF2-40B4-BE49-F238E27FC236}">
                      <a16:creationId xmlns:a16="http://schemas.microsoft.com/office/drawing/2014/main" id="{A8C38CD0-A390-4505-9BF5-B0FB74961B48}"/>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7" name="直線接點 196">
                  <a:extLst>
                    <a:ext uri="{FF2B5EF4-FFF2-40B4-BE49-F238E27FC236}">
                      <a16:creationId xmlns:a16="http://schemas.microsoft.com/office/drawing/2014/main" id="{63E2B8C6-AF52-4BD0-8F57-D39606DDD18C}"/>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8" name="直線接點 197">
                  <a:extLst>
                    <a:ext uri="{FF2B5EF4-FFF2-40B4-BE49-F238E27FC236}">
                      <a16:creationId xmlns:a16="http://schemas.microsoft.com/office/drawing/2014/main" id="{409790EC-3BAA-41DD-8B3D-DA713D83011A}"/>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9" name="直線接點 198">
                  <a:extLst>
                    <a:ext uri="{FF2B5EF4-FFF2-40B4-BE49-F238E27FC236}">
                      <a16:creationId xmlns:a16="http://schemas.microsoft.com/office/drawing/2014/main" id="{4D4C86EC-DE9D-4133-9693-B651A3B0C0D0}"/>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nvGrpSpPr>
            <p:cNvPr id="214" name="群組 213">
              <a:extLst>
                <a:ext uri="{FF2B5EF4-FFF2-40B4-BE49-F238E27FC236}">
                  <a16:creationId xmlns:a16="http://schemas.microsoft.com/office/drawing/2014/main" id="{DB0BD873-C2F6-4867-BBDB-57A30449FA9B}"/>
                </a:ext>
              </a:extLst>
            </p:cNvPr>
            <p:cNvGrpSpPr/>
            <p:nvPr/>
          </p:nvGrpSpPr>
          <p:grpSpPr>
            <a:xfrm>
              <a:off x="5303084" y="5669168"/>
              <a:ext cx="955912" cy="670580"/>
              <a:chOff x="6472686" y="3629596"/>
              <a:chExt cx="955912" cy="670580"/>
            </a:xfrm>
          </p:grpSpPr>
          <p:graphicFrame>
            <p:nvGraphicFramePr>
              <p:cNvPr id="215" name="Shape 177">
                <a:extLst>
                  <a:ext uri="{FF2B5EF4-FFF2-40B4-BE49-F238E27FC236}">
                    <a16:creationId xmlns:a16="http://schemas.microsoft.com/office/drawing/2014/main" id="{AB851CC7-3FFC-4121-B765-C1666B511689}"/>
                  </a:ext>
                </a:extLst>
              </p:cNvPr>
              <p:cNvGraphicFramePr/>
              <p:nvPr/>
            </p:nvGraphicFramePr>
            <p:xfrm>
              <a:off x="6472686" y="362959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nvGrpSpPr>
              <p:cNvPr id="216" name="群組 215">
                <a:extLst>
                  <a:ext uri="{FF2B5EF4-FFF2-40B4-BE49-F238E27FC236}">
                    <a16:creationId xmlns:a16="http://schemas.microsoft.com/office/drawing/2014/main" id="{136A71CE-EB15-4565-92B2-43EF68E9AD1A}"/>
                  </a:ext>
                </a:extLst>
              </p:cNvPr>
              <p:cNvGrpSpPr/>
              <p:nvPr/>
            </p:nvGrpSpPr>
            <p:grpSpPr>
              <a:xfrm>
                <a:off x="6525983" y="3966234"/>
                <a:ext cx="378544" cy="333941"/>
                <a:chOff x="7376502" y="4321835"/>
                <a:chExt cx="422989" cy="335290"/>
              </a:xfrm>
            </p:grpSpPr>
            <p:cxnSp>
              <p:nvCxnSpPr>
                <p:cNvPr id="233" name="直線接點 232">
                  <a:extLst>
                    <a:ext uri="{FF2B5EF4-FFF2-40B4-BE49-F238E27FC236}">
                      <a16:creationId xmlns:a16="http://schemas.microsoft.com/office/drawing/2014/main" id="{2D924700-3BA0-41D6-81F8-92F50D761041}"/>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4" name="直線接點 233">
                  <a:extLst>
                    <a:ext uri="{FF2B5EF4-FFF2-40B4-BE49-F238E27FC236}">
                      <a16:creationId xmlns:a16="http://schemas.microsoft.com/office/drawing/2014/main" id="{E7C9F0C5-E4B4-4E3B-AA83-F11D4791287B}"/>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5" name="直線接點 234">
                  <a:extLst>
                    <a:ext uri="{FF2B5EF4-FFF2-40B4-BE49-F238E27FC236}">
                      <a16:creationId xmlns:a16="http://schemas.microsoft.com/office/drawing/2014/main" id="{D29390F3-D261-4B65-953F-5D72ABAE7B0A}"/>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6" name="直線接點 235">
                  <a:extLst>
                    <a:ext uri="{FF2B5EF4-FFF2-40B4-BE49-F238E27FC236}">
                      <a16:creationId xmlns:a16="http://schemas.microsoft.com/office/drawing/2014/main" id="{72A51330-4B6D-415D-87E4-0C46297AFEF3}"/>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7" name="直線接點 236">
                  <a:extLst>
                    <a:ext uri="{FF2B5EF4-FFF2-40B4-BE49-F238E27FC236}">
                      <a16:creationId xmlns:a16="http://schemas.microsoft.com/office/drawing/2014/main" id="{E1B56365-6774-4850-BA27-CEA5E4D44C2E}"/>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8" name="直線接點 237">
                  <a:extLst>
                    <a:ext uri="{FF2B5EF4-FFF2-40B4-BE49-F238E27FC236}">
                      <a16:creationId xmlns:a16="http://schemas.microsoft.com/office/drawing/2014/main" id="{56E71D99-249E-4F17-8E6D-240D5A26F55F}"/>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9" name="直線接點 238">
                  <a:extLst>
                    <a:ext uri="{FF2B5EF4-FFF2-40B4-BE49-F238E27FC236}">
                      <a16:creationId xmlns:a16="http://schemas.microsoft.com/office/drawing/2014/main" id="{FEDC17E0-F110-4345-999C-D124C6B1A8F4}"/>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17" name="群組 216">
                <a:extLst>
                  <a:ext uri="{FF2B5EF4-FFF2-40B4-BE49-F238E27FC236}">
                    <a16:creationId xmlns:a16="http://schemas.microsoft.com/office/drawing/2014/main" id="{66A72CA2-7625-435A-A878-C0D48995034A}"/>
                  </a:ext>
                </a:extLst>
              </p:cNvPr>
              <p:cNvGrpSpPr/>
              <p:nvPr/>
            </p:nvGrpSpPr>
            <p:grpSpPr>
              <a:xfrm>
                <a:off x="6998334" y="3966234"/>
                <a:ext cx="378544" cy="333941"/>
                <a:chOff x="7376502" y="4321835"/>
                <a:chExt cx="422989" cy="335290"/>
              </a:xfrm>
            </p:grpSpPr>
            <p:cxnSp>
              <p:nvCxnSpPr>
                <p:cNvPr id="226" name="直線接點 225">
                  <a:extLst>
                    <a:ext uri="{FF2B5EF4-FFF2-40B4-BE49-F238E27FC236}">
                      <a16:creationId xmlns:a16="http://schemas.microsoft.com/office/drawing/2014/main" id="{BC08C491-1E22-479F-A147-3B180243DDC2}"/>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7" name="直線接點 226">
                  <a:extLst>
                    <a:ext uri="{FF2B5EF4-FFF2-40B4-BE49-F238E27FC236}">
                      <a16:creationId xmlns:a16="http://schemas.microsoft.com/office/drawing/2014/main" id="{4AE348C6-9571-426A-A51A-8E365F8448C5}"/>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8" name="直線接點 227">
                  <a:extLst>
                    <a:ext uri="{FF2B5EF4-FFF2-40B4-BE49-F238E27FC236}">
                      <a16:creationId xmlns:a16="http://schemas.microsoft.com/office/drawing/2014/main" id="{706B2C8F-D78C-4D40-A725-59E14EB56750}"/>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9" name="直線接點 228">
                  <a:extLst>
                    <a:ext uri="{FF2B5EF4-FFF2-40B4-BE49-F238E27FC236}">
                      <a16:creationId xmlns:a16="http://schemas.microsoft.com/office/drawing/2014/main" id="{E1358920-AE51-4256-A65B-3F2B6EF44680}"/>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0" name="直線接點 229">
                  <a:extLst>
                    <a:ext uri="{FF2B5EF4-FFF2-40B4-BE49-F238E27FC236}">
                      <a16:creationId xmlns:a16="http://schemas.microsoft.com/office/drawing/2014/main" id="{3364E874-CABD-460C-BB39-3242057742A7}"/>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1" name="直線接點 230">
                  <a:extLst>
                    <a:ext uri="{FF2B5EF4-FFF2-40B4-BE49-F238E27FC236}">
                      <a16:creationId xmlns:a16="http://schemas.microsoft.com/office/drawing/2014/main" id="{F86401BF-8319-45BF-BEF2-FB6EF463AA7F}"/>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2" name="直線接點 231">
                  <a:extLst>
                    <a:ext uri="{FF2B5EF4-FFF2-40B4-BE49-F238E27FC236}">
                      <a16:creationId xmlns:a16="http://schemas.microsoft.com/office/drawing/2014/main" id="{B959269A-D7C1-47A4-A493-AC1BE2778B6D}"/>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18" name="群組 217">
                <a:extLst>
                  <a:ext uri="{FF2B5EF4-FFF2-40B4-BE49-F238E27FC236}">
                    <a16:creationId xmlns:a16="http://schemas.microsoft.com/office/drawing/2014/main" id="{C28747D9-8835-400B-983B-4E344812389E}"/>
                  </a:ext>
                </a:extLst>
              </p:cNvPr>
              <p:cNvGrpSpPr/>
              <p:nvPr/>
            </p:nvGrpSpPr>
            <p:grpSpPr>
              <a:xfrm>
                <a:off x="6995743" y="3641465"/>
                <a:ext cx="378544" cy="305081"/>
                <a:chOff x="7376502" y="4321835"/>
                <a:chExt cx="422989" cy="335290"/>
              </a:xfrm>
            </p:grpSpPr>
            <p:cxnSp>
              <p:nvCxnSpPr>
                <p:cNvPr id="219" name="直線接點 218">
                  <a:extLst>
                    <a:ext uri="{FF2B5EF4-FFF2-40B4-BE49-F238E27FC236}">
                      <a16:creationId xmlns:a16="http://schemas.microsoft.com/office/drawing/2014/main" id="{BE54D853-FDF4-458C-88FB-66FDCA446E47}"/>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0" name="直線接點 219">
                  <a:extLst>
                    <a:ext uri="{FF2B5EF4-FFF2-40B4-BE49-F238E27FC236}">
                      <a16:creationId xmlns:a16="http://schemas.microsoft.com/office/drawing/2014/main" id="{DBF32E73-ECD5-434A-B587-B6C64A0C4223}"/>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1" name="直線接點 220">
                  <a:extLst>
                    <a:ext uri="{FF2B5EF4-FFF2-40B4-BE49-F238E27FC236}">
                      <a16:creationId xmlns:a16="http://schemas.microsoft.com/office/drawing/2014/main" id="{8F3CAFC3-D5C9-475A-8A68-857509E88527}"/>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2" name="直線接點 221">
                  <a:extLst>
                    <a:ext uri="{FF2B5EF4-FFF2-40B4-BE49-F238E27FC236}">
                      <a16:creationId xmlns:a16="http://schemas.microsoft.com/office/drawing/2014/main" id="{56771ACC-ED3E-4746-A4B4-DCF5FC3110A1}"/>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3" name="直線接點 222">
                  <a:extLst>
                    <a:ext uri="{FF2B5EF4-FFF2-40B4-BE49-F238E27FC236}">
                      <a16:creationId xmlns:a16="http://schemas.microsoft.com/office/drawing/2014/main" id="{D2495C92-61CB-4BB4-88EF-A202ABCB40DE}"/>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4" name="直線接點 223">
                  <a:extLst>
                    <a:ext uri="{FF2B5EF4-FFF2-40B4-BE49-F238E27FC236}">
                      <a16:creationId xmlns:a16="http://schemas.microsoft.com/office/drawing/2014/main" id="{C1A9B85D-DE82-4FE9-B15F-30E43B71B19B}"/>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5" name="直線接點 224">
                  <a:extLst>
                    <a:ext uri="{FF2B5EF4-FFF2-40B4-BE49-F238E27FC236}">
                      <a16:creationId xmlns:a16="http://schemas.microsoft.com/office/drawing/2014/main" id="{C19CA42B-68E4-400F-AB85-E6D8A9018857}"/>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sp>
        <p:nvSpPr>
          <p:cNvPr id="251" name="語音泡泡: 矩形 250">
            <a:extLst>
              <a:ext uri="{FF2B5EF4-FFF2-40B4-BE49-F238E27FC236}">
                <a16:creationId xmlns:a16="http://schemas.microsoft.com/office/drawing/2014/main" id="{031CF6EC-1DE1-4CCC-8D1B-F509A8AC09AE}"/>
              </a:ext>
            </a:extLst>
          </p:cNvPr>
          <p:cNvSpPr/>
          <p:nvPr/>
        </p:nvSpPr>
        <p:spPr>
          <a:xfrm>
            <a:off x="5965451" y="3351024"/>
            <a:ext cx="2903996" cy="1005084"/>
          </a:xfrm>
          <a:prstGeom prst="wedgeRectCallout">
            <a:avLst>
              <a:gd name="adj1" fmla="val -62685"/>
              <a:gd name="adj2" fmla="val 20951"/>
            </a:avLst>
          </a:prstGeom>
          <a:gradFill>
            <a:gsLst>
              <a:gs pos="0">
                <a:srgbClr val="00B0F0"/>
              </a:gs>
              <a:gs pos="100000">
                <a:srgbClr val="7030A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chemeClr val="bg1"/>
                </a:solidFill>
                <a:latin typeface="微軟正黑體" panose="020B0604030504040204" pitchFamily="34" charset="-120"/>
                <a:ea typeface="微軟正黑體" panose="020B0604030504040204" pitchFamily="34" charset="-120"/>
              </a:rPr>
              <a:t>寫入 </a:t>
            </a:r>
            <a:r>
              <a:rPr lang="en-US" altLang="zh-TW" sz="1600">
                <a:solidFill>
                  <a:schemeClr val="bg1"/>
                </a:solidFill>
                <a:latin typeface="微軟正黑體" panose="020B0604030504040204" pitchFamily="34" charset="-120"/>
                <a:ea typeface="微軟正黑體" panose="020B0604030504040204" pitchFamily="34" charset="-120"/>
              </a:rPr>
              <a:t>6 </a:t>
            </a:r>
            <a:r>
              <a:rPr lang="zh-TW" altLang="en-US" sz="1600">
                <a:solidFill>
                  <a:schemeClr val="bg1"/>
                </a:solidFill>
                <a:latin typeface="微軟正黑體" panose="020B0604030504040204" pitchFamily="34" charset="-120"/>
                <a:ea typeface="微軟正黑體" panose="020B0604030504040204" pitchFamily="34" charset="-120"/>
              </a:rPr>
              <a:t>個 </a:t>
            </a:r>
            <a:r>
              <a:rPr lang="en-US" altLang="zh-TW" sz="1600">
                <a:solidFill>
                  <a:schemeClr val="bg1"/>
                </a:solidFill>
                <a:latin typeface="微軟正黑體" panose="020B0604030504040204" pitchFamily="34" charset="-120"/>
                <a:ea typeface="微軟正黑體" panose="020B0604030504040204" pitchFamily="34" charset="-120"/>
              </a:rPr>
              <a:t>Pages </a:t>
            </a:r>
            <a:r>
              <a:rPr lang="zh-TW" altLang="en-US" sz="1600">
                <a:solidFill>
                  <a:schemeClr val="bg1"/>
                </a:solidFill>
                <a:latin typeface="微軟正黑體" panose="020B0604030504040204" pitchFamily="34" charset="-120"/>
                <a:ea typeface="微軟正黑體" panose="020B0604030504040204" pitchFamily="34" charset="-120"/>
              </a:rPr>
              <a:t>不需做 </a:t>
            </a:r>
            <a:r>
              <a:rPr lang="en-US" altLang="zh-TW" sz="1600">
                <a:solidFill>
                  <a:schemeClr val="bg1"/>
                </a:solidFill>
                <a:latin typeface="微軟正黑體" panose="020B0604030504040204" pitchFamily="34" charset="-120"/>
                <a:ea typeface="微軟正黑體" panose="020B0604030504040204" pitchFamily="34" charset="-120"/>
              </a:rPr>
              <a:t>GC</a:t>
            </a:r>
            <a:r>
              <a:rPr lang="zh-TW" altLang="en-US" sz="1600">
                <a:solidFill>
                  <a:schemeClr val="bg1"/>
                </a:solidFill>
                <a:latin typeface="微軟正黑體" panose="020B0604030504040204" pitchFamily="34" charset="-120"/>
                <a:ea typeface="微軟正黑體" panose="020B0604030504040204" pitchFamily="34" charset="-120"/>
              </a:rPr>
              <a:t>，實際寫入次數同為 </a:t>
            </a:r>
            <a:r>
              <a:rPr lang="en-US" altLang="zh-TW" sz="1600">
                <a:solidFill>
                  <a:schemeClr val="bg1"/>
                </a:solidFill>
                <a:latin typeface="微軟正黑體" panose="020B0604030504040204" pitchFamily="34" charset="-120"/>
                <a:ea typeface="微軟正黑體" panose="020B0604030504040204" pitchFamily="34" charset="-120"/>
              </a:rPr>
              <a:t>6 </a:t>
            </a:r>
            <a:r>
              <a:rPr lang="zh-TW" altLang="en-US" sz="1600">
                <a:solidFill>
                  <a:schemeClr val="bg1"/>
                </a:solidFill>
                <a:latin typeface="微軟正黑體" panose="020B0604030504040204" pitchFamily="34" charset="-120"/>
                <a:ea typeface="微軟正黑體" panose="020B0604030504040204" pitchFamily="34" charset="-120"/>
              </a:rPr>
              <a:t>次</a:t>
            </a:r>
          </a:p>
        </p:txBody>
      </p:sp>
      <p:graphicFrame>
        <p:nvGraphicFramePr>
          <p:cNvPr id="264" name="Shape 177">
            <a:extLst>
              <a:ext uri="{FF2B5EF4-FFF2-40B4-BE49-F238E27FC236}">
                <a16:creationId xmlns:a16="http://schemas.microsoft.com/office/drawing/2014/main" id="{006DEA68-6F4E-4961-B466-183C8F8C7361}"/>
              </a:ext>
            </a:extLst>
          </p:cNvPr>
          <p:cNvGraphicFramePr/>
          <p:nvPr>
            <p:extLst>
              <p:ext uri="{D42A27DB-BD31-4B8C-83A1-F6EECF244321}">
                <p14:modId xmlns:p14="http://schemas.microsoft.com/office/powerpoint/2010/main" val="1510970516"/>
              </p:ext>
            </p:extLst>
          </p:nvPr>
        </p:nvGraphicFramePr>
        <p:xfrm>
          <a:off x="3486986" y="351827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rPr>
                        <a:t>N</a:t>
                      </a:r>
                      <a:endParaRPr sz="1600" b="1" strike="noStrike">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0"/>
                  </a:ext>
                </a:extLst>
              </a:tr>
              <a:tr h="332926">
                <a:tc>
                  <a:txBody>
                    <a:bodyPr/>
                    <a:lstStyle/>
                    <a:p>
                      <a:pPr lvl="0" algn="ctr">
                        <a:buNone/>
                      </a:pPr>
                      <a:r>
                        <a:rPr lang="en-US" altLang="zh-TW" sz="1600" b="1" i="0" u="none" strike="noStrike" noProof="0">
                          <a:solidFill>
                            <a:srgbClr val="FFFFFF"/>
                          </a:solidFill>
                          <a:latin typeface="Arial"/>
                        </a:rPr>
                        <a:t>N</a:t>
                      </a:r>
                    </a:p>
                  </a:txBody>
                  <a:tcPr marL="91450" marR="91450" marT="45725" marB="45725">
                    <a:solidFill>
                      <a:srgbClr val="00B0F0"/>
                    </a:solidFill>
                  </a:tcPr>
                </a:tc>
                <a:tc>
                  <a:txBody>
                    <a:bodyPr/>
                    <a:lstStyle/>
                    <a:p>
                      <a:pPr lvl="0" algn="ctr">
                        <a:buNone/>
                      </a:pPr>
                      <a:r>
                        <a:rPr lang="af-ZA" altLang="zh-TW" sz="1600" b="1" i="0" u="none" strike="noStrike" noProof="0">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sp>
        <p:nvSpPr>
          <p:cNvPr id="3" name="文字方塊 2">
            <a:extLst>
              <a:ext uri="{FF2B5EF4-FFF2-40B4-BE49-F238E27FC236}">
                <a16:creationId xmlns:a16="http://schemas.microsoft.com/office/drawing/2014/main" id="{839D4EDD-2257-42A3-A385-D82BD899EA64}"/>
              </a:ext>
            </a:extLst>
          </p:cNvPr>
          <p:cNvSpPr txBox="1"/>
          <p:nvPr/>
        </p:nvSpPr>
        <p:spPr>
          <a:xfrm>
            <a:off x="468336" y="1231137"/>
            <a:ext cx="4319458" cy="523220"/>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kumimoji="1" lang="zh-TW" altLang="en-US">
                <a:solidFill>
                  <a:schemeClr val="bg1"/>
                </a:solidFill>
                <a:latin typeface="微軟正黑體" panose="020B0604030504040204" pitchFamily="34" charset="-120"/>
                <a:ea typeface="微軟正黑體" panose="020B0604030504040204" pitchFamily="34" charset="-120"/>
              </a:rPr>
              <a:t>當預留更多空間，將不需立即做 </a:t>
            </a:r>
            <a:r>
              <a:rPr kumimoji="1" lang="en-US" altLang="zh-TW">
                <a:solidFill>
                  <a:schemeClr val="bg1"/>
                </a:solidFill>
                <a:latin typeface="微軟正黑體" panose="020B0604030504040204" pitchFamily="34" charset="-120"/>
                <a:ea typeface="微軟正黑體" panose="020B0604030504040204" pitchFamily="34" charset="-120"/>
              </a:rPr>
              <a:t>Garbage Collection</a:t>
            </a:r>
            <a:r>
              <a:rPr kumimoji="1" lang="zh-TW" altLang="en-US">
                <a:solidFill>
                  <a:schemeClr val="bg1"/>
                </a:solidFill>
                <a:latin typeface="微軟正黑體" panose="020B0604030504040204" pitchFamily="34" charset="-120"/>
                <a:ea typeface="微軟正黑體" panose="020B0604030504040204" pitchFamily="34" charset="-120"/>
              </a:rPr>
              <a:t>，可以直接寫入資料。</a:t>
            </a:r>
          </a:p>
        </p:txBody>
      </p:sp>
      <p:sp>
        <p:nvSpPr>
          <p:cNvPr id="99" name="Shape 172">
            <a:extLst>
              <a:ext uri="{FF2B5EF4-FFF2-40B4-BE49-F238E27FC236}">
                <a16:creationId xmlns:a16="http://schemas.microsoft.com/office/drawing/2014/main" id="{9CF5ED9B-9A8B-4A10-9F23-A1CB21F40669}"/>
              </a:ext>
            </a:extLst>
          </p:cNvPr>
          <p:cNvSpPr txBox="1">
            <a:spLocks/>
          </p:cNvSpPr>
          <p:nvPr/>
        </p:nvSpPr>
        <p:spPr>
          <a:xfrm>
            <a:off x="457200" y="81699"/>
            <a:ext cx="8229600" cy="812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0" i="0" u="none" strike="noStrike" cap="none">
                <a:solidFill>
                  <a:srgbClr val="000000"/>
                </a:solidFill>
                <a:latin typeface="微軟正黑體" panose="020B0604030504040204" pitchFamily="34" charset="-120"/>
                <a:ea typeface="微軟正黑體" panose="020B0604030504040204" pitchFamily="34"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lt1"/>
              </a:buClr>
              <a:buSzPts val="800"/>
            </a:pPr>
            <a:r>
              <a:rPr lang="zh-TW" altLang="en-US">
                <a:solidFill>
                  <a:schemeClr val="bg1"/>
                </a:solidFill>
                <a:latin typeface="Microsoft JhengHei"/>
                <a:ea typeface="Microsoft JhengHei"/>
                <a:cs typeface="Microsoft JhengHei"/>
                <a:sym typeface="Microsoft JhengHei"/>
              </a:rPr>
              <a:t>預留空間</a:t>
            </a:r>
            <a:r>
              <a:rPr lang="en-US" altLang="zh-TW">
                <a:solidFill>
                  <a:schemeClr val="bg1"/>
                </a:solidFill>
                <a:latin typeface="Microsoft JhengHei"/>
                <a:ea typeface="Microsoft JhengHei"/>
                <a:cs typeface="Microsoft JhengHei"/>
                <a:sym typeface="Microsoft JhengHei"/>
              </a:rPr>
              <a:t>OP</a:t>
            </a:r>
            <a:r>
              <a:rPr lang="zh-TW">
                <a:solidFill>
                  <a:schemeClr val="bg1"/>
                </a:solidFill>
                <a:latin typeface="Microsoft JhengHei"/>
                <a:ea typeface="Microsoft JhengHei"/>
                <a:cs typeface="Microsoft JhengHei"/>
                <a:sym typeface="Microsoft JhengHei"/>
              </a:rPr>
              <a:t>如何影響 </a:t>
            </a:r>
            <a:r>
              <a:rPr lang="en-US" altLang="zh-TW">
                <a:solidFill>
                  <a:schemeClr val="bg1"/>
                </a:solidFill>
                <a:latin typeface="Microsoft JhengHei"/>
                <a:ea typeface="Microsoft JhengHei"/>
                <a:cs typeface="Microsoft JhengHei"/>
                <a:sym typeface="Microsoft JhengHei"/>
              </a:rPr>
              <a:t>SSD</a:t>
            </a:r>
            <a:r>
              <a:rPr lang="zh-TW">
                <a:solidFill>
                  <a:schemeClr val="bg1"/>
                </a:solidFill>
                <a:latin typeface="Microsoft JhengHei"/>
                <a:ea typeface="Microsoft JhengHei"/>
                <a:cs typeface="Microsoft JhengHei"/>
                <a:sym typeface="Microsoft JhengHei"/>
              </a:rPr>
              <a:t> </a:t>
            </a:r>
            <a:r>
              <a:rPr lang="zh-TW" altLang="en-US">
                <a:solidFill>
                  <a:schemeClr val="bg1"/>
                </a:solidFill>
                <a:latin typeface="Microsoft JhengHei"/>
                <a:ea typeface="Microsoft JhengHei"/>
                <a:cs typeface="Microsoft JhengHei"/>
                <a:sym typeface="Microsoft JhengHei"/>
              </a:rPr>
              <a:t>壽命與</a:t>
            </a:r>
            <a:r>
              <a:rPr lang="zh-TW">
                <a:solidFill>
                  <a:schemeClr val="bg1"/>
                </a:solidFill>
                <a:latin typeface="Microsoft JhengHei"/>
                <a:ea typeface="Microsoft JhengHei"/>
                <a:cs typeface="Microsoft JhengHei"/>
                <a:sym typeface="Microsoft JhengHei"/>
              </a:rPr>
              <a:t>效能</a:t>
            </a:r>
            <a:r>
              <a:rPr lang="zh-TW" altLang="en-US">
                <a:solidFill>
                  <a:schemeClr val="bg1"/>
                </a:solidFill>
                <a:latin typeface="Microsoft JhengHei"/>
                <a:ea typeface="Microsoft JhengHei"/>
                <a:cs typeface="Microsoft JhengHei"/>
                <a:sym typeface="Microsoft JhengHei"/>
              </a:rPr>
              <a:t> ③</a:t>
            </a:r>
            <a:endParaRPr lang="zh-TW">
              <a:solidFill>
                <a:schemeClr val="bg1"/>
              </a:solidFill>
              <a:latin typeface="Microsoft JhengHei"/>
              <a:ea typeface="Microsoft JhengHei"/>
              <a:cs typeface="Microsoft JhengHei"/>
            </a:endParaRPr>
          </a:p>
        </p:txBody>
      </p:sp>
      <p:grpSp>
        <p:nvGrpSpPr>
          <p:cNvPr id="254" name="群組 253">
            <a:extLst>
              <a:ext uri="{FF2B5EF4-FFF2-40B4-BE49-F238E27FC236}">
                <a16:creationId xmlns:a16="http://schemas.microsoft.com/office/drawing/2014/main" id="{872F5C57-8FB1-43E7-A59E-91FAF6AE2DB6}"/>
              </a:ext>
            </a:extLst>
          </p:cNvPr>
          <p:cNvGrpSpPr/>
          <p:nvPr/>
        </p:nvGrpSpPr>
        <p:grpSpPr>
          <a:xfrm>
            <a:off x="6024194" y="2582141"/>
            <a:ext cx="2067046" cy="624087"/>
            <a:chOff x="6024194" y="2582141"/>
            <a:chExt cx="2067046" cy="624087"/>
          </a:xfrm>
        </p:grpSpPr>
        <p:sp>
          <p:nvSpPr>
            <p:cNvPr id="101" name="矩形 100">
              <a:extLst>
                <a:ext uri="{FF2B5EF4-FFF2-40B4-BE49-F238E27FC236}">
                  <a16:creationId xmlns:a16="http://schemas.microsoft.com/office/drawing/2014/main" id="{37CDC877-27E2-48DE-AE3E-8B6679B3683C}"/>
                </a:ext>
              </a:extLst>
            </p:cNvPr>
            <p:cNvSpPr/>
            <p:nvPr/>
          </p:nvSpPr>
          <p:spPr>
            <a:xfrm>
              <a:off x="6586917" y="2975396"/>
              <a:ext cx="1504323" cy="230832"/>
            </a:xfrm>
            <a:prstGeom prst="rect">
              <a:avLst/>
            </a:prstGeom>
            <a:solidFill>
              <a:srgbClr val="FFFFFF">
                <a:alpha val="20000"/>
              </a:srgbClr>
            </a:solidFill>
            <a:ln>
              <a:noFill/>
            </a:ln>
          </p:spPr>
          <p:txBody>
            <a:bodyPr wrap="square">
              <a:spAutoFit/>
            </a:bodyPr>
            <a:lstStyle/>
            <a:p>
              <a:pPr lvl="0"/>
              <a:r>
                <a:rPr lang="zh-TW" altLang="en-US" sz="900">
                  <a:solidFill>
                    <a:srgbClr val="FFFFFF"/>
                  </a:solidFill>
                  <a:latin typeface="Microsoft JhengHei"/>
                  <a:ea typeface="Microsoft JhengHei"/>
                  <a:cs typeface="Microsoft JhengHei"/>
                  <a:sym typeface="Microsoft JhengHei"/>
                </a:rPr>
                <a:t>透過 </a:t>
              </a:r>
              <a:r>
                <a:rPr lang="en-US" altLang="zh-TW" sz="900">
                  <a:solidFill>
                    <a:srgbClr val="FFFFFF"/>
                  </a:solidFill>
                  <a:latin typeface="Microsoft JhengHei"/>
                  <a:ea typeface="Microsoft JhengHei"/>
                  <a:cs typeface="Microsoft JhengHei"/>
                  <a:sym typeface="Microsoft JhengHei"/>
                </a:rPr>
                <a:t>SSD Trim </a:t>
              </a:r>
              <a:r>
                <a:rPr lang="zh-TW" altLang="en-US" sz="900">
                  <a:solidFill>
                    <a:srgbClr val="FFFFFF"/>
                  </a:solidFill>
                  <a:latin typeface="Microsoft JhengHei"/>
                  <a:ea typeface="Microsoft JhengHei"/>
                  <a:cs typeface="Microsoft JhengHei"/>
                  <a:sym typeface="Microsoft JhengHei"/>
                </a:rPr>
                <a:t>重新排列</a:t>
              </a:r>
            </a:p>
          </p:txBody>
        </p:sp>
        <p:sp>
          <p:nvSpPr>
            <p:cNvPr id="102" name="矩形 101">
              <a:extLst>
                <a:ext uri="{FF2B5EF4-FFF2-40B4-BE49-F238E27FC236}">
                  <a16:creationId xmlns:a16="http://schemas.microsoft.com/office/drawing/2014/main" id="{4CA202A4-80B0-4702-8AD7-C1D7A57D74BF}"/>
                </a:ext>
              </a:extLst>
            </p:cNvPr>
            <p:cNvSpPr/>
            <p:nvPr/>
          </p:nvSpPr>
          <p:spPr>
            <a:xfrm>
              <a:off x="6582002" y="2582141"/>
              <a:ext cx="1383057" cy="461665"/>
            </a:xfrm>
            <a:prstGeom prst="rect">
              <a:avLst/>
            </a:prstGeom>
            <a:ln w="12700">
              <a:noFill/>
            </a:ln>
          </p:spPr>
          <p:txBody>
            <a:bodyPr wrap="square">
              <a:spAutoFit/>
            </a:bodyPr>
            <a:lstStyle/>
            <a:p>
              <a:pPr lvl="0"/>
              <a:r>
                <a:rPr lang="zh-TW" altLang="en-US" sz="1200" b="1">
                  <a:solidFill>
                    <a:schemeClr val="bg1"/>
                  </a:solidFill>
                  <a:latin typeface="Microsoft JhengHei"/>
                  <a:ea typeface="Microsoft JhengHei"/>
                  <a:cs typeface="Microsoft JhengHei"/>
                  <a:sym typeface="Microsoft JhengHei"/>
                </a:rPr>
                <a:t>預留配置空間</a:t>
              </a:r>
              <a:endParaRPr lang="en-US" altLang="zh-TW" sz="1200" b="1">
                <a:solidFill>
                  <a:schemeClr val="bg1"/>
                </a:solidFill>
                <a:latin typeface="Microsoft JhengHei"/>
                <a:ea typeface="Microsoft JhengHei"/>
                <a:cs typeface="Microsoft JhengHei"/>
                <a:sym typeface="Microsoft JhengHei"/>
              </a:endParaRPr>
            </a:p>
            <a:p>
              <a:pPr lvl="0"/>
              <a:r>
                <a:rPr lang="en-US" altLang="zh-TW" sz="1200" b="1">
                  <a:solidFill>
                    <a:schemeClr val="bg1"/>
                  </a:solidFill>
                  <a:latin typeface="Microsoft JhengHei"/>
                  <a:ea typeface="Microsoft JhengHei"/>
                  <a:cs typeface="Microsoft JhengHei"/>
                  <a:sym typeface="Microsoft JhengHei"/>
                </a:rPr>
                <a:t>(</a:t>
              </a:r>
              <a:r>
                <a:rPr lang="zh-TW" altLang="en-US" sz="1200" b="1">
                  <a:solidFill>
                    <a:schemeClr val="bg1"/>
                  </a:solidFill>
                  <a:latin typeface="Microsoft JhengHei"/>
                  <a:ea typeface="Microsoft JhengHei"/>
                  <a:cs typeface="Microsoft JhengHei"/>
                  <a:sym typeface="Microsoft JhengHei"/>
                </a:rPr>
                <a:t>含無效資料</a:t>
              </a:r>
              <a:r>
                <a:rPr lang="en-US" altLang="zh-TW" sz="1200" b="1">
                  <a:solidFill>
                    <a:schemeClr val="bg1"/>
                  </a:solidFill>
                  <a:latin typeface="Microsoft JhengHei"/>
                  <a:ea typeface="Microsoft JhengHei"/>
                  <a:cs typeface="Microsoft JhengHei"/>
                  <a:sym typeface="Microsoft JhengHei"/>
                </a:rPr>
                <a:t>)</a:t>
              </a:r>
            </a:p>
          </p:txBody>
        </p:sp>
        <p:grpSp>
          <p:nvGrpSpPr>
            <p:cNvPr id="30" name="群組 29">
              <a:extLst>
                <a:ext uri="{FF2B5EF4-FFF2-40B4-BE49-F238E27FC236}">
                  <a16:creationId xmlns:a16="http://schemas.microsoft.com/office/drawing/2014/main" id="{CA1ADE7C-A8C5-4270-8D97-B95DDC4B54F7}"/>
                </a:ext>
              </a:extLst>
            </p:cNvPr>
            <p:cNvGrpSpPr/>
            <p:nvPr/>
          </p:nvGrpSpPr>
          <p:grpSpPr>
            <a:xfrm>
              <a:off x="6024194" y="2653234"/>
              <a:ext cx="618295" cy="552994"/>
              <a:chOff x="6024194" y="2653234"/>
              <a:chExt cx="618295" cy="552994"/>
            </a:xfrm>
          </p:grpSpPr>
          <p:sp>
            <p:nvSpPr>
              <p:cNvPr id="104" name="矩形 103">
                <a:extLst>
                  <a:ext uri="{FF2B5EF4-FFF2-40B4-BE49-F238E27FC236}">
                    <a16:creationId xmlns:a16="http://schemas.microsoft.com/office/drawing/2014/main" id="{2BB7599E-24A6-46EA-B859-043DBA93D311}"/>
                  </a:ext>
                </a:extLst>
              </p:cNvPr>
              <p:cNvSpPr/>
              <p:nvPr/>
            </p:nvSpPr>
            <p:spPr>
              <a:xfrm>
                <a:off x="6024194" y="2653234"/>
                <a:ext cx="618295" cy="552994"/>
              </a:xfrm>
              <a:prstGeom prst="rect">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9" name="群組 28">
                <a:extLst>
                  <a:ext uri="{FF2B5EF4-FFF2-40B4-BE49-F238E27FC236}">
                    <a16:creationId xmlns:a16="http://schemas.microsoft.com/office/drawing/2014/main" id="{346D5E60-27E1-4F6A-A994-040B868077FD}"/>
                  </a:ext>
                </a:extLst>
              </p:cNvPr>
              <p:cNvGrpSpPr/>
              <p:nvPr/>
            </p:nvGrpSpPr>
            <p:grpSpPr>
              <a:xfrm>
                <a:off x="6083400" y="2664071"/>
                <a:ext cx="500830" cy="532331"/>
                <a:chOff x="6083400" y="2679954"/>
                <a:chExt cx="500830" cy="492110"/>
              </a:xfrm>
            </p:grpSpPr>
            <p:cxnSp>
              <p:nvCxnSpPr>
                <p:cNvPr id="105" name="直線接點 104">
                  <a:extLst>
                    <a:ext uri="{FF2B5EF4-FFF2-40B4-BE49-F238E27FC236}">
                      <a16:creationId xmlns:a16="http://schemas.microsoft.com/office/drawing/2014/main" id="{B994B4CD-B686-46E7-BD06-6BC619D4B90C}"/>
                    </a:ext>
                  </a:extLst>
                </p:cNvPr>
                <p:cNvCxnSpPr>
                  <a:cxnSpLocks/>
                </p:cNvCxnSpPr>
                <p:nvPr/>
              </p:nvCxnSpPr>
              <p:spPr>
                <a:xfrm>
                  <a:off x="6250342" y="2679954"/>
                  <a:ext cx="0" cy="49211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6" name="直線接點 105">
                  <a:extLst>
                    <a:ext uri="{FF2B5EF4-FFF2-40B4-BE49-F238E27FC236}">
                      <a16:creationId xmlns:a16="http://schemas.microsoft.com/office/drawing/2014/main" id="{DB83067B-DC04-4A88-8CD7-B87B52EBE04D}"/>
                    </a:ext>
                  </a:extLst>
                </p:cNvPr>
                <p:cNvCxnSpPr>
                  <a:cxnSpLocks/>
                </p:cNvCxnSpPr>
                <p:nvPr/>
              </p:nvCxnSpPr>
              <p:spPr>
                <a:xfrm>
                  <a:off x="6333814" y="2679954"/>
                  <a:ext cx="0" cy="49211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7" name="直線接點 106">
                  <a:extLst>
                    <a:ext uri="{FF2B5EF4-FFF2-40B4-BE49-F238E27FC236}">
                      <a16:creationId xmlns:a16="http://schemas.microsoft.com/office/drawing/2014/main" id="{7281648E-CA4F-4956-A1D7-6AC56B584541}"/>
                    </a:ext>
                  </a:extLst>
                </p:cNvPr>
                <p:cNvCxnSpPr>
                  <a:cxnSpLocks/>
                </p:cNvCxnSpPr>
                <p:nvPr/>
              </p:nvCxnSpPr>
              <p:spPr>
                <a:xfrm>
                  <a:off x="6417286" y="2679954"/>
                  <a:ext cx="0" cy="49211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8" name="直線接點 107">
                  <a:extLst>
                    <a:ext uri="{FF2B5EF4-FFF2-40B4-BE49-F238E27FC236}">
                      <a16:creationId xmlns:a16="http://schemas.microsoft.com/office/drawing/2014/main" id="{AFB153B9-5FCA-4D7D-9B56-9EB5529B26FD}"/>
                    </a:ext>
                  </a:extLst>
                </p:cNvPr>
                <p:cNvCxnSpPr>
                  <a:cxnSpLocks/>
                </p:cNvCxnSpPr>
                <p:nvPr/>
              </p:nvCxnSpPr>
              <p:spPr>
                <a:xfrm>
                  <a:off x="6500756" y="2679954"/>
                  <a:ext cx="0" cy="49211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9" name="直線接點 108">
                  <a:extLst>
                    <a:ext uri="{FF2B5EF4-FFF2-40B4-BE49-F238E27FC236}">
                      <a16:creationId xmlns:a16="http://schemas.microsoft.com/office/drawing/2014/main" id="{A4208AAC-02A1-49A4-87D4-1EAE6E2D749D}"/>
                    </a:ext>
                  </a:extLst>
                </p:cNvPr>
                <p:cNvCxnSpPr>
                  <a:cxnSpLocks/>
                </p:cNvCxnSpPr>
                <p:nvPr/>
              </p:nvCxnSpPr>
              <p:spPr>
                <a:xfrm>
                  <a:off x="6166872" y="2679954"/>
                  <a:ext cx="0" cy="49211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0" name="直線接點 109">
                  <a:extLst>
                    <a:ext uri="{FF2B5EF4-FFF2-40B4-BE49-F238E27FC236}">
                      <a16:creationId xmlns:a16="http://schemas.microsoft.com/office/drawing/2014/main" id="{0933807D-F848-4F43-887D-BA47DC8D8359}"/>
                    </a:ext>
                  </a:extLst>
                </p:cNvPr>
                <p:cNvCxnSpPr>
                  <a:cxnSpLocks/>
                </p:cNvCxnSpPr>
                <p:nvPr/>
              </p:nvCxnSpPr>
              <p:spPr>
                <a:xfrm>
                  <a:off x="6083400" y="2679954"/>
                  <a:ext cx="0" cy="49211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1" name="直線接點 110">
                  <a:extLst>
                    <a:ext uri="{FF2B5EF4-FFF2-40B4-BE49-F238E27FC236}">
                      <a16:creationId xmlns:a16="http://schemas.microsoft.com/office/drawing/2014/main" id="{8C32AE45-7F5B-4E9A-A82D-B5A56B568ABA}"/>
                    </a:ext>
                  </a:extLst>
                </p:cNvPr>
                <p:cNvCxnSpPr>
                  <a:cxnSpLocks/>
                </p:cNvCxnSpPr>
                <p:nvPr/>
              </p:nvCxnSpPr>
              <p:spPr>
                <a:xfrm>
                  <a:off x="6584230" y="2679954"/>
                  <a:ext cx="0" cy="49211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42619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par>
                          <p:cTn id="8" fill="hold">
                            <p:stCondLst>
                              <p:cond delay="500"/>
                            </p:stCondLst>
                            <p:childTnLst>
                              <p:par>
                                <p:cTn id="9" presetID="10" presetClass="entr" presetSubtype="0" fill="hold" grpId="0" nodeType="afterEffect">
                                  <p:stCondLst>
                                    <p:cond delay="150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500"/>
                                        <p:tgtEl>
                                          <p:spTgt spid="176"/>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par>
                          <p:cTn id="16" fill="hold">
                            <p:stCondLst>
                              <p:cond delay="3500"/>
                            </p:stCondLst>
                            <p:childTnLst>
                              <p:par>
                                <p:cTn id="17" presetID="63" presetClass="path" presetSubtype="0" accel="50000" decel="50000" fill="hold" nodeType="afterEffect">
                                  <p:stCondLst>
                                    <p:cond delay="500"/>
                                  </p:stCondLst>
                                  <p:childTnLst>
                                    <p:animMotion origin="layout" path="M 1.66667E-6 0.00061 L 0.26753 -0.00278 " pathEditMode="relative" rAng="0" ptsTypes="AA">
                                      <p:cBhvr>
                                        <p:cTn id="18" dur="2000" fill="hold"/>
                                        <p:tgtEl>
                                          <p:spTgt spid="12"/>
                                        </p:tgtEl>
                                        <p:attrNameLst>
                                          <p:attrName>ppt_x</p:attrName>
                                          <p:attrName>ppt_y</p:attrName>
                                        </p:attrNameLst>
                                      </p:cBhvr>
                                      <p:rCtr x="13368" y="-185"/>
                                    </p:animMotion>
                                  </p:childTnLst>
                                </p:cTn>
                              </p:par>
                            </p:childTnLst>
                          </p:cTn>
                        </p:par>
                        <p:par>
                          <p:cTn id="19" fill="hold">
                            <p:stCondLst>
                              <p:cond delay="6000"/>
                            </p:stCondLst>
                            <p:childTnLst>
                              <p:par>
                                <p:cTn id="20" presetID="50" presetClass="path" presetSubtype="0" accel="50000" decel="50000" fill="hold" nodeType="afterEffect">
                                  <p:stCondLst>
                                    <p:cond delay="0"/>
                                  </p:stCondLst>
                                  <p:childTnLst>
                                    <p:animMotion origin="layout" path="M 4.44444E-6 3.45679E-6 L 0.13246 3.45679E-6 C 0.19218 3.45679E-6 0.26614 0.0858 0.26614 0.15617 L 0.26614 0.31389 " pathEditMode="relative" rAng="0" ptsTypes="AAAA">
                                      <p:cBhvr>
                                        <p:cTn id="21" dur="2000" fill="hold"/>
                                        <p:tgtEl>
                                          <p:spTgt spid="8"/>
                                        </p:tgtEl>
                                        <p:attrNameLst>
                                          <p:attrName>ppt_x</p:attrName>
                                          <p:attrName>ppt_y</p:attrName>
                                        </p:attrNameLst>
                                      </p:cBhvr>
                                      <p:rCtr x="13299" y="15679"/>
                                    </p:animMotion>
                                  </p:childTnLst>
                                </p:cTn>
                              </p:par>
                            </p:childTnLst>
                          </p:cTn>
                        </p:par>
                        <p:par>
                          <p:cTn id="22" fill="hold">
                            <p:stCondLst>
                              <p:cond delay="8000"/>
                            </p:stCondLst>
                            <p:childTnLst>
                              <p:par>
                                <p:cTn id="23" presetID="10" presetClass="entr" presetSubtype="0" fill="hold" nodeType="after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500"/>
                                        <p:tgtEl>
                                          <p:spTgt spid="187"/>
                                        </p:tgtEl>
                                      </p:cBhvr>
                                    </p:animEffect>
                                  </p:childTnLst>
                                </p:cTn>
                              </p:par>
                            </p:childTnLst>
                          </p:cTn>
                        </p:par>
                        <p:par>
                          <p:cTn id="26" fill="hold">
                            <p:stCondLst>
                              <p:cond delay="8500"/>
                            </p:stCondLst>
                            <p:childTnLst>
                              <p:par>
                                <p:cTn id="27" presetID="10" presetClass="entr" presetSubtype="0" fill="hold" grpId="0" nodeType="afterEffect">
                                  <p:stCondLst>
                                    <p:cond delay="0"/>
                                  </p:stCondLst>
                                  <p:childTnLst>
                                    <p:set>
                                      <p:cBhvr>
                                        <p:cTn id="28" dur="1" fill="hold">
                                          <p:stCondLst>
                                            <p:cond delay="0"/>
                                          </p:stCondLst>
                                        </p:cTn>
                                        <p:tgtEl>
                                          <p:spTgt spid="251"/>
                                        </p:tgtEl>
                                        <p:attrNameLst>
                                          <p:attrName>style.visibility</p:attrName>
                                        </p:attrNameLst>
                                      </p:cBhvr>
                                      <p:to>
                                        <p:strVal val="visible"/>
                                      </p:to>
                                    </p:set>
                                    <p:animEffect transition="in" filter="fade">
                                      <p:cBhvr>
                                        <p:cTn id="29" dur="500"/>
                                        <p:tgtEl>
                                          <p:spTgt spid="251"/>
                                        </p:tgtEl>
                                      </p:cBhvr>
                                    </p:animEffect>
                                  </p:childTnLst>
                                </p:cTn>
                              </p:par>
                            </p:childTnLst>
                          </p:cTn>
                        </p:par>
                        <p:par>
                          <p:cTn id="30" fill="hold">
                            <p:stCondLst>
                              <p:cond delay="9000"/>
                            </p:stCondLst>
                            <p:childTnLst>
                              <p:par>
                                <p:cTn id="31" presetID="10" presetClass="entr" presetSubtype="0" fill="hold" nodeType="afterEffect">
                                  <p:stCondLst>
                                    <p:cond delay="150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childTnLst>
                                </p:cTn>
                              </p:par>
                              <p:par>
                                <p:cTn id="34" presetID="10" presetClass="entr" presetSubtype="0" fill="hold" nodeType="withEffect">
                                  <p:stCondLst>
                                    <p:cond delay="1500"/>
                                  </p:stCondLst>
                                  <p:childTnLst>
                                    <p:set>
                                      <p:cBhvr>
                                        <p:cTn id="35" dur="1" fill="hold">
                                          <p:stCondLst>
                                            <p:cond delay="0"/>
                                          </p:stCondLst>
                                        </p:cTn>
                                        <p:tgtEl>
                                          <p:spTgt spid="254"/>
                                        </p:tgtEl>
                                        <p:attrNameLst>
                                          <p:attrName>style.visibility</p:attrName>
                                        </p:attrNameLst>
                                      </p:cBhvr>
                                      <p:to>
                                        <p:strVal val="visible"/>
                                      </p:to>
                                    </p:set>
                                    <p:animEffect transition="in" filter="fade">
                                      <p:cBhvr>
                                        <p:cTn id="36" dur="1000"/>
                                        <p:tgtEl>
                                          <p:spTgt spid="254"/>
                                        </p:tgtEl>
                                      </p:cBhvr>
                                    </p:animEffect>
                                  </p:childTnLst>
                                </p:cTn>
                              </p:par>
                              <p:par>
                                <p:cTn id="37" presetID="10" presetClass="entr" presetSubtype="0" fill="hold" nodeType="withEffect">
                                  <p:stCondLst>
                                    <p:cond delay="0"/>
                                  </p:stCondLst>
                                  <p:childTnLst>
                                    <p:set>
                                      <p:cBhvr>
                                        <p:cTn id="38" dur="1" fill="hold">
                                          <p:stCondLst>
                                            <p:cond delay="0"/>
                                          </p:stCondLst>
                                        </p:cTn>
                                        <p:tgtEl>
                                          <p:spTgt spid="264"/>
                                        </p:tgtEl>
                                        <p:attrNameLst>
                                          <p:attrName>style.visibility</p:attrName>
                                        </p:attrNameLst>
                                      </p:cBhvr>
                                      <p:to>
                                        <p:strVal val="visible"/>
                                      </p:to>
                                    </p:set>
                                    <p:animEffect transition="in" filter="fade">
                                      <p:cBhvr>
                                        <p:cTn id="39"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129" grpId="0" animBg="1"/>
      <p:bldP spid="2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31" name="圖片 30">
            <a:extLst>
              <a:ext uri="{FF2B5EF4-FFF2-40B4-BE49-F238E27FC236}">
                <a16:creationId xmlns:a16="http://schemas.microsoft.com/office/drawing/2014/main" id="{F8725790-1245-4C2F-BB96-9F014ED0C138}"/>
              </a:ext>
            </a:extLst>
          </p:cNvPr>
          <p:cNvPicPr>
            <a:picLocks noChangeAspect="1"/>
          </p:cNvPicPr>
          <p:nvPr/>
        </p:nvPicPr>
        <p:blipFill>
          <a:blip r:embed="rId3" cstate="print">
            <a:alphaModFix amt="10000"/>
            <a:extLst>
              <a:ext uri="{28A0092B-C50C-407E-A947-70E740481C1C}">
                <a14:useLocalDpi xmlns:a14="http://schemas.microsoft.com/office/drawing/2010/main"/>
              </a:ext>
            </a:extLst>
          </a:blip>
          <a:stretch>
            <a:fillRect/>
          </a:stretch>
        </p:blipFill>
        <p:spPr>
          <a:xfrm>
            <a:off x="2136880" y="-3769094"/>
            <a:ext cx="5321081" cy="4007557"/>
          </a:xfrm>
          <a:prstGeom prst="rect">
            <a:avLst/>
          </a:prstGeom>
        </p:spPr>
      </p:pic>
      <p:pic>
        <p:nvPicPr>
          <p:cNvPr id="154" name="Google Shape;154;p16" hidden="1"/>
          <p:cNvPicPr preferRelativeResize="0"/>
          <p:nvPr/>
        </p:nvPicPr>
        <p:blipFill>
          <a:blip r:embed="rId4" cstate="print">
            <a:extLst>
              <a:ext uri="{28A0092B-C50C-407E-A947-70E740481C1C}">
                <a14:useLocalDpi xmlns:a14="http://schemas.microsoft.com/office/drawing/2010/main"/>
              </a:ext>
            </a:extLst>
          </a:blip>
          <a:stretch>
            <a:fillRect/>
          </a:stretch>
        </p:blipFill>
        <p:spPr>
          <a:xfrm>
            <a:off x="-2325" y="-1"/>
            <a:ext cx="9141635" cy="5143501"/>
          </a:xfrm>
          <a:prstGeom prst="rect">
            <a:avLst/>
          </a:prstGeom>
          <a:noFill/>
          <a:ln>
            <a:noFill/>
          </a:ln>
        </p:spPr>
      </p:pic>
      <p:pic>
        <p:nvPicPr>
          <p:cNvPr id="19" name="圖形 18" hidden="1">
            <a:extLst>
              <a:ext uri="{FF2B5EF4-FFF2-40B4-BE49-F238E27FC236}">
                <a16:creationId xmlns:a16="http://schemas.microsoft.com/office/drawing/2014/main" id="{58D5CCC0-98EA-43B0-ACBA-62938DA0A5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45850" y="4986912"/>
            <a:ext cx="3457575" cy="19050"/>
          </a:xfrm>
          <a:prstGeom prst="rect">
            <a:avLst/>
          </a:prstGeom>
          <a:effectLst>
            <a:outerShdw blurRad="50800" dist="38100" dir="2700000" algn="tl" rotWithShape="0">
              <a:prstClr val="black">
                <a:alpha val="40000"/>
              </a:prstClr>
            </a:outerShdw>
          </a:effectLst>
        </p:spPr>
      </p:pic>
      <p:pic>
        <p:nvPicPr>
          <p:cNvPr id="22" name="圖形 21" hidden="1">
            <a:extLst>
              <a:ext uri="{FF2B5EF4-FFF2-40B4-BE49-F238E27FC236}">
                <a16:creationId xmlns:a16="http://schemas.microsoft.com/office/drawing/2014/main" id="{2EB4C101-8281-4EF8-8BB0-BC1E63A70922}"/>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t="-3" r="59456" b="-139992"/>
          <a:stretch/>
        </p:blipFill>
        <p:spPr>
          <a:xfrm>
            <a:off x="10678443" y="4804221"/>
            <a:ext cx="1401850" cy="45719"/>
          </a:xfrm>
          <a:prstGeom prst="rect">
            <a:avLst/>
          </a:prstGeom>
          <a:effectLst>
            <a:outerShdw blurRad="50800" dist="38100" dir="2700000" algn="tl" rotWithShape="0">
              <a:prstClr val="black">
                <a:alpha val="40000"/>
              </a:prstClr>
            </a:outerShdw>
          </a:effectLst>
        </p:spPr>
      </p:pic>
      <p:pic>
        <p:nvPicPr>
          <p:cNvPr id="30" name="圖形 29" hidden="1">
            <a:extLst>
              <a:ext uri="{FF2B5EF4-FFF2-40B4-BE49-F238E27FC236}">
                <a16:creationId xmlns:a16="http://schemas.microsoft.com/office/drawing/2014/main" id="{7C20EEAF-349A-45D6-9E68-95487458FB1F}"/>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t="-3" r="59456" b="-139992"/>
          <a:stretch/>
        </p:blipFill>
        <p:spPr>
          <a:xfrm>
            <a:off x="9144000" y="4996191"/>
            <a:ext cx="1401850" cy="45719"/>
          </a:xfrm>
          <a:prstGeom prst="rect">
            <a:avLst/>
          </a:prstGeom>
          <a:effectLst>
            <a:outerShdw blurRad="50800" dist="38100" dir="2700000" algn="tl" rotWithShape="0">
              <a:prstClr val="black">
                <a:alpha val="40000"/>
              </a:prstClr>
            </a:outerShdw>
          </a:effectLst>
        </p:spPr>
      </p:pic>
      <p:grpSp>
        <p:nvGrpSpPr>
          <p:cNvPr id="7" name="群組 6" hidden="1">
            <a:extLst>
              <a:ext uri="{FF2B5EF4-FFF2-40B4-BE49-F238E27FC236}">
                <a16:creationId xmlns:a16="http://schemas.microsoft.com/office/drawing/2014/main" id="{DE89E61C-729E-4FB3-87A3-4A31A99E155F}"/>
              </a:ext>
            </a:extLst>
          </p:cNvPr>
          <p:cNvGrpSpPr/>
          <p:nvPr/>
        </p:nvGrpSpPr>
        <p:grpSpPr>
          <a:xfrm>
            <a:off x="1780320" y="5397442"/>
            <a:ext cx="5316660" cy="2429062"/>
            <a:chOff x="1780320" y="5397442"/>
            <a:chExt cx="5316660" cy="2429062"/>
          </a:xfrm>
        </p:grpSpPr>
        <p:pic>
          <p:nvPicPr>
            <p:cNvPr id="21" name="圖形 20">
              <a:extLst>
                <a:ext uri="{FF2B5EF4-FFF2-40B4-BE49-F238E27FC236}">
                  <a16:creationId xmlns:a16="http://schemas.microsoft.com/office/drawing/2014/main" id="{0A44A986-A61C-4817-AECE-3F30E49D1FC0}"/>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26103" t="2741"/>
            <a:stretch/>
          </p:blipFill>
          <p:spPr>
            <a:xfrm>
              <a:off x="1780320" y="5397442"/>
              <a:ext cx="5316660" cy="185958"/>
            </a:xfrm>
            <a:prstGeom prst="rect">
              <a:avLst/>
            </a:prstGeom>
          </p:spPr>
        </p:pic>
        <p:pic>
          <p:nvPicPr>
            <p:cNvPr id="27" name="圖形 26">
              <a:extLst>
                <a:ext uri="{FF2B5EF4-FFF2-40B4-BE49-F238E27FC236}">
                  <a16:creationId xmlns:a16="http://schemas.microsoft.com/office/drawing/2014/main" id="{341E4386-6FF8-45CF-87B5-805647F7FEDB}"/>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26103" t="2741" r="3540"/>
            <a:stretch/>
          </p:blipFill>
          <p:spPr>
            <a:xfrm rot="10800000">
              <a:off x="1780320" y="7640546"/>
              <a:ext cx="5061960" cy="185958"/>
            </a:xfrm>
            <a:prstGeom prst="rect">
              <a:avLst/>
            </a:prstGeom>
          </p:spPr>
        </p:pic>
        <p:sp>
          <p:nvSpPr>
            <p:cNvPr id="3" name="矩形 2">
              <a:extLst>
                <a:ext uri="{FF2B5EF4-FFF2-40B4-BE49-F238E27FC236}">
                  <a16:creationId xmlns:a16="http://schemas.microsoft.com/office/drawing/2014/main" id="{75EDB028-AD21-4A90-8E81-6AFDC9217D31}"/>
                </a:ext>
              </a:extLst>
            </p:cNvPr>
            <p:cNvSpPr/>
            <p:nvPr/>
          </p:nvSpPr>
          <p:spPr>
            <a:xfrm>
              <a:off x="2350755" y="5743231"/>
              <a:ext cx="3655441" cy="1279646"/>
            </a:xfrm>
            <a:prstGeom prst="rect">
              <a:avLst/>
            </a:prstGeom>
            <a:effectLst>
              <a:outerShdw blurRad="50800" dist="38100" dir="2700000" algn="tl" rotWithShape="0">
                <a:prstClr val="black">
                  <a:alpha val="40000"/>
                </a:prstClr>
              </a:outerShdw>
            </a:effectLst>
          </p:spPr>
          <p:txBody>
            <a:bodyPr wrap="square" anchor="t">
              <a:spAutoFit/>
            </a:bodyPr>
            <a:lstStyle/>
            <a:p>
              <a:pPr lvl="0">
                <a:lnSpc>
                  <a:spcPts val="3200"/>
                </a:lnSpc>
              </a:pPr>
              <a:r>
                <a:rPr lang="zh-TW" altLang="en-US" sz="2000" b="1">
                  <a:solidFill>
                    <a:schemeClr val="bg1"/>
                  </a:solidFill>
                </a:rPr>
                <a:t>市場上有這麼多不同的</a:t>
              </a:r>
              <a:r>
                <a:rPr lang="en-US" altLang="zh-TW" sz="2000" b="1">
                  <a:solidFill>
                    <a:schemeClr val="bg1"/>
                  </a:solidFill>
                </a:rPr>
                <a:t>SSD</a:t>
              </a:r>
              <a:r>
                <a:rPr lang="zh-TW" altLang="en-US" sz="2000" b="1">
                  <a:solidFill>
                    <a:schemeClr val="bg1"/>
                  </a:solidFill>
                </a:rPr>
                <a:t>，如何針對不同的應用選擇正確的</a:t>
              </a:r>
              <a:r>
                <a:rPr lang="en-US" altLang="zh-TW" sz="2000" b="1">
                  <a:solidFill>
                    <a:schemeClr val="bg1"/>
                  </a:solidFill>
                </a:rPr>
                <a:t>SSD</a:t>
              </a:r>
              <a:r>
                <a:rPr lang="zh-TW" altLang="en-US" sz="2000" b="1">
                  <a:solidFill>
                    <a:schemeClr val="bg1"/>
                  </a:solidFill>
                </a:rPr>
                <a:t>呢</a:t>
              </a:r>
              <a:r>
                <a:rPr lang="en-US" altLang="zh-TW" sz="2000" b="1">
                  <a:solidFill>
                    <a:schemeClr val="bg1"/>
                  </a:solidFill>
                </a:rPr>
                <a:t>?</a:t>
              </a:r>
            </a:p>
          </p:txBody>
        </p:sp>
        <p:pic>
          <p:nvPicPr>
            <p:cNvPr id="20" name="圖形 19">
              <a:extLst>
                <a:ext uri="{FF2B5EF4-FFF2-40B4-BE49-F238E27FC236}">
                  <a16:creationId xmlns:a16="http://schemas.microsoft.com/office/drawing/2014/main" id="{B9F9B249-1474-4120-9A50-2E8A01C9A2A0}"/>
                </a:ext>
              </a:extLst>
            </p:cNvPr>
            <p:cNvPicPr>
              <a:picLocks noChangeAspect="1"/>
            </p:cNvPicPr>
            <p:nvPr/>
          </p:nvPicPr>
          <p:blipFill rotWithShape="1">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l="27403" t="8119"/>
            <a:stretch/>
          </p:blipFill>
          <p:spPr>
            <a:xfrm>
              <a:off x="2350755" y="7719761"/>
              <a:ext cx="2355637" cy="65524"/>
            </a:xfrm>
            <a:prstGeom prst="rect">
              <a:avLst/>
            </a:prstGeom>
          </p:spPr>
        </p:pic>
        <p:pic>
          <p:nvPicPr>
            <p:cNvPr id="28" name="圖形 27">
              <a:extLst>
                <a:ext uri="{FF2B5EF4-FFF2-40B4-BE49-F238E27FC236}">
                  <a16:creationId xmlns:a16="http://schemas.microsoft.com/office/drawing/2014/main" id="{C277D159-300D-4356-A454-B7A9832E7B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36800" y="5449493"/>
              <a:ext cx="3244784" cy="71314"/>
            </a:xfrm>
            <a:prstGeom prst="rect">
              <a:avLst/>
            </a:prstGeom>
          </p:spPr>
        </p:pic>
      </p:grpSp>
      <p:sp>
        <p:nvSpPr>
          <p:cNvPr id="4" name="標題 3">
            <a:extLst>
              <a:ext uri="{FF2B5EF4-FFF2-40B4-BE49-F238E27FC236}">
                <a16:creationId xmlns:a16="http://schemas.microsoft.com/office/drawing/2014/main" id="{093AFD10-2C2C-440C-8DE1-DAB63DABC21C}"/>
              </a:ext>
            </a:extLst>
          </p:cNvPr>
          <p:cNvSpPr>
            <a:spLocks noGrp="1"/>
          </p:cNvSpPr>
          <p:nvPr>
            <p:ph type="title"/>
          </p:nvPr>
        </p:nvSpPr>
        <p:spPr>
          <a:xfrm>
            <a:off x="457200" y="98687"/>
            <a:ext cx="8229600" cy="812800"/>
          </a:xfrm>
          <a:prstGeom prst="rect">
            <a:avLst/>
          </a:prstGeom>
        </p:spPr>
        <p:txBody>
          <a:bodyPr/>
          <a:lstStyle/>
          <a:p>
            <a:pPr algn="ctr"/>
            <a:r>
              <a:rPr lang="zh-TW" altLang="en-US">
                <a:solidFill>
                  <a:srgbClr val="D8E1E4"/>
                </a:solidFill>
              </a:rPr>
              <a:t>市場上有這麼多不同的</a:t>
            </a:r>
            <a:r>
              <a:rPr lang="en-US" altLang="zh-TW">
                <a:solidFill>
                  <a:srgbClr val="D8E1E4"/>
                </a:solidFill>
              </a:rPr>
              <a:t>SSD</a:t>
            </a:r>
            <a:endParaRPr lang="zh-TW" altLang="en-US">
              <a:solidFill>
                <a:srgbClr val="D8E1E4"/>
              </a:solidFill>
            </a:endParaRPr>
          </a:p>
        </p:txBody>
      </p:sp>
      <p:sp>
        <p:nvSpPr>
          <p:cNvPr id="6" name="文字方塊 5">
            <a:extLst>
              <a:ext uri="{FF2B5EF4-FFF2-40B4-BE49-F238E27FC236}">
                <a16:creationId xmlns:a16="http://schemas.microsoft.com/office/drawing/2014/main" id="{34300E07-1266-4984-8331-352F120ED41D}"/>
              </a:ext>
            </a:extLst>
          </p:cNvPr>
          <p:cNvSpPr txBox="1"/>
          <p:nvPr/>
        </p:nvSpPr>
        <p:spPr>
          <a:xfrm>
            <a:off x="2326140" y="2238375"/>
            <a:ext cx="4198486" cy="1077218"/>
          </a:xfrm>
          <a:prstGeom prst="rect">
            <a:avLst/>
          </a:prstGeom>
          <a:noFill/>
        </p:spPr>
        <p:txBody>
          <a:bodyPr wrap="square" rtlCol="0">
            <a:spAutoFit/>
          </a:bodyPr>
          <a:lstStyle/>
          <a:p>
            <a:pPr algn="ctr"/>
            <a:r>
              <a:rPr lang="zh-TW" altLang="en-US" sz="3200" b="1">
                <a:solidFill>
                  <a:srgbClr val="D8E1E4"/>
                </a:solidFill>
                <a:latin typeface="微軟正黑體" panose="020B0604030504040204" pitchFamily="34" charset="-120"/>
                <a:ea typeface="微軟正黑體" panose="020B0604030504040204" pitchFamily="34" charset="-120"/>
              </a:rPr>
              <a:t>如何針對不同的應用</a:t>
            </a:r>
            <a:r>
              <a:rPr lang="zh-TW" altLang="en-US" sz="3200" b="1">
                <a:solidFill>
                  <a:srgbClr val="69F0E1"/>
                </a:solidFill>
                <a:latin typeface="微軟正黑體" panose="020B0604030504040204" pitchFamily="34" charset="-120"/>
                <a:ea typeface="微軟正黑體" panose="020B0604030504040204" pitchFamily="34" charset="-120"/>
              </a:rPr>
              <a:t>選擇正確的</a:t>
            </a:r>
            <a:r>
              <a:rPr lang="en-US" altLang="zh-TW" sz="3200" b="1">
                <a:solidFill>
                  <a:srgbClr val="69F0E1"/>
                </a:solidFill>
                <a:latin typeface="微軟正黑體" panose="020B0604030504040204" pitchFamily="34" charset="-120"/>
                <a:ea typeface="微軟正黑體" panose="020B0604030504040204" pitchFamily="34" charset="-120"/>
              </a:rPr>
              <a:t>SSD</a:t>
            </a:r>
            <a:r>
              <a:rPr lang="zh-TW" altLang="en-US" sz="3200" b="1">
                <a:solidFill>
                  <a:srgbClr val="69F0E1"/>
                </a:solidFill>
                <a:latin typeface="微軟正黑體" panose="020B0604030504040204" pitchFamily="34" charset="-120"/>
                <a:ea typeface="微軟正黑體" panose="020B0604030504040204" pitchFamily="34" charset="-120"/>
              </a:rPr>
              <a:t>呢</a:t>
            </a:r>
            <a:r>
              <a:rPr lang="en-US" altLang="zh-TW" sz="3200" b="1">
                <a:solidFill>
                  <a:srgbClr val="69F0E1"/>
                </a:solidFill>
                <a:latin typeface="微軟正黑體" panose="020B0604030504040204" pitchFamily="34" charset="-120"/>
                <a:ea typeface="微軟正黑體" panose="020B0604030504040204" pitchFamily="34" charset="-120"/>
              </a:rPr>
              <a:t>?</a:t>
            </a:r>
            <a:endParaRPr lang="zh-TW" altLang="en-US" sz="3200">
              <a:solidFill>
                <a:srgbClr val="69F0E1"/>
              </a:solidFill>
              <a:latin typeface="微軟正黑體" panose="020B0604030504040204" pitchFamily="34" charset="-120"/>
              <a:ea typeface="微軟正黑體" panose="020B0604030504040204" pitchFamily="34" charset="-120"/>
            </a:endParaRPr>
          </a:p>
        </p:txBody>
      </p:sp>
      <p:grpSp>
        <p:nvGrpSpPr>
          <p:cNvPr id="8" name="圖形 4" hidden="1">
            <a:extLst>
              <a:ext uri="{FF2B5EF4-FFF2-40B4-BE49-F238E27FC236}">
                <a16:creationId xmlns:a16="http://schemas.microsoft.com/office/drawing/2014/main" id="{8FF1F7C7-E11E-411C-9C49-5F3A9193DAA6}"/>
              </a:ext>
            </a:extLst>
          </p:cNvPr>
          <p:cNvGrpSpPr/>
          <p:nvPr/>
        </p:nvGrpSpPr>
        <p:grpSpPr>
          <a:xfrm>
            <a:off x="2102126" y="2143125"/>
            <a:ext cx="224014" cy="1209675"/>
            <a:chOff x="2102126" y="2143125"/>
            <a:chExt cx="224014" cy="1209675"/>
          </a:xfrm>
        </p:grpSpPr>
        <p:sp>
          <p:nvSpPr>
            <p:cNvPr id="9" name="手繪多邊形: 圖案 8">
              <a:extLst>
                <a:ext uri="{FF2B5EF4-FFF2-40B4-BE49-F238E27FC236}">
                  <a16:creationId xmlns:a16="http://schemas.microsoft.com/office/drawing/2014/main" id="{05132583-DF0B-45E2-92A7-A9ADBD8CD5D5}"/>
                </a:ext>
              </a:extLst>
            </p:cNvPr>
            <p:cNvSpPr/>
            <p:nvPr/>
          </p:nvSpPr>
          <p:spPr>
            <a:xfrm>
              <a:off x="2102126" y="3126098"/>
              <a:ext cx="179211" cy="201613"/>
            </a:xfrm>
            <a:custGeom>
              <a:avLst/>
              <a:gdLst>
                <a:gd name="connsiteX0" fmla="*/ 191308 w 179211"/>
                <a:gd name="connsiteY0" fmla="*/ 223790 h 201612"/>
                <a:gd name="connsiteX1" fmla="*/ 108199 w 179211"/>
                <a:gd name="connsiteY1" fmla="*/ 223790 h 201612"/>
                <a:gd name="connsiteX2" fmla="*/ 0 w 179211"/>
                <a:gd name="connsiteY2" fmla="*/ 115591 h 201612"/>
                <a:gd name="connsiteX3" fmla="*/ 0 w 179211"/>
                <a:gd name="connsiteY3" fmla="*/ 0 h 201612"/>
                <a:gd name="connsiteX4" fmla="*/ 68324 w 179211"/>
                <a:gd name="connsiteY4" fmla="*/ 0 h 201612"/>
                <a:gd name="connsiteX5" fmla="*/ 68324 w 179211"/>
                <a:gd name="connsiteY5" fmla="*/ 115591 h 201612"/>
                <a:gd name="connsiteX6" fmla="*/ 107975 w 179211"/>
                <a:gd name="connsiteY6" fmla="*/ 155242 h 201612"/>
                <a:gd name="connsiteX7" fmla="*/ 191084 w 179211"/>
                <a:gd name="connsiteY7" fmla="*/ 155242 h 201612"/>
                <a:gd name="connsiteX8" fmla="*/ 191084 w 179211"/>
                <a:gd name="connsiteY8" fmla="*/ 223790 h 20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11" h="201612">
                  <a:moveTo>
                    <a:pt x="191308" y="223790"/>
                  </a:moveTo>
                  <a:lnTo>
                    <a:pt x="108199" y="223790"/>
                  </a:lnTo>
                  <a:cubicBezTo>
                    <a:pt x="48611" y="223790"/>
                    <a:pt x="0" y="175179"/>
                    <a:pt x="0" y="115591"/>
                  </a:cubicBezTo>
                  <a:lnTo>
                    <a:pt x="0" y="0"/>
                  </a:lnTo>
                  <a:lnTo>
                    <a:pt x="68324" y="0"/>
                  </a:lnTo>
                  <a:lnTo>
                    <a:pt x="68324" y="115591"/>
                  </a:lnTo>
                  <a:cubicBezTo>
                    <a:pt x="68324" y="137545"/>
                    <a:pt x="86245" y="155242"/>
                    <a:pt x="107975" y="155242"/>
                  </a:cubicBezTo>
                  <a:lnTo>
                    <a:pt x="191084" y="155242"/>
                  </a:lnTo>
                  <a:lnTo>
                    <a:pt x="191084" y="223790"/>
                  </a:lnTo>
                  <a:close/>
                </a:path>
              </a:pathLst>
            </a:custGeom>
            <a:solidFill>
              <a:srgbClr val="95D6F9">
                <a:alpha val="70000"/>
              </a:srgbClr>
            </a:solidFill>
            <a:ln w="21907" cap="flat">
              <a:noFill/>
              <a:prstDash val="solid"/>
              <a:miter/>
            </a:ln>
          </p:spPr>
          <p:txBody>
            <a:bodyPr rtlCol="0" anchor="ctr"/>
            <a:lstStyle/>
            <a:p>
              <a:endParaRPr lang="zh-TW" altLang="en-US"/>
            </a:p>
          </p:txBody>
        </p:sp>
        <p:sp>
          <p:nvSpPr>
            <p:cNvPr id="10" name="手繪多邊形: 圖案 9">
              <a:extLst>
                <a:ext uri="{FF2B5EF4-FFF2-40B4-BE49-F238E27FC236}">
                  <a16:creationId xmlns:a16="http://schemas.microsoft.com/office/drawing/2014/main" id="{7E4FB52C-A53A-49B0-99F4-E90C6CEAF833}"/>
                </a:ext>
              </a:extLst>
            </p:cNvPr>
            <p:cNvSpPr/>
            <p:nvPr/>
          </p:nvSpPr>
          <p:spPr>
            <a:xfrm>
              <a:off x="2130128" y="2375651"/>
              <a:ext cx="22401" cy="739246"/>
            </a:xfrm>
            <a:custGeom>
              <a:avLst/>
              <a:gdLst>
                <a:gd name="connsiteX0" fmla="*/ 0 w 0"/>
                <a:gd name="connsiteY0" fmla="*/ 0 h 739245"/>
                <a:gd name="connsiteX1" fmla="*/ 12321 w 0"/>
                <a:gd name="connsiteY1" fmla="*/ 0 h 739245"/>
                <a:gd name="connsiteX2" fmla="*/ 12321 w 0"/>
                <a:gd name="connsiteY2" fmla="*/ 750447 h 739245"/>
                <a:gd name="connsiteX3" fmla="*/ 0 w 0"/>
                <a:gd name="connsiteY3" fmla="*/ 750447 h 739245"/>
              </a:gdLst>
              <a:ahLst/>
              <a:cxnLst>
                <a:cxn ang="0">
                  <a:pos x="connsiteX0" y="connsiteY0"/>
                </a:cxn>
                <a:cxn ang="0">
                  <a:pos x="connsiteX1" y="connsiteY1"/>
                </a:cxn>
                <a:cxn ang="0">
                  <a:pos x="connsiteX2" y="connsiteY2"/>
                </a:cxn>
                <a:cxn ang="0">
                  <a:pos x="connsiteX3" y="connsiteY3"/>
                </a:cxn>
              </a:cxnLst>
              <a:rect l="l" t="t" r="r" b="b"/>
              <a:pathLst>
                <a:path h="739245">
                  <a:moveTo>
                    <a:pt x="0" y="0"/>
                  </a:moveTo>
                  <a:lnTo>
                    <a:pt x="12321" y="0"/>
                  </a:lnTo>
                  <a:lnTo>
                    <a:pt x="12321" y="750447"/>
                  </a:lnTo>
                  <a:lnTo>
                    <a:pt x="0" y="750447"/>
                  </a:lnTo>
                  <a:close/>
                </a:path>
              </a:pathLst>
            </a:custGeom>
            <a:solidFill>
              <a:srgbClr val="95D6F9">
                <a:alpha val="70000"/>
              </a:srgbClr>
            </a:solidFill>
            <a:ln w="21907" cap="flat">
              <a:noFill/>
              <a:prstDash val="solid"/>
              <a:miter/>
            </a:ln>
          </p:spPr>
          <p:txBody>
            <a:bodyPr rtlCol="0" anchor="ctr"/>
            <a:lstStyle/>
            <a:p>
              <a:endParaRPr lang="zh-TW" altLang="en-US"/>
            </a:p>
          </p:txBody>
        </p:sp>
        <p:sp>
          <p:nvSpPr>
            <p:cNvPr id="11" name="手繪多邊形: 圖案 10">
              <a:extLst>
                <a:ext uri="{FF2B5EF4-FFF2-40B4-BE49-F238E27FC236}">
                  <a16:creationId xmlns:a16="http://schemas.microsoft.com/office/drawing/2014/main" id="{D5F73FAA-157A-4F7C-A408-DC618C920F15}"/>
                </a:ext>
              </a:extLst>
            </p:cNvPr>
            <p:cNvSpPr/>
            <p:nvPr/>
          </p:nvSpPr>
          <p:spPr>
            <a:xfrm>
              <a:off x="2102126" y="2143125"/>
              <a:ext cx="201613" cy="224014"/>
            </a:xfrm>
            <a:custGeom>
              <a:avLst/>
              <a:gdLst>
                <a:gd name="connsiteX0" fmla="*/ 68324 w 201612"/>
                <a:gd name="connsiteY0" fmla="*/ 232526 h 224013"/>
                <a:gd name="connsiteX1" fmla="*/ 0 w 201612"/>
                <a:gd name="connsiteY1" fmla="*/ 232526 h 224013"/>
                <a:gd name="connsiteX2" fmla="*/ 0 w 201612"/>
                <a:gd name="connsiteY2" fmla="*/ 108199 h 224013"/>
                <a:gd name="connsiteX3" fmla="*/ 108199 w 201612"/>
                <a:gd name="connsiteY3" fmla="*/ 0 h 224013"/>
                <a:gd name="connsiteX4" fmla="*/ 215501 w 201612"/>
                <a:gd name="connsiteY4" fmla="*/ 0 h 224013"/>
                <a:gd name="connsiteX5" fmla="*/ 215501 w 201612"/>
                <a:gd name="connsiteY5" fmla="*/ 68324 h 224013"/>
                <a:gd name="connsiteX6" fmla="*/ 108199 w 201612"/>
                <a:gd name="connsiteY6" fmla="*/ 68324 h 224013"/>
                <a:gd name="connsiteX7" fmla="*/ 68548 w 201612"/>
                <a:gd name="connsiteY7" fmla="*/ 107975 h 224013"/>
                <a:gd name="connsiteX8" fmla="*/ 68548 w 201612"/>
                <a:gd name="connsiteY8" fmla="*/ 232526 h 2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2" h="224013">
                  <a:moveTo>
                    <a:pt x="68324" y="232526"/>
                  </a:moveTo>
                  <a:lnTo>
                    <a:pt x="0" y="232526"/>
                  </a:lnTo>
                  <a:lnTo>
                    <a:pt x="0" y="108199"/>
                  </a:lnTo>
                  <a:cubicBezTo>
                    <a:pt x="0" y="48611"/>
                    <a:pt x="48611" y="0"/>
                    <a:pt x="108199" y="0"/>
                  </a:cubicBezTo>
                  <a:lnTo>
                    <a:pt x="215501" y="0"/>
                  </a:lnTo>
                  <a:lnTo>
                    <a:pt x="215501" y="68324"/>
                  </a:lnTo>
                  <a:lnTo>
                    <a:pt x="108199" y="68324"/>
                  </a:lnTo>
                  <a:cubicBezTo>
                    <a:pt x="86245" y="68324"/>
                    <a:pt x="68548" y="86245"/>
                    <a:pt x="68548" y="107975"/>
                  </a:cubicBezTo>
                  <a:lnTo>
                    <a:pt x="68548" y="232526"/>
                  </a:lnTo>
                  <a:close/>
                </a:path>
              </a:pathLst>
            </a:custGeom>
            <a:solidFill>
              <a:srgbClr val="95D6F9">
                <a:alpha val="70000"/>
              </a:srgbClr>
            </a:solidFill>
            <a:ln w="21907" cap="flat">
              <a:noFill/>
              <a:prstDash val="solid"/>
              <a:miter/>
            </a:ln>
          </p:spPr>
          <p:txBody>
            <a:bodyPr rtlCol="0" anchor="ctr"/>
            <a:lstStyle/>
            <a:p>
              <a:endParaRPr lang="zh-TW" altLang="en-US"/>
            </a:p>
          </p:txBody>
        </p:sp>
      </p:grpSp>
      <p:grpSp>
        <p:nvGrpSpPr>
          <p:cNvPr id="12" name="圖形 15" hidden="1">
            <a:extLst>
              <a:ext uri="{FF2B5EF4-FFF2-40B4-BE49-F238E27FC236}">
                <a16:creationId xmlns:a16="http://schemas.microsoft.com/office/drawing/2014/main" id="{66D8A797-8FF6-421B-BEB8-8578F84D7E94}"/>
              </a:ext>
            </a:extLst>
          </p:cNvPr>
          <p:cNvGrpSpPr/>
          <p:nvPr/>
        </p:nvGrpSpPr>
        <p:grpSpPr>
          <a:xfrm flipH="1">
            <a:off x="6666746" y="2143125"/>
            <a:ext cx="224014" cy="1209675"/>
            <a:chOff x="6666746" y="2143125"/>
            <a:chExt cx="224014" cy="1209675"/>
          </a:xfrm>
        </p:grpSpPr>
        <p:sp>
          <p:nvSpPr>
            <p:cNvPr id="13" name="手繪多邊形: 圖案 12">
              <a:extLst>
                <a:ext uri="{FF2B5EF4-FFF2-40B4-BE49-F238E27FC236}">
                  <a16:creationId xmlns:a16="http://schemas.microsoft.com/office/drawing/2014/main" id="{3645D73F-BAA9-409D-8BEA-4A88675D8A0D}"/>
                </a:ext>
              </a:extLst>
            </p:cNvPr>
            <p:cNvSpPr/>
            <p:nvPr/>
          </p:nvSpPr>
          <p:spPr>
            <a:xfrm>
              <a:off x="6666746" y="3126098"/>
              <a:ext cx="179211" cy="201613"/>
            </a:xfrm>
            <a:custGeom>
              <a:avLst/>
              <a:gdLst>
                <a:gd name="connsiteX0" fmla="*/ 191308 w 179211"/>
                <a:gd name="connsiteY0" fmla="*/ 223790 h 201612"/>
                <a:gd name="connsiteX1" fmla="*/ 108199 w 179211"/>
                <a:gd name="connsiteY1" fmla="*/ 223790 h 201612"/>
                <a:gd name="connsiteX2" fmla="*/ 0 w 179211"/>
                <a:gd name="connsiteY2" fmla="*/ 115591 h 201612"/>
                <a:gd name="connsiteX3" fmla="*/ 0 w 179211"/>
                <a:gd name="connsiteY3" fmla="*/ 0 h 201612"/>
                <a:gd name="connsiteX4" fmla="*/ 68324 w 179211"/>
                <a:gd name="connsiteY4" fmla="*/ 0 h 201612"/>
                <a:gd name="connsiteX5" fmla="*/ 68324 w 179211"/>
                <a:gd name="connsiteY5" fmla="*/ 115591 h 201612"/>
                <a:gd name="connsiteX6" fmla="*/ 107975 w 179211"/>
                <a:gd name="connsiteY6" fmla="*/ 155242 h 201612"/>
                <a:gd name="connsiteX7" fmla="*/ 191084 w 179211"/>
                <a:gd name="connsiteY7" fmla="*/ 155242 h 201612"/>
                <a:gd name="connsiteX8" fmla="*/ 191084 w 179211"/>
                <a:gd name="connsiteY8" fmla="*/ 223790 h 20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11" h="201612">
                  <a:moveTo>
                    <a:pt x="191308" y="223790"/>
                  </a:moveTo>
                  <a:lnTo>
                    <a:pt x="108199" y="223790"/>
                  </a:lnTo>
                  <a:cubicBezTo>
                    <a:pt x="48611" y="223790"/>
                    <a:pt x="0" y="175179"/>
                    <a:pt x="0" y="115591"/>
                  </a:cubicBezTo>
                  <a:lnTo>
                    <a:pt x="0" y="0"/>
                  </a:lnTo>
                  <a:lnTo>
                    <a:pt x="68324" y="0"/>
                  </a:lnTo>
                  <a:lnTo>
                    <a:pt x="68324" y="115591"/>
                  </a:lnTo>
                  <a:cubicBezTo>
                    <a:pt x="68324" y="137545"/>
                    <a:pt x="86245" y="155242"/>
                    <a:pt x="107975" y="155242"/>
                  </a:cubicBezTo>
                  <a:lnTo>
                    <a:pt x="191084" y="155242"/>
                  </a:lnTo>
                  <a:lnTo>
                    <a:pt x="191084" y="223790"/>
                  </a:lnTo>
                  <a:close/>
                </a:path>
              </a:pathLst>
            </a:custGeom>
            <a:solidFill>
              <a:srgbClr val="95D6F9">
                <a:alpha val="70000"/>
              </a:srgbClr>
            </a:solidFill>
            <a:ln w="21907" cap="flat">
              <a:noFill/>
              <a:prstDash val="solid"/>
              <a:miter/>
            </a:ln>
          </p:spPr>
          <p:txBody>
            <a:bodyPr rtlCol="0" anchor="ctr"/>
            <a:lstStyle/>
            <a:p>
              <a:endParaRPr lang="zh-TW" altLang="en-US"/>
            </a:p>
          </p:txBody>
        </p:sp>
        <p:sp>
          <p:nvSpPr>
            <p:cNvPr id="14" name="手繪多邊形: 圖案 13">
              <a:extLst>
                <a:ext uri="{FF2B5EF4-FFF2-40B4-BE49-F238E27FC236}">
                  <a16:creationId xmlns:a16="http://schemas.microsoft.com/office/drawing/2014/main" id="{663AC55A-4E3A-4FC4-900A-90EAC1584845}"/>
                </a:ext>
              </a:extLst>
            </p:cNvPr>
            <p:cNvSpPr/>
            <p:nvPr/>
          </p:nvSpPr>
          <p:spPr>
            <a:xfrm>
              <a:off x="6694748" y="2375651"/>
              <a:ext cx="22401" cy="739246"/>
            </a:xfrm>
            <a:custGeom>
              <a:avLst/>
              <a:gdLst>
                <a:gd name="connsiteX0" fmla="*/ 0 w 0"/>
                <a:gd name="connsiteY0" fmla="*/ 0 h 739245"/>
                <a:gd name="connsiteX1" fmla="*/ 12321 w 0"/>
                <a:gd name="connsiteY1" fmla="*/ 0 h 739245"/>
                <a:gd name="connsiteX2" fmla="*/ 12321 w 0"/>
                <a:gd name="connsiteY2" fmla="*/ 750447 h 739245"/>
                <a:gd name="connsiteX3" fmla="*/ 0 w 0"/>
                <a:gd name="connsiteY3" fmla="*/ 750447 h 739245"/>
              </a:gdLst>
              <a:ahLst/>
              <a:cxnLst>
                <a:cxn ang="0">
                  <a:pos x="connsiteX0" y="connsiteY0"/>
                </a:cxn>
                <a:cxn ang="0">
                  <a:pos x="connsiteX1" y="connsiteY1"/>
                </a:cxn>
                <a:cxn ang="0">
                  <a:pos x="connsiteX2" y="connsiteY2"/>
                </a:cxn>
                <a:cxn ang="0">
                  <a:pos x="connsiteX3" y="connsiteY3"/>
                </a:cxn>
              </a:cxnLst>
              <a:rect l="l" t="t" r="r" b="b"/>
              <a:pathLst>
                <a:path h="739245">
                  <a:moveTo>
                    <a:pt x="0" y="0"/>
                  </a:moveTo>
                  <a:lnTo>
                    <a:pt x="12321" y="0"/>
                  </a:lnTo>
                  <a:lnTo>
                    <a:pt x="12321" y="750447"/>
                  </a:lnTo>
                  <a:lnTo>
                    <a:pt x="0" y="750447"/>
                  </a:lnTo>
                  <a:close/>
                </a:path>
              </a:pathLst>
            </a:custGeom>
            <a:solidFill>
              <a:srgbClr val="95D6F9">
                <a:alpha val="70000"/>
              </a:srgbClr>
            </a:solidFill>
            <a:ln w="21907" cap="flat">
              <a:noFill/>
              <a:prstDash val="solid"/>
              <a:miter/>
            </a:ln>
          </p:spPr>
          <p:txBody>
            <a:bodyPr rtlCol="0" anchor="ctr"/>
            <a:lstStyle/>
            <a:p>
              <a:endParaRPr lang="zh-TW" altLang="en-US"/>
            </a:p>
          </p:txBody>
        </p:sp>
        <p:sp>
          <p:nvSpPr>
            <p:cNvPr id="15" name="手繪多邊形: 圖案 14">
              <a:extLst>
                <a:ext uri="{FF2B5EF4-FFF2-40B4-BE49-F238E27FC236}">
                  <a16:creationId xmlns:a16="http://schemas.microsoft.com/office/drawing/2014/main" id="{6D92FC09-F45E-470E-A5B4-3B4EFD204A00}"/>
                </a:ext>
              </a:extLst>
            </p:cNvPr>
            <p:cNvSpPr/>
            <p:nvPr/>
          </p:nvSpPr>
          <p:spPr>
            <a:xfrm>
              <a:off x="6666746" y="2143125"/>
              <a:ext cx="201613" cy="224014"/>
            </a:xfrm>
            <a:custGeom>
              <a:avLst/>
              <a:gdLst>
                <a:gd name="connsiteX0" fmla="*/ 68324 w 201612"/>
                <a:gd name="connsiteY0" fmla="*/ 232526 h 224013"/>
                <a:gd name="connsiteX1" fmla="*/ 0 w 201612"/>
                <a:gd name="connsiteY1" fmla="*/ 232526 h 224013"/>
                <a:gd name="connsiteX2" fmla="*/ 0 w 201612"/>
                <a:gd name="connsiteY2" fmla="*/ 108199 h 224013"/>
                <a:gd name="connsiteX3" fmla="*/ 108199 w 201612"/>
                <a:gd name="connsiteY3" fmla="*/ 0 h 224013"/>
                <a:gd name="connsiteX4" fmla="*/ 215501 w 201612"/>
                <a:gd name="connsiteY4" fmla="*/ 0 h 224013"/>
                <a:gd name="connsiteX5" fmla="*/ 215501 w 201612"/>
                <a:gd name="connsiteY5" fmla="*/ 68324 h 224013"/>
                <a:gd name="connsiteX6" fmla="*/ 108199 w 201612"/>
                <a:gd name="connsiteY6" fmla="*/ 68324 h 224013"/>
                <a:gd name="connsiteX7" fmla="*/ 68548 w 201612"/>
                <a:gd name="connsiteY7" fmla="*/ 107975 h 224013"/>
                <a:gd name="connsiteX8" fmla="*/ 68548 w 201612"/>
                <a:gd name="connsiteY8" fmla="*/ 232526 h 22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2" h="224013">
                  <a:moveTo>
                    <a:pt x="68324" y="232526"/>
                  </a:moveTo>
                  <a:lnTo>
                    <a:pt x="0" y="232526"/>
                  </a:lnTo>
                  <a:lnTo>
                    <a:pt x="0" y="108199"/>
                  </a:lnTo>
                  <a:cubicBezTo>
                    <a:pt x="0" y="48611"/>
                    <a:pt x="48611" y="0"/>
                    <a:pt x="108199" y="0"/>
                  </a:cubicBezTo>
                  <a:lnTo>
                    <a:pt x="215501" y="0"/>
                  </a:lnTo>
                  <a:lnTo>
                    <a:pt x="215501" y="68324"/>
                  </a:lnTo>
                  <a:lnTo>
                    <a:pt x="108199" y="68324"/>
                  </a:lnTo>
                  <a:cubicBezTo>
                    <a:pt x="86245" y="68324"/>
                    <a:pt x="68548" y="86245"/>
                    <a:pt x="68548" y="107975"/>
                  </a:cubicBezTo>
                  <a:lnTo>
                    <a:pt x="68548" y="232526"/>
                  </a:lnTo>
                  <a:close/>
                </a:path>
              </a:pathLst>
            </a:custGeom>
            <a:solidFill>
              <a:srgbClr val="95D6F9">
                <a:alpha val="70000"/>
              </a:srgbClr>
            </a:solidFill>
            <a:ln w="21907" cap="flat">
              <a:noFill/>
              <a:prstDash val="solid"/>
              <a:miter/>
            </a:ln>
          </p:spPr>
          <p:txBody>
            <a:bodyPr rtlCol="0" anchor="ctr"/>
            <a:lstStyle/>
            <a:p>
              <a:endParaRPr lang="zh-TW" altLang="en-US"/>
            </a:p>
          </p:txBody>
        </p:sp>
      </p:grpSp>
      <p:pic>
        <p:nvPicPr>
          <p:cNvPr id="17" name="圖片 16">
            <a:extLst>
              <a:ext uri="{FF2B5EF4-FFF2-40B4-BE49-F238E27FC236}">
                <a16:creationId xmlns:a16="http://schemas.microsoft.com/office/drawing/2014/main" id="{9D17AB41-E72F-49F3-9D00-16A9BD4C3FB3}"/>
              </a:ext>
            </a:extLst>
          </p:cNvPr>
          <p:cNvPicPr>
            <a:picLocks noChangeAspect="1"/>
          </p:cNvPicPr>
          <p:nvPr/>
        </p:nvPicPr>
        <p:blipFill>
          <a:blip r:embed="rId11"/>
          <a:stretch>
            <a:fillRect/>
          </a:stretch>
        </p:blipFill>
        <p:spPr>
          <a:xfrm>
            <a:off x="2106665" y="2137450"/>
            <a:ext cx="219475" cy="1207113"/>
          </a:xfrm>
          <a:prstGeom prst="rect">
            <a:avLst/>
          </a:prstGeom>
        </p:spPr>
      </p:pic>
      <p:pic>
        <p:nvPicPr>
          <p:cNvPr id="18" name="圖片 17">
            <a:extLst>
              <a:ext uri="{FF2B5EF4-FFF2-40B4-BE49-F238E27FC236}">
                <a16:creationId xmlns:a16="http://schemas.microsoft.com/office/drawing/2014/main" id="{BF0B4CF7-C385-4C84-B968-65AF116A5701}"/>
              </a:ext>
            </a:extLst>
          </p:cNvPr>
          <p:cNvPicPr>
            <a:picLocks noChangeAspect="1"/>
          </p:cNvPicPr>
          <p:nvPr/>
        </p:nvPicPr>
        <p:blipFill>
          <a:blip r:embed="rId12"/>
          <a:stretch>
            <a:fillRect/>
          </a:stretch>
        </p:blipFill>
        <p:spPr>
          <a:xfrm>
            <a:off x="6671285" y="2137450"/>
            <a:ext cx="219475" cy="1207113"/>
          </a:xfrm>
          <a:prstGeom prst="rect">
            <a:avLst/>
          </a:prstGeom>
        </p:spPr>
      </p:pic>
      <p:sp>
        <p:nvSpPr>
          <p:cNvPr id="23" name="矩形 22" hidden="1">
            <a:extLst>
              <a:ext uri="{FF2B5EF4-FFF2-40B4-BE49-F238E27FC236}">
                <a16:creationId xmlns:a16="http://schemas.microsoft.com/office/drawing/2014/main" id="{7A32A34B-518C-47A4-AA7F-5B10DEC184E3}"/>
              </a:ext>
            </a:extLst>
          </p:cNvPr>
          <p:cNvSpPr/>
          <p:nvPr/>
        </p:nvSpPr>
        <p:spPr>
          <a:xfrm>
            <a:off x="3691408" y="1097577"/>
            <a:ext cx="3318888" cy="3154710"/>
          </a:xfrm>
          <a:prstGeom prst="rect">
            <a:avLst/>
          </a:prstGeom>
        </p:spPr>
        <p:txBody>
          <a:bodyPr wrap="square">
            <a:spAutoFit/>
          </a:bodyPr>
          <a:lstStyle/>
          <a:p>
            <a:r>
              <a:rPr lang="en-US" altLang="zh-TW" sz="19900" b="1">
                <a:solidFill>
                  <a:srgbClr val="69F0E1"/>
                </a:solidFill>
                <a:latin typeface="Bebas" pitchFamily="2" charset="0"/>
                <a:ea typeface="微軟正黑體" panose="020B0604030504040204" pitchFamily="34" charset="-120"/>
              </a:rPr>
              <a:t>?</a:t>
            </a:r>
            <a:endParaRPr lang="zh-TW" altLang="en-US" sz="19900">
              <a:latin typeface="Bebas" pitchFamily="2" charset="0"/>
            </a:endParaRPr>
          </a:p>
        </p:txBody>
      </p:sp>
      <p:pic>
        <p:nvPicPr>
          <p:cNvPr id="24" name="圖片 23">
            <a:extLst>
              <a:ext uri="{FF2B5EF4-FFF2-40B4-BE49-F238E27FC236}">
                <a16:creationId xmlns:a16="http://schemas.microsoft.com/office/drawing/2014/main" id="{88495326-17D6-450F-8E52-832C4FAF3ABA}"/>
              </a:ext>
            </a:extLst>
          </p:cNvPr>
          <p:cNvPicPr>
            <a:picLocks noChangeAspect="1"/>
          </p:cNvPicPr>
          <p:nvPr/>
        </p:nvPicPr>
        <p:blipFill rotWithShape="1">
          <a:blip r:embed="rId13" cstate="print">
            <a:alphaModFix amt="20000"/>
            <a:extLst>
              <a:ext uri="{28A0092B-C50C-407E-A947-70E740481C1C}">
                <a14:useLocalDpi xmlns:a14="http://schemas.microsoft.com/office/drawing/2010/main"/>
              </a:ext>
            </a:extLst>
          </a:blip>
          <a:srcRect l="31989" t="18855" r="41063" b="32997"/>
          <a:stretch/>
        </p:blipFill>
        <p:spPr>
          <a:xfrm>
            <a:off x="3662945" y="1129157"/>
            <a:ext cx="1671534" cy="3343066"/>
          </a:xfrm>
          <a:prstGeom prst="rect">
            <a:avLst/>
          </a:prstGeom>
        </p:spPr>
      </p:pic>
      <p:pic>
        <p:nvPicPr>
          <p:cNvPr id="29" name="圖形 28">
            <a:extLst>
              <a:ext uri="{FF2B5EF4-FFF2-40B4-BE49-F238E27FC236}">
                <a16:creationId xmlns:a16="http://schemas.microsoft.com/office/drawing/2014/main" id="{C88E86FB-DB95-4E4D-9ABA-7271AF7C78CE}"/>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101454" y="4819962"/>
            <a:ext cx="941092" cy="160248"/>
          </a:xfrm>
          <a:prstGeom prst="rect">
            <a:avLst/>
          </a:prstGeom>
        </p:spPr>
      </p:pic>
      <p:pic>
        <p:nvPicPr>
          <p:cNvPr id="32" name="圖形 31">
            <a:extLst>
              <a:ext uri="{FF2B5EF4-FFF2-40B4-BE49-F238E27FC236}">
                <a16:creationId xmlns:a16="http://schemas.microsoft.com/office/drawing/2014/main" id="{842AE6A1-885A-4507-8011-644A49F1AF6D}"/>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9246683" y="159914"/>
            <a:ext cx="941092" cy="16024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10" name="圖片 109" hidden="1">
            <a:extLst>
              <a:ext uri="{FF2B5EF4-FFF2-40B4-BE49-F238E27FC236}">
                <a16:creationId xmlns:a16="http://schemas.microsoft.com/office/drawing/2014/main" id="{6532BE19-E25C-8A45-93F5-80ACAD110E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 y="1839305"/>
            <a:ext cx="9150681" cy="3304195"/>
          </a:xfrm>
          <a:prstGeom prst="rect">
            <a:avLst/>
          </a:prstGeom>
        </p:spPr>
      </p:pic>
      <p:sp>
        <p:nvSpPr>
          <p:cNvPr id="33" name="內容版面配置區 1">
            <a:extLst>
              <a:ext uri="{FF2B5EF4-FFF2-40B4-BE49-F238E27FC236}">
                <a16:creationId xmlns:a16="http://schemas.microsoft.com/office/drawing/2014/main" id="{E58F4482-D982-47FA-94BF-400BAEBC0063}"/>
              </a:ext>
            </a:extLst>
          </p:cNvPr>
          <p:cNvSpPr>
            <a:spLocks noGrp="1"/>
          </p:cNvSpPr>
          <p:nvPr>
            <p:ph type="body" idx="4294967295"/>
          </p:nvPr>
        </p:nvSpPr>
        <p:spPr>
          <a:xfrm>
            <a:off x="485512" y="1063625"/>
            <a:ext cx="7448813" cy="982273"/>
          </a:xfrm>
          <a:prstGeom prst="rect">
            <a:avLst/>
          </a:prstGeom>
        </p:spPr>
        <p:txBody>
          <a:bodyPr vert="horz" lIns="91440" tIns="45720" rIns="91440" bIns="45720" rtlCol="0" anchor="t">
            <a:noAutofit/>
          </a:bodyPr>
          <a:lstStyle/>
          <a:p>
            <a:pPr>
              <a:lnSpc>
                <a:spcPct val="100000"/>
              </a:lnSpc>
            </a:pPr>
            <a:r>
              <a:rPr kumimoji="1" lang="en-US" altLang="zh-TW" sz="1600">
                <a:solidFill>
                  <a:schemeClr val="bg1"/>
                </a:solidFill>
                <a:latin typeface="微軟正黑體" panose="020B0604030504040204" pitchFamily="34" charset="-120"/>
                <a:ea typeface="微軟正黑體" panose="020B0604030504040204" pitchFamily="34" charset="-120"/>
              </a:rPr>
              <a:t>SSD</a:t>
            </a:r>
            <a:r>
              <a:rPr kumimoji="1" lang="zh-TW" altLang="en-US" sz="1600">
                <a:solidFill>
                  <a:schemeClr val="bg1"/>
                </a:solidFill>
                <a:latin typeface="微軟正黑體" panose="020B0604030504040204" pitchFamily="34" charset="-120"/>
                <a:ea typeface="微軟正黑體" panose="020B0604030504040204" pitchFamily="34" charset="-120"/>
              </a:rPr>
              <a:t> 由於寫入放大 </a:t>
            </a:r>
            <a:r>
              <a:rPr kumimoji="1" lang="en-US" altLang="zh-TW" sz="1600">
                <a:solidFill>
                  <a:schemeClr val="bg1"/>
                </a:solidFill>
                <a:latin typeface="微軟正黑體" panose="020B0604030504040204" pitchFamily="34" charset="-120"/>
                <a:ea typeface="微軟正黑體" panose="020B0604030504040204" pitchFamily="34" charset="-120"/>
              </a:rPr>
              <a:t>(Write Amplification)</a:t>
            </a:r>
            <a:r>
              <a:rPr kumimoji="1" lang="zh-TW" altLang="en-US" sz="1600">
                <a:solidFill>
                  <a:schemeClr val="bg1"/>
                </a:solidFill>
                <a:latin typeface="微軟正黑體" panose="020B0604030504040204" pitchFamily="34" charset="-120"/>
                <a:ea typeface="微軟正黑體" panose="020B0604030504040204" pitchFamily="34" charset="-120"/>
              </a:rPr>
              <a:t> 問題，持續效能將會降級</a:t>
            </a:r>
            <a:endParaRPr kumimoji="1" lang="en-US" altLang="zh-TW" sz="1600">
              <a:solidFill>
                <a:schemeClr val="bg1"/>
              </a:solidFill>
              <a:latin typeface="微軟正黑體" panose="020B0604030504040204" pitchFamily="34" charset="-120"/>
              <a:ea typeface="微軟正黑體" panose="020B0604030504040204" pitchFamily="34" charset="-120"/>
            </a:endParaRPr>
          </a:p>
          <a:p>
            <a:pPr>
              <a:lnSpc>
                <a:spcPct val="100000"/>
              </a:lnSpc>
            </a:pPr>
            <a:r>
              <a:rPr kumimoji="1" lang="zh-TW" altLang="en-US" sz="1600">
                <a:solidFill>
                  <a:schemeClr val="bg1"/>
                </a:solidFill>
                <a:latin typeface="微軟正黑體" panose="020B0604030504040204" pitchFamily="34" charset="-120"/>
                <a:ea typeface="微軟正黑體" panose="020B0604030504040204" pitchFamily="34" charset="-120"/>
              </a:rPr>
              <a:t>當 </a:t>
            </a:r>
            <a:r>
              <a:rPr kumimoji="1" lang="en" altLang="zh-TW" sz="1600">
                <a:solidFill>
                  <a:schemeClr val="bg1"/>
                </a:solidFill>
                <a:latin typeface="微軟正黑體" panose="020B0604030504040204" pitchFamily="34" charset="-120"/>
                <a:ea typeface="微軟正黑體" panose="020B0604030504040204" pitchFamily="34" charset="-120"/>
              </a:rPr>
              <a:t>SSD </a:t>
            </a:r>
            <a:r>
              <a:rPr kumimoji="1" lang="zh-TW" altLang="en-US" sz="1600">
                <a:solidFill>
                  <a:schemeClr val="bg1"/>
                </a:solidFill>
                <a:latin typeface="微軟正黑體" panose="020B0604030504040204" pitchFamily="34" charset="-120"/>
                <a:ea typeface="微軟正黑體" panose="020B0604030504040204" pitchFamily="34" charset="-120"/>
              </a:rPr>
              <a:t>具備更多的預留空間配置，可有效減少寫入放大。</a:t>
            </a:r>
            <a:endParaRPr kumimoji="1" lang="en-US" altLang="zh-TW" sz="1600">
              <a:solidFill>
                <a:schemeClr val="bg1"/>
              </a:solidFill>
              <a:latin typeface="微軟正黑體" panose="020B0604030504040204" pitchFamily="34" charset="-120"/>
              <a:ea typeface="微軟正黑體" panose="020B0604030504040204" pitchFamily="34" charset="-120"/>
            </a:endParaRPr>
          </a:p>
          <a:p>
            <a:pPr>
              <a:lnSpc>
                <a:spcPct val="100000"/>
              </a:lnSpc>
            </a:pPr>
            <a:r>
              <a:rPr kumimoji="1" lang="zh-TW" altLang="en-US" sz="1600">
                <a:solidFill>
                  <a:schemeClr val="bg1"/>
                </a:solidFill>
                <a:latin typeface="微軟正黑體" panose="020B0604030504040204" pitchFamily="34" charset="-120"/>
                <a:ea typeface="微軟正黑體" panose="020B0604030504040204" pitchFamily="34" charset="-120"/>
              </a:rPr>
              <a:t>因需要寫入的總次數減少，</a:t>
            </a:r>
            <a:r>
              <a:rPr kumimoji="1" lang="en" altLang="zh-TW" sz="1600">
                <a:solidFill>
                  <a:schemeClr val="bg1"/>
                </a:solidFill>
                <a:latin typeface="微軟正黑體" panose="020B0604030504040204" pitchFamily="34" charset="-120"/>
                <a:ea typeface="微軟正黑體" panose="020B0604030504040204" pitchFamily="34" charset="-120"/>
              </a:rPr>
              <a:t>SSD </a:t>
            </a:r>
            <a:r>
              <a:rPr kumimoji="1" lang="zh-TW" altLang="en-US" sz="1600">
                <a:solidFill>
                  <a:schemeClr val="bg1"/>
                </a:solidFill>
                <a:latin typeface="微軟正黑體" panose="020B0604030504040204" pitchFamily="34" charset="-120"/>
                <a:ea typeface="微軟正黑體" panose="020B0604030504040204" pitchFamily="34" charset="-120"/>
              </a:rPr>
              <a:t>的總可寫入資料量 </a:t>
            </a:r>
            <a:r>
              <a:rPr kumimoji="1" lang="en-US" altLang="zh-TW" sz="1600">
                <a:solidFill>
                  <a:schemeClr val="bg1"/>
                </a:solidFill>
                <a:latin typeface="微軟正黑體" panose="020B0604030504040204" pitchFamily="34" charset="-120"/>
                <a:ea typeface="微軟正黑體" panose="020B0604030504040204" pitchFamily="34" charset="-120"/>
              </a:rPr>
              <a:t>(</a:t>
            </a:r>
            <a:r>
              <a:rPr kumimoji="1" lang="en" altLang="zh-TW" sz="1600">
                <a:solidFill>
                  <a:schemeClr val="bg1"/>
                </a:solidFill>
                <a:latin typeface="微軟正黑體" panose="020B0604030504040204" pitchFamily="34" charset="-120"/>
                <a:ea typeface="微軟正黑體" panose="020B0604030504040204" pitchFamily="34" charset="-120"/>
              </a:rPr>
              <a:t>TBW) </a:t>
            </a:r>
            <a:r>
              <a:rPr kumimoji="1" lang="zh-TW" altLang="en-US" sz="1600">
                <a:solidFill>
                  <a:schemeClr val="bg1"/>
                </a:solidFill>
                <a:latin typeface="微軟正黑體" panose="020B0604030504040204" pitchFamily="34" charset="-120"/>
                <a:ea typeface="微軟正黑體" panose="020B0604030504040204" pitchFamily="34" charset="-120"/>
              </a:rPr>
              <a:t>也因此增加。</a:t>
            </a:r>
          </a:p>
        </p:txBody>
      </p:sp>
      <p:sp>
        <p:nvSpPr>
          <p:cNvPr id="172" name="Shape 172"/>
          <p:cNvSpPr txBox="1">
            <a:spLocks noGrp="1"/>
          </p:cNvSpPr>
          <p:nvPr>
            <p:ph type="title"/>
          </p:nvPr>
        </p:nvSpPr>
        <p:spPr>
          <a:xfrm>
            <a:off x="444054" y="85907"/>
            <a:ext cx="8229600" cy="812800"/>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en-US" sz="3200">
                <a:latin typeface="Microsoft JhengHei"/>
                <a:ea typeface="Microsoft JhengHei"/>
                <a:cs typeface="Microsoft JhengHei"/>
                <a:sym typeface="Microsoft JhengHei"/>
              </a:rPr>
              <a:t>預留空間</a:t>
            </a:r>
            <a:r>
              <a:rPr lang="en-US" altLang="zh-TW" sz="3200">
                <a:latin typeface="Microsoft JhengHei"/>
                <a:ea typeface="Microsoft JhengHei"/>
                <a:cs typeface="Microsoft JhengHei"/>
                <a:sym typeface="Microsoft JhengHei"/>
              </a:rPr>
              <a:t>OP</a:t>
            </a:r>
            <a:r>
              <a:rPr lang="zh-TW" sz="3200">
                <a:latin typeface="Microsoft JhengHei"/>
                <a:ea typeface="Microsoft JhengHei"/>
                <a:cs typeface="Microsoft JhengHei"/>
                <a:sym typeface="Microsoft JhengHei"/>
              </a:rPr>
              <a:t>如何影響 </a:t>
            </a:r>
            <a:r>
              <a:rPr lang="en-US" altLang="zh-TW" sz="3200">
                <a:latin typeface="Microsoft JhengHei"/>
                <a:ea typeface="Microsoft JhengHei"/>
                <a:cs typeface="Microsoft JhengHei"/>
                <a:sym typeface="Microsoft JhengHei"/>
              </a:rPr>
              <a:t>SSD</a:t>
            </a:r>
            <a:r>
              <a:rPr lang="zh-TW" sz="3200">
                <a:latin typeface="Microsoft JhengHei"/>
                <a:ea typeface="Microsoft JhengHei"/>
                <a:cs typeface="Microsoft JhengHei"/>
                <a:sym typeface="Microsoft JhengHei"/>
              </a:rPr>
              <a:t> </a:t>
            </a:r>
            <a:r>
              <a:rPr lang="zh-TW" altLang="en-US" sz="3200">
                <a:latin typeface="Microsoft JhengHei"/>
                <a:ea typeface="Microsoft JhengHei"/>
                <a:cs typeface="Microsoft JhengHei"/>
                <a:sym typeface="Microsoft JhengHei"/>
              </a:rPr>
              <a:t>壽命與</a:t>
            </a:r>
            <a:r>
              <a:rPr lang="zh-TW" sz="3200">
                <a:latin typeface="Microsoft JhengHei"/>
                <a:ea typeface="Microsoft JhengHei"/>
                <a:cs typeface="Microsoft JhengHei"/>
                <a:sym typeface="Microsoft JhengHei"/>
              </a:rPr>
              <a:t>效能</a:t>
            </a:r>
            <a:r>
              <a:rPr lang="zh-TW" altLang="en-US" sz="3200">
                <a:latin typeface="Microsoft JhengHei"/>
                <a:ea typeface="Microsoft JhengHei"/>
                <a:cs typeface="Microsoft JhengHei"/>
                <a:sym typeface="Microsoft JhengHei"/>
              </a:rPr>
              <a:t> </a:t>
            </a:r>
            <a:r>
              <a:rPr lang="zh-TW" altLang="en-US"/>
              <a:t>④</a:t>
            </a:r>
            <a:endParaRPr lang="zh-TW" sz="3200">
              <a:latin typeface="Microsoft JhengHei"/>
              <a:ea typeface="Microsoft JhengHei"/>
              <a:cs typeface="Microsoft JhengHei"/>
            </a:endParaRPr>
          </a:p>
        </p:txBody>
      </p:sp>
      <p:sp>
        <p:nvSpPr>
          <p:cNvPr id="108" name="Shape 141">
            <a:extLst>
              <a:ext uri="{FF2B5EF4-FFF2-40B4-BE49-F238E27FC236}">
                <a16:creationId xmlns:a16="http://schemas.microsoft.com/office/drawing/2014/main" id="{BD3A2A73-8D55-194D-B2E0-85D791A1F027}"/>
              </a:ext>
            </a:extLst>
          </p:cNvPr>
          <p:cNvSpPr txBox="1"/>
          <p:nvPr/>
        </p:nvSpPr>
        <p:spPr>
          <a:xfrm>
            <a:off x="485512" y="4889168"/>
            <a:ext cx="8658488" cy="1967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800">
                <a:solidFill>
                  <a:schemeClr val="tx1">
                    <a:lumMod val="75000"/>
                    <a:lumOff val="25000"/>
                  </a:schemeClr>
                </a:solidFill>
                <a:latin typeface="Microsoft JhengHei"/>
                <a:ea typeface="Microsoft JhengHei"/>
                <a:cs typeface="Microsoft JhengHei"/>
                <a:sym typeface="Microsoft JhengHei"/>
              </a:rPr>
              <a:t>資料來源</a:t>
            </a:r>
            <a:r>
              <a:rPr lang="zh-TW" sz="800" i="0" u="none" strike="noStrike" cap="none">
                <a:solidFill>
                  <a:schemeClr val="tx1">
                    <a:lumMod val="75000"/>
                    <a:lumOff val="25000"/>
                  </a:schemeClr>
                </a:solidFill>
                <a:latin typeface="Microsoft JhengHei"/>
                <a:ea typeface="Microsoft JhengHei"/>
                <a:cs typeface="Microsoft JhengHei"/>
                <a:sym typeface="Microsoft JhengHei"/>
              </a:rPr>
              <a:t>: </a:t>
            </a:r>
            <a:r>
              <a:rPr lang="en-US" altLang="zh-TW" sz="800" i="0" u="none" strike="noStrike" cap="none">
                <a:solidFill>
                  <a:schemeClr val="tx1">
                    <a:lumMod val="75000"/>
                    <a:lumOff val="25000"/>
                  </a:schemeClr>
                </a:solidFill>
                <a:latin typeface="Microsoft JhengHei"/>
                <a:ea typeface="Microsoft JhengHei"/>
                <a:cs typeface="Microsoft JhengHei"/>
                <a:sym typeface="Microsoft JhengHei"/>
              </a:rPr>
              <a:t>h</a:t>
            </a:r>
            <a:r>
              <a:rPr lang="zh-TW" sz="800" i="0" u="none" strike="noStrike" cap="none">
                <a:solidFill>
                  <a:schemeClr val="tx1">
                    <a:lumMod val="75000"/>
                    <a:lumOff val="25000"/>
                  </a:schemeClr>
                </a:solidFill>
                <a:latin typeface="Microsoft JhengHei"/>
                <a:ea typeface="Microsoft JhengHei"/>
                <a:cs typeface="Microsoft JhengHei"/>
                <a:sym typeface="Microsoft JhengHei"/>
              </a:rPr>
              <a:t>ttp</a:t>
            </a:r>
            <a:r>
              <a:rPr lang="en-US" altLang="zh-TW" sz="800">
                <a:solidFill>
                  <a:schemeClr val="tx1">
                    <a:lumMod val="75000"/>
                    <a:lumOff val="25000"/>
                  </a:schemeClr>
                </a:solidFill>
                <a:latin typeface="Microsoft JhengHei"/>
                <a:ea typeface="Microsoft JhengHei"/>
                <a:cs typeface="Microsoft JhengHei"/>
                <a:sym typeface="Microsoft JhengHei"/>
              </a:rPr>
              <a:t>s</a:t>
            </a:r>
            <a:r>
              <a:rPr lang="zh-TW" sz="800" i="0" u="none" strike="noStrike" cap="none">
                <a:solidFill>
                  <a:schemeClr val="tx1">
                    <a:lumMod val="75000"/>
                    <a:lumOff val="25000"/>
                  </a:schemeClr>
                </a:solidFill>
                <a:latin typeface="Microsoft JhengHei"/>
                <a:ea typeface="Microsoft JhengHei"/>
                <a:cs typeface="Microsoft JhengHei"/>
                <a:sym typeface="Microsoft JhengHei"/>
              </a:rPr>
              <a:t>://w</a:t>
            </a:r>
            <a:r>
              <a:rPr lang="en-US" altLang="zh-TW" sz="800" err="1">
                <a:solidFill>
                  <a:schemeClr val="tx1">
                    <a:lumMod val="75000"/>
                    <a:lumOff val="25000"/>
                  </a:schemeClr>
                </a:solidFill>
                <a:latin typeface="Microsoft JhengHei"/>
                <a:ea typeface="Microsoft JhengHei"/>
                <a:cs typeface="Microsoft JhengHei"/>
                <a:sym typeface="Microsoft JhengHei"/>
              </a:rPr>
              <a:t>ww.micron</a:t>
            </a:r>
            <a:r>
              <a:rPr lang="zh-TW" sz="800" i="0" u="none" strike="noStrike" cap="none">
                <a:solidFill>
                  <a:schemeClr val="tx1">
                    <a:lumMod val="75000"/>
                    <a:lumOff val="25000"/>
                  </a:schemeClr>
                </a:solidFill>
                <a:latin typeface="Microsoft JhengHei"/>
                <a:ea typeface="Microsoft JhengHei"/>
                <a:cs typeface="Microsoft JhengHei"/>
                <a:sym typeface="Microsoft JhengHei"/>
              </a:rPr>
              <a:t>.</a:t>
            </a:r>
            <a:r>
              <a:rPr lang="en-US" altLang="zh-TW" sz="800">
                <a:solidFill>
                  <a:schemeClr val="tx1">
                    <a:lumMod val="75000"/>
                    <a:lumOff val="25000"/>
                  </a:schemeClr>
                </a:solidFill>
                <a:latin typeface="Microsoft JhengHei"/>
                <a:ea typeface="Microsoft JhengHei"/>
                <a:cs typeface="Microsoft JhengHei"/>
                <a:sym typeface="Microsoft JhengHei"/>
              </a:rPr>
              <a:t>c</a:t>
            </a:r>
            <a:r>
              <a:rPr lang="zh-TW" sz="800" i="0" u="none" strike="noStrike" cap="none">
                <a:solidFill>
                  <a:schemeClr val="tx1">
                    <a:lumMod val="75000"/>
                    <a:lumOff val="25000"/>
                  </a:schemeClr>
                </a:solidFill>
                <a:latin typeface="Microsoft JhengHei"/>
                <a:ea typeface="Microsoft JhengHei"/>
                <a:cs typeface="Microsoft JhengHei"/>
                <a:sym typeface="Microsoft JhengHei"/>
              </a:rPr>
              <a:t>o</a:t>
            </a:r>
            <a:r>
              <a:rPr lang="en-US" altLang="zh-TW" sz="800">
                <a:solidFill>
                  <a:schemeClr val="tx1">
                    <a:lumMod val="75000"/>
                    <a:lumOff val="25000"/>
                  </a:schemeClr>
                </a:solidFill>
                <a:latin typeface="Microsoft JhengHei"/>
                <a:ea typeface="Microsoft JhengHei"/>
                <a:cs typeface="Microsoft JhengHei"/>
                <a:sym typeface="Microsoft JhengHei"/>
              </a:rPr>
              <a:t>m</a:t>
            </a:r>
            <a:r>
              <a:rPr lang="zh-TW" sz="800" i="0" u="none" strike="noStrike" cap="none">
                <a:solidFill>
                  <a:schemeClr val="tx1">
                    <a:lumMod val="75000"/>
                    <a:lumOff val="25000"/>
                  </a:schemeClr>
                </a:solidFill>
                <a:latin typeface="Microsoft JhengHei"/>
                <a:ea typeface="Microsoft JhengHei"/>
                <a:cs typeface="Microsoft JhengHei"/>
                <a:sym typeface="Microsoft JhengHei"/>
              </a:rPr>
              <a:t>/</a:t>
            </a:r>
            <a:r>
              <a:rPr lang="en-US" altLang="zh-TW" sz="800">
                <a:solidFill>
                  <a:schemeClr val="tx1">
                    <a:lumMod val="75000"/>
                    <a:lumOff val="25000"/>
                  </a:schemeClr>
                </a:solidFill>
                <a:latin typeface="Microsoft JhengHei"/>
                <a:ea typeface="Microsoft JhengHei"/>
                <a:cs typeface="Microsoft JhengHei"/>
                <a:sym typeface="Microsoft JhengHei"/>
              </a:rPr>
              <a:t>~/med</a:t>
            </a:r>
            <a:r>
              <a:rPr lang="zh-TW" sz="800" i="0" u="none" strike="noStrike" cap="none">
                <a:solidFill>
                  <a:schemeClr val="tx1">
                    <a:lumMod val="75000"/>
                    <a:lumOff val="25000"/>
                  </a:schemeClr>
                </a:solidFill>
                <a:latin typeface="Microsoft JhengHei"/>
                <a:ea typeface="Microsoft JhengHei"/>
                <a:cs typeface="Microsoft JhengHei"/>
                <a:sym typeface="Microsoft JhengHei"/>
              </a:rPr>
              <a:t>i</a:t>
            </a:r>
            <a:r>
              <a:rPr lang="en-US" altLang="zh-TW" sz="800">
                <a:solidFill>
                  <a:schemeClr val="tx1">
                    <a:lumMod val="75000"/>
                    <a:lumOff val="25000"/>
                  </a:schemeClr>
                </a:solidFill>
                <a:latin typeface="Microsoft JhengHei"/>
                <a:ea typeface="Microsoft JhengHei"/>
                <a:cs typeface="Microsoft JhengHei"/>
                <a:sym typeface="Microsoft JhengHei"/>
              </a:rPr>
              <a:t>a/documents/products/tech</a:t>
            </a:r>
            <a:r>
              <a:rPr lang="zh-TW" sz="800" i="0" u="none" strike="noStrike" cap="none">
                <a:solidFill>
                  <a:schemeClr val="tx1">
                    <a:lumMod val="75000"/>
                    <a:lumOff val="25000"/>
                  </a:schemeClr>
                </a:solidFill>
                <a:latin typeface="Microsoft JhengHei"/>
                <a:ea typeface="Microsoft JhengHei"/>
                <a:cs typeface="Microsoft JhengHei"/>
                <a:sym typeface="Microsoft JhengHei"/>
              </a:rPr>
              <a:t>n</a:t>
            </a:r>
            <a:r>
              <a:rPr lang="zh-TW" sz="800">
                <a:solidFill>
                  <a:schemeClr val="tx1">
                    <a:lumMod val="75000"/>
                    <a:lumOff val="25000"/>
                  </a:schemeClr>
                </a:solidFill>
                <a:latin typeface="Microsoft JhengHei"/>
                <a:ea typeface="Microsoft JhengHei"/>
                <a:cs typeface="Microsoft JhengHei"/>
              </a:rPr>
              <a:t>i</a:t>
            </a:r>
            <a:r>
              <a:rPr lang="en-US" altLang="zh-TW" sz="800" err="1">
                <a:solidFill>
                  <a:schemeClr val="tx1">
                    <a:lumMod val="75000"/>
                    <a:lumOff val="25000"/>
                  </a:schemeClr>
                </a:solidFill>
                <a:latin typeface="Microsoft JhengHei"/>
                <a:ea typeface="Microsoft JhengHei"/>
                <a:cs typeface="Microsoft JhengHei"/>
              </a:rPr>
              <a:t>cal-marketi</a:t>
            </a:r>
            <a:r>
              <a:rPr lang="zh-TW" sz="800">
                <a:solidFill>
                  <a:schemeClr val="tx1">
                    <a:lumMod val="75000"/>
                    <a:lumOff val="25000"/>
                  </a:schemeClr>
                </a:solidFill>
                <a:latin typeface="Microsoft JhengHei"/>
                <a:ea typeface="Microsoft JhengHei"/>
                <a:cs typeface="Microsoft JhengHei"/>
              </a:rPr>
              <a:t>ng-b</a:t>
            </a:r>
            <a:r>
              <a:rPr lang="en-US" altLang="zh-TW" sz="800" err="1">
                <a:solidFill>
                  <a:schemeClr val="tx1">
                    <a:lumMod val="75000"/>
                    <a:lumOff val="25000"/>
                  </a:schemeClr>
                </a:solidFill>
                <a:latin typeface="Microsoft JhengHei"/>
                <a:ea typeface="Microsoft JhengHei"/>
                <a:cs typeface="Microsoft JhengHei"/>
              </a:rPr>
              <a:t>ri</a:t>
            </a:r>
            <a:r>
              <a:rPr lang="zh-TW" sz="800">
                <a:solidFill>
                  <a:schemeClr val="tx1">
                    <a:lumMod val="75000"/>
                    <a:lumOff val="25000"/>
                  </a:schemeClr>
                </a:solidFill>
                <a:latin typeface="Microsoft JhengHei"/>
                <a:ea typeface="Microsoft JhengHei"/>
                <a:cs typeface="Microsoft JhengHei"/>
              </a:rPr>
              <a:t>ef</a:t>
            </a:r>
            <a:r>
              <a:rPr lang="en-US" altLang="zh-TW" sz="800">
                <a:solidFill>
                  <a:schemeClr val="tx1">
                    <a:lumMod val="75000"/>
                    <a:lumOff val="25000"/>
                  </a:schemeClr>
                </a:solidFill>
                <a:latin typeface="Microsoft JhengHei"/>
                <a:ea typeface="Microsoft JhengHei"/>
                <a:cs typeface="Microsoft JhengHei"/>
              </a:rPr>
              <a:t>/</a:t>
            </a:r>
            <a:r>
              <a:rPr lang="en-US" altLang="zh-TW" sz="800" err="1">
                <a:solidFill>
                  <a:schemeClr val="tx1">
                    <a:lumMod val="75000"/>
                    <a:lumOff val="25000"/>
                  </a:schemeClr>
                </a:solidFill>
                <a:latin typeface="Microsoft JhengHei"/>
                <a:ea typeface="Microsoft JhengHei"/>
                <a:cs typeface="Microsoft JhengHei"/>
              </a:rPr>
              <a:t>over_prov</a:t>
            </a:r>
            <a:r>
              <a:rPr lang="zh-TW" sz="800">
                <a:solidFill>
                  <a:schemeClr val="tx1">
                    <a:lumMod val="75000"/>
                    <a:lumOff val="25000"/>
                  </a:schemeClr>
                </a:solidFill>
                <a:latin typeface="Microsoft JhengHei"/>
                <a:ea typeface="Microsoft JhengHei"/>
                <a:cs typeface="Microsoft JhengHei"/>
              </a:rPr>
              <a:t>is</a:t>
            </a:r>
            <a:r>
              <a:rPr lang="en-US" altLang="zh-TW" sz="800" err="1">
                <a:solidFill>
                  <a:schemeClr val="tx1">
                    <a:lumMod val="75000"/>
                    <a:lumOff val="25000"/>
                  </a:schemeClr>
                </a:solidFill>
                <a:latin typeface="Microsoft JhengHei"/>
                <a:ea typeface="Microsoft JhengHei"/>
                <a:cs typeface="Microsoft JhengHei"/>
              </a:rPr>
              <a:t>i</a:t>
            </a:r>
            <a:r>
              <a:rPr lang="zh-TW" sz="800">
                <a:solidFill>
                  <a:schemeClr val="tx1">
                    <a:lumMod val="75000"/>
                    <a:lumOff val="25000"/>
                  </a:schemeClr>
                </a:solidFill>
                <a:latin typeface="Microsoft JhengHei"/>
                <a:ea typeface="Microsoft JhengHei"/>
                <a:cs typeface="Microsoft JhengHei"/>
              </a:rPr>
              <a:t>oni</a:t>
            </a:r>
            <a:r>
              <a:rPr lang="en-US" altLang="zh-TW" sz="800">
                <a:solidFill>
                  <a:schemeClr val="tx1">
                    <a:lumMod val="75000"/>
                    <a:lumOff val="25000"/>
                  </a:schemeClr>
                </a:solidFill>
                <a:latin typeface="Microsoft JhengHei"/>
                <a:ea typeface="Microsoft JhengHei"/>
                <a:cs typeface="Microsoft JhengHei"/>
              </a:rPr>
              <a:t>n</a:t>
            </a:r>
            <a:r>
              <a:rPr lang="zh-TW" sz="800">
                <a:solidFill>
                  <a:schemeClr val="tx1">
                    <a:lumMod val="75000"/>
                    <a:lumOff val="25000"/>
                  </a:schemeClr>
                </a:solidFill>
                <a:latin typeface="Microsoft JhengHei"/>
                <a:ea typeface="Microsoft JhengHei"/>
                <a:cs typeface="Microsoft JhengHei"/>
              </a:rPr>
              <a:t>g</a:t>
            </a:r>
            <a:r>
              <a:rPr lang="en-US" altLang="zh-TW" sz="800">
                <a:solidFill>
                  <a:schemeClr val="tx1">
                    <a:lumMod val="75000"/>
                    <a:lumOff val="25000"/>
                  </a:schemeClr>
                </a:solidFill>
                <a:latin typeface="Microsoft JhengHei"/>
                <a:ea typeface="Microsoft JhengHei"/>
                <a:cs typeface="Microsoft JhengHei"/>
              </a:rPr>
              <a:t>_m600_for_data_center_tech_b</a:t>
            </a:r>
            <a:r>
              <a:rPr lang="zh-TW" sz="800">
                <a:solidFill>
                  <a:schemeClr val="tx1">
                    <a:lumMod val="75000"/>
                    <a:lumOff val="25000"/>
                  </a:schemeClr>
                </a:solidFill>
                <a:latin typeface="Microsoft JhengHei"/>
                <a:ea typeface="Microsoft JhengHei"/>
                <a:cs typeface="Microsoft JhengHei"/>
              </a:rPr>
              <a:t>r</a:t>
            </a:r>
            <a:r>
              <a:rPr lang="en-US" altLang="zh-TW" sz="800" err="1">
                <a:solidFill>
                  <a:schemeClr val="tx1">
                    <a:lumMod val="75000"/>
                    <a:lumOff val="25000"/>
                  </a:schemeClr>
                </a:solidFill>
                <a:latin typeface="Microsoft JhengHei"/>
                <a:ea typeface="Microsoft JhengHei"/>
                <a:cs typeface="Microsoft JhengHei"/>
              </a:rPr>
              <a:t>i</a:t>
            </a:r>
            <a:r>
              <a:rPr lang="zh-TW" sz="800">
                <a:solidFill>
                  <a:schemeClr val="tx1">
                    <a:lumMod val="75000"/>
                    <a:lumOff val="25000"/>
                  </a:schemeClr>
                </a:solidFill>
                <a:latin typeface="Microsoft JhengHei"/>
                <a:ea typeface="Microsoft JhengHei"/>
                <a:cs typeface="Microsoft JhengHei"/>
              </a:rPr>
              <a:t>ef.pdf</a:t>
            </a:r>
            <a:endParaRPr lang="zh-TW" altLang="en-US" sz="800" i="0" u="none" strike="noStrike" cap="none">
              <a:solidFill>
                <a:schemeClr val="tx1">
                  <a:lumMod val="75000"/>
                  <a:lumOff val="25000"/>
                </a:schemeClr>
              </a:solidFill>
              <a:latin typeface="Microsoft JhengHei"/>
              <a:ea typeface="Microsoft JhengHei"/>
              <a:cs typeface="Microsoft JhengHei"/>
            </a:endParaRPr>
          </a:p>
        </p:txBody>
      </p:sp>
      <p:sp>
        <p:nvSpPr>
          <p:cNvPr id="111" name="圓角矩形 110">
            <a:extLst>
              <a:ext uri="{FF2B5EF4-FFF2-40B4-BE49-F238E27FC236}">
                <a16:creationId xmlns:a16="http://schemas.microsoft.com/office/drawing/2014/main" id="{803051C7-2F69-AC4E-9218-2291243ED4C6}"/>
              </a:ext>
            </a:extLst>
          </p:cNvPr>
          <p:cNvSpPr/>
          <p:nvPr/>
        </p:nvSpPr>
        <p:spPr>
          <a:xfrm>
            <a:off x="507047" y="1933914"/>
            <a:ext cx="8151442" cy="2847636"/>
          </a:xfrm>
          <a:prstGeom prst="roundRect">
            <a:avLst>
              <a:gd name="adj" fmla="val 391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86" name="群組 85">
            <a:extLst>
              <a:ext uri="{FF2B5EF4-FFF2-40B4-BE49-F238E27FC236}">
                <a16:creationId xmlns:a16="http://schemas.microsoft.com/office/drawing/2014/main" id="{0495D38C-77DF-5142-BC3C-04EE3876DEAF}"/>
              </a:ext>
            </a:extLst>
          </p:cNvPr>
          <p:cNvGrpSpPr/>
          <p:nvPr/>
        </p:nvGrpSpPr>
        <p:grpSpPr>
          <a:xfrm>
            <a:off x="652904" y="2127706"/>
            <a:ext cx="3020858" cy="2340946"/>
            <a:chOff x="477523" y="1727571"/>
            <a:chExt cx="3388674" cy="2625977"/>
          </a:xfrm>
        </p:grpSpPr>
        <p:sp>
          <p:nvSpPr>
            <p:cNvPr id="105" name="矩形 104">
              <a:extLst>
                <a:ext uri="{FF2B5EF4-FFF2-40B4-BE49-F238E27FC236}">
                  <a16:creationId xmlns:a16="http://schemas.microsoft.com/office/drawing/2014/main" id="{A30AEC52-E225-0B4E-94ED-953734388959}"/>
                </a:ext>
              </a:extLst>
            </p:cNvPr>
            <p:cNvSpPr/>
            <p:nvPr/>
          </p:nvSpPr>
          <p:spPr>
            <a:xfrm>
              <a:off x="2702170" y="1873532"/>
              <a:ext cx="991119" cy="1929889"/>
            </a:xfrm>
            <a:prstGeom prst="rect">
              <a:avLst/>
            </a:prstGeom>
            <a:gradFill>
              <a:gsLst>
                <a:gs pos="0">
                  <a:srgbClr val="3BCCFF">
                    <a:alpha val="0"/>
                  </a:srgbClr>
                </a:gs>
                <a:gs pos="100000">
                  <a:srgbClr val="B4FCF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7" name="群組 86">
              <a:extLst>
                <a:ext uri="{FF2B5EF4-FFF2-40B4-BE49-F238E27FC236}">
                  <a16:creationId xmlns:a16="http://schemas.microsoft.com/office/drawing/2014/main" id="{5312347F-A549-F140-A86D-C9EB020FAE24}"/>
                </a:ext>
              </a:extLst>
            </p:cNvPr>
            <p:cNvGrpSpPr/>
            <p:nvPr/>
          </p:nvGrpSpPr>
          <p:grpSpPr>
            <a:xfrm>
              <a:off x="947110" y="1875261"/>
              <a:ext cx="2755162" cy="2018316"/>
              <a:chOff x="947110" y="1875261"/>
              <a:chExt cx="2755162" cy="2018316"/>
            </a:xfrm>
          </p:grpSpPr>
          <p:pic>
            <p:nvPicPr>
              <p:cNvPr id="106" name="圖片 105">
                <a:extLst>
                  <a:ext uri="{FF2B5EF4-FFF2-40B4-BE49-F238E27FC236}">
                    <a16:creationId xmlns:a16="http://schemas.microsoft.com/office/drawing/2014/main" id="{D31C322D-4E47-E04B-97A0-15378EA2E7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7110" y="1875261"/>
                <a:ext cx="2755162" cy="2018316"/>
              </a:xfrm>
              <a:prstGeom prst="rect">
                <a:avLst/>
              </a:prstGeom>
            </p:spPr>
          </p:pic>
          <p:pic>
            <p:nvPicPr>
              <p:cNvPr id="107" name="圖片 106">
                <a:extLst>
                  <a:ext uri="{FF2B5EF4-FFF2-40B4-BE49-F238E27FC236}">
                    <a16:creationId xmlns:a16="http://schemas.microsoft.com/office/drawing/2014/main" id="{C38F6547-90CB-6247-A4E6-D52FC34C67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110" y="1875261"/>
                <a:ext cx="2755162" cy="2018316"/>
              </a:xfrm>
              <a:prstGeom prst="rect">
                <a:avLst/>
              </a:prstGeom>
            </p:spPr>
          </p:pic>
        </p:grpSp>
        <p:sp>
          <p:nvSpPr>
            <p:cNvPr id="88" name="文字方塊 87">
              <a:extLst>
                <a:ext uri="{FF2B5EF4-FFF2-40B4-BE49-F238E27FC236}">
                  <a16:creationId xmlns:a16="http://schemas.microsoft.com/office/drawing/2014/main" id="{90EB17AF-CAED-0147-8DAA-BAE1FC75A262}"/>
                </a:ext>
              </a:extLst>
            </p:cNvPr>
            <p:cNvSpPr txBox="1"/>
            <p:nvPr/>
          </p:nvSpPr>
          <p:spPr>
            <a:xfrm>
              <a:off x="533400" y="1727571"/>
              <a:ext cx="419572" cy="307775"/>
            </a:xfrm>
            <a:prstGeom prst="rect">
              <a:avLst/>
            </a:prstGeom>
            <a:noFill/>
          </p:spPr>
          <p:txBody>
            <a:bodyPr wrap="square" rtlCol="0">
              <a:spAutoFit/>
            </a:bodyPr>
            <a:lstStyle/>
            <a:p>
              <a:pPr algn="r"/>
              <a:r>
                <a:rPr lang="en-US" altLang="zh-TW" sz="1200"/>
                <a:t>14</a:t>
              </a:r>
              <a:endParaRPr lang="zh-TW" altLang="en-US" sz="1200"/>
            </a:p>
          </p:txBody>
        </p:sp>
        <p:sp>
          <p:nvSpPr>
            <p:cNvPr id="89" name="文字方塊 88">
              <a:extLst>
                <a:ext uri="{FF2B5EF4-FFF2-40B4-BE49-F238E27FC236}">
                  <a16:creationId xmlns:a16="http://schemas.microsoft.com/office/drawing/2014/main" id="{68E96959-439F-B044-B22B-72CC50CEDDE8}"/>
                </a:ext>
              </a:extLst>
            </p:cNvPr>
            <p:cNvSpPr txBox="1"/>
            <p:nvPr/>
          </p:nvSpPr>
          <p:spPr>
            <a:xfrm>
              <a:off x="533400" y="2008524"/>
              <a:ext cx="419572" cy="307775"/>
            </a:xfrm>
            <a:prstGeom prst="rect">
              <a:avLst/>
            </a:prstGeom>
            <a:noFill/>
          </p:spPr>
          <p:txBody>
            <a:bodyPr wrap="square" rtlCol="0">
              <a:spAutoFit/>
            </a:bodyPr>
            <a:lstStyle/>
            <a:p>
              <a:pPr algn="r"/>
              <a:r>
                <a:rPr lang="en-US" altLang="zh-TW" sz="1200"/>
                <a:t>12</a:t>
              </a:r>
              <a:endParaRPr lang="zh-TW" altLang="en-US" sz="1200"/>
            </a:p>
          </p:txBody>
        </p:sp>
        <p:sp>
          <p:nvSpPr>
            <p:cNvPr id="90" name="文字方塊 89">
              <a:extLst>
                <a:ext uri="{FF2B5EF4-FFF2-40B4-BE49-F238E27FC236}">
                  <a16:creationId xmlns:a16="http://schemas.microsoft.com/office/drawing/2014/main" id="{74A104CB-14CC-7840-86F1-ED71BB19DB3A}"/>
                </a:ext>
              </a:extLst>
            </p:cNvPr>
            <p:cNvSpPr txBox="1"/>
            <p:nvPr/>
          </p:nvSpPr>
          <p:spPr>
            <a:xfrm>
              <a:off x="533400" y="2285522"/>
              <a:ext cx="419572" cy="307775"/>
            </a:xfrm>
            <a:prstGeom prst="rect">
              <a:avLst/>
            </a:prstGeom>
            <a:noFill/>
          </p:spPr>
          <p:txBody>
            <a:bodyPr wrap="square" rtlCol="0">
              <a:spAutoFit/>
            </a:bodyPr>
            <a:lstStyle/>
            <a:p>
              <a:pPr algn="r"/>
              <a:r>
                <a:rPr lang="en-US" altLang="zh-TW" sz="1200"/>
                <a:t>10</a:t>
              </a:r>
              <a:endParaRPr lang="zh-TW" altLang="en-US" sz="1200"/>
            </a:p>
          </p:txBody>
        </p:sp>
        <p:sp>
          <p:nvSpPr>
            <p:cNvPr id="91" name="文字方塊 90">
              <a:extLst>
                <a:ext uri="{FF2B5EF4-FFF2-40B4-BE49-F238E27FC236}">
                  <a16:creationId xmlns:a16="http://schemas.microsoft.com/office/drawing/2014/main" id="{731D5CAC-C85A-3545-B0D8-2FF64EF5384A}"/>
                </a:ext>
              </a:extLst>
            </p:cNvPr>
            <p:cNvSpPr txBox="1"/>
            <p:nvPr/>
          </p:nvSpPr>
          <p:spPr>
            <a:xfrm>
              <a:off x="533400" y="2560001"/>
              <a:ext cx="419572" cy="307775"/>
            </a:xfrm>
            <a:prstGeom prst="rect">
              <a:avLst/>
            </a:prstGeom>
            <a:noFill/>
          </p:spPr>
          <p:txBody>
            <a:bodyPr wrap="square" rtlCol="0">
              <a:spAutoFit/>
            </a:bodyPr>
            <a:lstStyle/>
            <a:p>
              <a:pPr algn="r"/>
              <a:r>
                <a:rPr lang="en-US" altLang="zh-TW" sz="1200"/>
                <a:t>8</a:t>
              </a:r>
              <a:endParaRPr lang="zh-TW" altLang="en-US" sz="1200"/>
            </a:p>
          </p:txBody>
        </p:sp>
        <p:sp>
          <p:nvSpPr>
            <p:cNvPr id="92" name="文字方塊 91">
              <a:extLst>
                <a:ext uri="{FF2B5EF4-FFF2-40B4-BE49-F238E27FC236}">
                  <a16:creationId xmlns:a16="http://schemas.microsoft.com/office/drawing/2014/main" id="{FB4EF396-2C78-2D4F-AB57-00BD1E5C699B}"/>
                </a:ext>
              </a:extLst>
            </p:cNvPr>
            <p:cNvSpPr txBox="1"/>
            <p:nvPr/>
          </p:nvSpPr>
          <p:spPr>
            <a:xfrm>
              <a:off x="533400" y="2831666"/>
              <a:ext cx="419572" cy="307775"/>
            </a:xfrm>
            <a:prstGeom prst="rect">
              <a:avLst/>
            </a:prstGeom>
            <a:noFill/>
          </p:spPr>
          <p:txBody>
            <a:bodyPr wrap="square" rtlCol="0">
              <a:spAutoFit/>
            </a:bodyPr>
            <a:lstStyle/>
            <a:p>
              <a:pPr algn="r"/>
              <a:r>
                <a:rPr lang="en-US" altLang="zh-TW" sz="1200"/>
                <a:t>6</a:t>
              </a:r>
              <a:endParaRPr lang="zh-TW" altLang="en-US" sz="1200"/>
            </a:p>
          </p:txBody>
        </p:sp>
        <p:sp>
          <p:nvSpPr>
            <p:cNvPr id="93" name="文字方塊 92">
              <a:extLst>
                <a:ext uri="{FF2B5EF4-FFF2-40B4-BE49-F238E27FC236}">
                  <a16:creationId xmlns:a16="http://schemas.microsoft.com/office/drawing/2014/main" id="{8762B768-8BF4-5340-AB23-8F5BEAF0E938}"/>
                </a:ext>
              </a:extLst>
            </p:cNvPr>
            <p:cNvSpPr txBox="1"/>
            <p:nvPr/>
          </p:nvSpPr>
          <p:spPr>
            <a:xfrm>
              <a:off x="533400" y="3106606"/>
              <a:ext cx="419572" cy="307775"/>
            </a:xfrm>
            <a:prstGeom prst="rect">
              <a:avLst/>
            </a:prstGeom>
            <a:noFill/>
          </p:spPr>
          <p:txBody>
            <a:bodyPr wrap="square" rtlCol="0">
              <a:spAutoFit/>
            </a:bodyPr>
            <a:lstStyle/>
            <a:p>
              <a:pPr algn="r"/>
              <a:r>
                <a:rPr lang="en-US" altLang="zh-TW" sz="1200"/>
                <a:t>4</a:t>
              </a:r>
              <a:endParaRPr lang="zh-TW" altLang="en-US" sz="1200"/>
            </a:p>
          </p:txBody>
        </p:sp>
        <p:sp>
          <p:nvSpPr>
            <p:cNvPr id="94" name="文字方塊 93">
              <a:extLst>
                <a:ext uri="{FF2B5EF4-FFF2-40B4-BE49-F238E27FC236}">
                  <a16:creationId xmlns:a16="http://schemas.microsoft.com/office/drawing/2014/main" id="{1FF86EC7-7072-5A4A-A003-23334CE6654C}"/>
                </a:ext>
              </a:extLst>
            </p:cNvPr>
            <p:cNvSpPr txBox="1"/>
            <p:nvPr/>
          </p:nvSpPr>
          <p:spPr>
            <a:xfrm>
              <a:off x="533400" y="3377809"/>
              <a:ext cx="419572" cy="307775"/>
            </a:xfrm>
            <a:prstGeom prst="rect">
              <a:avLst/>
            </a:prstGeom>
            <a:noFill/>
          </p:spPr>
          <p:txBody>
            <a:bodyPr wrap="square" rtlCol="0">
              <a:spAutoFit/>
            </a:bodyPr>
            <a:lstStyle/>
            <a:p>
              <a:pPr algn="r"/>
              <a:r>
                <a:rPr lang="en-US" altLang="zh-TW" sz="1200"/>
                <a:t>2</a:t>
              </a:r>
              <a:endParaRPr lang="zh-TW" altLang="en-US" sz="1200"/>
            </a:p>
          </p:txBody>
        </p:sp>
        <p:sp>
          <p:nvSpPr>
            <p:cNvPr id="95" name="文字方塊 94">
              <a:extLst>
                <a:ext uri="{FF2B5EF4-FFF2-40B4-BE49-F238E27FC236}">
                  <a16:creationId xmlns:a16="http://schemas.microsoft.com/office/drawing/2014/main" id="{20F0E858-DF62-9C49-AECF-1E2273FC8C8F}"/>
                </a:ext>
              </a:extLst>
            </p:cNvPr>
            <p:cNvSpPr txBox="1"/>
            <p:nvPr/>
          </p:nvSpPr>
          <p:spPr>
            <a:xfrm>
              <a:off x="533400" y="3664922"/>
              <a:ext cx="419572" cy="307775"/>
            </a:xfrm>
            <a:prstGeom prst="rect">
              <a:avLst/>
            </a:prstGeom>
            <a:noFill/>
          </p:spPr>
          <p:txBody>
            <a:bodyPr wrap="square" rtlCol="0">
              <a:spAutoFit/>
            </a:bodyPr>
            <a:lstStyle/>
            <a:p>
              <a:pPr algn="r"/>
              <a:r>
                <a:rPr lang="en-US" altLang="zh-TW" sz="1200"/>
                <a:t>0</a:t>
              </a:r>
              <a:endParaRPr lang="zh-TW" altLang="en-US" sz="1200"/>
            </a:p>
          </p:txBody>
        </p:sp>
        <p:sp>
          <p:nvSpPr>
            <p:cNvPr id="96" name="文字方塊 95">
              <a:extLst>
                <a:ext uri="{FF2B5EF4-FFF2-40B4-BE49-F238E27FC236}">
                  <a16:creationId xmlns:a16="http://schemas.microsoft.com/office/drawing/2014/main" id="{3EE5E7C8-C1A6-0540-8AAA-EAA924902EF7}"/>
                </a:ext>
              </a:extLst>
            </p:cNvPr>
            <p:cNvSpPr txBox="1"/>
            <p:nvPr/>
          </p:nvSpPr>
          <p:spPr>
            <a:xfrm>
              <a:off x="477523" y="3835584"/>
              <a:ext cx="417102" cy="215444"/>
            </a:xfrm>
            <a:prstGeom prst="rect">
              <a:avLst/>
            </a:prstGeom>
            <a:noFill/>
          </p:spPr>
          <p:txBody>
            <a:bodyPr wrap="none" rtlCol="0">
              <a:spAutoFit/>
            </a:bodyPr>
            <a:lstStyle/>
            <a:p>
              <a:r>
                <a:rPr lang="en-US" altLang="zh-TW" sz="800" b="1">
                  <a:solidFill>
                    <a:schemeClr val="accent5">
                      <a:lumMod val="50000"/>
                    </a:schemeClr>
                  </a:solidFill>
                </a:rPr>
                <a:t>WAF</a:t>
              </a:r>
              <a:endParaRPr lang="zh-TW" altLang="en-US" sz="800" b="1">
                <a:solidFill>
                  <a:schemeClr val="accent5">
                    <a:lumMod val="50000"/>
                  </a:schemeClr>
                </a:solidFill>
              </a:endParaRPr>
            </a:p>
          </p:txBody>
        </p:sp>
        <p:sp>
          <p:nvSpPr>
            <p:cNvPr id="97" name="文字方塊 96">
              <a:extLst>
                <a:ext uri="{FF2B5EF4-FFF2-40B4-BE49-F238E27FC236}">
                  <a16:creationId xmlns:a16="http://schemas.microsoft.com/office/drawing/2014/main" id="{D4FDBE36-78BB-194B-A008-C30AF120786B}"/>
                </a:ext>
              </a:extLst>
            </p:cNvPr>
            <p:cNvSpPr txBox="1"/>
            <p:nvPr/>
          </p:nvSpPr>
          <p:spPr>
            <a:xfrm>
              <a:off x="879074" y="4107327"/>
              <a:ext cx="861133" cy="215444"/>
            </a:xfrm>
            <a:prstGeom prst="rect">
              <a:avLst/>
            </a:prstGeom>
            <a:noFill/>
          </p:spPr>
          <p:txBody>
            <a:bodyPr wrap="none" rtlCol="0">
              <a:spAutoFit/>
            </a:bodyPr>
            <a:lstStyle/>
            <a:p>
              <a:r>
                <a:rPr lang="en-US" altLang="zh-TW" sz="800" b="1">
                  <a:solidFill>
                    <a:schemeClr val="accent5">
                      <a:lumMod val="50000"/>
                    </a:schemeClr>
                  </a:solidFill>
                </a:rPr>
                <a:t>Percent Filled</a:t>
              </a:r>
              <a:endParaRPr lang="zh-TW" altLang="en-US" sz="800" b="1">
                <a:solidFill>
                  <a:schemeClr val="accent5">
                    <a:lumMod val="50000"/>
                  </a:schemeClr>
                </a:solidFill>
              </a:endParaRPr>
            </a:p>
          </p:txBody>
        </p:sp>
        <p:sp>
          <p:nvSpPr>
            <p:cNvPr id="98" name="文字方塊 97">
              <a:extLst>
                <a:ext uri="{FF2B5EF4-FFF2-40B4-BE49-F238E27FC236}">
                  <a16:creationId xmlns:a16="http://schemas.microsoft.com/office/drawing/2014/main" id="{FFEB8973-81F8-BB46-8B7F-95192AB34915}"/>
                </a:ext>
              </a:extLst>
            </p:cNvPr>
            <p:cNvSpPr txBox="1"/>
            <p:nvPr/>
          </p:nvSpPr>
          <p:spPr>
            <a:xfrm>
              <a:off x="718748" y="3889470"/>
              <a:ext cx="419572" cy="307775"/>
            </a:xfrm>
            <a:prstGeom prst="rect">
              <a:avLst/>
            </a:prstGeom>
            <a:noFill/>
          </p:spPr>
          <p:txBody>
            <a:bodyPr wrap="square" rtlCol="0">
              <a:spAutoFit/>
            </a:bodyPr>
            <a:lstStyle/>
            <a:p>
              <a:pPr algn="r"/>
              <a:r>
                <a:rPr lang="en-US" altLang="zh-TW" sz="1200"/>
                <a:t>0</a:t>
              </a:r>
              <a:endParaRPr lang="zh-TW" altLang="en-US" sz="1200"/>
            </a:p>
          </p:txBody>
        </p:sp>
        <p:sp>
          <p:nvSpPr>
            <p:cNvPr id="99" name="文字方塊 98">
              <a:extLst>
                <a:ext uri="{FF2B5EF4-FFF2-40B4-BE49-F238E27FC236}">
                  <a16:creationId xmlns:a16="http://schemas.microsoft.com/office/drawing/2014/main" id="{D53BAC83-6FA5-1F4F-B865-57AE98D8137A}"/>
                </a:ext>
              </a:extLst>
            </p:cNvPr>
            <p:cNvSpPr txBox="1"/>
            <p:nvPr/>
          </p:nvSpPr>
          <p:spPr>
            <a:xfrm>
              <a:off x="1288425" y="3889470"/>
              <a:ext cx="419572" cy="307775"/>
            </a:xfrm>
            <a:prstGeom prst="rect">
              <a:avLst/>
            </a:prstGeom>
            <a:noFill/>
          </p:spPr>
          <p:txBody>
            <a:bodyPr wrap="square" rtlCol="0">
              <a:spAutoFit/>
            </a:bodyPr>
            <a:lstStyle/>
            <a:p>
              <a:pPr algn="r"/>
              <a:r>
                <a:rPr lang="en-US" altLang="zh-TW" sz="1200"/>
                <a:t>20</a:t>
              </a:r>
              <a:endParaRPr lang="zh-TW" altLang="en-US" sz="1200"/>
            </a:p>
          </p:txBody>
        </p:sp>
        <p:sp>
          <p:nvSpPr>
            <p:cNvPr id="100" name="文字方塊 99">
              <a:extLst>
                <a:ext uri="{FF2B5EF4-FFF2-40B4-BE49-F238E27FC236}">
                  <a16:creationId xmlns:a16="http://schemas.microsoft.com/office/drawing/2014/main" id="{C8ED7F07-E595-E24A-833C-DAE3E8325026}"/>
                </a:ext>
              </a:extLst>
            </p:cNvPr>
            <p:cNvSpPr txBox="1"/>
            <p:nvPr/>
          </p:nvSpPr>
          <p:spPr>
            <a:xfrm>
              <a:off x="1815959" y="3889470"/>
              <a:ext cx="419572" cy="307775"/>
            </a:xfrm>
            <a:prstGeom prst="rect">
              <a:avLst/>
            </a:prstGeom>
            <a:noFill/>
          </p:spPr>
          <p:txBody>
            <a:bodyPr wrap="square" rtlCol="0">
              <a:spAutoFit/>
            </a:bodyPr>
            <a:lstStyle/>
            <a:p>
              <a:pPr algn="r"/>
              <a:r>
                <a:rPr lang="en-US" altLang="zh-TW" sz="1200"/>
                <a:t>40</a:t>
              </a:r>
              <a:endParaRPr lang="zh-TW" altLang="en-US" sz="1200"/>
            </a:p>
          </p:txBody>
        </p:sp>
        <p:sp>
          <p:nvSpPr>
            <p:cNvPr id="101" name="文字方塊 100">
              <a:extLst>
                <a:ext uri="{FF2B5EF4-FFF2-40B4-BE49-F238E27FC236}">
                  <a16:creationId xmlns:a16="http://schemas.microsoft.com/office/drawing/2014/main" id="{F8B6378E-AC3E-E74E-AEB1-52B11C0D076B}"/>
                </a:ext>
              </a:extLst>
            </p:cNvPr>
            <p:cNvSpPr txBox="1"/>
            <p:nvPr/>
          </p:nvSpPr>
          <p:spPr>
            <a:xfrm>
              <a:off x="2349414" y="3889470"/>
              <a:ext cx="419572" cy="307775"/>
            </a:xfrm>
            <a:prstGeom prst="rect">
              <a:avLst/>
            </a:prstGeom>
            <a:noFill/>
          </p:spPr>
          <p:txBody>
            <a:bodyPr wrap="square" rtlCol="0">
              <a:spAutoFit/>
            </a:bodyPr>
            <a:lstStyle/>
            <a:p>
              <a:pPr algn="r"/>
              <a:r>
                <a:rPr lang="en-US" altLang="zh-TW" sz="1200"/>
                <a:t>60</a:t>
              </a:r>
              <a:endParaRPr lang="zh-TW" altLang="en-US" sz="1200"/>
            </a:p>
          </p:txBody>
        </p:sp>
        <p:sp>
          <p:nvSpPr>
            <p:cNvPr id="102" name="文字方塊 101">
              <a:extLst>
                <a:ext uri="{FF2B5EF4-FFF2-40B4-BE49-F238E27FC236}">
                  <a16:creationId xmlns:a16="http://schemas.microsoft.com/office/drawing/2014/main" id="{6C8AFC5C-064A-2046-9392-A1643C36FCB5}"/>
                </a:ext>
              </a:extLst>
            </p:cNvPr>
            <p:cNvSpPr txBox="1"/>
            <p:nvPr/>
          </p:nvSpPr>
          <p:spPr>
            <a:xfrm>
              <a:off x="2875192" y="3889470"/>
              <a:ext cx="419572" cy="307775"/>
            </a:xfrm>
            <a:prstGeom prst="rect">
              <a:avLst/>
            </a:prstGeom>
            <a:noFill/>
          </p:spPr>
          <p:txBody>
            <a:bodyPr wrap="square" rtlCol="0">
              <a:spAutoFit/>
            </a:bodyPr>
            <a:lstStyle/>
            <a:p>
              <a:pPr algn="r"/>
              <a:r>
                <a:rPr lang="en-US" altLang="zh-TW" sz="1200"/>
                <a:t>80</a:t>
              </a:r>
              <a:endParaRPr lang="zh-TW" altLang="en-US" sz="1200"/>
            </a:p>
          </p:txBody>
        </p:sp>
        <p:sp>
          <p:nvSpPr>
            <p:cNvPr id="103" name="文字方塊 102">
              <a:extLst>
                <a:ext uri="{FF2B5EF4-FFF2-40B4-BE49-F238E27FC236}">
                  <a16:creationId xmlns:a16="http://schemas.microsoft.com/office/drawing/2014/main" id="{B2AA8217-AAFC-C74F-AD82-42AB901C094E}"/>
                </a:ext>
              </a:extLst>
            </p:cNvPr>
            <p:cNvSpPr txBox="1"/>
            <p:nvPr/>
          </p:nvSpPr>
          <p:spPr>
            <a:xfrm>
              <a:off x="3382478" y="3889470"/>
              <a:ext cx="483719" cy="307775"/>
            </a:xfrm>
            <a:prstGeom prst="rect">
              <a:avLst/>
            </a:prstGeom>
            <a:noFill/>
          </p:spPr>
          <p:txBody>
            <a:bodyPr wrap="square" rtlCol="0">
              <a:spAutoFit/>
            </a:bodyPr>
            <a:lstStyle/>
            <a:p>
              <a:pPr algn="r"/>
              <a:r>
                <a:rPr lang="en-US" altLang="zh-TW" sz="1200"/>
                <a:t>100</a:t>
              </a:r>
              <a:endParaRPr lang="zh-TW" altLang="en-US" sz="1200"/>
            </a:p>
          </p:txBody>
        </p:sp>
        <p:sp>
          <p:nvSpPr>
            <p:cNvPr id="104" name="文字方塊 103">
              <a:extLst>
                <a:ext uri="{FF2B5EF4-FFF2-40B4-BE49-F238E27FC236}">
                  <a16:creationId xmlns:a16="http://schemas.microsoft.com/office/drawing/2014/main" id="{19BE1EA9-9FDC-4346-8C84-AB85E8AD44ED}"/>
                </a:ext>
              </a:extLst>
            </p:cNvPr>
            <p:cNvSpPr txBox="1"/>
            <p:nvPr/>
          </p:nvSpPr>
          <p:spPr>
            <a:xfrm>
              <a:off x="2090272" y="4076549"/>
              <a:ext cx="1717137" cy="276999"/>
            </a:xfrm>
            <a:prstGeom prst="rect">
              <a:avLst/>
            </a:prstGeom>
            <a:noFill/>
          </p:spPr>
          <p:txBody>
            <a:bodyPr wrap="none" rtlCol="0">
              <a:spAutoFit/>
            </a:bodyPr>
            <a:lstStyle/>
            <a:p>
              <a:r>
                <a:rPr lang="en-US" altLang="zh-TW" sz="1200" b="1" i="1"/>
                <a:t>WAF vs. OP on M600</a:t>
              </a:r>
              <a:endParaRPr lang="zh-TW" altLang="en-US" sz="1200" b="1" i="1"/>
            </a:p>
          </p:txBody>
        </p:sp>
      </p:grpSp>
      <p:grpSp>
        <p:nvGrpSpPr>
          <p:cNvPr id="20" name="群組 19">
            <a:extLst>
              <a:ext uri="{FF2B5EF4-FFF2-40B4-BE49-F238E27FC236}">
                <a16:creationId xmlns:a16="http://schemas.microsoft.com/office/drawing/2014/main" id="{2A89F136-8F22-42B6-8E66-5C4DFE4DE901}"/>
              </a:ext>
            </a:extLst>
          </p:cNvPr>
          <p:cNvGrpSpPr/>
          <p:nvPr/>
        </p:nvGrpSpPr>
        <p:grpSpPr>
          <a:xfrm>
            <a:off x="3990740" y="2913993"/>
            <a:ext cx="4498122" cy="1613357"/>
            <a:chOff x="3998075" y="2663459"/>
            <a:chExt cx="5045807" cy="1809797"/>
          </a:xfrm>
        </p:grpSpPr>
        <p:grpSp>
          <p:nvGrpSpPr>
            <p:cNvPr id="10" name="群組 9">
              <a:extLst>
                <a:ext uri="{FF2B5EF4-FFF2-40B4-BE49-F238E27FC236}">
                  <a16:creationId xmlns:a16="http://schemas.microsoft.com/office/drawing/2014/main" id="{410CBA0A-22CE-4E90-8055-941D69F87020}"/>
                </a:ext>
              </a:extLst>
            </p:cNvPr>
            <p:cNvGrpSpPr/>
            <p:nvPr/>
          </p:nvGrpSpPr>
          <p:grpSpPr>
            <a:xfrm>
              <a:off x="4587392" y="2794300"/>
              <a:ext cx="4300152" cy="1242747"/>
              <a:chOff x="4629254" y="3199054"/>
              <a:chExt cx="3183082" cy="919913"/>
            </a:xfrm>
          </p:grpSpPr>
          <p:pic>
            <p:nvPicPr>
              <p:cNvPr id="5" name="圖片 4">
                <a:extLst>
                  <a:ext uri="{FF2B5EF4-FFF2-40B4-BE49-F238E27FC236}">
                    <a16:creationId xmlns:a16="http://schemas.microsoft.com/office/drawing/2014/main" id="{FD4D8936-EFD2-49A3-B749-3267D5607D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29254" y="3199054"/>
                <a:ext cx="3183082" cy="919913"/>
              </a:xfrm>
              <a:prstGeom prst="rect">
                <a:avLst/>
              </a:prstGeom>
            </p:spPr>
          </p:pic>
          <p:pic>
            <p:nvPicPr>
              <p:cNvPr id="7" name="圖片 6">
                <a:extLst>
                  <a:ext uri="{FF2B5EF4-FFF2-40B4-BE49-F238E27FC236}">
                    <a16:creationId xmlns:a16="http://schemas.microsoft.com/office/drawing/2014/main" id="{AE9638E4-8E1D-4BF8-85FF-09257DB658B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29254" y="3199054"/>
                <a:ext cx="3183082" cy="919913"/>
              </a:xfrm>
              <a:prstGeom prst="rect">
                <a:avLst/>
              </a:prstGeom>
            </p:spPr>
          </p:pic>
        </p:grpSp>
        <p:sp>
          <p:nvSpPr>
            <p:cNvPr id="52" name="文字方塊 51">
              <a:extLst>
                <a:ext uri="{FF2B5EF4-FFF2-40B4-BE49-F238E27FC236}">
                  <a16:creationId xmlns:a16="http://schemas.microsoft.com/office/drawing/2014/main" id="{D3A4099A-A908-4CDD-845D-44CCF72723B5}"/>
                </a:ext>
              </a:extLst>
            </p:cNvPr>
            <p:cNvSpPr txBox="1"/>
            <p:nvPr/>
          </p:nvSpPr>
          <p:spPr>
            <a:xfrm>
              <a:off x="3998075" y="3838949"/>
              <a:ext cx="417102" cy="215444"/>
            </a:xfrm>
            <a:prstGeom prst="rect">
              <a:avLst/>
            </a:prstGeom>
            <a:noFill/>
          </p:spPr>
          <p:txBody>
            <a:bodyPr wrap="none" rtlCol="0">
              <a:spAutoFit/>
            </a:bodyPr>
            <a:lstStyle/>
            <a:p>
              <a:r>
                <a:rPr lang="en-US" altLang="zh-TW" sz="800" b="1">
                  <a:solidFill>
                    <a:schemeClr val="accent5">
                      <a:lumMod val="50000"/>
                    </a:schemeClr>
                  </a:solidFill>
                </a:rPr>
                <a:t>TBW</a:t>
              </a:r>
              <a:endParaRPr lang="zh-TW" altLang="en-US" sz="800" b="1">
                <a:solidFill>
                  <a:schemeClr val="accent5">
                    <a:lumMod val="50000"/>
                  </a:schemeClr>
                </a:solidFill>
              </a:endParaRPr>
            </a:p>
          </p:txBody>
        </p:sp>
        <p:sp>
          <p:nvSpPr>
            <p:cNvPr id="53" name="文字方塊 52">
              <a:extLst>
                <a:ext uri="{FF2B5EF4-FFF2-40B4-BE49-F238E27FC236}">
                  <a16:creationId xmlns:a16="http://schemas.microsoft.com/office/drawing/2014/main" id="{5BB544E9-040F-4C35-9320-23F0D231D295}"/>
                </a:ext>
              </a:extLst>
            </p:cNvPr>
            <p:cNvSpPr txBox="1"/>
            <p:nvPr/>
          </p:nvSpPr>
          <p:spPr>
            <a:xfrm>
              <a:off x="4540960" y="4257812"/>
              <a:ext cx="861133" cy="215444"/>
            </a:xfrm>
            <a:prstGeom prst="rect">
              <a:avLst/>
            </a:prstGeom>
            <a:noFill/>
          </p:spPr>
          <p:txBody>
            <a:bodyPr wrap="none" rtlCol="0">
              <a:spAutoFit/>
            </a:bodyPr>
            <a:lstStyle/>
            <a:p>
              <a:r>
                <a:rPr lang="en-US" altLang="zh-TW" sz="800" b="1">
                  <a:solidFill>
                    <a:schemeClr val="accent5">
                      <a:lumMod val="50000"/>
                    </a:schemeClr>
                  </a:solidFill>
                </a:rPr>
                <a:t>Percent Filled</a:t>
              </a:r>
              <a:endParaRPr lang="zh-TW" altLang="en-US" sz="800" b="1">
                <a:solidFill>
                  <a:schemeClr val="accent5">
                    <a:lumMod val="50000"/>
                  </a:schemeClr>
                </a:solidFill>
              </a:endParaRPr>
            </a:p>
          </p:txBody>
        </p:sp>
        <p:sp>
          <p:nvSpPr>
            <p:cNvPr id="54" name="文字方塊 53">
              <a:extLst>
                <a:ext uri="{FF2B5EF4-FFF2-40B4-BE49-F238E27FC236}">
                  <a16:creationId xmlns:a16="http://schemas.microsoft.com/office/drawing/2014/main" id="{A0940C40-569F-43F5-A09F-EFA2DB0CFCAC}"/>
                </a:ext>
              </a:extLst>
            </p:cNvPr>
            <p:cNvSpPr txBox="1"/>
            <p:nvPr/>
          </p:nvSpPr>
          <p:spPr>
            <a:xfrm>
              <a:off x="4342680" y="4001686"/>
              <a:ext cx="419572" cy="290676"/>
            </a:xfrm>
            <a:prstGeom prst="rect">
              <a:avLst/>
            </a:prstGeom>
            <a:noFill/>
          </p:spPr>
          <p:txBody>
            <a:bodyPr wrap="square" rtlCol="0">
              <a:spAutoFit/>
            </a:bodyPr>
            <a:lstStyle/>
            <a:p>
              <a:pPr algn="r"/>
              <a:r>
                <a:rPr lang="en-US" altLang="zh-TW" sz="1100"/>
                <a:t>0</a:t>
              </a:r>
              <a:endParaRPr lang="zh-TW" altLang="en-US" sz="1100"/>
            </a:p>
          </p:txBody>
        </p:sp>
        <p:sp>
          <p:nvSpPr>
            <p:cNvPr id="55" name="文字方塊 54">
              <a:extLst>
                <a:ext uri="{FF2B5EF4-FFF2-40B4-BE49-F238E27FC236}">
                  <a16:creationId xmlns:a16="http://schemas.microsoft.com/office/drawing/2014/main" id="{40311D6B-C924-429C-9357-449342C11460}"/>
                </a:ext>
              </a:extLst>
            </p:cNvPr>
            <p:cNvSpPr txBox="1"/>
            <p:nvPr/>
          </p:nvSpPr>
          <p:spPr>
            <a:xfrm>
              <a:off x="4770843" y="4001686"/>
              <a:ext cx="419572" cy="290676"/>
            </a:xfrm>
            <a:prstGeom prst="rect">
              <a:avLst/>
            </a:prstGeom>
            <a:noFill/>
          </p:spPr>
          <p:txBody>
            <a:bodyPr wrap="square" rtlCol="0">
              <a:spAutoFit/>
            </a:bodyPr>
            <a:lstStyle/>
            <a:p>
              <a:pPr algn="r"/>
              <a:r>
                <a:rPr lang="en-US" altLang="zh-TW" sz="1100"/>
                <a:t>10</a:t>
              </a:r>
              <a:endParaRPr lang="zh-TW" altLang="en-US" sz="1100"/>
            </a:p>
          </p:txBody>
        </p:sp>
        <p:sp>
          <p:nvSpPr>
            <p:cNvPr id="59" name="文字方塊 58">
              <a:extLst>
                <a:ext uri="{FF2B5EF4-FFF2-40B4-BE49-F238E27FC236}">
                  <a16:creationId xmlns:a16="http://schemas.microsoft.com/office/drawing/2014/main" id="{484E0CC8-E2A5-40ED-8767-1D0DC139B1C6}"/>
                </a:ext>
              </a:extLst>
            </p:cNvPr>
            <p:cNvSpPr txBox="1"/>
            <p:nvPr/>
          </p:nvSpPr>
          <p:spPr>
            <a:xfrm>
              <a:off x="5199006" y="4001686"/>
              <a:ext cx="419572" cy="290676"/>
            </a:xfrm>
            <a:prstGeom prst="rect">
              <a:avLst/>
            </a:prstGeom>
            <a:noFill/>
          </p:spPr>
          <p:txBody>
            <a:bodyPr wrap="square" rtlCol="0">
              <a:spAutoFit/>
            </a:bodyPr>
            <a:lstStyle/>
            <a:p>
              <a:pPr algn="r"/>
              <a:r>
                <a:rPr lang="en-US" altLang="zh-TW" sz="1100"/>
                <a:t>20</a:t>
              </a:r>
              <a:endParaRPr lang="zh-TW" altLang="en-US" sz="1100"/>
            </a:p>
          </p:txBody>
        </p:sp>
        <p:sp>
          <p:nvSpPr>
            <p:cNvPr id="60" name="文字方塊 59">
              <a:extLst>
                <a:ext uri="{FF2B5EF4-FFF2-40B4-BE49-F238E27FC236}">
                  <a16:creationId xmlns:a16="http://schemas.microsoft.com/office/drawing/2014/main" id="{1C8F81D8-36A6-4D91-A6B1-7F243B3BE048}"/>
                </a:ext>
              </a:extLst>
            </p:cNvPr>
            <p:cNvSpPr txBox="1"/>
            <p:nvPr/>
          </p:nvSpPr>
          <p:spPr>
            <a:xfrm>
              <a:off x="5627169" y="4001686"/>
              <a:ext cx="419572" cy="290676"/>
            </a:xfrm>
            <a:prstGeom prst="rect">
              <a:avLst/>
            </a:prstGeom>
            <a:noFill/>
          </p:spPr>
          <p:txBody>
            <a:bodyPr wrap="square" rtlCol="0">
              <a:spAutoFit/>
            </a:bodyPr>
            <a:lstStyle/>
            <a:p>
              <a:pPr algn="r"/>
              <a:r>
                <a:rPr lang="en-US" altLang="zh-TW" sz="1100"/>
                <a:t>30</a:t>
              </a:r>
              <a:endParaRPr lang="zh-TW" altLang="en-US" sz="1100"/>
            </a:p>
          </p:txBody>
        </p:sp>
        <p:sp>
          <p:nvSpPr>
            <p:cNvPr id="61" name="文字方塊 60">
              <a:extLst>
                <a:ext uri="{FF2B5EF4-FFF2-40B4-BE49-F238E27FC236}">
                  <a16:creationId xmlns:a16="http://schemas.microsoft.com/office/drawing/2014/main" id="{852A9B6B-5A20-4CE6-82BD-3BDF8B2AA227}"/>
                </a:ext>
              </a:extLst>
            </p:cNvPr>
            <p:cNvSpPr txBox="1"/>
            <p:nvPr/>
          </p:nvSpPr>
          <p:spPr>
            <a:xfrm>
              <a:off x="6055332" y="4001686"/>
              <a:ext cx="419572" cy="290676"/>
            </a:xfrm>
            <a:prstGeom prst="rect">
              <a:avLst/>
            </a:prstGeom>
            <a:noFill/>
          </p:spPr>
          <p:txBody>
            <a:bodyPr wrap="square" rtlCol="0">
              <a:spAutoFit/>
            </a:bodyPr>
            <a:lstStyle/>
            <a:p>
              <a:pPr algn="r"/>
              <a:r>
                <a:rPr lang="en-US" altLang="zh-TW" sz="1100"/>
                <a:t>40</a:t>
              </a:r>
              <a:endParaRPr lang="zh-TW" altLang="en-US" sz="1100"/>
            </a:p>
          </p:txBody>
        </p:sp>
        <p:sp>
          <p:nvSpPr>
            <p:cNvPr id="62" name="文字方塊 61">
              <a:extLst>
                <a:ext uri="{FF2B5EF4-FFF2-40B4-BE49-F238E27FC236}">
                  <a16:creationId xmlns:a16="http://schemas.microsoft.com/office/drawing/2014/main" id="{8D5E0F6E-9DF4-4A80-963C-766D2E6EEAEF}"/>
                </a:ext>
              </a:extLst>
            </p:cNvPr>
            <p:cNvSpPr txBox="1"/>
            <p:nvPr/>
          </p:nvSpPr>
          <p:spPr>
            <a:xfrm>
              <a:off x="6483495" y="4001686"/>
              <a:ext cx="419572" cy="290676"/>
            </a:xfrm>
            <a:prstGeom prst="rect">
              <a:avLst/>
            </a:prstGeom>
            <a:noFill/>
          </p:spPr>
          <p:txBody>
            <a:bodyPr wrap="square" rtlCol="0">
              <a:spAutoFit/>
            </a:bodyPr>
            <a:lstStyle/>
            <a:p>
              <a:pPr algn="r"/>
              <a:r>
                <a:rPr lang="en-US" altLang="zh-TW" sz="1100"/>
                <a:t>50</a:t>
              </a:r>
              <a:endParaRPr lang="zh-TW" altLang="en-US" sz="1100"/>
            </a:p>
          </p:txBody>
        </p:sp>
        <p:sp>
          <p:nvSpPr>
            <p:cNvPr id="63" name="文字方塊 62">
              <a:extLst>
                <a:ext uri="{FF2B5EF4-FFF2-40B4-BE49-F238E27FC236}">
                  <a16:creationId xmlns:a16="http://schemas.microsoft.com/office/drawing/2014/main" id="{E7D206ED-B80D-415F-8676-89E4806730ED}"/>
                </a:ext>
              </a:extLst>
            </p:cNvPr>
            <p:cNvSpPr txBox="1"/>
            <p:nvPr/>
          </p:nvSpPr>
          <p:spPr>
            <a:xfrm>
              <a:off x="6911658" y="4001686"/>
              <a:ext cx="419572" cy="290676"/>
            </a:xfrm>
            <a:prstGeom prst="rect">
              <a:avLst/>
            </a:prstGeom>
            <a:noFill/>
          </p:spPr>
          <p:txBody>
            <a:bodyPr wrap="square" rtlCol="0">
              <a:spAutoFit/>
            </a:bodyPr>
            <a:lstStyle/>
            <a:p>
              <a:pPr algn="r"/>
              <a:r>
                <a:rPr lang="en-US" altLang="zh-TW" sz="1100"/>
                <a:t>60</a:t>
              </a:r>
              <a:endParaRPr lang="zh-TW" altLang="en-US" sz="1100"/>
            </a:p>
          </p:txBody>
        </p:sp>
        <p:sp>
          <p:nvSpPr>
            <p:cNvPr id="64" name="文字方塊 63">
              <a:extLst>
                <a:ext uri="{FF2B5EF4-FFF2-40B4-BE49-F238E27FC236}">
                  <a16:creationId xmlns:a16="http://schemas.microsoft.com/office/drawing/2014/main" id="{EC045B70-81AD-4BFC-B919-D50B7685BEA9}"/>
                </a:ext>
              </a:extLst>
            </p:cNvPr>
            <p:cNvSpPr txBox="1"/>
            <p:nvPr/>
          </p:nvSpPr>
          <p:spPr>
            <a:xfrm>
              <a:off x="7339821" y="4001686"/>
              <a:ext cx="419572" cy="290676"/>
            </a:xfrm>
            <a:prstGeom prst="rect">
              <a:avLst/>
            </a:prstGeom>
            <a:noFill/>
          </p:spPr>
          <p:txBody>
            <a:bodyPr wrap="square" rtlCol="0">
              <a:spAutoFit/>
            </a:bodyPr>
            <a:lstStyle/>
            <a:p>
              <a:pPr algn="r"/>
              <a:r>
                <a:rPr lang="en-US" altLang="zh-TW" sz="1100"/>
                <a:t>70</a:t>
              </a:r>
              <a:endParaRPr lang="zh-TW" altLang="en-US" sz="1100"/>
            </a:p>
          </p:txBody>
        </p:sp>
        <p:sp>
          <p:nvSpPr>
            <p:cNvPr id="65" name="文字方塊 64">
              <a:extLst>
                <a:ext uri="{FF2B5EF4-FFF2-40B4-BE49-F238E27FC236}">
                  <a16:creationId xmlns:a16="http://schemas.microsoft.com/office/drawing/2014/main" id="{5550B8F8-206C-4E44-9B59-1CE6CB1D3586}"/>
                </a:ext>
              </a:extLst>
            </p:cNvPr>
            <p:cNvSpPr txBox="1"/>
            <p:nvPr/>
          </p:nvSpPr>
          <p:spPr>
            <a:xfrm>
              <a:off x="7767984" y="4001686"/>
              <a:ext cx="419572" cy="290676"/>
            </a:xfrm>
            <a:prstGeom prst="rect">
              <a:avLst/>
            </a:prstGeom>
            <a:noFill/>
          </p:spPr>
          <p:txBody>
            <a:bodyPr wrap="square" rtlCol="0">
              <a:spAutoFit/>
            </a:bodyPr>
            <a:lstStyle/>
            <a:p>
              <a:pPr algn="r"/>
              <a:r>
                <a:rPr lang="en-US" altLang="zh-TW" sz="1100"/>
                <a:t>80</a:t>
              </a:r>
              <a:endParaRPr lang="zh-TW" altLang="en-US" sz="1100"/>
            </a:p>
          </p:txBody>
        </p:sp>
        <p:sp>
          <p:nvSpPr>
            <p:cNvPr id="66" name="文字方塊 65">
              <a:extLst>
                <a:ext uri="{FF2B5EF4-FFF2-40B4-BE49-F238E27FC236}">
                  <a16:creationId xmlns:a16="http://schemas.microsoft.com/office/drawing/2014/main" id="{589D1DC0-61E8-4248-A877-6145A7ECDAC3}"/>
                </a:ext>
              </a:extLst>
            </p:cNvPr>
            <p:cNvSpPr txBox="1"/>
            <p:nvPr/>
          </p:nvSpPr>
          <p:spPr>
            <a:xfrm>
              <a:off x="8196147" y="4001686"/>
              <a:ext cx="419572" cy="290676"/>
            </a:xfrm>
            <a:prstGeom prst="rect">
              <a:avLst/>
            </a:prstGeom>
            <a:noFill/>
          </p:spPr>
          <p:txBody>
            <a:bodyPr wrap="square" rtlCol="0">
              <a:spAutoFit/>
            </a:bodyPr>
            <a:lstStyle/>
            <a:p>
              <a:pPr algn="r"/>
              <a:r>
                <a:rPr lang="en-US" altLang="zh-TW" sz="1100"/>
                <a:t>90</a:t>
              </a:r>
              <a:endParaRPr lang="zh-TW" altLang="en-US" sz="1100"/>
            </a:p>
          </p:txBody>
        </p:sp>
        <p:sp>
          <p:nvSpPr>
            <p:cNvPr id="67" name="文字方塊 66">
              <a:extLst>
                <a:ext uri="{FF2B5EF4-FFF2-40B4-BE49-F238E27FC236}">
                  <a16:creationId xmlns:a16="http://schemas.microsoft.com/office/drawing/2014/main" id="{2E29235C-B66E-47A1-9784-ABEE65768688}"/>
                </a:ext>
              </a:extLst>
            </p:cNvPr>
            <p:cNvSpPr txBox="1"/>
            <p:nvPr/>
          </p:nvSpPr>
          <p:spPr>
            <a:xfrm>
              <a:off x="8561228" y="4001686"/>
              <a:ext cx="482654" cy="290676"/>
            </a:xfrm>
            <a:prstGeom prst="rect">
              <a:avLst/>
            </a:prstGeom>
            <a:noFill/>
          </p:spPr>
          <p:txBody>
            <a:bodyPr wrap="square" rtlCol="0">
              <a:spAutoFit/>
            </a:bodyPr>
            <a:lstStyle/>
            <a:p>
              <a:pPr algn="r"/>
              <a:r>
                <a:rPr lang="en-US" altLang="zh-TW" sz="1100"/>
                <a:t>100</a:t>
              </a:r>
              <a:endParaRPr lang="zh-TW" altLang="en-US" sz="1100"/>
            </a:p>
          </p:txBody>
        </p:sp>
        <p:sp>
          <p:nvSpPr>
            <p:cNvPr id="68" name="文字方塊 67">
              <a:extLst>
                <a:ext uri="{FF2B5EF4-FFF2-40B4-BE49-F238E27FC236}">
                  <a16:creationId xmlns:a16="http://schemas.microsoft.com/office/drawing/2014/main" id="{E3A588C7-6C8E-4F79-8303-0231C184B587}"/>
                </a:ext>
              </a:extLst>
            </p:cNvPr>
            <p:cNvSpPr txBox="1"/>
            <p:nvPr/>
          </p:nvSpPr>
          <p:spPr>
            <a:xfrm>
              <a:off x="4223849" y="3823718"/>
              <a:ext cx="419572" cy="290676"/>
            </a:xfrm>
            <a:prstGeom prst="rect">
              <a:avLst/>
            </a:prstGeom>
            <a:noFill/>
          </p:spPr>
          <p:txBody>
            <a:bodyPr wrap="square" rtlCol="0">
              <a:spAutoFit/>
            </a:bodyPr>
            <a:lstStyle/>
            <a:p>
              <a:pPr algn="r"/>
              <a:r>
                <a:rPr lang="en-US" altLang="zh-TW" sz="1100"/>
                <a:t>10</a:t>
              </a:r>
              <a:endParaRPr lang="zh-TW" altLang="en-US" sz="1100"/>
            </a:p>
          </p:txBody>
        </p:sp>
        <p:sp>
          <p:nvSpPr>
            <p:cNvPr id="69" name="文字方塊 68">
              <a:extLst>
                <a:ext uri="{FF2B5EF4-FFF2-40B4-BE49-F238E27FC236}">
                  <a16:creationId xmlns:a16="http://schemas.microsoft.com/office/drawing/2014/main" id="{DC11860B-33AC-46AE-8CD1-ADE5AA029122}"/>
                </a:ext>
              </a:extLst>
            </p:cNvPr>
            <p:cNvSpPr txBox="1"/>
            <p:nvPr/>
          </p:nvSpPr>
          <p:spPr>
            <a:xfrm>
              <a:off x="4157740" y="3438132"/>
              <a:ext cx="485681" cy="290676"/>
            </a:xfrm>
            <a:prstGeom prst="rect">
              <a:avLst/>
            </a:prstGeom>
            <a:noFill/>
          </p:spPr>
          <p:txBody>
            <a:bodyPr wrap="square" rtlCol="0">
              <a:spAutoFit/>
            </a:bodyPr>
            <a:lstStyle/>
            <a:p>
              <a:pPr algn="r"/>
              <a:r>
                <a:rPr lang="en-US" altLang="zh-TW" sz="1100"/>
                <a:t>100</a:t>
              </a:r>
              <a:endParaRPr lang="zh-TW" altLang="en-US" sz="1100"/>
            </a:p>
          </p:txBody>
        </p:sp>
        <p:sp>
          <p:nvSpPr>
            <p:cNvPr id="70" name="文字方塊 69">
              <a:extLst>
                <a:ext uri="{FF2B5EF4-FFF2-40B4-BE49-F238E27FC236}">
                  <a16:creationId xmlns:a16="http://schemas.microsoft.com/office/drawing/2014/main" id="{6A4EE939-1C9E-4F02-A3ED-625B7ACEEB6E}"/>
                </a:ext>
              </a:extLst>
            </p:cNvPr>
            <p:cNvSpPr txBox="1"/>
            <p:nvPr/>
          </p:nvSpPr>
          <p:spPr>
            <a:xfrm>
              <a:off x="4045385" y="3052545"/>
              <a:ext cx="598036" cy="290676"/>
            </a:xfrm>
            <a:prstGeom prst="rect">
              <a:avLst/>
            </a:prstGeom>
            <a:noFill/>
          </p:spPr>
          <p:txBody>
            <a:bodyPr wrap="square" rtlCol="0">
              <a:spAutoFit/>
            </a:bodyPr>
            <a:lstStyle/>
            <a:p>
              <a:pPr algn="r"/>
              <a:r>
                <a:rPr lang="en-US" altLang="zh-TW" sz="1100"/>
                <a:t>1000</a:t>
              </a:r>
              <a:endParaRPr lang="zh-TW" altLang="en-US" sz="1100"/>
            </a:p>
          </p:txBody>
        </p:sp>
        <p:sp>
          <p:nvSpPr>
            <p:cNvPr id="71" name="文字方塊 70">
              <a:extLst>
                <a:ext uri="{FF2B5EF4-FFF2-40B4-BE49-F238E27FC236}">
                  <a16:creationId xmlns:a16="http://schemas.microsoft.com/office/drawing/2014/main" id="{6F6918B9-3AB0-42EF-93D2-89354267F4A3}"/>
                </a:ext>
              </a:extLst>
            </p:cNvPr>
            <p:cNvSpPr txBox="1"/>
            <p:nvPr/>
          </p:nvSpPr>
          <p:spPr>
            <a:xfrm>
              <a:off x="4000743" y="2666959"/>
              <a:ext cx="642678" cy="290676"/>
            </a:xfrm>
            <a:prstGeom prst="rect">
              <a:avLst/>
            </a:prstGeom>
            <a:noFill/>
          </p:spPr>
          <p:txBody>
            <a:bodyPr wrap="square" rtlCol="0">
              <a:spAutoFit/>
            </a:bodyPr>
            <a:lstStyle/>
            <a:p>
              <a:pPr algn="r"/>
              <a:r>
                <a:rPr lang="en-US" altLang="zh-TW" sz="1100"/>
                <a:t>10000</a:t>
              </a:r>
              <a:endParaRPr lang="zh-TW" altLang="en-US" sz="1100"/>
            </a:p>
          </p:txBody>
        </p:sp>
        <p:cxnSp>
          <p:nvCxnSpPr>
            <p:cNvPr id="17" name="直線接點 16">
              <a:extLst>
                <a:ext uri="{FF2B5EF4-FFF2-40B4-BE49-F238E27FC236}">
                  <a16:creationId xmlns:a16="http://schemas.microsoft.com/office/drawing/2014/main" id="{EB902DC4-D883-4BC9-9C6F-7E17F3B51697}"/>
                </a:ext>
              </a:extLst>
            </p:cNvPr>
            <p:cNvCxnSpPr/>
            <p:nvPr/>
          </p:nvCxnSpPr>
          <p:spPr>
            <a:xfrm>
              <a:off x="5088646" y="2782247"/>
              <a:ext cx="317241" cy="0"/>
            </a:xfrm>
            <a:prstGeom prst="line">
              <a:avLst/>
            </a:prstGeom>
            <a:ln w="28575">
              <a:solidFill>
                <a:srgbClr val="A3B2D2"/>
              </a:solidFil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C614A089-1B7B-4FDA-A8F2-34204C500F99}"/>
                </a:ext>
              </a:extLst>
            </p:cNvPr>
            <p:cNvCxnSpPr/>
            <p:nvPr/>
          </p:nvCxnSpPr>
          <p:spPr>
            <a:xfrm>
              <a:off x="5928885" y="2769667"/>
              <a:ext cx="317241" cy="0"/>
            </a:xfrm>
            <a:prstGeom prst="line">
              <a:avLst/>
            </a:prstGeom>
            <a:ln w="28575">
              <a:solidFill>
                <a:srgbClr val="586D97"/>
              </a:solidFill>
            </a:ln>
          </p:spPr>
          <p:style>
            <a:lnRef idx="1">
              <a:schemeClr val="accent1"/>
            </a:lnRef>
            <a:fillRef idx="0">
              <a:schemeClr val="accent1"/>
            </a:fillRef>
            <a:effectRef idx="0">
              <a:schemeClr val="accent1"/>
            </a:effectRef>
            <a:fontRef idx="minor">
              <a:schemeClr val="tx1"/>
            </a:fontRef>
          </p:style>
        </p:cxnSp>
        <p:cxnSp>
          <p:nvCxnSpPr>
            <p:cNvPr id="73" name="直線接點 72">
              <a:extLst>
                <a:ext uri="{FF2B5EF4-FFF2-40B4-BE49-F238E27FC236}">
                  <a16:creationId xmlns:a16="http://schemas.microsoft.com/office/drawing/2014/main" id="{E193B3C4-FDB8-410F-B718-0FC83778AABD}"/>
                </a:ext>
              </a:extLst>
            </p:cNvPr>
            <p:cNvCxnSpPr/>
            <p:nvPr/>
          </p:nvCxnSpPr>
          <p:spPr>
            <a:xfrm>
              <a:off x="6769124" y="2769667"/>
              <a:ext cx="317241" cy="0"/>
            </a:xfrm>
            <a:prstGeom prst="line">
              <a:avLst/>
            </a:prstGeom>
            <a:ln w="28575">
              <a:solidFill>
                <a:srgbClr val="51A6BD"/>
              </a:solidFill>
            </a:ln>
          </p:spPr>
          <p:style>
            <a:lnRef idx="1">
              <a:schemeClr val="accent1"/>
            </a:lnRef>
            <a:fillRef idx="0">
              <a:schemeClr val="accent1"/>
            </a:fillRef>
            <a:effectRef idx="0">
              <a:schemeClr val="accent1"/>
            </a:effectRef>
            <a:fontRef idx="minor">
              <a:schemeClr val="tx1"/>
            </a:fontRef>
          </p:style>
        </p:cxnSp>
        <p:cxnSp>
          <p:nvCxnSpPr>
            <p:cNvPr id="74" name="直線接點 73">
              <a:extLst>
                <a:ext uri="{FF2B5EF4-FFF2-40B4-BE49-F238E27FC236}">
                  <a16:creationId xmlns:a16="http://schemas.microsoft.com/office/drawing/2014/main" id="{D997930B-9BBA-4A9D-A6F9-E70EC781D5B2}"/>
                </a:ext>
              </a:extLst>
            </p:cNvPr>
            <p:cNvCxnSpPr/>
            <p:nvPr/>
          </p:nvCxnSpPr>
          <p:spPr>
            <a:xfrm>
              <a:off x="7609363" y="2769747"/>
              <a:ext cx="317241" cy="0"/>
            </a:xfrm>
            <a:prstGeom prst="line">
              <a:avLst/>
            </a:prstGeom>
            <a:ln w="28575">
              <a:solidFill>
                <a:srgbClr val="4B4681"/>
              </a:solidFill>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C29EC80D-EC76-422E-ACFA-C62C40C67660}"/>
                </a:ext>
              </a:extLst>
            </p:cNvPr>
            <p:cNvSpPr txBox="1"/>
            <p:nvPr/>
          </p:nvSpPr>
          <p:spPr>
            <a:xfrm>
              <a:off x="5336521" y="2663459"/>
              <a:ext cx="699409" cy="230832"/>
            </a:xfrm>
            <a:prstGeom prst="rect">
              <a:avLst/>
            </a:prstGeom>
            <a:noFill/>
          </p:spPr>
          <p:txBody>
            <a:bodyPr wrap="square" rtlCol="0">
              <a:spAutoFit/>
            </a:bodyPr>
            <a:lstStyle/>
            <a:p>
              <a:r>
                <a:rPr lang="en-US" altLang="zh-TW" sz="900" b="1"/>
                <a:t>128G</a:t>
              </a:r>
              <a:endParaRPr lang="zh-TW" altLang="en-US" sz="900" b="1"/>
            </a:p>
          </p:txBody>
        </p:sp>
        <p:sp>
          <p:nvSpPr>
            <p:cNvPr id="75" name="文字方塊 74">
              <a:extLst>
                <a:ext uri="{FF2B5EF4-FFF2-40B4-BE49-F238E27FC236}">
                  <a16:creationId xmlns:a16="http://schemas.microsoft.com/office/drawing/2014/main" id="{92ED0E81-448C-473B-BA8A-5599DF4A5611}"/>
                </a:ext>
              </a:extLst>
            </p:cNvPr>
            <p:cNvSpPr txBox="1"/>
            <p:nvPr/>
          </p:nvSpPr>
          <p:spPr>
            <a:xfrm>
              <a:off x="6189512" y="2663459"/>
              <a:ext cx="699409" cy="230832"/>
            </a:xfrm>
            <a:prstGeom prst="rect">
              <a:avLst/>
            </a:prstGeom>
            <a:noFill/>
          </p:spPr>
          <p:txBody>
            <a:bodyPr wrap="square" rtlCol="0">
              <a:spAutoFit/>
            </a:bodyPr>
            <a:lstStyle/>
            <a:p>
              <a:r>
                <a:rPr lang="en-US" altLang="zh-TW" sz="900" b="1"/>
                <a:t>256G</a:t>
              </a:r>
              <a:endParaRPr lang="zh-TW" altLang="en-US" sz="900" b="1"/>
            </a:p>
          </p:txBody>
        </p:sp>
        <p:sp>
          <p:nvSpPr>
            <p:cNvPr id="76" name="文字方塊 75">
              <a:extLst>
                <a:ext uri="{FF2B5EF4-FFF2-40B4-BE49-F238E27FC236}">
                  <a16:creationId xmlns:a16="http://schemas.microsoft.com/office/drawing/2014/main" id="{4A184E87-B934-4C19-95FA-4585E4FBCF97}"/>
                </a:ext>
              </a:extLst>
            </p:cNvPr>
            <p:cNvSpPr txBox="1"/>
            <p:nvPr/>
          </p:nvSpPr>
          <p:spPr>
            <a:xfrm>
              <a:off x="7036515" y="2663459"/>
              <a:ext cx="699409" cy="230832"/>
            </a:xfrm>
            <a:prstGeom prst="rect">
              <a:avLst/>
            </a:prstGeom>
            <a:noFill/>
          </p:spPr>
          <p:txBody>
            <a:bodyPr wrap="square" rtlCol="0">
              <a:spAutoFit/>
            </a:bodyPr>
            <a:lstStyle/>
            <a:p>
              <a:r>
                <a:rPr lang="en-US" altLang="zh-TW" sz="900" b="1"/>
                <a:t>512G</a:t>
              </a:r>
              <a:endParaRPr lang="zh-TW" altLang="en-US" sz="900" b="1"/>
            </a:p>
          </p:txBody>
        </p:sp>
        <p:sp>
          <p:nvSpPr>
            <p:cNvPr id="77" name="文字方塊 76">
              <a:extLst>
                <a:ext uri="{FF2B5EF4-FFF2-40B4-BE49-F238E27FC236}">
                  <a16:creationId xmlns:a16="http://schemas.microsoft.com/office/drawing/2014/main" id="{4B42AC9E-7B4F-41E0-942C-AFA13BC939F1}"/>
                </a:ext>
              </a:extLst>
            </p:cNvPr>
            <p:cNvSpPr txBox="1"/>
            <p:nvPr/>
          </p:nvSpPr>
          <p:spPr>
            <a:xfrm>
              <a:off x="7883518" y="2663459"/>
              <a:ext cx="699409" cy="230832"/>
            </a:xfrm>
            <a:prstGeom prst="rect">
              <a:avLst/>
            </a:prstGeom>
            <a:noFill/>
          </p:spPr>
          <p:txBody>
            <a:bodyPr wrap="square" rtlCol="0">
              <a:spAutoFit/>
            </a:bodyPr>
            <a:lstStyle/>
            <a:p>
              <a:r>
                <a:rPr lang="en-US" altLang="zh-TW" sz="900" b="1"/>
                <a:t>1024G</a:t>
              </a:r>
              <a:endParaRPr lang="zh-TW" altLang="en-US" sz="900" b="1"/>
            </a:p>
          </p:txBody>
        </p:sp>
      </p:grpSp>
      <p:grpSp>
        <p:nvGrpSpPr>
          <p:cNvPr id="4" name="群組 3">
            <a:extLst>
              <a:ext uri="{FF2B5EF4-FFF2-40B4-BE49-F238E27FC236}">
                <a16:creationId xmlns:a16="http://schemas.microsoft.com/office/drawing/2014/main" id="{FFCD6B4A-9215-6440-AA13-2EA68C93C0E4}"/>
              </a:ext>
            </a:extLst>
          </p:cNvPr>
          <p:cNvGrpSpPr/>
          <p:nvPr/>
        </p:nvGrpSpPr>
        <p:grpSpPr>
          <a:xfrm>
            <a:off x="5210484" y="2110044"/>
            <a:ext cx="2977789" cy="720926"/>
            <a:chOff x="5782183" y="1831657"/>
            <a:chExt cx="3340359" cy="808704"/>
          </a:xfrm>
        </p:grpSpPr>
        <p:sp>
          <p:nvSpPr>
            <p:cNvPr id="35" name="語音泡泡: 矩形 34">
              <a:extLst>
                <a:ext uri="{FF2B5EF4-FFF2-40B4-BE49-F238E27FC236}">
                  <a16:creationId xmlns:a16="http://schemas.microsoft.com/office/drawing/2014/main" id="{2E8B3604-AD19-418F-B68D-F213100188EB}"/>
                </a:ext>
              </a:extLst>
            </p:cNvPr>
            <p:cNvSpPr/>
            <p:nvPr/>
          </p:nvSpPr>
          <p:spPr>
            <a:xfrm>
              <a:off x="5782183" y="1831657"/>
              <a:ext cx="3340359" cy="808704"/>
            </a:xfrm>
            <a:prstGeom prst="wedgeRectCallout">
              <a:avLst>
                <a:gd name="adj1" fmla="val -13524"/>
                <a:gd name="adj2" fmla="val 4610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zh-TW" altLang="en-US">
                  <a:solidFill>
                    <a:schemeClr val="tx1">
                      <a:lumMod val="85000"/>
                      <a:lumOff val="15000"/>
                    </a:schemeClr>
                  </a:solidFill>
                  <a:latin typeface="微軟正黑體" panose="020B0604030504040204" pitchFamily="34" charset="-120"/>
                  <a:ea typeface="微軟正黑體" panose="020B0604030504040204" pitchFamily="34" charset="-120"/>
                </a:rPr>
                <a:t>        減少寫入放大 </a:t>
              </a:r>
              <a:r>
                <a:rPr kumimoji="1" lang="en-US" altLang="zh-TW">
                  <a:solidFill>
                    <a:schemeClr val="tx1">
                      <a:lumMod val="85000"/>
                      <a:lumOff val="15000"/>
                    </a:schemeClr>
                  </a:solidFill>
                  <a:latin typeface="微軟正黑體" panose="020B0604030504040204" pitchFamily="34" charset="-120"/>
                  <a:ea typeface="微軟正黑體" panose="020B0604030504040204" pitchFamily="34" charset="-120"/>
                </a:rPr>
                <a:t>(</a:t>
              </a:r>
              <a:r>
                <a:rPr kumimoji="1" lang="en" altLang="zh-TW">
                  <a:solidFill>
                    <a:schemeClr val="tx1">
                      <a:lumMod val="85000"/>
                      <a:lumOff val="15000"/>
                    </a:schemeClr>
                  </a:solidFill>
                  <a:latin typeface="微軟正黑體" panose="020B0604030504040204" pitchFamily="34" charset="-120"/>
                  <a:ea typeface="微軟正黑體" panose="020B0604030504040204" pitchFamily="34" charset="-120"/>
                </a:rPr>
                <a:t>WAF)</a:t>
              </a:r>
              <a:endParaRPr kumimoji="1" lang="en-US" altLang="zh-TW">
                <a:solidFill>
                  <a:schemeClr val="tx1">
                    <a:lumMod val="85000"/>
                    <a:lumOff val="15000"/>
                  </a:schemeClr>
                </a:solidFill>
                <a:latin typeface="微軟正黑體" panose="020B0604030504040204" pitchFamily="34" charset="-120"/>
                <a:ea typeface="微軟正黑體" panose="020B0604030504040204" pitchFamily="34" charset="-120"/>
              </a:endParaRPr>
            </a:p>
            <a:p>
              <a:pPr>
                <a:lnSpc>
                  <a:spcPct val="150000"/>
                </a:lnSpc>
              </a:pPr>
              <a:r>
                <a:rPr kumimoji="1" lang="zh-TW" altLang="en-US">
                  <a:solidFill>
                    <a:schemeClr val="tx1">
                      <a:lumMod val="85000"/>
                      <a:lumOff val="15000"/>
                    </a:schemeClr>
                  </a:solidFill>
                  <a:latin typeface="微軟正黑體" panose="020B0604030504040204" pitchFamily="34" charset="-120"/>
                  <a:ea typeface="微軟正黑體" panose="020B0604030504040204" pitchFamily="34" charset="-120"/>
                </a:rPr>
                <a:t>        增加了 </a:t>
              </a:r>
              <a:r>
                <a:rPr kumimoji="1" lang="en" altLang="zh-TW">
                  <a:solidFill>
                    <a:schemeClr val="tx1">
                      <a:lumMod val="85000"/>
                      <a:lumOff val="15000"/>
                    </a:schemeClr>
                  </a:solidFill>
                  <a:latin typeface="微軟正黑體" panose="020B0604030504040204" pitchFamily="34" charset="-120"/>
                  <a:ea typeface="微軟正黑體" panose="020B0604030504040204" pitchFamily="34" charset="-120"/>
                </a:rPr>
                <a:t>SSD </a:t>
              </a:r>
              <a:r>
                <a:rPr kumimoji="1" lang="zh-TW" altLang="en-US">
                  <a:solidFill>
                    <a:schemeClr val="tx1">
                      <a:lumMod val="85000"/>
                      <a:lumOff val="15000"/>
                    </a:schemeClr>
                  </a:solidFill>
                  <a:latin typeface="微軟正黑體" panose="020B0604030504040204" pitchFamily="34" charset="-120"/>
                  <a:ea typeface="微軟正黑體" panose="020B0604030504040204" pitchFamily="34" charset="-120"/>
                </a:rPr>
                <a:t>壽命 </a:t>
              </a:r>
              <a:r>
                <a:rPr kumimoji="1" lang="en-US" altLang="zh-TW">
                  <a:solidFill>
                    <a:schemeClr val="tx1">
                      <a:lumMod val="85000"/>
                      <a:lumOff val="15000"/>
                    </a:schemeClr>
                  </a:solidFill>
                  <a:latin typeface="微軟正黑體" panose="020B0604030504040204" pitchFamily="34" charset="-120"/>
                  <a:ea typeface="微軟正黑體" panose="020B0604030504040204" pitchFamily="34" charset="-120"/>
                </a:rPr>
                <a:t>(</a:t>
              </a:r>
              <a:r>
                <a:rPr kumimoji="1" lang="en" altLang="zh-TW">
                  <a:solidFill>
                    <a:schemeClr val="tx1">
                      <a:lumMod val="85000"/>
                      <a:lumOff val="15000"/>
                    </a:schemeClr>
                  </a:solidFill>
                  <a:latin typeface="微軟正黑體" panose="020B0604030504040204" pitchFamily="34" charset="-120"/>
                  <a:ea typeface="微軟正黑體" panose="020B0604030504040204" pitchFamily="34" charset="-120"/>
                </a:rPr>
                <a:t>TBW) </a:t>
              </a:r>
              <a:endParaRPr kumimoji="1" lang="zh-TW" altLang="en-US">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36" name="箭號: 向下 35">
              <a:extLst>
                <a:ext uri="{FF2B5EF4-FFF2-40B4-BE49-F238E27FC236}">
                  <a16:creationId xmlns:a16="http://schemas.microsoft.com/office/drawing/2014/main" id="{1C004C81-0E89-498A-9D4B-423CDD87E0DF}"/>
                </a:ext>
              </a:extLst>
            </p:cNvPr>
            <p:cNvSpPr/>
            <p:nvPr/>
          </p:nvSpPr>
          <p:spPr>
            <a:xfrm>
              <a:off x="5835401" y="1994422"/>
              <a:ext cx="317240" cy="253566"/>
            </a:xfrm>
            <a:prstGeom prst="downArrow">
              <a:avLst/>
            </a:prstGeom>
            <a:solidFill>
              <a:srgbClr val="2C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cxnSp>
          <p:nvCxnSpPr>
            <p:cNvPr id="38" name="直線接點 37">
              <a:extLst>
                <a:ext uri="{FF2B5EF4-FFF2-40B4-BE49-F238E27FC236}">
                  <a16:creationId xmlns:a16="http://schemas.microsoft.com/office/drawing/2014/main" id="{B5DDBCB0-FC72-412B-AD84-F3EE4320EE5A}"/>
                </a:ext>
              </a:extLst>
            </p:cNvPr>
            <p:cNvCxnSpPr>
              <a:cxnSpLocks/>
            </p:cNvCxnSpPr>
            <p:nvPr/>
          </p:nvCxnSpPr>
          <p:spPr>
            <a:xfrm>
              <a:off x="5872702" y="2276364"/>
              <a:ext cx="2677696"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箭號: 向下 36">
              <a:extLst>
                <a:ext uri="{FF2B5EF4-FFF2-40B4-BE49-F238E27FC236}">
                  <a16:creationId xmlns:a16="http://schemas.microsoft.com/office/drawing/2014/main" id="{B783BF63-9185-4BF1-98C9-3BF4F5135D16}"/>
                </a:ext>
              </a:extLst>
            </p:cNvPr>
            <p:cNvSpPr/>
            <p:nvPr/>
          </p:nvSpPr>
          <p:spPr>
            <a:xfrm rot="10800000">
              <a:off x="5827452" y="2318888"/>
              <a:ext cx="325189" cy="225566"/>
            </a:xfrm>
            <a:prstGeom prst="downArrow">
              <a:avLst/>
            </a:prstGeom>
            <a:solidFill>
              <a:srgbClr val="2C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grpSp>
      <p:sp>
        <p:nvSpPr>
          <p:cNvPr id="109" name="文字方塊 108">
            <a:extLst>
              <a:ext uri="{FF2B5EF4-FFF2-40B4-BE49-F238E27FC236}">
                <a16:creationId xmlns:a16="http://schemas.microsoft.com/office/drawing/2014/main" id="{9ECF89D0-32C8-E246-9614-C446CC969F44}"/>
              </a:ext>
            </a:extLst>
          </p:cNvPr>
          <p:cNvSpPr txBox="1"/>
          <p:nvPr/>
        </p:nvSpPr>
        <p:spPr>
          <a:xfrm>
            <a:off x="6765647" y="4404676"/>
            <a:ext cx="1700829" cy="274368"/>
          </a:xfrm>
          <a:prstGeom prst="rect">
            <a:avLst/>
          </a:prstGeom>
          <a:noFill/>
        </p:spPr>
        <p:txBody>
          <a:bodyPr wrap="square" rtlCol="0">
            <a:spAutoFit/>
          </a:bodyPr>
          <a:lstStyle/>
          <a:p>
            <a:r>
              <a:rPr lang="en-US" altLang="zh-TW" sz="1200" b="1" i="1"/>
              <a:t>TBW</a:t>
            </a:r>
            <a:r>
              <a:rPr lang="zh-TW" altLang="en-US" sz="1200" b="1" i="1"/>
              <a:t> </a:t>
            </a:r>
            <a:r>
              <a:rPr lang="en-US" altLang="zh-TW" sz="1200" b="1" i="1"/>
              <a:t>vs. OP on M600</a:t>
            </a:r>
            <a:endParaRPr lang="zh-TW" altLang="en-US" sz="1200" b="1" i="1"/>
          </a:p>
        </p:txBody>
      </p:sp>
      <p:sp>
        <p:nvSpPr>
          <p:cNvPr id="79" name="等腰三角形 78">
            <a:extLst>
              <a:ext uri="{FF2B5EF4-FFF2-40B4-BE49-F238E27FC236}">
                <a16:creationId xmlns:a16="http://schemas.microsoft.com/office/drawing/2014/main" id="{8FCCEB7B-3B8C-47F2-A580-1D66FBB4EEFC}"/>
              </a:ext>
            </a:extLst>
          </p:cNvPr>
          <p:cNvSpPr/>
          <p:nvPr/>
        </p:nvSpPr>
        <p:spPr>
          <a:xfrm>
            <a:off x="9201150" y="175813"/>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Rectangle 4">
            <a:extLst>
              <a:ext uri="{FF2B5EF4-FFF2-40B4-BE49-F238E27FC236}">
                <a16:creationId xmlns:a16="http://schemas.microsoft.com/office/drawing/2014/main" id="{041ED716-40E7-4238-8017-F6AAA7D32D7F}"/>
              </a:ext>
            </a:extLst>
          </p:cNvPr>
          <p:cNvSpPr/>
          <p:nvPr/>
        </p:nvSpPr>
        <p:spPr>
          <a:xfrm>
            <a:off x="9144000" y="383936"/>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21974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accel="60333" decel="9500" autoRev="1" fill="hold" grpId="0" nodeType="withEffect">
                                  <p:stCondLst>
                                    <p:cond delay="0"/>
                                  </p:stCondLst>
                                  <p:endCondLst>
                                    <p:cond evt="onNext" delay="0">
                                      <p:tgtEl>
                                        <p:sldTgt/>
                                      </p:tgtEl>
                                    </p:cond>
                                  </p:endCondLst>
                                  <p:childTnLst>
                                    <p:animClr clrSpc="rgb" dir="cw">
                                      <p:cBhvr override="childStyle">
                                        <p:cTn id="6" dur="2000" fill="hold"/>
                                        <p:tgtEl>
                                          <p:spTgt spid="80"/>
                                        </p:tgtEl>
                                        <p:attrNameLst>
                                          <p:attrName>style.color</p:attrName>
                                        </p:attrNameLst>
                                      </p:cBhvr>
                                      <p:to>
                                        <a:srgbClr val="8B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1" name="圖片 10" hidden="1">
            <a:extLst>
              <a:ext uri="{FF2B5EF4-FFF2-40B4-BE49-F238E27FC236}">
                <a16:creationId xmlns:a16="http://schemas.microsoft.com/office/drawing/2014/main" id="{114443FD-EF21-4644-A9DF-65067FED17E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a:ext>
            </a:extLst>
          </a:blip>
          <a:stretch>
            <a:fillRect/>
          </a:stretch>
        </p:blipFill>
        <p:spPr>
          <a:xfrm>
            <a:off x="0" y="1868070"/>
            <a:ext cx="9150681" cy="3301855"/>
          </a:xfrm>
          <a:prstGeom prst="rect">
            <a:avLst/>
          </a:prstGeom>
        </p:spPr>
      </p:pic>
      <p:sp>
        <p:nvSpPr>
          <p:cNvPr id="198" name="Shape 198"/>
          <p:cNvSpPr txBox="1">
            <a:spLocks noGrp="1"/>
          </p:cNvSpPr>
          <p:nvPr>
            <p:ph type="title"/>
          </p:nvPr>
        </p:nvSpPr>
        <p:spPr>
          <a:xfrm>
            <a:off x="457200" y="183449"/>
            <a:ext cx="8229600" cy="1085326"/>
          </a:xfrm>
          <a:prstGeom prst="rect">
            <a:avLst/>
          </a:prstGeom>
          <a:noFill/>
          <a:ln>
            <a:noFill/>
          </a:ln>
        </p:spPr>
        <p:txBody>
          <a:bodyPr spcFirstLastPara="1" wrap="square" lIns="91425" tIns="45700" rIns="91425" bIns="45700" anchor="ctr" anchorCtr="0">
            <a:noAutofit/>
          </a:bodyPr>
          <a:lstStyle/>
          <a:p>
            <a:pPr>
              <a:lnSpc>
                <a:spcPct val="150000"/>
              </a:lnSpc>
              <a:buClr>
                <a:schemeClr val="lt1"/>
              </a:buClr>
              <a:buSzPts val="800"/>
            </a:pPr>
            <a:r>
              <a:rPr lang="en-US">
                <a:latin typeface="Microsoft JhengHei"/>
                <a:ea typeface="Microsoft JhengHei"/>
                <a:cs typeface="Microsoft JhengHei"/>
                <a:sym typeface="Microsoft JhengHei"/>
              </a:rPr>
              <a:t>QNAP</a:t>
            </a:r>
            <a:r>
              <a:rPr lang="zh-TW" altLang="en-US">
                <a:latin typeface="Microsoft JhengHei"/>
                <a:ea typeface="Microsoft JhengHei"/>
                <a:cs typeface="Microsoft JhengHei"/>
                <a:sym typeface="Microsoft JhengHei"/>
              </a:rPr>
              <a:t> 軟體定義 </a:t>
            </a:r>
            <a:r>
              <a:rPr lang="en-US">
                <a:latin typeface="Microsoft JhengHei"/>
                <a:ea typeface="Microsoft JhengHei"/>
                <a:cs typeface="Microsoft JhengHei"/>
                <a:sym typeface="Microsoft JhengHei"/>
              </a:rPr>
              <a:t>SSD </a:t>
            </a:r>
            <a:r>
              <a:rPr lang="en-US" err="1">
                <a:latin typeface="Microsoft JhengHei"/>
                <a:ea typeface="Microsoft JhengHei"/>
                <a:cs typeface="Microsoft JhengHei"/>
                <a:sym typeface="Microsoft JhengHei"/>
              </a:rPr>
              <a:t>外掛</a:t>
            </a:r>
            <a:r>
              <a:rPr lang="zh-TW">
                <a:latin typeface="Microsoft JhengHei"/>
                <a:ea typeface="Microsoft JhengHei"/>
                <a:cs typeface="Microsoft JhengHei"/>
                <a:sym typeface="Microsoft JhengHei"/>
              </a:rPr>
              <a:t>預留空間</a:t>
            </a:r>
            <a:br>
              <a:rPr lang="en-US" altLang="zh-TW" sz="2800">
                <a:latin typeface="Microsoft JhengHei"/>
                <a:ea typeface="Microsoft JhengHei"/>
                <a:cs typeface="Microsoft JhengHei"/>
                <a:sym typeface="Microsoft JhengHei"/>
              </a:rPr>
            </a:br>
            <a:r>
              <a:rPr lang="zh-TW" sz="2400" b="1" spc="300">
                <a:solidFill>
                  <a:srgbClr val="2CF8FD"/>
                </a:solidFill>
                <a:latin typeface="Microsoft JhengHei"/>
                <a:ea typeface="Microsoft JhengHei"/>
                <a:cs typeface="Microsoft JhengHei"/>
                <a:sym typeface="Microsoft JhengHei"/>
              </a:rPr>
              <a:t>提升儲存性價比</a:t>
            </a:r>
            <a:endParaRPr lang="zh-TW" sz="2800" b="1" i="0" u="none" strike="noStrike" cap="none" spc="300">
              <a:solidFill>
                <a:srgbClr val="2CF8FD"/>
              </a:solidFill>
              <a:latin typeface="Microsoft JhengHei"/>
              <a:ea typeface="Microsoft JhengHei"/>
              <a:cs typeface="Microsoft JhengHei"/>
            </a:endParaRPr>
          </a:p>
        </p:txBody>
      </p:sp>
      <p:pic>
        <p:nvPicPr>
          <p:cNvPr id="3" name="圖片 2" hidden="1">
            <a:extLst>
              <a:ext uri="{FF2B5EF4-FFF2-40B4-BE49-F238E27FC236}">
                <a16:creationId xmlns:a16="http://schemas.microsoft.com/office/drawing/2014/main" id="{E85B5520-B996-4E30-B4DC-BE74B4D527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533" b="17531"/>
          <a:stretch/>
        </p:blipFill>
        <p:spPr>
          <a:xfrm>
            <a:off x="0" y="2571750"/>
            <a:ext cx="2790296" cy="2578074"/>
          </a:xfrm>
          <a:prstGeom prst="rect">
            <a:avLst/>
          </a:prstGeom>
        </p:spPr>
      </p:pic>
      <p:sp>
        <p:nvSpPr>
          <p:cNvPr id="22" name="Shape 200">
            <a:extLst>
              <a:ext uri="{FF2B5EF4-FFF2-40B4-BE49-F238E27FC236}">
                <a16:creationId xmlns:a16="http://schemas.microsoft.com/office/drawing/2014/main" id="{D7C68FA9-CEE0-41B4-9F5E-6499AAD23601}"/>
              </a:ext>
            </a:extLst>
          </p:cNvPr>
          <p:cNvSpPr txBox="1"/>
          <p:nvPr/>
        </p:nvSpPr>
        <p:spPr>
          <a:xfrm>
            <a:off x="457199" y="3749676"/>
            <a:ext cx="2723505" cy="114674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altLang="en-US" sz="900">
                <a:solidFill>
                  <a:schemeClr val="tx1">
                    <a:lumMod val="25000"/>
                    <a:lumOff val="75000"/>
                  </a:schemeClr>
                </a:solidFill>
                <a:latin typeface="微軟正黑體" panose="020B0604030504040204" pitchFamily="34" charset="-120"/>
                <a:ea typeface="微軟正黑體" panose="020B0604030504040204" pitchFamily="34" charset="-120"/>
                <a:cs typeface="Microsoft JhengHei"/>
                <a:sym typeface="Microsoft JhengHei"/>
              </a:rPr>
              <a:t>上圖：</a:t>
            </a:r>
            <a:r>
              <a:rPr lang="en-US" altLang="zh-TW" sz="900">
                <a:solidFill>
                  <a:schemeClr val="tx1">
                    <a:lumMod val="25000"/>
                    <a:lumOff val="75000"/>
                  </a:schemeClr>
                </a:solidFill>
                <a:latin typeface="微軟正黑體" panose="020B0604030504040204" pitchFamily="34" charset="-120"/>
                <a:ea typeface="微軟正黑體" panose="020B0604030504040204" pitchFamily="34" charset="-120"/>
                <a:cs typeface="Microsoft JhengHei"/>
                <a:sym typeface="Microsoft JhengHei"/>
              </a:rPr>
              <a:t>Samsung 850 </a:t>
            </a:r>
            <a:r>
              <a:rPr lang="zh-TW" altLang="en-US" sz="900">
                <a:solidFill>
                  <a:schemeClr val="tx1">
                    <a:lumMod val="25000"/>
                    <a:lumOff val="75000"/>
                  </a:schemeClr>
                </a:solidFill>
                <a:latin typeface="微軟正黑體" panose="020B0604030504040204" pitchFamily="34" charset="-120"/>
                <a:ea typeface="微軟正黑體" panose="020B0604030504040204" pitchFamily="34" charset="-120"/>
                <a:cs typeface="Microsoft JhengHei"/>
                <a:sym typeface="Microsoft JhengHei"/>
              </a:rPr>
              <a:t>單顆磁碟</a:t>
            </a:r>
            <a:endParaRPr lang="en-US" altLang="zh-TW" sz="900">
              <a:solidFill>
                <a:schemeClr val="tx1">
                  <a:lumMod val="25000"/>
                  <a:lumOff val="75000"/>
                </a:schemeClr>
              </a:solidFill>
              <a:latin typeface="微軟正黑體" panose="020B0604030504040204" pitchFamily="34" charset="-120"/>
              <a:ea typeface="微軟正黑體" panose="020B0604030504040204" pitchFamily="34" charset="-120"/>
              <a:cs typeface="Microsoft JhengHei"/>
              <a:sym typeface="Microsoft JhengHei"/>
            </a:endParaRPr>
          </a:p>
          <a:p>
            <a:pPr marL="0" marR="0" lvl="0" indent="0" algn="l" rtl="0">
              <a:lnSpc>
                <a:spcPct val="100000"/>
              </a:lnSpc>
              <a:spcBef>
                <a:spcPts val="0"/>
              </a:spcBef>
              <a:spcAft>
                <a:spcPts val="0"/>
              </a:spcAft>
              <a:buNone/>
            </a:pPr>
            <a:r>
              <a:rPr lang="zh-TW" altLang="en-US" sz="900">
                <a:solidFill>
                  <a:schemeClr val="tx1">
                    <a:lumMod val="25000"/>
                    <a:lumOff val="75000"/>
                  </a:schemeClr>
                </a:solidFill>
                <a:latin typeface="微軟正黑體" panose="020B0604030504040204" pitchFamily="34" charset="-120"/>
                <a:ea typeface="微軟正黑體" panose="020B0604030504040204" pitchFamily="34" charset="-120"/>
                <a:cs typeface="Microsoft JhengHei"/>
                <a:sym typeface="Microsoft JhengHei"/>
              </a:rPr>
              <a:t>下圖：</a:t>
            </a:r>
            <a:r>
              <a:rPr lang="en-US" altLang="zh-TW" sz="900">
                <a:solidFill>
                  <a:schemeClr val="tx1">
                    <a:lumMod val="25000"/>
                    <a:lumOff val="75000"/>
                  </a:schemeClr>
                </a:solidFill>
                <a:latin typeface="微軟正黑體" panose="020B0604030504040204" pitchFamily="34" charset="-120"/>
                <a:ea typeface="微軟正黑體" panose="020B0604030504040204" pitchFamily="34" charset="-120"/>
                <a:cs typeface="Microsoft JhengHei"/>
                <a:sym typeface="Microsoft JhengHei"/>
              </a:rPr>
              <a:t>Micron m1100 RAID 1</a:t>
            </a:r>
          </a:p>
          <a:p>
            <a:pPr marL="0" marR="0" lvl="0" indent="0" algn="l" rtl="0">
              <a:lnSpc>
                <a:spcPct val="100000"/>
              </a:lnSpc>
              <a:spcBef>
                <a:spcPts val="0"/>
              </a:spcBef>
              <a:spcAft>
                <a:spcPts val="0"/>
              </a:spcAft>
              <a:buNone/>
            </a:pPr>
            <a:endParaRPr lang="en-US" altLang="zh-TW" sz="900">
              <a:solidFill>
                <a:schemeClr val="tx1">
                  <a:lumMod val="25000"/>
                  <a:lumOff val="75000"/>
                </a:schemeClr>
              </a:solidFill>
              <a:latin typeface="微軟正黑體" panose="020B0604030504040204" pitchFamily="34" charset="-120"/>
              <a:ea typeface="微軟正黑體" panose="020B0604030504040204" pitchFamily="34" charset="-120"/>
              <a:cs typeface="Microsoft JhengHei"/>
              <a:sym typeface="Microsoft JhengHei"/>
            </a:endParaRPr>
          </a:p>
          <a:p>
            <a:pPr marL="0" marR="0" lvl="0" indent="0" algn="l" rtl="0">
              <a:lnSpc>
                <a:spcPct val="100000"/>
              </a:lnSpc>
              <a:spcBef>
                <a:spcPts val="0"/>
              </a:spcBef>
              <a:spcAft>
                <a:spcPts val="0"/>
              </a:spcAft>
              <a:buNone/>
            </a:pPr>
            <a:r>
              <a:rPr lang="zh-TW" sz="900">
                <a:solidFill>
                  <a:schemeClr val="tx1">
                    <a:lumMod val="25000"/>
                    <a:lumOff val="75000"/>
                  </a:schemeClr>
                </a:solidFill>
                <a:latin typeface="微軟正黑體" panose="020B0604030504040204" pitchFamily="34" charset="-120"/>
                <a:ea typeface="微軟正黑體" panose="020B0604030504040204" pitchFamily="34" charset="-120"/>
                <a:cs typeface="Microsoft JhengHei"/>
                <a:sym typeface="Microsoft JhengHei"/>
              </a:rPr>
              <a:t>測試條件：</a:t>
            </a:r>
            <a:endParaRPr lang="en-US" altLang="zh-TW" sz="900">
              <a:solidFill>
                <a:schemeClr val="tx1">
                  <a:lumMod val="25000"/>
                  <a:lumOff val="75000"/>
                </a:schemeClr>
              </a:solidFill>
              <a:latin typeface="微軟正黑體" panose="020B0604030504040204" pitchFamily="34" charset="-120"/>
              <a:ea typeface="微軟正黑體" panose="020B0604030504040204" pitchFamily="34" charset="-120"/>
              <a:cs typeface="Microsoft JhengHei"/>
              <a:sym typeface="Microsoft JhengHei"/>
            </a:endParaRPr>
          </a:p>
          <a:p>
            <a:pPr lvl="0"/>
            <a:r>
              <a:rPr lang="en-US" altLang="zh-TW" sz="900">
                <a:solidFill>
                  <a:schemeClr val="tx1">
                    <a:lumMod val="25000"/>
                    <a:lumOff val="75000"/>
                  </a:schemeClr>
                </a:solidFill>
                <a:latin typeface="微軟正黑體" panose="020B0604030504040204" pitchFamily="34" charset="-120"/>
                <a:ea typeface="微軟正黑體" panose="020B0604030504040204" pitchFamily="34" charset="-120"/>
              </a:rPr>
              <a:t>FIO configuration: runtime=1800 </a:t>
            </a:r>
            <a:r>
              <a:rPr lang="en-US" altLang="zh-TW" sz="900" err="1">
                <a:solidFill>
                  <a:schemeClr val="tx1">
                    <a:lumMod val="25000"/>
                    <a:lumOff val="75000"/>
                  </a:schemeClr>
                </a:solidFill>
                <a:latin typeface="微軟正黑體" panose="020B0604030504040204" pitchFamily="34" charset="-120"/>
                <a:ea typeface="微軟正黑體" panose="020B0604030504040204" pitchFamily="34" charset="-120"/>
              </a:rPr>
              <a:t>ioengine</a:t>
            </a:r>
            <a:r>
              <a:rPr lang="en-US" altLang="zh-TW" sz="900">
                <a:solidFill>
                  <a:schemeClr val="tx1">
                    <a:lumMod val="25000"/>
                    <a:lumOff val="75000"/>
                  </a:schemeClr>
                </a:solidFill>
                <a:latin typeface="微軟正黑體" panose="020B0604030504040204" pitchFamily="34" charset="-120"/>
                <a:ea typeface="微軟正黑體" panose="020B0604030504040204" pitchFamily="34" charset="-120"/>
              </a:rPr>
              <a:t>=</a:t>
            </a:r>
            <a:r>
              <a:rPr lang="en-US" altLang="zh-TW" sz="900" err="1">
                <a:solidFill>
                  <a:schemeClr val="tx1">
                    <a:lumMod val="25000"/>
                    <a:lumOff val="75000"/>
                  </a:schemeClr>
                </a:solidFill>
                <a:latin typeface="微軟正黑體" panose="020B0604030504040204" pitchFamily="34" charset="-120"/>
                <a:ea typeface="微軟正黑體" panose="020B0604030504040204" pitchFamily="34" charset="-120"/>
              </a:rPr>
              <a:t>libaio</a:t>
            </a:r>
            <a:r>
              <a:rPr lang="en-US" altLang="zh-TW" sz="900">
                <a:solidFill>
                  <a:schemeClr val="tx1">
                    <a:lumMod val="25000"/>
                    <a:lumOff val="75000"/>
                  </a:schemeClr>
                </a:solidFill>
                <a:latin typeface="微軟正黑體" panose="020B0604030504040204" pitchFamily="34" charset="-120"/>
                <a:ea typeface="微軟正黑體" panose="020B0604030504040204" pitchFamily="34" charset="-120"/>
              </a:rPr>
              <a:t> direct=1  </a:t>
            </a:r>
            <a:r>
              <a:rPr lang="en-US" altLang="zh-TW" sz="900" err="1">
                <a:solidFill>
                  <a:schemeClr val="tx1">
                    <a:lumMod val="25000"/>
                    <a:lumOff val="75000"/>
                  </a:schemeClr>
                </a:solidFill>
                <a:latin typeface="微軟正黑體" panose="020B0604030504040204" pitchFamily="34" charset="-120"/>
                <a:ea typeface="微軟正黑體" panose="020B0604030504040204" pitchFamily="34" charset="-120"/>
              </a:rPr>
              <a:t>rw</a:t>
            </a:r>
            <a:r>
              <a:rPr lang="en-US" altLang="zh-TW" sz="900">
                <a:solidFill>
                  <a:schemeClr val="tx1">
                    <a:lumMod val="25000"/>
                    <a:lumOff val="75000"/>
                  </a:schemeClr>
                </a:solidFill>
                <a:latin typeface="微軟正黑體" panose="020B0604030504040204" pitchFamily="34" charset="-120"/>
                <a:ea typeface="微軟正黑體" panose="020B0604030504040204" pitchFamily="34" charset="-120"/>
              </a:rPr>
              <a:t>=</a:t>
            </a:r>
            <a:r>
              <a:rPr lang="en-US" altLang="zh-TW" sz="900" err="1">
                <a:solidFill>
                  <a:schemeClr val="tx1">
                    <a:lumMod val="25000"/>
                    <a:lumOff val="75000"/>
                  </a:schemeClr>
                </a:solidFill>
                <a:latin typeface="微軟正黑體" panose="020B0604030504040204" pitchFamily="34" charset="-120"/>
                <a:ea typeface="微軟正黑體" panose="020B0604030504040204" pitchFamily="34" charset="-120"/>
              </a:rPr>
              <a:t>randwrite</a:t>
            </a:r>
            <a:r>
              <a:rPr lang="en-US" altLang="zh-TW" sz="900">
                <a:solidFill>
                  <a:schemeClr val="tx1">
                    <a:lumMod val="25000"/>
                    <a:lumOff val="75000"/>
                  </a:schemeClr>
                </a:solidFill>
                <a:latin typeface="微軟正黑體" panose="020B0604030504040204" pitchFamily="34" charset="-120"/>
                <a:ea typeface="微軟正黑體" panose="020B0604030504040204" pitchFamily="34" charset="-120"/>
              </a:rPr>
              <a:t> bs=4k </a:t>
            </a:r>
            <a:r>
              <a:rPr lang="en-US" altLang="zh-TW" sz="900" err="1">
                <a:solidFill>
                  <a:schemeClr val="tx1">
                    <a:lumMod val="25000"/>
                    <a:lumOff val="75000"/>
                  </a:schemeClr>
                </a:solidFill>
                <a:latin typeface="微軟正黑體" panose="020B0604030504040204" pitchFamily="34" charset="-120"/>
                <a:ea typeface="微軟正黑體" panose="020B0604030504040204" pitchFamily="34" charset="-120"/>
              </a:rPr>
              <a:t>numjobs</a:t>
            </a:r>
            <a:r>
              <a:rPr lang="en-US" altLang="zh-TW" sz="900">
                <a:solidFill>
                  <a:schemeClr val="tx1">
                    <a:lumMod val="25000"/>
                    <a:lumOff val="75000"/>
                  </a:schemeClr>
                </a:solidFill>
                <a:latin typeface="微軟正黑體" panose="020B0604030504040204" pitchFamily="34" charset="-120"/>
                <a:ea typeface="微軟正黑體" panose="020B0604030504040204" pitchFamily="34" charset="-120"/>
              </a:rPr>
              <a:t>=1 </a:t>
            </a:r>
            <a:r>
              <a:rPr lang="en-US" altLang="zh-TW" sz="900" err="1">
                <a:solidFill>
                  <a:schemeClr val="tx1">
                    <a:lumMod val="25000"/>
                    <a:lumOff val="75000"/>
                  </a:schemeClr>
                </a:solidFill>
                <a:latin typeface="微軟正黑體" panose="020B0604030504040204" pitchFamily="34" charset="-120"/>
                <a:ea typeface="微軟正黑體" panose="020B0604030504040204" pitchFamily="34" charset="-120"/>
              </a:rPr>
              <a:t>iodepth</a:t>
            </a:r>
            <a:r>
              <a:rPr lang="en-US" altLang="zh-TW" sz="900">
                <a:solidFill>
                  <a:schemeClr val="tx1">
                    <a:lumMod val="25000"/>
                    <a:lumOff val="75000"/>
                  </a:schemeClr>
                </a:solidFill>
                <a:latin typeface="微軟正黑體" panose="020B0604030504040204" pitchFamily="34" charset="-120"/>
                <a:ea typeface="微軟正黑體" panose="020B0604030504040204" pitchFamily="34" charset="-120"/>
              </a:rPr>
              <a:t>=32</a:t>
            </a:r>
            <a:endParaRPr sz="900" i="0" u="none" strike="noStrike" cap="none">
              <a:solidFill>
                <a:schemeClr val="tx1">
                  <a:lumMod val="25000"/>
                  <a:lumOff val="75000"/>
                </a:schemeClr>
              </a:solidFill>
              <a:latin typeface="微軟正黑體" panose="020B0604030504040204" pitchFamily="34" charset="-120"/>
              <a:ea typeface="微軟正黑體" panose="020B0604030504040204" pitchFamily="34" charset="-120"/>
              <a:cs typeface="Microsoft JhengHei"/>
              <a:sym typeface="Microsoft JhengHei"/>
            </a:endParaRPr>
          </a:p>
        </p:txBody>
      </p:sp>
      <p:grpSp>
        <p:nvGrpSpPr>
          <p:cNvPr id="8" name="群組 7">
            <a:extLst>
              <a:ext uri="{FF2B5EF4-FFF2-40B4-BE49-F238E27FC236}">
                <a16:creationId xmlns:a16="http://schemas.microsoft.com/office/drawing/2014/main" id="{CB1CDEA4-5074-4473-8F2A-7B1C0835CFEE}"/>
              </a:ext>
            </a:extLst>
          </p:cNvPr>
          <p:cNvGrpSpPr/>
          <p:nvPr/>
        </p:nvGrpSpPr>
        <p:grpSpPr>
          <a:xfrm>
            <a:off x="3425245" y="1391617"/>
            <a:ext cx="5587455" cy="3238208"/>
            <a:chOff x="3301420" y="2284347"/>
            <a:chExt cx="4861233" cy="2817326"/>
          </a:xfrm>
        </p:grpSpPr>
        <p:sp>
          <p:nvSpPr>
            <p:cNvPr id="2" name="圓角矩形 10">
              <a:extLst>
                <a:ext uri="{FF2B5EF4-FFF2-40B4-BE49-F238E27FC236}">
                  <a16:creationId xmlns:a16="http://schemas.microsoft.com/office/drawing/2014/main" id="{A9D93936-AFA3-452C-B429-BC724D6484BE}"/>
                </a:ext>
              </a:extLst>
            </p:cNvPr>
            <p:cNvSpPr/>
            <p:nvPr/>
          </p:nvSpPr>
          <p:spPr>
            <a:xfrm>
              <a:off x="3301420" y="2284347"/>
              <a:ext cx="4861233" cy="2817326"/>
            </a:xfrm>
            <a:prstGeom prst="roundRect">
              <a:avLst>
                <a:gd name="adj" fmla="val 391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450219" y="2365898"/>
              <a:ext cx="4588459" cy="1285821"/>
            </a:xfrm>
            <a:prstGeom prst="rect">
              <a:avLst/>
            </a:prstGeom>
            <a:noFill/>
            <a:ln w="9525">
              <a:noFill/>
              <a:miter lim="800000"/>
              <a:headEnd/>
              <a:tailEnd/>
            </a:ln>
          </p:spPr>
        </p:pic>
        <p:pic>
          <p:nvPicPr>
            <p:cNvPr id="4" name="圖片 4" descr="一張含有 螢幕擷取畫面 的圖片&#10;&#10;描述是以非常高的可信度產生">
              <a:extLst>
                <a:ext uri="{FF2B5EF4-FFF2-40B4-BE49-F238E27FC236}">
                  <a16:creationId xmlns:a16="http://schemas.microsoft.com/office/drawing/2014/main" id="{15C4A254-BF7E-4D43-8462-F1F45A91998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517900" y="3693010"/>
              <a:ext cx="4431997" cy="1285821"/>
            </a:xfrm>
            <a:prstGeom prst="rect">
              <a:avLst/>
            </a:prstGeom>
          </p:spPr>
        </p:pic>
        <p:sp>
          <p:nvSpPr>
            <p:cNvPr id="10" name="文字方塊 9">
              <a:extLst>
                <a:ext uri="{FF2B5EF4-FFF2-40B4-BE49-F238E27FC236}">
                  <a16:creationId xmlns:a16="http://schemas.microsoft.com/office/drawing/2014/main" id="{752DE42F-135F-4750-9305-BB6B2484DE00}"/>
                </a:ext>
              </a:extLst>
            </p:cNvPr>
            <p:cNvSpPr txBox="1"/>
            <p:nvPr/>
          </p:nvSpPr>
          <p:spPr>
            <a:xfrm>
              <a:off x="4485248" y="3679987"/>
              <a:ext cx="3273952" cy="212058"/>
            </a:xfrm>
            <a:prstGeom prst="rect">
              <a:avLst/>
            </a:prstGeom>
            <a:solidFill>
              <a:schemeClr val="bg1"/>
            </a:solidFill>
          </p:spPr>
          <p:txBody>
            <a:bodyPr wrap="none" rtlCol="0">
              <a:spAutoFit/>
            </a:bodyPr>
            <a:lstStyle/>
            <a:p>
              <a:r>
                <a:rPr lang="en-US" altLang="zh-TW" sz="900" b="1">
                  <a:latin typeface="Arial" panose="020B0604020202020204" pitchFamily="34" charset="0"/>
                  <a:cs typeface="Arial" panose="020B0604020202020204" pitchFamily="34" charset="0"/>
                </a:rPr>
                <a:t>2*Micron M1100 RAID 1 Random Write IOPS with Dynamic OP</a:t>
              </a:r>
              <a:endParaRPr lang="zh-TW" altLang="en-US" sz="900" b="1">
                <a:latin typeface="Arial" panose="020B0604020202020204" pitchFamily="34" charset="0"/>
                <a:cs typeface="Arial" panose="020B0604020202020204" pitchFamily="34" charset="0"/>
              </a:endParaRPr>
            </a:p>
          </p:txBody>
        </p:sp>
      </p:grpSp>
      <p:sp>
        <p:nvSpPr>
          <p:cNvPr id="13" name="Rectangle 4" hidden="1">
            <a:extLst>
              <a:ext uri="{FF2B5EF4-FFF2-40B4-BE49-F238E27FC236}">
                <a16:creationId xmlns:a16="http://schemas.microsoft.com/office/drawing/2014/main" id="{908FB196-DDB8-4417-850C-E03C57C4A6AB}"/>
              </a:ext>
            </a:extLst>
          </p:cNvPr>
          <p:cNvSpPr/>
          <p:nvPr/>
        </p:nvSpPr>
        <p:spPr>
          <a:xfrm>
            <a:off x="7949897" y="-488989"/>
            <a:ext cx="1194103" cy="307777"/>
          </a:xfrm>
          <a:prstGeom prst="rect">
            <a:avLst/>
          </a:prstGeom>
          <a:solidFill>
            <a:srgbClr val="FFC000"/>
          </a:solidFill>
        </p:spPr>
        <p:txBody>
          <a:bodyPr wrap="square" anchor="t">
            <a:spAutoFit/>
          </a:bodyPr>
          <a:lstStyle/>
          <a:p>
            <a:pPr marL="127000" lvl="0" algn="ctr">
              <a:buClr>
                <a:srgbClr val="F2F2F2"/>
              </a:buClr>
              <a:buSzPts val="1600"/>
            </a:pPr>
            <a:r>
              <a:rPr lang="zh-TW" altLang="en-US" sz="1400" b="1">
                <a:solidFill>
                  <a:schemeClr val="bg1"/>
                </a:solidFill>
                <a:latin typeface="Microsoft JhengHei" panose="020B0604030504040204" pitchFamily="34" charset="-120"/>
                <a:ea typeface="Microsoft JhengHei" panose="020B0604030504040204" pitchFamily="34" charset="-120"/>
              </a:rPr>
              <a:t>黑科技</a:t>
            </a:r>
            <a:endParaRPr lang="en-US" altLang="zh-TW" sz="1400" b="1">
              <a:solidFill>
                <a:schemeClr val="bg1"/>
              </a:solidFill>
              <a:latin typeface="Microsoft JhengHei" panose="020B0604030504040204" pitchFamily="34" charset="-120"/>
              <a:ea typeface="Microsoft JhengHei" panose="020B0604030504040204" pitchFamily="34" charset="-120"/>
            </a:endParaRPr>
          </a:p>
        </p:txBody>
      </p:sp>
      <p:sp>
        <p:nvSpPr>
          <p:cNvPr id="15" name="內容版面配置區 11">
            <a:extLst>
              <a:ext uri="{FF2B5EF4-FFF2-40B4-BE49-F238E27FC236}">
                <a16:creationId xmlns:a16="http://schemas.microsoft.com/office/drawing/2014/main" id="{91D7CC70-C85A-4993-A897-F9A24942A9E1}"/>
              </a:ext>
            </a:extLst>
          </p:cNvPr>
          <p:cNvSpPr txBox="1">
            <a:spLocks/>
          </p:cNvSpPr>
          <p:nvPr/>
        </p:nvSpPr>
        <p:spPr>
          <a:xfrm>
            <a:off x="218354" y="1485351"/>
            <a:ext cx="3064395" cy="2399333"/>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ClrTx/>
            </a:pPr>
            <a:r>
              <a:rPr kumimoji="1" lang="zh-TW" altLang="en-US" sz="1600">
                <a:solidFill>
                  <a:schemeClr val="bg1"/>
                </a:solidFill>
                <a:latin typeface="微軟正黑體" panose="020B0604030504040204" pitchFamily="34" charset="-120"/>
                <a:ea typeface="微軟正黑體" panose="020B0604030504040204" pitchFamily="34" charset="-120"/>
              </a:rPr>
              <a:t>透過 </a:t>
            </a:r>
            <a:r>
              <a:rPr kumimoji="1" lang="en-US" altLang="zh-TW" sz="1600">
                <a:solidFill>
                  <a:schemeClr val="bg1"/>
                </a:solidFill>
                <a:latin typeface="微軟正黑體" panose="020B0604030504040204" pitchFamily="34" charset="-120"/>
                <a:ea typeface="微軟正黑體" panose="020B0604030504040204" pitchFamily="34" charset="-120"/>
              </a:rPr>
              <a:t>QTS </a:t>
            </a:r>
            <a:r>
              <a:rPr kumimoji="1" lang="zh-TW" altLang="en-US" sz="1600">
                <a:solidFill>
                  <a:schemeClr val="bg1"/>
                </a:solidFill>
                <a:latin typeface="微軟正黑體" panose="020B0604030504040204" pitchFamily="34" charset="-120"/>
                <a:ea typeface="微軟正黑體" panose="020B0604030504040204" pitchFamily="34" charset="-120"/>
              </a:rPr>
              <a:t>系統，使用者將可對 </a:t>
            </a:r>
            <a:r>
              <a:rPr kumimoji="1" lang="en-US" altLang="zh-TW" sz="1600">
                <a:solidFill>
                  <a:schemeClr val="bg1"/>
                </a:solidFill>
                <a:latin typeface="微軟正黑體" panose="020B0604030504040204" pitchFamily="34" charset="-120"/>
                <a:ea typeface="微軟正黑體" panose="020B0604030504040204" pitchFamily="34" charset="-120"/>
              </a:rPr>
              <a:t>SSD RAID </a:t>
            </a:r>
            <a:r>
              <a:rPr kumimoji="1" lang="zh-TW" altLang="en-US" sz="1600">
                <a:solidFill>
                  <a:schemeClr val="bg1"/>
                </a:solidFill>
                <a:latin typeface="微軟正黑體" panose="020B0604030504040204" pitchFamily="34" charset="-120"/>
                <a:ea typeface="微軟正黑體" panose="020B0604030504040204" pitchFamily="34" charset="-120"/>
              </a:rPr>
              <a:t>指定</a:t>
            </a:r>
            <a:r>
              <a:rPr kumimoji="1" lang="en-US" altLang="zh-TW" sz="1600">
                <a:solidFill>
                  <a:schemeClr val="bg1"/>
                </a:solidFill>
                <a:latin typeface="微軟正黑體" panose="020B0604030504040204" pitchFamily="34" charset="-120"/>
                <a:ea typeface="微軟正黑體" panose="020B0604030504040204" pitchFamily="34" charset="-120"/>
              </a:rPr>
              <a:t>1~60%</a:t>
            </a:r>
            <a:r>
              <a:rPr kumimoji="1" lang="zh-TW" altLang="en-US" sz="1600">
                <a:solidFill>
                  <a:schemeClr val="bg1"/>
                </a:solidFill>
                <a:latin typeface="微軟正黑體" panose="020B0604030504040204" pitchFamily="34" charset="-120"/>
                <a:ea typeface="微軟正黑體" panose="020B0604030504040204" pitchFamily="34" charset="-120"/>
              </a:rPr>
              <a:t>的預留空間配置。</a:t>
            </a:r>
            <a:endParaRPr kumimoji="1" lang="en-US" altLang="zh-TW" sz="1600">
              <a:solidFill>
                <a:schemeClr val="bg1"/>
              </a:solidFill>
              <a:latin typeface="微軟正黑體" panose="020B0604030504040204" pitchFamily="34" charset="-120"/>
              <a:ea typeface="微軟正黑體" panose="020B0604030504040204" pitchFamily="34" charset="-120"/>
            </a:endParaRPr>
          </a:p>
          <a:p>
            <a:pPr>
              <a:lnSpc>
                <a:spcPct val="110000"/>
              </a:lnSpc>
              <a:buClrTx/>
            </a:pPr>
            <a:r>
              <a:rPr kumimoji="1" lang="zh-TW" altLang="en-US" sz="1600">
                <a:solidFill>
                  <a:schemeClr val="bg1"/>
                </a:solidFill>
                <a:latin typeface="微軟正黑體" panose="020B0604030504040204" pitchFamily="34" charset="-120"/>
                <a:ea typeface="微軟正黑體" panose="020B0604030504040204" pitchFamily="34" charset="-120"/>
              </a:rPr>
              <a:t>在 </a:t>
            </a:r>
            <a:r>
              <a:rPr kumimoji="1" lang="en-US" altLang="zh-TW" sz="1600">
                <a:solidFill>
                  <a:schemeClr val="bg1"/>
                </a:solidFill>
                <a:latin typeface="微軟正黑體" panose="020B0604030504040204" pitchFamily="34" charset="-120"/>
                <a:ea typeface="微軟正黑體" panose="020B0604030504040204" pitchFamily="34" charset="-120"/>
              </a:rPr>
              <a:t>QNAP </a:t>
            </a:r>
            <a:r>
              <a:rPr kumimoji="1" lang="zh-TW" altLang="en-US" sz="1600">
                <a:solidFill>
                  <a:schemeClr val="bg1"/>
                </a:solidFill>
                <a:latin typeface="微軟正黑體" panose="020B0604030504040204" pitchFamily="34" charset="-120"/>
                <a:ea typeface="微軟正黑體" panose="020B0604030504040204" pitchFamily="34" charset="-120"/>
              </a:rPr>
              <a:t>實驗室的測試報告中顯示，消費者級的 </a:t>
            </a:r>
            <a:r>
              <a:rPr kumimoji="1" lang="en-US" altLang="zh-TW" sz="1600">
                <a:solidFill>
                  <a:schemeClr val="bg1"/>
                </a:solidFill>
                <a:latin typeface="微軟正黑體" panose="020B0604030504040204" pitchFamily="34" charset="-120"/>
                <a:ea typeface="微軟正黑體" panose="020B0604030504040204" pitchFamily="34" charset="-120"/>
              </a:rPr>
              <a:t>Samsung 850 Pro </a:t>
            </a:r>
            <a:r>
              <a:rPr kumimoji="1" lang="zh-TW" altLang="en-US" sz="1600">
                <a:solidFill>
                  <a:schemeClr val="bg1"/>
                </a:solidFill>
                <a:latin typeface="微軟正黑體" panose="020B0604030504040204" pitchFamily="34" charset="-120"/>
                <a:ea typeface="微軟正黑體" panose="020B0604030504040204" pitchFamily="34" charset="-120"/>
              </a:rPr>
              <a:t>持續效能可逼近企業級 </a:t>
            </a:r>
            <a:r>
              <a:rPr kumimoji="1" lang="en-US" altLang="zh-TW" sz="1600">
                <a:solidFill>
                  <a:schemeClr val="bg1"/>
                </a:solidFill>
                <a:latin typeface="微軟正黑體" panose="020B0604030504040204" pitchFamily="34" charset="-120"/>
                <a:ea typeface="微軟正黑體" panose="020B0604030504040204" pitchFamily="34" charset="-120"/>
              </a:rPr>
              <a:t>SSD</a:t>
            </a:r>
            <a:r>
              <a:rPr kumimoji="1" lang="zh-TW" altLang="en-US" sz="1600">
                <a:solidFill>
                  <a:schemeClr val="bg1"/>
                </a:solidFill>
                <a:latin typeface="微軟正黑體" panose="020B0604030504040204" pitchFamily="34" charset="-120"/>
                <a:ea typeface="微軟正黑體" panose="020B0604030504040204" pitchFamily="34" charset="-120"/>
              </a:rPr>
              <a:t>，達 </a:t>
            </a:r>
            <a:r>
              <a:rPr kumimoji="1" lang="en-US" altLang="zh-TW" sz="1600">
                <a:solidFill>
                  <a:schemeClr val="bg1"/>
                </a:solidFill>
                <a:latin typeface="微軟正黑體" panose="020B0604030504040204" pitchFamily="34" charset="-120"/>
                <a:ea typeface="微軟正黑體" panose="020B0604030504040204" pitchFamily="34" charset="-120"/>
              </a:rPr>
              <a:t>50,000 IOPS</a:t>
            </a:r>
            <a:r>
              <a:rPr kumimoji="1" lang="zh-TW" altLang="en-US" sz="1600">
                <a:solidFill>
                  <a:schemeClr val="bg1"/>
                </a:solidFill>
                <a:latin typeface="微軟正黑體" panose="020B0604030504040204" pitchFamily="34" charset="-120"/>
                <a:ea typeface="微軟正黑體" panose="020B0604030504040204" pitchFamily="34" charset="-120"/>
              </a:rPr>
              <a:t>，在 </a:t>
            </a:r>
            <a:r>
              <a:rPr kumimoji="1" lang="en-US" altLang="zh-TW" sz="1600">
                <a:solidFill>
                  <a:schemeClr val="bg1"/>
                </a:solidFill>
                <a:latin typeface="微軟正黑體" panose="020B0604030504040204" pitchFamily="34" charset="-120"/>
                <a:ea typeface="微軟正黑體" panose="020B0604030504040204" pitchFamily="34" charset="-120"/>
              </a:rPr>
              <a:t>SSD </a:t>
            </a:r>
            <a:r>
              <a:rPr kumimoji="1" lang="zh-TW" altLang="en-US" sz="1600">
                <a:solidFill>
                  <a:schemeClr val="bg1"/>
                </a:solidFill>
                <a:latin typeface="微軟正黑體" panose="020B0604030504040204" pitchFamily="34" charset="-120"/>
                <a:ea typeface="微軟正黑體" panose="020B0604030504040204" pitchFamily="34" charset="-120"/>
              </a:rPr>
              <a:t>壽命和持續寫入效能上帶來巨大優勢。</a:t>
            </a:r>
          </a:p>
          <a:p>
            <a:pPr marL="0" indent="0">
              <a:buClrTx/>
              <a:buNone/>
            </a:pPr>
            <a:endParaRPr kumimoji="1" lang="en-US" altLang="zh-TW" sz="1600">
              <a:solidFill>
                <a:schemeClr val="bg1"/>
              </a:solidFill>
              <a:latin typeface="微軟正黑體" panose="020B0604030504040204" pitchFamily="34" charset="-120"/>
              <a:ea typeface="微軟正黑體" panose="020B0604030504040204" pitchFamily="34" charset="-120"/>
            </a:endParaRPr>
          </a:p>
        </p:txBody>
      </p:sp>
      <p:sp>
        <p:nvSpPr>
          <p:cNvPr id="36" name="Rectangle 4" hidden="1">
            <a:extLst>
              <a:ext uri="{FF2B5EF4-FFF2-40B4-BE49-F238E27FC236}">
                <a16:creationId xmlns:a16="http://schemas.microsoft.com/office/drawing/2014/main" id="{AADDC398-4DD6-418E-8633-5E0671DD3F41}"/>
              </a:ext>
            </a:extLst>
          </p:cNvPr>
          <p:cNvSpPr/>
          <p:nvPr/>
        </p:nvSpPr>
        <p:spPr>
          <a:xfrm>
            <a:off x="7790278" y="321381"/>
            <a:ext cx="1167002" cy="400110"/>
          </a:xfrm>
          <a:prstGeom prst="rect">
            <a:avLst/>
          </a:prstGeom>
          <a:noFill/>
        </p:spPr>
        <p:txBody>
          <a:bodyPr wrap="square" anchor="t">
            <a:spAutoFit/>
          </a:bodyPr>
          <a:lstStyle/>
          <a:p>
            <a:pPr marL="127000" lvl="0" algn="ctr">
              <a:buClr>
                <a:srgbClr val="F2F2F2"/>
              </a:buClr>
              <a:buSzPts val="1600"/>
            </a:pPr>
            <a:r>
              <a:rPr lang="zh-TW" altLang="en-US" sz="2000" b="1">
                <a:solidFill>
                  <a:schemeClr val="bg1"/>
                </a:solidFill>
                <a:effectLst/>
                <a:latin typeface="Microsoft JhengHei" panose="020B0604030504040204" pitchFamily="34" charset="-120"/>
                <a:ea typeface="Microsoft JhengHei" panose="020B0604030504040204" pitchFamily="34" charset="-120"/>
              </a:rPr>
              <a:t>黑科技</a:t>
            </a:r>
            <a:endParaRPr lang="en-US" altLang="zh-TW" sz="2000" b="1">
              <a:solidFill>
                <a:schemeClr val="bg1"/>
              </a:solidFill>
              <a:effectLst/>
              <a:latin typeface="Microsoft JhengHei" panose="020B0604030504040204" pitchFamily="34" charset="-120"/>
              <a:ea typeface="Microsoft JhengHei" panose="020B0604030504040204" pitchFamily="34" charset="-120"/>
            </a:endParaRPr>
          </a:p>
        </p:txBody>
      </p:sp>
      <p:pic>
        <p:nvPicPr>
          <p:cNvPr id="45" name="圖形 44" hidden="1">
            <a:extLst>
              <a:ext uri="{FF2B5EF4-FFF2-40B4-BE49-F238E27FC236}">
                <a16:creationId xmlns:a16="http://schemas.microsoft.com/office/drawing/2014/main" id="{31AF01CD-7270-41FC-A403-E364F9556D33}"/>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841407" y="253849"/>
            <a:ext cx="1192772" cy="567642"/>
          </a:xfrm>
          <a:prstGeom prst="rect">
            <a:avLst/>
          </a:prstGeom>
        </p:spPr>
      </p:pic>
      <p:grpSp>
        <p:nvGrpSpPr>
          <p:cNvPr id="37" name="圖形 2" hidden="1">
            <a:extLst>
              <a:ext uri="{FF2B5EF4-FFF2-40B4-BE49-F238E27FC236}">
                <a16:creationId xmlns:a16="http://schemas.microsoft.com/office/drawing/2014/main" id="{DB8D69DA-857C-46AC-8834-1DDC2B2CC320}"/>
              </a:ext>
            </a:extLst>
          </p:cNvPr>
          <p:cNvGrpSpPr/>
          <p:nvPr/>
        </p:nvGrpSpPr>
        <p:grpSpPr>
          <a:xfrm>
            <a:off x="8854253" y="286003"/>
            <a:ext cx="103027" cy="483014"/>
            <a:chOff x="1513414" y="2209199"/>
            <a:chExt cx="156478" cy="733603"/>
          </a:xfrm>
        </p:grpSpPr>
        <p:sp>
          <p:nvSpPr>
            <p:cNvPr id="38" name="手繪多邊形: 圖案 37">
              <a:extLst>
                <a:ext uri="{FF2B5EF4-FFF2-40B4-BE49-F238E27FC236}">
                  <a16:creationId xmlns:a16="http://schemas.microsoft.com/office/drawing/2014/main" id="{0BA0ABA8-1CAB-4B32-A2E9-5EFBB1499AA9}"/>
                </a:ext>
              </a:extLst>
            </p:cNvPr>
            <p:cNvSpPr/>
            <p:nvPr/>
          </p:nvSpPr>
          <p:spPr>
            <a:xfrm>
              <a:off x="1539706" y="2225263"/>
              <a:ext cx="130186" cy="704631"/>
            </a:xfrm>
            <a:custGeom>
              <a:avLst/>
              <a:gdLst>
                <a:gd name="connsiteX0" fmla="*/ 0 w 130185"/>
                <a:gd name="connsiteY0" fmla="*/ 705559 h 704631"/>
                <a:gd name="connsiteX1" fmla="*/ 130283 w 130185"/>
                <a:gd name="connsiteY1" fmla="*/ 352788 h 704631"/>
                <a:gd name="connsiteX2" fmla="*/ 0 w 130185"/>
                <a:gd name="connsiteY2" fmla="*/ 0 h 704631"/>
              </a:gdLst>
              <a:ahLst/>
              <a:cxnLst>
                <a:cxn ang="0">
                  <a:pos x="connsiteX0" y="connsiteY0"/>
                </a:cxn>
                <a:cxn ang="0">
                  <a:pos x="connsiteX1" y="connsiteY1"/>
                </a:cxn>
                <a:cxn ang="0">
                  <a:pos x="connsiteX2" y="connsiteY2"/>
                </a:cxn>
              </a:cxnLst>
              <a:rect l="l" t="t" r="r" b="b"/>
              <a:pathLst>
                <a:path w="130185" h="704631">
                  <a:moveTo>
                    <a:pt x="0" y="705559"/>
                  </a:moveTo>
                  <a:cubicBezTo>
                    <a:pt x="81203" y="610670"/>
                    <a:pt x="130283" y="487465"/>
                    <a:pt x="130283" y="352788"/>
                  </a:cubicBezTo>
                  <a:cubicBezTo>
                    <a:pt x="130283" y="218110"/>
                    <a:pt x="81220" y="94889"/>
                    <a:pt x="0" y="0"/>
                  </a:cubicBezTo>
                </a:path>
              </a:pathLst>
            </a:custGeom>
            <a:noFill/>
            <a:ln w="12700" cap="flat">
              <a:solidFill>
                <a:srgbClr val="9BEAE8"/>
              </a:solid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7F61136A-D54E-4903-AA03-A41DF88D01E7}"/>
                </a:ext>
              </a:extLst>
            </p:cNvPr>
            <p:cNvSpPr/>
            <p:nvPr/>
          </p:nvSpPr>
          <p:spPr>
            <a:xfrm>
              <a:off x="1513414" y="2209199"/>
              <a:ext cx="72823" cy="82869"/>
            </a:xfrm>
            <a:custGeom>
              <a:avLst/>
              <a:gdLst>
                <a:gd name="connsiteX0" fmla="*/ 14093 w 47192"/>
                <a:gd name="connsiteY0" fmla="*/ 0 h 53701"/>
                <a:gd name="connsiteX1" fmla="*/ 48120 w 47192"/>
                <a:gd name="connsiteY1" fmla="*/ 44328 h 53701"/>
                <a:gd name="connsiteX2" fmla="*/ 32839 w 47192"/>
                <a:gd name="connsiteY2" fmla="*/ 54825 h 53701"/>
                <a:gd name="connsiteX3" fmla="*/ 0 w 47192"/>
                <a:gd name="connsiteY3" fmla="*/ 12058 h 53701"/>
                <a:gd name="connsiteX4" fmla="*/ 14093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14093" y="0"/>
                  </a:moveTo>
                  <a:cubicBezTo>
                    <a:pt x="26135" y="14076"/>
                    <a:pt x="37591" y="28999"/>
                    <a:pt x="48120" y="44328"/>
                  </a:cubicBezTo>
                  <a:lnTo>
                    <a:pt x="32839" y="54825"/>
                  </a:lnTo>
                  <a:cubicBezTo>
                    <a:pt x="22669" y="40032"/>
                    <a:pt x="11635" y="25647"/>
                    <a:pt x="0" y="12058"/>
                  </a:cubicBezTo>
                  <a:lnTo>
                    <a:pt x="14093" y="0"/>
                  </a:lnTo>
                  <a:close/>
                </a:path>
              </a:pathLst>
            </a:custGeom>
            <a:solidFill>
              <a:srgbClr val="9BEAE8"/>
            </a:solidFill>
            <a:ln w="1588"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ABE5CE94-BE01-4891-AEC6-C26F2A9D42F8}"/>
                </a:ext>
              </a:extLst>
            </p:cNvPr>
            <p:cNvSpPr/>
            <p:nvPr/>
          </p:nvSpPr>
          <p:spPr>
            <a:xfrm>
              <a:off x="1513837" y="2859933"/>
              <a:ext cx="72823" cy="82869"/>
            </a:xfrm>
            <a:custGeom>
              <a:avLst/>
              <a:gdLst>
                <a:gd name="connsiteX0" fmla="*/ 32839 w 47192"/>
                <a:gd name="connsiteY0" fmla="*/ 0 h 53701"/>
                <a:gd name="connsiteX1" fmla="*/ 48120 w 47192"/>
                <a:gd name="connsiteY1" fmla="*/ 10496 h 53701"/>
                <a:gd name="connsiteX2" fmla="*/ 14093 w 47192"/>
                <a:gd name="connsiteY2" fmla="*/ 54825 h 53701"/>
                <a:gd name="connsiteX3" fmla="*/ 0 w 47192"/>
                <a:gd name="connsiteY3" fmla="*/ 42766 h 53701"/>
                <a:gd name="connsiteX4" fmla="*/ 32839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32839" y="0"/>
                  </a:moveTo>
                  <a:lnTo>
                    <a:pt x="48120" y="10496"/>
                  </a:lnTo>
                  <a:cubicBezTo>
                    <a:pt x="37591" y="25826"/>
                    <a:pt x="26135" y="40748"/>
                    <a:pt x="14093" y="54825"/>
                  </a:cubicBezTo>
                  <a:lnTo>
                    <a:pt x="0" y="42766"/>
                  </a:lnTo>
                  <a:cubicBezTo>
                    <a:pt x="11619" y="29178"/>
                    <a:pt x="22669" y="14792"/>
                    <a:pt x="32839" y="0"/>
                  </a:cubicBezTo>
                  <a:close/>
                </a:path>
              </a:pathLst>
            </a:custGeom>
            <a:solidFill>
              <a:srgbClr val="9BEAE8"/>
            </a:solidFill>
            <a:ln w="1588" cap="flat">
              <a:noFill/>
              <a:prstDash val="solid"/>
              <a:miter/>
            </a:ln>
          </p:spPr>
          <p:txBody>
            <a:bodyPr rtlCol="0" anchor="ctr"/>
            <a:lstStyle/>
            <a:p>
              <a:endParaRPr lang="zh-TW" altLang="en-US"/>
            </a:p>
          </p:txBody>
        </p:sp>
      </p:grpSp>
      <p:grpSp>
        <p:nvGrpSpPr>
          <p:cNvPr id="41" name="圖形 2" hidden="1">
            <a:extLst>
              <a:ext uri="{FF2B5EF4-FFF2-40B4-BE49-F238E27FC236}">
                <a16:creationId xmlns:a16="http://schemas.microsoft.com/office/drawing/2014/main" id="{1518C79B-3C78-440F-B703-890075EEECF9}"/>
              </a:ext>
            </a:extLst>
          </p:cNvPr>
          <p:cNvGrpSpPr/>
          <p:nvPr/>
        </p:nvGrpSpPr>
        <p:grpSpPr>
          <a:xfrm rot="10800000">
            <a:off x="7898383" y="286002"/>
            <a:ext cx="103027" cy="483014"/>
            <a:chOff x="1513414" y="2209199"/>
            <a:chExt cx="156478" cy="733603"/>
          </a:xfrm>
        </p:grpSpPr>
        <p:sp>
          <p:nvSpPr>
            <p:cNvPr id="42" name="手繪多邊形: 圖案 41">
              <a:extLst>
                <a:ext uri="{FF2B5EF4-FFF2-40B4-BE49-F238E27FC236}">
                  <a16:creationId xmlns:a16="http://schemas.microsoft.com/office/drawing/2014/main" id="{C48C46BD-4E03-4B2D-94FD-8C58E606DFA6}"/>
                </a:ext>
              </a:extLst>
            </p:cNvPr>
            <p:cNvSpPr/>
            <p:nvPr/>
          </p:nvSpPr>
          <p:spPr>
            <a:xfrm>
              <a:off x="1539706" y="2225263"/>
              <a:ext cx="130186" cy="704631"/>
            </a:xfrm>
            <a:custGeom>
              <a:avLst/>
              <a:gdLst>
                <a:gd name="connsiteX0" fmla="*/ 0 w 130185"/>
                <a:gd name="connsiteY0" fmla="*/ 705559 h 704631"/>
                <a:gd name="connsiteX1" fmla="*/ 130283 w 130185"/>
                <a:gd name="connsiteY1" fmla="*/ 352788 h 704631"/>
                <a:gd name="connsiteX2" fmla="*/ 0 w 130185"/>
                <a:gd name="connsiteY2" fmla="*/ 0 h 704631"/>
              </a:gdLst>
              <a:ahLst/>
              <a:cxnLst>
                <a:cxn ang="0">
                  <a:pos x="connsiteX0" y="connsiteY0"/>
                </a:cxn>
                <a:cxn ang="0">
                  <a:pos x="connsiteX1" y="connsiteY1"/>
                </a:cxn>
                <a:cxn ang="0">
                  <a:pos x="connsiteX2" y="connsiteY2"/>
                </a:cxn>
              </a:cxnLst>
              <a:rect l="l" t="t" r="r" b="b"/>
              <a:pathLst>
                <a:path w="130185" h="704631">
                  <a:moveTo>
                    <a:pt x="0" y="705559"/>
                  </a:moveTo>
                  <a:cubicBezTo>
                    <a:pt x="81203" y="610670"/>
                    <a:pt x="130283" y="487465"/>
                    <a:pt x="130283" y="352788"/>
                  </a:cubicBezTo>
                  <a:cubicBezTo>
                    <a:pt x="130283" y="218110"/>
                    <a:pt x="81220" y="94889"/>
                    <a:pt x="0" y="0"/>
                  </a:cubicBezTo>
                </a:path>
              </a:pathLst>
            </a:custGeom>
            <a:noFill/>
            <a:ln w="12700" cap="flat">
              <a:solidFill>
                <a:srgbClr val="9BEAE8"/>
              </a:solid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87D6277F-34FE-4EF1-968F-CAF73C78F832}"/>
                </a:ext>
              </a:extLst>
            </p:cNvPr>
            <p:cNvSpPr/>
            <p:nvPr/>
          </p:nvSpPr>
          <p:spPr>
            <a:xfrm>
              <a:off x="1513414" y="2209199"/>
              <a:ext cx="72823" cy="82869"/>
            </a:xfrm>
            <a:custGeom>
              <a:avLst/>
              <a:gdLst>
                <a:gd name="connsiteX0" fmla="*/ 14093 w 47192"/>
                <a:gd name="connsiteY0" fmla="*/ 0 h 53701"/>
                <a:gd name="connsiteX1" fmla="*/ 48120 w 47192"/>
                <a:gd name="connsiteY1" fmla="*/ 44328 h 53701"/>
                <a:gd name="connsiteX2" fmla="*/ 32839 w 47192"/>
                <a:gd name="connsiteY2" fmla="*/ 54825 h 53701"/>
                <a:gd name="connsiteX3" fmla="*/ 0 w 47192"/>
                <a:gd name="connsiteY3" fmla="*/ 12058 h 53701"/>
                <a:gd name="connsiteX4" fmla="*/ 14093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14093" y="0"/>
                  </a:moveTo>
                  <a:cubicBezTo>
                    <a:pt x="26135" y="14076"/>
                    <a:pt x="37591" y="28999"/>
                    <a:pt x="48120" y="44328"/>
                  </a:cubicBezTo>
                  <a:lnTo>
                    <a:pt x="32839" y="54825"/>
                  </a:lnTo>
                  <a:cubicBezTo>
                    <a:pt x="22669" y="40032"/>
                    <a:pt x="11635" y="25647"/>
                    <a:pt x="0" y="12058"/>
                  </a:cubicBezTo>
                  <a:lnTo>
                    <a:pt x="14093" y="0"/>
                  </a:lnTo>
                  <a:close/>
                </a:path>
              </a:pathLst>
            </a:custGeom>
            <a:solidFill>
              <a:srgbClr val="9BEAE8"/>
            </a:solidFill>
            <a:ln w="1588"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5C5C1332-EF25-4EC0-8195-5EBF4B357479}"/>
                </a:ext>
              </a:extLst>
            </p:cNvPr>
            <p:cNvSpPr/>
            <p:nvPr/>
          </p:nvSpPr>
          <p:spPr>
            <a:xfrm>
              <a:off x="1513837" y="2859933"/>
              <a:ext cx="72823" cy="82869"/>
            </a:xfrm>
            <a:custGeom>
              <a:avLst/>
              <a:gdLst>
                <a:gd name="connsiteX0" fmla="*/ 32839 w 47192"/>
                <a:gd name="connsiteY0" fmla="*/ 0 h 53701"/>
                <a:gd name="connsiteX1" fmla="*/ 48120 w 47192"/>
                <a:gd name="connsiteY1" fmla="*/ 10496 h 53701"/>
                <a:gd name="connsiteX2" fmla="*/ 14093 w 47192"/>
                <a:gd name="connsiteY2" fmla="*/ 54825 h 53701"/>
                <a:gd name="connsiteX3" fmla="*/ 0 w 47192"/>
                <a:gd name="connsiteY3" fmla="*/ 42766 h 53701"/>
                <a:gd name="connsiteX4" fmla="*/ 32839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32839" y="0"/>
                  </a:moveTo>
                  <a:lnTo>
                    <a:pt x="48120" y="10496"/>
                  </a:lnTo>
                  <a:cubicBezTo>
                    <a:pt x="37591" y="25826"/>
                    <a:pt x="26135" y="40748"/>
                    <a:pt x="14093" y="54825"/>
                  </a:cubicBezTo>
                  <a:lnTo>
                    <a:pt x="0" y="42766"/>
                  </a:lnTo>
                  <a:cubicBezTo>
                    <a:pt x="11619" y="29178"/>
                    <a:pt x="22669" y="14792"/>
                    <a:pt x="32839" y="0"/>
                  </a:cubicBezTo>
                  <a:close/>
                </a:path>
              </a:pathLst>
            </a:custGeom>
            <a:solidFill>
              <a:srgbClr val="9BEAE8"/>
            </a:solidFill>
            <a:ln w="1588" cap="flat">
              <a:noFill/>
              <a:prstDash val="solid"/>
              <a:miter/>
            </a:ln>
          </p:spPr>
          <p:txBody>
            <a:bodyPr rtlCol="0" anchor="ctr"/>
            <a:lstStyle/>
            <a:p>
              <a:endParaRPr lang="zh-TW" altLang="en-US"/>
            </a:p>
          </p:txBody>
        </p:sp>
      </p:grpSp>
      <p:sp>
        <p:nvSpPr>
          <p:cNvPr id="46" name="等腰三角形 45">
            <a:extLst>
              <a:ext uri="{FF2B5EF4-FFF2-40B4-BE49-F238E27FC236}">
                <a16:creationId xmlns:a16="http://schemas.microsoft.com/office/drawing/2014/main" id="{798C66B0-48FA-49C8-9355-F65A92229A15}"/>
              </a:ext>
            </a:extLst>
          </p:cNvPr>
          <p:cNvSpPr/>
          <p:nvPr/>
        </p:nvSpPr>
        <p:spPr>
          <a:xfrm>
            <a:off x="7844184" y="175813"/>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Rectangle 4">
            <a:extLst>
              <a:ext uri="{FF2B5EF4-FFF2-40B4-BE49-F238E27FC236}">
                <a16:creationId xmlns:a16="http://schemas.microsoft.com/office/drawing/2014/main" id="{B981EBCF-44D9-4F43-ACD5-FD04D3E02A51}"/>
              </a:ext>
            </a:extLst>
          </p:cNvPr>
          <p:cNvSpPr/>
          <p:nvPr/>
        </p:nvSpPr>
        <p:spPr>
          <a:xfrm>
            <a:off x="7787034" y="383936"/>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447931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accel="60333" decel="9500" autoRev="1" fill="hold" grpId="0" nodeType="withEffect">
                                  <p:stCondLst>
                                    <p:cond delay="0"/>
                                  </p:stCondLst>
                                  <p:endCondLst>
                                    <p:cond evt="onNext" delay="0">
                                      <p:tgtEl>
                                        <p:sldTgt/>
                                      </p:tgtEl>
                                    </p:cond>
                                  </p:endCondLst>
                                  <p:childTnLst>
                                    <p:animClr clrSpc="rgb" dir="cw">
                                      <p:cBhvr override="childStyle">
                                        <p:cTn id="6" dur="2000" fill="hold"/>
                                        <p:tgtEl>
                                          <p:spTgt spid="36"/>
                                        </p:tgtEl>
                                        <p:attrNameLst>
                                          <p:attrName>style.color</p:attrName>
                                        </p:attrNameLst>
                                      </p:cBhvr>
                                      <p:to>
                                        <a:srgbClr val="8BFFFF"/>
                                      </p:to>
                                    </p:animClr>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2000" tmFilter="0, 0; .2, .5; .8, .5; 1, 0"/>
                                        <p:tgtEl>
                                          <p:spTgt spid="45"/>
                                        </p:tgtEl>
                                      </p:cBhvr>
                                    </p:animEffect>
                                    <p:animScale>
                                      <p:cBhvr>
                                        <p:cTn id="9" dur="1000" autoRev="1" fill="hold"/>
                                        <p:tgtEl>
                                          <p:spTgt spid="45"/>
                                        </p:tgtEl>
                                      </p:cBhvr>
                                      <p:by x="105000" y="105000"/>
                                    </p:animScale>
                                  </p:childTnLst>
                                </p:cTn>
                              </p:par>
                              <p:par>
                                <p:cTn id="10" presetID="26" presetClass="emph" presetSubtype="0" repeatCount="indefinite" fill="remove" nodeType="withEffect">
                                  <p:stCondLst>
                                    <p:cond delay="0"/>
                                  </p:stCondLst>
                                  <p:endCondLst>
                                    <p:cond evt="onNext" delay="0">
                                      <p:tgtEl>
                                        <p:sldTgt/>
                                      </p:tgtEl>
                                    </p:cond>
                                  </p:endCondLst>
                                  <p:childTnLst>
                                    <p:animEffect transition="out" filter="fade">
                                      <p:cBhvr>
                                        <p:cTn id="11" dur="3000" tmFilter="0, 0; .2, .5; .8, .5; 1, 0"/>
                                        <p:tgtEl>
                                          <p:spTgt spid="37"/>
                                        </p:tgtEl>
                                      </p:cBhvr>
                                    </p:animEffect>
                                    <p:animScale>
                                      <p:cBhvr>
                                        <p:cTn id="12" dur="1500" autoRev="1" fill="hold"/>
                                        <p:tgtEl>
                                          <p:spTgt spid="37"/>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3000" tmFilter="0, 0; .2, .5; .8, .5; 1, 0"/>
                                        <p:tgtEl>
                                          <p:spTgt spid="41"/>
                                        </p:tgtEl>
                                      </p:cBhvr>
                                    </p:animEffect>
                                    <p:animScale>
                                      <p:cBhvr>
                                        <p:cTn id="15" dur="1500" autoRev="1" fill="hold"/>
                                        <p:tgtEl>
                                          <p:spTgt spid="41"/>
                                        </p:tgtEl>
                                      </p:cBhvr>
                                      <p:by x="105000" y="105000"/>
                                    </p:animScale>
                                  </p:childTnLst>
                                </p:cTn>
                              </p:par>
                              <p:par>
                                <p:cTn id="16" presetID="3" presetClass="emph" presetSubtype="2" repeatCount="indefinite" accel="60333" decel="9500" autoRev="1" fill="hold" grpId="0" nodeType="withEffect">
                                  <p:stCondLst>
                                    <p:cond delay="1000"/>
                                  </p:stCondLst>
                                  <p:endCondLst>
                                    <p:cond evt="onNext" delay="0">
                                      <p:tgtEl>
                                        <p:sldTgt/>
                                      </p:tgtEl>
                                    </p:cond>
                                  </p:endCondLst>
                                  <p:childTnLst>
                                    <p:animClr clrSpc="rgb" dir="cw">
                                      <p:cBhvr override="childStyle">
                                        <p:cTn id="17" dur="500" fill="hold"/>
                                        <p:tgtEl>
                                          <p:spTgt spid="47"/>
                                        </p:tgtEl>
                                        <p:attrNameLst>
                                          <p:attrName>style.color</p:attrName>
                                        </p:attrNameLst>
                                      </p:cBhvr>
                                      <p:to>
                                        <a:srgbClr val="8B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9" name="圖片 8" hidden="1">
            <a:extLst>
              <a:ext uri="{FF2B5EF4-FFF2-40B4-BE49-F238E27FC236}">
                <a16:creationId xmlns:a16="http://schemas.microsoft.com/office/drawing/2014/main" id="{64AAEEFE-5D14-40E7-A334-DE6D4446398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a:ext>
            </a:extLst>
          </a:blip>
          <a:stretch>
            <a:fillRect/>
          </a:stretch>
        </p:blipFill>
        <p:spPr>
          <a:xfrm>
            <a:off x="0" y="1868070"/>
            <a:ext cx="9150681" cy="3301855"/>
          </a:xfrm>
          <a:prstGeom prst="rect">
            <a:avLst/>
          </a:prstGeom>
        </p:spPr>
      </p:pic>
      <p:pic>
        <p:nvPicPr>
          <p:cNvPr id="10" name="圖片 9" hidden="1">
            <a:extLst>
              <a:ext uri="{FF2B5EF4-FFF2-40B4-BE49-F238E27FC236}">
                <a16:creationId xmlns:a16="http://schemas.microsoft.com/office/drawing/2014/main" id="{EC3E8D43-6A74-4AB1-AFE8-72EE98F19B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13160" y="2881022"/>
            <a:ext cx="2556747" cy="2416127"/>
          </a:xfrm>
          <a:prstGeom prst="rect">
            <a:avLst/>
          </a:prstGeom>
        </p:spPr>
      </p:pic>
      <p:pic>
        <p:nvPicPr>
          <p:cNvPr id="12" name="圖形 5">
            <a:extLst>
              <a:ext uri="{FF2B5EF4-FFF2-40B4-BE49-F238E27FC236}">
                <a16:creationId xmlns:a16="http://schemas.microsoft.com/office/drawing/2014/main" id="{C75E58E5-2B51-4892-A376-13241D7A621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34240" y="2571750"/>
            <a:ext cx="2162866" cy="1024184"/>
          </a:xfrm>
          <a:prstGeom prst="rect">
            <a:avLst/>
          </a:prstGeom>
          <a:effectLst>
            <a:outerShdw blurRad="50800" dist="38100" dir="2700000" algn="tl" rotWithShape="0">
              <a:prstClr val="black">
                <a:alpha val="40000"/>
              </a:prstClr>
            </a:outerShdw>
          </a:effectLst>
        </p:spPr>
      </p:pic>
      <p:sp>
        <p:nvSpPr>
          <p:cNvPr id="2" name="內容版面配置區 1">
            <a:extLst>
              <a:ext uri="{FF2B5EF4-FFF2-40B4-BE49-F238E27FC236}">
                <a16:creationId xmlns:a16="http://schemas.microsoft.com/office/drawing/2014/main" id="{977484AC-C5C8-6A4B-89DE-DB5B28FE0864}"/>
              </a:ext>
            </a:extLst>
          </p:cNvPr>
          <p:cNvSpPr>
            <a:spLocks noGrp="1"/>
          </p:cNvSpPr>
          <p:nvPr>
            <p:ph type="body" idx="4294967295"/>
          </p:nvPr>
        </p:nvSpPr>
        <p:spPr>
          <a:xfrm>
            <a:off x="546894" y="1196262"/>
            <a:ext cx="5806281" cy="1309687"/>
          </a:xfrm>
          <a:prstGeom prst="rect">
            <a:avLst/>
          </a:prstGeom>
        </p:spPr>
        <p:txBody>
          <a:bodyPr vert="horz" lIns="91440" tIns="45720" rIns="91440" bIns="45720" rtlCol="0" anchor="t">
            <a:normAutofit/>
          </a:bodyPr>
          <a:lstStyle/>
          <a:p>
            <a:pPr>
              <a:buClr>
                <a:schemeClr val="bg1"/>
              </a:buClr>
            </a:pPr>
            <a:r>
              <a:rPr kumimoji="1" lang="zh-TW" altLang="en-US" sz="1600">
                <a:solidFill>
                  <a:schemeClr val="bg1"/>
                </a:solidFill>
                <a:latin typeface="Microsoft JhengHei"/>
                <a:ea typeface="Microsoft JhengHei"/>
              </a:rPr>
              <a:t>企業管理者佈署 </a:t>
            </a:r>
            <a:r>
              <a:rPr kumimoji="1" lang="en-US" altLang="zh-TW" sz="1600">
                <a:solidFill>
                  <a:schemeClr val="bg1"/>
                </a:solidFill>
                <a:latin typeface="Microsoft JhengHei"/>
                <a:ea typeface="Microsoft JhengHei"/>
              </a:rPr>
              <a:t>SSD</a:t>
            </a:r>
            <a:r>
              <a:rPr kumimoji="1" lang="zh-TW" altLang="en-US" sz="1600">
                <a:solidFill>
                  <a:schemeClr val="bg1"/>
                </a:solidFill>
                <a:latin typeface="Microsoft JhengHei"/>
                <a:ea typeface="Microsoft JhengHei"/>
              </a:rPr>
              <a:t> 儲存最大的考量，便是在於 </a:t>
            </a:r>
            <a:r>
              <a:rPr kumimoji="1" lang="en-US" altLang="zh-TW" sz="1600">
                <a:solidFill>
                  <a:schemeClr val="bg1"/>
                </a:solidFill>
                <a:latin typeface="Microsoft JhengHei"/>
                <a:ea typeface="Microsoft JhengHei"/>
              </a:rPr>
              <a:t>SSD</a:t>
            </a:r>
            <a:r>
              <a:rPr kumimoji="1" lang="zh-TW" altLang="en-US" sz="1600">
                <a:solidFill>
                  <a:schemeClr val="bg1"/>
                </a:solidFill>
                <a:latin typeface="Microsoft JhengHei"/>
                <a:ea typeface="Microsoft JhengHei"/>
              </a:rPr>
              <a:t> 效能能否達到期望解決的儲存效能瓶頸。</a:t>
            </a:r>
            <a:endParaRPr lang="en-US" altLang="zh-TW" sz="1600">
              <a:solidFill>
                <a:schemeClr val="bg1"/>
              </a:solidFill>
              <a:latin typeface="Microsoft JhengHei"/>
              <a:ea typeface="Microsoft JhengHei"/>
            </a:endParaRPr>
          </a:p>
          <a:p>
            <a:pPr>
              <a:buClr>
                <a:schemeClr val="bg1"/>
              </a:buClr>
            </a:pPr>
            <a:r>
              <a:rPr kumimoji="1" lang="zh-TW" altLang="en-US" sz="1600">
                <a:solidFill>
                  <a:schemeClr val="bg1"/>
                </a:solidFill>
                <a:latin typeface="Microsoft JhengHei"/>
                <a:ea typeface="Microsoft JhengHei"/>
              </a:rPr>
              <a:t>針對 </a:t>
            </a:r>
            <a:r>
              <a:rPr kumimoji="1" lang="en" altLang="zh-TW" sz="1600">
                <a:solidFill>
                  <a:schemeClr val="bg1"/>
                </a:solidFill>
                <a:latin typeface="Microsoft JhengHei"/>
                <a:ea typeface="Microsoft JhengHei"/>
              </a:rPr>
              <a:t>SSD </a:t>
            </a:r>
            <a:r>
              <a:rPr kumimoji="1" lang="zh-TW" altLang="en-US" sz="1600">
                <a:solidFill>
                  <a:schemeClr val="bg1"/>
                </a:solidFill>
                <a:latin typeface="Microsoft JhengHei"/>
                <a:ea typeface="Microsoft JhengHei"/>
              </a:rPr>
              <a:t>的持續寫入效能，</a:t>
            </a:r>
            <a:r>
              <a:rPr kumimoji="1" lang="en-US" altLang="zh-TW" sz="1600">
                <a:solidFill>
                  <a:schemeClr val="bg1"/>
                </a:solidFill>
                <a:latin typeface="Microsoft JhengHei"/>
                <a:ea typeface="Microsoft JhengHei"/>
              </a:rPr>
              <a:t>QNAP</a:t>
            </a:r>
            <a:r>
              <a:rPr kumimoji="1" lang="zh-TW" altLang="en-US" sz="1600">
                <a:solidFill>
                  <a:schemeClr val="bg1"/>
                </a:solidFill>
                <a:latin typeface="Microsoft JhengHei"/>
                <a:ea typeface="Microsoft JhengHei"/>
              </a:rPr>
              <a:t> 同步推出 </a:t>
            </a:r>
            <a:r>
              <a:rPr kumimoji="1" lang="en" altLang="zh-TW" sz="1600">
                <a:solidFill>
                  <a:schemeClr val="bg1"/>
                </a:solidFill>
                <a:latin typeface="Microsoft JhengHei"/>
                <a:ea typeface="Microsoft JhengHei"/>
              </a:rPr>
              <a:t>SSD </a:t>
            </a:r>
            <a:r>
              <a:rPr kumimoji="1" lang="zh-TW" altLang="en-US" sz="1600">
                <a:solidFill>
                  <a:schemeClr val="bg1"/>
                </a:solidFill>
                <a:latin typeface="Microsoft JhengHei"/>
                <a:ea typeface="Microsoft JhengHei"/>
              </a:rPr>
              <a:t>分析工具，量測不同SSD 外掛預留空間的效能，依應用情境建議最佳策略。</a:t>
            </a:r>
            <a:endParaRPr lang="en-US" altLang="zh-TW" sz="1600">
              <a:solidFill>
                <a:schemeClr val="bg1"/>
              </a:solidFill>
              <a:latin typeface="Microsoft JhengHei"/>
              <a:ea typeface="Microsoft JhengHei"/>
            </a:endParaRPr>
          </a:p>
        </p:txBody>
      </p:sp>
      <p:sp>
        <p:nvSpPr>
          <p:cNvPr id="239" name="Shape 239"/>
          <p:cNvSpPr txBox="1">
            <a:spLocks noGrp="1"/>
          </p:cNvSpPr>
          <p:nvPr>
            <p:ph type="title"/>
          </p:nvPr>
        </p:nvSpPr>
        <p:spPr>
          <a:xfrm>
            <a:off x="457200" y="108912"/>
            <a:ext cx="8229600" cy="812800"/>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en-US" sz="3200">
                <a:latin typeface="微軟正黑體" panose="020B0604030504040204" pitchFamily="34" charset="-120"/>
                <a:ea typeface="微軟正黑體" panose="020B0604030504040204" pitchFamily="34" charset="-120"/>
              </a:rPr>
              <a:t>選對 </a:t>
            </a:r>
            <a:r>
              <a:rPr lang="en-US" altLang="en-US" sz="3200">
                <a:latin typeface="微軟正黑體" panose="020B0604030504040204" pitchFamily="34" charset="-120"/>
                <a:ea typeface="微軟正黑體" panose="020B0604030504040204" pitchFamily="34" charset="-120"/>
                <a:cs typeface="Arial"/>
              </a:rPr>
              <a:t>SSD</a:t>
            </a:r>
            <a:r>
              <a:rPr lang="en-US" altLang="en-US" sz="3200">
                <a:latin typeface="微軟正黑體" panose="020B0604030504040204" pitchFamily="34" charset="-120"/>
                <a:ea typeface="微軟正黑體" panose="020B0604030504040204" pitchFamily="34" charset="-120"/>
              </a:rPr>
              <a:t> </a:t>
            </a:r>
            <a:r>
              <a:rPr lang="en-US" altLang="en-US" sz="3200" err="1">
                <a:latin typeface="微軟正黑體" panose="020B0604030504040204" pitchFamily="34" charset="-120"/>
                <a:ea typeface="微軟正黑體" panose="020B0604030504040204" pitchFamily="34" charset="-120"/>
              </a:rPr>
              <a:t>很困難，選</a:t>
            </a:r>
            <a:r>
              <a:rPr lang="en-US" altLang="en-US" sz="3200">
                <a:latin typeface="微軟正黑體" panose="020B0604030504040204" pitchFamily="34" charset="-120"/>
                <a:ea typeface="微軟正黑體" panose="020B0604030504040204" pitchFamily="34" charset="-120"/>
              </a:rPr>
              <a:t> </a:t>
            </a:r>
            <a:r>
              <a:rPr lang="en-US" altLang="en-US" sz="3200">
                <a:latin typeface="微軟正黑體" panose="020B0604030504040204" pitchFamily="34" charset="-120"/>
                <a:ea typeface="微軟正黑體" panose="020B0604030504040204" pitchFamily="34" charset="-120"/>
                <a:cs typeface="Arial"/>
              </a:rPr>
              <a:t>QNAP</a:t>
            </a:r>
            <a:r>
              <a:rPr lang="en-US" altLang="en-US" sz="3200">
                <a:latin typeface="微軟正黑體" panose="020B0604030504040204" pitchFamily="34" charset="-120"/>
                <a:ea typeface="微軟正黑體" panose="020B0604030504040204" pitchFamily="34" charset="-120"/>
              </a:rPr>
              <a:t> </a:t>
            </a:r>
            <a:r>
              <a:rPr lang="en-US" altLang="en-US" sz="3200" err="1">
                <a:latin typeface="微軟正黑體" panose="020B0604030504040204" pitchFamily="34" charset="-120"/>
                <a:ea typeface="微軟正黑體" panose="020B0604030504040204" pitchFamily="34" charset="-120"/>
              </a:rPr>
              <a:t>很簡單</a:t>
            </a:r>
            <a:endParaRPr lang="zh-TW" sz="3200">
              <a:latin typeface="微軟正黑體" panose="020B0604030504040204" pitchFamily="34" charset="-120"/>
              <a:ea typeface="微軟正黑體" panose="020B0604030504040204" pitchFamily="34" charset="-120"/>
            </a:endParaRPr>
          </a:p>
        </p:txBody>
      </p:sp>
      <p:pic>
        <p:nvPicPr>
          <p:cNvPr id="14" name="圖片 5" descr="一張含有 螢幕擷取畫面 的圖片&#10;&#10;描述是以非常高的可信度產生">
            <a:extLst>
              <a:ext uri="{FF2B5EF4-FFF2-40B4-BE49-F238E27FC236}">
                <a16:creationId xmlns:a16="http://schemas.microsoft.com/office/drawing/2014/main" id="{79653759-9DC9-443F-A46B-268A84BAE5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6894" y="2430008"/>
            <a:ext cx="5601052" cy="2432123"/>
          </a:xfrm>
          <a:prstGeom prst="rect">
            <a:avLst/>
          </a:prstGeom>
          <a:ln>
            <a:solidFill>
              <a:schemeClr val="tx1"/>
            </a:solidFill>
          </a:ln>
        </p:spPr>
      </p:pic>
      <p:sp>
        <p:nvSpPr>
          <p:cNvPr id="16" name="文字方塊 15">
            <a:extLst>
              <a:ext uri="{FF2B5EF4-FFF2-40B4-BE49-F238E27FC236}">
                <a16:creationId xmlns:a16="http://schemas.microsoft.com/office/drawing/2014/main" id="{BA9216DE-0F35-4B7A-B8A1-85E0DA4C8603}"/>
              </a:ext>
            </a:extLst>
          </p:cNvPr>
          <p:cNvSpPr txBox="1"/>
          <p:nvPr/>
        </p:nvSpPr>
        <p:spPr>
          <a:xfrm>
            <a:off x="6600927" y="2668343"/>
            <a:ext cx="1943791" cy="830997"/>
          </a:xfrm>
          <a:prstGeom prst="rect">
            <a:avLst/>
          </a:prstGeom>
          <a:noFill/>
        </p:spPr>
        <p:txBody>
          <a:bodyPr wrap="square" rtlCol="0" anchor="t">
            <a:spAutoFit/>
          </a:bodyPr>
          <a:lstStyle/>
          <a:p>
            <a:r>
              <a:rPr lang="en-US" altLang="zh-TW" sz="1600">
                <a:solidFill>
                  <a:srgbClr val="69F0E1"/>
                </a:solidFill>
                <a:latin typeface="微軟正黑體" panose="020B0604030504040204" pitchFamily="34" charset="-120"/>
                <a:ea typeface="微軟正黑體" panose="020B0604030504040204" pitchFamily="34" charset="-120"/>
              </a:rPr>
              <a:t>IT </a:t>
            </a:r>
            <a:r>
              <a:rPr lang="zh-TW" altLang="en-US" sz="1600">
                <a:solidFill>
                  <a:srgbClr val="69F0E1"/>
                </a:solidFill>
                <a:latin typeface="微軟正黑體" panose="020B0604030504040204" pitchFamily="34" charset="-120"/>
                <a:ea typeface="微軟正黑體" panose="020B0604030504040204" pitchFamily="34" charset="-120"/>
              </a:rPr>
              <a:t>管理者可依應用情境快速判斷最佳預留空間部署策略</a:t>
            </a:r>
          </a:p>
        </p:txBody>
      </p:sp>
      <p:sp>
        <p:nvSpPr>
          <p:cNvPr id="8" name="Rectangle 4" hidden="1">
            <a:extLst>
              <a:ext uri="{FF2B5EF4-FFF2-40B4-BE49-F238E27FC236}">
                <a16:creationId xmlns:a16="http://schemas.microsoft.com/office/drawing/2014/main" id="{1CBCC62F-9501-41CC-A2B3-640B72C6E73A}"/>
              </a:ext>
            </a:extLst>
          </p:cNvPr>
          <p:cNvSpPr/>
          <p:nvPr/>
        </p:nvSpPr>
        <p:spPr>
          <a:xfrm>
            <a:off x="9309953" y="386080"/>
            <a:ext cx="1194103" cy="307777"/>
          </a:xfrm>
          <a:prstGeom prst="rect">
            <a:avLst/>
          </a:prstGeom>
          <a:solidFill>
            <a:srgbClr val="FFC000"/>
          </a:solidFill>
        </p:spPr>
        <p:txBody>
          <a:bodyPr wrap="square" anchor="t">
            <a:spAutoFit/>
          </a:bodyPr>
          <a:lstStyle/>
          <a:p>
            <a:pPr marL="127000" lvl="0" algn="ctr">
              <a:buClr>
                <a:srgbClr val="F2F2F2"/>
              </a:buClr>
              <a:buSzPts val="1600"/>
            </a:pPr>
            <a:r>
              <a:rPr lang="zh-TW" altLang="en-US" sz="1400" b="1">
                <a:solidFill>
                  <a:schemeClr val="bg1"/>
                </a:solidFill>
                <a:latin typeface="Microsoft JhengHei" panose="020B0604030504040204" pitchFamily="34" charset="-120"/>
                <a:ea typeface="Microsoft JhengHei" panose="020B0604030504040204" pitchFamily="34" charset="-120"/>
              </a:rPr>
              <a:t>黑科技</a:t>
            </a:r>
            <a:endParaRPr lang="en-US" altLang="zh-TW" sz="1400" b="1">
              <a:solidFill>
                <a:schemeClr val="bg1"/>
              </a:solidFill>
              <a:latin typeface="Microsoft JhengHei" panose="020B0604030504040204" pitchFamily="34" charset="-120"/>
              <a:ea typeface="Microsoft JhengHei" panose="020B0604030504040204" pitchFamily="34" charset="-120"/>
            </a:endParaRPr>
          </a:p>
        </p:txBody>
      </p:sp>
      <p:pic>
        <p:nvPicPr>
          <p:cNvPr id="11" name="圖形 10">
            <a:extLst>
              <a:ext uri="{FF2B5EF4-FFF2-40B4-BE49-F238E27FC236}">
                <a16:creationId xmlns:a16="http://schemas.microsoft.com/office/drawing/2014/main" id="{76087193-B861-45FA-B421-C386E5343A8C}"/>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960808" y="159914"/>
            <a:ext cx="941092" cy="160248"/>
          </a:xfrm>
          <a:prstGeom prst="rect">
            <a:avLst/>
          </a:prstGeom>
        </p:spPr>
      </p:pic>
      <p:grpSp>
        <p:nvGrpSpPr>
          <p:cNvPr id="20" name="群組 19">
            <a:extLst>
              <a:ext uri="{FF2B5EF4-FFF2-40B4-BE49-F238E27FC236}">
                <a16:creationId xmlns:a16="http://schemas.microsoft.com/office/drawing/2014/main" id="{D08C9968-A725-41E7-88CB-E3023D0E7B2D}"/>
              </a:ext>
            </a:extLst>
          </p:cNvPr>
          <p:cNvGrpSpPr/>
          <p:nvPr/>
        </p:nvGrpSpPr>
        <p:grpSpPr>
          <a:xfrm>
            <a:off x="9144000" y="191264"/>
            <a:ext cx="1083170" cy="916009"/>
            <a:chOff x="7642783" y="191264"/>
            <a:chExt cx="1083170" cy="916009"/>
          </a:xfrm>
        </p:grpSpPr>
        <p:sp>
          <p:nvSpPr>
            <p:cNvPr id="21" name="等腰三角形 20">
              <a:extLst>
                <a:ext uri="{FF2B5EF4-FFF2-40B4-BE49-F238E27FC236}">
                  <a16:creationId xmlns:a16="http://schemas.microsoft.com/office/drawing/2014/main" id="{8D1E8DE6-2185-489C-8CA5-6DA6C265EEE0}"/>
                </a:ext>
              </a:extLst>
            </p:cNvPr>
            <p:cNvSpPr/>
            <p:nvPr/>
          </p:nvSpPr>
          <p:spPr>
            <a:xfrm>
              <a:off x="7699933" y="191264"/>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Rectangle 4">
              <a:extLst>
                <a:ext uri="{FF2B5EF4-FFF2-40B4-BE49-F238E27FC236}">
                  <a16:creationId xmlns:a16="http://schemas.microsoft.com/office/drawing/2014/main" id="{4DB8AFCE-34C1-4831-94E9-572E92C70030}"/>
                </a:ext>
              </a:extLst>
            </p:cNvPr>
            <p:cNvSpPr/>
            <p:nvPr/>
          </p:nvSpPr>
          <p:spPr>
            <a:xfrm>
              <a:off x="7642783" y="399387"/>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grpSp>
      <p:sp>
        <p:nvSpPr>
          <p:cNvPr id="23" name="等腰三角形 22">
            <a:extLst>
              <a:ext uri="{FF2B5EF4-FFF2-40B4-BE49-F238E27FC236}">
                <a16:creationId xmlns:a16="http://schemas.microsoft.com/office/drawing/2014/main" id="{F168F12D-74F6-4182-BAD8-13FB6FE2166C}"/>
              </a:ext>
            </a:extLst>
          </p:cNvPr>
          <p:cNvSpPr/>
          <p:nvPr/>
        </p:nvSpPr>
        <p:spPr>
          <a:xfrm>
            <a:off x="9601200" y="175813"/>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Rectangle 4">
            <a:extLst>
              <a:ext uri="{FF2B5EF4-FFF2-40B4-BE49-F238E27FC236}">
                <a16:creationId xmlns:a16="http://schemas.microsoft.com/office/drawing/2014/main" id="{C6DF5ACC-B1C4-4958-8B12-EA09EECDF3B0}"/>
              </a:ext>
            </a:extLst>
          </p:cNvPr>
          <p:cNvSpPr/>
          <p:nvPr/>
        </p:nvSpPr>
        <p:spPr>
          <a:xfrm>
            <a:off x="9544050" y="383936"/>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4139852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accel="60333" decel="9500" autoRev="1" fill="hold" grpId="0" nodeType="withEffect">
                                  <p:stCondLst>
                                    <p:cond delay="0"/>
                                  </p:stCondLst>
                                  <p:endCondLst>
                                    <p:cond evt="onNext" delay="0">
                                      <p:tgtEl>
                                        <p:sldTgt/>
                                      </p:tgtEl>
                                    </p:cond>
                                  </p:endCondLst>
                                  <p:childTnLst>
                                    <p:animClr clrSpc="rgb" dir="cw">
                                      <p:cBhvr override="childStyle">
                                        <p:cTn id="6" dur="2000" fill="hold"/>
                                        <p:tgtEl>
                                          <p:spTgt spid="24"/>
                                        </p:tgtEl>
                                        <p:attrNameLst>
                                          <p:attrName>style.color</p:attrName>
                                        </p:attrNameLst>
                                      </p:cBhvr>
                                      <p:to>
                                        <a:srgbClr val="8B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向右箭號 118">
            <a:extLst>
              <a:ext uri="{FF2B5EF4-FFF2-40B4-BE49-F238E27FC236}">
                <a16:creationId xmlns:a16="http://schemas.microsoft.com/office/drawing/2014/main" id="{D98B1918-CC21-4230-B7FA-B38DEE352302}"/>
              </a:ext>
            </a:extLst>
          </p:cNvPr>
          <p:cNvSpPr/>
          <p:nvPr/>
        </p:nvSpPr>
        <p:spPr>
          <a:xfrm>
            <a:off x="2110728" y="2494460"/>
            <a:ext cx="2155198" cy="594066"/>
          </a:xfrm>
          <a:prstGeom prst="rightArrow">
            <a:avLst/>
          </a:prstGeom>
          <a:gradFill>
            <a:gsLst>
              <a:gs pos="70000">
                <a:srgbClr val="0070C0"/>
              </a:gs>
              <a:gs pos="0">
                <a:srgbClr val="00B0F0">
                  <a:alpha val="3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73" name="向右箭號 118">
            <a:extLst>
              <a:ext uri="{FF2B5EF4-FFF2-40B4-BE49-F238E27FC236}">
                <a16:creationId xmlns:a16="http://schemas.microsoft.com/office/drawing/2014/main" id="{D0CF6157-B127-4DD8-AEDE-DA484362AEDC}"/>
              </a:ext>
            </a:extLst>
          </p:cNvPr>
          <p:cNvSpPr/>
          <p:nvPr/>
        </p:nvSpPr>
        <p:spPr>
          <a:xfrm>
            <a:off x="2110728" y="3434944"/>
            <a:ext cx="2155198" cy="594066"/>
          </a:xfrm>
          <a:prstGeom prst="rightArrow">
            <a:avLst/>
          </a:prstGeom>
          <a:gradFill>
            <a:gsLst>
              <a:gs pos="70000">
                <a:srgbClr val="0070C0"/>
              </a:gs>
              <a:gs pos="0">
                <a:srgbClr val="00B0F0">
                  <a:alpha val="3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pic>
        <p:nvPicPr>
          <p:cNvPr id="71" name="圖片 70">
            <a:extLst>
              <a:ext uri="{FF2B5EF4-FFF2-40B4-BE49-F238E27FC236}">
                <a16:creationId xmlns:a16="http://schemas.microsoft.com/office/drawing/2014/main" id="{4B2725BD-DE5E-438A-8C50-92B43C784F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795412" y="2569781"/>
            <a:ext cx="1514390" cy="1404070"/>
          </a:xfrm>
          <a:prstGeom prst="rect">
            <a:avLst/>
          </a:prstGeom>
          <a:effectLst>
            <a:outerShdw blurRad="50800" dist="38100" dir="5400000" algn="t" rotWithShape="0">
              <a:prstClr val="black">
                <a:alpha val="40000"/>
              </a:prstClr>
            </a:outerShdw>
          </a:effectLst>
        </p:spPr>
      </p:pic>
      <p:sp>
        <p:nvSpPr>
          <p:cNvPr id="5" name="標題 4">
            <a:extLst>
              <a:ext uri="{FF2B5EF4-FFF2-40B4-BE49-F238E27FC236}">
                <a16:creationId xmlns:a16="http://schemas.microsoft.com/office/drawing/2014/main" id="{A2B18404-6A97-47C8-AEE6-CD57A07A0735}"/>
              </a:ext>
            </a:extLst>
          </p:cNvPr>
          <p:cNvSpPr>
            <a:spLocks noGrp="1"/>
          </p:cNvSpPr>
          <p:nvPr>
            <p:ph type="title"/>
          </p:nvPr>
        </p:nvSpPr>
        <p:spPr>
          <a:xfrm>
            <a:off x="457200" y="76870"/>
            <a:ext cx="8229600" cy="812800"/>
          </a:xfrm>
          <a:prstGeom prst="rect">
            <a:avLst/>
          </a:prstGeom>
        </p:spPr>
        <p:txBody>
          <a:bodyPr/>
          <a:lstStyle/>
          <a:p>
            <a:r>
              <a:rPr kumimoji="1" lang="zh-TW" altLang="en-US">
                <a:latin typeface="微軟正黑體" panose="020B0604030504040204" pitchFamily="34" charset="-120"/>
                <a:ea typeface="微軟正黑體" panose="020B0604030504040204" pitchFamily="34" charset="-120"/>
              </a:rPr>
              <a:t>具</a:t>
            </a:r>
            <a:r>
              <a:rPr kumimoji="1" lang="zh-TW" altLang="en-US">
                <a:solidFill>
                  <a:srgbClr val="69F0E1"/>
                </a:solidFill>
                <a:latin typeface="微軟正黑體" panose="020B0604030504040204" pitchFamily="34" charset="-120"/>
                <a:ea typeface="微軟正黑體" panose="020B0604030504040204" pitchFamily="34" charset="-120"/>
              </a:rPr>
              <a:t>智能感知</a:t>
            </a:r>
            <a:r>
              <a:rPr kumimoji="1" lang="zh-TW" altLang="en-US">
                <a:latin typeface="微軟正黑體" panose="020B0604030504040204" pitchFamily="34" charset="-120"/>
                <a:ea typeface="微軟正黑體" panose="020B0604030504040204" pitchFamily="34" charset="-120"/>
              </a:rPr>
              <a:t>，智慧判別分層資料</a:t>
            </a:r>
            <a:endParaRPr lang="zh-TW" altLang="en-US">
              <a:latin typeface="微軟正黑體" panose="020B0604030504040204" pitchFamily="34" charset="-120"/>
              <a:ea typeface="微軟正黑體" panose="020B0604030504040204" pitchFamily="34" charset="-120"/>
            </a:endParaRPr>
          </a:p>
        </p:txBody>
      </p:sp>
      <p:grpSp>
        <p:nvGrpSpPr>
          <p:cNvPr id="7" name="群組 6">
            <a:extLst>
              <a:ext uri="{FF2B5EF4-FFF2-40B4-BE49-F238E27FC236}">
                <a16:creationId xmlns:a16="http://schemas.microsoft.com/office/drawing/2014/main" id="{4E542BD2-219E-4A21-A47D-117C47358B9E}"/>
              </a:ext>
            </a:extLst>
          </p:cNvPr>
          <p:cNvGrpSpPr/>
          <p:nvPr/>
        </p:nvGrpSpPr>
        <p:grpSpPr>
          <a:xfrm>
            <a:off x="4186228" y="1064844"/>
            <a:ext cx="4757310" cy="2255623"/>
            <a:chOff x="380283" y="3863185"/>
            <a:chExt cx="6343077" cy="3007498"/>
          </a:xfrm>
        </p:grpSpPr>
        <p:grpSp>
          <p:nvGrpSpPr>
            <p:cNvPr id="8" name="群組 67">
              <a:extLst>
                <a:ext uri="{FF2B5EF4-FFF2-40B4-BE49-F238E27FC236}">
                  <a16:creationId xmlns:a16="http://schemas.microsoft.com/office/drawing/2014/main" id="{5871A9E4-A001-42DB-A8DB-52655D98F0E1}"/>
                </a:ext>
              </a:extLst>
            </p:cNvPr>
            <p:cNvGrpSpPr>
              <a:grpSpLocks/>
            </p:cNvGrpSpPr>
            <p:nvPr/>
          </p:nvGrpSpPr>
          <p:grpSpPr bwMode="auto">
            <a:xfrm>
              <a:off x="4975521" y="5521808"/>
              <a:ext cx="1747839" cy="970920"/>
              <a:chOff x="11142110" y="1831386"/>
              <a:chExt cx="1749051" cy="970612"/>
            </a:xfrm>
          </p:grpSpPr>
          <p:sp>
            <p:nvSpPr>
              <p:cNvPr id="45" name="Shape 74">
                <a:extLst>
                  <a:ext uri="{FF2B5EF4-FFF2-40B4-BE49-F238E27FC236}">
                    <a16:creationId xmlns:a16="http://schemas.microsoft.com/office/drawing/2014/main" id="{F3DA49D6-F78E-4033-9868-9FD1A4A7C6E6}"/>
                  </a:ext>
                </a:extLst>
              </p:cNvPr>
              <p:cNvSpPr>
                <a:spLocks noChangeArrowheads="1"/>
              </p:cNvSpPr>
              <p:nvPr/>
            </p:nvSpPr>
            <p:spPr bwMode="auto">
              <a:xfrm>
                <a:off x="11142110" y="2195214"/>
                <a:ext cx="194805" cy="20723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sym typeface="Arial" charset="0"/>
                </a:endParaRPr>
              </a:p>
            </p:txBody>
          </p:sp>
          <p:sp>
            <p:nvSpPr>
              <p:cNvPr id="46" name="Shape 75">
                <a:extLst>
                  <a:ext uri="{FF2B5EF4-FFF2-40B4-BE49-F238E27FC236}">
                    <a16:creationId xmlns:a16="http://schemas.microsoft.com/office/drawing/2014/main" id="{FEEC40A6-D23A-48EB-BDF0-D9A5D9B2FD69}"/>
                  </a:ext>
                </a:extLst>
              </p:cNvPr>
              <p:cNvSpPr>
                <a:spLocks noChangeArrowheads="1"/>
              </p:cNvSpPr>
              <p:nvPr/>
            </p:nvSpPr>
            <p:spPr bwMode="auto">
              <a:xfrm>
                <a:off x="11142110" y="2481019"/>
                <a:ext cx="194805" cy="207239"/>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sym typeface="Arial" charset="0"/>
                </a:endParaRPr>
              </a:p>
            </p:txBody>
          </p:sp>
          <p:sp>
            <p:nvSpPr>
              <p:cNvPr id="47" name="Shape 96">
                <a:extLst>
                  <a:ext uri="{FF2B5EF4-FFF2-40B4-BE49-F238E27FC236}">
                    <a16:creationId xmlns:a16="http://schemas.microsoft.com/office/drawing/2014/main" id="{71AD2B10-7662-4B05-A238-D5A5A5115610}"/>
                  </a:ext>
                </a:extLst>
              </p:cNvPr>
              <p:cNvSpPr txBox="1">
                <a:spLocks noChangeArrowheads="1"/>
              </p:cNvSpPr>
              <p:nvPr/>
            </p:nvSpPr>
            <p:spPr bwMode="auto">
              <a:xfrm>
                <a:off x="11367124" y="2131834"/>
                <a:ext cx="1524037"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nSpc>
                    <a:spcPct val="115000"/>
                  </a:lnSpc>
                  <a:buClr>
                    <a:srgbClr val="595959"/>
                  </a:buClr>
                  <a:buSzPts val="800"/>
                </a:pPr>
                <a:r>
                  <a:rPr lang="zh-TW" altLang="zh-TW" sz="900" b="1">
                    <a:solidFill>
                      <a:schemeClr val="bg1"/>
                    </a:solidFill>
                    <a:latin typeface="微軟正黑體" charset="-120"/>
                    <a:ea typeface="微軟正黑體" charset="-120"/>
                    <a:sym typeface="微軟正黑體" charset="-120"/>
                  </a:rPr>
                  <a:t>HDD </a:t>
                </a:r>
                <a:r>
                  <a:rPr lang="zh-TW" altLang="en-US" sz="900" b="1">
                    <a:solidFill>
                      <a:schemeClr val="bg1"/>
                    </a:solidFill>
                    <a:latin typeface="微軟正黑體" charset="-120"/>
                    <a:ea typeface="微軟正黑體" charset="-120"/>
                    <a:sym typeface="微軟正黑體" charset="-120"/>
                  </a:rPr>
                  <a:t>空間</a:t>
                </a:r>
                <a:endParaRPr lang="zh-TW" altLang="zh-TW" sz="900" b="1">
                  <a:solidFill>
                    <a:schemeClr val="bg1"/>
                  </a:solidFill>
                  <a:latin typeface="微軟正黑體" charset="-120"/>
                  <a:ea typeface="微軟正黑體" charset="-120"/>
                  <a:sym typeface="微軟正黑體" charset="-120"/>
                </a:endParaRPr>
              </a:p>
            </p:txBody>
          </p:sp>
          <p:sp>
            <p:nvSpPr>
              <p:cNvPr id="48" name="Shape 97">
                <a:extLst>
                  <a:ext uri="{FF2B5EF4-FFF2-40B4-BE49-F238E27FC236}">
                    <a16:creationId xmlns:a16="http://schemas.microsoft.com/office/drawing/2014/main" id="{27F8A312-DD7A-49D7-AE58-276FDFE5171A}"/>
                  </a:ext>
                </a:extLst>
              </p:cNvPr>
              <p:cNvSpPr txBox="1">
                <a:spLocks noChangeArrowheads="1"/>
              </p:cNvSpPr>
              <p:nvPr/>
            </p:nvSpPr>
            <p:spPr bwMode="auto">
              <a:xfrm>
                <a:off x="11367124" y="2420727"/>
                <a:ext cx="1524037"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nSpc>
                    <a:spcPct val="115000"/>
                  </a:lnSpc>
                  <a:buClr>
                    <a:srgbClr val="595959"/>
                  </a:buClr>
                  <a:buSzPts val="800"/>
                </a:pPr>
                <a:r>
                  <a:rPr lang="zh-TW" altLang="zh-TW" sz="900" b="1">
                    <a:solidFill>
                      <a:schemeClr val="bg1"/>
                    </a:solidFill>
                    <a:latin typeface="微軟正黑體" charset="-120"/>
                    <a:ea typeface="微軟正黑體" charset="-120"/>
                    <a:sym typeface="微軟正黑體" charset="-120"/>
                  </a:rPr>
                  <a:t>SSD </a:t>
                </a:r>
                <a:r>
                  <a:rPr lang="zh-TW" altLang="en-US" sz="900" b="1">
                    <a:solidFill>
                      <a:schemeClr val="bg1"/>
                    </a:solidFill>
                    <a:latin typeface="微軟正黑體" charset="-120"/>
                    <a:ea typeface="微軟正黑體" charset="-120"/>
                    <a:sym typeface="微軟正黑體" charset="-120"/>
                  </a:rPr>
                  <a:t>空間</a:t>
                </a:r>
                <a:endParaRPr lang="zh-TW" altLang="zh-TW" sz="900" b="1">
                  <a:solidFill>
                    <a:schemeClr val="bg1"/>
                  </a:solidFill>
                  <a:latin typeface="微軟正黑體" charset="-120"/>
                  <a:ea typeface="微軟正黑體" charset="-120"/>
                  <a:sym typeface="微軟正黑體" charset="-120"/>
                </a:endParaRPr>
              </a:p>
            </p:txBody>
          </p:sp>
          <p:sp>
            <p:nvSpPr>
              <p:cNvPr id="49" name="Shape 105">
                <a:extLst>
                  <a:ext uri="{FF2B5EF4-FFF2-40B4-BE49-F238E27FC236}">
                    <a16:creationId xmlns:a16="http://schemas.microsoft.com/office/drawing/2014/main" id="{D7EA0680-2FA2-4AC7-9D80-D41E5F73365B}"/>
                  </a:ext>
                </a:extLst>
              </p:cNvPr>
              <p:cNvSpPr txBox="1">
                <a:spLocks noChangeArrowheads="1"/>
              </p:cNvSpPr>
              <p:nvPr/>
            </p:nvSpPr>
            <p:spPr bwMode="auto">
              <a:xfrm>
                <a:off x="11367124" y="1831386"/>
                <a:ext cx="972024" cy="38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nSpc>
                    <a:spcPct val="115000"/>
                  </a:lnSpc>
                  <a:buClr>
                    <a:srgbClr val="595959"/>
                  </a:buClr>
                  <a:buSzPts val="800"/>
                </a:pPr>
                <a:r>
                  <a:rPr lang="zh-TW" altLang="zh-TW" sz="900" b="1">
                    <a:solidFill>
                      <a:schemeClr val="bg1"/>
                    </a:solidFill>
                    <a:latin typeface="微軟正黑體" charset="-120"/>
                    <a:ea typeface="微軟正黑體" charset="-120"/>
                    <a:sym typeface="微軟正黑體" charset="-120"/>
                  </a:rPr>
                  <a:t>應用層</a:t>
                </a:r>
              </a:p>
            </p:txBody>
          </p:sp>
          <p:sp>
            <p:nvSpPr>
              <p:cNvPr id="50" name="Shape 74">
                <a:extLst>
                  <a:ext uri="{FF2B5EF4-FFF2-40B4-BE49-F238E27FC236}">
                    <a16:creationId xmlns:a16="http://schemas.microsoft.com/office/drawing/2014/main" id="{30B0F04D-3DE8-4433-A586-5AE9CFFA724E}"/>
                  </a:ext>
                </a:extLst>
              </p:cNvPr>
              <p:cNvSpPr>
                <a:spLocks noChangeArrowheads="1"/>
              </p:cNvSpPr>
              <p:nvPr/>
            </p:nvSpPr>
            <p:spPr bwMode="auto">
              <a:xfrm>
                <a:off x="11142110" y="1906933"/>
                <a:ext cx="195399" cy="207897"/>
              </a:xfrm>
              <a:prstGeom prst="rect">
                <a:avLst/>
              </a:prstGeom>
              <a:solidFill>
                <a:schemeClr val="accent4"/>
              </a:solidFill>
              <a:ln w="9525">
                <a:noFill/>
                <a:miter lim="800000"/>
                <a:headEnd/>
                <a:tailEnd/>
              </a:ln>
            </p:spPr>
            <p:txBody>
              <a:bodyPr lIns="68569" tIns="34275" rIns="68569" bIns="34275" anchor="ctr"/>
              <a:lstStyle/>
              <a:p>
                <a:pPr indent="-88106" algn="ctr">
                  <a:buSzPts val="1400"/>
                  <a:defRPr/>
                </a:pPr>
                <a:endParaRPr lang="zh-TW" altLang="zh-TW" sz="1425" b="1">
                  <a:solidFill>
                    <a:srgbClr val="FFFFFF"/>
                  </a:solidFill>
                  <a:ea typeface="新細明體" pitchFamily="18" charset="-120"/>
                  <a:cs typeface="Arial" charset="0"/>
                  <a:sym typeface="Arial" charset="0"/>
                </a:endParaRPr>
              </a:p>
            </p:txBody>
          </p:sp>
        </p:grpSp>
        <p:grpSp>
          <p:nvGrpSpPr>
            <p:cNvPr id="9" name="群組 8">
              <a:extLst>
                <a:ext uri="{FF2B5EF4-FFF2-40B4-BE49-F238E27FC236}">
                  <a16:creationId xmlns:a16="http://schemas.microsoft.com/office/drawing/2014/main" id="{1913C01F-FB4A-42F1-B884-BB44BBA4E84B}"/>
                </a:ext>
              </a:extLst>
            </p:cNvPr>
            <p:cNvGrpSpPr/>
            <p:nvPr/>
          </p:nvGrpSpPr>
          <p:grpSpPr>
            <a:xfrm>
              <a:off x="380283" y="3863185"/>
              <a:ext cx="6096999" cy="3007498"/>
              <a:chOff x="380283" y="3863185"/>
              <a:chExt cx="6096999" cy="3007498"/>
            </a:xfrm>
          </p:grpSpPr>
          <p:grpSp>
            <p:nvGrpSpPr>
              <p:cNvPr id="10" name="群組 99">
                <a:extLst>
                  <a:ext uri="{FF2B5EF4-FFF2-40B4-BE49-F238E27FC236}">
                    <a16:creationId xmlns:a16="http://schemas.microsoft.com/office/drawing/2014/main" id="{E2A231DA-79E8-4ED1-BA47-B7851D8D2695}"/>
                  </a:ext>
                </a:extLst>
              </p:cNvPr>
              <p:cNvGrpSpPr>
                <a:grpSpLocks/>
              </p:cNvGrpSpPr>
              <p:nvPr/>
            </p:nvGrpSpPr>
            <p:grpSpPr bwMode="auto">
              <a:xfrm>
                <a:off x="380283" y="3863185"/>
                <a:ext cx="2478086" cy="2992236"/>
                <a:chOff x="2969092" y="2564629"/>
                <a:chExt cx="2476569" cy="2992236"/>
              </a:xfrm>
            </p:grpSpPr>
            <p:cxnSp>
              <p:nvCxnSpPr>
                <p:cNvPr id="31" name="Shape 151">
                  <a:extLst>
                    <a:ext uri="{FF2B5EF4-FFF2-40B4-BE49-F238E27FC236}">
                      <a16:creationId xmlns:a16="http://schemas.microsoft.com/office/drawing/2014/main" id="{E0DC5580-02DA-4C36-B723-EE6C36CA7E42}"/>
                    </a:ext>
                  </a:extLst>
                </p:cNvPr>
                <p:cNvCxnSpPr>
                  <a:cxnSpLocks noChangeShapeType="1"/>
                </p:cNvCxnSpPr>
                <p:nvPr/>
              </p:nvCxnSpPr>
              <p:spPr bwMode="auto">
                <a:xfrm>
                  <a:off x="3264027" y="4616391"/>
                  <a:ext cx="1523995" cy="2000"/>
                </a:xfrm>
                <a:prstGeom prst="straightConnector1">
                  <a:avLst/>
                </a:prstGeom>
                <a:noFill/>
                <a:ln w="9525">
                  <a:solidFill>
                    <a:srgbClr val="7F7F7F"/>
                  </a:solidFill>
                  <a:prstDash val="dash"/>
                  <a:round/>
                  <a:headEnd/>
                  <a:tailEnd/>
                </a:ln>
                <a:extLst>
                  <a:ext uri="{909E8E84-426E-40DD-AFC4-6F175D3DCCD1}">
                    <a14:hiddenFill xmlns:a14="http://schemas.microsoft.com/office/drawing/2010/main">
                      <a:noFill/>
                    </a14:hiddenFill>
                  </a:ext>
                </a:extLst>
              </p:spPr>
            </p:cxnSp>
            <p:cxnSp>
              <p:nvCxnSpPr>
                <p:cNvPr id="32" name="Shape 152">
                  <a:extLst>
                    <a:ext uri="{FF2B5EF4-FFF2-40B4-BE49-F238E27FC236}">
                      <a16:creationId xmlns:a16="http://schemas.microsoft.com/office/drawing/2014/main" id="{F669EA3C-664F-4A43-B7E3-DAD32CDE7A52}"/>
                    </a:ext>
                  </a:extLst>
                </p:cNvPr>
                <p:cNvCxnSpPr>
                  <a:cxnSpLocks noChangeShapeType="1"/>
                </p:cNvCxnSpPr>
                <p:nvPr/>
              </p:nvCxnSpPr>
              <p:spPr bwMode="auto">
                <a:xfrm>
                  <a:off x="3264022" y="3866451"/>
                  <a:ext cx="1523995" cy="2400"/>
                </a:xfrm>
                <a:prstGeom prst="straightConnector1">
                  <a:avLst/>
                </a:prstGeom>
                <a:noFill/>
                <a:ln w="9525">
                  <a:solidFill>
                    <a:srgbClr val="7F7F7F"/>
                  </a:solidFill>
                  <a:prstDash val="dash"/>
                  <a:round/>
                  <a:headEnd/>
                  <a:tailEnd/>
                </a:ln>
                <a:extLst>
                  <a:ext uri="{909E8E84-426E-40DD-AFC4-6F175D3DCCD1}">
                    <a14:hiddenFill xmlns:a14="http://schemas.microsoft.com/office/drawing/2010/main">
                      <a:noFill/>
                    </a14:hiddenFill>
                  </a:ext>
                </a:extLst>
              </p:spPr>
            </p:cxnSp>
            <p:grpSp>
              <p:nvGrpSpPr>
                <p:cNvPr id="33" name="Shape 153">
                  <a:extLst>
                    <a:ext uri="{FF2B5EF4-FFF2-40B4-BE49-F238E27FC236}">
                      <a16:creationId xmlns:a16="http://schemas.microsoft.com/office/drawing/2014/main" id="{0B29716F-B6ED-4806-B128-A509A3C36DE0}"/>
                    </a:ext>
                  </a:extLst>
                </p:cNvPr>
                <p:cNvGrpSpPr>
                  <a:grpSpLocks/>
                </p:cNvGrpSpPr>
                <p:nvPr/>
              </p:nvGrpSpPr>
              <p:grpSpPr bwMode="auto">
                <a:xfrm>
                  <a:off x="3434872" y="3010287"/>
                  <a:ext cx="1428796" cy="2092541"/>
                  <a:chOff x="805672" y="1505222"/>
                  <a:chExt cx="1071600" cy="1569112"/>
                </a:xfrm>
              </p:grpSpPr>
              <p:sp>
                <p:nvSpPr>
                  <p:cNvPr id="39" name="Shape 154">
                    <a:extLst>
                      <a:ext uri="{FF2B5EF4-FFF2-40B4-BE49-F238E27FC236}">
                        <a16:creationId xmlns:a16="http://schemas.microsoft.com/office/drawing/2014/main" id="{7FB0E3E0-7C29-4DD6-872A-3DBA3D8131FA}"/>
                      </a:ext>
                    </a:extLst>
                  </p:cNvPr>
                  <p:cNvSpPr>
                    <a:spLocks noChangeArrowheads="1"/>
                  </p:cNvSpPr>
                  <p:nvPr/>
                </p:nvSpPr>
                <p:spPr bwMode="auto">
                  <a:xfrm>
                    <a:off x="805672" y="1505222"/>
                    <a:ext cx="1071600" cy="344172"/>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微軟正黑體" charset="-120"/>
                      <a:ea typeface="微軟正黑體" charset="-120"/>
                      <a:cs typeface="Arial" charset="0"/>
                      <a:sym typeface="Arial" charset="0"/>
                    </a:endParaRPr>
                  </a:p>
                </p:txBody>
              </p:sp>
              <p:sp>
                <p:nvSpPr>
                  <p:cNvPr id="40" name="Shape 155">
                    <a:extLst>
                      <a:ext uri="{FF2B5EF4-FFF2-40B4-BE49-F238E27FC236}">
                        <a16:creationId xmlns:a16="http://schemas.microsoft.com/office/drawing/2014/main" id="{096E18C2-F8F2-4661-8854-A201A26EC70C}"/>
                      </a:ext>
                    </a:extLst>
                  </p:cNvPr>
                  <p:cNvSpPr>
                    <a:spLocks noChangeArrowheads="1"/>
                  </p:cNvSpPr>
                  <p:nvPr/>
                </p:nvSpPr>
                <p:spPr bwMode="auto">
                  <a:xfrm>
                    <a:off x="1163147" y="2154985"/>
                    <a:ext cx="428700" cy="2739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微軟正黑體" charset="-120"/>
                      <a:ea typeface="微軟正黑體" charset="-120"/>
                      <a:cs typeface="Arial" charset="0"/>
                      <a:sym typeface="Arial" charset="0"/>
                    </a:endParaRPr>
                  </a:p>
                </p:txBody>
              </p:sp>
              <p:sp>
                <p:nvSpPr>
                  <p:cNvPr id="41" name="Shape 156">
                    <a:extLst>
                      <a:ext uri="{FF2B5EF4-FFF2-40B4-BE49-F238E27FC236}">
                        <a16:creationId xmlns:a16="http://schemas.microsoft.com/office/drawing/2014/main" id="{C03278B1-F46B-4114-95E8-10C397A823D1}"/>
                      </a:ext>
                    </a:extLst>
                  </p:cNvPr>
                  <p:cNvSpPr>
                    <a:spLocks noChangeArrowheads="1"/>
                  </p:cNvSpPr>
                  <p:nvPr/>
                </p:nvSpPr>
                <p:spPr bwMode="auto">
                  <a:xfrm>
                    <a:off x="1163147" y="2440628"/>
                    <a:ext cx="428700" cy="633706"/>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微軟正黑體" charset="-120"/>
                      <a:ea typeface="微軟正黑體" charset="-120"/>
                      <a:cs typeface="Arial" charset="0"/>
                      <a:sym typeface="Arial" charset="0"/>
                    </a:endParaRPr>
                  </a:p>
                </p:txBody>
              </p:sp>
              <p:cxnSp>
                <p:nvCxnSpPr>
                  <p:cNvPr id="42" name="Shape 157">
                    <a:extLst>
                      <a:ext uri="{FF2B5EF4-FFF2-40B4-BE49-F238E27FC236}">
                        <a16:creationId xmlns:a16="http://schemas.microsoft.com/office/drawing/2014/main" id="{BE83107F-15FA-4C87-BB7D-C9796057EB4E}"/>
                      </a:ext>
                    </a:extLst>
                  </p:cNvPr>
                  <p:cNvCxnSpPr>
                    <a:cxnSpLocks noChangeShapeType="1"/>
                  </p:cNvCxnSpPr>
                  <p:nvPr/>
                </p:nvCxnSpPr>
                <p:spPr bwMode="auto">
                  <a:xfrm rot="-5400000">
                    <a:off x="1174751" y="1998687"/>
                    <a:ext cx="285000" cy="900"/>
                  </a:xfrm>
                  <a:prstGeom prst="straightConnector1">
                    <a:avLst/>
                  </a:prstGeom>
                  <a:noFill/>
                  <a:ln w="28575">
                    <a:solidFill>
                      <a:srgbClr val="FF0000"/>
                    </a:solidFill>
                    <a:round/>
                    <a:headEnd type="stealth" w="lg" len="lg"/>
                    <a:tailEnd type="stealth" w="lg" len="lg"/>
                  </a:ln>
                  <a:extLst>
                    <a:ext uri="{909E8E84-426E-40DD-AFC4-6F175D3DCCD1}">
                      <a14:hiddenFill xmlns:a14="http://schemas.microsoft.com/office/drawing/2010/main">
                        <a:noFill/>
                      </a14:hiddenFill>
                    </a:ext>
                  </a:extLst>
                </p:spPr>
              </p:cxnSp>
              <p:cxnSp>
                <p:nvCxnSpPr>
                  <p:cNvPr id="43" name="Shape 158">
                    <a:extLst>
                      <a:ext uri="{FF2B5EF4-FFF2-40B4-BE49-F238E27FC236}">
                        <a16:creationId xmlns:a16="http://schemas.microsoft.com/office/drawing/2014/main" id="{B47FA7D6-67AD-4F33-AEAA-ED9972F64854}"/>
                      </a:ext>
                    </a:extLst>
                  </p:cNvPr>
                  <p:cNvCxnSpPr>
                    <a:cxnSpLocks noChangeShapeType="1"/>
                  </p:cNvCxnSpPr>
                  <p:nvPr/>
                </p:nvCxnSpPr>
                <p:spPr bwMode="auto">
                  <a:xfrm rot="-5400000">
                    <a:off x="1163945" y="2438324"/>
                    <a:ext cx="285000" cy="900"/>
                  </a:xfrm>
                  <a:prstGeom prst="straightConnector1">
                    <a:avLst/>
                  </a:prstGeom>
                  <a:noFill/>
                  <a:ln w="28575">
                    <a:solidFill>
                      <a:srgbClr val="FF0000"/>
                    </a:solidFill>
                    <a:round/>
                    <a:headEnd type="stealth" w="lg" len="lg"/>
                    <a:tailEnd type="stealth" w="lg" len="lg"/>
                  </a:ln>
                  <a:extLst>
                    <a:ext uri="{909E8E84-426E-40DD-AFC4-6F175D3DCCD1}">
                      <a14:hiddenFill xmlns:a14="http://schemas.microsoft.com/office/drawing/2010/main">
                        <a:noFill/>
                      </a14:hiddenFill>
                    </a:ext>
                  </a:extLst>
                </p:spPr>
              </p:cxnSp>
              <p:cxnSp>
                <p:nvCxnSpPr>
                  <p:cNvPr id="44" name="Shape 159">
                    <a:extLst>
                      <a:ext uri="{FF2B5EF4-FFF2-40B4-BE49-F238E27FC236}">
                        <a16:creationId xmlns:a16="http://schemas.microsoft.com/office/drawing/2014/main" id="{B37E5439-E2CF-42A6-89C7-24391D35DBE0}"/>
                      </a:ext>
                    </a:extLst>
                  </p:cNvPr>
                  <p:cNvCxnSpPr>
                    <a:cxnSpLocks noChangeShapeType="1"/>
                  </p:cNvCxnSpPr>
                  <p:nvPr/>
                </p:nvCxnSpPr>
                <p:spPr bwMode="auto">
                  <a:xfrm rot="5400000">
                    <a:off x="1346193" y="2437572"/>
                    <a:ext cx="285000" cy="900"/>
                  </a:xfrm>
                  <a:prstGeom prst="straightConnector1">
                    <a:avLst/>
                  </a:prstGeom>
                  <a:noFill/>
                  <a:ln w="28575">
                    <a:solidFill>
                      <a:srgbClr val="92D050"/>
                    </a:solidFill>
                    <a:round/>
                    <a:headEnd type="stealth" w="lg" len="lg"/>
                    <a:tailEnd type="stealth" w="lg" len="lg"/>
                  </a:ln>
                  <a:extLst>
                    <a:ext uri="{909E8E84-426E-40DD-AFC4-6F175D3DCCD1}">
                      <a14:hiddenFill xmlns:a14="http://schemas.microsoft.com/office/drawing/2010/main">
                        <a:noFill/>
                      </a14:hiddenFill>
                    </a:ext>
                  </a:extLst>
                </p:spPr>
              </p:cxnSp>
            </p:grpSp>
            <p:sp>
              <p:nvSpPr>
                <p:cNvPr id="34" name="Shape 160">
                  <a:extLst>
                    <a:ext uri="{FF2B5EF4-FFF2-40B4-BE49-F238E27FC236}">
                      <a16:creationId xmlns:a16="http://schemas.microsoft.com/office/drawing/2014/main" id="{B93E0BE6-E8F5-4C5A-BF55-399D1926C6A8}"/>
                    </a:ext>
                  </a:extLst>
                </p:cNvPr>
                <p:cNvSpPr txBox="1">
                  <a:spLocks noChangeArrowheads="1"/>
                </p:cNvSpPr>
                <p:nvPr/>
              </p:nvSpPr>
              <p:spPr bwMode="auto">
                <a:xfrm>
                  <a:off x="3427018" y="2564629"/>
                  <a:ext cx="1405832" cy="4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595959"/>
                    </a:buClr>
                    <a:buSzPts val="900"/>
                  </a:pPr>
                  <a:r>
                    <a:rPr lang="zh-TW" altLang="zh-TW" sz="1500" b="1">
                      <a:solidFill>
                        <a:srgbClr val="2CF8FD"/>
                      </a:solidFill>
                      <a:latin typeface="+mn-lt"/>
                      <a:ea typeface="微軟正黑體" charset="-120"/>
                      <a:sym typeface="微軟正黑體" charset="-120"/>
                    </a:rPr>
                    <a:t>Qtier 2.0 </a:t>
                  </a:r>
                </a:p>
              </p:txBody>
            </p:sp>
            <p:sp>
              <p:nvSpPr>
                <p:cNvPr id="35" name="Shape 161">
                  <a:extLst>
                    <a:ext uri="{FF2B5EF4-FFF2-40B4-BE49-F238E27FC236}">
                      <a16:creationId xmlns:a16="http://schemas.microsoft.com/office/drawing/2014/main" id="{0CEC6E1F-9229-483A-9E88-F3FC58BABA5A}"/>
                    </a:ext>
                  </a:extLst>
                </p:cNvPr>
                <p:cNvSpPr txBox="1">
                  <a:spLocks noChangeArrowheads="1"/>
                </p:cNvSpPr>
                <p:nvPr/>
              </p:nvSpPr>
              <p:spPr bwMode="auto">
                <a:xfrm>
                  <a:off x="2969092" y="5080376"/>
                  <a:ext cx="2476569" cy="4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800"/>
                  </a:pPr>
                  <a:r>
                    <a:rPr lang="zh-TW" altLang="en-US" sz="900" b="1">
                      <a:solidFill>
                        <a:schemeClr val="bg1"/>
                      </a:solidFill>
                      <a:latin typeface="微軟正黑體" charset="-120"/>
                      <a:ea typeface="微軟正黑體" charset="-120"/>
                      <a:cs typeface="Arial" charset="0"/>
                      <a:sym typeface="Arial" charset="0"/>
                    </a:rPr>
                    <a:t>總容量 </a:t>
                  </a:r>
                  <a:r>
                    <a:rPr lang="en-US" altLang="zh-TW" sz="900" b="1">
                      <a:solidFill>
                        <a:schemeClr val="bg1"/>
                      </a:solidFill>
                      <a:latin typeface="微軟正黑體" charset="-120"/>
                      <a:ea typeface="微軟正黑體" charset="-120"/>
                      <a:cs typeface="Arial" charset="0"/>
                      <a:sym typeface="Arial" charset="0"/>
                    </a:rPr>
                    <a:t>= </a:t>
                  </a:r>
                  <a:r>
                    <a:rPr lang="zh-TW" altLang="en-US" sz="900" b="1">
                      <a:solidFill>
                        <a:schemeClr val="bg1"/>
                      </a:solidFill>
                      <a:latin typeface="微軟正黑體" charset="-120"/>
                      <a:ea typeface="微軟正黑體" charset="-120"/>
                      <a:cs typeface="Arial" charset="0"/>
                      <a:sym typeface="Arial" charset="0"/>
                    </a:rPr>
                    <a:t> </a:t>
                  </a:r>
                  <a:r>
                    <a:rPr lang="en-US" altLang="zh-TW" sz="900" b="1">
                      <a:solidFill>
                        <a:schemeClr val="bg1"/>
                      </a:solidFill>
                      <a:latin typeface="微軟正黑體" charset="-120"/>
                      <a:ea typeface="微軟正黑體" charset="-120"/>
                      <a:cs typeface="Arial" charset="0"/>
                      <a:sym typeface="Arial" charset="0"/>
                    </a:rPr>
                    <a:t>SSD</a:t>
                  </a:r>
                  <a:r>
                    <a:rPr lang="zh-TW" altLang="en-US" sz="900" b="1">
                      <a:solidFill>
                        <a:schemeClr val="bg1"/>
                      </a:solidFill>
                      <a:latin typeface="微軟正黑體" charset="-120"/>
                      <a:ea typeface="微軟正黑體" charset="-120"/>
                      <a:cs typeface="Arial" charset="0"/>
                      <a:sym typeface="Arial" charset="0"/>
                    </a:rPr>
                    <a:t> </a:t>
                  </a:r>
                  <a:r>
                    <a:rPr lang="en-US" altLang="zh-TW" sz="900" b="1">
                      <a:solidFill>
                        <a:schemeClr val="bg1"/>
                      </a:solidFill>
                      <a:latin typeface="微軟正黑體" charset="-120"/>
                      <a:ea typeface="微軟正黑體" charset="-120"/>
                      <a:cs typeface="Arial" charset="0"/>
                      <a:sym typeface="Arial" charset="0"/>
                    </a:rPr>
                    <a:t>+</a:t>
                  </a:r>
                  <a:r>
                    <a:rPr lang="zh-TW" altLang="en-US" sz="900" b="1">
                      <a:solidFill>
                        <a:schemeClr val="bg1"/>
                      </a:solidFill>
                      <a:latin typeface="微軟正黑體" charset="-120"/>
                      <a:ea typeface="微軟正黑體" charset="-120"/>
                      <a:cs typeface="Arial" charset="0"/>
                      <a:sym typeface="Arial" charset="0"/>
                    </a:rPr>
                    <a:t>硬碟容量</a:t>
                  </a:r>
                  <a:endParaRPr lang="zh-TW" altLang="zh-TW" sz="900" b="1">
                    <a:solidFill>
                      <a:schemeClr val="bg1"/>
                    </a:solidFill>
                    <a:latin typeface="微軟正黑體" charset="-120"/>
                    <a:ea typeface="微軟正黑體" charset="-120"/>
                    <a:cs typeface="Arial" charset="0"/>
                    <a:sym typeface="Arial" charset="0"/>
                  </a:endParaRPr>
                </a:p>
              </p:txBody>
            </p:sp>
            <p:cxnSp>
              <p:nvCxnSpPr>
                <p:cNvPr id="36" name="Shape 162">
                  <a:extLst>
                    <a:ext uri="{FF2B5EF4-FFF2-40B4-BE49-F238E27FC236}">
                      <a16:creationId xmlns:a16="http://schemas.microsoft.com/office/drawing/2014/main" id="{159AEFEB-46DC-4092-BC5D-BE733E42303E}"/>
                    </a:ext>
                  </a:extLst>
                </p:cNvPr>
                <p:cNvCxnSpPr>
                  <a:cxnSpLocks noChangeShapeType="1"/>
                </p:cNvCxnSpPr>
                <p:nvPr/>
              </p:nvCxnSpPr>
              <p:spPr bwMode="auto">
                <a:xfrm rot="5400000">
                  <a:off x="4171287" y="3660683"/>
                  <a:ext cx="380071" cy="1200"/>
                </a:xfrm>
                <a:prstGeom prst="straightConnector1">
                  <a:avLst/>
                </a:prstGeom>
                <a:noFill/>
                <a:ln w="28575">
                  <a:solidFill>
                    <a:srgbClr val="92D050"/>
                  </a:solidFill>
                  <a:round/>
                  <a:headEnd type="stealth" w="lg" len="lg"/>
                  <a:tailEnd type="stealth" w="lg" len="lg"/>
                </a:ln>
                <a:extLst>
                  <a:ext uri="{909E8E84-426E-40DD-AFC4-6F175D3DCCD1}">
                    <a14:hiddenFill xmlns:a14="http://schemas.microsoft.com/office/drawing/2010/main">
                      <a:noFill/>
                    </a14:hiddenFill>
                  </a:ext>
                </a:extLst>
              </p:spPr>
            </p:cxnSp>
            <p:cxnSp>
              <p:nvCxnSpPr>
                <p:cNvPr id="37" name="Shape 164">
                  <a:extLst>
                    <a:ext uri="{FF2B5EF4-FFF2-40B4-BE49-F238E27FC236}">
                      <a16:creationId xmlns:a16="http://schemas.microsoft.com/office/drawing/2014/main" id="{EACC5047-176A-496D-A915-E4EF733BBE5F}"/>
                    </a:ext>
                  </a:extLst>
                </p:cNvPr>
                <p:cNvCxnSpPr>
                  <a:cxnSpLocks noChangeShapeType="1"/>
                </p:cNvCxnSpPr>
                <p:nvPr/>
              </p:nvCxnSpPr>
              <p:spPr bwMode="auto">
                <a:xfrm flipH="1" flipV="1">
                  <a:off x="4679362" y="3861984"/>
                  <a:ext cx="1976" cy="1299539"/>
                </a:xfrm>
                <a:prstGeom prst="straightConnector1">
                  <a:avLst/>
                </a:prstGeom>
                <a:noFill/>
                <a:ln w="9525">
                  <a:solidFill>
                    <a:schemeClr val="accent3">
                      <a:lumMod val="60000"/>
                      <a:lumOff val="40000"/>
                    </a:schemeClr>
                  </a:solidFill>
                  <a:prstDash val="dash"/>
                  <a:round/>
                  <a:headEnd type="stealth" w="lg" len="lg"/>
                  <a:tailEnd type="stealth" w="lg" len="lg"/>
                </a:ln>
                <a:extLst>
                  <a:ext uri="{909E8E84-426E-40DD-AFC4-6F175D3DCCD1}">
                    <a14:hiddenFill xmlns:a14="http://schemas.microsoft.com/office/drawing/2010/main">
                      <a:noFill/>
                    </a14:hiddenFill>
                  </a:ext>
                </a:extLst>
              </p:spPr>
            </p:cxnSp>
            <p:sp>
              <p:nvSpPr>
                <p:cNvPr id="38" name="Shape 165">
                  <a:extLst>
                    <a:ext uri="{FF2B5EF4-FFF2-40B4-BE49-F238E27FC236}">
                      <a16:creationId xmlns:a16="http://schemas.microsoft.com/office/drawing/2014/main" id="{BC9E6454-E1F9-4291-994D-C1008655AF42}"/>
                    </a:ext>
                  </a:extLst>
                </p:cNvPr>
                <p:cNvSpPr>
                  <a:spLocks noChangeArrowheads="1"/>
                </p:cNvSpPr>
                <p:nvPr/>
              </p:nvSpPr>
              <p:spPr bwMode="auto">
                <a:xfrm>
                  <a:off x="3824779" y="3422870"/>
                  <a:ext cx="765198" cy="1056502"/>
                </a:xfrm>
                <a:prstGeom prst="ellipse">
                  <a:avLst/>
                </a:prstGeom>
                <a:noFill/>
                <a:ln w="38100">
                  <a:solidFill>
                    <a:srgbClr val="0000FF"/>
                  </a:solidFill>
                  <a:prstDash val="dash"/>
                  <a:round/>
                  <a:headEnd/>
                  <a:tailEnd/>
                </a:ln>
              </p:spPr>
              <p:txBody>
                <a:bodyPr lIns="68569" tIns="68569" rIns="68569" bIns="68569"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000000"/>
                    </a:buClr>
                    <a:buSzPts val="1400"/>
                  </a:pPr>
                  <a:endParaRPr lang="zh-TW" altLang="zh-TW" sz="1425" b="1">
                    <a:solidFill>
                      <a:srgbClr val="000000"/>
                    </a:solidFill>
                    <a:latin typeface="微軟正黑體" charset="-120"/>
                    <a:ea typeface="微軟正黑體" charset="-120"/>
                    <a:cs typeface="Arial" charset="0"/>
                    <a:sym typeface="Arial" charset="0"/>
                  </a:endParaRPr>
                </a:p>
              </p:txBody>
            </p:sp>
          </p:grpSp>
          <p:grpSp>
            <p:nvGrpSpPr>
              <p:cNvPr id="11" name="群組 74">
                <a:extLst>
                  <a:ext uri="{FF2B5EF4-FFF2-40B4-BE49-F238E27FC236}">
                    <a16:creationId xmlns:a16="http://schemas.microsoft.com/office/drawing/2014/main" id="{C2BF2164-3223-4AC6-A51C-F1C08BCA4D52}"/>
                  </a:ext>
                </a:extLst>
              </p:cNvPr>
              <p:cNvGrpSpPr>
                <a:grpSpLocks/>
              </p:cNvGrpSpPr>
              <p:nvPr/>
            </p:nvGrpSpPr>
            <p:grpSpPr bwMode="auto">
              <a:xfrm>
                <a:off x="675395" y="3905005"/>
                <a:ext cx="4317488" cy="2965678"/>
                <a:chOff x="5218115" y="2616220"/>
                <a:chExt cx="4317798" cy="2964196"/>
              </a:xfrm>
            </p:grpSpPr>
            <p:cxnSp>
              <p:nvCxnSpPr>
                <p:cNvPr id="18" name="Shape 73">
                  <a:extLst>
                    <a:ext uri="{FF2B5EF4-FFF2-40B4-BE49-F238E27FC236}">
                      <a16:creationId xmlns:a16="http://schemas.microsoft.com/office/drawing/2014/main" id="{FA072CFD-0D2A-4E6A-9538-A2F8D2C4E1F5}"/>
                    </a:ext>
                  </a:extLst>
                </p:cNvPr>
                <p:cNvCxnSpPr>
                  <a:cxnSpLocks noChangeShapeType="1"/>
                </p:cNvCxnSpPr>
                <p:nvPr/>
              </p:nvCxnSpPr>
              <p:spPr bwMode="auto">
                <a:xfrm>
                  <a:off x="5835430" y="4616402"/>
                  <a:ext cx="3524486" cy="2000"/>
                </a:xfrm>
                <a:prstGeom prst="straightConnector1">
                  <a:avLst/>
                </a:prstGeom>
                <a:noFill/>
                <a:ln w="9525">
                  <a:solidFill>
                    <a:srgbClr val="7F7F7F"/>
                  </a:solidFill>
                  <a:prstDash val="dash"/>
                  <a:round/>
                  <a:headEnd/>
                  <a:tailEnd/>
                </a:ln>
                <a:extLst>
                  <a:ext uri="{909E8E84-426E-40DD-AFC4-6F175D3DCCD1}">
                    <a14:hiddenFill xmlns:a14="http://schemas.microsoft.com/office/drawing/2010/main">
                      <a:noFill/>
                    </a14:hiddenFill>
                  </a:ext>
                </a:extLst>
              </p:spPr>
            </p:cxnSp>
            <p:cxnSp>
              <p:nvCxnSpPr>
                <p:cNvPr id="19" name="Shape 76">
                  <a:extLst>
                    <a:ext uri="{FF2B5EF4-FFF2-40B4-BE49-F238E27FC236}">
                      <a16:creationId xmlns:a16="http://schemas.microsoft.com/office/drawing/2014/main" id="{CD1DE2BC-D76B-4AED-BBA0-D44C7203790A}"/>
                    </a:ext>
                  </a:extLst>
                </p:cNvPr>
                <p:cNvCxnSpPr>
                  <a:cxnSpLocks noChangeShapeType="1"/>
                </p:cNvCxnSpPr>
                <p:nvPr/>
              </p:nvCxnSpPr>
              <p:spPr bwMode="auto">
                <a:xfrm flipV="1">
                  <a:off x="5238336" y="4244058"/>
                  <a:ext cx="4121581" cy="36406"/>
                </a:xfrm>
                <a:prstGeom prst="straightConnector1">
                  <a:avLst/>
                </a:prstGeom>
                <a:noFill/>
                <a:ln w="9525">
                  <a:solidFill>
                    <a:srgbClr val="7F7F7F"/>
                  </a:solidFill>
                  <a:prstDash val="dash"/>
                  <a:round/>
                  <a:headEnd/>
                  <a:tailEnd/>
                </a:ln>
                <a:extLst>
                  <a:ext uri="{909E8E84-426E-40DD-AFC4-6F175D3DCCD1}">
                    <a14:hiddenFill xmlns:a14="http://schemas.microsoft.com/office/drawing/2010/main">
                      <a:noFill/>
                    </a14:hiddenFill>
                  </a:ext>
                </a:extLst>
              </p:spPr>
            </p:cxnSp>
            <p:cxnSp>
              <p:nvCxnSpPr>
                <p:cNvPr id="20" name="Shape 85">
                  <a:extLst>
                    <a:ext uri="{FF2B5EF4-FFF2-40B4-BE49-F238E27FC236}">
                      <a16:creationId xmlns:a16="http://schemas.microsoft.com/office/drawing/2014/main" id="{25D77711-693A-4D90-AC4F-FEDA8C8E6CBA}"/>
                    </a:ext>
                  </a:extLst>
                </p:cNvPr>
                <p:cNvCxnSpPr>
                  <a:cxnSpLocks noChangeShapeType="1"/>
                </p:cNvCxnSpPr>
                <p:nvPr/>
              </p:nvCxnSpPr>
              <p:spPr bwMode="auto">
                <a:xfrm>
                  <a:off x="5218115" y="5119472"/>
                  <a:ext cx="4102057" cy="4644"/>
                </a:xfrm>
                <a:prstGeom prst="straightConnector1">
                  <a:avLst/>
                </a:prstGeom>
                <a:noFill/>
                <a:ln w="9525">
                  <a:solidFill>
                    <a:srgbClr val="7F7F7F"/>
                  </a:solidFill>
                  <a:prstDash val="dash"/>
                  <a:round/>
                  <a:headEnd/>
                  <a:tailEnd/>
                </a:ln>
                <a:extLst>
                  <a:ext uri="{909E8E84-426E-40DD-AFC4-6F175D3DCCD1}">
                    <a14:hiddenFill xmlns:a14="http://schemas.microsoft.com/office/drawing/2010/main">
                      <a:noFill/>
                    </a14:hiddenFill>
                  </a:ext>
                </a:extLst>
              </p:spPr>
            </p:cxnSp>
            <p:sp>
              <p:nvSpPr>
                <p:cNvPr id="21" name="Shape 87">
                  <a:extLst>
                    <a:ext uri="{FF2B5EF4-FFF2-40B4-BE49-F238E27FC236}">
                      <a16:creationId xmlns:a16="http://schemas.microsoft.com/office/drawing/2014/main" id="{C4F2074F-BC4B-4B6A-A7D3-038F9BE40839}"/>
                    </a:ext>
                  </a:extLst>
                </p:cNvPr>
                <p:cNvSpPr>
                  <a:spLocks noChangeArrowheads="1"/>
                </p:cNvSpPr>
                <p:nvPr/>
              </p:nvSpPr>
              <p:spPr bwMode="auto">
                <a:xfrm>
                  <a:off x="7694453" y="4257739"/>
                  <a:ext cx="571614" cy="36526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微軟正黑體" charset="-120"/>
                    <a:ea typeface="微軟正黑體" charset="-120"/>
                    <a:cs typeface="Arial" charset="0"/>
                    <a:sym typeface="Arial" charset="0"/>
                  </a:endParaRPr>
                </a:p>
              </p:txBody>
            </p:sp>
            <p:sp>
              <p:nvSpPr>
                <p:cNvPr id="22" name="Shape 88">
                  <a:extLst>
                    <a:ext uri="{FF2B5EF4-FFF2-40B4-BE49-F238E27FC236}">
                      <a16:creationId xmlns:a16="http://schemas.microsoft.com/office/drawing/2014/main" id="{99DBB3DF-896E-43D2-99E3-1AA7706E59EF}"/>
                    </a:ext>
                  </a:extLst>
                </p:cNvPr>
                <p:cNvSpPr>
                  <a:spLocks noChangeArrowheads="1"/>
                </p:cNvSpPr>
                <p:nvPr/>
              </p:nvSpPr>
              <p:spPr bwMode="auto">
                <a:xfrm>
                  <a:off x="8483373" y="4257730"/>
                  <a:ext cx="571614" cy="853563"/>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微軟正黑體" charset="-120"/>
                    <a:ea typeface="微軟正黑體" charset="-120"/>
                    <a:cs typeface="Arial" charset="0"/>
                    <a:sym typeface="Arial" charset="0"/>
                  </a:endParaRPr>
                </a:p>
              </p:txBody>
            </p:sp>
            <p:cxnSp>
              <p:nvCxnSpPr>
                <p:cNvPr id="23" name="Shape 89">
                  <a:extLst>
                    <a:ext uri="{FF2B5EF4-FFF2-40B4-BE49-F238E27FC236}">
                      <a16:creationId xmlns:a16="http://schemas.microsoft.com/office/drawing/2014/main" id="{0298B6F4-280F-4BC9-9966-DA2A6CF409C1}"/>
                    </a:ext>
                  </a:extLst>
                </p:cNvPr>
                <p:cNvCxnSpPr>
                  <a:cxnSpLocks noChangeShapeType="1"/>
                </p:cNvCxnSpPr>
                <p:nvPr/>
              </p:nvCxnSpPr>
              <p:spPr bwMode="auto">
                <a:xfrm rot="-5400000">
                  <a:off x="7606537" y="3867185"/>
                  <a:ext cx="748540" cy="1200"/>
                </a:xfrm>
                <a:prstGeom prst="straightConnector1">
                  <a:avLst/>
                </a:prstGeom>
                <a:noFill/>
                <a:ln w="28575">
                  <a:solidFill>
                    <a:srgbClr val="FF0000"/>
                  </a:solidFill>
                  <a:round/>
                  <a:headEnd type="stealth" w="lg" len="lg"/>
                  <a:tailEnd type="stealth" w="lg" len="lg"/>
                </a:ln>
                <a:extLst>
                  <a:ext uri="{909E8E84-426E-40DD-AFC4-6F175D3DCCD1}">
                    <a14:hiddenFill xmlns:a14="http://schemas.microsoft.com/office/drawing/2010/main">
                      <a:noFill/>
                    </a14:hiddenFill>
                  </a:ext>
                </a:extLst>
              </p:spPr>
            </p:cxnSp>
            <p:cxnSp>
              <p:nvCxnSpPr>
                <p:cNvPr id="24" name="Shape 90">
                  <a:extLst>
                    <a:ext uri="{FF2B5EF4-FFF2-40B4-BE49-F238E27FC236}">
                      <a16:creationId xmlns:a16="http://schemas.microsoft.com/office/drawing/2014/main" id="{B363A9B1-F09E-4729-BB89-376013FF4783}"/>
                    </a:ext>
                  </a:extLst>
                </p:cNvPr>
                <p:cNvCxnSpPr>
                  <a:cxnSpLocks noChangeShapeType="1"/>
                </p:cNvCxnSpPr>
                <p:nvPr/>
              </p:nvCxnSpPr>
              <p:spPr bwMode="auto">
                <a:xfrm rot="-5400000">
                  <a:off x="8315919" y="3867185"/>
                  <a:ext cx="748540" cy="1200"/>
                </a:xfrm>
                <a:prstGeom prst="straightConnector1">
                  <a:avLst/>
                </a:prstGeom>
                <a:noFill/>
                <a:ln w="28575">
                  <a:solidFill>
                    <a:srgbClr val="92D050"/>
                  </a:solidFill>
                  <a:round/>
                  <a:headEnd/>
                  <a:tailEnd type="stealth" w="lg" len="lg"/>
                </a:ln>
                <a:extLst>
                  <a:ext uri="{909E8E84-426E-40DD-AFC4-6F175D3DCCD1}">
                    <a14:hiddenFill xmlns:a14="http://schemas.microsoft.com/office/drawing/2010/main">
                      <a:noFill/>
                    </a14:hiddenFill>
                  </a:ext>
                </a:extLst>
              </p:spPr>
            </p:cxnSp>
            <p:cxnSp>
              <p:nvCxnSpPr>
                <p:cNvPr id="25" name="Shape 91">
                  <a:extLst>
                    <a:ext uri="{FF2B5EF4-FFF2-40B4-BE49-F238E27FC236}">
                      <a16:creationId xmlns:a16="http://schemas.microsoft.com/office/drawing/2014/main" id="{CB950689-D851-411A-B4EB-282741128525}"/>
                    </a:ext>
                  </a:extLst>
                </p:cNvPr>
                <p:cNvCxnSpPr>
                  <a:cxnSpLocks noChangeShapeType="1"/>
                </p:cNvCxnSpPr>
                <p:nvPr/>
              </p:nvCxnSpPr>
              <p:spPr bwMode="auto">
                <a:xfrm rot="5400000">
                  <a:off x="8558921" y="3865136"/>
                  <a:ext cx="748540" cy="1200"/>
                </a:xfrm>
                <a:prstGeom prst="straightConnector1">
                  <a:avLst/>
                </a:prstGeom>
                <a:noFill/>
                <a:ln w="28575">
                  <a:solidFill>
                    <a:srgbClr val="92D050"/>
                  </a:solidFill>
                  <a:round/>
                  <a:headEnd/>
                  <a:tailEnd type="stealth" w="lg" len="lg"/>
                </a:ln>
                <a:extLst>
                  <a:ext uri="{909E8E84-426E-40DD-AFC4-6F175D3DCCD1}">
                    <a14:hiddenFill xmlns:a14="http://schemas.microsoft.com/office/drawing/2010/main">
                      <a:noFill/>
                    </a14:hiddenFill>
                  </a:ext>
                </a:extLst>
              </p:spPr>
            </p:cxnSp>
            <p:sp>
              <p:nvSpPr>
                <p:cNvPr id="26" name="Shape 95">
                  <a:extLst>
                    <a:ext uri="{FF2B5EF4-FFF2-40B4-BE49-F238E27FC236}">
                      <a16:creationId xmlns:a16="http://schemas.microsoft.com/office/drawing/2014/main" id="{E9293D35-E8D4-4FCB-9387-D687BBFA9FE9}"/>
                    </a:ext>
                  </a:extLst>
                </p:cNvPr>
                <p:cNvSpPr txBox="1">
                  <a:spLocks noChangeArrowheads="1"/>
                </p:cNvSpPr>
                <p:nvPr/>
              </p:nvSpPr>
              <p:spPr bwMode="auto">
                <a:xfrm>
                  <a:off x="7225891" y="5103926"/>
                  <a:ext cx="2310022" cy="47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800"/>
                  </a:pPr>
                  <a:r>
                    <a:rPr lang="zh-TW" altLang="en-US" sz="900" b="1">
                      <a:solidFill>
                        <a:schemeClr val="bg1"/>
                      </a:solidFill>
                      <a:latin typeface="微軟正黑體" charset="-120"/>
                      <a:ea typeface="微軟正黑體" charset="-120"/>
                      <a:cs typeface="Arial" charset="0"/>
                      <a:sym typeface="Arial" charset="0"/>
                    </a:rPr>
                    <a:t>總容量 </a:t>
                  </a:r>
                  <a:r>
                    <a:rPr lang="en-US" altLang="zh-TW" sz="900" b="1">
                      <a:solidFill>
                        <a:schemeClr val="bg1"/>
                      </a:solidFill>
                      <a:latin typeface="微軟正黑體" charset="-120"/>
                      <a:ea typeface="微軟正黑體" charset="-120"/>
                      <a:cs typeface="Arial" charset="0"/>
                      <a:sym typeface="Arial" charset="0"/>
                    </a:rPr>
                    <a:t>= </a:t>
                  </a:r>
                  <a:r>
                    <a:rPr lang="zh-TW" altLang="en-US" sz="900" b="1">
                      <a:solidFill>
                        <a:schemeClr val="bg1"/>
                      </a:solidFill>
                      <a:latin typeface="微軟正黑體" charset="-120"/>
                      <a:ea typeface="微軟正黑體" charset="-120"/>
                      <a:cs typeface="Arial" charset="0"/>
                      <a:sym typeface="Arial" charset="0"/>
                    </a:rPr>
                    <a:t>硬碟容量</a:t>
                  </a:r>
                  <a:endParaRPr lang="zh-TW" altLang="zh-TW" sz="900" b="1">
                    <a:solidFill>
                      <a:schemeClr val="bg1"/>
                    </a:solidFill>
                    <a:latin typeface="微軟正黑體" charset="-120"/>
                    <a:ea typeface="微軟正黑體" charset="-120"/>
                    <a:cs typeface="Arial" charset="0"/>
                    <a:sym typeface="Arial" charset="0"/>
                  </a:endParaRPr>
                </a:p>
              </p:txBody>
            </p:sp>
            <p:cxnSp>
              <p:nvCxnSpPr>
                <p:cNvPr id="27" name="Shape 99">
                  <a:extLst>
                    <a:ext uri="{FF2B5EF4-FFF2-40B4-BE49-F238E27FC236}">
                      <a16:creationId xmlns:a16="http://schemas.microsoft.com/office/drawing/2014/main" id="{6666DAFE-4BAE-4446-BB35-9145BC203DE0}"/>
                    </a:ext>
                  </a:extLst>
                </p:cNvPr>
                <p:cNvCxnSpPr>
                  <a:cxnSpLocks noChangeShapeType="1"/>
                </p:cNvCxnSpPr>
                <p:nvPr/>
              </p:nvCxnSpPr>
              <p:spPr bwMode="auto">
                <a:xfrm>
                  <a:off x="8210381" y="4494981"/>
                  <a:ext cx="381209" cy="2000"/>
                </a:xfrm>
                <a:prstGeom prst="straightConnector1">
                  <a:avLst/>
                </a:prstGeom>
                <a:noFill/>
                <a:ln w="28575">
                  <a:solidFill>
                    <a:srgbClr val="FF0000"/>
                  </a:solidFill>
                  <a:round/>
                  <a:headEnd type="stealth" w="lg" len="lg"/>
                  <a:tailEnd type="stealth" w="lg" len="lg"/>
                </a:ln>
                <a:extLst>
                  <a:ext uri="{909E8E84-426E-40DD-AFC4-6F175D3DCCD1}">
                    <a14:hiddenFill xmlns:a14="http://schemas.microsoft.com/office/drawing/2010/main">
                      <a:noFill/>
                    </a14:hiddenFill>
                  </a:ext>
                </a:extLst>
              </p:spPr>
            </p:cxnSp>
            <p:cxnSp>
              <p:nvCxnSpPr>
                <p:cNvPr id="28" name="Shape 100">
                  <a:extLst>
                    <a:ext uri="{FF2B5EF4-FFF2-40B4-BE49-F238E27FC236}">
                      <a16:creationId xmlns:a16="http://schemas.microsoft.com/office/drawing/2014/main" id="{F0AF252D-5C8C-4ACE-A209-AE6900E75EBB}"/>
                    </a:ext>
                  </a:extLst>
                </p:cNvPr>
                <p:cNvCxnSpPr>
                  <a:cxnSpLocks noChangeShapeType="1"/>
                </p:cNvCxnSpPr>
                <p:nvPr/>
              </p:nvCxnSpPr>
              <p:spPr bwMode="auto">
                <a:xfrm flipH="1" flipV="1">
                  <a:off x="9251266" y="4238455"/>
                  <a:ext cx="2092" cy="929669"/>
                </a:xfrm>
                <a:prstGeom prst="straightConnector1">
                  <a:avLst/>
                </a:prstGeom>
                <a:noFill/>
                <a:ln w="9525">
                  <a:solidFill>
                    <a:schemeClr val="accent3">
                      <a:lumMod val="60000"/>
                      <a:lumOff val="40000"/>
                    </a:schemeClr>
                  </a:solidFill>
                  <a:prstDash val="dash"/>
                  <a:round/>
                  <a:headEnd type="stealth" w="lg" len="lg"/>
                  <a:tailEnd type="stealth" w="lg" len="lg"/>
                </a:ln>
                <a:extLst>
                  <a:ext uri="{909E8E84-426E-40DD-AFC4-6F175D3DCCD1}">
                    <a14:hiddenFill xmlns:a14="http://schemas.microsoft.com/office/drawing/2010/main">
                      <a:noFill/>
                    </a14:hiddenFill>
                  </a:ext>
                </a:extLst>
              </p:spPr>
            </p:cxnSp>
            <p:sp>
              <p:nvSpPr>
                <p:cNvPr id="29" name="Shape 77">
                  <a:extLst>
                    <a:ext uri="{FF2B5EF4-FFF2-40B4-BE49-F238E27FC236}">
                      <a16:creationId xmlns:a16="http://schemas.microsoft.com/office/drawing/2014/main" id="{B206E447-806E-4189-944E-97EDE131BBF1}"/>
                    </a:ext>
                  </a:extLst>
                </p:cNvPr>
                <p:cNvSpPr>
                  <a:spLocks noChangeArrowheads="1"/>
                </p:cNvSpPr>
                <p:nvPr/>
              </p:nvSpPr>
              <p:spPr bwMode="auto">
                <a:xfrm>
                  <a:off x="7726093" y="3009787"/>
                  <a:ext cx="1428835" cy="485411"/>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微軟正黑體" charset="-120"/>
                    <a:ea typeface="微軟正黑體" charset="-120"/>
                    <a:cs typeface="Arial" charset="0"/>
                    <a:sym typeface="Arial" charset="0"/>
                  </a:endParaRPr>
                </a:p>
              </p:txBody>
            </p:sp>
            <p:sp>
              <p:nvSpPr>
                <p:cNvPr id="30" name="Shape 93">
                  <a:extLst>
                    <a:ext uri="{FF2B5EF4-FFF2-40B4-BE49-F238E27FC236}">
                      <a16:creationId xmlns:a16="http://schemas.microsoft.com/office/drawing/2014/main" id="{EF8C01C0-0C82-4712-ACB2-40AFBA81B05A}"/>
                    </a:ext>
                  </a:extLst>
                </p:cNvPr>
                <p:cNvSpPr txBox="1">
                  <a:spLocks noChangeArrowheads="1"/>
                </p:cNvSpPr>
                <p:nvPr/>
              </p:nvSpPr>
              <p:spPr bwMode="auto">
                <a:xfrm>
                  <a:off x="7321296" y="2616220"/>
                  <a:ext cx="2165532"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900"/>
                  </a:pPr>
                  <a:r>
                    <a:rPr lang="zh-TW" altLang="en-US" sz="1500" b="1">
                      <a:solidFill>
                        <a:srgbClr val="2CF8FD"/>
                      </a:solidFill>
                      <a:latin typeface="微軟正黑體" charset="-120"/>
                      <a:ea typeface="微軟正黑體" charset="-120"/>
                      <a:sym typeface="微軟正黑體" charset="-120"/>
                    </a:rPr>
                    <a:t>讀寫快取</a:t>
                  </a:r>
                  <a:endParaRPr lang="zh-TW" altLang="zh-TW" sz="1500" b="1">
                    <a:solidFill>
                      <a:srgbClr val="2CF8FD"/>
                    </a:solidFill>
                    <a:latin typeface="微軟正黑體" charset="-120"/>
                    <a:ea typeface="微軟正黑體" charset="-120"/>
                    <a:sym typeface="微軟正黑體" charset="-120"/>
                  </a:endParaRPr>
                </a:p>
              </p:txBody>
            </p:sp>
          </p:grpSp>
          <p:grpSp>
            <p:nvGrpSpPr>
              <p:cNvPr id="12" name="群組 45">
                <a:extLst>
                  <a:ext uri="{FF2B5EF4-FFF2-40B4-BE49-F238E27FC236}">
                    <a16:creationId xmlns:a16="http://schemas.microsoft.com/office/drawing/2014/main" id="{8D499EC8-706A-44D3-9F25-95A092AD1DFC}"/>
                  </a:ext>
                </a:extLst>
              </p:cNvPr>
              <p:cNvGrpSpPr>
                <a:grpSpLocks/>
              </p:cNvGrpSpPr>
              <p:nvPr/>
            </p:nvGrpSpPr>
            <p:grpSpPr bwMode="auto">
              <a:xfrm>
                <a:off x="4977096" y="4600581"/>
                <a:ext cx="1500186" cy="868540"/>
                <a:chOff x="11139420" y="732769"/>
                <a:chExt cx="1873249" cy="868540"/>
              </a:xfrm>
            </p:grpSpPr>
            <p:cxnSp>
              <p:nvCxnSpPr>
                <p:cNvPr id="14" name="Shape 70">
                  <a:extLst>
                    <a:ext uri="{FF2B5EF4-FFF2-40B4-BE49-F238E27FC236}">
                      <a16:creationId xmlns:a16="http://schemas.microsoft.com/office/drawing/2014/main" id="{9AFE9255-8A9E-4C33-B51A-FA9FE6A314EC}"/>
                    </a:ext>
                  </a:extLst>
                </p:cNvPr>
                <p:cNvCxnSpPr/>
                <p:nvPr/>
              </p:nvCxnSpPr>
              <p:spPr>
                <a:xfrm>
                  <a:off x="11139420" y="1342493"/>
                  <a:ext cx="265625" cy="0"/>
                </a:xfrm>
                <a:prstGeom prst="straightConnector1">
                  <a:avLst/>
                </a:prstGeom>
                <a:noFill/>
                <a:ln w="38100" cap="flat" cmpd="sng">
                  <a:solidFill>
                    <a:srgbClr val="FF0000"/>
                  </a:solidFill>
                  <a:prstDash val="solid"/>
                  <a:round/>
                  <a:headEnd type="none" w="med" len="med"/>
                  <a:tailEnd type="none" w="med" len="med"/>
                </a:ln>
                <a:effectLst/>
              </p:spPr>
            </p:cxnSp>
            <p:cxnSp>
              <p:nvCxnSpPr>
                <p:cNvPr id="15" name="Shape 101">
                  <a:extLst>
                    <a:ext uri="{FF2B5EF4-FFF2-40B4-BE49-F238E27FC236}">
                      <a16:creationId xmlns:a16="http://schemas.microsoft.com/office/drawing/2014/main" id="{199756B2-DBEC-45B6-BDBD-451F266097EE}"/>
                    </a:ext>
                  </a:extLst>
                </p:cNvPr>
                <p:cNvCxnSpPr/>
                <p:nvPr/>
              </p:nvCxnSpPr>
              <p:spPr bwMode="auto">
                <a:xfrm>
                  <a:off x="11139420" y="956653"/>
                  <a:ext cx="265625" cy="0"/>
                </a:xfrm>
                <a:prstGeom prst="straightConnector1">
                  <a:avLst/>
                </a:prstGeom>
                <a:noFill/>
                <a:ln w="38100" cap="flat" cmpd="sng">
                  <a:solidFill>
                    <a:srgbClr val="92D050"/>
                  </a:solidFill>
                  <a:prstDash val="solid"/>
                  <a:round/>
                  <a:headEnd type="none" w="med" len="med"/>
                  <a:tailEnd type="none" w="med" len="med"/>
                </a:ln>
                <a:effectLst/>
              </p:spPr>
            </p:cxnSp>
            <p:sp>
              <p:nvSpPr>
                <p:cNvPr id="16" name="Shape 102">
                  <a:extLst>
                    <a:ext uri="{FF2B5EF4-FFF2-40B4-BE49-F238E27FC236}">
                      <a16:creationId xmlns:a16="http://schemas.microsoft.com/office/drawing/2014/main" id="{D2295EAC-BBC0-4F03-B76A-9AB875AB9CD1}"/>
                    </a:ext>
                  </a:extLst>
                </p:cNvPr>
                <p:cNvSpPr txBox="1">
                  <a:spLocks noChangeArrowheads="1"/>
                </p:cNvSpPr>
                <p:nvPr/>
              </p:nvSpPr>
              <p:spPr bwMode="auto">
                <a:xfrm>
                  <a:off x="11409430" y="732769"/>
                  <a:ext cx="1603239" cy="50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0C0C0C"/>
                    </a:buClr>
                    <a:buSzPts val="1200"/>
                  </a:pPr>
                  <a:r>
                    <a:rPr lang="zh-TW" altLang="zh-TW" sz="1200" b="1">
                      <a:solidFill>
                        <a:schemeClr val="tx1">
                          <a:lumMod val="25000"/>
                          <a:lumOff val="75000"/>
                        </a:schemeClr>
                      </a:solidFill>
                      <a:latin typeface="微軟正黑體" charset="-120"/>
                      <a:ea typeface="微軟正黑體" charset="-120"/>
                      <a:sym typeface="微軟正黑體" charset="-120"/>
                    </a:rPr>
                    <a:t>連續</a:t>
                  </a:r>
                </a:p>
              </p:txBody>
            </p:sp>
            <p:sp>
              <p:nvSpPr>
                <p:cNvPr id="17" name="Shape 103">
                  <a:extLst>
                    <a:ext uri="{FF2B5EF4-FFF2-40B4-BE49-F238E27FC236}">
                      <a16:creationId xmlns:a16="http://schemas.microsoft.com/office/drawing/2014/main" id="{D35C80AD-5F72-4720-8B7F-A81769D40A88}"/>
                    </a:ext>
                  </a:extLst>
                </p:cNvPr>
                <p:cNvSpPr txBox="1">
                  <a:spLocks noChangeArrowheads="1"/>
                </p:cNvSpPr>
                <p:nvPr/>
              </p:nvSpPr>
              <p:spPr bwMode="auto">
                <a:xfrm>
                  <a:off x="11409430" y="1119619"/>
                  <a:ext cx="1322832" cy="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0C0C0C"/>
                    </a:buClr>
                    <a:buSzPts val="1200"/>
                  </a:pPr>
                  <a:r>
                    <a:rPr lang="zh-TW" altLang="zh-TW" sz="1200" b="1">
                      <a:solidFill>
                        <a:schemeClr val="tx1">
                          <a:lumMod val="25000"/>
                          <a:lumOff val="75000"/>
                        </a:schemeClr>
                      </a:solidFill>
                      <a:latin typeface="微軟正黑體" charset="-120"/>
                      <a:ea typeface="微軟正黑體" charset="-120"/>
                      <a:sym typeface="微軟正黑體" charset="-120"/>
                    </a:rPr>
                    <a:t>隨機</a:t>
                  </a:r>
                </a:p>
              </p:txBody>
            </p:sp>
          </p:grpSp>
          <p:cxnSp>
            <p:nvCxnSpPr>
              <p:cNvPr id="13" name="圖案 67">
                <a:extLst>
                  <a:ext uri="{FF2B5EF4-FFF2-40B4-BE49-F238E27FC236}">
                    <a16:creationId xmlns:a16="http://schemas.microsoft.com/office/drawing/2014/main" id="{752D083D-9432-4EFF-AD4E-9A295DB372A8}"/>
                  </a:ext>
                </a:extLst>
              </p:cNvPr>
              <p:cNvCxnSpPr/>
              <p:nvPr/>
            </p:nvCxnSpPr>
            <p:spPr>
              <a:xfrm rot="16200000" flipH="1">
                <a:off x="435264" y="5325566"/>
                <a:ext cx="1408113" cy="366713"/>
              </a:xfrm>
              <a:prstGeom prst="bentConnector2">
                <a:avLst/>
              </a:prstGeom>
              <a:ln w="38100">
                <a:solidFill>
                  <a:srgbClr val="92D05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grpSp>
      <p:grpSp>
        <p:nvGrpSpPr>
          <p:cNvPr id="51" name="Shape 117">
            <a:extLst>
              <a:ext uri="{FF2B5EF4-FFF2-40B4-BE49-F238E27FC236}">
                <a16:creationId xmlns:a16="http://schemas.microsoft.com/office/drawing/2014/main" id="{EA879123-5206-44CF-A454-B3947E069E88}"/>
              </a:ext>
            </a:extLst>
          </p:cNvPr>
          <p:cNvGrpSpPr>
            <a:grpSpLocks/>
          </p:cNvGrpSpPr>
          <p:nvPr/>
        </p:nvGrpSpPr>
        <p:grpSpPr bwMode="auto">
          <a:xfrm>
            <a:off x="4339057" y="3130379"/>
            <a:ext cx="3286510" cy="1584075"/>
            <a:chOff x="4758906" y="1874010"/>
            <a:chExt cx="4552626" cy="2178103"/>
          </a:xfrm>
        </p:grpSpPr>
        <p:sp>
          <p:nvSpPr>
            <p:cNvPr id="52" name="Shape 118">
              <a:extLst>
                <a:ext uri="{FF2B5EF4-FFF2-40B4-BE49-F238E27FC236}">
                  <a16:creationId xmlns:a16="http://schemas.microsoft.com/office/drawing/2014/main" id="{136ABD70-F847-46F2-8FE4-07032E437CF8}"/>
                </a:ext>
              </a:extLst>
            </p:cNvPr>
            <p:cNvSpPr txBox="1">
              <a:spLocks noChangeArrowheads="1"/>
            </p:cNvSpPr>
            <p:nvPr/>
          </p:nvSpPr>
          <p:spPr bwMode="auto">
            <a:xfrm>
              <a:off x="7033539" y="2241803"/>
              <a:ext cx="1755600" cy="62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indent="-134938">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FF0000"/>
                </a:buClr>
                <a:buSzPts val="1600"/>
              </a:pPr>
              <a:r>
                <a:rPr lang="zh-TW" altLang="zh-TW" sz="1500" b="1">
                  <a:solidFill>
                    <a:srgbClr val="FEE9E9"/>
                  </a:solidFill>
                  <a:latin typeface="Arial" panose="020B0604020202020204" pitchFamily="34" charset="0"/>
                  <a:ea typeface="微軟正黑體" panose="020B0604030504040204" pitchFamily="34" charset="-120"/>
                  <a:cs typeface="Arial" panose="020B0604020202020204" pitchFamily="34" charset="0"/>
                  <a:sym typeface="Arial" charset="0"/>
                </a:rPr>
                <a:t>熱資料 &amp; </a:t>
              </a:r>
            </a:p>
            <a:p>
              <a:pPr>
                <a:buClr>
                  <a:srgbClr val="FF0000"/>
                </a:buClr>
                <a:buSzPts val="1600"/>
              </a:pPr>
              <a:r>
                <a:rPr lang="zh-TW" altLang="zh-TW" sz="1500" b="1">
                  <a:solidFill>
                    <a:srgbClr val="FEE9E9"/>
                  </a:solidFill>
                  <a:latin typeface="Arial" panose="020B0604020202020204" pitchFamily="34" charset="0"/>
                  <a:ea typeface="微軟正黑體" panose="020B0604030504040204" pitchFamily="34" charset="-120"/>
                  <a:cs typeface="Arial" panose="020B0604020202020204" pitchFamily="34" charset="0"/>
                  <a:sym typeface="Arial" charset="0"/>
                </a:rPr>
                <a:t>即時</a:t>
              </a:r>
              <a:r>
                <a:rPr lang="en-US" altLang="zh-TW" sz="1500" b="1">
                  <a:solidFill>
                    <a:srgbClr val="FEE9E9"/>
                  </a:solidFill>
                  <a:latin typeface="Arial" panose="020B0604020202020204" pitchFamily="34" charset="0"/>
                  <a:ea typeface="微軟正黑體" panose="020B0604030504040204" pitchFamily="34" charset="-120"/>
                  <a:cs typeface="Arial" panose="020B0604020202020204" pitchFamily="34" charset="0"/>
                  <a:sym typeface="Arial" charset="0"/>
                </a:rPr>
                <a:t> </a:t>
              </a:r>
              <a:r>
                <a:rPr lang="zh-TW" altLang="zh-TW" sz="1500" b="1">
                  <a:solidFill>
                    <a:srgbClr val="FEE9E9"/>
                  </a:solidFill>
                  <a:latin typeface="Arial" panose="020B0604020202020204" pitchFamily="34" charset="0"/>
                  <a:ea typeface="微軟正黑體" panose="020B0604030504040204" pitchFamily="34" charset="-120"/>
                  <a:cs typeface="Arial" panose="020B0604020202020204" pitchFamily="34" charset="0"/>
                  <a:sym typeface="Arial" charset="0"/>
                </a:rPr>
                <a:t>I</a:t>
              </a:r>
              <a:r>
                <a:rPr lang="en-US" altLang="zh-TW" sz="1500" b="1">
                  <a:solidFill>
                    <a:srgbClr val="FEE9E9"/>
                  </a:solidFill>
                  <a:latin typeface="Arial" panose="020B0604020202020204" pitchFamily="34" charset="0"/>
                  <a:ea typeface="微軟正黑體" panose="020B0604030504040204" pitchFamily="34" charset="-120"/>
                  <a:cs typeface="Arial" panose="020B0604020202020204" pitchFamily="34" charset="0"/>
                  <a:sym typeface="Arial" charset="0"/>
                </a:rPr>
                <a:t>/</a:t>
              </a:r>
              <a:r>
                <a:rPr lang="zh-TW" altLang="zh-TW" sz="1500" b="1">
                  <a:solidFill>
                    <a:srgbClr val="FEE9E9"/>
                  </a:solidFill>
                  <a:latin typeface="Arial" panose="020B0604020202020204" pitchFamily="34" charset="0"/>
                  <a:ea typeface="微軟正黑體" panose="020B0604030504040204" pitchFamily="34" charset="-120"/>
                  <a:cs typeface="Arial" panose="020B0604020202020204" pitchFamily="34" charset="0"/>
                  <a:sym typeface="Arial" charset="0"/>
                </a:rPr>
                <a:t>O</a:t>
              </a:r>
              <a:r>
                <a:rPr lang="en-US" altLang="zh-TW" sz="1500" b="1">
                  <a:solidFill>
                    <a:srgbClr val="FEE9E9"/>
                  </a:solidFill>
                  <a:latin typeface="Arial" panose="020B0604020202020204" pitchFamily="34" charset="0"/>
                  <a:ea typeface="微軟正黑體" panose="020B0604030504040204" pitchFamily="34" charset="-120"/>
                  <a:cs typeface="Arial" panose="020B0604020202020204" pitchFamily="34" charset="0"/>
                  <a:sym typeface="Arial" charset="0"/>
                </a:rPr>
                <a:t> </a:t>
              </a:r>
              <a:r>
                <a:rPr lang="zh-TW" altLang="zh-TW" sz="1500" b="1">
                  <a:solidFill>
                    <a:srgbClr val="FEE9E9"/>
                  </a:solidFill>
                  <a:latin typeface="Arial" panose="020B0604020202020204" pitchFamily="34" charset="0"/>
                  <a:ea typeface="微軟正黑體" panose="020B0604030504040204" pitchFamily="34" charset="-120"/>
                  <a:cs typeface="Arial" panose="020B0604020202020204" pitchFamily="34" charset="0"/>
                  <a:sym typeface="Arial" charset="0"/>
                </a:rPr>
                <a:t>需求</a:t>
              </a:r>
            </a:p>
          </p:txBody>
        </p:sp>
        <p:pic>
          <p:nvPicPr>
            <p:cNvPr id="53" name="Shape 119" descr="分層.png">
              <a:extLst>
                <a:ext uri="{FF2B5EF4-FFF2-40B4-BE49-F238E27FC236}">
                  <a16:creationId xmlns:a16="http://schemas.microsoft.com/office/drawing/2014/main" id="{F8AB2545-F366-49B4-93AB-D3104A4870B0}"/>
                </a:ext>
              </a:extLst>
            </p:cNvPr>
            <p:cNvPicPr preferRelativeResize="0">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8906" y="1874010"/>
              <a:ext cx="2451339" cy="217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Shape 120">
              <a:extLst>
                <a:ext uri="{FF2B5EF4-FFF2-40B4-BE49-F238E27FC236}">
                  <a16:creationId xmlns:a16="http://schemas.microsoft.com/office/drawing/2014/main" id="{DD5D3DB5-2A44-4FC1-9985-15A77CF45E86}"/>
                </a:ext>
              </a:extLst>
            </p:cNvPr>
            <p:cNvSpPr txBox="1">
              <a:spLocks noChangeArrowheads="1"/>
            </p:cNvSpPr>
            <p:nvPr/>
          </p:nvSpPr>
          <p:spPr bwMode="auto">
            <a:xfrm>
              <a:off x="7043832" y="2997774"/>
              <a:ext cx="2267700" cy="64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indent="-134938">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0857E7"/>
                </a:buClr>
                <a:buSzPts val="1600"/>
              </a:pPr>
              <a:r>
                <a:rPr lang="zh-TW" altLang="zh-TW" sz="1500" b="1">
                  <a:solidFill>
                    <a:srgbClr val="D8EFFD"/>
                  </a:solidFill>
                  <a:latin typeface="Arial" panose="020B0604020202020204" pitchFamily="34" charset="0"/>
                  <a:ea typeface="微軟正黑體" panose="020B0604030504040204" pitchFamily="34" charset="-120"/>
                  <a:cs typeface="Arial" panose="020B0604020202020204" pitchFamily="34" charset="0"/>
                  <a:sym typeface="Arial" charset="0"/>
                </a:rPr>
                <a:t>冷資料</a:t>
              </a:r>
              <a:r>
                <a:rPr lang="zh-TW" altLang="en-US" sz="1500" b="1">
                  <a:solidFill>
                    <a:srgbClr val="D8EFFD"/>
                  </a:solidFill>
                  <a:latin typeface="Arial" panose="020B0604020202020204" pitchFamily="34" charset="0"/>
                  <a:ea typeface="微軟正黑體" panose="020B0604030504040204" pitchFamily="34" charset="-120"/>
                  <a:cs typeface="Arial" panose="020B0604020202020204" pitchFamily="34" charset="0"/>
                  <a:sym typeface="Arial" charset="0"/>
                </a:rPr>
                <a:t> </a:t>
              </a:r>
              <a:r>
                <a:rPr lang="en-US" altLang="zh-TW" sz="1500" b="1">
                  <a:solidFill>
                    <a:srgbClr val="D8EFFD"/>
                  </a:solidFill>
                  <a:latin typeface="Arial" panose="020B0604020202020204" pitchFamily="34" charset="0"/>
                  <a:ea typeface="微軟正黑體" panose="020B0604030504040204" pitchFamily="34" charset="-120"/>
                  <a:cs typeface="Arial" panose="020B0604020202020204" pitchFamily="34" charset="0"/>
                  <a:sym typeface="Arial" charset="0"/>
                </a:rPr>
                <a:t>&amp;</a:t>
              </a:r>
              <a:r>
                <a:rPr lang="zh-TW" altLang="zh-TW" sz="1500" b="1">
                  <a:solidFill>
                    <a:srgbClr val="D8EFFD"/>
                  </a:solidFill>
                  <a:latin typeface="Arial" panose="020B0604020202020204" pitchFamily="34" charset="0"/>
                  <a:ea typeface="微軟正黑體" panose="020B0604030504040204" pitchFamily="34" charset="-120"/>
                  <a:cs typeface="Arial" panose="020B0604020202020204" pitchFamily="34" charset="0"/>
                  <a:sym typeface="Arial" charset="0"/>
                </a:rPr>
                <a:t>  </a:t>
              </a:r>
            </a:p>
            <a:p>
              <a:pPr>
                <a:buClr>
                  <a:srgbClr val="0857E7"/>
                </a:buClr>
                <a:buSzPts val="1600"/>
              </a:pPr>
              <a:r>
                <a:rPr lang="zh-TW" altLang="zh-TW" sz="1500" b="1">
                  <a:solidFill>
                    <a:srgbClr val="D8EFFD"/>
                  </a:solidFill>
                  <a:latin typeface="Arial" panose="020B0604020202020204" pitchFamily="34" charset="0"/>
                  <a:ea typeface="微軟正黑體" panose="020B0604030504040204" pitchFamily="34" charset="-120"/>
                  <a:cs typeface="Arial" panose="020B0604020202020204" pitchFamily="34" charset="0"/>
                  <a:sym typeface="Arial" charset="0"/>
                </a:rPr>
                <a:t>停用</a:t>
              </a:r>
              <a:r>
                <a:rPr lang="en-US" altLang="zh-TW" sz="1500" b="1">
                  <a:solidFill>
                    <a:srgbClr val="D8EFFD"/>
                  </a:solidFill>
                  <a:latin typeface="Arial" panose="020B0604020202020204" pitchFamily="34" charset="0"/>
                  <a:ea typeface="微軟正黑體" panose="020B0604030504040204" pitchFamily="34" charset="-120"/>
                  <a:cs typeface="Arial" panose="020B0604020202020204" pitchFamily="34" charset="0"/>
                  <a:sym typeface="Arial" charset="0"/>
                </a:rPr>
                <a:t> </a:t>
              </a:r>
              <a:r>
                <a:rPr lang="zh-TW" altLang="zh-TW" sz="1500" b="1">
                  <a:solidFill>
                    <a:srgbClr val="D8EFFD"/>
                  </a:solidFill>
                  <a:latin typeface="Arial" panose="020B0604020202020204" pitchFamily="34" charset="0"/>
                  <a:ea typeface="微軟正黑體" panose="020B0604030504040204" pitchFamily="34" charset="-120"/>
                  <a:cs typeface="Arial" panose="020B0604020202020204" pitchFamily="34" charset="0"/>
                  <a:sym typeface="Arial" charset="0"/>
                </a:rPr>
                <a:t>Qtier</a:t>
              </a:r>
            </a:p>
          </p:txBody>
        </p:sp>
      </p:grpSp>
      <p:sp>
        <p:nvSpPr>
          <p:cNvPr id="56" name="文字方塊 55">
            <a:extLst>
              <a:ext uri="{FF2B5EF4-FFF2-40B4-BE49-F238E27FC236}">
                <a16:creationId xmlns:a16="http://schemas.microsoft.com/office/drawing/2014/main" id="{6CE3AEAB-9DF9-46DD-A039-019FA27C2F8C}"/>
              </a:ext>
            </a:extLst>
          </p:cNvPr>
          <p:cNvSpPr txBox="1"/>
          <p:nvPr/>
        </p:nvSpPr>
        <p:spPr>
          <a:xfrm>
            <a:off x="621559" y="1657373"/>
            <a:ext cx="3343916" cy="584775"/>
          </a:xfrm>
          <a:prstGeom prst="rect">
            <a:avLst/>
          </a:prstGeom>
        </p:spPr>
        <p:txBody>
          <a:bodyPr wrap="square">
            <a:spAutoFit/>
          </a:bodyPr>
          <a:lstStyle>
            <a:defPPr>
              <a:defRPr lang="zh-TW"/>
            </a:defPPr>
            <a:lvl1pPr lvl="0">
              <a:defRPr sz="2100" b="1">
                <a:latin typeface="微軟正黑體" pitchFamily="34" charset="-120"/>
                <a:ea typeface="微軟正黑體" pitchFamily="34" charset="-120"/>
              </a:defRPr>
            </a:lvl1pPr>
          </a:lstStyle>
          <a:p>
            <a:r>
              <a:rPr lang="zh-TW" altLang="en-US" sz="1600" b="0">
                <a:solidFill>
                  <a:schemeClr val="bg1"/>
                </a:solidFill>
                <a:cs typeface="Arial" panose="020B0604020202020204" pitchFamily="34" charset="0"/>
              </a:rPr>
              <a:t>自由決定以 </a:t>
            </a:r>
            <a:r>
              <a:rPr lang="en-US" altLang="zh-TW" sz="1600" b="0">
                <a:solidFill>
                  <a:schemeClr val="bg1"/>
                </a:solidFill>
                <a:cs typeface="Arial" panose="020B0604020202020204" pitchFamily="34" charset="0"/>
              </a:rPr>
              <a:t>M.2</a:t>
            </a:r>
            <a:r>
              <a:rPr lang="zh-TW" altLang="en-US" sz="1600" b="0">
                <a:solidFill>
                  <a:schemeClr val="bg1"/>
                </a:solidFill>
                <a:cs typeface="Arial" panose="020B0604020202020204" pitchFamily="34" charset="0"/>
              </a:rPr>
              <a:t> </a:t>
            </a:r>
            <a:r>
              <a:rPr lang="en-US" altLang="zh-TW" sz="1600" b="0">
                <a:solidFill>
                  <a:schemeClr val="bg1"/>
                </a:solidFill>
                <a:cs typeface="Arial" panose="020B0604020202020204" pitchFamily="34" charset="0"/>
              </a:rPr>
              <a:t>SSD</a:t>
            </a:r>
            <a:r>
              <a:rPr lang="zh-TW" altLang="en-US" sz="1600" b="0">
                <a:solidFill>
                  <a:schemeClr val="bg1"/>
                </a:solidFill>
                <a:cs typeface="Arial" panose="020B0604020202020204" pitchFamily="34" charset="0"/>
              </a:rPr>
              <a:t> 加速關鍵資料，</a:t>
            </a:r>
            <a:endParaRPr lang="en-US" altLang="zh-TW" sz="1600" b="0">
              <a:solidFill>
                <a:schemeClr val="bg1"/>
              </a:solidFill>
              <a:cs typeface="Arial" panose="020B0604020202020204" pitchFamily="34" charset="0"/>
            </a:endParaRPr>
          </a:p>
          <a:p>
            <a:r>
              <a:rPr lang="zh-TW" altLang="zh-TW" sz="1600" b="0">
                <a:solidFill>
                  <a:schemeClr val="bg1"/>
                </a:solidFill>
                <a:cs typeface="Arial" panose="020B0604020202020204" pitchFamily="34" charset="0"/>
              </a:rPr>
              <a:t>全面提升儲存性價比</a:t>
            </a:r>
            <a:endParaRPr lang="zh-TW" altLang="en-US" sz="1600" b="0">
              <a:solidFill>
                <a:schemeClr val="bg1"/>
              </a:solidFill>
              <a:cs typeface="Arial" panose="020B0604020202020204" pitchFamily="34" charset="0"/>
            </a:endParaRPr>
          </a:p>
        </p:txBody>
      </p:sp>
      <p:sp>
        <p:nvSpPr>
          <p:cNvPr id="66" name="矩形 65">
            <a:extLst>
              <a:ext uri="{FF2B5EF4-FFF2-40B4-BE49-F238E27FC236}">
                <a16:creationId xmlns:a16="http://schemas.microsoft.com/office/drawing/2014/main" id="{683A2014-58D8-445D-A3F5-ED5CB0706C5E}"/>
              </a:ext>
            </a:extLst>
          </p:cNvPr>
          <p:cNvSpPr/>
          <p:nvPr/>
        </p:nvSpPr>
        <p:spPr>
          <a:xfrm>
            <a:off x="7112652" y="3583959"/>
            <a:ext cx="1377300" cy="262380"/>
          </a:xfrm>
          <a:prstGeom prst="rect">
            <a:avLst/>
          </a:prstGeom>
        </p:spPr>
        <p:txBody>
          <a:bodyPr wrap="none">
            <a:spAutoFit/>
          </a:bodyPr>
          <a:lstStyle/>
          <a:p>
            <a:pPr indent="85725" algn="ctr">
              <a:lnSpc>
                <a:spcPct val="115000"/>
              </a:lnSpc>
              <a:buClr>
                <a:schemeClr val="dk2"/>
              </a:buClr>
              <a:buSzPct val="100000"/>
            </a:pPr>
            <a:r>
              <a:rPr lang="en-US" altLang="zh-TW" sz="1050" b="1">
                <a:solidFill>
                  <a:schemeClr val="tx1">
                    <a:lumMod val="25000"/>
                    <a:lumOff val="75000"/>
                  </a:schemeClr>
                </a:solidFill>
                <a:ea typeface="微軟正黑體" pitchFamily="34" charset="-120"/>
                <a:cs typeface="Verdana"/>
                <a:sym typeface="Verdana"/>
              </a:rPr>
              <a:t>(Tier</a:t>
            </a:r>
            <a:r>
              <a:rPr lang="zh-TW" altLang="en-US" sz="1050" b="1">
                <a:solidFill>
                  <a:schemeClr val="tx1">
                    <a:lumMod val="25000"/>
                    <a:lumOff val="75000"/>
                  </a:schemeClr>
                </a:solidFill>
                <a:ea typeface="微軟正黑體" pitchFamily="34" charset="-120"/>
                <a:cs typeface="Verdana"/>
                <a:sym typeface="Verdana"/>
              </a:rPr>
              <a:t> </a:t>
            </a:r>
            <a:r>
              <a:rPr lang="en-US" altLang="zh-TW" sz="1050" b="1">
                <a:solidFill>
                  <a:schemeClr val="tx1">
                    <a:lumMod val="25000"/>
                    <a:lumOff val="75000"/>
                  </a:schemeClr>
                </a:solidFill>
                <a:ea typeface="微軟正黑體" pitchFamily="34" charset="-120"/>
                <a:cs typeface="Verdana"/>
                <a:sym typeface="Verdana"/>
              </a:rPr>
              <a:t>on</a:t>
            </a:r>
            <a:r>
              <a:rPr lang="zh-TW" altLang="en-US" sz="1050" b="1">
                <a:solidFill>
                  <a:schemeClr val="tx1">
                    <a:lumMod val="25000"/>
                    <a:lumOff val="75000"/>
                  </a:schemeClr>
                </a:solidFill>
                <a:ea typeface="微軟正黑體" pitchFamily="34" charset="-120"/>
                <a:cs typeface="Verdana"/>
                <a:sym typeface="Verdana"/>
              </a:rPr>
              <a:t> </a:t>
            </a:r>
            <a:r>
              <a:rPr lang="en-US" altLang="zh-TW" sz="1050" b="1">
                <a:solidFill>
                  <a:schemeClr val="tx1">
                    <a:lumMod val="25000"/>
                    <a:lumOff val="75000"/>
                  </a:schemeClr>
                </a:solidFill>
                <a:ea typeface="微軟正黑體" pitchFamily="34" charset="-120"/>
                <a:cs typeface="Verdana"/>
                <a:sym typeface="Verdana"/>
              </a:rPr>
              <a:t>Demand)</a:t>
            </a:r>
          </a:p>
        </p:txBody>
      </p:sp>
      <p:pic>
        <p:nvPicPr>
          <p:cNvPr id="67" name="Picture 30" descr="\\MARKETING\Marketing\MarketingMaterials\素材\_icons\ICON_Sabrina\QNAP Auto Tiering logo_512x512.png">
            <a:extLst>
              <a:ext uri="{FF2B5EF4-FFF2-40B4-BE49-F238E27FC236}">
                <a16:creationId xmlns:a16="http://schemas.microsoft.com/office/drawing/2014/main" id="{6BE7B614-A237-41DC-B0DE-0FB6EE767E7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47520" y="2808639"/>
            <a:ext cx="983003" cy="98300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圖片 67" descr="一張含有 電子用品, 螢幕擷取畫面, 顯示, 監視器 的圖片&#10;&#10;描述是以非常高的可信度產生" hidden="1">
            <a:extLst>
              <a:ext uri="{FF2B5EF4-FFF2-40B4-BE49-F238E27FC236}">
                <a16:creationId xmlns:a16="http://schemas.microsoft.com/office/drawing/2014/main" id="{243CCE10-736C-4C42-B92B-06825ABDE6F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6249" y="1154060"/>
            <a:ext cx="3749981" cy="602588"/>
          </a:xfrm>
          <a:prstGeom prst="rect">
            <a:avLst/>
          </a:prstGeom>
        </p:spPr>
      </p:pic>
      <p:sp>
        <p:nvSpPr>
          <p:cNvPr id="69" name="矩形 68">
            <a:extLst>
              <a:ext uri="{FF2B5EF4-FFF2-40B4-BE49-F238E27FC236}">
                <a16:creationId xmlns:a16="http://schemas.microsoft.com/office/drawing/2014/main" id="{D21CF5B0-D47B-46A9-B89B-B5719BDBEAB7}"/>
              </a:ext>
            </a:extLst>
          </p:cNvPr>
          <p:cNvSpPr/>
          <p:nvPr/>
        </p:nvSpPr>
        <p:spPr>
          <a:xfrm>
            <a:off x="573476" y="1266280"/>
            <a:ext cx="3459576" cy="369332"/>
          </a:xfrm>
          <a:prstGeom prst="rect">
            <a:avLst/>
          </a:prstGeom>
        </p:spPr>
        <p:txBody>
          <a:bodyPr wrap="square">
            <a:spAutoFit/>
          </a:bodyPr>
          <a:lstStyle/>
          <a:p>
            <a:pPr algn="ctr"/>
            <a:r>
              <a:rPr lang="zh-TW" altLang="en-US" sz="1800">
                <a:solidFill>
                  <a:srgbClr val="2CF8FD"/>
                </a:solidFill>
                <a:latin typeface="微軟正黑體" panose="020B0604030504040204" pitchFamily="34" charset="-120"/>
                <a:ea typeface="微軟正黑體" panose="020B0604030504040204" pitchFamily="34" charset="-120"/>
                <a:cs typeface="Arial" panose="020B0604020202020204" pitchFamily="34" charset="0"/>
              </a:rPr>
              <a:t>儲存空間 </a:t>
            </a:r>
            <a:r>
              <a:rPr lang="zh-TW" altLang="en-US" sz="18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與 </a:t>
            </a:r>
            <a:r>
              <a:rPr lang="en-US" altLang="zh-TW" sz="1800">
                <a:solidFill>
                  <a:srgbClr val="2CF8FD"/>
                </a:solidFill>
                <a:latin typeface="微軟正黑體" panose="020B0604030504040204" pitchFamily="34" charset="-120"/>
                <a:ea typeface="微軟正黑體" panose="020B0604030504040204" pitchFamily="34" charset="-120"/>
                <a:cs typeface="Arial" panose="020B0604020202020204" pitchFamily="34" charset="0"/>
              </a:rPr>
              <a:t>SSD</a:t>
            </a:r>
            <a:r>
              <a:rPr lang="zh-TW" altLang="en-US" sz="1800">
                <a:solidFill>
                  <a:srgbClr val="2CF8FD"/>
                </a:solidFill>
                <a:latin typeface="微軟正黑體" panose="020B0604030504040204" pitchFamily="34" charset="-120"/>
                <a:ea typeface="微軟正黑體" panose="020B0604030504040204" pitchFamily="34" charset="-120"/>
                <a:cs typeface="Arial" panose="020B0604020202020204" pitchFamily="34" charset="0"/>
              </a:rPr>
              <a:t> 快取</a:t>
            </a:r>
            <a:r>
              <a:rPr lang="zh-TW" altLang="en-US" sz="1800">
                <a:solidFill>
                  <a:schemeClr val="accent4"/>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8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效益兼具</a:t>
            </a:r>
            <a:endParaRPr lang="en-US" altLang="zh-TW" sz="180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Verdana"/>
            </a:endParaRPr>
          </a:p>
        </p:txBody>
      </p:sp>
      <p:sp>
        <p:nvSpPr>
          <p:cNvPr id="74" name="文字版面配置區 2">
            <a:extLst>
              <a:ext uri="{FF2B5EF4-FFF2-40B4-BE49-F238E27FC236}">
                <a16:creationId xmlns:a16="http://schemas.microsoft.com/office/drawing/2014/main" id="{8084FF6B-F6CB-4513-9390-E918C0D44B46}"/>
              </a:ext>
            </a:extLst>
          </p:cNvPr>
          <p:cNvSpPr txBox="1">
            <a:spLocks/>
          </p:cNvSpPr>
          <p:nvPr/>
        </p:nvSpPr>
        <p:spPr>
          <a:xfrm>
            <a:off x="2362543" y="2592606"/>
            <a:ext cx="1935641" cy="368158"/>
          </a:xfrm>
          <a:prstGeom prst="rect">
            <a:avLst/>
          </a:prstGeom>
          <a:noFill/>
          <a:ln>
            <a:noFill/>
          </a:ln>
        </p:spPr>
        <p:txBody>
          <a:bodyPr wrap="square" lIns="68569" tIns="68569" rIns="68569" bIns="68569" anchor="t" anchorCtr="0"/>
          <a:lstStyle/>
          <a:p>
            <a:pPr indent="85725" algn="ctr">
              <a:lnSpc>
                <a:spcPct val="115000"/>
              </a:lnSpc>
              <a:buClr>
                <a:schemeClr val="dk2"/>
              </a:buClr>
              <a:buSzPct val="100000"/>
            </a:pPr>
            <a:r>
              <a:rPr lang="en-US" altLang="zh-TW" sz="1575" b="1">
                <a:solidFill>
                  <a:schemeClr val="bg1"/>
                </a:solidFill>
                <a:latin typeface="微軟正黑體" pitchFamily="34" charset="-120"/>
                <a:ea typeface="微軟正黑體" pitchFamily="34" charset="-120"/>
                <a:cs typeface="Verdana"/>
                <a:sym typeface="Verdana"/>
              </a:rPr>
              <a:t>I/O</a:t>
            </a:r>
            <a:r>
              <a:rPr lang="zh-TW" altLang="en-US" sz="1575" b="1">
                <a:solidFill>
                  <a:schemeClr val="bg1"/>
                </a:solidFill>
                <a:latin typeface="微軟正黑體" pitchFamily="34" charset="-120"/>
                <a:ea typeface="微軟正黑體" pitchFamily="34" charset="-120"/>
                <a:cs typeface="Verdana"/>
                <a:sym typeface="Verdana"/>
              </a:rPr>
              <a:t> 智慧判別</a:t>
            </a:r>
            <a:endParaRPr lang="en-US" altLang="zh-TW" sz="1575" b="1">
              <a:solidFill>
                <a:schemeClr val="bg1"/>
              </a:solidFill>
              <a:latin typeface="微軟正黑體" pitchFamily="34" charset="-120"/>
              <a:ea typeface="微軟正黑體" pitchFamily="34" charset="-120"/>
              <a:cs typeface="Verdana"/>
              <a:sym typeface="Verdana"/>
            </a:endParaRPr>
          </a:p>
        </p:txBody>
      </p:sp>
      <p:sp>
        <p:nvSpPr>
          <p:cNvPr id="75" name="文字版面配置區 2">
            <a:extLst>
              <a:ext uri="{FF2B5EF4-FFF2-40B4-BE49-F238E27FC236}">
                <a16:creationId xmlns:a16="http://schemas.microsoft.com/office/drawing/2014/main" id="{3F6E7949-20E1-4619-AC58-DA1025260112}"/>
              </a:ext>
            </a:extLst>
          </p:cNvPr>
          <p:cNvSpPr txBox="1">
            <a:spLocks/>
          </p:cNvSpPr>
          <p:nvPr/>
        </p:nvSpPr>
        <p:spPr>
          <a:xfrm>
            <a:off x="2465481" y="3536562"/>
            <a:ext cx="1711351" cy="368158"/>
          </a:xfrm>
          <a:prstGeom prst="rect">
            <a:avLst/>
          </a:prstGeom>
          <a:noFill/>
          <a:ln>
            <a:noFill/>
          </a:ln>
        </p:spPr>
        <p:txBody>
          <a:bodyPr wrap="square" lIns="68569" tIns="68569" rIns="68569" bIns="68569" anchor="t" anchorCtr="0"/>
          <a:lstStyle/>
          <a:p>
            <a:pPr indent="85725" algn="ctr">
              <a:lnSpc>
                <a:spcPct val="115000"/>
              </a:lnSpc>
              <a:buClr>
                <a:schemeClr val="dk2"/>
              </a:buClr>
              <a:buSzPct val="100000"/>
            </a:pPr>
            <a:r>
              <a:rPr lang="zh-TW" altLang="en-US" sz="1575" b="1">
                <a:solidFill>
                  <a:schemeClr val="bg1"/>
                </a:solidFill>
                <a:latin typeface="微軟正黑體" pitchFamily="34" charset="-120"/>
                <a:ea typeface="微軟正黑體" pitchFamily="34" charset="-120"/>
                <a:cs typeface="Verdana"/>
                <a:sym typeface="Verdana"/>
              </a:rPr>
              <a:t>資料夾分層 </a:t>
            </a:r>
            <a:endParaRPr lang="en-US" altLang="zh-TW" sz="1575" b="1">
              <a:solidFill>
                <a:schemeClr val="bg1"/>
              </a:solidFill>
              <a:latin typeface="微軟正黑體" pitchFamily="34" charset="-120"/>
              <a:ea typeface="微軟正黑體" pitchFamily="34" charset="-120"/>
              <a:cs typeface="Verdana"/>
              <a:sym typeface="Verdana"/>
            </a:endParaRPr>
          </a:p>
        </p:txBody>
      </p:sp>
      <p:sp>
        <p:nvSpPr>
          <p:cNvPr id="61" name="Rectangle 4" hidden="1">
            <a:extLst>
              <a:ext uri="{FF2B5EF4-FFF2-40B4-BE49-F238E27FC236}">
                <a16:creationId xmlns:a16="http://schemas.microsoft.com/office/drawing/2014/main" id="{882CFE13-0A4C-4DB9-9E8B-8F34522C3234}"/>
              </a:ext>
            </a:extLst>
          </p:cNvPr>
          <p:cNvSpPr/>
          <p:nvPr/>
        </p:nvSpPr>
        <p:spPr>
          <a:xfrm>
            <a:off x="7680446" y="530486"/>
            <a:ext cx="1194103" cy="307777"/>
          </a:xfrm>
          <a:prstGeom prst="rect">
            <a:avLst/>
          </a:prstGeom>
          <a:solidFill>
            <a:srgbClr val="FFC000"/>
          </a:solidFill>
        </p:spPr>
        <p:txBody>
          <a:bodyPr wrap="square" anchor="t">
            <a:spAutoFit/>
          </a:bodyPr>
          <a:lstStyle/>
          <a:p>
            <a:pPr marL="127000" lvl="0" algn="ctr">
              <a:buClr>
                <a:srgbClr val="F2F2F2"/>
              </a:buClr>
              <a:buSzPts val="1600"/>
            </a:pPr>
            <a:r>
              <a:rPr lang="zh-TW" altLang="en-US" sz="1400" b="1">
                <a:solidFill>
                  <a:schemeClr val="bg1"/>
                </a:solidFill>
                <a:latin typeface="Microsoft JhengHei" panose="020B0604030504040204" pitchFamily="34" charset="-120"/>
                <a:ea typeface="Microsoft JhengHei" panose="020B0604030504040204" pitchFamily="34" charset="-120"/>
              </a:rPr>
              <a:t>黑科技</a:t>
            </a:r>
            <a:endParaRPr lang="en-US" altLang="zh-TW" sz="1400" b="1">
              <a:solidFill>
                <a:schemeClr val="bg1"/>
              </a:solidFill>
              <a:latin typeface="Microsoft JhengHei" panose="020B0604030504040204" pitchFamily="34" charset="-120"/>
              <a:ea typeface="Microsoft JhengHei" panose="020B0604030504040204" pitchFamily="34" charset="-120"/>
            </a:endParaRPr>
          </a:p>
        </p:txBody>
      </p:sp>
      <p:grpSp>
        <p:nvGrpSpPr>
          <p:cNvPr id="2" name="群組 1">
            <a:extLst>
              <a:ext uri="{FF2B5EF4-FFF2-40B4-BE49-F238E27FC236}">
                <a16:creationId xmlns:a16="http://schemas.microsoft.com/office/drawing/2014/main" id="{3996BD0A-1E94-4F39-9BF7-B2560B664F43}"/>
              </a:ext>
            </a:extLst>
          </p:cNvPr>
          <p:cNvGrpSpPr/>
          <p:nvPr/>
        </p:nvGrpSpPr>
        <p:grpSpPr>
          <a:xfrm>
            <a:off x="7642783" y="191264"/>
            <a:ext cx="1083170" cy="916009"/>
            <a:chOff x="7642783" y="191264"/>
            <a:chExt cx="1083170" cy="916009"/>
          </a:xfrm>
        </p:grpSpPr>
        <p:sp>
          <p:nvSpPr>
            <p:cNvPr id="62" name="等腰三角形 61">
              <a:extLst>
                <a:ext uri="{FF2B5EF4-FFF2-40B4-BE49-F238E27FC236}">
                  <a16:creationId xmlns:a16="http://schemas.microsoft.com/office/drawing/2014/main" id="{3D806ABE-4342-4ABD-8C03-4573F19C63FF}"/>
                </a:ext>
              </a:extLst>
            </p:cNvPr>
            <p:cNvSpPr/>
            <p:nvPr/>
          </p:nvSpPr>
          <p:spPr>
            <a:xfrm>
              <a:off x="7699933" y="191264"/>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Rectangle 4">
              <a:extLst>
                <a:ext uri="{FF2B5EF4-FFF2-40B4-BE49-F238E27FC236}">
                  <a16:creationId xmlns:a16="http://schemas.microsoft.com/office/drawing/2014/main" id="{15E65E7F-7B91-4C5D-8188-24713648B127}"/>
                </a:ext>
              </a:extLst>
            </p:cNvPr>
            <p:cNvSpPr/>
            <p:nvPr/>
          </p:nvSpPr>
          <p:spPr>
            <a:xfrm>
              <a:off x="7642783" y="399387"/>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grpSp>
      <p:sp>
        <p:nvSpPr>
          <p:cNvPr id="65" name="等腰三角形 64">
            <a:extLst>
              <a:ext uri="{FF2B5EF4-FFF2-40B4-BE49-F238E27FC236}">
                <a16:creationId xmlns:a16="http://schemas.microsoft.com/office/drawing/2014/main" id="{DCA4ECB4-1DB1-4AB7-837F-6255BD960AA1}"/>
              </a:ext>
            </a:extLst>
          </p:cNvPr>
          <p:cNvSpPr/>
          <p:nvPr/>
        </p:nvSpPr>
        <p:spPr>
          <a:xfrm>
            <a:off x="9235738" y="955269"/>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Rectangle 4">
            <a:extLst>
              <a:ext uri="{FF2B5EF4-FFF2-40B4-BE49-F238E27FC236}">
                <a16:creationId xmlns:a16="http://schemas.microsoft.com/office/drawing/2014/main" id="{9E22FEB1-1576-45CA-B1F8-44C6E96FD370}"/>
              </a:ext>
            </a:extLst>
          </p:cNvPr>
          <p:cNvSpPr/>
          <p:nvPr/>
        </p:nvSpPr>
        <p:spPr>
          <a:xfrm>
            <a:off x="9178588" y="1163392"/>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sp>
        <p:nvSpPr>
          <p:cNvPr id="78" name="等腰三角形 77">
            <a:extLst>
              <a:ext uri="{FF2B5EF4-FFF2-40B4-BE49-F238E27FC236}">
                <a16:creationId xmlns:a16="http://schemas.microsoft.com/office/drawing/2014/main" id="{D603CA77-87D1-4FA4-AD7F-DB150B921741}"/>
              </a:ext>
            </a:extLst>
          </p:cNvPr>
          <p:cNvSpPr/>
          <p:nvPr/>
        </p:nvSpPr>
        <p:spPr>
          <a:xfrm>
            <a:off x="9416979" y="955269"/>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Rectangle 4">
            <a:extLst>
              <a:ext uri="{FF2B5EF4-FFF2-40B4-BE49-F238E27FC236}">
                <a16:creationId xmlns:a16="http://schemas.microsoft.com/office/drawing/2014/main" id="{457757A4-3310-4611-BFE1-BFAFF5D6CF4C}"/>
              </a:ext>
            </a:extLst>
          </p:cNvPr>
          <p:cNvSpPr/>
          <p:nvPr/>
        </p:nvSpPr>
        <p:spPr>
          <a:xfrm>
            <a:off x="9359829" y="1163392"/>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grpSp>
        <p:nvGrpSpPr>
          <p:cNvPr id="76" name="群組 75">
            <a:extLst>
              <a:ext uri="{FF2B5EF4-FFF2-40B4-BE49-F238E27FC236}">
                <a16:creationId xmlns:a16="http://schemas.microsoft.com/office/drawing/2014/main" id="{350ADE31-44B7-41CA-8B93-E4A6A65C12F2}"/>
              </a:ext>
            </a:extLst>
          </p:cNvPr>
          <p:cNvGrpSpPr/>
          <p:nvPr/>
        </p:nvGrpSpPr>
        <p:grpSpPr>
          <a:xfrm>
            <a:off x="-6238035" y="2020980"/>
            <a:ext cx="4609072" cy="3042864"/>
            <a:chOff x="4758905" y="1204775"/>
            <a:chExt cx="4408191" cy="2847340"/>
          </a:xfrm>
        </p:grpSpPr>
        <p:sp>
          <p:nvSpPr>
            <p:cNvPr id="77" name="Shape 271">
              <a:extLst>
                <a:ext uri="{FF2B5EF4-FFF2-40B4-BE49-F238E27FC236}">
                  <a16:creationId xmlns:a16="http://schemas.microsoft.com/office/drawing/2014/main" id="{F7BF6063-EE02-4084-BADE-7E27C3C25769}"/>
                </a:ext>
              </a:extLst>
            </p:cNvPr>
            <p:cNvSpPr txBox="1"/>
            <p:nvPr/>
          </p:nvSpPr>
          <p:spPr>
            <a:xfrm>
              <a:off x="7717580" y="1837690"/>
              <a:ext cx="1195639" cy="639979"/>
            </a:xfrm>
            <a:prstGeom prst="rect">
              <a:avLst/>
            </a:prstGeom>
            <a:noFill/>
            <a:ln>
              <a:noFill/>
            </a:ln>
          </p:spPr>
          <p:txBody>
            <a:bodyPr wrap="square" lIns="91425" tIns="91425" rIns="91425" bIns="91425" anchor="ctr" anchorCtr="0">
              <a:noAutofit/>
            </a:bodyPr>
            <a:lstStyle/>
            <a:p>
              <a:pPr lvl="0" rtl="0">
                <a:spcBef>
                  <a:spcPts val="0"/>
                </a:spcBef>
                <a:buNone/>
              </a:pPr>
              <a:r>
                <a:rPr lang="zh-TW" sz="1600" b="1">
                  <a:solidFill>
                    <a:srgbClr val="F4A6AF"/>
                  </a:solidFill>
                  <a:latin typeface="微軟正黑體" panose="020B0604030504040204" pitchFamily="34" charset="-120"/>
                  <a:ea typeface="微軟正黑體" panose="020B0604030504040204" pitchFamily="34" charset="-120"/>
                  <a:cs typeface="Microsoft JhengHei"/>
                  <a:sym typeface="Microsoft JhengHei"/>
                </a:rPr>
                <a:t>熱資料</a:t>
              </a:r>
              <a:r>
                <a:rPr lang="zh-TW" altLang="en-US" sz="1600" b="1">
                  <a:solidFill>
                    <a:srgbClr val="F4A6AF"/>
                  </a:solidFill>
                  <a:latin typeface="微軟正黑體" panose="020B0604030504040204" pitchFamily="34" charset="-120"/>
                  <a:ea typeface="微軟正黑體" panose="020B0604030504040204" pitchFamily="34" charset="-120"/>
                  <a:cs typeface="Microsoft JhengHei"/>
                  <a:sym typeface="Microsoft JhengHei"/>
                </a:rPr>
                <a:t> </a:t>
              </a:r>
              <a:r>
                <a:rPr lang="en-US" altLang="zh-TW" sz="1600" b="1">
                  <a:solidFill>
                    <a:srgbClr val="F4A6AF"/>
                  </a:solidFill>
                  <a:latin typeface="微軟正黑體" panose="020B0604030504040204" pitchFamily="34" charset="-120"/>
                  <a:ea typeface="微軟正黑體" panose="020B0604030504040204" pitchFamily="34" charset="-120"/>
                  <a:cs typeface="Microsoft JhengHei"/>
                  <a:sym typeface="Microsoft JhengHei"/>
                </a:rPr>
                <a:t>&amp;</a:t>
              </a:r>
              <a:r>
                <a:rPr lang="zh-TW" altLang="en-US" sz="1600" b="1">
                  <a:solidFill>
                    <a:srgbClr val="F4A6AF"/>
                  </a:solidFill>
                  <a:latin typeface="微軟正黑體" panose="020B0604030504040204" pitchFamily="34" charset="-120"/>
                  <a:ea typeface="微軟正黑體" panose="020B0604030504040204" pitchFamily="34" charset="-120"/>
                  <a:cs typeface="Microsoft JhengHei"/>
                  <a:sym typeface="Microsoft JhengHei"/>
                </a:rPr>
                <a:t> </a:t>
              </a:r>
              <a:endParaRPr lang="en-US" altLang="zh-TW" sz="1600" b="1">
                <a:solidFill>
                  <a:srgbClr val="F4A6AF"/>
                </a:solidFill>
                <a:latin typeface="微軟正黑體" panose="020B0604030504040204" pitchFamily="34" charset="-120"/>
                <a:ea typeface="微軟正黑體" panose="020B0604030504040204" pitchFamily="34" charset="-120"/>
                <a:cs typeface="Microsoft JhengHei"/>
                <a:sym typeface="Microsoft JhengHei"/>
              </a:endParaRPr>
            </a:p>
            <a:p>
              <a:pPr lvl="0" rtl="0">
                <a:spcBef>
                  <a:spcPts val="0"/>
                </a:spcBef>
                <a:buNone/>
              </a:pPr>
              <a:r>
                <a:rPr lang="zh-TW" sz="1600" b="1">
                  <a:solidFill>
                    <a:srgbClr val="F4A6AF"/>
                  </a:solidFill>
                  <a:latin typeface="微軟正黑體" panose="020B0604030504040204" pitchFamily="34" charset="-120"/>
                  <a:ea typeface="微軟正黑體" panose="020B0604030504040204" pitchFamily="34" charset="-120"/>
                  <a:cs typeface="Microsoft JhengHei"/>
                  <a:sym typeface="Microsoft JhengHei"/>
                </a:rPr>
                <a:t>即時IO需求</a:t>
              </a:r>
            </a:p>
          </p:txBody>
        </p:sp>
        <p:pic>
          <p:nvPicPr>
            <p:cNvPr id="80" name="圖片 79" descr="分層.png">
              <a:extLst>
                <a:ext uri="{FF2B5EF4-FFF2-40B4-BE49-F238E27FC236}">
                  <a16:creationId xmlns:a16="http://schemas.microsoft.com/office/drawing/2014/main" id="{0768876B-CFC6-4D2B-9047-6471CA849AC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58905" y="1204775"/>
              <a:ext cx="3204525" cy="2847340"/>
            </a:xfrm>
            <a:prstGeom prst="rect">
              <a:avLst/>
            </a:prstGeom>
          </p:spPr>
        </p:pic>
        <p:sp>
          <p:nvSpPr>
            <p:cNvPr id="81" name="Shape 272">
              <a:extLst>
                <a:ext uri="{FF2B5EF4-FFF2-40B4-BE49-F238E27FC236}">
                  <a16:creationId xmlns:a16="http://schemas.microsoft.com/office/drawing/2014/main" id="{714864F8-061B-4AC9-A829-79224CB38FF7}"/>
                </a:ext>
              </a:extLst>
            </p:cNvPr>
            <p:cNvSpPr txBox="1"/>
            <p:nvPr/>
          </p:nvSpPr>
          <p:spPr>
            <a:xfrm>
              <a:off x="7719590" y="2887943"/>
              <a:ext cx="1447506" cy="461167"/>
            </a:xfrm>
            <a:prstGeom prst="rect">
              <a:avLst/>
            </a:prstGeom>
            <a:noFill/>
            <a:ln>
              <a:noFill/>
            </a:ln>
          </p:spPr>
          <p:txBody>
            <a:bodyPr wrap="square" lIns="91425" tIns="91425" rIns="91425" bIns="91425" anchor="ctr" anchorCtr="0">
              <a:noAutofit/>
            </a:bodyPr>
            <a:lstStyle/>
            <a:p>
              <a:pPr lvl="0" rtl="0">
                <a:spcBef>
                  <a:spcPts val="0"/>
                </a:spcBef>
                <a:buNone/>
              </a:pPr>
              <a:r>
                <a:rPr lang="zh-TW" sz="1600" b="1">
                  <a:solidFill>
                    <a:srgbClr val="D8EFFC"/>
                  </a:solidFill>
                  <a:latin typeface="微軟正黑體" panose="020B0604030504040204" pitchFamily="34" charset="-120"/>
                  <a:ea typeface="微軟正黑體" panose="020B0604030504040204" pitchFamily="34" charset="-120"/>
                  <a:cs typeface="Microsoft JhengHei"/>
                  <a:sym typeface="Microsoft JhengHei"/>
                </a:rPr>
                <a:t>冷資料</a:t>
              </a:r>
              <a:r>
                <a:rPr lang="zh-TW" altLang="en-US" sz="1600" b="1">
                  <a:solidFill>
                    <a:srgbClr val="D8EFFC"/>
                  </a:solidFill>
                  <a:latin typeface="微軟正黑體" panose="020B0604030504040204" pitchFamily="34" charset="-120"/>
                  <a:ea typeface="微軟正黑體" panose="020B0604030504040204" pitchFamily="34" charset="-120"/>
                  <a:cs typeface="Microsoft JhengHei"/>
                  <a:sym typeface="Microsoft JhengHei"/>
                </a:rPr>
                <a:t> </a:t>
              </a:r>
              <a:r>
                <a:rPr lang="en-US" altLang="zh-TW" sz="1600" b="1">
                  <a:solidFill>
                    <a:srgbClr val="D8EFFC"/>
                  </a:solidFill>
                  <a:latin typeface="微軟正黑體" panose="020B0604030504040204" pitchFamily="34" charset="-120"/>
                  <a:ea typeface="微軟正黑體" panose="020B0604030504040204" pitchFamily="34" charset="-120"/>
                  <a:cs typeface="Microsoft JhengHei"/>
                  <a:sym typeface="Microsoft JhengHei"/>
                </a:rPr>
                <a:t>&amp;</a:t>
              </a:r>
              <a:r>
                <a:rPr lang="zh-TW" altLang="en-US" sz="1600" b="1">
                  <a:solidFill>
                    <a:srgbClr val="D8EFFC"/>
                  </a:solidFill>
                  <a:latin typeface="微軟正黑體" panose="020B0604030504040204" pitchFamily="34" charset="-120"/>
                  <a:ea typeface="微軟正黑體" panose="020B0604030504040204" pitchFamily="34" charset="-120"/>
                  <a:cs typeface="Microsoft JhengHei"/>
                  <a:sym typeface="Microsoft JhengHei"/>
                </a:rPr>
                <a:t> </a:t>
              </a:r>
              <a:endParaRPr lang="en-US" altLang="zh-TW" sz="1600" b="1">
                <a:solidFill>
                  <a:srgbClr val="D8EFFC"/>
                </a:solidFill>
                <a:latin typeface="微軟正黑體" panose="020B0604030504040204" pitchFamily="34" charset="-120"/>
                <a:ea typeface="微軟正黑體" panose="020B0604030504040204" pitchFamily="34" charset="-120"/>
                <a:cs typeface="Microsoft JhengHei"/>
                <a:sym typeface="Microsoft JhengHei"/>
              </a:endParaRPr>
            </a:p>
            <a:p>
              <a:pPr lvl="0" rtl="0">
                <a:spcBef>
                  <a:spcPts val="0"/>
                </a:spcBef>
                <a:buNone/>
              </a:pPr>
              <a:r>
                <a:rPr lang="zh-TW" sz="1600" b="1">
                  <a:solidFill>
                    <a:srgbClr val="D8EFFC"/>
                  </a:solidFill>
                  <a:latin typeface="微軟正黑體" panose="020B0604030504040204" pitchFamily="34" charset="-120"/>
                  <a:ea typeface="微軟正黑體" panose="020B0604030504040204" pitchFamily="34" charset="-120"/>
                  <a:cs typeface="Microsoft JhengHei"/>
                  <a:sym typeface="Microsoft JhengHei"/>
                </a:rPr>
                <a:t>停用Qtier資料</a:t>
              </a:r>
            </a:p>
          </p:txBody>
        </p:sp>
      </p:grpSp>
      <p:pic>
        <p:nvPicPr>
          <p:cNvPr id="82" name="Shape 274">
            <a:extLst>
              <a:ext uri="{FF2B5EF4-FFF2-40B4-BE49-F238E27FC236}">
                <a16:creationId xmlns:a16="http://schemas.microsoft.com/office/drawing/2014/main" id="{5D88D266-163E-458C-8460-57964DD402D4}"/>
              </a:ext>
            </a:extLst>
          </p:cNvPr>
          <p:cNvPicPr preferRelativeResize="0"/>
          <p:nvPr/>
        </p:nvPicPr>
        <p:blipFill>
          <a:blip r:embed="rId8">
            <a:alphaModFix/>
          </a:blip>
          <a:stretch>
            <a:fillRect/>
          </a:stretch>
        </p:blipFill>
        <p:spPr>
          <a:xfrm>
            <a:off x="-4546677" y="2039946"/>
            <a:ext cx="4381010" cy="3023898"/>
          </a:xfrm>
          <a:prstGeom prst="rect">
            <a:avLst/>
          </a:prstGeom>
          <a:noFill/>
          <a:ln w="6350" cmpd="sng">
            <a:solidFill>
              <a:schemeClr val="bg1">
                <a:lumMod val="85000"/>
              </a:schemeClr>
            </a:solidFill>
          </a:ln>
        </p:spPr>
      </p:pic>
    </p:spTree>
    <p:extLst>
      <p:ext uri="{BB962C8B-B14F-4D97-AF65-F5344CB8AC3E}">
        <p14:creationId xmlns:p14="http://schemas.microsoft.com/office/powerpoint/2010/main" val="3702178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accel="60333" decel="9500" autoRev="1" fill="hold" grpId="0" nodeType="withEffect">
                                  <p:stCondLst>
                                    <p:cond delay="0"/>
                                  </p:stCondLst>
                                  <p:endCondLst>
                                    <p:cond evt="onNext" delay="0">
                                      <p:tgtEl>
                                        <p:sldTgt/>
                                      </p:tgtEl>
                                    </p:cond>
                                  </p:endCondLst>
                                  <p:childTnLst>
                                    <p:animClr clrSpc="rgb" dir="cw">
                                      <p:cBhvr override="childStyle">
                                        <p:cTn id="6" dur="2000" fill="hold"/>
                                        <p:tgtEl>
                                          <p:spTgt spid="70"/>
                                        </p:tgtEl>
                                        <p:attrNameLst>
                                          <p:attrName>style.color</p:attrName>
                                        </p:attrNameLst>
                                      </p:cBhvr>
                                      <p:to>
                                        <a:srgbClr val="8BFFFF"/>
                                      </p:to>
                                    </p:animClr>
                                  </p:childTnLst>
                                </p:cTn>
                              </p:par>
                              <p:par>
                                <p:cTn id="7" presetID="3" presetClass="emph" presetSubtype="2" repeatCount="indefinite" accel="60333" decel="9500" autoRev="1" fill="hold" grpId="0" nodeType="withEffect">
                                  <p:stCondLst>
                                    <p:cond delay="0"/>
                                  </p:stCondLst>
                                  <p:endCondLst>
                                    <p:cond evt="onNext" delay="0">
                                      <p:tgtEl>
                                        <p:sldTgt/>
                                      </p:tgtEl>
                                    </p:cond>
                                  </p:endCondLst>
                                  <p:childTnLst>
                                    <p:animClr clrSpc="rgb" dir="cw">
                                      <p:cBhvr override="childStyle">
                                        <p:cTn id="8" dur="2000" fill="hold"/>
                                        <p:tgtEl>
                                          <p:spTgt spid="79"/>
                                        </p:tgtEl>
                                        <p:attrNameLst>
                                          <p:attrName>style.color</p:attrName>
                                        </p:attrNameLst>
                                      </p:cBhvr>
                                      <p:to>
                                        <a:srgbClr val="8B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F36F07-9C5E-4BE1-A5A3-857E5729A010}"/>
              </a:ext>
            </a:extLst>
          </p:cNvPr>
          <p:cNvSpPr>
            <a:spLocks noGrp="1"/>
          </p:cNvSpPr>
          <p:nvPr>
            <p:ph type="title"/>
          </p:nvPr>
        </p:nvSpPr>
        <p:spPr>
          <a:xfrm>
            <a:off x="457200" y="79656"/>
            <a:ext cx="8229600" cy="812800"/>
          </a:xfrm>
          <a:prstGeom prst="rect">
            <a:avLst/>
          </a:prstGeom>
        </p:spPr>
        <p:txBody>
          <a:bodyPr/>
          <a:lstStyle/>
          <a:p>
            <a:r>
              <a:rPr lang="zh-TW" altLang="zh-TW">
                <a:solidFill>
                  <a:schemeClr val="bg1"/>
                </a:solidFill>
                <a:ea typeface="Microsoft JhengHei"/>
                <a:cs typeface="Microsoft JhengHei"/>
                <a:sym typeface="Microsoft JhengHei"/>
              </a:rPr>
              <a:t>Tiering On Demand </a:t>
            </a:r>
            <a:r>
              <a:rPr lang="zh-TW" altLang="zh-TW" sz="2400">
                <a:solidFill>
                  <a:schemeClr val="bg1"/>
                </a:solidFill>
                <a:latin typeface="Microsoft JhengHei"/>
                <a:ea typeface="Microsoft JhengHei"/>
                <a:cs typeface="Microsoft JhengHei"/>
                <a:sym typeface="Microsoft JhengHei"/>
              </a:rPr>
              <a:t>(選擇資料夾做自動分層)</a:t>
            </a:r>
            <a:endParaRPr lang="zh-TW" altLang="en-US"/>
          </a:p>
        </p:txBody>
      </p:sp>
      <p:sp>
        <p:nvSpPr>
          <p:cNvPr id="5" name="Shape 273">
            <a:extLst>
              <a:ext uri="{FF2B5EF4-FFF2-40B4-BE49-F238E27FC236}">
                <a16:creationId xmlns:a16="http://schemas.microsoft.com/office/drawing/2014/main" id="{D819CF29-0137-4FA6-A1CB-37448C449393}"/>
              </a:ext>
            </a:extLst>
          </p:cNvPr>
          <p:cNvSpPr txBox="1"/>
          <p:nvPr/>
        </p:nvSpPr>
        <p:spPr>
          <a:xfrm>
            <a:off x="405294" y="1147914"/>
            <a:ext cx="4766782" cy="707886"/>
          </a:xfrm>
          <a:prstGeom prst="rect">
            <a:avLst/>
          </a:prstGeom>
          <a:noFill/>
          <a:ln>
            <a:noFill/>
          </a:ln>
        </p:spPr>
        <p:txBody>
          <a:bodyPr wrap="square" lIns="68550" tIns="34250" rIns="68550" bIns="34250" anchor="t" anchorCtr="0">
            <a:noAutofit/>
          </a:bodyPr>
          <a:lstStyle/>
          <a:p>
            <a:pPr marL="457200" lvl="0" indent="-355600" rtl="0">
              <a:spcBef>
                <a:spcPts val="0"/>
              </a:spcBef>
              <a:buClr>
                <a:schemeClr val="bg1"/>
              </a:buClr>
              <a:buSzPct val="100000"/>
              <a:buFont typeface="Arial" panose="020B0604020202020204" pitchFamily="34" charset="0"/>
              <a:buChar char="•"/>
            </a:pPr>
            <a:r>
              <a:rPr lang="zh-TW" sz="1800">
                <a:solidFill>
                  <a:schemeClr val="bg1"/>
                </a:solidFill>
                <a:latin typeface="Microsoft JhengHei"/>
                <a:ea typeface="Microsoft JhengHei"/>
                <a:cs typeface="Microsoft JhengHei"/>
                <a:sym typeface="Microsoft JhengHei"/>
              </a:rPr>
              <a:t>SSD容量很貴，選擇關鍵應用才划算</a:t>
            </a:r>
          </a:p>
          <a:p>
            <a:pPr marL="457200" lvl="0" indent="-355600" rtl="0">
              <a:spcBef>
                <a:spcPts val="0"/>
              </a:spcBef>
              <a:buClr>
                <a:schemeClr val="bg1"/>
              </a:buClr>
              <a:buSzPct val="100000"/>
              <a:buFont typeface="Arial" panose="020B0604020202020204" pitchFamily="34" charset="0"/>
              <a:buChar char="•"/>
            </a:pPr>
            <a:r>
              <a:rPr lang="zh-TW" sz="1800">
                <a:solidFill>
                  <a:schemeClr val="bg1"/>
                </a:solidFill>
                <a:latin typeface="Microsoft JhengHei"/>
                <a:ea typeface="Microsoft JhengHei"/>
                <a:cs typeface="Microsoft JhengHei"/>
                <a:sym typeface="Microsoft JhengHei"/>
              </a:rPr>
              <a:t>針對個別共用資料夾或LUN啟用Qtier</a:t>
            </a:r>
            <a:endParaRPr sz="1800">
              <a:solidFill>
                <a:schemeClr val="bg1"/>
              </a:solidFill>
              <a:latin typeface="Microsoft JhengHei"/>
              <a:ea typeface="Microsoft JhengHei"/>
              <a:cs typeface="Microsoft JhengHei"/>
              <a:sym typeface="Microsoft JhengHei"/>
            </a:endParaRPr>
          </a:p>
          <a:p>
            <a:pPr marL="342900" marR="0" lvl="0" indent="-342900" algn="l" rtl="0">
              <a:spcBef>
                <a:spcPts val="360"/>
              </a:spcBef>
              <a:spcAft>
                <a:spcPts val="0"/>
              </a:spcAft>
              <a:buClr>
                <a:schemeClr val="bg1"/>
              </a:buClr>
              <a:buFont typeface="Arial" panose="020B0604020202020204" pitchFamily="34" charset="0"/>
              <a:buChar char="•"/>
            </a:pPr>
            <a:endParaRPr sz="1800">
              <a:solidFill>
                <a:schemeClr val="bg1"/>
              </a:solidFill>
              <a:latin typeface="Microsoft JhengHei"/>
              <a:ea typeface="Microsoft JhengHei"/>
              <a:cs typeface="Microsoft JhengHei"/>
              <a:sym typeface="Microsoft JhengHei"/>
            </a:endParaRPr>
          </a:p>
        </p:txBody>
      </p:sp>
      <p:grpSp>
        <p:nvGrpSpPr>
          <p:cNvPr id="7" name="群組 6">
            <a:extLst>
              <a:ext uri="{FF2B5EF4-FFF2-40B4-BE49-F238E27FC236}">
                <a16:creationId xmlns:a16="http://schemas.microsoft.com/office/drawing/2014/main" id="{86D97BFA-3C16-41C0-8CD3-F36CCE497980}"/>
              </a:ext>
            </a:extLst>
          </p:cNvPr>
          <p:cNvGrpSpPr/>
          <p:nvPr/>
        </p:nvGrpSpPr>
        <p:grpSpPr>
          <a:xfrm>
            <a:off x="4474541" y="2020980"/>
            <a:ext cx="4609072" cy="3042864"/>
            <a:chOff x="4758905" y="1204775"/>
            <a:chExt cx="4408191" cy="2847340"/>
          </a:xfrm>
        </p:grpSpPr>
        <p:sp>
          <p:nvSpPr>
            <p:cNvPr id="8" name="Shape 271">
              <a:extLst>
                <a:ext uri="{FF2B5EF4-FFF2-40B4-BE49-F238E27FC236}">
                  <a16:creationId xmlns:a16="http://schemas.microsoft.com/office/drawing/2014/main" id="{ABB61DE0-20E5-4D6B-997F-A2DD57936E25}"/>
                </a:ext>
              </a:extLst>
            </p:cNvPr>
            <p:cNvSpPr txBox="1"/>
            <p:nvPr/>
          </p:nvSpPr>
          <p:spPr>
            <a:xfrm>
              <a:off x="7717580" y="1837690"/>
              <a:ext cx="1195639" cy="639979"/>
            </a:xfrm>
            <a:prstGeom prst="rect">
              <a:avLst/>
            </a:prstGeom>
            <a:noFill/>
            <a:ln>
              <a:noFill/>
            </a:ln>
          </p:spPr>
          <p:txBody>
            <a:bodyPr wrap="square" lIns="91425" tIns="91425" rIns="91425" bIns="91425" anchor="ctr" anchorCtr="0">
              <a:noAutofit/>
            </a:bodyPr>
            <a:lstStyle/>
            <a:p>
              <a:pPr lvl="0" rtl="0">
                <a:spcBef>
                  <a:spcPts val="0"/>
                </a:spcBef>
                <a:buNone/>
              </a:pPr>
              <a:r>
                <a:rPr lang="zh-TW" sz="1600" b="1">
                  <a:solidFill>
                    <a:srgbClr val="F4A6AF"/>
                  </a:solidFill>
                  <a:latin typeface="微軟正黑體" panose="020B0604030504040204" pitchFamily="34" charset="-120"/>
                  <a:ea typeface="微軟正黑體" panose="020B0604030504040204" pitchFamily="34" charset="-120"/>
                  <a:cs typeface="Microsoft JhengHei"/>
                  <a:sym typeface="Microsoft JhengHei"/>
                </a:rPr>
                <a:t>熱資料</a:t>
              </a:r>
              <a:r>
                <a:rPr lang="zh-TW" altLang="en-US" sz="1600" b="1">
                  <a:solidFill>
                    <a:srgbClr val="F4A6AF"/>
                  </a:solidFill>
                  <a:latin typeface="微軟正黑體" panose="020B0604030504040204" pitchFamily="34" charset="-120"/>
                  <a:ea typeface="微軟正黑體" panose="020B0604030504040204" pitchFamily="34" charset="-120"/>
                  <a:cs typeface="Microsoft JhengHei"/>
                  <a:sym typeface="Microsoft JhengHei"/>
                </a:rPr>
                <a:t> </a:t>
              </a:r>
              <a:r>
                <a:rPr lang="en-US" altLang="zh-TW" sz="1600" b="1">
                  <a:solidFill>
                    <a:srgbClr val="F4A6AF"/>
                  </a:solidFill>
                  <a:latin typeface="微軟正黑體" panose="020B0604030504040204" pitchFamily="34" charset="-120"/>
                  <a:ea typeface="微軟正黑體" panose="020B0604030504040204" pitchFamily="34" charset="-120"/>
                  <a:cs typeface="Microsoft JhengHei"/>
                  <a:sym typeface="Microsoft JhengHei"/>
                </a:rPr>
                <a:t>&amp;</a:t>
              </a:r>
              <a:r>
                <a:rPr lang="zh-TW" altLang="en-US" sz="1600" b="1">
                  <a:solidFill>
                    <a:srgbClr val="F4A6AF"/>
                  </a:solidFill>
                  <a:latin typeface="微軟正黑體" panose="020B0604030504040204" pitchFamily="34" charset="-120"/>
                  <a:ea typeface="微軟正黑體" panose="020B0604030504040204" pitchFamily="34" charset="-120"/>
                  <a:cs typeface="Microsoft JhengHei"/>
                  <a:sym typeface="Microsoft JhengHei"/>
                </a:rPr>
                <a:t> </a:t>
              </a:r>
              <a:endParaRPr lang="en-US" altLang="zh-TW" sz="1600" b="1">
                <a:solidFill>
                  <a:srgbClr val="F4A6AF"/>
                </a:solidFill>
                <a:latin typeface="微軟正黑體" panose="020B0604030504040204" pitchFamily="34" charset="-120"/>
                <a:ea typeface="微軟正黑體" panose="020B0604030504040204" pitchFamily="34" charset="-120"/>
                <a:cs typeface="Microsoft JhengHei"/>
                <a:sym typeface="Microsoft JhengHei"/>
              </a:endParaRPr>
            </a:p>
            <a:p>
              <a:pPr lvl="0" rtl="0">
                <a:spcBef>
                  <a:spcPts val="0"/>
                </a:spcBef>
                <a:buNone/>
              </a:pPr>
              <a:r>
                <a:rPr lang="zh-TW" sz="1600" b="1">
                  <a:solidFill>
                    <a:srgbClr val="F4A6AF"/>
                  </a:solidFill>
                  <a:latin typeface="微軟正黑體" panose="020B0604030504040204" pitchFamily="34" charset="-120"/>
                  <a:ea typeface="微軟正黑體" panose="020B0604030504040204" pitchFamily="34" charset="-120"/>
                  <a:cs typeface="Microsoft JhengHei"/>
                  <a:sym typeface="Microsoft JhengHei"/>
                </a:rPr>
                <a:t>即時IO需求</a:t>
              </a:r>
            </a:p>
          </p:txBody>
        </p:sp>
        <p:pic>
          <p:nvPicPr>
            <p:cNvPr id="9" name="圖片 8" descr="分層.png">
              <a:extLst>
                <a:ext uri="{FF2B5EF4-FFF2-40B4-BE49-F238E27FC236}">
                  <a16:creationId xmlns:a16="http://schemas.microsoft.com/office/drawing/2014/main" id="{83887D69-C617-457D-BA45-2134ED38BC6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58905" y="1204775"/>
              <a:ext cx="3204525" cy="2847340"/>
            </a:xfrm>
            <a:prstGeom prst="rect">
              <a:avLst/>
            </a:prstGeom>
          </p:spPr>
        </p:pic>
        <p:sp>
          <p:nvSpPr>
            <p:cNvPr id="10" name="Shape 272">
              <a:extLst>
                <a:ext uri="{FF2B5EF4-FFF2-40B4-BE49-F238E27FC236}">
                  <a16:creationId xmlns:a16="http://schemas.microsoft.com/office/drawing/2014/main" id="{18E6D5B5-CD5A-4548-90BC-5BC17AC256C8}"/>
                </a:ext>
              </a:extLst>
            </p:cNvPr>
            <p:cNvSpPr txBox="1"/>
            <p:nvPr/>
          </p:nvSpPr>
          <p:spPr>
            <a:xfrm>
              <a:off x="7719590" y="2887943"/>
              <a:ext cx="1447506" cy="461167"/>
            </a:xfrm>
            <a:prstGeom prst="rect">
              <a:avLst/>
            </a:prstGeom>
            <a:noFill/>
            <a:ln>
              <a:noFill/>
            </a:ln>
          </p:spPr>
          <p:txBody>
            <a:bodyPr wrap="square" lIns="91425" tIns="91425" rIns="91425" bIns="91425" anchor="ctr" anchorCtr="0">
              <a:noAutofit/>
            </a:bodyPr>
            <a:lstStyle/>
            <a:p>
              <a:pPr lvl="0" rtl="0">
                <a:spcBef>
                  <a:spcPts val="0"/>
                </a:spcBef>
                <a:buNone/>
              </a:pPr>
              <a:r>
                <a:rPr lang="zh-TW" sz="1600" b="1">
                  <a:solidFill>
                    <a:srgbClr val="D8EFFC"/>
                  </a:solidFill>
                  <a:latin typeface="微軟正黑體" panose="020B0604030504040204" pitchFamily="34" charset="-120"/>
                  <a:ea typeface="微軟正黑體" panose="020B0604030504040204" pitchFamily="34" charset="-120"/>
                  <a:cs typeface="Microsoft JhengHei"/>
                  <a:sym typeface="Microsoft JhengHei"/>
                </a:rPr>
                <a:t>冷資料</a:t>
              </a:r>
              <a:r>
                <a:rPr lang="zh-TW" altLang="en-US" sz="1600" b="1">
                  <a:solidFill>
                    <a:srgbClr val="D8EFFC"/>
                  </a:solidFill>
                  <a:latin typeface="微軟正黑體" panose="020B0604030504040204" pitchFamily="34" charset="-120"/>
                  <a:ea typeface="微軟正黑體" panose="020B0604030504040204" pitchFamily="34" charset="-120"/>
                  <a:cs typeface="Microsoft JhengHei"/>
                  <a:sym typeface="Microsoft JhengHei"/>
                </a:rPr>
                <a:t> </a:t>
              </a:r>
              <a:r>
                <a:rPr lang="en-US" altLang="zh-TW" sz="1600" b="1">
                  <a:solidFill>
                    <a:srgbClr val="D8EFFC"/>
                  </a:solidFill>
                  <a:latin typeface="微軟正黑體" panose="020B0604030504040204" pitchFamily="34" charset="-120"/>
                  <a:ea typeface="微軟正黑體" panose="020B0604030504040204" pitchFamily="34" charset="-120"/>
                  <a:cs typeface="Microsoft JhengHei"/>
                  <a:sym typeface="Microsoft JhengHei"/>
                </a:rPr>
                <a:t>&amp;</a:t>
              </a:r>
              <a:r>
                <a:rPr lang="zh-TW" altLang="en-US" sz="1600" b="1">
                  <a:solidFill>
                    <a:srgbClr val="D8EFFC"/>
                  </a:solidFill>
                  <a:latin typeface="微軟正黑體" panose="020B0604030504040204" pitchFamily="34" charset="-120"/>
                  <a:ea typeface="微軟正黑體" panose="020B0604030504040204" pitchFamily="34" charset="-120"/>
                  <a:cs typeface="Microsoft JhengHei"/>
                  <a:sym typeface="Microsoft JhengHei"/>
                </a:rPr>
                <a:t> </a:t>
              </a:r>
              <a:endParaRPr lang="en-US" altLang="zh-TW" sz="1600" b="1">
                <a:solidFill>
                  <a:srgbClr val="D8EFFC"/>
                </a:solidFill>
                <a:latin typeface="微軟正黑體" panose="020B0604030504040204" pitchFamily="34" charset="-120"/>
                <a:ea typeface="微軟正黑體" panose="020B0604030504040204" pitchFamily="34" charset="-120"/>
                <a:cs typeface="Microsoft JhengHei"/>
                <a:sym typeface="Microsoft JhengHei"/>
              </a:endParaRPr>
            </a:p>
            <a:p>
              <a:pPr lvl="0" rtl="0">
                <a:spcBef>
                  <a:spcPts val="0"/>
                </a:spcBef>
                <a:buNone/>
              </a:pPr>
              <a:r>
                <a:rPr lang="zh-TW" sz="1600" b="1">
                  <a:solidFill>
                    <a:srgbClr val="D8EFFC"/>
                  </a:solidFill>
                  <a:latin typeface="微軟正黑體" panose="020B0604030504040204" pitchFamily="34" charset="-120"/>
                  <a:ea typeface="微軟正黑體" panose="020B0604030504040204" pitchFamily="34" charset="-120"/>
                  <a:cs typeface="Microsoft JhengHei"/>
                  <a:sym typeface="Microsoft JhengHei"/>
                </a:rPr>
                <a:t>停用Qtier資料</a:t>
              </a:r>
            </a:p>
          </p:txBody>
        </p:sp>
      </p:grpSp>
      <p:sp>
        <p:nvSpPr>
          <p:cNvPr id="11" name="Rectangle 4" hidden="1">
            <a:extLst>
              <a:ext uri="{FF2B5EF4-FFF2-40B4-BE49-F238E27FC236}">
                <a16:creationId xmlns:a16="http://schemas.microsoft.com/office/drawing/2014/main" id="{D746FA4D-832D-49EB-86ED-4CC3CE58A9D1}"/>
              </a:ext>
            </a:extLst>
          </p:cNvPr>
          <p:cNvSpPr/>
          <p:nvPr/>
        </p:nvSpPr>
        <p:spPr>
          <a:xfrm>
            <a:off x="6691380" y="1533701"/>
            <a:ext cx="1194103" cy="307777"/>
          </a:xfrm>
          <a:prstGeom prst="rect">
            <a:avLst/>
          </a:prstGeom>
          <a:solidFill>
            <a:srgbClr val="FFC000"/>
          </a:solidFill>
        </p:spPr>
        <p:txBody>
          <a:bodyPr wrap="square" anchor="t">
            <a:spAutoFit/>
          </a:bodyPr>
          <a:lstStyle/>
          <a:p>
            <a:pPr marL="127000" lvl="0" algn="ctr">
              <a:buClr>
                <a:srgbClr val="F2F2F2"/>
              </a:buClr>
              <a:buSzPts val="1600"/>
            </a:pPr>
            <a:r>
              <a:rPr lang="zh-TW" altLang="en-US" sz="1400" b="1">
                <a:solidFill>
                  <a:schemeClr val="bg1"/>
                </a:solidFill>
                <a:latin typeface="Microsoft JhengHei" panose="020B0604030504040204" pitchFamily="34" charset="-120"/>
                <a:ea typeface="Microsoft JhengHei" panose="020B0604030504040204" pitchFamily="34" charset="-120"/>
              </a:rPr>
              <a:t>黑科技</a:t>
            </a:r>
            <a:endParaRPr lang="en-US" altLang="zh-TW" sz="1400" b="1">
              <a:solidFill>
                <a:schemeClr val="bg1"/>
              </a:solidFill>
              <a:latin typeface="Microsoft JhengHei" panose="020B0604030504040204" pitchFamily="34" charset="-120"/>
              <a:ea typeface="Microsoft JhengHei" panose="020B0604030504040204" pitchFamily="34" charset="-120"/>
            </a:endParaRPr>
          </a:p>
        </p:txBody>
      </p:sp>
      <p:sp>
        <p:nvSpPr>
          <p:cNvPr id="12" name="等腰三角形 11">
            <a:extLst>
              <a:ext uri="{FF2B5EF4-FFF2-40B4-BE49-F238E27FC236}">
                <a16:creationId xmlns:a16="http://schemas.microsoft.com/office/drawing/2014/main" id="{3EB51E25-C4E4-4C11-9BD2-F2D7135FE88F}"/>
              </a:ext>
            </a:extLst>
          </p:cNvPr>
          <p:cNvSpPr/>
          <p:nvPr/>
        </p:nvSpPr>
        <p:spPr>
          <a:xfrm>
            <a:off x="7553900" y="955269"/>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Rectangle 4">
            <a:extLst>
              <a:ext uri="{FF2B5EF4-FFF2-40B4-BE49-F238E27FC236}">
                <a16:creationId xmlns:a16="http://schemas.microsoft.com/office/drawing/2014/main" id="{B9770B7B-351C-44E3-8C59-2F45DB9B6DEA}"/>
              </a:ext>
            </a:extLst>
          </p:cNvPr>
          <p:cNvSpPr/>
          <p:nvPr/>
        </p:nvSpPr>
        <p:spPr>
          <a:xfrm>
            <a:off x="7496750" y="1163392"/>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grpSp>
        <p:nvGrpSpPr>
          <p:cNvPr id="14" name="群組 13">
            <a:extLst>
              <a:ext uri="{FF2B5EF4-FFF2-40B4-BE49-F238E27FC236}">
                <a16:creationId xmlns:a16="http://schemas.microsoft.com/office/drawing/2014/main" id="{B1328327-CAD6-4F87-8614-4E2C11BF837A}"/>
              </a:ext>
            </a:extLst>
          </p:cNvPr>
          <p:cNvGrpSpPr/>
          <p:nvPr/>
        </p:nvGrpSpPr>
        <p:grpSpPr>
          <a:xfrm>
            <a:off x="9203253" y="655173"/>
            <a:ext cx="1083170" cy="916009"/>
            <a:chOff x="7903658" y="655173"/>
            <a:chExt cx="1083170" cy="916009"/>
          </a:xfrm>
        </p:grpSpPr>
        <p:sp>
          <p:nvSpPr>
            <p:cNvPr id="15" name="等腰三角形 14">
              <a:extLst>
                <a:ext uri="{FF2B5EF4-FFF2-40B4-BE49-F238E27FC236}">
                  <a16:creationId xmlns:a16="http://schemas.microsoft.com/office/drawing/2014/main" id="{B1EA050C-74A5-457C-BC23-059E8FA8E5EF}"/>
                </a:ext>
              </a:extLst>
            </p:cNvPr>
            <p:cNvSpPr/>
            <p:nvPr/>
          </p:nvSpPr>
          <p:spPr>
            <a:xfrm>
              <a:off x="7960808" y="655173"/>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Rectangle 4">
              <a:extLst>
                <a:ext uri="{FF2B5EF4-FFF2-40B4-BE49-F238E27FC236}">
                  <a16:creationId xmlns:a16="http://schemas.microsoft.com/office/drawing/2014/main" id="{DC15298A-84BB-4DA5-8A8D-69A79673E4FB}"/>
                </a:ext>
              </a:extLst>
            </p:cNvPr>
            <p:cNvSpPr/>
            <p:nvPr/>
          </p:nvSpPr>
          <p:spPr>
            <a:xfrm>
              <a:off x="7903658" y="863296"/>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grpSp>
      <p:grpSp>
        <p:nvGrpSpPr>
          <p:cNvPr id="17" name="群組 16">
            <a:extLst>
              <a:ext uri="{FF2B5EF4-FFF2-40B4-BE49-F238E27FC236}">
                <a16:creationId xmlns:a16="http://schemas.microsoft.com/office/drawing/2014/main" id="{C013A3A1-EB1A-4B23-BB5E-C316016F0505}"/>
              </a:ext>
            </a:extLst>
          </p:cNvPr>
          <p:cNvGrpSpPr/>
          <p:nvPr/>
        </p:nvGrpSpPr>
        <p:grpSpPr>
          <a:xfrm>
            <a:off x="9260403" y="191264"/>
            <a:ext cx="1083170" cy="916009"/>
            <a:chOff x="7642783" y="191264"/>
            <a:chExt cx="1083170" cy="916009"/>
          </a:xfrm>
        </p:grpSpPr>
        <p:sp>
          <p:nvSpPr>
            <p:cNvPr id="18" name="等腰三角形 17">
              <a:extLst>
                <a:ext uri="{FF2B5EF4-FFF2-40B4-BE49-F238E27FC236}">
                  <a16:creationId xmlns:a16="http://schemas.microsoft.com/office/drawing/2014/main" id="{29CCC374-AB1F-46B1-9182-6D4C327757D6}"/>
                </a:ext>
              </a:extLst>
            </p:cNvPr>
            <p:cNvSpPr/>
            <p:nvPr/>
          </p:nvSpPr>
          <p:spPr>
            <a:xfrm>
              <a:off x="7699933" y="191264"/>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Rectangle 4">
              <a:extLst>
                <a:ext uri="{FF2B5EF4-FFF2-40B4-BE49-F238E27FC236}">
                  <a16:creationId xmlns:a16="http://schemas.microsoft.com/office/drawing/2014/main" id="{D716921F-1D40-46BE-BCFB-FA4AE8AEFD99}"/>
                </a:ext>
              </a:extLst>
            </p:cNvPr>
            <p:cNvSpPr/>
            <p:nvPr/>
          </p:nvSpPr>
          <p:spPr>
            <a:xfrm>
              <a:off x="7642783" y="399387"/>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grpSp>
      <p:pic>
        <p:nvPicPr>
          <p:cNvPr id="6" name="Shape 274">
            <a:extLst>
              <a:ext uri="{FF2B5EF4-FFF2-40B4-BE49-F238E27FC236}">
                <a16:creationId xmlns:a16="http://schemas.microsoft.com/office/drawing/2014/main" id="{608975B1-550B-47BE-919F-00E5AEF24C44}"/>
              </a:ext>
            </a:extLst>
          </p:cNvPr>
          <p:cNvPicPr preferRelativeResize="0"/>
          <p:nvPr/>
        </p:nvPicPr>
        <p:blipFill>
          <a:blip r:embed="rId3">
            <a:alphaModFix/>
          </a:blip>
          <a:stretch>
            <a:fillRect/>
          </a:stretch>
        </p:blipFill>
        <p:spPr>
          <a:xfrm>
            <a:off x="590250" y="2039946"/>
            <a:ext cx="4381010" cy="3023898"/>
          </a:xfrm>
          <a:prstGeom prst="rect">
            <a:avLst/>
          </a:prstGeom>
          <a:noFill/>
          <a:ln w="6350" cmpd="sng">
            <a:solidFill>
              <a:schemeClr val="bg1">
                <a:lumMod val="85000"/>
              </a:schemeClr>
            </a:solidFill>
          </a:ln>
        </p:spPr>
      </p:pic>
    </p:spTree>
    <p:extLst>
      <p:ext uri="{BB962C8B-B14F-4D97-AF65-F5344CB8AC3E}">
        <p14:creationId xmlns:p14="http://schemas.microsoft.com/office/powerpoint/2010/main" val="3453777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accel="60333" decel="9500" autoRev="1" fill="hold" grpId="0" nodeType="withEffect">
                                  <p:stCondLst>
                                    <p:cond delay="0"/>
                                  </p:stCondLst>
                                  <p:endCondLst>
                                    <p:cond evt="onNext" delay="0">
                                      <p:tgtEl>
                                        <p:sldTgt/>
                                      </p:tgtEl>
                                    </p:cond>
                                  </p:endCondLst>
                                  <p:childTnLst>
                                    <p:animClr clrSpc="rgb" dir="cw">
                                      <p:cBhvr override="childStyle">
                                        <p:cTn id="6" dur="2000" fill="hold"/>
                                        <p:tgtEl>
                                          <p:spTgt spid="13"/>
                                        </p:tgtEl>
                                        <p:attrNameLst>
                                          <p:attrName>style.color</p:attrName>
                                        </p:attrNameLst>
                                      </p:cBhvr>
                                      <p:to>
                                        <a:srgbClr val="8B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hidden="1">
            <a:extLst>
              <a:ext uri="{FF2B5EF4-FFF2-40B4-BE49-F238E27FC236}">
                <a16:creationId xmlns:a16="http://schemas.microsoft.com/office/drawing/2014/main" id="{989BFCE8-E1FA-47D1-BDA7-2358BFDB9CE2}"/>
              </a:ext>
            </a:extLst>
          </p:cNvPr>
          <p:cNvSpPr>
            <a:spLocks noGrp="1"/>
          </p:cNvSpPr>
          <p:nvPr>
            <p:ph idx="4294967295"/>
          </p:nvPr>
        </p:nvSpPr>
        <p:spPr>
          <a:xfrm>
            <a:off x="567101" y="-1086511"/>
            <a:ext cx="8022862" cy="1545739"/>
          </a:xfrm>
          <a:prstGeom prst="rect">
            <a:avLst/>
          </a:prstGeom>
        </p:spPr>
        <p:txBody>
          <a:bodyPr>
            <a:normAutofit/>
          </a:bodyPr>
          <a:lstStyle/>
          <a:p>
            <a:pPr marL="285750" indent="-285750" fontAlgn="base">
              <a:lnSpc>
                <a:spcPct val="100000"/>
              </a:lnSpc>
              <a:spcBef>
                <a:spcPts val="600"/>
              </a:spcBef>
              <a:buClr>
                <a:schemeClr val="tx1">
                  <a:lumMod val="75000"/>
                  <a:lumOff val="25000"/>
                </a:schemeClr>
              </a:buClr>
            </a:pPr>
            <a:r>
              <a:rPr lang="en-US" altLang="zh-TW" sz="1600">
                <a:solidFill>
                  <a:schemeClr val="bg1"/>
                </a:solidFill>
              </a:rPr>
              <a:t>QTS 4.4.1 </a:t>
            </a:r>
            <a:r>
              <a:rPr lang="zh-TW" altLang="en-US" sz="1600">
                <a:solidFill>
                  <a:schemeClr val="bg1"/>
                </a:solidFill>
              </a:rPr>
              <a:t>以前，當 </a:t>
            </a:r>
            <a:r>
              <a:rPr lang="en-US" altLang="zh-TW" sz="1600" err="1">
                <a:solidFill>
                  <a:schemeClr val="bg1"/>
                </a:solidFill>
                <a:latin typeface="Arial" panose="020B0604020202020204" pitchFamily="34" charset="0"/>
                <a:cs typeface="Arial" panose="020B0604020202020204" pitchFamily="34" charset="0"/>
              </a:rPr>
              <a:t>Qtier</a:t>
            </a:r>
            <a:r>
              <a:rPr lang="en-US" altLang="zh-TW" sz="1600">
                <a:solidFill>
                  <a:schemeClr val="bg1"/>
                </a:solidFill>
                <a:latin typeface="Arial" panose="020B0604020202020204" pitchFamily="34" charset="0"/>
                <a:cs typeface="Arial" panose="020B0604020202020204" pitchFamily="34" charset="0"/>
              </a:rPr>
              <a:t> </a:t>
            </a:r>
            <a:r>
              <a:rPr lang="zh-TW" altLang="en-US" sz="1600">
                <a:solidFill>
                  <a:schemeClr val="bg1"/>
                </a:solidFill>
                <a:latin typeface="Arial" panose="020B0604020202020204" pitchFamily="34" charset="0"/>
                <a:cs typeface="Arial" panose="020B0604020202020204" pitchFamily="34" charset="0"/>
              </a:rPr>
              <a:t>已經</a:t>
            </a:r>
            <a:r>
              <a:rPr lang="zh-TW" altLang="en-US" sz="1600">
                <a:solidFill>
                  <a:schemeClr val="bg1"/>
                </a:solidFill>
              </a:rPr>
              <a:t>使用內建的 </a:t>
            </a:r>
            <a:r>
              <a:rPr lang="en-US" altLang="zh-TW" sz="1600">
                <a:solidFill>
                  <a:schemeClr val="bg1"/>
                </a:solidFill>
                <a:latin typeface="Arial" panose="020B0604020202020204" pitchFamily="34" charset="0"/>
                <a:cs typeface="Arial" panose="020B0604020202020204" pitchFamily="34" charset="0"/>
              </a:rPr>
              <a:t>SATA SSD</a:t>
            </a:r>
            <a:r>
              <a:rPr lang="zh-TW" altLang="en-US" sz="1600">
                <a:solidFill>
                  <a:schemeClr val="bg1"/>
                </a:solidFill>
              </a:rPr>
              <a:t>，但因容量或效能需求，要加裝 </a:t>
            </a:r>
            <a:r>
              <a:rPr lang="en-US" altLang="zh-TW" sz="1600">
                <a:solidFill>
                  <a:schemeClr val="bg1"/>
                </a:solidFill>
                <a:latin typeface="Arial" panose="020B0604020202020204" pitchFamily="34" charset="0"/>
                <a:cs typeface="Arial" panose="020B0604020202020204" pitchFamily="34" charset="0"/>
              </a:rPr>
              <a:t>QM2</a:t>
            </a:r>
            <a:r>
              <a:rPr lang="en-US" altLang="zh-TW" sz="1600">
                <a:solidFill>
                  <a:schemeClr val="bg1"/>
                </a:solidFill>
              </a:rPr>
              <a:t> </a:t>
            </a:r>
            <a:r>
              <a:rPr lang="zh-TW" altLang="en-US" sz="1600">
                <a:solidFill>
                  <a:schemeClr val="bg1"/>
                </a:solidFill>
              </a:rPr>
              <a:t>卡做</a:t>
            </a:r>
            <a:r>
              <a:rPr lang="en-US" altLang="zh-TW" sz="1600" err="1">
                <a:solidFill>
                  <a:schemeClr val="bg1"/>
                </a:solidFill>
              </a:rPr>
              <a:t>Qtier</a:t>
            </a:r>
            <a:r>
              <a:rPr lang="zh-TW" altLang="en-US" sz="1600">
                <a:solidFill>
                  <a:schemeClr val="bg1"/>
                </a:solidFill>
              </a:rPr>
              <a:t>，只能將所有資料備份再重建 </a:t>
            </a:r>
            <a:r>
              <a:rPr lang="en-US" altLang="zh-TW" sz="1600">
                <a:solidFill>
                  <a:schemeClr val="bg1"/>
                </a:solidFill>
              </a:rPr>
              <a:t>SSD</a:t>
            </a:r>
            <a:r>
              <a:rPr lang="zh-TW" altLang="en-US" sz="1600">
                <a:solidFill>
                  <a:schemeClr val="bg1"/>
                </a:solidFill>
              </a:rPr>
              <a:t>，這樣會需要非常大的儲存周轉空間。</a:t>
            </a:r>
            <a:endParaRPr lang="en-US" altLang="zh-TW" sz="1600">
              <a:solidFill>
                <a:schemeClr val="bg1"/>
              </a:solidFill>
            </a:endParaRPr>
          </a:p>
          <a:p>
            <a:pPr marL="285750" indent="-285750" fontAlgn="base">
              <a:lnSpc>
                <a:spcPct val="100000"/>
              </a:lnSpc>
              <a:spcBef>
                <a:spcPts val="600"/>
              </a:spcBef>
              <a:buClr>
                <a:schemeClr val="tx1">
                  <a:lumMod val="75000"/>
                  <a:lumOff val="25000"/>
                </a:schemeClr>
              </a:buClr>
            </a:pPr>
            <a:r>
              <a:rPr lang="zh-TW" altLang="en-US" sz="1600">
                <a:solidFill>
                  <a:schemeClr val="bg1"/>
                </a:solidFill>
              </a:rPr>
              <a:t>現在</a:t>
            </a:r>
            <a:r>
              <a:rPr lang="en-US" altLang="zh-TW" sz="1600">
                <a:solidFill>
                  <a:schemeClr val="bg1"/>
                </a:solidFill>
              </a:rPr>
              <a:t>QTS 4.4.1 </a:t>
            </a:r>
            <a:r>
              <a:rPr lang="zh-TW" altLang="en-US" sz="1600">
                <a:solidFill>
                  <a:schemeClr val="bg1"/>
                </a:solidFill>
              </a:rPr>
              <a:t>支援移除 </a:t>
            </a:r>
            <a:r>
              <a:rPr lang="en-US" altLang="zh-TW" sz="1600" err="1">
                <a:solidFill>
                  <a:schemeClr val="bg1"/>
                </a:solidFill>
              </a:rPr>
              <a:t>Qtier</a:t>
            </a:r>
            <a:r>
              <a:rPr lang="en-US" altLang="zh-TW" sz="1600">
                <a:solidFill>
                  <a:schemeClr val="bg1"/>
                </a:solidFill>
              </a:rPr>
              <a:t> SSD </a:t>
            </a:r>
            <a:r>
              <a:rPr lang="zh-TW" altLang="en-US" sz="1600">
                <a:solidFill>
                  <a:schemeClr val="bg1"/>
                </a:solidFill>
              </a:rPr>
              <a:t>分層，讓 </a:t>
            </a:r>
            <a:r>
              <a:rPr lang="en-US" altLang="zh-TW" sz="1600">
                <a:solidFill>
                  <a:schemeClr val="bg1"/>
                </a:solidFill>
              </a:rPr>
              <a:t>SSD </a:t>
            </a:r>
            <a:r>
              <a:rPr lang="zh-TW" altLang="en-US" sz="1600">
                <a:solidFill>
                  <a:schemeClr val="bg1"/>
                </a:solidFill>
              </a:rPr>
              <a:t>類型或分層的 </a:t>
            </a:r>
            <a:r>
              <a:rPr lang="en-US" altLang="zh-TW" sz="1600">
                <a:solidFill>
                  <a:schemeClr val="bg1"/>
                </a:solidFill>
              </a:rPr>
              <a:t>RAID </a:t>
            </a:r>
            <a:r>
              <a:rPr lang="zh-TW" altLang="en-US" sz="1600">
                <a:solidFill>
                  <a:schemeClr val="bg1"/>
                </a:solidFill>
              </a:rPr>
              <a:t>類型直接進行變更。</a:t>
            </a:r>
            <a:endParaRPr lang="en-US" altLang="zh-TW" sz="1600">
              <a:solidFill>
                <a:schemeClr val="bg1"/>
              </a:solidFill>
            </a:endParaRPr>
          </a:p>
        </p:txBody>
      </p:sp>
      <p:sp>
        <p:nvSpPr>
          <p:cNvPr id="2" name="標題 1">
            <a:extLst>
              <a:ext uri="{FF2B5EF4-FFF2-40B4-BE49-F238E27FC236}">
                <a16:creationId xmlns:a16="http://schemas.microsoft.com/office/drawing/2014/main" id="{231731C8-3D7E-479C-85CE-ECD5A3162044}"/>
              </a:ext>
            </a:extLst>
          </p:cNvPr>
          <p:cNvSpPr>
            <a:spLocks noGrp="1"/>
          </p:cNvSpPr>
          <p:nvPr>
            <p:ph type="title"/>
          </p:nvPr>
        </p:nvSpPr>
        <p:spPr>
          <a:xfrm>
            <a:off x="445040" y="30479"/>
            <a:ext cx="8229600" cy="1472056"/>
          </a:xfrm>
          <a:prstGeom prst="rect">
            <a:avLst/>
          </a:prstGeom>
        </p:spPr>
        <p:txBody>
          <a:bodyPr/>
          <a:lstStyle/>
          <a:p>
            <a:pPr>
              <a:lnSpc>
                <a:spcPct val="150000"/>
              </a:lnSpc>
            </a:pPr>
            <a:r>
              <a:rPr lang="en-US" altLang="zh-TW">
                <a:latin typeface="微軟正黑體" panose="020B0604030504040204" pitchFamily="34" charset="-120"/>
                <a:ea typeface="微軟正黑體" panose="020B0604030504040204" pitchFamily="34" charset="-120"/>
              </a:rPr>
              <a:t>QTS</a:t>
            </a:r>
            <a:r>
              <a:rPr lang="zh-TW" altLang="en-US">
                <a:latin typeface="微軟正黑體" panose="020B0604030504040204" pitchFamily="34" charset="-120"/>
                <a:ea typeface="微軟正黑體" panose="020B0604030504040204" pitchFamily="34" charset="-120"/>
              </a:rPr>
              <a:t> </a:t>
            </a:r>
            <a:r>
              <a:rPr lang="en-US" altLang="zh-TW">
                <a:latin typeface="微軟正黑體" panose="020B0604030504040204" pitchFamily="34" charset="-120"/>
                <a:ea typeface="微軟正黑體" panose="020B0604030504040204" pitchFamily="34" charset="-120"/>
              </a:rPr>
              <a:t>4.4.1 </a:t>
            </a:r>
            <a:r>
              <a:rPr lang="zh-TW" altLang="en-US">
                <a:latin typeface="微軟正黑體" panose="020B0604030504040204" pitchFamily="34" charset="-120"/>
                <a:ea typeface="微軟正黑體" panose="020B0604030504040204" pitchFamily="34" charset="-120"/>
              </a:rPr>
              <a:t>支援重建 </a:t>
            </a:r>
            <a:r>
              <a:rPr lang="en-US" altLang="zh-TW" err="1">
                <a:latin typeface="微軟正黑體" panose="020B0604030504040204" pitchFamily="34" charset="-120"/>
                <a:ea typeface="微軟正黑體" panose="020B0604030504040204" pitchFamily="34" charset="-120"/>
              </a:rPr>
              <a:t>Qtier</a:t>
            </a:r>
            <a:r>
              <a:rPr lang="en-US" altLang="zh-TW">
                <a:latin typeface="微軟正黑體" panose="020B0604030504040204" pitchFamily="34" charset="-120"/>
                <a:ea typeface="微軟正黑體" panose="020B0604030504040204" pitchFamily="34" charset="-120"/>
              </a:rPr>
              <a:t> SSD</a:t>
            </a:r>
            <a:r>
              <a:rPr lang="zh-TW" altLang="en-US">
                <a:latin typeface="微軟正黑體" panose="020B0604030504040204" pitchFamily="34" charset="-120"/>
                <a:ea typeface="微軟正黑體" panose="020B0604030504040204" pitchFamily="34" charset="-120"/>
              </a:rPr>
              <a:t> 層</a:t>
            </a:r>
            <a:br>
              <a:rPr lang="en-US" altLang="zh-TW" sz="2800">
                <a:latin typeface="微軟正黑體" panose="020B0604030504040204" pitchFamily="34" charset="-120"/>
                <a:ea typeface="微軟正黑體" panose="020B0604030504040204" pitchFamily="34" charset="-120"/>
              </a:rPr>
            </a:br>
            <a:r>
              <a:rPr lang="zh-TW" altLang="en-US" sz="2400" b="1">
                <a:solidFill>
                  <a:srgbClr val="2CF8FD"/>
                </a:solidFill>
                <a:latin typeface="微軟正黑體" panose="020B0604030504040204" pitchFamily="34" charset="-120"/>
                <a:ea typeface="微軟正黑體" panose="020B0604030504040204" pitchFamily="34" charset="-120"/>
              </a:rPr>
              <a:t>讓 </a:t>
            </a:r>
            <a:r>
              <a:rPr lang="en-US" altLang="zh-TW" sz="2400" b="1" err="1">
                <a:solidFill>
                  <a:srgbClr val="2CF8FD"/>
                </a:solidFill>
                <a:latin typeface="微軟正黑體" panose="020B0604030504040204" pitchFamily="34" charset="-120"/>
                <a:ea typeface="微軟正黑體" panose="020B0604030504040204" pitchFamily="34" charset="-120"/>
              </a:rPr>
              <a:t>Qtier</a:t>
            </a:r>
            <a:r>
              <a:rPr lang="zh-TW" altLang="en-US" sz="2400" b="1">
                <a:solidFill>
                  <a:srgbClr val="2CF8FD"/>
                </a:solidFill>
                <a:latin typeface="微軟正黑體" panose="020B0604030504040204" pitchFamily="34" charset="-120"/>
                <a:ea typeface="微軟正黑體" panose="020B0604030504040204" pitchFamily="34" charset="-120"/>
              </a:rPr>
              <a:t> 容量快速升級</a:t>
            </a:r>
            <a:endParaRPr lang="zh-TW" altLang="en-US" sz="2800" b="1">
              <a:solidFill>
                <a:srgbClr val="2CF8FD"/>
              </a:solidFill>
              <a:latin typeface="微軟正黑體" panose="020B0604030504040204" pitchFamily="34" charset="-120"/>
              <a:ea typeface="微軟正黑體" panose="020B0604030504040204" pitchFamily="34" charset="-120"/>
            </a:endParaRPr>
          </a:p>
        </p:txBody>
      </p:sp>
      <p:grpSp>
        <p:nvGrpSpPr>
          <p:cNvPr id="9" name="群組 8">
            <a:extLst>
              <a:ext uri="{FF2B5EF4-FFF2-40B4-BE49-F238E27FC236}">
                <a16:creationId xmlns:a16="http://schemas.microsoft.com/office/drawing/2014/main" id="{F480AFCE-B5F1-40EF-9BD5-6F1FE81DA0B3}"/>
              </a:ext>
            </a:extLst>
          </p:cNvPr>
          <p:cNvGrpSpPr/>
          <p:nvPr/>
        </p:nvGrpSpPr>
        <p:grpSpPr>
          <a:xfrm>
            <a:off x="561975" y="2956177"/>
            <a:ext cx="7503608" cy="2027409"/>
            <a:chOff x="457200" y="3178506"/>
            <a:chExt cx="8034894" cy="2170958"/>
          </a:xfrm>
        </p:grpSpPr>
        <p:sp>
          <p:nvSpPr>
            <p:cNvPr id="33" name="Shape 298">
              <a:extLst>
                <a:ext uri="{FF2B5EF4-FFF2-40B4-BE49-F238E27FC236}">
                  <a16:creationId xmlns:a16="http://schemas.microsoft.com/office/drawing/2014/main" id="{45B27397-F877-4E5E-876A-17BBFD168FA1}"/>
                </a:ext>
              </a:extLst>
            </p:cNvPr>
            <p:cNvSpPr/>
            <p:nvPr/>
          </p:nvSpPr>
          <p:spPr>
            <a:xfrm>
              <a:off x="2750359" y="4771921"/>
              <a:ext cx="5562677" cy="325840"/>
            </a:xfrm>
            <a:prstGeom prst="roundRect">
              <a:avLst>
                <a:gd name="adj" fmla="val 5919"/>
              </a:avLst>
            </a:prstGeom>
            <a:solidFill>
              <a:schemeClr val="tx1">
                <a:lumMod val="50000"/>
                <a:lumOff val="50000"/>
                <a:alpha val="50000"/>
              </a:schemeClr>
            </a:solidFill>
            <a:ln>
              <a:noFill/>
            </a:ln>
          </p:spPr>
          <p:txBody>
            <a:bodyPr wrap="square" lIns="68569" tIns="34275" rIns="68569" bIns="34275" anchor="ctr" anchorCtr="0">
              <a:noAutofit/>
            </a:bodyPr>
            <a:lstStyle/>
            <a:p>
              <a:pPr algn="ctr">
                <a:buClr>
                  <a:schemeClr val="lt1"/>
                </a:buClr>
                <a:buSzPct val="25000"/>
              </a:pPr>
              <a:endParaRPr lang="zh-TW" altLang="en-US" sz="1800" b="1">
                <a:solidFill>
                  <a:schemeClr val="lt1"/>
                </a:solidFill>
                <a:latin typeface="Microsoft JhengHei"/>
                <a:ea typeface="Microsoft JhengHei"/>
                <a:cs typeface="Microsoft JhengHei"/>
                <a:sym typeface="Microsoft JhengHei"/>
              </a:endParaRPr>
            </a:p>
          </p:txBody>
        </p:sp>
        <p:sp>
          <p:nvSpPr>
            <p:cNvPr id="36" name="矩形: 圓角 35">
              <a:extLst>
                <a:ext uri="{FF2B5EF4-FFF2-40B4-BE49-F238E27FC236}">
                  <a16:creationId xmlns:a16="http://schemas.microsoft.com/office/drawing/2014/main" id="{09A19CF7-5D76-4B9C-A720-BAEDBB7AF066}"/>
                </a:ext>
              </a:extLst>
            </p:cNvPr>
            <p:cNvSpPr/>
            <p:nvPr/>
          </p:nvSpPr>
          <p:spPr>
            <a:xfrm>
              <a:off x="469232" y="3671505"/>
              <a:ext cx="8022862" cy="1677959"/>
            </a:xfrm>
            <a:prstGeom prst="roundRect">
              <a:avLst>
                <a:gd name="adj" fmla="val 4752"/>
              </a:avLst>
            </a:prstGeom>
            <a:noFill/>
            <a:ln w="38100">
              <a:gradFill>
                <a:gsLst>
                  <a:gs pos="0">
                    <a:srgbClr val="00B0F0"/>
                  </a:gs>
                  <a:gs pos="100000">
                    <a:srgbClr val="8C3DD7"/>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7" name="Shape 297">
              <a:extLst>
                <a:ext uri="{FF2B5EF4-FFF2-40B4-BE49-F238E27FC236}">
                  <a16:creationId xmlns:a16="http://schemas.microsoft.com/office/drawing/2014/main" id="{A1A27084-5120-42C1-AD08-778C138E3220}"/>
                </a:ext>
              </a:extLst>
            </p:cNvPr>
            <p:cNvSpPr/>
            <p:nvPr/>
          </p:nvSpPr>
          <p:spPr>
            <a:xfrm>
              <a:off x="626096" y="3897465"/>
              <a:ext cx="2556092" cy="314588"/>
            </a:xfrm>
            <a:prstGeom prst="roundRect">
              <a:avLst>
                <a:gd name="adj" fmla="val 6360"/>
              </a:avLst>
            </a:prstGeom>
            <a:solidFill>
              <a:srgbClr val="FF0000">
                <a:alpha val="50000"/>
              </a:srgbClr>
            </a:solidFill>
            <a:ln>
              <a:noFill/>
            </a:ln>
          </p:spPr>
          <p:txBody>
            <a:bodyPr wrap="square" lIns="68569" tIns="34275" rIns="68569" bIns="34275" anchor="ctr" anchorCtr="0">
              <a:noAutofit/>
            </a:bodyPr>
            <a:lstStyle/>
            <a:p>
              <a:pPr algn="ctr">
                <a:buClr>
                  <a:schemeClr val="lt1"/>
                </a:buClr>
                <a:buSzPct val="25000"/>
              </a:pPr>
              <a:r>
                <a:rPr lang="en-US" altLang="zh-TW" sz="1800" b="1">
                  <a:solidFill>
                    <a:schemeClr val="bg1"/>
                  </a:solidFill>
                  <a:latin typeface="Arial" panose="020B0604020202020204" pitchFamily="34" charset="0"/>
                  <a:ea typeface="Microsoft JhengHei"/>
                  <a:cs typeface="Arial" panose="020B0604020202020204" pitchFamily="34" charset="0"/>
                  <a:sym typeface="Microsoft JhengHei"/>
                </a:rPr>
                <a:t>SSD</a:t>
              </a:r>
              <a:r>
                <a:rPr lang="zh-TW" altLang="en-US" sz="1800" b="1">
                  <a:solidFill>
                    <a:schemeClr val="bg1"/>
                  </a:solidFill>
                  <a:latin typeface="Arial" panose="020B0604020202020204" pitchFamily="34" charset="0"/>
                  <a:ea typeface="Microsoft JhengHei"/>
                  <a:cs typeface="Arial" panose="020B0604020202020204" pitchFamily="34" charset="0"/>
                  <a:sym typeface="Microsoft JhengHei"/>
                </a:rPr>
                <a:t> </a:t>
              </a:r>
              <a:r>
                <a:rPr lang="en-US" altLang="zh-TW" sz="1013" b="1">
                  <a:solidFill>
                    <a:schemeClr val="bg1"/>
                  </a:solidFill>
                  <a:latin typeface="Arial" panose="020B0604020202020204" pitchFamily="34" charset="0"/>
                  <a:ea typeface="Microsoft JhengHei"/>
                  <a:cs typeface="Arial" panose="020B0604020202020204" pitchFamily="34" charset="0"/>
                  <a:sym typeface="Microsoft JhengHei"/>
                </a:rPr>
                <a:t>RAID Usage</a:t>
              </a:r>
              <a:endParaRPr lang="zh-TW" altLang="en-US" sz="1800" b="1">
                <a:solidFill>
                  <a:schemeClr val="bg1"/>
                </a:solidFill>
                <a:latin typeface="Arial" panose="020B0604020202020204" pitchFamily="34" charset="0"/>
                <a:ea typeface="Microsoft JhengHei"/>
                <a:cs typeface="Arial" panose="020B0604020202020204" pitchFamily="34" charset="0"/>
                <a:sym typeface="Microsoft JhengHei"/>
              </a:endParaRPr>
            </a:p>
          </p:txBody>
        </p:sp>
        <p:sp>
          <p:nvSpPr>
            <p:cNvPr id="18" name="Shape 298">
              <a:extLst>
                <a:ext uri="{FF2B5EF4-FFF2-40B4-BE49-F238E27FC236}">
                  <a16:creationId xmlns:a16="http://schemas.microsoft.com/office/drawing/2014/main" id="{FBCB50A0-BD9E-4123-92D5-D58357FE175E}"/>
                </a:ext>
              </a:extLst>
            </p:cNvPr>
            <p:cNvSpPr/>
            <p:nvPr/>
          </p:nvSpPr>
          <p:spPr>
            <a:xfrm>
              <a:off x="626096" y="4338655"/>
              <a:ext cx="2099421" cy="325840"/>
            </a:xfrm>
            <a:prstGeom prst="roundRect">
              <a:avLst>
                <a:gd name="adj" fmla="val 5919"/>
              </a:avLst>
            </a:prstGeom>
            <a:solidFill>
              <a:srgbClr val="82EE00">
                <a:alpha val="50000"/>
              </a:srgbClr>
            </a:solidFill>
            <a:ln>
              <a:noFill/>
            </a:ln>
          </p:spPr>
          <p:txBody>
            <a:bodyPr wrap="square" lIns="68569" tIns="34275" rIns="68569" bIns="34275" anchor="ctr" anchorCtr="0">
              <a:noAutofit/>
            </a:bodyPr>
            <a:lstStyle/>
            <a:p>
              <a:pPr algn="ctr">
                <a:buClr>
                  <a:schemeClr val="lt1"/>
                </a:buClr>
                <a:buSzPct val="25000"/>
              </a:pPr>
              <a:r>
                <a:rPr lang="en-US" altLang="zh-TW" sz="1200" b="1">
                  <a:solidFill>
                    <a:schemeClr val="bg1"/>
                  </a:solidFill>
                  <a:latin typeface="Arial" panose="020B0604020202020204" pitchFamily="34" charset="0"/>
                  <a:ea typeface="Microsoft JhengHei"/>
                  <a:cs typeface="Arial" panose="020B0604020202020204" pitchFamily="34" charset="0"/>
                  <a:sym typeface="Microsoft JhengHei"/>
                </a:rPr>
                <a:t>SAS</a:t>
              </a:r>
              <a:r>
                <a:rPr lang="zh-TW" altLang="en-US" sz="1200" b="1">
                  <a:solidFill>
                    <a:schemeClr val="bg1"/>
                  </a:solidFill>
                  <a:latin typeface="Arial" panose="020B0604020202020204" pitchFamily="34" charset="0"/>
                  <a:ea typeface="Microsoft JhengHei"/>
                  <a:cs typeface="Arial" panose="020B0604020202020204" pitchFamily="34" charset="0"/>
                  <a:sym typeface="Microsoft JhengHei"/>
                </a:rPr>
                <a:t> </a:t>
              </a:r>
              <a:r>
                <a:rPr lang="en-US" altLang="zh-TW" sz="1200" b="1">
                  <a:solidFill>
                    <a:schemeClr val="bg1"/>
                  </a:solidFill>
                  <a:latin typeface="Arial" panose="020B0604020202020204" pitchFamily="34" charset="0"/>
                  <a:ea typeface="Microsoft JhengHei"/>
                  <a:cs typeface="Arial" panose="020B0604020202020204" pitchFamily="34" charset="0"/>
                  <a:sym typeface="Microsoft JhengHei"/>
                </a:rPr>
                <a:t>HDD RAID Usage</a:t>
              </a:r>
              <a:endParaRPr lang="zh-TW" altLang="en-US" sz="1200" b="1">
                <a:solidFill>
                  <a:schemeClr val="bg1"/>
                </a:solidFill>
                <a:latin typeface="Arial" panose="020B0604020202020204" pitchFamily="34" charset="0"/>
                <a:ea typeface="Microsoft JhengHei"/>
                <a:cs typeface="Arial" panose="020B0604020202020204" pitchFamily="34" charset="0"/>
                <a:sym typeface="Microsoft JhengHei"/>
              </a:endParaRPr>
            </a:p>
          </p:txBody>
        </p:sp>
        <p:sp>
          <p:nvSpPr>
            <p:cNvPr id="25" name="Shape 298">
              <a:extLst>
                <a:ext uri="{FF2B5EF4-FFF2-40B4-BE49-F238E27FC236}">
                  <a16:creationId xmlns:a16="http://schemas.microsoft.com/office/drawing/2014/main" id="{405DAFA5-A2AD-442B-A6D9-DF4ADA144883}"/>
                </a:ext>
              </a:extLst>
            </p:cNvPr>
            <p:cNvSpPr/>
            <p:nvPr/>
          </p:nvSpPr>
          <p:spPr>
            <a:xfrm>
              <a:off x="2766347" y="4347564"/>
              <a:ext cx="3269292" cy="314588"/>
            </a:xfrm>
            <a:prstGeom prst="roundRect">
              <a:avLst>
                <a:gd name="adj" fmla="val 5919"/>
              </a:avLst>
            </a:prstGeom>
            <a:solidFill>
              <a:schemeClr val="tx1">
                <a:lumMod val="75000"/>
                <a:alpha val="50000"/>
              </a:schemeClr>
            </a:solidFill>
            <a:ln>
              <a:noFill/>
            </a:ln>
          </p:spPr>
          <p:txBody>
            <a:bodyPr wrap="square" lIns="68569" tIns="34275" rIns="68569" bIns="34275" anchor="ctr" anchorCtr="0">
              <a:noAutofit/>
            </a:bodyPr>
            <a:lstStyle/>
            <a:p>
              <a:pPr algn="ctr">
                <a:buClr>
                  <a:schemeClr val="lt1"/>
                </a:buClr>
                <a:buSzPct val="25000"/>
              </a:pPr>
              <a:endParaRPr lang="zh-TW" altLang="en-US" sz="1800" b="1">
                <a:solidFill>
                  <a:schemeClr val="lt1"/>
                </a:solidFill>
                <a:latin typeface="Microsoft JhengHei"/>
                <a:ea typeface="Microsoft JhengHei"/>
                <a:cs typeface="Microsoft JhengHei"/>
                <a:sym typeface="Microsoft JhengHei"/>
              </a:endParaRPr>
            </a:p>
          </p:txBody>
        </p:sp>
        <p:sp>
          <p:nvSpPr>
            <p:cNvPr id="27" name="Shape 297">
              <a:extLst>
                <a:ext uri="{FF2B5EF4-FFF2-40B4-BE49-F238E27FC236}">
                  <a16:creationId xmlns:a16="http://schemas.microsoft.com/office/drawing/2014/main" id="{161E76C7-054F-41A7-8BC5-D9BACF66E560}"/>
                </a:ext>
              </a:extLst>
            </p:cNvPr>
            <p:cNvSpPr/>
            <p:nvPr/>
          </p:nvSpPr>
          <p:spPr>
            <a:xfrm>
              <a:off x="2753789" y="4341679"/>
              <a:ext cx="1879993" cy="326590"/>
            </a:xfrm>
            <a:prstGeom prst="roundRect">
              <a:avLst>
                <a:gd name="adj" fmla="val 6360"/>
              </a:avLst>
            </a:prstGeom>
            <a:solidFill>
              <a:srgbClr val="FF0000">
                <a:alpha val="50000"/>
              </a:srgbClr>
            </a:solidFill>
            <a:ln>
              <a:noFill/>
            </a:ln>
          </p:spPr>
          <p:txBody>
            <a:bodyPr wrap="square" lIns="68569" tIns="34275" rIns="68569" bIns="34275" anchor="ctr" anchorCtr="0">
              <a:noAutofit/>
            </a:bodyPr>
            <a:lstStyle/>
            <a:p>
              <a:pPr algn="ctr">
                <a:buClr>
                  <a:schemeClr val="lt1"/>
                </a:buClr>
                <a:buSzPct val="25000"/>
              </a:pPr>
              <a:r>
                <a:rPr lang="en-US" altLang="zh-TW" sz="1800" b="1">
                  <a:solidFill>
                    <a:schemeClr val="bg1"/>
                  </a:solidFill>
                  <a:latin typeface="Arial" panose="020B0604020202020204" pitchFamily="34" charset="0"/>
                  <a:ea typeface="Microsoft JhengHei"/>
                  <a:cs typeface="Arial" panose="020B0604020202020204" pitchFamily="34" charset="0"/>
                  <a:sym typeface="Microsoft JhengHei"/>
                </a:rPr>
                <a:t>SSD</a:t>
              </a:r>
              <a:r>
                <a:rPr lang="zh-TW" altLang="en-US" sz="1800" b="1">
                  <a:solidFill>
                    <a:schemeClr val="bg1"/>
                  </a:solidFill>
                  <a:latin typeface="Arial" panose="020B0604020202020204" pitchFamily="34" charset="0"/>
                  <a:ea typeface="Microsoft JhengHei"/>
                  <a:cs typeface="Arial" panose="020B0604020202020204" pitchFamily="34" charset="0"/>
                  <a:sym typeface="Microsoft JhengHei"/>
                </a:rPr>
                <a:t> </a:t>
              </a:r>
              <a:r>
                <a:rPr lang="en-US" altLang="zh-TW" sz="1013" b="1">
                  <a:solidFill>
                    <a:schemeClr val="bg1"/>
                  </a:solidFill>
                  <a:latin typeface="Arial" panose="020B0604020202020204" pitchFamily="34" charset="0"/>
                  <a:ea typeface="Microsoft JhengHei"/>
                  <a:cs typeface="Arial" panose="020B0604020202020204" pitchFamily="34" charset="0"/>
                  <a:sym typeface="Microsoft JhengHei"/>
                </a:rPr>
                <a:t>RAID Usage</a:t>
              </a:r>
              <a:endParaRPr lang="zh-TW" altLang="en-US" sz="1800" b="1">
                <a:solidFill>
                  <a:schemeClr val="bg1"/>
                </a:solidFill>
                <a:latin typeface="Arial" panose="020B0604020202020204" pitchFamily="34" charset="0"/>
                <a:ea typeface="Microsoft JhengHei"/>
                <a:cs typeface="Arial" panose="020B0604020202020204" pitchFamily="34" charset="0"/>
                <a:sym typeface="Microsoft JhengHei"/>
              </a:endParaRPr>
            </a:p>
          </p:txBody>
        </p:sp>
        <p:sp>
          <p:nvSpPr>
            <p:cNvPr id="30" name="Shape 297">
              <a:extLst>
                <a:ext uri="{FF2B5EF4-FFF2-40B4-BE49-F238E27FC236}">
                  <a16:creationId xmlns:a16="http://schemas.microsoft.com/office/drawing/2014/main" id="{A4D21845-8ADB-444B-8989-EABB52E43DC1}"/>
                </a:ext>
              </a:extLst>
            </p:cNvPr>
            <p:cNvSpPr/>
            <p:nvPr/>
          </p:nvSpPr>
          <p:spPr>
            <a:xfrm>
              <a:off x="4645966" y="4339350"/>
              <a:ext cx="1406547" cy="325840"/>
            </a:xfrm>
            <a:prstGeom prst="roundRect">
              <a:avLst>
                <a:gd name="adj" fmla="val 6360"/>
              </a:avLst>
            </a:prstGeom>
            <a:solidFill>
              <a:srgbClr val="FF0000">
                <a:alpha val="50000"/>
              </a:srgbClr>
            </a:solidFill>
            <a:ln>
              <a:noFill/>
            </a:ln>
          </p:spPr>
          <p:txBody>
            <a:bodyPr wrap="square" lIns="68569" tIns="34275" rIns="68569" bIns="34275" anchor="ctr" anchorCtr="0">
              <a:noAutofit/>
            </a:bodyPr>
            <a:lstStyle/>
            <a:p>
              <a:pPr algn="ctr">
                <a:buClr>
                  <a:schemeClr val="lt1"/>
                </a:buClr>
                <a:buSzPct val="25000"/>
              </a:pPr>
              <a:r>
                <a:rPr lang="en-US" altLang="zh-TW" sz="1200" b="1">
                  <a:solidFill>
                    <a:schemeClr val="bg1"/>
                  </a:solidFill>
                  <a:latin typeface="Arial" panose="020B0604020202020204" pitchFamily="34" charset="0"/>
                  <a:ea typeface="Microsoft JhengHei"/>
                  <a:cs typeface="Arial" panose="020B0604020202020204" pitchFamily="34" charset="0"/>
                  <a:sym typeface="Microsoft JhengHei"/>
                </a:rPr>
                <a:t>Pool Metadata</a:t>
              </a:r>
              <a:endParaRPr lang="zh-TW" altLang="en-US" sz="2400" b="1">
                <a:solidFill>
                  <a:schemeClr val="bg1"/>
                </a:solidFill>
                <a:latin typeface="Arial" panose="020B0604020202020204" pitchFamily="34" charset="0"/>
                <a:ea typeface="Microsoft JhengHei"/>
                <a:cs typeface="Arial" panose="020B0604020202020204" pitchFamily="34" charset="0"/>
                <a:sym typeface="Microsoft JhengHei"/>
              </a:endParaRPr>
            </a:p>
          </p:txBody>
        </p:sp>
        <p:sp>
          <p:nvSpPr>
            <p:cNvPr id="32" name="Shape 298">
              <a:extLst>
                <a:ext uri="{FF2B5EF4-FFF2-40B4-BE49-F238E27FC236}">
                  <a16:creationId xmlns:a16="http://schemas.microsoft.com/office/drawing/2014/main" id="{BD3353E3-A312-4D8D-AE20-6AACB5DFB621}"/>
                </a:ext>
              </a:extLst>
            </p:cNvPr>
            <p:cNvSpPr/>
            <p:nvPr/>
          </p:nvSpPr>
          <p:spPr>
            <a:xfrm>
              <a:off x="626097" y="4771921"/>
              <a:ext cx="2085185" cy="325840"/>
            </a:xfrm>
            <a:prstGeom prst="roundRect">
              <a:avLst>
                <a:gd name="adj" fmla="val 5919"/>
              </a:avLst>
            </a:prstGeom>
            <a:solidFill>
              <a:srgbClr val="2CF8FD">
                <a:alpha val="50000"/>
              </a:srgbClr>
            </a:solidFill>
            <a:ln>
              <a:noFill/>
            </a:ln>
          </p:spPr>
          <p:txBody>
            <a:bodyPr wrap="square" lIns="68569" tIns="34275" rIns="68569" bIns="34275" anchor="ctr" anchorCtr="0">
              <a:noAutofit/>
            </a:bodyPr>
            <a:lstStyle/>
            <a:p>
              <a:pPr algn="ctr">
                <a:buClr>
                  <a:schemeClr val="lt1"/>
                </a:buClr>
                <a:buSzPct val="25000"/>
              </a:pPr>
              <a:r>
                <a:rPr lang="en-US" altLang="zh-TW" sz="1200" b="1">
                  <a:solidFill>
                    <a:schemeClr val="bg1"/>
                  </a:solidFill>
                  <a:latin typeface="Arial" panose="020B0604020202020204" pitchFamily="34" charset="0"/>
                  <a:ea typeface="Microsoft JhengHei"/>
                  <a:cs typeface="Arial" panose="020B0604020202020204" pitchFamily="34" charset="0"/>
                  <a:sym typeface="Microsoft JhengHei"/>
                </a:rPr>
                <a:t>SATA</a:t>
              </a:r>
              <a:r>
                <a:rPr lang="zh-TW" altLang="en-US" sz="1200" b="1">
                  <a:solidFill>
                    <a:schemeClr val="bg1"/>
                  </a:solidFill>
                  <a:latin typeface="Arial" panose="020B0604020202020204" pitchFamily="34" charset="0"/>
                  <a:ea typeface="Microsoft JhengHei"/>
                  <a:cs typeface="Arial" panose="020B0604020202020204" pitchFamily="34" charset="0"/>
                  <a:sym typeface="Microsoft JhengHei"/>
                </a:rPr>
                <a:t> </a:t>
              </a:r>
              <a:r>
                <a:rPr lang="en-US" altLang="zh-TW" sz="1200" b="1">
                  <a:solidFill>
                    <a:schemeClr val="bg1"/>
                  </a:solidFill>
                  <a:latin typeface="Arial" panose="020B0604020202020204" pitchFamily="34" charset="0"/>
                  <a:ea typeface="Microsoft JhengHei"/>
                  <a:cs typeface="Arial" panose="020B0604020202020204" pitchFamily="34" charset="0"/>
                  <a:sym typeface="Microsoft JhengHei"/>
                </a:rPr>
                <a:t>HDD RAID Usage</a:t>
              </a:r>
              <a:endParaRPr lang="zh-TW" altLang="en-US" sz="1200" b="1">
                <a:solidFill>
                  <a:schemeClr val="bg1"/>
                </a:solidFill>
                <a:latin typeface="Arial" panose="020B0604020202020204" pitchFamily="34" charset="0"/>
                <a:ea typeface="Microsoft JhengHei"/>
                <a:cs typeface="Arial" panose="020B0604020202020204" pitchFamily="34" charset="0"/>
                <a:sym typeface="Microsoft JhengHei"/>
              </a:endParaRPr>
            </a:p>
          </p:txBody>
        </p:sp>
        <p:sp>
          <p:nvSpPr>
            <p:cNvPr id="34" name="Shape 297">
              <a:extLst>
                <a:ext uri="{FF2B5EF4-FFF2-40B4-BE49-F238E27FC236}">
                  <a16:creationId xmlns:a16="http://schemas.microsoft.com/office/drawing/2014/main" id="{091576E9-750A-46C9-9449-9853EF6DDEFD}"/>
                </a:ext>
              </a:extLst>
            </p:cNvPr>
            <p:cNvSpPr/>
            <p:nvPr/>
          </p:nvSpPr>
          <p:spPr>
            <a:xfrm>
              <a:off x="2750359" y="4771921"/>
              <a:ext cx="1879993" cy="335499"/>
            </a:xfrm>
            <a:prstGeom prst="roundRect">
              <a:avLst>
                <a:gd name="adj" fmla="val 6360"/>
              </a:avLst>
            </a:prstGeom>
            <a:solidFill>
              <a:srgbClr val="FF0000">
                <a:alpha val="50000"/>
              </a:srgbClr>
            </a:solidFill>
            <a:ln>
              <a:noFill/>
            </a:ln>
            <a:effectLst/>
          </p:spPr>
          <p:txBody>
            <a:bodyPr wrap="square" lIns="68569" tIns="34275" rIns="68569" bIns="34275" anchor="ctr" anchorCtr="0">
              <a:noAutofit/>
            </a:bodyPr>
            <a:lstStyle/>
            <a:p>
              <a:pPr algn="ctr">
                <a:buClr>
                  <a:schemeClr val="lt1"/>
                </a:buClr>
                <a:buSzPct val="25000"/>
              </a:pPr>
              <a:r>
                <a:rPr lang="en-US" altLang="zh-TW" sz="1800" b="1">
                  <a:solidFill>
                    <a:schemeClr val="bg1"/>
                  </a:solidFill>
                  <a:latin typeface="Arial" panose="020B0604020202020204" pitchFamily="34" charset="0"/>
                  <a:ea typeface="Microsoft JhengHei"/>
                  <a:cs typeface="Arial" panose="020B0604020202020204" pitchFamily="34" charset="0"/>
                  <a:sym typeface="Microsoft JhengHei"/>
                </a:rPr>
                <a:t>SSD</a:t>
              </a:r>
              <a:r>
                <a:rPr lang="zh-TW" altLang="en-US" sz="1800" b="1">
                  <a:solidFill>
                    <a:schemeClr val="bg1"/>
                  </a:solidFill>
                  <a:latin typeface="Arial" panose="020B0604020202020204" pitchFamily="34" charset="0"/>
                  <a:ea typeface="Microsoft JhengHei"/>
                  <a:cs typeface="Arial" panose="020B0604020202020204" pitchFamily="34" charset="0"/>
                  <a:sym typeface="Microsoft JhengHei"/>
                </a:rPr>
                <a:t> </a:t>
              </a:r>
              <a:r>
                <a:rPr lang="en-US" altLang="zh-TW" sz="1013" b="1">
                  <a:solidFill>
                    <a:schemeClr val="bg1"/>
                  </a:solidFill>
                  <a:latin typeface="Arial" panose="020B0604020202020204" pitchFamily="34" charset="0"/>
                  <a:ea typeface="Microsoft JhengHei"/>
                  <a:cs typeface="Arial" panose="020B0604020202020204" pitchFamily="34" charset="0"/>
                  <a:sym typeface="Microsoft JhengHei"/>
                </a:rPr>
                <a:t>RAID Usage</a:t>
              </a:r>
              <a:endParaRPr lang="zh-TW" altLang="en-US" sz="1800" b="1">
                <a:solidFill>
                  <a:schemeClr val="bg1"/>
                </a:solidFill>
                <a:latin typeface="Arial" panose="020B0604020202020204" pitchFamily="34" charset="0"/>
                <a:ea typeface="Microsoft JhengHei"/>
                <a:cs typeface="Arial" panose="020B0604020202020204" pitchFamily="34" charset="0"/>
                <a:sym typeface="Microsoft JhengHei"/>
              </a:endParaRPr>
            </a:p>
          </p:txBody>
        </p:sp>
        <p:pic>
          <p:nvPicPr>
            <p:cNvPr id="8" name="圖片 7" descr="一張含有 室內 的圖片&#10;&#10;描述是以高可信度產生">
              <a:extLst>
                <a:ext uri="{FF2B5EF4-FFF2-40B4-BE49-F238E27FC236}">
                  <a16:creationId xmlns:a16="http://schemas.microsoft.com/office/drawing/2014/main" id="{FDC09277-6A9A-47FF-993F-28988E13FE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5030" y="3178506"/>
              <a:ext cx="1670053" cy="1557792"/>
            </a:xfrm>
            <a:prstGeom prst="rect">
              <a:avLst/>
            </a:prstGeom>
          </p:spPr>
        </p:pic>
        <p:pic>
          <p:nvPicPr>
            <p:cNvPr id="10" name="圖片 9">
              <a:extLst>
                <a:ext uri="{FF2B5EF4-FFF2-40B4-BE49-F238E27FC236}">
                  <a16:creationId xmlns:a16="http://schemas.microsoft.com/office/drawing/2014/main" id="{0397CB3D-8814-4EAA-945B-39CC6C13EB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4600" y="3408200"/>
              <a:ext cx="1670053" cy="1169225"/>
            </a:xfrm>
            <a:prstGeom prst="rect">
              <a:avLst/>
            </a:prstGeom>
          </p:spPr>
        </p:pic>
        <p:sp>
          <p:nvSpPr>
            <p:cNvPr id="29" name="Shape 297">
              <a:extLst>
                <a:ext uri="{FF2B5EF4-FFF2-40B4-BE49-F238E27FC236}">
                  <a16:creationId xmlns:a16="http://schemas.microsoft.com/office/drawing/2014/main" id="{478D3F67-8CB6-4546-A241-6AD6D0B29696}"/>
                </a:ext>
              </a:extLst>
            </p:cNvPr>
            <p:cNvSpPr/>
            <p:nvPr/>
          </p:nvSpPr>
          <p:spPr>
            <a:xfrm>
              <a:off x="3191081" y="3900030"/>
              <a:ext cx="1523999" cy="314588"/>
            </a:xfrm>
            <a:prstGeom prst="roundRect">
              <a:avLst>
                <a:gd name="adj" fmla="val 6360"/>
              </a:avLst>
            </a:prstGeom>
            <a:solidFill>
              <a:srgbClr val="FF0000">
                <a:alpha val="50000"/>
              </a:srgbClr>
            </a:solidFill>
            <a:ln>
              <a:noFill/>
            </a:ln>
          </p:spPr>
          <p:txBody>
            <a:bodyPr wrap="square" lIns="68569" tIns="34275" rIns="68569" bIns="34275" anchor="ctr" anchorCtr="0">
              <a:noAutofit/>
            </a:bodyPr>
            <a:lstStyle/>
            <a:p>
              <a:pPr algn="ctr">
                <a:buClr>
                  <a:schemeClr val="lt1"/>
                </a:buClr>
                <a:buSzPct val="25000"/>
              </a:pPr>
              <a:r>
                <a:rPr lang="en-US" altLang="zh-TW" sz="1013" b="1">
                  <a:solidFill>
                    <a:schemeClr val="bg1"/>
                  </a:solidFill>
                  <a:latin typeface="Arial" panose="020B0604020202020204" pitchFamily="34" charset="0"/>
                  <a:ea typeface="Microsoft JhengHei"/>
                  <a:cs typeface="Arial" panose="020B0604020202020204" pitchFamily="34" charset="0"/>
                  <a:sym typeface="Microsoft JhengHei"/>
                </a:rPr>
                <a:t>Pool Metadata</a:t>
              </a:r>
              <a:endParaRPr lang="zh-TW" altLang="en-US" sz="1800" b="1">
                <a:solidFill>
                  <a:schemeClr val="bg1"/>
                </a:solidFill>
                <a:latin typeface="Arial" panose="020B0604020202020204" pitchFamily="34" charset="0"/>
                <a:ea typeface="Microsoft JhengHei"/>
                <a:cs typeface="Arial" panose="020B0604020202020204" pitchFamily="34" charset="0"/>
                <a:sym typeface="Microsoft JhengHei"/>
              </a:endParaRPr>
            </a:p>
          </p:txBody>
        </p:sp>
        <p:sp>
          <p:nvSpPr>
            <p:cNvPr id="4" name="矩形: 圓角 3">
              <a:extLst>
                <a:ext uri="{FF2B5EF4-FFF2-40B4-BE49-F238E27FC236}">
                  <a16:creationId xmlns:a16="http://schemas.microsoft.com/office/drawing/2014/main" id="{6EDE4925-A0AF-47D4-98D9-645318262676}"/>
                </a:ext>
              </a:extLst>
            </p:cNvPr>
            <p:cNvSpPr/>
            <p:nvPr/>
          </p:nvSpPr>
          <p:spPr>
            <a:xfrm>
              <a:off x="457200" y="3320808"/>
              <a:ext cx="1558730" cy="447030"/>
            </a:xfrm>
            <a:prstGeom prst="roundRect">
              <a:avLst>
                <a:gd name="adj" fmla="val 18716"/>
              </a:avLst>
            </a:prstGeom>
            <a:gradFill>
              <a:gsLst>
                <a:gs pos="0">
                  <a:srgbClr val="00B0F0"/>
                </a:gs>
                <a:gs pos="100000">
                  <a:srgbClr val="7030A0"/>
                </a:gs>
              </a:gsLst>
              <a:lin ang="0" scaled="0"/>
            </a:gradFill>
            <a:ln w="19050">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endParaRPr lang="zh-TW" altLang="en-US" sz="1800">
                <a:solidFill>
                  <a:schemeClr val="tx1"/>
                </a:solidFill>
                <a:latin typeface="Microsoft JhengHei"/>
                <a:ea typeface="Microsoft JhengHei"/>
              </a:endParaRPr>
            </a:p>
          </p:txBody>
        </p:sp>
        <p:sp>
          <p:nvSpPr>
            <p:cNvPr id="5" name="文字方塊 4">
              <a:extLst>
                <a:ext uri="{FF2B5EF4-FFF2-40B4-BE49-F238E27FC236}">
                  <a16:creationId xmlns:a16="http://schemas.microsoft.com/office/drawing/2014/main" id="{6F292338-D345-47E4-86D6-63E99A2723BA}"/>
                </a:ext>
              </a:extLst>
            </p:cNvPr>
            <p:cNvSpPr txBox="1"/>
            <p:nvPr/>
          </p:nvSpPr>
          <p:spPr>
            <a:xfrm>
              <a:off x="492684" y="3351957"/>
              <a:ext cx="1446961" cy="395482"/>
            </a:xfrm>
            <a:prstGeom prst="rect">
              <a:avLst/>
            </a:prstGeom>
            <a:noFill/>
          </p:spPr>
          <p:txBody>
            <a:bodyPr wrap="square" rtlCol="0">
              <a:spAutoFit/>
            </a:bodyPr>
            <a:lstStyle/>
            <a:p>
              <a:r>
                <a:rPr lang="zh-TW" altLang="en-US" sz="1800" b="1">
                  <a:solidFill>
                    <a:schemeClr val="bg1"/>
                  </a:solidFill>
                  <a:latin typeface="微軟正黑體" panose="020B0604030504040204" pitchFamily="34" charset="-120"/>
                  <a:ea typeface="微軟正黑體" panose="020B0604030504040204" pitchFamily="34" charset="-120"/>
                </a:rPr>
                <a:t>儲存池空間</a:t>
              </a:r>
            </a:p>
          </p:txBody>
        </p:sp>
      </p:grpSp>
      <p:sp>
        <p:nvSpPr>
          <p:cNvPr id="19" name="Rectangle 4" hidden="1">
            <a:extLst>
              <a:ext uri="{FF2B5EF4-FFF2-40B4-BE49-F238E27FC236}">
                <a16:creationId xmlns:a16="http://schemas.microsoft.com/office/drawing/2014/main" id="{894D502E-ACFA-4A65-8F3C-20F97F40025F}"/>
              </a:ext>
            </a:extLst>
          </p:cNvPr>
          <p:cNvSpPr/>
          <p:nvPr/>
        </p:nvSpPr>
        <p:spPr>
          <a:xfrm>
            <a:off x="-1410651" y="2072447"/>
            <a:ext cx="1194103" cy="307777"/>
          </a:xfrm>
          <a:prstGeom prst="rect">
            <a:avLst/>
          </a:prstGeom>
          <a:solidFill>
            <a:srgbClr val="FFC000"/>
          </a:solidFill>
        </p:spPr>
        <p:txBody>
          <a:bodyPr wrap="square" anchor="t">
            <a:spAutoFit/>
          </a:bodyPr>
          <a:lstStyle/>
          <a:p>
            <a:pPr marL="127000" lvl="0" algn="ctr">
              <a:buClr>
                <a:srgbClr val="F2F2F2"/>
              </a:buClr>
              <a:buSzPts val="1600"/>
            </a:pPr>
            <a:r>
              <a:rPr lang="zh-TW" altLang="en-US" sz="1400" b="1">
                <a:solidFill>
                  <a:schemeClr val="bg1"/>
                </a:solidFill>
                <a:latin typeface="Microsoft JhengHei" panose="020B0604030504040204" pitchFamily="34" charset="-120"/>
                <a:ea typeface="Microsoft JhengHei" panose="020B0604030504040204" pitchFamily="34" charset="-120"/>
              </a:rPr>
              <a:t>黑科技</a:t>
            </a:r>
            <a:endParaRPr lang="en-US" altLang="zh-TW" sz="1400" b="1">
              <a:solidFill>
                <a:schemeClr val="bg1"/>
              </a:solidFill>
              <a:latin typeface="Microsoft JhengHei" panose="020B0604030504040204" pitchFamily="34" charset="-120"/>
              <a:ea typeface="Microsoft JhengHei" panose="020B0604030504040204" pitchFamily="34" charset="-120"/>
            </a:endParaRPr>
          </a:p>
        </p:txBody>
      </p:sp>
      <p:sp>
        <p:nvSpPr>
          <p:cNvPr id="6" name="矩形 5">
            <a:extLst>
              <a:ext uri="{FF2B5EF4-FFF2-40B4-BE49-F238E27FC236}">
                <a16:creationId xmlns:a16="http://schemas.microsoft.com/office/drawing/2014/main" id="{EFC682D8-5F1D-4048-BBF2-FE4883FF25E3}"/>
              </a:ext>
            </a:extLst>
          </p:cNvPr>
          <p:cNvSpPr/>
          <p:nvPr/>
        </p:nvSpPr>
        <p:spPr>
          <a:xfrm>
            <a:off x="458777" y="2075805"/>
            <a:ext cx="7699718" cy="738664"/>
          </a:xfrm>
          <a:prstGeom prst="rect">
            <a:avLst/>
          </a:prstGeom>
        </p:spPr>
        <p:txBody>
          <a:bodyPr wrap="square">
            <a:spAutoFit/>
          </a:bodyPr>
          <a:lstStyle/>
          <a:p>
            <a:pPr fontAlgn="base">
              <a:spcBef>
                <a:spcPts val="600"/>
              </a:spcBef>
              <a:buClr>
                <a:schemeClr val="tx1">
                  <a:lumMod val="75000"/>
                  <a:lumOff val="25000"/>
                </a:schemeClr>
              </a:buClr>
            </a:pPr>
            <a:r>
              <a:rPr lang="zh-TW" altLang="en-US">
                <a:solidFill>
                  <a:schemeClr val="bg1"/>
                </a:solidFill>
                <a:latin typeface="微軟正黑體" panose="020B0604030504040204" pitchFamily="34" charset="-120"/>
                <a:ea typeface="微軟正黑體" panose="020B0604030504040204" pitchFamily="34" charset="-120"/>
              </a:rPr>
              <a:t>移除 </a:t>
            </a:r>
            <a:r>
              <a:rPr lang="en-US" altLang="zh-TW" err="1">
                <a:solidFill>
                  <a:schemeClr val="bg1"/>
                </a:solidFill>
                <a:latin typeface="微軟正黑體" panose="020B0604030504040204" pitchFamily="34" charset="-120"/>
                <a:ea typeface="微軟正黑體" panose="020B0604030504040204" pitchFamily="34" charset="-120"/>
              </a:rPr>
              <a:t>Qtier</a:t>
            </a:r>
            <a:r>
              <a:rPr lang="en-US" altLang="zh-TW">
                <a:solidFill>
                  <a:schemeClr val="bg1"/>
                </a:solidFill>
                <a:latin typeface="微軟正黑體" panose="020B0604030504040204" pitchFamily="34" charset="-120"/>
                <a:ea typeface="微軟正黑體" panose="020B0604030504040204" pitchFamily="34" charset="-120"/>
              </a:rPr>
              <a:t> SSD </a:t>
            </a:r>
            <a:r>
              <a:rPr lang="zh-TW" altLang="en-US">
                <a:solidFill>
                  <a:schemeClr val="bg1"/>
                </a:solidFill>
                <a:latin typeface="微軟正黑體" panose="020B0604030504040204" pitchFamily="34" charset="-120"/>
                <a:ea typeface="微軟正黑體" panose="020B0604030504040204" pitchFamily="34" charset="-120"/>
              </a:rPr>
              <a:t>分層時，將會把資料及儲存池中繼資料 </a:t>
            </a:r>
            <a:r>
              <a:rPr lang="en-US" altLang="zh-TW">
                <a:solidFill>
                  <a:schemeClr val="bg1"/>
                </a:solidFill>
                <a:latin typeface="微軟正黑體" panose="020B0604030504040204" pitchFamily="34" charset="-120"/>
                <a:ea typeface="微軟正黑體" panose="020B0604030504040204" pitchFamily="34" charset="-120"/>
              </a:rPr>
              <a:t>(Metadata)</a:t>
            </a:r>
            <a:r>
              <a:rPr lang="zh-TW" altLang="en-US">
                <a:solidFill>
                  <a:schemeClr val="bg1"/>
                </a:solidFill>
                <a:latin typeface="微軟正黑體" panose="020B0604030504040204" pitchFamily="34" charset="-120"/>
                <a:ea typeface="微軟正黑體" panose="020B0604030504040204" pitchFamily="34" charset="-120"/>
              </a:rPr>
              <a:t> 移動到高速及容量層，並暫停儲存池的服務，原</a:t>
            </a:r>
            <a:r>
              <a:rPr lang="en-US" altLang="zh-TW">
                <a:solidFill>
                  <a:schemeClr val="bg1"/>
                </a:solidFill>
                <a:latin typeface="微軟正黑體" panose="020B0604030504040204" pitchFamily="34" charset="-120"/>
                <a:ea typeface="微軟正黑體" panose="020B0604030504040204" pitchFamily="34" charset="-120"/>
              </a:rPr>
              <a:t>SSD</a:t>
            </a:r>
            <a:r>
              <a:rPr lang="zh-TW" altLang="en-US">
                <a:solidFill>
                  <a:schemeClr val="bg1"/>
                </a:solidFill>
                <a:latin typeface="微軟正黑體" panose="020B0604030504040204" pitchFamily="34" charset="-120"/>
                <a:ea typeface="微軟正黑體" panose="020B0604030504040204" pitchFamily="34" charset="-120"/>
              </a:rPr>
              <a:t>上所有資料仍將保留，待新的</a:t>
            </a:r>
            <a:r>
              <a:rPr lang="en-US" altLang="zh-TW">
                <a:solidFill>
                  <a:schemeClr val="bg1"/>
                </a:solidFill>
                <a:latin typeface="微軟正黑體" panose="020B0604030504040204" pitchFamily="34" charset="-120"/>
                <a:ea typeface="微軟正黑體" panose="020B0604030504040204" pitchFamily="34" charset="-120"/>
              </a:rPr>
              <a:t>SSD</a:t>
            </a:r>
            <a:r>
              <a:rPr lang="zh-TW" altLang="en-US">
                <a:solidFill>
                  <a:schemeClr val="bg1"/>
                </a:solidFill>
                <a:latin typeface="微軟正黑體" panose="020B0604030504040204" pitchFamily="34" charset="-120"/>
                <a:ea typeface="微軟正黑體" panose="020B0604030504040204" pitchFamily="34" charset="-120"/>
              </a:rPr>
              <a:t>容量升級完，中繼資料 </a:t>
            </a:r>
            <a:r>
              <a:rPr lang="en-US" altLang="zh-TW">
                <a:solidFill>
                  <a:schemeClr val="bg1"/>
                </a:solidFill>
                <a:latin typeface="微軟正黑體" panose="020B0604030504040204" pitchFamily="34" charset="-120"/>
                <a:ea typeface="微軟正黑體" panose="020B0604030504040204" pitchFamily="34" charset="-120"/>
              </a:rPr>
              <a:t>(Metadata)</a:t>
            </a:r>
            <a:r>
              <a:rPr lang="zh-TW" altLang="en-US">
                <a:solidFill>
                  <a:schemeClr val="bg1"/>
                </a:solidFill>
                <a:latin typeface="微軟正黑體" panose="020B0604030504040204" pitchFamily="34" charset="-120"/>
                <a:ea typeface="微軟正黑體" panose="020B0604030504040204" pitchFamily="34" charset="-120"/>
              </a:rPr>
              <a:t> 移動會再移動至</a:t>
            </a:r>
            <a:r>
              <a:rPr lang="en-US" altLang="zh-TW">
                <a:solidFill>
                  <a:schemeClr val="bg1"/>
                </a:solidFill>
                <a:latin typeface="微軟正黑體" panose="020B0604030504040204" pitchFamily="34" charset="-120"/>
                <a:ea typeface="微軟正黑體" panose="020B0604030504040204" pitchFamily="34" charset="-120"/>
              </a:rPr>
              <a:t>SSD</a:t>
            </a:r>
            <a:r>
              <a:rPr lang="zh-TW" altLang="en-US">
                <a:solidFill>
                  <a:schemeClr val="bg1"/>
                </a:solidFill>
                <a:latin typeface="微軟正黑體" panose="020B0604030504040204" pitchFamily="34" charset="-120"/>
                <a:ea typeface="微軟正黑體" panose="020B0604030504040204" pitchFamily="34" charset="-120"/>
              </a:rPr>
              <a:t>層。</a:t>
            </a:r>
          </a:p>
        </p:txBody>
      </p:sp>
      <p:sp>
        <p:nvSpPr>
          <p:cNvPr id="7" name="文字方塊 6">
            <a:extLst>
              <a:ext uri="{FF2B5EF4-FFF2-40B4-BE49-F238E27FC236}">
                <a16:creationId xmlns:a16="http://schemas.microsoft.com/office/drawing/2014/main" id="{C83CA435-8C1D-4694-8B10-96CA54F33BEE}"/>
              </a:ext>
            </a:extLst>
          </p:cNvPr>
          <p:cNvSpPr txBox="1"/>
          <p:nvPr/>
        </p:nvSpPr>
        <p:spPr>
          <a:xfrm>
            <a:off x="456530" y="1634757"/>
            <a:ext cx="7500355" cy="523220"/>
          </a:xfrm>
          <a:prstGeom prst="rect">
            <a:avLst/>
          </a:prstGeom>
          <a:noFill/>
        </p:spPr>
        <p:txBody>
          <a:bodyPr wrap="square" rtlCol="0" anchor="t">
            <a:spAutoFit/>
          </a:bodyPr>
          <a:lstStyle/>
          <a:p>
            <a:r>
              <a:rPr lang="zh-TW" altLang="en-US">
                <a:solidFill>
                  <a:schemeClr val="bg1"/>
                </a:solidFill>
                <a:latin typeface="微軟正黑體"/>
                <a:ea typeface="微軟正黑體"/>
              </a:rPr>
              <a:t>現在</a:t>
            </a:r>
            <a:r>
              <a:rPr lang="en-US" altLang="zh-TW">
                <a:solidFill>
                  <a:schemeClr val="bg1"/>
                </a:solidFill>
                <a:latin typeface="微軟正黑體"/>
                <a:ea typeface="微軟正黑體"/>
              </a:rPr>
              <a:t>QTS 4.4.1 </a:t>
            </a:r>
            <a:r>
              <a:rPr lang="zh-TW" altLang="en-US">
                <a:solidFill>
                  <a:schemeClr val="bg1"/>
                </a:solidFill>
                <a:latin typeface="微軟正黑體"/>
                <a:ea typeface="微軟正黑體"/>
              </a:rPr>
              <a:t>支援移除 </a:t>
            </a:r>
            <a:r>
              <a:rPr lang="en-US" altLang="zh-TW" err="1">
                <a:solidFill>
                  <a:schemeClr val="bg1"/>
                </a:solidFill>
                <a:latin typeface="微軟正黑體"/>
                <a:ea typeface="微軟正黑體"/>
              </a:rPr>
              <a:t>Qtier</a:t>
            </a:r>
            <a:r>
              <a:rPr lang="en-US" altLang="zh-TW">
                <a:solidFill>
                  <a:schemeClr val="bg1"/>
                </a:solidFill>
                <a:latin typeface="微軟正黑體"/>
                <a:ea typeface="微軟正黑體"/>
              </a:rPr>
              <a:t> SSD </a:t>
            </a:r>
            <a:r>
              <a:rPr lang="zh-TW" altLang="en-US">
                <a:solidFill>
                  <a:schemeClr val="bg1"/>
                </a:solidFill>
                <a:latin typeface="微軟正黑體"/>
                <a:ea typeface="微軟正黑體"/>
              </a:rPr>
              <a:t>分層，讓 </a:t>
            </a:r>
            <a:r>
              <a:rPr lang="en-US" altLang="zh-TW">
                <a:solidFill>
                  <a:schemeClr val="bg1"/>
                </a:solidFill>
                <a:latin typeface="微軟正黑體"/>
                <a:ea typeface="微軟正黑體"/>
              </a:rPr>
              <a:t>SSD </a:t>
            </a:r>
            <a:r>
              <a:rPr lang="zh-TW" altLang="en-US">
                <a:solidFill>
                  <a:schemeClr val="bg1"/>
                </a:solidFill>
                <a:latin typeface="微軟正黑體"/>
                <a:ea typeface="微軟正黑體"/>
              </a:rPr>
              <a:t>類型或分層的 </a:t>
            </a:r>
            <a:r>
              <a:rPr lang="en-US" altLang="zh-TW">
                <a:solidFill>
                  <a:schemeClr val="bg1"/>
                </a:solidFill>
                <a:latin typeface="微軟正黑體"/>
                <a:ea typeface="微軟正黑體"/>
              </a:rPr>
              <a:t>RAID </a:t>
            </a:r>
            <a:r>
              <a:rPr lang="zh-TW" altLang="en-US">
                <a:solidFill>
                  <a:schemeClr val="bg1"/>
                </a:solidFill>
                <a:latin typeface="微軟正黑體"/>
                <a:ea typeface="微軟正黑體"/>
              </a:rPr>
              <a:t>類型直接進行變更。</a:t>
            </a:r>
            <a:endParaRPr lang="zh-TW" altLang="en-US">
              <a:solidFill>
                <a:schemeClr val="bg1"/>
              </a:solidFill>
              <a:latin typeface="微軟正黑體" panose="020B0604030504040204" pitchFamily="34" charset="-120"/>
              <a:ea typeface="微軟正黑體" panose="020B0604030504040204" pitchFamily="34" charset="-120"/>
            </a:endParaRPr>
          </a:p>
          <a:p>
            <a:endParaRPr lang="zh-TW"/>
          </a:p>
        </p:txBody>
      </p:sp>
      <p:pic>
        <p:nvPicPr>
          <p:cNvPr id="21" name="圖形 20">
            <a:extLst>
              <a:ext uri="{FF2B5EF4-FFF2-40B4-BE49-F238E27FC236}">
                <a16:creationId xmlns:a16="http://schemas.microsoft.com/office/drawing/2014/main" id="{76FBEC1C-B41D-439D-B730-CF42AFF7667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60808" y="159914"/>
            <a:ext cx="941092" cy="160248"/>
          </a:xfrm>
          <a:prstGeom prst="rect">
            <a:avLst/>
          </a:prstGeom>
        </p:spPr>
      </p:pic>
      <p:grpSp>
        <p:nvGrpSpPr>
          <p:cNvPr id="11" name="群組 10">
            <a:extLst>
              <a:ext uri="{FF2B5EF4-FFF2-40B4-BE49-F238E27FC236}">
                <a16:creationId xmlns:a16="http://schemas.microsoft.com/office/drawing/2014/main" id="{E4071782-41E9-4D0F-B831-E87E991CB06D}"/>
              </a:ext>
            </a:extLst>
          </p:cNvPr>
          <p:cNvGrpSpPr/>
          <p:nvPr/>
        </p:nvGrpSpPr>
        <p:grpSpPr>
          <a:xfrm>
            <a:off x="7903658" y="655173"/>
            <a:ext cx="1083170" cy="916009"/>
            <a:chOff x="7903658" y="655173"/>
            <a:chExt cx="1083170" cy="916009"/>
          </a:xfrm>
        </p:grpSpPr>
        <p:sp>
          <p:nvSpPr>
            <p:cNvPr id="22" name="等腰三角形 21">
              <a:extLst>
                <a:ext uri="{FF2B5EF4-FFF2-40B4-BE49-F238E27FC236}">
                  <a16:creationId xmlns:a16="http://schemas.microsoft.com/office/drawing/2014/main" id="{0BE049CD-E8CC-4556-9D44-B76C4E97FD3D}"/>
                </a:ext>
              </a:extLst>
            </p:cNvPr>
            <p:cNvSpPr/>
            <p:nvPr/>
          </p:nvSpPr>
          <p:spPr>
            <a:xfrm>
              <a:off x="7960808" y="655173"/>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Rectangle 4">
              <a:extLst>
                <a:ext uri="{FF2B5EF4-FFF2-40B4-BE49-F238E27FC236}">
                  <a16:creationId xmlns:a16="http://schemas.microsoft.com/office/drawing/2014/main" id="{A4A3757E-87B9-4266-8E8F-D2271BE50FE4}"/>
                </a:ext>
              </a:extLst>
            </p:cNvPr>
            <p:cNvSpPr/>
            <p:nvPr/>
          </p:nvSpPr>
          <p:spPr>
            <a:xfrm>
              <a:off x="7903658" y="863296"/>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grpSp>
      <p:sp>
        <p:nvSpPr>
          <p:cNvPr id="26" name="等腰三角形 25">
            <a:extLst>
              <a:ext uri="{FF2B5EF4-FFF2-40B4-BE49-F238E27FC236}">
                <a16:creationId xmlns:a16="http://schemas.microsoft.com/office/drawing/2014/main" id="{C558F0CC-14BD-42A4-862B-336D77434E55}"/>
              </a:ext>
            </a:extLst>
          </p:cNvPr>
          <p:cNvSpPr/>
          <p:nvPr/>
        </p:nvSpPr>
        <p:spPr>
          <a:xfrm>
            <a:off x="9201150" y="1059492"/>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Rectangle 4">
            <a:extLst>
              <a:ext uri="{FF2B5EF4-FFF2-40B4-BE49-F238E27FC236}">
                <a16:creationId xmlns:a16="http://schemas.microsoft.com/office/drawing/2014/main" id="{42F315F6-FCBC-4582-9C02-C81AFBBB5630}"/>
              </a:ext>
            </a:extLst>
          </p:cNvPr>
          <p:cNvSpPr/>
          <p:nvPr/>
        </p:nvSpPr>
        <p:spPr>
          <a:xfrm>
            <a:off x="9144000" y="1267615"/>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sp>
        <p:nvSpPr>
          <p:cNvPr id="35" name="等腰三角形 34">
            <a:extLst>
              <a:ext uri="{FF2B5EF4-FFF2-40B4-BE49-F238E27FC236}">
                <a16:creationId xmlns:a16="http://schemas.microsoft.com/office/drawing/2014/main" id="{BBDA4013-01D0-4019-96A8-704F601AE15D}"/>
              </a:ext>
            </a:extLst>
          </p:cNvPr>
          <p:cNvSpPr/>
          <p:nvPr/>
        </p:nvSpPr>
        <p:spPr>
          <a:xfrm>
            <a:off x="9192404" y="955269"/>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Rectangle 4">
            <a:extLst>
              <a:ext uri="{FF2B5EF4-FFF2-40B4-BE49-F238E27FC236}">
                <a16:creationId xmlns:a16="http://schemas.microsoft.com/office/drawing/2014/main" id="{612D5F81-F581-406A-9596-8F66B638B931}"/>
              </a:ext>
            </a:extLst>
          </p:cNvPr>
          <p:cNvSpPr/>
          <p:nvPr/>
        </p:nvSpPr>
        <p:spPr>
          <a:xfrm>
            <a:off x="9135254" y="1163392"/>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034463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accel="60333" decel="9500" autoRev="1" fill="hold" grpId="0" nodeType="withEffect">
                                  <p:stCondLst>
                                    <p:cond delay="0"/>
                                  </p:stCondLst>
                                  <p:endCondLst>
                                    <p:cond evt="onNext" delay="0">
                                      <p:tgtEl>
                                        <p:sldTgt/>
                                      </p:tgtEl>
                                    </p:cond>
                                  </p:endCondLst>
                                  <p:childTnLst>
                                    <p:animClr clrSpc="rgb" dir="cw">
                                      <p:cBhvr override="childStyle">
                                        <p:cTn id="6" dur="2000" fill="hold"/>
                                        <p:tgtEl>
                                          <p:spTgt spid="28"/>
                                        </p:tgtEl>
                                        <p:attrNameLst>
                                          <p:attrName>style.color</p:attrName>
                                        </p:attrNameLst>
                                      </p:cBhvr>
                                      <p:to>
                                        <a:srgbClr val="8BFFFF"/>
                                      </p:to>
                                    </p:animClr>
                                  </p:childTnLst>
                                </p:cTn>
                              </p:par>
                              <p:par>
                                <p:cTn id="7" presetID="3" presetClass="emph" presetSubtype="2" repeatCount="indefinite" accel="60333" decel="9500" autoRev="1" fill="hold" grpId="0" nodeType="withEffect">
                                  <p:stCondLst>
                                    <p:cond delay="0"/>
                                  </p:stCondLst>
                                  <p:endCondLst>
                                    <p:cond evt="onNext" delay="0">
                                      <p:tgtEl>
                                        <p:sldTgt/>
                                      </p:tgtEl>
                                    </p:cond>
                                  </p:endCondLst>
                                  <p:childTnLst>
                                    <p:animClr clrSpc="rgb" dir="cw">
                                      <p:cBhvr override="childStyle">
                                        <p:cTn id="8" dur="2000" fill="hold"/>
                                        <p:tgtEl>
                                          <p:spTgt spid="37"/>
                                        </p:tgtEl>
                                        <p:attrNameLst>
                                          <p:attrName>style.color</p:attrName>
                                        </p:attrNameLst>
                                      </p:cBhvr>
                                      <p:to>
                                        <a:srgbClr val="8B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2651B9B8-C125-4E55-A47C-A63C2C43B8A2}"/>
              </a:ext>
            </a:extLst>
          </p:cNvPr>
          <p:cNvSpPr>
            <a:spLocks noGrp="1"/>
          </p:cNvSpPr>
          <p:nvPr>
            <p:ph type="title"/>
          </p:nvPr>
        </p:nvSpPr>
        <p:spPr>
          <a:xfrm>
            <a:off x="625332" y="157919"/>
            <a:ext cx="7483549" cy="812800"/>
          </a:xfrm>
          <a:prstGeom prst="rect">
            <a:avLst/>
          </a:prstGeom>
        </p:spPr>
        <p:txBody>
          <a:bodyPr/>
          <a:lstStyle/>
          <a:p>
            <a:r>
              <a:rPr kumimoji="1" lang="en-US" altLang="zh-TW">
                <a:latin typeface="微軟正黑體" panose="020B0604030504040204" pitchFamily="34" charset="-120"/>
                <a:ea typeface="微軟正黑體" panose="020B0604030504040204" pitchFamily="34" charset="-120"/>
              </a:rPr>
              <a:t>QTS </a:t>
            </a:r>
            <a:r>
              <a:rPr kumimoji="1" lang="zh-TW" altLang="en-US">
                <a:latin typeface="微軟正黑體" panose="020B0604030504040204" pitchFamily="34" charset="-120"/>
                <a:ea typeface="微軟正黑體" panose="020B0604030504040204" pitchFamily="34" charset="-120"/>
              </a:rPr>
              <a:t>支援快取儲存應用</a:t>
            </a:r>
            <a:endParaRPr lang="zh-TW" altLang="en-US">
              <a:latin typeface="微軟正黑體" panose="020B0604030504040204" pitchFamily="34" charset="-120"/>
              <a:ea typeface="微軟正黑體" panose="020B0604030504040204" pitchFamily="34" charset="-120"/>
            </a:endParaRPr>
          </a:p>
        </p:txBody>
      </p:sp>
      <p:grpSp>
        <p:nvGrpSpPr>
          <p:cNvPr id="7" name="群組 45">
            <a:extLst>
              <a:ext uri="{FF2B5EF4-FFF2-40B4-BE49-F238E27FC236}">
                <a16:creationId xmlns:a16="http://schemas.microsoft.com/office/drawing/2014/main" id="{87702348-5391-47E4-9FE0-7BC90E3823E3}"/>
              </a:ext>
            </a:extLst>
          </p:cNvPr>
          <p:cNvGrpSpPr>
            <a:grpSpLocks/>
          </p:cNvGrpSpPr>
          <p:nvPr/>
        </p:nvGrpSpPr>
        <p:grpSpPr bwMode="auto">
          <a:xfrm>
            <a:off x="3172701" y="2539175"/>
            <a:ext cx="1416845" cy="868539"/>
            <a:chOff x="11139420" y="732770"/>
            <a:chExt cx="1889020" cy="868539"/>
          </a:xfrm>
        </p:grpSpPr>
        <p:cxnSp>
          <p:nvCxnSpPr>
            <p:cNvPr id="8" name="Shape 70">
              <a:extLst>
                <a:ext uri="{FF2B5EF4-FFF2-40B4-BE49-F238E27FC236}">
                  <a16:creationId xmlns:a16="http://schemas.microsoft.com/office/drawing/2014/main" id="{768E0499-F554-4D37-A175-0EC6C1F1B609}"/>
                </a:ext>
              </a:extLst>
            </p:cNvPr>
            <p:cNvCxnSpPr/>
            <p:nvPr/>
          </p:nvCxnSpPr>
          <p:spPr>
            <a:xfrm>
              <a:off x="11139420" y="1342494"/>
              <a:ext cx="265097" cy="0"/>
            </a:xfrm>
            <a:prstGeom prst="straightConnector1">
              <a:avLst/>
            </a:prstGeom>
            <a:noFill/>
            <a:ln w="38100" cap="flat" cmpd="sng">
              <a:solidFill>
                <a:srgbClr val="FF0000"/>
              </a:solidFill>
              <a:prstDash val="solid"/>
              <a:round/>
              <a:headEnd type="none" w="med" len="med"/>
              <a:tailEnd type="none" w="med" len="med"/>
            </a:ln>
            <a:effectLst/>
          </p:spPr>
        </p:cxnSp>
        <p:cxnSp>
          <p:nvCxnSpPr>
            <p:cNvPr id="9" name="Shape 101">
              <a:extLst>
                <a:ext uri="{FF2B5EF4-FFF2-40B4-BE49-F238E27FC236}">
                  <a16:creationId xmlns:a16="http://schemas.microsoft.com/office/drawing/2014/main" id="{6AD12EB4-E6E7-43E3-99C1-842E27311416}"/>
                </a:ext>
              </a:extLst>
            </p:cNvPr>
            <p:cNvCxnSpPr/>
            <p:nvPr/>
          </p:nvCxnSpPr>
          <p:spPr bwMode="auto">
            <a:xfrm>
              <a:off x="11139420" y="956653"/>
              <a:ext cx="265097" cy="0"/>
            </a:xfrm>
            <a:prstGeom prst="straightConnector1">
              <a:avLst/>
            </a:prstGeom>
            <a:noFill/>
            <a:ln w="38100" cap="flat" cmpd="sng">
              <a:solidFill>
                <a:schemeClr val="bg1">
                  <a:lumMod val="50000"/>
                </a:schemeClr>
              </a:solidFill>
              <a:prstDash val="solid"/>
              <a:round/>
              <a:headEnd type="none" w="med" len="med"/>
              <a:tailEnd type="none" w="med" len="med"/>
            </a:ln>
            <a:effectLst/>
          </p:spPr>
        </p:cxnSp>
        <p:sp>
          <p:nvSpPr>
            <p:cNvPr id="10" name="Shape 102">
              <a:extLst>
                <a:ext uri="{FF2B5EF4-FFF2-40B4-BE49-F238E27FC236}">
                  <a16:creationId xmlns:a16="http://schemas.microsoft.com/office/drawing/2014/main" id="{1EC65372-9E1B-4346-8FF8-6FA7C12AE137}"/>
                </a:ext>
              </a:extLst>
            </p:cNvPr>
            <p:cNvSpPr txBox="1">
              <a:spLocks noChangeArrowheads="1"/>
            </p:cNvSpPr>
            <p:nvPr/>
          </p:nvSpPr>
          <p:spPr bwMode="auto">
            <a:xfrm>
              <a:off x="11425201" y="732770"/>
              <a:ext cx="1603239" cy="50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0C0C0C"/>
                </a:buClr>
                <a:buSzPts val="1200"/>
              </a:pPr>
              <a:r>
                <a:rPr lang="zh-TW" altLang="en-US" sz="1200" b="1">
                  <a:solidFill>
                    <a:schemeClr val="bg1"/>
                  </a:solidFill>
                  <a:latin typeface="微軟正黑體" charset="-120"/>
                  <a:ea typeface="微軟正黑體" charset="-120"/>
                  <a:sym typeface="微軟正黑體" charset="-120"/>
                </a:rPr>
                <a:t>讀取</a:t>
              </a:r>
              <a:endParaRPr lang="zh-TW" altLang="zh-TW" sz="1200" b="1">
                <a:solidFill>
                  <a:schemeClr val="bg1"/>
                </a:solidFill>
                <a:latin typeface="微軟正黑體" charset="-120"/>
                <a:ea typeface="微軟正黑體" charset="-120"/>
                <a:sym typeface="微軟正黑體" charset="-120"/>
              </a:endParaRPr>
            </a:p>
          </p:txBody>
        </p:sp>
        <p:sp>
          <p:nvSpPr>
            <p:cNvPr id="11" name="Shape 103">
              <a:extLst>
                <a:ext uri="{FF2B5EF4-FFF2-40B4-BE49-F238E27FC236}">
                  <a16:creationId xmlns:a16="http://schemas.microsoft.com/office/drawing/2014/main" id="{4B6E67F6-EF8E-464E-9131-11D051F00070}"/>
                </a:ext>
              </a:extLst>
            </p:cNvPr>
            <p:cNvSpPr txBox="1">
              <a:spLocks noChangeArrowheads="1"/>
            </p:cNvSpPr>
            <p:nvPr/>
          </p:nvSpPr>
          <p:spPr bwMode="auto">
            <a:xfrm>
              <a:off x="11409430" y="1119619"/>
              <a:ext cx="1322832" cy="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0C0C0C"/>
                </a:buClr>
                <a:buSzPts val="1200"/>
              </a:pPr>
              <a:r>
                <a:rPr lang="zh-TW" altLang="en-US" sz="1200" b="1">
                  <a:solidFill>
                    <a:schemeClr val="bg1"/>
                  </a:solidFill>
                  <a:latin typeface="微軟正黑體" charset="-120"/>
                  <a:ea typeface="微軟正黑體" charset="-120"/>
                  <a:sym typeface="微軟正黑體" charset="-120"/>
                </a:rPr>
                <a:t>寫入</a:t>
              </a:r>
              <a:endParaRPr lang="zh-TW" altLang="zh-TW" sz="1200" b="1">
                <a:solidFill>
                  <a:schemeClr val="bg1"/>
                </a:solidFill>
                <a:latin typeface="微軟正黑體" charset="-120"/>
                <a:ea typeface="微軟正黑體" charset="-120"/>
                <a:sym typeface="微軟正黑體" charset="-120"/>
              </a:endParaRPr>
            </a:p>
          </p:txBody>
        </p:sp>
      </p:grpSp>
      <p:grpSp>
        <p:nvGrpSpPr>
          <p:cNvPr id="12" name="群組 44">
            <a:extLst>
              <a:ext uri="{FF2B5EF4-FFF2-40B4-BE49-F238E27FC236}">
                <a16:creationId xmlns:a16="http://schemas.microsoft.com/office/drawing/2014/main" id="{4DE489B7-7EF3-4E7F-9F7A-D1CC0AD31F1A}"/>
              </a:ext>
            </a:extLst>
          </p:cNvPr>
          <p:cNvGrpSpPr>
            <a:grpSpLocks/>
          </p:cNvGrpSpPr>
          <p:nvPr/>
        </p:nvGrpSpPr>
        <p:grpSpPr bwMode="auto">
          <a:xfrm>
            <a:off x="3175077" y="3397794"/>
            <a:ext cx="1312069" cy="744140"/>
            <a:chOff x="11142110" y="1810127"/>
            <a:chExt cx="1749051" cy="991871"/>
          </a:xfrm>
        </p:grpSpPr>
        <p:sp>
          <p:nvSpPr>
            <p:cNvPr id="13" name="Shape 74">
              <a:extLst>
                <a:ext uri="{FF2B5EF4-FFF2-40B4-BE49-F238E27FC236}">
                  <a16:creationId xmlns:a16="http://schemas.microsoft.com/office/drawing/2014/main" id="{63E4443F-FB7F-4CB4-8684-74B18659338C}"/>
                </a:ext>
              </a:extLst>
            </p:cNvPr>
            <p:cNvSpPr>
              <a:spLocks noChangeArrowheads="1"/>
            </p:cNvSpPr>
            <p:nvPr/>
          </p:nvSpPr>
          <p:spPr bwMode="auto">
            <a:xfrm>
              <a:off x="11142110" y="2195214"/>
              <a:ext cx="194805" cy="20723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chemeClr val="bg1"/>
                </a:solidFill>
                <a:sym typeface="Arial" charset="0"/>
              </a:endParaRPr>
            </a:p>
          </p:txBody>
        </p:sp>
        <p:sp>
          <p:nvSpPr>
            <p:cNvPr id="14" name="Shape 75">
              <a:extLst>
                <a:ext uri="{FF2B5EF4-FFF2-40B4-BE49-F238E27FC236}">
                  <a16:creationId xmlns:a16="http://schemas.microsoft.com/office/drawing/2014/main" id="{B3F4FB49-75F9-496E-8401-1FA68F8D9C2B}"/>
                </a:ext>
              </a:extLst>
            </p:cNvPr>
            <p:cNvSpPr>
              <a:spLocks noChangeArrowheads="1"/>
            </p:cNvSpPr>
            <p:nvPr/>
          </p:nvSpPr>
          <p:spPr bwMode="auto">
            <a:xfrm>
              <a:off x="11142110" y="2481019"/>
              <a:ext cx="194805" cy="207239"/>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chemeClr val="bg1"/>
                </a:solidFill>
                <a:sym typeface="Arial" charset="0"/>
              </a:endParaRPr>
            </a:p>
          </p:txBody>
        </p:sp>
        <p:sp>
          <p:nvSpPr>
            <p:cNvPr id="15" name="Shape 96">
              <a:extLst>
                <a:ext uri="{FF2B5EF4-FFF2-40B4-BE49-F238E27FC236}">
                  <a16:creationId xmlns:a16="http://schemas.microsoft.com/office/drawing/2014/main" id="{7AF1FCA5-B941-4217-8826-8F868547B8A9}"/>
                </a:ext>
              </a:extLst>
            </p:cNvPr>
            <p:cNvSpPr txBox="1">
              <a:spLocks noChangeArrowheads="1"/>
            </p:cNvSpPr>
            <p:nvPr/>
          </p:nvSpPr>
          <p:spPr bwMode="auto">
            <a:xfrm>
              <a:off x="11367124" y="2099945"/>
              <a:ext cx="1524037"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nSpc>
                  <a:spcPct val="115000"/>
                </a:lnSpc>
                <a:buClr>
                  <a:srgbClr val="595959"/>
                </a:buClr>
                <a:buSzPts val="800"/>
              </a:pPr>
              <a:r>
                <a:rPr lang="zh-TW" altLang="zh-TW" sz="900" b="1">
                  <a:solidFill>
                    <a:schemeClr val="bg1"/>
                  </a:solidFill>
                  <a:latin typeface="微軟正黑體" charset="-120"/>
                  <a:ea typeface="微軟正黑體" charset="-120"/>
                  <a:sym typeface="微軟正黑體" charset="-120"/>
                </a:rPr>
                <a:t>HDD </a:t>
              </a:r>
              <a:r>
                <a:rPr lang="zh-TW" altLang="en-US" sz="900" b="1">
                  <a:solidFill>
                    <a:schemeClr val="bg1"/>
                  </a:solidFill>
                  <a:latin typeface="微軟正黑體" charset="-120"/>
                  <a:ea typeface="微軟正黑體" charset="-120"/>
                  <a:sym typeface="微軟正黑體" charset="-120"/>
                </a:rPr>
                <a:t>空間</a:t>
              </a:r>
              <a:endParaRPr lang="zh-TW" altLang="zh-TW" sz="900" b="1">
                <a:solidFill>
                  <a:schemeClr val="bg1"/>
                </a:solidFill>
                <a:latin typeface="微軟正黑體" charset="-120"/>
                <a:ea typeface="微軟正黑體" charset="-120"/>
                <a:sym typeface="微軟正黑體" charset="-120"/>
              </a:endParaRPr>
            </a:p>
          </p:txBody>
        </p:sp>
        <p:sp>
          <p:nvSpPr>
            <p:cNvPr id="16" name="Shape 97">
              <a:extLst>
                <a:ext uri="{FF2B5EF4-FFF2-40B4-BE49-F238E27FC236}">
                  <a16:creationId xmlns:a16="http://schemas.microsoft.com/office/drawing/2014/main" id="{BAF2236C-97B3-48D9-9C2D-D6DAF98AF3E0}"/>
                </a:ext>
              </a:extLst>
            </p:cNvPr>
            <p:cNvSpPr txBox="1">
              <a:spLocks noChangeArrowheads="1"/>
            </p:cNvSpPr>
            <p:nvPr/>
          </p:nvSpPr>
          <p:spPr bwMode="auto">
            <a:xfrm>
              <a:off x="11367124" y="2420727"/>
              <a:ext cx="1524037"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nSpc>
                  <a:spcPct val="115000"/>
                </a:lnSpc>
                <a:buClr>
                  <a:srgbClr val="595959"/>
                </a:buClr>
                <a:buSzPts val="800"/>
              </a:pPr>
              <a:r>
                <a:rPr lang="zh-TW" altLang="zh-TW" sz="900" b="1">
                  <a:solidFill>
                    <a:schemeClr val="bg1"/>
                  </a:solidFill>
                  <a:latin typeface="微軟正黑體" charset="-120"/>
                  <a:ea typeface="微軟正黑體" charset="-120"/>
                  <a:sym typeface="微軟正黑體" charset="-120"/>
                </a:rPr>
                <a:t>SSD </a:t>
              </a:r>
              <a:r>
                <a:rPr lang="zh-TW" altLang="en-US" sz="900" b="1">
                  <a:solidFill>
                    <a:schemeClr val="bg1"/>
                  </a:solidFill>
                  <a:latin typeface="微軟正黑體" charset="-120"/>
                  <a:ea typeface="微軟正黑體" charset="-120"/>
                  <a:sym typeface="微軟正黑體" charset="-120"/>
                </a:rPr>
                <a:t>空間</a:t>
              </a:r>
              <a:endParaRPr lang="zh-TW" altLang="zh-TW" sz="900" b="1">
                <a:solidFill>
                  <a:schemeClr val="bg1"/>
                </a:solidFill>
                <a:latin typeface="微軟正黑體" charset="-120"/>
                <a:ea typeface="微軟正黑體" charset="-120"/>
                <a:sym typeface="微軟正黑體" charset="-120"/>
              </a:endParaRPr>
            </a:p>
          </p:txBody>
        </p:sp>
        <p:sp>
          <p:nvSpPr>
            <p:cNvPr id="17" name="Shape 105">
              <a:extLst>
                <a:ext uri="{FF2B5EF4-FFF2-40B4-BE49-F238E27FC236}">
                  <a16:creationId xmlns:a16="http://schemas.microsoft.com/office/drawing/2014/main" id="{7AF59119-5276-40C6-BA3F-F6864C2182DA}"/>
                </a:ext>
              </a:extLst>
            </p:cNvPr>
            <p:cNvSpPr txBox="1">
              <a:spLocks noChangeArrowheads="1"/>
            </p:cNvSpPr>
            <p:nvPr/>
          </p:nvSpPr>
          <p:spPr bwMode="auto">
            <a:xfrm>
              <a:off x="11367124" y="1810127"/>
              <a:ext cx="972024"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nSpc>
                  <a:spcPct val="115000"/>
                </a:lnSpc>
                <a:buClr>
                  <a:srgbClr val="595959"/>
                </a:buClr>
                <a:buSzPts val="800"/>
              </a:pPr>
              <a:r>
                <a:rPr lang="zh-TW" altLang="zh-TW" sz="900" b="1">
                  <a:solidFill>
                    <a:schemeClr val="bg1"/>
                  </a:solidFill>
                  <a:latin typeface="微軟正黑體" charset="-120"/>
                  <a:ea typeface="微軟正黑體" charset="-120"/>
                  <a:sym typeface="微軟正黑體" charset="-120"/>
                </a:rPr>
                <a:t>應用層</a:t>
              </a:r>
            </a:p>
          </p:txBody>
        </p:sp>
        <p:sp>
          <p:nvSpPr>
            <p:cNvPr id="18" name="Shape 74">
              <a:extLst>
                <a:ext uri="{FF2B5EF4-FFF2-40B4-BE49-F238E27FC236}">
                  <a16:creationId xmlns:a16="http://schemas.microsoft.com/office/drawing/2014/main" id="{A55277CE-7AE2-4490-9FE0-103EE38AEC79}"/>
                </a:ext>
              </a:extLst>
            </p:cNvPr>
            <p:cNvSpPr>
              <a:spLocks noChangeArrowheads="1"/>
            </p:cNvSpPr>
            <p:nvPr/>
          </p:nvSpPr>
          <p:spPr bwMode="auto">
            <a:xfrm>
              <a:off x="11142110" y="1906933"/>
              <a:ext cx="195220" cy="207897"/>
            </a:xfrm>
            <a:prstGeom prst="rect">
              <a:avLst/>
            </a:prstGeom>
            <a:solidFill>
              <a:schemeClr val="accent4"/>
            </a:solidFill>
            <a:ln w="9525">
              <a:noFill/>
              <a:miter lim="800000"/>
              <a:headEnd/>
              <a:tailEnd/>
            </a:ln>
          </p:spPr>
          <p:txBody>
            <a:bodyPr lIns="68569" tIns="34275" rIns="68569" bIns="34275" anchor="ctr"/>
            <a:lstStyle/>
            <a:p>
              <a:pPr indent="-88106" algn="ctr">
                <a:buSzPts val="1400"/>
                <a:defRPr/>
              </a:pPr>
              <a:endParaRPr lang="zh-TW" altLang="zh-TW" sz="1425" b="1">
                <a:solidFill>
                  <a:schemeClr val="bg1"/>
                </a:solidFill>
                <a:ea typeface="新細明體" pitchFamily="18" charset="-120"/>
                <a:cs typeface="Arial" charset="0"/>
                <a:sym typeface="Arial" charset="0"/>
              </a:endParaRPr>
            </a:p>
          </p:txBody>
        </p:sp>
      </p:grpSp>
      <p:grpSp>
        <p:nvGrpSpPr>
          <p:cNvPr id="19" name="群組 51">
            <a:extLst>
              <a:ext uri="{FF2B5EF4-FFF2-40B4-BE49-F238E27FC236}">
                <a16:creationId xmlns:a16="http://schemas.microsoft.com/office/drawing/2014/main" id="{AA3EA001-1667-42C2-99DD-E8C2F0BBB2C8}"/>
              </a:ext>
            </a:extLst>
          </p:cNvPr>
          <p:cNvGrpSpPr>
            <a:grpSpLocks/>
          </p:cNvGrpSpPr>
          <p:nvPr/>
        </p:nvGrpSpPr>
        <p:grpSpPr bwMode="auto">
          <a:xfrm>
            <a:off x="262807" y="2253223"/>
            <a:ext cx="2836001" cy="2335094"/>
            <a:chOff x="5637683" y="2637706"/>
            <a:chExt cx="3782435" cy="3113463"/>
          </a:xfrm>
        </p:grpSpPr>
        <p:cxnSp>
          <p:nvCxnSpPr>
            <p:cNvPr id="20" name="Shape 73">
              <a:extLst>
                <a:ext uri="{FF2B5EF4-FFF2-40B4-BE49-F238E27FC236}">
                  <a16:creationId xmlns:a16="http://schemas.microsoft.com/office/drawing/2014/main" id="{A4244B0F-2F29-4579-933F-452E7BF2BFAF}"/>
                </a:ext>
              </a:extLst>
            </p:cNvPr>
            <p:cNvCxnSpPr>
              <a:cxnSpLocks noChangeShapeType="1"/>
            </p:cNvCxnSpPr>
            <p:nvPr/>
          </p:nvCxnSpPr>
          <p:spPr bwMode="auto">
            <a:xfrm>
              <a:off x="5835430" y="4616402"/>
              <a:ext cx="3524486" cy="2000"/>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cxnSp>
          <p:nvCxnSpPr>
            <p:cNvPr id="21" name="Shape 76">
              <a:extLst>
                <a:ext uri="{FF2B5EF4-FFF2-40B4-BE49-F238E27FC236}">
                  <a16:creationId xmlns:a16="http://schemas.microsoft.com/office/drawing/2014/main" id="{58FE31B3-D7D9-4788-B261-25C58A3427C0}"/>
                </a:ext>
              </a:extLst>
            </p:cNvPr>
            <p:cNvCxnSpPr>
              <a:cxnSpLocks noChangeShapeType="1"/>
            </p:cNvCxnSpPr>
            <p:nvPr/>
          </p:nvCxnSpPr>
          <p:spPr bwMode="auto">
            <a:xfrm>
              <a:off x="5835430" y="4242055"/>
              <a:ext cx="3524486" cy="2000"/>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sp>
          <p:nvSpPr>
            <p:cNvPr id="22" name="Shape 77">
              <a:extLst>
                <a:ext uri="{FF2B5EF4-FFF2-40B4-BE49-F238E27FC236}">
                  <a16:creationId xmlns:a16="http://schemas.microsoft.com/office/drawing/2014/main" id="{D51789FA-91A0-40C5-A321-D72BCF978CE2}"/>
                </a:ext>
              </a:extLst>
            </p:cNvPr>
            <p:cNvSpPr>
              <a:spLocks noChangeArrowheads="1"/>
            </p:cNvSpPr>
            <p:nvPr/>
          </p:nvSpPr>
          <p:spPr bwMode="auto">
            <a:xfrm>
              <a:off x="5882964" y="3066927"/>
              <a:ext cx="1428835" cy="422516"/>
            </a:xfrm>
            <a:prstGeom prst="rect">
              <a:avLst/>
            </a:prstGeom>
            <a:solidFill>
              <a:srgbClr val="2CF8FD"/>
            </a:solidFill>
            <a:ln w="9525">
              <a:solidFill>
                <a:srgbClr val="000000"/>
              </a:solid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sym typeface="Arial" charset="0"/>
              </a:endParaRPr>
            </a:p>
          </p:txBody>
        </p:sp>
        <p:sp>
          <p:nvSpPr>
            <p:cNvPr id="23" name="Shape 78">
              <a:extLst>
                <a:ext uri="{FF2B5EF4-FFF2-40B4-BE49-F238E27FC236}">
                  <a16:creationId xmlns:a16="http://schemas.microsoft.com/office/drawing/2014/main" id="{0F2C13D2-77A0-4623-8CFB-7048F94A84B5}"/>
                </a:ext>
              </a:extLst>
            </p:cNvPr>
            <p:cNvSpPr>
              <a:spLocks noChangeArrowheads="1"/>
            </p:cNvSpPr>
            <p:nvPr/>
          </p:nvSpPr>
          <p:spPr bwMode="auto">
            <a:xfrm>
              <a:off x="5835430" y="4257739"/>
              <a:ext cx="571614" cy="365268"/>
            </a:xfrm>
            <a:prstGeom prst="rect">
              <a:avLst/>
            </a:prstGeom>
            <a:solidFill>
              <a:srgbClr val="7030A0"/>
            </a:solidFill>
            <a:ln w="9525">
              <a:solidFill>
                <a:srgbClr val="000000"/>
              </a:solid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sym typeface="Arial" charset="0"/>
              </a:endParaRPr>
            </a:p>
          </p:txBody>
        </p:sp>
        <p:sp>
          <p:nvSpPr>
            <p:cNvPr id="24" name="Shape 79">
              <a:extLst>
                <a:ext uri="{FF2B5EF4-FFF2-40B4-BE49-F238E27FC236}">
                  <a16:creationId xmlns:a16="http://schemas.microsoft.com/office/drawing/2014/main" id="{1EB02C6E-5608-4D4F-A73E-4847FF8D8606}"/>
                </a:ext>
              </a:extLst>
            </p:cNvPr>
            <p:cNvSpPr>
              <a:spLocks noChangeArrowheads="1"/>
            </p:cNvSpPr>
            <p:nvPr/>
          </p:nvSpPr>
          <p:spPr bwMode="auto">
            <a:xfrm>
              <a:off x="6624335" y="4257730"/>
              <a:ext cx="571614" cy="899971"/>
            </a:xfrm>
            <a:prstGeom prst="rect">
              <a:avLst/>
            </a:prstGeom>
            <a:solidFill>
              <a:srgbClr val="00B0F0"/>
            </a:solidFill>
            <a:ln w="9525">
              <a:solidFill>
                <a:srgbClr val="000000"/>
              </a:solid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sym typeface="Arial" charset="0"/>
              </a:endParaRPr>
            </a:p>
          </p:txBody>
        </p:sp>
        <p:cxnSp>
          <p:nvCxnSpPr>
            <p:cNvPr id="25" name="Shape 80">
              <a:extLst>
                <a:ext uri="{FF2B5EF4-FFF2-40B4-BE49-F238E27FC236}">
                  <a16:creationId xmlns:a16="http://schemas.microsoft.com/office/drawing/2014/main" id="{2F5DDEE1-2361-4742-A897-186584F655BC}"/>
                </a:ext>
              </a:extLst>
            </p:cNvPr>
            <p:cNvCxnSpPr>
              <a:cxnSpLocks noChangeShapeType="1"/>
            </p:cNvCxnSpPr>
            <p:nvPr/>
          </p:nvCxnSpPr>
          <p:spPr bwMode="auto">
            <a:xfrm rot="-5400000">
              <a:off x="5747520" y="3867185"/>
              <a:ext cx="748540" cy="1200"/>
            </a:xfrm>
            <a:prstGeom prst="straightConnector1">
              <a:avLst/>
            </a:prstGeom>
            <a:noFill/>
            <a:ln w="12700">
              <a:solidFill>
                <a:schemeClr val="accent1">
                  <a:lumMod val="20000"/>
                  <a:lumOff val="80000"/>
                </a:schemeClr>
              </a:solidFill>
              <a:round/>
              <a:headEnd/>
              <a:tailEnd type="stealth" w="lg" len="lg"/>
            </a:ln>
            <a:extLst>
              <a:ext uri="{909E8E84-426E-40DD-AFC4-6F175D3DCCD1}">
                <a14:hiddenFill xmlns:a14="http://schemas.microsoft.com/office/drawing/2010/main">
                  <a:noFill/>
                </a14:hiddenFill>
              </a:ext>
            </a:extLst>
          </p:spPr>
        </p:cxnSp>
        <p:cxnSp>
          <p:nvCxnSpPr>
            <p:cNvPr id="26" name="Shape 81">
              <a:extLst>
                <a:ext uri="{FF2B5EF4-FFF2-40B4-BE49-F238E27FC236}">
                  <a16:creationId xmlns:a16="http://schemas.microsoft.com/office/drawing/2014/main" id="{DBF03DEC-2DF5-403E-8444-F997EF7E2BDC}"/>
                </a:ext>
              </a:extLst>
            </p:cNvPr>
            <p:cNvCxnSpPr>
              <a:cxnSpLocks noChangeShapeType="1"/>
            </p:cNvCxnSpPr>
            <p:nvPr/>
          </p:nvCxnSpPr>
          <p:spPr bwMode="auto">
            <a:xfrm rot="-5400000">
              <a:off x="6441132" y="3866682"/>
              <a:ext cx="748540" cy="1200"/>
            </a:xfrm>
            <a:prstGeom prst="straightConnector1">
              <a:avLst/>
            </a:prstGeom>
            <a:noFill/>
            <a:ln w="12700">
              <a:solidFill>
                <a:schemeClr val="accent1">
                  <a:lumMod val="20000"/>
                  <a:lumOff val="80000"/>
                </a:schemeClr>
              </a:solidFill>
              <a:prstDash val="dash"/>
              <a:round/>
              <a:headEnd/>
              <a:tailEnd type="stealth" w="lg" len="lg"/>
            </a:ln>
            <a:extLst>
              <a:ext uri="{909E8E84-426E-40DD-AFC4-6F175D3DCCD1}">
                <a14:hiddenFill xmlns:a14="http://schemas.microsoft.com/office/drawing/2010/main">
                  <a:noFill/>
                </a14:hiddenFill>
              </a:ext>
            </a:extLst>
          </p:spPr>
        </p:cxnSp>
        <p:cxnSp>
          <p:nvCxnSpPr>
            <p:cNvPr id="28" name="Shape 83">
              <a:extLst>
                <a:ext uri="{FF2B5EF4-FFF2-40B4-BE49-F238E27FC236}">
                  <a16:creationId xmlns:a16="http://schemas.microsoft.com/office/drawing/2014/main" id="{6D6B4D21-5891-45A1-8ECF-3F49C73C1D2E}"/>
                </a:ext>
              </a:extLst>
            </p:cNvPr>
            <p:cNvCxnSpPr>
              <a:cxnSpLocks noChangeShapeType="1"/>
            </p:cNvCxnSpPr>
            <p:nvPr/>
          </p:nvCxnSpPr>
          <p:spPr bwMode="auto">
            <a:xfrm rot="10800000">
              <a:off x="6406747" y="4432709"/>
              <a:ext cx="381209" cy="2000"/>
            </a:xfrm>
            <a:prstGeom prst="straightConnector1">
              <a:avLst/>
            </a:prstGeom>
            <a:noFill/>
            <a:ln w="12700">
              <a:solidFill>
                <a:schemeClr val="accent1">
                  <a:lumMod val="20000"/>
                  <a:lumOff val="80000"/>
                </a:schemeClr>
              </a:solidFill>
              <a:round/>
              <a:headEnd/>
              <a:tailEnd type="stealth" w="lg" len="lg"/>
            </a:ln>
            <a:extLst>
              <a:ext uri="{909E8E84-426E-40DD-AFC4-6F175D3DCCD1}">
                <a14:hiddenFill xmlns:a14="http://schemas.microsoft.com/office/drawing/2010/main">
                  <a:noFill/>
                </a14:hiddenFill>
              </a:ext>
            </a:extLst>
          </p:spPr>
        </p:cxnSp>
        <p:cxnSp>
          <p:nvCxnSpPr>
            <p:cNvPr id="29" name="Shape 84">
              <a:extLst>
                <a:ext uri="{FF2B5EF4-FFF2-40B4-BE49-F238E27FC236}">
                  <a16:creationId xmlns:a16="http://schemas.microsoft.com/office/drawing/2014/main" id="{B887BBC1-83E3-4BC6-8670-AE2691B535AB}"/>
                </a:ext>
              </a:extLst>
            </p:cNvPr>
            <p:cNvCxnSpPr>
              <a:cxnSpLocks noChangeShapeType="1"/>
            </p:cNvCxnSpPr>
            <p:nvPr/>
          </p:nvCxnSpPr>
          <p:spPr bwMode="auto">
            <a:xfrm flipV="1">
              <a:off x="7381226" y="4241552"/>
              <a:ext cx="0" cy="939063"/>
            </a:xfrm>
            <a:prstGeom prst="straightConnector1">
              <a:avLst/>
            </a:prstGeom>
            <a:noFill/>
            <a:ln w="9525">
              <a:solidFill>
                <a:schemeClr val="accent1">
                  <a:lumMod val="20000"/>
                  <a:lumOff val="80000"/>
                </a:schemeClr>
              </a:solidFill>
              <a:prstDash val="dash"/>
              <a:round/>
              <a:headEnd type="stealth" w="lg" len="lg"/>
              <a:tailEnd type="stealth" w="lg" len="lg"/>
            </a:ln>
            <a:extLst>
              <a:ext uri="{909E8E84-426E-40DD-AFC4-6F175D3DCCD1}">
                <a14:hiddenFill xmlns:a14="http://schemas.microsoft.com/office/drawing/2010/main">
                  <a:noFill/>
                </a14:hiddenFill>
              </a:ext>
            </a:extLst>
          </p:spPr>
        </p:cxnSp>
        <p:cxnSp>
          <p:nvCxnSpPr>
            <p:cNvPr id="30" name="Shape 85">
              <a:extLst>
                <a:ext uri="{FF2B5EF4-FFF2-40B4-BE49-F238E27FC236}">
                  <a16:creationId xmlns:a16="http://schemas.microsoft.com/office/drawing/2014/main" id="{31AF289D-138F-48C0-838E-67161364B26A}"/>
                </a:ext>
              </a:extLst>
            </p:cNvPr>
            <p:cNvCxnSpPr>
              <a:cxnSpLocks noChangeShapeType="1"/>
            </p:cNvCxnSpPr>
            <p:nvPr/>
          </p:nvCxnSpPr>
          <p:spPr bwMode="auto">
            <a:xfrm>
              <a:off x="5835430" y="5165906"/>
              <a:ext cx="3563107" cy="14709"/>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sp>
          <p:nvSpPr>
            <p:cNvPr id="31" name="Shape 87">
              <a:extLst>
                <a:ext uri="{FF2B5EF4-FFF2-40B4-BE49-F238E27FC236}">
                  <a16:creationId xmlns:a16="http://schemas.microsoft.com/office/drawing/2014/main" id="{C5DE0279-7572-40C5-A4B5-22B627902DAF}"/>
                </a:ext>
              </a:extLst>
            </p:cNvPr>
            <p:cNvSpPr>
              <a:spLocks noChangeArrowheads="1"/>
            </p:cNvSpPr>
            <p:nvPr/>
          </p:nvSpPr>
          <p:spPr bwMode="auto">
            <a:xfrm>
              <a:off x="7694453" y="4257739"/>
              <a:ext cx="571614" cy="365268"/>
            </a:xfrm>
            <a:prstGeom prst="rect">
              <a:avLst/>
            </a:prstGeom>
            <a:solidFill>
              <a:srgbClr val="7030A0"/>
            </a:solidFill>
            <a:ln w="9525">
              <a:solidFill>
                <a:srgbClr val="000000"/>
              </a:solid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sym typeface="Arial" charset="0"/>
              </a:endParaRPr>
            </a:p>
          </p:txBody>
        </p:sp>
        <p:sp>
          <p:nvSpPr>
            <p:cNvPr id="32" name="Shape 88">
              <a:extLst>
                <a:ext uri="{FF2B5EF4-FFF2-40B4-BE49-F238E27FC236}">
                  <a16:creationId xmlns:a16="http://schemas.microsoft.com/office/drawing/2014/main" id="{E2F798E2-CA94-4555-9713-CA7B6859D2FE}"/>
                </a:ext>
              </a:extLst>
            </p:cNvPr>
            <p:cNvSpPr>
              <a:spLocks noChangeArrowheads="1"/>
            </p:cNvSpPr>
            <p:nvPr/>
          </p:nvSpPr>
          <p:spPr bwMode="auto">
            <a:xfrm>
              <a:off x="8483373" y="4257730"/>
              <a:ext cx="571614" cy="899971"/>
            </a:xfrm>
            <a:prstGeom prst="rect">
              <a:avLst/>
            </a:prstGeom>
            <a:solidFill>
              <a:srgbClr val="00B0F0"/>
            </a:solidFill>
            <a:ln w="9525">
              <a:solidFill>
                <a:srgbClr val="000000"/>
              </a:solid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sym typeface="Arial" charset="0"/>
              </a:endParaRPr>
            </a:p>
          </p:txBody>
        </p:sp>
        <p:cxnSp>
          <p:nvCxnSpPr>
            <p:cNvPr id="33" name="Shape 89">
              <a:extLst>
                <a:ext uri="{FF2B5EF4-FFF2-40B4-BE49-F238E27FC236}">
                  <a16:creationId xmlns:a16="http://schemas.microsoft.com/office/drawing/2014/main" id="{60E0108E-3C12-4C4F-AEC1-745C2C67CF22}"/>
                </a:ext>
              </a:extLst>
            </p:cNvPr>
            <p:cNvCxnSpPr>
              <a:cxnSpLocks noChangeShapeType="1"/>
            </p:cNvCxnSpPr>
            <p:nvPr/>
          </p:nvCxnSpPr>
          <p:spPr bwMode="auto">
            <a:xfrm rot="-5400000">
              <a:off x="7543456" y="3867185"/>
              <a:ext cx="748540" cy="1200"/>
            </a:xfrm>
            <a:prstGeom prst="straightConnector1">
              <a:avLst/>
            </a:prstGeom>
            <a:noFill/>
            <a:ln w="12700">
              <a:solidFill>
                <a:schemeClr val="accent1">
                  <a:lumMod val="20000"/>
                  <a:lumOff val="80000"/>
                </a:schemeClr>
              </a:solidFill>
              <a:round/>
              <a:headEnd/>
              <a:tailEnd type="stealth" w="lg" len="lg"/>
            </a:ln>
            <a:extLst>
              <a:ext uri="{909E8E84-426E-40DD-AFC4-6F175D3DCCD1}">
                <a14:hiddenFill xmlns:a14="http://schemas.microsoft.com/office/drawing/2010/main">
                  <a:noFill/>
                </a14:hiddenFill>
              </a:ext>
            </a:extLst>
          </p:spPr>
        </p:cxnSp>
        <p:cxnSp>
          <p:nvCxnSpPr>
            <p:cNvPr id="34" name="Shape 92">
              <a:extLst>
                <a:ext uri="{FF2B5EF4-FFF2-40B4-BE49-F238E27FC236}">
                  <a16:creationId xmlns:a16="http://schemas.microsoft.com/office/drawing/2014/main" id="{BDD3C946-704B-458F-BA7C-FE6564B01F0D}"/>
                </a:ext>
              </a:extLst>
            </p:cNvPr>
            <p:cNvCxnSpPr>
              <a:cxnSpLocks noChangeShapeType="1"/>
            </p:cNvCxnSpPr>
            <p:nvPr/>
          </p:nvCxnSpPr>
          <p:spPr bwMode="auto">
            <a:xfrm rot="10800000">
              <a:off x="8289006" y="4334563"/>
              <a:ext cx="381209" cy="2000"/>
            </a:xfrm>
            <a:prstGeom prst="straightConnector1">
              <a:avLst/>
            </a:prstGeom>
            <a:noFill/>
            <a:ln w="12700">
              <a:solidFill>
                <a:schemeClr val="accent1">
                  <a:lumMod val="20000"/>
                  <a:lumOff val="80000"/>
                </a:schemeClr>
              </a:solidFill>
              <a:round/>
              <a:headEnd/>
              <a:tailEnd type="stealth" w="lg" len="lg"/>
            </a:ln>
            <a:extLst>
              <a:ext uri="{909E8E84-426E-40DD-AFC4-6F175D3DCCD1}">
                <a14:hiddenFill xmlns:a14="http://schemas.microsoft.com/office/drawing/2010/main">
                  <a:noFill/>
                </a14:hiddenFill>
              </a:ext>
            </a:extLst>
          </p:spPr>
        </p:cxnSp>
        <p:sp>
          <p:nvSpPr>
            <p:cNvPr id="35" name="Shape 93">
              <a:extLst>
                <a:ext uri="{FF2B5EF4-FFF2-40B4-BE49-F238E27FC236}">
                  <a16:creationId xmlns:a16="http://schemas.microsoft.com/office/drawing/2014/main" id="{8BBA6FE6-3510-487C-AF6C-248C1E53E28A}"/>
                </a:ext>
              </a:extLst>
            </p:cNvPr>
            <p:cNvSpPr txBox="1">
              <a:spLocks noChangeArrowheads="1"/>
            </p:cNvSpPr>
            <p:nvPr/>
          </p:nvSpPr>
          <p:spPr bwMode="auto">
            <a:xfrm>
              <a:off x="5637683" y="2637706"/>
              <a:ext cx="1819758" cy="3812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900"/>
              </a:pPr>
              <a:r>
                <a:rPr lang="zh-TW" altLang="en-US" sz="1200" b="1">
                  <a:solidFill>
                    <a:srgbClr val="2CF8FD"/>
                  </a:solidFill>
                  <a:latin typeface="微軟正黑體" charset="-120"/>
                  <a:ea typeface="微軟正黑體" charset="-120"/>
                  <a:sym typeface="微軟正黑體" charset="-120"/>
                </a:rPr>
                <a:t>唯讀快取</a:t>
              </a:r>
              <a:endParaRPr lang="zh-TW" altLang="zh-TW" sz="1200" b="1">
                <a:solidFill>
                  <a:srgbClr val="2CF8FD"/>
                </a:solidFill>
                <a:latin typeface="微軟正黑體" charset="-120"/>
                <a:ea typeface="微軟正黑體" charset="-120"/>
                <a:sym typeface="微軟正黑體" charset="-120"/>
              </a:endParaRPr>
            </a:p>
          </p:txBody>
        </p:sp>
        <p:sp>
          <p:nvSpPr>
            <p:cNvPr id="36" name="Shape 95">
              <a:extLst>
                <a:ext uri="{FF2B5EF4-FFF2-40B4-BE49-F238E27FC236}">
                  <a16:creationId xmlns:a16="http://schemas.microsoft.com/office/drawing/2014/main" id="{C9F85438-BF7F-4857-8021-C758A8E2F5A5}"/>
                </a:ext>
              </a:extLst>
            </p:cNvPr>
            <p:cNvSpPr txBox="1">
              <a:spLocks noChangeArrowheads="1"/>
            </p:cNvSpPr>
            <p:nvPr/>
          </p:nvSpPr>
          <p:spPr bwMode="auto">
            <a:xfrm>
              <a:off x="5813042" y="5274680"/>
              <a:ext cx="3546873" cy="476489"/>
            </a:xfrm>
            <a:prstGeom prst="rect">
              <a:avLst/>
            </a:prstGeom>
            <a:noFill/>
            <a:ln w="9525">
              <a:solidFill>
                <a:srgbClr val="2CF8FD"/>
              </a:solid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800"/>
              </a:pPr>
              <a:r>
                <a:rPr lang="zh-TW" altLang="en-US">
                  <a:solidFill>
                    <a:srgbClr val="00FFFF"/>
                  </a:solidFill>
                  <a:latin typeface="微軟正黑體" charset="-120"/>
                  <a:ea typeface="微軟正黑體" charset="-120"/>
                  <a:cs typeface="Arial" charset="0"/>
                  <a:sym typeface="Arial" charset="0"/>
                </a:rPr>
                <a:t>總容量 </a:t>
              </a:r>
              <a:r>
                <a:rPr lang="en-US" altLang="zh-TW">
                  <a:solidFill>
                    <a:srgbClr val="00FFFF"/>
                  </a:solidFill>
                  <a:latin typeface="微軟正黑體" charset="-120"/>
                  <a:ea typeface="微軟正黑體" charset="-120"/>
                  <a:cs typeface="Arial" charset="0"/>
                  <a:sym typeface="Arial" charset="0"/>
                </a:rPr>
                <a:t>= </a:t>
              </a:r>
              <a:r>
                <a:rPr lang="zh-TW" altLang="en-US">
                  <a:solidFill>
                    <a:srgbClr val="00FFFF"/>
                  </a:solidFill>
                  <a:latin typeface="微軟正黑體" charset="-120"/>
                  <a:ea typeface="微軟正黑體" charset="-120"/>
                  <a:cs typeface="Arial" charset="0"/>
                  <a:sym typeface="Arial" charset="0"/>
                </a:rPr>
                <a:t>硬碟容量</a:t>
              </a:r>
              <a:endParaRPr lang="zh-TW" altLang="zh-TW">
                <a:solidFill>
                  <a:srgbClr val="00FFFF"/>
                </a:solidFill>
                <a:latin typeface="微軟正黑體" charset="-120"/>
                <a:ea typeface="微軟正黑體" charset="-120"/>
                <a:cs typeface="Arial" charset="0"/>
                <a:sym typeface="Arial" charset="0"/>
              </a:endParaRPr>
            </a:p>
          </p:txBody>
        </p:sp>
        <p:cxnSp>
          <p:nvCxnSpPr>
            <p:cNvPr id="38" name="Shape 99">
              <a:extLst>
                <a:ext uri="{FF2B5EF4-FFF2-40B4-BE49-F238E27FC236}">
                  <a16:creationId xmlns:a16="http://schemas.microsoft.com/office/drawing/2014/main" id="{EF59A969-9CF2-4D1A-B547-D90DE2BC1332}"/>
                </a:ext>
              </a:extLst>
            </p:cNvPr>
            <p:cNvCxnSpPr>
              <a:cxnSpLocks noChangeShapeType="1"/>
            </p:cNvCxnSpPr>
            <p:nvPr/>
          </p:nvCxnSpPr>
          <p:spPr bwMode="auto">
            <a:xfrm>
              <a:off x="8289206" y="4526503"/>
              <a:ext cx="381209" cy="2000"/>
            </a:xfrm>
            <a:prstGeom prst="straightConnector1">
              <a:avLst/>
            </a:prstGeom>
            <a:noFill/>
            <a:ln w="12700">
              <a:solidFill>
                <a:schemeClr val="accent1">
                  <a:lumMod val="20000"/>
                  <a:lumOff val="80000"/>
                </a:schemeClr>
              </a:solidFill>
              <a:round/>
              <a:headEnd/>
              <a:tailEnd type="stealth" w="lg" len="lg"/>
            </a:ln>
            <a:extLst>
              <a:ext uri="{909E8E84-426E-40DD-AFC4-6F175D3DCCD1}">
                <a14:hiddenFill xmlns:a14="http://schemas.microsoft.com/office/drawing/2010/main">
                  <a:noFill/>
                </a14:hiddenFill>
              </a:ext>
            </a:extLst>
          </p:spPr>
        </p:cxnSp>
        <p:cxnSp>
          <p:nvCxnSpPr>
            <p:cNvPr id="39" name="Shape 100">
              <a:extLst>
                <a:ext uri="{FF2B5EF4-FFF2-40B4-BE49-F238E27FC236}">
                  <a16:creationId xmlns:a16="http://schemas.microsoft.com/office/drawing/2014/main" id="{D916232A-4E72-49E0-82F9-221764838041}"/>
                </a:ext>
              </a:extLst>
            </p:cNvPr>
            <p:cNvCxnSpPr>
              <a:cxnSpLocks noChangeShapeType="1"/>
            </p:cNvCxnSpPr>
            <p:nvPr/>
          </p:nvCxnSpPr>
          <p:spPr bwMode="auto">
            <a:xfrm flipV="1">
              <a:off x="9249154" y="4220390"/>
              <a:ext cx="11789" cy="998879"/>
            </a:xfrm>
            <a:prstGeom prst="straightConnector1">
              <a:avLst/>
            </a:prstGeom>
            <a:noFill/>
            <a:ln w="9525">
              <a:solidFill>
                <a:schemeClr val="accent1">
                  <a:lumMod val="20000"/>
                  <a:lumOff val="80000"/>
                </a:schemeClr>
              </a:solidFill>
              <a:prstDash val="dash"/>
              <a:round/>
              <a:headEnd type="stealth" w="lg" len="lg"/>
              <a:tailEnd type="stealth" w="lg" len="lg"/>
            </a:ln>
            <a:extLst>
              <a:ext uri="{909E8E84-426E-40DD-AFC4-6F175D3DCCD1}">
                <a14:hiddenFill xmlns:a14="http://schemas.microsoft.com/office/drawing/2010/main">
                  <a:noFill/>
                </a14:hiddenFill>
              </a:ext>
            </a:extLst>
          </p:spPr>
        </p:cxnSp>
        <p:sp>
          <p:nvSpPr>
            <p:cNvPr id="40" name="Shape 77">
              <a:extLst>
                <a:ext uri="{FF2B5EF4-FFF2-40B4-BE49-F238E27FC236}">
                  <a16:creationId xmlns:a16="http://schemas.microsoft.com/office/drawing/2014/main" id="{A65B7A37-C8E3-4FC5-B4E9-4A5FEDF25027}"/>
                </a:ext>
              </a:extLst>
            </p:cNvPr>
            <p:cNvSpPr>
              <a:spLocks noChangeArrowheads="1"/>
            </p:cNvSpPr>
            <p:nvPr/>
          </p:nvSpPr>
          <p:spPr bwMode="auto">
            <a:xfrm>
              <a:off x="7726093" y="3072685"/>
              <a:ext cx="1428835" cy="422516"/>
            </a:xfrm>
            <a:prstGeom prst="rect">
              <a:avLst/>
            </a:prstGeom>
            <a:solidFill>
              <a:srgbClr val="2CF8FD"/>
            </a:solidFill>
            <a:ln w="9525">
              <a:solidFill>
                <a:srgbClr val="000000"/>
              </a:solid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sym typeface="Arial" charset="0"/>
              </a:endParaRPr>
            </a:p>
          </p:txBody>
        </p:sp>
        <p:sp>
          <p:nvSpPr>
            <p:cNvPr id="41" name="Shape 93">
              <a:extLst>
                <a:ext uri="{FF2B5EF4-FFF2-40B4-BE49-F238E27FC236}">
                  <a16:creationId xmlns:a16="http://schemas.microsoft.com/office/drawing/2014/main" id="{2279E0E1-42D2-4D43-8717-FC3D85339B8C}"/>
                </a:ext>
              </a:extLst>
            </p:cNvPr>
            <p:cNvSpPr txBox="1">
              <a:spLocks noChangeArrowheads="1"/>
            </p:cNvSpPr>
            <p:nvPr/>
          </p:nvSpPr>
          <p:spPr bwMode="auto">
            <a:xfrm>
              <a:off x="7381226" y="2643465"/>
              <a:ext cx="2038892" cy="3812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900"/>
              </a:pPr>
              <a:r>
                <a:rPr lang="zh-TW" altLang="en-US" sz="1200" b="1">
                  <a:solidFill>
                    <a:srgbClr val="2CF8FD"/>
                  </a:solidFill>
                  <a:latin typeface="微軟正黑體" charset="-120"/>
                  <a:ea typeface="微軟正黑體" charset="-120"/>
                  <a:sym typeface="微軟正黑體" charset="-120"/>
                </a:rPr>
                <a:t>讀寫快取</a:t>
              </a:r>
              <a:endParaRPr lang="zh-TW" altLang="zh-TW" sz="1200" b="1">
                <a:solidFill>
                  <a:srgbClr val="2CF8FD"/>
                </a:solidFill>
                <a:latin typeface="微軟正黑體" charset="-120"/>
                <a:ea typeface="微軟正黑體" charset="-120"/>
                <a:sym typeface="微軟正黑體" charset="-120"/>
              </a:endParaRPr>
            </a:p>
          </p:txBody>
        </p:sp>
      </p:grpSp>
      <p:pic>
        <p:nvPicPr>
          <p:cNvPr id="42" name="Shape 83">
            <a:extLst>
              <a:ext uri="{FF2B5EF4-FFF2-40B4-BE49-F238E27FC236}">
                <a16:creationId xmlns:a16="http://schemas.microsoft.com/office/drawing/2014/main" id="{EDFF45E9-FF51-4EE1-9A37-12BC6D00C89C}"/>
              </a:ext>
            </a:extLst>
          </p:cNvPr>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26304" y="2171799"/>
            <a:ext cx="4562475" cy="2199085"/>
          </a:xfrm>
          <a:prstGeom prst="roundRect">
            <a:avLst>
              <a:gd name="adj" fmla="val 3474"/>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solidFill>
                  <a:srgbClr val="000000"/>
                </a:solidFill>
                <a:round/>
                <a:headEnd/>
                <a:tailEnd/>
              </a14:hiddenLine>
            </a:ext>
          </a:extLst>
        </p:spPr>
      </p:pic>
      <p:cxnSp>
        <p:nvCxnSpPr>
          <p:cNvPr id="43" name="Shape 81">
            <a:extLst>
              <a:ext uri="{FF2B5EF4-FFF2-40B4-BE49-F238E27FC236}">
                <a16:creationId xmlns:a16="http://schemas.microsoft.com/office/drawing/2014/main" id="{3E26B26B-161E-43B6-B575-23D9D69E594F}"/>
              </a:ext>
            </a:extLst>
          </p:cNvPr>
          <p:cNvCxnSpPr>
            <a:cxnSpLocks noChangeShapeType="1"/>
          </p:cNvCxnSpPr>
          <p:nvPr/>
        </p:nvCxnSpPr>
        <p:spPr bwMode="auto">
          <a:xfrm rot="16200000">
            <a:off x="2269011" y="3159358"/>
            <a:ext cx="560785" cy="1190"/>
          </a:xfrm>
          <a:prstGeom prst="straightConnector1">
            <a:avLst/>
          </a:prstGeom>
          <a:noFill/>
          <a:ln w="12700">
            <a:solidFill>
              <a:schemeClr val="accent1">
                <a:lumMod val="20000"/>
                <a:lumOff val="80000"/>
              </a:schemeClr>
            </a:solidFill>
            <a:prstDash val="dash"/>
            <a:round/>
            <a:headEnd/>
            <a:tailEnd type="stealth" w="lg" len="lg"/>
          </a:ln>
          <a:extLst>
            <a:ext uri="{909E8E84-426E-40DD-AFC4-6F175D3DCCD1}">
              <a14:hiddenFill xmlns:a14="http://schemas.microsoft.com/office/drawing/2010/main">
                <a:noFill/>
              </a14:hiddenFill>
            </a:ext>
          </a:extLst>
        </p:spPr>
      </p:cxnSp>
      <p:cxnSp>
        <p:nvCxnSpPr>
          <p:cNvPr id="44" name="Shape 82">
            <a:extLst>
              <a:ext uri="{FF2B5EF4-FFF2-40B4-BE49-F238E27FC236}">
                <a16:creationId xmlns:a16="http://schemas.microsoft.com/office/drawing/2014/main" id="{99892526-5DA7-4AAC-86B4-0706EA93818B}"/>
              </a:ext>
            </a:extLst>
          </p:cNvPr>
          <p:cNvCxnSpPr>
            <a:cxnSpLocks noChangeShapeType="1"/>
          </p:cNvCxnSpPr>
          <p:nvPr/>
        </p:nvCxnSpPr>
        <p:spPr bwMode="auto">
          <a:xfrm rot="5400000">
            <a:off x="2403551" y="3170073"/>
            <a:ext cx="560784" cy="1191"/>
          </a:xfrm>
          <a:prstGeom prst="straightConnector1">
            <a:avLst/>
          </a:prstGeom>
          <a:noFill/>
          <a:ln w="12700">
            <a:solidFill>
              <a:srgbClr val="FF0000"/>
            </a:solidFill>
            <a:prstDash val="dash"/>
            <a:round/>
            <a:headEnd/>
            <a:tailEnd type="stealth" w="lg" len="lg"/>
          </a:ln>
          <a:extLst>
            <a:ext uri="{909E8E84-426E-40DD-AFC4-6F175D3DCCD1}">
              <a14:hiddenFill xmlns:a14="http://schemas.microsoft.com/office/drawing/2010/main">
                <a:noFill/>
              </a14:hiddenFill>
            </a:ext>
          </a:extLst>
        </p:spPr>
      </p:cxnSp>
      <p:sp>
        <p:nvSpPr>
          <p:cNvPr id="48" name="矩形 47">
            <a:extLst>
              <a:ext uri="{FF2B5EF4-FFF2-40B4-BE49-F238E27FC236}">
                <a16:creationId xmlns:a16="http://schemas.microsoft.com/office/drawing/2014/main" id="{0F39691D-0A50-4F34-90A7-EC9E19D65C03}"/>
              </a:ext>
            </a:extLst>
          </p:cNvPr>
          <p:cNvSpPr/>
          <p:nvPr/>
        </p:nvSpPr>
        <p:spPr>
          <a:xfrm>
            <a:off x="2302051" y="1217806"/>
            <a:ext cx="3197486" cy="338554"/>
          </a:xfrm>
          <a:prstGeom prst="rect">
            <a:avLst/>
          </a:prstGeom>
        </p:spPr>
        <p:txBody>
          <a:bodyPr wrap="square">
            <a:spAutoFit/>
          </a:bodyPr>
          <a:lstStyle/>
          <a:p>
            <a:pPr lvl="0"/>
            <a:r>
              <a:rPr lang="zh-TW" altLang="en-US"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加速磁碟存取的 </a:t>
            </a:r>
            <a:r>
              <a:rPr lang="en-US" altLang="zh-TW"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IOPS</a:t>
            </a:r>
            <a:r>
              <a:rPr lang="zh-TW" altLang="en-US"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效能</a:t>
            </a:r>
          </a:p>
        </p:txBody>
      </p:sp>
      <p:sp>
        <p:nvSpPr>
          <p:cNvPr id="52" name="矩形 51">
            <a:extLst>
              <a:ext uri="{FF2B5EF4-FFF2-40B4-BE49-F238E27FC236}">
                <a16:creationId xmlns:a16="http://schemas.microsoft.com/office/drawing/2014/main" id="{4D9B439F-0ED9-4DAD-81A0-7316EB21DDC4}"/>
              </a:ext>
            </a:extLst>
          </p:cNvPr>
          <p:cNvSpPr/>
          <p:nvPr/>
        </p:nvSpPr>
        <p:spPr>
          <a:xfrm>
            <a:off x="2302051" y="1572027"/>
            <a:ext cx="5603720" cy="338554"/>
          </a:xfrm>
          <a:prstGeom prst="rect">
            <a:avLst/>
          </a:prstGeom>
        </p:spPr>
        <p:txBody>
          <a:bodyPr wrap="square">
            <a:spAutoFit/>
          </a:bodyPr>
          <a:lstStyle/>
          <a:p>
            <a:r>
              <a:rPr lang="zh-TW" altLang="en-US"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應用到全機或根據需求指定給需要的磁碟區 </a:t>
            </a:r>
            <a:r>
              <a:rPr lang="en-US" altLang="zh-TW"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LUN</a:t>
            </a:r>
            <a:endParaRPr lang="zh-TW" altLang="en-US"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4" name="矩形 53">
            <a:extLst>
              <a:ext uri="{FF2B5EF4-FFF2-40B4-BE49-F238E27FC236}">
                <a16:creationId xmlns:a16="http://schemas.microsoft.com/office/drawing/2014/main" id="{9A2B6E9E-F7CB-408A-A938-9274A9DAA891}"/>
              </a:ext>
            </a:extLst>
          </p:cNvPr>
          <p:cNvSpPr/>
          <p:nvPr/>
        </p:nvSpPr>
        <p:spPr>
          <a:xfrm>
            <a:off x="561219" y="1186181"/>
            <a:ext cx="1740832" cy="369332"/>
          </a:xfrm>
          <a:prstGeom prst="rect">
            <a:avLst/>
          </a:prstGeom>
        </p:spPr>
        <p:txBody>
          <a:bodyPr wrap="square">
            <a:spAutoFit/>
          </a:bodyPr>
          <a:lstStyle/>
          <a:p>
            <a:pPr lvl="0" algn="ctr"/>
            <a:r>
              <a:rPr lang="zh-TW" altLang="en-US" sz="1800" b="1">
                <a:solidFill>
                  <a:srgbClr val="2CF8FD"/>
                </a:solidFill>
                <a:latin typeface="微軟正黑體" panose="020B0604030504040204" pitchFamily="34" charset="-120"/>
                <a:ea typeface="微軟正黑體" panose="020B0604030504040204" pitchFamily="34" charset="-120"/>
                <a:cs typeface="Arial" panose="020B0604020202020204" pitchFamily="34" charset="0"/>
              </a:rPr>
              <a:t>改善 </a:t>
            </a:r>
            <a:r>
              <a:rPr lang="en-US" altLang="zh-TW" sz="1800" b="1">
                <a:solidFill>
                  <a:srgbClr val="2CF8FD"/>
                </a:solidFill>
                <a:latin typeface="微軟正黑體" panose="020B0604030504040204" pitchFamily="34" charset="-120"/>
                <a:ea typeface="微軟正黑體" panose="020B0604030504040204" pitchFamily="34" charset="-120"/>
                <a:cs typeface="Arial" panose="020B0604020202020204" pitchFamily="34" charset="0"/>
              </a:rPr>
              <a:t>I/O</a:t>
            </a:r>
            <a:r>
              <a:rPr lang="zh-TW" altLang="en-US" sz="1800" b="1">
                <a:solidFill>
                  <a:srgbClr val="2CF8FD"/>
                </a:solidFill>
                <a:latin typeface="微軟正黑體" panose="020B0604030504040204" pitchFamily="34" charset="-120"/>
                <a:ea typeface="微軟正黑體" panose="020B0604030504040204" pitchFamily="34" charset="-120"/>
                <a:cs typeface="Arial" panose="020B0604020202020204" pitchFamily="34" charset="0"/>
              </a:rPr>
              <a:t> 延遲</a:t>
            </a:r>
          </a:p>
        </p:txBody>
      </p:sp>
      <p:pic>
        <p:nvPicPr>
          <p:cNvPr id="53" name="圖片 52" descr="一張含有 電子用品, 螢幕擷取畫面, 顯示, 監視器 的圖片&#10;&#10;描述是以非常高的可信度產生" hidden="1">
            <a:extLst>
              <a:ext uri="{FF2B5EF4-FFF2-40B4-BE49-F238E27FC236}">
                <a16:creationId xmlns:a16="http://schemas.microsoft.com/office/drawing/2014/main" id="{23801029-F178-49C6-B27D-89A27678DB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547" y="1103322"/>
            <a:ext cx="1996903" cy="502613"/>
          </a:xfrm>
          <a:prstGeom prst="rect">
            <a:avLst/>
          </a:prstGeom>
        </p:spPr>
      </p:pic>
      <p:pic>
        <p:nvPicPr>
          <p:cNvPr id="57" name="圖片 56" descr="一張含有 電子用品, 螢幕擷取畫面, 顯示, 監視器 的圖片&#10;&#10;描述是以非常高的可信度產生" hidden="1">
            <a:extLst>
              <a:ext uri="{FF2B5EF4-FFF2-40B4-BE49-F238E27FC236}">
                <a16:creationId xmlns:a16="http://schemas.microsoft.com/office/drawing/2014/main" id="{F01B424A-37E7-4A8B-A3AD-0184DDECE0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547" y="1583918"/>
            <a:ext cx="1996903" cy="502613"/>
          </a:xfrm>
          <a:prstGeom prst="rect">
            <a:avLst/>
          </a:prstGeom>
        </p:spPr>
      </p:pic>
      <p:sp>
        <p:nvSpPr>
          <p:cNvPr id="58" name="矩形 57">
            <a:extLst>
              <a:ext uri="{FF2B5EF4-FFF2-40B4-BE49-F238E27FC236}">
                <a16:creationId xmlns:a16="http://schemas.microsoft.com/office/drawing/2014/main" id="{E3B582E6-3DA0-4B6E-8A82-2241DFD76A08}"/>
              </a:ext>
            </a:extLst>
          </p:cNvPr>
          <p:cNvSpPr/>
          <p:nvPr/>
        </p:nvSpPr>
        <p:spPr>
          <a:xfrm>
            <a:off x="561219" y="1552908"/>
            <a:ext cx="1740832" cy="369332"/>
          </a:xfrm>
          <a:prstGeom prst="rect">
            <a:avLst/>
          </a:prstGeom>
        </p:spPr>
        <p:txBody>
          <a:bodyPr wrap="square">
            <a:spAutoFit/>
          </a:bodyPr>
          <a:lstStyle/>
          <a:p>
            <a:pPr lvl="0" algn="ctr"/>
            <a:r>
              <a:rPr lang="zh-TW" altLang="en-US" sz="1800" b="1">
                <a:solidFill>
                  <a:srgbClr val="2CF8FD"/>
                </a:solidFill>
                <a:latin typeface="微軟正黑體" panose="020B0604030504040204" pitchFamily="34" charset="-120"/>
                <a:ea typeface="微軟正黑體" panose="020B0604030504040204" pitchFamily="34" charset="-120"/>
                <a:cs typeface="Arial" panose="020B0604020202020204" pitchFamily="34" charset="0"/>
              </a:rPr>
              <a:t>允許全域快取</a:t>
            </a:r>
          </a:p>
        </p:txBody>
      </p:sp>
      <p:sp>
        <p:nvSpPr>
          <p:cNvPr id="47" name="Rectangle 4" hidden="1">
            <a:extLst>
              <a:ext uri="{FF2B5EF4-FFF2-40B4-BE49-F238E27FC236}">
                <a16:creationId xmlns:a16="http://schemas.microsoft.com/office/drawing/2014/main" id="{CA3F0559-5FE6-4964-8E26-6CA2B4EE002A}"/>
              </a:ext>
            </a:extLst>
          </p:cNvPr>
          <p:cNvSpPr/>
          <p:nvPr/>
        </p:nvSpPr>
        <p:spPr>
          <a:xfrm>
            <a:off x="7160175" y="1685897"/>
            <a:ext cx="1194103" cy="307777"/>
          </a:xfrm>
          <a:prstGeom prst="rect">
            <a:avLst/>
          </a:prstGeom>
          <a:solidFill>
            <a:srgbClr val="FFC000"/>
          </a:solidFill>
        </p:spPr>
        <p:txBody>
          <a:bodyPr wrap="square" anchor="t">
            <a:spAutoFit/>
          </a:bodyPr>
          <a:lstStyle/>
          <a:p>
            <a:pPr marL="127000" lvl="0" algn="ctr">
              <a:buClr>
                <a:srgbClr val="F2F2F2"/>
              </a:buClr>
              <a:buSzPts val="1600"/>
            </a:pPr>
            <a:r>
              <a:rPr lang="zh-TW" altLang="en-US" sz="1400" b="1">
                <a:solidFill>
                  <a:schemeClr val="bg1"/>
                </a:solidFill>
                <a:latin typeface="Microsoft JhengHei" panose="020B0604030504040204" pitchFamily="34" charset="-120"/>
                <a:ea typeface="Microsoft JhengHei" panose="020B0604030504040204" pitchFamily="34" charset="-120"/>
              </a:rPr>
              <a:t>黑科技</a:t>
            </a:r>
            <a:endParaRPr lang="en-US" altLang="zh-TW" sz="1400" b="1">
              <a:solidFill>
                <a:schemeClr val="bg1"/>
              </a:solidFill>
              <a:latin typeface="Microsoft JhengHei" panose="020B0604030504040204" pitchFamily="34" charset="-120"/>
              <a:ea typeface="Microsoft JhengHei" panose="020B0604030504040204" pitchFamily="34" charset="-120"/>
            </a:endParaRPr>
          </a:p>
        </p:txBody>
      </p:sp>
      <p:pic>
        <p:nvPicPr>
          <p:cNvPr id="49" name="圖形 48">
            <a:extLst>
              <a:ext uri="{FF2B5EF4-FFF2-40B4-BE49-F238E27FC236}">
                <a16:creationId xmlns:a16="http://schemas.microsoft.com/office/drawing/2014/main" id="{0245888E-2D50-4B34-BAF5-2528A4B563A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60808" y="159914"/>
            <a:ext cx="941092" cy="160248"/>
          </a:xfrm>
          <a:prstGeom prst="rect">
            <a:avLst/>
          </a:prstGeom>
        </p:spPr>
      </p:pic>
      <p:sp>
        <p:nvSpPr>
          <p:cNvPr id="50" name="等腰三角形 49">
            <a:extLst>
              <a:ext uri="{FF2B5EF4-FFF2-40B4-BE49-F238E27FC236}">
                <a16:creationId xmlns:a16="http://schemas.microsoft.com/office/drawing/2014/main" id="{D3DCADE9-A967-47F1-B59C-5354E56DBD17}"/>
              </a:ext>
            </a:extLst>
          </p:cNvPr>
          <p:cNvSpPr/>
          <p:nvPr/>
        </p:nvSpPr>
        <p:spPr>
          <a:xfrm>
            <a:off x="7556761" y="1059492"/>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Rectangle 4">
            <a:extLst>
              <a:ext uri="{FF2B5EF4-FFF2-40B4-BE49-F238E27FC236}">
                <a16:creationId xmlns:a16="http://schemas.microsoft.com/office/drawing/2014/main" id="{F206F2FB-DCC9-4151-A875-E4045661F094}"/>
              </a:ext>
            </a:extLst>
          </p:cNvPr>
          <p:cNvSpPr/>
          <p:nvPr/>
        </p:nvSpPr>
        <p:spPr>
          <a:xfrm>
            <a:off x="7499611" y="1267615"/>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grpSp>
        <p:nvGrpSpPr>
          <p:cNvPr id="55" name="群組 54">
            <a:extLst>
              <a:ext uri="{FF2B5EF4-FFF2-40B4-BE49-F238E27FC236}">
                <a16:creationId xmlns:a16="http://schemas.microsoft.com/office/drawing/2014/main" id="{B2BCE076-9D71-4FA6-B448-3130EB4B972E}"/>
              </a:ext>
            </a:extLst>
          </p:cNvPr>
          <p:cNvGrpSpPr/>
          <p:nvPr/>
        </p:nvGrpSpPr>
        <p:grpSpPr>
          <a:xfrm>
            <a:off x="9186104" y="655173"/>
            <a:ext cx="1083170" cy="916009"/>
            <a:chOff x="7903658" y="655173"/>
            <a:chExt cx="1083170" cy="916009"/>
          </a:xfrm>
        </p:grpSpPr>
        <p:sp>
          <p:nvSpPr>
            <p:cNvPr id="56" name="等腰三角形 55">
              <a:extLst>
                <a:ext uri="{FF2B5EF4-FFF2-40B4-BE49-F238E27FC236}">
                  <a16:creationId xmlns:a16="http://schemas.microsoft.com/office/drawing/2014/main" id="{786DAA60-732B-40FB-B437-060FE55F060D}"/>
                </a:ext>
              </a:extLst>
            </p:cNvPr>
            <p:cNvSpPr/>
            <p:nvPr/>
          </p:nvSpPr>
          <p:spPr>
            <a:xfrm>
              <a:off x="7960808" y="655173"/>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Rectangle 4">
              <a:extLst>
                <a:ext uri="{FF2B5EF4-FFF2-40B4-BE49-F238E27FC236}">
                  <a16:creationId xmlns:a16="http://schemas.microsoft.com/office/drawing/2014/main" id="{78754684-1478-47AF-8B52-D9BF3F17C6AD}"/>
                </a:ext>
              </a:extLst>
            </p:cNvPr>
            <p:cNvSpPr/>
            <p:nvPr/>
          </p:nvSpPr>
          <p:spPr>
            <a:xfrm>
              <a:off x="7903658" y="863296"/>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grpSp>
      <p:cxnSp>
        <p:nvCxnSpPr>
          <p:cNvPr id="60" name="Shape 82">
            <a:extLst>
              <a:ext uri="{FF2B5EF4-FFF2-40B4-BE49-F238E27FC236}">
                <a16:creationId xmlns:a16="http://schemas.microsoft.com/office/drawing/2014/main" id="{A77A9517-FB9A-427A-AEE6-9ED881163814}"/>
              </a:ext>
            </a:extLst>
          </p:cNvPr>
          <p:cNvCxnSpPr>
            <a:cxnSpLocks noChangeShapeType="1"/>
          </p:cNvCxnSpPr>
          <p:nvPr/>
        </p:nvCxnSpPr>
        <p:spPr bwMode="auto">
          <a:xfrm rot="5400000">
            <a:off x="1043918" y="3160794"/>
            <a:ext cx="560784" cy="1191"/>
          </a:xfrm>
          <a:prstGeom prst="straightConnector1">
            <a:avLst/>
          </a:prstGeom>
          <a:noFill/>
          <a:ln w="12700">
            <a:solidFill>
              <a:srgbClr val="FF0000"/>
            </a:solidFill>
            <a:prstDash val="dash"/>
            <a:round/>
            <a:headEnd/>
            <a:tailEnd type="stealth" w="lg" len="lg"/>
          </a:ln>
          <a:extLst>
            <a:ext uri="{909E8E84-426E-40DD-AFC4-6F175D3DCCD1}">
              <a14:hiddenFill xmlns:a14="http://schemas.microsoft.com/office/drawing/2010/main">
                <a:noFill/>
              </a14:hiddenFill>
            </a:ext>
          </a:extLst>
        </p:spPr>
      </p:cxnSp>
      <p:cxnSp>
        <p:nvCxnSpPr>
          <p:cNvPr id="61" name="Shape 82">
            <a:extLst>
              <a:ext uri="{FF2B5EF4-FFF2-40B4-BE49-F238E27FC236}">
                <a16:creationId xmlns:a16="http://schemas.microsoft.com/office/drawing/2014/main" id="{AEF4B4CF-010B-4868-B0E6-C90C3F956F8E}"/>
              </a:ext>
            </a:extLst>
          </p:cNvPr>
          <p:cNvCxnSpPr>
            <a:cxnSpLocks noChangeShapeType="1"/>
          </p:cNvCxnSpPr>
          <p:nvPr/>
        </p:nvCxnSpPr>
        <p:spPr bwMode="auto">
          <a:xfrm rot="5400000">
            <a:off x="1832561" y="3170074"/>
            <a:ext cx="560784" cy="1191"/>
          </a:xfrm>
          <a:prstGeom prst="straightConnector1">
            <a:avLst/>
          </a:prstGeom>
          <a:noFill/>
          <a:ln w="12700">
            <a:solidFill>
              <a:srgbClr val="FF0000"/>
            </a:solidFill>
            <a:prstDash val="dash"/>
            <a:round/>
            <a:headEnd/>
            <a:tailEnd type="stealth"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86014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accel="60333" decel="9500" autoRev="1" fill="hold" grpId="0" nodeType="withEffect">
                                  <p:stCondLst>
                                    <p:cond delay="0"/>
                                  </p:stCondLst>
                                  <p:endCondLst>
                                    <p:cond evt="onNext" delay="0">
                                      <p:tgtEl>
                                        <p:sldTgt/>
                                      </p:tgtEl>
                                    </p:cond>
                                  </p:endCondLst>
                                  <p:childTnLst>
                                    <p:animClr clrSpc="rgb" dir="cw">
                                      <p:cBhvr override="childStyle">
                                        <p:cTn id="6" dur="2000" fill="hold"/>
                                        <p:tgtEl>
                                          <p:spTgt spid="51"/>
                                        </p:tgtEl>
                                        <p:attrNameLst>
                                          <p:attrName>style.color</p:attrName>
                                        </p:attrNameLst>
                                      </p:cBhvr>
                                      <p:to>
                                        <a:srgbClr val="8B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1BB1256B-EEDF-4480-B777-148D0128012B}"/>
              </a:ext>
            </a:extLst>
          </p:cNvPr>
          <p:cNvSpPr>
            <a:spLocks noGrp="1"/>
          </p:cNvSpPr>
          <p:nvPr>
            <p:ph idx="4294967295"/>
          </p:nvPr>
        </p:nvSpPr>
        <p:spPr>
          <a:xfrm>
            <a:off x="457200" y="1004889"/>
            <a:ext cx="8763000" cy="1123472"/>
          </a:xfrm>
          <a:prstGeom prst="rect">
            <a:avLst/>
          </a:prstGeom>
        </p:spPr>
        <p:txBody>
          <a:bodyPr vert="horz" lIns="91440" tIns="45720" rIns="91440" bIns="45720" rtlCol="0" anchor="t">
            <a:normAutofit/>
          </a:bodyPr>
          <a:lstStyle/>
          <a:p>
            <a:pPr marL="0" indent="0">
              <a:buNone/>
            </a:pPr>
            <a:r>
              <a:rPr lang="zh-TW" altLang="en-US" sz="1600">
                <a:solidFill>
                  <a:schemeClr val="bg1"/>
                </a:solidFill>
                <a:latin typeface="微軟正黑體"/>
                <a:ea typeface="微軟正黑體"/>
              </a:rPr>
              <a:t>全域快取</a:t>
            </a:r>
            <a:r>
              <a:rPr lang="zh-TW" altLang="en-US" sz="1600" b="1">
                <a:solidFill>
                  <a:schemeClr val="bg1"/>
                </a:solidFill>
                <a:latin typeface="微軟正黑體"/>
                <a:ea typeface="微軟正黑體"/>
              </a:rPr>
              <a:t>：應用到全機或根據需求指定給需要的磁碟區 </a:t>
            </a:r>
            <a:r>
              <a:rPr lang="en-US" altLang="zh-TW" sz="1600" b="1">
                <a:solidFill>
                  <a:schemeClr val="bg1"/>
                </a:solidFill>
                <a:latin typeface="微軟正黑體"/>
                <a:ea typeface="微軟正黑體"/>
              </a:rPr>
              <a:t>/</a:t>
            </a:r>
            <a:r>
              <a:rPr lang="zh-TW" altLang="en-US" sz="1600" b="1">
                <a:solidFill>
                  <a:schemeClr val="bg1"/>
                </a:solidFill>
                <a:latin typeface="微軟正黑體"/>
                <a:ea typeface="微軟正黑體"/>
              </a:rPr>
              <a:t> </a:t>
            </a:r>
            <a:r>
              <a:rPr lang="en-US" altLang="zh-TW" sz="1600" b="1">
                <a:solidFill>
                  <a:schemeClr val="bg1"/>
                </a:solidFill>
                <a:latin typeface="微軟正黑體"/>
                <a:ea typeface="微軟正黑體"/>
              </a:rPr>
              <a:t>LUN</a:t>
            </a:r>
          </a:p>
          <a:p>
            <a:pPr marL="0" indent="0">
              <a:buNone/>
            </a:pPr>
            <a:r>
              <a:rPr lang="zh-TW" altLang="en-US" sz="1600">
                <a:solidFill>
                  <a:schemeClr val="bg1"/>
                </a:solidFill>
                <a:latin typeface="微軟正黑體" panose="020B0604030504040204" pitchFamily="34" charset="-120"/>
                <a:ea typeface="微軟正黑體" panose="020B0604030504040204" pitchFamily="34" charset="-120"/>
              </a:rPr>
              <a:t>快取類型</a:t>
            </a:r>
            <a:r>
              <a:rPr lang="zh-TW" altLang="en-US" sz="1600" b="1">
                <a:solidFill>
                  <a:schemeClr val="bg1"/>
                </a:solidFill>
                <a:latin typeface="微軟正黑體" panose="020B0604030504040204" pitchFamily="34" charset="-120"/>
                <a:ea typeface="微軟正黑體" panose="020B0604030504040204" pitchFamily="34" charset="-120"/>
              </a:rPr>
              <a:t>：</a:t>
            </a:r>
            <a:r>
              <a:rPr lang="zh-TW" altLang="en-US" sz="1600" b="1">
                <a:solidFill>
                  <a:srgbClr val="00FFAB"/>
                </a:solidFill>
                <a:latin typeface="微軟正黑體" panose="020B0604030504040204" pitchFamily="34" charset="-120"/>
                <a:ea typeface="微軟正黑體" panose="020B0604030504040204" pitchFamily="34" charset="-120"/>
              </a:rPr>
              <a:t>唯讀快取</a:t>
            </a:r>
            <a:r>
              <a:rPr lang="en-US" altLang="zh-TW" sz="1600">
                <a:solidFill>
                  <a:srgbClr val="B4FCFE"/>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1600">
                <a:solidFill>
                  <a:schemeClr val="bg1"/>
                </a:solidFill>
                <a:latin typeface="微軟正黑體" panose="020B0604030504040204" pitchFamily="34" charset="-120"/>
                <a:ea typeface="微軟正黑體" panose="020B0604030504040204" pitchFamily="34" charset="-120"/>
              </a:rPr>
              <a:t>將常用資料存放一份至快取做讀取加速</a:t>
            </a:r>
            <a:endParaRPr lang="en-US" altLang="zh-TW" sz="1600">
              <a:solidFill>
                <a:schemeClr val="bg1"/>
              </a:solidFill>
              <a:latin typeface="微軟正黑體" panose="020B0604030504040204" pitchFamily="34" charset="-120"/>
              <a:ea typeface="微軟正黑體" panose="020B0604030504040204" pitchFamily="34" charset="-120"/>
            </a:endParaRPr>
          </a:p>
          <a:p>
            <a:r>
              <a:rPr lang="zh-TW" altLang="en-US" sz="1600">
                <a:solidFill>
                  <a:srgbClr val="F70F78"/>
                </a:solidFill>
                <a:latin typeface="微軟正黑體"/>
                <a:ea typeface="微軟正黑體"/>
              </a:rPr>
              <a:t>                    </a:t>
            </a:r>
            <a:r>
              <a:rPr lang="zh-TW" altLang="en-US" sz="1600" b="1">
                <a:solidFill>
                  <a:srgbClr val="2AE9DD"/>
                </a:solidFill>
                <a:latin typeface="微軟正黑體"/>
                <a:ea typeface="微軟正黑體"/>
              </a:rPr>
              <a:t>讀寫快取</a:t>
            </a:r>
            <a:r>
              <a:rPr lang="en-US" altLang="zh-TW" sz="1600">
                <a:solidFill>
                  <a:srgbClr val="B4FCFE"/>
                </a:solidFill>
                <a:latin typeface="微軟正黑體"/>
                <a:ea typeface="微軟正黑體"/>
                <a:sym typeface="Wingdings" panose="05000000000000000000" pitchFamily="2" charset="2"/>
              </a:rPr>
              <a:t></a:t>
            </a:r>
            <a:r>
              <a:rPr lang="zh-TW" altLang="en-US" sz="1600">
                <a:solidFill>
                  <a:schemeClr val="bg1"/>
                </a:solidFill>
                <a:latin typeface="微軟正黑體"/>
                <a:ea typeface="微軟正黑體"/>
              </a:rPr>
              <a:t>不僅放置常用資料，新寫入資料將暫存於 </a:t>
            </a:r>
            <a:r>
              <a:rPr lang="en-US" altLang="zh-TW" sz="1600">
                <a:solidFill>
                  <a:schemeClr val="bg1"/>
                </a:solidFill>
                <a:latin typeface="微軟正黑體"/>
                <a:ea typeface="微軟正黑體"/>
              </a:rPr>
              <a:t>SSD</a:t>
            </a:r>
          </a:p>
          <a:p>
            <a:r>
              <a:rPr lang="en-US" altLang="zh-TW" sz="1600">
                <a:solidFill>
                  <a:schemeClr val="bg1"/>
                </a:solidFill>
                <a:latin typeface="微軟正黑體"/>
                <a:ea typeface="微軟正黑體"/>
              </a:rPr>
              <a:t>                    </a:t>
            </a:r>
            <a:r>
              <a:rPr lang="zh-TW" altLang="en-US" sz="1600" b="1">
                <a:solidFill>
                  <a:srgbClr val="00E6FE"/>
                </a:solidFill>
                <a:latin typeface="微軟正黑體"/>
                <a:ea typeface="微軟正黑體"/>
              </a:rPr>
              <a:t>唯寫快取</a:t>
            </a:r>
            <a:r>
              <a:rPr lang="en-US" altLang="zh-TW" sz="1600" b="1">
                <a:solidFill>
                  <a:srgbClr val="B4FCFE"/>
                </a:solidFill>
                <a:latin typeface="微軟正黑體"/>
                <a:ea typeface="微軟正黑體"/>
                <a:sym typeface="Wingdings" panose="05000000000000000000" pitchFamily="2" charset="2"/>
              </a:rPr>
              <a:t></a:t>
            </a:r>
            <a:r>
              <a:rPr lang="en-US" altLang="zh-TW" sz="1600">
                <a:solidFill>
                  <a:schemeClr val="bg1"/>
                </a:solidFill>
                <a:latin typeface="微軟正黑體"/>
                <a:ea typeface="微軟正黑體"/>
              </a:rPr>
              <a:t>SSD </a:t>
            </a:r>
            <a:r>
              <a:rPr lang="zh-TW" altLang="en-US" sz="1600">
                <a:solidFill>
                  <a:schemeClr val="bg1"/>
                </a:solidFill>
                <a:latin typeface="微軟正黑體"/>
                <a:ea typeface="微軟正黑體"/>
              </a:rPr>
              <a:t>僅會對新資料進行寫入加速</a:t>
            </a:r>
            <a:endParaRPr lang="en-US" altLang="zh-TW" sz="1600">
              <a:solidFill>
                <a:schemeClr val="bg1"/>
              </a:solidFill>
              <a:latin typeface="微軟正黑體"/>
              <a:ea typeface="微軟正黑體"/>
            </a:endParaRPr>
          </a:p>
        </p:txBody>
      </p:sp>
      <p:sp>
        <p:nvSpPr>
          <p:cNvPr id="3" name="標題 2">
            <a:extLst>
              <a:ext uri="{FF2B5EF4-FFF2-40B4-BE49-F238E27FC236}">
                <a16:creationId xmlns:a16="http://schemas.microsoft.com/office/drawing/2014/main" id="{76322888-2EF8-449C-BD4E-BFBA61BBA3B7}"/>
              </a:ext>
            </a:extLst>
          </p:cNvPr>
          <p:cNvSpPr>
            <a:spLocks noGrp="1"/>
          </p:cNvSpPr>
          <p:nvPr>
            <p:ph type="title"/>
          </p:nvPr>
        </p:nvSpPr>
        <p:spPr>
          <a:xfrm>
            <a:off x="457200" y="85828"/>
            <a:ext cx="8229600" cy="812800"/>
          </a:xfrm>
          <a:prstGeom prst="rect">
            <a:avLst/>
          </a:prstGeom>
        </p:spPr>
        <p:txBody>
          <a:bodyPr>
            <a:normAutofit/>
          </a:bodyPr>
          <a:lstStyle/>
          <a:p>
            <a:r>
              <a:rPr kumimoji="1" lang="en-US" altLang="zh-TW"/>
              <a:t>QTS</a:t>
            </a:r>
            <a:r>
              <a:rPr kumimoji="1" lang="zh-TW" altLang="en-US"/>
              <a:t> </a:t>
            </a:r>
            <a:r>
              <a:rPr kumimoji="1" lang="en-US" altLang="zh-TW"/>
              <a:t>SSD</a:t>
            </a:r>
            <a:r>
              <a:rPr kumimoji="1" lang="zh-TW" altLang="en-US"/>
              <a:t> 全域快取：三種設定一次滿足</a:t>
            </a:r>
            <a:endParaRPr lang="zh-TW" altLang="en-US">
              <a:latin typeface="Microsoft JhengHei"/>
              <a:ea typeface="Microsoft JhengHei"/>
            </a:endParaRPr>
          </a:p>
        </p:txBody>
      </p:sp>
      <p:sp>
        <p:nvSpPr>
          <p:cNvPr id="12" name="矩形 11" hidden="1">
            <a:extLst>
              <a:ext uri="{FF2B5EF4-FFF2-40B4-BE49-F238E27FC236}">
                <a16:creationId xmlns:a16="http://schemas.microsoft.com/office/drawing/2014/main" id="{94AC5860-78C6-4C39-A5F4-D66300EC175D}"/>
              </a:ext>
            </a:extLst>
          </p:cNvPr>
          <p:cNvSpPr/>
          <p:nvPr/>
        </p:nvSpPr>
        <p:spPr>
          <a:xfrm>
            <a:off x="934764" y="2159055"/>
            <a:ext cx="6206150" cy="369332"/>
          </a:xfrm>
          <a:prstGeom prst="rect">
            <a:avLst/>
          </a:prstGeom>
        </p:spPr>
        <p:txBody>
          <a:bodyPr wrap="square" anchor="t">
            <a:spAutoFit/>
          </a:bodyPr>
          <a:lstStyle/>
          <a:p>
            <a:r>
              <a:rPr lang="en-US" altLang="zh-TW" sz="1800" b="1">
                <a:solidFill>
                  <a:schemeClr val="bg1"/>
                </a:solidFill>
                <a:latin typeface="微軟正黑體" panose="020B0604030504040204" pitchFamily="34" charset="-120"/>
                <a:ea typeface="微軟正黑體" panose="020B0604030504040204" pitchFamily="34" charset="-120"/>
              </a:rPr>
              <a:t>          </a:t>
            </a:r>
            <a:r>
              <a:rPr lang="zh-TW" altLang="en-US" sz="1800">
                <a:solidFill>
                  <a:srgbClr val="00E6FE"/>
                </a:solidFill>
                <a:latin typeface="微軟正黑體" panose="020B0604030504040204" pitchFamily="34" charset="-120"/>
                <a:ea typeface="微軟正黑體" panose="020B0604030504040204" pitchFamily="34" charset="-120"/>
              </a:rPr>
              <a:t>唯寫快取</a:t>
            </a:r>
            <a:r>
              <a:rPr lang="en-US" altLang="zh-TW" sz="1800" b="1">
                <a:solidFill>
                  <a:srgbClr val="DAFE02"/>
                </a:solidFill>
                <a:latin typeface="微軟正黑體" panose="020B0604030504040204" pitchFamily="34" charset="-120"/>
                <a:ea typeface="微軟正黑體" panose="020B0604030504040204" pitchFamily="34" charset="-120"/>
                <a:sym typeface="Wingdings" panose="05000000000000000000" pitchFamily="2" charset="2"/>
              </a:rPr>
              <a:t></a:t>
            </a:r>
            <a:r>
              <a:rPr lang="en-US" altLang="zh-TW" sz="1800">
                <a:solidFill>
                  <a:schemeClr val="bg1"/>
                </a:solidFill>
                <a:latin typeface="微軟正黑體"/>
                <a:ea typeface="微軟正黑體"/>
              </a:rPr>
              <a:t>SSD </a:t>
            </a:r>
            <a:r>
              <a:rPr lang="zh-TW" altLang="en-US" sz="1800">
                <a:solidFill>
                  <a:schemeClr val="bg1"/>
                </a:solidFill>
                <a:latin typeface="微軟正黑體" panose="020B0604030504040204" pitchFamily="34" charset="-120"/>
                <a:ea typeface="微軟正黑體" panose="020B0604030504040204" pitchFamily="34" charset="-120"/>
              </a:rPr>
              <a:t>僅會對新資料進行寫入加速 </a:t>
            </a:r>
          </a:p>
        </p:txBody>
      </p:sp>
      <p:sp>
        <p:nvSpPr>
          <p:cNvPr id="4" name="矩形 3">
            <a:extLst>
              <a:ext uri="{FF2B5EF4-FFF2-40B4-BE49-F238E27FC236}">
                <a16:creationId xmlns:a16="http://schemas.microsoft.com/office/drawing/2014/main" id="{D8EFB8A4-3494-4BEB-BE6E-84DFE446A75A}"/>
              </a:ext>
            </a:extLst>
          </p:cNvPr>
          <p:cNvSpPr/>
          <p:nvPr/>
        </p:nvSpPr>
        <p:spPr>
          <a:xfrm>
            <a:off x="487800" y="2106854"/>
            <a:ext cx="4681090" cy="338554"/>
          </a:xfrm>
          <a:prstGeom prst="rect">
            <a:avLst/>
          </a:prstGeom>
        </p:spPr>
        <p:txBody>
          <a:bodyPr wrap="none">
            <a:spAutoFit/>
          </a:bodyPr>
          <a:lstStyle/>
          <a:p>
            <a:pPr marL="0" indent="0">
              <a:buNone/>
            </a:pPr>
            <a:r>
              <a:rPr lang="zh-TW" altLang="en-US"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可用</a:t>
            </a:r>
            <a:r>
              <a:rPr lang="en-US" altLang="zh-TW"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SSD</a:t>
            </a:r>
            <a:r>
              <a:rPr lang="zh-TW" altLang="en-US"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SATA</a:t>
            </a:r>
            <a:r>
              <a:rPr lang="zh-TW" altLang="en-US"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SAS</a:t>
            </a:r>
            <a:r>
              <a:rPr lang="zh-TW" altLang="en-US"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M.2</a:t>
            </a:r>
            <a:r>
              <a:rPr lang="zh-TW" altLang="en-US"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QM2</a:t>
            </a:r>
            <a:r>
              <a:rPr lang="zh-TW" altLang="en-US"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PCIe</a:t>
            </a:r>
            <a:r>
              <a:rPr lang="zh-TW" altLang="en-US"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SSD</a:t>
            </a:r>
            <a:r>
              <a:rPr lang="zh-TW" altLang="en-US"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p:txBody>
      </p:sp>
      <p:sp>
        <p:nvSpPr>
          <p:cNvPr id="43" name="圓角矩形 40">
            <a:extLst>
              <a:ext uri="{FF2B5EF4-FFF2-40B4-BE49-F238E27FC236}">
                <a16:creationId xmlns:a16="http://schemas.microsoft.com/office/drawing/2014/main" id="{86E5CEB7-304F-4A3C-ACAB-83C5023A7EB4}"/>
              </a:ext>
            </a:extLst>
          </p:cNvPr>
          <p:cNvSpPr/>
          <p:nvPr/>
        </p:nvSpPr>
        <p:spPr>
          <a:xfrm>
            <a:off x="150172" y="2611315"/>
            <a:ext cx="8664405" cy="2101992"/>
          </a:xfrm>
          <a:prstGeom prst="roundRect">
            <a:avLst>
              <a:gd name="adj" fmla="val 391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a:p>
        </p:txBody>
      </p:sp>
      <p:grpSp>
        <p:nvGrpSpPr>
          <p:cNvPr id="49" name="群組 48">
            <a:extLst>
              <a:ext uri="{FF2B5EF4-FFF2-40B4-BE49-F238E27FC236}">
                <a16:creationId xmlns:a16="http://schemas.microsoft.com/office/drawing/2014/main" id="{A0080B54-BC7F-4A1E-B36D-708847A2AEB3}"/>
              </a:ext>
            </a:extLst>
          </p:cNvPr>
          <p:cNvGrpSpPr/>
          <p:nvPr/>
        </p:nvGrpSpPr>
        <p:grpSpPr>
          <a:xfrm>
            <a:off x="150172" y="2524574"/>
            <a:ext cx="8935565" cy="355127"/>
            <a:chOff x="245386" y="2985006"/>
            <a:chExt cx="8935565" cy="355126"/>
          </a:xfrm>
          <a:effectLst/>
        </p:grpSpPr>
        <p:sp>
          <p:nvSpPr>
            <p:cNvPr id="51" name="Shape 449">
              <a:extLst>
                <a:ext uri="{FF2B5EF4-FFF2-40B4-BE49-F238E27FC236}">
                  <a16:creationId xmlns:a16="http://schemas.microsoft.com/office/drawing/2014/main" id="{043C5BAF-1D6A-4AAC-8F49-C0E11FF9E1BD}"/>
                </a:ext>
              </a:extLst>
            </p:cNvPr>
            <p:cNvSpPr/>
            <p:nvPr/>
          </p:nvSpPr>
          <p:spPr>
            <a:xfrm>
              <a:off x="2278153" y="2985007"/>
              <a:ext cx="6631638" cy="339275"/>
            </a:xfrm>
            <a:prstGeom prst="roundRect">
              <a:avLst>
                <a:gd name="adj" fmla="val 10000"/>
              </a:avLst>
            </a:prstGeom>
            <a:solidFill>
              <a:schemeClr val="bg1"/>
            </a:solidFill>
            <a:ln>
              <a:solidFill>
                <a:schemeClr val="accent5">
                  <a:lumMod val="50000"/>
                </a:schemeClr>
              </a:solidFill>
            </a:ln>
            <a:effectLst/>
          </p:spPr>
          <p:txBody>
            <a:bodyPr spcFirstLastPara="1" wrap="square" lIns="91425" tIns="91425" rIns="91425" bIns="91425" anchor="ctr" anchorCtr="0">
              <a:noAutofit/>
            </a:bodyPr>
            <a:lstStyle/>
            <a:p>
              <a:endParaRPr sz="1800">
                <a:latin typeface="Microsoft JhengHei"/>
                <a:ea typeface="Microsoft JhengHei"/>
                <a:cs typeface="Microsoft JhengHei"/>
                <a:sym typeface="Microsoft JhengHei"/>
              </a:endParaRPr>
            </a:p>
          </p:txBody>
        </p:sp>
        <p:sp>
          <p:nvSpPr>
            <p:cNvPr id="53" name="文字方塊 52">
              <a:extLst>
                <a:ext uri="{FF2B5EF4-FFF2-40B4-BE49-F238E27FC236}">
                  <a16:creationId xmlns:a16="http://schemas.microsoft.com/office/drawing/2014/main" id="{B3AEBC65-B7E0-41A6-86A5-3FB0CBC2B200}"/>
                </a:ext>
              </a:extLst>
            </p:cNvPr>
            <p:cNvSpPr txBox="1"/>
            <p:nvPr/>
          </p:nvSpPr>
          <p:spPr>
            <a:xfrm>
              <a:off x="2356884" y="3033785"/>
              <a:ext cx="6824067" cy="276998"/>
            </a:xfrm>
            <a:prstGeom prst="rect">
              <a:avLst/>
            </a:prstGeom>
            <a:noFill/>
          </p:spPr>
          <p:txBody>
            <a:bodyPr wrap="square" rtlCol="0">
              <a:spAutoFit/>
            </a:bodyPr>
            <a:lstStyle/>
            <a:p>
              <a:r>
                <a:rPr lang="zh-TW" altLang="en-US" sz="1200" b="1">
                  <a:solidFill>
                    <a:srgbClr val="0070C0"/>
                  </a:solidFill>
                  <a:latin typeface="微軟正黑體" panose="020B0604030504040204" pitchFamily="34" charset="-120"/>
                  <a:ea typeface="微軟正黑體" panose="020B0604030504040204" pitchFamily="34" charset="-120"/>
                  <a:cs typeface="Arial" panose="020B0604020202020204" pitchFamily="34" charset="0"/>
                </a:rPr>
                <a:t>快取在區塊層級運作，應用程式端資料將先寫入</a:t>
              </a:r>
              <a:r>
                <a:rPr lang="en-US" altLang="zh-TW" sz="1200" b="1">
                  <a:solidFill>
                    <a:srgbClr val="0070C0"/>
                  </a:solidFill>
                  <a:latin typeface="微軟正黑體" panose="020B0604030504040204" pitchFamily="34" charset="-120"/>
                  <a:ea typeface="微軟正黑體" panose="020B0604030504040204" pitchFamily="34" charset="-120"/>
                  <a:cs typeface="Arial" panose="020B0604020202020204" pitchFamily="34" charset="0"/>
                </a:rPr>
                <a:t>SSD</a:t>
              </a:r>
              <a:r>
                <a:rPr lang="zh-TW" altLang="en-US" sz="1200" b="1">
                  <a:solidFill>
                    <a:srgbClr val="0070C0"/>
                  </a:solidFill>
                  <a:latin typeface="微軟正黑體" panose="020B0604030504040204" pitchFamily="34" charset="-120"/>
                  <a:ea typeface="微軟正黑體" panose="020B0604030504040204" pitchFamily="34" charset="-120"/>
                  <a:cs typeface="Arial" panose="020B0604020202020204" pitchFamily="34" charset="0"/>
                </a:rPr>
                <a:t>，而頻繁讀取的資料也將即時複製到 </a:t>
              </a:r>
              <a:r>
                <a:rPr lang="en-US" altLang="zh-TW" sz="1200" b="1">
                  <a:solidFill>
                    <a:srgbClr val="0070C0"/>
                  </a:solidFill>
                  <a:latin typeface="微軟正黑體" panose="020B0604030504040204" pitchFamily="34" charset="-120"/>
                  <a:ea typeface="微軟正黑體" panose="020B0604030504040204" pitchFamily="34" charset="-120"/>
                  <a:cs typeface="Arial" panose="020B0604020202020204" pitchFamily="34" charset="0"/>
                </a:rPr>
                <a:t>SSD</a:t>
              </a:r>
              <a:endParaRPr lang="zh-TW" altLang="en-US" sz="1200" b="1">
                <a:solidFill>
                  <a:srgbClr val="0070C0"/>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7" name="Shape 449">
              <a:extLst>
                <a:ext uri="{FF2B5EF4-FFF2-40B4-BE49-F238E27FC236}">
                  <a16:creationId xmlns:a16="http://schemas.microsoft.com/office/drawing/2014/main" id="{37454A74-76B5-420A-8579-8663E585E4D4}"/>
                </a:ext>
              </a:extLst>
            </p:cNvPr>
            <p:cNvSpPr/>
            <p:nvPr/>
          </p:nvSpPr>
          <p:spPr>
            <a:xfrm>
              <a:off x="245386" y="2985006"/>
              <a:ext cx="2071894" cy="355126"/>
            </a:xfrm>
            <a:prstGeom prst="roundRect">
              <a:avLst>
                <a:gd name="adj" fmla="val 10000"/>
              </a:avLst>
            </a:prstGeom>
            <a:solidFill>
              <a:srgbClr val="0099FF"/>
            </a:solidFill>
            <a:ln>
              <a:noFill/>
            </a:ln>
            <a:effectLst/>
          </p:spPr>
          <p:txBody>
            <a:bodyPr spcFirstLastPara="1" wrap="square" lIns="91425" tIns="91425" rIns="91425" bIns="91425" anchor="ctr" anchorCtr="0">
              <a:noAutofit/>
            </a:bodyPr>
            <a:lstStyle/>
            <a:p>
              <a:endParaRPr sz="1800">
                <a:latin typeface="Microsoft JhengHei"/>
                <a:ea typeface="Microsoft JhengHei"/>
                <a:cs typeface="Microsoft JhengHei"/>
                <a:sym typeface="Microsoft JhengHei"/>
              </a:endParaRPr>
            </a:p>
          </p:txBody>
        </p:sp>
        <p:sp>
          <p:nvSpPr>
            <p:cNvPr id="58" name="文字方塊 57">
              <a:extLst>
                <a:ext uri="{FF2B5EF4-FFF2-40B4-BE49-F238E27FC236}">
                  <a16:creationId xmlns:a16="http://schemas.microsoft.com/office/drawing/2014/main" id="{5F4EBDCD-4250-4B50-8441-52B82E2C514E}"/>
                </a:ext>
              </a:extLst>
            </p:cNvPr>
            <p:cNvSpPr txBox="1"/>
            <p:nvPr/>
          </p:nvSpPr>
          <p:spPr>
            <a:xfrm>
              <a:off x="312119" y="3005004"/>
              <a:ext cx="2074547" cy="307776"/>
            </a:xfrm>
            <a:prstGeom prst="rect">
              <a:avLst/>
            </a:prstGeom>
            <a:noFill/>
            <a:effectLst/>
          </p:spPr>
          <p:txBody>
            <a:bodyPr wrap="square" rtlCol="0">
              <a:spAutoFit/>
            </a:bodyPr>
            <a:lstStyle/>
            <a:p>
              <a:r>
                <a:rPr lang="zh-TW" altLang="en-US" b="1">
                  <a:solidFill>
                    <a:schemeClr val="bg1"/>
                  </a:solidFill>
                  <a:latin typeface="微軟正黑體" panose="020B0604030504040204" pitchFamily="34" charset="-120"/>
                  <a:ea typeface="微軟正黑體" panose="020B0604030504040204" pitchFamily="34" charset="-120"/>
                </a:rPr>
                <a:t>開啟讀寫快取運作原理</a:t>
              </a:r>
            </a:p>
          </p:txBody>
        </p:sp>
      </p:grpSp>
      <p:sp>
        <p:nvSpPr>
          <p:cNvPr id="59" name="箭號: 向左 58">
            <a:extLst>
              <a:ext uri="{FF2B5EF4-FFF2-40B4-BE49-F238E27FC236}">
                <a16:creationId xmlns:a16="http://schemas.microsoft.com/office/drawing/2014/main" id="{99C98388-A828-4F58-A187-43493456934D}"/>
              </a:ext>
            </a:extLst>
          </p:cNvPr>
          <p:cNvSpPr/>
          <p:nvPr/>
        </p:nvSpPr>
        <p:spPr>
          <a:xfrm>
            <a:off x="1921391" y="4321706"/>
            <a:ext cx="943303" cy="246183"/>
          </a:xfrm>
          <a:prstGeom prst="leftArrow">
            <a:avLst>
              <a:gd name="adj1" fmla="val 50000"/>
              <a:gd name="adj2" fmla="val 67177"/>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sz="1800">
              <a:solidFill>
                <a:schemeClr val="tx1"/>
              </a:solidFill>
              <a:latin typeface="微軟正黑體" panose="020B0604030504040204" pitchFamily="34" charset="-120"/>
              <a:ea typeface="微軟正黑體" panose="020B0604030504040204" pitchFamily="34" charset="-120"/>
            </a:endParaRPr>
          </a:p>
        </p:txBody>
      </p:sp>
      <p:sp>
        <p:nvSpPr>
          <p:cNvPr id="60" name="文字方塊 59">
            <a:extLst>
              <a:ext uri="{FF2B5EF4-FFF2-40B4-BE49-F238E27FC236}">
                <a16:creationId xmlns:a16="http://schemas.microsoft.com/office/drawing/2014/main" id="{E422BEF4-9F38-4C38-832E-8B415F5C743F}"/>
              </a:ext>
            </a:extLst>
          </p:cNvPr>
          <p:cNvSpPr txBox="1"/>
          <p:nvPr/>
        </p:nvSpPr>
        <p:spPr>
          <a:xfrm>
            <a:off x="6802006" y="4252928"/>
            <a:ext cx="1567898" cy="276999"/>
          </a:xfrm>
          <a:prstGeom prst="rect">
            <a:avLst/>
          </a:prstGeom>
          <a:noFill/>
        </p:spPr>
        <p:txBody>
          <a:bodyPr wrap="square" rtlCol="0">
            <a:spAutoFit/>
          </a:bodyPr>
          <a:lstStyle/>
          <a:p>
            <a:pPr algn="ctr"/>
            <a:r>
              <a:rPr lang="zh-TW" altLang="en-US" sz="1200" b="1">
                <a:solidFill>
                  <a:schemeClr val="tx1">
                    <a:lumMod val="95000"/>
                    <a:lumOff val="5000"/>
                  </a:schemeClr>
                </a:solidFill>
                <a:latin typeface="微軟正黑體" panose="020B0604030504040204" pitchFamily="34" charset="-120"/>
                <a:ea typeface="微軟正黑體" panose="020B0604030504040204" pitchFamily="34" charset="-120"/>
                <a:cs typeface="Arial" panose="020B0604020202020204" pitchFamily="34" charset="0"/>
              </a:rPr>
              <a:t>容量</a:t>
            </a:r>
            <a:r>
              <a:rPr lang="en-US" altLang="zh-TW" sz="1200" b="1">
                <a:solidFill>
                  <a:schemeClr val="tx1">
                    <a:lumMod val="95000"/>
                    <a:lumOff val="5000"/>
                  </a:schemeClr>
                </a:solidFill>
                <a:latin typeface="微軟正黑體" panose="020B0604030504040204" pitchFamily="34" charset="-120"/>
                <a:ea typeface="微軟正黑體" panose="020B0604030504040204" pitchFamily="34" charset="-120"/>
                <a:cs typeface="Arial" panose="020B0604020202020204" pitchFamily="34" charset="0"/>
              </a:rPr>
              <a:t> HDD</a:t>
            </a:r>
            <a:endParaRPr lang="zh-TW" altLang="en-US" sz="1200" b="1">
              <a:solidFill>
                <a:schemeClr val="tx1">
                  <a:lumMod val="95000"/>
                  <a:lumOff val="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1" name="文字方塊 60">
            <a:extLst>
              <a:ext uri="{FF2B5EF4-FFF2-40B4-BE49-F238E27FC236}">
                <a16:creationId xmlns:a16="http://schemas.microsoft.com/office/drawing/2014/main" id="{68B853E9-19EC-4FE0-976C-6F31C3B77B68}"/>
              </a:ext>
            </a:extLst>
          </p:cNvPr>
          <p:cNvSpPr txBox="1"/>
          <p:nvPr/>
        </p:nvSpPr>
        <p:spPr>
          <a:xfrm>
            <a:off x="705195" y="4182550"/>
            <a:ext cx="1419266" cy="461665"/>
          </a:xfrm>
          <a:prstGeom prst="rect">
            <a:avLst/>
          </a:prstGeom>
          <a:noFill/>
        </p:spPr>
        <p:txBody>
          <a:bodyPr wrap="square" rtlCol="0">
            <a:spAutoFit/>
          </a:bodyPr>
          <a:lstStyle/>
          <a:p>
            <a:pPr algn="ctr"/>
            <a:r>
              <a:rPr lang="en-US" altLang="zh-TW" sz="1200" b="1">
                <a:solidFill>
                  <a:schemeClr val="tx1">
                    <a:lumMod val="95000"/>
                    <a:lumOff val="5000"/>
                  </a:schemeClr>
                </a:solidFill>
                <a:latin typeface="微軟正黑體" panose="020B0604030504040204" pitchFamily="34" charset="-120"/>
                <a:ea typeface="微軟正黑體" panose="020B0604030504040204" pitchFamily="34" charset="-120"/>
                <a:cs typeface="Arial" panose="020B0604020202020204" pitchFamily="34" charset="0"/>
              </a:rPr>
              <a:t>IO </a:t>
            </a:r>
            <a:r>
              <a:rPr lang="zh-TW" altLang="en-US" sz="1200" b="1">
                <a:solidFill>
                  <a:schemeClr val="tx1">
                    <a:lumMod val="95000"/>
                    <a:lumOff val="5000"/>
                  </a:schemeClr>
                </a:solidFill>
                <a:latin typeface="微軟正黑體" panose="020B0604030504040204" pitchFamily="34" charset="-120"/>
                <a:ea typeface="微軟正黑體" panose="020B0604030504040204" pitchFamily="34" charset="-120"/>
                <a:cs typeface="Arial" panose="020B0604020202020204" pitchFamily="34" charset="0"/>
              </a:rPr>
              <a:t>高需求</a:t>
            </a:r>
            <a:br>
              <a:rPr lang="en-US" altLang="zh-TW" sz="1200" b="1">
                <a:solidFill>
                  <a:schemeClr val="tx1">
                    <a:lumMod val="95000"/>
                    <a:lumOff val="5000"/>
                  </a:schemeClr>
                </a:solidFill>
                <a:latin typeface="微軟正黑體" panose="020B0604030504040204" pitchFamily="34" charset="-120"/>
                <a:ea typeface="微軟正黑體" panose="020B0604030504040204" pitchFamily="34" charset="-120"/>
                <a:cs typeface="Arial" panose="020B0604020202020204" pitchFamily="34" charset="0"/>
              </a:rPr>
            </a:br>
            <a:r>
              <a:rPr lang="zh-TW" altLang="en-US" sz="1200" b="1">
                <a:solidFill>
                  <a:schemeClr val="tx1">
                    <a:lumMod val="95000"/>
                    <a:lumOff val="5000"/>
                  </a:schemeClr>
                </a:solidFill>
                <a:latin typeface="微軟正黑體" panose="020B0604030504040204" pitchFamily="34" charset="-120"/>
                <a:ea typeface="微軟正黑體" panose="020B0604030504040204" pitchFamily="34" charset="-120"/>
                <a:cs typeface="Arial" panose="020B0604020202020204" pitchFamily="34" charset="0"/>
              </a:rPr>
              <a:t>應用程式</a:t>
            </a:r>
          </a:p>
        </p:txBody>
      </p:sp>
      <p:pic>
        <p:nvPicPr>
          <p:cNvPr id="62" name="圖片 61">
            <a:extLst>
              <a:ext uri="{FF2B5EF4-FFF2-40B4-BE49-F238E27FC236}">
                <a16:creationId xmlns:a16="http://schemas.microsoft.com/office/drawing/2014/main" id="{CD1D047E-A485-4A84-B6EE-4D051A560282}"/>
              </a:ext>
            </a:extLst>
          </p:cNvPr>
          <p:cNvPicPr>
            <a:picLocks noChangeAspect="1"/>
          </p:cNvPicPr>
          <p:nvPr/>
        </p:nvPicPr>
        <p:blipFill>
          <a:blip r:embed="rId3"/>
          <a:stretch>
            <a:fillRect/>
          </a:stretch>
        </p:blipFill>
        <p:spPr>
          <a:xfrm>
            <a:off x="6577350" y="3039452"/>
            <a:ext cx="1822720" cy="1225734"/>
          </a:xfrm>
          <a:prstGeom prst="rect">
            <a:avLst/>
          </a:prstGeom>
          <a:effectLst>
            <a:outerShdw blurRad="50800" dist="38100" dir="5400000" algn="t" rotWithShape="0">
              <a:prstClr val="black">
                <a:alpha val="40000"/>
              </a:prstClr>
            </a:outerShdw>
          </a:effectLst>
        </p:spPr>
      </p:pic>
      <p:sp>
        <p:nvSpPr>
          <p:cNvPr id="63" name="箭號: 向左 62">
            <a:extLst>
              <a:ext uri="{FF2B5EF4-FFF2-40B4-BE49-F238E27FC236}">
                <a16:creationId xmlns:a16="http://schemas.microsoft.com/office/drawing/2014/main" id="{FE22EACD-0289-4CED-9FB5-A478E74C9976}"/>
              </a:ext>
            </a:extLst>
          </p:cNvPr>
          <p:cNvSpPr/>
          <p:nvPr/>
        </p:nvSpPr>
        <p:spPr>
          <a:xfrm rot="10800000">
            <a:off x="5973837" y="4305908"/>
            <a:ext cx="943303" cy="246183"/>
          </a:xfrm>
          <a:prstGeom prst="leftArrow">
            <a:avLst>
              <a:gd name="adj1" fmla="val 50000"/>
              <a:gd name="adj2" fmla="val 74915"/>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sz="1800">
              <a:solidFill>
                <a:schemeClr val="tx1"/>
              </a:solidFill>
              <a:latin typeface="微軟正黑體" panose="020B0604030504040204" pitchFamily="34" charset="-120"/>
              <a:ea typeface="微軟正黑體" panose="020B0604030504040204" pitchFamily="34" charset="-120"/>
            </a:endParaRPr>
          </a:p>
        </p:txBody>
      </p:sp>
      <p:pic>
        <p:nvPicPr>
          <p:cNvPr id="64" name="Shape 477" descr="ãServer iconãçåçæå°çµæ">
            <a:extLst>
              <a:ext uri="{FF2B5EF4-FFF2-40B4-BE49-F238E27FC236}">
                <a16:creationId xmlns:a16="http://schemas.microsoft.com/office/drawing/2014/main" id="{0DF5B34D-DF4F-48A3-980A-EBA15A699459}"/>
              </a:ext>
            </a:extLst>
          </p:cNvPr>
          <p:cNvPicPr preferRelativeResize="0"/>
          <p:nvPr/>
        </p:nvPicPr>
        <p:blipFill rotWithShape="1">
          <a:blip r:embed="rId4">
            <a:alphaModFix/>
          </a:blip>
          <a:srcRect/>
          <a:stretch/>
        </p:blipFill>
        <p:spPr>
          <a:xfrm flipH="1">
            <a:off x="576074" y="2813356"/>
            <a:ext cx="1529018" cy="1464222"/>
          </a:xfrm>
          <a:prstGeom prst="rect">
            <a:avLst/>
          </a:prstGeom>
          <a:noFill/>
          <a:ln>
            <a:noFill/>
          </a:ln>
        </p:spPr>
      </p:pic>
      <p:sp>
        <p:nvSpPr>
          <p:cNvPr id="66" name="文字方塊 65">
            <a:extLst>
              <a:ext uri="{FF2B5EF4-FFF2-40B4-BE49-F238E27FC236}">
                <a16:creationId xmlns:a16="http://schemas.microsoft.com/office/drawing/2014/main" id="{6F0834D9-BBE1-4E48-9447-4888858787E2}"/>
              </a:ext>
            </a:extLst>
          </p:cNvPr>
          <p:cNvSpPr txBox="1"/>
          <p:nvPr/>
        </p:nvSpPr>
        <p:spPr>
          <a:xfrm>
            <a:off x="2859687" y="4286672"/>
            <a:ext cx="3103320" cy="276999"/>
          </a:xfrm>
          <a:prstGeom prst="rect">
            <a:avLst/>
          </a:prstGeom>
          <a:noFill/>
          <a:ln w="38100">
            <a:solidFill>
              <a:srgbClr val="0070C0"/>
            </a:solidFill>
          </a:ln>
        </p:spPr>
        <p:txBody>
          <a:bodyPr wrap="square" rtlCol="0">
            <a:spAutoFit/>
          </a:bodyPr>
          <a:lstStyle/>
          <a:p>
            <a:pPr algn="ctr"/>
            <a:r>
              <a:rPr lang="zh-TW" altLang="en-US" sz="1200" b="1">
                <a:solidFill>
                  <a:srgbClr val="0070C0"/>
                </a:solidFill>
                <a:latin typeface="微軟正黑體" panose="020B0604030504040204" pitchFamily="34" charset="-120"/>
                <a:ea typeface="微軟正黑體" panose="020B0604030504040204" pitchFamily="34" charset="-120"/>
                <a:cs typeface="Arial" panose="020B0604020202020204" pitchFamily="34" charset="0"/>
              </a:rPr>
              <a:t>當</a:t>
            </a:r>
            <a:r>
              <a:rPr lang="en-US" altLang="zh-TW" sz="1200" b="1">
                <a:solidFill>
                  <a:srgbClr val="0070C0"/>
                </a:solidFill>
                <a:latin typeface="微軟正黑體" panose="020B0604030504040204" pitchFamily="34" charset="-120"/>
                <a:ea typeface="微軟正黑體" panose="020B0604030504040204" pitchFamily="34" charset="-120"/>
                <a:cs typeface="Arial" panose="020B0604020202020204" pitchFamily="34" charset="0"/>
              </a:rPr>
              <a:t>SSD</a:t>
            </a:r>
            <a:r>
              <a:rPr lang="zh-TW" altLang="en-US" sz="1200" b="1">
                <a:solidFill>
                  <a:srgbClr val="0070C0"/>
                </a:solidFill>
                <a:latin typeface="微軟正黑體" panose="020B0604030504040204" pitchFamily="34" charset="-120"/>
                <a:ea typeface="微軟正黑體" panose="020B0604030504040204" pitchFamily="34" charset="-120"/>
                <a:cs typeface="Arial" panose="020B0604020202020204" pitchFamily="34" charset="0"/>
              </a:rPr>
              <a:t>空間不足時，則資料不過快取</a:t>
            </a:r>
          </a:p>
        </p:txBody>
      </p:sp>
      <p:sp>
        <p:nvSpPr>
          <p:cNvPr id="67" name="文字方塊 66">
            <a:extLst>
              <a:ext uri="{FF2B5EF4-FFF2-40B4-BE49-F238E27FC236}">
                <a16:creationId xmlns:a16="http://schemas.microsoft.com/office/drawing/2014/main" id="{A341F03A-E126-44B2-9021-8109A6ABC3B0}"/>
              </a:ext>
            </a:extLst>
          </p:cNvPr>
          <p:cNvSpPr txBox="1"/>
          <p:nvPr/>
        </p:nvSpPr>
        <p:spPr>
          <a:xfrm>
            <a:off x="4009877" y="3979316"/>
            <a:ext cx="1567898" cy="276999"/>
          </a:xfrm>
          <a:prstGeom prst="rect">
            <a:avLst/>
          </a:prstGeom>
          <a:noFill/>
        </p:spPr>
        <p:txBody>
          <a:bodyPr wrap="square" rtlCol="0">
            <a:spAutoFit/>
          </a:bodyPr>
          <a:lstStyle/>
          <a:p>
            <a:pPr algn="ctr"/>
            <a:r>
              <a:rPr lang="zh-TW" altLang="en-US" sz="1200" b="1">
                <a:solidFill>
                  <a:schemeClr val="tx1">
                    <a:lumMod val="95000"/>
                    <a:lumOff val="5000"/>
                  </a:schemeClr>
                </a:solidFill>
                <a:latin typeface="微軟正黑體" panose="020B0604030504040204" pitchFamily="34" charset="-120"/>
                <a:ea typeface="微軟正黑體" panose="020B0604030504040204" pitchFamily="34" charset="-120"/>
                <a:cs typeface="Arial" panose="020B0604020202020204" pitchFamily="34" charset="0"/>
              </a:rPr>
              <a:t>效能 </a:t>
            </a:r>
            <a:r>
              <a:rPr lang="en-US" altLang="zh-TW" sz="1200" b="1">
                <a:solidFill>
                  <a:schemeClr val="tx1">
                    <a:lumMod val="95000"/>
                    <a:lumOff val="5000"/>
                  </a:schemeClr>
                </a:solidFill>
                <a:latin typeface="微軟正黑體" panose="020B0604030504040204" pitchFamily="34" charset="-120"/>
                <a:ea typeface="微軟正黑體" panose="020B0604030504040204" pitchFamily="34" charset="-120"/>
                <a:cs typeface="Arial" panose="020B0604020202020204" pitchFamily="34" charset="0"/>
              </a:rPr>
              <a:t>SSD</a:t>
            </a:r>
            <a:endParaRPr lang="zh-TW" altLang="en-US" sz="1200" b="1">
              <a:solidFill>
                <a:schemeClr val="tx1">
                  <a:lumMod val="95000"/>
                  <a:lumOff val="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65" name="Picture 60">
            <a:extLst>
              <a:ext uri="{FF2B5EF4-FFF2-40B4-BE49-F238E27FC236}">
                <a16:creationId xmlns:a16="http://schemas.microsoft.com/office/drawing/2014/main" id="{E53DA530-C491-4FB6-B78B-C64F13BA56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2752" y="2864265"/>
            <a:ext cx="2464738" cy="1540734"/>
          </a:xfrm>
          <a:prstGeom prst="rect">
            <a:avLst/>
          </a:prstGeom>
        </p:spPr>
      </p:pic>
      <p:sp>
        <p:nvSpPr>
          <p:cNvPr id="68" name="向右箭號 118">
            <a:extLst>
              <a:ext uri="{FF2B5EF4-FFF2-40B4-BE49-F238E27FC236}">
                <a16:creationId xmlns:a16="http://schemas.microsoft.com/office/drawing/2014/main" id="{FB1D68C6-4592-47B7-961B-04AA50417CAE}"/>
              </a:ext>
            </a:extLst>
          </p:cNvPr>
          <p:cNvSpPr/>
          <p:nvPr/>
        </p:nvSpPr>
        <p:spPr>
          <a:xfrm rot="10800000">
            <a:off x="5165499" y="3455683"/>
            <a:ext cx="1277333" cy="678814"/>
          </a:xfrm>
          <a:prstGeom prst="rightArrow">
            <a:avLst/>
          </a:prstGeom>
          <a:gradFill>
            <a:gsLst>
              <a:gs pos="70000">
                <a:srgbClr val="10A08F"/>
              </a:gs>
              <a:gs pos="0">
                <a:schemeClr val="tx1">
                  <a:lumMod val="50000"/>
                  <a:lumOff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微軟正黑體" panose="020B0604030504040204" pitchFamily="34" charset="-120"/>
              <a:ea typeface="微軟正黑體" panose="020B0604030504040204" pitchFamily="34" charset="-120"/>
            </a:endParaRPr>
          </a:p>
        </p:txBody>
      </p:sp>
      <p:sp>
        <p:nvSpPr>
          <p:cNvPr id="72" name="向右箭號 118">
            <a:extLst>
              <a:ext uri="{FF2B5EF4-FFF2-40B4-BE49-F238E27FC236}">
                <a16:creationId xmlns:a16="http://schemas.microsoft.com/office/drawing/2014/main" id="{6604FCAF-D103-4F3E-9D0D-6C6F8BF16AF6}"/>
              </a:ext>
            </a:extLst>
          </p:cNvPr>
          <p:cNvSpPr/>
          <p:nvPr/>
        </p:nvSpPr>
        <p:spPr>
          <a:xfrm rot="10800000">
            <a:off x="2062532" y="3455683"/>
            <a:ext cx="1189989" cy="678814"/>
          </a:xfrm>
          <a:prstGeom prst="rightArrow">
            <a:avLst/>
          </a:prstGeom>
          <a:gradFill>
            <a:gsLst>
              <a:gs pos="70000">
                <a:srgbClr val="10A08F"/>
              </a:gs>
              <a:gs pos="0">
                <a:schemeClr val="tx1">
                  <a:lumMod val="50000"/>
                  <a:lumOff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微軟正黑體" panose="020B0604030504040204" pitchFamily="34" charset="-120"/>
              <a:ea typeface="微軟正黑體" panose="020B0604030504040204" pitchFamily="34" charset="-120"/>
            </a:endParaRPr>
          </a:p>
        </p:txBody>
      </p:sp>
      <p:sp>
        <p:nvSpPr>
          <p:cNvPr id="69" name="向右箭號 118">
            <a:extLst>
              <a:ext uri="{FF2B5EF4-FFF2-40B4-BE49-F238E27FC236}">
                <a16:creationId xmlns:a16="http://schemas.microsoft.com/office/drawing/2014/main" id="{929A6493-38B9-4133-886B-014B8F330D92}"/>
              </a:ext>
            </a:extLst>
          </p:cNvPr>
          <p:cNvSpPr/>
          <p:nvPr/>
        </p:nvSpPr>
        <p:spPr>
          <a:xfrm>
            <a:off x="5315249" y="3099262"/>
            <a:ext cx="1277333" cy="604156"/>
          </a:xfrm>
          <a:prstGeom prst="rightArrow">
            <a:avLst/>
          </a:prstGeom>
          <a:gradFill>
            <a:gsLst>
              <a:gs pos="70000">
                <a:srgbClr val="0099FF"/>
              </a:gs>
              <a:gs pos="0">
                <a:srgbClr val="B4FCFE">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微軟正黑體" panose="020B0604030504040204" pitchFamily="34" charset="-120"/>
              <a:ea typeface="微軟正黑體" panose="020B0604030504040204" pitchFamily="34" charset="-120"/>
            </a:endParaRPr>
          </a:p>
        </p:txBody>
      </p:sp>
      <p:sp>
        <p:nvSpPr>
          <p:cNvPr id="73" name="向右箭號 118">
            <a:extLst>
              <a:ext uri="{FF2B5EF4-FFF2-40B4-BE49-F238E27FC236}">
                <a16:creationId xmlns:a16="http://schemas.microsoft.com/office/drawing/2014/main" id="{169742DE-D402-48F1-A18C-04F4F0896BBC}"/>
              </a:ext>
            </a:extLst>
          </p:cNvPr>
          <p:cNvSpPr/>
          <p:nvPr/>
        </p:nvSpPr>
        <p:spPr>
          <a:xfrm>
            <a:off x="2240815" y="3099262"/>
            <a:ext cx="1277333" cy="604156"/>
          </a:xfrm>
          <a:prstGeom prst="rightArrow">
            <a:avLst/>
          </a:prstGeom>
          <a:gradFill>
            <a:gsLst>
              <a:gs pos="70000">
                <a:srgbClr val="0099FF"/>
              </a:gs>
              <a:gs pos="0">
                <a:srgbClr val="B4FCFE">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微軟正黑體" panose="020B0604030504040204" pitchFamily="34" charset="-120"/>
              <a:ea typeface="微軟正黑體" panose="020B0604030504040204" pitchFamily="34" charset="-120"/>
            </a:endParaRPr>
          </a:p>
        </p:txBody>
      </p:sp>
      <p:sp>
        <p:nvSpPr>
          <p:cNvPr id="70" name="文字方塊 69">
            <a:extLst>
              <a:ext uri="{FF2B5EF4-FFF2-40B4-BE49-F238E27FC236}">
                <a16:creationId xmlns:a16="http://schemas.microsoft.com/office/drawing/2014/main" id="{22BB026C-CA4C-46EE-B05B-A39A25DC3D2C}"/>
              </a:ext>
            </a:extLst>
          </p:cNvPr>
          <p:cNvSpPr txBox="1"/>
          <p:nvPr/>
        </p:nvSpPr>
        <p:spPr>
          <a:xfrm>
            <a:off x="5804166" y="3237387"/>
            <a:ext cx="700150" cy="323165"/>
          </a:xfrm>
          <a:prstGeom prst="rect">
            <a:avLst/>
          </a:prstGeom>
          <a:noFill/>
        </p:spPr>
        <p:txBody>
          <a:bodyPr wrap="square" rtlCol="0" anchor="t">
            <a:spAutoFit/>
          </a:bodyPr>
          <a:lstStyle/>
          <a:p>
            <a:pPr algn="ctr"/>
            <a:r>
              <a:rPr lang="en-US" altLang="zh-TW" sz="1500" b="1" err="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寫入</a:t>
            </a:r>
            <a:endParaRPr lang="en-US" altLang="zh-TW"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4" name="文字方塊 73">
            <a:extLst>
              <a:ext uri="{FF2B5EF4-FFF2-40B4-BE49-F238E27FC236}">
                <a16:creationId xmlns:a16="http://schemas.microsoft.com/office/drawing/2014/main" id="{09553049-C410-49B2-B8CE-AA049218FAEA}"/>
              </a:ext>
            </a:extLst>
          </p:cNvPr>
          <p:cNvSpPr txBox="1"/>
          <p:nvPr/>
        </p:nvSpPr>
        <p:spPr>
          <a:xfrm>
            <a:off x="2729731" y="3237387"/>
            <a:ext cx="700150" cy="323165"/>
          </a:xfrm>
          <a:prstGeom prst="rect">
            <a:avLst/>
          </a:prstGeom>
          <a:noFill/>
        </p:spPr>
        <p:txBody>
          <a:bodyPr wrap="square" rtlCol="0" anchor="t">
            <a:spAutoFit/>
          </a:bodyPr>
          <a:lstStyle/>
          <a:p>
            <a:pPr algn="ctr"/>
            <a:r>
              <a:rPr lang="en-US" altLang="zh-TW" sz="1500" b="1" err="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寫入</a:t>
            </a:r>
            <a:endParaRPr lang="en-US" altLang="zh-TW"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1" name="文字方塊 70">
            <a:extLst>
              <a:ext uri="{FF2B5EF4-FFF2-40B4-BE49-F238E27FC236}">
                <a16:creationId xmlns:a16="http://schemas.microsoft.com/office/drawing/2014/main" id="{680E7767-8AD7-472A-B186-08E3F40DBF82}"/>
              </a:ext>
            </a:extLst>
          </p:cNvPr>
          <p:cNvSpPr txBox="1"/>
          <p:nvPr/>
        </p:nvSpPr>
        <p:spPr>
          <a:xfrm>
            <a:off x="5346039" y="3630213"/>
            <a:ext cx="700150" cy="323165"/>
          </a:xfrm>
          <a:prstGeom prst="rect">
            <a:avLst/>
          </a:prstGeom>
          <a:noFill/>
        </p:spPr>
        <p:txBody>
          <a:bodyPr wrap="square" rtlCol="0" anchor="t">
            <a:spAutoFit/>
          </a:bodyPr>
          <a:lstStyle/>
          <a:p>
            <a:pPr algn="ctr"/>
            <a:r>
              <a:rPr lang="zh-TW"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讀取</a:t>
            </a:r>
            <a:endParaRPr lang="en-US" altLang="zh-TW"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5" name="文字方塊 74">
            <a:extLst>
              <a:ext uri="{FF2B5EF4-FFF2-40B4-BE49-F238E27FC236}">
                <a16:creationId xmlns:a16="http://schemas.microsoft.com/office/drawing/2014/main" id="{1EDD3ACC-F9A1-464C-AC80-8565EC81EEC3}"/>
              </a:ext>
            </a:extLst>
          </p:cNvPr>
          <p:cNvSpPr txBox="1"/>
          <p:nvPr/>
        </p:nvSpPr>
        <p:spPr>
          <a:xfrm>
            <a:off x="2241828" y="3623425"/>
            <a:ext cx="700150" cy="323165"/>
          </a:xfrm>
          <a:prstGeom prst="rect">
            <a:avLst/>
          </a:prstGeom>
          <a:noFill/>
        </p:spPr>
        <p:txBody>
          <a:bodyPr wrap="square" rtlCol="0" anchor="t">
            <a:spAutoFit/>
          </a:bodyPr>
          <a:lstStyle/>
          <a:p>
            <a:pPr algn="ctr"/>
            <a:r>
              <a:rPr lang="zh-TW"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讀取</a:t>
            </a:r>
            <a:endParaRPr lang="en-US" altLang="zh-TW"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29" name="群組 28">
            <a:extLst>
              <a:ext uri="{FF2B5EF4-FFF2-40B4-BE49-F238E27FC236}">
                <a16:creationId xmlns:a16="http://schemas.microsoft.com/office/drawing/2014/main" id="{1EC809F5-0516-47B0-8F7F-C11206F66677}"/>
              </a:ext>
            </a:extLst>
          </p:cNvPr>
          <p:cNvGrpSpPr/>
          <p:nvPr/>
        </p:nvGrpSpPr>
        <p:grpSpPr>
          <a:xfrm>
            <a:off x="9144000" y="471858"/>
            <a:ext cx="1083170" cy="916009"/>
            <a:chOff x="7903658" y="471858"/>
            <a:chExt cx="1083170" cy="916009"/>
          </a:xfrm>
        </p:grpSpPr>
        <p:sp>
          <p:nvSpPr>
            <p:cNvPr id="30" name="等腰三角形 29">
              <a:extLst>
                <a:ext uri="{FF2B5EF4-FFF2-40B4-BE49-F238E27FC236}">
                  <a16:creationId xmlns:a16="http://schemas.microsoft.com/office/drawing/2014/main" id="{94A66E5F-FF8D-4FEC-ACDB-5A7162CE0212}"/>
                </a:ext>
              </a:extLst>
            </p:cNvPr>
            <p:cNvSpPr/>
            <p:nvPr/>
          </p:nvSpPr>
          <p:spPr>
            <a:xfrm>
              <a:off x="7960808" y="471858"/>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Rectangle 4">
              <a:extLst>
                <a:ext uri="{FF2B5EF4-FFF2-40B4-BE49-F238E27FC236}">
                  <a16:creationId xmlns:a16="http://schemas.microsoft.com/office/drawing/2014/main" id="{4116DBA8-624C-4351-8F4B-0C4F36ADD886}"/>
                </a:ext>
              </a:extLst>
            </p:cNvPr>
            <p:cNvSpPr/>
            <p:nvPr/>
          </p:nvSpPr>
          <p:spPr>
            <a:xfrm>
              <a:off x="7903658" y="679981"/>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grpSp>
      <p:sp>
        <p:nvSpPr>
          <p:cNvPr id="32" name="等腰三角形 31">
            <a:extLst>
              <a:ext uri="{FF2B5EF4-FFF2-40B4-BE49-F238E27FC236}">
                <a16:creationId xmlns:a16="http://schemas.microsoft.com/office/drawing/2014/main" id="{C7C1D4B2-5320-45A9-9209-812B1F31D082}"/>
              </a:ext>
            </a:extLst>
          </p:cNvPr>
          <p:cNvSpPr/>
          <p:nvPr/>
        </p:nvSpPr>
        <p:spPr>
          <a:xfrm>
            <a:off x="9221540" y="1059492"/>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Rectangle 4">
            <a:extLst>
              <a:ext uri="{FF2B5EF4-FFF2-40B4-BE49-F238E27FC236}">
                <a16:creationId xmlns:a16="http://schemas.microsoft.com/office/drawing/2014/main" id="{9E0104AE-3815-409B-B949-82226DA36184}"/>
              </a:ext>
            </a:extLst>
          </p:cNvPr>
          <p:cNvSpPr/>
          <p:nvPr/>
        </p:nvSpPr>
        <p:spPr>
          <a:xfrm>
            <a:off x="9164390" y="1267615"/>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700099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accel="60333" decel="9500" autoRev="1" fill="hold" grpId="0" nodeType="withEffect">
                                  <p:stCondLst>
                                    <p:cond delay="0"/>
                                  </p:stCondLst>
                                  <p:endCondLst>
                                    <p:cond evt="onNext" delay="0">
                                      <p:tgtEl>
                                        <p:sldTgt/>
                                      </p:tgtEl>
                                    </p:cond>
                                  </p:endCondLst>
                                  <p:childTnLst>
                                    <p:animClr clrSpc="rgb" dir="cw">
                                      <p:cBhvr override="childStyle">
                                        <p:cTn id="6" dur="2000" fill="hold"/>
                                        <p:tgtEl>
                                          <p:spTgt spid="33"/>
                                        </p:tgtEl>
                                        <p:attrNameLst>
                                          <p:attrName>style.color</p:attrName>
                                        </p:attrNameLst>
                                      </p:cBhvr>
                                      <p:to>
                                        <a:srgbClr val="8B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4" name="圖片 3" hidden="1">
            <a:extLst>
              <a:ext uri="{FF2B5EF4-FFF2-40B4-BE49-F238E27FC236}">
                <a16:creationId xmlns:a16="http://schemas.microsoft.com/office/drawing/2014/main" id="{4A5B72D7-5115-4112-81EC-DA759A08E1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27791" y="2190761"/>
            <a:ext cx="1666089" cy="1249567"/>
          </a:xfrm>
          <a:prstGeom prst="rect">
            <a:avLst/>
          </a:prstGeom>
        </p:spPr>
      </p:pic>
      <p:pic>
        <p:nvPicPr>
          <p:cNvPr id="62" name="圖片 61" hidden="1">
            <a:extLst>
              <a:ext uri="{FF2B5EF4-FFF2-40B4-BE49-F238E27FC236}">
                <a16:creationId xmlns:a16="http://schemas.microsoft.com/office/drawing/2014/main" id="{18FDF07D-BA68-48FB-9153-2A54DE742FC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82013" y="1001472"/>
            <a:ext cx="3142637" cy="3815077"/>
          </a:xfrm>
          <a:prstGeom prst="rect">
            <a:avLst/>
          </a:prstGeom>
          <a:effectLst>
            <a:outerShdw blurRad="50800" dist="38100" dir="5400000" algn="t" rotWithShape="0">
              <a:prstClr val="black">
                <a:alpha val="40000"/>
              </a:prstClr>
            </a:outerShdw>
          </a:effectLst>
        </p:spPr>
      </p:pic>
      <p:sp>
        <p:nvSpPr>
          <p:cNvPr id="2" name="內容版面配置區 1" hidden="1">
            <a:extLst>
              <a:ext uri="{FF2B5EF4-FFF2-40B4-BE49-F238E27FC236}">
                <a16:creationId xmlns:a16="http://schemas.microsoft.com/office/drawing/2014/main" id="{E38528BA-6309-1E4B-AACE-F64AF967B36D}"/>
              </a:ext>
            </a:extLst>
          </p:cNvPr>
          <p:cNvSpPr>
            <a:spLocks noGrp="1"/>
          </p:cNvSpPr>
          <p:nvPr>
            <p:ph idx="4294967295"/>
          </p:nvPr>
        </p:nvSpPr>
        <p:spPr>
          <a:xfrm>
            <a:off x="0" y="1258888"/>
            <a:ext cx="5026025" cy="2771775"/>
          </a:xfrm>
          <a:prstGeom prst="rect">
            <a:avLst/>
          </a:prstGeom>
        </p:spPr>
        <p:txBody>
          <a:bodyPr spcFirstLastPara="1" vert="horz" wrap="square" lIns="91440" tIns="45720" rIns="91440" bIns="45720" rtlCol="0" anchor="t" anchorCtr="0">
            <a:normAutofit/>
          </a:bodyPr>
          <a:lstStyle/>
          <a:p>
            <a:pPr marL="285750" indent="-285750">
              <a:buClr>
                <a:schemeClr val="bg1"/>
              </a:buClr>
            </a:pPr>
            <a:r>
              <a:rPr lang="zh-TW" altLang="en-US"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唯寫快取為微軟提倡，在使用全快閃儲存時，再搭配高規格 </a:t>
            </a:r>
            <a:r>
              <a:rPr lang="en-US" altLang="zh-TW"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PCIe</a:t>
            </a:r>
            <a:r>
              <a:rPr lang="zh-TW" altLang="en-US"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介面 </a:t>
            </a:r>
            <a:r>
              <a:rPr lang="en" altLang="zh-TW"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SSD </a:t>
            </a:r>
            <a:r>
              <a:rPr lang="zh-TW" altLang="en-US"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重寫合併以提升壽命</a:t>
            </a:r>
            <a:endParaRPr lang="en-US" altLang="zh-TW"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marL="285750" indent="-285750">
              <a:lnSpc>
                <a:spcPct val="100000"/>
              </a:lnSpc>
              <a:buClr>
                <a:schemeClr val="tx1">
                  <a:lumMod val="75000"/>
                  <a:lumOff val="25000"/>
                </a:schemeClr>
              </a:buClr>
            </a:pPr>
            <a:endParaRPr lang="en-US" altLang="zh-TW"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marL="285750" indent="-285750">
              <a:lnSpc>
                <a:spcPct val="100000"/>
              </a:lnSpc>
            </a:pPr>
            <a:r>
              <a:rPr lang="en-US" altLang="zh-TW"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QNAP</a:t>
            </a:r>
            <a:r>
              <a:rPr lang="zh-TW" altLang="en-US"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認為，將高成本有限容量的 </a:t>
            </a:r>
            <a:r>
              <a:rPr lang="en" altLang="zh-TW"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SSD</a:t>
            </a:r>
            <a:r>
              <a:rPr lang="zh-TW" altLang="en-US"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使用寫入快取，在特定應用下更可獲得最高的性價比：</a:t>
            </a:r>
          </a:p>
          <a:p>
            <a:pPr marL="269875" indent="-87313">
              <a:lnSpc>
                <a:spcPct val="100000"/>
              </a:lnSpc>
              <a:buNone/>
            </a:pPr>
            <a:r>
              <a:rPr lang="en-US" altLang="zh-TW"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a:t>
            </a:r>
            <a:r>
              <a:rPr lang="zh-TW" altLang="en-US"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需要以高速傳入的檔案伺服器</a:t>
            </a:r>
          </a:p>
          <a:p>
            <a:pPr marL="269875" indent="-87313">
              <a:lnSpc>
                <a:spcPct val="100000"/>
              </a:lnSpc>
              <a:buNone/>
            </a:pPr>
            <a:r>
              <a:rPr lang="en-US" altLang="zh-TW"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2.</a:t>
            </a:r>
            <a:r>
              <a:rPr lang="zh-TW" altLang="en-US"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在資料存取種類上，寫的部份顯然大於讀取</a:t>
            </a:r>
            <a:br>
              <a:rPr lang="zh-TW" altLang="en-US"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br>
            <a:r>
              <a:rPr lang="zh-TW" altLang="en-US"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部份的資料庫應用</a:t>
            </a:r>
            <a:r>
              <a:rPr lang="en-US" altLang="zh-TW"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如 </a:t>
            </a:r>
            <a:r>
              <a:rPr lang="en" altLang="zh-TW"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IOT </a:t>
            </a:r>
            <a:r>
              <a:rPr lang="zh-TW" altLang="en-US"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監控伺服器</a:t>
            </a:r>
            <a:r>
              <a:rPr lang="en-US" altLang="zh-TW"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p>
          <a:p>
            <a:pPr marL="269875" indent="-87313">
              <a:lnSpc>
                <a:spcPct val="100000"/>
              </a:lnSpc>
              <a:buNone/>
            </a:pPr>
            <a:r>
              <a:rPr lang="en-US" altLang="zh-TW"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3.</a:t>
            </a:r>
            <a:r>
              <a:rPr lang="zh-TW" altLang="en-US"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寫入放大低，壽命高的 </a:t>
            </a:r>
            <a:r>
              <a:rPr lang="en-US" altLang="zh-TW"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SSD</a:t>
            </a:r>
            <a:r>
              <a:rPr lang="zh-TW" altLang="en-US"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與其他 </a:t>
            </a:r>
            <a:r>
              <a:rPr lang="en-US" altLang="zh-TW"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SSD</a:t>
            </a:r>
            <a:r>
              <a:rPr lang="zh-TW" altLang="en-US"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混用</a:t>
            </a:r>
            <a:br>
              <a:rPr lang="zh-TW" altLang="en-US"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br>
            <a:r>
              <a:rPr lang="en-US" altLang="zh-TW"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如 </a:t>
            </a:r>
            <a:r>
              <a:rPr lang="en" altLang="zh-TW"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Intel</a:t>
            </a:r>
            <a:r>
              <a:rPr lang="en" altLang="zh-TW" sz="1500" baseline="300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en" altLang="zh-TW"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Optane™</a:t>
            </a:r>
            <a:endParaRPr lang="zh-TW" altLang="en-US"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63" name="Shape 263"/>
          <p:cNvSpPr txBox="1">
            <a:spLocks noGrp="1"/>
          </p:cNvSpPr>
          <p:nvPr>
            <p:ph type="title"/>
          </p:nvPr>
        </p:nvSpPr>
        <p:spPr>
          <a:xfrm>
            <a:off x="457200" y="240038"/>
            <a:ext cx="8229600" cy="1089897"/>
          </a:xfrm>
          <a:prstGeom prst="rect">
            <a:avLst/>
          </a:prstGeom>
          <a:noFill/>
          <a:ln>
            <a:noFill/>
          </a:ln>
        </p:spPr>
        <p:txBody>
          <a:bodyPr spcFirstLastPara="1" vert="horz" wrap="square" lIns="91425" tIns="45700" rIns="91425" bIns="45700" rtlCol="0" anchor="ctr" anchorCtr="0">
            <a:noAutofit/>
          </a:bodyPr>
          <a:lstStyle/>
          <a:p>
            <a:pPr>
              <a:lnSpc>
                <a:spcPct val="150000"/>
              </a:lnSpc>
              <a:buClr>
                <a:schemeClr val="lt1"/>
              </a:buClr>
              <a:buSzPts val="800"/>
            </a:pPr>
            <a:r>
              <a:rPr kumimoji="1" lang="zh-TW" altLang="en-US">
                <a:latin typeface="微軟正黑體" panose="020B0604030504040204" pitchFamily="34" charset="-120"/>
                <a:ea typeface="微軟正黑體" panose="020B0604030504040204" pitchFamily="34" charset="-120"/>
                <a:sym typeface="Microsoft JhengHei"/>
              </a:rPr>
              <a:t>導入唯寫快取 </a:t>
            </a:r>
            <a:r>
              <a:rPr kumimoji="1" lang="en-US" altLang="zh-TW">
                <a:latin typeface="微軟正黑體" panose="020B0604030504040204" pitchFamily="34" charset="-120"/>
                <a:ea typeface="微軟正黑體" panose="020B0604030504040204" pitchFamily="34" charset="-120"/>
                <a:sym typeface="Microsoft JhengHei"/>
              </a:rPr>
              <a:t>(Write-Only) </a:t>
            </a:r>
            <a:br>
              <a:rPr kumimoji="1" lang="en-US" altLang="zh-TW">
                <a:latin typeface="微軟正黑體" panose="020B0604030504040204" pitchFamily="34" charset="-120"/>
                <a:ea typeface="微軟正黑體" panose="020B0604030504040204" pitchFamily="34" charset="-120"/>
                <a:sym typeface="Microsoft JhengHei"/>
              </a:rPr>
            </a:br>
            <a:r>
              <a:rPr kumimoji="1" lang="zh-TW" altLang="en-US" sz="2400" b="1">
                <a:solidFill>
                  <a:srgbClr val="2CF8FD"/>
                </a:solidFill>
                <a:latin typeface="微軟正黑體" panose="020B0604030504040204" pitchFamily="34" charset="-120"/>
                <a:ea typeface="微軟正黑體" panose="020B0604030504040204" pitchFamily="34" charset="-120"/>
                <a:sym typeface="Microsoft JhengHei"/>
              </a:rPr>
              <a:t>有效提高</a:t>
            </a:r>
            <a:r>
              <a:rPr kumimoji="1" lang="zh-TW" altLang="en-US" sz="2400" b="1">
                <a:solidFill>
                  <a:srgbClr val="2CF8FD"/>
                </a:solidFill>
                <a:latin typeface="微軟正黑體" panose="020B0604030504040204" pitchFamily="34" charset="-120"/>
                <a:ea typeface="微軟正黑體" panose="020B0604030504040204" pitchFamily="34" charset="-120"/>
              </a:rPr>
              <a:t> </a:t>
            </a:r>
            <a:r>
              <a:rPr kumimoji="1" lang="en-US" altLang="zh-TW" sz="2400" b="1">
                <a:solidFill>
                  <a:srgbClr val="2CF8FD"/>
                </a:solidFill>
                <a:latin typeface="微軟正黑體" panose="020B0604030504040204" pitchFamily="34" charset="-120"/>
                <a:ea typeface="微軟正黑體" panose="020B0604030504040204" pitchFamily="34" charset="-120"/>
              </a:rPr>
              <a:t>SSD </a:t>
            </a:r>
            <a:r>
              <a:rPr kumimoji="1" lang="zh-TW" altLang="en-US" sz="2400" b="1">
                <a:solidFill>
                  <a:srgbClr val="2CF8FD"/>
                </a:solidFill>
                <a:latin typeface="微軟正黑體" panose="020B0604030504040204" pitchFamily="34" charset="-120"/>
                <a:ea typeface="微軟正黑體" panose="020B0604030504040204" pitchFamily="34" charset="-120"/>
              </a:rPr>
              <a:t>應用的性價比</a:t>
            </a:r>
            <a:endParaRPr kumimoji="1" lang="zh-TW" altLang="en-US" b="1">
              <a:solidFill>
                <a:srgbClr val="2CF8FD"/>
              </a:solidFill>
              <a:latin typeface="微軟正黑體" panose="020B0604030504040204" pitchFamily="34" charset="-120"/>
              <a:ea typeface="微軟正黑體" panose="020B0604030504040204" pitchFamily="34" charset="-120"/>
              <a:sym typeface="Microsoft JhengHei"/>
            </a:endParaRPr>
          </a:p>
        </p:txBody>
      </p:sp>
      <p:sp>
        <p:nvSpPr>
          <p:cNvPr id="35" name="Shape 141" hidden="1">
            <a:extLst>
              <a:ext uri="{FF2B5EF4-FFF2-40B4-BE49-F238E27FC236}">
                <a16:creationId xmlns:a16="http://schemas.microsoft.com/office/drawing/2014/main" id="{0C0C8E7A-AB82-4B46-8A23-4EBE7193A616}"/>
              </a:ext>
            </a:extLst>
          </p:cNvPr>
          <p:cNvSpPr txBox="1"/>
          <p:nvPr/>
        </p:nvSpPr>
        <p:spPr>
          <a:xfrm>
            <a:off x="3369728" y="4170490"/>
            <a:ext cx="4730417" cy="269019"/>
          </a:xfrm>
          <a:prstGeom prst="rect">
            <a:avLst/>
          </a:prstGeom>
          <a:noFill/>
          <a:ln>
            <a:noFill/>
          </a:ln>
        </p:spPr>
        <p:txBody>
          <a:bodyPr spcFirstLastPara="1" wrap="square" lIns="68569" tIns="34275" rIns="68569" bIns="34275" anchor="t" anchorCtr="0">
            <a:noAutofit/>
          </a:bodyPr>
          <a:lstStyle/>
          <a:p>
            <a:endParaRPr lang="zh-TW" altLang="en-US" sz="525">
              <a:latin typeface="微軟正黑體" pitchFamily="34" charset="-120"/>
              <a:ea typeface="微軟正黑體" pitchFamily="34" charset="-120"/>
              <a:cs typeface="Microsoft JhengHei"/>
            </a:endParaRPr>
          </a:p>
        </p:txBody>
      </p:sp>
      <p:sp>
        <p:nvSpPr>
          <p:cNvPr id="39" name="Shape 266">
            <a:extLst>
              <a:ext uri="{FF2B5EF4-FFF2-40B4-BE49-F238E27FC236}">
                <a16:creationId xmlns:a16="http://schemas.microsoft.com/office/drawing/2014/main" id="{CE2B17E9-2DDB-467B-B4D3-1DB0F66CA018}"/>
              </a:ext>
            </a:extLst>
          </p:cNvPr>
          <p:cNvSpPr txBox="1"/>
          <p:nvPr/>
        </p:nvSpPr>
        <p:spPr>
          <a:xfrm>
            <a:off x="343002" y="4625505"/>
            <a:ext cx="4646096" cy="269019"/>
          </a:xfrm>
          <a:prstGeom prst="rect">
            <a:avLst/>
          </a:prstGeom>
          <a:noFill/>
          <a:ln>
            <a:noFill/>
          </a:ln>
        </p:spPr>
        <p:txBody>
          <a:bodyPr spcFirstLastPara="1" wrap="square" lIns="68569" tIns="34275" rIns="68569" bIns="34275" anchor="t" anchorCtr="0">
            <a:noAutofit/>
          </a:bodyPr>
          <a:lstStyle/>
          <a:p>
            <a:pPr marL="333375" indent="-257175"/>
            <a:r>
              <a:rPr lang="zh-TW" altLang="en-US" sz="750" b="1">
                <a:solidFill>
                  <a:schemeClr val="tx1">
                    <a:lumMod val="75000"/>
                    <a:lumOff val="25000"/>
                  </a:schemeClr>
                </a:solidFill>
                <a:latin typeface="微軟正黑體" pitchFamily="34" charset="-120"/>
                <a:ea typeface="微軟正黑體" pitchFamily="34" charset="-120"/>
              </a:rPr>
              <a:t>資料來源 </a:t>
            </a:r>
            <a:r>
              <a:rPr lang="en-US" altLang="zh-TW" sz="750" b="1">
                <a:solidFill>
                  <a:schemeClr val="tx1">
                    <a:lumMod val="75000"/>
                    <a:lumOff val="25000"/>
                  </a:schemeClr>
                </a:solidFill>
                <a:latin typeface="微軟正黑體" pitchFamily="34" charset="-120"/>
                <a:ea typeface="微軟正黑體" pitchFamily="34" charset="-120"/>
              </a:rPr>
              <a:t>: </a:t>
            </a:r>
          </a:p>
          <a:p>
            <a:pPr marL="333375" indent="-257175"/>
            <a:r>
              <a:rPr lang="en-US" altLang="zh-TW" sz="750">
                <a:solidFill>
                  <a:schemeClr val="tx1">
                    <a:lumMod val="75000"/>
                    <a:lumOff val="25000"/>
                  </a:schemeClr>
                </a:solidFill>
                <a:latin typeface="微軟正黑體" pitchFamily="34" charset="-120"/>
                <a:ea typeface="微軟正黑體" pitchFamily="34" charset="-120"/>
                <a:hlinkClick r:id="rId5">
                  <a:extLst>
                    <a:ext uri="{A12FA001-AC4F-418D-AE19-62706E023703}">
                      <ahyp:hlinkClr xmlns:ahyp="http://schemas.microsoft.com/office/drawing/2018/hyperlinkcolor" val="tx"/>
                    </a:ext>
                  </a:extLst>
                </a:hlinkClick>
              </a:rPr>
              <a:t>https://docs.microsoft.com/en-us/windows-server/storage/storage-spaces/understand-the-cache</a:t>
            </a:r>
            <a:endParaRPr lang="zh-TW" altLang="en-US" sz="1800">
              <a:solidFill>
                <a:schemeClr val="tx1">
                  <a:lumMod val="75000"/>
                  <a:lumOff val="25000"/>
                </a:schemeClr>
              </a:solidFill>
              <a:latin typeface="微軟正黑體" pitchFamily="34" charset="-120"/>
              <a:ea typeface="微軟正黑體" pitchFamily="34" charset="-120"/>
            </a:endParaRPr>
          </a:p>
        </p:txBody>
      </p:sp>
      <p:grpSp>
        <p:nvGrpSpPr>
          <p:cNvPr id="8" name="群組 7">
            <a:extLst>
              <a:ext uri="{FF2B5EF4-FFF2-40B4-BE49-F238E27FC236}">
                <a16:creationId xmlns:a16="http://schemas.microsoft.com/office/drawing/2014/main" id="{03359221-03F9-407A-8CC1-19184D5371C3}"/>
              </a:ext>
            </a:extLst>
          </p:cNvPr>
          <p:cNvGrpSpPr/>
          <p:nvPr/>
        </p:nvGrpSpPr>
        <p:grpSpPr>
          <a:xfrm>
            <a:off x="5038830" y="1407776"/>
            <a:ext cx="3434989" cy="3696217"/>
            <a:chOff x="5038830" y="1407776"/>
            <a:chExt cx="3434989" cy="3696217"/>
          </a:xfrm>
        </p:grpSpPr>
        <p:sp>
          <p:nvSpPr>
            <p:cNvPr id="5" name="矩形: 圓角 4">
              <a:extLst>
                <a:ext uri="{FF2B5EF4-FFF2-40B4-BE49-F238E27FC236}">
                  <a16:creationId xmlns:a16="http://schemas.microsoft.com/office/drawing/2014/main" id="{E3C7FE6A-3686-4438-8B23-3DC92369C7C9}"/>
                </a:ext>
              </a:extLst>
            </p:cNvPr>
            <p:cNvSpPr/>
            <p:nvPr/>
          </p:nvSpPr>
          <p:spPr>
            <a:xfrm>
              <a:off x="5038830" y="1407776"/>
              <a:ext cx="2907848" cy="3217729"/>
            </a:xfrm>
            <a:prstGeom prst="roundRect">
              <a:avLst>
                <a:gd name="adj" fmla="val 45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弧形 40">
              <a:extLst>
                <a:ext uri="{FF2B5EF4-FFF2-40B4-BE49-F238E27FC236}">
                  <a16:creationId xmlns:a16="http://schemas.microsoft.com/office/drawing/2014/main" id="{61289B4D-DF41-41B9-80F5-DA671A75A3FD}"/>
                </a:ext>
              </a:extLst>
            </p:cNvPr>
            <p:cNvSpPr/>
            <p:nvPr/>
          </p:nvSpPr>
          <p:spPr>
            <a:xfrm rot="14580648">
              <a:off x="5830774" y="2460949"/>
              <a:ext cx="3520963" cy="1765126"/>
            </a:xfrm>
            <a:prstGeom prst="arc">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050"/>
            </a:p>
          </p:txBody>
        </p:sp>
        <p:sp>
          <p:nvSpPr>
            <p:cNvPr id="42" name="矩形 41">
              <a:extLst>
                <a:ext uri="{FF2B5EF4-FFF2-40B4-BE49-F238E27FC236}">
                  <a16:creationId xmlns:a16="http://schemas.microsoft.com/office/drawing/2014/main" id="{B668C12D-F95C-4FDE-B602-55DAC4EF4C40}"/>
                </a:ext>
              </a:extLst>
            </p:cNvPr>
            <p:cNvSpPr/>
            <p:nvPr/>
          </p:nvSpPr>
          <p:spPr>
            <a:xfrm>
              <a:off x="5406762" y="3737108"/>
              <a:ext cx="499180" cy="70336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sp>
          <p:nvSpPr>
            <p:cNvPr id="43" name="矩形 42">
              <a:extLst>
                <a:ext uri="{FF2B5EF4-FFF2-40B4-BE49-F238E27FC236}">
                  <a16:creationId xmlns:a16="http://schemas.microsoft.com/office/drawing/2014/main" id="{3A354FC9-AAE7-4B63-9B65-5AF4D5570B66}"/>
                </a:ext>
              </a:extLst>
            </p:cNvPr>
            <p:cNvSpPr/>
            <p:nvPr/>
          </p:nvSpPr>
          <p:spPr>
            <a:xfrm>
              <a:off x="5978648" y="3737108"/>
              <a:ext cx="499180" cy="70336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cxnSp>
          <p:nvCxnSpPr>
            <p:cNvPr id="44" name="接點: 肘形 4">
              <a:extLst>
                <a:ext uri="{FF2B5EF4-FFF2-40B4-BE49-F238E27FC236}">
                  <a16:creationId xmlns:a16="http://schemas.microsoft.com/office/drawing/2014/main" id="{2E6D86E9-1EC7-4575-9E68-0CBED2330230}"/>
                </a:ext>
              </a:extLst>
            </p:cNvPr>
            <p:cNvCxnSpPr>
              <a:cxnSpLocks/>
              <a:endCxn id="43" idx="0"/>
            </p:cNvCxnSpPr>
            <p:nvPr/>
          </p:nvCxnSpPr>
          <p:spPr>
            <a:xfrm>
              <a:off x="5916182" y="3517640"/>
              <a:ext cx="312056" cy="219467"/>
            </a:xfrm>
            <a:prstGeom prst="bentConnector2">
              <a:avLst/>
            </a:prstGeom>
            <a:ln w="34925" cmpd="sng">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cxnSp>
          <p:nvCxnSpPr>
            <p:cNvPr id="45" name="接點: 肘形 13">
              <a:extLst>
                <a:ext uri="{FF2B5EF4-FFF2-40B4-BE49-F238E27FC236}">
                  <a16:creationId xmlns:a16="http://schemas.microsoft.com/office/drawing/2014/main" id="{EA845599-E2B1-491D-96DE-23350EC2C13B}"/>
                </a:ext>
              </a:extLst>
            </p:cNvPr>
            <p:cNvCxnSpPr>
              <a:cxnSpLocks/>
            </p:cNvCxnSpPr>
            <p:nvPr/>
          </p:nvCxnSpPr>
          <p:spPr>
            <a:xfrm rot="5400000">
              <a:off x="5576685" y="3379263"/>
              <a:ext cx="437517" cy="278179"/>
            </a:xfrm>
            <a:prstGeom prst="bentConnector3">
              <a:avLst>
                <a:gd name="adj1" fmla="val 50000"/>
              </a:avLst>
            </a:prstGeom>
            <a:ln w="34925" cmpd="sng">
              <a:solidFill>
                <a:srgbClr val="0071C2"/>
              </a:solidFill>
              <a:roun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6" name="群組 16">
              <a:extLst>
                <a:ext uri="{FF2B5EF4-FFF2-40B4-BE49-F238E27FC236}">
                  <a16:creationId xmlns:a16="http://schemas.microsoft.com/office/drawing/2014/main" id="{862CDF30-9A21-48E1-8B07-362D8CFCBC84}"/>
                </a:ext>
              </a:extLst>
            </p:cNvPr>
            <p:cNvGrpSpPr/>
            <p:nvPr/>
          </p:nvGrpSpPr>
          <p:grpSpPr>
            <a:xfrm>
              <a:off x="5686130" y="2609649"/>
              <a:ext cx="494877" cy="689945"/>
              <a:chOff x="6404096" y="2612019"/>
              <a:chExt cx="577780" cy="805526"/>
            </a:xfrm>
          </p:grpSpPr>
          <p:sp>
            <p:nvSpPr>
              <p:cNvPr id="60" name="直角三角形 59">
                <a:extLst>
                  <a:ext uri="{FF2B5EF4-FFF2-40B4-BE49-F238E27FC236}">
                    <a16:creationId xmlns:a16="http://schemas.microsoft.com/office/drawing/2014/main" id="{69153769-6600-4890-94CF-B906686F5A97}"/>
                  </a:ext>
                </a:extLst>
              </p:cNvPr>
              <p:cNvSpPr/>
              <p:nvPr/>
            </p:nvSpPr>
            <p:spPr>
              <a:xfrm>
                <a:off x="6404096" y="2612019"/>
                <a:ext cx="577780" cy="805526"/>
              </a:xfrm>
              <a:prstGeom prst="rtTriangle">
                <a:avLst/>
              </a:prstGeom>
              <a:solidFill>
                <a:srgbClr val="EF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61" name="直角三角形 60">
                <a:extLst>
                  <a:ext uri="{FF2B5EF4-FFF2-40B4-BE49-F238E27FC236}">
                    <a16:creationId xmlns:a16="http://schemas.microsoft.com/office/drawing/2014/main" id="{A4DE8064-D896-43FE-8302-26746CE29040}"/>
                  </a:ext>
                </a:extLst>
              </p:cNvPr>
              <p:cNvSpPr/>
              <p:nvPr/>
            </p:nvSpPr>
            <p:spPr>
              <a:xfrm rot="10800000">
                <a:off x="6404096" y="2612019"/>
                <a:ext cx="577780" cy="805526"/>
              </a:xfrm>
              <a:prstGeom prst="rtTriangle">
                <a:avLst/>
              </a:prstGeom>
              <a:solidFill>
                <a:srgbClr val="F1C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grpSp>
        <p:sp>
          <p:nvSpPr>
            <p:cNvPr id="47" name="文字方塊 46">
              <a:extLst>
                <a:ext uri="{FF2B5EF4-FFF2-40B4-BE49-F238E27FC236}">
                  <a16:creationId xmlns:a16="http://schemas.microsoft.com/office/drawing/2014/main" id="{65399044-84F0-481E-9211-8FC51D8EA440}"/>
                </a:ext>
              </a:extLst>
            </p:cNvPr>
            <p:cNvSpPr txBox="1"/>
            <p:nvPr/>
          </p:nvSpPr>
          <p:spPr>
            <a:xfrm>
              <a:off x="5682090" y="2741486"/>
              <a:ext cx="494878" cy="405738"/>
            </a:xfrm>
            <a:prstGeom prst="rect">
              <a:avLst/>
            </a:prstGeom>
            <a:noFill/>
          </p:spPr>
          <p:txBody>
            <a:bodyPr wrap="square" rtlCol="0">
              <a:spAutoFit/>
            </a:bodyPr>
            <a:lstStyle/>
            <a:p>
              <a:pPr algn="ctr"/>
              <a:r>
                <a:rPr lang="en-US" altLang="zh-TW" sz="1200" b="1" err="1">
                  <a:solidFill>
                    <a:schemeClr val="tx1">
                      <a:lumMod val="75000"/>
                      <a:lumOff val="25000"/>
                    </a:schemeClr>
                  </a:solidFill>
                </a:rPr>
                <a:t>NVMe</a:t>
              </a:r>
              <a:endParaRPr lang="zh-TW" altLang="en-US" sz="1200" b="1">
                <a:solidFill>
                  <a:schemeClr val="tx1">
                    <a:lumMod val="75000"/>
                    <a:lumOff val="25000"/>
                  </a:schemeClr>
                </a:solidFill>
              </a:endParaRPr>
            </a:p>
          </p:txBody>
        </p:sp>
        <p:cxnSp>
          <p:nvCxnSpPr>
            <p:cNvPr id="48" name="直線單箭頭接點 47">
              <a:extLst>
                <a:ext uri="{FF2B5EF4-FFF2-40B4-BE49-F238E27FC236}">
                  <a16:creationId xmlns:a16="http://schemas.microsoft.com/office/drawing/2014/main" id="{1DABDD8B-1F35-4C32-8087-ACA1C3827C03}"/>
                </a:ext>
              </a:extLst>
            </p:cNvPr>
            <p:cNvCxnSpPr/>
            <p:nvPr/>
          </p:nvCxnSpPr>
          <p:spPr>
            <a:xfrm>
              <a:off x="5934533" y="1899608"/>
              <a:ext cx="0" cy="71004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9" name="矩形 48">
              <a:extLst>
                <a:ext uri="{FF2B5EF4-FFF2-40B4-BE49-F238E27FC236}">
                  <a16:creationId xmlns:a16="http://schemas.microsoft.com/office/drawing/2014/main" id="{E321F7CB-826A-4AD4-9FB3-3329068DC826}"/>
                </a:ext>
              </a:extLst>
            </p:cNvPr>
            <p:cNvSpPr/>
            <p:nvPr/>
          </p:nvSpPr>
          <p:spPr>
            <a:xfrm>
              <a:off x="6563756" y="3737108"/>
              <a:ext cx="499180" cy="70336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sp>
          <p:nvSpPr>
            <p:cNvPr id="50" name="矩形 49">
              <a:extLst>
                <a:ext uri="{FF2B5EF4-FFF2-40B4-BE49-F238E27FC236}">
                  <a16:creationId xmlns:a16="http://schemas.microsoft.com/office/drawing/2014/main" id="{6C2DFC17-1A44-4566-A04B-B4A14C917A21}"/>
                </a:ext>
              </a:extLst>
            </p:cNvPr>
            <p:cNvSpPr/>
            <p:nvPr/>
          </p:nvSpPr>
          <p:spPr>
            <a:xfrm>
              <a:off x="7135643" y="3737108"/>
              <a:ext cx="499180" cy="70336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cxnSp>
          <p:nvCxnSpPr>
            <p:cNvPr id="51" name="接點: 肘形 26">
              <a:extLst>
                <a:ext uri="{FF2B5EF4-FFF2-40B4-BE49-F238E27FC236}">
                  <a16:creationId xmlns:a16="http://schemas.microsoft.com/office/drawing/2014/main" id="{6DDAB4F1-CF39-4E3C-9B9F-64D6E0BEBBB1}"/>
                </a:ext>
              </a:extLst>
            </p:cNvPr>
            <p:cNvCxnSpPr>
              <a:cxnSpLocks/>
              <a:endCxn id="50" idx="0"/>
            </p:cNvCxnSpPr>
            <p:nvPr/>
          </p:nvCxnSpPr>
          <p:spPr>
            <a:xfrm>
              <a:off x="7073177" y="3517640"/>
              <a:ext cx="312056" cy="219467"/>
            </a:xfrm>
            <a:prstGeom prst="bentConnector2">
              <a:avLst/>
            </a:prstGeom>
            <a:ln w="34925" cmpd="sng">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cxnSp>
          <p:nvCxnSpPr>
            <p:cNvPr id="52" name="接點: 肘形 27">
              <a:extLst>
                <a:ext uri="{FF2B5EF4-FFF2-40B4-BE49-F238E27FC236}">
                  <a16:creationId xmlns:a16="http://schemas.microsoft.com/office/drawing/2014/main" id="{FC8DC51B-0C43-4C91-8053-D65D43715BFF}"/>
                </a:ext>
              </a:extLst>
            </p:cNvPr>
            <p:cNvCxnSpPr>
              <a:cxnSpLocks/>
            </p:cNvCxnSpPr>
            <p:nvPr/>
          </p:nvCxnSpPr>
          <p:spPr>
            <a:xfrm rot="5400000">
              <a:off x="6733679" y="3379263"/>
              <a:ext cx="437517" cy="278179"/>
            </a:xfrm>
            <a:prstGeom prst="bentConnector3">
              <a:avLst>
                <a:gd name="adj1" fmla="val 50000"/>
              </a:avLst>
            </a:prstGeom>
            <a:ln w="34925" cmpd="sng">
              <a:solidFill>
                <a:schemeClr val="bg1">
                  <a:lumMod val="65000"/>
                </a:schemeClr>
              </a:solidFill>
              <a:round/>
              <a:headEnd type="none"/>
              <a:tailEnd type="none"/>
            </a:ln>
          </p:spPr>
          <p:style>
            <a:lnRef idx="1">
              <a:schemeClr val="accent1"/>
            </a:lnRef>
            <a:fillRef idx="0">
              <a:schemeClr val="accent1"/>
            </a:fillRef>
            <a:effectRef idx="0">
              <a:schemeClr val="accent1"/>
            </a:effectRef>
            <a:fontRef idx="minor">
              <a:schemeClr val="tx1"/>
            </a:fontRef>
          </p:style>
        </p:cxnSp>
        <p:grpSp>
          <p:nvGrpSpPr>
            <p:cNvPr id="53" name="群組 28">
              <a:extLst>
                <a:ext uri="{FF2B5EF4-FFF2-40B4-BE49-F238E27FC236}">
                  <a16:creationId xmlns:a16="http://schemas.microsoft.com/office/drawing/2014/main" id="{816C2FBA-32B6-4E28-A6DD-83FFAECD0076}"/>
                </a:ext>
              </a:extLst>
            </p:cNvPr>
            <p:cNvGrpSpPr/>
            <p:nvPr/>
          </p:nvGrpSpPr>
          <p:grpSpPr>
            <a:xfrm>
              <a:off x="6843125" y="2609649"/>
              <a:ext cx="494877" cy="689945"/>
              <a:chOff x="6404096" y="2612019"/>
              <a:chExt cx="577780" cy="805526"/>
            </a:xfrm>
          </p:grpSpPr>
          <p:sp>
            <p:nvSpPr>
              <p:cNvPr id="58" name="直角三角形 57">
                <a:extLst>
                  <a:ext uri="{FF2B5EF4-FFF2-40B4-BE49-F238E27FC236}">
                    <a16:creationId xmlns:a16="http://schemas.microsoft.com/office/drawing/2014/main" id="{8D65D3E9-6BF0-4B76-BCC6-8ED4D8E5E269}"/>
                  </a:ext>
                </a:extLst>
              </p:cNvPr>
              <p:cNvSpPr/>
              <p:nvPr/>
            </p:nvSpPr>
            <p:spPr>
              <a:xfrm>
                <a:off x="6404096" y="2612019"/>
                <a:ext cx="577780" cy="805526"/>
              </a:xfrm>
              <a:prstGeom prst="rtTriangle">
                <a:avLst/>
              </a:prstGeom>
              <a:solidFill>
                <a:srgbClr val="EF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59" name="直角三角形 58">
                <a:extLst>
                  <a:ext uri="{FF2B5EF4-FFF2-40B4-BE49-F238E27FC236}">
                    <a16:creationId xmlns:a16="http://schemas.microsoft.com/office/drawing/2014/main" id="{F20ED1B5-A65A-48C5-8EFA-91EB47EFBFB1}"/>
                  </a:ext>
                </a:extLst>
              </p:cNvPr>
              <p:cNvSpPr/>
              <p:nvPr/>
            </p:nvSpPr>
            <p:spPr>
              <a:xfrm rot="10800000">
                <a:off x="6404096" y="2612019"/>
                <a:ext cx="577780" cy="805526"/>
              </a:xfrm>
              <a:prstGeom prst="rtTriangle">
                <a:avLst/>
              </a:prstGeom>
              <a:solidFill>
                <a:srgbClr val="F1C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grpSp>
        <p:sp>
          <p:nvSpPr>
            <p:cNvPr id="54" name="文字方塊 53">
              <a:extLst>
                <a:ext uri="{FF2B5EF4-FFF2-40B4-BE49-F238E27FC236}">
                  <a16:creationId xmlns:a16="http://schemas.microsoft.com/office/drawing/2014/main" id="{5C4648F4-35A1-469C-8065-63A21E5DD609}"/>
                </a:ext>
              </a:extLst>
            </p:cNvPr>
            <p:cNvSpPr txBox="1"/>
            <p:nvPr/>
          </p:nvSpPr>
          <p:spPr>
            <a:xfrm>
              <a:off x="6843125" y="2741486"/>
              <a:ext cx="494878" cy="405738"/>
            </a:xfrm>
            <a:prstGeom prst="rect">
              <a:avLst/>
            </a:prstGeom>
            <a:noFill/>
          </p:spPr>
          <p:txBody>
            <a:bodyPr wrap="square" rtlCol="0">
              <a:spAutoFit/>
            </a:bodyPr>
            <a:lstStyle/>
            <a:p>
              <a:pPr algn="ctr"/>
              <a:r>
                <a:rPr lang="en-US" altLang="zh-TW" sz="1200" b="1" err="1">
                  <a:solidFill>
                    <a:schemeClr val="tx1">
                      <a:lumMod val="75000"/>
                      <a:lumOff val="25000"/>
                    </a:schemeClr>
                  </a:solidFill>
                </a:rPr>
                <a:t>NVMe</a:t>
              </a:r>
              <a:endParaRPr lang="zh-TW" altLang="en-US" sz="1200" b="1">
                <a:solidFill>
                  <a:schemeClr val="tx1">
                    <a:lumMod val="75000"/>
                    <a:lumOff val="25000"/>
                  </a:schemeClr>
                </a:solidFill>
              </a:endParaRPr>
            </a:p>
          </p:txBody>
        </p:sp>
        <p:sp>
          <p:nvSpPr>
            <p:cNvPr id="55" name="文字方塊 54">
              <a:extLst>
                <a:ext uri="{FF2B5EF4-FFF2-40B4-BE49-F238E27FC236}">
                  <a16:creationId xmlns:a16="http://schemas.microsoft.com/office/drawing/2014/main" id="{76457B17-AAEF-4BC3-8684-5EC38F17AEF7}"/>
                </a:ext>
              </a:extLst>
            </p:cNvPr>
            <p:cNvSpPr txBox="1"/>
            <p:nvPr/>
          </p:nvSpPr>
          <p:spPr>
            <a:xfrm>
              <a:off x="5481141" y="1431180"/>
              <a:ext cx="978987" cy="405738"/>
            </a:xfrm>
            <a:prstGeom prst="rect">
              <a:avLst/>
            </a:prstGeom>
            <a:noFill/>
          </p:spPr>
          <p:txBody>
            <a:bodyPr wrap="square" rtlCol="0">
              <a:spAutoFit/>
            </a:bodyPr>
            <a:lstStyle/>
            <a:p>
              <a:pPr algn="ctr"/>
              <a:r>
                <a:rPr lang="en-US" altLang="zh-TW" sz="1200" b="1">
                  <a:solidFill>
                    <a:srgbClr val="0070C0"/>
                  </a:solidFill>
                </a:rPr>
                <a:t>Writes</a:t>
              </a:r>
              <a:br>
                <a:rPr lang="en-US" altLang="zh-TW" sz="1200" b="1"/>
              </a:br>
              <a:r>
                <a:rPr lang="en-US" altLang="zh-TW" sz="1200"/>
                <a:t>are cached</a:t>
              </a:r>
              <a:endParaRPr lang="zh-TW" altLang="en-US" sz="1200"/>
            </a:p>
          </p:txBody>
        </p:sp>
        <p:sp>
          <p:nvSpPr>
            <p:cNvPr id="56" name="文字方塊 55">
              <a:extLst>
                <a:ext uri="{FF2B5EF4-FFF2-40B4-BE49-F238E27FC236}">
                  <a16:creationId xmlns:a16="http://schemas.microsoft.com/office/drawing/2014/main" id="{9179C037-7DF4-486C-BF11-8F8D75C4428B}"/>
                </a:ext>
              </a:extLst>
            </p:cNvPr>
            <p:cNvSpPr txBox="1"/>
            <p:nvPr/>
          </p:nvSpPr>
          <p:spPr>
            <a:xfrm>
              <a:off x="6655836" y="1431180"/>
              <a:ext cx="978987" cy="405738"/>
            </a:xfrm>
            <a:prstGeom prst="rect">
              <a:avLst/>
            </a:prstGeom>
            <a:noFill/>
          </p:spPr>
          <p:txBody>
            <a:bodyPr wrap="square" rtlCol="0">
              <a:spAutoFit/>
            </a:bodyPr>
            <a:lstStyle/>
            <a:p>
              <a:pPr algn="ctr"/>
              <a:r>
                <a:rPr lang="en-US" altLang="zh-TW" sz="1200" b="1">
                  <a:solidFill>
                    <a:srgbClr val="0070C0"/>
                  </a:solidFill>
                </a:rPr>
                <a:t>Reads</a:t>
              </a:r>
              <a:br>
                <a:rPr lang="en-US" altLang="zh-TW" sz="1200" b="1"/>
              </a:br>
              <a:r>
                <a:rPr lang="en-US" altLang="zh-TW" sz="1200"/>
                <a:t>are </a:t>
              </a:r>
              <a:r>
                <a:rPr lang="en-US" altLang="zh-TW" sz="1200" b="1">
                  <a:solidFill>
                    <a:srgbClr val="FF0000"/>
                  </a:solidFill>
                </a:rPr>
                <a:t>NOT</a:t>
              </a:r>
              <a:endParaRPr lang="zh-TW" altLang="en-US" sz="1200" b="1">
                <a:solidFill>
                  <a:srgbClr val="FF0000"/>
                </a:solidFill>
              </a:endParaRPr>
            </a:p>
          </p:txBody>
        </p:sp>
        <p:pic>
          <p:nvPicPr>
            <p:cNvPr id="57" name="圖形 256" descr="碼錶">
              <a:extLst>
                <a:ext uri="{FF2B5EF4-FFF2-40B4-BE49-F238E27FC236}">
                  <a16:creationId xmlns:a16="http://schemas.microsoft.com/office/drawing/2014/main" id="{64AC4A77-3DBB-4C51-851C-C6AD94B6879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54894" y="3284247"/>
              <a:ext cx="401458" cy="401458"/>
            </a:xfrm>
            <a:prstGeom prst="rect">
              <a:avLst/>
            </a:prstGeom>
          </p:spPr>
        </p:pic>
      </p:grpSp>
      <p:sp>
        <p:nvSpPr>
          <p:cNvPr id="30" name="Rectangle 4" hidden="1">
            <a:extLst>
              <a:ext uri="{FF2B5EF4-FFF2-40B4-BE49-F238E27FC236}">
                <a16:creationId xmlns:a16="http://schemas.microsoft.com/office/drawing/2014/main" id="{E079E49D-B3B0-4538-A5C4-2D1D9AEE40D9}"/>
              </a:ext>
            </a:extLst>
          </p:cNvPr>
          <p:cNvSpPr/>
          <p:nvPr/>
        </p:nvSpPr>
        <p:spPr>
          <a:xfrm>
            <a:off x="9468361" y="1658601"/>
            <a:ext cx="1194103" cy="307777"/>
          </a:xfrm>
          <a:prstGeom prst="rect">
            <a:avLst/>
          </a:prstGeom>
          <a:solidFill>
            <a:srgbClr val="FFC000"/>
          </a:solidFill>
        </p:spPr>
        <p:txBody>
          <a:bodyPr wrap="square" anchor="t">
            <a:spAutoFit/>
          </a:bodyPr>
          <a:lstStyle/>
          <a:p>
            <a:pPr marL="127000" lvl="0" algn="ctr">
              <a:buClr>
                <a:srgbClr val="F2F2F2"/>
              </a:buClr>
              <a:buSzPts val="1600"/>
            </a:pPr>
            <a:r>
              <a:rPr lang="zh-TW" altLang="en-US" sz="1400" b="1">
                <a:solidFill>
                  <a:schemeClr val="bg1"/>
                </a:solidFill>
                <a:latin typeface="Microsoft JhengHei" panose="020B0604030504040204" pitchFamily="34" charset="-120"/>
                <a:ea typeface="Microsoft JhengHei" panose="020B0604030504040204" pitchFamily="34" charset="-120"/>
              </a:rPr>
              <a:t>黑科技</a:t>
            </a:r>
            <a:endParaRPr lang="en-US" altLang="zh-TW" sz="1400" b="1">
              <a:solidFill>
                <a:schemeClr val="bg1"/>
              </a:solidFill>
              <a:latin typeface="Microsoft JhengHei" panose="020B0604030504040204" pitchFamily="34" charset="-120"/>
              <a:ea typeface="Microsoft JhengHei" panose="020B0604030504040204" pitchFamily="34" charset="-120"/>
            </a:endParaRPr>
          </a:p>
        </p:txBody>
      </p:sp>
      <p:sp>
        <p:nvSpPr>
          <p:cNvPr id="3" name="文字方塊 2">
            <a:extLst>
              <a:ext uri="{FF2B5EF4-FFF2-40B4-BE49-F238E27FC236}">
                <a16:creationId xmlns:a16="http://schemas.microsoft.com/office/drawing/2014/main" id="{2929F27E-F9B9-439E-8BAC-AD93ADAAE871}"/>
              </a:ext>
            </a:extLst>
          </p:cNvPr>
          <p:cNvSpPr txBox="1"/>
          <p:nvPr/>
        </p:nvSpPr>
        <p:spPr>
          <a:xfrm>
            <a:off x="475236" y="1708277"/>
            <a:ext cx="4159852" cy="2462213"/>
          </a:xfrm>
          <a:prstGeom prst="rect">
            <a:avLst/>
          </a:prstGeom>
          <a:noFill/>
        </p:spPr>
        <p:txBody>
          <a:bodyPr wrap="square" rtlCol="0" anchor="t">
            <a:spAutoFit/>
          </a:bodyPr>
          <a:lstStyle/>
          <a:p>
            <a:r>
              <a:rPr lang="zh-TW" altLang="en-US">
                <a:solidFill>
                  <a:srgbClr val="2CF8FD"/>
                </a:solidFill>
                <a:latin typeface="微軟正黑體" panose="020B0604030504040204" pitchFamily="34" charset="-120"/>
                <a:ea typeface="微軟正黑體" panose="020B0604030504040204" pitchFamily="34" charset="-120"/>
              </a:rPr>
              <a:t>唯寫快取</a:t>
            </a:r>
            <a:r>
              <a:rPr lang="zh-TW" altLang="en-US">
                <a:solidFill>
                  <a:schemeClr val="bg1"/>
                </a:solidFill>
                <a:latin typeface="微軟正黑體" panose="020B0604030504040204" pitchFamily="34" charset="-120"/>
                <a:ea typeface="微軟正黑體" panose="020B0604030504040204" pitchFamily="34" charset="-120"/>
              </a:rPr>
              <a:t>為微軟提倡，在使用全快閃儲存時，再搭配高規格 </a:t>
            </a:r>
            <a:r>
              <a:rPr lang="en-US" altLang="zh-TW">
                <a:solidFill>
                  <a:schemeClr val="bg1"/>
                </a:solidFill>
                <a:latin typeface="微軟正黑體" panose="020B0604030504040204" pitchFamily="34" charset="-120"/>
                <a:ea typeface="微軟正黑體" panose="020B0604030504040204" pitchFamily="34" charset="-120"/>
              </a:rPr>
              <a:t>PCIe </a:t>
            </a:r>
            <a:r>
              <a:rPr lang="zh-TW" altLang="en-US">
                <a:solidFill>
                  <a:schemeClr val="bg1"/>
                </a:solidFill>
                <a:latin typeface="微軟正黑體" panose="020B0604030504040204" pitchFamily="34" charset="-120"/>
                <a:ea typeface="微軟正黑體" panose="020B0604030504040204" pitchFamily="34" charset="-120"/>
              </a:rPr>
              <a:t>介面 </a:t>
            </a:r>
            <a:r>
              <a:rPr lang="en-US" altLang="zh-TW">
                <a:solidFill>
                  <a:schemeClr val="bg1"/>
                </a:solidFill>
                <a:latin typeface="微軟正黑體" panose="020B0604030504040204" pitchFamily="34" charset="-120"/>
                <a:ea typeface="微軟正黑體" panose="020B0604030504040204" pitchFamily="34" charset="-120"/>
              </a:rPr>
              <a:t>SSD </a:t>
            </a:r>
            <a:r>
              <a:rPr lang="zh-TW" altLang="en-US">
                <a:solidFill>
                  <a:schemeClr val="bg1"/>
                </a:solidFill>
                <a:latin typeface="微軟正黑體" panose="020B0604030504040204" pitchFamily="34" charset="-120"/>
                <a:ea typeface="微軟正黑體" panose="020B0604030504040204" pitchFamily="34" charset="-120"/>
              </a:rPr>
              <a:t>重寫合併以提升壽命</a:t>
            </a:r>
          </a:p>
          <a:p>
            <a:endParaRPr lang="zh-TW" altLang="en-US">
              <a:solidFill>
                <a:schemeClr val="bg1"/>
              </a:solidFill>
              <a:latin typeface="微軟正黑體" panose="020B0604030504040204" pitchFamily="34" charset="-120"/>
              <a:ea typeface="微軟正黑體" panose="020B0604030504040204" pitchFamily="34" charset="-120"/>
            </a:endParaRPr>
          </a:p>
          <a:p>
            <a:r>
              <a:rPr lang="zh-TW" altLang="en-US">
                <a:solidFill>
                  <a:schemeClr val="bg1"/>
                </a:solidFill>
                <a:latin typeface="微軟正黑體"/>
                <a:ea typeface="微軟正黑體"/>
              </a:rPr>
              <a:t>在特定應用下同樣可獲得高性價比：</a:t>
            </a:r>
            <a:br>
              <a:rPr lang="zh-TW" altLang="en-US">
                <a:solidFill>
                  <a:schemeClr val="bg1"/>
                </a:solidFill>
                <a:latin typeface="微軟正黑體"/>
                <a:ea typeface="微軟正黑體"/>
              </a:rPr>
            </a:br>
            <a:endParaRPr lang="zh-TW" altLang="en-US">
              <a:solidFill>
                <a:schemeClr val="bg1"/>
              </a:solidFill>
              <a:latin typeface="微軟正黑體"/>
              <a:ea typeface="微軟正黑體"/>
            </a:endParaRPr>
          </a:p>
          <a:p>
            <a:r>
              <a:rPr lang="en-US" altLang="zh-TW">
                <a:solidFill>
                  <a:schemeClr val="bg1"/>
                </a:solidFill>
                <a:latin typeface="微軟正黑體" panose="020B0604030504040204" pitchFamily="34" charset="-120"/>
                <a:ea typeface="微軟正黑體" panose="020B0604030504040204" pitchFamily="34" charset="-120"/>
              </a:rPr>
              <a:t>1. </a:t>
            </a:r>
            <a:r>
              <a:rPr lang="zh-TW" altLang="en-US">
                <a:solidFill>
                  <a:schemeClr val="bg1"/>
                </a:solidFill>
                <a:latin typeface="微軟正黑體" panose="020B0604030504040204" pitchFamily="34" charset="-120"/>
                <a:ea typeface="微軟正黑體" panose="020B0604030504040204" pitchFamily="34" charset="-120"/>
              </a:rPr>
              <a:t>需要以高速傳入的檔案伺服器</a:t>
            </a:r>
          </a:p>
          <a:p>
            <a:r>
              <a:rPr lang="en-US" altLang="zh-TW">
                <a:solidFill>
                  <a:schemeClr val="bg1"/>
                </a:solidFill>
                <a:latin typeface="微軟正黑體"/>
                <a:ea typeface="微軟正黑體"/>
              </a:rPr>
              <a:t>2. </a:t>
            </a:r>
            <a:r>
              <a:rPr lang="zh-TW" altLang="en-US">
                <a:solidFill>
                  <a:schemeClr val="bg1"/>
                </a:solidFill>
                <a:latin typeface="微軟正黑體"/>
                <a:ea typeface="微軟正黑體"/>
              </a:rPr>
              <a:t>在資料存取種類上，寫的部份顯然大於讀取</a:t>
            </a:r>
            <a:br>
              <a:rPr lang="zh-TW" altLang="en-US">
                <a:latin typeface="微軟正黑體" panose="020B0604030504040204" pitchFamily="34" charset="-120"/>
                <a:ea typeface="微軟正黑體" panose="020B0604030504040204" pitchFamily="34" charset="-120"/>
              </a:rPr>
            </a:br>
            <a:r>
              <a:rPr lang="zh-TW" altLang="en-US">
                <a:solidFill>
                  <a:schemeClr val="bg1"/>
                </a:solidFill>
                <a:latin typeface="微軟正黑體"/>
                <a:ea typeface="微軟正黑體"/>
              </a:rPr>
              <a:t>    部份的資料庫應用</a:t>
            </a:r>
            <a:r>
              <a:rPr lang="en-US" altLang="zh-TW">
                <a:solidFill>
                  <a:schemeClr val="bg1"/>
                </a:solidFill>
                <a:latin typeface="微軟正黑體"/>
                <a:ea typeface="微軟正黑體"/>
              </a:rPr>
              <a:t>(</a:t>
            </a:r>
            <a:r>
              <a:rPr lang="zh-TW" altLang="en-US">
                <a:solidFill>
                  <a:schemeClr val="bg1"/>
                </a:solidFill>
                <a:latin typeface="微軟正黑體"/>
                <a:ea typeface="微軟正黑體"/>
              </a:rPr>
              <a:t>如 </a:t>
            </a:r>
            <a:r>
              <a:rPr lang="en-US" altLang="zh-TW">
                <a:solidFill>
                  <a:schemeClr val="bg1"/>
                </a:solidFill>
                <a:latin typeface="微軟正黑體"/>
                <a:ea typeface="微軟正黑體"/>
              </a:rPr>
              <a:t>IOT </a:t>
            </a:r>
            <a:r>
              <a:rPr lang="zh-TW" altLang="en-US">
                <a:solidFill>
                  <a:schemeClr val="bg1"/>
                </a:solidFill>
                <a:latin typeface="微軟正黑體"/>
                <a:ea typeface="微軟正黑體"/>
              </a:rPr>
              <a:t>監控伺服器</a:t>
            </a:r>
            <a:r>
              <a:rPr lang="en-US" altLang="zh-TW">
                <a:solidFill>
                  <a:schemeClr val="bg1"/>
                </a:solidFill>
                <a:latin typeface="微軟正黑體"/>
                <a:ea typeface="微軟正黑體"/>
              </a:rPr>
              <a:t>)</a:t>
            </a:r>
          </a:p>
          <a:p>
            <a:r>
              <a:rPr lang="en-US" altLang="zh-TW">
                <a:solidFill>
                  <a:schemeClr val="bg1"/>
                </a:solidFill>
                <a:latin typeface="微軟正黑體"/>
                <a:ea typeface="微軟正黑體"/>
              </a:rPr>
              <a:t>3. </a:t>
            </a:r>
            <a:r>
              <a:rPr lang="zh-TW" altLang="en-US">
                <a:solidFill>
                  <a:schemeClr val="bg1"/>
                </a:solidFill>
                <a:latin typeface="微軟正黑體"/>
                <a:ea typeface="微軟正黑體"/>
              </a:rPr>
              <a:t>寫入放大低，壽命高的 </a:t>
            </a:r>
            <a:r>
              <a:rPr lang="en-US" altLang="zh-TW">
                <a:solidFill>
                  <a:schemeClr val="bg1"/>
                </a:solidFill>
                <a:latin typeface="微軟正黑體"/>
                <a:ea typeface="微軟正黑體"/>
              </a:rPr>
              <a:t>SSD </a:t>
            </a:r>
            <a:r>
              <a:rPr lang="zh-TW" altLang="en-US">
                <a:solidFill>
                  <a:schemeClr val="bg1"/>
                </a:solidFill>
                <a:latin typeface="微軟正黑體"/>
                <a:ea typeface="微軟正黑體"/>
              </a:rPr>
              <a:t>與其他 </a:t>
            </a:r>
            <a:r>
              <a:rPr lang="en-US" altLang="zh-TW">
                <a:solidFill>
                  <a:schemeClr val="bg1"/>
                </a:solidFill>
                <a:latin typeface="微軟正黑體"/>
                <a:ea typeface="微軟正黑體"/>
              </a:rPr>
              <a:t>SSD </a:t>
            </a:r>
            <a:r>
              <a:rPr lang="zh-TW" altLang="en-US">
                <a:solidFill>
                  <a:schemeClr val="bg1"/>
                </a:solidFill>
                <a:latin typeface="微軟正黑體"/>
                <a:ea typeface="微軟正黑體"/>
              </a:rPr>
              <a:t>混用</a:t>
            </a:r>
            <a:br>
              <a:rPr lang="zh-TW" altLang="en-US">
                <a:latin typeface="微軟正黑體" panose="020B0604030504040204" pitchFamily="34" charset="-120"/>
                <a:ea typeface="微軟正黑體" panose="020B0604030504040204" pitchFamily="34" charset="-120"/>
              </a:rPr>
            </a:br>
            <a:r>
              <a:rPr lang="zh-TW" altLang="en-US">
                <a:solidFill>
                  <a:schemeClr val="bg1"/>
                </a:solidFill>
                <a:latin typeface="微軟正黑體"/>
                <a:ea typeface="微軟正黑體"/>
              </a:rPr>
              <a:t>    如 </a:t>
            </a:r>
            <a:r>
              <a:rPr lang="en-US" altLang="zh-TW">
                <a:solidFill>
                  <a:schemeClr val="bg1"/>
                </a:solidFill>
                <a:latin typeface="微軟正黑體"/>
                <a:ea typeface="微軟正黑體"/>
              </a:rPr>
              <a:t>Intel® </a:t>
            </a:r>
            <a:r>
              <a:rPr lang="en-US" altLang="zh-TW" err="1">
                <a:solidFill>
                  <a:schemeClr val="bg1"/>
                </a:solidFill>
                <a:latin typeface="微軟正黑體"/>
                <a:ea typeface="微軟正黑體"/>
              </a:rPr>
              <a:t>Optane</a:t>
            </a:r>
            <a:r>
              <a:rPr lang="en-US" altLang="zh-TW">
                <a:solidFill>
                  <a:schemeClr val="bg1"/>
                </a:solidFill>
                <a:latin typeface="微軟正黑體"/>
                <a:ea typeface="微軟正黑體"/>
              </a:rPr>
              <a:t>™</a:t>
            </a:r>
          </a:p>
          <a:p>
            <a:endParaRPr lang="zh-TW" altLang="en-US">
              <a:solidFill>
                <a:schemeClr val="bg1"/>
              </a:solidFill>
              <a:latin typeface="微軟正黑體" panose="020B0604030504040204" pitchFamily="34" charset="-120"/>
              <a:ea typeface="微軟正黑體" panose="020B0604030504040204" pitchFamily="34" charset="-120"/>
            </a:endParaRPr>
          </a:p>
        </p:txBody>
      </p:sp>
      <p:pic>
        <p:nvPicPr>
          <p:cNvPr id="32" name="圖形 31">
            <a:extLst>
              <a:ext uri="{FF2B5EF4-FFF2-40B4-BE49-F238E27FC236}">
                <a16:creationId xmlns:a16="http://schemas.microsoft.com/office/drawing/2014/main" id="{723D7448-F37B-4074-B943-C5656AFF8EB3}"/>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960808" y="159914"/>
            <a:ext cx="941092" cy="160248"/>
          </a:xfrm>
          <a:prstGeom prst="rect">
            <a:avLst/>
          </a:prstGeom>
        </p:spPr>
      </p:pic>
      <p:grpSp>
        <p:nvGrpSpPr>
          <p:cNvPr id="6" name="群組 5">
            <a:extLst>
              <a:ext uri="{FF2B5EF4-FFF2-40B4-BE49-F238E27FC236}">
                <a16:creationId xmlns:a16="http://schemas.microsoft.com/office/drawing/2014/main" id="{A14239EE-79F1-453A-9FCF-BA0225CE4030}"/>
              </a:ext>
            </a:extLst>
          </p:cNvPr>
          <p:cNvGrpSpPr/>
          <p:nvPr/>
        </p:nvGrpSpPr>
        <p:grpSpPr>
          <a:xfrm>
            <a:off x="7903658" y="471858"/>
            <a:ext cx="1083170" cy="916009"/>
            <a:chOff x="7903658" y="471858"/>
            <a:chExt cx="1083170" cy="916009"/>
          </a:xfrm>
        </p:grpSpPr>
        <p:sp>
          <p:nvSpPr>
            <p:cNvPr id="34" name="等腰三角形 33">
              <a:extLst>
                <a:ext uri="{FF2B5EF4-FFF2-40B4-BE49-F238E27FC236}">
                  <a16:creationId xmlns:a16="http://schemas.microsoft.com/office/drawing/2014/main" id="{20D5581E-8B99-4E30-A25E-BD033B875167}"/>
                </a:ext>
              </a:extLst>
            </p:cNvPr>
            <p:cNvSpPr/>
            <p:nvPr/>
          </p:nvSpPr>
          <p:spPr>
            <a:xfrm>
              <a:off x="7960808" y="471858"/>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Rectangle 4">
              <a:extLst>
                <a:ext uri="{FF2B5EF4-FFF2-40B4-BE49-F238E27FC236}">
                  <a16:creationId xmlns:a16="http://schemas.microsoft.com/office/drawing/2014/main" id="{F5CFFEDC-4CE5-4F80-8169-36D6D24014E2}"/>
                </a:ext>
              </a:extLst>
            </p:cNvPr>
            <p:cNvSpPr/>
            <p:nvPr/>
          </p:nvSpPr>
          <p:spPr>
            <a:xfrm>
              <a:off x="7903658" y="679981"/>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grpSp>
      <p:sp>
        <p:nvSpPr>
          <p:cNvPr id="37" name="等腰三角形 36">
            <a:extLst>
              <a:ext uri="{FF2B5EF4-FFF2-40B4-BE49-F238E27FC236}">
                <a16:creationId xmlns:a16="http://schemas.microsoft.com/office/drawing/2014/main" id="{FE4B1C0B-1CCD-4C00-A8E2-0EB31DBE26AC}"/>
              </a:ext>
            </a:extLst>
          </p:cNvPr>
          <p:cNvSpPr/>
          <p:nvPr/>
        </p:nvSpPr>
        <p:spPr>
          <a:xfrm>
            <a:off x="9248709" y="1055015"/>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Rectangle 4">
            <a:extLst>
              <a:ext uri="{FF2B5EF4-FFF2-40B4-BE49-F238E27FC236}">
                <a16:creationId xmlns:a16="http://schemas.microsoft.com/office/drawing/2014/main" id="{28A9C938-D137-4FB0-93FB-74CBD7C52C4B}"/>
              </a:ext>
            </a:extLst>
          </p:cNvPr>
          <p:cNvSpPr/>
          <p:nvPr/>
        </p:nvSpPr>
        <p:spPr>
          <a:xfrm>
            <a:off x="9191559" y="1263138"/>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309381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75FD584-0E33-4881-9941-43893886D34E}"/>
              </a:ext>
            </a:extLst>
          </p:cNvPr>
          <p:cNvSpPr>
            <a:spLocks noGrp="1"/>
          </p:cNvSpPr>
          <p:nvPr>
            <p:ph type="title"/>
          </p:nvPr>
        </p:nvSpPr>
        <p:spPr>
          <a:xfrm>
            <a:off x="408659" y="155898"/>
            <a:ext cx="8229600" cy="812800"/>
          </a:xfrm>
          <a:prstGeom prst="rect">
            <a:avLst/>
          </a:prstGeom>
        </p:spPr>
        <p:txBody>
          <a:bodyPr/>
          <a:lstStyle/>
          <a:p>
            <a:r>
              <a:rPr lang="zh-TW" altLang="en-US">
                <a:latin typeface="微軟正黑體" panose="020B0604030504040204" pitchFamily="34" charset="-120"/>
                <a:ea typeface="微軟正黑體" panose="020B0604030504040204" pitchFamily="34" charset="-120"/>
              </a:rPr>
              <a:t>無需停機的</a:t>
            </a:r>
            <a:r>
              <a:rPr lang="en-US" altLang="zh-TW">
                <a:latin typeface="微軟正黑體" panose="020B0604030504040204" pitchFamily="34" charset="-120"/>
                <a:ea typeface="微軟正黑體" panose="020B0604030504040204" pitchFamily="34" charset="-120"/>
              </a:rPr>
              <a:t>SSD</a:t>
            </a:r>
            <a:r>
              <a:rPr lang="zh-TW" altLang="en-US">
                <a:latin typeface="微軟正黑體" panose="020B0604030504040204" pitchFamily="34" charset="-120"/>
                <a:ea typeface="微軟正黑體" panose="020B0604030504040204" pitchFamily="34" charset="-120"/>
              </a:rPr>
              <a:t> </a:t>
            </a:r>
            <a:r>
              <a:rPr lang="en-US" altLang="zh-TW">
                <a:latin typeface="微軟正黑體" panose="020B0604030504040204" pitchFamily="34" charset="-120"/>
                <a:ea typeface="微軟正黑體" panose="020B0604030504040204" pitchFamily="34" charset="-120"/>
              </a:rPr>
              <a:t>Cache</a:t>
            </a:r>
            <a:r>
              <a:rPr lang="zh-TW" altLang="en-US">
                <a:latin typeface="微軟正黑體" panose="020B0604030504040204" pitchFamily="34" charset="-120"/>
                <a:ea typeface="微軟正黑體" panose="020B0604030504040204" pitchFamily="34" charset="-120"/>
              </a:rPr>
              <a:t>應用</a:t>
            </a:r>
          </a:p>
        </p:txBody>
      </p:sp>
      <p:sp>
        <p:nvSpPr>
          <p:cNvPr id="4" name="Shape 280">
            <a:extLst>
              <a:ext uri="{FF2B5EF4-FFF2-40B4-BE49-F238E27FC236}">
                <a16:creationId xmlns:a16="http://schemas.microsoft.com/office/drawing/2014/main" id="{AD5DF726-BAAB-4DDB-A309-8D82D042E286}"/>
              </a:ext>
            </a:extLst>
          </p:cNvPr>
          <p:cNvSpPr txBox="1"/>
          <p:nvPr/>
        </p:nvSpPr>
        <p:spPr>
          <a:xfrm>
            <a:off x="272876" y="993000"/>
            <a:ext cx="6107137" cy="1317300"/>
          </a:xfrm>
          <a:prstGeom prst="rect">
            <a:avLst/>
          </a:prstGeom>
          <a:noFill/>
          <a:ln>
            <a:noFill/>
          </a:ln>
        </p:spPr>
        <p:txBody>
          <a:bodyPr wrap="square" lIns="68550" tIns="34250" rIns="68550" bIns="34250" anchor="t" anchorCtr="0">
            <a:noAutofit/>
          </a:bodyPr>
          <a:lstStyle/>
          <a:p>
            <a:pPr marR="0" lvl="0" algn="l" rtl="0">
              <a:spcBef>
                <a:spcPts val="0"/>
              </a:spcBef>
              <a:spcAft>
                <a:spcPts val="0"/>
              </a:spcAft>
              <a:buClr>
                <a:schemeClr val="bg1"/>
              </a:buClr>
            </a:pPr>
            <a:endParaRPr lang="zh-TW" altLang="en-US" sz="1800">
              <a:solidFill>
                <a:schemeClr val="bg1"/>
              </a:solidFill>
              <a:latin typeface="Microsoft JhengHei"/>
              <a:ea typeface="Microsoft JhengHei"/>
              <a:cs typeface="Microsoft JhengHei"/>
              <a:sym typeface="Microsoft JhengHei"/>
            </a:endParaRPr>
          </a:p>
          <a:p>
            <a:pPr marL="457200" marR="0" lvl="0" indent="-355600" algn="l" rtl="0">
              <a:spcBef>
                <a:spcPts val="0"/>
              </a:spcBef>
              <a:spcAft>
                <a:spcPts val="0"/>
              </a:spcAft>
              <a:buClr>
                <a:schemeClr val="bg1"/>
              </a:buClr>
              <a:buSzPct val="100000"/>
              <a:buFont typeface="Arial" panose="020B0604020202020204" pitchFamily="34" charset="0"/>
              <a:buChar char="•"/>
            </a:pPr>
            <a:r>
              <a:rPr lang="zh-TW" altLang="en-US" sz="1800">
                <a:solidFill>
                  <a:schemeClr val="bg1"/>
                </a:solidFill>
                <a:latin typeface="Microsoft JhengHei"/>
                <a:ea typeface="Microsoft JhengHei"/>
                <a:cs typeface="Microsoft JhengHei"/>
                <a:sym typeface="Microsoft JhengHei"/>
              </a:rPr>
              <a:t>變更</a:t>
            </a:r>
            <a:r>
              <a:rPr lang="en-US" altLang="zh-TW" sz="1800">
                <a:solidFill>
                  <a:schemeClr val="bg1"/>
                </a:solidFill>
                <a:latin typeface="Microsoft JhengHei"/>
                <a:ea typeface="Microsoft JhengHei"/>
                <a:cs typeface="Microsoft JhengHei"/>
                <a:sym typeface="Microsoft JhengHei"/>
              </a:rPr>
              <a:t>SSD</a:t>
            </a:r>
            <a:r>
              <a:rPr lang="zh-TW" altLang="en-US" sz="1800">
                <a:solidFill>
                  <a:schemeClr val="bg1"/>
                </a:solidFill>
                <a:latin typeface="Microsoft JhengHei"/>
                <a:ea typeface="Microsoft JhengHei"/>
                <a:cs typeface="Microsoft JhengHei"/>
                <a:sym typeface="Microsoft JhengHei"/>
              </a:rPr>
              <a:t> </a:t>
            </a:r>
            <a:r>
              <a:rPr lang="en-US" altLang="zh-TW" sz="1800">
                <a:solidFill>
                  <a:schemeClr val="bg1"/>
                </a:solidFill>
                <a:latin typeface="Microsoft JhengHei"/>
                <a:ea typeface="Microsoft JhengHei"/>
                <a:cs typeface="Microsoft JhengHei"/>
                <a:sym typeface="Microsoft JhengHei"/>
              </a:rPr>
              <a:t>Cache RAID</a:t>
            </a:r>
            <a:r>
              <a:rPr lang="zh-TW" altLang="en-US" sz="1800">
                <a:solidFill>
                  <a:schemeClr val="bg1"/>
                </a:solidFill>
                <a:latin typeface="Microsoft JhengHei"/>
                <a:ea typeface="Microsoft JhengHei"/>
                <a:cs typeface="Microsoft JhengHei"/>
                <a:sym typeface="Microsoft JhengHei"/>
              </a:rPr>
              <a:t>組態，無需中斷檔案傳輸服務</a:t>
            </a:r>
            <a:endParaRPr lang="en-US" altLang="zh-TW" sz="1800">
              <a:solidFill>
                <a:schemeClr val="bg1"/>
              </a:solidFill>
              <a:latin typeface="Microsoft JhengHei"/>
              <a:ea typeface="Microsoft JhengHei"/>
              <a:cs typeface="Microsoft JhengHei"/>
              <a:sym typeface="Microsoft JhengHei"/>
            </a:endParaRPr>
          </a:p>
          <a:p>
            <a:pPr marL="457200" lvl="0" indent="-355600">
              <a:buClr>
                <a:schemeClr val="bg1"/>
              </a:buClr>
              <a:buSzPct val="100000"/>
              <a:buFont typeface="Arial" panose="020B0604020202020204" pitchFamily="34" charset="0"/>
              <a:buChar char="•"/>
            </a:pPr>
            <a:r>
              <a:rPr lang="zh-TW" sz="1800">
                <a:solidFill>
                  <a:schemeClr val="bg1"/>
                </a:solidFill>
                <a:latin typeface="Microsoft JhengHei"/>
                <a:ea typeface="Microsoft JhengHei"/>
                <a:cs typeface="Microsoft JhengHei"/>
                <a:sym typeface="Microsoft JhengHei"/>
              </a:rPr>
              <a:t>升級為Qtier儲存池</a:t>
            </a:r>
            <a:r>
              <a:rPr lang="zh-TW" altLang="en-US" sz="1800">
                <a:solidFill>
                  <a:schemeClr val="bg1"/>
                </a:solidFill>
                <a:latin typeface="Microsoft JhengHei"/>
                <a:ea typeface="Microsoft JhengHei"/>
                <a:cs typeface="Microsoft JhengHei"/>
                <a:sym typeface="Microsoft JhengHei"/>
              </a:rPr>
              <a:t>，也無需中斷檔案傳輸服務</a:t>
            </a:r>
            <a:endParaRPr lang="zh-TW" sz="1800">
              <a:solidFill>
                <a:schemeClr val="bg1"/>
              </a:solidFill>
              <a:latin typeface="Microsoft JhengHei"/>
              <a:ea typeface="Microsoft JhengHei"/>
              <a:cs typeface="Microsoft JhengHei"/>
              <a:sym typeface="Microsoft JhengHei"/>
            </a:endParaRPr>
          </a:p>
        </p:txBody>
      </p:sp>
      <p:sp>
        <p:nvSpPr>
          <p:cNvPr id="15" name="Rectangle 4" hidden="1">
            <a:extLst>
              <a:ext uri="{FF2B5EF4-FFF2-40B4-BE49-F238E27FC236}">
                <a16:creationId xmlns:a16="http://schemas.microsoft.com/office/drawing/2014/main" id="{662C82C0-C6F6-490B-B1C3-B29DFFCAB1C4}"/>
              </a:ext>
            </a:extLst>
          </p:cNvPr>
          <p:cNvSpPr/>
          <p:nvPr/>
        </p:nvSpPr>
        <p:spPr>
          <a:xfrm>
            <a:off x="6869229" y="1326333"/>
            <a:ext cx="1194103" cy="307777"/>
          </a:xfrm>
          <a:prstGeom prst="rect">
            <a:avLst/>
          </a:prstGeom>
          <a:solidFill>
            <a:srgbClr val="FFC000"/>
          </a:solidFill>
        </p:spPr>
        <p:txBody>
          <a:bodyPr wrap="square" anchor="t">
            <a:spAutoFit/>
          </a:bodyPr>
          <a:lstStyle/>
          <a:p>
            <a:pPr marL="127000" lvl="0" algn="ctr">
              <a:buClr>
                <a:srgbClr val="F2F2F2"/>
              </a:buClr>
              <a:buSzPts val="1600"/>
            </a:pPr>
            <a:r>
              <a:rPr lang="zh-TW" altLang="en-US" sz="1400" b="1">
                <a:solidFill>
                  <a:schemeClr val="bg1"/>
                </a:solidFill>
                <a:latin typeface="Microsoft JhengHei" panose="020B0604030504040204" pitchFamily="34" charset="-120"/>
                <a:ea typeface="Microsoft JhengHei" panose="020B0604030504040204" pitchFamily="34" charset="-120"/>
              </a:rPr>
              <a:t>黑科技</a:t>
            </a:r>
            <a:endParaRPr lang="en-US" altLang="zh-TW" sz="1400" b="1">
              <a:solidFill>
                <a:schemeClr val="bg1"/>
              </a:solidFill>
              <a:latin typeface="Microsoft JhengHei" panose="020B0604030504040204" pitchFamily="34" charset="-120"/>
              <a:ea typeface="Microsoft JhengHei" panose="020B0604030504040204" pitchFamily="34" charset="-120"/>
            </a:endParaRPr>
          </a:p>
        </p:txBody>
      </p:sp>
      <p:pic>
        <p:nvPicPr>
          <p:cNvPr id="16" name="圖形 15">
            <a:extLst>
              <a:ext uri="{FF2B5EF4-FFF2-40B4-BE49-F238E27FC236}">
                <a16:creationId xmlns:a16="http://schemas.microsoft.com/office/drawing/2014/main" id="{5DEC248C-5B4D-4A31-A77C-EE62A370EA12}"/>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60808" y="159914"/>
            <a:ext cx="941092" cy="160248"/>
          </a:xfrm>
          <a:prstGeom prst="rect">
            <a:avLst/>
          </a:prstGeom>
        </p:spPr>
      </p:pic>
      <p:grpSp>
        <p:nvGrpSpPr>
          <p:cNvPr id="17" name="群組 16">
            <a:extLst>
              <a:ext uri="{FF2B5EF4-FFF2-40B4-BE49-F238E27FC236}">
                <a16:creationId xmlns:a16="http://schemas.microsoft.com/office/drawing/2014/main" id="{0351887A-94A3-4EA9-8D48-1068E8AAC12E}"/>
              </a:ext>
            </a:extLst>
          </p:cNvPr>
          <p:cNvGrpSpPr/>
          <p:nvPr/>
        </p:nvGrpSpPr>
        <p:grpSpPr>
          <a:xfrm>
            <a:off x="9144000" y="471858"/>
            <a:ext cx="1083170" cy="916009"/>
            <a:chOff x="7903658" y="471858"/>
            <a:chExt cx="1083170" cy="916009"/>
          </a:xfrm>
        </p:grpSpPr>
        <p:sp>
          <p:nvSpPr>
            <p:cNvPr id="18" name="等腰三角形 17">
              <a:extLst>
                <a:ext uri="{FF2B5EF4-FFF2-40B4-BE49-F238E27FC236}">
                  <a16:creationId xmlns:a16="http://schemas.microsoft.com/office/drawing/2014/main" id="{038BB913-019D-406E-AF74-80DBC4BE5A1B}"/>
                </a:ext>
              </a:extLst>
            </p:cNvPr>
            <p:cNvSpPr/>
            <p:nvPr/>
          </p:nvSpPr>
          <p:spPr>
            <a:xfrm>
              <a:off x="7960808" y="471858"/>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Rectangle 4">
              <a:extLst>
                <a:ext uri="{FF2B5EF4-FFF2-40B4-BE49-F238E27FC236}">
                  <a16:creationId xmlns:a16="http://schemas.microsoft.com/office/drawing/2014/main" id="{691F9145-2EAA-4A4B-B8A3-D0AF96F97977}"/>
                </a:ext>
              </a:extLst>
            </p:cNvPr>
            <p:cNvSpPr/>
            <p:nvPr/>
          </p:nvSpPr>
          <p:spPr>
            <a:xfrm>
              <a:off x="7903658" y="679981"/>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grpSp>
      <p:grpSp>
        <p:nvGrpSpPr>
          <p:cNvPr id="3" name="群組 2">
            <a:extLst>
              <a:ext uri="{FF2B5EF4-FFF2-40B4-BE49-F238E27FC236}">
                <a16:creationId xmlns:a16="http://schemas.microsoft.com/office/drawing/2014/main" id="{99B8AD4B-484B-4F4F-8736-8C12103022FA}"/>
              </a:ext>
            </a:extLst>
          </p:cNvPr>
          <p:cNvGrpSpPr/>
          <p:nvPr/>
        </p:nvGrpSpPr>
        <p:grpSpPr>
          <a:xfrm>
            <a:off x="475511" y="1793732"/>
            <a:ext cx="8251025" cy="3137119"/>
            <a:chOff x="475511" y="1967021"/>
            <a:chExt cx="8251025" cy="3137119"/>
          </a:xfrm>
        </p:grpSpPr>
        <p:sp>
          <p:nvSpPr>
            <p:cNvPr id="6" name="矩形 5">
              <a:extLst>
                <a:ext uri="{FF2B5EF4-FFF2-40B4-BE49-F238E27FC236}">
                  <a16:creationId xmlns:a16="http://schemas.microsoft.com/office/drawing/2014/main" id="{D796D069-98D1-41CB-A839-3B816E3DE208}"/>
                </a:ext>
              </a:extLst>
            </p:cNvPr>
            <p:cNvSpPr/>
            <p:nvPr/>
          </p:nvSpPr>
          <p:spPr>
            <a:xfrm>
              <a:off x="4479667" y="2417862"/>
              <a:ext cx="184666" cy="307777"/>
            </a:xfrm>
            <a:prstGeom prst="rect">
              <a:avLst/>
            </a:prstGeom>
          </p:spPr>
          <p:txBody>
            <a:bodyPr wrap="none">
              <a:spAutoFit/>
            </a:bodyPr>
            <a:lstStyle/>
            <a:p>
              <a:r>
                <a:rPr lang="zh-TW" altLang="en-US"/>
                <a:t> </a:t>
              </a:r>
            </a:p>
          </p:txBody>
        </p:sp>
        <p:pic>
          <p:nvPicPr>
            <p:cNvPr id="3084" name="Picture 12" descr="https://www.qnap.com/i/_attach_file/product/photo/800_500/268_1488959195_TVS-1282T3_Front.png">
              <a:extLst>
                <a:ext uri="{FF2B5EF4-FFF2-40B4-BE49-F238E27FC236}">
                  <a16:creationId xmlns:a16="http://schemas.microsoft.com/office/drawing/2014/main" id="{D4DE5E28-39D6-4B31-8F72-E684A2A5B4B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8094" y="2168931"/>
              <a:ext cx="3970000" cy="2481250"/>
            </a:xfrm>
            <a:prstGeom prst="rect">
              <a:avLst/>
            </a:prstGeom>
            <a:noFill/>
            <a:extLst>
              <a:ext uri="{909E8E84-426E-40DD-AFC4-6F175D3DCCD1}">
                <a14:hiddenFill xmlns:a14="http://schemas.microsoft.com/office/drawing/2010/main">
                  <a:solidFill>
                    <a:srgbClr val="FFFFFF"/>
                  </a:solidFill>
                </a14:hiddenFill>
              </a:ext>
            </a:extLst>
          </p:spPr>
        </p:pic>
        <p:sp>
          <p:nvSpPr>
            <p:cNvPr id="13" name="箭號: 向右 12">
              <a:extLst>
                <a:ext uri="{FF2B5EF4-FFF2-40B4-BE49-F238E27FC236}">
                  <a16:creationId xmlns:a16="http://schemas.microsoft.com/office/drawing/2014/main" id="{D91EA1D4-DA0F-4C74-AA10-09C16B420099}"/>
                </a:ext>
              </a:extLst>
            </p:cNvPr>
            <p:cNvSpPr/>
            <p:nvPr/>
          </p:nvSpPr>
          <p:spPr>
            <a:xfrm>
              <a:off x="1657755" y="2671104"/>
              <a:ext cx="907544" cy="546694"/>
            </a:xfrm>
            <a:prstGeom prst="rightArrow">
              <a:avLst/>
            </a:prstGeom>
            <a:gradFill>
              <a:gsLst>
                <a:gs pos="0">
                  <a:srgbClr val="2CF8FD">
                    <a:alpha val="0"/>
                  </a:srgbClr>
                </a:gs>
                <a:gs pos="100000">
                  <a:srgbClr val="2CF8F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86" name="Picture 14" descr="https://www.qnap.com/i/_attach_file/product/photo/800_500/268_1488959195_TVS-1282T3_back.png">
              <a:extLst>
                <a:ext uri="{FF2B5EF4-FFF2-40B4-BE49-F238E27FC236}">
                  <a16:creationId xmlns:a16="http://schemas.microsoft.com/office/drawing/2014/main" id="{B4AE70B7-0B88-4477-989C-1E872C2DB5E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46619" y="2777297"/>
              <a:ext cx="3722949" cy="2326843"/>
            </a:xfrm>
            <a:prstGeom prst="rect">
              <a:avLst/>
            </a:prstGeom>
            <a:noFill/>
            <a:extLst>
              <a:ext uri="{909E8E84-426E-40DD-AFC4-6F175D3DCCD1}">
                <a14:hiddenFill xmlns:a14="http://schemas.microsoft.com/office/drawing/2010/main">
                  <a:solidFill>
                    <a:srgbClr val="FFFFFF"/>
                  </a:solidFill>
                </a14:hiddenFill>
              </a:ext>
            </a:extLst>
          </p:spPr>
        </p:pic>
        <p:sp>
          <p:nvSpPr>
            <p:cNvPr id="23" name="箭號: 向右 22">
              <a:extLst>
                <a:ext uri="{FF2B5EF4-FFF2-40B4-BE49-F238E27FC236}">
                  <a16:creationId xmlns:a16="http://schemas.microsoft.com/office/drawing/2014/main" id="{479B0DFE-21DA-47EB-87ED-22019E55CA2A}"/>
                </a:ext>
              </a:extLst>
            </p:cNvPr>
            <p:cNvSpPr/>
            <p:nvPr/>
          </p:nvSpPr>
          <p:spPr>
            <a:xfrm rot="10800000">
              <a:off x="5926051" y="3016438"/>
              <a:ext cx="907544" cy="546694"/>
            </a:xfrm>
            <a:prstGeom prst="rightArrow">
              <a:avLst/>
            </a:prstGeom>
            <a:gradFill>
              <a:gsLst>
                <a:gs pos="0">
                  <a:srgbClr val="2CF8FD">
                    <a:alpha val="0"/>
                  </a:srgbClr>
                </a:gs>
                <a:gs pos="100000">
                  <a:srgbClr val="2CF8F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4A8CE4EC-16C7-4469-8E5D-36B8468EAA32}"/>
                </a:ext>
              </a:extLst>
            </p:cNvPr>
            <p:cNvSpPr/>
            <p:nvPr/>
          </p:nvSpPr>
          <p:spPr>
            <a:xfrm>
              <a:off x="2411048" y="3199848"/>
              <a:ext cx="1522646" cy="1057598"/>
            </a:xfrm>
            <a:prstGeom prst="rect">
              <a:avLst/>
            </a:prstGeom>
            <a:solidFill>
              <a:schemeClr val="accent6">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1" name="Picture 30" descr="\\MARKETING\Marketing\MarketingMaterials\素材\_icons\ICON_Sabrina\QNAP Auto Tiering logo_512x512.png">
              <a:extLst>
                <a:ext uri="{FF2B5EF4-FFF2-40B4-BE49-F238E27FC236}">
                  <a16:creationId xmlns:a16="http://schemas.microsoft.com/office/drawing/2014/main" id="{7E3D86D5-AB16-4A34-AFC2-00331487CC6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57755" y="3832896"/>
              <a:ext cx="907544" cy="90754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圖片 31">
              <a:extLst>
                <a:ext uri="{FF2B5EF4-FFF2-40B4-BE49-F238E27FC236}">
                  <a16:creationId xmlns:a16="http://schemas.microsoft.com/office/drawing/2014/main" id="{E12F4C83-DE31-4214-8F53-10648E6E11A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5511" y="2234818"/>
              <a:ext cx="1749060" cy="1317300"/>
            </a:xfrm>
            <a:prstGeom prst="rect">
              <a:avLst/>
            </a:prstGeom>
          </p:spPr>
        </p:pic>
        <p:grpSp>
          <p:nvGrpSpPr>
            <p:cNvPr id="7" name="群組 6">
              <a:extLst>
                <a:ext uri="{FF2B5EF4-FFF2-40B4-BE49-F238E27FC236}">
                  <a16:creationId xmlns:a16="http://schemas.microsoft.com/office/drawing/2014/main" id="{FDE9A721-0A1C-4A54-9139-E9FC3D1554FE}"/>
                </a:ext>
              </a:extLst>
            </p:cNvPr>
            <p:cNvGrpSpPr/>
            <p:nvPr/>
          </p:nvGrpSpPr>
          <p:grpSpPr>
            <a:xfrm>
              <a:off x="6516987" y="1967021"/>
              <a:ext cx="2209549" cy="2039251"/>
              <a:chOff x="4759092" y="1536064"/>
              <a:chExt cx="2714748" cy="2481250"/>
            </a:xfrm>
          </p:grpSpPr>
          <p:pic>
            <p:nvPicPr>
              <p:cNvPr id="8" name="Picture 2" descr="D:\工作進行中\20170911直播母版16比9\20171012直播ppt元素\QM2爆炸圖_coco.png">
                <a:extLst>
                  <a:ext uri="{FF2B5EF4-FFF2-40B4-BE49-F238E27FC236}">
                    <a16:creationId xmlns:a16="http://schemas.microsoft.com/office/drawing/2014/main" id="{4E7EA6CC-F657-4961-9A27-D551E1C63A87}"/>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759092" y="1536064"/>
                <a:ext cx="2714748" cy="2481250"/>
              </a:xfrm>
              <a:prstGeom prst="rect">
                <a:avLst/>
              </a:prstGeom>
              <a:noFill/>
            </p:spPr>
          </p:pic>
          <p:sp>
            <p:nvSpPr>
              <p:cNvPr id="9" name="Shape 272">
                <a:extLst>
                  <a:ext uri="{FF2B5EF4-FFF2-40B4-BE49-F238E27FC236}">
                    <a16:creationId xmlns:a16="http://schemas.microsoft.com/office/drawing/2014/main" id="{676FF221-8720-470A-A417-F40AAE850CF8}"/>
                  </a:ext>
                </a:extLst>
              </p:cNvPr>
              <p:cNvSpPr txBox="1"/>
              <p:nvPr/>
            </p:nvSpPr>
            <p:spPr>
              <a:xfrm>
                <a:off x="5773338" y="2326772"/>
                <a:ext cx="1521561" cy="532840"/>
              </a:xfrm>
              <a:prstGeom prst="rect">
                <a:avLst/>
              </a:prstGeom>
              <a:noFill/>
              <a:ln>
                <a:noFill/>
              </a:ln>
              <a:effectLst/>
            </p:spPr>
            <p:txBody>
              <a:bodyPr wrap="square" lIns="91425" tIns="91425" rIns="91425" bIns="91425" anchor="ctr" anchorCtr="0">
                <a:noAutofit/>
              </a:bodyPr>
              <a:lstStyle/>
              <a:p>
                <a:pPr lvl="0" rtl="0">
                  <a:spcBef>
                    <a:spcPts val="0"/>
                  </a:spcBef>
                  <a:buNone/>
                </a:pPr>
                <a:r>
                  <a:rPr lang="en-US" altLang="zh-TW" b="1">
                    <a:solidFill>
                      <a:schemeClr val="bg1"/>
                    </a:solidFill>
                    <a:latin typeface="+mn-lt"/>
                    <a:ea typeface="Microsoft JhengHei"/>
                    <a:cs typeface="Microsoft JhengHei"/>
                    <a:sym typeface="Microsoft JhengHei"/>
                  </a:rPr>
                  <a:t>QM2</a:t>
                </a:r>
                <a:r>
                  <a:rPr lang="zh-TW" altLang="en-US" b="1">
                    <a:solidFill>
                      <a:schemeClr val="bg1"/>
                    </a:solidFill>
                    <a:latin typeface="+mn-lt"/>
                    <a:ea typeface="Microsoft JhengHei"/>
                    <a:cs typeface="Microsoft JhengHei"/>
                    <a:sym typeface="Microsoft JhengHei"/>
                  </a:rPr>
                  <a:t> </a:t>
                </a:r>
                <a:r>
                  <a:rPr lang="en-US" altLang="zh-TW" b="1">
                    <a:solidFill>
                      <a:schemeClr val="bg1"/>
                    </a:solidFill>
                    <a:latin typeface="+mn-lt"/>
                    <a:ea typeface="Microsoft JhengHei"/>
                    <a:cs typeface="Microsoft JhengHei"/>
                    <a:sym typeface="Microsoft JhengHei"/>
                  </a:rPr>
                  <a:t>SSD</a:t>
                </a:r>
                <a:r>
                  <a:rPr lang="zh-TW" altLang="en-US" b="1">
                    <a:solidFill>
                      <a:schemeClr val="bg1"/>
                    </a:solidFill>
                    <a:latin typeface="+mn-lt"/>
                    <a:ea typeface="Microsoft JhengHei"/>
                    <a:cs typeface="Microsoft JhengHei"/>
                    <a:sym typeface="Microsoft JhengHei"/>
                  </a:rPr>
                  <a:t> </a:t>
                </a:r>
                <a:r>
                  <a:rPr lang="en-US" altLang="zh-TW" b="1">
                    <a:solidFill>
                      <a:schemeClr val="bg1"/>
                    </a:solidFill>
                    <a:latin typeface="+mn-lt"/>
                    <a:ea typeface="Microsoft JhengHei"/>
                    <a:cs typeface="Microsoft JhengHei"/>
                    <a:sym typeface="Microsoft JhengHei"/>
                  </a:rPr>
                  <a:t>RAID</a:t>
                </a:r>
                <a:endParaRPr lang="zh-TW" b="1">
                  <a:solidFill>
                    <a:schemeClr val="bg1"/>
                  </a:solidFill>
                  <a:latin typeface="+mn-lt"/>
                  <a:ea typeface="Microsoft JhengHei"/>
                  <a:cs typeface="Microsoft JhengHei"/>
                  <a:sym typeface="Microsoft JhengHei"/>
                </a:endParaRPr>
              </a:p>
            </p:txBody>
          </p:sp>
        </p:grpSp>
      </p:grpSp>
      <p:sp>
        <p:nvSpPr>
          <p:cNvPr id="22" name="Rectangle 4">
            <a:extLst>
              <a:ext uri="{FF2B5EF4-FFF2-40B4-BE49-F238E27FC236}">
                <a16:creationId xmlns:a16="http://schemas.microsoft.com/office/drawing/2014/main" id="{B8E62F78-1299-495F-B8C3-97CA9745EEB1}"/>
              </a:ext>
            </a:extLst>
          </p:cNvPr>
          <p:cNvSpPr/>
          <p:nvPr/>
        </p:nvSpPr>
        <p:spPr>
          <a:xfrm>
            <a:off x="6516987" y="1263138"/>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sp>
        <p:nvSpPr>
          <p:cNvPr id="21" name="等腰三角形 20">
            <a:extLst>
              <a:ext uri="{FF2B5EF4-FFF2-40B4-BE49-F238E27FC236}">
                <a16:creationId xmlns:a16="http://schemas.microsoft.com/office/drawing/2014/main" id="{87D56D3A-11B6-4FDC-BB83-CB13F19383D8}"/>
              </a:ext>
            </a:extLst>
          </p:cNvPr>
          <p:cNvSpPr/>
          <p:nvPr/>
        </p:nvSpPr>
        <p:spPr>
          <a:xfrm>
            <a:off x="6592376" y="1048935"/>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58955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7"/>
          <p:cNvSpPr txBox="1">
            <a:spLocks noGrp="1"/>
          </p:cNvSpPr>
          <p:nvPr>
            <p:ph type="title"/>
          </p:nvPr>
        </p:nvSpPr>
        <p:spPr>
          <a:xfrm>
            <a:off x="457200" y="89826"/>
            <a:ext cx="8229600" cy="812800"/>
          </a:xfrm>
          <a:prstGeom prst="rect">
            <a:avLst/>
          </a:prstGeom>
          <a:noFill/>
          <a:ln>
            <a:noFill/>
          </a:ln>
        </p:spPr>
        <p:txBody>
          <a:bodyPr spcFirstLastPara="1" wrap="square" lIns="91425" tIns="91425" rIns="91425" bIns="91425" anchor="t" anchorCtr="0">
            <a:noAutofit/>
          </a:bodyPr>
          <a:lstStyle/>
          <a:p>
            <a:r>
              <a:rPr lang="en-US">
                <a:sym typeface="Arial"/>
              </a:rPr>
              <a:t>SSD NAND Flash </a:t>
            </a:r>
            <a:r>
              <a:rPr lang="zh-TW" altLang="en-US">
                <a:sym typeface="Arial"/>
              </a:rPr>
              <a:t>種類</a:t>
            </a:r>
            <a:endParaRPr lang="en-US"/>
          </a:p>
        </p:txBody>
      </p:sp>
      <p:sp>
        <p:nvSpPr>
          <p:cNvPr id="161" name="Google Shape;161;p17"/>
          <p:cNvSpPr txBox="1"/>
          <p:nvPr/>
        </p:nvSpPr>
        <p:spPr>
          <a:xfrm>
            <a:off x="498017" y="1151998"/>
            <a:ext cx="7337100" cy="380400"/>
          </a:xfrm>
          <a:prstGeom prst="rect">
            <a:avLst/>
          </a:prstGeom>
          <a:noFill/>
          <a:ln>
            <a:noFill/>
          </a:ln>
        </p:spPr>
        <p:txBody>
          <a:bodyPr spcFirstLastPara="1" wrap="square" lIns="91425" tIns="45700" rIns="91425" bIns="45700" anchor="t" anchorCtr="0">
            <a:noAutofit/>
          </a:bodyPr>
          <a:lstStyle/>
          <a:p>
            <a:r>
              <a:rPr lang="zh-TW" altLang="en-US" sz="1600">
                <a:solidFill>
                  <a:schemeClr val="lt1"/>
                </a:solidFill>
                <a:latin typeface="微軟正黑體" panose="020B0604030504040204" pitchFamily="34" charset="-120"/>
                <a:ea typeface="微軟正黑體" panose="020B0604030504040204" pitchFamily="34" charset="-120"/>
              </a:rPr>
              <a:t>為了儲存更多資料，</a:t>
            </a:r>
            <a:r>
              <a:rPr lang="en-US" sz="1600">
                <a:solidFill>
                  <a:schemeClr val="lt1"/>
                </a:solidFill>
                <a:latin typeface="微軟正黑體" panose="020B0604030504040204" pitchFamily="34" charset="-120"/>
                <a:ea typeface="微軟正黑體" panose="020B0604030504040204" pitchFamily="34" charset="-120"/>
              </a:rPr>
              <a:t>SSD</a:t>
            </a:r>
            <a:r>
              <a:rPr lang="zh-TW" altLang="en-US" sz="1600">
                <a:solidFill>
                  <a:schemeClr val="lt1"/>
                </a:solidFill>
                <a:latin typeface="微軟正黑體" panose="020B0604030504040204" pitchFamily="34" charset="-120"/>
                <a:ea typeface="微軟正黑體" panose="020B0604030504040204" pitchFamily="34" charset="-120"/>
              </a:rPr>
              <a:t>持續進化</a:t>
            </a:r>
            <a:endParaRPr lang="en-US" sz="1600">
              <a:solidFill>
                <a:schemeClr val="lt1"/>
              </a:solidFill>
              <a:latin typeface="微軟正黑體" panose="020B0604030504040204" pitchFamily="34" charset="-120"/>
              <a:ea typeface="微軟正黑體" panose="020B0604030504040204" pitchFamily="34" charset="-120"/>
            </a:endParaRPr>
          </a:p>
        </p:txBody>
      </p:sp>
      <p:graphicFrame>
        <p:nvGraphicFramePr>
          <p:cNvPr id="162" name="Google Shape;162;p17"/>
          <p:cNvGraphicFramePr/>
          <p:nvPr>
            <p:extLst>
              <p:ext uri="{D42A27DB-BD31-4B8C-83A1-F6EECF244321}">
                <p14:modId xmlns:p14="http://schemas.microsoft.com/office/powerpoint/2010/main" val="805618470"/>
              </p:ext>
            </p:extLst>
          </p:nvPr>
        </p:nvGraphicFramePr>
        <p:xfrm>
          <a:off x="498017" y="1597721"/>
          <a:ext cx="6014632" cy="2703713"/>
        </p:xfrm>
        <a:graphic>
          <a:graphicData uri="http://schemas.openxmlformats.org/drawingml/2006/table">
            <a:tbl>
              <a:tblPr firstRow="1" bandRow="1">
                <a:tableStyleId>{3B4B98B0-60AC-42C2-AFA5-B58CD77FA1E5}</a:tableStyleId>
              </a:tblPr>
              <a:tblGrid>
                <a:gridCol w="1263787">
                  <a:extLst>
                    <a:ext uri="{9D8B030D-6E8A-4147-A177-3AD203B41FA5}">
                      <a16:colId xmlns:a16="http://schemas.microsoft.com/office/drawing/2014/main" val="20000"/>
                    </a:ext>
                  </a:extLst>
                </a:gridCol>
                <a:gridCol w="1177681">
                  <a:extLst>
                    <a:ext uri="{9D8B030D-6E8A-4147-A177-3AD203B41FA5}">
                      <a16:colId xmlns:a16="http://schemas.microsoft.com/office/drawing/2014/main" val="20001"/>
                    </a:ext>
                  </a:extLst>
                </a:gridCol>
                <a:gridCol w="1077968">
                  <a:extLst>
                    <a:ext uri="{9D8B030D-6E8A-4147-A177-3AD203B41FA5}">
                      <a16:colId xmlns:a16="http://schemas.microsoft.com/office/drawing/2014/main" val="20002"/>
                    </a:ext>
                  </a:extLst>
                </a:gridCol>
                <a:gridCol w="1275918">
                  <a:extLst>
                    <a:ext uri="{9D8B030D-6E8A-4147-A177-3AD203B41FA5}">
                      <a16:colId xmlns:a16="http://schemas.microsoft.com/office/drawing/2014/main" val="20003"/>
                    </a:ext>
                  </a:extLst>
                </a:gridCol>
                <a:gridCol w="1219278">
                  <a:extLst>
                    <a:ext uri="{9D8B030D-6E8A-4147-A177-3AD203B41FA5}">
                      <a16:colId xmlns:a16="http://schemas.microsoft.com/office/drawing/2014/main" val="20004"/>
                    </a:ext>
                  </a:extLst>
                </a:gridCol>
              </a:tblGrid>
              <a:tr h="551692">
                <a:tc>
                  <a:txBody>
                    <a:bodyPr/>
                    <a:lstStyle/>
                    <a:p>
                      <a:pPr marL="0" marR="0" lvl="0" indent="0" algn="l" rtl="0">
                        <a:lnSpc>
                          <a:spcPct val="100000"/>
                        </a:lnSpc>
                        <a:spcBef>
                          <a:spcPts val="0"/>
                        </a:spcBef>
                        <a:spcAft>
                          <a:spcPts val="0"/>
                        </a:spcAft>
                        <a:buNone/>
                      </a:pPr>
                      <a:r>
                        <a:rPr lang="en-US" sz="1050" u="none" strike="noStrike" cap="none">
                          <a:solidFill>
                            <a:srgbClr val="2CFEFF"/>
                          </a:solidFill>
                        </a:rPr>
                        <a:t>NAND Flash</a:t>
                      </a:r>
                      <a:endParaRPr sz="1050" u="none" strike="noStrike" cap="none">
                        <a:solidFill>
                          <a:srgbClr val="2CFEFF"/>
                        </a:solidFill>
                      </a:endParaRPr>
                    </a:p>
                  </a:txBody>
                  <a:tcPr marL="91450" marR="91450" marT="45725" marB="45725">
                    <a:solidFill>
                      <a:srgbClr val="02081C"/>
                    </a:solidFill>
                  </a:tcPr>
                </a:tc>
                <a:tc>
                  <a:txBody>
                    <a:bodyPr/>
                    <a:lstStyle/>
                    <a:p>
                      <a:pPr marL="0" marR="0" lvl="0" indent="0" algn="l" rtl="0">
                        <a:lnSpc>
                          <a:spcPct val="100000"/>
                        </a:lnSpc>
                        <a:spcBef>
                          <a:spcPts val="0"/>
                        </a:spcBef>
                        <a:spcAft>
                          <a:spcPts val="0"/>
                        </a:spcAft>
                        <a:buNone/>
                      </a:pPr>
                      <a:r>
                        <a:rPr lang="en-US" sz="1050" u="none" strike="noStrike" cap="none">
                          <a:solidFill>
                            <a:srgbClr val="2CFEFF"/>
                          </a:solidFill>
                        </a:rPr>
                        <a:t>Single Level Cell (SLC)</a:t>
                      </a:r>
                      <a:endParaRPr sz="1050" u="none" strike="noStrike" cap="none">
                        <a:solidFill>
                          <a:srgbClr val="2CFEFF"/>
                        </a:solidFill>
                      </a:endParaRPr>
                    </a:p>
                  </a:txBody>
                  <a:tcPr marL="91450" marR="91450" marT="45725" marB="45725">
                    <a:solidFill>
                      <a:srgbClr val="02081C"/>
                    </a:solidFill>
                  </a:tcPr>
                </a:tc>
                <a:tc>
                  <a:txBody>
                    <a:bodyPr/>
                    <a:lstStyle/>
                    <a:p>
                      <a:pPr marL="0" marR="0" lvl="0" indent="0" algn="l" rtl="0">
                        <a:lnSpc>
                          <a:spcPct val="100000"/>
                        </a:lnSpc>
                        <a:spcBef>
                          <a:spcPts val="0"/>
                        </a:spcBef>
                        <a:spcAft>
                          <a:spcPts val="0"/>
                        </a:spcAft>
                        <a:buNone/>
                      </a:pPr>
                      <a:r>
                        <a:rPr lang="en-US" sz="1050" u="none" strike="noStrike" cap="none">
                          <a:solidFill>
                            <a:srgbClr val="2CFEFF"/>
                          </a:solidFill>
                        </a:rPr>
                        <a:t>Multi Level Cell (MLC)</a:t>
                      </a:r>
                      <a:endParaRPr sz="1050" u="none" strike="noStrike" cap="none">
                        <a:solidFill>
                          <a:srgbClr val="2CFEFF"/>
                        </a:solidFill>
                      </a:endParaRPr>
                    </a:p>
                  </a:txBody>
                  <a:tcPr marL="91450" marR="91450" marT="45725" marB="45725">
                    <a:solidFill>
                      <a:srgbClr val="02081C"/>
                    </a:solidFill>
                  </a:tcPr>
                </a:tc>
                <a:tc>
                  <a:txBody>
                    <a:bodyPr/>
                    <a:lstStyle/>
                    <a:p>
                      <a:pPr marL="0" marR="0" lvl="0" indent="0" algn="l" rtl="0">
                        <a:lnSpc>
                          <a:spcPct val="100000"/>
                        </a:lnSpc>
                        <a:spcBef>
                          <a:spcPts val="0"/>
                        </a:spcBef>
                        <a:spcAft>
                          <a:spcPts val="0"/>
                        </a:spcAft>
                        <a:buNone/>
                      </a:pPr>
                      <a:r>
                        <a:rPr lang="en-US" sz="1050" u="none" strike="noStrike" cap="none">
                          <a:solidFill>
                            <a:srgbClr val="2CFEFF"/>
                          </a:solidFill>
                        </a:rPr>
                        <a:t>Triple Level Cell (TLC)</a:t>
                      </a:r>
                      <a:endParaRPr sz="1050" u="none" strike="noStrike" cap="none">
                        <a:solidFill>
                          <a:srgbClr val="2CFEFF"/>
                        </a:solidFill>
                      </a:endParaRPr>
                    </a:p>
                  </a:txBody>
                  <a:tcPr marL="91450" marR="91450" marT="45725" marB="45725">
                    <a:solidFill>
                      <a:srgbClr val="02081C"/>
                    </a:solidFill>
                  </a:tcPr>
                </a:tc>
                <a:tc>
                  <a:txBody>
                    <a:bodyPr/>
                    <a:lstStyle/>
                    <a:p>
                      <a:pPr marL="0" marR="0" lvl="0" indent="0" algn="l" rtl="0">
                        <a:lnSpc>
                          <a:spcPct val="100000"/>
                        </a:lnSpc>
                        <a:spcBef>
                          <a:spcPts val="0"/>
                        </a:spcBef>
                        <a:spcAft>
                          <a:spcPts val="0"/>
                        </a:spcAft>
                        <a:buNone/>
                      </a:pPr>
                      <a:r>
                        <a:rPr lang="en-US" sz="1050" u="none" strike="noStrike" cap="none">
                          <a:solidFill>
                            <a:srgbClr val="2CFEFF"/>
                          </a:solidFill>
                        </a:rPr>
                        <a:t>Quad Level Cell (QLC)</a:t>
                      </a:r>
                      <a:endParaRPr sz="1050" u="none" strike="noStrike" cap="none">
                        <a:solidFill>
                          <a:srgbClr val="2CFEFF"/>
                        </a:solidFill>
                      </a:endParaRPr>
                    </a:p>
                  </a:txBody>
                  <a:tcPr marL="91450" marR="91450" marT="45725" marB="45725">
                    <a:solidFill>
                      <a:srgbClr val="02081C"/>
                    </a:solidFill>
                  </a:tcPr>
                </a:tc>
                <a:extLst>
                  <a:ext uri="{0D108BD9-81ED-4DB2-BD59-A6C34878D82A}">
                    <a16:rowId xmlns:a16="http://schemas.microsoft.com/office/drawing/2014/main" val="10000"/>
                  </a:ext>
                </a:extLst>
              </a:tr>
              <a:tr h="480100">
                <a:tc>
                  <a:txBody>
                    <a:bodyPr/>
                    <a:lstStyle/>
                    <a:p>
                      <a:pPr marL="0" marR="0" lvl="0" indent="0" algn="l" rtl="0">
                        <a:lnSpc>
                          <a:spcPct val="100000"/>
                        </a:lnSpc>
                        <a:spcBef>
                          <a:spcPts val="0"/>
                        </a:spcBef>
                        <a:spcAft>
                          <a:spcPts val="0"/>
                        </a:spcAft>
                        <a:buNone/>
                      </a:pPr>
                      <a:r>
                        <a:rPr lang="en-US" sz="1050" u="none" strike="noStrike" cap="none">
                          <a:solidFill>
                            <a:srgbClr val="58C4EA"/>
                          </a:solidFill>
                        </a:rPr>
                        <a:t>Read/Write Cycles</a:t>
                      </a:r>
                    </a:p>
                  </a:txBody>
                  <a:tcPr marL="91450" marR="91450" marT="45725" marB="45725" anchor="ctr"/>
                </a:tc>
                <a:tc>
                  <a:txBody>
                    <a:bodyPr/>
                    <a:lstStyle/>
                    <a:p>
                      <a:pPr marL="0" marR="0" lvl="0" indent="0" algn="l" rtl="0">
                        <a:lnSpc>
                          <a:spcPct val="100000"/>
                        </a:lnSpc>
                        <a:spcBef>
                          <a:spcPts val="0"/>
                        </a:spcBef>
                        <a:spcAft>
                          <a:spcPts val="0"/>
                        </a:spcAft>
                        <a:buNone/>
                      </a:pPr>
                      <a:r>
                        <a:rPr lang="en-US" sz="1050" u="none" strike="noStrike" cap="none">
                          <a:solidFill>
                            <a:schemeClr val="bg1"/>
                          </a:solidFill>
                        </a:rPr>
                        <a:t>90,000 – 100,000</a:t>
                      </a:r>
                    </a:p>
                  </a:txBody>
                  <a:tcPr marL="91450" marR="91450" marT="45725" marB="45725" anchor="ctr"/>
                </a:tc>
                <a:tc>
                  <a:txBody>
                    <a:bodyPr/>
                    <a:lstStyle/>
                    <a:p>
                      <a:pPr marL="0" marR="0" lvl="0" indent="0" algn="l" rtl="0">
                        <a:lnSpc>
                          <a:spcPct val="100000"/>
                        </a:lnSpc>
                        <a:spcBef>
                          <a:spcPts val="0"/>
                        </a:spcBef>
                        <a:spcAft>
                          <a:spcPts val="0"/>
                        </a:spcAft>
                        <a:buNone/>
                      </a:pPr>
                      <a:r>
                        <a:rPr lang="en-US" sz="1050" u="none" strike="noStrike" cap="none">
                          <a:solidFill>
                            <a:schemeClr val="bg1"/>
                          </a:solidFill>
                        </a:rPr>
                        <a:t>8,000 – 10,000</a:t>
                      </a:r>
                    </a:p>
                  </a:txBody>
                  <a:tcPr marL="91450" marR="91450" marT="45725" marB="45725" anchor="ctr"/>
                </a:tc>
                <a:tc>
                  <a:txBody>
                    <a:bodyPr/>
                    <a:lstStyle/>
                    <a:p>
                      <a:pPr marL="0" marR="0" lvl="0" indent="0" algn="l" rtl="0">
                        <a:lnSpc>
                          <a:spcPct val="100000"/>
                        </a:lnSpc>
                        <a:spcBef>
                          <a:spcPts val="0"/>
                        </a:spcBef>
                        <a:spcAft>
                          <a:spcPts val="0"/>
                        </a:spcAft>
                        <a:buNone/>
                      </a:pPr>
                      <a:r>
                        <a:rPr lang="en-US" sz="1050" u="none" strike="noStrike" cap="none">
                          <a:solidFill>
                            <a:schemeClr val="bg1"/>
                          </a:solidFill>
                        </a:rPr>
                        <a:t>500 - 1000</a:t>
                      </a:r>
                    </a:p>
                  </a:txBody>
                  <a:tcPr marL="91450" marR="91450" marT="45725" marB="45725" anchor="ctr"/>
                </a:tc>
                <a:tc>
                  <a:txBody>
                    <a:bodyPr/>
                    <a:lstStyle/>
                    <a:p>
                      <a:pPr marL="0" marR="0" lvl="0" indent="0" algn="l" rtl="0">
                        <a:lnSpc>
                          <a:spcPct val="100000"/>
                        </a:lnSpc>
                        <a:spcBef>
                          <a:spcPts val="0"/>
                        </a:spcBef>
                        <a:spcAft>
                          <a:spcPts val="0"/>
                        </a:spcAft>
                        <a:buNone/>
                      </a:pPr>
                      <a:r>
                        <a:rPr lang="en-US" sz="1050" u="none" strike="noStrike" cap="none">
                          <a:solidFill>
                            <a:schemeClr val="bg1"/>
                          </a:solidFill>
                        </a:rPr>
                        <a:t>1000</a:t>
                      </a:r>
                    </a:p>
                  </a:txBody>
                  <a:tcPr marL="91450" marR="91450" marT="45725" marB="45725" anchor="ctr"/>
                </a:tc>
                <a:extLst>
                  <a:ext uri="{0D108BD9-81ED-4DB2-BD59-A6C34878D82A}">
                    <a16:rowId xmlns:a16="http://schemas.microsoft.com/office/drawing/2014/main" val="10001"/>
                  </a:ext>
                </a:extLst>
              </a:tr>
              <a:tr h="336911">
                <a:tc>
                  <a:txBody>
                    <a:bodyPr/>
                    <a:lstStyle/>
                    <a:p>
                      <a:pPr marL="0" marR="0" lvl="0" indent="0" algn="l" rtl="0">
                        <a:lnSpc>
                          <a:spcPct val="100000"/>
                        </a:lnSpc>
                        <a:spcBef>
                          <a:spcPts val="0"/>
                        </a:spcBef>
                        <a:spcAft>
                          <a:spcPts val="0"/>
                        </a:spcAft>
                        <a:buNone/>
                      </a:pPr>
                      <a:r>
                        <a:rPr lang="en-US" sz="1050" u="none" strike="noStrike" cap="none">
                          <a:solidFill>
                            <a:srgbClr val="58C4EA"/>
                          </a:solidFill>
                        </a:rPr>
                        <a:t>Bit /Cell</a:t>
                      </a:r>
                    </a:p>
                  </a:txBody>
                  <a:tcPr marL="91450" marR="91450" marT="45725" marB="45725" anchor="ctr"/>
                </a:tc>
                <a:tc>
                  <a:txBody>
                    <a:bodyPr/>
                    <a:lstStyle/>
                    <a:p>
                      <a:pPr marL="0" marR="0" lvl="0" indent="0" algn="l" rtl="0">
                        <a:lnSpc>
                          <a:spcPct val="100000"/>
                        </a:lnSpc>
                        <a:spcBef>
                          <a:spcPts val="0"/>
                        </a:spcBef>
                        <a:spcAft>
                          <a:spcPts val="0"/>
                        </a:spcAft>
                        <a:buNone/>
                      </a:pPr>
                      <a:r>
                        <a:rPr lang="en-US" sz="1050" u="none" strike="noStrike" cap="none">
                          <a:solidFill>
                            <a:schemeClr val="bg1"/>
                          </a:solidFill>
                        </a:rPr>
                        <a:t>1</a:t>
                      </a:r>
                    </a:p>
                  </a:txBody>
                  <a:tcPr marL="91450" marR="91450" marT="45725" marB="45725" anchor="ctr"/>
                </a:tc>
                <a:tc>
                  <a:txBody>
                    <a:bodyPr/>
                    <a:lstStyle/>
                    <a:p>
                      <a:pPr marL="0" marR="0" lvl="0" indent="0" algn="l" rtl="0">
                        <a:lnSpc>
                          <a:spcPct val="100000"/>
                        </a:lnSpc>
                        <a:spcBef>
                          <a:spcPts val="0"/>
                        </a:spcBef>
                        <a:spcAft>
                          <a:spcPts val="0"/>
                        </a:spcAft>
                        <a:buNone/>
                      </a:pPr>
                      <a:r>
                        <a:rPr lang="en-US" sz="1050" u="none" strike="noStrike" cap="none">
                          <a:solidFill>
                            <a:schemeClr val="bg1"/>
                          </a:solidFill>
                        </a:rPr>
                        <a:t>2</a:t>
                      </a:r>
                    </a:p>
                  </a:txBody>
                  <a:tcPr marL="91450" marR="91450" marT="45725" marB="45725" anchor="ctr"/>
                </a:tc>
                <a:tc>
                  <a:txBody>
                    <a:bodyPr/>
                    <a:lstStyle/>
                    <a:p>
                      <a:pPr marL="0" marR="0" lvl="0" indent="0" algn="l" rtl="0">
                        <a:lnSpc>
                          <a:spcPct val="100000"/>
                        </a:lnSpc>
                        <a:spcBef>
                          <a:spcPts val="0"/>
                        </a:spcBef>
                        <a:spcAft>
                          <a:spcPts val="0"/>
                        </a:spcAft>
                        <a:buNone/>
                      </a:pPr>
                      <a:r>
                        <a:rPr lang="en-US" sz="1050" u="none" strike="noStrike" cap="none">
                          <a:solidFill>
                            <a:schemeClr val="bg1"/>
                          </a:solidFill>
                        </a:rPr>
                        <a:t>3</a:t>
                      </a:r>
                    </a:p>
                  </a:txBody>
                  <a:tcPr marL="91450" marR="91450" marT="45725" marB="45725" anchor="ctr"/>
                </a:tc>
                <a:tc>
                  <a:txBody>
                    <a:bodyPr/>
                    <a:lstStyle/>
                    <a:p>
                      <a:pPr marL="0" marR="0" lvl="0" indent="0" algn="l" rtl="0">
                        <a:lnSpc>
                          <a:spcPct val="100000"/>
                        </a:lnSpc>
                        <a:spcBef>
                          <a:spcPts val="0"/>
                        </a:spcBef>
                        <a:spcAft>
                          <a:spcPts val="0"/>
                        </a:spcAft>
                        <a:buNone/>
                      </a:pPr>
                      <a:r>
                        <a:rPr lang="en-US" sz="1050" u="none" strike="noStrike" cap="none">
                          <a:solidFill>
                            <a:schemeClr val="bg1"/>
                          </a:solidFill>
                        </a:rPr>
                        <a:t>4</a:t>
                      </a:r>
                    </a:p>
                  </a:txBody>
                  <a:tcPr marL="91450" marR="91450" marT="45725" marB="45725" anchor="ctr"/>
                </a:tc>
                <a:extLst>
                  <a:ext uri="{0D108BD9-81ED-4DB2-BD59-A6C34878D82A}">
                    <a16:rowId xmlns:a16="http://schemas.microsoft.com/office/drawing/2014/main" val="10002"/>
                  </a:ext>
                </a:extLst>
              </a:tr>
              <a:tr h="391659">
                <a:tc>
                  <a:txBody>
                    <a:bodyPr/>
                    <a:lstStyle/>
                    <a:p>
                      <a:pPr marL="0" marR="0" lvl="0" indent="0" algn="l" rtl="0">
                        <a:lnSpc>
                          <a:spcPct val="100000"/>
                        </a:lnSpc>
                        <a:spcBef>
                          <a:spcPts val="0"/>
                        </a:spcBef>
                        <a:spcAft>
                          <a:spcPts val="0"/>
                        </a:spcAft>
                        <a:buNone/>
                      </a:pPr>
                      <a:r>
                        <a:rPr lang="zh-TW" altLang="en-US" sz="1050" u="none" strike="noStrike" cap="none">
                          <a:solidFill>
                            <a:srgbClr val="58C4EA"/>
                          </a:solidFill>
                        </a:rPr>
                        <a:t>容量</a:t>
                      </a:r>
                      <a:endParaRPr lang="en-US" sz="1050" u="none" strike="noStrike" cap="none">
                        <a:solidFill>
                          <a:srgbClr val="58C4EA"/>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200"/>
                        <a:buFont typeface="Arial"/>
                        <a:buNone/>
                      </a:pPr>
                      <a:r>
                        <a:rPr lang="en-US" sz="1050" u="none" strike="noStrike" cap="none">
                          <a:solidFill>
                            <a:schemeClr val="bg1"/>
                          </a:solidFill>
                        </a:rPr>
                        <a:t>★</a:t>
                      </a:r>
                      <a:endParaRPr lang="en-US" sz="1050">
                        <a:solidFill>
                          <a:schemeClr val="bg1"/>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200"/>
                        <a:buFont typeface="Arial"/>
                        <a:buNone/>
                      </a:pPr>
                      <a:r>
                        <a:rPr lang="en-US" sz="1050" u="none" strike="noStrike" cap="none">
                          <a:solidFill>
                            <a:schemeClr val="bg1"/>
                          </a:solidFill>
                        </a:rPr>
                        <a:t>★★</a:t>
                      </a:r>
                      <a:endParaRPr lang="en-US" sz="1050">
                        <a:solidFill>
                          <a:schemeClr val="bg1"/>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200"/>
                        <a:buFont typeface="Arial"/>
                        <a:buNone/>
                      </a:pPr>
                      <a:r>
                        <a:rPr lang="en-US" sz="1050" u="none" strike="noStrike" cap="none">
                          <a:solidFill>
                            <a:schemeClr val="bg1"/>
                          </a:solidFill>
                        </a:rPr>
                        <a:t>★★★</a:t>
                      </a:r>
                      <a:endParaRPr lang="en-US" sz="1050">
                        <a:solidFill>
                          <a:schemeClr val="bg1"/>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200"/>
                        <a:buFont typeface="Arial"/>
                        <a:buNone/>
                      </a:pPr>
                      <a:r>
                        <a:rPr lang="en-US" sz="1050" u="none" strike="noStrike" cap="none">
                          <a:solidFill>
                            <a:schemeClr val="bg1"/>
                          </a:solidFill>
                        </a:rPr>
                        <a:t>★★★★</a:t>
                      </a:r>
                      <a:endParaRPr lang="en-US" sz="1050">
                        <a:solidFill>
                          <a:schemeClr val="bg1"/>
                        </a:solidFill>
                      </a:endParaRPr>
                    </a:p>
                  </a:txBody>
                  <a:tcPr marL="91450" marR="91450" marT="45725" marB="45725" anchor="ctr"/>
                </a:tc>
                <a:extLst>
                  <a:ext uri="{0D108BD9-81ED-4DB2-BD59-A6C34878D82A}">
                    <a16:rowId xmlns:a16="http://schemas.microsoft.com/office/drawing/2014/main" val="10003"/>
                  </a:ext>
                </a:extLst>
              </a:tr>
              <a:tr h="311643">
                <a:tc>
                  <a:txBody>
                    <a:bodyPr/>
                    <a:lstStyle/>
                    <a:p>
                      <a:pPr marL="0" marR="0" lvl="0" indent="0" algn="l" rtl="0">
                        <a:lnSpc>
                          <a:spcPct val="100000"/>
                        </a:lnSpc>
                        <a:spcBef>
                          <a:spcPts val="0"/>
                        </a:spcBef>
                        <a:spcAft>
                          <a:spcPts val="0"/>
                        </a:spcAft>
                        <a:buNone/>
                      </a:pPr>
                      <a:r>
                        <a:rPr lang="zh-TW" altLang="en-US" sz="1050" u="none" strike="noStrike" cap="none">
                          <a:solidFill>
                            <a:srgbClr val="58C4EA"/>
                          </a:solidFill>
                        </a:rPr>
                        <a:t>寫入速度</a:t>
                      </a:r>
                      <a:endParaRPr lang="en-US" sz="1050" u="none" strike="noStrike" cap="none">
                        <a:solidFill>
                          <a:srgbClr val="58C4EA"/>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200"/>
                        <a:buFont typeface="Arial"/>
                        <a:buNone/>
                      </a:pPr>
                      <a:r>
                        <a:rPr lang="en-US" sz="1050" u="none" strike="noStrike" cap="none">
                          <a:solidFill>
                            <a:schemeClr val="bg1"/>
                          </a:solidFill>
                        </a:rPr>
                        <a:t>★★★★</a:t>
                      </a:r>
                      <a:endParaRPr lang="en-US" sz="1050">
                        <a:solidFill>
                          <a:schemeClr val="bg1"/>
                        </a:solidFill>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050" u="none" strike="noStrike" cap="none">
                          <a:solidFill>
                            <a:schemeClr val="bg1"/>
                          </a:solidFill>
                        </a:rPr>
                        <a:t>★★★</a:t>
                      </a:r>
                      <a:endParaRPr lang="en-US" sz="1050">
                        <a:solidFill>
                          <a:schemeClr val="bg1"/>
                        </a:solidFill>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050" u="none" strike="noStrike" cap="none">
                          <a:solidFill>
                            <a:schemeClr val="bg1"/>
                          </a:solidFill>
                        </a:rPr>
                        <a:t>★★</a:t>
                      </a:r>
                      <a:endParaRPr lang="en-US" sz="1050">
                        <a:solidFill>
                          <a:schemeClr val="bg1"/>
                        </a:solidFill>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050" u="none" strike="noStrike" cap="none">
                          <a:solidFill>
                            <a:schemeClr val="bg1"/>
                          </a:solidFill>
                        </a:rPr>
                        <a:t>★★</a:t>
                      </a:r>
                      <a:endParaRPr lang="en-US" sz="1050">
                        <a:solidFill>
                          <a:schemeClr val="bg1"/>
                        </a:solidFill>
                      </a:endParaRPr>
                    </a:p>
                  </a:txBody>
                  <a:tcPr marL="91450" marR="91450" marT="45725" marB="45725" anchor="ctr"/>
                </a:tc>
                <a:extLst>
                  <a:ext uri="{0D108BD9-81ED-4DB2-BD59-A6C34878D82A}">
                    <a16:rowId xmlns:a16="http://schemas.microsoft.com/office/drawing/2014/main" val="10004"/>
                  </a:ext>
                </a:extLst>
              </a:tr>
              <a:tr h="315854">
                <a:tc>
                  <a:txBody>
                    <a:bodyPr/>
                    <a:lstStyle/>
                    <a:p>
                      <a:pPr marL="0" marR="0" lvl="0" indent="0" algn="l" rtl="0">
                        <a:lnSpc>
                          <a:spcPct val="100000"/>
                        </a:lnSpc>
                        <a:spcBef>
                          <a:spcPts val="0"/>
                        </a:spcBef>
                        <a:spcAft>
                          <a:spcPts val="0"/>
                        </a:spcAft>
                        <a:buNone/>
                      </a:pPr>
                      <a:r>
                        <a:rPr lang="zh-TW" altLang="en-US" sz="1050" u="none" strike="noStrike" cap="none">
                          <a:solidFill>
                            <a:srgbClr val="58C4EA"/>
                          </a:solidFill>
                        </a:rPr>
                        <a:t>壽命</a:t>
                      </a:r>
                      <a:endParaRPr lang="en-US" sz="1050" u="none" strike="noStrike" cap="none">
                        <a:solidFill>
                          <a:srgbClr val="58C4EA"/>
                        </a:solidFill>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050" u="none" strike="noStrike" cap="none">
                          <a:solidFill>
                            <a:schemeClr val="bg1"/>
                          </a:solidFill>
                        </a:rPr>
                        <a:t>★★★★</a:t>
                      </a:r>
                      <a:endParaRPr lang="en-US" sz="1050">
                        <a:solidFill>
                          <a:schemeClr val="bg1"/>
                        </a:solidFill>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050" u="none" strike="noStrike" cap="none">
                          <a:solidFill>
                            <a:schemeClr val="bg1"/>
                          </a:solidFill>
                        </a:rPr>
                        <a:t>★★★</a:t>
                      </a:r>
                      <a:endParaRPr lang="en-US" sz="1050">
                        <a:solidFill>
                          <a:schemeClr val="bg1"/>
                        </a:solidFill>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050" u="none" strike="noStrike" cap="none">
                          <a:solidFill>
                            <a:schemeClr val="bg1"/>
                          </a:solidFill>
                        </a:rPr>
                        <a:t>★★</a:t>
                      </a:r>
                      <a:endParaRPr lang="en-US" sz="1050">
                        <a:solidFill>
                          <a:schemeClr val="bg1"/>
                        </a:solidFill>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050" u="none" strike="noStrike" cap="none">
                          <a:solidFill>
                            <a:schemeClr val="bg1"/>
                          </a:solidFill>
                        </a:rPr>
                        <a:t>★★</a:t>
                      </a:r>
                      <a:endParaRPr lang="en-US" sz="1050">
                        <a:solidFill>
                          <a:schemeClr val="bg1"/>
                        </a:solidFill>
                      </a:endParaRPr>
                    </a:p>
                  </a:txBody>
                  <a:tcPr marL="91450" marR="91450" marT="45725" marB="45725" anchor="ctr"/>
                </a:tc>
                <a:extLst>
                  <a:ext uri="{0D108BD9-81ED-4DB2-BD59-A6C34878D82A}">
                    <a16:rowId xmlns:a16="http://schemas.microsoft.com/office/drawing/2014/main" val="10005"/>
                  </a:ext>
                </a:extLst>
              </a:tr>
              <a:tr h="315854">
                <a:tc>
                  <a:txBody>
                    <a:bodyPr/>
                    <a:lstStyle/>
                    <a:p>
                      <a:pPr marL="0" marR="0" lvl="0" indent="0" algn="l" rtl="0">
                        <a:lnSpc>
                          <a:spcPct val="100000"/>
                        </a:lnSpc>
                        <a:spcBef>
                          <a:spcPts val="0"/>
                        </a:spcBef>
                        <a:spcAft>
                          <a:spcPts val="0"/>
                        </a:spcAft>
                        <a:buNone/>
                      </a:pPr>
                      <a:r>
                        <a:rPr lang="zh-TW" altLang="en-US" sz="1050" u="none" strike="noStrike" cap="none">
                          <a:solidFill>
                            <a:srgbClr val="58C4EA"/>
                          </a:solidFill>
                        </a:rPr>
                        <a:t>花費</a:t>
                      </a:r>
                      <a:endParaRPr lang="en-US" sz="1050" u="none" strike="noStrike" cap="none">
                        <a:solidFill>
                          <a:srgbClr val="58C4EA"/>
                        </a:solidFill>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050" u="none" strike="noStrike" cap="none">
                          <a:solidFill>
                            <a:schemeClr val="bg1"/>
                          </a:solidFill>
                        </a:rPr>
                        <a:t>★★★★</a:t>
                      </a:r>
                      <a:endParaRPr lang="en-US" sz="1050">
                        <a:solidFill>
                          <a:schemeClr val="bg1"/>
                        </a:solidFill>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050" u="none" strike="noStrike" cap="none">
                          <a:solidFill>
                            <a:schemeClr val="bg1"/>
                          </a:solidFill>
                        </a:rPr>
                        <a:t>★★★</a:t>
                      </a:r>
                      <a:endParaRPr lang="en-US" sz="1050">
                        <a:solidFill>
                          <a:schemeClr val="bg1"/>
                        </a:solidFill>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050" u="none" strike="noStrike" cap="none">
                          <a:solidFill>
                            <a:schemeClr val="bg1"/>
                          </a:solidFill>
                        </a:rPr>
                        <a:t>★★</a:t>
                      </a:r>
                      <a:endParaRPr lang="en-US" sz="1050">
                        <a:solidFill>
                          <a:schemeClr val="bg1"/>
                        </a:solidFill>
                      </a:endParaRPr>
                    </a:p>
                  </a:txBody>
                  <a:tcPr marL="91450" marR="91450" marT="45725" marB="45725" anchor="ctr"/>
                </a:tc>
                <a:tc>
                  <a:txBody>
                    <a:bodyPr/>
                    <a:lstStyle/>
                    <a:p>
                      <a:pPr marL="0" marR="0" lvl="0" indent="0" algn="l" rtl="0">
                        <a:lnSpc>
                          <a:spcPct val="100000"/>
                        </a:lnSpc>
                        <a:spcBef>
                          <a:spcPts val="0"/>
                        </a:spcBef>
                        <a:spcAft>
                          <a:spcPts val="0"/>
                        </a:spcAft>
                        <a:buNone/>
                      </a:pPr>
                      <a:r>
                        <a:rPr lang="en-US" sz="1050" u="none" strike="noStrike" cap="none">
                          <a:solidFill>
                            <a:schemeClr val="bg1"/>
                          </a:solidFill>
                        </a:rPr>
                        <a:t>★</a:t>
                      </a:r>
                      <a:endParaRPr lang="en-US" sz="1050">
                        <a:solidFill>
                          <a:schemeClr val="bg1"/>
                        </a:solidFill>
                      </a:endParaRPr>
                    </a:p>
                  </a:txBody>
                  <a:tcPr marL="91450" marR="91450" marT="45725" marB="45725" anchor="ctr"/>
                </a:tc>
                <a:extLst>
                  <a:ext uri="{0D108BD9-81ED-4DB2-BD59-A6C34878D82A}">
                    <a16:rowId xmlns:a16="http://schemas.microsoft.com/office/drawing/2014/main" val="10006"/>
                  </a:ext>
                </a:extLst>
              </a:tr>
            </a:tbl>
          </a:graphicData>
        </a:graphic>
      </p:graphicFrame>
      <p:sp>
        <p:nvSpPr>
          <p:cNvPr id="163" name="Google Shape;163;p17"/>
          <p:cNvSpPr txBox="1"/>
          <p:nvPr/>
        </p:nvSpPr>
        <p:spPr>
          <a:xfrm>
            <a:off x="382967" y="4801400"/>
            <a:ext cx="8024400" cy="304139"/>
          </a:xfrm>
          <a:prstGeom prst="rect">
            <a:avLst/>
          </a:prstGeom>
          <a:noFill/>
          <a:ln>
            <a:noFill/>
          </a:ln>
        </p:spPr>
        <p:txBody>
          <a:bodyPr spcFirstLastPara="1" wrap="square" lIns="91425" tIns="91425" rIns="91425" bIns="91425" anchor="t" anchorCtr="0">
            <a:noAutofit/>
          </a:bodyPr>
          <a:lstStyle/>
          <a:p>
            <a:pPr marL="0" lvl="0" indent="0" algn="l" rtl="0">
              <a:lnSpc>
                <a:spcPts val="1200"/>
              </a:lnSpc>
              <a:spcBef>
                <a:spcPts val="0"/>
              </a:spcBef>
              <a:spcAft>
                <a:spcPts val="0"/>
              </a:spcAft>
              <a:buNone/>
            </a:pPr>
            <a:r>
              <a:rPr lang="en-US" sz="600" u="sng">
                <a:solidFill>
                  <a:schemeClr val="tx1">
                    <a:lumMod val="75000"/>
                    <a:lumOff val="25000"/>
                  </a:schemeClr>
                </a:solidFill>
                <a:hlinkClick r:id="rId3">
                  <a:extLst>
                    <a:ext uri="{A12FA001-AC4F-418D-AE19-62706E023703}">
                      <ahyp:hlinkClr xmlns:ahyp="http://schemas.microsoft.com/office/drawing/2018/hyperlinkcolor" val="tx"/>
                    </a:ext>
                  </a:extLst>
                </a:hlinkClick>
              </a:rPr>
              <a:t>https://www.anandtech.com/show/12136/the-intel-optane-ssd-900p-480gb-review/5</a:t>
            </a:r>
            <a:r>
              <a:rPr lang="zh-TW" altLang="en-US" sz="600">
                <a:solidFill>
                  <a:schemeClr val="tx1">
                    <a:lumMod val="75000"/>
                    <a:lumOff val="25000"/>
                  </a:schemeClr>
                </a:solidFill>
              </a:rPr>
              <a:t>              </a:t>
            </a:r>
            <a:r>
              <a:rPr lang="en-US" sz="600" u="sng">
                <a:solidFill>
                  <a:schemeClr val="tx1">
                    <a:lumMod val="75000"/>
                    <a:lumOff val="25000"/>
                  </a:schemeClr>
                </a:solidFill>
                <a:hlinkClick r:id="rId4">
                  <a:extLst>
                    <a:ext uri="{A12FA001-AC4F-418D-AE19-62706E023703}">
                      <ahyp:hlinkClr xmlns:ahyp="http://schemas.microsoft.com/office/drawing/2018/hyperlinkcolor" val="tx"/>
                    </a:ext>
                  </a:extLst>
                </a:hlinkClick>
              </a:rPr>
              <a:t>https://www.kamshin.com/2018/11/what-future-for-intel-optane/</a:t>
            </a:r>
            <a:endParaRPr sz="600">
              <a:solidFill>
                <a:schemeClr val="tx1">
                  <a:lumMod val="75000"/>
                  <a:lumOff val="25000"/>
                </a:schemeClr>
              </a:solidFill>
            </a:endParaRPr>
          </a:p>
          <a:p>
            <a:pPr marL="0" lvl="0" indent="0" algn="l" rtl="0">
              <a:spcBef>
                <a:spcPts val="0"/>
              </a:spcBef>
              <a:spcAft>
                <a:spcPts val="0"/>
              </a:spcAft>
              <a:buNone/>
            </a:pPr>
            <a:endParaRPr sz="600">
              <a:solidFill>
                <a:schemeClr val="tx1">
                  <a:lumMod val="75000"/>
                  <a:lumOff val="25000"/>
                </a:schemeClr>
              </a:solidFill>
            </a:endParaRPr>
          </a:p>
        </p:txBody>
      </p:sp>
      <p:pic>
        <p:nvPicPr>
          <p:cNvPr id="6" name="圖片 6">
            <a:extLst>
              <a:ext uri="{FF2B5EF4-FFF2-40B4-BE49-F238E27FC236}">
                <a16:creationId xmlns:a16="http://schemas.microsoft.com/office/drawing/2014/main" id="{87C59A92-6189-4EEE-BB27-58D20CACF6F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70961" y="1556640"/>
            <a:ext cx="2075022" cy="1399113"/>
          </a:xfrm>
          <a:prstGeom prst="rect">
            <a:avLst/>
          </a:prstGeom>
        </p:spPr>
      </p:pic>
      <p:pic>
        <p:nvPicPr>
          <p:cNvPr id="10" name="圖片 10">
            <a:extLst>
              <a:ext uri="{FF2B5EF4-FFF2-40B4-BE49-F238E27FC236}">
                <a16:creationId xmlns:a16="http://schemas.microsoft.com/office/drawing/2014/main" id="{534B1D5A-24FE-4030-A9AA-2E23D2C9927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70962" y="3086400"/>
            <a:ext cx="2075022" cy="1193597"/>
          </a:xfrm>
          <a:prstGeom prst="rect">
            <a:avLst/>
          </a:prstGeom>
        </p:spPr>
      </p:pic>
      <p:pic>
        <p:nvPicPr>
          <p:cNvPr id="2" name="圖片 1">
            <a:extLst>
              <a:ext uri="{FF2B5EF4-FFF2-40B4-BE49-F238E27FC236}">
                <a16:creationId xmlns:a16="http://schemas.microsoft.com/office/drawing/2014/main" id="{5781F667-E8E9-41AE-B337-A667D96A0EA3}"/>
              </a:ext>
            </a:extLst>
          </p:cNvPr>
          <p:cNvPicPr>
            <a:picLocks noChangeAspect="1"/>
          </p:cNvPicPr>
          <p:nvPr/>
        </p:nvPicPr>
        <p:blipFill>
          <a:blip r:embed="rId7"/>
          <a:stretch>
            <a:fillRect/>
          </a:stretch>
        </p:blipFill>
        <p:spPr>
          <a:xfrm>
            <a:off x="6050" y="-341"/>
            <a:ext cx="296634" cy="11200"/>
          </a:xfrm>
          <a:prstGeom prst="rect">
            <a:avLst/>
          </a:prstGeom>
        </p:spPr>
      </p:pic>
      <p:pic>
        <p:nvPicPr>
          <p:cNvPr id="4" name="圖形 3" hidden="1">
            <a:extLst>
              <a:ext uri="{FF2B5EF4-FFF2-40B4-BE49-F238E27FC236}">
                <a16:creationId xmlns:a16="http://schemas.microsoft.com/office/drawing/2014/main" id="{59B43508-36AB-4F1B-88A3-0FF74D082F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04710" y="2705266"/>
            <a:ext cx="3530952" cy="65388"/>
          </a:xfrm>
          <a:prstGeom prst="rect">
            <a:avLst/>
          </a:prstGeom>
        </p:spPr>
      </p:pic>
      <p:pic>
        <p:nvPicPr>
          <p:cNvPr id="11" name="圖形 10" hidden="1">
            <a:extLst>
              <a:ext uri="{FF2B5EF4-FFF2-40B4-BE49-F238E27FC236}">
                <a16:creationId xmlns:a16="http://schemas.microsoft.com/office/drawing/2014/main" id="{7AC276A3-C09D-4D49-AEA9-580593C6C3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04710" y="950199"/>
            <a:ext cx="3530952" cy="65388"/>
          </a:xfrm>
          <a:prstGeom prst="rect">
            <a:avLst/>
          </a:prstGeom>
        </p:spPr>
      </p:pic>
      <p:sp>
        <p:nvSpPr>
          <p:cNvPr id="7" name="矩形 6" hidden="1">
            <a:extLst>
              <a:ext uri="{FF2B5EF4-FFF2-40B4-BE49-F238E27FC236}">
                <a16:creationId xmlns:a16="http://schemas.microsoft.com/office/drawing/2014/main" id="{5F98627F-69E1-43EF-820F-B67D3301110C}"/>
              </a:ext>
            </a:extLst>
          </p:cNvPr>
          <p:cNvSpPr/>
          <p:nvPr/>
        </p:nvSpPr>
        <p:spPr>
          <a:xfrm>
            <a:off x="-1062237" y="536319"/>
            <a:ext cx="1062237" cy="456577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形 16" hidden="1">
            <a:extLst>
              <a:ext uri="{FF2B5EF4-FFF2-40B4-BE49-F238E27FC236}">
                <a16:creationId xmlns:a16="http://schemas.microsoft.com/office/drawing/2014/main" id="{875683DF-6403-4256-AF99-B7F1882327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63555" y="4441283"/>
            <a:ext cx="3457575" cy="19050"/>
          </a:xfrm>
          <a:prstGeom prst="rect">
            <a:avLst/>
          </a:prstGeom>
          <a:effectLst>
            <a:outerShdw blurRad="50800" dist="38100" dir="2700000" algn="tl" rotWithShape="0">
              <a:prstClr val="black">
                <a:alpha val="40000"/>
              </a:prstClr>
            </a:outerShdw>
          </a:effectLst>
        </p:spPr>
      </p:pic>
      <p:sp>
        <p:nvSpPr>
          <p:cNvPr id="3" name="矩形 2" hidden="1">
            <a:extLst>
              <a:ext uri="{FF2B5EF4-FFF2-40B4-BE49-F238E27FC236}">
                <a16:creationId xmlns:a16="http://schemas.microsoft.com/office/drawing/2014/main" id="{19D414D8-2B73-4EA4-B74A-83AF67DB867D}"/>
              </a:ext>
            </a:extLst>
          </p:cNvPr>
          <p:cNvSpPr/>
          <p:nvPr/>
        </p:nvSpPr>
        <p:spPr>
          <a:xfrm>
            <a:off x="7715250" y="0"/>
            <a:ext cx="1422700"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形 12">
            <a:extLst>
              <a:ext uri="{FF2B5EF4-FFF2-40B4-BE49-F238E27FC236}">
                <a16:creationId xmlns:a16="http://schemas.microsoft.com/office/drawing/2014/main" id="{91AA2768-DB5D-4536-B32F-8FDCEDCB93D4}"/>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960808" y="159914"/>
            <a:ext cx="941092" cy="160248"/>
          </a:xfrm>
          <a:prstGeom prst="rect">
            <a:avLst/>
          </a:prstGeom>
        </p:spPr>
      </p:pic>
      <p:pic>
        <p:nvPicPr>
          <p:cNvPr id="16" name="圖形 15">
            <a:extLst>
              <a:ext uri="{FF2B5EF4-FFF2-40B4-BE49-F238E27FC236}">
                <a16:creationId xmlns:a16="http://schemas.microsoft.com/office/drawing/2014/main" id="{6C2D029B-5D5F-48BE-A04C-5DE02BBBB92C}"/>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101454" y="6467521"/>
            <a:ext cx="941092" cy="16024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109AA82-2365-44B5-9F1A-24FB40E5EFA8}"/>
              </a:ext>
            </a:extLst>
          </p:cNvPr>
          <p:cNvSpPr>
            <a:spLocks noGrp="1"/>
          </p:cNvSpPr>
          <p:nvPr>
            <p:ph idx="4294967295"/>
          </p:nvPr>
        </p:nvSpPr>
        <p:spPr>
          <a:xfrm>
            <a:off x="517362" y="1082675"/>
            <a:ext cx="4541032" cy="709487"/>
          </a:xfrm>
          <a:prstGeom prst="rect">
            <a:avLst/>
          </a:prstGeom>
        </p:spPr>
        <p:txBody>
          <a:bodyPr/>
          <a:lstStyle/>
          <a:p>
            <a:pPr marL="0" indent="0" fontAlgn="base">
              <a:lnSpc>
                <a:spcPct val="100000"/>
              </a:lnSpc>
              <a:buNone/>
            </a:pPr>
            <a:r>
              <a:rPr lang="en-US" altLang="zh-TW"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SSD </a:t>
            </a:r>
            <a:r>
              <a:rPr lang="zh-TW" altLang="en-US"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的效能在實際和應用情境搭配測試前難以得知，</a:t>
            </a:r>
            <a:r>
              <a:rPr lang="en-US" altLang="zh-TW" sz="1500" err="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Qtier</a:t>
            </a:r>
            <a:r>
              <a:rPr lang="en-US" altLang="zh-TW"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和 </a:t>
            </a:r>
            <a:r>
              <a:rPr lang="en-US" altLang="zh-TW"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SSD </a:t>
            </a:r>
            <a:r>
              <a:rPr lang="zh-TW" altLang="en-US" sz="15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快取即使效能相近仍各有優缺點，有可能在使用後才發現另一種配置更為合適：</a:t>
            </a:r>
          </a:p>
        </p:txBody>
      </p:sp>
      <p:sp>
        <p:nvSpPr>
          <p:cNvPr id="2" name="標題 1">
            <a:extLst>
              <a:ext uri="{FF2B5EF4-FFF2-40B4-BE49-F238E27FC236}">
                <a16:creationId xmlns:a16="http://schemas.microsoft.com/office/drawing/2014/main" id="{939C1D69-69DB-4CDA-A3A7-334A16102CA5}"/>
              </a:ext>
            </a:extLst>
          </p:cNvPr>
          <p:cNvSpPr>
            <a:spLocks noGrp="1"/>
          </p:cNvSpPr>
          <p:nvPr>
            <p:ph type="title"/>
          </p:nvPr>
        </p:nvSpPr>
        <p:spPr>
          <a:xfrm>
            <a:off x="455063" y="103674"/>
            <a:ext cx="8229600" cy="812800"/>
          </a:xfrm>
          <a:prstGeom prst="rect">
            <a:avLst/>
          </a:prstGeom>
        </p:spPr>
        <p:txBody>
          <a:bodyPr/>
          <a:lstStyle/>
          <a:p>
            <a:r>
              <a:rPr lang="en-US" altLang="zh-TW"/>
              <a:t>SSD</a:t>
            </a:r>
            <a:r>
              <a:rPr lang="zh-TW" altLang="en-US"/>
              <a:t> 快取與 </a:t>
            </a:r>
            <a:r>
              <a:rPr lang="en-US" altLang="zh-TW" err="1"/>
              <a:t>Qtier</a:t>
            </a:r>
            <a:r>
              <a:rPr lang="en-US" altLang="zh-TW"/>
              <a:t> </a:t>
            </a:r>
            <a:r>
              <a:rPr lang="zh-TW" altLang="en-US"/>
              <a:t>如何選擇</a:t>
            </a:r>
          </a:p>
        </p:txBody>
      </p:sp>
      <p:sp>
        <p:nvSpPr>
          <p:cNvPr id="98" name="矩形: 圓角 97">
            <a:extLst>
              <a:ext uri="{FF2B5EF4-FFF2-40B4-BE49-F238E27FC236}">
                <a16:creationId xmlns:a16="http://schemas.microsoft.com/office/drawing/2014/main" id="{36B7BE26-9E97-4577-B4D0-217694F0EACA}"/>
              </a:ext>
            </a:extLst>
          </p:cNvPr>
          <p:cNvSpPr/>
          <p:nvPr/>
        </p:nvSpPr>
        <p:spPr>
          <a:xfrm>
            <a:off x="5423741" y="1161206"/>
            <a:ext cx="3564615" cy="1342154"/>
          </a:xfrm>
          <a:prstGeom prst="roundRect">
            <a:avLst/>
          </a:prstGeom>
          <a:noFill/>
          <a:ln w="38100">
            <a:gradFill>
              <a:gsLst>
                <a:gs pos="0">
                  <a:srgbClr val="00B0F0"/>
                </a:gs>
                <a:gs pos="100000">
                  <a:srgbClr val="8C3DD7"/>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bg1"/>
              </a:solidFill>
            </a:endParaRPr>
          </a:p>
        </p:txBody>
      </p:sp>
      <p:sp>
        <p:nvSpPr>
          <p:cNvPr id="103" name="矩形: 圓角 102">
            <a:extLst>
              <a:ext uri="{FF2B5EF4-FFF2-40B4-BE49-F238E27FC236}">
                <a16:creationId xmlns:a16="http://schemas.microsoft.com/office/drawing/2014/main" id="{B577D4CD-A2ED-4A72-8D6A-A77F49B7E2AA}"/>
              </a:ext>
            </a:extLst>
          </p:cNvPr>
          <p:cNvSpPr/>
          <p:nvPr/>
        </p:nvSpPr>
        <p:spPr>
          <a:xfrm>
            <a:off x="5422637" y="2639545"/>
            <a:ext cx="3564615" cy="1209549"/>
          </a:xfrm>
          <a:prstGeom prst="roundRect">
            <a:avLst>
              <a:gd name="adj" fmla="val 18905"/>
            </a:avLst>
          </a:prstGeom>
          <a:noFill/>
          <a:ln w="38100">
            <a:gradFill>
              <a:gsLst>
                <a:gs pos="0">
                  <a:srgbClr val="00B0F0"/>
                </a:gs>
                <a:gs pos="100000">
                  <a:srgbClr val="8C3DD7"/>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bg1"/>
              </a:solidFill>
            </a:endParaRPr>
          </a:p>
        </p:txBody>
      </p:sp>
      <p:sp>
        <p:nvSpPr>
          <p:cNvPr id="91" name="矩形: 圓角 90">
            <a:extLst>
              <a:ext uri="{FF2B5EF4-FFF2-40B4-BE49-F238E27FC236}">
                <a16:creationId xmlns:a16="http://schemas.microsoft.com/office/drawing/2014/main" id="{28AD410F-6079-4229-BE1F-FB60080CAABA}"/>
              </a:ext>
            </a:extLst>
          </p:cNvPr>
          <p:cNvSpPr/>
          <p:nvPr/>
        </p:nvSpPr>
        <p:spPr>
          <a:xfrm>
            <a:off x="7648796" y="1113861"/>
            <a:ext cx="1214597" cy="349409"/>
          </a:xfrm>
          <a:prstGeom prst="roundRect">
            <a:avLst>
              <a:gd name="adj" fmla="val 18716"/>
            </a:avLst>
          </a:prstGeom>
          <a:gradFill>
            <a:gsLst>
              <a:gs pos="0">
                <a:srgbClr val="00B0F0"/>
              </a:gs>
              <a:gs pos="100000">
                <a:srgbClr val="7030A0"/>
              </a:gs>
            </a:gsLst>
            <a:lin ang="0" scaled="0"/>
          </a:gradFill>
          <a:ln w="19050">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endParaRPr lang="zh-TW" altLang="en-US" sz="1800">
              <a:solidFill>
                <a:schemeClr val="bg1"/>
              </a:solidFill>
              <a:latin typeface="Microsoft JhengHei"/>
              <a:ea typeface="Microsoft JhengHei"/>
            </a:endParaRPr>
          </a:p>
        </p:txBody>
      </p:sp>
      <p:sp>
        <p:nvSpPr>
          <p:cNvPr id="90" name="矩形: 圓角 89">
            <a:extLst>
              <a:ext uri="{FF2B5EF4-FFF2-40B4-BE49-F238E27FC236}">
                <a16:creationId xmlns:a16="http://schemas.microsoft.com/office/drawing/2014/main" id="{1C56F051-1969-4E49-981A-C1AC1F06096A}"/>
              </a:ext>
            </a:extLst>
          </p:cNvPr>
          <p:cNvSpPr/>
          <p:nvPr/>
        </p:nvSpPr>
        <p:spPr>
          <a:xfrm>
            <a:off x="388365" y="1919523"/>
            <a:ext cx="4843322" cy="2934534"/>
          </a:xfrm>
          <a:prstGeom prst="roundRect">
            <a:avLst>
              <a:gd name="adj" fmla="val 447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20" name="Shape 374">
            <a:extLst>
              <a:ext uri="{FF2B5EF4-FFF2-40B4-BE49-F238E27FC236}">
                <a16:creationId xmlns:a16="http://schemas.microsoft.com/office/drawing/2014/main" id="{BCBE75E6-5BCC-4008-928C-B57249C9ECD2}"/>
              </a:ext>
            </a:extLst>
          </p:cNvPr>
          <p:cNvSpPr txBox="1"/>
          <p:nvPr/>
        </p:nvSpPr>
        <p:spPr>
          <a:xfrm>
            <a:off x="5464522" y="3957664"/>
            <a:ext cx="3480843" cy="373262"/>
          </a:xfrm>
          <a:prstGeom prst="rect">
            <a:avLst/>
          </a:prstGeom>
          <a:noFill/>
          <a:ln>
            <a:noFill/>
          </a:ln>
        </p:spPr>
        <p:txBody>
          <a:bodyPr spcFirstLastPara="1" wrap="square" lIns="68569" tIns="34275" rIns="68569" bIns="34275" anchor="t" anchorCtr="0">
            <a:noAutofit/>
          </a:bodyPr>
          <a:lstStyle/>
          <a:p>
            <a:pPr marL="65485" indent="-65485">
              <a:buFont typeface="Arial" panose="020B0604020202020204" pitchFamily="34" charset="0"/>
              <a:buChar char="•"/>
            </a:pPr>
            <a:r>
              <a:rPr lang="en-US" altLang="zh-TW" sz="7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TVS-872XT-i5-16G </a:t>
            </a:r>
            <a:r>
              <a:rPr lang="zh-TW" altLang="en-US" sz="7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搭配 </a:t>
            </a:r>
            <a:r>
              <a:rPr lang="en-US" altLang="zh-TW" sz="7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QM2-2P10G1TA </a:t>
            </a:r>
            <a:r>
              <a:rPr lang="zh-TW" altLang="en-US" sz="7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及 </a:t>
            </a:r>
            <a:r>
              <a:rPr lang="en-US" sz="7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Samsung SSD 960 pro 1TB M.2 </a:t>
            </a:r>
            <a:r>
              <a:rPr lang="en-US" sz="750" err="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NVMe</a:t>
            </a:r>
            <a:r>
              <a:rPr lang="en-US" sz="7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*2, RAID 1</a:t>
            </a:r>
            <a:r>
              <a:rPr lang="zh-TW" altLang="en-US" sz="7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做</a:t>
            </a:r>
            <a:r>
              <a:rPr lang="en-US" altLang="zh-TW" sz="7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SSD </a:t>
            </a:r>
            <a:r>
              <a:rPr lang="zh-TW" altLang="en-US" sz="7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快取及 </a:t>
            </a:r>
            <a:r>
              <a:rPr lang="en-US" altLang="zh-TW" sz="750" err="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Qtier</a:t>
            </a:r>
            <a:r>
              <a:rPr lang="en-US" altLang="zh-TW" sz="7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zh-CN" altLang="en-US" sz="7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同時進行網路與</a:t>
            </a:r>
            <a:r>
              <a:rPr lang="en-US" altLang="zh-CN" sz="7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SSD</a:t>
            </a:r>
            <a:r>
              <a:rPr lang="zh-CN" altLang="en-US" sz="7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傳輸</a:t>
            </a:r>
            <a:endParaRPr lang="en-US" altLang="zh-TW" sz="75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21" name="群組 20">
            <a:extLst>
              <a:ext uri="{FF2B5EF4-FFF2-40B4-BE49-F238E27FC236}">
                <a16:creationId xmlns:a16="http://schemas.microsoft.com/office/drawing/2014/main" id="{41B2CEF9-80D4-41EB-A5C5-DBA668ECCD19}"/>
              </a:ext>
            </a:extLst>
          </p:cNvPr>
          <p:cNvGrpSpPr/>
          <p:nvPr/>
        </p:nvGrpSpPr>
        <p:grpSpPr>
          <a:xfrm>
            <a:off x="308010" y="2011122"/>
            <a:ext cx="2196964" cy="2718081"/>
            <a:chOff x="64969" y="1466194"/>
            <a:chExt cx="1876460" cy="2383692"/>
          </a:xfrm>
        </p:grpSpPr>
        <p:sp>
          <p:nvSpPr>
            <p:cNvPr id="22" name="圓角矩形 108">
              <a:extLst>
                <a:ext uri="{FF2B5EF4-FFF2-40B4-BE49-F238E27FC236}">
                  <a16:creationId xmlns:a16="http://schemas.microsoft.com/office/drawing/2014/main" id="{2FD04F6E-FE93-4573-AEE3-FEFC3F5F7FC4}"/>
                </a:ext>
              </a:extLst>
            </p:cNvPr>
            <p:cNvSpPr/>
            <p:nvPr/>
          </p:nvSpPr>
          <p:spPr>
            <a:xfrm rot="5400000">
              <a:off x="1176663" y="2869074"/>
              <a:ext cx="95520" cy="1393575"/>
            </a:xfrm>
            <a:prstGeom prst="roundRect">
              <a:avLst>
                <a:gd name="adj" fmla="val 0"/>
              </a:avLst>
            </a:prstGeom>
            <a:gradFill flip="none" rotWithShape="1">
              <a:gsLst>
                <a:gs pos="0">
                  <a:schemeClr val="bg1">
                    <a:lumMod val="50000"/>
                    <a:alpha val="32000"/>
                  </a:schemeClr>
                </a:gs>
                <a:gs pos="80000">
                  <a:schemeClr val="bg1">
                    <a:alpha val="32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2100"/>
            </a:p>
          </p:txBody>
        </p:sp>
        <p:grpSp>
          <p:nvGrpSpPr>
            <p:cNvPr id="23" name="群組 22">
              <a:extLst>
                <a:ext uri="{FF2B5EF4-FFF2-40B4-BE49-F238E27FC236}">
                  <a16:creationId xmlns:a16="http://schemas.microsoft.com/office/drawing/2014/main" id="{952F63AD-2A1A-42A9-80C9-76DD8DA68F6B}"/>
                </a:ext>
              </a:extLst>
            </p:cNvPr>
            <p:cNvGrpSpPr/>
            <p:nvPr/>
          </p:nvGrpSpPr>
          <p:grpSpPr>
            <a:xfrm>
              <a:off x="480006" y="1855793"/>
              <a:ext cx="1455667" cy="1501728"/>
              <a:chOff x="1016031" y="2613849"/>
              <a:chExt cx="1899785" cy="1377447"/>
            </a:xfrm>
          </p:grpSpPr>
          <p:cxnSp>
            <p:nvCxnSpPr>
              <p:cNvPr id="42" name="Shape 317">
                <a:extLst>
                  <a:ext uri="{FF2B5EF4-FFF2-40B4-BE49-F238E27FC236}">
                    <a16:creationId xmlns:a16="http://schemas.microsoft.com/office/drawing/2014/main" id="{76A7FE28-39B8-41A9-913A-8DEB5B0EAEF0}"/>
                  </a:ext>
                </a:extLst>
              </p:cNvPr>
              <p:cNvCxnSpPr/>
              <p:nvPr/>
            </p:nvCxnSpPr>
            <p:spPr>
              <a:xfrm>
                <a:off x="1016031" y="3989434"/>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43" name="Shape 310">
                <a:extLst>
                  <a:ext uri="{FF2B5EF4-FFF2-40B4-BE49-F238E27FC236}">
                    <a16:creationId xmlns:a16="http://schemas.microsoft.com/office/drawing/2014/main" id="{9EDDC5C5-2A4B-43C0-A4EB-B6603C221819}"/>
                  </a:ext>
                </a:extLst>
              </p:cNvPr>
              <p:cNvCxnSpPr/>
              <p:nvPr/>
            </p:nvCxnSpPr>
            <p:spPr>
              <a:xfrm>
                <a:off x="1016033" y="3072377"/>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44" name="Shape 313">
                <a:extLst>
                  <a:ext uri="{FF2B5EF4-FFF2-40B4-BE49-F238E27FC236}">
                    <a16:creationId xmlns:a16="http://schemas.microsoft.com/office/drawing/2014/main" id="{B9900E4F-5C11-42C6-B7C4-6095FFE6FF0B}"/>
                  </a:ext>
                </a:extLst>
              </p:cNvPr>
              <p:cNvCxnSpPr/>
              <p:nvPr/>
            </p:nvCxnSpPr>
            <p:spPr>
              <a:xfrm>
                <a:off x="1016033" y="3530907"/>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45" name="Shape 310">
                <a:extLst>
                  <a:ext uri="{FF2B5EF4-FFF2-40B4-BE49-F238E27FC236}">
                    <a16:creationId xmlns:a16="http://schemas.microsoft.com/office/drawing/2014/main" id="{AECEF0F5-6120-4ABA-81E4-8A81D8068812}"/>
                  </a:ext>
                </a:extLst>
              </p:cNvPr>
              <p:cNvCxnSpPr/>
              <p:nvPr/>
            </p:nvCxnSpPr>
            <p:spPr>
              <a:xfrm>
                <a:off x="1016033" y="2613849"/>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46" name="Shape 310">
                <a:extLst>
                  <a:ext uri="{FF2B5EF4-FFF2-40B4-BE49-F238E27FC236}">
                    <a16:creationId xmlns:a16="http://schemas.microsoft.com/office/drawing/2014/main" id="{CFB14CA1-FED3-4708-A5FC-C5224FA00F22}"/>
                  </a:ext>
                </a:extLst>
              </p:cNvPr>
              <p:cNvCxnSpPr/>
              <p:nvPr/>
            </p:nvCxnSpPr>
            <p:spPr>
              <a:xfrm>
                <a:off x="1016033" y="2843115"/>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48" name="Shape 310">
                <a:extLst>
                  <a:ext uri="{FF2B5EF4-FFF2-40B4-BE49-F238E27FC236}">
                    <a16:creationId xmlns:a16="http://schemas.microsoft.com/office/drawing/2014/main" id="{3D79E789-B898-48D4-AD1C-ECBC9159E3DA}"/>
                  </a:ext>
                </a:extLst>
              </p:cNvPr>
              <p:cNvCxnSpPr/>
              <p:nvPr/>
            </p:nvCxnSpPr>
            <p:spPr>
              <a:xfrm>
                <a:off x="1016033" y="3301644"/>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49" name="Shape 310">
                <a:extLst>
                  <a:ext uri="{FF2B5EF4-FFF2-40B4-BE49-F238E27FC236}">
                    <a16:creationId xmlns:a16="http://schemas.microsoft.com/office/drawing/2014/main" id="{53FBBFB2-0A72-4767-ADA6-BE8324D60769}"/>
                  </a:ext>
                </a:extLst>
              </p:cNvPr>
              <p:cNvCxnSpPr/>
              <p:nvPr/>
            </p:nvCxnSpPr>
            <p:spPr>
              <a:xfrm>
                <a:off x="1016033" y="3760173"/>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grpSp>
        <p:sp>
          <p:nvSpPr>
            <p:cNvPr id="24" name="Shape 318">
              <a:extLst>
                <a:ext uri="{FF2B5EF4-FFF2-40B4-BE49-F238E27FC236}">
                  <a16:creationId xmlns:a16="http://schemas.microsoft.com/office/drawing/2014/main" id="{F5FD7F6C-0222-4484-A8A6-3D9FE1401FD1}"/>
                </a:ext>
              </a:extLst>
            </p:cNvPr>
            <p:cNvSpPr/>
            <p:nvPr/>
          </p:nvSpPr>
          <p:spPr>
            <a:xfrm>
              <a:off x="691099" y="2252972"/>
              <a:ext cx="180000" cy="1357755"/>
            </a:xfrm>
            <a:prstGeom prst="rect">
              <a:avLst/>
            </a:prstGeom>
            <a:solidFill>
              <a:srgbClr val="4A9BDC"/>
            </a:solidFill>
            <a:ln>
              <a:noFill/>
            </a:ln>
          </p:spPr>
          <p:txBody>
            <a:bodyPr wrap="square" lIns="68569" tIns="34275" rIns="68569" bIns="34275" anchor="ctr" anchorCtr="0">
              <a:noAutofit/>
            </a:bodyPr>
            <a:lstStyle/>
            <a:p>
              <a:pPr algn="ctr">
                <a:buClr>
                  <a:srgbClr val="000000"/>
                </a:buClr>
              </a:pPr>
              <a:endParaRPr sz="1500">
                <a:solidFill>
                  <a:schemeClr val="lt1"/>
                </a:solidFill>
              </a:endParaRPr>
            </a:p>
          </p:txBody>
        </p:sp>
        <p:sp>
          <p:nvSpPr>
            <p:cNvPr id="25" name="Shape 81">
              <a:extLst>
                <a:ext uri="{FF2B5EF4-FFF2-40B4-BE49-F238E27FC236}">
                  <a16:creationId xmlns:a16="http://schemas.microsoft.com/office/drawing/2014/main" id="{BB8FB4EF-FABD-4CCF-854C-C9E0B82BCDC3}"/>
                </a:ext>
              </a:extLst>
            </p:cNvPr>
            <p:cNvSpPr txBox="1"/>
            <p:nvPr/>
          </p:nvSpPr>
          <p:spPr>
            <a:xfrm>
              <a:off x="451501" y="3603587"/>
              <a:ext cx="795383" cy="246299"/>
            </a:xfrm>
            <a:prstGeom prst="rect">
              <a:avLst/>
            </a:prstGeom>
            <a:noFill/>
            <a:ln>
              <a:noFill/>
            </a:ln>
          </p:spPr>
          <p:txBody>
            <a:bodyPr wrap="square" lIns="68569" tIns="34275" rIns="68569" bIns="34275" anchor="t" anchorCtr="0">
              <a:noAutofit/>
            </a:bodyPr>
            <a:lstStyle/>
            <a:p>
              <a:pPr algn="ctr">
                <a:buClr>
                  <a:srgbClr val="9F5900"/>
                </a:buClr>
                <a:buSzPct val="25000"/>
              </a:pPr>
              <a:r>
                <a:rPr lang="en-US" altLang="zh-TW" sz="900" b="1">
                  <a:solidFill>
                    <a:schemeClr val="tx1">
                      <a:lumMod val="50000"/>
                      <a:lumOff val="50000"/>
                    </a:schemeClr>
                  </a:solidFill>
                  <a:latin typeface="微軟正黑體" pitchFamily="34" charset="-120"/>
                  <a:ea typeface="微軟正黑體" pitchFamily="34" charset="-120"/>
                </a:rPr>
                <a:t>SSD</a:t>
              </a:r>
              <a:r>
                <a:rPr lang="zh-TW" altLang="en-US" sz="900" b="1">
                  <a:solidFill>
                    <a:schemeClr val="tx1">
                      <a:lumMod val="50000"/>
                      <a:lumOff val="50000"/>
                    </a:schemeClr>
                  </a:solidFill>
                  <a:latin typeface="微軟正黑體" pitchFamily="34" charset="-120"/>
                  <a:ea typeface="微軟正黑體" pitchFamily="34" charset="-120"/>
                </a:rPr>
                <a:t> 快取</a:t>
              </a:r>
            </a:p>
          </p:txBody>
        </p:sp>
        <p:sp>
          <p:nvSpPr>
            <p:cNvPr id="26" name="Shape 82">
              <a:extLst>
                <a:ext uri="{FF2B5EF4-FFF2-40B4-BE49-F238E27FC236}">
                  <a16:creationId xmlns:a16="http://schemas.microsoft.com/office/drawing/2014/main" id="{0A1D6C15-0DC9-4BAE-9887-35C8E093580A}"/>
                </a:ext>
              </a:extLst>
            </p:cNvPr>
            <p:cNvSpPr txBox="1"/>
            <p:nvPr/>
          </p:nvSpPr>
          <p:spPr>
            <a:xfrm>
              <a:off x="1269858" y="3583142"/>
              <a:ext cx="671571" cy="246299"/>
            </a:xfrm>
            <a:prstGeom prst="rect">
              <a:avLst/>
            </a:prstGeom>
            <a:noFill/>
            <a:ln>
              <a:noFill/>
            </a:ln>
          </p:spPr>
          <p:txBody>
            <a:bodyPr wrap="square" lIns="68569" tIns="34275" rIns="68569" bIns="34275" anchor="t" anchorCtr="0">
              <a:noAutofit/>
            </a:bodyPr>
            <a:lstStyle/>
            <a:p>
              <a:pPr algn="ctr">
                <a:buClr>
                  <a:srgbClr val="9F5900"/>
                </a:buClr>
                <a:buSzPct val="25000"/>
              </a:pPr>
              <a:r>
                <a:rPr lang="en-US" altLang="zh-TW" sz="900" b="1" err="1">
                  <a:solidFill>
                    <a:schemeClr val="tx1">
                      <a:lumMod val="50000"/>
                      <a:lumOff val="50000"/>
                    </a:schemeClr>
                  </a:solidFill>
                  <a:latin typeface="微軟正黑體" pitchFamily="34" charset="-120"/>
                  <a:ea typeface="微軟正黑體" pitchFamily="34" charset="-120"/>
                </a:rPr>
                <a:t>Qtier</a:t>
              </a:r>
              <a:endParaRPr lang="zh-TW" altLang="en-US" sz="900" b="1">
                <a:solidFill>
                  <a:schemeClr val="tx1">
                    <a:lumMod val="50000"/>
                    <a:lumOff val="50000"/>
                  </a:schemeClr>
                </a:solidFill>
                <a:latin typeface="微軟正黑體" pitchFamily="34" charset="-120"/>
                <a:ea typeface="微軟正黑體" pitchFamily="34" charset="-120"/>
              </a:endParaRPr>
            </a:p>
          </p:txBody>
        </p:sp>
        <p:sp>
          <p:nvSpPr>
            <p:cNvPr id="27" name="Shape 312">
              <a:extLst>
                <a:ext uri="{FF2B5EF4-FFF2-40B4-BE49-F238E27FC236}">
                  <a16:creationId xmlns:a16="http://schemas.microsoft.com/office/drawing/2014/main" id="{75876775-722A-499F-8C96-0CEAF8B4B4EA}"/>
                </a:ext>
              </a:extLst>
            </p:cNvPr>
            <p:cNvSpPr txBox="1"/>
            <p:nvPr/>
          </p:nvSpPr>
          <p:spPr>
            <a:xfrm>
              <a:off x="235627" y="3517602"/>
              <a:ext cx="288032" cy="250156"/>
            </a:xfrm>
            <a:prstGeom prst="rect">
              <a:avLst/>
            </a:prstGeom>
            <a:noFill/>
            <a:ln>
              <a:noFill/>
            </a:ln>
          </p:spPr>
          <p:txBody>
            <a:bodyPr wrap="square" lIns="68569" tIns="34275" rIns="68569" bIns="34275" anchor="t" anchorCtr="0">
              <a:noAutofit/>
            </a:bodyPr>
            <a:lstStyle/>
            <a:p>
              <a:pPr algn="ctr">
                <a:buClr>
                  <a:srgbClr val="9F5900"/>
                </a:buClr>
                <a:buSzPct val="25000"/>
              </a:pPr>
              <a:r>
                <a:rPr lang="en-US" altLang="zh-TW" sz="788">
                  <a:solidFill>
                    <a:schemeClr val="tx1">
                      <a:lumMod val="50000"/>
                      <a:lumOff val="50000"/>
                    </a:schemeClr>
                  </a:solidFill>
                  <a:latin typeface="Arial" panose="020B0604020202020204" pitchFamily="34" charset="0"/>
                  <a:cs typeface="Arial" panose="020B0604020202020204" pitchFamily="34" charset="0"/>
                </a:rPr>
                <a:t>0</a:t>
              </a:r>
            </a:p>
          </p:txBody>
        </p:sp>
        <p:cxnSp>
          <p:nvCxnSpPr>
            <p:cNvPr id="28" name="Shape 310">
              <a:extLst>
                <a:ext uri="{FF2B5EF4-FFF2-40B4-BE49-F238E27FC236}">
                  <a16:creationId xmlns:a16="http://schemas.microsoft.com/office/drawing/2014/main" id="{C8CCF25A-4557-4B87-B41F-BE5F844289B6}"/>
                </a:ext>
              </a:extLst>
            </p:cNvPr>
            <p:cNvCxnSpPr>
              <a:cxnSpLocks/>
            </p:cNvCxnSpPr>
            <p:nvPr/>
          </p:nvCxnSpPr>
          <p:spPr>
            <a:xfrm flipV="1">
              <a:off x="529295" y="1783851"/>
              <a:ext cx="0" cy="1823560"/>
            </a:xfrm>
            <a:prstGeom prst="straightConnector1">
              <a:avLst/>
            </a:prstGeom>
            <a:noFill/>
            <a:ln w="9525" cap="flat" cmpd="sng">
              <a:solidFill>
                <a:schemeClr val="bg1">
                  <a:lumMod val="85000"/>
                </a:schemeClr>
              </a:solidFill>
              <a:prstDash val="solid"/>
              <a:round/>
              <a:headEnd type="none" w="med" len="med"/>
              <a:tailEnd type="none" w="med" len="med"/>
            </a:ln>
          </p:spPr>
        </p:cxnSp>
        <p:sp>
          <p:nvSpPr>
            <p:cNvPr id="29" name="Shape 324">
              <a:extLst>
                <a:ext uri="{FF2B5EF4-FFF2-40B4-BE49-F238E27FC236}">
                  <a16:creationId xmlns:a16="http://schemas.microsoft.com/office/drawing/2014/main" id="{B73A2CF0-31BD-426D-AE42-4C76979ECF80}"/>
                </a:ext>
              </a:extLst>
            </p:cNvPr>
            <p:cNvSpPr txBox="1"/>
            <p:nvPr/>
          </p:nvSpPr>
          <p:spPr>
            <a:xfrm>
              <a:off x="64969" y="1775036"/>
              <a:ext cx="504056" cy="300000"/>
            </a:xfrm>
            <a:prstGeom prst="rect">
              <a:avLst/>
            </a:prstGeom>
            <a:noFill/>
            <a:ln>
              <a:noFill/>
            </a:ln>
          </p:spPr>
          <p:txBody>
            <a:bodyPr wrap="square" lIns="68569" tIns="34275" rIns="68569" bIns="34275" anchor="t" anchorCtr="0">
              <a:noAutofit/>
            </a:bodyPr>
            <a:lstStyle/>
            <a:p>
              <a:pPr algn="ctr">
                <a:buClr>
                  <a:srgbClr val="9F5900"/>
                </a:buClr>
                <a:buSzPct val="25000"/>
              </a:pPr>
              <a:r>
                <a:rPr lang="en-US" altLang="zh-TW" sz="788">
                  <a:solidFill>
                    <a:schemeClr val="tx1">
                      <a:lumMod val="50000"/>
                      <a:lumOff val="50000"/>
                    </a:schemeClr>
                  </a:solidFill>
                  <a:latin typeface="Arial" panose="020B0604020202020204" pitchFamily="34" charset="0"/>
                  <a:cs typeface="Arial" panose="020B0604020202020204" pitchFamily="34" charset="0"/>
                </a:rPr>
                <a:t>1050</a:t>
              </a:r>
              <a:endParaRPr lang="zh-TW" altLang="en-US" sz="788">
                <a:solidFill>
                  <a:schemeClr val="tx1">
                    <a:lumMod val="50000"/>
                    <a:lumOff val="50000"/>
                  </a:schemeClr>
                </a:solidFill>
                <a:latin typeface="Arial" panose="020B0604020202020204" pitchFamily="34" charset="0"/>
                <a:cs typeface="Arial" panose="020B0604020202020204" pitchFamily="34" charset="0"/>
              </a:endParaRPr>
            </a:p>
          </p:txBody>
        </p:sp>
        <p:sp>
          <p:nvSpPr>
            <p:cNvPr id="30" name="Shape 324">
              <a:extLst>
                <a:ext uri="{FF2B5EF4-FFF2-40B4-BE49-F238E27FC236}">
                  <a16:creationId xmlns:a16="http://schemas.microsoft.com/office/drawing/2014/main" id="{F698BAAF-7CB4-4EB1-976A-08B1B2331424}"/>
                </a:ext>
              </a:extLst>
            </p:cNvPr>
            <p:cNvSpPr txBox="1"/>
            <p:nvPr/>
          </p:nvSpPr>
          <p:spPr>
            <a:xfrm>
              <a:off x="64969" y="2024383"/>
              <a:ext cx="504056" cy="300000"/>
            </a:xfrm>
            <a:prstGeom prst="rect">
              <a:avLst/>
            </a:prstGeom>
            <a:noFill/>
            <a:ln>
              <a:noFill/>
            </a:ln>
          </p:spPr>
          <p:txBody>
            <a:bodyPr wrap="square" lIns="68569" tIns="34275" rIns="68569" bIns="34275" anchor="t" anchorCtr="0">
              <a:noAutofit/>
            </a:bodyPr>
            <a:lstStyle/>
            <a:p>
              <a:pPr algn="ctr">
                <a:buClr>
                  <a:srgbClr val="9F5900"/>
                </a:buClr>
                <a:buSzPct val="25000"/>
              </a:pPr>
              <a:r>
                <a:rPr lang="en-US" altLang="zh-TW" sz="788">
                  <a:solidFill>
                    <a:schemeClr val="tx1">
                      <a:lumMod val="50000"/>
                      <a:lumOff val="50000"/>
                    </a:schemeClr>
                  </a:solidFill>
                  <a:latin typeface="Arial" panose="020B0604020202020204" pitchFamily="34" charset="0"/>
                  <a:cs typeface="Arial" panose="020B0604020202020204" pitchFamily="34" charset="0"/>
                </a:rPr>
                <a:t>900</a:t>
              </a:r>
              <a:endParaRPr lang="zh-TW" altLang="en-US" sz="788">
                <a:solidFill>
                  <a:schemeClr val="tx1">
                    <a:lumMod val="50000"/>
                    <a:lumOff val="50000"/>
                  </a:schemeClr>
                </a:solidFill>
                <a:latin typeface="Arial" panose="020B0604020202020204" pitchFamily="34" charset="0"/>
                <a:cs typeface="Arial" panose="020B0604020202020204" pitchFamily="34" charset="0"/>
              </a:endParaRPr>
            </a:p>
          </p:txBody>
        </p:sp>
        <p:sp>
          <p:nvSpPr>
            <p:cNvPr id="31" name="Shape 324">
              <a:extLst>
                <a:ext uri="{FF2B5EF4-FFF2-40B4-BE49-F238E27FC236}">
                  <a16:creationId xmlns:a16="http://schemas.microsoft.com/office/drawing/2014/main" id="{5D64E542-E6A8-4F00-80D2-72872A566018}"/>
                </a:ext>
              </a:extLst>
            </p:cNvPr>
            <p:cNvSpPr txBox="1"/>
            <p:nvPr/>
          </p:nvSpPr>
          <p:spPr>
            <a:xfrm>
              <a:off x="64969" y="2273733"/>
              <a:ext cx="504056" cy="300000"/>
            </a:xfrm>
            <a:prstGeom prst="rect">
              <a:avLst/>
            </a:prstGeom>
            <a:noFill/>
            <a:ln>
              <a:noFill/>
            </a:ln>
          </p:spPr>
          <p:txBody>
            <a:bodyPr wrap="square" lIns="68569" tIns="34275" rIns="68569" bIns="34275" anchor="t" anchorCtr="0">
              <a:noAutofit/>
            </a:bodyPr>
            <a:lstStyle/>
            <a:p>
              <a:pPr algn="ctr">
                <a:buClr>
                  <a:srgbClr val="9F5900"/>
                </a:buClr>
                <a:buSzPct val="25000"/>
              </a:pPr>
              <a:r>
                <a:rPr lang="en-US" altLang="zh-TW" sz="788">
                  <a:solidFill>
                    <a:schemeClr val="tx1">
                      <a:lumMod val="50000"/>
                      <a:lumOff val="50000"/>
                    </a:schemeClr>
                  </a:solidFill>
                  <a:latin typeface="Arial" panose="020B0604020202020204" pitchFamily="34" charset="0"/>
                  <a:cs typeface="Arial" panose="020B0604020202020204" pitchFamily="34" charset="0"/>
                </a:rPr>
                <a:t>750</a:t>
              </a:r>
              <a:endParaRPr lang="zh-TW" altLang="en-US" sz="788">
                <a:solidFill>
                  <a:schemeClr val="tx1">
                    <a:lumMod val="50000"/>
                    <a:lumOff val="50000"/>
                  </a:schemeClr>
                </a:solidFill>
                <a:latin typeface="Arial" panose="020B0604020202020204" pitchFamily="34" charset="0"/>
                <a:cs typeface="Arial" panose="020B0604020202020204" pitchFamily="34" charset="0"/>
              </a:endParaRPr>
            </a:p>
          </p:txBody>
        </p:sp>
        <p:sp>
          <p:nvSpPr>
            <p:cNvPr id="32" name="Shape 324">
              <a:extLst>
                <a:ext uri="{FF2B5EF4-FFF2-40B4-BE49-F238E27FC236}">
                  <a16:creationId xmlns:a16="http://schemas.microsoft.com/office/drawing/2014/main" id="{8A1A0DFF-5EBA-4D52-954E-820DF484F8D0}"/>
                </a:ext>
              </a:extLst>
            </p:cNvPr>
            <p:cNvSpPr txBox="1"/>
            <p:nvPr/>
          </p:nvSpPr>
          <p:spPr>
            <a:xfrm>
              <a:off x="64969" y="2523082"/>
              <a:ext cx="504056" cy="300000"/>
            </a:xfrm>
            <a:prstGeom prst="rect">
              <a:avLst/>
            </a:prstGeom>
            <a:noFill/>
            <a:ln>
              <a:noFill/>
            </a:ln>
          </p:spPr>
          <p:txBody>
            <a:bodyPr wrap="square" lIns="68569" tIns="34275" rIns="68569" bIns="34275" anchor="t" anchorCtr="0">
              <a:noAutofit/>
            </a:bodyPr>
            <a:lstStyle/>
            <a:p>
              <a:pPr algn="ctr">
                <a:buClr>
                  <a:srgbClr val="9F5900"/>
                </a:buClr>
                <a:buSzPct val="25000"/>
              </a:pPr>
              <a:r>
                <a:rPr lang="en-US" altLang="zh-TW" sz="788">
                  <a:solidFill>
                    <a:schemeClr val="tx1">
                      <a:lumMod val="50000"/>
                      <a:lumOff val="50000"/>
                    </a:schemeClr>
                  </a:solidFill>
                  <a:latin typeface="Arial" panose="020B0604020202020204" pitchFamily="34" charset="0"/>
                  <a:cs typeface="Arial" panose="020B0604020202020204" pitchFamily="34" charset="0"/>
                </a:rPr>
                <a:t>600</a:t>
              </a:r>
              <a:endParaRPr lang="zh-TW" altLang="en-US" sz="788">
                <a:solidFill>
                  <a:schemeClr val="tx1">
                    <a:lumMod val="50000"/>
                    <a:lumOff val="50000"/>
                  </a:schemeClr>
                </a:solidFill>
                <a:latin typeface="Arial" panose="020B0604020202020204" pitchFamily="34" charset="0"/>
                <a:cs typeface="Arial" panose="020B0604020202020204" pitchFamily="34" charset="0"/>
              </a:endParaRPr>
            </a:p>
          </p:txBody>
        </p:sp>
        <p:sp>
          <p:nvSpPr>
            <p:cNvPr id="33" name="Shape 324">
              <a:extLst>
                <a:ext uri="{FF2B5EF4-FFF2-40B4-BE49-F238E27FC236}">
                  <a16:creationId xmlns:a16="http://schemas.microsoft.com/office/drawing/2014/main" id="{48DC9673-A421-4D51-8FE0-FCF5F86464E4}"/>
                </a:ext>
              </a:extLst>
            </p:cNvPr>
            <p:cNvSpPr txBox="1"/>
            <p:nvPr/>
          </p:nvSpPr>
          <p:spPr>
            <a:xfrm>
              <a:off x="64969" y="2772429"/>
              <a:ext cx="504056" cy="300000"/>
            </a:xfrm>
            <a:prstGeom prst="rect">
              <a:avLst/>
            </a:prstGeom>
            <a:noFill/>
            <a:ln>
              <a:noFill/>
            </a:ln>
          </p:spPr>
          <p:txBody>
            <a:bodyPr wrap="square" lIns="68569" tIns="34275" rIns="68569" bIns="34275" anchor="t" anchorCtr="0">
              <a:noAutofit/>
            </a:bodyPr>
            <a:lstStyle/>
            <a:p>
              <a:pPr algn="ctr">
                <a:buClr>
                  <a:srgbClr val="9F5900"/>
                </a:buClr>
                <a:buSzPct val="25000"/>
              </a:pPr>
              <a:r>
                <a:rPr lang="en-US" altLang="zh-TW" sz="788">
                  <a:solidFill>
                    <a:schemeClr val="tx1">
                      <a:lumMod val="50000"/>
                      <a:lumOff val="50000"/>
                    </a:schemeClr>
                  </a:solidFill>
                  <a:latin typeface="Arial" panose="020B0604020202020204" pitchFamily="34" charset="0"/>
                  <a:cs typeface="Arial" panose="020B0604020202020204" pitchFamily="34" charset="0"/>
                </a:rPr>
                <a:t>450</a:t>
              </a:r>
              <a:endParaRPr lang="zh-TW" altLang="en-US" sz="788">
                <a:solidFill>
                  <a:schemeClr val="tx1">
                    <a:lumMod val="50000"/>
                    <a:lumOff val="50000"/>
                  </a:schemeClr>
                </a:solidFill>
                <a:latin typeface="Arial" panose="020B0604020202020204" pitchFamily="34" charset="0"/>
                <a:cs typeface="Arial" panose="020B0604020202020204" pitchFamily="34" charset="0"/>
              </a:endParaRPr>
            </a:p>
          </p:txBody>
        </p:sp>
        <p:sp>
          <p:nvSpPr>
            <p:cNvPr id="34" name="Shape 324">
              <a:extLst>
                <a:ext uri="{FF2B5EF4-FFF2-40B4-BE49-F238E27FC236}">
                  <a16:creationId xmlns:a16="http://schemas.microsoft.com/office/drawing/2014/main" id="{90FFA1D1-B8F2-4E4B-9243-9A698E09E902}"/>
                </a:ext>
              </a:extLst>
            </p:cNvPr>
            <p:cNvSpPr txBox="1"/>
            <p:nvPr/>
          </p:nvSpPr>
          <p:spPr>
            <a:xfrm>
              <a:off x="64969" y="3016552"/>
              <a:ext cx="504056" cy="300000"/>
            </a:xfrm>
            <a:prstGeom prst="rect">
              <a:avLst/>
            </a:prstGeom>
            <a:noFill/>
            <a:ln>
              <a:noFill/>
            </a:ln>
          </p:spPr>
          <p:txBody>
            <a:bodyPr wrap="square" lIns="68569" tIns="34275" rIns="68569" bIns="34275" anchor="t" anchorCtr="0">
              <a:noAutofit/>
            </a:bodyPr>
            <a:lstStyle/>
            <a:p>
              <a:pPr algn="ctr">
                <a:buClr>
                  <a:srgbClr val="9F5900"/>
                </a:buClr>
                <a:buSzPct val="25000"/>
              </a:pPr>
              <a:r>
                <a:rPr lang="en-US" altLang="zh-TW" sz="788">
                  <a:solidFill>
                    <a:schemeClr val="tx1">
                      <a:lumMod val="50000"/>
                      <a:lumOff val="50000"/>
                    </a:schemeClr>
                  </a:solidFill>
                  <a:latin typeface="Arial" panose="020B0604020202020204" pitchFamily="34" charset="0"/>
                  <a:cs typeface="Arial" panose="020B0604020202020204" pitchFamily="34" charset="0"/>
                </a:rPr>
                <a:t>300</a:t>
              </a:r>
              <a:endParaRPr lang="zh-TW" altLang="en-US" sz="788">
                <a:solidFill>
                  <a:schemeClr val="tx1">
                    <a:lumMod val="50000"/>
                    <a:lumOff val="50000"/>
                  </a:schemeClr>
                </a:solidFill>
                <a:latin typeface="Arial" panose="020B0604020202020204" pitchFamily="34" charset="0"/>
                <a:cs typeface="Arial" panose="020B0604020202020204" pitchFamily="34" charset="0"/>
              </a:endParaRPr>
            </a:p>
          </p:txBody>
        </p:sp>
        <p:sp>
          <p:nvSpPr>
            <p:cNvPr id="35" name="Shape 324">
              <a:extLst>
                <a:ext uri="{FF2B5EF4-FFF2-40B4-BE49-F238E27FC236}">
                  <a16:creationId xmlns:a16="http://schemas.microsoft.com/office/drawing/2014/main" id="{3EC22393-1F15-41A1-8D35-9C47208BE172}"/>
                </a:ext>
              </a:extLst>
            </p:cNvPr>
            <p:cNvSpPr txBox="1"/>
            <p:nvPr/>
          </p:nvSpPr>
          <p:spPr>
            <a:xfrm>
              <a:off x="64969" y="3271130"/>
              <a:ext cx="504056" cy="198196"/>
            </a:xfrm>
            <a:prstGeom prst="rect">
              <a:avLst/>
            </a:prstGeom>
            <a:noFill/>
            <a:ln>
              <a:noFill/>
            </a:ln>
          </p:spPr>
          <p:txBody>
            <a:bodyPr wrap="square" lIns="68569" tIns="34275" rIns="68569" bIns="34275" anchor="t" anchorCtr="0">
              <a:noAutofit/>
            </a:bodyPr>
            <a:lstStyle/>
            <a:p>
              <a:pPr algn="ctr">
                <a:buClr>
                  <a:srgbClr val="9F5900"/>
                </a:buClr>
                <a:buSzPct val="25000"/>
              </a:pPr>
              <a:r>
                <a:rPr lang="en-US" altLang="zh-TW" sz="788">
                  <a:solidFill>
                    <a:schemeClr val="tx1">
                      <a:lumMod val="50000"/>
                      <a:lumOff val="50000"/>
                    </a:schemeClr>
                  </a:solidFill>
                  <a:latin typeface="Arial" panose="020B0604020202020204" pitchFamily="34" charset="0"/>
                  <a:cs typeface="Arial" panose="020B0604020202020204" pitchFamily="34" charset="0"/>
                </a:rPr>
                <a:t>150</a:t>
              </a:r>
              <a:endParaRPr lang="zh-TW" altLang="en-US" sz="788">
                <a:solidFill>
                  <a:schemeClr val="tx1">
                    <a:lumMod val="50000"/>
                    <a:lumOff val="50000"/>
                  </a:schemeClr>
                </a:solidFill>
                <a:latin typeface="Arial" panose="020B0604020202020204" pitchFamily="34" charset="0"/>
                <a:cs typeface="Arial" panose="020B0604020202020204" pitchFamily="34" charset="0"/>
              </a:endParaRPr>
            </a:p>
          </p:txBody>
        </p:sp>
        <p:sp>
          <p:nvSpPr>
            <p:cNvPr id="38" name="Shape 81">
              <a:extLst>
                <a:ext uri="{FF2B5EF4-FFF2-40B4-BE49-F238E27FC236}">
                  <a16:creationId xmlns:a16="http://schemas.microsoft.com/office/drawing/2014/main" id="{E44AEE68-57B4-4AE6-A932-D5DD4F8C65B7}"/>
                </a:ext>
              </a:extLst>
            </p:cNvPr>
            <p:cNvSpPr txBox="1"/>
            <p:nvPr/>
          </p:nvSpPr>
          <p:spPr>
            <a:xfrm>
              <a:off x="529295" y="1466194"/>
              <a:ext cx="1406378" cy="246299"/>
            </a:xfrm>
            <a:prstGeom prst="rect">
              <a:avLst/>
            </a:prstGeom>
            <a:noFill/>
            <a:ln>
              <a:noFill/>
            </a:ln>
          </p:spPr>
          <p:txBody>
            <a:bodyPr wrap="square" lIns="68569" tIns="34275" rIns="68569" bIns="34275" anchor="t" anchorCtr="0">
              <a:noAutofit/>
            </a:bodyPr>
            <a:lstStyle/>
            <a:p>
              <a:pPr algn="ctr">
                <a:buClr>
                  <a:srgbClr val="9F5900"/>
                </a:buClr>
                <a:buSzPct val="25000"/>
              </a:pPr>
              <a:r>
                <a:rPr lang="en-US" altLang="zh-TW" sz="1200" b="1" err="1">
                  <a:latin typeface="Arial" panose="020B0604020202020204" pitchFamily="34" charset="0"/>
                  <a:ea typeface="微軟正黑體" pitchFamily="34" charset="-120"/>
                  <a:cs typeface="Arial" panose="020B0604020202020204" pitchFamily="34" charset="0"/>
                </a:rPr>
                <a:t>連續讀寫效能</a:t>
              </a:r>
              <a:r>
                <a:rPr lang="en-US" altLang="zh-TW" sz="1200" b="1">
                  <a:latin typeface="Arial" panose="020B0604020202020204" pitchFamily="34" charset="0"/>
                  <a:ea typeface="微軟正黑體" pitchFamily="34" charset="-120"/>
                  <a:cs typeface="Arial" panose="020B0604020202020204" pitchFamily="34" charset="0"/>
                </a:rPr>
                <a:t> (MB/s)</a:t>
              </a:r>
              <a:endParaRPr lang="zh-TW" altLang="en-US" sz="1200" b="1">
                <a:latin typeface="Arial" panose="020B0604020202020204" pitchFamily="34" charset="0"/>
                <a:ea typeface="微軟正黑體" pitchFamily="34" charset="-120"/>
                <a:cs typeface="Arial" panose="020B0604020202020204" pitchFamily="34" charset="0"/>
              </a:endParaRPr>
            </a:p>
          </p:txBody>
        </p:sp>
        <p:sp>
          <p:nvSpPr>
            <p:cNvPr id="39" name="Shape 318">
              <a:extLst>
                <a:ext uri="{FF2B5EF4-FFF2-40B4-BE49-F238E27FC236}">
                  <a16:creationId xmlns:a16="http://schemas.microsoft.com/office/drawing/2014/main" id="{78C01B04-707D-41C4-9417-1732D96CB301}"/>
                </a:ext>
              </a:extLst>
            </p:cNvPr>
            <p:cNvSpPr/>
            <p:nvPr/>
          </p:nvSpPr>
          <p:spPr>
            <a:xfrm>
              <a:off x="870176" y="2195504"/>
              <a:ext cx="180000" cy="1415223"/>
            </a:xfrm>
            <a:prstGeom prst="rect">
              <a:avLst/>
            </a:prstGeom>
            <a:solidFill>
              <a:srgbClr val="DF0D6F"/>
            </a:solidFill>
            <a:ln>
              <a:noFill/>
            </a:ln>
          </p:spPr>
          <p:txBody>
            <a:bodyPr wrap="square" lIns="68569" tIns="34275" rIns="68569" bIns="34275" anchor="ctr" anchorCtr="0">
              <a:noAutofit/>
            </a:bodyPr>
            <a:lstStyle/>
            <a:p>
              <a:pPr algn="ctr">
                <a:buClr>
                  <a:srgbClr val="000000"/>
                </a:buClr>
              </a:pPr>
              <a:endParaRPr lang="zh-TW" altLang="en-US" sz="1500">
                <a:solidFill>
                  <a:srgbClr val="DF0D6F"/>
                </a:solidFill>
              </a:endParaRPr>
            </a:p>
          </p:txBody>
        </p:sp>
        <p:sp>
          <p:nvSpPr>
            <p:cNvPr id="40" name="Shape 318">
              <a:extLst>
                <a:ext uri="{FF2B5EF4-FFF2-40B4-BE49-F238E27FC236}">
                  <a16:creationId xmlns:a16="http://schemas.microsoft.com/office/drawing/2014/main" id="{1EB0AA73-6D6F-4E9C-B18A-CCE229EA7D11}"/>
                </a:ext>
              </a:extLst>
            </p:cNvPr>
            <p:cNvSpPr/>
            <p:nvPr/>
          </p:nvSpPr>
          <p:spPr>
            <a:xfrm>
              <a:off x="1435276" y="2238418"/>
              <a:ext cx="180000" cy="1372311"/>
            </a:xfrm>
            <a:prstGeom prst="rect">
              <a:avLst/>
            </a:prstGeom>
            <a:solidFill>
              <a:srgbClr val="4A9BDC"/>
            </a:solidFill>
            <a:ln>
              <a:noFill/>
            </a:ln>
          </p:spPr>
          <p:txBody>
            <a:bodyPr wrap="square" lIns="68569" tIns="34275" rIns="68569" bIns="34275" anchor="ctr" anchorCtr="0">
              <a:noAutofit/>
            </a:bodyPr>
            <a:lstStyle/>
            <a:p>
              <a:pPr algn="ctr">
                <a:buClr>
                  <a:srgbClr val="000000"/>
                </a:buClr>
              </a:pPr>
              <a:endParaRPr sz="1500">
                <a:solidFill>
                  <a:schemeClr val="lt1"/>
                </a:solidFill>
              </a:endParaRPr>
            </a:p>
          </p:txBody>
        </p:sp>
        <p:sp>
          <p:nvSpPr>
            <p:cNvPr id="41" name="Shape 318">
              <a:extLst>
                <a:ext uri="{FF2B5EF4-FFF2-40B4-BE49-F238E27FC236}">
                  <a16:creationId xmlns:a16="http://schemas.microsoft.com/office/drawing/2014/main" id="{1DC94813-1B78-4207-8998-850C1155F9DF}"/>
                </a:ext>
              </a:extLst>
            </p:cNvPr>
            <p:cNvSpPr/>
            <p:nvPr/>
          </p:nvSpPr>
          <p:spPr>
            <a:xfrm>
              <a:off x="1614353" y="2198782"/>
              <a:ext cx="180000" cy="1411946"/>
            </a:xfrm>
            <a:prstGeom prst="rect">
              <a:avLst/>
            </a:prstGeom>
            <a:solidFill>
              <a:srgbClr val="DF0D6F"/>
            </a:solidFill>
            <a:ln>
              <a:noFill/>
            </a:ln>
          </p:spPr>
          <p:txBody>
            <a:bodyPr wrap="square" lIns="68569" tIns="34275" rIns="68569" bIns="34275" anchor="ctr" anchorCtr="0">
              <a:noAutofit/>
            </a:bodyPr>
            <a:lstStyle/>
            <a:p>
              <a:pPr algn="ctr">
                <a:buClr>
                  <a:srgbClr val="000000"/>
                </a:buClr>
              </a:pPr>
              <a:endParaRPr sz="1500">
                <a:solidFill>
                  <a:srgbClr val="C0504D"/>
                </a:solidFill>
              </a:endParaRPr>
            </a:p>
          </p:txBody>
        </p:sp>
      </p:grpSp>
      <p:grpSp>
        <p:nvGrpSpPr>
          <p:cNvPr id="50" name="群組 49">
            <a:extLst>
              <a:ext uri="{FF2B5EF4-FFF2-40B4-BE49-F238E27FC236}">
                <a16:creationId xmlns:a16="http://schemas.microsoft.com/office/drawing/2014/main" id="{DC45D405-8407-4643-877A-36692C1D8023}"/>
              </a:ext>
            </a:extLst>
          </p:cNvPr>
          <p:cNvGrpSpPr/>
          <p:nvPr/>
        </p:nvGrpSpPr>
        <p:grpSpPr>
          <a:xfrm>
            <a:off x="2338719" y="2015137"/>
            <a:ext cx="2660301" cy="2764649"/>
            <a:chOff x="2332188" y="1852893"/>
            <a:chExt cx="2011352" cy="2567328"/>
          </a:xfrm>
        </p:grpSpPr>
        <p:sp>
          <p:nvSpPr>
            <p:cNvPr id="51" name="圓角矩形 108">
              <a:extLst>
                <a:ext uri="{FF2B5EF4-FFF2-40B4-BE49-F238E27FC236}">
                  <a16:creationId xmlns:a16="http://schemas.microsoft.com/office/drawing/2014/main" id="{9EF1E789-98E1-4139-A8BE-9DC4BF318C52}"/>
                </a:ext>
              </a:extLst>
            </p:cNvPr>
            <p:cNvSpPr/>
            <p:nvPr/>
          </p:nvSpPr>
          <p:spPr>
            <a:xfrm rot="5400000">
              <a:off x="3571154" y="3410716"/>
              <a:ext cx="95520" cy="1393575"/>
            </a:xfrm>
            <a:prstGeom prst="roundRect">
              <a:avLst>
                <a:gd name="adj" fmla="val 0"/>
              </a:avLst>
            </a:prstGeom>
            <a:gradFill flip="none" rotWithShape="1">
              <a:gsLst>
                <a:gs pos="0">
                  <a:schemeClr val="bg1">
                    <a:lumMod val="50000"/>
                    <a:alpha val="32000"/>
                  </a:schemeClr>
                </a:gs>
                <a:gs pos="80000">
                  <a:schemeClr val="bg1">
                    <a:alpha val="32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2100"/>
            </a:p>
          </p:txBody>
        </p:sp>
        <p:grpSp>
          <p:nvGrpSpPr>
            <p:cNvPr id="56" name="群組 55">
              <a:extLst>
                <a:ext uri="{FF2B5EF4-FFF2-40B4-BE49-F238E27FC236}">
                  <a16:creationId xmlns:a16="http://schemas.microsoft.com/office/drawing/2014/main" id="{03A7A7CD-F01B-448A-B9C0-2ABCC4381C15}"/>
                </a:ext>
              </a:extLst>
            </p:cNvPr>
            <p:cNvGrpSpPr/>
            <p:nvPr/>
          </p:nvGrpSpPr>
          <p:grpSpPr>
            <a:xfrm>
              <a:off x="2874497" y="2192523"/>
              <a:ext cx="1455667" cy="1749824"/>
              <a:chOff x="1016031" y="2613849"/>
              <a:chExt cx="1899785" cy="1605011"/>
            </a:xfrm>
          </p:grpSpPr>
          <p:cxnSp>
            <p:nvCxnSpPr>
              <p:cNvPr id="74" name="Shape 317">
                <a:extLst>
                  <a:ext uri="{FF2B5EF4-FFF2-40B4-BE49-F238E27FC236}">
                    <a16:creationId xmlns:a16="http://schemas.microsoft.com/office/drawing/2014/main" id="{66CEDE60-70DF-4A1E-8E43-5E773B37F207}"/>
                  </a:ext>
                </a:extLst>
              </p:cNvPr>
              <p:cNvCxnSpPr/>
              <p:nvPr/>
            </p:nvCxnSpPr>
            <p:spPr>
              <a:xfrm>
                <a:off x="1016031" y="3989433"/>
                <a:ext cx="1899782"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75" name="Shape 310">
                <a:extLst>
                  <a:ext uri="{FF2B5EF4-FFF2-40B4-BE49-F238E27FC236}">
                    <a16:creationId xmlns:a16="http://schemas.microsoft.com/office/drawing/2014/main" id="{C43DA3E9-6C03-4FC2-A079-28D3400606B7}"/>
                  </a:ext>
                </a:extLst>
              </p:cNvPr>
              <p:cNvCxnSpPr/>
              <p:nvPr/>
            </p:nvCxnSpPr>
            <p:spPr>
              <a:xfrm>
                <a:off x="1016033" y="3072377"/>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76" name="Shape 313">
                <a:extLst>
                  <a:ext uri="{FF2B5EF4-FFF2-40B4-BE49-F238E27FC236}">
                    <a16:creationId xmlns:a16="http://schemas.microsoft.com/office/drawing/2014/main" id="{9A6952C0-4BAC-4A94-8500-CFB86BC8A620}"/>
                  </a:ext>
                </a:extLst>
              </p:cNvPr>
              <p:cNvCxnSpPr/>
              <p:nvPr/>
            </p:nvCxnSpPr>
            <p:spPr>
              <a:xfrm>
                <a:off x="1016033" y="3530907"/>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77" name="Shape 310">
                <a:extLst>
                  <a:ext uri="{FF2B5EF4-FFF2-40B4-BE49-F238E27FC236}">
                    <a16:creationId xmlns:a16="http://schemas.microsoft.com/office/drawing/2014/main" id="{453CD033-0414-4239-AA3F-80C854CDCA14}"/>
                  </a:ext>
                </a:extLst>
              </p:cNvPr>
              <p:cNvCxnSpPr/>
              <p:nvPr/>
            </p:nvCxnSpPr>
            <p:spPr>
              <a:xfrm>
                <a:off x="1016033" y="2613849"/>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78" name="Shape 310">
                <a:extLst>
                  <a:ext uri="{FF2B5EF4-FFF2-40B4-BE49-F238E27FC236}">
                    <a16:creationId xmlns:a16="http://schemas.microsoft.com/office/drawing/2014/main" id="{CAA65961-952C-4EF2-A984-3D2AF0BF3626}"/>
                  </a:ext>
                </a:extLst>
              </p:cNvPr>
              <p:cNvCxnSpPr/>
              <p:nvPr/>
            </p:nvCxnSpPr>
            <p:spPr>
              <a:xfrm>
                <a:off x="1016033" y="2843115"/>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79" name="Shape 310">
                <a:extLst>
                  <a:ext uri="{FF2B5EF4-FFF2-40B4-BE49-F238E27FC236}">
                    <a16:creationId xmlns:a16="http://schemas.microsoft.com/office/drawing/2014/main" id="{504724B6-C647-4FF1-8CED-6E64EB6D7717}"/>
                  </a:ext>
                </a:extLst>
              </p:cNvPr>
              <p:cNvCxnSpPr/>
              <p:nvPr/>
            </p:nvCxnSpPr>
            <p:spPr>
              <a:xfrm>
                <a:off x="1016033" y="3301644"/>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80" name="Shape 310">
                <a:extLst>
                  <a:ext uri="{FF2B5EF4-FFF2-40B4-BE49-F238E27FC236}">
                    <a16:creationId xmlns:a16="http://schemas.microsoft.com/office/drawing/2014/main" id="{16BD2F9D-8178-497F-9117-BDEEC7531C42}"/>
                  </a:ext>
                </a:extLst>
              </p:cNvPr>
              <p:cNvCxnSpPr/>
              <p:nvPr/>
            </p:nvCxnSpPr>
            <p:spPr>
              <a:xfrm>
                <a:off x="1016033" y="3760173"/>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81" name="Shape 317">
                <a:extLst>
                  <a:ext uri="{FF2B5EF4-FFF2-40B4-BE49-F238E27FC236}">
                    <a16:creationId xmlns:a16="http://schemas.microsoft.com/office/drawing/2014/main" id="{DA9EDFDA-58E7-487E-8723-AEE76EE8D8F3}"/>
                  </a:ext>
                </a:extLst>
              </p:cNvPr>
              <p:cNvCxnSpPr/>
              <p:nvPr/>
            </p:nvCxnSpPr>
            <p:spPr>
              <a:xfrm>
                <a:off x="1016031" y="4216998"/>
                <a:ext cx="1899782" cy="1862"/>
              </a:xfrm>
              <a:prstGeom prst="straightConnector1">
                <a:avLst/>
              </a:prstGeom>
              <a:noFill/>
              <a:ln w="9525" cap="flat" cmpd="sng">
                <a:solidFill>
                  <a:schemeClr val="bg1">
                    <a:lumMod val="85000"/>
                  </a:schemeClr>
                </a:solidFill>
                <a:prstDash val="solid"/>
                <a:round/>
                <a:headEnd type="none" w="med" len="med"/>
                <a:tailEnd type="none" w="med" len="med"/>
              </a:ln>
            </p:spPr>
          </p:cxnSp>
        </p:grpSp>
        <p:sp>
          <p:nvSpPr>
            <p:cNvPr id="57" name="Shape 318">
              <a:extLst>
                <a:ext uri="{FF2B5EF4-FFF2-40B4-BE49-F238E27FC236}">
                  <a16:creationId xmlns:a16="http://schemas.microsoft.com/office/drawing/2014/main" id="{235294A0-227E-4449-AF3C-714E2EDEC7E9}"/>
                </a:ext>
              </a:extLst>
            </p:cNvPr>
            <p:cNvSpPr/>
            <p:nvPr/>
          </p:nvSpPr>
          <p:spPr>
            <a:xfrm>
              <a:off x="3085590" y="3106090"/>
              <a:ext cx="180000" cy="1049174"/>
            </a:xfrm>
            <a:prstGeom prst="rect">
              <a:avLst/>
            </a:prstGeom>
            <a:solidFill>
              <a:srgbClr val="4A9BDC"/>
            </a:solidFill>
            <a:ln>
              <a:noFill/>
            </a:ln>
          </p:spPr>
          <p:txBody>
            <a:bodyPr wrap="square" lIns="68569" tIns="34275" rIns="68569" bIns="34275" anchor="ctr" anchorCtr="0">
              <a:noAutofit/>
            </a:bodyPr>
            <a:lstStyle/>
            <a:p>
              <a:pPr algn="ctr">
                <a:buClr>
                  <a:srgbClr val="000000"/>
                </a:buClr>
              </a:pPr>
              <a:endParaRPr sz="1500">
                <a:solidFill>
                  <a:schemeClr val="lt1"/>
                </a:solidFill>
              </a:endParaRPr>
            </a:p>
          </p:txBody>
        </p:sp>
        <p:sp>
          <p:nvSpPr>
            <p:cNvPr id="58" name="Shape 81">
              <a:extLst>
                <a:ext uri="{FF2B5EF4-FFF2-40B4-BE49-F238E27FC236}">
                  <a16:creationId xmlns:a16="http://schemas.microsoft.com/office/drawing/2014/main" id="{B5B3D80E-B8A8-450B-9DA0-866177FBDF4A}"/>
                </a:ext>
              </a:extLst>
            </p:cNvPr>
            <p:cNvSpPr txBox="1"/>
            <p:nvPr/>
          </p:nvSpPr>
          <p:spPr>
            <a:xfrm>
              <a:off x="2845992" y="4173922"/>
              <a:ext cx="795383" cy="246299"/>
            </a:xfrm>
            <a:prstGeom prst="rect">
              <a:avLst/>
            </a:prstGeom>
            <a:noFill/>
            <a:ln>
              <a:noFill/>
            </a:ln>
          </p:spPr>
          <p:txBody>
            <a:bodyPr wrap="square" lIns="68569" tIns="34275" rIns="68569" bIns="34275" anchor="t" anchorCtr="0">
              <a:noAutofit/>
            </a:bodyPr>
            <a:lstStyle/>
            <a:p>
              <a:pPr algn="ctr">
                <a:buClr>
                  <a:srgbClr val="9F5900"/>
                </a:buClr>
                <a:buSzPct val="25000"/>
              </a:pPr>
              <a:r>
                <a:rPr lang="en-US" altLang="zh-TW" sz="900" b="1">
                  <a:solidFill>
                    <a:schemeClr val="tx1">
                      <a:lumMod val="50000"/>
                      <a:lumOff val="50000"/>
                    </a:schemeClr>
                  </a:solidFill>
                  <a:latin typeface="微軟正黑體" pitchFamily="34" charset="-120"/>
                  <a:ea typeface="微軟正黑體" pitchFamily="34" charset="-120"/>
                </a:rPr>
                <a:t>SSD</a:t>
              </a:r>
              <a:r>
                <a:rPr lang="zh-TW" altLang="en-US" sz="900" b="1">
                  <a:solidFill>
                    <a:schemeClr val="tx1">
                      <a:lumMod val="50000"/>
                      <a:lumOff val="50000"/>
                    </a:schemeClr>
                  </a:solidFill>
                  <a:latin typeface="微軟正黑體" pitchFamily="34" charset="-120"/>
                  <a:ea typeface="微軟正黑體" pitchFamily="34" charset="-120"/>
                </a:rPr>
                <a:t> 快取</a:t>
              </a:r>
            </a:p>
          </p:txBody>
        </p:sp>
        <p:sp>
          <p:nvSpPr>
            <p:cNvPr id="59" name="Shape 82">
              <a:extLst>
                <a:ext uri="{FF2B5EF4-FFF2-40B4-BE49-F238E27FC236}">
                  <a16:creationId xmlns:a16="http://schemas.microsoft.com/office/drawing/2014/main" id="{1861DC1D-047B-48F7-BBFE-9EA06ED9924B}"/>
                </a:ext>
              </a:extLst>
            </p:cNvPr>
            <p:cNvSpPr txBox="1"/>
            <p:nvPr/>
          </p:nvSpPr>
          <p:spPr>
            <a:xfrm>
              <a:off x="3671969" y="4168717"/>
              <a:ext cx="671571" cy="246299"/>
            </a:xfrm>
            <a:prstGeom prst="rect">
              <a:avLst/>
            </a:prstGeom>
            <a:noFill/>
            <a:ln>
              <a:noFill/>
            </a:ln>
          </p:spPr>
          <p:txBody>
            <a:bodyPr wrap="square" lIns="68569" tIns="34275" rIns="68569" bIns="34275" anchor="t" anchorCtr="0">
              <a:noAutofit/>
            </a:bodyPr>
            <a:lstStyle/>
            <a:p>
              <a:pPr algn="ctr">
                <a:buClr>
                  <a:srgbClr val="9F5900"/>
                </a:buClr>
                <a:buSzPct val="25000"/>
              </a:pPr>
              <a:r>
                <a:rPr lang="en-US" altLang="zh-TW" sz="900" b="1" err="1">
                  <a:solidFill>
                    <a:schemeClr val="tx1">
                      <a:lumMod val="50000"/>
                      <a:lumOff val="50000"/>
                    </a:schemeClr>
                  </a:solidFill>
                  <a:latin typeface="微軟正黑體" pitchFamily="34" charset="-120"/>
                  <a:ea typeface="微軟正黑體" pitchFamily="34" charset="-120"/>
                </a:rPr>
                <a:t>Qtier</a:t>
              </a:r>
              <a:endParaRPr lang="zh-TW" altLang="en-US" sz="900" b="1">
                <a:solidFill>
                  <a:schemeClr val="tx1">
                    <a:lumMod val="50000"/>
                    <a:lumOff val="50000"/>
                  </a:schemeClr>
                </a:solidFill>
                <a:latin typeface="微軟正黑體" pitchFamily="34" charset="-120"/>
                <a:ea typeface="微軟正黑體" pitchFamily="34" charset="-120"/>
              </a:endParaRPr>
            </a:p>
          </p:txBody>
        </p:sp>
        <p:sp>
          <p:nvSpPr>
            <p:cNvPr id="60" name="Shape 312">
              <a:extLst>
                <a:ext uri="{FF2B5EF4-FFF2-40B4-BE49-F238E27FC236}">
                  <a16:creationId xmlns:a16="http://schemas.microsoft.com/office/drawing/2014/main" id="{8BF3BC63-87BF-44DB-836F-806F152A9576}"/>
                </a:ext>
              </a:extLst>
            </p:cNvPr>
            <p:cNvSpPr txBox="1"/>
            <p:nvPr/>
          </p:nvSpPr>
          <p:spPr>
            <a:xfrm>
              <a:off x="2332188" y="3850145"/>
              <a:ext cx="579329" cy="250156"/>
            </a:xfrm>
            <a:prstGeom prst="rect">
              <a:avLst/>
            </a:prstGeom>
            <a:noFill/>
            <a:ln>
              <a:noFill/>
            </a:ln>
          </p:spPr>
          <p:txBody>
            <a:bodyPr wrap="square" lIns="68569" tIns="34275" rIns="68569" bIns="34275" anchor="t" anchorCtr="0">
              <a:noAutofit/>
            </a:bodyPr>
            <a:lstStyle/>
            <a:p>
              <a:pPr algn="r">
                <a:buClr>
                  <a:srgbClr val="9F5900"/>
                </a:buClr>
                <a:buSzPct val="25000"/>
              </a:pPr>
              <a:r>
                <a:rPr lang="en-US" altLang="zh-TW" sz="788">
                  <a:solidFill>
                    <a:schemeClr val="tx1">
                      <a:lumMod val="50000"/>
                      <a:lumOff val="50000"/>
                    </a:schemeClr>
                  </a:solidFill>
                  <a:latin typeface="Arial" panose="020B0604020202020204" pitchFamily="34" charset="0"/>
                  <a:cs typeface="Arial" panose="020B0604020202020204" pitchFamily="34" charset="0"/>
                </a:rPr>
                <a:t>20000</a:t>
              </a:r>
            </a:p>
          </p:txBody>
        </p:sp>
        <p:cxnSp>
          <p:nvCxnSpPr>
            <p:cNvPr id="61" name="Shape 310">
              <a:extLst>
                <a:ext uri="{FF2B5EF4-FFF2-40B4-BE49-F238E27FC236}">
                  <a16:creationId xmlns:a16="http://schemas.microsoft.com/office/drawing/2014/main" id="{4472C235-C6ED-4BF7-AD9F-28D27652A1AA}"/>
                </a:ext>
              </a:extLst>
            </p:cNvPr>
            <p:cNvCxnSpPr>
              <a:cxnSpLocks/>
            </p:cNvCxnSpPr>
            <p:nvPr/>
          </p:nvCxnSpPr>
          <p:spPr>
            <a:xfrm flipV="1">
              <a:off x="2923786" y="2120581"/>
              <a:ext cx="0" cy="2034683"/>
            </a:xfrm>
            <a:prstGeom prst="straightConnector1">
              <a:avLst/>
            </a:prstGeom>
            <a:noFill/>
            <a:ln w="9525" cap="flat" cmpd="sng">
              <a:solidFill>
                <a:schemeClr val="bg1">
                  <a:lumMod val="85000"/>
                </a:schemeClr>
              </a:solidFill>
              <a:prstDash val="solid"/>
              <a:round/>
              <a:headEnd type="none" w="med" len="med"/>
              <a:tailEnd type="none" w="med" len="med"/>
            </a:ln>
          </p:spPr>
        </p:cxnSp>
        <p:sp>
          <p:nvSpPr>
            <p:cNvPr id="62" name="Shape 324">
              <a:extLst>
                <a:ext uri="{FF2B5EF4-FFF2-40B4-BE49-F238E27FC236}">
                  <a16:creationId xmlns:a16="http://schemas.microsoft.com/office/drawing/2014/main" id="{04383F82-478E-4ABE-8C10-6FCC3A3E3FD4}"/>
                </a:ext>
              </a:extLst>
            </p:cNvPr>
            <p:cNvSpPr txBox="1"/>
            <p:nvPr/>
          </p:nvSpPr>
          <p:spPr>
            <a:xfrm>
              <a:off x="2332188" y="2108693"/>
              <a:ext cx="563517" cy="300000"/>
            </a:xfrm>
            <a:prstGeom prst="rect">
              <a:avLst/>
            </a:prstGeom>
            <a:noFill/>
            <a:ln>
              <a:noFill/>
            </a:ln>
          </p:spPr>
          <p:txBody>
            <a:bodyPr wrap="square" lIns="68569" tIns="34275" rIns="68569" bIns="34275" anchor="t" anchorCtr="0">
              <a:noAutofit/>
            </a:bodyPr>
            <a:lstStyle/>
            <a:p>
              <a:pPr algn="r">
                <a:buClr>
                  <a:srgbClr val="9F5900"/>
                </a:buClr>
                <a:buSzPct val="25000"/>
              </a:pPr>
              <a:r>
                <a:rPr lang="en-US" altLang="zh-TW" sz="788">
                  <a:solidFill>
                    <a:schemeClr val="tx1">
                      <a:lumMod val="50000"/>
                      <a:lumOff val="50000"/>
                    </a:schemeClr>
                  </a:solidFill>
                  <a:latin typeface="Arial" panose="020B0604020202020204" pitchFamily="34" charset="0"/>
                  <a:cs typeface="Arial" panose="020B0604020202020204" pitchFamily="34" charset="0"/>
                </a:rPr>
                <a:t>160000</a:t>
              </a:r>
              <a:endParaRPr lang="zh-TW" altLang="en-US" sz="788">
                <a:solidFill>
                  <a:schemeClr val="tx1">
                    <a:lumMod val="50000"/>
                    <a:lumOff val="50000"/>
                  </a:schemeClr>
                </a:solidFill>
                <a:latin typeface="Arial" panose="020B0604020202020204" pitchFamily="34" charset="0"/>
                <a:cs typeface="Arial" panose="020B0604020202020204" pitchFamily="34" charset="0"/>
              </a:endParaRPr>
            </a:p>
          </p:txBody>
        </p:sp>
        <p:sp>
          <p:nvSpPr>
            <p:cNvPr id="63" name="Shape 324">
              <a:extLst>
                <a:ext uri="{FF2B5EF4-FFF2-40B4-BE49-F238E27FC236}">
                  <a16:creationId xmlns:a16="http://schemas.microsoft.com/office/drawing/2014/main" id="{A855A77C-34E0-4407-9063-D8E87BB63C63}"/>
                </a:ext>
              </a:extLst>
            </p:cNvPr>
            <p:cNvSpPr txBox="1"/>
            <p:nvPr/>
          </p:nvSpPr>
          <p:spPr>
            <a:xfrm>
              <a:off x="2332188" y="2363579"/>
              <a:ext cx="563517" cy="300000"/>
            </a:xfrm>
            <a:prstGeom prst="rect">
              <a:avLst/>
            </a:prstGeom>
            <a:noFill/>
            <a:ln>
              <a:noFill/>
            </a:ln>
          </p:spPr>
          <p:txBody>
            <a:bodyPr wrap="square" lIns="68569" tIns="34275" rIns="68569" bIns="34275" anchor="t" anchorCtr="0">
              <a:noAutofit/>
            </a:bodyPr>
            <a:lstStyle/>
            <a:p>
              <a:pPr algn="r">
                <a:buClr>
                  <a:srgbClr val="9F5900"/>
                </a:buClr>
                <a:buSzPct val="25000"/>
              </a:pPr>
              <a:r>
                <a:rPr lang="en-US" altLang="zh-TW" sz="788">
                  <a:solidFill>
                    <a:schemeClr val="tx1">
                      <a:lumMod val="50000"/>
                      <a:lumOff val="50000"/>
                    </a:schemeClr>
                  </a:solidFill>
                  <a:latin typeface="Arial" panose="020B0604020202020204" pitchFamily="34" charset="0"/>
                  <a:cs typeface="Arial" panose="020B0604020202020204" pitchFamily="34" charset="0"/>
                </a:rPr>
                <a:t>140000</a:t>
              </a:r>
              <a:endParaRPr lang="zh-TW" altLang="en-US" sz="788">
                <a:solidFill>
                  <a:schemeClr val="tx1">
                    <a:lumMod val="50000"/>
                    <a:lumOff val="50000"/>
                  </a:schemeClr>
                </a:solidFill>
                <a:latin typeface="Arial" panose="020B0604020202020204" pitchFamily="34" charset="0"/>
                <a:cs typeface="Arial" panose="020B0604020202020204" pitchFamily="34" charset="0"/>
              </a:endParaRPr>
            </a:p>
          </p:txBody>
        </p:sp>
        <p:sp>
          <p:nvSpPr>
            <p:cNvPr id="64" name="Shape 324">
              <a:extLst>
                <a:ext uri="{FF2B5EF4-FFF2-40B4-BE49-F238E27FC236}">
                  <a16:creationId xmlns:a16="http://schemas.microsoft.com/office/drawing/2014/main" id="{96E5ED0C-BC59-4B92-8E74-E20CCC1B9133}"/>
                </a:ext>
              </a:extLst>
            </p:cNvPr>
            <p:cNvSpPr txBox="1"/>
            <p:nvPr/>
          </p:nvSpPr>
          <p:spPr>
            <a:xfrm>
              <a:off x="2332188" y="2607391"/>
              <a:ext cx="563517" cy="300000"/>
            </a:xfrm>
            <a:prstGeom prst="rect">
              <a:avLst/>
            </a:prstGeom>
            <a:noFill/>
            <a:ln>
              <a:noFill/>
            </a:ln>
          </p:spPr>
          <p:txBody>
            <a:bodyPr wrap="square" lIns="68569" tIns="34275" rIns="68569" bIns="34275" anchor="t" anchorCtr="0">
              <a:noAutofit/>
            </a:bodyPr>
            <a:lstStyle/>
            <a:p>
              <a:pPr algn="r">
                <a:buClr>
                  <a:srgbClr val="9F5900"/>
                </a:buClr>
                <a:buSzPct val="25000"/>
              </a:pPr>
              <a:r>
                <a:rPr lang="en-US" altLang="zh-TW" sz="788">
                  <a:solidFill>
                    <a:schemeClr val="tx1">
                      <a:lumMod val="50000"/>
                      <a:lumOff val="50000"/>
                    </a:schemeClr>
                  </a:solidFill>
                  <a:latin typeface="Arial" panose="020B0604020202020204" pitchFamily="34" charset="0"/>
                  <a:cs typeface="Arial" panose="020B0604020202020204" pitchFamily="34" charset="0"/>
                </a:rPr>
                <a:t>120000</a:t>
              </a:r>
              <a:endParaRPr lang="zh-TW" altLang="en-US" sz="788">
                <a:solidFill>
                  <a:schemeClr val="tx1">
                    <a:lumMod val="50000"/>
                    <a:lumOff val="50000"/>
                  </a:schemeClr>
                </a:solidFill>
                <a:latin typeface="Arial" panose="020B0604020202020204" pitchFamily="34" charset="0"/>
                <a:cs typeface="Arial" panose="020B0604020202020204" pitchFamily="34" charset="0"/>
              </a:endParaRPr>
            </a:p>
          </p:txBody>
        </p:sp>
        <p:sp>
          <p:nvSpPr>
            <p:cNvPr id="65" name="Shape 324">
              <a:extLst>
                <a:ext uri="{FF2B5EF4-FFF2-40B4-BE49-F238E27FC236}">
                  <a16:creationId xmlns:a16="http://schemas.microsoft.com/office/drawing/2014/main" id="{3C624DC7-EC0B-48DD-9130-5F3E4D1D697D}"/>
                </a:ext>
              </a:extLst>
            </p:cNvPr>
            <p:cNvSpPr txBox="1"/>
            <p:nvPr/>
          </p:nvSpPr>
          <p:spPr>
            <a:xfrm>
              <a:off x="2332188" y="2856740"/>
              <a:ext cx="563517" cy="300000"/>
            </a:xfrm>
            <a:prstGeom prst="rect">
              <a:avLst/>
            </a:prstGeom>
            <a:noFill/>
            <a:ln>
              <a:noFill/>
            </a:ln>
          </p:spPr>
          <p:txBody>
            <a:bodyPr wrap="square" lIns="68569" tIns="34275" rIns="68569" bIns="34275" anchor="t" anchorCtr="0">
              <a:noAutofit/>
            </a:bodyPr>
            <a:lstStyle/>
            <a:p>
              <a:pPr algn="r">
                <a:buClr>
                  <a:srgbClr val="9F5900"/>
                </a:buClr>
                <a:buSzPct val="25000"/>
              </a:pPr>
              <a:r>
                <a:rPr lang="en-US" altLang="zh-TW" sz="788">
                  <a:solidFill>
                    <a:schemeClr val="tx1">
                      <a:lumMod val="50000"/>
                      <a:lumOff val="50000"/>
                    </a:schemeClr>
                  </a:solidFill>
                  <a:latin typeface="Arial" panose="020B0604020202020204" pitchFamily="34" charset="0"/>
                  <a:cs typeface="Arial" panose="020B0604020202020204" pitchFamily="34" charset="0"/>
                </a:rPr>
                <a:t>100000</a:t>
              </a:r>
              <a:endParaRPr lang="zh-TW" altLang="en-US" sz="788">
                <a:solidFill>
                  <a:schemeClr val="tx1">
                    <a:lumMod val="50000"/>
                    <a:lumOff val="50000"/>
                  </a:schemeClr>
                </a:solidFill>
                <a:latin typeface="Arial" panose="020B0604020202020204" pitchFamily="34" charset="0"/>
                <a:cs typeface="Arial" panose="020B0604020202020204" pitchFamily="34" charset="0"/>
              </a:endParaRPr>
            </a:p>
          </p:txBody>
        </p:sp>
        <p:sp>
          <p:nvSpPr>
            <p:cNvPr id="66" name="Shape 324">
              <a:extLst>
                <a:ext uri="{FF2B5EF4-FFF2-40B4-BE49-F238E27FC236}">
                  <a16:creationId xmlns:a16="http://schemas.microsoft.com/office/drawing/2014/main" id="{9510F85A-E542-4FF0-823E-70EB10BEEAAE}"/>
                </a:ext>
              </a:extLst>
            </p:cNvPr>
            <p:cNvSpPr txBox="1"/>
            <p:nvPr/>
          </p:nvSpPr>
          <p:spPr>
            <a:xfrm>
              <a:off x="2332188" y="3106090"/>
              <a:ext cx="563517" cy="300000"/>
            </a:xfrm>
            <a:prstGeom prst="rect">
              <a:avLst/>
            </a:prstGeom>
            <a:noFill/>
            <a:ln>
              <a:noFill/>
            </a:ln>
          </p:spPr>
          <p:txBody>
            <a:bodyPr wrap="square" lIns="68569" tIns="34275" rIns="68569" bIns="34275" anchor="t" anchorCtr="0">
              <a:noAutofit/>
            </a:bodyPr>
            <a:lstStyle/>
            <a:p>
              <a:pPr algn="r">
                <a:buClr>
                  <a:srgbClr val="9F5900"/>
                </a:buClr>
                <a:buSzPct val="25000"/>
              </a:pPr>
              <a:r>
                <a:rPr lang="en-US" altLang="zh-TW" sz="788">
                  <a:solidFill>
                    <a:schemeClr val="tx1">
                      <a:lumMod val="50000"/>
                      <a:lumOff val="50000"/>
                    </a:schemeClr>
                  </a:solidFill>
                  <a:latin typeface="Arial" panose="020B0604020202020204" pitchFamily="34" charset="0"/>
                  <a:cs typeface="Arial" panose="020B0604020202020204" pitchFamily="34" charset="0"/>
                </a:rPr>
                <a:t>80000</a:t>
              </a:r>
              <a:endParaRPr lang="zh-TW" altLang="en-US" sz="788">
                <a:solidFill>
                  <a:schemeClr val="tx1">
                    <a:lumMod val="50000"/>
                    <a:lumOff val="50000"/>
                  </a:schemeClr>
                </a:solidFill>
                <a:latin typeface="Arial" panose="020B0604020202020204" pitchFamily="34" charset="0"/>
                <a:cs typeface="Arial" panose="020B0604020202020204" pitchFamily="34" charset="0"/>
              </a:endParaRPr>
            </a:p>
          </p:txBody>
        </p:sp>
        <p:sp>
          <p:nvSpPr>
            <p:cNvPr id="67" name="Shape 324">
              <a:extLst>
                <a:ext uri="{FF2B5EF4-FFF2-40B4-BE49-F238E27FC236}">
                  <a16:creationId xmlns:a16="http://schemas.microsoft.com/office/drawing/2014/main" id="{26CF1004-DF07-4F0A-86E7-E036CDED65DA}"/>
                </a:ext>
              </a:extLst>
            </p:cNvPr>
            <p:cNvSpPr txBox="1"/>
            <p:nvPr/>
          </p:nvSpPr>
          <p:spPr>
            <a:xfrm>
              <a:off x="2332188" y="3355440"/>
              <a:ext cx="563517" cy="300000"/>
            </a:xfrm>
            <a:prstGeom prst="rect">
              <a:avLst/>
            </a:prstGeom>
            <a:noFill/>
            <a:ln>
              <a:noFill/>
            </a:ln>
          </p:spPr>
          <p:txBody>
            <a:bodyPr wrap="square" lIns="68569" tIns="34275" rIns="68569" bIns="34275" anchor="t" anchorCtr="0">
              <a:noAutofit/>
            </a:bodyPr>
            <a:lstStyle/>
            <a:p>
              <a:pPr algn="r">
                <a:buClr>
                  <a:srgbClr val="9F5900"/>
                </a:buClr>
                <a:buSzPct val="25000"/>
              </a:pPr>
              <a:r>
                <a:rPr lang="en-US" altLang="zh-TW" sz="788">
                  <a:solidFill>
                    <a:schemeClr val="tx1">
                      <a:lumMod val="50000"/>
                      <a:lumOff val="50000"/>
                    </a:schemeClr>
                  </a:solidFill>
                  <a:latin typeface="Arial" panose="020B0604020202020204" pitchFamily="34" charset="0"/>
                  <a:cs typeface="Arial" panose="020B0604020202020204" pitchFamily="34" charset="0"/>
                </a:rPr>
                <a:t>60000</a:t>
              </a:r>
              <a:endParaRPr lang="zh-TW" altLang="en-US" sz="788">
                <a:solidFill>
                  <a:schemeClr val="tx1">
                    <a:lumMod val="50000"/>
                    <a:lumOff val="50000"/>
                  </a:schemeClr>
                </a:solidFill>
                <a:latin typeface="Arial" panose="020B0604020202020204" pitchFamily="34" charset="0"/>
                <a:cs typeface="Arial" panose="020B0604020202020204" pitchFamily="34" charset="0"/>
              </a:endParaRPr>
            </a:p>
          </p:txBody>
        </p:sp>
        <p:sp>
          <p:nvSpPr>
            <p:cNvPr id="68" name="Shape 324">
              <a:extLst>
                <a:ext uri="{FF2B5EF4-FFF2-40B4-BE49-F238E27FC236}">
                  <a16:creationId xmlns:a16="http://schemas.microsoft.com/office/drawing/2014/main" id="{115184C7-5E9B-4814-8711-FA11B32BE44C}"/>
                </a:ext>
              </a:extLst>
            </p:cNvPr>
            <p:cNvSpPr txBox="1"/>
            <p:nvPr/>
          </p:nvSpPr>
          <p:spPr>
            <a:xfrm>
              <a:off x="2332188" y="3604789"/>
              <a:ext cx="563517" cy="300000"/>
            </a:xfrm>
            <a:prstGeom prst="rect">
              <a:avLst/>
            </a:prstGeom>
            <a:noFill/>
            <a:ln>
              <a:noFill/>
            </a:ln>
          </p:spPr>
          <p:txBody>
            <a:bodyPr wrap="square" lIns="68569" tIns="34275" rIns="68569" bIns="34275" anchor="t" anchorCtr="0">
              <a:noAutofit/>
            </a:bodyPr>
            <a:lstStyle/>
            <a:p>
              <a:pPr algn="r">
                <a:buClr>
                  <a:srgbClr val="9F5900"/>
                </a:buClr>
                <a:buSzPct val="25000"/>
              </a:pPr>
              <a:r>
                <a:rPr lang="en-US" altLang="zh-TW" sz="788">
                  <a:solidFill>
                    <a:schemeClr val="tx1">
                      <a:lumMod val="50000"/>
                      <a:lumOff val="50000"/>
                    </a:schemeClr>
                  </a:solidFill>
                  <a:latin typeface="Arial" panose="020B0604020202020204" pitchFamily="34" charset="0"/>
                  <a:cs typeface="Arial" panose="020B0604020202020204" pitchFamily="34" charset="0"/>
                </a:rPr>
                <a:t>40000</a:t>
              </a:r>
              <a:endParaRPr lang="zh-TW" altLang="en-US" sz="788">
                <a:solidFill>
                  <a:schemeClr val="tx1">
                    <a:lumMod val="50000"/>
                    <a:lumOff val="50000"/>
                  </a:schemeClr>
                </a:solidFill>
                <a:latin typeface="Arial" panose="020B0604020202020204" pitchFamily="34" charset="0"/>
                <a:cs typeface="Arial" panose="020B0604020202020204" pitchFamily="34" charset="0"/>
              </a:endParaRPr>
            </a:p>
          </p:txBody>
        </p:sp>
        <p:sp>
          <p:nvSpPr>
            <p:cNvPr id="69" name="Shape 81">
              <a:extLst>
                <a:ext uri="{FF2B5EF4-FFF2-40B4-BE49-F238E27FC236}">
                  <a16:creationId xmlns:a16="http://schemas.microsoft.com/office/drawing/2014/main" id="{16DBA77E-C949-4B0C-AC8D-9EF079D4FB3F}"/>
                </a:ext>
              </a:extLst>
            </p:cNvPr>
            <p:cNvSpPr txBox="1"/>
            <p:nvPr/>
          </p:nvSpPr>
          <p:spPr>
            <a:xfrm>
              <a:off x="2923785" y="1852893"/>
              <a:ext cx="1419754" cy="243482"/>
            </a:xfrm>
            <a:prstGeom prst="rect">
              <a:avLst/>
            </a:prstGeom>
            <a:noFill/>
            <a:ln>
              <a:noFill/>
            </a:ln>
          </p:spPr>
          <p:txBody>
            <a:bodyPr wrap="square" lIns="68569" tIns="34275" rIns="68569" bIns="34275" anchor="t" anchorCtr="0">
              <a:noAutofit/>
            </a:bodyPr>
            <a:lstStyle/>
            <a:p>
              <a:pPr algn="ctr">
                <a:buClr>
                  <a:srgbClr val="9F5900"/>
                </a:buClr>
                <a:buSzPct val="25000"/>
              </a:pPr>
              <a:r>
                <a:rPr lang="en-US" altLang="zh-TW" sz="1200" b="1" err="1">
                  <a:latin typeface="Arial" panose="020B0604020202020204" pitchFamily="34" charset="0"/>
                  <a:ea typeface="微軟正黑體" pitchFamily="34" charset="-120"/>
                  <a:cs typeface="Arial" panose="020B0604020202020204" pitchFamily="34" charset="0"/>
                </a:rPr>
                <a:t>隨機讀寫效能</a:t>
              </a:r>
              <a:r>
                <a:rPr lang="en-US" altLang="zh-TW" sz="1200" b="1">
                  <a:latin typeface="Arial" panose="020B0604020202020204" pitchFamily="34" charset="0"/>
                  <a:ea typeface="微軟正黑體" pitchFamily="34" charset="-120"/>
                  <a:cs typeface="Arial" panose="020B0604020202020204" pitchFamily="34" charset="0"/>
                </a:rPr>
                <a:t> (IOPS)</a:t>
              </a:r>
              <a:endParaRPr lang="zh-TW" altLang="en-US" sz="1200" b="1">
                <a:latin typeface="Arial" panose="020B0604020202020204" pitchFamily="34" charset="0"/>
                <a:ea typeface="微軟正黑體" pitchFamily="34" charset="-120"/>
                <a:cs typeface="Arial" panose="020B0604020202020204" pitchFamily="34" charset="0"/>
              </a:endParaRPr>
            </a:p>
          </p:txBody>
        </p:sp>
        <p:sp>
          <p:nvSpPr>
            <p:cNvPr id="70" name="Shape 318">
              <a:extLst>
                <a:ext uri="{FF2B5EF4-FFF2-40B4-BE49-F238E27FC236}">
                  <a16:creationId xmlns:a16="http://schemas.microsoft.com/office/drawing/2014/main" id="{899762F2-6E1C-4A2A-8751-58A9D9636D91}"/>
                </a:ext>
              </a:extLst>
            </p:cNvPr>
            <p:cNvSpPr/>
            <p:nvPr/>
          </p:nvSpPr>
          <p:spPr>
            <a:xfrm>
              <a:off x="3264667" y="2570199"/>
              <a:ext cx="180000" cy="1585064"/>
            </a:xfrm>
            <a:prstGeom prst="rect">
              <a:avLst/>
            </a:prstGeom>
            <a:solidFill>
              <a:srgbClr val="DF0D6F"/>
            </a:solidFill>
            <a:ln>
              <a:noFill/>
            </a:ln>
          </p:spPr>
          <p:txBody>
            <a:bodyPr wrap="square" lIns="68569" tIns="34275" rIns="68569" bIns="34275" anchor="ctr" anchorCtr="0">
              <a:noAutofit/>
            </a:bodyPr>
            <a:lstStyle/>
            <a:p>
              <a:pPr algn="ctr">
                <a:buClr>
                  <a:srgbClr val="000000"/>
                </a:buClr>
              </a:pPr>
              <a:endParaRPr lang="zh-TW" altLang="en-US" sz="1500">
                <a:solidFill>
                  <a:srgbClr val="C0504D"/>
                </a:solidFill>
              </a:endParaRPr>
            </a:p>
          </p:txBody>
        </p:sp>
        <p:sp>
          <p:nvSpPr>
            <p:cNvPr id="71" name="Shape 318">
              <a:extLst>
                <a:ext uri="{FF2B5EF4-FFF2-40B4-BE49-F238E27FC236}">
                  <a16:creationId xmlns:a16="http://schemas.microsoft.com/office/drawing/2014/main" id="{96914C71-1B3D-46F0-A07C-9D46738807A0}"/>
                </a:ext>
              </a:extLst>
            </p:cNvPr>
            <p:cNvSpPr/>
            <p:nvPr/>
          </p:nvSpPr>
          <p:spPr>
            <a:xfrm>
              <a:off x="3829767" y="3069685"/>
              <a:ext cx="180000" cy="1085579"/>
            </a:xfrm>
            <a:prstGeom prst="rect">
              <a:avLst/>
            </a:prstGeom>
            <a:solidFill>
              <a:srgbClr val="4A9BDC"/>
            </a:solidFill>
            <a:ln>
              <a:noFill/>
            </a:ln>
          </p:spPr>
          <p:txBody>
            <a:bodyPr wrap="square" lIns="68569" tIns="34275" rIns="68569" bIns="34275" anchor="ctr" anchorCtr="0">
              <a:noAutofit/>
            </a:bodyPr>
            <a:lstStyle/>
            <a:p>
              <a:pPr algn="ctr">
                <a:buClr>
                  <a:srgbClr val="000000"/>
                </a:buClr>
              </a:pPr>
              <a:endParaRPr sz="1500">
                <a:solidFill>
                  <a:schemeClr val="lt1"/>
                </a:solidFill>
              </a:endParaRPr>
            </a:p>
          </p:txBody>
        </p:sp>
        <p:sp>
          <p:nvSpPr>
            <p:cNvPr id="72" name="Shape 318">
              <a:extLst>
                <a:ext uri="{FF2B5EF4-FFF2-40B4-BE49-F238E27FC236}">
                  <a16:creationId xmlns:a16="http://schemas.microsoft.com/office/drawing/2014/main" id="{530802F4-359E-4B46-AAA6-14EE2DC507F7}"/>
                </a:ext>
              </a:extLst>
            </p:cNvPr>
            <p:cNvSpPr/>
            <p:nvPr/>
          </p:nvSpPr>
          <p:spPr>
            <a:xfrm>
              <a:off x="4008844" y="2589747"/>
              <a:ext cx="180000" cy="1565517"/>
            </a:xfrm>
            <a:prstGeom prst="rect">
              <a:avLst/>
            </a:prstGeom>
            <a:solidFill>
              <a:srgbClr val="DF0D6F"/>
            </a:solidFill>
            <a:ln>
              <a:noFill/>
            </a:ln>
          </p:spPr>
          <p:txBody>
            <a:bodyPr wrap="square" lIns="68569" tIns="34275" rIns="68569" bIns="34275" anchor="ctr" anchorCtr="0">
              <a:noAutofit/>
            </a:bodyPr>
            <a:lstStyle/>
            <a:p>
              <a:pPr algn="ctr">
                <a:buClr>
                  <a:srgbClr val="000000"/>
                </a:buClr>
              </a:pPr>
              <a:endParaRPr sz="1500">
                <a:solidFill>
                  <a:srgbClr val="C0504D"/>
                </a:solidFill>
              </a:endParaRPr>
            </a:p>
          </p:txBody>
        </p:sp>
        <p:sp>
          <p:nvSpPr>
            <p:cNvPr id="73" name="Shape 312">
              <a:extLst>
                <a:ext uri="{FF2B5EF4-FFF2-40B4-BE49-F238E27FC236}">
                  <a16:creationId xmlns:a16="http://schemas.microsoft.com/office/drawing/2014/main" id="{36ABFED0-9F8B-4266-9D29-4B64523553C5}"/>
                </a:ext>
              </a:extLst>
            </p:cNvPr>
            <p:cNvSpPr txBox="1"/>
            <p:nvPr/>
          </p:nvSpPr>
          <p:spPr>
            <a:xfrm>
              <a:off x="2332189" y="4025111"/>
              <a:ext cx="561570" cy="250156"/>
            </a:xfrm>
            <a:prstGeom prst="rect">
              <a:avLst/>
            </a:prstGeom>
            <a:noFill/>
            <a:ln>
              <a:noFill/>
            </a:ln>
          </p:spPr>
          <p:txBody>
            <a:bodyPr wrap="square" lIns="68569" tIns="34275" rIns="68569" bIns="34275" anchor="t" anchorCtr="0">
              <a:noAutofit/>
            </a:bodyPr>
            <a:lstStyle/>
            <a:p>
              <a:pPr algn="r">
                <a:buClr>
                  <a:srgbClr val="9F5900"/>
                </a:buClr>
                <a:buSzPct val="25000"/>
              </a:pPr>
              <a:r>
                <a:rPr lang="en-US" altLang="zh-TW" sz="788">
                  <a:solidFill>
                    <a:schemeClr val="tx1">
                      <a:lumMod val="50000"/>
                      <a:lumOff val="50000"/>
                    </a:schemeClr>
                  </a:solidFill>
                </a:rPr>
                <a:t>0</a:t>
              </a:r>
              <a:endParaRPr lang="zh-TW" altLang="en-US" sz="788">
                <a:solidFill>
                  <a:schemeClr val="tx1">
                    <a:lumMod val="50000"/>
                    <a:lumOff val="50000"/>
                  </a:schemeClr>
                </a:solidFill>
              </a:endParaRPr>
            </a:p>
          </p:txBody>
        </p:sp>
      </p:grpSp>
      <p:grpSp>
        <p:nvGrpSpPr>
          <p:cNvPr id="82" name="群組 81">
            <a:extLst>
              <a:ext uri="{FF2B5EF4-FFF2-40B4-BE49-F238E27FC236}">
                <a16:creationId xmlns:a16="http://schemas.microsoft.com/office/drawing/2014/main" id="{16CABDE5-4400-46C5-84AC-604257863297}"/>
              </a:ext>
            </a:extLst>
          </p:cNvPr>
          <p:cNvGrpSpPr/>
          <p:nvPr/>
        </p:nvGrpSpPr>
        <p:grpSpPr>
          <a:xfrm>
            <a:off x="2488810" y="4479269"/>
            <a:ext cx="406637" cy="311621"/>
            <a:chOff x="2076712" y="3279937"/>
            <a:chExt cx="542182" cy="415494"/>
          </a:xfrm>
        </p:grpSpPr>
        <p:grpSp>
          <p:nvGrpSpPr>
            <p:cNvPr id="83" name="群組 82">
              <a:extLst>
                <a:ext uri="{FF2B5EF4-FFF2-40B4-BE49-F238E27FC236}">
                  <a16:creationId xmlns:a16="http://schemas.microsoft.com/office/drawing/2014/main" id="{2C63371C-6C6D-46C9-B57B-661630A13FA8}"/>
                </a:ext>
              </a:extLst>
            </p:cNvPr>
            <p:cNvGrpSpPr/>
            <p:nvPr/>
          </p:nvGrpSpPr>
          <p:grpSpPr>
            <a:xfrm>
              <a:off x="2139471" y="3279937"/>
              <a:ext cx="479423" cy="415494"/>
              <a:chOff x="-284390" y="3222816"/>
              <a:chExt cx="545341" cy="472624"/>
            </a:xfrm>
          </p:grpSpPr>
          <p:sp>
            <p:nvSpPr>
              <p:cNvPr id="87" name="Shape 81">
                <a:extLst>
                  <a:ext uri="{FF2B5EF4-FFF2-40B4-BE49-F238E27FC236}">
                    <a16:creationId xmlns:a16="http://schemas.microsoft.com/office/drawing/2014/main" id="{C11F8E35-43DA-47B3-8353-6401C29F5C4D}"/>
                  </a:ext>
                </a:extLst>
              </p:cNvPr>
              <p:cNvSpPr txBox="1"/>
              <p:nvPr/>
            </p:nvSpPr>
            <p:spPr>
              <a:xfrm>
                <a:off x="-284379" y="3222816"/>
                <a:ext cx="545330" cy="246299"/>
              </a:xfrm>
              <a:prstGeom prst="rect">
                <a:avLst/>
              </a:prstGeom>
              <a:noFill/>
              <a:ln>
                <a:noFill/>
              </a:ln>
            </p:spPr>
            <p:txBody>
              <a:bodyPr wrap="square" lIns="68569" tIns="34275" rIns="68569" bIns="34275" anchor="t" anchorCtr="0">
                <a:noAutofit/>
              </a:bodyPr>
              <a:lstStyle/>
              <a:p>
                <a:pPr algn="ctr">
                  <a:buClr>
                    <a:srgbClr val="9F5900"/>
                  </a:buClr>
                  <a:buSzPct val="25000"/>
                </a:pPr>
                <a:r>
                  <a:rPr lang="zh-TW" altLang="en-US" sz="788" b="1">
                    <a:solidFill>
                      <a:schemeClr val="tx1">
                        <a:lumMod val="50000"/>
                        <a:lumOff val="50000"/>
                      </a:schemeClr>
                    </a:solidFill>
                    <a:latin typeface="+mj-lt"/>
                    <a:ea typeface="微軟正黑體" pitchFamily="34" charset="-120"/>
                  </a:rPr>
                  <a:t>寫入</a:t>
                </a:r>
              </a:p>
            </p:txBody>
          </p:sp>
          <p:sp>
            <p:nvSpPr>
              <p:cNvPr id="88" name="Shape 81">
                <a:extLst>
                  <a:ext uri="{FF2B5EF4-FFF2-40B4-BE49-F238E27FC236}">
                    <a16:creationId xmlns:a16="http://schemas.microsoft.com/office/drawing/2014/main" id="{3DDDDADD-02EF-4BAB-9155-19AF03D57C9A}"/>
                  </a:ext>
                </a:extLst>
              </p:cNvPr>
              <p:cNvSpPr txBox="1"/>
              <p:nvPr/>
            </p:nvSpPr>
            <p:spPr>
              <a:xfrm>
                <a:off x="-284390" y="3449141"/>
                <a:ext cx="545335" cy="246299"/>
              </a:xfrm>
              <a:prstGeom prst="rect">
                <a:avLst/>
              </a:prstGeom>
              <a:noFill/>
              <a:ln>
                <a:noFill/>
              </a:ln>
            </p:spPr>
            <p:txBody>
              <a:bodyPr wrap="square" lIns="68569" tIns="34275" rIns="68569" bIns="34275" anchor="t" anchorCtr="0">
                <a:noAutofit/>
              </a:bodyPr>
              <a:lstStyle/>
              <a:p>
                <a:pPr algn="ctr">
                  <a:buClr>
                    <a:srgbClr val="9F5900"/>
                  </a:buClr>
                  <a:buSzPct val="25000"/>
                </a:pPr>
                <a:r>
                  <a:rPr lang="zh-TW" altLang="en-US" sz="788" b="1">
                    <a:solidFill>
                      <a:schemeClr val="tx1">
                        <a:lumMod val="50000"/>
                        <a:lumOff val="50000"/>
                      </a:schemeClr>
                    </a:solidFill>
                    <a:latin typeface="+mj-lt"/>
                    <a:ea typeface="微軟正黑體" pitchFamily="34" charset="-120"/>
                  </a:rPr>
                  <a:t>讀取</a:t>
                </a:r>
              </a:p>
            </p:txBody>
          </p:sp>
        </p:grpSp>
        <p:grpSp>
          <p:nvGrpSpPr>
            <p:cNvPr id="84" name="群組 1">
              <a:extLst>
                <a:ext uri="{FF2B5EF4-FFF2-40B4-BE49-F238E27FC236}">
                  <a16:creationId xmlns:a16="http://schemas.microsoft.com/office/drawing/2014/main" id="{778DFB15-5E05-45FB-8542-3B8D699FDADF}"/>
                </a:ext>
              </a:extLst>
            </p:cNvPr>
            <p:cNvGrpSpPr/>
            <p:nvPr/>
          </p:nvGrpSpPr>
          <p:grpSpPr>
            <a:xfrm>
              <a:off x="2076712" y="3332430"/>
              <a:ext cx="110803" cy="309736"/>
              <a:chOff x="2059140" y="3282532"/>
              <a:chExt cx="126040" cy="352325"/>
            </a:xfrm>
          </p:grpSpPr>
          <p:sp>
            <p:nvSpPr>
              <p:cNvPr id="85" name="矩形 35">
                <a:extLst>
                  <a:ext uri="{FF2B5EF4-FFF2-40B4-BE49-F238E27FC236}">
                    <a16:creationId xmlns:a16="http://schemas.microsoft.com/office/drawing/2014/main" id="{2B4ECF81-E6A5-42B6-852B-833CA5AC224A}"/>
                  </a:ext>
                </a:extLst>
              </p:cNvPr>
              <p:cNvSpPr/>
              <p:nvPr/>
            </p:nvSpPr>
            <p:spPr>
              <a:xfrm>
                <a:off x="2059176" y="3282532"/>
                <a:ext cx="126004" cy="126000"/>
              </a:xfrm>
              <a:prstGeom prst="rect">
                <a:avLst/>
              </a:prstGeom>
              <a:solidFill>
                <a:srgbClr val="4A9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00"/>
              </a:p>
            </p:txBody>
          </p:sp>
          <p:sp>
            <p:nvSpPr>
              <p:cNvPr id="86" name="矩形 33">
                <a:extLst>
                  <a:ext uri="{FF2B5EF4-FFF2-40B4-BE49-F238E27FC236}">
                    <a16:creationId xmlns:a16="http://schemas.microsoft.com/office/drawing/2014/main" id="{58A0A5E1-06F1-4376-8914-82381BABE022}"/>
                  </a:ext>
                </a:extLst>
              </p:cNvPr>
              <p:cNvSpPr/>
              <p:nvPr/>
            </p:nvSpPr>
            <p:spPr>
              <a:xfrm>
                <a:off x="2059140" y="3508857"/>
                <a:ext cx="125999" cy="126000"/>
              </a:xfrm>
              <a:prstGeom prst="rect">
                <a:avLst/>
              </a:prstGeom>
              <a:solidFill>
                <a:srgbClr val="DF0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00"/>
              </a:p>
            </p:txBody>
          </p:sp>
        </p:grpSp>
      </p:grpSp>
      <p:sp>
        <p:nvSpPr>
          <p:cNvPr id="99" name="矩形 98">
            <a:extLst>
              <a:ext uri="{FF2B5EF4-FFF2-40B4-BE49-F238E27FC236}">
                <a16:creationId xmlns:a16="http://schemas.microsoft.com/office/drawing/2014/main" id="{0E7F2CAE-E35F-4868-B1B6-828F6F9F726B}"/>
              </a:ext>
            </a:extLst>
          </p:cNvPr>
          <p:cNvSpPr/>
          <p:nvPr/>
        </p:nvSpPr>
        <p:spPr>
          <a:xfrm>
            <a:off x="5402845" y="1292236"/>
            <a:ext cx="3439653" cy="1163139"/>
          </a:xfrm>
          <a:prstGeom prst="rect">
            <a:avLst/>
          </a:prstGeom>
        </p:spPr>
        <p:txBody>
          <a:bodyPr wrap="square" anchor="t">
            <a:spAutoFit/>
          </a:bodyPr>
          <a:lstStyle/>
          <a:p>
            <a:pPr marL="76198">
              <a:lnSpc>
                <a:spcPts val="1650"/>
              </a:lnSpc>
              <a:buClr>
                <a:srgbClr val="262626"/>
              </a:buClr>
              <a:buSzPct val="100000"/>
            </a:pPr>
            <a:r>
              <a:rPr lang="zh-TW"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Microsoft JhengHei"/>
              </a:rPr>
              <a:t>即時存取效能加速</a:t>
            </a:r>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Microsoft JhengHei"/>
              </a:rPr>
              <a:t> </a:t>
            </a:r>
          </a:p>
          <a:p>
            <a:pPr marL="147825">
              <a:lnSpc>
                <a:spcPts val="1650"/>
              </a:lnSpc>
              <a:buClr>
                <a:srgbClr val="262626"/>
              </a:buClr>
              <a:buSzPct val="100000"/>
            </a:pPr>
            <a:r>
              <a:rPr lang="en-US" altLang="zh-TW"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Microsoft JhengHei"/>
              </a:rPr>
              <a:t>1. </a:t>
            </a:r>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Microsoft JhengHei"/>
              </a:rPr>
              <a:t>適用於即時，短期間的爆發存取需求，如檔案協作及影像編輯伺服器</a:t>
            </a:r>
            <a:endParaRPr lang="en-US" altLang="zh-TW"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marL="147825">
              <a:lnSpc>
                <a:spcPts val="1650"/>
              </a:lnSpc>
              <a:buClr>
                <a:srgbClr val="262626"/>
              </a:buClr>
              <a:buSzPct val="100000"/>
            </a:pPr>
            <a:r>
              <a:rPr lang="en-US" altLang="zh-TW"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Microsoft JhengHei"/>
              </a:rPr>
              <a:t>2. </a:t>
            </a:r>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Microsoft JhengHei"/>
              </a:rPr>
              <a:t>可調整唯讀、唯寫及</a:t>
            </a:r>
            <a:r>
              <a:rPr lang="en-US" altLang="zh-TW"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Microsoft JhengHei"/>
              </a:rPr>
              <a:t> Bypass Block Size </a:t>
            </a:r>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Microsoft JhengHei"/>
              </a:rPr>
              <a:t>對特定特徵做最大化利用，如高速備份寫入</a:t>
            </a:r>
            <a:endPar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0" name="矩形 99">
            <a:extLst>
              <a:ext uri="{FF2B5EF4-FFF2-40B4-BE49-F238E27FC236}">
                <a16:creationId xmlns:a16="http://schemas.microsoft.com/office/drawing/2014/main" id="{06FBF7EC-A7BB-46B7-88C8-0F0CE190DC54}"/>
              </a:ext>
            </a:extLst>
          </p:cNvPr>
          <p:cNvSpPr/>
          <p:nvPr/>
        </p:nvSpPr>
        <p:spPr>
          <a:xfrm>
            <a:off x="7609887" y="1137789"/>
            <a:ext cx="1236241" cy="338554"/>
          </a:xfrm>
          <a:prstGeom prst="rect">
            <a:avLst/>
          </a:prstGeom>
        </p:spPr>
        <p:txBody>
          <a:bodyPr wrap="square">
            <a:spAutoFit/>
          </a:bodyPr>
          <a:lstStyle/>
          <a:p>
            <a:pPr algn="ctr"/>
            <a:r>
              <a:rPr lang="en-US" altLang="zh-TW" sz="1600" b="1">
                <a:solidFill>
                  <a:schemeClr val="bg1"/>
                </a:solidFill>
                <a:latin typeface="Arial" panose="020B0604020202020204" pitchFamily="34" charset="0"/>
                <a:cs typeface="Arial" panose="020B0604020202020204" pitchFamily="34" charset="0"/>
              </a:rPr>
              <a:t>SSD </a:t>
            </a:r>
            <a:r>
              <a:rPr lang="zh-TW" altLang="en-US" sz="16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快取</a:t>
            </a:r>
          </a:p>
        </p:txBody>
      </p:sp>
      <p:sp>
        <p:nvSpPr>
          <p:cNvPr id="104" name="矩形 103">
            <a:extLst>
              <a:ext uri="{FF2B5EF4-FFF2-40B4-BE49-F238E27FC236}">
                <a16:creationId xmlns:a16="http://schemas.microsoft.com/office/drawing/2014/main" id="{819BBE40-039F-4BD2-8A2C-3FAA0BA75AFE}"/>
              </a:ext>
            </a:extLst>
          </p:cNvPr>
          <p:cNvSpPr/>
          <p:nvPr/>
        </p:nvSpPr>
        <p:spPr>
          <a:xfrm>
            <a:off x="5423309" y="2722938"/>
            <a:ext cx="3480843" cy="1163139"/>
          </a:xfrm>
          <a:prstGeom prst="rect">
            <a:avLst/>
          </a:prstGeom>
        </p:spPr>
        <p:txBody>
          <a:bodyPr wrap="square" anchor="t">
            <a:spAutoFit/>
          </a:bodyPr>
          <a:lstStyle/>
          <a:p>
            <a:pPr marL="76198">
              <a:lnSpc>
                <a:spcPts val="1650"/>
              </a:lnSpc>
              <a:buClr>
                <a:srgbClr val="262626"/>
              </a:buClr>
              <a:buSzPct val="100000"/>
            </a:pPr>
            <a:r>
              <a:rPr lang="zh-TW"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Microsoft JhengHei"/>
              </a:rPr>
              <a:t>完整使用</a:t>
            </a:r>
            <a:r>
              <a:rPr lang="en-US" altLang="zh-TW"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Microsoft JhengHei"/>
              </a:rPr>
              <a:t>SSD</a:t>
            </a:r>
            <a:r>
              <a:rPr lang="zh-TW"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Microsoft JhengHei"/>
              </a:rPr>
              <a:t>容量 </a:t>
            </a:r>
          </a:p>
          <a:p>
            <a:pPr marL="147825">
              <a:lnSpc>
                <a:spcPts val="1650"/>
              </a:lnSpc>
              <a:buClr>
                <a:srgbClr val="262626"/>
              </a:buClr>
              <a:buSzPct val="100000"/>
            </a:pPr>
            <a:r>
              <a:rPr lang="en-US" altLang="zh-TW"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Microsoft JhengHei"/>
              </a:rPr>
              <a:t>1. </a:t>
            </a:r>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Microsoft JhengHei"/>
              </a:rPr>
              <a:t>適用於有固定存取特徵的應用程式、資料庫伺服器，有效利用 </a:t>
            </a:r>
            <a:r>
              <a:rPr lang="en-US" altLang="zh-TW"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Microsoft JhengHei"/>
              </a:rPr>
              <a:t>SSD</a:t>
            </a:r>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Microsoft JhengHei"/>
              </a:rPr>
              <a:t> 空間</a:t>
            </a:r>
            <a:endPar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marL="147825">
              <a:lnSpc>
                <a:spcPts val="1650"/>
              </a:lnSpc>
              <a:buClr>
                <a:srgbClr val="262626"/>
              </a:buClr>
              <a:buSzPct val="100000"/>
            </a:pPr>
            <a:r>
              <a:rPr lang="en-US" altLang="zh-TW"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Microsoft JhengHei"/>
              </a:rPr>
              <a:t>2. </a:t>
            </a:r>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Microsoft JhengHei"/>
              </a:rPr>
              <a:t>搭配 </a:t>
            </a:r>
            <a:r>
              <a:rPr lang="en-US" altLang="zh-TW" sz="1200" err="1">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Microsoft JhengHei"/>
              </a:rPr>
              <a:t>Qtier</a:t>
            </a:r>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Microsoft JhengHei"/>
              </a:rPr>
              <a:t> 及時</a:t>
            </a:r>
            <a:r>
              <a:rPr lang="en-US" altLang="zh-TW"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Microsoft JhengHei"/>
              </a:rPr>
              <a:t> IO-aware </a:t>
            </a:r>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Microsoft JhengHei"/>
              </a:rPr>
              <a:t>同樣可適用於資料庫應用。</a:t>
            </a:r>
            <a:endPar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92" name="矩形: 圓角 91">
            <a:extLst>
              <a:ext uri="{FF2B5EF4-FFF2-40B4-BE49-F238E27FC236}">
                <a16:creationId xmlns:a16="http://schemas.microsoft.com/office/drawing/2014/main" id="{D4785A73-27A4-4A6F-8E04-AA18A2DE5EBB}"/>
              </a:ext>
            </a:extLst>
          </p:cNvPr>
          <p:cNvSpPr/>
          <p:nvPr/>
        </p:nvSpPr>
        <p:spPr>
          <a:xfrm>
            <a:off x="7648796" y="2589834"/>
            <a:ext cx="1214597" cy="349409"/>
          </a:xfrm>
          <a:prstGeom prst="roundRect">
            <a:avLst>
              <a:gd name="adj" fmla="val 18716"/>
            </a:avLst>
          </a:prstGeom>
          <a:gradFill>
            <a:gsLst>
              <a:gs pos="0">
                <a:srgbClr val="00B0F0"/>
              </a:gs>
              <a:gs pos="100000">
                <a:srgbClr val="7030A0"/>
              </a:gs>
            </a:gsLst>
            <a:lin ang="0" scaled="0"/>
          </a:gradFill>
          <a:ln w="19050">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endParaRPr lang="zh-TW" altLang="en-US" sz="1800">
              <a:solidFill>
                <a:schemeClr val="bg1"/>
              </a:solidFill>
              <a:latin typeface="Microsoft JhengHei"/>
              <a:ea typeface="Microsoft JhengHei"/>
            </a:endParaRPr>
          </a:p>
        </p:txBody>
      </p:sp>
      <p:sp>
        <p:nvSpPr>
          <p:cNvPr id="93" name="矩形 92">
            <a:extLst>
              <a:ext uri="{FF2B5EF4-FFF2-40B4-BE49-F238E27FC236}">
                <a16:creationId xmlns:a16="http://schemas.microsoft.com/office/drawing/2014/main" id="{8D603541-2F17-41E6-9A5D-4758DD593D82}"/>
              </a:ext>
            </a:extLst>
          </p:cNvPr>
          <p:cNvSpPr/>
          <p:nvPr/>
        </p:nvSpPr>
        <p:spPr>
          <a:xfrm>
            <a:off x="7609887" y="2613762"/>
            <a:ext cx="1236241" cy="338554"/>
          </a:xfrm>
          <a:prstGeom prst="rect">
            <a:avLst/>
          </a:prstGeom>
        </p:spPr>
        <p:txBody>
          <a:bodyPr wrap="square">
            <a:spAutoFit/>
          </a:bodyPr>
          <a:lstStyle/>
          <a:p>
            <a:pPr algn="ctr"/>
            <a:r>
              <a:rPr lang="en-US" altLang="zh-TW" sz="1600" b="1" err="1">
                <a:solidFill>
                  <a:schemeClr val="bg1"/>
                </a:solidFill>
                <a:latin typeface="Arial" panose="020B0604020202020204" pitchFamily="34" charset="0"/>
                <a:cs typeface="Arial" panose="020B0604020202020204" pitchFamily="34" charset="0"/>
              </a:rPr>
              <a:t>Qtier</a:t>
            </a:r>
            <a:r>
              <a:rPr lang="en-US" altLang="zh-TW" sz="1600" b="1">
                <a:solidFill>
                  <a:schemeClr val="bg1"/>
                </a:solidFill>
                <a:latin typeface="Arial" panose="020B0604020202020204" pitchFamily="34" charset="0"/>
                <a:cs typeface="Arial" panose="020B0604020202020204" pitchFamily="34" charset="0"/>
              </a:rPr>
              <a:t> 2.0</a:t>
            </a:r>
            <a:endParaRPr lang="zh-TW" altLang="en-US" sz="1600" b="1">
              <a:solidFill>
                <a:schemeClr val="bg1"/>
              </a:solidFill>
              <a:latin typeface="Arial" panose="020B0604020202020204" pitchFamily="34" charset="0"/>
              <a:cs typeface="Arial" panose="020B0604020202020204" pitchFamily="34" charset="0"/>
            </a:endParaRPr>
          </a:p>
        </p:txBody>
      </p:sp>
      <p:sp>
        <p:nvSpPr>
          <p:cNvPr id="96" name="Shape 324">
            <a:extLst>
              <a:ext uri="{FF2B5EF4-FFF2-40B4-BE49-F238E27FC236}">
                <a16:creationId xmlns:a16="http://schemas.microsoft.com/office/drawing/2014/main" id="{4E0E01C0-CD40-4B5E-8E26-607259EF3EBD}"/>
              </a:ext>
            </a:extLst>
          </p:cNvPr>
          <p:cNvSpPr txBox="1"/>
          <p:nvPr/>
        </p:nvSpPr>
        <p:spPr>
          <a:xfrm>
            <a:off x="984156" y="2726236"/>
            <a:ext cx="320792" cy="217000"/>
          </a:xfrm>
          <a:prstGeom prst="rect">
            <a:avLst/>
          </a:prstGeom>
          <a:noFill/>
          <a:ln>
            <a:noFill/>
          </a:ln>
        </p:spPr>
        <p:txBody>
          <a:bodyPr wrap="square" lIns="68569" tIns="34275" rIns="68569" bIns="34275" anchor="t" anchorCtr="0">
            <a:noAutofit/>
          </a:bodyPr>
          <a:lstStyle/>
          <a:p>
            <a:pPr algn="ctr">
              <a:buClr>
                <a:srgbClr val="9F5900"/>
              </a:buClr>
              <a:buSzPct val="25000"/>
            </a:pPr>
            <a:r>
              <a:rPr lang="en-US" altLang="zh-TW" sz="788" b="1">
                <a:solidFill>
                  <a:srgbClr val="4A9BDC"/>
                </a:solidFill>
                <a:latin typeface="Arial" panose="020B0604020202020204" pitchFamily="34" charset="0"/>
                <a:cs typeface="Arial" panose="020B0604020202020204" pitchFamily="34" charset="0"/>
              </a:rPr>
              <a:t>817</a:t>
            </a:r>
            <a:endParaRPr lang="zh-TW" altLang="en-US" sz="788" b="1">
              <a:solidFill>
                <a:srgbClr val="4A9BDC"/>
              </a:solidFill>
              <a:latin typeface="Arial" panose="020B0604020202020204" pitchFamily="34" charset="0"/>
              <a:cs typeface="Arial" panose="020B0604020202020204" pitchFamily="34" charset="0"/>
            </a:endParaRPr>
          </a:p>
        </p:txBody>
      </p:sp>
      <p:sp>
        <p:nvSpPr>
          <p:cNvPr id="97" name="Shape 324">
            <a:extLst>
              <a:ext uri="{FF2B5EF4-FFF2-40B4-BE49-F238E27FC236}">
                <a16:creationId xmlns:a16="http://schemas.microsoft.com/office/drawing/2014/main" id="{99B4B219-0C5F-4CC3-BE77-E11D45E41A8D}"/>
              </a:ext>
            </a:extLst>
          </p:cNvPr>
          <p:cNvSpPr txBox="1"/>
          <p:nvPr/>
        </p:nvSpPr>
        <p:spPr>
          <a:xfrm>
            <a:off x="1193920" y="2648671"/>
            <a:ext cx="320792" cy="217000"/>
          </a:xfrm>
          <a:prstGeom prst="rect">
            <a:avLst/>
          </a:prstGeom>
          <a:noFill/>
          <a:ln>
            <a:noFill/>
          </a:ln>
        </p:spPr>
        <p:txBody>
          <a:bodyPr wrap="square" lIns="68569" tIns="34275" rIns="68569" bIns="34275" anchor="t" anchorCtr="0">
            <a:noAutofit/>
          </a:bodyPr>
          <a:lstStyle/>
          <a:p>
            <a:pPr algn="ctr">
              <a:buClr>
                <a:srgbClr val="9F5900"/>
              </a:buClr>
              <a:buSzPct val="25000"/>
            </a:pPr>
            <a:r>
              <a:rPr lang="en-US" altLang="zh-TW" sz="788" b="1">
                <a:solidFill>
                  <a:srgbClr val="DF0D6F"/>
                </a:solidFill>
                <a:latin typeface="Arial" panose="020B0604020202020204" pitchFamily="34" charset="0"/>
                <a:cs typeface="Arial" panose="020B0604020202020204" pitchFamily="34" charset="0"/>
              </a:rPr>
              <a:t>831</a:t>
            </a:r>
            <a:endParaRPr lang="zh-TW" altLang="en-US" sz="788" b="1">
              <a:solidFill>
                <a:srgbClr val="DF0D6F"/>
              </a:solidFill>
              <a:latin typeface="Arial" panose="020B0604020202020204" pitchFamily="34" charset="0"/>
              <a:cs typeface="Arial" panose="020B0604020202020204" pitchFamily="34" charset="0"/>
            </a:endParaRPr>
          </a:p>
        </p:txBody>
      </p:sp>
      <p:sp>
        <p:nvSpPr>
          <p:cNvPr id="101" name="Shape 324">
            <a:extLst>
              <a:ext uri="{FF2B5EF4-FFF2-40B4-BE49-F238E27FC236}">
                <a16:creationId xmlns:a16="http://schemas.microsoft.com/office/drawing/2014/main" id="{4367EAB3-4D8B-4C64-9982-778AC5597413}"/>
              </a:ext>
            </a:extLst>
          </p:cNvPr>
          <p:cNvSpPr txBox="1"/>
          <p:nvPr/>
        </p:nvSpPr>
        <p:spPr>
          <a:xfrm>
            <a:off x="2065567" y="2642953"/>
            <a:ext cx="320792" cy="217000"/>
          </a:xfrm>
          <a:prstGeom prst="rect">
            <a:avLst/>
          </a:prstGeom>
          <a:noFill/>
          <a:ln>
            <a:noFill/>
          </a:ln>
        </p:spPr>
        <p:txBody>
          <a:bodyPr wrap="square" lIns="68569" tIns="34275" rIns="68569" bIns="34275" anchor="t" anchorCtr="0">
            <a:noAutofit/>
          </a:bodyPr>
          <a:lstStyle/>
          <a:p>
            <a:pPr algn="ctr">
              <a:buClr>
                <a:srgbClr val="9F5900"/>
              </a:buClr>
              <a:buSzPct val="25000"/>
            </a:pPr>
            <a:r>
              <a:rPr lang="en-US" altLang="zh-TW" sz="788" b="1">
                <a:solidFill>
                  <a:srgbClr val="DF0D6F"/>
                </a:solidFill>
                <a:latin typeface="Arial" panose="020B0604020202020204" pitchFamily="34" charset="0"/>
                <a:cs typeface="Arial" panose="020B0604020202020204" pitchFamily="34" charset="0"/>
              </a:rPr>
              <a:t>830</a:t>
            </a:r>
            <a:endParaRPr lang="zh-TW" altLang="en-US" sz="788" b="1">
              <a:solidFill>
                <a:srgbClr val="DF0D6F"/>
              </a:solidFill>
              <a:latin typeface="Arial" panose="020B0604020202020204" pitchFamily="34" charset="0"/>
              <a:cs typeface="Arial" panose="020B0604020202020204" pitchFamily="34" charset="0"/>
            </a:endParaRPr>
          </a:p>
        </p:txBody>
      </p:sp>
      <p:sp>
        <p:nvSpPr>
          <p:cNvPr id="105" name="Shape 324">
            <a:extLst>
              <a:ext uri="{FF2B5EF4-FFF2-40B4-BE49-F238E27FC236}">
                <a16:creationId xmlns:a16="http://schemas.microsoft.com/office/drawing/2014/main" id="{233A04A0-06CA-4FB5-9641-B1569D49D2E6}"/>
              </a:ext>
            </a:extLst>
          </p:cNvPr>
          <p:cNvSpPr txBox="1"/>
          <p:nvPr/>
        </p:nvSpPr>
        <p:spPr>
          <a:xfrm>
            <a:off x="1854460" y="2720451"/>
            <a:ext cx="320792" cy="217000"/>
          </a:xfrm>
          <a:prstGeom prst="rect">
            <a:avLst/>
          </a:prstGeom>
          <a:noFill/>
          <a:ln>
            <a:noFill/>
          </a:ln>
        </p:spPr>
        <p:txBody>
          <a:bodyPr wrap="square" lIns="68569" tIns="34275" rIns="68569" bIns="34275" anchor="t" anchorCtr="0">
            <a:noAutofit/>
          </a:bodyPr>
          <a:lstStyle/>
          <a:p>
            <a:pPr algn="ctr">
              <a:buClr>
                <a:srgbClr val="9F5900"/>
              </a:buClr>
              <a:buSzPct val="25000"/>
            </a:pPr>
            <a:r>
              <a:rPr lang="en-US" altLang="zh-TW" sz="788" b="1">
                <a:solidFill>
                  <a:srgbClr val="4A9BDC"/>
                </a:solidFill>
                <a:latin typeface="Arial" panose="020B0604020202020204" pitchFamily="34" charset="0"/>
                <a:cs typeface="Arial" panose="020B0604020202020204" pitchFamily="34" charset="0"/>
              </a:rPr>
              <a:t>820</a:t>
            </a:r>
            <a:endParaRPr lang="zh-TW" altLang="en-US" sz="788" b="1">
              <a:solidFill>
                <a:srgbClr val="4A9BDC"/>
              </a:solidFill>
              <a:latin typeface="Arial" panose="020B0604020202020204" pitchFamily="34" charset="0"/>
              <a:cs typeface="Arial" panose="020B0604020202020204" pitchFamily="34" charset="0"/>
            </a:endParaRPr>
          </a:p>
        </p:txBody>
      </p:sp>
      <p:sp>
        <p:nvSpPr>
          <p:cNvPr id="106" name="Shape 324">
            <a:extLst>
              <a:ext uri="{FF2B5EF4-FFF2-40B4-BE49-F238E27FC236}">
                <a16:creationId xmlns:a16="http://schemas.microsoft.com/office/drawing/2014/main" id="{43AED363-9691-49F2-8745-69FC0321ED70}"/>
              </a:ext>
            </a:extLst>
          </p:cNvPr>
          <p:cNvSpPr txBox="1"/>
          <p:nvPr/>
        </p:nvSpPr>
        <p:spPr>
          <a:xfrm>
            <a:off x="3151157" y="3186357"/>
            <a:ext cx="440463" cy="217000"/>
          </a:xfrm>
          <a:prstGeom prst="rect">
            <a:avLst/>
          </a:prstGeom>
          <a:noFill/>
          <a:ln>
            <a:noFill/>
          </a:ln>
        </p:spPr>
        <p:txBody>
          <a:bodyPr wrap="square" lIns="68569" tIns="34275" rIns="68569" bIns="34275" anchor="t" anchorCtr="0">
            <a:noAutofit/>
          </a:bodyPr>
          <a:lstStyle/>
          <a:p>
            <a:pPr algn="ctr">
              <a:buClr>
                <a:srgbClr val="9F5900"/>
              </a:buClr>
              <a:buSzPct val="25000"/>
            </a:pPr>
            <a:r>
              <a:rPr lang="en-US" altLang="zh-TW" sz="788" b="1">
                <a:solidFill>
                  <a:srgbClr val="4A9BDC"/>
                </a:solidFill>
                <a:latin typeface="Arial" panose="020B0604020202020204" pitchFamily="34" charset="0"/>
                <a:cs typeface="Arial" panose="020B0604020202020204" pitchFamily="34" charset="0"/>
              </a:rPr>
              <a:t>82823</a:t>
            </a:r>
            <a:endParaRPr lang="zh-TW" altLang="en-US" sz="788" b="1">
              <a:solidFill>
                <a:srgbClr val="4A9BDC"/>
              </a:solidFill>
              <a:latin typeface="Arial" panose="020B0604020202020204" pitchFamily="34" charset="0"/>
              <a:cs typeface="Arial" panose="020B0604020202020204" pitchFamily="34" charset="0"/>
            </a:endParaRPr>
          </a:p>
        </p:txBody>
      </p:sp>
      <p:sp>
        <p:nvSpPr>
          <p:cNvPr id="107" name="Shape 324">
            <a:extLst>
              <a:ext uri="{FF2B5EF4-FFF2-40B4-BE49-F238E27FC236}">
                <a16:creationId xmlns:a16="http://schemas.microsoft.com/office/drawing/2014/main" id="{0417C297-96C4-425D-A82A-EE9941531BD8}"/>
              </a:ext>
            </a:extLst>
          </p:cNvPr>
          <p:cNvSpPr txBox="1"/>
          <p:nvPr/>
        </p:nvSpPr>
        <p:spPr>
          <a:xfrm>
            <a:off x="3419965" y="2617939"/>
            <a:ext cx="504167" cy="217000"/>
          </a:xfrm>
          <a:prstGeom prst="rect">
            <a:avLst/>
          </a:prstGeom>
          <a:noFill/>
          <a:ln>
            <a:noFill/>
          </a:ln>
        </p:spPr>
        <p:txBody>
          <a:bodyPr wrap="square" lIns="68569" tIns="34275" rIns="68569" bIns="34275" anchor="t" anchorCtr="0">
            <a:noAutofit/>
          </a:bodyPr>
          <a:lstStyle/>
          <a:p>
            <a:pPr algn="ctr">
              <a:buClr>
                <a:srgbClr val="9F5900"/>
              </a:buClr>
              <a:buSzPct val="25000"/>
            </a:pPr>
            <a:r>
              <a:rPr lang="en-US" altLang="zh-TW" sz="788" b="1">
                <a:solidFill>
                  <a:srgbClr val="DF0D6F"/>
                </a:solidFill>
                <a:latin typeface="Arial" panose="020B0604020202020204" pitchFamily="34" charset="0"/>
                <a:cs typeface="Arial" panose="020B0604020202020204" pitchFamily="34" charset="0"/>
              </a:rPr>
              <a:t>133402</a:t>
            </a:r>
            <a:endParaRPr lang="zh-TW" altLang="en-US" sz="788" b="1">
              <a:solidFill>
                <a:srgbClr val="DF0D6F"/>
              </a:solidFill>
              <a:latin typeface="Arial" panose="020B0604020202020204" pitchFamily="34" charset="0"/>
              <a:cs typeface="Arial" panose="020B0604020202020204" pitchFamily="34" charset="0"/>
            </a:endParaRPr>
          </a:p>
        </p:txBody>
      </p:sp>
      <p:sp>
        <p:nvSpPr>
          <p:cNvPr id="108" name="Shape 324">
            <a:extLst>
              <a:ext uri="{FF2B5EF4-FFF2-40B4-BE49-F238E27FC236}">
                <a16:creationId xmlns:a16="http://schemas.microsoft.com/office/drawing/2014/main" id="{BE0A340E-678D-4EEF-B085-32F8AA3BB900}"/>
              </a:ext>
            </a:extLst>
          </p:cNvPr>
          <p:cNvSpPr txBox="1"/>
          <p:nvPr/>
        </p:nvSpPr>
        <p:spPr>
          <a:xfrm>
            <a:off x="4423291" y="2641630"/>
            <a:ext cx="504167" cy="217000"/>
          </a:xfrm>
          <a:prstGeom prst="rect">
            <a:avLst/>
          </a:prstGeom>
          <a:noFill/>
          <a:ln>
            <a:noFill/>
          </a:ln>
        </p:spPr>
        <p:txBody>
          <a:bodyPr wrap="square" lIns="68569" tIns="34275" rIns="68569" bIns="34275" anchor="t" anchorCtr="0">
            <a:noAutofit/>
          </a:bodyPr>
          <a:lstStyle/>
          <a:p>
            <a:pPr algn="ctr">
              <a:buClr>
                <a:srgbClr val="9F5900"/>
              </a:buClr>
              <a:buSzPct val="25000"/>
            </a:pPr>
            <a:r>
              <a:rPr lang="en-US" altLang="zh-TW" sz="788" b="1">
                <a:solidFill>
                  <a:srgbClr val="DF0D6F"/>
                </a:solidFill>
                <a:latin typeface="Arial" panose="020B0604020202020204" pitchFamily="34" charset="0"/>
                <a:cs typeface="Arial" panose="020B0604020202020204" pitchFamily="34" charset="0"/>
              </a:rPr>
              <a:t>130388</a:t>
            </a:r>
            <a:endParaRPr lang="zh-TW" altLang="en-US" sz="788" b="1">
              <a:solidFill>
                <a:srgbClr val="DF0D6F"/>
              </a:solidFill>
              <a:latin typeface="Arial" panose="020B0604020202020204" pitchFamily="34" charset="0"/>
              <a:cs typeface="Arial" panose="020B0604020202020204" pitchFamily="34" charset="0"/>
            </a:endParaRPr>
          </a:p>
        </p:txBody>
      </p:sp>
      <p:sp>
        <p:nvSpPr>
          <p:cNvPr id="109" name="Shape 324">
            <a:extLst>
              <a:ext uri="{FF2B5EF4-FFF2-40B4-BE49-F238E27FC236}">
                <a16:creationId xmlns:a16="http://schemas.microsoft.com/office/drawing/2014/main" id="{A50D2B26-F897-42C2-92A4-2FC0A981FFC3}"/>
              </a:ext>
            </a:extLst>
          </p:cNvPr>
          <p:cNvSpPr txBox="1"/>
          <p:nvPr/>
        </p:nvSpPr>
        <p:spPr>
          <a:xfrm>
            <a:off x="4142351" y="3134201"/>
            <a:ext cx="440463" cy="217000"/>
          </a:xfrm>
          <a:prstGeom prst="rect">
            <a:avLst/>
          </a:prstGeom>
          <a:noFill/>
          <a:ln>
            <a:noFill/>
          </a:ln>
        </p:spPr>
        <p:txBody>
          <a:bodyPr wrap="square" lIns="68569" tIns="34275" rIns="68569" bIns="34275" anchor="t" anchorCtr="0">
            <a:noAutofit/>
          </a:bodyPr>
          <a:lstStyle/>
          <a:p>
            <a:pPr algn="ctr">
              <a:buClr>
                <a:srgbClr val="9F5900"/>
              </a:buClr>
              <a:buSzPct val="25000"/>
            </a:pPr>
            <a:r>
              <a:rPr lang="en-US" altLang="zh-TW" sz="788" b="1">
                <a:solidFill>
                  <a:srgbClr val="4A9BDC"/>
                </a:solidFill>
                <a:latin typeface="Arial" panose="020B0604020202020204" pitchFamily="34" charset="0"/>
                <a:cs typeface="Arial" panose="020B0604020202020204" pitchFamily="34" charset="0"/>
              </a:rPr>
              <a:t>88022</a:t>
            </a:r>
            <a:endParaRPr lang="zh-TW" altLang="en-US" sz="788" b="1">
              <a:solidFill>
                <a:srgbClr val="4A9BDC"/>
              </a:solidFill>
              <a:latin typeface="Arial" panose="020B0604020202020204" pitchFamily="34" charset="0"/>
              <a:cs typeface="Arial" panose="020B0604020202020204" pitchFamily="34" charset="0"/>
            </a:endParaRPr>
          </a:p>
        </p:txBody>
      </p:sp>
      <p:sp>
        <p:nvSpPr>
          <p:cNvPr id="110" name="Shape 374">
            <a:extLst>
              <a:ext uri="{FF2B5EF4-FFF2-40B4-BE49-F238E27FC236}">
                <a16:creationId xmlns:a16="http://schemas.microsoft.com/office/drawing/2014/main" id="{CFA0444E-EC02-4787-810F-55A1E2ED613B}"/>
              </a:ext>
            </a:extLst>
          </p:cNvPr>
          <p:cNvSpPr txBox="1"/>
          <p:nvPr/>
        </p:nvSpPr>
        <p:spPr>
          <a:xfrm>
            <a:off x="5564535" y="5254004"/>
            <a:ext cx="3277964" cy="471116"/>
          </a:xfrm>
          <a:prstGeom prst="rect">
            <a:avLst/>
          </a:prstGeom>
          <a:noFill/>
          <a:ln>
            <a:noFill/>
          </a:ln>
        </p:spPr>
        <p:txBody>
          <a:bodyPr spcFirstLastPara="1" wrap="square" lIns="68569" tIns="34275" rIns="68569" bIns="34275" anchor="t" anchorCtr="0">
            <a:noAutofit/>
          </a:bodyPr>
          <a:lstStyle/>
          <a:p>
            <a:pPr marL="65485" indent="-65485">
              <a:buFont typeface="Arial" panose="020B0604020202020204" pitchFamily="34" charset="0"/>
              <a:buChar char="•"/>
            </a:pPr>
            <a:r>
              <a:rPr lang="en-US" altLang="zh-TW" sz="7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TVS-872XT-i5-16G with</a:t>
            </a:r>
            <a:r>
              <a:rPr lang="zh-TW" altLang="en-US" sz="7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7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QM2-2P10G1TA and</a:t>
            </a:r>
            <a:r>
              <a:rPr lang="zh-TW" altLang="en-US" sz="7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en-US" sz="7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Samsung SSD 960 pro 1TB M.2 </a:t>
            </a:r>
            <a:r>
              <a:rPr lang="en-US" sz="750" err="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NVMe</a:t>
            </a:r>
            <a:r>
              <a:rPr lang="en-US" sz="7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*2, RAID 1</a:t>
            </a:r>
            <a:r>
              <a:rPr lang="zh-TW" altLang="en-US" sz="7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7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compare SSD cache and </a:t>
            </a:r>
            <a:r>
              <a:rPr lang="zh-TW" altLang="en-US" sz="7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750" err="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Qtier</a:t>
            </a:r>
            <a:r>
              <a:rPr lang="en-US" altLang="zh-TW" sz="75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running Network and SSD transfer at the same time</a:t>
            </a:r>
          </a:p>
        </p:txBody>
      </p:sp>
      <p:pic>
        <p:nvPicPr>
          <p:cNvPr id="89" name="圖形 88">
            <a:extLst>
              <a:ext uri="{FF2B5EF4-FFF2-40B4-BE49-F238E27FC236}">
                <a16:creationId xmlns:a16="http://schemas.microsoft.com/office/drawing/2014/main" id="{2642A2C3-87F3-44F6-B800-0905C1B5F74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60808" y="159914"/>
            <a:ext cx="941092" cy="160248"/>
          </a:xfrm>
          <a:prstGeom prst="rect">
            <a:avLst/>
          </a:prstGeom>
        </p:spPr>
      </p:pic>
      <p:sp>
        <p:nvSpPr>
          <p:cNvPr id="94" name="等腰三角形 93">
            <a:extLst>
              <a:ext uri="{FF2B5EF4-FFF2-40B4-BE49-F238E27FC236}">
                <a16:creationId xmlns:a16="http://schemas.microsoft.com/office/drawing/2014/main" id="{2A541A0D-3E87-44DD-BFB5-1E162132E7AC}"/>
              </a:ext>
            </a:extLst>
          </p:cNvPr>
          <p:cNvSpPr/>
          <p:nvPr/>
        </p:nvSpPr>
        <p:spPr>
          <a:xfrm>
            <a:off x="9248709" y="1055015"/>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Rectangle 4">
            <a:extLst>
              <a:ext uri="{FF2B5EF4-FFF2-40B4-BE49-F238E27FC236}">
                <a16:creationId xmlns:a16="http://schemas.microsoft.com/office/drawing/2014/main" id="{4E196984-D81F-4E9F-ABCF-51401904B127}"/>
              </a:ext>
            </a:extLst>
          </p:cNvPr>
          <p:cNvSpPr/>
          <p:nvPr/>
        </p:nvSpPr>
        <p:spPr>
          <a:xfrm>
            <a:off x="9191559" y="1263138"/>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718418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8" name="圖形 7" hidden="1">
            <a:extLst>
              <a:ext uri="{FF2B5EF4-FFF2-40B4-BE49-F238E27FC236}">
                <a16:creationId xmlns:a16="http://schemas.microsoft.com/office/drawing/2014/main" id="{819FC127-D164-403A-BF39-861DA97DA429}"/>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4263991" y="1054585"/>
            <a:ext cx="4705318" cy="1087817"/>
          </a:xfrm>
          <a:prstGeom prst="rect">
            <a:avLst/>
          </a:prstGeom>
        </p:spPr>
      </p:pic>
      <p:pic>
        <p:nvPicPr>
          <p:cNvPr id="18" name="圖形 17">
            <a:extLst>
              <a:ext uri="{FF2B5EF4-FFF2-40B4-BE49-F238E27FC236}">
                <a16:creationId xmlns:a16="http://schemas.microsoft.com/office/drawing/2014/main" id="{28D44090-1836-4B79-93E9-DE9EF24628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3683" y="1914525"/>
            <a:ext cx="5596312" cy="2807615"/>
          </a:xfrm>
          <a:prstGeom prst="rect">
            <a:avLst/>
          </a:prstGeom>
        </p:spPr>
      </p:pic>
      <p:pic>
        <p:nvPicPr>
          <p:cNvPr id="292" name="Google Shape;292;p29"/>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579121" y="2049822"/>
            <a:ext cx="5408582" cy="2569441"/>
          </a:xfrm>
          <a:prstGeom prst="rect">
            <a:avLst/>
          </a:prstGeom>
          <a:noFill/>
          <a:ln w="19050" cap="flat" cmpd="sng">
            <a:noFill/>
            <a:prstDash val="solid"/>
            <a:round/>
            <a:headEnd type="none" w="sm" len="sm"/>
            <a:tailEnd type="none" w="sm" len="sm"/>
          </a:ln>
        </p:spPr>
      </p:pic>
      <p:sp>
        <p:nvSpPr>
          <p:cNvPr id="291" name="Google Shape;291;p29"/>
          <p:cNvSpPr txBox="1">
            <a:spLocks noGrp="1"/>
          </p:cNvSpPr>
          <p:nvPr>
            <p:ph type="body" idx="4294967295"/>
          </p:nvPr>
        </p:nvSpPr>
        <p:spPr>
          <a:xfrm>
            <a:off x="496550" y="1174193"/>
            <a:ext cx="3779523" cy="637456"/>
          </a:xfrm>
          <a:prstGeom prst="rect">
            <a:avLst/>
          </a:prstGeom>
          <a:noFill/>
          <a:ln>
            <a:noFill/>
          </a:ln>
        </p:spPr>
        <p:txBody>
          <a:bodyPr spcFirstLastPara="1" wrap="square" lIns="91425" tIns="91425" rIns="91425" bIns="91425" anchor="t" anchorCtr="0">
            <a:noAutofit/>
          </a:bodyPr>
          <a:lstStyle/>
          <a:p>
            <a:pPr marL="0" lvl="0" indent="0" algn="l" rtl="0">
              <a:lnSpc>
                <a:spcPts val="2000"/>
              </a:lnSpc>
              <a:spcBef>
                <a:spcPts val="0"/>
              </a:spcBef>
              <a:spcAft>
                <a:spcPts val="0"/>
              </a:spcAft>
              <a:buSzPts val="1300"/>
              <a:buNone/>
            </a:pPr>
            <a:r>
              <a:rPr lang="en-US" sz="1600">
                <a:solidFill>
                  <a:srgbClr val="FFFFFF"/>
                </a:solidFill>
                <a:latin typeface="微軟正黑體" panose="020B0604030504040204" pitchFamily="34" charset="-120"/>
                <a:ea typeface="微軟正黑體" panose="020B0604030504040204" pitchFamily="34" charset="-120"/>
                <a:sym typeface="Arial"/>
              </a:rPr>
              <a:t>QTS </a:t>
            </a:r>
            <a:r>
              <a:rPr lang="zh-TW" altLang="en-US" sz="1600">
                <a:solidFill>
                  <a:srgbClr val="FFFFFF"/>
                </a:solidFill>
                <a:latin typeface="微軟正黑體" panose="020B0604030504040204" pitchFamily="34" charset="-120"/>
                <a:ea typeface="微軟正黑體" panose="020B0604030504040204" pitchFamily="34" charset="-120"/>
                <a:sym typeface="Arial"/>
              </a:rPr>
              <a:t>會偵測</a:t>
            </a:r>
            <a:r>
              <a:rPr lang="en-US" altLang="zh-TW" sz="1600">
                <a:solidFill>
                  <a:srgbClr val="FFFFFF"/>
                </a:solidFill>
                <a:latin typeface="微軟正黑體" panose="020B0604030504040204" pitchFamily="34" charset="-120"/>
                <a:ea typeface="微軟正黑體" panose="020B0604030504040204" pitchFamily="34" charset="-120"/>
                <a:sym typeface="Arial"/>
              </a:rPr>
              <a:t>SSD</a:t>
            </a:r>
            <a:r>
              <a:rPr lang="zh-TW" altLang="en-US" sz="1600">
                <a:solidFill>
                  <a:srgbClr val="FFFFFF"/>
                </a:solidFill>
                <a:latin typeface="微軟正黑體" panose="020B0604030504040204" pitchFamily="34" charset="-120"/>
                <a:ea typeface="微軟正黑體" panose="020B0604030504040204" pitchFamily="34" charset="-120"/>
                <a:sym typeface="Arial"/>
              </a:rPr>
              <a:t>硬碟的各項指標，並顯示</a:t>
            </a:r>
            <a:r>
              <a:rPr lang="en-US" altLang="zh-TW" sz="1600">
                <a:solidFill>
                  <a:srgbClr val="FFFFFF"/>
                </a:solidFill>
                <a:latin typeface="微軟正黑體" panose="020B0604030504040204" pitchFamily="34" charset="-120"/>
                <a:ea typeface="微軟正黑體" panose="020B0604030504040204" pitchFamily="34" charset="-120"/>
                <a:sym typeface="Arial"/>
              </a:rPr>
              <a:t>SSD</a:t>
            </a:r>
            <a:r>
              <a:rPr lang="zh-TW" altLang="en-US" sz="1600">
                <a:solidFill>
                  <a:srgbClr val="FFFFFF"/>
                </a:solidFill>
                <a:latin typeface="微軟正黑體" panose="020B0604030504040204" pitchFamily="34" charset="-120"/>
                <a:ea typeface="微軟正黑體" panose="020B0604030504040204" pitchFamily="34" charset="-120"/>
                <a:sym typeface="Arial"/>
              </a:rPr>
              <a:t>回報的</a:t>
            </a:r>
            <a:r>
              <a:rPr lang="zh-TW" altLang="en-US" sz="1600" b="1">
                <a:solidFill>
                  <a:srgbClr val="2CF8FD"/>
                </a:solidFill>
                <a:latin typeface="微軟正黑體" panose="020B0604030504040204" pitchFamily="34" charset="-120"/>
                <a:ea typeface="微軟正黑體" panose="020B0604030504040204" pitchFamily="34" charset="-120"/>
                <a:sym typeface="Arial"/>
              </a:rPr>
              <a:t>預估剩餘使用壽命</a:t>
            </a:r>
            <a:r>
              <a:rPr lang="zh-TW" altLang="en-US" sz="1600">
                <a:solidFill>
                  <a:srgbClr val="FFFFFF"/>
                </a:solidFill>
                <a:latin typeface="微軟正黑體" panose="020B0604030504040204" pitchFamily="34" charset="-120"/>
                <a:ea typeface="微軟正黑體" panose="020B0604030504040204" pitchFamily="34" charset="-120"/>
                <a:sym typeface="Arial"/>
              </a:rPr>
              <a:t>。</a:t>
            </a:r>
            <a:endParaRPr sz="1600">
              <a:latin typeface="微軟正黑體" panose="020B0604030504040204" pitchFamily="34" charset="-120"/>
              <a:ea typeface="微軟正黑體" panose="020B0604030504040204" pitchFamily="34" charset="-120"/>
              <a:sym typeface="Arial"/>
            </a:endParaRPr>
          </a:p>
        </p:txBody>
      </p:sp>
      <p:sp>
        <p:nvSpPr>
          <p:cNvPr id="290" name="Google Shape;290;p29"/>
          <p:cNvSpPr txBox="1">
            <a:spLocks noGrp="1"/>
          </p:cNvSpPr>
          <p:nvPr>
            <p:ph type="title"/>
          </p:nvPr>
        </p:nvSpPr>
        <p:spPr>
          <a:xfrm>
            <a:off x="457200" y="87504"/>
            <a:ext cx="8229600" cy="812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US">
                <a:sym typeface="Arial"/>
              </a:rPr>
              <a:t>SSD </a:t>
            </a:r>
            <a:r>
              <a:rPr lang="zh-TW" altLang="en-US">
                <a:sym typeface="Arial"/>
              </a:rPr>
              <a:t>健康監控工具</a:t>
            </a:r>
            <a:endParaRPr>
              <a:sym typeface="Arial"/>
            </a:endParaRPr>
          </a:p>
        </p:txBody>
      </p:sp>
      <p:sp>
        <p:nvSpPr>
          <p:cNvPr id="3" name="矩形 2">
            <a:extLst>
              <a:ext uri="{FF2B5EF4-FFF2-40B4-BE49-F238E27FC236}">
                <a16:creationId xmlns:a16="http://schemas.microsoft.com/office/drawing/2014/main" id="{58559C8D-0768-441C-88C4-B74B5871B92F}"/>
              </a:ext>
            </a:extLst>
          </p:cNvPr>
          <p:cNvSpPr/>
          <p:nvPr/>
        </p:nvSpPr>
        <p:spPr>
          <a:xfrm>
            <a:off x="383216" y="4886606"/>
            <a:ext cx="5146706" cy="215444"/>
          </a:xfrm>
          <a:prstGeom prst="rect">
            <a:avLst/>
          </a:prstGeom>
        </p:spPr>
        <p:txBody>
          <a:bodyPr wrap="square">
            <a:spAutoFit/>
          </a:bodyPr>
          <a:lstStyle/>
          <a:p>
            <a:r>
              <a:rPr lang="zh-TW" altLang="en-US" sz="800">
                <a:solidFill>
                  <a:schemeClr val="tx1">
                    <a:lumMod val="75000"/>
                    <a:lumOff val="25000"/>
                  </a:schemeClr>
                </a:solidFill>
              </a:rPr>
              <a:t>http://www.t13.org/documents/UploadedDocuments/docs2016/di529r14-ATAATAPI_Command_Set_-_4.pdf</a:t>
            </a:r>
          </a:p>
        </p:txBody>
      </p:sp>
      <p:pic>
        <p:nvPicPr>
          <p:cNvPr id="17" name="Google Shape;293;p29" hidden="1">
            <a:extLst>
              <a:ext uri="{FF2B5EF4-FFF2-40B4-BE49-F238E27FC236}">
                <a16:creationId xmlns:a16="http://schemas.microsoft.com/office/drawing/2014/main" id="{AEBD1845-EF7D-4D3A-A8B8-8F133EA866F4}"/>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4878069" y="2343226"/>
            <a:ext cx="2899916" cy="1207959"/>
          </a:xfrm>
          <a:prstGeom prst="rect">
            <a:avLst/>
          </a:prstGeom>
          <a:ln w="19050">
            <a:noFill/>
          </a:ln>
          <a:effectLst>
            <a:outerShdw blurRad="292100" dist="139700" dir="2700000" algn="tl" rotWithShape="0">
              <a:srgbClr val="333333">
                <a:alpha val="65000"/>
              </a:srgbClr>
            </a:outerShdw>
          </a:effectLst>
        </p:spPr>
      </p:pic>
      <p:pic>
        <p:nvPicPr>
          <p:cNvPr id="22" name="圖形 21" hidden="1">
            <a:extLst>
              <a:ext uri="{FF2B5EF4-FFF2-40B4-BE49-F238E27FC236}">
                <a16:creationId xmlns:a16="http://schemas.microsoft.com/office/drawing/2014/main" id="{12FB8FC7-B05D-42A7-91EA-2B08F534B1A3}"/>
              </a:ext>
            </a:extLst>
          </p:cNvPr>
          <p:cNvPicPr>
            <a:picLocks noChangeAspect="1"/>
          </p:cNvPicPr>
          <p:nvPr/>
        </p:nvPicPr>
        <p:blipFill rotWithShape="1">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l="5800" t="-75909" r="46209" b="-43697"/>
          <a:stretch/>
        </p:blipFill>
        <p:spPr>
          <a:xfrm flipH="1">
            <a:off x="5507957" y="3472016"/>
            <a:ext cx="3660108" cy="335220"/>
          </a:xfrm>
          <a:prstGeom prst="rect">
            <a:avLst/>
          </a:prstGeom>
        </p:spPr>
      </p:pic>
      <p:pic>
        <p:nvPicPr>
          <p:cNvPr id="6" name="圖形 5">
            <a:extLst>
              <a:ext uri="{FF2B5EF4-FFF2-40B4-BE49-F238E27FC236}">
                <a16:creationId xmlns:a16="http://schemas.microsoft.com/office/drawing/2014/main" id="{B22AAD71-43CC-4FB4-9CB7-8D731F0AC84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70957" y="873103"/>
            <a:ext cx="3944882" cy="2842134"/>
          </a:xfrm>
          <a:prstGeom prst="rect">
            <a:avLst/>
          </a:prstGeom>
        </p:spPr>
      </p:pic>
      <p:pic>
        <p:nvPicPr>
          <p:cNvPr id="293" name="Google Shape;293;p29"/>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5239752" y="1302565"/>
            <a:ext cx="3647505" cy="2291540"/>
          </a:xfrm>
          <a:prstGeom prst="rect">
            <a:avLst/>
          </a:prstGeom>
          <a:ln w="19050">
            <a:gradFill>
              <a:gsLst>
                <a:gs pos="1000">
                  <a:srgbClr val="00B0F0"/>
                </a:gs>
                <a:gs pos="100000">
                  <a:srgbClr val="2CF8FD"/>
                </a:gs>
              </a:gsLst>
              <a:lin ang="0" scaled="0"/>
            </a:gradFill>
          </a:ln>
          <a:effectLst>
            <a:outerShdw blurRad="292100" dist="139700" dir="2700000" algn="tl" rotWithShape="0">
              <a:srgbClr val="333333">
                <a:alpha val="65000"/>
              </a:srgbClr>
            </a:outerShdw>
          </a:effectLst>
        </p:spPr>
      </p:pic>
      <p:grpSp>
        <p:nvGrpSpPr>
          <p:cNvPr id="2" name="群組 1">
            <a:extLst>
              <a:ext uri="{FF2B5EF4-FFF2-40B4-BE49-F238E27FC236}">
                <a16:creationId xmlns:a16="http://schemas.microsoft.com/office/drawing/2014/main" id="{6F67CD86-925E-4821-A4BA-A75434F4CCB4}"/>
              </a:ext>
            </a:extLst>
          </p:cNvPr>
          <p:cNvGrpSpPr/>
          <p:nvPr/>
        </p:nvGrpSpPr>
        <p:grpSpPr>
          <a:xfrm>
            <a:off x="4404655" y="1293084"/>
            <a:ext cx="4386114" cy="2226349"/>
            <a:chOff x="4404655" y="1293084"/>
            <a:chExt cx="4386114" cy="2226349"/>
          </a:xfrm>
        </p:grpSpPr>
        <p:sp>
          <p:nvSpPr>
            <p:cNvPr id="13" name="圓角矩形 13">
              <a:extLst>
                <a:ext uri="{FF2B5EF4-FFF2-40B4-BE49-F238E27FC236}">
                  <a16:creationId xmlns:a16="http://schemas.microsoft.com/office/drawing/2014/main" id="{B1E103F0-4E3E-43A6-8FE5-AB451A6B3FED}"/>
                </a:ext>
              </a:extLst>
            </p:cNvPr>
            <p:cNvSpPr/>
            <p:nvPr/>
          </p:nvSpPr>
          <p:spPr>
            <a:xfrm>
              <a:off x="5329582" y="2075766"/>
              <a:ext cx="3461187" cy="1443667"/>
            </a:xfrm>
            <a:prstGeom prst="roundRect">
              <a:avLst>
                <a:gd name="adj" fmla="val 4902"/>
              </a:avLst>
            </a:prstGeom>
            <a:noFill/>
            <a:ln w="19050">
              <a:solidFill>
                <a:srgbClr val="FFFF00"/>
              </a:solidFill>
            </a:ln>
            <a:effectLst>
              <a:glow rad="63500">
                <a:srgbClr val="8CFF0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pic>
          <p:nvPicPr>
            <p:cNvPr id="11" name="圖形 10">
              <a:extLst>
                <a:ext uri="{FF2B5EF4-FFF2-40B4-BE49-F238E27FC236}">
                  <a16:creationId xmlns:a16="http://schemas.microsoft.com/office/drawing/2014/main" id="{FE48251D-829D-40CA-94BE-A58B74C966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4404655" y="1293084"/>
              <a:ext cx="1259966" cy="782682"/>
            </a:xfrm>
            <a:prstGeom prst="rect">
              <a:avLst/>
            </a:prstGeom>
            <a:effectLst>
              <a:glow rad="63500">
                <a:srgbClr val="82EE00">
                  <a:alpha val="40000"/>
                </a:srgbClr>
              </a:glow>
            </a:effectLst>
          </p:spPr>
        </p:pic>
      </p:grpSp>
      <p:sp>
        <p:nvSpPr>
          <p:cNvPr id="12" name="矩形 11" hidden="1">
            <a:extLst>
              <a:ext uri="{FF2B5EF4-FFF2-40B4-BE49-F238E27FC236}">
                <a16:creationId xmlns:a16="http://schemas.microsoft.com/office/drawing/2014/main" id="{B5B9BECD-4C34-4AC4-8256-0A16274FA621}"/>
              </a:ext>
            </a:extLst>
          </p:cNvPr>
          <p:cNvSpPr/>
          <p:nvPr/>
        </p:nvSpPr>
        <p:spPr>
          <a:xfrm>
            <a:off x="7532166" y="2255224"/>
            <a:ext cx="160482" cy="8303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圖形 14">
            <a:extLst>
              <a:ext uri="{FF2B5EF4-FFF2-40B4-BE49-F238E27FC236}">
                <a16:creationId xmlns:a16="http://schemas.microsoft.com/office/drawing/2014/main" id="{9A042EE5-56A4-4F33-B65C-678B0D7FDCB6}"/>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960808" y="159914"/>
            <a:ext cx="941092" cy="160248"/>
          </a:xfrm>
          <a:prstGeom prst="rect">
            <a:avLst/>
          </a:prstGeom>
        </p:spPr>
      </p:pic>
      <p:pic>
        <p:nvPicPr>
          <p:cNvPr id="19" name="Google Shape;301;p30">
            <a:extLst>
              <a:ext uri="{FF2B5EF4-FFF2-40B4-BE49-F238E27FC236}">
                <a16:creationId xmlns:a16="http://schemas.microsoft.com/office/drawing/2014/main" id="{48F5E5F3-6F2E-4249-B260-75861893D3A5}"/>
              </a:ext>
            </a:extLst>
          </p:cNvPr>
          <p:cNvPicPr preferRelativeResize="0"/>
          <p:nvPr/>
        </p:nvPicPr>
        <p:blipFill rotWithShape="1">
          <a:blip r:embed="rId18">
            <a:alphaModFix/>
          </a:blip>
          <a:srcRect/>
          <a:stretch/>
        </p:blipFill>
        <p:spPr>
          <a:xfrm>
            <a:off x="-5740589" y="2116138"/>
            <a:ext cx="5408856" cy="2825870"/>
          </a:xfrm>
          <a:prstGeom prst="rect">
            <a:avLst/>
          </a:prstGeom>
          <a:noFill/>
          <a:ln w="12700">
            <a:noFill/>
          </a:ln>
          <a:effectLst/>
        </p:spPr>
      </p:pic>
      <p:grpSp>
        <p:nvGrpSpPr>
          <p:cNvPr id="20" name="群組 19">
            <a:extLst>
              <a:ext uri="{FF2B5EF4-FFF2-40B4-BE49-F238E27FC236}">
                <a16:creationId xmlns:a16="http://schemas.microsoft.com/office/drawing/2014/main" id="{31D419EA-7C63-4D3F-9938-CAF534BD0103}"/>
              </a:ext>
            </a:extLst>
          </p:cNvPr>
          <p:cNvGrpSpPr/>
          <p:nvPr/>
        </p:nvGrpSpPr>
        <p:grpSpPr>
          <a:xfrm>
            <a:off x="-3515565" y="2116138"/>
            <a:ext cx="3256554" cy="1323748"/>
            <a:chOff x="-3515565" y="2109454"/>
            <a:chExt cx="5944684" cy="2416439"/>
          </a:xfrm>
        </p:grpSpPr>
        <p:sp>
          <p:nvSpPr>
            <p:cNvPr id="21" name="手繪多邊形: 圖案 20">
              <a:extLst>
                <a:ext uri="{FF2B5EF4-FFF2-40B4-BE49-F238E27FC236}">
                  <a16:creationId xmlns:a16="http://schemas.microsoft.com/office/drawing/2014/main" id="{3ED4A4F9-563E-4F96-B0A3-D7747809BB44}"/>
                </a:ext>
              </a:extLst>
            </p:cNvPr>
            <p:cNvSpPr/>
            <p:nvPr/>
          </p:nvSpPr>
          <p:spPr>
            <a:xfrm flipH="1">
              <a:off x="-3515565" y="2109454"/>
              <a:ext cx="4718161" cy="2416439"/>
            </a:xfrm>
            <a:custGeom>
              <a:avLst/>
              <a:gdLst>
                <a:gd name="connsiteX0" fmla="*/ 0 w 1379220"/>
                <a:gd name="connsiteY0" fmla="*/ 0 h 2072640"/>
                <a:gd name="connsiteX1" fmla="*/ 1379220 w 1379220"/>
                <a:gd name="connsiteY1" fmla="*/ 693420 h 2072640"/>
                <a:gd name="connsiteX2" fmla="*/ 1348740 w 1379220"/>
                <a:gd name="connsiteY2" fmla="*/ 1196340 h 2072640"/>
                <a:gd name="connsiteX3" fmla="*/ 167640 w 1379220"/>
                <a:gd name="connsiteY3" fmla="*/ 2072640 h 2072640"/>
                <a:gd name="connsiteX4" fmla="*/ 0 w 1379220"/>
                <a:gd name="connsiteY4" fmla="*/ 0 h 2072640"/>
                <a:gd name="connsiteX0" fmla="*/ 0 w 1348740"/>
                <a:gd name="connsiteY0" fmla="*/ 0 h 2072640"/>
                <a:gd name="connsiteX1" fmla="*/ 1319635 w 1348740"/>
                <a:gd name="connsiteY1" fmla="*/ 84049 h 2072640"/>
                <a:gd name="connsiteX2" fmla="*/ 1348740 w 1348740"/>
                <a:gd name="connsiteY2" fmla="*/ 1196340 h 2072640"/>
                <a:gd name="connsiteX3" fmla="*/ 167640 w 1348740"/>
                <a:gd name="connsiteY3" fmla="*/ 2072640 h 2072640"/>
                <a:gd name="connsiteX4" fmla="*/ 0 w 1348740"/>
                <a:gd name="connsiteY4" fmla="*/ 0 h 2072640"/>
                <a:gd name="connsiteX0" fmla="*/ 0 w 1365764"/>
                <a:gd name="connsiteY0" fmla="*/ 0 h 2072640"/>
                <a:gd name="connsiteX1" fmla="*/ 1319635 w 1365764"/>
                <a:gd name="connsiteY1" fmla="*/ 84049 h 2072640"/>
                <a:gd name="connsiteX2" fmla="*/ 1365764 w 1365764"/>
                <a:gd name="connsiteY2" fmla="*/ 1039880 h 2072640"/>
                <a:gd name="connsiteX3" fmla="*/ 167640 w 1365764"/>
                <a:gd name="connsiteY3" fmla="*/ 2072640 h 2072640"/>
                <a:gd name="connsiteX4" fmla="*/ 0 w 1365764"/>
                <a:gd name="connsiteY4" fmla="*/ 0 h 2072640"/>
                <a:gd name="connsiteX0" fmla="*/ 0 w 1365764"/>
                <a:gd name="connsiteY0" fmla="*/ 0 h 2113814"/>
                <a:gd name="connsiteX1" fmla="*/ 1319635 w 1365764"/>
                <a:gd name="connsiteY1" fmla="*/ 84049 h 2113814"/>
                <a:gd name="connsiteX2" fmla="*/ 1365764 w 1365764"/>
                <a:gd name="connsiteY2" fmla="*/ 1039880 h 2113814"/>
                <a:gd name="connsiteX3" fmla="*/ 17258 w 1365764"/>
                <a:gd name="connsiteY3" fmla="*/ 2113814 h 2113814"/>
                <a:gd name="connsiteX4" fmla="*/ 0 w 1365764"/>
                <a:gd name="connsiteY4" fmla="*/ 0 h 2113814"/>
                <a:gd name="connsiteX0" fmla="*/ 0 w 1405487"/>
                <a:gd name="connsiteY0" fmla="*/ 0 h 2089110"/>
                <a:gd name="connsiteX1" fmla="*/ 1359358 w 1405487"/>
                <a:gd name="connsiteY1" fmla="*/ 59345 h 2089110"/>
                <a:gd name="connsiteX2" fmla="*/ 1405487 w 1405487"/>
                <a:gd name="connsiteY2" fmla="*/ 1015176 h 2089110"/>
                <a:gd name="connsiteX3" fmla="*/ 56981 w 1405487"/>
                <a:gd name="connsiteY3" fmla="*/ 2089110 h 2089110"/>
                <a:gd name="connsiteX4" fmla="*/ 0 w 1405487"/>
                <a:gd name="connsiteY4" fmla="*/ 0 h 208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487" h="2089110">
                  <a:moveTo>
                    <a:pt x="0" y="0"/>
                  </a:moveTo>
                  <a:lnTo>
                    <a:pt x="1359358" y="59345"/>
                  </a:lnTo>
                  <a:lnTo>
                    <a:pt x="1405487" y="1015176"/>
                  </a:lnTo>
                  <a:lnTo>
                    <a:pt x="56981" y="2089110"/>
                  </a:lnTo>
                  <a:lnTo>
                    <a:pt x="0" y="0"/>
                  </a:lnTo>
                  <a:close/>
                </a:path>
              </a:pathLst>
            </a:custGeom>
            <a:gradFill>
              <a:gsLst>
                <a:gs pos="0">
                  <a:srgbClr val="69F0E1">
                    <a:alpha val="0"/>
                  </a:srgbClr>
                </a:gs>
                <a:gs pos="100000">
                  <a:srgbClr val="2CF8FD"/>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Google Shape;301;p30">
              <a:extLst>
                <a:ext uri="{FF2B5EF4-FFF2-40B4-BE49-F238E27FC236}">
                  <a16:creationId xmlns:a16="http://schemas.microsoft.com/office/drawing/2014/main" id="{7D3B7FC2-9016-4DCC-8220-893863E26C42}"/>
                </a:ext>
              </a:extLst>
            </p:cNvPr>
            <p:cNvPicPr preferRelativeResize="0"/>
            <p:nvPr/>
          </p:nvPicPr>
          <p:blipFill rotWithShape="1">
            <a:blip r:embed="rId19" cstate="print">
              <a:alphaModFix/>
              <a:extLst>
                <a:ext uri="{28A0092B-C50C-407E-A947-70E740481C1C}">
                  <a14:useLocalDpi xmlns:a14="http://schemas.microsoft.com/office/drawing/2010/main"/>
                </a:ext>
              </a:extLst>
            </a:blip>
            <a:srcRect/>
            <a:stretch/>
          </p:blipFill>
          <p:spPr>
            <a:xfrm>
              <a:off x="134759" y="2127848"/>
              <a:ext cx="2294360" cy="2397389"/>
            </a:xfrm>
            <a:prstGeom prst="roundRect">
              <a:avLst>
                <a:gd name="adj" fmla="val 50000"/>
              </a:avLst>
            </a:prstGeom>
            <a:noFill/>
            <a:ln w="28575">
              <a:solidFill>
                <a:srgbClr val="2CF8FD"/>
              </a:solidFill>
            </a:ln>
            <a:effectLst/>
          </p:spPr>
        </p:pic>
      </p:grpSp>
    </p:spTree>
    <p:extLst>
      <p:ext uri="{BB962C8B-B14F-4D97-AF65-F5344CB8AC3E}">
        <p14:creationId xmlns:p14="http://schemas.microsoft.com/office/powerpoint/2010/main" val="1293244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9" name="圖片 8" descr="一張含有 室內, 牆, 監視器, 坐 的圖片&#10;&#10;描述是以非常高的可信度產生" hidden="1">
            <a:extLst>
              <a:ext uri="{FF2B5EF4-FFF2-40B4-BE49-F238E27FC236}">
                <a16:creationId xmlns:a16="http://schemas.microsoft.com/office/drawing/2014/main" id="{65E239F9-5D4D-4C88-BE37-2BAFE10A4B88}"/>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3653289" y="1955887"/>
            <a:ext cx="5401486" cy="3115423"/>
          </a:xfrm>
          <a:prstGeom prst="rect">
            <a:avLst/>
          </a:prstGeom>
          <a:effectLst>
            <a:outerShdw blurRad="50800" dist="38100" dir="2700000" algn="tl" rotWithShape="0">
              <a:prstClr val="black">
                <a:alpha val="40000"/>
              </a:prstClr>
            </a:outerShdw>
          </a:effectLst>
        </p:spPr>
      </p:pic>
      <p:sp>
        <p:nvSpPr>
          <p:cNvPr id="2" name="矩形: 圓角 1" hidden="1">
            <a:extLst>
              <a:ext uri="{FF2B5EF4-FFF2-40B4-BE49-F238E27FC236}">
                <a16:creationId xmlns:a16="http://schemas.microsoft.com/office/drawing/2014/main" id="{9BA53B23-9B92-48CC-AB34-F4F599A0961B}"/>
              </a:ext>
            </a:extLst>
          </p:cNvPr>
          <p:cNvSpPr/>
          <p:nvPr/>
        </p:nvSpPr>
        <p:spPr>
          <a:xfrm>
            <a:off x="3667125" y="2019300"/>
            <a:ext cx="5372100" cy="2964286"/>
          </a:xfrm>
          <a:prstGeom prst="roundRect">
            <a:avLst>
              <a:gd name="adj" fmla="val 41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0" name="Google Shape;300;p30"/>
          <p:cNvSpPr txBox="1">
            <a:spLocks noGrp="1"/>
          </p:cNvSpPr>
          <p:nvPr>
            <p:ph type="body" idx="4294967295"/>
          </p:nvPr>
        </p:nvSpPr>
        <p:spPr>
          <a:xfrm>
            <a:off x="1611177" y="1163777"/>
            <a:ext cx="5011769" cy="916009"/>
          </a:xfrm>
          <a:prstGeom prst="rect">
            <a:avLst/>
          </a:prstGeom>
          <a:noFill/>
          <a:ln>
            <a:noFill/>
          </a:ln>
        </p:spPr>
        <p:txBody>
          <a:bodyPr spcFirstLastPara="1" wrap="square" lIns="91425" tIns="91425" rIns="91425" bIns="91425" anchor="t" anchorCtr="0">
            <a:noAutofit/>
          </a:bodyPr>
          <a:lstStyle/>
          <a:p>
            <a:r>
              <a:rPr lang="zh-TW" altLang="en-US" sz="1600">
                <a:solidFill>
                  <a:schemeClr val="bg1"/>
                </a:solidFill>
                <a:latin typeface="微軟正黑體" panose="020B0604030504040204" pitchFamily="34" charset="-120"/>
                <a:ea typeface="微軟正黑體" panose="020B0604030504040204" pitchFamily="34" charset="-120"/>
              </a:rPr>
              <a:t>當</a:t>
            </a:r>
            <a:r>
              <a:rPr lang="en-US" altLang="zh-TW" sz="1600">
                <a:solidFill>
                  <a:schemeClr val="bg1"/>
                </a:solidFill>
                <a:latin typeface="微軟正黑體" panose="020B0604030504040204" pitchFamily="34" charset="-120"/>
                <a:ea typeface="微軟正黑體" panose="020B0604030504040204" pitchFamily="34" charset="-120"/>
              </a:rPr>
              <a:t>SSD</a:t>
            </a:r>
            <a:r>
              <a:rPr lang="zh-TW" altLang="en-US" sz="1600">
                <a:solidFill>
                  <a:schemeClr val="bg1"/>
                </a:solidFill>
                <a:latin typeface="微軟正黑體" panose="020B0604030504040204" pitchFamily="34" charset="-120"/>
                <a:ea typeface="微軟正黑體" panose="020B0604030504040204" pitchFamily="34" charset="-120"/>
              </a:rPr>
              <a:t>剩餘壽命為</a:t>
            </a:r>
            <a:r>
              <a:rPr lang="en-US" altLang="zh-TW" sz="1600">
                <a:solidFill>
                  <a:schemeClr val="bg1"/>
                </a:solidFill>
                <a:latin typeface="微軟正黑體" panose="020B0604030504040204" pitchFamily="34" charset="-120"/>
                <a:ea typeface="微軟正黑體" panose="020B0604030504040204" pitchFamily="34" charset="-120"/>
              </a:rPr>
              <a:t>0</a:t>
            </a:r>
            <a:r>
              <a:rPr lang="zh-TW" altLang="en-US" sz="1600">
                <a:solidFill>
                  <a:schemeClr val="bg1"/>
                </a:solidFill>
                <a:latin typeface="微軟正黑體" panose="020B0604030504040204" pitchFamily="34" charset="-120"/>
                <a:ea typeface="微軟正黑體" panose="020B0604030504040204" pitchFamily="34" charset="-120"/>
              </a:rPr>
              <a:t>時，並不意味著</a:t>
            </a:r>
            <a:r>
              <a:rPr lang="en-US" altLang="zh-TW" sz="1600">
                <a:solidFill>
                  <a:schemeClr val="bg1"/>
                </a:solidFill>
                <a:latin typeface="微軟正黑體" panose="020B0604030504040204" pitchFamily="34" charset="-120"/>
                <a:ea typeface="微軟正黑體" panose="020B0604030504040204" pitchFamily="34" charset="-120"/>
              </a:rPr>
              <a:t>SSD</a:t>
            </a:r>
            <a:r>
              <a:rPr lang="zh-TW" altLang="en-US" sz="1600">
                <a:solidFill>
                  <a:schemeClr val="bg1"/>
                </a:solidFill>
                <a:latin typeface="微軟正黑體" panose="020B0604030504040204" pitchFamily="34" charset="-120"/>
                <a:ea typeface="微軟正黑體" panose="020B0604030504040204" pitchFamily="34" charset="-120"/>
              </a:rPr>
              <a:t>不能再使用。</a:t>
            </a:r>
            <a:endParaRPr lang="en-US" altLang="zh-TW" sz="1600">
              <a:solidFill>
                <a:schemeClr val="bg1"/>
              </a:solidFill>
              <a:latin typeface="微軟正黑體" panose="020B0604030504040204" pitchFamily="34" charset="-120"/>
              <a:ea typeface="微軟正黑體" panose="020B0604030504040204" pitchFamily="34" charset="-120"/>
            </a:endParaRPr>
          </a:p>
          <a:p>
            <a:r>
              <a:rPr lang="en-US" altLang="zh-TW" sz="1600">
                <a:solidFill>
                  <a:schemeClr val="bg1"/>
                </a:solidFill>
                <a:latin typeface="微軟正黑體" panose="020B0604030504040204" pitchFamily="34" charset="-120"/>
                <a:ea typeface="微軟正黑體" panose="020B0604030504040204" pitchFamily="34" charset="-120"/>
              </a:rPr>
              <a:t>QTS</a:t>
            </a:r>
            <a:r>
              <a:rPr lang="zh-TW" altLang="en-US" sz="1600">
                <a:solidFill>
                  <a:schemeClr val="bg1"/>
                </a:solidFill>
                <a:latin typeface="微軟正黑體" panose="020B0604030504040204" pitchFamily="34" charset="-120"/>
                <a:ea typeface="微軟正黑體" panose="020B0604030504040204" pitchFamily="34" charset="-120"/>
              </a:rPr>
              <a:t>系統將發出通知警告用戶。 系統日誌將通過</a:t>
            </a:r>
            <a:r>
              <a:rPr lang="zh-TW" altLang="en-US" sz="1600">
                <a:solidFill>
                  <a:srgbClr val="2CF8FD"/>
                </a:solidFill>
                <a:latin typeface="微軟正黑體" panose="020B0604030504040204" pitchFamily="34" charset="-120"/>
                <a:ea typeface="微軟正黑體" panose="020B0604030504040204" pitchFamily="34" charset="-120"/>
              </a:rPr>
              <a:t>電子郵件，短信，推送</a:t>
            </a:r>
            <a:r>
              <a:rPr lang="zh-TW" altLang="en-US" sz="1600">
                <a:solidFill>
                  <a:schemeClr val="bg1"/>
                </a:solidFill>
                <a:latin typeface="微軟正黑體" panose="020B0604030504040204" pitchFamily="34" charset="-120"/>
                <a:ea typeface="微軟正黑體" panose="020B0604030504040204" pitchFamily="34" charset="-120"/>
              </a:rPr>
              <a:t>通知等進一步發送。</a:t>
            </a:r>
          </a:p>
        </p:txBody>
      </p:sp>
      <p:sp>
        <p:nvSpPr>
          <p:cNvPr id="299" name="Google Shape;299;p30"/>
          <p:cNvSpPr txBox="1">
            <a:spLocks noGrp="1"/>
          </p:cNvSpPr>
          <p:nvPr>
            <p:ph type="title"/>
          </p:nvPr>
        </p:nvSpPr>
        <p:spPr>
          <a:xfrm>
            <a:off x="457200" y="92827"/>
            <a:ext cx="8229600" cy="812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US">
                <a:sym typeface="Arial"/>
              </a:rPr>
              <a:t>SSD </a:t>
            </a:r>
            <a:r>
              <a:rPr lang="zh-TW" altLang="en-US">
                <a:sym typeface="Arial"/>
              </a:rPr>
              <a:t>可靠度主動通知機制</a:t>
            </a:r>
            <a:endParaRPr>
              <a:sym typeface="Arial"/>
            </a:endParaRPr>
          </a:p>
        </p:txBody>
      </p:sp>
      <p:pic>
        <p:nvPicPr>
          <p:cNvPr id="301" name="Google Shape;301;p30"/>
          <p:cNvPicPr preferRelativeResize="0"/>
          <p:nvPr/>
        </p:nvPicPr>
        <p:blipFill rotWithShape="1">
          <a:blip r:embed="rId5">
            <a:alphaModFix/>
          </a:blip>
          <a:srcRect/>
          <a:stretch/>
        </p:blipFill>
        <p:spPr>
          <a:xfrm>
            <a:off x="487146" y="2116138"/>
            <a:ext cx="5408856" cy="2825870"/>
          </a:xfrm>
          <a:prstGeom prst="rect">
            <a:avLst/>
          </a:prstGeom>
          <a:noFill/>
          <a:ln w="12700">
            <a:noFill/>
          </a:ln>
          <a:effectLst/>
        </p:spPr>
      </p:pic>
      <p:pic>
        <p:nvPicPr>
          <p:cNvPr id="7" name="圖形 6" hidden="1">
            <a:extLst>
              <a:ext uri="{FF2B5EF4-FFF2-40B4-BE49-F238E27FC236}">
                <a16:creationId xmlns:a16="http://schemas.microsoft.com/office/drawing/2014/main" id="{8C240E35-13F3-4CAB-A8D3-861A8DF11D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38913" y="159914"/>
            <a:ext cx="3163631" cy="2592750"/>
          </a:xfrm>
          <a:prstGeom prst="rect">
            <a:avLst/>
          </a:prstGeom>
        </p:spPr>
      </p:pic>
      <p:pic>
        <p:nvPicPr>
          <p:cNvPr id="3" name="圖形 2" hidden="1">
            <a:extLst>
              <a:ext uri="{FF2B5EF4-FFF2-40B4-BE49-F238E27FC236}">
                <a16:creationId xmlns:a16="http://schemas.microsoft.com/office/drawing/2014/main" id="{DBD5F406-E831-4B98-84FC-FFB376BE9A43}"/>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965779" y="950450"/>
            <a:ext cx="616965" cy="355046"/>
          </a:xfrm>
          <a:prstGeom prst="rect">
            <a:avLst/>
          </a:prstGeom>
        </p:spPr>
      </p:pic>
      <p:pic>
        <p:nvPicPr>
          <p:cNvPr id="4" name="圖形 3" hidden="1">
            <a:extLst>
              <a:ext uri="{FF2B5EF4-FFF2-40B4-BE49-F238E27FC236}">
                <a16:creationId xmlns:a16="http://schemas.microsoft.com/office/drawing/2014/main" id="{B7888125-7F5D-481A-9093-A63C300FB8EF}"/>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024489" y="1527377"/>
            <a:ext cx="510875" cy="498925"/>
          </a:xfrm>
          <a:prstGeom prst="rect">
            <a:avLst/>
          </a:prstGeom>
        </p:spPr>
      </p:pic>
      <p:pic>
        <p:nvPicPr>
          <p:cNvPr id="5" name="圖形 4" hidden="1">
            <a:extLst>
              <a:ext uri="{FF2B5EF4-FFF2-40B4-BE49-F238E27FC236}">
                <a16:creationId xmlns:a16="http://schemas.microsoft.com/office/drawing/2014/main" id="{1EF9CC63-75E3-4B06-86A4-3CA5ECBDCFEA}"/>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694779" y="875037"/>
            <a:ext cx="674497" cy="505873"/>
          </a:xfrm>
          <a:prstGeom prst="rect">
            <a:avLst/>
          </a:prstGeom>
        </p:spPr>
      </p:pic>
      <p:pic>
        <p:nvPicPr>
          <p:cNvPr id="6" name="圖形 5" hidden="1">
            <a:extLst>
              <a:ext uri="{FF2B5EF4-FFF2-40B4-BE49-F238E27FC236}">
                <a16:creationId xmlns:a16="http://schemas.microsoft.com/office/drawing/2014/main" id="{F61D4761-8D1E-43CF-8FC1-B270884C7264}"/>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647400" y="1580023"/>
            <a:ext cx="524844" cy="393633"/>
          </a:xfrm>
          <a:prstGeom prst="rect">
            <a:avLst/>
          </a:prstGeom>
        </p:spPr>
      </p:pic>
      <p:sp>
        <p:nvSpPr>
          <p:cNvPr id="11" name="Rectangle 4" hidden="1">
            <a:extLst>
              <a:ext uri="{FF2B5EF4-FFF2-40B4-BE49-F238E27FC236}">
                <a16:creationId xmlns:a16="http://schemas.microsoft.com/office/drawing/2014/main" id="{7A158DE2-FBD0-41CC-A7F4-AB248F4AAD4B}"/>
              </a:ext>
            </a:extLst>
          </p:cNvPr>
          <p:cNvSpPr/>
          <p:nvPr/>
        </p:nvSpPr>
        <p:spPr>
          <a:xfrm>
            <a:off x="9260847" y="668709"/>
            <a:ext cx="1194103" cy="307777"/>
          </a:xfrm>
          <a:prstGeom prst="rect">
            <a:avLst/>
          </a:prstGeom>
          <a:solidFill>
            <a:srgbClr val="FFC000"/>
          </a:solidFill>
        </p:spPr>
        <p:txBody>
          <a:bodyPr wrap="square" anchor="t">
            <a:spAutoFit/>
          </a:bodyPr>
          <a:lstStyle/>
          <a:p>
            <a:pPr marL="127000" lvl="0" algn="ctr">
              <a:buClr>
                <a:srgbClr val="F2F2F2"/>
              </a:buClr>
              <a:buSzPts val="1600"/>
            </a:pPr>
            <a:r>
              <a:rPr lang="zh-TW" altLang="en-US" sz="1400" b="1">
                <a:solidFill>
                  <a:schemeClr val="bg1"/>
                </a:solidFill>
                <a:latin typeface="Microsoft JhengHei" panose="020B0604030504040204" pitchFamily="34" charset="-120"/>
                <a:ea typeface="Microsoft JhengHei" panose="020B0604030504040204" pitchFamily="34" charset="-120"/>
              </a:rPr>
              <a:t>黑科技</a:t>
            </a:r>
            <a:endParaRPr lang="en-US" altLang="zh-TW" sz="1400" b="1">
              <a:solidFill>
                <a:schemeClr val="bg1"/>
              </a:solidFill>
              <a:latin typeface="Microsoft JhengHei" panose="020B0604030504040204" pitchFamily="34" charset="-120"/>
              <a:ea typeface="Microsoft JhengHei" panose="020B0604030504040204" pitchFamily="34" charset="-120"/>
            </a:endParaRPr>
          </a:p>
        </p:txBody>
      </p:sp>
      <p:pic>
        <p:nvPicPr>
          <p:cNvPr id="12" name="圖形 11">
            <a:extLst>
              <a:ext uri="{FF2B5EF4-FFF2-40B4-BE49-F238E27FC236}">
                <a16:creationId xmlns:a16="http://schemas.microsoft.com/office/drawing/2014/main" id="{A6FECDFC-805F-422D-A053-4F1FC5B38F1F}"/>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960808" y="159914"/>
            <a:ext cx="941092" cy="160248"/>
          </a:xfrm>
          <a:prstGeom prst="rect">
            <a:avLst/>
          </a:prstGeom>
        </p:spPr>
      </p:pic>
      <p:grpSp>
        <p:nvGrpSpPr>
          <p:cNvPr id="13" name="群組 12">
            <a:extLst>
              <a:ext uri="{FF2B5EF4-FFF2-40B4-BE49-F238E27FC236}">
                <a16:creationId xmlns:a16="http://schemas.microsoft.com/office/drawing/2014/main" id="{53837669-15ED-4C52-8DDF-4EF70D186C4A}"/>
              </a:ext>
            </a:extLst>
          </p:cNvPr>
          <p:cNvGrpSpPr/>
          <p:nvPr/>
        </p:nvGrpSpPr>
        <p:grpSpPr>
          <a:xfrm>
            <a:off x="398135" y="1089156"/>
            <a:ext cx="1083170" cy="916009"/>
            <a:chOff x="7903658" y="471858"/>
            <a:chExt cx="1083170" cy="916009"/>
          </a:xfrm>
        </p:grpSpPr>
        <p:sp>
          <p:nvSpPr>
            <p:cNvPr id="14" name="等腰三角形 13">
              <a:extLst>
                <a:ext uri="{FF2B5EF4-FFF2-40B4-BE49-F238E27FC236}">
                  <a16:creationId xmlns:a16="http://schemas.microsoft.com/office/drawing/2014/main" id="{93922859-5B21-4268-B9FC-45EEDFD1151C}"/>
                </a:ext>
              </a:extLst>
            </p:cNvPr>
            <p:cNvSpPr/>
            <p:nvPr/>
          </p:nvSpPr>
          <p:spPr>
            <a:xfrm>
              <a:off x="7960808" y="471858"/>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Rectangle 4">
              <a:extLst>
                <a:ext uri="{FF2B5EF4-FFF2-40B4-BE49-F238E27FC236}">
                  <a16:creationId xmlns:a16="http://schemas.microsoft.com/office/drawing/2014/main" id="{78C003A0-5567-4AEE-BC02-794058303D97}"/>
                </a:ext>
              </a:extLst>
            </p:cNvPr>
            <p:cNvSpPr/>
            <p:nvPr/>
          </p:nvSpPr>
          <p:spPr>
            <a:xfrm>
              <a:off x="7903658" y="679981"/>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grpSp>
      <p:grpSp>
        <p:nvGrpSpPr>
          <p:cNvPr id="10" name="群組 9">
            <a:extLst>
              <a:ext uri="{FF2B5EF4-FFF2-40B4-BE49-F238E27FC236}">
                <a16:creationId xmlns:a16="http://schemas.microsoft.com/office/drawing/2014/main" id="{C80859E6-0831-4132-86DA-24E16721A1A1}"/>
              </a:ext>
            </a:extLst>
          </p:cNvPr>
          <p:cNvGrpSpPr/>
          <p:nvPr/>
        </p:nvGrpSpPr>
        <p:grpSpPr>
          <a:xfrm>
            <a:off x="2712170" y="2109454"/>
            <a:ext cx="5944684" cy="2416439"/>
            <a:chOff x="2712170" y="2109454"/>
            <a:chExt cx="5944684" cy="2416439"/>
          </a:xfrm>
        </p:grpSpPr>
        <p:sp>
          <p:nvSpPr>
            <p:cNvPr id="19" name="手繪多邊形: 圖案 18">
              <a:extLst>
                <a:ext uri="{FF2B5EF4-FFF2-40B4-BE49-F238E27FC236}">
                  <a16:creationId xmlns:a16="http://schemas.microsoft.com/office/drawing/2014/main" id="{9C08298D-166F-403F-8D10-D269386347C9}"/>
                </a:ext>
              </a:extLst>
            </p:cNvPr>
            <p:cNvSpPr/>
            <p:nvPr/>
          </p:nvSpPr>
          <p:spPr>
            <a:xfrm flipH="1">
              <a:off x="2712170" y="2109454"/>
              <a:ext cx="4718161" cy="2416439"/>
            </a:xfrm>
            <a:custGeom>
              <a:avLst/>
              <a:gdLst>
                <a:gd name="connsiteX0" fmla="*/ 0 w 1379220"/>
                <a:gd name="connsiteY0" fmla="*/ 0 h 2072640"/>
                <a:gd name="connsiteX1" fmla="*/ 1379220 w 1379220"/>
                <a:gd name="connsiteY1" fmla="*/ 693420 h 2072640"/>
                <a:gd name="connsiteX2" fmla="*/ 1348740 w 1379220"/>
                <a:gd name="connsiteY2" fmla="*/ 1196340 h 2072640"/>
                <a:gd name="connsiteX3" fmla="*/ 167640 w 1379220"/>
                <a:gd name="connsiteY3" fmla="*/ 2072640 h 2072640"/>
                <a:gd name="connsiteX4" fmla="*/ 0 w 1379220"/>
                <a:gd name="connsiteY4" fmla="*/ 0 h 2072640"/>
                <a:gd name="connsiteX0" fmla="*/ 0 w 1348740"/>
                <a:gd name="connsiteY0" fmla="*/ 0 h 2072640"/>
                <a:gd name="connsiteX1" fmla="*/ 1319635 w 1348740"/>
                <a:gd name="connsiteY1" fmla="*/ 84049 h 2072640"/>
                <a:gd name="connsiteX2" fmla="*/ 1348740 w 1348740"/>
                <a:gd name="connsiteY2" fmla="*/ 1196340 h 2072640"/>
                <a:gd name="connsiteX3" fmla="*/ 167640 w 1348740"/>
                <a:gd name="connsiteY3" fmla="*/ 2072640 h 2072640"/>
                <a:gd name="connsiteX4" fmla="*/ 0 w 1348740"/>
                <a:gd name="connsiteY4" fmla="*/ 0 h 2072640"/>
                <a:gd name="connsiteX0" fmla="*/ 0 w 1365764"/>
                <a:gd name="connsiteY0" fmla="*/ 0 h 2072640"/>
                <a:gd name="connsiteX1" fmla="*/ 1319635 w 1365764"/>
                <a:gd name="connsiteY1" fmla="*/ 84049 h 2072640"/>
                <a:gd name="connsiteX2" fmla="*/ 1365764 w 1365764"/>
                <a:gd name="connsiteY2" fmla="*/ 1039880 h 2072640"/>
                <a:gd name="connsiteX3" fmla="*/ 167640 w 1365764"/>
                <a:gd name="connsiteY3" fmla="*/ 2072640 h 2072640"/>
                <a:gd name="connsiteX4" fmla="*/ 0 w 1365764"/>
                <a:gd name="connsiteY4" fmla="*/ 0 h 2072640"/>
                <a:gd name="connsiteX0" fmla="*/ 0 w 1365764"/>
                <a:gd name="connsiteY0" fmla="*/ 0 h 2113814"/>
                <a:gd name="connsiteX1" fmla="*/ 1319635 w 1365764"/>
                <a:gd name="connsiteY1" fmla="*/ 84049 h 2113814"/>
                <a:gd name="connsiteX2" fmla="*/ 1365764 w 1365764"/>
                <a:gd name="connsiteY2" fmla="*/ 1039880 h 2113814"/>
                <a:gd name="connsiteX3" fmla="*/ 17258 w 1365764"/>
                <a:gd name="connsiteY3" fmla="*/ 2113814 h 2113814"/>
                <a:gd name="connsiteX4" fmla="*/ 0 w 1365764"/>
                <a:gd name="connsiteY4" fmla="*/ 0 h 2113814"/>
                <a:gd name="connsiteX0" fmla="*/ 0 w 1405487"/>
                <a:gd name="connsiteY0" fmla="*/ 0 h 2089110"/>
                <a:gd name="connsiteX1" fmla="*/ 1359358 w 1405487"/>
                <a:gd name="connsiteY1" fmla="*/ 59345 h 2089110"/>
                <a:gd name="connsiteX2" fmla="*/ 1405487 w 1405487"/>
                <a:gd name="connsiteY2" fmla="*/ 1015176 h 2089110"/>
                <a:gd name="connsiteX3" fmla="*/ 56981 w 1405487"/>
                <a:gd name="connsiteY3" fmla="*/ 2089110 h 2089110"/>
                <a:gd name="connsiteX4" fmla="*/ 0 w 1405487"/>
                <a:gd name="connsiteY4" fmla="*/ 0 h 208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487" h="2089110">
                  <a:moveTo>
                    <a:pt x="0" y="0"/>
                  </a:moveTo>
                  <a:lnTo>
                    <a:pt x="1359358" y="59345"/>
                  </a:lnTo>
                  <a:lnTo>
                    <a:pt x="1405487" y="1015176"/>
                  </a:lnTo>
                  <a:lnTo>
                    <a:pt x="56981" y="2089110"/>
                  </a:lnTo>
                  <a:lnTo>
                    <a:pt x="0" y="0"/>
                  </a:lnTo>
                  <a:close/>
                </a:path>
              </a:pathLst>
            </a:custGeom>
            <a:gradFill>
              <a:gsLst>
                <a:gs pos="0">
                  <a:srgbClr val="69F0E1">
                    <a:alpha val="0"/>
                  </a:srgbClr>
                </a:gs>
                <a:gs pos="100000">
                  <a:srgbClr val="2CF8FD"/>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Google Shape;301;p30">
              <a:extLst>
                <a:ext uri="{FF2B5EF4-FFF2-40B4-BE49-F238E27FC236}">
                  <a16:creationId xmlns:a16="http://schemas.microsoft.com/office/drawing/2014/main" id="{0609F0CF-4266-4CA4-AF0D-11E572D2525E}"/>
                </a:ext>
              </a:extLst>
            </p:cNvPr>
            <p:cNvPicPr preferRelativeResize="0"/>
            <p:nvPr/>
          </p:nvPicPr>
          <p:blipFill rotWithShape="1">
            <a:blip r:embed="rId18" cstate="print">
              <a:alphaModFix/>
              <a:extLst>
                <a:ext uri="{28A0092B-C50C-407E-A947-70E740481C1C}">
                  <a14:useLocalDpi xmlns:a14="http://schemas.microsoft.com/office/drawing/2010/main"/>
                </a:ext>
              </a:extLst>
            </a:blip>
            <a:srcRect/>
            <a:stretch/>
          </p:blipFill>
          <p:spPr>
            <a:xfrm>
              <a:off x="6362494" y="2127848"/>
              <a:ext cx="2294360" cy="2397389"/>
            </a:xfrm>
            <a:prstGeom prst="roundRect">
              <a:avLst>
                <a:gd name="adj" fmla="val 50000"/>
              </a:avLst>
            </a:prstGeom>
            <a:noFill/>
            <a:ln w="28575">
              <a:solidFill>
                <a:srgbClr val="2CF8FD"/>
              </a:solidFill>
            </a:ln>
            <a:effectLst/>
          </p:spPr>
        </p:pic>
      </p:grpSp>
      <p:sp>
        <p:nvSpPr>
          <p:cNvPr id="8" name="橢圓 7">
            <a:extLst>
              <a:ext uri="{FF2B5EF4-FFF2-40B4-BE49-F238E27FC236}">
                <a16:creationId xmlns:a16="http://schemas.microsoft.com/office/drawing/2014/main" id="{AEC96390-7E4B-4E48-A719-7D6570F23E4D}"/>
              </a:ext>
            </a:extLst>
          </p:cNvPr>
          <p:cNvSpPr/>
          <p:nvPr/>
        </p:nvSpPr>
        <p:spPr>
          <a:xfrm>
            <a:off x="2343149" y="2175474"/>
            <a:ext cx="1152525" cy="1152525"/>
          </a:xfrm>
          <a:prstGeom prst="ellips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18386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9" name="圖形 8" hidden="1">
            <a:extLst>
              <a:ext uri="{FF2B5EF4-FFF2-40B4-BE49-F238E27FC236}">
                <a16:creationId xmlns:a16="http://schemas.microsoft.com/office/drawing/2014/main" id="{B7C0B826-7695-41E0-88D3-0629B84B6F47}"/>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28878" t="-136985" r="25555" b="-181128"/>
          <a:stretch/>
        </p:blipFill>
        <p:spPr>
          <a:xfrm>
            <a:off x="3799453" y="3899902"/>
            <a:ext cx="5382775" cy="560585"/>
          </a:xfrm>
          <a:prstGeom prst="rect">
            <a:avLst/>
          </a:prstGeom>
        </p:spPr>
      </p:pic>
      <p:pic>
        <p:nvPicPr>
          <p:cNvPr id="8" name="圖形 7" hidden="1">
            <a:extLst>
              <a:ext uri="{FF2B5EF4-FFF2-40B4-BE49-F238E27FC236}">
                <a16:creationId xmlns:a16="http://schemas.microsoft.com/office/drawing/2014/main" id="{ABC47890-45ED-42C8-A40C-0805AFD5C2C8}"/>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28878" t="-136986" r="10717" b="-28796"/>
          <a:stretch/>
        </p:blipFill>
        <p:spPr>
          <a:xfrm flipH="1">
            <a:off x="0" y="2016162"/>
            <a:ext cx="7135686" cy="356344"/>
          </a:xfrm>
          <a:prstGeom prst="rect">
            <a:avLst/>
          </a:prstGeom>
        </p:spPr>
      </p:pic>
      <p:pic>
        <p:nvPicPr>
          <p:cNvPr id="5" name="圖片 4" descr="一張含有 室內, 牆, 監視器, 坐 的圖片&#10;&#10;描述是以非常高的可信度產生" hidden="1">
            <a:extLst>
              <a:ext uri="{FF2B5EF4-FFF2-40B4-BE49-F238E27FC236}">
                <a16:creationId xmlns:a16="http://schemas.microsoft.com/office/drawing/2014/main" id="{5845B7F7-33A3-4C01-A86F-75CE900567F1}"/>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a:ext>
            </a:extLst>
          </a:blip>
          <a:stretch>
            <a:fillRect/>
          </a:stretch>
        </p:blipFill>
        <p:spPr>
          <a:xfrm>
            <a:off x="2547606" y="1546814"/>
            <a:ext cx="5962348" cy="3665267"/>
          </a:xfrm>
          <a:prstGeom prst="rect">
            <a:avLst/>
          </a:prstGeom>
          <a:effectLst>
            <a:outerShdw blurRad="50800" dist="38100" dir="2700000" algn="tl" rotWithShape="0">
              <a:prstClr val="black">
                <a:alpha val="40000"/>
              </a:prstClr>
            </a:outerShdw>
          </a:effectLst>
        </p:spPr>
      </p:pic>
      <p:sp>
        <p:nvSpPr>
          <p:cNvPr id="310" name="Google Shape;310;p31"/>
          <p:cNvSpPr txBox="1">
            <a:spLocks noGrp="1"/>
          </p:cNvSpPr>
          <p:nvPr>
            <p:ph type="title"/>
          </p:nvPr>
        </p:nvSpPr>
        <p:spPr>
          <a:xfrm>
            <a:off x="471634" y="119803"/>
            <a:ext cx="8229600" cy="812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US">
                <a:sym typeface="Arial"/>
              </a:rPr>
              <a:t>SSD </a:t>
            </a:r>
            <a:r>
              <a:rPr lang="zh-TW" altLang="en-US">
                <a:sym typeface="Arial"/>
              </a:rPr>
              <a:t>功能支援列表</a:t>
            </a:r>
            <a:endParaRPr>
              <a:sym typeface="Arial"/>
            </a:endParaRPr>
          </a:p>
        </p:txBody>
      </p:sp>
      <p:sp>
        <p:nvSpPr>
          <p:cNvPr id="311" name="Google Shape;311;p31"/>
          <p:cNvSpPr txBox="1"/>
          <p:nvPr/>
        </p:nvSpPr>
        <p:spPr>
          <a:xfrm>
            <a:off x="471634" y="1262299"/>
            <a:ext cx="2631515" cy="1908589"/>
          </a:xfrm>
          <a:prstGeom prst="rect">
            <a:avLst/>
          </a:prstGeom>
          <a:noFill/>
          <a:ln>
            <a:noFill/>
          </a:ln>
        </p:spPr>
        <p:txBody>
          <a:bodyPr spcFirstLastPara="1" wrap="square" lIns="91425" tIns="91425" rIns="91425" bIns="91425" anchor="t" anchorCtr="0">
            <a:noAutofit/>
          </a:bodyPr>
          <a:lstStyle/>
          <a:p>
            <a:pPr lvl="0">
              <a:lnSpc>
                <a:spcPct val="115000"/>
              </a:lnSpc>
              <a:buSzPts val="1400"/>
            </a:pPr>
            <a:r>
              <a:rPr lang="en-US" sz="1600" b="0" i="0" u="none" strike="noStrike" cap="none">
                <a:solidFill>
                  <a:srgbClr val="FFFFFF"/>
                </a:solidFill>
                <a:latin typeface="微軟正黑體" panose="020B0604030504040204" pitchFamily="34" charset="-120"/>
                <a:ea typeface="微軟正黑體" panose="020B0604030504040204" pitchFamily="34" charset="-120"/>
                <a:sym typeface="Arial"/>
              </a:rPr>
              <a:t>ATA/ATAPI </a:t>
            </a:r>
            <a:r>
              <a:rPr lang="zh-TW" altLang="en-US" sz="1600">
                <a:solidFill>
                  <a:srgbClr val="FFFFFF"/>
                </a:solidFill>
                <a:latin typeface="微軟正黑體" panose="020B0604030504040204" pitchFamily="34" charset="-120"/>
                <a:ea typeface="微軟正黑體" panose="020B0604030504040204" pitchFamily="34" charset="-120"/>
              </a:rPr>
              <a:t>命令集也可用於識別</a:t>
            </a:r>
            <a:r>
              <a:rPr lang="en-US" sz="1600">
                <a:solidFill>
                  <a:srgbClr val="FFFFFF"/>
                </a:solidFill>
                <a:latin typeface="微軟正黑體" panose="020B0604030504040204" pitchFamily="34" charset="-120"/>
                <a:ea typeface="微軟正黑體" panose="020B0604030504040204" pitchFamily="34" charset="-120"/>
              </a:rPr>
              <a:t>SSD</a:t>
            </a:r>
            <a:r>
              <a:rPr lang="zh-TW" altLang="en-US" sz="1600">
                <a:solidFill>
                  <a:srgbClr val="FFFFFF"/>
                </a:solidFill>
                <a:latin typeface="微軟正黑體" panose="020B0604030504040204" pitchFamily="34" charset="-120"/>
                <a:ea typeface="微軟正黑體" panose="020B0604030504040204" pitchFamily="34" charset="-120"/>
              </a:rPr>
              <a:t>支援的功能，包括</a:t>
            </a:r>
            <a:r>
              <a:rPr lang="en-US" sz="1600">
                <a:solidFill>
                  <a:srgbClr val="FFFFFF"/>
                </a:solidFill>
                <a:latin typeface="微軟正黑體" panose="020B0604030504040204" pitchFamily="34" charset="-120"/>
                <a:ea typeface="微軟正黑體" panose="020B0604030504040204" pitchFamily="34" charset="-120"/>
              </a:rPr>
              <a:t>S.M.A.R.T. </a:t>
            </a:r>
            <a:r>
              <a:rPr lang="zh-TW" altLang="en-US" sz="1600">
                <a:solidFill>
                  <a:srgbClr val="FFFFFF"/>
                </a:solidFill>
                <a:latin typeface="微軟正黑體" panose="020B0604030504040204" pitchFamily="34" charset="-120"/>
                <a:ea typeface="微軟正黑體" panose="020B0604030504040204" pitchFamily="34" charset="-120"/>
              </a:rPr>
              <a:t>監控，</a:t>
            </a:r>
            <a:r>
              <a:rPr lang="en-US" sz="1600">
                <a:solidFill>
                  <a:srgbClr val="FFFFFF"/>
                </a:solidFill>
                <a:latin typeface="微軟正黑體" panose="020B0604030504040204" pitchFamily="34" charset="-120"/>
                <a:ea typeface="微軟正黑體" panose="020B0604030504040204" pitchFamily="34" charset="-120"/>
              </a:rPr>
              <a:t>SSD</a:t>
            </a:r>
            <a:r>
              <a:rPr lang="zh-TW" altLang="en-US" sz="1600">
                <a:solidFill>
                  <a:srgbClr val="FFFFFF"/>
                </a:solidFill>
                <a:latin typeface="微軟正黑體" panose="020B0604030504040204" pitchFamily="34" charset="-120"/>
                <a:ea typeface="微軟正黑體" panose="020B0604030504040204" pitchFamily="34" charset="-120"/>
              </a:rPr>
              <a:t>安全擦除，</a:t>
            </a:r>
            <a:r>
              <a:rPr lang="en-US" sz="1600">
                <a:solidFill>
                  <a:srgbClr val="FFFFFF"/>
                </a:solidFill>
                <a:latin typeface="微軟正黑體" panose="020B0604030504040204" pitchFamily="34" charset="-120"/>
                <a:ea typeface="微軟正黑體" panose="020B0604030504040204" pitchFamily="34" charset="-120"/>
              </a:rPr>
              <a:t>SSD Trim</a:t>
            </a:r>
            <a:r>
              <a:rPr lang="zh-TW" altLang="en-US" sz="1600">
                <a:solidFill>
                  <a:srgbClr val="FFFFFF"/>
                </a:solidFill>
                <a:latin typeface="微軟正黑體" panose="020B0604030504040204" pitchFamily="34" charset="-120"/>
                <a:ea typeface="微軟正黑體" panose="020B0604030504040204" pitchFamily="34" charset="-120"/>
              </a:rPr>
              <a:t>和</a:t>
            </a:r>
            <a:r>
              <a:rPr lang="en-US" sz="1600">
                <a:solidFill>
                  <a:srgbClr val="FFFFFF"/>
                </a:solidFill>
                <a:latin typeface="微軟正黑體" panose="020B0604030504040204" pitchFamily="34" charset="-120"/>
                <a:ea typeface="微軟正黑體" panose="020B0604030504040204" pitchFamily="34" charset="-120"/>
              </a:rPr>
              <a:t>Opal SED</a:t>
            </a:r>
            <a:r>
              <a:rPr lang="zh-TW" altLang="en-US" sz="1600">
                <a:solidFill>
                  <a:srgbClr val="FFFFFF"/>
                </a:solidFill>
                <a:latin typeface="微軟正黑體" panose="020B0604030504040204" pitchFamily="34" charset="-120"/>
                <a:ea typeface="微軟正黑體" panose="020B0604030504040204" pitchFamily="34" charset="-120"/>
              </a:rPr>
              <a:t>加密。</a:t>
            </a:r>
            <a:endParaRPr sz="1600" b="0" i="0" u="none" strike="noStrike" cap="none">
              <a:solidFill>
                <a:schemeClr val="lt1"/>
              </a:solidFill>
              <a:latin typeface="微軟正黑體" panose="020B0604030504040204" pitchFamily="34" charset="-120"/>
              <a:ea typeface="微軟正黑體" panose="020B0604030504040204" pitchFamily="34" charset="-120"/>
              <a:sym typeface="Arial"/>
            </a:endParaRPr>
          </a:p>
        </p:txBody>
      </p:sp>
      <p:pic>
        <p:nvPicPr>
          <p:cNvPr id="312" name="Google Shape;312;p31"/>
          <p:cNvPicPr preferRelativeResize="0"/>
          <p:nvPr/>
        </p:nvPicPr>
        <p:blipFill rotWithShape="1">
          <a:blip r:embed="rId7">
            <a:alphaModFix/>
          </a:blip>
          <a:srcRect/>
          <a:stretch/>
        </p:blipFill>
        <p:spPr>
          <a:xfrm>
            <a:off x="3240629" y="1316023"/>
            <a:ext cx="5600447" cy="3303601"/>
          </a:xfrm>
          <a:prstGeom prst="rect">
            <a:avLst/>
          </a:prstGeom>
          <a:ln>
            <a:noFill/>
          </a:ln>
          <a:effectLst>
            <a:outerShdw blurRad="292100" dist="139700" dir="2700000" algn="tl" rotWithShape="0">
              <a:srgbClr val="333333">
                <a:alpha val="65000"/>
              </a:srgbClr>
            </a:outerShdw>
          </a:effectLst>
        </p:spPr>
      </p:pic>
      <p:pic>
        <p:nvPicPr>
          <p:cNvPr id="3" name="圖片 2">
            <a:extLst>
              <a:ext uri="{FF2B5EF4-FFF2-40B4-BE49-F238E27FC236}">
                <a16:creationId xmlns:a16="http://schemas.microsoft.com/office/drawing/2014/main" id="{1326F249-947C-4167-94D4-6F2003992DE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474314">
            <a:off x="487930" y="3016827"/>
            <a:ext cx="3184688" cy="1815673"/>
          </a:xfrm>
          <a:prstGeom prst="rect">
            <a:avLst/>
          </a:prstGeom>
          <a:effectLst>
            <a:outerShdw blurRad="50800" dist="38100" dir="2700000" algn="tl" rotWithShape="0">
              <a:prstClr val="black">
                <a:alpha val="40000"/>
              </a:prstClr>
            </a:outerShdw>
          </a:effectLst>
        </p:spPr>
      </p:pic>
      <p:pic>
        <p:nvPicPr>
          <p:cNvPr id="10" name="圖形 9">
            <a:extLst>
              <a:ext uri="{FF2B5EF4-FFF2-40B4-BE49-F238E27FC236}">
                <a16:creationId xmlns:a16="http://schemas.microsoft.com/office/drawing/2014/main" id="{B6C69805-1C74-4549-B60C-B25EEB7C254A}"/>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960808" y="159914"/>
            <a:ext cx="941092" cy="160248"/>
          </a:xfrm>
          <a:prstGeom prst="rect">
            <a:avLst/>
          </a:prstGeom>
        </p:spPr>
      </p:pic>
    </p:spTree>
    <p:extLst>
      <p:ext uri="{BB962C8B-B14F-4D97-AF65-F5344CB8AC3E}">
        <p14:creationId xmlns:p14="http://schemas.microsoft.com/office/powerpoint/2010/main" val="768336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2" name="群組 1" hidden="1">
            <a:extLst>
              <a:ext uri="{FF2B5EF4-FFF2-40B4-BE49-F238E27FC236}">
                <a16:creationId xmlns:a16="http://schemas.microsoft.com/office/drawing/2014/main" id="{9349F24D-E832-4B09-9BD1-1AB88501F402}"/>
              </a:ext>
            </a:extLst>
          </p:cNvPr>
          <p:cNvGrpSpPr/>
          <p:nvPr/>
        </p:nvGrpSpPr>
        <p:grpSpPr>
          <a:xfrm>
            <a:off x="179512" y="1431057"/>
            <a:ext cx="3113176" cy="3850436"/>
            <a:chOff x="-1906032" y="1347614"/>
            <a:chExt cx="3346058" cy="4138469"/>
          </a:xfrm>
        </p:grpSpPr>
        <p:sp>
          <p:nvSpPr>
            <p:cNvPr id="22" name="矩形: 圓角 21">
              <a:extLst>
                <a:ext uri="{FF2B5EF4-FFF2-40B4-BE49-F238E27FC236}">
                  <a16:creationId xmlns:a16="http://schemas.microsoft.com/office/drawing/2014/main" id="{C1A1E2AE-8B05-4E3E-A4F9-B7EDD392D001}"/>
                </a:ext>
              </a:extLst>
            </p:cNvPr>
            <p:cNvSpPr/>
            <p:nvPr/>
          </p:nvSpPr>
          <p:spPr>
            <a:xfrm>
              <a:off x="-1440026" y="1563638"/>
              <a:ext cx="2880052" cy="3579862"/>
            </a:xfrm>
            <a:prstGeom prst="roundRect">
              <a:avLst/>
            </a:prstGeom>
            <a:solidFill>
              <a:schemeClr val="tx1">
                <a:alpha val="55000"/>
              </a:schemeClr>
            </a:solidFill>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形 22">
              <a:extLst>
                <a:ext uri="{FF2B5EF4-FFF2-40B4-BE49-F238E27FC236}">
                  <a16:creationId xmlns:a16="http://schemas.microsoft.com/office/drawing/2014/main" id="{084F70C9-BEE6-4B57-A1C7-4F6C20EA72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6032" y="1347614"/>
              <a:ext cx="2939069" cy="4138469"/>
            </a:xfrm>
            <a:prstGeom prst="rect">
              <a:avLst/>
            </a:prstGeom>
          </p:spPr>
        </p:pic>
      </p:grpSp>
      <p:grpSp>
        <p:nvGrpSpPr>
          <p:cNvPr id="19" name="群組 18" hidden="1">
            <a:extLst>
              <a:ext uri="{FF2B5EF4-FFF2-40B4-BE49-F238E27FC236}">
                <a16:creationId xmlns:a16="http://schemas.microsoft.com/office/drawing/2014/main" id="{C7E24FD7-62D8-44A2-BFAF-72B4400832E2}"/>
              </a:ext>
            </a:extLst>
          </p:cNvPr>
          <p:cNvGrpSpPr/>
          <p:nvPr/>
        </p:nvGrpSpPr>
        <p:grpSpPr>
          <a:xfrm>
            <a:off x="3203848" y="1431057"/>
            <a:ext cx="3113176" cy="3850436"/>
            <a:chOff x="-1906032" y="1347614"/>
            <a:chExt cx="3346058" cy="4138469"/>
          </a:xfrm>
        </p:grpSpPr>
        <p:sp>
          <p:nvSpPr>
            <p:cNvPr id="24" name="矩形: 圓角 23">
              <a:extLst>
                <a:ext uri="{FF2B5EF4-FFF2-40B4-BE49-F238E27FC236}">
                  <a16:creationId xmlns:a16="http://schemas.microsoft.com/office/drawing/2014/main" id="{C16FAB72-7F7D-438A-A536-232DFAF2044D}"/>
                </a:ext>
              </a:extLst>
            </p:cNvPr>
            <p:cNvSpPr/>
            <p:nvPr/>
          </p:nvSpPr>
          <p:spPr>
            <a:xfrm>
              <a:off x="-1440026" y="1563638"/>
              <a:ext cx="2880052" cy="3579862"/>
            </a:xfrm>
            <a:prstGeom prst="roundRect">
              <a:avLst/>
            </a:prstGeom>
            <a:solidFill>
              <a:schemeClr val="tx1">
                <a:alpha val="55000"/>
              </a:schemeClr>
            </a:solidFill>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5" name="圖形 24">
              <a:extLst>
                <a:ext uri="{FF2B5EF4-FFF2-40B4-BE49-F238E27FC236}">
                  <a16:creationId xmlns:a16="http://schemas.microsoft.com/office/drawing/2014/main" id="{F5854E73-C7B3-471F-8E95-B715141D65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6032" y="1347614"/>
              <a:ext cx="2939069" cy="4138469"/>
            </a:xfrm>
            <a:prstGeom prst="rect">
              <a:avLst/>
            </a:prstGeom>
          </p:spPr>
        </p:pic>
      </p:grpSp>
      <p:grpSp>
        <p:nvGrpSpPr>
          <p:cNvPr id="27" name="群組 26" hidden="1">
            <a:extLst>
              <a:ext uri="{FF2B5EF4-FFF2-40B4-BE49-F238E27FC236}">
                <a16:creationId xmlns:a16="http://schemas.microsoft.com/office/drawing/2014/main" id="{2E40C14A-E883-4559-971A-5890C70528D8}"/>
              </a:ext>
            </a:extLst>
          </p:cNvPr>
          <p:cNvGrpSpPr/>
          <p:nvPr/>
        </p:nvGrpSpPr>
        <p:grpSpPr>
          <a:xfrm>
            <a:off x="6228184" y="1431056"/>
            <a:ext cx="3113176" cy="3850436"/>
            <a:chOff x="-1906032" y="1347614"/>
            <a:chExt cx="3346058" cy="4138469"/>
          </a:xfrm>
        </p:grpSpPr>
        <p:sp>
          <p:nvSpPr>
            <p:cNvPr id="28" name="矩形: 圓角 27">
              <a:extLst>
                <a:ext uri="{FF2B5EF4-FFF2-40B4-BE49-F238E27FC236}">
                  <a16:creationId xmlns:a16="http://schemas.microsoft.com/office/drawing/2014/main" id="{0BC6A848-53AE-4727-82BD-321685FF724F}"/>
                </a:ext>
              </a:extLst>
            </p:cNvPr>
            <p:cNvSpPr/>
            <p:nvPr/>
          </p:nvSpPr>
          <p:spPr>
            <a:xfrm>
              <a:off x="-1440026" y="1563638"/>
              <a:ext cx="2880052" cy="3579862"/>
            </a:xfrm>
            <a:prstGeom prst="roundRect">
              <a:avLst/>
            </a:prstGeom>
            <a:solidFill>
              <a:schemeClr val="tx1">
                <a:alpha val="55000"/>
              </a:schemeClr>
            </a:solidFill>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1" name="圖形 30">
              <a:extLst>
                <a:ext uri="{FF2B5EF4-FFF2-40B4-BE49-F238E27FC236}">
                  <a16:creationId xmlns:a16="http://schemas.microsoft.com/office/drawing/2014/main" id="{C8A6C05B-847E-4340-B585-14B0252690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6032" y="1347614"/>
              <a:ext cx="2939069" cy="4138469"/>
            </a:xfrm>
            <a:prstGeom prst="rect">
              <a:avLst/>
            </a:prstGeom>
          </p:spPr>
        </p:pic>
      </p:grpSp>
      <p:sp>
        <p:nvSpPr>
          <p:cNvPr id="44" name="矩形 43">
            <a:extLst>
              <a:ext uri="{FF2B5EF4-FFF2-40B4-BE49-F238E27FC236}">
                <a16:creationId xmlns:a16="http://schemas.microsoft.com/office/drawing/2014/main" id="{EE442D6B-8682-43EB-B77F-BA71D1F52151}"/>
              </a:ext>
            </a:extLst>
          </p:cNvPr>
          <p:cNvSpPr/>
          <p:nvPr/>
        </p:nvSpPr>
        <p:spPr>
          <a:xfrm>
            <a:off x="3425342" y="2141352"/>
            <a:ext cx="2285302" cy="2804278"/>
          </a:xfrm>
          <a:prstGeom prst="rect">
            <a:avLst/>
          </a:prstGeom>
          <a:gradFill>
            <a:gsLst>
              <a:gs pos="31000">
                <a:srgbClr val="69F0E1">
                  <a:alpha val="25000"/>
                </a:srgbClr>
              </a:gs>
              <a:gs pos="100000">
                <a:srgbClr val="329AFC">
                  <a:alpha val="30000"/>
                </a:srgbClr>
              </a:gs>
            </a:gsLst>
            <a:lin ang="162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a:extLst>
              <a:ext uri="{FF2B5EF4-FFF2-40B4-BE49-F238E27FC236}">
                <a16:creationId xmlns:a16="http://schemas.microsoft.com/office/drawing/2014/main" id="{9780C144-CC7A-48C5-A401-0A1D332EF2C4}"/>
              </a:ext>
            </a:extLst>
          </p:cNvPr>
          <p:cNvSpPr/>
          <p:nvPr/>
        </p:nvSpPr>
        <p:spPr>
          <a:xfrm>
            <a:off x="6020418" y="2141352"/>
            <a:ext cx="2285302" cy="2804278"/>
          </a:xfrm>
          <a:prstGeom prst="rect">
            <a:avLst/>
          </a:prstGeom>
          <a:gradFill>
            <a:gsLst>
              <a:gs pos="31000">
                <a:srgbClr val="69F0E1">
                  <a:alpha val="25000"/>
                </a:srgbClr>
              </a:gs>
              <a:gs pos="100000">
                <a:srgbClr val="329AFC">
                  <a:alpha val="30000"/>
                </a:srgbClr>
              </a:gs>
            </a:gsLst>
            <a:lin ang="162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E848A4F9-9BB9-49E9-890B-B533C4C8E98D}"/>
              </a:ext>
            </a:extLst>
          </p:cNvPr>
          <p:cNvSpPr/>
          <p:nvPr/>
        </p:nvSpPr>
        <p:spPr>
          <a:xfrm>
            <a:off x="830266" y="2141352"/>
            <a:ext cx="2285302" cy="2804278"/>
          </a:xfrm>
          <a:prstGeom prst="rect">
            <a:avLst/>
          </a:prstGeom>
          <a:gradFill>
            <a:gsLst>
              <a:gs pos="31000">
                <a:srgbClr val="69F0E1">
                  <a:alpha val="25000"/>
                </a:srgbClr>
              </a:gs>
              <a:gs pos="100000">
                <a:srgbClr val="329AFC">
                  <a:alpha val="30000"/>
                </a:srgbClr>
              </a:gs>
            </a:gsLst>
            <a:lin ang="162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文字方塊 31">
            <a:extLst>
              <a:ext uri="{FF2B5EF4-FFF2-40B4-BE49-F238E27FC236}">
                <a16:creationId xmlns:a16="http://schemas.microsoft.com/office/drawing/2014/main" id="{C47E08DD-99D0-4F6C-9A33-C0FF60546267}"/>
              </a:ext>
            </a:extLst>
          </p:cNvPr>
          <p:cNvSpPr txBox="1"/>
          <p:nvPr/>
        </p:nvSpPr>
        <p:spPr>
          <a:xfrm>
            <a:off x="1180683" y="4422410"/>
            <a:ext cx="1454244" cy="261610"/>
          </a:xfrm>
          <a:prstGeom prst="rect">
            <a:avLst/>
          </a:prstGeom>
          <a:noFill/>
        </p:spPr>
        <p:txBody>
          <a:bodyPr wrap="none" rtlCol="0">
            <a:spAutoFit/>
          </a:bodyPr>
          <a:lstStyle/>
          <a:p>
            <a:pPr algn="ctr"/>
            <a:r>
              <a:rPr lang="zh-TW" altLang="en-US" sz="1100">
                <a:solidFill>
                  <a:schemeClr val="bg1"/>
                </a:solidFill>
                <a:latin typeface="微軟正黑體" pitchFamily="34" charset="-120"/>
                <a:ea typeface="微軟正黑體" pitchFamily="34" charset="-120"/>
              </a:rPr>
              <a:t>解決軟體加密的缺點</a:t>
            </a:r>
          </a:p>
        </p:txBody>
      </p:sp>
      <p:sp>
        <p:nvSpPr>
          <p:cNvPr id="33" name="矩形 32">
            <a:extLst>
              <a:ext uri="{FF2B5EF4-FFF2-40B4-BE49-F238E27FC236}">
                <a16:creationId xmlns:a16="http://schemas.microsoft.com/office/drawing/2014/main" id="{126C1064-E280-47CF-8EB2-03FB8D81FCB8}"/>
              </a:ext>
            </a:extLst>
          </p:cNvPr>
          <p:cNvSpPr/>
          <p:nvPr/>
        </p:nvSpPr>
        <p:spPr>
          <a:xfrm>
            <a:off x="997645" y="2308166"/>
            <a:ext cx="1925960" cy="707886"/>
          </a:xfrm>
          <a:prstGeom prst="rect">
            <a:avLst/>
          </a:prstGeom>
        </p:spPr>
        <p:txBody>
          <a:bodyPr wrap="square" anchor="t">
            <a:spAutoFit/>
          </a:bodyPr>
          <a:lstStyle/>
          <a:p>
            <a:pPr lvl="0" algn="ctr"/>
            <a:r>
              <a:rPr lang="zh-TW" altLang="en-US" sz="2000" b="1">
                <a:solidFill>
                  <a:schemeClr val="bg1"/>
                </a:solidFill>
                <a:latin typeface="微軟正黑體" pitchFamily="34" charset="-120"/>
                <a:ea typeface="微軟正黑體" pitchFamily="34" charset="-120"/>
              </a:rPr>
              <a:t>硬體運作加密</a:t>
            </a:r>
          </a:p>
          <a:p>
            <a:pPr lvl="0" algn="ctr"/>
            <a:r>
              <a:rPr lang="zh-TW" altLang="en-US" sz="2000" b="1">
                <a:solidFill>
                  <a:schemeClr val="bg1"/>
                </a:solidFill>
                <a:latin typeface="微軟正黑體" pitchFamily="34" charset="-120"/>
                <a:ea typeface="微軟正黑體" pitchFamily="34" charset="-120"/>
              </a:rPr>
              <a:t>不降低效能</a:t>
            </a:r>
          </a:p>
        </p:txBody>
      </p:sp>
      <p:sp>
        <p:nvSpPr>
          <p:cNvPr id="34" name="矩形 33">
            <a:extLst>
              <a:ext uri="{FF2B5EF4-FFF2-40B4-BE49-F238E27FC236}">
                <a16:creationId xmlns:a16="http://schemas.microsoft.com/office/drawing/2014/main" id="{159F9BE9-35CD-4B3E-A3BC-5C226A0B09BC}"/>
              </a:ext>
            </a:extLst>
          </p:cNvPr>
          <p:cNvSpPr/>
          <p:nvPr/>
        </p:nvSpPr>
        <p:spPr>
          <a:xfrm>
            <a:off x="3491949" y="2308166"/>
            <a:ext cx="2309936" cy="1015663"/>
          </a:xfrm>
          <a:prstGeom prst="rect">
            <a:avLst/>
          </a:prstGeom>
        </p:spPr>
        <p:txBody>
          <a:bodyPr wrap="square" anchor="t">
            <a:spAutoFit/>
          </a:bodyPr>
          <a:lstStyle/>
          <a:p>
            <a:pPr algn="ctr"/>
            <a:r>
              <a:rPr lang="zh-TW" sz="2000" b="1">
                <a:solidFill>
                  <a:schemeClr val="bg1"/>
                </a:solidFill>
                <a:latin typeface="微軟正黑體" panose="020B0604030504040204" pitchFamily="34" charset="-120"/>
                <a:ea typeface="微軟正黑體" panose="020B0604030504040204" pitchFamily="34" charset="-120"/>
              </a:rPr>
              <a:t>隨時停止</a:t>
            </a:r>
            <a:endParaRPr lang="zh-TW" altLang="en-US" b="1">
              <a:solidFill>
                <a:schemeClr val="bg1"/>
              </a:solidFill>
              <a:latin typeface="微軟正黑體" panose="020B0604030504040204" pitchFamily="34" charset="-120"/>
              <a:ea typeface="微軟正黑體" panose="020B0604030504040204" pitchFamily="34" charset="-120"/>
            </a:endParaRPr>
          </a:p>
          <a:p>
            <a:pPr algn="ctr"/>
            <a:r>
              <a:rPr lang="zh-TW" sz="2000" b="1">
                <a:solidFill>
                  <a:schemeClr val="bg1"/>
                </a:solidFill>
                <a:latin typeface="微軟正黑體" panose="020B0604030504040204" pitchFamily="34" charset="-120"/>
                <a:ea typeface="微軟正黑體" panose="020B0604030504040204" pitchFamily="34" charset="-120"/>
              </a:rPr>
              <a:t>"使用密碼上鎖"</a:t>
            </a:r>
            <a:endParaRPr lang="zh-TW" b="1">
              <a:solidFill>
                <a:schemeClr val="bg1"/>
              </a:solidFill>
              <a:latin typeface="微軟正黑體" panose="020B0604030504040204" pitchFamily="34" charset="-120"/>
              <a:ea typeface="微軟正黑體" panose="020B0604030504040204" pitchFamily="34" charset="-120"/>
            </a:endParaRPr>
          </a:p>
          <a:p>
            <a:pPr algn="ctr"/>
            <a:r>
              <a:rPr lang="zh-TW" sz="2000" b="1">
                <a:solidFill>
                  <a:schemeClr val="bg1"/>
                </a:solidFill>
                <a:latin typeface="微軟正黑體" panose="020B0604030504040204" pitchFamily="34" charset="-120"/>
                <a:ea typeface="微軟正黑體" panose="020B0604030504040204" pitchFamily="34" charset="-120"/>
              </a:rPr>
              <a:t>的功能</a:t>
            </a:r>
            <a:endParaRPr lang="zh-TW" b="1">
              <a:solidFill>
                <a:schemeClr val="bg1"/>
              </a:solidFill>
              <a:latin typeface="微軟正黑體" panose="020B0604030504040204" pitchFamily="34" charset="-120"/>
              <a:ea typeface="微軟正黑體" panose="020B0604030504040204" pitchFamily="34" charset="-120"/>
            </a:endParaRPr>
          </a:p>
        </p:txBody>
      </p:sp>
      <p:sp>
        <p:nvSpPr>
          <p:cNvPr id="35" name="文字方塊 34">
            <a:extLst>
              <a:ext uri="{FF2B5EF4-FFF2-40B4-BE49-F238E27FC236}">
                <a16:creationId xmlns:a16="http://schemas.microsoft.com/office/drawing/2014/main" id="{37E756CC-EC0E-447E-AE29-979A76436E11}"/>
              </a:ext>
            </a:extLst>
          </p:cNvPr>
          <p:cNvSpPr txBox="1"/>
          <p:nvPr/>
        </p:nvSpPr>
        <p:spPr>
          <a:xfrm>
            <a:off x="3621216" y="4300566"/>
            <a:ext cx="1877437" cy="430887"/>
          </a:xfrm>
          <a:prstGeom prst="rect">
            <a:avLst/>
          </a:prstGeom>
          <a:noFill/>
        </p:spPr>
        <p:txBody>
          <a:bodyPr wrap="none" rtlCol="0">
            <a:spAutoFit/>
          </a:bodyPr>
          <a:lstStyle/>
          <a:p>
            <a:pPr algn="ctr"/>
            <a:r>
              <a:rPr lang="zh-TW" altLang="en-US" sz="1100">
                <a:solidFill>
                  <a:schemeClr val="bg1"/>
                </a:solidFill>
                <a:latin typeface="微軟正黑體" pitchFamily="34" charset="-120"/>
                <a:ea typeface="微軟正黑體" pitchFamily="34" charset="-120"/>
              </a:rPr>
              <a:t>資料相對不再重要時，</a:t>
            </a:r>
            <a:endParaRPr lang="en-US" altLang="zh-TW" sz="1100">
              <a:solidFill>
                <a:schemeClr val="bg1"/>
              </a:solidFill>
              <a:latin typeface="微軟正黑體" pitchFamily="34" charset="-120"/>
              <a:ea typeface="微軟正黑體" pitchFamily="34" charset="-120"/>
            </a:endParaRPr>
          </a:p>
          <a:p>
            <a:pPr algn="ctr"/>
            <a:r>
              <a:rPr lang="zh-TW" altLang="en-US" sz="1100">
                <a:solidFill>
                  <a:schemeClr val="bg1"/>
                </a:solidFill>
                <a:latin typeface="微軟正黑體" pitchFamily="34" charset="-120"/>
                <a:ea typeface="微軟正黑體" pitchFamily="34" charset="-120"/>
              </a:rPr>
              <a:t>可以隨時停止使用密碼保護</a:t>
            </a:r>
          </a:p>
        </p:txBody>
      </p:sp>
      <p:sp>
        <p:nvSpPr>
          <p:cNvPr id="36" name="矩形 35">
            <a:extLst>
              <a:ext uri="{FF2B5EF4-FFF2-40B4-BE49-F238E27FC236}">
                <a16:creationId xmlns:a16="http://schemas.microsoft.com/office/drawing/2014/main" id="{48CC0D2C-5C09-4780-82CF-534EF0235D9A}"/>
              </a:ext>
            </a:extLst>
          </p:cNvPr>
          <p:cNvSpPr/>
          <p:nvPr/>
        </p:nvSpPr>
        <p:spPr>
          <a:xfrm>
            <a:off x="6184380" y="2308166"/>
            <a:ext cx="1925960" cy="707886"/>
          </a:xfrm>
          <a:prstGeom prst="rect">
            <a:avLst/>
          </a:prstGeom>
        </p:spPr>
        <p:txBody>
          <a:bodyPr wrap="square" anchor="t">
            <a:spAutoFit/>
          </a:bodyPr>
          <a:lstStyle/>
          <a:p>
            <a:pPr algn="ctr"/>
            <a:r>
              <a:rPr lang="en-US" altLang="zh-TW" sz="2000" b="1">
                <a:solidFill>
                  <a:schemeClr val="bg1"/>
                </a:solidFill>
                <a:latin typeface="微軟正黑體" panose="020B0604030504040204" pitchFamily="34" charset="-120"/>
                <a:ea typeface="微軟正黑體" panose="020B0604030504040204" pitchFamily="34" charset="-120"/>
              </a:rPr>
              <a:t>PSID </a:t>
            </a:r>
            <a:r>
              <a:rPr lang="en-US" altLang="zh-TW" sz="2000" b="1" err="1">
                <a:solidFill>
                  <a:schemeClr val="bg1"/>
                </a:solidFill>
                <a:latin typeface="微軟正黑體" panose="020B0604030504040204" pitchFamily="34" charset="-120"/>
                <a:ea typeface="微軟正黑體" panose="020B0604030504040204" pitchFamily="34" charset="-120"/>
              </a:rPr>
              <a:t>確保資料</a:t>
            </a:r>
            <a:r>
              <a:rPr lang="zh-TW" altLang="en-US" sz="2000" b="1">
                <a:solidFill>
                  <a:schemeClr val="bg1"/>
                </a:solidFill>
                <a:latin typeface="微軟正黑體" panose="020B0604030504040204" pitchFamily="34" charset="-120"/>
                <a:ea typeface="微軟正黑體" panose="020B0604030504040204" pitchFamily="34" charset="-120"/>
              </a:rPr>
              <a:t>快速安全清除</a:t>
            </a:r>
            <a:endParaRPr lang="zh-TW">
              <a:solidFill>
                <a:schemeClr val="bg1"/>
              </a:solidFill>
              <a:latin typeface="微軟正黑體" panose="020B0604030504040204" pitchFamily="34" charset="-120"/>
              <a:ea typeface="微軟正黑體" panose="020B0604030504040204" pitchFamily="34" charset="-120"/>
            </a:endParaRPr>
          </a:p>
        </p:txBody>
      </p:sp>
      <p:sp>
        <p:nvSpPr>
          <p:cNvPr id="37" name="文字方塊 36">
            <a:extLst>
              <a:ext uri="{FF2B5EF4-FFF2-40B4-BE49-F238E27FC236}">
                <a16:creationId xmlns:a16="http://schemas.microsoft.com/office/drawing/2014/main" id="{1AA38633-47C3-436B-AD82-D72107075F84}"/>
              </a:ext>
            </a:extLst>
          </p:cNvPr>
          <p:cNvSpPr txBox="1"/>
          <p:nvPr/>
        </p:nvSpPr>
        <p:spPr>
          <a:xfrm>
            <a:off x="6139217" y="4416953"/>
            <a:ext cx="2150294" cy="261610"/>
          </a:xfrm>
          <a:prstGeom prst="rect">
            <a:avLst/>
          </a:prstGeom>
          <a:noFill/>
        </p:spPr>
        <p:txBody>
          <a:bodyPr wrap="square" rtlCol="0">
            <a:spAutoFit/>
          </a:bodyPr>
          <a:lstStyle/>
          <a:p>
            <a:pPr algn="ctr"/>
            <a:r>
              <a:rPr lang="zh-TW" altLang="en-US" sz="1100">
                <a:solidFill>
                  <a:schemeClr val="bg1"/>
                </a:solidFill>
                <a:latin typeface="微軟正黑體" pitchFamily="34" charset="-120"/>
                <a:ea typeface="微軟正黑體" pitchFamily="34" charset="-120"/>
              </a:rPr>
              <a:t>銷毀資料不再需要耗費龐大成本</a:t>
            </a:r>
          </a:p>
        </p:txBody>
      </p:sp>
      <p:pic>
        <p:nvPicPr>
          <p:cNvPr id="38" name="圖形 37">
            <a:extLst>
              <a:ext uri="{FF2B5EF4-FFF2-40B4-BE49-F238E27FC236}">
                <a16:creationId xmlns:a16="http://schemas.microsoft.com/office/drawing/2014/main" id="{28DD62FC-D54A-493B-B6FE-199DF2EAEB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4978" y="3085005"/>
            <a:ext cx="1440160" cy="1089512"/>
          </a:xfrm>
          <a:prstGeom prst="rect">
            <a:avLst/>
          </a:prstGeom>
        </p:spPr>
      </p:pic>
      <p:pic>
        <p:nvPicPr>
          <p:cNvPr id="39" name="圖形 38">
            <a:extLst>
              <a:ext uri="{FF2B5EF4-FFF2-40B4-BE49-F238E27FC236}">
                <a16:creationId xmlns:a16="http://schemas.microsoft.com/office/drawing/2014/main" id="{3044DACC-D06E-4DC5-B2A0-3A0ADCDEE8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99108" y="3439877"/>
            <a:ext cx="1080120" cy="764805"/>
          </a:xfrm>
          <a:prstGeom prst="rect">
            <a:avLst/>
          </a:prstGeom>
        </p:spPr>
      </p:pic>
      <p:pic>
        <p:nvPicPr>
          <p:cNvPr id="40" name="圖形 39">
            <a:extLst>
              <a:ext uri="{FF2B5EF4-FFF2-40B4-BE49-F238E27FC236}">
                <a16:creationId xmlns:a16="http://schemas.microsoft.com/office/drawing/2014/main" id="{31899E0D-46D1-4886-A1CD-CA80E52E7F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87083" y="3440520"/>
            <a:ext cx="1066800" cy="733425"/>
          </a:xfrm>
          <a:prstGeom prst="rect">
            <a:avLst/>
          </a:prstGeom>
        </p:spPr>
      </p:pic>
      <p:sp>
        <p:nvSpPr>
          <p:cNvPr id="21" name="Google Shape;147;p19">
            <a:extLst>
              <a:ext uri="{FF2B5EF4-FFF2-40B4-BE49-F238E27FC236}">
                <a16:creationId xmlns:a16="http://schemas.microsoft.com/office/drawing/2014/main" id="{777B1893-3F5D-49CD-8A30-3F39F26703A1}"/>
              </a:ext>
            </a:extLst>
          </p:cNvPr>
          <p:cNvSpPr txBox="1">
            <a:spLocks/>
          </p:cNvSpPr>
          <p:nvPr/>
        </p:nvSpPr>
        <p:spPr>
          <a:xfrm>
            <a:off x="323476" y="159984"/>
            <a:ext cx="8892480" cy="608013"/>
          </a:xfrm>
          <a:prstGeom prst="rect">
            <a:avLst/>
          </a:prstGeom>
        </p:spPr>
        <p:txBody>
          <a:bodyPr spcFirstLastPara="1" vert="horz" wrap="square" lIns="91425" tIns="91425" rIns="91425" bIns="91425"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SzPts val="1100"/>
            </a:pPr>
            <a:r>
              <a:rPr lang="en-US" altLang="zh-TW" sz="3200">
                <a:solidFill>
                  <a:schemeClr val="bg1"/>
                </a:solidFill>
                <a:latin typeface="微軟正黑體"/>
                <a:ea typeface="微軟正黑體"/>
              </a:rPr>
              <a:t>QNAP x Samsung SSD SED</a:t>
            </a:r>
            <a:r>
              <a:rPr lang="zh-TW" altLang="en-US" sz="3200">
                <a:solidFill>
                  <a:schemeClr val="bg1"/>
                </a:solidFill>
                <a:latin typeface="微軟正黑體"/>
                <a:ea typeface="微軟正黑體"/>
              </a:rPr>
              <a:t>硬體加密技術</a:t>
            </a:r>
          </a:p>
        </p:txBody>
      </p:sp>
      <p:pic>
        <p:nvPicPr>
          <p:cNvPr id="26" name="圖片 25">
            <a:extLst>
              <a:ext uri="{FF2B5EF4-FFF2-40B4-BE49-F238E27FC236}">
                <a16:creationId xmlns:a16="http://schemas.microsoft.com/office/drawing/2014/main" id="{2AE3E660-111C-4B00-8F00-6FAE6B2E0CA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00326" y="1012578"/>
            <a:ext cx="1457475" cy="1015663"/>
          </a:xfrm>
          <a:prstGeom prst="rect">
            <a:avLst/>
          </a:prstGeom>
          <a:noFill/>
          <a:effectLst/>
        </p:spPr>
      </p:pic>
      <p:sp>
        <p:nvSpPr>
          <p:cNvPr id="4" name="AutoShape 2" descr="目前顯示的是「MZ-N6E2T0BW_005_Dynamic-L-Front_Black.png」">
            <a:extLst>
              <a:ext uri="{FF2B5EF4-FFF2-40B4-BE49-F238E27FC236}">
                <a16:creationId xmlns:a16="http://schemas.microsoft.com/office/drawing/2014/main" id="{6BC2BF77-BD43-446F-B379-D5472BCA8257}"/>
              </a:ext>
            </a:extLst>
          </p:cNvPr>
          <p:cNvSpPr>
            <a:spLocks noChangeAspect="1" noChangeArrowheads="1"/>
          </p:cNvSpPr>
          <p:nvPr/>
        </p:nvSpPr>
        <p:spPr bwMode="auto">
          <a:xfrm>
            <a:off x="4494780" y="283726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5" name="AutoShape 4" descr="目前顯示的是「MZ-N6E2T0BW_005_Dynamic-L-Front_Black.png」">
            <a:extLst>
              <a:ext uri="{FF2B5EF4-FFF2-40B4-BE49-F238E27FC236}">
                <a16:creationId xmlns:a16="http://schemas.microsoft.com/office/drawing/2014/main" id="{42D453B6-2816-4529-A793-9218E700A675}"/>
              </a:ext>
            </a:extLst>
          </p:cNvPr>
          <p:cNvSpPr>
            <a:spLocks noChangeAspect="1" noChangeArrowheads="1"/>
          </p:cNvSpPr>
          <p:nvPr/>
        </p:nvSpPr>
        <p:spPr bwMode="auto">
          <a:xfrm>
            <a:off x="4647180" y="298966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7" name="圖片 6" descr="一張含有 電子用品 的圖片&#10;&#10;描述是以非常高的可信度產生">
            <a:extLst>
              <a:ext uri="{FF2B5EF4-FFF2-40B4-BE49-F238E27FC236}">
                <a16:creationId xmlns:a16="http://schemas.microsoft.com/office/drawing/2014/main" id="{4C1FCE12-3C42-4E60-8A1F-5F2B5437024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694419" y="769046"/>
            <a:ext cx="2117751" cy="1411834"/>
          </a:xfrm>
          <a:prstGeom prst="rect">
            <a:avLst/>
          </a:prstGeom>
        </p:spPr>
      </p:pic>
      <p:sp>
        <p:nvSpPr>
          <p:cNvPr id="29" name="Rectangle 4" hidden="1">
            <a:extLst>
              <a:ext uri="{FF2B5EF4-FFF2-40B4-BE49-F238E27FC236}">
                <a16:creationId xmlns:a16="http://schemas.microsoft.com/office/drawing/2014/main" id="{D33626F9-1BDA-4B98-B628-525DA05D875D}"/>
              </a:ext>
            </a:extLst>
          </p:cNvPr>
          <p:cNvSpPr/>
          <p:nvPr/>
        </p:nvSpPr>
        <p:spPr>
          <a:xfrm>
            <a:off x="9293927" y="497421"/>
            <a:ext cx="1194103" cy="307777"/>
          </a:xfrm>
          <a:prstGeom prst="rect">
            <a:avLst/>
          </a:prstGeom>
          <a:solidFill>
            <a:srgbClr val="FFC000"/>
          </a:solidFill>
        </p:spPr>
        <p:txBody>
          <a:bodyPr wrap="square" anchor="t">
            <a:spAutoFit/>
          </a:bodyPr>
          <a:lstStyle/>
          <a:p>
            <a:pPr marL="127000" lvl="0" algn="ctr">
              <a:buClr>
                <a:srgbClr val="F2F2F2"/>
              </a:buClr>
              <a:buSzPts val="1600"/>
            </a:pPr>
            <a:r>
              <a:rPr lang="zh-TW" altLang="en-US" sz="1400" b="1">
                <a:solidFill>
                  <a:schemeClr val="bg1"/>
                </a:solidFill>
                <a:latin typeface="Microsoft JhengHei" panose="020B0604030504040204" pitchFamily="34" charset="-120"/>
                <a:ea typeface="Microsoft JhengHei" panose="020B0604030504040204" pitchFamily="34" charset="-120"/>
              </a:rPr>
              <a:t>黑科技</a:t>
            </a:r>
            <a:endParaRPr lang="en-US" altLang="zh-TW" sz="1400" b="1">
              <a:solidFill>
                <a:schemeClr val="bg1"/>
              </a:solidFill>
              <a:latin typeface="Microsoft JhengHei" panose="020B0604030504040204" pitchFamily="34" charset="-120"/>
              <a:ea typeface="Microsoft JhengHei" panose="020B0604030504040204" pitchFamily="34" charset="-120"/>
            </a:endParaRPr>
          </a:p>
        </p:txBody>
      </p:sp>
      <p:grpSp>
        <p:nvGrpSpPr>
          <p:cNvPr id="30" name="群組 29">
            <a:extLst>
              <a:ext uri="{FF2B5EF4-FFF2-40B4-BE49-F238E27FC236}">
                <a16:creationId xmlns:a16="http://schemas.microsoft.com/office/drawing/2014/main" id="{B9B15E01-F068-4C0A-B92A-2FC892BC6B22}"/>
              </a:ext>
            </a:extLst>
          </p:cNvPr>
          <p:cNvGrpSpPr/>
          <p:nvPr/>
        </p:nvGrpSpPr>
        <p:grpSpPr>
          <a:xfrm>
            <a:off x="429049" y="1090387"/>
            <a:ext cx="1083170" cy="916009"/>
            <a:chOff x="7903658" y="471858"/>
            <a:chExt cx="1083170" cy="916009"/>
          </a:xfrm>
        </p:grpSpPr>
        <p:sp>
          <p:nvSpPr>
            <p:cNvPr id="41" name="等腰三角形 40">
              <a:extLst>
                <a:ext uri="{FF2B5EF4-FFF2-40B4-BE49-F238E27FC236}">
                  <a16:creationId xmlns:a16="http://schemas.microsoft.com/office/drawing/2014/main" id="{8354212D-C817-4084-A118-61FAAE209DC7}"/>
                </a:ext>
              </a:extLst>
            </p:cNvPr>
            <p:cNvSpPr/>
            <p:nvPr/>
          </p:nvSpPr>
          <p:spPr>
            <a:xfrm>
              <a:off x="7960808" y="471858"/>
              <a:ext cx="1026020" cy="884500"/>
            </a:xfrm>
            <a:prstGeom prst="triangle">
              <a:avLst/>
            </a:prstGeom>
            <a:noFill/>
            <a:ln>
              <a:solidFill>
                <a:srgbClr val="2CF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Rectangle 4">
              <a:extLst>
                <a:ext uri="{FF2B5EF4-FFF2-40B4-BE49-F238E27FC236}">
                  <a16:creationId xmlns:a16="http://schemas.microsoft.com/office/drawing/2014/main" id="{F324AC57-6BCE-4EC6-98AF-54F06C3228BF}"/>
                </a:ext>
              </a:extLst>
            </p:cNvPr>
            <p:cNvSpPr/>
            <p:nvPr/>
          </p:nvSpPr>
          <p:spPr>
            <a:xfrm>
              <a:off x="7903658" y="679981"/>
              <a:ext cx="1026020" cy="707886"/>
            </a:xfrm>
            <a:prstGeom prst="rect">
              <a:avLst/>
            </a:prstGeom>
            <a:noFill/>
          </p:spPr>
          <p:txBody>
            <a:bodyPr wrap="square" anchor="t">
              <a:spAutoFit/>
            </a:bodyPr>
            <a:lstStyle/>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黑</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a:p>
              <a:pPr marL="127000" lvl="0" algn="ctr">
                <a:buClr>
                  <a:srgbClr val="F2F2F2"/>
                </a:buClr>
                <a:buSzPts val="1600"/>
              </a:pPr>
              <a:r>
                <a:rPr lang="zh-TW" altLang="en-US" sz="2000" b="1">
                  <a:solidFill>
                    <a:srgbClr val="B4FCFE"/>
                  </a:solidFill>
                  <a:effectLst/>
                  <a:latin typeface="Microsoft JhengHei" panose="020B0604030504040204" pitchFamily="34" charset="-120"/>
                  <a:ea typeface="Microsoft JhengHei" panose="020B0604030504040204" pitchFamily="34" charset="-120"/>
                </a:rPr>
                <a:t>科技</a:t>
              </a:r>
              <a:endParaRPr lang="en-US" altLang="zh-TW" sz="2000" b="1">
                <a:solidFill>
                  <a:srgbClr val="B4FCFE"/>
                </a:solidFill>
                <a:effectLst/>
                <a:latin typeface="Microsoft JhengHei" panose="020B0604030504040204" pitchFamily="34" charset="-120"/>
                <a:ea typeface="Microsoft JhengHei" panose="020B0604030504040204" pitchFamily="34" charset="-120"/>
              </a:endParaRPr>
            </a:p>
          </p:txBody>
        </p:sp>
      </p:grpSp>
      <p:sp>
        <p:nvSpPr>
          <p:cNvPr id="6" name="文字方塊 5">
            <a:extLst>
              <a:ext uri="{FF2B5EF4-FFF2-40B4-BE49-F238E27FC236}">
                <a16:creationId xmlns:a16="http://schemas.microsoft.com/office/drawing/2014/main" id="{3C5FB218-C04C-4507-9BA1-8E98D97F208D}"/>
              </a:ext>
            </a:extLst>
          </p:cNvPr>
          <p:cNvSpPr txBox="1"/>
          <p:nvPr/>
        </p:nvSpPr>
        <p:spPr>
          <a:xfrm>
            <a:off x="1575303" y="1127102"/>
            <a:ext cx="3941996" cy="1046440"/>
          </a:xfrm>
          <a:prstGeom prst="rect">
            <a:avLst/>
          </a:prstGeom>
          <a:noFill/>
        </p:spPr>
        <p:txBody>
          <a:bodyPr wrap="square" rtlCol="0">
            <a:spAutoFit/>
          </a:bodyPr>
          <a:lstStyle/>
          <a:p>
            <a:r>
              <a:rPr lang="en-US" altLang="zh-TW" sz="1600">
                <a:solidFill>
                  <a:schemeClr val="bg1"/>
                </a:solidFill>
                <a:latin typeface="微軟正黑體" panose="020B0604030504040204" pitchFamily="34" charset="-120"/>
                <a:ea typeface="微軟正黑體" panose="020B0604030504040204" pitchFamily="34" charset="-120"/>
              </a:rPr>
              <a:t>SED </a:t>
            </a:r>
            <a:r>
              <a:rPr lang="zh-TW" altLang="en-US" sz="1600">
                <a:solidFill>
                  <a:schemeClr val="bg1"/>
                </a:solidFill>
                <a:latin typeface="微軟正黑體" panose="020B0604030504040204" pitchFamily="34" charset="-120"/>
                <a:ea typeface="微軟正黑體" panose="020B0604030504040204" pitchFamily="34" charset="-120"/>
              </a:rPr>
              <a:t>加密引擎位於控制器 </a:t>
            </a:r>
            <a:r>
              <a:rPr lang="en-US" altLang="zh-TW" sz="1600">
                <a:solidFill>
                  <a:schemeClr val="bg1"/>
                </a:solidFill>
                <a:latin typeface="微軟正黑體" panose="020B0604030504040204" pitchFamily="34" charset="-120"/>
                <a:ea typeface="微軟正黑體" panose="020B0604030504040204" pitchFamily="34" charset="-120"/>
              </a:rPr>
              <a:t>ASIC </a:t>
            </a:r>
            <a:r>
              <a:rPr lang="zh-TW" altLang="en-US" sz="1600">
                <a:solidFill>
                  <a:schemeClr val="bg1"/>
                </a:solidFill>
                <a:latin typeface="微軟正黑體" panose="020B0604030504040204" pitchFamily="34" charset="-120"/>
                <a:ea typeface="微軟正黑體" panose="020B0604030504040204" pitchFamily="34" charset="-120"/>
              </a:rPr>
              <a:t>內，每個硬碟機都使用專用加密引擎加密硬碟機內建有管理功能，加密金鑰不會離開硬碟機。</a:t>
            </a:r>
          </a:p>
          <a:p>
            <a:endParaRPr lang="zh-TW" altLang="en-US"/>
          </a:p>
        </p:txBody>
      </p:sp>
    </p:spTree>
    <p:extLst>
      <p:ext uri="{BB962C8B-B14F-4D97-AF65-F5344CB8AC3E}">
        <p14:creationId xmlns:p14="http://schemas.microsoft.com/office/powerpoint/2010/main" val="4049270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FC47A316-4D74-B544-ABD6-C397ADE27D24}"/>
              </a:ext>
            </a:extLst>
          </p:cNvPr>
          <p:cNvSpPr>
            <a:spLocks noGrp="1"/>
          </p:cNvSpPr>
          <p:nvPr>
            <p:ph idx="4294967295"/>
          </p:nvPr>
        </p:nvSpPr>
        <p:spPr>
          <a:xfrm>
            <a:off x="457200" y="1236253"/>
            <a:ext cx="6120581" cy="635000"/>
          </a:xfrm>
          <a:prstGeom prst="rect">
            <a:avLst/>
          </a:prstGeom>
        </p:spPr>
        <p:txBody>
          <a:bodyPr vert="horz" lIns="91440" tIns="45720" rIns="91440" bIns="45720" rtlCol="0" anchor="t">
            <a:noAutofit/>
          </a:bodyPr>
          <a:lstStyle/>
          <a:p>
            <a:pPr marL="0" indent="0">
              <a:buNone/>
            </a:pPr>
            <a:r>
              <a:rPr lang="zh-TW" altLang="en-US" sz="1600">
                <a:solidFill>
                  <a:schemeClr val="bg1"/>
                </a:solidFill>
                <a:latin typeface="Microsoft JhengHei"/>
                <a:ea typeface="Microsoft JhengHei"/>
                <a:cs typeface="Microsoft JhengHei"/>
                <a:sym typeface="Microsoft JhengHei"/>
              </a:rPr>
              <a:t>除了備份伺服器，以 </a:t>
            </a:r>
            <a:r>
              <a:rPr lang="en-US" altLang="zh-TW" sz="1600">
                <a:solidFill>
                  <a:schemeClr val="bg1"/>
                </a:solidFill>
                <a:latin typeface="Microsoft JhengHei"/>
                <a:ea typeface="Microsoft JhengHei"/>
                <a:cs typeface="Microsoft JhengHei"/>
                <a:sym typeface="Microsoft JhengHei"/>
              </a:rPr>
              <a:t>SSD </a:t>
            </a:r>
            <a:r>
              <a:rPr lang="zh-TW" altLang="en-US" sz="1600">
                <a:solidFill>
                  <a:schemeClr val="bg1"/>
                </a:solidFill>
                <a:latin typeface="Microsoft JhengHei"/>
                <a:ea typeface="Microsoft JhengHei"/>
                <a:cs typeface="Microsoft JhengHei"/>
                <a:sym typeface="Microsoft JhengHei"/>
              </a:rPr>
              <a:t>預留空間、全域快取與自動分層，</a:t>
            </a:r>
            <a:r>
              <a:rPr lang="en-US" altLang="zh-TW" sz="1600">
                <a:solidFill>
                  <a:schemeClr val="bg1"/>
                </a:solidFill>
                <a:latin typeface="Microsoft JhengHei"/>
                <a:ea typeface="Microsoft JhengHei"/>
                <a:cs typeface="Microsoft JhengHei"/>
                <a:sym typeface="Microsoft JhengHei"/>
              </a:rPr>
              <a:t>QNAP NAS</a:t>
            </a:r>
            <a:r>
              <a:rPr lang="zh-TW" altLang="en-US" sz="1600">
                <a:solidFill>
                  <a:schemeClr val="bg1"/>
                </a:solidFill>
                <a:latin typeface="Microsoft JhengHei"/>
                <a:ea typeface="Microsoft JhengHei"/>
                <a:cs typeface="Microsoft JhengHei"/>
                <a:sym typeface="Microsoft JhengHei"/>
              </a:rPr>
              <a:t> 搭配 </a:t>
            </a:r>
            <a:r>
              <a:rPr lang="en-US" altLang="zh-TW" sz="1600">
                <a:solidFill>
                  <a:schemeClr val="bg1"/>
                </a:solidFill>
                <a:latin typeface="Microsoft JhengHei"/>
                <a:ea typeface="Microsoft JhengHei"/>
                <a:cs typeface="Microsoft JhengHei"/>
                <a:sym typeface="Microsoft JhengHei"/>
              </a:rPr>
              <a:t>SSD</a:t>
            </a:r>
            <a:r>
              <a:rPr lang="zh-TW" altLang="en-US" sz="1600">
                <a:solidFill>
                  <a:schemeClr val="bg1"/>
                </a:solidFill>
                <a:latin typeface="Microsoft JhengHei"/>
                <a:ea typeface="Microsoft JhengHei"/>
                <a:cs typeface="Microsoft JhengHei"/>
                <a:sym typeface="Microsoft JhengHei"/>
              </a:rPr>
              <a:t> 更可具備站上一線儲存，成為企業儲存中堅</a:t>
            </a:r>
            <a:r>
              <a:rPr lang="en-US" altLang="zh-TW" sz="1600">
                <a:solidFill>
                  <a:schemeClr val="bg1"/>
                </a:solidFill>
                <a:latin typeface="Microsoft JhengHei"/>
                <a:ea typeface="Microsoft JhengHei"/>
                <a:cs typeface="Microsoft JhengHei"/>
                <a:sym typeface="Microsoft JhengHei"/>
              </a:rPr>
              <a:t>. </a:t>
            </a:r>
            <a:endParaRPr lang="zh-TW" altLang="en-US" sz="1600">
              <a:solidFill>
                <a:schemeClr val="bg1"/>
              </a:solidFill>
              <a:latin typeface="Microsoft JhengHei"/>
              <a:ea typeface="Microsoft JhengHei"/>
              <a:cs typeface="Microsoft JhengHei"/>
            </a:endParaRPr>
          </a:p>
        </p:txBody>
      </p:sp>
      <p:sp>
        <p:nvSpPr>
          <p:cNvPr id="357" name="Shape 357"/>
          <p:cNvSpPr txBox="1">
            <a:spLocks noGrp="1"/>
          </p:cNvSpPr>
          <p:nvPr>
            <p:ph type="title"/>
          </p:nvPr>
        </p:nvSpPr>
        <p:spPr>
          <a:xfrm>
            <a:off x="457200" y="48400"/>
            <a:ext cx="8229600" cy="8128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lt1"/>
              </a:buClr>
              <a:buSzPts val="800"/>
              <a:buFont typeface="Verdana"/>
              <a:buNone/>
            </a:pPr>
            <a:r>
              <a:rPr lang="en-US" altLang="zh-TW" sz="3200">
                <a:solidFill>
                  <a:schemeClr val="lt1"/>
                </a:solidFill>
                <a:latin typeface="微軟正黑體" pitchFamily="34" charset="-120"/>
                <a:cs typeface="Arial"/>
                <a:sym typeface="Arial"/>
              </a:rPr>
              <a:t>QNAP NAS </a:t>
            </a:r>
            <a:r>
              <a:rPr lang="zh-TW" altLang="en-US" sz="3200">
                <a:solidFill>
                  <a:schemeClr val="lt1"/>
                </a:solidFill>
                <a:cs typeface="Arial"/>
                <a:sym typeface="Arial"/>
              </a:rPr>
              <a:t>搭配</a:t>
            </a:r>
            <a:r>
              <a:rPr lang="zh-TW" altLang="en-US" sz="3200">
                <a:solidFill>
                  <a:schemeClr val="lt1"/>
                </a:solidFill>
                <a:latin typeface="微軟正黑體" pitchFamily="34" charset="-120"/>
                <a:cs typeface="Arial"/>
                <a:sym typeface="Arial"/>
              </a:rPr>
              <a:t> </a:t>
            </a:r>
            <a:r>
              <a:rPr lang="en-US" altLang="zh-TW" sz="3200" b="1" i="0" u="none" strike="noStrike" cap="none">
                <a:solidFill>
                  <a:schemeClr val="lt1"/>
                </a:solidFill>
                <a:latin typeface="微軟正黑體" pitchFamily="34" charset="-120"/>
                <a:cs typeface="Arial"/>
                <a:sym typeface="Arial"/>
              </a:rPr>
              <a:t>SSD </a:t>
            </a:r>
            <a:r>
              <a:rPr lang="zh-TW" altLang="en-US" sz="3200" b="1" i="0" u="none" strike="noStrike" cap="none">
                <a:solidFill>
                  <a:schemeClr val="lt1"/>
                </a:solidFill>
                <a:latin typeface="微軟正黑體" pitchFamily="34" charset="-120"/>
                <a:cs typeface="Arial"/>
                <a:sym typeface="Arial"/>
              </a:rPr>
              <a:t>儲存配置建議</a:t>
            </a:r>
            <a:endParaRPr sz="3200" i="0" u="none" strike="noStrike" cap="none">
              <a:solidFill>
                <a:schemeClr val="lt1"/>
              </a:solidFill>
              <a:latin typeface="微軟正黑體" pitchFamily="34" charset="-120"/>
              <a:cs typeface="Microsoft JhengHei"/>
              <a:sym typeface="Microsoft JhengHei"/>
            </a:endParaRPr>
          </a:p>
        </p:txBody>
      </p:sp>
      <p:graphicFrame>
        <p:nvGraphicFramePr>
          <p:cNvPr id="359" name="Shape 359"/>
          <p:cNvGraphicFramePr/>
          <p:nvPr>
            <p:extLst>
              <p:ext uri="{D42A27DB-BD31-4B8C-83A1-F6EECF244321}">
                <p14:modId xmlns:p14="http://schemas.microsoft.com/office/powerpoint/2010/main" val="2454855153"/>
              </p:ext>
            </p:extLst>
          </p:nvPr>
        </p:nvGraphicFramePr>
        <p:xfrm>
          <a:off x="496313" y="2069326"/>
          <a:ext cx="8151374" cy="2293005"/>
        </p:xfrm>
        <a:graphic>
          <a:graphicData uri="http://schemas.openxmlformats.org/drawingml/2006/table">
            <a:tbl>
              <a:tblPr firstRow="1" bandRow="1">
                <a:tableStyleId>{C1ABDB6C-D691-4EE8-BAD5-AE3D75C63088}</a:tableStyleId>
              </a:tblPr>
              <a:tblGrid>
                <a:gridCol w="1461487">
                  <a:extLst>
                    <a:ext uri="{9D8B030D-6E8A-4147-A177-3AD203B41FA5}">
                      <a16:colId xmlns:a16="http://schemas.microsoft.com/office/drawing/2014/main" val="20000"/>
                    </a:ext>
                  </a:extLst>
                </a:gridCol>
                <a:gridCol w="1325248">
                  <a:extLst>
                    <a:ext uri="{9D8B030D-6E8A-4147-A177-3AD203B41FA5}">
                      <a16:colId xmlns:a16="http://schemas.microsoft.com/office/drawing/2014/main" val="20001"/>
                    </a:ext>
                  </a:extLst>
                </a:gridCol>
                <a:gridCol w="1396056">
                  <a:extLst>
                    <a:ext uri="{9D8B030D-6E8A-4147-A177-3AD203B41FA5}">
                      <a16:colId xmlns:a16="http://schemas.microsoft.com/office/drawing/2014/main" val="20002"/>
                    </a:ext>
                  </a:extLst>
                </a:gridCol>
                <a:gridCol w="1325935">
                  <a:extLst>
                    <a:ext uri="{9D8B030D-6E8A-4147-A177-3AD203B41FA5}">
                      <a16:colId xmlns:a16="http://schemas.microsoft.com/office/drawing/2014/main" val="20003"/>
                    </a:ext>
                  </a:extLst>
                </a:gridCol>
                <a:gridCol w="1293279">
                  <a:extLst>
                    <a:ext uri="{9D8B030D-6E8A-4147-A177-3AD203B41FA5}">
                      <a16:colId xmlns:a16="http://schemas.microsoft.com/office/drawing/2014/main" val="20004"/>
                    </a:ext>
                  </a:extLst>
                </a:gridCol>
                <a:gridCol w="1349369">
                  <a:extLst>
                    <a:ext uri="{9D8B030D-6E8A-4147-A177-3AD203B41FA5}">
                      <a16:colId xmlns:a16="http://schemas.microsoft.com/office/drawing/2014/main" val="20005"/>
                    </a:ext>
                  </a:extLst>
                </a:gridCol>
              </a:tblGrid>
              <a:tr h="596424">
                <a:tc>
                  <a:txBody>
                    <a:bodyPr/>
                    <a:lstStyle/>
                    <a:p>
                      <a:pPr marL="0" marR="0" lvl="0" indent="0" algn="ctr" rtl="0">
                        <a:spcBef>
                          <a:spcPts val="0"/>
                        </a:spcBef>
                        <a:spcAft>
                          <a:spcPts val="0"/>
                        </a:spcAft>
                        <a:buNone/>
                      </a:pPr>
                      <a:r>
                        <a:rPr lang="zh-TW" altLang="en-US" sz="1200">
                          <a:solidFill>
                            <a:schemeClr val="bg1"/>
                          </a:solidFill>
                          <a:latin typeface="微軟正黑體" panose="020B0604030504040204" pitchFamily="34" charset="-120"/>
                          <a:ea typeface="微軟正黑體" panose="020B0604030504040204" pitchFamily="34" charset="-120"/>
                          <a:sym typeface="Microsoft JhengHei"/>
                        </a:rPr>
                        <a:t>使用情境</a:t>
                      </a: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050A2A">
                        <a:alpha val="75000"/>
                      </a:srgbClr>
                    </a:solidFill>
                  </a:tcPr>
                </a:tc>
                <a:tc>
                  <a:txBody>
                    <a:bodyPr/>
                    <a:lstStyle/>
                    <a:p>
                      <a:pPr marL="0" marR="0" lvl="0" indent="0" algn="ctr" rtl="0">
                        <a:spcBef>
                          <a:spcPts val="0"/>
                        </a:spcBef>
                        <a:spcAft>
                          <a:spcPts val="0"/>
                        </a:spcAft>
                        <a:buNone/>
                      </a:pPr>
                      <a:r>
                        <a:rPr lang="zh-TW" altLang="en-US" sz="1200" b="1">
                          <a:solidFill>
                            <a:srgbClr val="2CF8FD"/>
                          </a:solidFill>
                          <a:latin typeface="微軟正黑體" panose="020B0604030504040204" pitchFamily="34" charset="-120"/>
                          <a:ea typeface="微軟正黑體" panose="020B0604030504040204" pitchFamily="34" charset="-120"/>
                          <a:sym typeface="Microsoft JhengHei"/>
                        </a:rPr>
                        <a:t>檔案</a:t>
                      </a:r>
                      <a:br>
                        <a:rPr lang="zh-TW" altLang="en-US" sz="1200" b="1">
                          <a:solidFill>
                            <a:srgbClr val="2CF8FD"/>
                          </a:solidFill>
                          <a:latin typeface="微軟正黑體" panose="020B0604030504040204" pitchFamily="34" charset="-120"/>
                          <a:ea typeface="微軟正黑體" panose="020B0604030504040204" pitchFamily="34" charset="-120"/>
                          <a:sym typeface="Microsoft JhengHei"/>
                        </a:rPr>
                      </a:br>
                      <a:r>
                        <a:rPr lang="zh-TW" altLang="en-US" sz="1200" b="1">
                          <a:solidFill>
                            <a:srgbClr val="2CF8FD"/>
                          </a:solidFill>
                          <a:latin typeface="微軟正黑體" panose="020B0604030504040204" pitchFamily="34" charset="-120"/>
                          <a:ea typeface="微軟正黑體" panose="020B0604030504040204" pitchFamily="34" charset="-120"/>
                          <a:sym typeface="Microsoft JhengHei"/>
                        </a:rPr>
                        <a:t>伺服器</a:t>
                      </a: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050A2A">
                        <a:alpha val="75000"/>
                      </a:srgbClr>
                    </a:solidFill>
                  </a:tcPr>
                </a:tc>
                <a:tc>
                  <a:txBody>
                    <a:bodyPr/>
                    <a:lstStyle/>
                    <a:p>
                      <a:pPr marL="0" marR="0" lvl="0" indent="0" algn="ctr" rtl="0">
                        <a:spcBef>
                          <a:spcPts val="0"/>
                        </a:spcBef>
                        <a:spcAft>
                          <a:spcPts val="0"/>
                        </a:spcAft>
                        <a:buNone/>
                      </a:pPr>
                      <a:r>
                        <a:rPr lang="zh-TW" sz="1200" b="1">
                          <a:solidFill>
                            <a:srgbClr val="2CF8FD"/>
                          </a:solidFill>
                          <a:latin typeface="微軟正黑體" panose="020B0604030504040204" pitchFamily="34" charset="-120"/>
                          <a:ea typeface="微軟正黑體" panose="020B0604030504040204" pitchFamily="34" charset="-120"/>
                          <a:sym typeface="Microsoft JhengHei"/>
                        </a:rPr>
                        <a:t>網站</a:t>
                      </a:r>
                      <a:r>
                        <a:rPr lang="zh-TW" altLang="en-US" sz="1200" b="1">
                          <a:solidFill>
                            <a:srgbClr val="2CF8FD"/>
                          </a:solidFill>
                          <a:latin typeface="微軟正黑體" panose="020B0604030504040204" pitchFamily="34" charset="-120"/>
                          <a:ea typeface="微軟正黑體" panose="020B0604030504040204" pitchFamily="34" charset="-120"/>
                          <a:sym typeface="Microsoft JhengHei"/>
                        </a:rPr>
                        <a:t>、應用、虛擬化儲存</a:t>
                      </a:r>
                      <a:r>
                        <a:rPr lang="zh-TW" sz="1200" b="1">
                          <a:solidFill>
                            <a:srgbClr val="2CF8FD"/>
                          </a:solidFill>
                          <a:latin typeface="微軟正黑體" panose="020B0604030504040204" pitchFamily="34" charset="-120"/>
                          <a:ea typeface="微軟正黑體" panose="020B0604030504040204" pitchFamily="34" charset="-120"/>
                          <a:sym typeface="Microsoft JhengHei"/>
                        </a:rPr>
                        <a:t>伺服器</a:t>
                      </a:r>
                      <a:endParaRPr sz="1200" b="1">
                        <a:solidFill>
                          <a:srgbClr val="2CF8FD"/>
                        </a:solidFill>
                        <a:latin typeface="微軟正黑體" panose="020B0604030504040204" pitchFamily="34" charset="-120"/>
                        <a:ea typeface="微軟正黑體" panose="020B0604030504040204" pitchFamily="34" charset="-120"/>
                        <a:sym typeface="Microsoft JhengHei"/>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050A2A">
                        <a:alpha val="75000"/>
                      </a:srgbClr>
                    </a:solidFill>
                  </a:tcPr>
                </a:tc>
                <a:tc>
                  <a:txBody>
                    <a:bodyPr/>
                    <a:lstStyle/>
                    <a:p>
                      <a:pPr marL="0" marR="0" lvl="0" indent="0" algn="ctr" rtl="0">
                        <a:spcBef>
                          <a:spcPts val="0"/>
                        </a:spcBef>
                        <a:spcAft>
                          <a:spcPts val="0"/>
                        </a:spcAft>
                        <a:buNone/>
                      </a:pPr>
                      <a:r>
                        <a:rPr lang="zh-TW" sz="1200" b="1">
                          <a:solidFill>
                            <a:srgbClr val="2CF8FD"/>
                          </a:solidFill>
                          <a:latin typeface="微軟正黑體" panose="020B0604030504040204" pitchFamily="34" charset="-120"/>
                          <a:ea typeface="微軟正黑體" panose="020B0604030504040204" pitchFamily="34" charset="-120"/>
                          <a:sym typeface="Microsoft JhengHei"/>
                        </a:rPr>
                        <a:t>共同編輯</a:t>
                      </a:r>
                      <a:r>
                        <a:rPr lang="zh-TW" altLang="en-US" sz="1200" b="1">
                          <a:solidFill>
                            <a:srgbClr val="2CF8FD"/>
                          </a:solidFill>
                          <a:latin typeface="微軟正黑體" panose="020B0604030504040204" pitchFamily="34" charset="-120"/>
                          <a:ea typeface="微軟正黑體" panose="020B0604030504040204" pitchFamily="34" charset="-120"/>
                          <a:sym typeface="Microsoft JhengHei"/>
                        </a:rPr>
                        <a:t>、</a:t>
                      </a:r>
                      <a:r>
                        <a:rPr lang="zh-TW" sz="1200" b="1">
                          <a:solidFill>
                            <a:srgbClr val="2CF8FD"/>
                          </a:solidFill>
                          <a:latin typeface="微軟正黑體" panose="020B0604030504040204" pitchFamily="34" charset="-120"/>
                          <a:ea typeface="微軟正黑體" panose="020B0604030504040204" pitchFamily="34" charset="-120"/>
                          <a:sym typeface="Microsoft JhengHei"/>
                        </a:rPr>
                        <a:t>影像作業工作站</a:t>
                      </a:r>
                      <a:endParaRPr sz="1200" b="1">
                        <a:solidFill>
                          <a:srgbClr val="2CF8FD"/>
                        </a:solidFill>
                        <a:latin typeface="微軟正黑體" panose="020B0604030504040204" pitchFamily="34" charset="-120"/>
                        <a:ea typeface="微軟正黑體" panose="020B0604030504040204" pitchFamily="34" charset="-120"/>
                        <a:sym typeface="Microsoft JhengHei"/>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050A2A">
                        <a:alpha val="75000"/>
                      </a:srgbClr>
                    </a:solidFill>
                  </a:tcPr>
                </a:tc>
                <a:tc>
                  <a:txBody>
                    <a:bodyPr/>
                    <a:lstStyle/>
                    <a:p>
                      <a:pPr marL="0" marR="0" lvl="0" indent="0" algn="ctr" rtl="0">
                        <a:spcBef>
                          <a:spcPts val="0"/>
                        </a:spcBef>
                        <a:spcAft>
                          <a:spcPts val="0"/>
                        </a:spcAft>
                        <a:buNone/>
                      </a:pPr>
                      <a:r>
                        <a:rPr lang="en-US" altLang="zh-TW" sz="1200" b="1" err="1">
                          <a:solidFill>
                            <a:srgbClr val="2CF8FD"/>
                          </a:solidFill>
                          <a:latin typeface="微軟正黑體" panose="020B0604030504040204" pitchFamily="34" charset="-120"/>
                          <a:ea typeface="微軟正黑體" panose="020B0604030504040204" pitchFamily="34" charset="-120"/>
                          <a:sym typeface="Microsoft JhengHei"/>
                        </a:rPr>
                        <a:t>監控、多端</a:t>
                      </a:r>
                      <a:r>
                        <a:rPr lang="en-US" altLang="zh-TW" sz="1200" b="1">
                          <a:solidFill>
                            <a:srgbClr val="2CF8FD"/>
                          </a:solidFill>
                          <a:latin typeface="微軟正黑體" panose="020B0604030504040204" pitchFamily="34" charset="-120"/>
                          <a:ea typeface="微軟正黑體" panose="020B0604030504040204" pitchFamily="34" charset="-120"/>
                          <a:sym typeface="Microsoft JhengHei"/>
                        </a:rPr>
                        <a:t> </a:t>
                      </a:r>
                      <a:r>
                        <a:rPr lang="en-US" altLang="zh-TW" sz="1200" b="1" err="1">
                          <a:solidFill>
                            <a:srgbClr val="2CF8FD"/>
                          </a:solidFill>
                          <a:latin typeface="微軟正黑體" panose="020B0604030504040204" pitchFamily="34" charset="-120"/>
                          <a:ea typeface="微軟正黑體" panose="020B0604030504040204" pitchFamily="34" charset="-120"/>
                          <a:sym typeface="Microsoft JhengHei"/>
                        </a:rPr>
                        <a:t>Log、備份</a:t>
                      </a:r>
                      <a:r>
                        <a:rPr lang="zh-TW" altLang="en-US" sz="1200" b="1">
                          <a:solidFill>
                            <a:srgbClr val="2CF8FD"/>
                          </a:solidFill>
                          <a:latin typeface="微軟正黑體" panose="020B0604030504040204" pitchFamily="34" charset="-120"/>
                          <a:ea typeface="微軟正黑體" panose="020B0604030504040204" pitchFamily="34" charset="-120"/>
                          <a:sym typeface="Microsoft JhengHei"/>
                        </a:rPr>
                        <a:t>伺服器</a:t>
                      </a:r>
                      <a:endParaRPr lang="zh-TW" sz="1200" b="1">
                        <a:solidFill>
                          <a:srgbClr val="2CF8FD"/>
                        </a:solidFill>
                        <a:latin typeface="微軟正黑體" panose="020B0604030504040204" pitchFamily="34" charset="-120"/>
                        <a:ea typeface="微軟正黑體" panose="020B0604030504040204" pitchFamily="34" charset="-120"/>
                        <a:sym typeface="Microsoft JhengHei"/>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050A2A">
                        <a:alpha val="75000"/>
                      </a:srgbClr>
                    </a:solidFill>
                  </a:tcPr>
                </a:tc>
                <a:tc>
                  <a:txBody>
                    <a:bodyPr/>
                    <a:lstStyle/>
                    <a:p>
                      <a:pPr marL="0" marR="0" lvl="0" indent="0" algn="ctr" rtl="0">
                        <a:spcBef>
                          <a:spcPts val="0"/>
                        </a:spcBef>
                        <a:spcAft>
                          <a:spcPts val="0"/>
                        </a:spcAft>
                        <a:buNone/>
                      </a:pPr>
                      <a:r>
                        <a:rPr lang="zh-TW" altLang="en-US" sz="1200" b="1">
                          <a:solidFill>
                            <a:srgbClr val="2CF8FD"/>
                          </a:solidFill>
                          <a:latin typeface="微軟正黑體" panose="020B0604030504040204" pitchFamily="34" charset="-120"/>
                          <a:ea typeface="微軟正黑體" panose="020B0604030504040204" pitchFamily="34" charset="-120"/>
                          <a:sym typeface="Microsoft JhengHei"/>
                        </a:rPr>
                        <a:t>企業關鍵</a:t>
                      </a:r>
                      <a:br>
                        <a:rPr lang="zh-TW" altLang="en-US" sz="1200" b="1">
                          <a:solidFill>
                            <a:srgbClr val="2CF8FD"/>
                          </a:solidFill>
                          <a:latin typeface="微軟正黑體" panose="020B0604030504040204" pitchFamily="34" charset="-120"/>
                          <a:ea typeface="微軟正黑體" panose="020B0604030504040204" pitchFamily="34" charset="-120"/>
                          <a:sym typeface="Microsoft JhengHei"/>
                        </a:rPr>
                      </a:br>
                      <a:r>
                        <a:rPr lang="zh-TW" altLang="en-US" sz="1200" b="1">
                          <a:solidFill>
                            <a:srgbClr val="2CF8FD"/>
                          </a:solidFill>
                          <a:latin typeface="微軟正黑體" panose="020B0604030504040204" pitchFamily="34" charset="-120"/>
                          <a:ea typeface="微軟正黑體" panose="020B0604030504040204" pitchFamily="34" charset="-120"/>
                          <a:sym typeface="Microsoft JhengHei"/>
                        </a:rPr>
                        <a:t>資料庫應用</a:t>
                      </a: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050A2A">
                        <a:alpha val="75000"/>
                      </a:srgbClr>
                    </a:solidFill>
                  </a:tcPr>
                </a:tc>
                <a:extLst>
                  <a:ext uri="{0D108BD9-81ED-4DB2-BD59-A6C34878D82A}">
                    <a16:rowId xmlns:a16="http://schemas.microsoft.com/office/drawing/2014/main" val="10000"/>
                  </a:ext>
                </a:extLst>
              </a:tr>
              <a:tr h="560061">
                <a:tc>
                  <a:txBody>
                    <a:bodyPr/>
                    <a:lstStyle/>
                    <a:p>
                      <a:pPr marL="0" marR="0" lvl="0" indent="0" algn="ctr" rtl="0">
                        <a:spcBef>
                          <a:spcPts val="0"/>
                        </a:spcBef>
                        <a:spcAft>
                          <a:spcPts val="0"/>
                        </a:spcAft>
                        <a:buNone/>
                      </a:pPr>
                      <a:r>
                        <a:rPr lang="en-US" altLang="zh-TW" sz="1200">
                          <a:solidFill>
                            <a:schemeClr val="bg1"/>
                          </a:solidFill>
                          <a:latin typeface="微軟正黑體" panose="020B0604030504040204" pitchFamily="34" charset="-120"/>
                          <a:ea typeface="微軟正黑體" panose="020B0604030504040204" pitchFamily="34" charset="-120"/>
                          <a:sym typeface="Microsoft JhengHei"/>
                        </a:rPr>
                        <a:t>SSD</a:t>
                      </a:r>
                      <a:endParaRPr lang="zh-TW" altLang="en-US" sz="1200">
                        <a:solidFill>
                          <a:schemeClr val="bg1"/>
                        </a:solidFill>
                        <a:latin typeface="微軟正黑體" panose="020B0604030504040204" pitchFamily="34" charset="-120"/>
                        <a:ea typeface="微軟正黑體" panose="020B0604030504040204" pitchFamily="34" charset="-120"/>
                        <a:sym typeface="Microsoft JhengHei"/>
                      </a:endParaRPr>
                    </a:p>
                    <a:p>
                      <a:pPr marL="0" marR="0" lvl="0" indent="0" algn="ctr">
                        <a:spcBef>
                          <a:spcPts val="0"/>
                        </a:spcBef>
                        <a:spcAft>
                          <a:spcPts val="0"/>
                        </a:spcAft>
                        <a:buNone/>
                      </a:pPr>
                      <a:r>
                        <a:rPr lang="zh-TW" altLang="en-US" sz="1200">
                          <a:solidFill>
                            <a:schemeClr val="bg1"/>
                          </a:solidFill>
                          <a:latin typeface="微軟正黑體" panose="020B0604030504040204" pitchFamily="34" charset="-120"/>
                          <a:ea typeface="微軟正黑體" panose="020B0604030504040204" pitchFamily="34" charset="-120"/>
                          <a:sym typeface="Microsoft JhengHei"/>
                        </a:rPr>
                        <a:t>佈署類型</a:t>
                      </a:r>
                    </a:p>
                  </a:txBody>
                  <a:tcPr marL="91450" marR="91450" marT="45725" marB="45725" anchor="ctr">
                    <a:lnL w="12700" cmpd="sng">
                      <a:noFill/>
                      <a:prstDash val="soli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tc>
                  <a:txBody>
                    <a:bodyPr/>
                    <a:lstStyle/>
                    <a:p>
                      <a:pPr algn="ctr"/>
                      <a:r>
                        <a:rPr lang="en-US" altLang="zh-TW" sz="1200" err="1">
                          <a:solidFill>
                            <a:schemeClr val="bg1"/>
                          </a:solidFill>
                          <a:latin typeface="微軟正黑體" panose="020B0604030504040204" pitchFamily="34" charset="-120"/>
                          <a:ea typeface="微軟正黑體" panose="020B0604030504040204" pitchFamily="34" charset="-120"/>
                        </a:rPr>
                        <a:t>Qtier</a:t>
                      </a:r>
                      <a:r>
                        <a:rPr lang="en-US" altLang="zh-TW" sz="1200" baseline="0">
                          <a:solidFill>
                            <a:schemeClr val="bg1"/>
                          </a:solidFill>
                          <a:latin typeface="微軟正黑體" panose="020B0604030504040204" pitchFamily="34" charset="-120"/>
                          <a:ea typeface="微軟正黑體" panose="020B0604030504040204" pitchFamily="34" charset="-120"/>
                        </a:rPr>
                        <a:t>™</a:t>
                      </a:r>
                      <a:endParaRPr lang="zh-TW" altLang="en-US" sz="1200">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tc>
                  <a:txBody>
                    <a:bodyPr/>
                    <a:lstStyle/>
                    <a:p>
                      <a:pPr algn="ctr"/>
                      <a:r>
                        <a:rPr lang="en-US" altLang="zh-TW" sz="1200" err="1">
                          <a:solidFill>
                            <a:schemeClr val="bg1"/>
                          </a:solidFill>
                          <a:latin typeface="微軟正黑體" panose="020B0604030504040204" pitchFamily="34" charset="-120"/>
                          <a:ea typeface="微軟正黑體" panose="020B0604030504040204" pitchFamily="34" charset="-120"/>
                        </a:rPr>
                        <a:t>Qtier</a:t>
                      </a:r>
                      <a:r>
                        <a:rPr lang="en-US" altLang="zh-TW" sz="1200" baseline="0">
                          <a:solidFill>
                            <a:schemeClr val="bg1"/>
                          </a:solidFill>
                          <a:latin typeface="微軟正黑體" panose="020B0604030504040204" pitchFamily="34" charset="-120"/>
                          <a:ea typeface="微軟正黑體" panose="020B0604030504040204" pitchFamily="34" charset="-120"/>
                        </a:rPr>
                        <a:t>™</a:t>
                      </a:r>
                      <a:endParaRPr lang="zh-TW" altLang="en-US" sz="1200">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tc>
                  <a:txBody>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SSD</a:t>
                      </a:r>
                      <a:br>
                        <a:rPr lang="en-US" altLang="zh-TW" sz="1200">
                          <a:solidFill>
                            <a:schemeClr val="bg1"/>
                          </a:solidFill>
                          <a:latin typeface="微軟正黑體" panose="020B0604030504040204" pitchFamily="34" charset="-120"/>
                          <a:ea typeface="微軟正黑體" panose="020B0604030504040204" pitchFamily="34" charset="-120"/>
                        </a:rPr>
                      </a:br>
                      <a:r>
                        <a:rPr lang="zh-TW" altLang="en-US" sz="1200">
                          <a:solidFill>
                            <a:schemeClr val="bg1"/>
                          </a:solidFill>
                          <a:latin typeface="微軟正黑體" panose="020B0604030504040204" pitchFamily="34" charset="-120"/>
                          <a:ea typeface="微軟正黑體" panose="020B0604030504040204" pitchFamily="34" charset="-120"/>
                        </a:rPr>
                        <a:t>讀寫快取</a:t>
                      </a: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tc>
                  <a:txBody>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SSD</a:t>
                      </a:r>
                      <a:r>
                        <a:rPr lang="zh-TW" altLang="en-US" sz="1200">
                          <a:solidFill>
                            <a:schemeClr val="bg1"/>
                          </a:solidFill>
                          <a:latin typeface="微軟正黑體" panose="020B0604030504040204" pitchFamily="34" charset="-120"/>
                          <a:ea typeface="微軟正黑體" panose="020B0604030504040204" pitchFamily="34" charset="-120"/>
                        </a:rPr>
                        <a:t> </a:t>
                      </a:r>
                      <a:br>
                        <a:rPr lang="zh-TW" altLang="en-US" sz="1200">
                          <a:solidFill>
                            <a:schemeClr val="bg1"/>
                          </a:solidFill>
                          <a:latin typeface="微軟正黑體" panose="020B0604030504040204" pitchFamily="34" charset="-120"/>
                          <a:ea typeface="微軟正黑體" panose="020B0604030504040204" pitchFamily="34" charset="-120"/>
                        </a:rPr>
                      </a:br>
                      <a:r>
                        <a:rPr lang="zh-TW" altLang="en-US" sz="1200">
                          <a:solidFill>
                            <a:schemeClr val="bg1"/>
                          </a:solidFill>
                          <a:latin typeface="微軟正黑體" panose="020B0604030504040204" pitchFamily="34" charset="-120"/>
                          <a:ea typeface="微軟正黑體" panose="020B0604030504040204" pitchFamily="34" charset="-120"/>
                        </a:rPr>
                        <a:t>唯寫快取</a:t>
                      </a: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tc>
                  <a:txBody>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SSD</a:t>
                      </a:r>
                      <a:r>
                        <a:rPr lang="zh-TW" altLang="en-US" sz="1200">
                          <a:solidFill>
                            <a:schemeClr val="bg1"/>
                          </a:solidFill>
                          <a:latin typeface="微軟正黑體" panose="020B0604030504040204" pitchFamily="34" charset="-120"/>
                          <a:ea typeface="微軟正黑體" panose="020B0604030504040204" pitchFamily="34" charset="-120"/>
                        </a:rPr>
                        <a:t> </a:t>
                      </a:r>
                      <a:r>
                        <a:rPr lang="en-US" altLang="zh-TW" sz="1200">
                          <a:solidFill>
                            <a:schemeClr val="bg1"/>
                          </a:solidFill>
                          <a:latin typeface="微軟正黑體" panose="020B0604030504040204" pitchFamily="34" charset="-120"/>
                          <a:ea typeface="微軟正黑體" panose="020B0604030504040204" pitchFamily="34" charset="-120"/>
                        </a:rPr>
                        <a:t>RAID</a:t>
                      </a:r>
                      <a:endParaRPr lang="zh-TW" altLang="en-US" sz="1200">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extLst>
                  <a:ext uri="{0D108BD9-81ED-4DB2-BD59-A6C34878D82A}">
                    <a16:rowId xmlns:a16="http://schemas.microsoft.com/office/drawing/2014/main" val="10001"/>
                  </a:ext>
                </a:extLst>
              </a:tr>
              <a:tr h="568260">
                <a:tc>
                  <a:txBody>
                    <a:bodyPr/>
                    <a:lstStyle/>
                    <a:p>
                      <a:pPr marL="0" marR="0" lvl="0" indent="0" algn="ctr" rtl="0">
                        <a:spcBef>
                          <a:spcPts val="0"/>
                        </a:spcBef>
                        <a:spcAft>
                          <a:spcPts val="0"/>
                        </a:spcAft>
                        <a:buNone/>
                      </a:pPr>
                      <a:r>
                        <a:rPr lang="en-US" altLang="zh-TW" sz="1200">
                          <a:solidFill>
                            <a:schemeClr val="bg1"/>
                          </a:solidFill>
                          <a:latin typeface="微軟正黑體" panose="020B0604030504040204" pitchFamily="34" charset="-120"/>
                          <a:ea typeface="微軟正黑體" panose="020B0604030504040204" pitchFamily="34" charset="-120"/>
                          <a:sym typeface="Microsoft JhengHei"/>
                        </a:rPr>
                        <a:t>SSD</a:t>
                      </a:r>
                      <a:r>
                        <a:rPr lang="zh-TW" altLang="en-US" sz="1200">
                          <a:solidFill>
                            <a:schemeClr val="bg1"/>
                          </a:solidFill>
                          <a:latin typeface="微軟正黑體" panose="020B0604030504040204" pitchFamily="34" charset="-120"/>
                          <a:ea typeface="微軟正黑體" panose="020B0604030504040204" pitchFamily="34" charset="-120"/>
                          <a:sym typeface="Microsoft JhengHei"/>
                        </a:rPr>
                        <a:t> </a:t>
                      </a:r>
                      <a:endParaRPr lang="en-US" sz="1200">
                        <a:solidFill>
                          <a:schemeClr val="bg1"/>
                        </a:solidFill>
                        <a:latin typeface="微軟正黑體" panose="020B0604030504040204" pitchFamily="34" charset="-120"/>
                        <a:ea typeface="微軟正黑體" panose="020B0604030504040204" pitchFamily="34" charset="-120"/>
                        <a:sym typeface="Microsoft JhengHei"/>
                      </a:endParaRPr>
                    </a:p>
                    <a:p>
                      <a:pPr marL="0" marR="0" lvl="0" indent="0" algn="ctr">
                        <a:spcBef>
                          <a:spcPts val="0"/>
                        </a:spcBef>
                        <a:spcAft>
                          <a:spcPts val="0"/>
                        </a:spcAft>
                        <a:buNone/>
                      </a:pPr>
                      <a:r>
                        <a:rPr lang="en-US" altLang="zh-TW" sz="1200">
                          <a:solidFill>
                            <a:schemeClr val="bg1"/>
                          </a:solidFill>
                          <a:latin typeface="微軟正黑體" panose="020B0604030504040204" pitchFamily="34" charset="-120"/>
                          <a:ea typeface="微軟正黑體" panose="020B0604030504040204" pitchFamily="34" charset="-120"/>
                          <a:sym typeface="Microsoft JhengHei"/>
                        </a:rPr>
                        <a:t>RAID</a:t>
                      </a:r>
                      <a:r>
                        <a:rPr lang="zh-TW" altLang="en-US" sz="1200" baseline="0">
                          <a:solidFill>
                            <a:schemeClr val="bg1"/>
                          </a:solidFill>
                          <a:latin typeface="微軟正黑體" panose="020B0604030504040204" pitchFamily="34" charset="-120"/>
                          <a:ea typeface="微軟正黑體" panose="020B0604030504040204" pitchFamily="34" charset="-120"/>
                          <a:sym typeface="Microsoft JhengHei"/>
                        </a:rPr>
                        <a:t> 類型</a:t>
                      </a:r>
                      <a:endParaRPr lang="en-US" sz="1200">
                        <a:solidFill>
                          <a:schemeClr val="bg1"/>
                        </a:solidFill>
                        <a:latin typeface="微軟正黑體" panose="020B0604030504040204" pitchFamily="34" charset="-120"/>
                        <a:ea typeface="微軟正黑體" panose="020B0604030504040204" pitchFamily="34" charset="-120"/>
                        <a:sym typeface="Microsoft JhengHei"/>
                      </a:endParaRPr>
                    </a:p>
                  </a:txBody>
                  <a:tcPr marL="91450" marR="91450" marT="45725" marB="45725" anchor="ctr">
                    <a:lnL w="12700" cmpd="sng">
                      <a:noFill/>
                      <a:prstDash val="soli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RAID</a:t>
                      </a:r>
                      <a:r>
                        <a:rPr lang="zh-TW" altLang="en-US" sz="1200">
                          <a:solidFill>
                            <a:schemeClr val="bg1"/>
                          </a:solidFill>
                          <a:latin typeface="微軟正黑體" panose="020B0604030504040204" pitchFamily="34" charset="-120"/>
                          <a:ea typeface="微軟正黑體" panose="020B0604030504040204" pitchFamily="34" charset="-120"/>
                        </a:rPr>
                        <a:t> </a:t>
                      </a:r>
                      <a:r>
                        <a:rPr lang="en-US" altLang="zh-TW" sz="1200">
                          <a:solidFill>
                            <a:schemeClr val="bg1"/>
                          </a:solidFill>
                          <a:latin typeface="微軟正黑體" panose="020B0604030504040204" pitchFamily="34" charset="-120"/>
                          <a:ea typeface="微軟正黑體" panose="020B0604030504040204" pitchFamily="34" charset="-120"/>
                        </a:rPr>
                        <a:t>6</a:t>
                      </a:r>
                      <a:endParaRPr lang="zh-TW" altLang="en-US" sz="1200">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RAID</a:t>
                      </a:r>
                      <a:r>
                        <a:rPr lang="zh-TW" altLang="en-US" sz="1200">
                          <a:solidFill>
                            <a:schemeClr val="bg1"/>
                          </a:solidFill>
                          <a:latin typeface="微軟正黑體" panose="020B0604030504040204" pitchFamily="34" charset="-120"/>
                          <a:ea typeface="微軟正黑體" panose="020B0604030504040204" pitchFamily="34" charset="-120"/>
                        </a:rPr>
                        <a:t> </a:t>
                      </a:r>
                      <a:r>
                        <a:rPr lang="en-US" altLang="zh-TW" sz="1200">
                          <a:solidFill>
                            <a:schemeClr val="bg1"/>
                          </a:solidFill>
                          <a:latin typeface="微軟正黑體" panose="020B0604030504040204" pitchFamily="34" charset="-120"/>
                          <a:ea typeface="微軟正黑體" panose="020B0604030504040204" pitchFamily="34" charset="-120"/>
                        </a:rPr>
                        <a:t>10</a:t>
                      </a:r>
                      <a:endParaRPr lang="zh-TW" altLang="en-US" sz="1200">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RAID</a:t>
                      </a:r>
                      <a:r>
                        <a:rPr lang="zh-TW" altLang="en-US" sz="1200">
                          <a:solidFill>
                            <a:schemeClr val="bg1"/>
                          </a:solidFill>
                          <a:latin typeface="微軟正黑體" panose="020B0604030504040204" pitchFamily="34" charset="-120"/>
                          <a:ea typeface="微軟正黑體" panose="020B0604030504040204" pitchFamily="34" charset="-120"/>
                        </a:rPr>
                        <a:t> </a:t>
                      </a:r>
                      <a:r>
                        <a:rPr lang="en-US" altLang="zh-TW" sz="1200">
                          <a:solidFill>
                            <a:schemeClr val="bg1"/>
                          </a:solidFill>
                          <a:latin typeface="微軟正黑體" panose="020B0604030504040204" pitchFamily="34" charset="-120"/>
                          <a:ea typeface="微軟正黑體" panose="020B0604030504040204" pitchFamily="34" charset="-120"/>
                        </a:rPr>
                        <a:t>5</a:t>
                      </a:r>
                      <a:endParaRPr lang="zh-TW" altLang="en-US" sz="1200">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RAID</a:t>
                      </a:r>
                      <a:r>
                        <a:rPr lang="zh-TW" altLang="en-US" sz="1200">
                          <a:solidFill>
                            <a:schemeClr val="bg1"/>
                          </a:solidFill>
                          <a:latin typeface="微軟正黑體" panose="020B0604030504040204" pitchFamily="34" charset="-120"/>
                          <a:ea typeface="微軟正黑體" panose="020B0604030504040204" pitchFamily="34" charset="-120"/>
                        </a:rPr>
                        <a:t> </a:t>
                      </a:r>
                      <a:r>
                        <a:rPr lang="en-US" altLang="zh-TW" sz="1200">
                          <a:solidFill>
                            <a:schemeClr val="bg1"/>
                          </a:solidFill>
                          <a:latin typeface="微軟正黑體" panose="020B0604030504040204" pitchFamily="34" charset="-120"/>
                          <a:ea typeface="微軟正黑體" panose="020B0604030504040204" pitchFamily="34" charset="-120"/>
                        </a:rPr>
                        <a:t>10</a:t>
                      </a:r>
                      <a:endParaRPr lang="zh-TW" altLang="en-US" sz="1200">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RAID</a:t>
                      </a:r>
                      <a:r>
                        <a:rPr lang="zh-TW" altLang="en-US" sz="1200">
                          <a:solidFill>
                            <a:schemeClr val="bg1"/>
                          </a:solidFill>
                          <a:latin typeface="微軟正黑體" panose="020B0604030504040204" pitchFamily="34" charset="-120"/>
                          <a:ea typeface="微軟正黑體" panose="020B0604030504040204" pitchFamily="34" charset="-120"/>
                        </a:rPr>
                        <a:t> </a:t>
                      </a:r>
                      <a:r>
                        <a:rPr lang="en-US" altLang="zh-TW" sz="1200">
                          <a:solidFill>
                            <a:schemeClr val="bg1"/>
                          </a:solidFill>
                          <a:latin typeface="微軟正黑體" panose="020B0604030504040204" pitchFamily="34" charset="-120"/>
                          <a:ea typeface="微軟正黑體" panose="020B0604030504040204" pitchFamily="34" charset="-120"/>
                        </a:rPr>
                        <a:t>10</a:t>
                      </a:r>
                      <a:endParaRPr lang="zh-TW" altLang="en-US" sz="1200">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68260">
                <a:tc>
                  <a:txBody>
                    <a:bodyPr/>
                    <a:lstStyle/>
                    <a:p>
                      <a:pPr marL="0" marR="0" lvl="0" indent="0" algn="ctr" rtl="0">
                        <a:spcBef>
                          <a:spcPts val="0"/>
                        </a:spcBef>
                        <a:spcAft>
                          <a:spcPts val="0"/>
                        </a:spcAft>
                        <a:buNone/>
                      </a:pPr>
                      <a:r>
                        <a:rPr lang="en-US" altLang="zh-TW" sz="1200">
                          <a:solidFill>
                            <a:schemeClr val="bg1"/>
                          </a:solidFill>
                          <a:latin typeface="微軟正黑體" panose="020B0604030504040204" pitchFamily="34" charset="-120"/>
                          <a:ea typeface="微軟正黑體" panose="020B0604030504040204" pitchFamily="34" charset="-120"/>
                          <a:sym typeface="Microsoft JhengHei"/>
                        </a:rPr>
                        <a:t>SSD </a:t>
                      </a:r>
                      <a:r>
                        <a:rPr lang="zh-TW" altLang="en-US" sz="1200">
                          <a:solidFill>
                            <a:schemeClr val="bg1"/>
                          </a:solidFill>
                          <a:latin typeface="微軟正黑體" panose="020B0604030504040204" pitchFamily="34" charset="-120"/>
                          <a:ea typeface="微軟正黑體" panose="020B0604030504040204" pitchFamily="34" charset="-120"/>
                          <a:sym typeface="Microsoft JhengHei"/>
                        </a:rPr>
                        <a:t>外掛</a:t>
                      </a:r>
                    </a:p>
                    <a:p>
                      <a:pPr marL="0" marR="0" lvl="0" indent="0" algn="ctr">
                        <a:spcBef>
                          <a:spcPts val="0"/>
                        </a:spcBef>
                        <a:spcAft>
                          <a:spcPts val="0"/>
                        </a:spcAft>
                        <a:buNone/>
                      </a:pPr>
                      <a:r>
                        <a:rPr lang="en-US" altLang="zh-TW" sz="1200" err="1">
                          <a:solidFill>
                            <a:schemeClr val="bg1"/>
                          </a:solidFill>
                          <a:latin typeface="微軟正黑體" panose="020B0604030504040204" pitchFamily="34" charset="-120"/>
                          <a:ea typeface="微軟正黑體" panose="020B0604030504040204" pitchFamily="34" charset="-120"/>
                          <a:sym typeface="Microsoft JhengHei"/>
                        </a:rPr>
                        <a:t>預留空間配置</a:t>
                      </a:r>
                      <a:endParaRPr lang="zh-TW" altLang="en-US" sz="1200">
                        <a:solidFill>
                          <a:schemeClr val="bg1"/>
                        </a:solidFill>
                        <a:latin typeface="微軟正黑體" panose="020B0604030504040204" pitchFamily="34" charset="-120"/>
                        <a:ea typeface="微軟正黑體" panose="020B0604030504040204" pitchFamily="34" charset="-120"/>
                        <a:sym typeface="Microsoft JhengHei"/>
                      </a:endParaRPr>
                    </a:p>
                  </a:txBody>
                  <a:tcPr marL="91450" marR="91450" marT="45725" marB="45725" anchor="ctr">
                    <a:lnL w="12700" cmpd="sng">
                      <a:noFill/>
                      <a:prstDash val="soli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tc>
                  <a:txBody>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10%</a:t>
                      </a:r>
                      <a:endParaRPr lang="zh-TW" altLang="en-US" sz="1200">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tc>
                  <a:txBody>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20%</a:t>
                      </a:r>
                      <a:endParaRPr lang="zh-TW" altLang="en-US" sz="1200">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tc>
                  <a:txBody>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20%</a:t>
                      </a:r>
                      <a:endParaRPr lang="zh-TW" altLang="en-US" sz="1200">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tc>
                  <a:txBody>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30%</a:t>
                      </a:r>
                      <a:endParaRPr lang="zh-TW" altLang="en-US" sz="1200">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tc>
                  <a:txBody>
                    <a:bodyPr/>
                    <a:lstStyle/>
                    <a:p>
                      <a:pPr algn="ctr"/>
                      <a:r>
                        <a:rPr lang="en-US" altLang="zh-TW" sz="1200">
                          <a:solidFill>
                            <a:schemeClr val="bg1"/>
                          </a:solidFill>
                          <a:latin typeface="微軟正黑體" panose="020B0604030504040204" pitchFamily="34" charset="-120"/>
                          <a:ea typeface="微軟正黑體" panose="020B0604030504040204" pitchFamily="34" charset="-120"/>
                        </a:rPr>
                        <a:t>30%</a:t>
                      </a:r>
                      <a:endParaRPr lang="zh-TW" altLang="en-US" sz="1200">
                        <a:solidFill>
                          <a:schemeClr val="bg1"/>
                        </a:solidFill>
                        <a:latin typeface="微軟正黑體" panose="020B0604030504040204" pitchFamily="34" charset="-120"/>
                        <a:ea typeface="微軟正黑體" panose="020B0604030504040204" pitchFamily="34" charset="-120"/>
                      </a:endParaRPr>
                    </a:p>
                  </a:txBody>
                  <a:tcPr marL="91450" marR="91450" marT="45725" marB="45725" anchor="ctr">
                    <a:lnL w="3175" cap="flat" cmpd="sng" algn="ctr">
                      <a:solidFill>
                        <a:schemeClr val="tx1">
                          <a:lumMod val="25000"/>
                          <a:lumOff val="75000"/>
                        </a:schemeClr>
                      </a:solidFill>
                      <a:prstDash val="solid"/>
                      <a:round/>
                      <a:headEnd type="none" w="med" len="med"/>
                      <a:tailEnd type="none" w="med" len="med"/>
                    </a:lnL>
                    <a:lnR w="3175"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2CF8FD">
                        <a:alpha val="20000"/>
                      </a:srgbClr>
                    </a:solidFill>
                  </a:tcPr>
                </a:tc>
                <a:extLst>
                  <a:ext uri="{0D108BD9-81ED-4DB2-BD59-A6C34878D82A}">
                    <a16:rowId xmlns:a16="http://schemas.microsoft.com/office/drawing/2014/main" val="10003"/>
                  </a:ext>
                </a:extLst>
              </a:tr>
            </a:tbl>
          </a:graphicData>
        </a:graphic>
      </p:graphicFrame>
      <p:pic>
        <p:nvPicPr>
          <p:cNvPr id="5" name="圖形 4">
            <a:extLst>
              <a:ext uri="{FF2B5EF4-FFF2-40B4-BE49-F238E27FC236}">
                <a16:creationId xmlns:a16="http://schemas.microsoft.com/office/drawing/2014/main" id="{C3DADAF6-81E1-46ED-9023-1A42A874261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60808" y="159914"/>
            <a:ext cx="941092" cy="160248"/>
          </a:xfrm>
          <a:prstGeom prst="rect">
            <a:avLst/>
          </a:prstGeom>
        </p:spPr>
      </p:pic>
      <p:grpSp>
        <p:nvGrpSpPr>
          <p:cNvPr id="6" name="群組 5">
            <a:extLst>
              <a:ext uri="{FF2B5EF4-FFF2-40B4-BE49-F238E27FC236}">
                <a16:creationId xmlns:a16="http://schemas.microsoft.com/office/drawing/2014/main" id="{A2CF6F61-8FA9-45E8-923E-6B762BF56AA0}"/>
              </a:ext>
            </a:extLst>
          </p:cNvPr>
          <p:cNvGrpSpPr/>
          <p:nvPr/>
        </p:nvGrpSpPr>
        <p:grpSpPr>
          <a:xfrm rot="5208514">
            <a:off x="-921793" y="-352425"/>
            <a:ext cx="11825786" cy="11825786"/>
            <a:chOff x="-921793" y="-407443"/>
            <a:chExt cx="11825786" cy="11825786"/>
          </a:xfrm>
        </p:grpSpPr>
        <p:sp>
          <p:nvSpPr>
            <p:cNvPr id="7" name="橢圓 6">
              <a:extLst>
                <a:ext uri="{FF2B5EF4-FFF2-40B4-BE49-F238E27FC236}">
                  <a16:creationId xmlns:a16="http://schemas.microsoft.com/office/drawing/2014/main" id="{08F655CE-51AE-45AD-BD00-43DAA6116607}"/>
                </a:ext>
              </a:extLst>
            </p:cNvPr>
            <p:cNvSpPr/>
            <p:nvPr/>
          </p:nvSpPr>
          <p:spPr>
            <a:xfrm>
              <a:off x="-921793" y="-407443"/>
              <a:ext cx="11825786" cy="118257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descr="一張含有 桌 的圖片&#10;&#10;自動產生的描述">
              <a:extLst>
                <a:ext uri="{FF2B5EF4-FFF2-40B4-BE49-F238E27FC236}">
                  <a16:creationId xmlns:a16="http://schemas.microsoft.com/office/drawing/2014/main" id="{5E2AF6D6-28DE-4C50-9791-63F89097520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084874">
              <a:off x="4825575" y="33793"/>
              <a:ext cx="3729595" cy="5570096"/>
            </a:xfrm>
            <a:prstGeom prst="rect">
              <a:avLst/>
            </a:prstGeom>
          </p:spPr>
        </p:pic>
        <p:pic>
          <p:nvPicPr>
            <p:cNvPr id="9" name="圖片 8" descr="一張含有 物件, 坐 的圖片&#10;&#10;自動產生的描述">
              <a:extLst>
                <a:ext uri="{FF2B5EF4-FFF2-40B4-BE49-F238E27FC236}">
                  <a16:creationId xmlns:a16="http://schemas.microsoft.com/office/drawing/2014/main" id="{382FDCF7-469C-4D33-B27F-D9524D2DEA6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9742613">
              <a:off x="5115070" y="858737"/>
              <a:ext cx="3148243" cy="3888752"/>
            </a:xfrm>
            <a:prstGeom prst="rect">
              <a:avLst/>
            </a:prstGeom>
          </p:spPr>
        </p:pic>
      </p:grpSp>
    </p:spTree>
    <p:extLst>
      <p:ext uri="{BB962C8B-B14F-4D97-AF65-F5344CB8AC3E}">
        <p14:creationId xmlns:p14="http://schemas.microsoft.com/office/powerpoint/2010/main" val="4152877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grpSp>
        <p:nvGrpSpPr>
          <p:cNvPr id="27" name="群組 26">
            <a:extLst>
              <a:ext uri="{FF2B5EF4-FFF2-40B4-BE49-F238E27FC236}">
                <a16:creationId xmlns:a16="http://schemas.microsoft.com/office/drawing/2014/main" id="{4FF7160D-BD13-4545-B309-08E09E2E827B}"/>
              </a:ext>
            </a:extLst>
          </p:cNvPr>
          <p:cNvGrpSpPr/>
          <p:nvPr/>
        </p:nvGrpSpPr>
        <p:grpSpPr>
          <a:xfrm>
            <a:off x="-921793" y="-352425"/>
            <a:ext cx="11825786" cy="11825786"/>
            <a:chOff x="-921793" y="-407443"/>
            <a:chExt cx="11825786" cy="11825786"/>
          </a:xfrm>
        </p:grpSpPr>
        <p:sp>
          <p:nvSpPr>
            <p:cNvPr id="28" name="橢圓 27">
              <a:extLst>
                <a:ext uri="{FF2B5EF4-FFF2-40B4-BE49-F238E27FC236}">
                  <a16:creationId xmlns:a16="http://schemas.microsoft.com/office/drawing/2014/main" id="{0AAE6273-A8B1-4A38-B0FD-221EFF333679}"/>
                </a:ext>
              </a:extLst>
            </p:cNvPr>
            <p:cNvSpPr/>
            <p:nvPr/>
          </p:nvSpPr>
          <p:spPr>
            <a:xfrm>
              <a:off x="-921793" y="-407443"/>
              <a:ext cx="11825786" cy="118257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 name="圖片 29" descr="一張含有 桌 的圖片&#10;&#10;自動產生的描述">
              <a:extLst>
                <a:ext uri="{FF2B5EF4-FFF2-40B4-BE49-F238E27FC236}">
                  <a16:creationId xmlns:a16="http://schemas.microsoft.com/office/drawing/2014/main" id="{C7F83915-DC98-445F-A951-53561ED8C5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4874">
              <a:off x="4825575" y="33793"/>
              <a:ext cx="3729595" cy="5570096"/>
            </a:xfrm>
            <a:prstGeom prst="rect">
              <a:avLst/>
            </a:prstGeom>
          </p:spPr>
        </p:pic>
        <p:pic>
          <p:nvPicPr>
            <p:cNvPr id="31" name="圖片 30" descr="一張含有 物件, 坐 的圖片&#10;&#10;自動產生的描述">
              <a:extLst>
                <a:ext uri="{FF2B5EF4-FFF2-40B4-BE49-F238E27FC236}">
                  <a16:creationId xmlns:a16="http://schemas.microsoft.com/office/drawing/2014/main" id="{BC5D628D-1F47-49FC-90D5-7A12C992DE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9742613">
              <a:off x="5115070" y="858737"/>
              <a:ext cx="3148243" cy="3888752"/>
            </a:xfrm>
            <a:prstGeom prst="rect">
              <a:avLst/>
            </a:prstGeom>
          </p:spPr>
        </p:pic>
      </p:grpSp>
      <p:sp>
        <p:nvSpPr>
          <p:cNvPr id="620" name="Google Shape;620;p45"/>
          <p:cNvSpPr txBox="1">
            <a:spLocks noGrp="1"/>
          </p:cNvSpPr>
          <p:nvPr>
            <p:ph type="title" idx="4294967295"/>
          </p:nvPr>
        </p:nvSpPr>
        <p:spPr>
          <a:xfrm>
            <a:off x="416592" y="1915057"/>
            <a:ext cx="8229600" cy="812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800"/>
              <a:buNone/>
            </a:pPr>
            <a:r>
              <a:rPr lang="en-US" sz="3200">
                <a:solidFill>
                  <a:schemeClr val="bg1"/>
                </a:solidFill>
                <a:sym typeface="Arial"/>
              </a:rPr>
              <a:t>SSD </a:t>
            </a:r>
            <a:r>
              <a:rPr lang="zh-TW" altLang="en-US" sz="3200">
                <a:solidFill>
                  <a:schemeClr val="bg1"/>
                </a:solidFill>
                <a:sym typeface="Arial"/>
              </a:rPr>
              <a:t>應用</a:t>
            </a:r>
            <a:br>
              <a:rPr lang="en-US" altLang="zh-TW" sz="3200">
                <a:solidFill>
                  <a:schemeClr val="bg1"/>
                </a:solidFill>
                <a:sym typeface="Arial"/>
              </a:rPr>
            </a:br>
            <a:r>
              <a:rPr lang="zh-TW" altLang="en-US" sz="5400">
                <a:solidFill>
                  <a:srgbClr val="2CF8FD"/>
                </a:solidFill>
                <a:sym typeface="Arial"/>
              </a:rPr>
              <a:t>選擇 </a:t>
            </a:r>
            <a:r>
              <a:rPr lang="en-US" altLang="zh-TW" sz="5400">
                <a:solidFill>
                  <a:srgbClr val="2CF8FD"/>
                </a:solidFill>
                <a:sym typeface="Arial"/>
              </a:rPr>
              <a:t>QNAP </a:t>
            </a:r>
            <a:br>
              <a:rPr lang="en-US" altLang="zh-TW" sz="5400">
                <a:solidFill>
                  <a:srgbClr val="2CF8FD"/>
                </a:solidFill>
                <a:sym typeface="Arial"/>
              </a:rPr>
            </a:br>
            <a:r>
              <a:rPr lang="zh-TW" altLang="en-US" sz="5400">
                <a:solidFill>
                  <a:srgbClr val="2CF8FD"/>
                </a:solidFill>
                <a:sym typeface="Arial"/>
              </a:rPr>
              <a:t>就對了</a:t>
            </a:r>
            <a:r>
              <a:rPr lang="en-US" altLang="zh-TW" sz="5400">
                <a:solidFill>
                  <a:srgbClr val="2CF8FD"/>
                </a:solidFill>
                <a:sym typeface="Arial"/>
              </a:rPr>
              <a:t> </a:t>
            </a:r>
            <a:endParaRPr sz="5400">
              <a:solidFill>
                <a:srgbClr val="2CF8FD"/>
              </a:solidFill>
              <a:sym typeface="Arial"/>
            </a:endParaRPr>
          </a:p>
        </p:txBody>
      </p:sp>
      <p:pic>
        <p:nvPicPr>
          <p:cNvPr id="621" name="Google Shape;621;p45" hidden="1"/>
          <p:cNvPicPr preferRelativeResize="0"/>
          <p:nvPr/>
        </p:nvPicPr>
        <p:blipFill>
          <a:blip r:embed="rId5" cstate="print">
            <a:extLst>
              <a:ext uri="{28A0092B-C50C-407E-A947-70E740481C1C}">
                <a14:useLocalDpi xmlns:a14="http://schemas.microsoft.com/office/drawing/2010/main"/>
              </a:ext>
            </a:extLst>
          </a:blip>
          <a:stretch>
            <a:fillRect/>
          </a:stretch>
        </p:blipFill>
        <p:spPr>
          <a:xfrm>
            <a:off x="6972107" y="1662510"/>
            <a:ext cx="3084146" cy="3730723"/>
          </a:xfrm>
          <a:prstGeom prst="rect">
            <a:avLst/>
          </a:prstGeom>
          <a:noFill/>
          <a:ln>
            <a:noFill/>
          </a:ln>
        </p:spPr>
      </p:pic>
      <p:sp>
        <p:nvSpPr>
          <p:cNvPr id="4" name="橢圓 3">
            <a:extLst>
              <a:ext uri="{FF2B5EF4-FFF2-40B4-BE49-F238E27FC236}">
                <a16:creationId xmlns:a16="http://schemas.microsoft.com/office/drawing/2014/main" id="{C4BE936A-A093-49D8-83D8-1C2C4B3CCF14}"/>
              </a:ext>
            </a:extLst>
          </p:cNvPr>
          <p:cNvSpPr/>
          <p:nvPr/>
        </p:nvSpPr>
        <p:spPr>
          <a:xfrm>
            <a:off x="554182" y="3828163"/>
            <a:ext cx="633127" cy="633127"/>
          </a:xfrm>
          <a:prstGeom prst="ellipse">
            <a:avLst/>
          </a:prstGeom>
          <a:solidFill>
            <a:srgbClr val="2C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a:solidFill>
                  <a:srgbClr val="050A2A"/>
                </a:solidFill>
                <a:latin typeface="微軟正黑體" panose="020B0604030504040204" pitchFamily="34" charset="-120"/>
                <a:ea typeface="微軟正黑體" panose="020B0604030504040204" pitchFamily="34" charset="-120"/>
              </a:rPr>
              <a:t>快速</a:t>
            </a:r>
          </a:p>
        </p:txBody>
      </p:sp>
      <p:sp>
        <p:nvSpPr>
          <p:cNvPr id="15" name="橢圓 14">
            <a:extLst>
              <a:ext uri="{FF2B5EF4-FFF2-40B4-BE49-F238E27FC236}">
                <a16:creationId xmlns:a16="http://schemas.microsoft.com/office/drawing/2014/main" id="{9FB8F51B-E1BD-4A69-9820-0C5972C5CBDB}"/>
              </a:ext>
            </a:extLst>
          </p:cNvPr>
          <p:cNvSpPr/>
          <p:nvPr/>
        </p:nvSpPr>
        <p:spPr>
          <a:xfrm>
            <a:off x="1393900" y="3828163"/>
            <a:ext cx="633127" cy="633127"/>
          </a:xfrm>
          <a:prstGeom prst="ellipse">
            <a:avLst/>
          </a:prstGeom>
          <a:solidFill>
            <a:srgbClr val="2C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a:solidFill>
                  <a:srgbClr val="050A2A"/>
                </a:solidFill>
                <a:latin typeface="微軟正黑體" panose="020B0604030504040204" pitchFamily="34" charset="-120"/>
                <a:ea typeface="微軟正黑體" panose="020B0604030504040204" pitchFamily="34" charset="-120"/>
              </a:rPr>
              <a:t>安全</a:t>
            </a:r>
          </a:p>
        </p:txBody>
      </p:sp>
      <p:sp>
        <p:nvSpPr>
          <p:cNvPr id="17" name="橢圓 16">
            <a:extLst>
              <a:ext uri="{FF2B5EF4-FFF2-40B4-BE49-F238E27FC236}">
                <a16:creationId xmlns:a16="http://schemas.microsoft.com/office/drawing/2014/main" id="{1C3D16B2-6A3A-4BA4-94A6-A3A0D25CB98E}"/>
              </a:ext>
            </a:extLst>
          </p:cNvPr>
          <p:cNvSpPr/>
          <p:nvPr/>
        </p:nvSpPr>
        <p:spPr>
          <a:xfrm>
            <a:off x="2233619" y="3825491"/>
            <a:ext cx="633127" cy="633127"/>
          </a:xfrm>
          <a:prstGeom prst="ellipse">
            <a:avLst/>
          </a:prstGeom>
          <a:solidFill>
            <a:srgbClr val="2C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a:solidFill>
                  <a:srgbClr val="050A2A"/>
                </a:solidFill>
                <a:latin typeface="微軟正黑體" panose="020B0604030504040204" pitchFamily="34" charset="-120"/>
                <a:ea typeface="微軟正黑體" panose="020B0604030504040204" pitchFamily="34" charset="-120"/>
              </a:rPr>
              <a:t>便利</a:t>
            </a:r>
          </a:p>
        </p:txBody>
      </p:sp>
      <p:pic>
        <p:nvPicPr>
          <p:cNvPr id="26" name="圖形 25" hidden="1">
            <a:extLst>
              <a:ext uri="{FF2B5EF4-FFF2-40B4-BE49-F238E27FC236}">
                <a16:creationId xmlns:a16="http://schemas.microsoft.com/office/drawing/2014/main" id="{FA0FD2F6-0526-469F-8247-22F5599EB076}"/>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960808" y="159914"/>
            <a:ext cx="941092" cy="160248"/>
          </a:xfrm>
          <a:prstGeom prst="rect">
            <a:avLst/>
          </a:prstGeom>
        </p:spPr>
      </p:pic>
      <p:grpSp>
        <p:nvGrpSpPr>
          <p:cNvPr id="32" name="圖形 31">
            <a:extLst>
              <a:ext uri="{FF2B5EF4-FFF2-40B4-BE49-F238E27FC236}">
                <a16:creationId xmlns:a16="http://schemas.microsoft.com/office/drawing/2014/main" id="{F0F22FB4-0A12-4572-8F9A-F216D4EAC796}"/>
              </a:ext>
            </a:extLst>
          </p:cNvPr>
          <p:cNvGrpSpPr/>
          <p:nvPr/>
        </p:nvGrpSpPr>
        <p:grpSpPr>
          <a:xfrm>
            <a:off x="554182" y="520700"/>
            <a:ext cx="941092" cy="160248"/>
            <a:chOff x="554182" y="520700"/>
            <a:chExt cx="941092" cy="160248"/>
          </a:xfrm>
        </p:grpSpPr>
        <p:sp>
          <p:nvSpPr>
            <p:cNvPr id="33" name="手繪多邊形: 圖案 32">
              <a:extLst>
                <a:ext uri="{FF2B5EF4-FFF2-40B4-BE49-F238E27FC236}">
                  <a16:creationId xmlns:a16="http://schemas.microsoft.com/office/drawing/2014/main" id="{1151269E-2FD6-49EF-8729-0C2EA84AC539}"/>
                </a:ext>
              </a:extLst>
            </p:cNvPr>
            <p:cNvSpPr/>
            <p:nvPr/>
          </p:nvSpPr>
          <p:spPr>
            <a:xfrm>
              <a:off x="1041015" y="522798"/>
              <a:ext cx="215606" cy="154421"/>
            </a:xfrm>
            <a:custGeom>
              <a:avLst/>
              <a:gdLst>
                <a:gd name="connsiteX0" fmla="*/ 215839 w 215606"/>
                <a:gd name="connsiteY0" fmla="*/ 155732 h 154420"/>
                <a:gd name="connsiteX1" fmla="*/ 152352 w 215606"/>
                <a:gd name="connsiteY1" fmla="*/ 155732 h 154420"/>
                <a:gd name="connsiteX2" fmla="*/ 152352 w 215606"/>
                <a:gd name="connsiteY2" fmla="*/ 114242 h 154420"/>
                <a:gd name="connsiteX3" fmla="*/ 63458 w 215606"/>
                <a:gd name="connsiteY3" fmla="*/ 114242 h 154420"/>
                <a:gd name="connsiteX4" fmla="*/ 63458 w 215606"/>
                <a:gd name="connsiteY4" fmla="*/ 155732 h 154420"/>
                <a:gd name="connsiteX5" fmla="*/ 0 w 215606"/>
                <a:gd name="connsiteY5" fmla="*/ 155732 h 154420"/>
                <a:gd name="connsiteX6" fmla="*/ 0 w 215606"/>
                <a:gd name="connsiteY6" fmla="*/ 33827 h 154420"/>
                <a:gd name="connsiteX7" fmla="*/ 12558 w 215606"/>
                <a:gd name="connsiteY7" fmla="*/ 8974 h 154420"/>
                <a:gd name="connsiteX8" fmla="*/ 47666 w 215606"/>
                <a:gd name="connsiteY8" fmla="*/ 0 h 154420"/>
                <a:gd name="connsiteX9" fmla="*/ 168464 w 215606"/>
                <a:gd name="connsiteY9" fmla="*/ 0 h 154420"/>
                <a:gd name="connsiteX10" fmla="*/ 203544 w 215606"/>
                <a:gd name="connsiteY10" fmla="*/ 8974 h 154420"/>
                <a:gd name="connsiteX11" fmla="*/ 215839 w 215606"/>
                <a:gd name="connsiteY11" fmla="*/ 33827 h 154420"/>
                <a:gd name="connsiteX12" fmla="*/ 215839 w 215606"/>
                <a:gd name="connsiteY12" fmla="*/ 155732 h 154420"/>
                <a:gd name="connsiteX13" fmla="*/ 152323 w 215606"/>
                <a:gd name="connsiteY13" fmla="*/ 85572 h 154420"/>
                <a:gd name="connsiteX14" fmla="*/ 152323 w 215606"/>
                <a:gd name="connsiteY14" fmla="*/ 40499 h 154420"/>
                <a:gd name="connsiteX15" fmla="*/ 63429 w 215606"/>
                <a:gd name="connsiteY15" fmla="*/ 40499 h 154420"/>
                <a:gd name="connsiteX16" fmla="*/ 63429 w 215606"/>
                <a:gd name="connsiteY16" fmla="*/ 85602 h 154420"/>
                <a:gd name="connsiteX17" fmla="*/ 152323 w 215606"/>
                <a:gd name="connsiteY17" fmla="*/ 85602 h 15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606" h="154420">
                  <a:moveTo>
                    <a:pt x="215839" y="155732"/>
                  </a:moveTo>
                  <a:lnTo>
                    <a:pt x="152352" y="155732"/>
                  </a:lnTo>
                  <a:lnTo>
                    <a:pt x="152352" y="114242"/>
                  </a:lnTo>
                  <a:lnTo>
                    <a:pt x="63458" y="114242"/>
                  </a:lnTo>
                  <a:lnTo>
                    <a:pt x="63458" y="155732"/>
                  </a:lnTo>
                  <a:lnTo>
                    <a:pt x="0" y="155732"/>
                  </a:lnTo>
                  <a:lnTo>
                    <a:pt x="0" y="33827"/>
                  </a:lnTo>
                  <a:cubicBezTo>
                    <a:pt x="0" y="23425"/>
                    <a:pt x="4166" y="15180"/>
                    <a:pt x="12558" y="8974"/>
                  </a:cubicBezTo>
                  <a:cubicBezTo>
                    <a:pt x="20745" y="2972"/>
                    <a:pt x="32457" y="0"/>
                    <a:pt x="47666" y="0"/>
                  </a:cubicBezTo>
                  <a:lnTo>
                    <a:pt x="168464" y="0"/>
                  </a:lnTo>
                  <a:cubicBezTo>
                    <a:pt x="183673" y="0"/>
                    <a:pt x="195357" y="2972"/>
                    <a:pt x="203544" y="8974"/>
                  </a:cubicBezTo>
                  <a:cubicBezTo>
                    <a:pt x="211760" y="14976"/>
                    <a:pt x="215839" y="23280"/>
                    <a:pt x="215839" y="33827"/>
                  </a:cubicBezTo>
                  <a:lnTo>
                    <a:pt x="215839" y="155732"/>
                  </a:lnTo>
                  <a:close/>
                  <a:moveTo>
                    <a:pt x="152323" y="85572"/>
                  </a:moveTo>
                  <a:lnTo>
                    <a:pt x="152323" y="40499"/>
                  </a:lnTo>
                  <a:lnTo>
                    <a:pt x="63429" y="40499"/>
                  </a:lnTo>
                  <a:lnTo>
                    <a:pt x="63429" y="85602"/>
                  </a:lnTo>
                  <a:lnTo>
                    <a:pt x="152323" y="85602"/>
                  </a:lnTo>
                  <a:close/>
                </a:path>
              </a:pathLst>
            </a:custGeom>
            <a:solidFill>
              <a:srgbClr val="FFFFFF"/>
            </a:solidFill>
            <a:ln w="2890" cap="flat">
              <a:no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504A94F0-F00A-47FA-BAAE-32189C349A5F}"/>
                </a:ext>
              </a:extLst>
            </p:cNvPr>
            <p:cNvSpPr/>
            <p:nvPr/>
          </p:nvSpPr>
          <p:spPr>
            <a:xfrm>
              <a:off x="1286777" y="522827"/>
              <a:ext cx="206865" cy="154421"/>
            </a:xfrm>
            <a:custGeom>
              <a:avLst/>
              <a:gdLst>
                <a:gd name="connsiteX0" fmla="*/ 197717 w 206865"/>
                <a:gd name="connsiteY0" fmla="*/ 7779 h 154420"/>
                <a:gd name="connsiteX1" fmla="*/ 168202 w 206865"/>
                <a:gd name="connsiteY1" fmla="*/ 58 h 154420"/>
                <a:gd name="connsiteX2" fmla="*/ 168435 w 206865"/>
                <a:gd name="connsiteY2" fmla="*/ 0 h 154420"/>
                <a:gd name="connsiteX3" fmla="*/ 165958 w 206865"/>
                <a:gd name="connsiteY3" fmla="*/ 0 h 154420"/>
                <a:gd name="connsiteX4" fmla="*/ 164385 w 206865"/>
                <a:gd name="connsiteY4" fmla="*/ 0 h 154420"/>
                <a:gd name="connsiteX5" fmla="*/ 51396 w 206865"/>
                <a:gd name="connsiteY5" fmla="*/ 0 h 154420"/>
                <a:gd name="connsiteX6" fmla="*/ 51338 w 206865"/>
                <a:gd name="connsiteY6" fmla="*/ 0 h 154420"/>
                <a:gd name="connsiteX7" fmla="*/ 47666 w 206865"/>
                <a:gd name="connsiteY7" fmla="*/ 0 h 154420"/>
                <a:gd name="connsiteX8" fmla="*/ 12558 w 206865"/>
                <a:gd name="connsiteY8" fmla="*/ 9003 h 154420"/>
                <a:gd name="connsiteX9" fmla="*/ 29 w 206865"/>
                <a:gd name="connsiteY9" fmla="*/ 33098 h 154420"/>
                <a:gd name="connsiteX10" fmla="*/ 29 w 206865"/>
                <a:gd name="connsiteY10" fmla="*/ 33098 h 154420"/>
                <a:gd name="connsiteX11" fmla="*/ 29 w 206865"/>
                <a:gd name="connsiteY11" fmla="*/ 33477 h 154420"/>
                <a:gd name="connsiteX12" fmla="*/ 0 w 206865"/>
                <a:gd name="connsiteY12" fmla="*/ 33856 h 154420"/>
                <a:gd name="connsiteX13" fmla="*/ 29 w 206865"/>
                <a:gd name="connsiteY13" fmla="*/ 33856 h 154420"/>
                <a:gd name="connsiteX14" fmla="*/ 29 w 206865"/>
                <a:gd name="connsiteY14" fmla="*/ 155732 h 154420"/>
                <a:gd name="connsiteX15" fmla="*/ 63487 w 206865"/>
                <a:gd name="connsiteY15" fmla="*/ 155732 h 154420"/>
                <a:gd name="connsiteX16" fmla="*/ 63487 w 206865"/>
                <a:gd name="connsiteY16" fmla="*/ 115029 h 154420"/>
                <a:gd name="connsiteX17" fmla="*/ 166133 w 206865"/>
                <a:gd name="connsiteY17" fmla="*/ 115029 h 154420"/>
                <a:gd name="connsiteX18" fmla="*/ 207973 w 206865"/>
                <a:gd name="connsiteY18" fmla="*/ 83533 h 154420"/>
                <a:gd name="connsiteX19" fmla="*/ 207973 w 206865"/>
                <a:gd name="connsiteY19" fmla="*/ 33594 h 154420"/>
                <a:gd name="connsiteX20" fmla="*/ 197717 w 206865"/>
                <a:gd name="connsiteY20" fmla="*/ 7779 h 154420"/>
                <a:gd name="connsiteX21" fmla="*/ 143349 w 206865"/>
                <a:gd name="connsiteY21" fmla="*/ 80823 h 154420"/>
                <a:gd name="connsiteX22" fmla="*/ 62584 w 206865"/>
                <a:gd name="connsiteY22" fmla="*/ 80823 h 154420"/>
                <a:gd name="connsiteX23" fmla="*/ 62584 w 206865"/>
                <a:gd name="connsiteY23" fmla="*/ 40470 h 154420"/>
                <a:gd name="connsiteX24" fmla="*/ 143349 w 206865"/>
                <a:gd name="connsiteY24" fmla="*/ 40470 h 154420"/>
                <a:gd name="connsiteX25" fmla="*/ 143349 w 206865"/>
                <a:gd name="connsiteY25" fmla="*/ 80823 h 15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6865" h="154420">
                  <a:moveTo>
                    <a:pt x="197717" y="7779"/>
                  </a:moveTo>
                  <a:cubicBezTo>
                    <a:pt x="191278" y="3001"/>
                    <a:pt x="181430" y="466"/>
                    <a:pt x="168202" y="58"/>
                  </a:cubicBezTo>
                  <a:lnTo>
                    <a:pt x="168435" y="0"/>
                  </a:lnTo>
                  <a:lnTo>
                    <a:pt x="165958" y="0"/>
                  </a:lnTo>
                  <a:cubicBezTo>
                    <a:pt x="165434" y="0"/>
                    <a:pt x="164939" y="0"/>
                    <a:pt x="164385" y="0"/>
                  </a:cubicBezTo>
                  <a:lnTo>
                    <a:pt x="51396" y="0"/>
                  </a:lnTo>
                  <a:lnTo>
                    <a:pt x="51338" y="0"/>
                  </a:lnTo>
                  <a:lnTo>
                    <a:pt x="47666" y="0"/>
                  </a:lnTo>
                  <a:cubicBezTo>
                    <a:pt x="32457" y="0"/>
                    <a:pt x="20774" y="2972"/>
                    <a:pt x="12558" y="9003"/>
                  </a:cubicBezTo>
                  <a:cubicBezTo>
                    <a:pt x="4370" y="14976"/>
                    <a:pt x="233" y="23047"/>
                    <a:pt x="29" y="33098"/>
                  </a:cubicBezTo>
                  <a:lnTo>
                    <a:pt x="29" y="33098"/>
                  </a:lnTo>
                  <a:lnTo>
                    <a:pt x="29" y="33477"/>
                  </a:lnTo>
                  <a:cubicBezTo>
                    <a:pt x="29" y="33623"/>
                    <a:pt x="0" y="33739"/>
                    <a:pt x="0" y="33856"/>
                  </a:cubicBezTo>
                  <a:lnTo>
                    <a:pt x="29" y="33856"/>
                  </a:lnTo>
                  <a:lnTo>
                    <a:pt x="29" y="155732"/>
                  </a:lnTo>
                  <a:lnTo>
                    <a:pt x="63487" y="155732"/>
                  </a:lnTo>
                  <a:lnTo>
                    <a:pt x="63487" y="115029"/>
                  </a:lnTo>
                  <a:lnTo>
                    <a:pt x="166133" y="115029"/>
                  </a:lnTo>
                  <a:cubicBezTo>
                    <a:pt x="194016" y="115029"/>
                    <a:pt x="207973" y="104569"/>
                    <a:pt x="207973" y="83533"/>
                  </a:cubicBezTo>
                  <a:lnTo>
                    <a:pt x="207973" y="33594"/>
                  </a:lnTo>
                  <a:cubicBezTo>
                    <a:pt x="207943" y="21619"/>
                    <a:pt x="204535" y="13024"/>
                    <a:pt x="197717" y="7779"/>
                  </a:cubicBezTo>
                  <a:close/>
                  <a:moveTo>
                    <a:pt x="143349" y="80823"/>
                  </a:moveTo>
                  <a:lnTo>
                    <a:pt x="62584" y="80823"/>
                  </a:lnTo>
                  <a:lnTo>
                    <a:pt x="62584" y="40470"/>
                  </a:lnTo>
                  <a:lnTo>
                    <a:pt x="143349" y="40470"/>
                  </a:lnTo>
                  <a:lnTo>
                    <a:pt x="143349" y="80823"/>
                  </a:lnTo>
                  <a:close/>
                </a:path>
              </a:pathLst>
            </a:custGeom>
            <a:solidFill>
              <a:srgbClr val="FFFFFF"/>
            </a:solidFill>
            <a:ln w="2890"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1DDAC5EB-D5E3-42D3-BDED-910A77FC5D09}"/>
                </a:ext>
              </a:extLst>
            </p:cNvPr>
            <p:cNvSpPr/>
            <p:nvPr/>
          </p:nvSpPr>
          <p:spPr>
            <a:xfrm>
              <a:off x="794845" y="522798"/>
              <a:ext cx="215606" cy="154421"/>
            </a:xfrm>
            <a:custGeom>
              <a:avLst/>
              <a:gdLst>
                <a:gd name="connsiteX0" fmla="*/ 166337 w 215606"/>
                <a:gd name="connsiteY0" fmla="*/ 0 h 154420"/>
                <a:gd name="connsiteX1" fmla="*/ 166337 w 215606"/>
                <a:gd name="connsiteY1" fmla="*/ 0 h 154420"/>
                <a:gd name="connsiteX2" fmla="*/ 156868 w 215606"/>
                <a:gd name="connsiteY2" fmla="*/ 0 h 154420"/>
                <a:gd name="connsiteX3" fmla="*/ 156868 w 215606"/>
                <a:gd name="connsiteY3" fmla="*/ 90613 h 154420"/>
                <a:gd name="connsiteX4" fmla="*/ 153605 w 215606"/>
                <a:gd name="connsiteY4" fmla="*/ 91953 h 154420"/>
                <a:gd name="connsiteX5" fmla="*/ 151478 w 215606"/>
                <a:gd name="connsiteY5" fmla="*/ 90846 h 154420"/>
                <a:gd name="connsiteX6" fmla="*/ 86301 w 215606"/>
                <a:gd name="connsiteY6" fmla="*/ 5274 h 154420"/>
                <a:gd name="connsiteX7" fmla="*/ 86126 w 215606"/>
                <a:gd name="connsiteY7" fmla="*/ 5099 h 154420"/>
                <a:gd name="connsiteX8" fmla="*/ 86155 w 215606"/>
                <a:gd name="connsiteY8" fmla="*/ 5099 h 154420"/>
                <a:gd name="connsiteX9" fmla="*/ 85514 w 215606"/>
                <a:gd name="connsiteY9" fmla="*/ 4574 h 154420"/>
                <a:gd name="connsiteX10" fmla="*/ 85194 w 215606"/>
                <a:gd name="connsiteY10" fmla="*/ 4283 h 154420"/>
                <a:gd name="connsiteX11" fmla="*/ 71558 w 215606"/>
                <a:gd name="connsiteY11" fmla="*/ 58 h 154420"/>
                <a:gd name="connsiteX12" fmla="*/ 20279 w 215606"/>
                <a:gd name="connsiteY12" fmla="*/ 58 h 154420"/>
                <a:gd name="connsiteX13" fmla="*/ 5390 w 215606"/>
                <a:gd name="connsiteY13" fmla="*/ 5157 h 154420"/>
                <a:gd name="connsiteX14" fmla="*/ 87 w 215606"/>
                <a:gd name="connsiteY14" fmla="*/ 18851 h 154420"/>
                <a:gd name="connsiteX15" fmla="*/ 0 w 215606"/>
                <a:gd name="connsiteY15" fmla="*/ 18909 h 154420"/>
                <a:gd name="connsiteX16" fmla="*/ 0 w 215606"/>
                <a:gd name="connsiteY16" fmla="*/ 155819 h 154420"/>
                <a:gd name="connsiteX17" fmla="*/ 59962 w 215606"/>
                <a:gd name="connsiteY17" fmla="*/ 155819 h 154420"/>
                <a:gd name="connsiteX18" fmla="*/ 59467 w 215606"/>
                <a:gd name="connsiteY18" fmla="*/ 62176 h 154420"/>
                <a:gd name="connsiteX19" fmla="*/ 65381 w 215606"/>
                <a:gd name="connsiteY19" fmla="*/ 59263 h 154420"/>
                <a:gd name="connsiteX20" fmla="*/ 67887 w 215606"/>
                <a:gd name="connsiteY20" fmla="*/ 60603 h 154420"/>
                <a:gd name="connsiteX21" fmla="*/ 67887 w 215606"/>
                <a:gd name="connsiteY21" fmla="*/ 60603 h 154420"/>
                <a:gd name="connsiteX22" fmla="*/ 155295 w 215606"/>
                <a:gd name="connsiteY22" fmla="*/ 155819 h 154420"/>
                <a:gd name="connsiteX23" fmla="*/ 217587 w 215606"/>
                <a:gd name="connsiteY23" fmla="*/ 155819 h 154420"/>
                <a:gd name="connsiteX24" fmla="*/ 217587 w 215606"/>
                <a:gd name="connsiteY24" fmla="*/ 0 h 154420"/>
                <a:gd name="connsiteX25" fmla="*/ 166337 w 215606"/>
                <a:gd name="connsiteY25" fmla="*/ 0 h 15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5606" h="154420">
                  <a:moveTo>
                    <a:pt x="166337" y="0"/>
                  </a:moveTo>
                  <a:lnTo>
                    <a:pt x="166337" y="0"/>
                  </a:lnTo>
                  <a:lnTo>
                    <a:pt x="156868" y="0"/>
                  </a:lnTo>
                  <a:lnTo>
                    <a:pt x="156868" y="90613"/>
                  </a:lnTo>
                  <a:cubicBezTo>
                    <a:pt x="156460" y="91545"/>
                    <a:pt x="155528" y="92274"/>
                    <a:pt x="153605" y="91953"/>
                  </a:cubicBezTo>
                  <a:cubicBezTo>
                    <a:pt x="153605" y="91953"/>
                    <a:pt x="152352" y="91720"/>
                    <a:pt x="151478" y="90846"/>
                  </a:cubicBezTo>
                  <a:cubicBezTo>
                    <a:pt x="140756" y="75317"/>
                    <a:pt x="99499" y="22202"/>
                    <a:pt x="86301" y="5274"/>
                  </a:cubicBezTo>
                  <a:cubicBezTo>
                    <a:pt x="86272" y="5215"/>
                    <a:pt x="86184" y="5157"/>
                    <a:pt x="86126" y="5099"/>
                  </a:cubicBezTo>
                  <a:lnTo>
                    <a:pt x="86155" y="5099"/>
                  </a:lnTo>
                  <a:cubicBezTo>
                    <a:pt x="85951" y="4924"/>
                    <a:pt x="85718" y="4720"/>
                    <a:pt x="85514" y="4574"/>
                  </a:cubicBezTo>
                  <a:cubicBezTo>
                    <a:pt x="85427" y="4429"/>
                    <a:pt x="85310" y="4312"/>
                    <a:pt x="85194" y="4283"/>
                  </a:cubicBezTo>
                  <a:cubicBezTo>
                    <a:pt x="81843" y="1457"/>
                    <a:pt x="77414" y="58"/>
                    <a:pt x="71558" y="58"/>
                  </a:cubicBezTo>
                  <a:lnTo>
                    <a:pt x="20279" y="58"/>
                  </a:lnTo>
                  <a:cubicBezTo>
                    <a:pt x="13840" y="58"/>
                    <a:pt x="8857" y="1777"/>
                    <a:pt x="5390" y="5157"/>
                  </a:cubicBezTo>
                  <a:cubicBezTo>
                    <a:pt x="1923" y="8566"/>
                    <a:pt x="175" y="13169"/>
                    <a:pt x="87" y="18851"/>
                  </a:cubicBezTo>
                  <a:lnTo>
                    <a:pt x="0" y="18909"/>
                  </a:lnTo>
                  <a:lnTo>
                    <a:pt x="0" y="155819"/>
                  </a:lnTo>
                  <a:lnTo>
                    <a:pt x="59962" y="155819"/>
                  </a:lnTo>
                  <a:cubicBezTo>
                    <a:pt x="59962" y="155819"/>
                    <a:pt x="59612" y="83504"/>
                    <a:pt x="59467" y="62176"/>
                  </a:cubicBezTo>
                  <a:cubicBezTo>
                    <a:pt x="59729" y="60778"/>
                    <a:pt x="60807" y="58709"/>
                    <a:pt x="65381" y="59263"/>
                  </a:cubicBezTo>
                  <a:cubicBezTo>
                    <a:pt x="65381" y="59263"/>
                    <a:pt x="67158" y="59379"/>
                    <a:pt x="67887" y="60603"/>
                  </a:cubicBezTo>
                  <a:lnTo>
                    <a:pt x="67887" y="60603"/>
                  </a:lnTo>
                  <a:cubicBezTo>
                    <a:pt x="79454" y="77910"/>
                    <a:pt x="155295" y="155819"/>
                    <a:pt x="155295" y="155819"/>
                  </a:cubicBezTo>
                  <a:lnTo>
                    <a:pt x="217587" y="155819"/>
                  </a:lnTo>
                  <a:lnTo>
                    <a:pt x="217587" y="0"/>
                  </a:lnTo>
                  <a:lnTo>
                    <a:pt x="166337" y="0"/>
                  </a:lnTo>
                  <a:close/>
                </a:path>
              </a:pathLst>
            </a:custGeom>
            <a:solidFill>
              <a:srgbClr val="FFFFFF"/>
            </a:solidFill>
            <a:ln w="2890" cap="flat">
              <a:no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387D424A-2FB3-40F7-BB0C-9662C358CCDE}"/>
                </a:ext>
              </a:extLst>
            </p:cNvPr>
            <p:cNvSpPr/>
            <p:nvPr/>
          </p:nvSpPr>
          <p:spPr>
            <a:xfrm>
              <a:off x="554182" y="520700"/>
              <a:ext cx="215606" cy="157334"/>
            </a:xfrm>
            <a:custGeom>
              <a:avLst/>
              <a:gdLst>
                <a:gd name="connsiteX0" fmla="*/ 136298 w 215606"/>
                <a:gd name="connsiteY0" fmla="*/ 121759 h 157334"/>
                <a:gd name="connsiteX1" fmla="*/ 133472 w 215606"/>
                <a:gd name="connsiteY1" fmla="*/ 119866 h 157334"/>
                <a:gd name="connsiteX2" fmla="*/ 67013 w 215606"/>
                <a:gd name="connsiteY2" fmla="*/ 119866 h 157334"/>
                <a:gd name="connsiteX3" fmla="*/ 67013 w 215606"/>
                <a:gd name="connsiteY3" fmla="*/ 37673 h 157334"/>
                <a:gd name="connsiteX4" fmla="*/ 155499 w 215606"/>
                <a:gd name="connsiteY4" fmla="*/ 37673 h 157334"/>
                <a:gd name="connsiteX5" fmla="*/ 155499 w 215606"/>
                <a:gd name="connsiteY5" fmla="*/ 107395 h 157334"/>
                <a:gd name="connsiteX6" fmla="*/ 212809 w 215606"/>
                <a:gd name="connsiteY6" fmla="*/ 134637 h 157334"/>
                <a:gd name="connsiteX7" fmla="*/ 215985 w 215606"/>
                <a:gd name="connsiteY7" fmla="*/ 117302 h 157334"/>
                <a:gd name="connsiteX8" fmla="*/ 215985 w 215606"/>
                <a:gd name="connsiteY8" fmla="*/ 41373 h 157334"/>
                <a:gd name="connsiteX9" fmla="*/ 167182 w 215606"/>
                <a:gd name="connsiteY9" fmla="*/ 146 h 157334"/>
                <a:gd name="connsiteX10" fmla="*/ 167182 w 215606"/>
                <a:gd name="connsiteY10" fmla="*/ 29 h 157334"/>
                <a:gd name="connsiteX11" fmla="*/ 161879 w 215606"/>
                <a:gd name="connsiteY11" fmla="*/ 29 h 157334"/>
                <a:gd name="connsiteX12" fmla="*/ 161297 w 215606"/>
                <a:gd name="connsiteY12" fmla="*/ 0 h 157334"/>
                <a:gd name="connsiteX13" fmla="*/ 161297 w 215606"/>
                <a:gd name="connsiteY13" fmla="*/ 29 h 157334"/>
                <a:gd name="connsiteX14" fmla="*/ 54717 w 215606"/>
                <a:gd name="connsiteY14" fmla="*/ 29 h 157334"/>
                <a:gd name="connsiteX15" fmla="*/ 0 w 215606"/>
                <a:gd name="connsiteY15" fmla="*/ 41373 h 157334"/>
                <a:gd name="connsiteX16" fmla="*/ 0 w 215606"/>
                <a:gd name="connsiteY16" fmla="*/ 117302 h 157334"/>
                <a:gd name="connsiteX17" fmla="*/ 54717 w 215606"/>
                <a:gd name="connsiteY17" fmla="*/ 158412 h 157334"/>
                <a:gd name="connsiteX18" fmla="*/ 161413 w 215606"/>
                <a:gd name="connsiteY18" fmla="*/ 158412 h 157334"/>
                <a:gd name="connsiteX19" fmla="*/ 161413 w 215606"/>
                <a:gd name="connsiteY19" fmla="*/ 158383 h 157334"/>
                <a:gd name="connsiteX20" fmla="*/ 177118 w 215606"/>
                <a:gd name="connsiteY20" fmla="*/ 157305 h 157334"/>
                <a:gd name="connsiteX21" fmla="*/ 136298 w 215606"/>
                <a:gd name="connsiteY21" fmla="*/ 121759 h 15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5606" h="157334">
                  <a:moveTo>
                    <a:pt x="136298" y="121759"/>
                  </a:moveTo>
                  <a:cubicBezTo>
                    <a:pt x="135337" y="121118"/>
                    <a:pt x="134404" y="120477"/>
                    <a:pt x="133472" y="119866"/>
                  </a:cubicBezTo>
                  <a:lnTo>
                    <a:pt x="67013" y="119866"/>
                  </a:lnTo>
                  <a:lnTo>
                    <a:pt x="67013" y="37673"/>
                  </a:lnTo>
                  <a:lnTo>
                    <a:pt x="155499" y="37673"/>
                  </a:lnTo>
                  <a:lnTo>
                    <a:pt x="155499" y="107395"/>
                  </a:lnTo>
                  <a:cubicBezTo>
                    <a:pt x="182071" y="115145"/>
                    <a:pt x="200368" y="125139"/>
                    <a:pt x="212809" y="134637"/>
                  </a:cubicBezTo>
                  <a:cubicBezTo>
                    <a:pt x="214907" y="129655"/>
                    <a:pt x="215985" y="123886"/>
                    <a:pt x="215985" y="117302"/>
                  </a:cubicBezTo>
                  <a:lnTo>
                    <a:pt x="215985" y="41373"/>
                  </a:lnTo>
                  <a:cubicBezTo>
                    <a:pt x="215985" y="15296"/>
                    <a:pt x="199698" y="1573"/>
                    <a:pt x="167182" y="146"/>
                  </a:cubicBezTo>
                  <a:lnTo>
                    <a:pt x="167182" y="29"/>
                  </a:lnTo>
                  <a:lnTo>
                    <a:pt x="161879" y="29"/>
                  </a:lnTo>
                  <a:cubicBezTo>
                    <a:pt x="161676" y="29"/>
                    <a:pt x="161501" y="0"/>
                    <a:pt x="161297" y="0"/>
                  </a:cubicBezTo>
                  <a:lnTo>
                    <a:pt x="161297" y="29"/>
                  </a:lnTo>
                  <a:lnTo>
                    <a:pt x="54717" y="29"/>
                  </a:lnTo>
                  <a:cubicBezTo>
                    <a:pt x="18239" y="29"/>
                    <a:pt x="0" y="13810"/>
                    <a:pt x="0" y="41373"/>
                  </a:cubicBezTo>
                  <a:lnTo>
                    <a:pt x="0" y="117302"/>
                  </a:lnTo>
                  <a:cubicBezTo>
                    <a:pt x="0" y="144689"/>
                    <a:pt x="18239" y="158412"/>
                    <a:pt x="54717" y="158412"/>
                  </a:cubicBezTo>
                  <a:lnTo>
                    <a:pt x="161413" y="158412"/>
                  </a:lnTo>
                  <a:lnTo>
                    <a:pt x="161413" y="158383"/>
                  </a:lnTo>
                  <a:cubicBezTo>
                    <a:pt x="167095" y="158383"/>
                    <a:pt x="172310" y="157975"/>
                    <a:pt x="177118" y="157305"/>
                  </a:cubicBezTo>
                  <a:cubicBezTo>
                    <a:pt x="168231" y="145272"/>
                    <a:pt x="151740" y="132219"/>
                    <a:pt x="136298" y="121759"/>
                  </a:cubicBezTo>
                  <a:close/>
                </a:path>
              </a:pathLst>
            </a:custGeom>
            <a:solidFill>
              <a:srgbClr val="FFFFFF"/>
            </a:solidFill>
            <a:ln w="2890"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5894EB53-ADB3-415B-91A2-EBB20CDF230B}"/>
                </a:ext>
              </a:extLst>
            </p:cNvPr>
            <p:cNvSpPr/>
            <p:nvPr/>
          </p:nvSpPr>
          <p:spPr>
            <a:xfrm>
              <a:off x="669852" y="623200"/>
              <a:ext cx="110717" cy="55358"/>
            </a:xfrm>
            <a:custGeom>
              <a:avLst/>
              <a:gdLst>
                <a:gd name="connsiteX0" fmla="*/ 0 w 110716"/>
                <a:gd name="connsiteY0" fmla="*/ 0 h 55358"/>
                <a:gd name="connsiteX1" fmla="*/ 68178 w 110716"/>
                <a:gd name="connsiteY1" fmla="*/ 56728 h 55358"/>
                <a:gd name="connsiteX2" fmla="*/ 113339 w 110716"/>
                <a:gd name="connsiteY2" fmla="*/ 56728 h 55358"/>
                <a:gd name="connsiteX3" fmla="*/ 0 w 110716"/>
                <a:gd name="connsiteY3" fmla="*/ 0 h 55358"/>
              </a:gdLst>
              <a:ahLst/>
              <a:cxnLst>
                <a:cxn ang="0">
                  <a:pos x="connsiteX0" y="connsiteY0"/>
                </a:cxn>
                <a:cxn ang="0">
                  <a:pos x="connsiteX1" y="connsiteY1"/>
                </a:cxn>
                <a:cxn ang="0">
                  <a:pos x="connsiteX2" y="connsiteY2"/>
                </a:cxn>
                <a:cxn ang="0">
                  <a:pos x="connsiteX3" y="connsiteY3"/>
                </a:cxn>
              </a:cxnLst>
              <a:rect l="l" t="t" r="r" b="b"/>
              <a:pathLst>
                <a:path w="110716" h="55358">
                  <a:moveTo>
                    <a:pt x="0" y="0"/>
                  </a:moveTo>
                  <a:cubicBezTo>
                    <a:pt x="19900" y="11829"/>
                    <a:pt x="56174" y="35313"/>
                    <a:pt x="68178" y="56728"/>
                  </a:cubicBezTo>
                  <a:lnTo>
                    <a:pt x="113339" y="56728"/>
                  </a:lnTo>
                  <a:cubicBezTo>
                    <a:pt x="105618" y="43821"/>
                    <a:pt x="79541" y="12732"/>
                    <a:pt x="0" y="0"/>
                  </a:cubicBezTo>
                  <a:close/>
                </a:path>
              </a:pathLst>
            </a:custGeom>
            <a:solidFill>
              <a:srgbClr val="FFFFFF"/>
            </a:solidFill>
            <a:ln w="2890" cap="flat">
              <a:noFill/>
              <a:prstDash val="solid"/>
              <a:miter/>
            </a:ln>
          </p:spPr>
          <p:txBody>
            <a:bodyPr rtlCol="0" anchor="ctr"/>
            <a:lstStyle/>
            <a:p>
              <a:endParaRPr lang="zh-TW" alt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20" name="Google Shape;620;p45"/>
          <p:cNvSpPr txBox="1">
            <a:spLocks noGrp="1"/>
          </p:cNvSpPr>
          <p:nvPr>
            <p:ph type="title"/>
          </p:nvPr>
        </p:nvSpPr>
        <p:spPr>
          <a:xfrm>
            <a:off x="456164" y="70062"/>
            <a:ext cx="8229600" cy="812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800"/>
              <a:buNone/>
            </a:pPr>
            <a:r>
              <a:rPr lang="en-US" sz="3200">
                <a:sym typeface="Arial"/>
              </a:rPr>
              <a:t>SSD </a:t>
            </a:r>
            <a:r>
              <a:rPr lang="zh-TW" altLang="en-US" sz="3200">
                <a:sym typeface="Arial"/>
              </a:rPr>
              <a:t>應用，選擇 </a:t>
            </a:r>
            <a:r>
              <a:rPr lang="en-US" altLang="zh-TW" sz="3200">
                <a:sym typeface="Arial"/>
              </a:rPr>
              <a:t>QNAP </a:t>
            </a:r>
            <a:r>
              <a:rPr lang="zh-TW" altLang="en-US" sz="3200">
                <a:sym typeface="Arial"/>
              </a:rPr>
              <a:t>就對了</a:t>
            </a:r>
            <a:r>
              <a:rPr lang="en-US" altLang="zh-TW" sz="3200">
                <a:sym typeface="Arial"/>
              </a:rPr>
              <a:t> </a:t>
            </a:r>
            <a:endParaRPr sz="3200">
              <a:sym typeface="Arial"/>
            </a:endParaRPr>
          </a:p>
        </p:txBody>
      </p:sp>
      <p:pic>
        <p:nvPicPr>
          <p:cNvPr id="621" name="Google Shape;621;p45" hidden="1"/>
          <p:cNvPicPr preferRelativeResize="0"/>
          <p:nvPr/>
        </p:nvPicPr>
        <p:blipFill>
          <a:blip r:embed="rId3" cstate="print">
            <a:extLst>
              <a:ext uri="{28A0092B-C50C-407E-A947-70E740481C1C}">
                <a14:useLocalDpi xmlns:a14="http://schemas.microsoft.com/office/drawing/2010/main"/>
              </a:ext>
            </a:extLst>
          </a:blip>
          <a:stretch>
            <a:fillRect/>
          </a:stretch>
        </p:blipFill>
        <p:spPr>
          <a:xfrm>
            <a:off x="6972107" y="1662510"/>
            <a:ext cx="3084146" cy="3730723"/>
          </a:xfrm>
          <a:prstGeom prst="rect">
            <a:avLst/>
          </a:prstGeom>
          <a:noFill/>
          <a:ln>
            <a:noFill/>
          </a:ln>
        </p:spPr>
      </p:pic>
      <p:grpSp>
        <p:nvGrpSpPr>
          <p:cNvPr id="3" name="群組 2" hidden="1">
            <a:extLst>
              <a:ext uri="{FF2B5EF4-FFF2-40B4-BE49-F238E27FC236}">
                <a16:creationId xmlns:a16="http://schemas.microsoft.com/office/drawing/2014/main" id="{7ABDA9FA-DE90-4BC9-A3C0-B58C3418B0B8}"/>
              </a:ext>
            </a:extLst>
          </p:cNvPr>
          <p:cNvGrpSpPr/>
          <p:nvPr/>
        </p:nvGrpSpPr>
        <p:grpSpPr>
          <a:xfrm>
            <a:off x="-1505184" y="2835370"/>
            <a:ext cx="1273105" cy="1489795"/>
            <a:chOff x="-1505184" y="2835370"/>
            <a:chExt cx="1273105" cy="1489795"/>
          </a:xfrm>
        </p:grpSpPr>
        <p:sp>
          <p:nvSpPr>
            <p:cNvPr id="16" name="矩形 15">
              <a:extLst>
                <a:ext uri="{FF2B5EF4-FFF2-40B4-BE49-F238E27FC236}">
                  <a16:creationId xmlns:a16="http://schemas.microsoft.com/office/drawing/2014/main" id="{38D07BE3-091B-474C-8327-285E3A61D687}"/>
                </a:ext>
              </a:extLst>
            </p:cNvPr>
            <p:cNvSpPr/>
            <p:nvPr/>
          </p:nvSpPr>
          <p:spPr>
            <a:xfrm>
              <a:off x="-1505184" y="2835370"/>
              <a:ext cx="1273105" cy="523220"/>
            </a:xfrm>
            <a:prstGeom prst="rect">
              <a:avLst/>
            </a:prstGeom>
          </p:spPr>
          <p:txBody>
            <a:bodyPr wrap="none">
              <a:spAutoFit/>
            </a:bodyPr>
            <a:lstStyle/>
            <a:p>
              <a:r>
                <a:rPr lang="en-US" altLang="zh-TW">
                  <a:solidFill>
                    <a:schemeClr val="bg1"/>
                  </a:solidFill>
                  <a:latin typeface="微軟正黑體" panose="020B0604030504040204" pitchFamily="34" charset="-120"/>
                  <a:ea typeface="微軟正黑體" panose="020B0604030504040204" pitchFamily="34" charset="-120"/>
                </a:rPr>
                <a:t>SSD</a:t>
              </a:r>
              <a:r>
                <a:rPr lang="zh-TW" altLang="en-US">
                  <a:solidFill>
                    <a:schemeClr val="bg1"/>
                  </a:solidFill>
                  <a:latin typeface="微軟正黑體" panose="020B0604030504040204" pitchFamily="34" charset="-120"/>
                  <a:ea typeface="微軟正黑體" panose="020B0604030504040204" pitchFamily="34" charset="-120"/>
                </a:rPr>
                <a:t> </a:t>
              </a:r>
              <a:r>
                <a:rPr lang="en-US" altLang="zh-TW">
                  <a:solidFill>
                    <a:schemeClr val="bg1"/>
                  </a:solidFill>
                  <a:latin typeface="微軟正黑體" panose="020B0604030504040204" pitchFamily="34" charset="-120"/>
                  <a:ea typeface="微軟正黑體" panose="020B0604030504040204" pitchFamily="34" charset="-120"/>
                </a:rPr>
                <a:t>OP</a:t>
              </a:r>
              <a:r>
                <a:rPr lang="zh-TW" altLang="en-US">
                  <a:solidFill>
                    <a:schemeClr val="bg1"/>
                  </a:solidFill>
                  <a:latin typeface="微軟正黑體" panose="020B0604030504040204" pitchFamily="34" charset="-120"/>
                  <a:ea typeface="微軟正黑體" panose="020B0604030504040204" pitchFamily="34" charset="-120"/>
                </a:rPr>
                <a:t>延長</a:t>
              </a:r>
              <a:endParaRPr lang="en-US" altLang="zh-TW">
                <a:solidFill>
                  <a:schemeClr val="bg1"/>
                </a:solidFill>
                <a:latin typeface="微軟正黑體" panose="020B0604030504040204" pitchFamily="34" charset="-120"/>
                <a:ea typeface="微軟正黑體" panose="020B0604030504040204" pitchFamily="34" charset="-120"/>
              </a:endParaRPr>
            </a:p>
            <a:p>
              <a:r>
                <a:rPr lang="en-US" altLang="zh-TW">
                  <a:solidFill>
                    <a:schemeClr val="bg1"/>
                  </a:solidFill>
                  <a:latin typeface="微軟正黑體" panose="020B0604030504040204" pitchFamily="34" charset="-120"/>
                  <a:ea typeface="微軟正黑體" panose="020B0604030504040204" pitchFamily="34" charset="-120"/>
                </a:rPr>
                <a:t>SSD</a:t>
              </a:r>
              <a:r>
                <a:rPr lang="zh-TW" altLang="en-US">
                  <a:solidFill>
                    <a:schemeClr val="bg1"/>
                  </a:solidFill>
                  <a:latin typeface="微軟正黑體" panose="020B0604030504040204" pitchFamily="34" charset="-120"/>
                  <a:ea typeface="微軟正黑體" panose="020B0604030504040204" pitchFamily="34" charset="-120"/>
                </a:rPr>
                <a:t>使用壽命</a:t>
              </a:r>
            </a:p>
          </p:txBody>
        </p:sp>
        <p:sp>
          <p:nvSpPr>
            <p:cNvPr id="18" name="矩形 17">
              <a:extLst>
                <a:ext uri="{FF2B5EF4-FFF2-40B4-BE49-F238E27FC236}">
                  <a16:creationId xmlns:a16="http://schemas.microsoft.com/office/drawing/2014/main" id="{0CFDEEA7-E534-49CC-9017-56C93CED2481}"/>
                </a:ext>
              </a:extLst>
            </p:cNvPr>
            <p:cNvSpPr/>
            <p:nvPr/>
          </p:nvSpPr>
          <p:spPr>
            <a:xfrm>
              <a:off x="-1505184" y="3373005"/>
              <a:ext cx="914033" cy="307777"/>
            </a:xfrm>
            <a:prstGeom prst="rect">
              <a:avLst/>
            </a:prstGeom>
          </p:spPr>
          <p:txBody>
            <a:bodyPr wrap="none">
              <a:spAutoFit/>
            </a:bodyPr>
            <a:lstStyle/>
            <a:p>
              <a:pPr lvl="0">
                <a:defRPr/>
              </a:pPr>
              <a:r>
                <a:rPr lang="en-US" altLang="zh-TW">
                  <a:solidFill>
                    <a:schemeClr val="bg1"/>
                  </a:solidFill>
                  <a:latin typeface="微軟正黑體" panose="020B0604030504040204" pitchFamily="34" charset="-120"/>
                  <a:ea typeface="微軟正黑體" panose="020B0604030504040204" pitchFamily="34" charset="-120"/>
                </a:rPr>
                <a:t>SED</a:t>
              </a:r>
              <a:r>
                <a:rPr lang="zh-TW" altLang="en-US">
                  <a:solidFill>
                    <a:schemeClr val="bg1"/>
                  </a:solidFill>
                  <a:latin typeface="微軟正黑體" panose="020B0604030504040204" pitchFamily="34" charset="-120"/>
                  <a:ea typeface="微軟正黑體" panose="020B0604030504040204" pitchFamily="34" charset="-120"/>
                </a:rPr>
                <a:t>加密</a:t>
              </a:r>
            </a:p>
          </p:txBody>
        </p:sp>
        <p:sp>
          <p:nvSpPr>
            <p:cNvPr id="19" name="矩形 18">
              <a:extLst>
                <a:ext uri="{FF2B5EF4-FFF2-40B4-BE49-F238E27FC236}">
                  <a16:creationId xmlns:a16="http://schemas.microsoft.com/office/drawing/2014/main" id="{64042A92-3CDF-4824-B76F-677969E2AA32}"/>
                </a:ext>
              </a:extLst>
            </p:cNvPr>
            <p:cNvSpPr/>
            <p:nvPr/>
          </p:nvSpPr>
          <p:spPr>
            <a:xfrm>
              <a:off x="-1505184" y="3695197"/>
              <a:ext cx="902811" cy="307777"/>
            </a:xfrm>
            <a:prstGeom prst="rect">
              <a:avLst/>
            </a:prstGeom>
          </p:spPr>
          <p:txBody>
            <a:bodyPr wrap="none">
              <a:spAutoFit/>
            </a:bodyPr>
            <a:lstStyle/>
            <a:p>
              <a:pPr lvl="0">
                <a:defRPr/>
              </a:pPr>
              <a:r>
                <a:rPr lang="zh-TW" altLang="en-US">
                  <a:solidFill>
                    <a:schemeClr val="bg1"/>
                  </a:solidFill>
                  <a:latin typeface="微軟正黑體" panose="020B0604030504040204" pitchFamily="34" charset="-120"/>
                  <a:ea typeface="微軟正黑體" panose="020B0604030504040204" pitchFamily="34" charset="-120"/>
                </a:rPr>
                <a:t>健康監控</a:t>
              </a:r>
            </a:p>
          </p:txBody>
        </p:sp>
        <p:sp>
          <p:nvSpPr>
            <p:cNvPr id="20" name="矩形 19">
              <a:extLst>
                <a:ext uri="{FF2B5EF4-FFF2-40B4-BE49-F238E27FC236}">
                  <a16:creationId xmlns:a16="http://schemas.microsoft.com/office/drawing/2014/main" id="{B60513E0-B9E1-427C-AFBB-A251C19DAB3D}"/>
                </a:ext>
              </a:extLst>
            </p:cNvPr>
            <p:cNvSpPr/>
            <p:nvPr/>
          </p:nvSpPr>
          <p:spPr>
            <a:xfrm>
              <a:off x="-1505184" y="4017388"/>
              <a:ext cx="1082348" cy="307777"/>
            </a:xfrm>
            <a:prstGeom prst="rect">
              <a:avLst/>
            </a:prstGeom>
          </p:spPr>
          <p:txBody>
            <a:bodyPr wrap="none">
              <a:spAutoFit/>
            </a:bodyPr>
            <a:lstStyle/>
            <a:p>
              <a:pPr lvl="0">
                <a:defRPr/>
              </a:pPr>
              <a:r>
                <a:rPr lang="zh-TW" altLang="en-US">
                  <a:solidFill>
                    <a:schemeClr val="bg1"/>
                  </a:solidFill>
                  <a:latin typeface="微軟正黑體" panose="020B0604030504040204" pitchFamily="34" charset="-120"/>
                  <a:ea typeface="微軟正黑體" panose="020B0604030504040204" pitchFamily="34" charset="-120"/>
                </a:rPr>
                <a:t>可靠度通知</a:t>
              </a:r>
            </a:p>
          </p:txBody>
        </p:sp>
      </p:grpSp>
      <p:grpSp>
        <p:nvGrpSpPr>
          <p:cNvPr id="2" name="群組 1" hidden="1">
            <a:extLst>
              <a:ext uri="{FF2B5EF4-FFF2-40B4-BE49-F238E27FC236}">
                <a16:creationId xmlns:a16="http://schemas.microsoft.com/office/drawing/2014/main" id="{DFEF40E7-A784-47C8-B34D-17622A6F0FCC}"/>
              </a:ext>
            </a:extLst>
          </p:cNvPr>
          <p:cNvGrpSpPr/>
          <p:nvPr/>
        </p:nvGrpSpPr>
        <p:grpSpPr>
          <a:xfrm>
            <a:off x="9500366" y="2853290"/>
            <a:ext cx="2542684" cy="1759217"/>
            <a:chOff x="9500366" y="2853290"/>
            <a:chExt cx="2542684" cy="1759217"/>
          </a:xfrm>
        </p:grpSpPr>
        <p:sp>
          <p:nvSpPr>
            <p:cNvPr id="6" name="矩形 5">
              <a:extLst>
                <a:ext uri="{FF2B5EF4-FFF2-40B4-BE49-F238E27FC236}">
                  <a16:creationId xmlns:a16="http://schemas.microsoft.com/office/drawing/2014/main" id="{887AF221-9D46-4938-A8EF-6257E893A17A}"/>
                </a:ext>
              </a:extLst>
            </p:cNvPr>
            <p:cNvSpPr/>
            <p:nvPr/>
          </p:nvSpPr>
          <p:spPr>
            <a:xfrm>
              <a:off x="9500366" y="2853290"/>
              <a:ext cx="2542684" cy="307777"/>
            </a:xfrm>
            <a:prstGeom prst="rect">
              <a:avLst/>
            </a:prstGeom>
          </p:spPr>
          <p:txBody>
            <a:bodyPr wrap="none">
              <a:spAutoFit/>
            </a:bodyPr>
            <a:lstStyle/>
            <a:p>
              <a:r>
                <a:rPr lang="zh-TW" altLang="en-US">
                  <a:solidFill>
                    <a:schemeClr val="bg1"/>
                  </a:solidFill>
                  <a:latin typeface="微軟正黑體" panose="020B0604030504040204" pitchFamily="34" charset="-120"/>
                  <a:ea typeface="微軟正黑體" panose="020B0604030504040204" pitchFamily="34" charset="-120"/>
                </a:rPr>
                <a:t>可同時支援多個</a:t>
              </a:r>
              <a:r>
                <a:rPr lang="en-US" altLang="zh-TW">
                  <a:solidFill>
                    <a:schemeClr val="bg1"/>
                  </a:solidFill>
                  <a:latin typeface="微軟正黑體" panose="020B0604030504040204" pitchFamily="34" charset="-120"/>
                  <a:ea typeface="微軟正黑體" panose="020B0604030504040204" pitchFamily="34" charset="-120"/>
                </a:rPr>
                <a:t>Volume/LUN</a:t>
              </a: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DAE18B06-7B1D-4E48-8B3D-C162707122DF}"/>
                </a:ext>
              </a:extLst>
            </p:cNvPr>
            <p:cNvSpPr/>
            <p:nvPr/>
          </p:nvSpPr>
          <p:spPr>
            <a:xfrm>
              <a:off x="9500366" y="3143578"/>
              <a:ext cx="2388795" cy="307777"/>
            </a:xfrm>
            <a:prstGeom prst="rect">
              <a:avLst/>
            </a:prstGeom>
          </p:spPr>
          <p:txBody>
            <a:bodyPr wrap="none">
              <a:spAutoFit/>
            </a:bodyPr>
            <a:lstStyle/>
            <a:p>
              <a:r>
                <a:rPr lang="zh-TW" altLang="en-US">
                  <a:solidFill>
                    <a:schemeClr val="bg1"/>
                  </a:solidFill>
                  <a:latin typeface="微軟正黑體" panose="020B0604030504040204" pitchFamily="34" charset="-120"/>
                  <a:ea typeface="微軟正黑體" panose="020B0604030504040204" pitchFamily="34" charset="-120"/>
                </a:rPr>
                <a:t> 在線更換，儲存服務不中斷</a:t>
              </a:r>
            </a:p>
          </p:txBody>
        </p:sp>
        <p:sp>
          <p:nvSpPr>
            <p:cNvPr id="21" name="矩形 20">
              <a:extLst>
                <a:ext uri="{FF2B5EF4-FFF2-40B4-BE49-F238E27FC236}">
                  <a16:creationId xmlns:a16="http://schemas.microsoft.com/office/drawing/2014/main" id="{9C27332A-5555-4059-A357-3723B548A07A}"/>
                </a:ext>
              </a:extLst>
            </p:cNvPr>
            <p:cNvSpPr/>
            <p:nvPr/>
          </p:nvSpPr>
          <p:spPr>
            <a:xfrm>
              <a:off x="9500366" y="3433866"/>
              <a:ext cx="2092239" cy="307777"/>
            </a:xfrm>
            <a:prstGeom prst="rect">
              <a:avLst/>
            </a:prstGeom>
          </p:spPr>
          <p:txBody>
            <a:bodyPr wrap="none">
              <a:spAutoFit/>
            </a:bodyPr>
            <a:lstStyle/>
            <a:p>
              <a:r>
                <a:rPr lang="en-US" altLang="zh-TW" err="1">
                  <a:solidFill>
                    <a:schemeClr val="bg1"/>
                  </a:solidFill>
                  <a:latin typeface="微軟正黑體" panose="020B0604030504040204" pitchFamily="34" charset="-120"/>
                  <a:ea typeface="微軟正黑體" panose="020B0604030504040204" pitchFamily="34" charset="-120"/>
                </a:rPr>
                <a:t>Qtier</a:t>
              </a:r>
              <a:r>
                <a:rPr lang="zh-TW" altLang="en-US">
                  <a:solidFill>
                    <a:schemeClr val="bg1"/>
                  </a:solidFill>
                  <a:latin typeface="微軟正黑體" panose="020B0604030504040204" pitchFamily="34" charset="-120"/>
                  <a:ea typeface="微軟正黑體" panose="020B0604030504040204" pitchFamily="34" charset="-120"/>
                </a:rPr>
                <a:t> 智能感知自動分層</a:t>
              </a:r>
              <a:endParaRPr lang="en-US" altLang="zh-TW">
                <a:solidFill>
                  <a:schemeClr val="bg1"/>
                </a:solidFill>
                <a:latin typeface="微軟正黑體" panose="020B0604030504040204" pitchFamily="34" charset="-120"/>
                <a:ea typeface="微軟正黑體" panose="020B0604030504040204" pitchFamily="34" charset="-120"/>
              </a:endParaRPr>
            </a:p>
          </p:txBody>
        </p:sp>
        <p:sp>
          <p:nvSpPr>
            <p:cNvPr id="14" name="矩形 13">
              <a:extLst>
                <a:ext uri="{FF2B5EF4-FFF2-40B4-BE49-F238E27FC236}">
                  <a16:creationId xmlns:a16="http://schemas.microsoft.com/office/drawing/2014/main" id="{EAFCE275-E25F-4F48-B7A3-F875986F9AF5}"/>
                </a:ext>
              </a:extLst>
            </p:cNvPr>
            <p:cNvSpPr/>
            <p:nvPr/>
          </p:nvSpPr>
          <p:spPr>
            <a:xfrm>
              <a:off x="9500366" y="3724154"/>
              <a:ext cx="1818126" cy="307777"/>
            </a:xfrm>
            <a:prstGeom prst="rect">
              <a:avLst/>
            </a:prstGeom>
          </p:spPr>
          <p:txBody>
            <a:bodyPr wrap="none">
              <a:spAutoFit/>
            </a:bodyPr>
            <a:lstStyle/>
            <a:p>
              <a:r>
                <a:rPr lang="en-US" altLang="zh-TW" err="1">
                  <a:solidFill>
                    <a:schemeClr val="bg1"/>
                  </a:solidFill>
                  <a:latin typeface="微軟正黑體" panose="020B0604030504040204" pitchFamily="34" charset="-120"/>
                  <a:ea typeface="微軟正黑體" panose="020B0604030504040204" pitchFamily="34" charset="-120"/>
                </a:rPr>
                <a:t>Qtier</a:t>
              </a:r>
              <a:r>
                <a:rPr lang="en-US" altLang="zh-TW">
                  <a:solidFill>
                    <a:schemeClr val="bg1"/>
                  </a:solidFill>
                  <a:latin typeface="微軟正黑體" panose="020B0604030504040204" pitchFamily="34" charset="-120"/>
                  <a:ea typeface="微軟正黑體" panose="020B0604030504040204" pitchFamily="34" charset="-120"/>
                </a:rPr>
                <a:t> </a:t>
              </a:r>
              <a:r>
                <a:rPr lang="zh-TW" altLang="en-US">
                  <a:solidFill>
                    <a:schemeClr val="bg1"/>
                  </a:solidFill>
                  <a:latin typeface="微軟正黑體" panose="020B0604030504040204" pitchFamily="34" charset="-120"/>
                  <a:ea typeface="微軟正黑體" panose="020B0604030504040204" pitchFamily="34" charset="-120"/>
                </a:rPr>
                <a:t>指定目錄</a:t>
              </a:r>
              <a:r>
                <a:rPr lang="en-US" altLang="zh-TW">
                  <a:solidFill>
                    <a:schemeClr val="bg1"/>
                  </a:solidFill>
                  <a:latin typeface="微軟正黑體" panose="020B0604030504040204" pitchFamily="34" charset="-120"/>
                  <a:ea typeface="微軟正黑體" panose="020B0604030504040204" pitchFamily="34" charset="-120"/>
                </a:rPr>
                <a:t>/LUN</a:t>
              </a: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23" name="矩形 22">
              <a:extLst>
                <a:ext uri="{FF2B5EF4-FFF2-40B4-BE49-F238E27FC236}">
                  <a16:creationId xmlns:a16="http://schemas.microsoft.com/office/drawing/2014/main" id="{D631B9C8-53B1-44D3-B389-8044775B77AC}"/>
                </a:ext>
              </a:extLst>
            </p:cNvPr>
            <p:cNvSpPr/>
            <p:nvPr/>
          </p:nvSpPr>
          <p:spPr>
            <a:xfrm>
              <a:off x="9500366" y="4304730"/>
              <a:ext cx="1130438" cy="307777"/>
            </a:xfrm>
            <a:prstGeom prst="rect">
              <a:avLst/>
            </a:prstGeom>
          </p:spPr>
          <p:txBody>
            <a:bodyPr wrap="none">
              <a:spAutoFit/>
            </a:bodyPr>
            <a:lstStyle/>
            <a:p>
              <a:r>
                <a:rPr lang="en-US" altLang="zh-TW">
                  <a:solidFill>
                    <a:schemeClr val="bg1"/>
                  </a:solidFill>
                  <a:latin typeface="微軟正黑體" panose="020B0604030504040204" pitchFamily="34" charset="-120"/>
                  <a:ea typeface="微軟正黑體" panose="020B0604030504040204" pitchFamily="34" charset="-120"/>
                </a:rPr>
                <a:t>PCIe SSD</a:t>
              </a:r>
              <a:r>
                <a:rPr lang="zh-TW" altLang="en-US">
                  <a:solidFill>
                    <a:schemeClr val="bg1"/>
                  </a:solidFill>
                  <a:latin typeface="微軟正黑體" panose="020B0604030504040204" pitchFamily="34" charset="-120"/>
                  <a:ea typeface="微軟正黑體" panose="020B0604030504040204" pitchFamily="34" charset="-120"/>
                </a:rPr>
                <a:t>卡</a:t>
              </a:r>
            </a:p>
          </p:txBody>
        </p:sp>
        <p:sp>
          <p:nvSpPr>
            <p:cNvPr id="24" name="矩形 23">
              <a:extLst>
                <a:ext uri="{FF2B5EF4-FFF2-40B4-BE49-F238E27FC236}">
                  <a16:creationId xmlns:a16="http://schemas.microsoft.com/office/drawing/2014/main" id="{5B6B354E-4EA5-47C9-9BD0-3D1987FF7168}"/>
                </a:ext>
              </a:extLst>
            </p:cNvPr>
            <p:cNvSpPr/>
            <p:nvPr/>
          </p:nvSpPr>
          <p:spPr>
            <a:xfrm>
              <a:off x="9500366" y="4014442"/>
              <a:ext cx="1093569" cy="307777"/>
            </a:xfrm>
            <a:prstGeom prst="rect">
              <a:avLst/>
            </a:prstGeom>
          </p:spPr>
          <p:txBody>
            <a:bodyPr wrap="none">
              <a:spAutoFit/>
            </a:bodyPr>
            <a:lstStyle/>
            <a:p>
              <a:r>
                <a:rPr lang="en-US" altLang="zh-TW">
                  <a:solidFill>
                    <a:schemeClr val="bg1"/>
                  </a:solidFill>
                  <a:latin typeface="微軟正黑體" panose="020B0604030504040204" pitchFamily="34" charset="-120"/>
                  <a:ea typeface="微軟正黑體" panose="020B0604030504040204" pitchFamily="34" charset="-120"/>
                </a:rPr>
                <a:t>SSD</a:t>
              </a:r>
              <a:r>
                <a:rPr lang="zh-TW" altLang="en-US">
                  <a:solidFill>
                    <a:schemeClr val="bg1"/>
                  </a:solidFill>
                  <a:latin typeface="微軟正黑體" panose="020B0604030504040204" pitchFamily="34" charset="-120"/>
                  <a:ea typeface="微軟正黑體" panose="020B0604030504040204" pitchFamily="34" charset="-120"/>
                </a:rPr>
                <a:t>轉接座</a:t>
              </a:r>
            </a:p>
          </p:txBody>
        </p:sp>
      </p:grpSp>
      <p:sp>
        <p:nvSpPr>
          <p:cNvPr id="5" name="矩形 4">
            <a:extLst>
              <a:ext uri="{FF2B5EF4-FFF2-40B4-BE49-F238E27FC236}">
                <a16:creationId xmlns:a16="http://schemas.microsoft.com/office/drawing/2014/main" id="{E76D2113-FE21-45EF-B629-75568E6163F3}"/>
              </a:ext>
            </a:extLst>
          </p:cNvPr>
          <p:cNvSpPr/>
          <p:nvPr/>
        </p:nvSpPr>
        <p:spPr>
          <a:xfrm>
            <a:off x="2470096" y="2023612"/>
            <a:ext cx="3135795" cy="307777"/>
          </a:xfrm>
          <a:prstGeom prst="rect">
            <a:avLst/>
          </a:prstGeom>
        </p:spPr>
        <p:txBody>
          <a:bodyPr wrap="none">
            <a:spAutoFit/>
          </a:bodyPr>
          <a:lstStyle/>
          <a:p>
            <a:pPr marL="285750" indent="-285750">
              <a:buClr>
                <a:schemeClr val="bg1"/>
              </a:buClr>
              <a:buFont typeface="Arial" panose="020B0604020202020204" pitchFamily="34" charset="0"/>
              <a:buChar char="•"/>
            </a:pPr>
            <a:r>
              <a:rPr lang="en-US" altLang="zh-TW">
                <a:solidFill>
                  <a:schemeClr val="bg1"/>
                </a:solidFill>
                <a:latin typeface="微軟正黑體" panose="020B0604030504040204" pitchFamily="34" charset="-120"/>
                <a:ea typeface="微軟正黑體" panose="020B0604030504040204" pitchFamily="34" charset="-120"/>
              </a:rPr>
              <a:t>3 </a:t>
            </a:r>
            <a:r>
              <a:rPr lang="zh-TW" altLang="en-US">
                <a:solidFill>
                  <a:schemeClr val="bg1"/>
                </a:solidFill>
                <a:latin typeface="微軟正黑體" panose="020B0604030504040204" pitchFamily="34" charset="-120"/>
                <a:ea typeface="微軟正黑體" panose="020B0604030504040204" pitchFamily="34" charset="-120"/>
              </a:rPr>
              <a:t>種快取模式：唯讀、</a:t>
            </a:r>
            <a:r>
              <a:rPr lang="zh-TW" altLang="en-US" b="1">
                <a:solidFill>
                  <a:schemeClr val="bg1"/>
                </a:solidFill>
                <a:latin typeface="微軟正黑體" panose="020B0604030504040204" pitchFamily="34" charset="-120"/>
                <a:ea typeface="微軟正黑體" panose="020B0604030504040204" pitchFamily="34" charset="-120"/>
              </a:rPr>
              <a:t>唯寫</a:t>
            </a:r>
            <a:r>
              <a:rPr lang="zh-TW" altLang="en-US">
                <a:solidFill>
                  <a:schemeClr val="bg1"/>
                </a:solidFill>
                <a:latin typeface="微軟正黑體" panose="020B0604030504040204" pitchFamily="34" charset="-120"/>
                <a:ea typeface="微軟正黑體" panose="020B0604030504040204" pitchFamily="34" charset="-120"/>
              </a:rPr>
              <a:t>、讀寫</a:t>
            </a:r>
          </a:p>
        </p:txBody>
      </p:sp>
      <p:sp>
        <p:nvSpPr>
          <p:cNvPr id="12" name="矩形 11">
            <a:extLst>
              <a:ext uri="{FF2B5EF4-FFF2-40B4-BE49-F238E27FC236}">
                <a16:creationId xmlns:a16="http://schemas.microsoft.com/office/drawing/2014/main" id="{B3909534-4AD4-4EF6-86F6-F49D85615113}"/>
              </a:ext>
            </a:extLst>
          </p:cNvPr>
          <p:cNvSpPr/>
          <p:nvPr/>
        </p:nvSpPr>
        <p:spPr>
          <a:xfrm>
            <a:off x="2470096" y="2326081"/>
            <a:ext cx="2021707" cy="307777"/>
          </a:xfrm>
          <a:prstGeom prst="rect">
            <a:avLst/>
          </a:prstGeom>
        </p:spPr>
        <p:txBody>
          <a:bodyPr wrap="none">
            <a:spAutoFit/>
          </a:bodyPr>
          <a:lstStyle/>
          <a:p>
            <a:pPr marL="285750" indent="-285750">
              <a:buClr>
                <a:schemeClr val="bg1"/>
              </a:buClr>
              <a:buFont typeface="Arial" panose="020B0604020202020204" pitchFamily="34" charset="0"/>
              <a:buChar char="•"/>
            </a:pPr>
            <a:r>
              <a:rPr lang="en-US" altLang="zh-TW" err="1">
                <a:solidFill>
                  <a:schemeClr val="bg1"/>
                </a:solidFill>
                <a:latin typeface="微軟正黑體" panose="020B0604030504040204" pitchFamily="34" charset="-120"/>
                <a:ea typeface="微軟正黑體" panose="020B0604030504040204" pitchFamily="34" charset="-120"/>
              </a:rPr>
              <a:t>Qtier</a:t>
            </a:r>
            <a:r>
              <a:rPr lang="en-US" altLang="zh-TW">
                <a:solidFill>
                  <a:schemeClr val="bg1"/>
                </a:solidFill>
                <a:latin typeface="微軟正黑體" panose="020B0604030504040204" pitchFamily="34" charset="-120"/>
                <a:ea typeface="微軟正黑體" panose="020B0604030504040204" pitchFamily="34" charset="-120"/>
              </a:rPr>
              <a:t> </a:t>
            </a:r>
            <a:r>
              <a:rPr lang="zh-TW" altLang="en-US">
                <a:solidFill>
                  <a:schemeClr val="bg1"/>
                </a:solidFill>
                <a:latin typeface="微軟正黑體" panose="020B0604030504040204" pitchFamily="34" charset="-120"/>
                <a:ea typeface="微軟正黑體" panose="020B0604030504040204" pitchFamily="34" charset="-120"/>
              </a:rPr>
              <a:t>自動分層加速</a:t>
            </a:r>
          </a:p>
        </p:txBody>
      </p:sp>
      <p:sp>
        <p:nvSpPr>
          <p:cNvPr id="22" name="矩形 21">
            <a:extLst>
              <a:ext uri="{FF2B5EF4-FFF2-40B4-BE49-F238E27FC236}">
                <a16:creationId xmlns:a16="http://schemas.microsoft.com/office/drawing/2014/main" id="{557DBE27-D69C-4922-9A78-90CD3A3A3779}"/>
              </a:ext>
            </a:extLst>
          </p:cNvPr>
          <p:cNvSpPr/>
          <p:nvPr/>
        </p:nvSpPr>
        <p:spPr>
          <a:xfrm>
            <a:off x="2470096" y="2628550"/>
            <a:ext cx="1662635" cy="307777"/>
          </a:xfrm>
          <a:prstGeom prst="rect">
            <a:avLst/>
          </a:prstGeom>
        </p:spPr>
        <p:txBody>
          <a:bodyPr wrap="none">
            <a:spAutoFit/>
          </a:bodyPr>
          <a:lstStyle/>
          <a:p>
            <a:pPr marL="285750" indent="-285750">
              <a:buClr>
                <a:schemeClr val="bg1"/>
              </a:buClr>
              <a:buFont typeface="Arial" panose="020B0604020202020204" pitchFamily="34" charset="0"/>
              <a:buChar char="•"/>
            </a:pPr>
            <a:r>
              <a:rPr lang="en-US" altLang="zh-TW" err="1">
                <a:solidFill>
                  <a:schemeClr val="bg1"/>
                </a:solidFill>
                <a:latin typeface="微軟正黑體" panose="020B0604030504040204" pitchFamily="34" charset="-120"/>
                <a:ea typeface="微軟正黑體" panose="020B0604030504040204" pitchFamily="34" charset="-120"/>
              </a:rPr>
              <a:t>Qtier</a:t>
            </a:r>
            <a:r>
              <a:rPr lang="en-US" altLang="zh-TW">
                <a:solidFill>
                  <a:schemeClr val="bg1"/>
                </a:solidFill>
                <a:latin typeface="微軟正黑體" panose="020B0604030504040204" pitchFamily="34" charset="-120"/>
                <a:ea typeface="微軟正黑體" panose="020B0604030504040204" pitchFamily="34" charset="-120"/>
              </a:rPr>
              <a:t> </a:t>
            </a:r>
            <a:r>
              <a:rPr lang="zh-TW" altLang="en-US">
                <a:solidFill>
                  <a:schemeClr val="bg1"/>
                </a:solidFill>
                <a:latin typeface="微軟正黑體" panose="020B0604030504040204" pitchFamily="34" charset="-120"/>
                <a:ea typeface="微軟正黑體" panose="020B0604030504040204" pitchFamily="34" charset="-120"/>
              </a:rPr>
              <a:t>重建加速</a:t>
            </a:r>
          </a:p>
        </p:txBody>
      </p:sp>
      <p:sp>
        <p:nvSpPr>
          <p:cNvPr id="29" name="矩形 28">
            <a:extLst>
              <a:ext uri="{FF2B5EF4-FFF2-40B4-BE49-F238E27FC236}">
                <a16:creationId xmlns:a16="http://schemas.microsoft.com/office/drawing/2014/main" id="{B3F5ECF2-58E6-4BD3-928D-FE012DEFB141}"/>
              </a:ext>
            </a:extLst>
          </p:cNvPr>
          <p:cNvSpPr/>
          <p:nvPr/>
        </p:nvSpPr>
        <p:spPr>
          <a:xfrm>
            <a:off x="2470096" y="2931018"/>
            <a:ext cx="1418978" cy="307777"/>
          </a:xfrm>
          <a:prstGeom prst="rect">
            <a:avLst/>
          </a:prstGeom>
        </p:spPr>
        <p:txBody>
          <a:bodyPr wrap="none">
            <a:spAutoFit/>
          </a:bodyPr>
          <a:lstStyle/>
          <a:p>
            <a:pPr marL="285750" indent="-285750">
              <a:buClr>
                <a:schemeClr val="bg1"/>
              </a:buClr>
              <a:buFont typeface="Arial" panose="020B0604020202020204" pitchFamily="34" charset="0"/>
              <a:buChar char="•"/>
            </a:pPr>
            <a:r>
              <a:rPr lang="en-US" altLang="zh-TW">
                <a:solidFill>
                  <a:schemeClr val="bg1"/>
                </a:solidFill>
                <a:latin typeface="微軟正黑體" panose="020B0604030504040204" pitchFamily="34" charset="-120"/>
                <a:ea typeface="微軟正黑體" panose="020B0604030504040204" pitchFamily="34" charset="-120"/>
              </a:rPr>
              <a:t>PCIe SSD</a:t>
            </a:r>
            <a:r>
              <a:rPr lang="zh-TW" altLang="en-US">
                <a:solidFill>
                  <a:schemeClr val="bg1"/>
                </a:solidFill>
                <a:latin typeface="微軟正黑體" panose="020B0604030504040204" pitchFamily="34" charset="-120"/>
                <a:ea typeface="微軟正黑體" panose="020B0604030504040204" pitchFamily="34" charset="-120"/>
              </a:rPr>
              <a:t>卡</a:t>
            </a:r>
          </a:p>
        </p:txBody>
      </p:sp>
      <p:sp>
        <p:nvSpPr>
          <p:cNvPr id="25" name="矩形 24">
            <a:extLst>
              <a:ext uri="{FF2B5EF4-FFF2-40B4-BE49-F238E27FC236}">
                <a16:creationId xmlns:a16="http://schemas.microsoft.com/office/drawing/2014/main" id="{3FC9FA7A-DB1F-4CAE-B268-019BA13D1CD3}"/>
              </a:ext>
            </a:extLst>
          </p:cNvPr>
          <p:cNvSpPr/>
          <p:nvPr/>
        </p:nvSpPr>
        <p:spPr>
          <a:xfrm>
            <a:off x="2470096" y="1721143"/>
            <a:ext cx="3429144" cy="307777"/>
          </a:xfrm>
          <a:prstGeom prst="rect">
            <a:avLst/>
          </a:prstGeom>
        </p:spPr>
        <p:txBody>
          <a:bodyPr wrap="none">
            <a:spAutoFit/>
          </a:bodyPr>
          <a:lstStyle/>
          <a:p>
            <a:pPr marL="285750" indent="-285750">
              <a:buClr>
                <a:schemeClr val="bg1"/>
              </a:buClr>
              <a:buFont typeface="Arial" panose="020B0604020202020204" pitchFamily="34" charset="0"/>
              <a:buChar char="•"/>
            </a:pPr>
            <a:r>
              <a:rPr lang="zh-TW" altLang="en-US">
                <a:solidFill>
                  <a:schemeClr val="bg1"/>
                </a:solidFill>
                <a:latin typeface="微軟正黑體" panose="020B0604030504040204" pitchFamily="34" charset="-120"/>
                <a:ea typeface="微軟正黑體" panose="020B0604030504040204" pitchFamily="34" charset="-120"/>
              </a:rPr>
              <a:t>設定 </a:t>
            </a:r>
            <a:r>
              <a:rPr lang="en-US" altLang="zh-TW">
                <a:solidFill>
                  <a:schemeClr val="bg1"/>
                </a:solidFill>
                <a:latin typeface="微軟正黑體" panose="020B0604030504040204" pitchFamily="34" charset="-120"/>
                <a:ea typeface="微軟正黑體" panose="020B0604030504040204" pitchFamily="34" charset="-120"/>
              </a:rPr>
              <a:t>SSD OP </a:t>
            </a:r>
            <a:r>
              <a:rPr lang="zh-TW" altLang="en-US">
                <a:solidFill>
                  <a:schemeClr val="bg1"/>
                </a:solidFill>
                <a:latin typeface="微軟正黑體" panose="020B0604030504040204" pitchFamily="34" charset="-120"/>
                <a:ea typeface="微軟正黑體" panose="020B0604030504040204" pitchFamily="34" charset="-120"/>
              </a:rPr>
              <a:t>強化 </a:t>
            </a:r>
            <a:r>
              <a:rPr lang="en-US" altLang="zh-TW">
                <a:solidFill>
                  <a:schemeClr val="bg1"/>
                </a:solidFill>
                <a:latin typeface="微軟正黑體" panose="020B0604030504040204" pitchFamily="34" charset="-120"/>
                <a:ea typeface="微軟正黑體" panose="020B0604030504040204" pitchFamily="34" charset="-120"/>
              </a:rPr>
              <a:t>SSD </a:t>
            </a:r>
            <a:r>
              <a:rPr lang="zh-TW" altLang="en-US">
                <a:solidFill>
                  <a:schemeClr val="bg1"/>
                </a:solidFill>
                <a:latin typeface="微軟正黑體" panose="020B0604030504040204" pitchFamily="34" charset="-120"/>
                <a:ea typeface="微軟正黑體" panose="020B0604030504040204" pitchFamily="34" charset="-120"/>
              </a:rPr>
              <a:t>持續寫入效能</a:t>
            </a:r>
          </a:p>
        </p:txBody>
      </p:sp>
      <p:pic>
        <p:nvPicPr>
          <p:cNvPr id="26" name="圖形 25">
            <a:extLst>
              <a:ext uri="{FF2B5EF4-FFF2-40B4-BE49-F238E27FC236}">
                <a16:creationId xmlns:a16="http://schemas.microsoft.com/office/drawing/2014/main" id="{FA0FD2F6-0526-469F-8247-22F5599EB07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60808" y="159914"/>
            <a:ext cx="941092" cy="160248"/>
          </a:xfrm>
          <a:prstGeom prst="rect">
            <a:avLst/>
          </a:prstGeom>
        </p:spPr>
      </p:pic>
      <p:grpSp>
        <p:nvGrpSpPr>
          <p:cNvPr id="30" name="群組 29">
            <a:extLst>
              <a:ext uri="{FF2B5EF4-FFF2-40B4-BE49-F238E27FC236}">
                <a16:creationId xmlns:a16="http://schemas.microsoft.com/office/drawing/2014/main" id="{D9C1855A-FFDA-4A48-BBE3-0BF41A36BFFE}"/>
              </a:ext>
            </a:extLst>
          </p:cNvPr>
          <p:cNvGrpSpPr/>
          <p:nvPr/>
        </p:nvGrpSpPr>
        <p:grpSpPr>
          <a:xfrm rot="21205812">
            <a:off x="975889" y="641677"/>
            <a:ext cx="9599788" cy="9599788"/>
            <a:chOff x="-921793" y="-407443"/>
            <a:chExt cx="11825786" cy="11825786"/>
          </a:xfrm>
        </p:grpSpPr>
        <p:sp>
          <p:nvSpPr>
            <p:cNvPr id="31" name="橢圓 30">
              <a:extLst>
                <a:ext uri="{FF2B5EF4-FFF2-40B4-BE49-F238E27FC236}">
                  <a16:creationId xmlns:a16="http://schemas.microsoft.com/office/drawing/2014/main" id="{0B24AB6D-0B5F-4204-A0BB-8D570FD3DA51}"/>
                </a:ext>
              </a:extLst>
            </p:cNvPr>
            <p:cNvSpPr/>
            <p:nvPr/>
          </p:nvSpPr>
          <p:spPr>
            <a:xfrm>
              <a:off x="-921793" y="-407443"/>
              <a:ext cx="11825786" cy="118257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2" name="圖片 31" descr="一張含有 桌 的圖片&#10;&#10;自動產生的描述">
              <a:extLst>
                <a:ext uri="{FF2B5EF4-FFF2-40B4-BE49-F238E27FC236}">
                  <a16:creationId xmlns:a16="http://schemas.microsoft.com/office/drawing/2014/main" id="{04E44E46-43F4-451C-9403-6E600AF087F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084874">
              <a:off x="4825575" y="33793"/>
              <a:ext cx="3729595" cy="5570096"/>
            </a:xfrm>
            <a:prstGeom prst="rect">
              <a:avLst/>
            </a:prstGeom>
          </p:spPr>
        </p:pic>
        <p:pic>
          <p:nvPicPr>
            <p:cNvPr id="33" name="圖片 32" descr="一張含有 物件, 坐 的圖片&#10;&#10;自動產生的描述">
              <a:extLst>
                <a:ext uri="{FF2B5EF4-FFF2-40B4-BE49-F238E27FC236}">
                  <a16:creationId xmlns:a16="http://schemas.microsoft.com/office/drawing/2014/main" id="{17A617DF-BD17-4467-84E4-3594748B57D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9742613">
              <a:off x="5115070" y="858737"/>
              <a:ext cx="3148243" cy="3888752"/>
            </a:xfrm>
            <a:prstGeom prst="rect">
              <a:avLst/>
            </a:prstGeom>
          </p:spPr>
        </p:pic>
      </p:grpSp>
      <p:sp>
        <p:nvSpPr>
          <p:cNvPr id="34" name="橢圓 33">
            <a:extLst>
              <a:ext uri="{FF2B5EF4-FFF2-40B4-BE49-F238E27FC236}">
                <a16:creationId xmlns:a16="http://schemas.microsoft.com/office/drawing/2014/main" id="{66B6554C-2DA4-4860-9565-1DABD407C55A}"/>
              </a:ext>
            </a:extLst>
          </p:cNvPr>
          <p:cNvSpPr/>
          <p:nvPr/>
        </p:nvSpPr>
        <p:spPr>
          <a:xfrm>
            <a:off x="553584" y="3828163"/>
            <a:ext cx="633127" cy="633127"/>
          </a:xfrm>
          <a:prstGeom prst="ellipse">
            <a:avLst/>
          </a:prstGeom>
          <a:solidFill>
            <a:srgbClr val="2C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a:solidFill>
                  <a:srgbClr val="050A2A"/>
                </a:solidFill>
                <a:latin typeface="微軟正黑體" panose="020B0604030504040204" pitchFamily="34" charset="-120"/>
                <a:ea typeface="微軟正黑體" panose="020B0604030504040204" pitchFamily="34" charset="-120"/>
              </a:rPr>
              <a:t>安全</a:t>
            </a:r>
          </a:p>
        </p:txBody>
      </p:sp>
      <p:sp>
        <p:nvSpPr>
          <p:cNvPr id="35" name="橢圓 34">
            <a:extLst>
              <a:ext uri="{FF2B5EF4-FFF2-40B4-BE49-F238E27FC236}">
                <a16:creationId xmlns:a16="http://schemas.microsoft.com/office/drawing/2014/main" id="{0973CCBD-528C-4BDF-8FDE-4B6972ADEE0B}"/>
              </a:ext>
            </a:extLst>
          </p:cNvPr>
          <p:cNvSpPr/>
          <p:nvPr/>
        </p:nvSpPr>
        <p:spPr>
          <a:xfrm>
            <a:off x="1393303" y="3825491"/>
            <a:ext cx="633127" cy="633127"/>
          </a:xfrm>
          <a:prstGeom prst="ellipse">
            <a:avLst/>
          </a:prstGeom>
          <a:solidFill>
            <a:srgbClr val="2C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a:solidFill>
                  <a:srgbClr val="050A2A"/>
                </a:solidFill>
                <a:latin typeface="微軟正黑體" panose="020B0604030504040204" pitchFamily="34" charset="-120"/>
                <a:ea typeface="微軟正黑體" panose="020B0604030504040204" pitchFamily="34" charset="-120"/>
              </a:rPr>
              <a:t>便利</a:t>
            </a:r>
          </a:p>
        </p:txBody>
      </p:sp>
      <p:sp>
        <p:nvSpPr>
          <p:cNvPr id="4" name="橢圓 3">
            <a:extLst>
              <a:ext uri="{FF2B5EF4-FFF2-40B4-BE49-F238E27FC236}">
                <a16:creationId xmlns:a16="http://schemas.microsoft.com/office/drawing/2014/main" id="{C4BE936A-A093-49D8-83D8-1C2C4B3CCF14}"/>
              </a:ext>
            </a:extLst>
          </p:cNvPr>
          <p:cNvSpPr/>
          <p:nvPr/>
        </p:nvSpPr>
        <p:spPr>
          <a:xfrm>
            <a:off x="531138" y="1577278"/>
            <a:ext cx="1748333" cy="1748333"/>
          </a:xfrm>
          <a:prstGeom prst="ellipse">
            <a:avLst/>
          </a:prstGeom>
          <a:solidFill>
            <a:srgbClr val="2C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a:solidFill>
                  <a:srgbClr val="050A2A"/>
                </a:solidFill>
                <a:latin typeface="微軟正黑體" panose="020B0604030504040204" pitchFamily="34" charset="-120"/>
                <a:ea typeface="微軟正黑體" panose="020B0604030504040204" pitchFamily="34" charset="-120"/>
              </a:rPr>
              <a:t>快速</a:t>
            </a:r>
          </a:p>
        </p:txBody>
      </p:sp>
    </p:spTree>
    <p:extLst>
      <p:ext uri="{BB962C8B-B14F-4D97-AF65-F5344CB8AC3E}">
        <p14:creationId xmlns:p14="http://schemas.microsoft.com/office/powerpoint/2010/main" val="1161519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20" name="Google Shape;620;p45"/>
          <p:cNvSpPr txBox="1">
            <a:spLocks noGrp="1"/>
          </p:cNvSpPr>
          <p:nvPr>
            <p:ph type="title"/>
          </p:nvPr>
        </p:nvSpPr>
        <p:spPr>
          <a:xfrm>
            <a:off x="456164" y="70062"/>
            <a:ext cx="8229600" cy="812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800"/>
              <a:buNone/>
            </a:pPr>
            <a:r>
              <a:rPr lang="en-US" sz="3200">
                <a:sym typeface="Arial"/>
              </a:rPr>
              <a:t>SSD </a:t>
            </a:r>
            <a:r>
              <a:rPr lang="zh-TW" altLang="en-US" sz="3200">
                <a:sym typeface="Arial"/>
              </a:rPr>
              <a:t>應用，選擇 </a:t>
            </a:r>
            <a:r>
              <a:rPr lang="en-US" altLang="zh-TW" sz="3200">
                <a:sym typeface="Arial"/>
              </a:rPr>
              <a:t>QNAP </a:t>
            </a:r>
            <a:r>
              <a:rPr lang="zh-TW" altLang="en-US" sz="3200">
                <a:sym typeface="Arial"/>
              </a:rPr>
              <a:t>就對了</a:t>
            </a:r>
            <a:r>
              <a:rPr lang="en-US" altLang="zh-TW" sz="3200">
                <a:sym typeface="Arial"/>
              </a:rPr>
              <a:t> </a:t>
            </a:r>
            <a:endParaRPr sz="3200">
              <a:sym typeface="Arial"/>
            </a:endParaRPr>
          </a:p>
        </p:txBody>
      </p:sp>
      <p:pic>
        <p:nvPicPr>
          <p:cNvPr id="621" name="Google Shape;621;p45" hidden="1"/>
          <p:cNvPicPr preferRelativeResize="0"/>
          <p:nvPr/>
        </p:nvPicPr>
        <p:blipFill>
          <a:blip r:embed="rId3" cstate="print">
            <a:extLst>
              <a:ext uri="{28A0092B-C50C-407E-A947-70E740481C1C}">
                <a14:useLocalDpi xmlns:a14="http://schemas.microsoft.com/office/drawing/2010/main"/>
              </a:ext>
            </a:extLst>
          </a:blip>
          <a:stretch>
            <a:fillRect/>
          </a:stretch>
        </p:blipFill>
        <p:spPr>
          <a:xfrm>
            <a:off x="6972107" y="1662510"/>
            <a:ext cx="3084146" cy="3730723"/>
          </a:xfrm>
          <a:prstGeom prst="rect">
            <a:avLst/>
          </a:prstGeom>
          <a:noFill/>
          <a:ln>
            <a:noFill/>
          </a:ln>
        </p:spPr>
      </p:pic>
      <p:sp>
        <p:nvSpPr>
          <p:cNvPr id="15" name="橢圓 14" hidden="1">
            <a:extLst>
              <a:ext uri="{FF2B5EF4-FFF2-40B4-BE49-F238E27FC236}">
                <a16:creationId xmlns:a16="http://schemas.microsoft.com/office/drawing/2014/main" id="{9FB8F51B-E1BD-4A69-9820-0C5972C5CBDB}"/>
              </a:ext>
            </a:extLst>
          </p:cNvPr>
          <p:cNvSpPr/>
          <p:nvPr/>
        </p:nvSpPr>
        <p:spPr>
          <a:xfrm>
            <a:off x="1479523" y="6334208"/>
            <a:ext cx="1748333" cy="1748333"/>
          </a:xfrm>
          <a:prstGeom prst="ellipse">
            <a:avLst/>
          </a:prstGeom>
          <a:solidFill>
            <a:srgbClr val="2C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a:solidFill>
                  <a:srgbClr val="050A2A"/>
                </a:solidFill>
                <a:latin typeface="微軟正黑體" panose="020B0604030504040204" pitchFamily="34" charset="-120"/>
                <a:ea typeface="微軟正黑體" panose="020B0604030504040204" pitchFamily="34" charset="-120"/>
              </a:rPr>
              <a:t>安全</a:t>
            </a:r>
          </a:p>
        </p:txBody>
      </p:sp>
      <p:sp>
        <p:nvSpPr>
          <p:cNvPr id="17" name="橢圓 16" hidden="1">
            <a:extLst>
              <a:ext uri="{FF2B5EF4-FFF2-40B4-BE49-F238E27FC236}">
                <a16:creationId xmlns:a16="http://schemas.microsoft.com/office/drawing/2014/main" id="{1C3D16B2-6A3A-4BA4-94A6-A3A0D25CB98E}"/>
              </a:ext>
            </a:extLst>
          </p:cNvPr>
          <p:cNvSpPr/>
          <p:nvPr/>
        </p:nvSpPr>
        <p:spPr>
          <a:xfrm>
            <a:off x="3242954" y="6250257"/>
            <a:ext cx="1748333" cy="1748333"/>
          </a:xfrm>
          <a:prstGeom prst="ellipse">
            <a:avLst/>
          </a:prstGeom>
          <a:solidFill>
            <a:srgbClr val="2C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a:solidFill>
                  <a:srgbClr val="050A2A"/>
                </a:solidFill>
                <a:latin typeface="微軟正黑體" panose="020B0604030504040204" pitchFamily="34" charset="-120"/>
                <a:ea typeface="微軟正黑體" panose="020B0604030504040204" pitchFamily="34" charset="-120"/>
              </a:rPr>
              <a:t>便利</a:t>
            </a:r>
          </a:p>
        </p:txBody>
      </p:sp>
      <p:grpSp>
        <p:nvGrpSpPr>
          <p:cNvPr id="3" name="群組 2" hidden="1">
            <a:extLst>
              <a:ext uri="{FF2B5EF4-FFF2-40B4-BE49-F238E27FC236}">
                <a16:creationId xmlns:a16="http://schemas.microsoft.com/office/drawing/2014/main" id="{7ABDA9FA-DE90-4BC9-A3C0-B58C3418B0B8}"/>
              </a:ext>
            </a:extLst>
          </p:cNvPr>
          <p:cNvGrpSpPr/>
          <p:nvPr/>
        </p:nvGrpSpPr>
        <p:grpSpPr>
          <a:xfrm>
            <a:off x="-1505184" y="2835370"/>
            <a:ext cx="1273105" cy="1489795"/>
            <a:chOff x="-1505184" y="2835370"/>
            <a:chExt cx="1273105" cy="1489795"/>
          </a:xfrm>
        </p:grpSpPr>
        <p:sp>
          <p:nvSpPr>
            <p:cNvPr id="16" name="矩形 15">
              <a:extLst>
                <a:ext uri="{FF2B5EF4-FFF2-40B4-BE49-F238E27FC236}">
                  <a16:creationId xmlns:a16="http://schemas.microsoft.com/office/drawing/2014/main" id="{38D07BE3-091B-474C-8327-285E3A61D687}"/>
                </a:ext>
              </a:extLst>
            </p:cNvPr>
            <p:cNvSpPr/>
            <p:nvPr/>
          </p:nvSpPr>
          <p:spPr>
            <a:xfrm>
              <a:off x="-1505184" y="2835370"/>
              <a:ext cx="1273105" cy="523220"/>
            </a:xfrm>
            <a:prstGeom prst="rect">
              <a:avLst/>
            </a:prstGeom>
          </p:spPr>
          <p:txBody>
            <a:bodyPr wrap="none">
              <a:spAutoFit/>
            </a:bodyPr>
            <a:lstStyle/>
            <a:p>
              <a:r>
                <a:rPr lang="en-US" altLang="zh-TW">
                  <a:solidFill>
                    <a:schemeClr val="bg1"/>
                  </a:solidFill>
                  <a:latin typeface="微軟正黑體" panose="020B0604030504040204" pitchFamily="34" charset="-120"/>
                  <a:ea typeface="微軟正黑體" panose="020B0604030504040204" pitchFamily="34" charset="-120"/>
                </a:rPr>
                <a:t>SSD</a:t>
              </a:r>
              <a:r>
                <a:rPr lang="zh-TW" altLang="en-US">
                  <a:solidFill>
                    <a:schemeClr val="bg1"/>
                  </a:solidFill>
                  <a:latin typeface="微軟正黑體" panose="020B0604030504040204" pitchFamily="34" charset="-120"/>
                  <a:ea typeface="微軟正黑體" panose="020B0604030504040204" pitchFamily="34" charset="-120"/>
                </a:rPr>
                <a:t> </a:t>
              </a:r>
              <a:r>
                <a:rPr lang="en-US" altLang="zh-TW">
                  <a:solidFill>
                    <a:schemeClr val="bg1"/>
                  </a:solidFill>
                  <a:latin typeface="微軟正黑體" panose="020B0604030504040204" pitchFamily="34" charset="-120"/>
                  <a:ea typeface="微軟正黑體" panose="020B0604030504040204" pitchFamily="34" charset="-120"/>
                </a:rPr>
                <a:t>OP</a:t>
              </a:r>
              <a:r>
                <a:rPr lang="zh-TW" altLang="en-US">
                  <a:solidFill>
                    <a:schemeClr val="bg1"/>
                  </a:solidFill>
                  <a:latin typeface="微軟正黑體" panose="020B0604030504040204" pitchFamily="34" charset="-120"/>
                  <a:ea typeface="微軟正黑體" panose="020B0604030504040204" pitchFamily="34" charset="-120"/>
                </a:rPr>
                <a:t>延長</a:t>
              </a:r>
              <a:endParaRPr lang="en-US" altLang="zh-TW">
                <a:solidFill>
                  <a:schemeClr val="bg1"/>
                </a:solidFill>
                <a:latin typeface="微軟正黑體" panose="020B0604030504040204" pitchFamily="34" charset="-120"/>
                <a:ea typeface="微軟正黑體" panose="020B0604030504040204" pitchFamily="34" charset="-120"/>
              </a:endParaRPr>
            </a:p>
            <a:p>
              <a:r>
                <a:rPr lang="en-US" altLang="zh-TW">
                  <a:solidFill>
                    <a:schemeClr val="bg1"/>
                  </a:solidFill>
                  <a:latin typeface="微軟正黑體" panose="020B0604030504040204" pitchFamily="34" charset="-120"/>
                  <a:ea typeface="微軟正黑體" panose="020B0604030504040204" pitchFamily="34" charset="-120"/>
                </a:rPr>
                <a:t>SSD</a:t>
              </a:r>
              <a:r>
                <a:rPr lang="zh-TW" altLang="en-US">
                  <a:solidFill>
                    <a:schemeClr val="bg1"/>
                  </a:solidFill>
                  <a:latin typeface="微軟正黑體" panose="020B0604030504040204" pitchFamily="34" charset="-120"/>
                  <a:ea typeface="微軟正黑體" panose="020B0604030504040204" pitchFamily="34" charset="-120"/>
                </a:rPr>
                <a:t>使用壽命</a:t>
              </a:r>
            </a:p>
          </p:txBody>
        </p:sp>
        <p:sp>
          <p:nvSpPr>
            <p:cNvPr id="18" name="矩形 17">
              <a:extLst>
                <a:ext uri="{FF2B5EF4-FFF2-40B4-BE49-F238E27FC236}">
                  <a16:creationId xmlns:a16="http://schemas.microsoft.com/office/drawing/2014/main" id="{0CFDEEA7-E534-49CC-9017-56C93CED2481}"/>
                </a:ext>
              </a:extLst>
            </p:cNvPr>
            <p:cNvSpPr/>
            <p:nvPr/>
          </p:nvSpPr>
          <p:spPr>
            <a:xfrm>
              <a:off x="-1505184" y="3373005"/>
              <a:ext cx="914033" cy="307777"/>
            </a:xfrm>
            <a:prstGeom prst="rect">
              <a:avLst/>
            </a:prstGeom>
          </p:spPr>
          <p:txBody>
            <a:bodyPr wrap="none">
              <a:spAutoFit/>
            </a:bodyPr>
            <a:lstStyle/>
            <a:p>
              <a:pPr lvl="0">
                <a:defRPr/>
              </a:pPr>
              <a:r>
                <a:rPr lang="en-US" altLang="zh-TW">
                  <a:solidFill>
                    <a:schemeClr val="bg1"/>
                  </a:solidFill>
                  <a:latin typeface="微軟正黑體" panose="020B0604030504040204" pitchFamily="34" charset="-120"/>
                  <a:ea typeface="微軟正黑體" panose="020B0604030504040204" pitchFamily="34" charset="-120"/>
                </a:rPr>
                <a:t>SED</a:t>
              </a:r>
              <a:r>
                <a:rPr lang="zh-TW" altLang="en-US">
                  <a:solidFill>
                    <a:schemeClr val="bg1"/>
                  </a:solidFill>
                  <a:latin typeface="微軟正黑體" panose="020B0604030504040204" pitchFamily="34" charset="-120"/>
                  <a:ea typeface="微軟正黑體" panose="020B0604030504040204" pitchFamily="34" charset="-120"/>
                </a:rPr>
                <a:t>加密</a:t>
              </a:r>
            </a:p>
          </p:txBody>
        </p:sp>
        <p:sp>
          <p:nvSpPr>
            <p:cNvPr id="19" name="矩形 18">
              <a:extLst>
                <a:ext uri="{FF2B5EF4-FFF2-40B4-BE49-F238E27FC236}">
                  <a16:creationId xmlns:a16="http://schemas.microsoft.com/office/drawing/2014/main" id="{64042A92-3CDF-4824-B76F-677969E2AA32}"/>
                </a:ext>
              </a:extLst>
            </p:cNvPr>
            <p:cNvSpPr/>
            <p:nvPr/>
          </p:nvSpPr>
          <p:spPr>
            <a:xfrm>
              <a:off x="-1505184" y="3695197"/>
              <a:ext cx="902811" cy="307777"/>
            </a:xfrm>
            <a:prstGeom prst="rect">
              <a:avLst/>
            </a:prstGeom>
          </p:spPr>
          <p:txBody>
            <a:bodyPr wrap="none">
              <a:spAutoFit/>
            </a:bodyPr>
            <a:lstStyle/>
            <a:p>
              <a:pPr lvl="0">
                <a:defRPr/>
              </a:pPr>
              <a:r>
                <a:rPr lang="zh-TW" altLang="en-US">
                  <a:solidFill>
                    <a:schemeClr val="bg1"/>
                  </a:solidFill>
                  <a:latin typeface="微軟正黑體" panose="020B0604030504040204" pitchFamily="34" charset="-120"/>
                  <a:ea typeface="微軟正黑體" panose="020B0604030504040204" pitchFamily="34" charset="-120"/>
                </a:rPr>
                <a:t>健康監控</a:t>
              </a:r>
            </a:p>
          </p:txBody>
        </p:sp>
        <p:sp>
          <p:nvSpPr>
            <p:cNvPr id="20" name="矩形 19">
              <a:extLst>
                <a:ext uri="{FF2B5EF4-FFF2-40B4-BE49-F238E27FC236}">
                  <a16:creationId xmlns:a16="http://schemas.microsoft.com/office/drawing/2014/main" id="{B60513E0-B9E1-427C-AFBB-A251C19DAB3D}"/>
                </a:ext>
              </a:extLst>
            </p:cNvPr>
            <p:cNvSpPr/>
            <p:nvPr/>
          </p:nvSpPr>
          <p:spPr>
            <a:xfrm>
              <a:off x="-1505184" y="4017388"/>
              <a:ext cx="1082348" cy="307777"/>
            </a:xfrm>
            <a:prstGeom prst="rect">
              <a:avLst/>
            </a:prstGeom>
          </p:spPr>
          <p:txBody>
            <a:bodyPr wrap="none">
              <a:spAutoFit/>
            </a:bodyPr>
            <a:lstStyle/>
            <a:p>
              <a:pPr lvl="0">
                <a:defRPr/>
              </a:pPr>
              <a:r>
                <a:rPr lang="zh-TW" altLang="en-US">
                  <a:solidFill>
                    <a:schemeClr val="bg1"/>
                  </a:solidFill>
                  <a:latin typeface="微軟正黑體" panose="020B0604030504040204" pitchFamily="34" charset="-120"/>
                  <a:ea typeface="微軟正黑體" panose="020B0604030504040204" pitchFamily="34" charset="-120"/>
                </a:rPr>
                <a:t>可靠度通知</a:t>
              </a:r>
            </a:p>
          </p:txBody>
        </p:sp>
      </p:grpSp>
      <p:grpSp>
        <p:nvGrpSpPr>
          <p:cNvPr id="2" name="群組 1" hidden="1">
            <a:extLst>
              <a:ext uri="{FF2B5EF4-FFF2-40B4-BE49-F238E27FC236}">
                <a16:creationId xmlns:a16="http://schemas.microsoft.com/office/drawing/2014/main" id="{DFEF40E7-A784-47C8-B34D-17622A6F0FCC}"/>
              </a:ext>
            </a:extLst>
          </p:cNvPr>
          <p:cNvGrpSpPr/>
          <p:nvPr/>
        </p:nvGrpSpPr>
        <p:grpSpPr>
          <a:xfrm>
            <a:off x="9500366" y="2853290"/>
            <a:ext cx="2542684" cy="1759217"/>
            <a:chOff x="9500366" y="2853290"/>
            <a:chExt cx="2542684" cy="1759217"/>
          </a:xfrm>
        </p:grpSpPr>
        <p:sp>
          <p:nvSpPr>
            <p:cNvPr id="6" name="矩形 5">
              <a:extLst>
                <a:ext uri="{FF2B5EF4-FFF2-40B4-BE49-F238E27FC236}">
                  <a16:creationId xmlns:a16="http://schemas.microsoft.com/office/drawing/2014/main" id="{887AF221-9D46-4938-A8EF-6257E893A17A}"/>
                </a:ext>
              </a:extLst>
            </p:cNvPr>
            <p:cNvSpPr/>
            <p:nvPr/>
          </p:nvSpPr>
          <p:spPr>
            <a:xfrm>
              <a:off x="9500366" y="2853290"/>
              <a:ext cx="2542684" cy="307777"/>
            </a:xfrm>
            <a:prstGeom prst="rect">
              <a:avLst/>
            </a:prstGeom>
          </p:spPr>
          <p:txBody>
            <a:bodyPr wrap="none">
              <a:spAutoFit/>
            </a:bodyPr>
            <a:lstStyle/>
            <a:p>
              <a:r>
                <a:rPr lang="zh-TW" altLang="en-US">
                  <a:solidFill>
                    <a:schemeClr val="bg1"/>
                  </a:solidFill>
                  <a:latin typeface="微軟正黑體" panose="020B0604030504040204" pitchFamily="34" charset="-120"/>
                  <a:ea typeface="微軟正黑體" panose="020B0604030504040204" pitchFamily="34" charset="-120"/>
                </a:rPr>
                <a:t>可同時支援多個</a:t>
              </a:r>
              <a:r>
                <a:rPr lang="en-US" altLang="zh-TW">
                  <a:solidFill>
                    <a:schemeClr val="bg1"/>
                  </a:solidFill>
                  <a:latin typeface="微軟正黑體" panose="020B0604030504040204" pitchFamily="34" charset="-120"/>
                  <a:ea typeface="微軟正黑體" panose="020B0604030504040204" pitchFamily="34" charset="-120"/>
                </a:rPr>
                <a:t>Volume/LUN</a:t>
              </a: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DAE18B06-7B1D-4E48-8B3D-C162707122DF}"/>
                </a:ext>
              </a:extLst>
            </p:cNvPr>
            <p:cNvSpPr/>
            <p:nvPr/>
          </p:nvSpPr>
          <p:spPr>
            <a:xfrm>
              <a:off x="9500366" y="3143578"/>
              <a:ext cx="2388795" cy="307777"/>
            </a:xfrm>
            <a:prstGeom prst="rect">
              <a:avLst/>
            </a:prstGeom>
          </p:spPr>
          <p:txBody>
            <a:bodyPr wrap="none">
              <a:spAutoFit/>
            </a:bodyPr>
            <a:lstStyle/>
            <a:p>
              <a:r>
                <a:rPr lang="zh-TW" altLang="en-US">
                  <a:solidFill>
                    <a:schemeClr val="bg1"/>
                  </a:solidFill>
                  <a:latin typeface="微軟正黑體" panose="020B0604030504040204" pitchFamily="34" charset="-120"/>
                  <a:ea typeface="微軟正黑體" panose="020B0604030504040204" pitchFamily="34" charset="-120"/>
                </a:rPr>
                <a:t> 在線更換，儲存服務不中斷</a:t>
              </a:r>
            </a:p>
          </p:txBody>
        </p:sp>
        <p:sp>
          <p:nvSpPr>
            <p:cNvPr id="21" name="矩形 20">
              <a:extLst>
                <a:ext uri="{FF2B5EF4-FFF2-40B4-BE49-F238E27FC236}">
                  <a16:creationId xmlns:a16="http://schemas.microsoft.com/office/drawing/2014/main" id="{9C27332A-5555-4059-A357-3723B548A07A}"/>
                </a:ext>
              </a:extLst>
            </p:cNvPr>
            <p:cNvSpPr/>
            <p:nvPr/>
          </p:nvSpPr>
          <p:spPr>
            <a:xfrm>
              <a:off x="9500366" y="3433866"/>
              <a:ext cx="2092239" cy="307777"/>
            </a:xfrm>
            <a:prstGeom prst="rect">
              <a:avLst/>
            </a:prstGeom>
          </p:spPr>
          <p:txBody>
            <a:bodyPr wrap="none">
              <a:spAutoFit/>
            </a:bodyPr>
            <a:lstStyle/>
            <a:p>
              <a:r>
                <a:rPr lang="en-US" altLang="zh-TW" err="1">
                  <a:solidFill>
                    <a:schemeClr val="bg1"/>
                  </a:solidFill>
                  <a:latin typeface="微軟正黑體" panose="020B0604030504040204" pitchFamily="34" charset="-120"/>
                  <a:ea typeface="微軟正黑體" panose="020B0604030504040204" pitchFamily="34" charset="-120"/>
                </a:rPr>
                <a:t>Qtier</a:t>
              </a:r>
              <a:r>
                <a:rPr lang="zh-TW" altLang="en-US">
                  <a:solidFill>
                    <a:schemeClr val="bg1"/>
                  </a:solidFill>
                  <a:latin typeface="微軟正黑體" panose="020B0604030504040204" pitchFamily="34" charset="-120"/>
                  <a:ea typeface="微軟正黑體" panose="020B0604030504040204" pitchFamily="34" charset="-120"/>
                </a:rPr>
                <a:t> 智能感知自動分層</a:t>
              </a:r>
              <a:endParaRPr lang="en-US" altLang="zh-TW">
                <a:solidFill>
                  <a:schemeClr val="bg1"/>
                </a:solidFill>
                <a:latin typeface="微軟正黑體" panose="020B0604030504040204" pitchFamily="34" charset="-120"/>
                <a:ea typeface="微軟正黑體" panose="020B0604030504040204" pitchFamily="34" charset="-120"/>
              </a:endParaRPr>
            </a:p>
          </p:txBody>
        </p:sp>
        <p:sp>
          <p:nvSpPr>
            <p:cNvPr id="14" name="矩形 13">
              <a:extLst>
                <a:ext uri="{FF2B5EF4-FFF2-40B4-BE49-F238E27FC236}">
                  <a16:creationId xmlns:a16="http://schemas.microsoft.com/office/drawing/2014/main" id="{EAFCE275-E25F-4F48-B7A3-F875986F9AF5}"/>
                </a:ext>
              </a:extLst>
            </p:cNvPr>
            <p:cNvSpPr/>
            <p:nvPr/>
          </p:nvSpPr>
          <p:spPr>
            <a:xfrm>
              <a:off x="9500366" y="3724154"/>
              <a:ext cx="1818126" cy="307777"/>
            </a:xfrm>
            <a:prstGeom prst="rect">
              <a:avLst/>
            </a:prstGeom>
          </p:spPr>
          <p:txBody>
            <a:bodyPr wrap="none">
              <a:spAutoFit/>
            </a:bodyPr>
            <a:lstStyle/>
            <a:p>
              <a:r>
                <a:rPr lang="en-US" altLang="zh-TW" err="1">
                  <a:solidFill>
                    <a:schemeClr val="bg1"/>
                  </a:solidFill>
                  <a:latin typeface="微軟正黑體" panose="020B0604030504040204" pitchFamily="34" charset="-120"/>
                  <a:ea typeface="微軟正黑體" panose="020B0604030504040204" pitchFamily="34" charset="-120"/>
                </a:rPr>
                <a:t>Qtier</a:t>
              </a:r>
              <a:r>
                <a:rPr lang="en-US" altLang="zh-TW">
                  <a:solidFill>
                    <a:schemeClr val="bg1"/>
                  </a:solidFill>
                  <a:latin typeface="微軟正黑體" panose="020B0604030504040204" pitchFamily="34" charset="-120"/>
                  <a:ea typeface="微軟正黑體" panose="020B0604030504040204" pitchFamily="34" charset="-120"/>
                </a:rPr>
                <a:t> </a:t>
              </a:r>
              <a:r>
                <a:rPr lang="zh-TW" altLang="en-US">
                  <a:solidFill>
                    <a:schemeClr val="bg1"/>
                  </a:solidFill>
                  <a:latin typeface="微軟正黑體" panose="020B0604030504040204" pitchFamily="34" charset="-120"/>
                  <a:ea typeface="微軟正黑體" panose="020B0604030504040204" pitchFamily="34" charset="-120"/>
                </a:rPr>
                <a:t>指定目錄</a:t>
              </a:r>
              <a:r>
                <a:rPr lang="en-US" altLang="zh-TW">
                  <a:solidFill>
                    <a:schemeClr val="bg1"/>
                  </a:solidFill>
                  <a:latin typeface="微軟正黑體" panose="020B0604030504040204" pitchFamily="34" charset="-120"/>
                  <a:ea typeface="微軟正黑體" panose="020B0604030504040204" pitchFamily="34" charset="-120"/>
                </a:rPr>
                <a:t>/LUN</a:t>
              </a: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23" name="矩形 22">
              <a:extLst>
                <a:ext uri="{FF2B5EF4-FFF2-40B4-BE49-F238E27FC236}">
                  <a16:creationId xmlns:a16="http://schemas.microsoft.com/office/drawing/2014/main" id="{D631B9C8-53B1-44D3-B389-8044775B77AC}"/>
                </a:ext>
              </a:extLst>
            </p:cNvPr>
            <p:cNvSpPr/>
            <p:nvPr/>
          </p:nvSpPr>
          <p:spPr>
            <a:xfrm>
              <a:off x="9500366" y="4304730"/>
              <a:ext cx="1130438" cy="307777"/>
            </a:xfrm>
            <a:prstGeom prst="rect">
              <a:avLst/>
            </a:prstGeom>
          </p:spPr>
          <p:txBody>
            <a:bodyPr wrap="none">
              <a:spAutoFit/>
            </a:bodyPr>
            <a:lstStyle/>
            <a:p>
              <a:r>
                <a:rPr lang="en-US" altLang="zh-TW">
                  <a:solidFill>
                    <a:schemeClr val="bg1"/>
                  </a:solidFill>
                  <a:latin typeface="微軟正黑體" panose="020B0604030504040204" pitchFamily="34" charset="-120"/>
                  <a:ea typeface="微軟正黑體" panose="020B0604030504040204" pitchFamily="34" charset="-120"/>
                </a:rPr>
                <a:t>PCIe SSD</a:t>
              </a:r>
              <a:r>
                <a:rPr lang="zh-TW" altLang="en-US">
                  <a:solidFill>
                    <a:schemeClr val="bg1"/>
                  </a:solidFill>
                  <a:latin typeface="微軟正黑體" panose="020B0604030504040204" pitchFamily="34" charset="-120"/>
                  <a:ea typeface="微軟正黑體" panose="020B0604030504040204" pitchFamily="34" charset="-120"/>
                </a:rPr>
                <a:t>卡</a:t>
              </a:r>
            </a:p>
          </p:txBody>
        </p:sp>
        <p:sp>
          <p:nvSpPr>
            <p:cNvPr id="24" name="矩形 23">
              <a:extLst>
                <a:ext uri="{FF2B5EF4-FFF2-40B4-BE49-F238E27FC236}">
                  <a16:creationId xmlns:a16="http://schemas.microsoft.com/office/drawing/2014/main" id="{5B6B354E-4EA5-47C9-9BD0-3D1987FF7168}"/>
                </a:ext>
              </a:extLst>
            </p:cNvPr>
            <p:cNvSpPr/>
            <p:nvPr/>
          </p:nvSpPr>
          <p:spPr>
            <a:xfrm>
              <a:off x="9500366" y="4014442"/>
              <a:ext cx="1093569" cy="307777"/>
            </a:xfrm>
            <a:prstGeom prst="rect">
              <a:avLst/>
            </a:prstGeom>
          </p:spPr>
          <p:txBody>
            <a:bodyPr wrap="none">
              <a:spAutoFit/>
            </a:bodyPr>
            <a:lstStyle/>
            <a:p>
              <a:r>
                <a:rPr lang="en-US" altLang="zh-TW">
                  <a:solidFill>
                    <a:schemeClr val="bg1"/>
                  </a:solidFill>
                  <a:latin typeface="微軟正黑體" panose="020B0604030504040204" pitchFamily="34" charset="-120"/>
                  <a:ea typeface="微軟正黑體" panose="020B0604030504040204" pitchFamily="34" charset="-120"/>
                </a:rPr>
                <a:t>SSD</a:t>
              </a:r>
              <a:r>
                <a:rPr lang="zh-TW" altLang="en-US">
                  <a:solidFill>
                    <a:schemeClr val="bg1"/>
                  </a:solidFill>
                  <a:latin typeface="微軟正黑體" panose="020B0604030504040204" pitchFamily="34" charset="-120"/>
                  <a:ea typeface="微軟正黑體" panose="020B0604030504040204" pitchFamily="34" charset="-120"/>
                </a:rPr>
                <a:t>轉接座</a:t>
              </a:r>
            </a:p>
          </p:txBody>
        </p:sp>
      </p:grpSp>
      <p:pic>
        <p:nvPicPr>
          <p:cNvPr id="26" name="圖形 25">
            <a:extLst>
              <a:ext uri="{FF2B5EF4-FFF2-40B4-BE49-F238E27FC236}">
                <a16:creationId xmlns:a16="http://schemas.microsoft.com/office/drawing/2014/main" id="{FA0FD2F6-0526-469F-8247-22F5599EB07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60808" y="159914"/>
            <a:ext cx="941092" cy="160248"/>
          </a:xfrm>
          <a:prstGeom prst="rect">
            <a:avLst/>
          </a:prstGeom>
        </p:spPr>
      </p:pic>
      <p:grpSp>
        <p:nvGrpSpPr>
          <p:cNvPr id="30" name="群組 29">
            <a:extLst>
              <a:ext uri="{FF2B5EF4-FFF2-40B4-BE49-F238E27FC236}">
                <a16:creationId xmlns:a16="http://schemas.microsoft.com/office/drawing/2014/main" id="{D9C1855A-FFDA-4A48-BBE3-0BF41A36BFFE}"/>
              </a:ext>
            </a:extLst>
          </p:cNvPr>
          <p:cNvGrpSpPr/>
          <p:nvPr/>
        </p:nvGrpSpPr>
        <p:grpSpPr>
          <a:xfrm rot="21205812">
            <a:off x="975889" y="641677"/>
            <a:ext cx="9599788" cy="9599788"/>
            <a:chOff x="-921793" y="-407443"/>
            <a:chExt cx="11825786" cy="11825786"/>
          </a:xfrm>
        </p:grpSpPr>
        <p:sp>
          <p:nvSpPr>
            <p:cNvPr id="31" name="橢圓 30">
              <a:extLst>
                <a:ext uri="{FF2B5EF4-FFF2-40B4-BE49-F238E27FC236}">
                  <a16:creationId xmlns:a16="http://schemas.microsoft.com/office/drawing/2014/main" id="{0B24AB6D-0B5F-4204-A0BB-8D570FD3DA51}"/>
                </a:ext>
              </a:extLst>
            </p:cNvPr>
            <p:cNvSpPr/>
            <p:nvPr/>
          </p:nvSpPr>
          <p:spPr>
            <a:xfrm>
              <a:off x="-921793" y="-407443"/>
              <a:ext cx="11825786" cy="118257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2" name="圖片 31" descr="一張含有 桌 的圖片&#10;&#10;自動產生的描述">
              <a:extLst>
                <a:ext uri="{FF2B5EF4-FFF2-40B4-BE49-F238E27FC236}">
                  <a16:creationId xmlns:a16="http://schemas.microsoft.com/office/drawing/2014/main" id="{04E44E46-43F4-451C-9403-6E600AF087F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084874">
              <a:off x="4825575" y="33793"/>
              <a:ext cx="3729595" cy="5570096"/>
            </a:xfrm>
            <a:prstGeom prst="rect">
              <a:avLst/>
            </a:prstGeom>
          </p:spPr>
        </p:pic>
        <p:pic>
          <p:nvPicPr>
            <p:cNvPr id="33" name="圖片 32" descr="一張含有 物件, 坐 的圖片&#10;&#10;自動產生的描述">
              <a:extLst>
                <a:ext uri="{FF2B5EF4-FFF2-40B4-BE49-F238E27FC236}">
                  <a16:creationId xmlns:a16="http://schemas.microsoft.com/office/drawing/2014/main" id="{17A617DF-BD17-4467-84E4-3594748B57D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9742613">
              <a:off x="5115070" y="858737"/>
              <a:ext cx="3148243" cy="3888752"/>
            </a:xfrm>
            <a:prstGeom prst="rect">
              <a:avLst/>
            </a:prstGeom>
          </p:spPr>
        </p:pic>
      </p:grpSp>
      <p:sp>
        <p:nvSpPr>
          <p:cNvPr id="36" name="橢圓 35">
            <a:extLst>
              <a:ext uri="{FF2B5EF4-FFF2-40B4-BE49-F238E27FC236}">
                <a16:creationId xmlns:a16="http://schemas.microsoft.com/office/drawing/2014/main" id="{33D2C92D-BEF3-49C1-9A46-50CD37B7E821}"/>
              </a:ext>
            </a:extLst>
          </p:cNvPr>
          <p:cNvSpPr/>
          <p:nvPr/>
        </p:nvSpPr>
        <p:spPr>
          <a:xfrm>
            <a:off x="554182" y="3828163"/>
            <a:ext cx="633127" cy="633127"/>
          </a:xfrm>
          <a:prstGeom prst="ellipse">
            <a:avLst/>
          </a:prstGeom>
          <a:solidFill>
            <a:srgbClr val="2C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a:solidFill>
                  <a:srgbClr val="050A2A"/>
                </a:solidFill>
                <a:latin typeface="微軟正黑體" panose="020B0604030504040204" pitchFamily="34" charset="-120"/>
                <a:ea typeface="微軟正黑體" panose="020B0604030504040204" pitchFamily="34" charset="-120"/>
              </a:rPr>
              <a:t>快速</a:t>
            </a:r>
          </a:p>
        </p:txBody>
      </p:sp>
      <p:sp>
        <p:nvSpPr>
          <p:cNvPr id="38" name="橢圓 37">
            <a:extLst>
              <a:ext uri="{FF2B5EF4-FFF2-40B4-BE49-F238E27FC236}">
                <a16:creationId xmlns:a16="http://schemas.microsoft.com/office/drawing/2014/main" id="{2E0BCF03-ACE7-4D6D-8FF0-D047FDF1CC35}"/>
              </a:ext>
            </a:extLst>
          </p:cNvPr>
          <p:cNvSpPr/>
          <p:nvPr/>
        </p:nvSpPr>
        <p:spPr>
          <a:xfrm>
            <a:off x="1393899" y="3825491"/>
            <a:ext cx="633127" cy="633127"/>
          </a:xfrm>
          <a:prstGeom prst="ellipse">
            <a:avLst/>
          </a:prstGeom>
          <a:solidFill>
            <a:srgbClr val="2C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a:solidFill>
                  <a:srgbClr val="050A2A"/>
                </a:solidFill>
                <a:latin typeface="微軟正黑體" panose="020B0604030504040204" pitchFamily="34" charset="-120"/>
                <a:ea typeface="微軟正黑體" panose="020B0604030504040204" pitchFamily="34" charset="-120"/>
              </a:rPr>
              <a:t>便利</a:t>
            </a:r>
          </a:p>
        </p:txBody>
      </p:sp>
      <p:sp>
        <p:nvSpPr>
          <p:cNvPr id="51" name="矩形 50">
            <a:extLst>
              <a:ext uri="{FF2B5EF4-FFF2-40B4-BE49-F238E27FC236}">
                <a16:creationId xmlns:a16="http://schemas.microsoft.com/office/drawing/2014/main" id="{2613A86D-9A13-41B2-BDE0-BFF8708C13DD}"/>
              </a:ext>
            </a:extLst>
          </p:cNvPr>
          <p:cNvSpPr/>
          <p:nvPr/>
        </p:nvSpPr>
        <p:spPr>
          <a:xfrm>
            <a:off x="2444897" y="1889898"/>
            <a:ext cx="3040414" cy="307777"/>
          </a:xfrm>
          <a:prstGeom prst="rect">
            <a:avLst/>
          </a:prstGeom>
        </p:spPr>
        <p:txBody>
          <a:bodyPr wrap="square">
            <a:spAutoFit/>
          </a:bodyPr>
          <a:lstStyle/>
          <a:p>
            <a:pPr marL="285750" indent="-285750">
              <a:buClr>
                <a:schemeClr val="bg1"/>
              </a:buClr>
              <a:buFont typeface="Arial" panose="020B0604020202020204" pitchFamily="34" charset="0"/>
              <a:buChar char="•"/>
            </a:pPr>
            <a:r>
              <a:rPr lang="en-US" altLang="zh-TW">
                <a:solidFill>
                  <a:schemeClr val="bg1"/>
                </a:solidFill>
                <a:latin typeface="微軟正黑體" panose="020B0604030504040204" pitchFamily="34" charset="-120"/>
                <a:ea typeface="微軟正黑體" panose="020B0604030504040204" pitchFamily="34" charset="-120"/>
              </a:rPr>
              <a:t>SSD</a:t>
            </a:r>
            <a:r>
              <a:rPr lang="zh-TW" altLang="en-US">
                <a:solidFill>
                  <a:schemeClr val="bg1"/>
                </a:solidFill>
                <a:latin typeface="微軟正黑體" panose="020B0604030504040204" pitchFamily="34" charset="-120"/>
                <a:ea typeface="微軟正黑體" panose="020B0604030504040204" pitchFamily="34" charset="-120"/>
              </a:rPr>
              <a:t> </a:t>
            </a:r>
            <a:r>
              <a:rPr lang="en-US" altLang="zh-TW">
                <a:solidFill>
                  <a:schemeClr val="bg1"/>
                </a:solidFill>
                <a:latin typeface="微軟正黑體" panose="020B0604030504040204" pitchFamily="34" charset="-120"/>
                <a:ea typeface="微軟正黑體" panose="020B0604030504040204" pitchFamily="34" charset="-120"/>
              </a:rPr>
              <a:t>OP </a:t>
            </a:r>
            <a:r>
              <a:rPr lang="zh-TW" altLang="en-US">
                <a:solidFill>
                  <a:schemeClr val="bg1"/>
                </a:solidFill>
                <a:latin typeface="微軟正黑體" panose="020B0604030504040204" pitchFamily="34" charset="-120"/>
                <a:ea typeface="微軟正黑體" panose="020B0604030504040204" pitchFamily="34" charset="-120"/>
              </a:rPr>
              <a:t>延長 </a:t>
            </a:r>
            <a:r>
              <a:rPr lang="en-US" altLang="zh-TW">
                <a:solidFill>
                  <a:schemeClr val="bg1"/>
                </a:solidFill>
                <a:latin typeface="微軟正黑體" panose="020B0604030504040204" pitchFamily="34" charset="-120"/>
                <a:ea typeface="微軟正黑體" panose="020B0604030504040204" pitchFamily="34" charset="-120"/>
              </a:rPr>
              <a:t>SSD </a:t>
            </a:r>
            <a:r>
              <a:rPr lang="zh-TW" altLang="en-US">
                <a:solidFill>
                  <a:schemeClr val="bg1"/>
                </a:solidFill>
                <a:latin typeface="微軟正黑體" panose="020B0604030504040204" pitchFamily="34" charset="-120"/>
                <a:ea typeface="微軟正黑體" panose="020B0604030504040204" pitchFamily="34" charset="-120"/>
              </a:rPr>
              <a:t>使用壽命</a:t>
            </a:r>
          </a:p>
        </p:txBody>
      </p:sp>
      <p:sp>
        <p:nvSpPr>
          <p:cNvPr id="52" name="矩形 51">
            <a:extLst>
              <a:ext uri="{FF2B5EF4-FFF2-40B4-BE49-F238E27FC236}">
                <a16:creationId xmlns:a16="http://schemas.microsoft.com/office/drawing/2014/main" id="{C94AC7A9-7EF1-4220-90A3-BC781A713BA0}"/>
              </a:ext>
            </a:extLst>
          </p:cNvPr>
          <p:cNvSpPr/>
          <p:nvPr/>
        </p:nvSpPr>
        <p:spPr>
          <a:xfrm>
            <a:off x="2444897" y="2193272"/>
            <a:ext cx="1213794" cy="307777"/>
          </a:xfrm>
          <a:prstGeom prst="rect">
            <a:avLst/>
          </a:prstGeom>
        </p:spPr>
        <p:txBody>
          <a:bodyPr wrap="none">
            <a:spAutoFit/>
          </a:bodyPr>
          <a:lstStyle/>
          <a:p>
            <a:pPr marL="285750" lvl="0" indent="-285750">
              <a:buClr>
                <a:schemeClr val="bg1"/>
              </a:buClr>
              <a:buFont typeface="Arial" panose="020B0604020202020204" pitchFamily="34" charset="0"/>
              <a:buChar char="•"/>
              <a:defRPr/>
            </a:pPr>
            <a:r>
              <a:rPr lang="en-US" altLang="zh-TW">
                <a:solidFill>
                  <a:schemeClr val="bg1"/>
                </a:solidFill>
                <a:latin typeface="微軟正黑體" panose="020B0604030504040204" pitchFamily="34" charset="-120"/>
                <a:ea typeface="微軟正黑體" panose="020B0604030504040204" pitchFamily="34" charset="-120"/>
              </a:rPr>
              <a:t>SED </a:t>
            </a:r>
            <a:r>
              <a:rPr lang="zh-TW" altLang="en-US">
                <a:solidFill>
                  <a:schemeClr val="bg1"/>
                </a:solidFill>
                <a:latin typeface="微軟正黑體" panose="020B0604030504040204" pitchFamily="34" charset="-120"/>
                <a:ea typeface="微軟正黑體" panose="020B0604030504040204" pitchFamily="34" charset="-120"/>
              </a:rPr>
              <a:t>加密</a:t>
            </a:r>
          </a:p>
        </p:txBody>
      </p:sp>
      <p:sp>
        <p:nvSpPr>
          <p:cNvPr id="53" name="矩形 52">
            <a:extLst>
              <a:ext uri="{FF2B5EF4-FFF2-40B4-BE49-F238E27FC236}">
                <a16:creationId xmlns:a16="http://schemas.microsoft.com/office/drawing/2014/main" id="{C63DC3F5-2546-4343-A999-35E97B295709}"/>
              </a:ext>
            </a:extLst>
          </p:cNvPr>
          <p:cNvSpPr/>
          <p:nvPr/>
        </p:nvSpPr>
        <p:spPr>
          <a:xfrm>
            <a:off x="2444897" y="2496646"/>
            <a:ext cx="1191352" cy="307777"/>
          </a:xfrm>
          <a:prstGeom prst="rect">
            <a:avLst/>
          </a:prstGeom>
        </p:spPr>
        <p:txBody>
          <a:bodyPr wrap="none">
            <a:spAutoFit/>
          </a:bodyPr>
          <a:lstStyle/>
          <a:p>
            <a:pPr marL="285750" lvl="0" indent="-285750">
              <a:buClr>
                <a:schemeClr val="bg1"/>
              </a:buClr>
              <a:buFont typeface="Arial" panose="020B0604020202020204" pitchFamily="34" charset="0"/>
              <a:buChar char="•"/>
              <a:defRPr/>
            </a:pPr>
            <a:r>
              <a:rPr lang="zh-TW" altLang="en-US">
                <a:solidFill>
                  <a:schemeClr val="bg1"/>
                </a:solidFill>
                <a:latin typeface="微軟正黑體" panose="020B0604030504040204" pitchFamily="34" charset="-120"/>
                <a:ea typeface="微軟正黑體" panose="020B0604030504040204" pitchFamily="34" charset="-120"/>
              </a:rPr>
              <a:t>健康監控</a:t>
            </a:r>
          </a:p>
        </p:txBody>
      </p:sp>
      <p:sp>
        <p:nvSpPr>
          <p:cNvPr id="54" name="矩形 53">
            <a:extLst>
              <a:ext uri="{FF2B5EF4-FFF2-40B4-BE49-F238E27FC236}">
                <a16:creationId xmlns:a16="http://schemas.microsoft.com/office/drawing/2014/main" id="{0E380937-3B84-4373-91FA-2DAFC90E0AD9}"/>
              </a:ext>
            </a:extLst>
          </p:cNvPr>
          <p:cNvSpPr/>
          <p:nvPr/>
        </p:nvSpPr>
        <p:spPr>
          <a:xfrm>
            <a:off x="2444897" y="2800021"/>
            <a:ext cx="1370888" cy="307777"/>
          </a:xfrm>
          <a:prstGeom prst="rect">
            <a:avLst/>
          </a:prstGeom>
        </p:spPr>
        <p:txBody>
          <a:bodyPr wrap="none">
            <a:spAutoFit/>
          </a:bodyPr>
          <a:lstStyle/>
          <a:p>
            <a:pPr marL="285750" lvl="0" indent="-285750">
              <a:buClr>
                <a:schemeClr val="bg1"/>
              </a:buClr>
              <a:buFont typeface="Arial" panose="020B0604020202020204" pitchFamily="34" charset="0"/>
              <a:buChar char="•"/>
              <a:defRPr/>
            </a:pPr>
            <a:r>
              <a:rPr lang="zh-TW" altLang="en-US">
                <a:solidFill>
                  <a:schemeClr val="bg1"/>
                </a:solidFill>
                <a:latin typeface="微軟正黑體" panose="020B0604030504040204" pitchFamily="34" charset="-120"/>
                <a:ea typeface="微軟正黑體" panose="020B0604030504040204" pitchFamily="34" charset="-120"/>
              </a:rPr>
              <a:t>可靠度通知</a:t>
            </a:r>
          </a:p>
        </p:txBody>
      </p:sp>
      <p:sp>
        <p:nvSpPr>
          <p:cNvPr id="39" name="橢圓 38">
            <a:extLst>
              <a:ext uri="{FF2B5EF4-FFF2-40B4-BE49-F238E27FC236}">
                <a16:creationId xmlns:a16="http://schemas.microsoft.com/office/drawing/2014/main" id="{E3CB4918-EF7E-457D-8935-4531F9A57D97}"/>
              </a:ext>
            </a:extLst>
          </p:cNvPr>
          <p:cNvSpPr/>
          <p:nvPr/>
        </p:nvSpPr>
        <p:spPr>
          <a:xfrm>
            <a:off x="531138" y="1577277"/>
            <a:ext cx="1748333" cy="1748333"/>
          </a:xfrm>
          <a:prstGeom prst="ellipse">
            <a:avLst/>
          </a:prstGeom>
          <a:solidFill>
            <a:srgbClr val="2C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a:solidFill>
                  <a:srgbClr val="050A2A"/>
                </a:solidFill>
                <a:latin typeface="微軟正黑體" panose="020B0604030504040204" pitchFamily="34" charset="-120"/>
                <a:ea typeface="微軟正黑體" panose="020B0604030504040204" pitchFamily="34" charset="-120"/>
              </a:rPr>
              <a:t>安全</a:t>
            </a:r>
          </a:p>
        </p:txBody>
      </p:sp>
    </p:spTree>
    <p:extLst>
      <p:ext uri="{BB962C8B-B14F-4D97-AF65-F5344CB8AC3E}">
        <p14:creationId xmlns:p14="http://schemas.microsoft.com/office/powerpoint/2010/main" val="2507386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20" name="Google Shape;620;p45"/>
          <p:cNvSpPr txBox="1">
            <a:spLocks noGrp="1"/>
          </p:cNvSpPr>
          <p:nvPr>
            <p:ph type="title"/>
          </p:nvPr>
        </p:nvSpPr>
        <p:spPr>
          <a:xfrm>
            <a:off x="456164" y="70062"/>
            <a:ext cx="8229600" cy="812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800"/>
              <a:buNone/>
            </a:pPr>
            <a:r>
              <a:rPr lang="en-US" sz="3200">
                <a:sym typeface="Arial"/>
              </a:rPr>
              <a:t>SSD </a:t>
            </a:r>
            <a:r>
              <a:rPr lang="zh-TW" altLang="en-US" sz="3200">
                <a:sym typeface="Arial"/>
              </a:rPr>
              <a:t>應用，選擇 </a:t>
            </a:r>
            <a:r>
              <a:rPr lang="en-US" altLang="zh-TW" sz="3200">
                <a:sym typeface="Arial"/>
              </a:rPr>
              <a:t>QNAP </a:t>
            </a:r>
            <a:r>
              <a:rPr lang="zh-TW" altLang="en-US" sz="3200">
                <a:sym typeface="Arial"/>
              </a:rPr>
              <a:t>就對了</a:t>
            </a:r>
            <a:r>
              <a:rPr lang="en-US" altLang="zh-TW" sz="3200">
                <a:sym typeface="Arial"/>
              </a:rPr>
              <a:t> </a:t>
            </a:r>
            <a:endParaRPr sz="3200">
              <a:sym typeface="Arial"/>
            </a:endParaRPr>
          </a:p>
        </p:txBody>
      </p:sp>
      <p:pic>
        <p:nvPicPr>
          <p:cNvPr id="621" name="Google Shape;621;p45" hidden="1"/>
          <p:cNvPicPr preferRelativeResize="0"/>
          <p:nvPr/>
        </p:nvPicPr>
        <p:blipFill>
          <a:blip r:embed="rId3" cstate="print">
            <a:extLst>
              <a:ext uri="{28A0092B-C50C-407E-A947-70E740481C1C}">
                <a14:useLocalDpi xmlns:a14="http://schemas.microsoft.com/office/drawing/2010/main"/>
              </a:ext>
            </a:extLst>
          </a:blip>
          <a:stretch>
            <a:fillRect/>
          </a:stretch>
        </p:blipFill>
        <p:spPr>
          <a:xfrm>
            <a:off x="6972107" y="1662510"/>
            <a:ext cx="3084146" cy="3730723"/>
          </a:xfrm>
          <a:prstGeom prst="rect">
            <a:avLst/>
          </a:prstGeom>
          <a:noFill/>
          <a:ln>
            <a:noFill/>
          </a:ln>
        </p:spPr>
      </p:pic>
      <p:sp>
        <p:nvSpPr>
          <p:cNvPr id="15" name="橢圓 14" hidden="1">
            <a:extLst>
              <a:ext uri="{FF2B5EF4-FFF2-40B4-BE49-F238E27FC236}">
                <a16:creationId xmlns:a16="http://schemas.microsoft.com/office/drawing/2014/main" id="{9FB8F51B-E1BD-4A69-9820-0C5972C5CBDB}"/>
              </a:ext>
            </a:extLst>
          </p:cNvPr>
          <p:cNvSpPr/>
          <p:nvPr/>
        </p:nvSpPr>
        <p:spPr>
          <a:xfrm>
            <a:off x="1479523" y="6334208"/>
            <a:ext cx="1748333" cy="1748333"/>
          </a:xfrm>
          <a:prstGeom prst="ellipse">
            <a:avLst/>
          </a:prstGeom>
          <a:solidFill>
            <a:srgbClr val="2C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a:solidFill>
                  <a:srgbClr val="050A2A"/>
                </a:solidFill>
                <a:latin typeface="微軟正黑體" panose="020B0604030504040204" pitchFamily="34" charset="-120"/>
                <a:ea typeface="微軟正黑體" panose="020B0604030504040204" pitchFamily="34" charset="-120"/>
              </a:rPr>
              <a:t>安全</a:t>
            </a:r>
          </a:p>
        </p:txBody>
      </p:sp>
      <p:sp>
        <p:nvSpPr>
          <p:cNvPr id="17" name="橢圓 16" hidden="1">
            <a:extLst>
              <a:ext uri="{FF2B5EF4-FFF2-40B4-BE49-F238E27FC236}">
                <a16:creationId xmlns:a16="http://schemas.microsoft.com/office/drawing/2014/main" id="{1C3D16B2-6A3A-4BA4-94A6-A3A0D25CB98E}"/>
              </a:ext>
            </a:extLst>
          </p:cNvPr>
          <p:cNvSpPr/>
          <p:nvPr/>
        </p:nvSpPr>
        <p:spPr>
          <a:xfrm>
            <a:off x="3242954" y="6250257"/>
            <a:ext cx="1748333" cy="1748333"/>
          </a:xfrm>
          <a:prstGeom prst="ellipse">
            <a:avLst/>
          </a:prstGeom>
          <a:solidFill>
            <a:srgbClr val="2C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a:solidFill>
                  <a:srgbClr val="050A2A"/>
                </a:solidFill>
                <a:latin typeface="微軟正黑體" panose="020B0604030504040204" pitchFamily="34" charset="-120"/>
                <a:ea typeface="微軟正黑體" panose="020B0604030504040204" pitchFamily="34" charset="-120"/>
              </a:rPr>
              <a:t>便利</a:t>
            </a:r>
          </a:p>
        </p:txBody>
      </p:sp>
      <p:grpSp>
        <p:nvGrpSpPr>
          <p:cNvPr id="3" name="群組 2" hidden="1">
            <a:extLst>
              <a:ext uri="{FF2B5EF4-FFF2-40B4-BE49-F238E27FC236}">
                <a16:creationId xmlns:a16="http://schemas.microsoft.com/office/drawing/2014/main" id="{7ABDA9FA-DE90-4BC9-A3C0-B58C3418B0B8}"/>
              </a:ext>
            </a:extLst>
          </p:cNvPr>
          <p:cNvGrpSpPr/>
          <p:nvPr/>
        </p:nvGrpSpPr>
        <p:grpSpPr>
          <a:xfrm>
            <a:off x="-1505184" y="2835370"/>
            <a:ext cx="1273105" cy="1489795"/>
            <a:chOff x="-1505184" y="2835370"/>
            <a:chExt cx="1273105" cy="1489795"/>
          </a:xfrm>
        </p:grpSpPr>
        <p:sp>
          <p:nvSpPr>
            <p:cNvPr id="16" name="矩形 15">
              <a:extLst>
                <a:ext uri="{FF2B5EF4-FFF2-40B4-BE49-F238E27FC236}">
                  <a16:creationId xmlns:a16="http://schemas.microsoft.com/office/drawing/2014/main" id="{38D07BE3-091B-474C-8327-285E3A61D687}"/>
                </a:ext>
              </a:extLst>
            </p:cNvPr>
            <p:cNvSpPr/>
            <p:nvPr/>
          </p:nvSpPr>
          <p:spPr>
            <a:xfrm>
              <a:off x="-1505184" y="2835370"/>
              <a:ext cx="1273105" cy="523220"/>
            </a:xfrm>
            <a:prstGeom prst="rect">
              <a:avLst/>
            </a:prstGeom>
          </p:spPr>
          <p:txBody>
            <a:bodyPr wrap="none">
              <a:spAutoFit/>
            </a:bodyPr>
            <a:lstStyle/>
            <a:p>
              <a:r>
                <a:rPr lang="en-US" altLang="zh-TW">
                  <a:solidFill>
                    <a:schemeClr val="bg1"/>
                  </a:solidFill>
                  <a:latin typeface="微軟正黑體" panose="020B0604030504040204" pitchFamily="34" charset="-120"/>
                  <a:ea typeface="微軟正黑體" panose="020B0604030504040204" pitchFamily="34" charset="-120"/>
                </a:rPr>
                <a:t>SSD</a:t>
              </a:r>
              <a:r>
                <a:rPr lang="zh-TW" altLang="en-US">
                  <a:solidFill>
                    <a:schemeClr val="bg1"/>
                  </a:solidFill>
                  <a:latin typeface="微軟正黑體" panose="020B0604030504040204" pitchFamily="34" charset="-120"/>
                  <a:ea typeface="微軟正黑體" panose="020B0604030504040204" pitchFamily="34" charset="-120"/>
                </a:rPr>
                <a:t> </a:t>
              </a:r>
              <a:r>
                <a:rPr lang="en-US" altLang="zh-TW">
                  <a:solidFill>
                    <a:schemeClr val="bg1"/>
                  </a:solidFill>
                  <a:latin typeface="微軟正黑體" panose="020B0604030504040204" pitchFamily="34" charset="-120"/>
                  <a:ea typeface="微軟正黑體" panose="020B0604030504040204" pitchFamily="34" charset="-120"/>
                </a:rPr>
                <a:t>OP</a:t>
              </a:r>
              <a:r>
                <a:rPr lang="zh-TW" altLang="en-US">
                  <a:solidFill>
                    <a:schemeClr val="bg1"/>
                  </a:solidFill>
                  <a:latin typeface="微軟正黑體" panose="020B0604030504040204" pitchFamily="34" charset="-120"/>
                  <a:ea typeface="微軟正黑體" panose="020B0604030504040204" pitchFamily="34" charset="-120"/>
                </a:rPr>
                <a:t>延長</a:t>
              </a:r>
              <a:endParaRPr lang="en-US" altLang="zh-TW">
                <a:solidFill>
                  <a:schemeClr val="bg1"/>
                </a:solidFill>
                <a:latin typeface="微軟正黑體" panose="020B0604030504040204" pitchFamily="34" charset="-120"/>
                <a:ea typeface="微軟正黑體" panose="020B0604030504040204" pitchFamily="34" charset="-120"/>
              </a:endParaRPr>
            </a:p>
            <a:p>
              <a:r>
                <a:rPr lang="en-US" altLang="zh-TW">
                  <a:solidFill>
                    <a:schemeClr val="bg1"/>
                  </a:solidFill>
                  <a:latin typeface="微軟正黑體" panose="020B0604030504040204" pitchFamily="34" charset="-120"/>
                  <a:ea typeface="微軟正黑體" panose="020B0604030504040204" pitchFamily="34" charset="-120"/>
                </a:rPr>
                <a:t>SSD</a:t>
              </a:r>
              <a:r>
                <a:rPr lang="zh-TW" altLang="en-US">
                  <a:solidFill>
                    <a:schemeClr val="bg1"/>
                  </a:solidFill>
                  <a:latin typeface="微軟正黑體" panose="020B0604030504040204" pitchFamily="34" charset="-120"/>
                  <a:ea typeface="微軟正黑體" panose="020B0604030504040204" pitchFamily="34" charset="-120"/>
                </a:rPr>
                <a:t>使用壽命</a:t>
              </a:r>
            </a:p>
          </p:txBody>
        </p:sp>
        <p:sp>
          <p:nvSpPr>
            <p:cNvPr id="18" name="矩形 17">
              <a:extLst>
                <a:ext uri="{FF2B5EF4-FFF2-40B4-BE49-F238E27FC236}">
                  <a16:creationId xmlns:a16="http://schemas.microsoft.com/office/drawing/2014/main" id="{0CFDEEA7-E534-49CC-9017-56C93CED2481}"/>
                </a:ext>
              </a:extLst>
            </p:cNvPr>
            <p:cNvSpPr/>
            <p:nvPr/>
          </p:nvSpPr>
          <p:spPr>
            <a:xfrm>
              <a:off x="-1505184" y="3373005"/>
              <a:ext cx="914033" cy="307777"/>
            </a:xfrm>
            <a:prstGeom prst="rect">
              <a:avLst/>
            </a:prstGeom>
          </p:spPr>
          <p:txBody>
            <a:bodyPr wrap="none">
              <a:spAutoFit/>
            </a:bodyPr>
            <a:lstStyle/>
            <a:p>
              <a:pPr lvl="0">
                <a:defRPr/>
              </a:pPr>
              <a:r>
                <a:rPr lang="en-US" altLang="zh-TW">
                  <a:solidFill>
                    <a:schemeClr val="bg1"/>
                  </a:solidFill>
                  <a:latin typeface="微軟正黑體" panose="020B0604030504040204" pitchFamily="34" charset="-120"/>
                  <a:ea typeface="微軟正黑體" panose="020B0604030504040204" pitchFamily="34" charset="-120"/>
                </a:rPr>
                <a:t>SED</a:t>
              </a:r>
              <a:r>
                <a:rPr lang="zh-TW" altLang="en-US">
                  <a:solidFill>
                    <a:schemeClr val="bg1"/>
                  </a:solidFill>
                  <a:latin typeface="微軟正黑體" panose="020B0604030504040204" pitchFamily="34" charset="-120"/>
                  <a:ea typeface="微軟正黑體" panose="020B0604030504040204" pitchFamily="34" charset="-120"/>
                </a:rPr>
                <a:t>加密</a:t>
              </a:r>
            </a:p>
          </p:txBody>
        </p:sp>
        <p:sp>
          <p:nvSpPr>
            <p:cNvPr id="19" name="矩形 18">
              <a:extLst>
                <a:ext uri="{FF2B5EF4-FFF2-40B4-BE49-F238E27FC236}">
                  <a16:creationId xmlns:a16="http://schemas.microsoft.com/office/drawing/2014/main" id="{64042A92-3CDF-4824-B76F-677969E2AA32}"/>
                </a:ext>
              </a:extLst>
            </p:cNvPr>
            <p:cNvSpPr/>
            <p:nvPr/>
          </p:nvSpPr>
          <p:spPr>
            <a:xfrm>
              <a:off x="-1505184" y="3695197"/>
              <a:ext cx="902811" cy="307777"/>
            </a:xfrm>
            <a:prstGeom prst="rect">
              <a:avLst/>
            </a:prstGeom>
          </p:spPr>
          <p:txBody>
            <a:bodyPr wrap="none">
              <a:spAutoFit/>
            </a:bodyPr>
            <a:lstStyle/>
            <a:p>
              <a:pPr lvl="0">
                <a:defRPr/>
              </a:pPr>
              <a:r>
                <a:rPr lang="zh-TW" altLang="en-US">
                  <a:solidFill>
                    <a:schemeClr val="bg1"/>
                  </a:solidFill>
                  <a:latin typeface="微軟正黑體" panose="020B0604030504040204" pitchFamily="34" charset="-120"/>
                  <a:ea typeface="微軟正黑體" panose="020B0604030504040204" pitchFamily="34" charset="-120"/>
                </a:rPr>
                <a:t>健康監控</a:t>
              </a:r>
            </a:p>
          </p:txBody>
        </p:sp>
        <p:sp>
          <p:nvSpPr>
            <p:cNvPr id="20" name="矩形 19">
              <a:extLst>
                <a:ext uri="{FF2B5EF4-FFF2-40B4-BE49-F238E27FC236}">
                  <a16:creationId xmlns:a16="http://schemas.microsoft.com/office/drawing/2014/main" id="{B60513E0-B9E1-427C-AFBB-A251C19DAB3D}"/>
                </a:ext>
              </a:extLst>
            </p:cNvPr>
            <p:cNvSpPr/>
            <p:nvPr/>
          </p:nvSpPr>
          <p:spPr>
            <a:xfrm>
              <a:off x="-1505184" y="4017388"/>
              <a:ext cx="1082348" cy="307777"/>
            </a:xfrm>
            <a:prstGeom prst="rect">
              <a:avLst/>
            </a:prstGeom>
          </p:spPr>
          <p:txBody>
            <a:bodyPr wrap="none">
              <a:spAutoFit/>
            </a:bodyPr>
            <a:lstStyle/>
            <a:p>
              <a:pPr lvl="0">
                <a:defRPr/>
              </a:pPr>
              <a:r>
                <a:rPr lang="zh-TW" altLang="en-US">
                  <a:solidFill>
                    <a:schemeClr val="bg1"/>
                  </a:solidFill>
                  <a:latin typeface="微軟正黑體" panose="020B0604030504040204" pitchFamily="34" charset="-120"/>
                  <a:ea typeface="微軟正黑體" panose="020B0604030504040204" pitchFamily="34" charset="-120"/>
                </a:rPr>
                <a:t>可靠度通知</a:t>
              </a:r>
            </a:p>
          </p:txBody>
        </p:sp>
      </p:grpSp>
      <p:grpSp>
        <p:nvGrpSpPr>
          <p:cNvPr id="2" name="群組 1" hidden="1">
            <a:extLst>
              <a:ext uri="{FF2B5EF4-FFF2-40B4-BE49-F238E27FC236}">
                <a16:creationId xmlns:a16="http://schemas.microsoft.com/office/drawing/2014/main" id="{DFEF40E7-A784-47C8-B34D-17622A6F0FCC}"/>
              </a:ext>
            </a:extLst>
          </p:cNvPr>
          <p:cNvGrpSpPr/>
          <p:nvPr/>
        </p:nvGrpSpPr>
        <p:grpSpPr>
          <a:xfrm>
            <a:off x="9500366" y="2853290"/>
            <a:ext cx="2542684" cy="1759217"/>
            <a:chOff x="9500366" y="2853290"/>
            <a:chExt cx="2542684" cy="1759217"/>
          </a:xfrm>
        </p:grpSpPr>
        <p:sp>
          <p:nvSpPr>
            <p:cNvPr id="6" name="矩形 5">
              <a:extLst>
                <a:ext uri="{FF2B5EF4-FFF2-40B4-BE49-F238E27FC236}">
                  <a16:creationId xmlns:a16="http://schemas.microsoft.com/office/drawing/2014/main" id="{887AF221-9D46-4938-A8EF-6257E893A17A}"/>
                </a:ext>
              </a:extLst>
            </p:cNvPr>
            <p:cNvSpPr/>
            <p:nvPr/>
          </p:nvSpPr>
          <p:spPr>
            <a:xfrm>
              <a:off x="9500366" y="2853290"/>
              <a:ext cx="2542684" cy="307777"/>
            </a:xfrm>
            <a:prstGeom prst="rect">
              <a:avLst/>
            </a:prstGeom>
          </p:spPr>
          <p:txBody>
            <a:bodyPr wrap="none">
              <a:spAutoFit/>
            </a:bodyPr>
            <a:lstStyle/>
            <a:p>
              <a:r>
                <a:rPr lang="zh-TW" altLang="en-US">
                  <a:solidFill>
                    <a:schemeClr val="bg1"/>
                  </a:solidFill>
                  <a:latin typeface="微軟正黑體" panose="020B0604030504040204" pitchFamily="34" charset="-120"/>
                  <a:ea typeface="微軟正黑體" panose="020B0604030504040204" pitchFamily="34" charset="-120"/>
                </a:rPr>
                <a:t>可同時支援多個</a:t>
              </a:r>
              <a:r>
                <a:rPr lang="en-US" altLang="zh-TW">
                  <a:solidFill>
                    <a:schemeClr val="bg1"/>
                  </a:solidFill>
                  <a:latin typeface="微軟正黑體" panose="020B0604030504040204" pitchFamily="34" charset="-120"/>
                  <a:ea typeface="微軟正黑體" panose="020B0604030504040204" pitchFamily="34" charset="-120"/>
                </a:rPr>
                <a:t>Volume/LUN</a:t>
              </a: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DAE18B06-7B1D-4E48-8B3D-C162707122DF}"/>
                </a:ext>
              </a:extLst>
            </p:cNvPr>
            <p:cNvSpPr/>
            <p:nvPr/>
          </p:nvSpPr>
          <p:spPr>
            <a:xfrm>
              <a:off x="9500366" y="3143578"/>
              <a:ext cx="2388795" cy="307777"/>
            </a:xfrm>
            <a:prstGeom prst="rect">
              <a:avLst/>
            </a:prstGeom>
          </p:spPr>
          <p:txBody>
            <a:bodyPr wrap="none">
              <a:spAutoFit/>
            </a:bodyPr>
            <a:lstStyle/>
            <a:p>
              <a:r>
                <a:rPr lang="zh-TW" altLang="en-US">
                  <a:solidFill>
                    <a:schemeClr val="bg1"/>
                  </a:solidFill>
                  <a:latin typeface="微軟正黑體" panose="020B0604030504040204" pitchFamily="34" charset="-120"/>
                  <a:ea typeface="微軟正黑體" panose="020B0604030504040204" pitchFamily="34" charset="-120"/>
                </a:rPr>
                <a:t> 在線更換，儲存服務不中斷</a:t>
              </a:r>
            </a:p>
          </p:txBody>
        </p:sp>
        <p:sp>
          <p:nvSpPr>
            <p:cNvPr id="21" name="矩形 20">
              <a:extLst>
                <a:ext uri="{FF2B5EF4-FFF2-40B4-BE49-F238E27FC236}">
                  <a16:creationId xmlns:a16="http://schemas.microsoft.com/office/drawing/2014/main" id="{9C27332A-5555-4059-A357-3723B548A07A}"/>
                </a:ext>
              </a:extLst>
            </p:cNvPr>
            <p:cNvSpPr/>
            <p:nvPr/>
          </p:nvSpPr>
          <p:spPr>
            <a:xfrm>
              <a:off x="9500366" y="3433866"/>
              <a:ext cx="2092239" cy="307777"/>
            </a:xfrm>
            <a:prstGeom prst="rect">
              <a:avLst/>
            </a:prstGeom>
          </p:spPr>
          <p:txBody>
            <a:bodyPr wrap="none">
              <a:spAutoFit/>
            </a:bodyPr>
            <a:lstStyle/>
            <a:p>
              <a:r>
                <a:rPr lang="en-US" altLang="zh-TW" err="1">
                  <a:solidFill>
                    <a:schemeClr val="bg1"/>
                  </a:solidFill>
                  <a:latin typeface="微軟正黑體" panose="020B0604030504040204" pitchFamily="34" charset="-120"/>
                  <a:ea typeface="微軟正黑體" panose="020B0604030504040204" pitchFamily="34" charset="-120"/>
                </a:rPr>
                <a:t>Qtier</a:t>
              </a:r>
              <a:r>
                <a:rPr lang="zh-TW" altLang="en-US">
                  <a:solidFill>
                    <a:schemeClr val="bg1"/>
                  </a:solidFill>
                  <a:latin typeface="微軟正黑體" panose="020B0604030504040204" pitchFamily="34" charset="-120"/>
                  <a:ea typeface="微軟正黑體" panose="020B0604030504040204" pitchFamily="34" charset="-120"/>
                </a:rPr>
                <a:t> 智能感知自動分層</a:t>
              </a:r>
              <a:endParaRPr lang="en-US" altLang="zh-TW">
                <a:solidFill>
                  <a:schemeClr val="bg1"/>
                </a:solidFill>
                <a:latin typeface="微軟正黑體" panose="020B0604030504040204" pitchFamily="34" charset="-120"/>
                <a:ea typeface="微軟正黑體" panose="020B0604030504040204" pitchFamily="34" charset="-120"/>
              </a:endParaRPr>
            </a:p>
          </p:txBody>
        </p:sp>
        <p:sp>
          <p:nvSpPr>
            <p:cNvPr id="14" name="矩形 13">
              <a:extLst>
                <a:ext uri="{FF2B5EF4-FFF2-40B4-BE49-F238E27FC236}">
                  <a16:creationId xmlns:a16="http://schemas.microsoft.com/office/drawing/2014/main" id="{EAFCE275-E25F-4F48-B7A3-F875986F9AF5}"/>
                </a:ext>
              </a:extLst>
            </p:cNvPr>
            <p:cNvSpPr/>
            <p:nvPr/>
          </p:nvSpPr>
          <p:spPr>
            <a:xfrm>
              <a:off x="9500366" y="3724154"/>
              <a:ext cx="1818126" cy="307777"/>
            </a:xfrm>
            <a:prstGeom prst="rect">
              <a:avLst/>
            </a:prstGeom>
          </p:spPr>
          <p:txBody>
            <a:bodyPr wrap="none">
              <a:spAutoFit/>
            </a:bodyPr>
            <a:lstStyle/>
            <a:p>
              <a:r>
                <a:rPr lang="en-US" altLang="zh-TW" err="1">
                  <a:solidFill>
                    <a:schemeClr val="bg1"/>
                  </a:solidFill>
                  <a:latin typeface="微軟正黑體" panose="020B0604030504040204" pitchFamily="34" charset="-120"/>
                  <a:ea typeface="微軟正黑體" panose="020B0604030504040204" pitchFamily="34" charset="-120"/>
                </a:rPr>
                <a:t>Qtier</a:t>
              </a:r>
              <a:r>
                <a:rPr lang="en-US" altLang="zh-TW">
                  <a:solidFill>
                    <a:schemeClr val="bg1"/>
                  </a:solidFill>
                  <a:latin typeface="微軟正黑體" panose="020B0604030504040204" pitchFamily="34" charset="-120"/>
                  <a:ea typeface="微軟正黑體" panose="020B0604030504040204" pitchFamily="34" charset="-120"/>
                </a:rPr>
                <a:t> </a:t>
              </a:r>
              <a:r>
                <a:rPr lang="zh-TW" altLang="en-US">
                  <a:solidFill>
                    <a:schemeClr val="bg1"/>
                  </a:solidFill>
                  <a:latin typeface="微軟正黑體" panose="020B0604030504040204" pitchFamily="34" charset="-120"/>
                  <a:ea typeface="微軟正黑體" panose="020B0604030504040204" pitchFamily="34" charset="-120"/>
                </a:rPr>
                <a:t>指定目錄</a:t>
              </a:r>
              <a:r>
                <a:rPr lang="en-US" altLang="zh-TW">
                  <a:solidFill>
                    <a:schemeClr val="bg1"/>
                  </a:solidFill>
                  <a:latin typeface="微軟正黑體" panose="020B0604030504040204" pitchFamily="34" charset="-120"/>
                  <a:ea typeface="微軟正黑體" panose="020B0604030504040204" pitchFamily="34" charset="-120"/>
                </a:rPr>
                <a:t>/LUN</a:t>
              </a: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23" name="矩形 22">
              <a:extLst>
                <a:ext uri="{FF2B5EF4-FFF2-40B4-BE49-F238E27FC236}">
                  <a16:creationId xmlns:a16="http://schemas.microsoft.com/office/drawing/2014/main" id="{D631B9C8-53B1-44D3-B389-8044775B77AC}"/>
                </a:ext>
              </a:extLst>
            </p:cNvPr>
            <p:cNvSpPr/>
            <p:nvPr/>
          </p:nvSpPr>
          <p:spPr>
            <a:xfrm>
              <a:off x="9500366" y="4304730"/>
              <a:ext cx="1130438" cy="307777"/>
            </a:xfrm>
            <a:prstGeom prst="rect">
              <a:avLst/>
            </a:prstGeom>
          </p:spPr>
          <p:txBody>
            <a:bodyPr wrap="none">
              <a:spAutoFit/>
            </a:bodyPr>
            <a:lstStyle/>
            <a:p>
              <a:r>
                <a:rPr lang="en-US" altLang="zh-TW">
                  <a:solidFill>
                    <a:schemeClr val="bg1"/>
                  </a:solidFill>
                  <a:latin typeface="微軟正黑體" panose="020B0604030504040204" pitchFamily="34" charset="-120"/>
                  <a:ea typeface="微軟正黑體" panose="020B0604030504040204" pitchFamily="34" charset="-120"/>
                </a:rPr>
                <a:t>PCIe SSD</a:t>
              </a:r>
              <a:r>
                <a:rPr lang="zh-TW" altLang="en-US">
                  <a:solidFill>
                    <a:schemeClr val="bg1"/>
                  </a:solidFill>
                  <a:latin typeface="微軟正黑體" panose="020B0604030504040204" pitchFamily="34" charset="-120"/>
                  <a:ea typeface="微軟正黑體" panose="020B0604030504040204" pitchFamily="34" charset="-120"/>
                </a:rPr>
                <a:t>卡</a:t>
              </a:r>
            </a:p>
          </p:txBody>
        </p:sp>
        <p:sp>
          <p:nvSpPr>
            <p:cNvPr id="24" name="矩形 23">
              <a:extLst>
                <a:ext uri="{FF2B5EF4-FFF2-40B4-BE49-F238E27FC236}">
                  <a16:creationId xmlns:a16="http://schemas.microsoft.com/office/drawing/2014/main" id="{5B6B354E-4EA5-47C9-9BD0-3D1987FF7168}"/>
                </a:ext>
              </a:extLst>
            </p:cNvPr>
            <p:cNvSpPr/>
            <p:nvPr/>
          </p:nvSpPr>
          <p:spPr>
            <a:xfrm>
              <a:off x="9500366" y="4014442"/>
              <a:ext cx="1093569" cy="307777"/>
            </a:xfrm>
            <a:prstGeom prst="rect">
              <a:avLst/>
            </a:prstGeom>
          </p:spPr>
          <p:txBody>
            <a:bodyPr wrap="none">
              <a:spAutoFit/>
            </a:bodyPr>
            <a:lstStyle/>
            <a:p>
              <a:r>
                <a:rPr lang="en-US" altLang="zh-TW">
                  <a:solidFill>
                    <a:schemeClr val="bg1"/>
                  </a:solidFill>
                  <a:latin typeface="微軟正黑體" panose="020B0604030504040204" pitchFamily="34" charset="-120"/>
                  <a:ea typeface="微軟正黑體" panose="020B0604030504040204" pitchFamily="34" charset="-120"/>
                </a:rPr>
                <a:t>SSD</a:t>
              </a:r>
              <a:r>
                <a:rPr lang="zh-TW" altLang="en-US">
                  <a:solidFill>
                    <a:schemeClr val="bg1"/>
                  </a:solidFill>
                  <a:latin typeface="微軟正黑體" panose="020B0604030504040204" pitchFamily="34" charset="-120"/>
                  <a:ea typeface="微軟正黑體" panose="020B0604030504040204" pitchFamily="34" charset="-120"/>
                </a:rPr>
                <a:t>轉接座</a:t>
              </a:r>
            </a:p>
          </p:txBody>
        </p:sp>
      </p:grpSp>
      <p:pic>
        <p:nvPicPr>
          <p:cNvPr id="26" name="圖形 25">
            <a:extLst>
              <a:ext uri="{FF2B5EF4-FFF2-40B4-BE49-F238E27FC236}">
                <a16:creationId xmlns:a16="http://schemas.microsoft.com/office/drawing/2014/main" id="{FA0FD2F6-0526-469F-8247-22F5599EB07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60808" y="159914"/>
            <a:ext cx="941092" cy="160248"/>
          </a:xfrm>
          <a:prstGeom prst="rect">
            <a:avLst/>
          </a:prstGeom>
        </p:spPr>
      </p:pic>
      <p:grpSp>
        <p:nvGrpSpPr>
          <p:cNvPr id="30" name="群組 29">
            <a:extLst>
              <a:ext uri="{FF2B5EF4-FFF2-40B4-BE49-F238E27FC236}">
                <a16:creationId xmlns:a16="http://schemas.microsoft.com/office/drawing/2014/main" id="{D9C1855A-FFDA-4A48-BBE3-0BF41A36BFFE}"/>
              </a:ext>
            </a:extLst>
          </p:cNvPr>
          <p:cNvGrpSpPr/>
          <p:nvPr/>
        </p:nvGrpSpPr>
        <p:grpSpPr>
          <a:xfrm rot="21205812">
            <a:off x="975889" y="641677"/>
            <a:ext cx="9599788" cy="9599788"/>
            <a:chOff x="-921793" y="-407443"/>
            <a:chExt cx="11825786" cy="11825786"/>
          </a:xfrm>
        </p:grpSpPr>
        <p:sp>
          <p:nvSpPr>
            <p:cNvPr id="31" name="橢圓 30">
              <a:extLst>
                <a:ext uri="{FF2B5EF4-FFF2-40B4-BE49-F238E27FC236}">
                  <a16:creationId xmlns:a16="http://schemas.microsoft.com/office/drawing/2014/main" id="{0B24AB6D-0B5F-4204-A0BB-8D570FD3DA51}"/>
                </a:ext>
              </a:extLst>
            </p:cNvPr>
            <p:cNvSpPr/>
            <p:nvPr/>
          </p:nvSpPr>
          <p:spPr>
            <a:xfrm>
              <a:off x="-921793" y="-407443"/>
              <a:ext cx="11825786" cy="118257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2" name="圖片 31" descr="一張含有 桌 的圖片&#10;&#10;自動產生的描述">
              <a:extLst>
                <a:ext uri="{FF2B5EF4-FFF2-40B4-BE49-F238E27FC236}">
                  <a16:creationId xmlns:a16="http://schemas.microsoft.com/office/drawing/2014/main" id="{04E44E46-43F4-451C-9403-6E600AF087F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084874">
              <a:off x="4825575" y="33793"/>
              <a:ext cx="3729595" cy="5570096"/>
            </a:xfrm>
            <a:prstGeom prst="rect">
              <a:avLst/>
            </a:prstGeom>
          </p:spPr>
        </p:pic>
        <p:pic>
          <p:nvPicPr>
            <p:cNvPr id="33" name="圖片 32" descr="一張含有 物件, 坐 的圖片&#10;&#10;自動產生的描述">
              <a:extLst>
                <a:ext uri="{FF2B5EF4-FFF2-40B4-BE49-F238E27FC236}">
                  <a16:creationId xmlns:a16="http://schemas.microsoft.com/office/drawing/2014/main" id="{17A617DF-BD17-4467-84E4-3594748B57D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9742613">
              <a:off x="5115070" y="858737"/>
              <a:ext cx="3148243" cy="3888752"/>
            </a:xfrm>
            <a:prstGeom prst="rect">
              <a:avLst/>
            </a:prstGeom>
          </p:spPr>
        </p:pic>
      </p:grpSp>
      <p:sp>
        <p:nvSpPr>
          <p:cNvPr id="36" name="橢圓 35">
            <a:extLst>
              <a:ext uri="{FF2B5EF4-FFF2-40B4-BE49-F238E27FC236}">
                <a16:creationId xmlns:a16="http://schemas.microsoft.com/office/drawing/2014/main" id="{33D2C92D-BEF3-49C1-9A46-50CD37B7E821}"/>
              </a:ext>
            </a:extLst>
          </p:cNvPr>
          <p:cNvSpPr/>
          <p:nvPr/>
        </p:nvSpPr>
        <p:spPr>
          <a:xfrm>
            <a:off x="554182" y="3828163"/>
            <a:ext cx="633127" cy="633127"/>
          </a:xfrm>
          <a:prstGeom prst="ellipse">
            <a:avLst/>
          </a:prstGeom>
          <a:solidFill>
            <a:srgbClr val="2C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a:solidFill>
                  <a:srgbClr val="050A2A"/>
                </a:solidFill>
                <a:latin typeface="微軟正黑體" panose="020B0604030504040204" pitchFamily="34" charset="-120"/>
                <a:ea typeface="微軟正黑體" panose="020B0604030504040204" pitchFamily="34" charset="-120"/>
              </a:rPr>
              <a:t>快速</a:t>
            </a:r>
          </a:p>
        </p:txBody>
      </p:sp>
      <p:sp>
        <p:nvSpPr>
          <p:cNvPr id="37" name="橢圓 36">
            <a:extLst>
              <a:ext uri="{FF2B5EF4-FFF2-40B4-BE49-F238E27FC236}">
                <a16:creationId xmlns:a16="http://schemas.microsoft.com/office/drawing/2014/main" id="{C4E2EF97-7683-4297-814F-F061255992C7}"/>
              </a:ext>
            </a:extLst>
          </p:cNvPr>
          <p:cNvSpPr/>
          <p:nvPr/>
        </p:nvSpPr>
        <p:spPr>
          <a:xfrm>
            <a:off x="1393900" y="3828163"/>
            <a:ext cx="633127" cy="633127"/>
          </a:xfrm>
          <a:prstGeom prst="ellipse">
            <a:avLst/>
          </a:prstGeom>
          <a:solidFill>
            <a:srgbClr val="2C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a:solidFill>
                  <a:srgbClr val="050A2A"/>
                </a:solidFill>
                <a:latin typeface="微軟正黑體" panose="020B0604030504040204" pitchFamily="34" charset="-120"/>
                <a:ea typeface="微軟正黑體" panose="020B0604030504040204" pitchFamily="34" charset="-120"/>
              </a:rPr>
              <a:t>安全</a:t>
            </a:r>
          </a:p>
        </p:txBody>
      </p:sp>
      <p:grpSp>
        <p:nvGrpSpPr>
          <p:cNvPr id="60" name="群組 59">
            <a:extLst>
              <a:ext uri="{FF2B5EF4-FFF2-40B4-BE49-F238E27FC236}">
                <a16:creationId xmlns:a16="http://schemas.microsoft.com/office/drawing/2014/main" id="{F9BB8ADF-A328-4B01-B875-BF9601C6F8FA}"/>
              </a:ext>
            </a:extLst>
          </p:cNvPr>
          <p:cNvGrpSpPr/>
          <p:nvPr/>
        </p:nvGrpSpPr>
        <p:grpSpPr>
          <a:xfrm rot="19385044">
            <a:off x="-14185359" y="7827"/>
            <a:ext cx="33589050" cy="33589046"/>
            <a:chOff x="-15546663" y="-981202"/>
            <a:chExt cx="36038598" cy="36038600"/>
          </a:xfrm>
        </p:grpSpPr>
        <p:sp>
          <p:nvSpPr>
            <p:cNvPr id="61" name="橢圓 60">
              <a:extLst>
                <a:ext uri="{FF2B5EF4-FFF2-40B4-BE49-F238E27FC236}">
                  <a16:creationId xmlns:a16="http://schemas.microsoft.com/office/drawing/2014/main" id="{18E751FE-1B3F-48D2-A6A5-03BD04122655}"/>
                </a:ext>
              </a:extLst>
            </p:cNvPr>
            <p:cNvSpPr/>
            <p:nvPr/>
          </p:nvSpPr>
          <p:spPr>
            <a:xfrm>
              <a:off x="-15546663" y="-981202"/>
              <a:ext cx="36038598" cy="36038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2" name="圖片 61" descr="一張含有 桌 的圖片&#10;&#10;自動產生的描述">
              <a:extLst>
                <a:ext uri="{FF2B5EF4-FFF2-40B4-BE49-F238E27FC236}">
                  <a16:creationId xmlns:a16="http://schemas.microsoft.com/office/drawing/2014/main" id="{1C0D5A87-7DFB-4965-87A1-415434E9292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084874">
              <a:off x="4825575" y="33793"/>
              <a:ext cx="3729595" cy="5570096"/>
            </a:xfrm>
            <a:prstGeom prst="rect">
              <a:avLst/>
            </a:prstGeom>
          </p:spPr>
        </p:pic>
        <p:pic>
          <p:nvPicPr>
            <p:cNvPr id="63" name="圖片 62" descr="一張含有 物件, 坐 的圖片&#10;&#10;自動產生的描述">
              <a:extLst>
                <a:ext uri="{FF2B5EF4-FFF2-40B4-BE49-F238E27FC236}">
                  <a16:creationId xmlns:a16="http://schemas.microsoft.com/office/drawing/2014/main" id="{D38833BD-A0C4-4478-A3AD-CCD2A1A2D3C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9742613">
              <a:off x="5115070" y="858737"/>
              <a:ext cx="3148243" cy="3888752"/>
            </a:xfrm>
            <a:prstGeom prst="rect">
              <a:avLst/>
            </a:prstGeom>
          </p:spPr>
        </p:pic>
      </p:grpSp>
      <p:grpSp>
        <p:nvGrpSpPr>
          <p:cNvPr id="52" name="圖形 2">
            <a:extLst>
              <a:ext uri="{FF2B5EF4-FFF2-40B4-BE49-F238E27FC236}">
                <a16:creationId xmlns:a16="http://schemas.microsoft.com/office/drawing/2014/main" id="{D344EF55-5AAB-4922-9D3E-53C7A7B9E68D}"/>
              </a:ext>
            </a:extLst>
          </p:cNvPr>
          <p:cNvGrpSpPr/>
          <p:nvPr/>
        </p:nvGrpSpPr>
        <p:grpSpPr>
          <a:xfrm>
            <a:off x="7116191" y="2019301"/>
            <a:ext cx="366186" cy="1716760"/>
            <a:chOff x="1513414" y="2209199"/>
            <a:chExt cx="156478" cy="733603"/>
          </a:xfrm>
          <a:noFill/>
        </p:grpSpPr>
        <p:sp>
          <p:nvSpPr>
            <p:cNvPr id="53" name="手繪多邊形: 圖案 52">
              <a:extLst>
                <a:ext uri="{FF2B5EF4-FFF2-40B4-BE49-F238E27FC236}">
                  <a16:creationId xmlns:a16="http://schemas.microsoft.com/office/drawing/2014/main" id="{A7357465-F2AD-486D-AE4C-19A203785306}"/>
                </a:ext>
              </a:extLst>
            </p:cNvPr>
            <p:cNvSpPr/>
            <p:nvPr/>
          </p:nvSpPr>
          <p:spPr>
            <a:xfrm>
              <a:off x="1539706" y="2225263"/>
              <a:ext cx="130186" cy="704631"/>
            </a:xfrm>
            <a:custGeom>
              <a:avLst/>
              <a:gdLst>
                <a:gd name="connsiteX0" fmla="*/ 0 w 130185"/>
                <a:gd name="connsiteY0" fmla="*/ 705559 h 704631"/>
                <a:gd name="connsiteX1" fmla="*/ 130283 w 130185"/>
                <a:gd name="connsiteY1" fmla="*/ 352788 h 704631"/>
                <a:gd name="connsiteX2" fmla="*/ 0 w 130185"/>
                <a:gd name="connsiteY2" fmla="*/ 0 h 704631"/>
              </a:gdLst>
              <a:ahLst/>
              <a:cxnLst>
                <a:cxn ang="0">
                  <a:pos x="connsiteX0" y="connsiteY0"/>
                </a:cxn>
                <a:cxn ang="0">
                  <a:pos x="connsiteX1" y="connsiteY1"/>
                </a:cxn>
                <a:cxn ang="0">
                  <a:pos x="connsiteX2" y="connsiteY2"/>
                </a:cxn>
              </a:cxnLst>
              <a:rect l="l" t="t" r="r" b="b"/>
              <a:pathLst>
                <a:path w="130185" h="704631">
                  <a:moveTo>
                    <a:pt x="0" y="705559"/>
                  </a:moveTo>
                  <a:cubicBezTo>
                    <a:pt x="81203" y="610670"/>
                    <a:pt x="130283" y="487465"/>
                    <a:pt x="130283" y="352788"/>
                  </a:cubicBezTo>
                  <a:cubicBezTo>
                    <a:pt x="130283" y="218110"/>
                    <a:pt x="81220" y="94889"/>
                    <a:pt x="0" y="0"/>
                  </a:cubicBezTo>
                </a:path>
              </a:pathLst>
            </a:custGeom>
            <a:grpFill/>
            <a:ln w="12700" cap="flat">
              <a:no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C00F3875-0063-4CDE-874B-69D842A8A99B}"/>
                </a:ext>
              </a:extLst>
            </p:cNvPr>
            <p:cNvSpPr/>
            <p:nvPr/>
          </p:nvSpPr>
          <p:spPr>
            <a:xfrm>
              <a:off x="1513414" y="2209199"/>
              <a:ext cx="72823" cy="82869"/>
            </a:xfrm>
            <a:custGeom>
              <a:avLst/>
              <a:gdLst>
                <a:gd name="connsiteX0" fmla="*/ 14093 w 47192"/>
                <a:gd name="connsiteY0" fmla="*/ 0 h 53701"/>
                <a:gd name="connsiteX1" fmla="*/ 48120 w 47192"/>
                <a:gd name="connsiteY1" fmla="*/ 44328 h 53701"/>
                <a:gd name="connsiteX2" fmla="*/ 32839 w 47192"/>
                <a:gd name="connsiteY2" fmla="*/ 54825 h 53701"/>
                <a:gd name="connsiteX3" fmla="*/ 0 w 47192"/>
                <a:gd name="connsiteY3" fmla="*/ 12058 h 53701"/>
                <a:gd name="connsiteX4" fmla="*/ 14093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14093" y="0"/>
                  </a:moveTo>
                  <a:cubicBezTo>
                    <a:pt x="26135" y="14076"/>
                    <a:pt x="37591" y="28999"/>
                    <a:pt x="48120" y="44328"/>
                  </a:cubicBezTo>
                  <a:lnTo>
                    <a:pt x="32839" y="54825"/>
                  </a:lnTo>
                  <a:cubicBezTo>
                    <a:pt x="22669" y="40032"/>
                    <a:pt x="11635" y="25647"/>
                    <a:pt x="0" y="12058"/>
                  </a:cubicBezTo>
                  <a:lnTo>
                    <a:pt x="14093" y="0"/>
                  </a:lnTo>
                  <a:close/>
                </a:path>
              </a:pathLst>
            </a:custGeom>
            <a:grpFill/>
            <a:ln w="1588"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EAE1BC91-8B41-4AB5-82D1-2C743AD277AF}"/>
                </a:ext>
              </a:extLst>
            </p:cNvPr>
            <p:cNvSpPr/>
            <p:nvPr/>
          </p:nvSpPr>
          <p:spPr>
            <a:xfrm>
              <a:off x="1513837" y="2859933"/>
              <a:ext cx="72823" cy="82869"/>
            </a:xfrm>
            <a:custGeom>
              <a:avLst/>
              <a:gdLst>
                <a:gd name="connsiteX0" fmla="*/ 32839 w 47192"/>
                <a:gd name="connsiteY0" fmla="*/ 0 h 53701"/>
                <a:gd name="connsiteX1" fmla="*/ 48120 w 47192"/>
                <a:gd name="connsiteY1" fmla="*/ 10496 h 53701"/>
                <a:gd name="connsiteX2" fmla="*/ 14093 w 47192"/>
                <a:gd name="connsiteY2" fmla="*/ 54825 h 53701"/>
                <a:gd name="connsiteX3" fmla="*/ 0 w 47192"/>
                <a:gd name="connsiteY3" fmla="*/ 42766 h 53701"/>
                <a:gd name="connsiteX4" fmla="*/ 32839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32839" y="0"/>
                  </a:moveTo>
                  <a:lnTo>
                    <a:pt x="48120" y="10496"/>
                  </a:lnTo>
                  <a:cubicBezTo>
                    <a:pt x="37591" y="25826"/>
                    <a:pt x="26135" y="40748"/>
                    <a:pt x="14093" y="54825"/>
                  </a:cubicBezTo>
                  <a:lnTo>
                    <a:pt x="0" y="42766"/>
                  </a:lnTo>
                  <a:cubicBezTo>
                    <a:pt x="11619" y="29178"/>
                    <a:pt x="22669" y="14792"/>
                    <a:pt x="32839" y="0"/>
                  </a:cubicBezTo>
                  <a:close/>
                </a:path>
              </a:pathLst>
            </a:custGeom>
            <a:grpFill/>
            <a:ln w="1588" cap="flat">
              <a:noFill/>
              <a:prstDash val="solid"/>
              <a:miter/>
            </a:ln>
          </p:spPr>
          <p:txBody>
            <a:bodyPr rtlCol="0" anchor="ctr"/>
            <a:lstStyle/>
            <a:p>
              <a:endParaRPr lang="zh-TW" altLang="en-US"/>
            </a:p>
          </p:txBody>
        </p:sp>
      </p:grpSp>
      <p:grpSp>
        <p:nvGrpSpPr>
          <p:cNvPr id="56" name="圖形 2">
            <a:extLst>
              <a:ext uri="{FF2B5EF4-FFF2-40B4-BE49-F238E27FC236}">
                <a16:creationId xmlns:a16="http://schemas.microsoft.com/office/drawing/2014/main" id="{8A50B497-90B0-42DF-AB3E-13D6A0B2BA13}"/>
              </a:ext>
            </a:extLst>
          </p:cNvPr>
          <p:cNvGrpSpPr/>
          <p:nvPr/>
        </p:nvGrpSpPr>
        <p:grpSpPr>
          <a:xfrm rot="10800000">
            <a:off x="6522538" y="2019300"/>
            <a:ext cx="366186" cy="1716760"/>
            <a:chOff x="1513414" y="2209199"/>
            <a:chExt cx="156478" cy="733603"/>
          </a:xfrm>
          <a:noFill/>
        </p:grpSpPr>
        <p:sp>
          <p:nvSpPr>
            <p:cNvPr id="57" name="手繪多邊形: 圖案 56">
              <a:extLst>
                <a:ext uri="{FF2B5EF4-FFF2-40B4-BE49-F238E27FC236}">
                  <a16:creationId xmlns:a16="http://schemas.microsoft.com/office/drawing/2014/main" id="{AB585943-1A57-4B1C-9B42-5EA5313AA8C2}"/>
                </a:ext>
              </a:extLst>
            </p:cNvPr>
            <p:cNvSpPr/>
            <p:nvPr/>
          </p:nvSpPr>
          <p:spPr>
            <a:xfrm>
              <a:off x="1539706" y="2225263"/>
              <a:ext cx="130186" cy="704631"/>
            </a:xfrm>
            <a:custGeom>
              <a:avLst/>
              <a:gdLst>
                <a:gd name="connsiteX0" fmla="*/ 0 w 130185"/>
                <a:gd name="connsiteY0" fmla="*/ 705559 h 704631"/>
                <a:gd name="connsiteX1" fmla="*/ 130283 w 130185"/>
                <a:gd name="connsiteY1" fmla="*/ 352788 h 704631"/>
                <a:gd name="connsiteX2" fmla="*/ 0 w 130185"/>
                <a:gd name="connsiteY2" fmla="*/ 0 h 704631"/>
              </a:gdLst>
              <a:ahLst/>
              <a:cxnLst>
                <a:cxn ang="0">
                  <a:pos x="connsiteX0" y="connsiteY0"/>
                </a:cxn>
                <a:cxn ang="0">
                  <a:pos x="connsiteX1" y="connsiteY1"/>
                </a:cxn>
                <a:cxn ang="0">
                  <a:pos x="connsiteX2" y="connsiteY2"/>
                </a:cxn>
              </a:cxnLst>
              <a:rect l="l" t="t" r="r" b="b"/>
              <a:pathLst>
                <a:path w="130185" h="704631">
                  <a:moveTo>
                    <a:pt x="0" y="705559"/>
                  </a:moveTo>
                  <a:cubicBezTo>
                    <a:pt x="81203" y="610670"/>
                    <a:pt x="130283" y="487465"/>
                    <a:pt x="130283" y="352788"/>
                  </a:cubicBezTo>
                  <a:cubicBezTo>
                    <a:pt x="130283" y="218110"/>
                    <a:pt x="81220" y="94889"/>
                    <a:pt x="0" y="0"/>
                  </a:cubicBezTo>
                </a:path>
              </a:pathLst>
            </a:custGeom>
            <a:grpFill/>
            <a:ln w="12700"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9EB30D4A-90B8-4564-BE86-C2286D3A5E00}"/>
                </a:ext>
              </a:extLst>
            </p:cNvPr>
            <p:cNvSpPr/>
            <p:nvPr/>
          </p:nvSpPr>
          <p:spPr>
            <a:xfrm>
              <a:off x="1513414" y="2209199"/>
              <a:ext cx="72823" cy="82869"/>
            </a:xfrm>
            <a:custGeom>
              <a:avLst/>
              <a:gdLst>
                <a:gd name="connsiteX0" fmla="*/ 14093 w 47192"/>
                <a:gd name="connsiteY0" fmla="*/ 0 h 53701"/>
                <a:gd name="connsiteX1" fmla="*/ 48120 w 47192"/>
                <a:gd name="connsiteY1" fmla="*/ 44328 h 53701"/>
                <a:gd name="connsiteX2" fmla="*/ 32839 w 47192"/>
                <a:gd name="connsiteY2" fmla="*/ 54825 h 53701"/>
                <a:gd name="connsiteX3" fmla="*/ 0 w 47192"/>
                <a:gd name="connsiteY3" fmla="*/ 12058 h 53701"/>
                <a:gd name="connsiteX4" fmla="*/ 14093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14093" y="0"/>
                  </a:moveTo>
                  <a:cubicBezTo>
                    <a:pt x="26135" y="14076"/>
                    <a:pt x="37591" y="28999"/>
                    <a:pt x="48120" y="44328"/>
                  </a:cubicBezTo>
                  <a:lnTo>
                    <a:pt x="32839" y="54825"/>
                  </a:lnTo>
                  <a:cubicBezTo>
                    <a:pt x="22669" y="40032"/>
                    <a:pt x="11635" y="25647"/>
                    <a:pt x="0" y="12058"/>
                  </a:cubicBezTo>
                  <a:lnTo>
                    <a:pt x="14093" y="0"/>
                  </a:lnTo>
                  <a:close/>
                </a:path>
              </a:pathLst>
            </a:custGeom>
            <a:grpFill/>
            <a:ln w="1588"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56D79695-961A-41A9-AFE5-437C3E2CCE12}"/>
                </a:ext>
              </a:extLst>
            </p:cNvPr>
            <p:cNvSpPr/>
            <p:nvPr/>
          </p:nvSpPr>
          <p:spPr>
            <a:xfrm>
              <a:off x="1513837" y="2859933"/>
              <a:ext cx="72823" cy="82869"/>
            </a:xfrm>
            <a:custGeom>
              <a:avLst/>
              <a:gdLst>
                <a:gd name="connsiteX0" fmla="*/ 32839 w 47192"/>
                <a:gd name="connsiteY0" fmla="*/ 0 h 53701"/>
                <a:gd name="connsiteX1" fmla="*/ 48120 w 47192"/>
                <a:gd name="connsiteY1" fmla="*/ 10496 h 53701"/>
                <a:gd name="connsiteX2" fmla="*/ 14093 w 47192"/>
                <a:gd name="connsiteY2" fmla="*/ 54825 h 53701"/>
                <a:gd name="connsiteX3" fmla="*/ 0 w 47192"/>
                <a:gd name="connsiteY3" fmla="*/ 42766 h 53701"/>
                <a:gd name="connsiteX4" fmla="*/ 32839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32839" y="0"/>
                  </a:moveTo>
                  <a:lnTo>
                    <a:pt x="48120" y="10496"/>
                  </a:lnTo>
                  <a:cubicBezTo>
                    <a:pt x="37591" y="25826"/>
                    <a:pt x="26135" y="40748"/>
                    <a:pt x="14093" y="54825"/>
                  </a:cubicBezTo>
                  <a:lnTo>
                    <a:pt x="0" y="42766"/>
                  </a:lnTo>
                  <a:cubicBezTo>
                    <a:pt x="11619" y="29178"/>
                    <a:pt x="22669" y="14792"/>
                    <a:pt x="32839" y="0"/>
                  </a:cubicBezTo>
                  <a:close/>
                </a:path>
              </a:pathLst>
            </a:custGeom>
            <a:grpFill/>
            <a:ln w="1588" cap="flat">
              <a:noFill/>
              <a:prstDash val="solid"/>
              <a:miter/>
            </a:ln>
          </p:spPr>
          <p:txBody>
            <a:bodyPr rtlCol="0" anchor="ctr"/>
            <a:lstStyle/>
            <a:p>
              <a:endParaRPr lang="zh-TW" altLang="en-US"/>
            </a:p>
          </p:txBody>
        </p:sp>
      </p:grpSp>
      <p:sp>
        <p:nvSpPr>
          <p:cNvPr id="64" name="矩形 63">
            <a:extLst>
              <a:ext uri="{FF2B5EF4-FFF2-40B4-BE49-F238E27FC236}">
                <a16:creationId xmlns:a16="http://schemas.microsoft.com/office/drawing/2014/main" id="{4D8597BB-4A42-482D-AD2B-C1FA019E8772}"/>
              </a:ext>
            </a:extLst>
          </p:cNvPr>
          <p:cNvSpPr/>
          <p:nvPr/>
        </p:nvSpPr>
        <p:spPr>
          <a:xfrm>
            <a:off x="2455928" y="1625266"/>
            <a:ext cx="2965877" cy="307777"/>
          </a:xfrm>
          <a:prstGeom prst="rect">
            <a:avLst/>
          </a:prstGeom>
        </p:spPr>
        <p:txBody>
          <a:bodyPr wrap="none">
            <a:spAutoFit/>
          </a:bodyPr>
          <a:lstStyle/>
          <a:p>
            <a:pPr marL="285750" indent="-285750">
              <a:buClr>
                <a:schemeClr val="bg1"/>
              </a:buClr>
              <a:buFont typeface="Arial" panose="020B0604020202020204" pitchFamily="34" charset="0"/>
              <a:buChar char="•"/>
            </a:pPr>
            <a:r>
              <a:rPr lang="zh-TW" altLang="en-US">
                <a:solidFill>
                  <a:schemeClr val="bg1"/>
                </a:solidFill>
                <a:latin typeface="微軟正黑體" panose="020B0604030504040204" pitchFamily="34" charset="-120"/>
                <a:ea typeface="微軟正黑體" panose="020B0604030504040204" pitchFamily="34" charset="-120"/>
              </a:rPr>
              <a:t>可同時支援多個 </a:t>
            </a:r>
            <a:r>
              <a:rPr lang="en-US" altLang="zh-TW">
                <a:solidFill>
                  <a:schemeClr val="bg1"/>
                </a:solidFill>
                <a:latin typeface="微軟正黑體" panose="020B0604030504040204" pitchFamily="34" charset="-120"/>
                <a:ea typeface="微軟正黑體" panose="020B0604030504040204" pitchFamily="34" charset="-120"/>
              </a:rPr>
              <a:t>Volume / LUN</a:t>
            </a: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65" name="矩形 64">
            <a:extLst>
              <a:ext uri="{FF2B5EF4-FFF2-40B4-BE49-F238E27FC236}">
                <a16:creationId xmlns:a16="http://schemas.microsoft.com/office/drawing/2014/main" id="{E597C5E5-D9A8-4E43-9E66-C18BFFC80E2F}"/>
              </a:ext>
            </a:extLst>
          </p:cNvPr>
          <p:cNvSpPr/>
          <p:nvPr/>
        </p:nvSpPr>
        <p:spPr>
          <a:xfrm>
            <a:off x="2455928" y="1915554"/>
            <a:ext cx="2627642" cy="307777"/>
          </a:xfrm>
          <a:prstGeom prst="rect">
            <a:avLst/>
          </a:prstGeom>
        </p:spPr>
        <p:txBody>
          <a:bodyPr wrap="none">
            <a:spAutoFit/>
          </a:bodyPr>
          <a:lstStyle/>
          <a:p>
            <a:pPr marL="285750" indent="-285750">
              <a:buClr>
                <a:schemeClr val="bg1"/>
              </a:buClr>
              <a:buFont typeface="Arial" panose="020B0604020202020204" pitchFamily="34" charset="0"/>
              <a:buChar char="•"/>
            </a:pPr>
            <a:r>
              <a:rPr lang="zh-TW" altLang="en-US">
                <a:solidFill>
                  <a:schemeClr val="bg1"/>
                </a:solidFill>
                <a:latin typeface="微軟正黑體" panose="020B0604030504040204" pitchFamily="34" charset="-120"/>
                <a:ea typeface="微軟正黑體" panose="020B0604030504040204" pitchFamily="34" charset="-120"/>
              </a:rPr>
              <a:t>在線更換，儲存服務不中斷</a:t>
            </a:r>
          </a:p>
        </p:txBody>
      </p:sp>
      <p:sp>
        <p:nvSpPr>
          <p:cNvPr id="66" name="矩形 65">
            <a:extLst>
              <a:ext uri="{FF2B5EF4-FFF2-40B4-BE49-F238E27FC236}">
                <a16:creationId xmlns:a16="http://schemas.microsoft.com/office/drawing/2014/main" id="{9E9425EF-7BA3-4E97-B0FC-F5E57AA145E9}"/>
              </a:ext>
            </a:extLst>
          </p:cNvPr>
          <p:cNvSpPr/>
          <p:nvPr/>
        </p:nvSpPr>
        <p:spPr>
          <a:xfrm>
            <a:off x="2455928" y="2205842"/>
            <a:ext cx="2380780" cy="307777"/>
          </a:xfrm>
          <a:prstGeom prst="rect">
            <a:avLst/>
          </a:prstGeom>
        </p:spPr>
        <p:txBody>
          <a:bodyPr wrap="none">
            <a:spAutoFit/>
          </a:bodyPr>
          <a:lstStyle/>
          <a:p>
            <a:pPr marL="285750" indent="-285750">
              <a:buClr>
                <a:schemeClr val="bg1"/>
              </a:buClr>
              <a:buFont typeface="Arial" panose="020B0604020202020204" pitchFamily="34" charset="0"/>
              <a:buChar char="•"/>
            </a:pPr>
            <a:r>
              <a:rPr lang="en-US" altLang="zh-TW" err="1">
                <a:solidFill>
                  <a:schemeClr val="bg1"/>
                </a:solidFill>
                <a:latin typeface="微軟正黑體" panose="020B0604030504040204" pitchFamily="34" charset="-120"/>
                <a:ea typeface="微軟正黑體" panose="020B0604030504040204" pitchFamily="34" charset="-120"/>
              </a:rPr>
              <a:t>Qtier</a:t>
            </a:r>
            <a:r>
              <a:rPr lang="zh-TW" altLang="en-US">
                <a:solidFill>
                  <a:schemeClr val="bg1"/>
                </a:solidFill>
                <a:latin typeface="微軟正黑體" panose="020B0604030504040204" pitchFamily="34" charset="-120"/>
                <a:ea typeface="微軟正黑體" panose="020B0604030504040204" pitchFamily="34" charset="-120"/>
              </a:rPr>
              <a:t> 智能感知自動分層</a:t>
            </a:r>
            <a:endParaRPr lang="en-US" altLang="zh-TW">
              <a:solidFill>
                <a:schemeClr val="bg1"/>
              </a:solidFill>
              <a:latin typeface="微軟正黑體" panose="020B0604030504040204" pitchFamily="34" charset="-120"/>
              <a:ea typeface="微軟正黑體" panose="020B0604030504040204" pitchFamily="34" charset="-120"/>
            </a:endParaRPr>
          </a:p>
        </p:txBody>
      </p:sp>
      <p:sp>
        <p:nvSpPr>
          <p:cNvPr id="67" name="矩形 66">
            <a:extLst>
              <a:ext uri="{FF2B5EF4-FFF2-40B4-BE49-F238E27FC236}">
                <a16:creationId xmlns:a16="http://schemas.microsoft.com/office/drawing/2014/main" id="{77A2CBE7-0B97-4A8C-8C68-02F725F68D53}"/>
              </a:ext>
            </a:extLst>
          </p:cNvPr>
          <p:cNvSpPr/>
          <p:nvPr/>
        </p:nvSpPr>
        <p:spPr>
          <a:xfrm>
            <a:off x="2455928" y="2496130"/>
            <a:ext cx="2196435" cy="307777"/>
          </a:xfrm>
          <a:prstGeom prst="rect">
            <a:avLst/>
          </a:prstGeom>
        </p:spPr>
        <p:txBody>
          <a:bodyPr wrap="none">
            <a:spAutoFit/>
          </a:bodyPr>
          <a:lstStyle/>
          <a:p>
            <a:pPr marL="285750" indent="-285750">
              <a:buClr>
                <a:schemeClr val="bg1"/>
              </a:buClr>
              <a:buFont typeface="Arial" panose="020B0604020202020204" pitchFamily="34" charset="0"/>
              <a:buChar char="•"/>
            </a:pPr>
            <a:r>
              <a:rPr lang="en-US" altLang="zh-TW" err="1">
                <a:solidFill>
                  <a:schemeClr val="bg1"/>
                </a:solidFill>
                <a:latin typeface="微軟正黑體" panose="020B0604030504040204" pitchFamily="34" charset="-120"/>
                <a:ea typeface="微軟正黑體" panose="020B0604030504040204" pitchFamily="34" charset="-120"/>
              </a:rPr>
              <a:t>Qtier</a:t>
            </a:r>
            <a:r>
              <a:rPr lang="en-US" altLang="zh-TW">
                <a:solidFill>
                  <a:schemeClr val="bg1"/>
                </a:solidFill>
                <a:latin typeface="微軟正黑體" panose="020B0604030504040204" pitchFamily="34" charset="-120"/>
                <a:ea typeface="微軟正黑體" panose="020B0604030504040204" pitchFamily="34" charset="-120"/>
              </a:rPr>
              <a:t> </a:t>
            </a:r>
            <a:r>
              <a:rPr lang="zh-TW" altLang="en-US">
                <a:solidFill>
                  <a:schemeClr val="bg1"/>
                </a:solidFill>
                <a:latin typeface="微軟正黑體" panose="020B0604030504040204" pitchFamily="34" charset="-120"/>
                <a:ea typeface="微軟正黑體" panose="020B0604030504040204" pitchFamily="34" charset="-120"/>
              </a:rPr>
              <a:t>指定目錄 </a:t>
            </a:r>
            <a:r>
              <a:rPr lang="en-US" altLang="zh-TW">
                <a:solidFill>
                  <a:schemeClr val="bg1"/>
                </a:solidFill>
                <a:latin typeface="微軟正黑體" panose="020B0604030504040204" pitchFamily="34" charset="-120"/>
                <a:ea typeface="微軟正黑體" panose="020B0604030504040204" pitchFamily="34" charset="-120"/>
              </a:rPr>
              <a:t>/ LUN</a:t>
            </a: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68" name="矩形 67">
            <a:extLst>
              <a:ext uri="{FF2B5EF4-FFF2-40B4-BE49-F238E27FC236}">
                <a16:creationId xmlns:a16="http://schemas.microsoft.com/office/drawing/2014/main" id="{68927B2E-20D6-4A26-9F17-400366FD7E62}"/>
              </a:ext>
            </a:extLst>
          </p:cNvPr>
          <p:cNvSpPr/>
          <p:nvPr/>
        </p:nvSpPr>
        <p:spPr>
          <a:xfrm>
            <a:off x="2455928" y="3076706"/>
            <a:ext cx="1463862" cy="307777"/>
          </a:xfrm>
          <a:prstGeom prst="rect">
            <a:avLst/>
          </a:prstGeom>
        </p:spPr>
        <p:txBody>
          <a:bodyPr wrap="none">
            <a:spAutoFit/>
          </a:bodyPr>
          <a:lstStyle/>
          <a:p>
            <a:pPr marL="285750" indent="-285750">
              <a:buClr>
                <a:schemeClr val="bg1"/>
              </a:buClr>
              <a:buFont typeface="Arial" panose="020B0604020202020204" pitchFamily="34" charset="0"/>
              <a:buChar char="•"/>
            </a:pPr>
            <a:r>
              <a:rPr lang="en-US" altLang="zh-TW">
                <a:solidFill>
                  <a:schemeClr val="bg1"/>
                </a:solidFill>
                <a:latin typeface="微軟正黑體" panose="020B0604030504040204" pitchFamily="34" charset="-120"/>
                <a:ea typeface="微軟正黑體" panose="020B0604030504040204" pitchFamily="34" charset="-120"/>
              </a:rPr>
              <a:t>PCIe SSD </a:t>
            </a:r>
            <a:r>
              <a:rPr lang="zh-TW" altLang="en-US">
                <a:solidFill>
                  <a:schemeClr val="bg1"/>
                </a:solidFill>
                <a:latin typeface="微軟正黑體" panose="020B0604030504040204" pitchFamily="34" charset="-120"/>
                <a:ea typeface="微軟正黑體" panose="020B0604030504040204" pitchFamily="34" charset="-120"/>
              </a:rPr>
              <a:t>卡</a:t>
            </a:r>
          </a:p>
        </p:txBody>
      </p:sp>
      <p:sp>
        <p:nvSpPr>
          <p:cNvPr id="69" name="矩形 68">
            <a:extLst>
              <a:ext uri="{FF2B5EF4-FFF2-40B4-BE49-F238E27FC236}">
                <a16:creationId xmlns:a16="http://schemas.microsoft.com/office/drawing/2014/main" id="{DC4A7145-27E6-44D9-A165-5194ECA38592}"/>
              </a:ext>
            </a:extLst>
          </p:cNvPr>
          <p:cNvSpPr/>
          <p:nvPr/>
        </p:nvSpPr>
        <p:spPr>
          <a:xfrm>
            <a:off x="2455928" y="2786418"/>
            <a:ext cx="1398140" cy="307777"/>
          </a:xfrm>
          <a:prstGeom prst="rect">
            <a:avLst/>
          </a:prstGeom>
        </p:spPr>
        <p:txBody>
          <a:bodyPr wrap="none">
            <a:spAutoFit/>
          </a:bodyPr>
          <a:lstStyle/>
          <a:p>
            <a:pPr marL="285750" indent="-285750">
              <a:buClr>
                <a:schemeClr val="bg1"/>
              </a:buClr>
              <a:buFont typeface="Arial" panose="020B0604020202020204" pitchFamily="34" charset="0"/>
              <a:buChar char="•"/>
            </a:pPr>
            <a:r>
              <a:rPr lang="en-US" altLang="zh-TW">
                <a:solidFill>
                  <a:schemeClr val="bg1"/>
                </a:solidFill>
                <a:latin typeface="微軟正黑體" panose="020B0604030504040204" pitchFamily="34" charset="-120"/>
                <a:ea typeface="微軟正黑體" panose="020B0604030504040204" pitchFamily="34" charset="-120"/>
              </a:rPr>
              <a:t>SSD </a:t>
            </a:r>
            <a:r>
              <a:rPr lang="zh-TW" altLang="en-US">
                <a:solidFill>
                  <a:schemeClr val="bg1"/>
                </a:solidFill>
                <a:latin typeface="微軟正黑體" panose="020B0604030504040204" pitchFamily="34" charset="-120"/>
                <a:ea typeface="微軟正黑體" panose="020B0604030504040204" pitchFamily="34" charset="-120"/>
              </a:rPr>
              <a:t>轉接座</a:t>
            </a:r>
          </a:p>
        </p:txBody>
      </p:sp>
      <p:sp>
        <p:nvSpPr>
          <p:cNvPr id="40" name="橢圓 39">
            <a:extLst>
              <a:ext uri="{FF2B5EF4-FFF2-40B4-BE49-F238E27FC236}">
                <a16:creationId xmlns:a16="http://schemas.microsoft.com/office/drawing/2014/main" id="{B94A0EF0-9CDF-4650-AB65-B0C433001641}"/>
              </a:ext>
            </a:extLst>
          </p:cNvPr>
          <p:cNvSpPr/>
          <p:nvPr/>
        </p:nvSpPr>
        <p:spPr>
          <a:xfrm>
            <a:off x="519733" y="1573983"/>
            <a:ext cx="1748333" cy="1748333"/>
          </a:xfrm>
          <a:prstGeom prst="ellipse">
            <a:avLst/>
          </a:prstGeom>
          <a:solidFill>
            <a:srgbClr val="2C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a:solidFill>
                  <a:srgbClr val="050A2A"/>
                </a:solidFill>
                <a:latin typeface="微軟正黑體" panose="020B0604030504040204" pitchFamily="34" charset="-120"/>
                <a:ea typeface="微軟正黑體" panose="020B0604030504040204" pitchFamily="34" charset="-120"/>
              </a:rPr>
              <a:t>便利</a:t>
            </a:r>
          </a:p>
        </p:txBody>
      </p:sp>
    </p:spTree>
    <p:extLst>
      <p:ext uri="{BB962C8B-B14F-4D97-AF65-F5344CB8AC3E}">
        <p14:creationId xmlns:p14="http://schemas.microsoft.com/office/powerpoint/2010/main" val="1828762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圓角 42" hidden="1">
            <a:extLst>
              <a:ext uri="{FF2B5EF4-FFF2-40B4-BE49-F238E27FC236}">
                <a16:creationId xmlns:a16="http://schemas.microsoft.com/office/drawing/2014/main" id="{57382AD8-6659-47B2-92F4-B6DA85A5959F}"/>
              </a:ext>
            </a:extLst>
          </p:cNvPr>
          <p:cNvSpPr/>
          <p:nvPr/>
        </p:nvSpPr>
        <p:spPr>
          <a:xfrm>
            <a:off x="770677" y="1045819"/>
            <a:ext cx="7424610" cy="677269"/>
          </a:xfrm>
          <a:prstGeom prst="roundRect">
            <a:avLst>
              <a:gd name="adj" fmla="val 50000"/>
            </a:avLst>
          </a:prstGeom>
          <a:gradFill>
            <a:gsLst>
              <a:gs pos="0">
                <a:srgbClr val="DF0A6A"/>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微軟正黑體" panose="020B0604030504040204" pitchFamily="34" charset="-120"/>
              <a:ea typeface="微軟正黑體" panose="020B0604030504040204" pitchFamily="34" charset="-120"/>
            </a:endParaRPr>
          </a:p>
        </p:txBody>
      </p:sp>
      <p:sp>
        <p:nvSpPr>
          <p:cNvPr id="49" name="矩形: 圓角 48" hidden="1">
            <a:extLst>
              <a:ext uri="{FF2B5EF4-FFF2-40B4-BE49-F238E27FC236}">
                <a16:creationId xmlns:a16="http://schemas.microsoft.com/office/drawing/2014/main" id="{A4761AB1-4EBF-4F2E-9CAE-6CBA60EB0CD7}"/>
              </a:ext>
            </a:extLst>
          </p:cNvPr>
          <p:cNvSpPr/>
          <p:nvPr/>
        </p:nvSpPr>
        <p:spPr>
          <a:xfrm>
            <a:off x="770677" y="1888844"/>
            <a:ext cx="7424610" cy="971482"/>
          </a:xfrm>
          <a:prstGeom prst="roundRect">
            <a:avLst>
              <a:gd name="adj" fmla="val 50000"/>
            </a:avLst>
          </a:prstGeom>
          <a:gradFill>
            <a:gsLst>
              <a:gs pos="0">
                <a:srgbClr val="DF0A6A"/>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微軟正黑體" panose="020B0604030504040204" pitchFamily="34" charset="-120"/>
              <a:ea typeface="微軟正黑體" panose="020B0604030504040204" pitchFamily="34" charset="-120"/>
            </a:endParaRPr>
          </a:p>
        </p:txBody>
      </p:sp>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457200" y="82451"/>
            <a:ext cx="8229600" cy="812800"/>
          </a:xfrm>
          <a:prstGeom prst="rect">
            <a:avLst/>
          </a:prstGeom>
        </p:spPr>
        <p:txBody>
          <a:bodyPr>
            <a:normAutofit/>
          </a:bodyPr>
          <a:lstStyle/>
          <a:p>
            <a:pPr algn="l"/>
            <a:r>
              <a:rPr lang="en-US" altLang="zh-TW">
                <a:latin typeface="微軟正黑體" panose="020B0604030504040204" pitchFamily="34" charset="-120"/>
                <a:ea typeface="微軟正黑體" panose="020B0604030504040204" pitchFamily="34" charset="-120"/>
              </a:rPr>
              <a:t>SSD</a:t>
            </a:r>
            <a:r>
              <a:rPr lang="zh-TW" altLang="en-US">
                <a:latin typeface="微軟正黑體" panose="020B0604030504040204" pitchFamily="34" charset="-120"/>
                <a:ea typeface="微軟正黑體" panose="020B0604030504040204" pitchFamily="34" charset="-120"/>
              </a:rPr>
              <a:t> 演進趨勢：</a:t>
            </a:r>
            <a:r>
              <a:rPr lang="zh-TW" altLang="en-US">
                <a:solidFill>
                  <a:srgbClr val="69F0E1"/>
                </a:solidFill>
                <a:latin typeface="微軟正黑體" panose="020B0604030504040204" pitchFamily="34" charset="-120"/>
                <a:ea typeface="微軟正黑體" panose="020B0604030504040204" pitchFamily="34" charset="-120"/>
              </a:rPr>
              <a:t>介 面</a:t>
            </a:r>
            <a:endParaRPr lang="en-US" altLang="zh-TW">
              <a:solidFill>
                <a:srgbClr val="69F0E1"/>
              </a:solidFill>
              <a:latin typeface="微軟正黑體" panose="020B0604030504040204" pitchFamily="34" charset="-120"/>
              <a:ea typeface="微軟正黑體" panose="020B0604030504040204" pitchFamily="34" charset="-120"/>
            </a:endParaRPr>
          </a:p>
        </p:txBody>
      </p:sp>
      <p:sp>
        <p:nvSpPr>
          <p:cNvPr id="17" name="矩形 16">
            <a:extLst>
              <a:ext uri="{FF2B5EF4-FFF2-40B4-BE49-F238E27FC236}">
                <a16:creationId xmlns:a16="http://schemas.microsoft.com/office/drawing/2014/main" id="{3003CF99-BA78-4F2F-9727-2BFB817323C3}"/>
              </a:ext>
            </a:extLst>
          </p:cNvPr>
          <p:cNvSpPr/>
          <p:nvPr/>
        </p:nvSpPr>
        <p:spPr>
          <a:xfrm>
            <a:off x="350608" y="4643525"/>
            <a:ext cx="4822154" cy="553998"/>
          </a:xfrm>
          <a:prstGeom prst="rect">
            <a:avLst/>
          </a:prstGeom>
        </p:spPr>
        <p:txBody>
          <a:bodyPr wrap="none" anchor="t">
            <a:spAutoFit/>
          </a:bodyPr>
          <a:lstStyle/>
          <a:p>
            <a:r>
              <a:rPr lang="en-US" altLang="zh-TW" sz="750">
                <a:solidFill>
                  <a:schemeClr val="tx1">
                    <a:lumMod val="75000"/>
                    <a:lumOff val="25000"/>
                  </a:schemeClr>
                </a:solidFill>
                <a:latin typeface="微軟正黑體" panose="020B0604030504040204" pitchFamily="34" charset="-120"/>
                <a:ea typeface="微軟正黑體" panose="020B0604030504040204" pitchFamily="34" charset="-120"/>
                <a:cs typeface="Microsoft JhengHei"/>
                <a:sym typeface="Microsoft JhengHei"/>
                <a:hlinkClick r:id="rId2">
                  <a:extLst>
                    <a:ext uri="{A12FA001-AC4F-418D-AE19-62706E023703}">
                      <ahyp:hlinkClr xmlns:ahyp="http://schemas.microsoft.com/office/drawing/2018/hyperlinkcolor" val="tx"/>
                    </a:ext>
                  </a:extLst>
                </a:hlinkClick>
              </a:rPr>
              <a:t>IOPS </a:t>
            </a:r>
            <a:r>
              <a:rPr lang="zh-TW" altLang="en-US" sz="750">
                <a:solidFill>
                  <a:schemeClr val="tx1">
                    <a:lumMod val="75000"/>
                    <a:lumOff val="25000"/>
                  </a:schemeClr>
                </a:solidFill>
                <a:latin typeface="微軟正黑體" panose="020B0604030504040204" pitchFamily="34" charset="-120"/>
                <a:ea typeface="微軟正黑體" panose="020B0604030504040204" pitchFamily="34" charset="-120"/>
                <a:cs typeface="Microsoft JhengHei"/>
                <a:sym typeface="Microsoft JhengHei"/>
                <a:hlinkClick r:id="rId2">
                  <a:extLst>
                    <a:ext uri="{A12FA001-AC4F-418D-AE19-62706E023703}">
                      <ahyp:hlinkClr xmlns:ahyp="http://schemas.microsoft.com/office/drawing/2018/hyperlinkcolor" val="tx"/>
                    </a:ext>
                  </a:extLst>
                </a:hlinkClick>
              </a:rPr>
              <a:t>效能數字為依照市場指標產品粗估。</a:t>
            </a:r>
            <a:endParaRPr lang="en-US" altLang="zh-TW" sz="750">
              <a:solidFill>
                <a:schemeClr val="tx1">
                  <a:lumMod val="75000"/>
                  <a:lumOff val="25000"/>
                </a:schemeClr>
              </a:solidFill>
              <a:latin typeface="微軟正黑體" panose="020B0604030504040204" pitchFamily="34" charset="-120"/>
              <a:ea typeface="微軟正黑體" panose="020B0604030504040204" pitchFamily="34" charset="-120"/>
              <a:cs typeface="Microsoft JhengHei"/>
              <a:sym typeface="Microsoft JhengHei"/>
              <a:hlinkClick r:id="" action="ppaction://noaction">
                <a:extLst>
                  <a:ext uri="{A12FA001-AC4F-418D-AE19-62706E023703}">
                    <ahyp:hlinkClr xmlns:ahyp="http://schemas.microsoft.com/office/drawing/2018/hyperlinkcolor" val="tx"/>
                  </a:ext>
                </a:extLst>
              </a:hlinkClick>
            </a:endParaRPr>
          </a:p>
          <a:p>
            <a:r>
              <a:rPr lang="en-US" altLang="zh-TW" sz="750">
                <a:solidFill>
                  <a:schemeClr val="tx1">
                    <a:lumMod val="75000"/>
                    <a:lumOff val="25000"/>
                  </a:schemeClr>
                </a:solidFill>
                <a:latin typeface="微軟正黑體" panose="020B0604030504040204" pitchFamily="34" charset="-120"/>
                <a:ea typeface="微軟正黑體" panose="020B0604030504040204" pitchFamily="34" charset="-120"/>
                <a:cs typeface="Microsoft JhengHei"/>
                <a:sym typeface="Microsoft JhengHei"/>
                <a:hlinkClick r:id="" action="ppaction://noaction">
                  <a:extLst>
                    <a:ext uri="{A12FA001-AC4F-418D-AE19-62706E023703}">
                      <ahyp:hlinkClr xmlns:ahyp="http://schemas.microsoft.com/office/drawing/2018/hyperlinkcolor" val="tx"/>
                    </a:ext>
                  </a:extLst>
                </a:hlinkClick>
              </a:rPr>
              <a:t>http://www.2cm.com.tw/2cm/zh-tw/magazine/-MarketTrend/F26FE52365E548DFB150B39173AED7D3</a:t>
            </a:r>
            <a:endParaRPr lang="en-US" altLang="zh-TW" sz="750">
              <a:solidFill>
                <a:schemeClr val="tx1">
                  <a:lumMod val="75000"/>
                  <a:lumOff val="25000"/>
                </a:schemeClr>
              </a:solidFill>
              <a:latin typeface="微軟正黑體" panose="020B0604030504040204" pitchFamily="34" charset="-120"/>
              <a:ea typeface="微軟正黑體" panose="020B0604030504040204" pitchFamily="34" charset="-120"/>
              <a:cs typeface="Microsoft JhengHei"/>
              <a:sym typeface="Microsoft JhengHei"/>
            </a:endParaRPr>
          </a:p>
          <a:p>
            <a:r>
              <a:rPr lang="en-US" altLang="zh-TW" sz="750">
                <a:solidFill>
                  <a:schemeClr val="tx1">
                    <a:lumMod val="75000"/>
                    <a:lumOff val="25000"/>
                  </a:schemeClr>
                </a:solidFill>
                <a:latin typeface="微軟正黑體" panose="020B0604030504040204" pitchFamily="34" charset="-120"/>
                <a:ea typeface="微軟正黑體" panose="020B0604030504040204" pitchFamily="34" charset="-120"/>
                <a:hlinkClick r:id="rId3">
                  <a:extLst>
                    <a:ext uri="{A12FA001-AC4F-418D-AE19-62706E023703}">
                      <ahyp:hlinkClr xmlns:ahyp="http://schemas.microsoft.com/office/drawing/2018/hyperlinkcolor" val="tx"/>
                    </a:ext>
                  </a:extLst>
                </a:hlinkClick>
              </a:rPr>
              <a:t>https://www.xfastest.com/thread-167519-1-1.html</a:t>
            </a:r>
            <a:endParaRPr lang="en-US" altLang="zh-TW" sz="750">
              <a:solidFill>
                <a:schemeClr val="tx1">
                  <a:lumMod val="75000"/>
                  <a:lumOff val="25000"/>
                </a:schemeClr>
              </a:solidFill>
              <a:latin typeface="微軟正黑體" panose="020B0604030504040204" pitchFamily="34" charset="-120"/>
              <a:ea typeface="微軟正黑體" panose="020B0604030504040204" pitchFamily="34" charset="-120"/>
            </a:endParaRPr>
          </a:p>
          <a:p>
            <a:endParaRPr lang="zh-TW" altLang="en-US" sz="750">
              <a:solidFill>
                <a:schemeClr val="tx1">
                  <a:lumMod val="75000"/>
                  <a:lumOff val="25000"/>
                </a:schemeClr>
              </a:solidFill>
              <a:latin typeface="微軟正黑體" panose="020B0604030504040204" pitchFamily="34" charset="-120"/>
              <a:ea typeface="微軟正黑體" panose="020B0604030504040204" pitchFamily="34" charset="-120"/>
            </a:endParaRPr>
          </a:p>
        </p:txBody>
      </p:sp>
      <p:graphicFrame>
        <p:nvGraphicFramePr>
          <p:cNvPr id="18" name="表格 17">
            <a:extLst>
              <a:ext uri="{FF2B5EF4-FFF2-40B4-BE49-F238E27FC236}">
                <a16:creationId xmlns:a16="http://schemas.microsoft.com/office/drawing/2014/main" id="{1B925D8C-CE1B-43A9-B6CD-3E28696C4060}"/>
              </a:ext>
            </a:extLst>
          </p:cNvPr>
          <p:cNvGraphicFramePr>
            <a:graphicFrameLocks noGrp="1"/>
          </p:cNvGraphicFramePr>
          <p:nvPr>
            <p:extLst>
              <p:ext uri="{D42A27DB-BD31-4B8C-83A1-F6EECF244321}">
                <p14:modId xmlns:p14="http://schemas.microsoft.com/office/powerpoint/2010/main" val="2487579074"/>
              </p:ext>
            </p:extLst>
          </p:nvPr>
        </p:nvGraphicFramePr>
        <p:xfrm>
          <a:off x="455007" y="2870350"/>
          <a:ext cx="4116995" cy="1369296"/>
        </p:xfrm>
        <a:graphic>
          <a:graphicData uri="http://schemas.openxmlformats.org/drawingml/2006/table">
            <a:tbl>
              <a:tblPr firstRow="1" bandRow="1">
                <a:tableStyleId>{5C22544A-7EE6-4342-B048-85BDC9FD1C3A}</a:tableStyleId>
              </a:tblPr>
              <a:tblGrid>
                <a:gridCol w="823399">
                  <a:extLst>
                    <a:ext uri="{9D8B030D-6E8A-4147-A177-3AD203B41FA5}">
                      <a16:colId xmlns:a16="http://schemas.microsoft.com/office/drawing/2014/main" val="1446711832"/>
                    </a:ext>
                  </a:extLst>
                </a:gridCol>
                <a:gridCol w="823399">
                  <a:extLst>
                    <a:ext uri="{9D8B030D-6E8A-4147-A177-3AD203B41FA5}">
                      <a16:colId xmlns:a16="http://schemas.microsoft.com/office/drawing/2014/main" val="428224539"/>
                    </a:ext>
                  </a:extLst>
                </a:gridCol>
                <a:gridCol w="823399">
                  <a:extLst>
                    <a:ext uri="{9D8B030D-6E8A-4147-A177-3AD203B41FA5}">
                      <a16:colId xmlns:a16="http://schemas.microsoft.com/office/drawing/2014/main" val="3134425443"/>
                    </a:ext>
                  </a:extLst>
                </a:gridCol>
                <a:gridCol w="823399">
                  <a:extLst>
                    <a:ext uri="{9D8B030D-6E8A-4147-A177-3AD203B41FA5}">
                      <a16:colId xmlns:a16="http://schemas.microsoft.com/office/drawing/2014/main" val="358280958"/>
                    </a:ext>
                  </a:extLst>
                </a:gridCol>
                <a:gridCol w="823399">
                  <a:extLst>
                    <a:ext uri="{9D8B030D-6E8A-4147-A177-3AD203B41FA5}">
                      <a16:colId xmlns:a16="http://schemas.microsoft.com/office/drawing/2014/main" val="556221101"/>
                    </a:ext>
                  </a:extLst>
                </a:gridCol>
              </a:tblGrid>
              <a:tr h="289385">
                <a:tc>
                  <a:txBody>
                    <a:bodyPr/>
                    <a:lstStyle/>
                    <a:p>
                      <a:pPr algn="ctr"/>
                      <a:r>
                        <a:rPr lang="zh-TW" altLang="en-US" sz="1200">
                          <a:solidFill>
                            <a:srgbClr val="69F0E1"/>
                          </a:solidFill>
                          <a:latin typeface="微軟正黑體" panose="020B0604030504040204" pitchFamily="34" charset="-120"/>
                          <a:ea typeface="微軟正黑體" panose="020B0604030504040204" pitchFamily="34" charset="-120"/>
                        </a:rPr>
                        <a:t>介面</a:t>
                      </a:r>
                    </a:p>
                  </a:txBody>
                  <a:tcPr marL="68580" marR="68580" marT="34290" marB="3429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2081C"/>
                    </a:solidFill>
                  </a:tcPr>
                </a:tc>
                <a:tc>
                  <a:txBody>
                    <a:bodyPr/>
                    <a:lstStyle/>
                    <a:p>
                      <a:pPr algn="ctr"/>
                      <a:r>
                        <a:rPr lang="en-US" altLang="zh-TW" sz="1200">
                          <a:solidFill>
                            <a:srgbClr val="69F0E1"/>
                          </a:solidFill>
                          <a:latin typeface="微軟正黑體" panose="020B0604030504040204" pitchFamily="34" charset="-120"/>
                          <a:ea typeface="微軟正黑體" panose="020B0604030504040204" pitchFamily="34" charset="-120"/>
                          <a:cs typeface="Arial" panose="020B0604020202020204" pitchFamily="34" charset="0"/>
                        </a:rPr>
                        <a:t>SATA</a:t>
                      </a:r>
                      <a:r>
                        <a:rPr lang="zh-TW" altLang="en-US" sz="1200">
                          <a:solidFill>
                            <a:srgbClr val="69F0E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200">
                          <a:solidFill>
                            <a:srgbClr val="69F0E1"/>
                          </a:solidFill>
                          <a:latin typeface="微軟正黑體" panose="020B0604030504040204" pitchFamily="34" charset="-120"/>
                          <a:ea typeface="微軟正黑體" panose="020B0604030504040204" pitchFamily="34" charset="-120"/>
                          <a:cs typeface="Arial" panose="020B0604020202020204" pitchFamily="34" charset="0"/>
                        </a:rPr>
                        <a:t>3</a:t>
                      </a:r>
                      <a:endParaRPr lang="zh-TW" altLang="en-US" sz="1200">
                        <a:solidFill>
                          <a:srgbClr val="69F0E1"/>
                        </a:solidFill>
                        <a:latin typeface="微軟正黑體" panose="020B0604030504040204" pitchFamily="34" charset="-120"/>
                        <a:ea typeface="微軟正黑體" panose="020B0604030504040204" pitchFamily="34" charset="-120"/>
                        <a:cs typeface="Arial" panose="020B0604020202020204" pitchFamily="34" charset="0"/>
                      </a:endParaRP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2081C"/>
                    </a:solidFill>
                  </a:tcPr>
                </a:tc>
                <a:tc>
                  <a:txBody>
                    <a:bodyPr/>
                    <a:lstStyle/>
                    <a:p>
                      <a:pPr algn="ctr"/>
                      <a:r>
                        <a:rPr lang="en-US" altLang="zh-TW" sz="1200">
                          <a:solidFill>
                            <a:srgbClr val="69F0E1"/>
                          </a:solidFill>
                          <a:latin typeface="微軟正黑體" panose="020B0604030504040204" pitchFamily="34" charset="-120"/>
                          <a:ea typeface="微軟正黑體" panose="020B0604030504040204" pitchFamily="34" charset="-120"/>
                          <a:cs typeface="Arial" panose="020B0604020202020204" pitchFamily="34" charset="0"/>
                        </a:rPr>
                        <a:t>M.2</a:t>
                      </a:r>
                      <a:endParaRPr lang="zh-TW" altLang="en-US" sz="1200">
                        <a:solidFill>
                          <a:srgbClr val="69F0E1"/>
                        </a:solidFill>
                        <a:latin typeface="微軟正黑體" panose="020B0604030504040204" pitchFamily="34" charset="-120"/>
                        <a:ea typeface="微軟正黑體" panose="020B0604030504040204" pitchFamily="34" charset="-120"/>
                        <a:cs typeface="Arial" panose="020B0604020202020204" pitchFamily="34" charset="0"/>
                      </a:endParaRP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2081C"/>
                    </a:solidFill>
                  </a:tcPr>
                </a:tc>
                <a:tc>
                  <a:txBody>
                    <a:bodyPr/>
                    <a:lstStyle/>
                    <a:p>
                      <a:pPr algn="ctr"/>
                      <a:r>
                        <a:rPr lang="en-US" altLang="zh-TW" sz="1200">
                          <a:solidFill>
                            <a:srgbClr val="69F0E1"/>
                          </a:solidFill>
                          <a:latin typeface="微軟正黑體" panose="020B0604030504040204" pitchFamily="34" charset="-120"/>
                          <a:ea typeface="微軟正黑體" panose="020B0604030504040204" pitchFamily="34" charset="-120"/>
                          <a:cs typeface="Arial" panose="020B0604020202020204" pitchFamily="34" charset="0"/>
                        </a:rPr>
                        <a:t>U.2</a:t>
                      </a:r>
                      <a:endParaRPr lang="zh-TW" altLang="en-US" sz="1200">
                        <a:solidFill>
                          <a:srgbClr val="69F0E1"/>
                        </a:solidFill>
                        <a:latin typeface="微軟正黑體" panose="020B0604030504040204" pitchFamily="34" charset="-120"/>
                        <a:ea typeface="微軟正黑體" panose="020B0604030504040204" pitchFamily="34" charset="-120"/>
                        <a:cs typeface="Arial" panose="020B0604020202020204" pitchFamily="34" charset="0"/>
                      </a:endParaRP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2081C"/>
                    </a:solidFill>
                  </a:tcPr>
                </a:tc>
                <a:tc>
                  <a:txBody>
                    <a:bodyPr/>
                    <a:lstStyle/>
                    <a:p>
                      <a:pPr algn="ctr"/>
                      <a:r>
                        <a:rPr lang="en-US" altLang="zh-TW" sz="1200">
                          <a:solidFill>
                            <a:srgbClr val="69F0E1"/>
                          </a:solidFill>
                          <a:latin typeface="微軟正黑體" panose="020B0604030504040204" pitchFamily="34" charset="-120"/>
                          <a:ea typeface="微軟正黑體" panose="020B0604030504040204" pitchFamily="34" charset="-120"/>
                          <a:cs typeface="Arial" panose="020B0604020202020204" pitchFamily="34" charset="0"/>
                        </a:rPr>
                        <a:t>PCIe</a:t>
                      </a:r>
                      <a:endParaRPr lang="zh-TW" altLang="en-US" sz="1200">
                        <a:solidFill>
                          <a:srgbClr val="69F0E1"/>
                        </a:solidFill>
                        <a:latin typeface="微軟正黑體" panose="020B0604030504040204" pitchFamily="34" charset="-120"/>
                        <a:ea typeface="微軟正黑體" panose="020B0604030504040204" pitchFamily="34" charset="-120"/>
                        <a:cs typeface="Arial" panose="020B0604020202020204" pitchFamily="34" charset="0"/>
                      </a:endParaRPr>
                    </a:p>
                  </a:txBody>
                  <a:tcPr marL="68580" marR="68580" marT="34290" marB="3429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2081C"/>
                    </a:solidFill>
                  </a:tcPr>
                </a:tc>
                <a:extLst>
                  <a:ext uri="{0D108BD9-81ED-4DB2-BD59-A6C34878D82A}">
                    <a16:rowId xmlns:a16="http://schemas.microsoft.com/office/drawing/2014/main" val="3208397607"/>
                  </a:ext>
                </a:extLst>
              </a:tr>
              <a:tr h="3763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u="none">
                          <a:solidFill>
                            <a:schemeClr val="bg1"/>
                          </a:solidFill>
                          <a:latin typeface="微軟正黑體" panose="020B0604030504040204" pitchFamily="34" charset="-120"/>
                          <a:ea typeface="微軟正黑體" panose="020B0604030504040204" pitchFamily="34" charset="-120"/>
                        </a:rPr>
                        <a:t>速度</a:t>
                      </a:r>
                      <a:endParaRPr lang="zh-TW" altLang="en-US" sz="1200">
                        <a:solidFill>
                          <a:schemeClr val="bg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477D">
                        <a:alpha val="20000"/>
                      </a:srgbClr>
                    </a:solidFill>
                  </a:tcPr>
                </a:tc>
                <a:tc>
                  <a:txBody>
                    <a:bodyPr/>
                    <a:lstStyle/>
                    <a:p>
                      <a:pPr algn="ctr"/>
                      <a:r>
                        <a:rPr lang="en-US" altLang="zh-TW" sz="10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6Gbps</a:t>
                      </a:r>
                      <a:endParaRPr lang="zh-TW" altLang="en-US" sz="10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txBody>
                  <a:tcPr marL="68580" marR="68580" marT="34290" marB="34290"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477D">
                        <a:alpha val="20000"/>
                      </a:srgbClr>
                    </a:solidFill>
                  </a:tcPr>
                </a:tc>
                <a:tc>
                  <a:txBody>
                    <a:bodyPr/>
                    <a:lstStyle/>
                    <a:p>
                      <a:pPr algn="ctr"/>
                      <a:r>
                        <a:rPr lang="en-US" altLang="zh-TW" sz="10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10/32Gbps</a:t>
                      </a:r>
                      <a:endParaRPr lang="zh-TW" altLang="en-US" sz="10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txBody>
                  <a:tcPr marL="68580" marR="68580" marT="34290" marB="34290"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477D">
                        <a:alpha val="20000"/>
                      </a:srgbClr>
                    </a:solidFill>
                  </a:tcPr>
                </a:tc>
                <a:tc>
                  <a:txBody>
                    <a:bodyPr/>
                    <a:lstStyle/>
                    <a:p>
                      <a:pPr algn="ctr"/>
                      <a:r>
                        <a:rPr lang="en-US" altLang="zh-TW" sz="10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32Gbps</a:t>
                      </a:r>
                      <a:endParaRPr lang="zh-TW" altLang="en-US" sz="10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txBody>
                  <a:tcPr marL="68580" marR="68580" marT="34290" marB="34290"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477D">
                        <a:alpha val="20000"/>
                      </a:srgbClr>
                    </a:solidFill>
                  </a:tcPr>
                </a:tc>
                <a:tc>
                  <a:txBody>
                    <a:bodyPr/>
                    <a:lstStyle/>
                    <a:p>
                      <a:pPr algn="ctr"/>
                      <a:r>
                        <a:rPr lang="en-US" altLang="zh-TW" sz="10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20/32Gbps</a:t>
                      </a:r>
                      <a:endParaRPr lang="zh-TW" altLang="en-US" sz="10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txBody>
                  <a:tcPr marL="68580" marR="68580" marT="34290" marB="34290" anchor="ctr">
                    <a:lnL w="3175" cap="flat" cmpd="sng" algn="ctr">
                      <a:solidFill>
                        <a:schemeClr val="tx1">
                          <a:lumMod val="25000"/>
                          <a:lumOff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477D">
                        <a:alpha val="20000"/>
                      </a:srgbClr>
                    </a:solidFill>
                  </a:tcPr>
                </a:tc>
                <a:extLst>
                  <a:ext uri="{0D108BD9-81ED-4DB2-BD59-A6C34878D82A}">
                    <a16:rowId xmlns:a16="http://schemas.microsoft.com/office/drawing/2014/main" val="4018638311"/>
                  </a:ext>
                </a:extLst>
              </a:tr>
              <a:tr h="3175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IOPS</a:t>
                      </a:r>
                      <a:r>
                        <a:rPr lang="zh-TW" altLang="en-US" sz="12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a:txBody>
                  <a:tcPr marL="68580" marR="68580" marT="34290" marB="34290" anchor="ctr">
                    <a:lnL w="12700" cap="flat" cmpd="sng" algn="ctr">
                      <a:no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000" b="0" i="0" kern="1200">
                          <a:solidFill>
                            <a:schemeClr val="bg1"/>
                          </a:solidFill>
                          <a:effectLst/>
                          <a:latin typeface="微軟正黑體" panose="020B0604030504040204" pitchFamily="34" charset="-120"/>
                          <a:ea typeface="微軟正黑體" panose="020B0604030504040204" pitchFamily="34" charset="-120"/>
                          <a:cs typeface="Arial" panose="020B0604020202020204" pitchFamily="34" charset="0"/>
                        </a:rPr>
                        <a:t>60,000</a:t>
                      </a:r>
                      <a:endParaRPr lang="zh-TW" altLang="en-US" sz="10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txBody>
                  <a:tcPr marL="68580" marR="68580" marT="34290" marB="34290"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0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100,000</a:t>
                      </a:r>
                      <a:endParaRPr lang="zh-TW" altLang="en-US" sz="10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txBody>
                  <a:tcPr marL="68580" marR="68580" marT="34290" marB="34290"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0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300,000</a:t>
                      </a:r>
                      <a:endParaRPr lang="zh-TW" altLang="en-US" sz="10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txBody>
                  <a:tcPr marL="68580" marR="68580" marT="34290" marB="34290"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000" b="0" i="0" kern="1200">
                          <a:solidFill>
                            <a:schemeClr val="bg1"/>
                          </a:solidFill>
                          <a:effectLst/>
                          <a:latin typeface="微軟正黑體" panose="020B0604030504040204" pitchFamily="34" charset="-120"/>
                          <a:ea typeface="微軟正黑體" panose="020B0604030504040204" pitchFamily="34" charset="-120"/>
                          <a:cs typeface="Arial" panose="020B0604020202020204" pitchFamily="34" charset="0"/>
                        </a:rPr>
                        <a:t>1,000,000</a:t>
                      </a:r>
                      <a:endParaRPr lang="zh-TW" altLang="en-US" sz="10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txBody>
                  <a:tcPr marL="68580" marR="68580" marT="34290" marB="34290" anchor="ctr">
                    <a:lnL w="3175" cap="flat" cmpd="sng" algn="ctr">
                      <a:solidFill>
                        <a:schemeClr val="tx1">
                          <a:lumMod val="25000"/>
                          <a:lumOff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0093969"/>
                  </a:ext>
                </a:extLst>
              </a:tr>
              <a:tr h="386019">
                <a:tc>
                  <a:txBody>
                    <a:bodyPr/>
                    <a:lstStyle/>
                    <a:p>
                      <a:pPr algn="ctr"/>
                      <a:r>
                        <a:rPr lang="zh-TW" altLang="en-US" sz="1200">
                          <a:solidFill>
                            <a:schemeClr val="bg1"/>
                          </a:solidFill>
                          <a:latin typeface="微軟正黑體" panose="020B0604030504040204" pitchFamily="34" charset="-120"/>
                          <a:ea typeface="微軟正黑體" panose="020B0604030504040204" pitchFamily="34" charset="-120"/>
                        </a:rPr>
                        <a:t>邏輯介面</a:t>
                      </a:r>
                    </a:p>
                  </a:txBody>
                  <a:tcPr marL="68580" marR="68580" marT="34290" marB="34290" anchor="ctr">
                    <a:lnL w="12700" cap="flat" cmpd="sng" algn="ctr">
                      <a:no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3477D">
                        <a:alpha val="20000"/>
                      </a:srgbClr>
                    </a:solidFill>
                  </a:tcPr>
                </a:tc>
                <a:tc>
                  <a:txBody>
                    <a:bodyPr/>
                    <a:lstStyle/>
                    <a:p>
                      <a:pPr algn="ctr"/>
                      <a:r>
                        <a:rPr lang="en-US" altLang="zh-TW" sz="10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AHCI</a:t>
                      </a:r>
                      <a:endParaRPr lang="zh-TW" altLang="en-US" sz="10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txBody>
                  <a:tcPr marL="68580" marR="68580" marT="34290" marB="34290"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3477D">
                        <a:alpha val="20000"/>
                      </a:srgbClr>
                    </a:solidFill>
                  </a:tcPr>
                </a:tc>
                <a:tc>
                  <a:txBody>
                    <a:bodyPr/>
                    <a:lstStyle/>
                    <a:p>
                      <a:pPr algn="ctr"/>
                      <a:r>
                        <a:rPr lang="en-US" altLang="zh-TW" sz="1000" err="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NVMe</a:t>
                      </a:r>
                      <a:endParaRPr lang="zh-TW" altLang="en-US" sz="10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txBody>
                  <a:tcPr marL="68580" marR="68580" marT="34290" marB="34290"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3477D">
                        <a:alpha val="20000"/>
                      </a:srgbClr>
                    </a:solidFill>
                  </a:tcPr>
                </a:tc>
                <a:tc>
                  <a:txBody>
                    <a:bodyPr/>
                    <a:lstStyle/>
                    <a:p>
                      <a:pPr algn="ctr"/>
                      <a:r>
                        <a:rPr lang="en-US" altLang="zh-TW" sz="1000" err="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NVMe</a:t>
                      </a:r>
                      <a:endParaRPr lang="zh-TW" altLang="en-US" sz="10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txBody>
                  <a:tcPr marL="68580" marR="68580" marT="34290" marB="34290"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3477D">
                        <a:alpha val="20000"/>
                      </a:srgbClr>
                    </a:solidFill>
                  </a:tcPr>
                </a:tc>
                <a:tc>
                  <a:txBody>
                    <a:bodyPr/>
                    <a:lstStyle/>
                    <a:p>
                      <a:pPr algn="ctr"/>
                      <a:r>
                        <a:rPr lang="en-US" altLang="zh-TW" sz="1000" err="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NVMe</a:t>
                      </a:r>
                      <a:endParaRPr lang="zh-TW" altLang="en-US" sz="10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txBody>
                  <a:tcPr marL="68580" marR="68580" marT="34290" marB="34290" anchor="ctr">
                    <a:lnL w="3175" cap="flat" cmpd="sng" algn="ctr">
                      <a:solidFill>
                        <a:schemeClr val="tx1">
                          <a:lumMod val="25000"/>
                          <a:lumOff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3477D">
                        <a:alpha val="20000"/>
                      </a:srgbClr>
                    </a:solidFill>
                  </a:tcPr>
                </a:tc>
                <a:extLst>
                  <a:ext uri="{0D108BD9-81ED-4DB2-BD59-A6C34878D82A}">
                    <a16:rowId xmlns:a16="http://schemas.microsoft.com/office/drawing/2014/main" val="1761745866"/>
                  </a:ext>
                </a:extLst>
              </a:tr>
            </a:tbl>
          </a:graphicData>
        </a:graphic>
      </p:graphicFrame>
      <p:sp>
        <p:nvSpPr>
          <p:cNvPr id="7" name="內容版面配置區 2">
            <a:extLst>
              <a:ext uri="{FF2B5EF4-FFF2-40B4-BE49-F238E27FC236}">
                <a16:creationId xmlns:a16="http://schemas.microsoft.com/office/drawing/2014/main" id="{B2D13376-F63E-4AEC-8493-4C86130F64F1}"/>
              </a:ext>
            </a:extLst>
          </p:cNvPr>
          <p:cNvSpPr txBox="1">
            <a:spLocks/>
          </p:cNvSpPr>
          <p:nvPr/>
        </p:nvSpPr>
        <p:spPr>
          <a:xfrm>
            <a:off x="701361" y="1431822"/>
            <a:ext cx="3617585" cy="102081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0" indent="0" fontAlgn="base">
              <a:lnSpc>
                <a:spcPct val="100000"/>
              </a:lnSpc>
              <a:buNone/>
            </a:pPr>
            <a:r>
              <a:rPr lang="en-US" altLang="zh-TW"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SSD</a:t>
            </a:r>
            <a:r>
              <a:rPr lang="en-US" altLang="zh-TW" sz="1400">
                <a:solidFill>
                  <a:schemeClr val="bg1"/>
                </a:solidFill>
                <a:latin typeface="微軟正黑體" panose="020B0604030504040204" pitchFamily="34" charset="-120"/>
                <a:ea typeface="微軟正黑體" panose="020B0604030504040204" pitchFamily="34" charset="-120"/>
              </a:rPr>
              <a:t> </a:t>
            </a:r>
            <a:r>
              <a:rPr lang="zh-TW" altLang="en-US" sz="1400">
                <a:solidFill>
                  <a:schemeClr val="bg1"/>
                </a:solidFill>
                <a:latin typeface="微軟正黑體" panose="020B0604030504040204" pitchFamily="34" charset="-120"/>
                <a:ea typeface="微軟正黑體" panose="020B0604030504040204" pitchFamily="34" charset="-120"/>
              </a:rPr>
              <a:t>性能已有可觀優勢，但 </a:t>
            </a:r>
            <a:r>
              <a:rPr lang="en-US" altLang="zh-TW"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SATA</a:t>
            </a:r>
            <a:r>
              <a:rPr lang="en-US" altLang="zh-TW" sz="1400">
                <a:solidFill>
                  <a:schemeClr val="bg1"/>
                </a:solidFill>
                <a:latin typeface="微軟正黑體" panose="020B0604030504040204" pitchFamily="34" charset="-120"/>
                <a:ea typeface="微軟正黑體" panose="020B0604030504040204" pitchFamily="34" charset="-120"/>
              </a:rPr>
              <a:t> </a:t>
            </a:r>
            <a:r>
              <a:rPr lang="zh-TW" altLang="en-US" sz="1400">
                <a:solidFill>
                  <a:schemeClr val="bg1"/>
                </a:solidFill>
                <a:latin typeface="微軟正黑體" panose="020B0604030504040204" pitchFamily="34" charset="-120"/>
                <a:ea typeface="微軟正黑體" panose="020B0604030504040204" pitchFamily="34" charset="-120"/>
              </a:rPr>
              <a:t>介面使用的 </a:t>
            </a:r>
            <a:r>
              <a:rPr lang="en-US" altLang="zh-TW"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AHCI</a:t>
            </a:r>
            <a:r>
              <a:rPr lang="en-US" altLang="zh-TW" sz="1400">
                <a:solidFill>
                  <a:schemeClr val="bg1"/>
                </a:solidFill>
                <a:latin typeface="微軟正黑體" panose="020B0604030504040204" pitchFamily="34" charset="-120"/>
                <a:ea typeface="微軟正黑體" panose="020B0604030504040204" pitchFamily="34" charset="-120"/>
              </a:rPr>
              <a:t> </a:t>
            </a:r>
            <a:r>
              <a:rPr lang="zh-TW" altLang="en-US" sz="1400">
                <a:solidFill>
                  <a:schemeClr val="bg1"/>
                </a:solidFill>
                <a:latin typeface="微軟正黑體" panose="020B0604030504040204" pitchFamily="34" charset="-120"/>
                <a:ea typeface="微軟正黑體" panose="020B0604030504040204" pitchFamily="34" charset="-120"/>
              </a:rPr>
              <a:t>邏輯控制介面及其本身的 </a:t>
            </a:r>
            <a:r>
              <a:rPr lang="en-US" altLang="zh-TW"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6Gbit/s </a:t>
            </a:r>
            <a:r>
              <a:rPr lang="zh-TW" altLang="en-US" sz="1400">
                <a:solidFill>
                  <a:schemeClr val="bg1"/>
                </a:solidFill>
                <a:latin typeface="微軟正黑體" panose="020B0604030504040204" pitchFamily="34" charset="-120"/>
                <a:ea typeface="微軟正黑體" panose="020B0604030504040204" pitchFamily="34" charset="-120"/>
              </a:rPr>
              <a:t>效能上限，對 </a:t>
            </a:r>
            <a:r>
              <a:rPr lang="en-US" altLang="zh-TW"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SSD</a:t>
            </a:r>
            <a:r>
              <a:rPr lang="en-US" altLang="zh-TW" sz="1400">
                <a:solidFill>
                  <a:schemeClr val="bg1"/>
                </a:solidFill>
                <a:latin typeface="微軟正黑體" panose="020B0604030504040204" pitchFamily="34" charset="-120"/>
                <a:ea typeface="微軟正黑體" panose="020B0604030504040204" pitchFamily="34" charset="-120"/>
              </a:rPr>
              <a:t> </a:t>
            </a:r>
            <a:r>
              <a:rPr lang="zh-TW" altLang="en-US" sz="1400">
                <a:solidFill>
                  <a:schemeClr val="bg1"/>
                </a:solidFill>
                <a:latin typeface="微軟正黑體" panose="020B0604030504040204" pitchFamily="34" charset="-120"/>
                <a:ea typeface="微軟正黑體" panose="020B0604030504040204" pitchFamily="34" charset="-120"/>
              </a:rPr>
              <a:t>效能、延遲仍有所限制。</a:t>
            </a:r>
            <a:endParaRPr lang="zh-TW" altLang="zh-TW" sz="1400">
              <a:solidFill>
                <a:schemeClr val="bg1"/>
              </a:solidFill>
              <a:latin typeface="微軟正黑體" panose="020B0604030504040204" pitchFamily="34" charset="-120"/>
              <a:ea typeface="微軟正黑體" panose="020B0604030504040204" pitchFamily="34" charset="-120"/>
            </a:endParaRPr>
          </a:p>
        </p:txBody>
      </p:sp>
      <p:sp>
        <p:nvSpPr>
          <p:cNvPr id="6" name="矩形: 圓角 5">
            <a:extLst>
              <a:ext uri="{FF2B5EF4-FFF2-40B4-BE49-F238E27FC236}">
                <a16:creationId xmlns:a16="http://schemas.microsoft.com/office/drawing/2014/main" id="{4F360C28-F6A5-487E-8BC2-D25450697BDC}"/>
              </a:ext>
            </a:extLst>
          </p:cNvPr>
          <p:cNvSpPr/>
          <p:nvPr/>
        </p:nvSpPr>
        <p:spPr>
          <a:xfrm>
            <a:off x="5012742" y="3434911"/>
            <a:ext cx="959165" cy="231496"/>
          </a:xfrm>
          <a:prstGeom prst="roundRect">
            <a:avLst>
              <a:gd name="adj" fmla="val 50000"/>
            </a:avLst>
          </a:prstGeom>
          <a:solidFill>
            <a:srgbClr val="69F0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rgbClr val="69F0E1"/>
              </a:solidFill>
            </a:endParaRPr>
          </a:p>
        </p:txBody>
      </p:sp>
      <p:sp>
        <p:nvSpPr>
          <p:cNvPr id="12" name="矩形: 圓角 11">
            <a:extLst>
              <a:ext uri="{FF2B5EF4-FFF2-40B4-BE49-F238E27FC236}">
                <a16:creationId xmlns:a16="http://schemas.microsoft.com/office/drawing/2014/main" id="{3663A767-0E13-4560-829D-1C63399807E6}"/>
              </a:ext>
            </a:extLst>
          </p:cNvPr>
          <p:cNvSpPr/>
          <p:nvPr/>
        </p:nvSpPr>
        <p:spPr>
          <a:xfrm>
            <a:off x="6096217" y="3434911"/>
            <a:ext cx="959165" cy="231496"/>
          </a:xfrm>
          <a:prstGeom prst="roundRect">
            <a:avLst>
              <a:gd name="adj" fmla="val 50000"/>
            </a:avLst>
          </a:prstGeom>
          <a:solidFill>
            <a:srgbClr val="69F0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rgbClr val="69F0E1"/>
              </a:solidFill>
            </a:endParaRPr>
          </a:p>
        </p:txBody>
      </p:sp>
      <p:sp>
        <p:nvSpPr>
          <p:cNvPr id="13" name="矩形: 圓角 12">
            <a:extLst>
              <a:ext uri="{FF2B5EF4-FFF2-40B4-BE49-F238E27FC236}">
                <a16:creationId xmlns:a16="http://schemas.microsoft.com/office/drawing/2014/main" id="{58017995-88C1-4E39-BBF2-5CE1653C7484}"/>
              </a:ext>
            </a:extLst>
          </p:cNvPr>
          <p:cNvSpPr/>
          <p:nvPr/>
        </p:nvSpPr>
        <p:spPr>
          <a:xfrm>
            <a:off x="7172337" y="3434911"/>
            <a:ext cx="959165" cy="231496"/>
          </a:xfrm>
          <a:prstGeom prst="roundRect">
            <a:avLst>
              <a:gd name="adj" fmla="val 50000"/>
            </a:avLst>
          </a:prstGeom>
          <a:solidFill>
            <a:srgbClr val="69F0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rgbClr val="69F0E1"/>
              </a:solidFill>
            </a:endParaRPr>
          </a:p>
        </p:txBody>
      </p:sp>
      <p:sp>
        <p:nvSpPr>
          <p:cNvPr id="14" name="矩形: 圓角 13">
            <a:extLst>
              <a:ext uri="{FF2B5EF4-FFF2-40B4-BE49-F238E27FC236}">
                <a16:creationId xmlns:a16="http://schemas.microsoft.com/office/drawing/2014/main" id="{8D7A3385-29F4-4B10-9338-7193E206D35B}"/>
              </a:ext>
            </a:extLst>
          </p:cNvPr>
          <p:cNvSpPr/>
          <p:nvPr/>
        </p:nvSpPr>
        <p:spPr>
          <a:xfrm>
            <a:off x="5012742" y="3732345"/>
            <a:ext cx="959165" cy="231496"/>
          </a:xfrm>
          <a:prstGeom prst="roundRect">
            <a:avLst>
              <a:gd name="adj" fmla="val 50000"/>
            </a:avLst>
          </a:prstGeom>
          <a:solidFill>
            <a:srgbClr val="034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5" name="矩形: 圓角 14">
            <a:extLst>
              <a:ext uri="{FF2B5EF4-FFF2-40B4-BE49-F238E27FC236}">
                <a16:creationId xmlns:a16="http://schemas.microsoft.com/office/drawing/2014/main" id="{E196D705-2A6A-4065-8B9B-7D2580087A32}"/>
              </a:ext>
            </a:extLst>
          </p:cNvPr>
          <p:cNvSpPr/>
          <p:nvPr/>
        </p:nvSpPr>
        <p:spPr>
          <a:xfrm>
            <a:off x="6096217" y="3732345"/>
            <a:ext cx="959165" cy="231496"/>
          </a:xfrm>
          <a:prstGeom prst="roundRect">
            <a:avLst>
              <a:gd name="adj" fmla="val 50000"/>
            </a:avLst>
          </a:prstGeom>
          <a:solidFill>
            <a:srgbClr val="034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6" name="矩形: 圓角 15">
            <a:extLst>
              <a:ext uri="{FF2B5EF4-FFF2-40B4-BE49-F238E27FC236}">
                <a16:creationId xmlns:a16="http://schemas.microsoft.com/office/drawing/2014/main" id="{019A9345-29BB-4985-A1AC-76DDAA3A6188}"/>
              </a:ext>
            </a:extLst>
          </p:cNvPr>
          <p:cNvSpPr/>
          <p:nvPr/>
        </p:nvSpPr>
        <p:spPr>
          <a:xfrm>
            <a:off x="7172337" y="3732345"/>
            <a:ext cx="959165" cy="231496"/>
          </a:xfrm>
          <a:prstGeom prst="roundRect">
            <a:avLst>
              <a:gd name="adj" fmla="val 50000"/>
            </a:avLst>
          </a:prstGeom>
          <a:solidFill>
            <a:srgbClr val="034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9" name="矩形: 圓角 18">
            <a:extLst>
              <a:ext uri="{FF2B5EF4-FFF2-40B4-BE49-F238E27FC236}">
                <a16:creationId xmlns:a16="http://schemas.microsoft.com/office/drawing/2014/main" id="{931E3CC5-058B-4951-8128-73C5D56195E7}"/>
              </a:ext>
            </a:extLst>
          </p:cNvPr>
          <p:cNvSpPr/>
          <p:nvPr/>
        </p:nvSpPr>
        <p:spPr>
          <a:xfrm>
            <a:off x="5017555" y="4001554"/>
            <a:ext cx="959165" cy="231496"/>
          </a:xfrm>
          <a:prstGeom prst="roundRect">
            <a:avLst>
              <a:gd name="adj" fmla="val 50000"/>
            </a:avLst>
          </a:prstGeom>
          <a:solidFill>
            <a:srgbClr val="034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20" name="矩形: 圓角 19">
            <a:extLst>
              <a:ext uri="{FF2B5EF4-FFF2-40B4-BE49-F238E27FC236}">
                <a16:creationId xmlns:a16="http://schemas.microsoft.com/office/drawing/2014/main" id="{34EFFD9E-5D6A-42AA-B11C-1B1E1552A953}"/>
              </a:ext>
            </a:extLst>
          </p:cNvPr>
          <p:cNvSpPr/>
          <p:nvPr/>
        </p:nvSpPr>
        <p:spPr>
          <a:xfrm>
            <a:off x="6101030" y="4001554"/>
            <a:ext cx="959165" cy="231496"/>
          </a:xfrm>
          <a:prstGeom prst="roundRect">
            <a:avLst>
              <a:gd name="adj" fmla="val 50000"/>
            </a:avLst>
          </a:prstGeom>
          <a:solidFill>
            <a:srgbClr val="034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9" name="矩形 8">
            <a:extLst>
              <a:ext uri="{FF2B5EF4-FFF2-40B4-BE49-F238E27FC236}">
                <a16:creationId xmlns:a16="http://schemas.microsoft.com/office/drawing/2014/main" id="{8BF2FC61-A1C7-43A6-B317-E9563C154851}"/>
              </a:ext>
            </a:extLst>
          </p:cNvPr>
          <p:cNvSpPr/>
          <p:nvPr/>
        </p:nvSpPr>
        <p:spPr>
          <a:xfrm>
            <a:off x="5141930" y="3408309"/>
            <a:ext cx="708848" cy="261610"/>
          </a:xfrm>
          <a:prstGeom prst="rect">
            <a:avLst/>
          </a:prstGeom>
        </p:spPr>
        <p:txBody>
          <a:bodyPr wrap="none">
            <a:spAutoFit/>
          </a:bodyPr>
          <a:lstStyle/>
          <a:p>
            <a:r>
              <a:rPr lang="en-US" altLang="zh-TW" sz="1100" b="1">
                <a:latin typeface="Arial" panose="020B0604020202020204" pitchFamily="34" charset="0"/>
                <a:cs typeface="Arial" panose="020B0604020202020204" pitchFamily="34" charset="0"/>
              </a:rPr>
              <a:t>2.5 inch</a:t>
            </a:r>
            <a:endParaRPr lang="zh-TW" altLang="en-US" sz="1100" b="1"/>
          </a:p>
        </p:txBody>
      </p:sp>
      <p:sp>
        <p:nvSpPr>
          <p:cNvPr id="21" name="矩形 20">
            <a:extLst>
              <a:ext uri="{FF2B5EF4-FFF2-40B4-BE49-F238E27FC236}">
                <a16:creationId xmlns:a16="http://schemas.microsoft.com/office/drawing/2014/main" id="{90908625-EBFE-4D20-A980-3C89D19BFF6F}"/>
              </a:ext>
            </a:extLst>
          </p:cNvPr>
          <p:cNvSpPr/>
          <p:nvPr/>
        </p:nvSpPr>
        <p:spPr>
          <a:xfrm>
            <a:off x="6366446" y="3414423"/>
            <a:ext cx="418704" cy="261610"/>
          </a:xfrm>
          <a:prstGeom prst="rect">
            <a:avLst/>
          </a:prstGeom>
        </p:spPr>
        <p:txBody>
          <a:bodyPr wrap="none">
            <a:spAutoFit/>
          </a:bodyPr>
          <a:lstStyle/>
          <a:p>
            <a:r>
              <a:rPr lang="en-US" altLang="zh-TW" sz="1100" b="1">
                <a:latin typeface="Arial" panose="020B0604020202020204" pitchFamily="34" charset="0"/>
                <a:cs typeface="Arial" panose="020B0604020202020204" pitchFamily="34" charset="0"/>
              </a:rPr>
              <a:t>M.2</a:t>
            </a:r>
            <a:endParaRPr lang="zh-TW" altLang="en-US" sz="1100" b="1"/>
          </a:p>
        </p:txBody>
      </p:sp>
      <p:sp>
        <p:nvSpPr>
          <p:cNvPr id="22" name="矩形 21">
            <a:extLst>
              <a:ext uri="{FF2B5EF4-FFF2-40B4-BE49-F238E27FC236}">
                <a16:creationId xmlns:a16="http://schemas.microsoft.com/office/drawing/2014/main" id="{85F829D3-7E45-477E-A1ED-4EA3DE270F98}"/>
              </a:ext>
            </a:extLst>
          </p:cNvPr>
          <p:cNvSpPr/>
          <p:nvPr/>
        </p:nvSpPr>
        <p:spPr>
          <a:xfrm>
            <a:off x="7238988" y="3419205"/>
            <a:ext cx="835485" cy="261610"/>
          </a:xfrm>
          <a:prstGeom prst="rect">
            <a:avLst/>
          </a:prstGeom>
        </p:spPr>
        <p:txBody>
          <a:bodyPr wrap="none">
            <a:spAutoFit/>
          </a:bodyPr>
          <a:lstStyle/>
          <a:p>
            <a:r>
              <a:rPr lang="en-US" altLang="zh-TW" sz="1100" b="1">
                <a:latin typeface="Arial" panose="020B0604020202020204" pitchFamily="34" charset="0"/>
                <a:cs typeface="Arial" panose="020B0604020202020204" pitchFamily="34" charset="0"/>
              </a:rPr>
              <a:t>PCIe card</a:t>
            </a:r>
            <a:endParaRPr lang="zh-TW" altLang="en-US" sz="1100" b="1"/>
          </a:p>
        </p:txBody>
      </p:sp>
      <p:sp>
        <p:nvSpPr>
          <p:cNvPr id="23" name="矩形 22">
            <a:extLst>
              <a:ext uri="{FF2B5EF4-FFF2-40B4-BE49-F238E27FC236}">
                <a16:creationId xmlns:a16="http://schemas.microsoft.com/office/drawing/2014/main" id="{E22E2558-F9E6-4427-A8AE-EBCDCE6DF4EB}"/>
              </a:ext>
            </a:extLst>
          </p:cNvPr>
          <p:cNvSpPr/>
          <p:nvPr/>
        </p:nvSpPr>
        <p:spPr>
          <a:xfrm>
            <a:off x="5206828" y="3716426"/>
            <a:ext cx="570990" cy="261610"/>
          </a:xfrm>
          <a:prstGeom prst="rect">
            <a:avLst/>
          </a:prstGeom>
        </p:spPr>
        <p:txBody>
          <a:bodyPr wrap="none">
            <a:spAutoFit/>
          </a:bodyPr>
          <a:lstStyle/>
          <a:p>
            <a:r>
              <a:rPr lang="en-US" altLang="zh-TW" sz="1100" b="1">
                <a:solidFill>
                  <a:srgbClr val="69F0E1"/>
                </a:solidFill>
                <a:latin typeface="Arial" panose="020B0604020202020204" pitchFamily="34" charset="0"/>
                <a:cs typeface="Arial" panose="020B0604020202020204" pitchFamily="34" charset="0"/>
              </a:rPr>
              <a:t>SATA</a:t>
            </a:r>
            <a:endParaRPr lang="zh-TW" altLang="en-US" sz="1100" b="1">
              <a:solidFill>
                <a:srgbClr val="69F0E1"/>
              </a:solidFill>
            </a:endParaRPr>
          </a:p>
        </p:txBody>
      </p:sp>
      <p:sp>
        <p:nvSpPr>
          <p:cNvPr id="24" name="矩形 23">
            <a:extLst>
              <a:ext uri="{FF2B5EF4-FFF2-40B4-BE49-F238E27FC236}">
                <a16:creationId xmlns:a16="http://schemas.microsoft.com/office/drawing/2014/main" id="{7A0D58C8-C182-458E-9ADD-D09CA4289AB0}"/>
              </a:ext>
            </a:extLst>
          </p:cNvPr>
          <p:cNvSpPr/>
          <p:nvPr/>
        </p:nvSpPr>
        <p:spPr>
          <a:xfrm>
            <a:off x="6284219" y="3714985"/>
            <a:ext cx="570990" cy="261610"/>
          </a:xfrm>
          <a:prstGeom prst="rect">
            <a:avLst/>
          </a:prstGeom>
        </p:spPr>
        <p:txBody>
          <a:bodyPr wrap="none">
            <a:spAutoFit/>
          </a:bodyPr>
          <a:lstStyle/>
          <a:p>
            <a:r>
              <a:rPr lang="en-US" altLang="zh-TW" sz="1100" b="1">
                <a:solidFill>
                  <a:srgbClr val="69F0E1"/>
                </a:solidFill>
                <a:latin typeface="Arial" panose="020B0604020202020204" pitchFamily="34" charset="0"/>
                <a:cs typeface="Arial" panose="020B0604020202020204" pitchFamily="34" charset="0"/>
              </a:rPr>
              <a:t>SATA</a:t>
            </a:r>
            <a:endParaRPr lang="zh-TW" altLang="en-US" sz="1100" b="1">
              <a:solidFill>
                <a:srgbClr val="69F0E1"/>
              </a:solidFill>
            </a:endParaRPr>
          </a:p>
        </p:txBody>
      </p:sp>
      <p:sp>
        <p:nvSpPr>
          <p:cNvPr id="25" name="矩形 24">
            <a:extLst>
              <a:ext uri="{FF2B5EF4-FFF2-40B4-BE49-F238E27FC236}">
                <a16:creationId xmlns:a16="http://schemas.microsoft.com/office/drawing/2014/main" id="{6918198E-DA99-4800-9253-D3F44D388F8F}"/>
              </a:ext>
            </a:extLst>
          </p:cNvPr>
          <p:cNvSpPr/>
          <p:nvPr/>
        </p:nvSpPr>
        <p:spPr>
          <a:xfrm>
            <a:off x="7383406" y="3716714"/>
            <a:ext cx="577402" cy="261610"/>
          </a:xfrm>
          <a:prstGeom prst="rect">
            <a:avLst/>
          </a:prstGeom>
        </p:spPr>
        <p:txBody>
          <a:bodyPr wrap="none" anchor="t">
            <a:spAutoFit/>
          </a:bodyPr>
          <a:lstStyle/>
          <a:p>
            <a:r>
              <a:rPr lang="en-US" altLang="zh-TW" sz="1100" b="1" err="1">
                <a:solidFill>
                  <a:srgbClr val="69F0E1"/>
                </a:solidFill>
              </a:rPr>
              <a:t>NVMe</a:t>
            </a:r>
            <a:endParaRPr lang="zh-TW" altLang="en-US" sz="1100" b="1" err="1">
              <a:solidFill>
                <a:srgbClr val="69F0E1"/>
              </a:solidFill>
            </a:endParaRPr>
          </a:p>
        </p:txBody>
      </p:sp>
      <p:sp>
        <p:nvSpPr>
          <p:cNvPr id="26" name="矩形 25">
            <a:extLst>
              <a:ext uri="{FF2B5EF4-FFF2-40B4-BE49-F238E27FC236}">
                <a16:creationId xmlns:a16="http://schemas.microsoft.com/office/drawing/2014/main" id="{CE5710D4-56CC-4350-8856-EB594B152A5D}"/>
              </a:ext>
            </a:extLst>
          </p:cNvPr>
          <p:cNvSpPr/>
          <p:nvPr/>
        </p:nvSpPr>
        <p:spPr>
          <a:xfrm>
            <a:off x="5048260" y="3978036"/>
            <a:ext cx="928459" cy="261610"/>
          </a:xfrm>
          <a:prstGeom prst="rect">
            <a:avLst/>
          </a:prstGeom>
        </p:spPr>
        <p:txBody>
          <a:bodyPr wrap="none">
            <a:spAutoFit/>
          </a:bodyPr>
          <a:lstStyle/>
          <a:p>
            <a:r>
              <a:rPr lang="en-US" altLang="zh-TW" sz="1100" b="1" err="1">
                <a:solidFill>
                  <a:srgbClr val="69F0E1"/>
                </a:solidFill>
                <a:latin typeface="Arial" panose="020B0604020202020204" pitchFamily="34" charset="0"/>
                <a:cs typeface="Arial" panose="020B0604020202020204" pitchFamily="34" charset="0"/>
              </a:rPr>
              <a:t>NVMe</a:t>
            </a:r>
            <a:r>
              <a:rPr lang="en-US" altLang="zh-TW" sz="1100" b="1">
                <a:solidFill>
                  <a:srgbClr val="69F0E1"/>
                </a:solidFill>
                <a:latin typeface="Arial" panose="020B0604020202020204" pitchFamily="34" charset="0"/>
                <a:cs typeface="Arial" panose="020B0604020202020204" pitchFamily="34" charset="0"/>
              </a:rPr>
              <a:t> (U.2)</a:t>
            </a:r>
            <a:endParaRPr lang="zh-TW" altLang="en-US" sz="1100" b="1">
              <a:solidFill>
                <a:srgbClr val="69F0E1"/>
              </a:solidFill>
            </a:endParaRPr>
          </a:p>
        </p:txBody>
      </p:sp>
      <p:sp>
        <p:nvSpPr>
          <p:cNvPr id="27" name="矩形 26">
            <a:extLst>
              <a:ext uri="{FF2B5EF4-FFF2-40B4-BE49-F238E27FC236}">
                <a16:creationId xmlns:a16="http://schemas.microsoft.com/office/drawing/2014/main" id="{9E9EF979-4522-494D-AAE4-1BD18C906DEC}"/>
              </a:ext>
            </a:extLst>
          </p:cNvPr>
          <p:cNvSpPr/>
          <p:nvPr/>
        </p:nvSpPr>
        <p:spPr>
          <a:xfrm>
            <a:off x="6288691" y="3976595"/>
            <a:ext cx="577402" cy="261610"/>
          </a:xfrm>
          <a:prstGeom prst="rect">
            <a:avLst/>
          </a:prstGeom>
        </p:spPr>
        <p:txBody>
          <a:bodyPr wrap="none">
            <a:spAutoFit/>
          </a:bodyPr>
          <a:lstStyle/>
          <a:p>
            <a:r>
              <a:rPr lang="en-US" altLang="zh-TW" sz="1100" b="1" err="1">
                <a:solidFill>
                  <a:srgbClr val="69F0E1"/>
                </a:solidFill>
                <a:latin typeface="Arial" panose="020B0604020202020204" pitchFamily="34" charset="0"/>
                <a:cs typeface="Arial" panose="020B0604020202020204" pitchFamily="34" charset="0"/>
              </a:rPr>
              <a:t>NVMe</a:t>
            </a:r>
            <a:endParaRPr lang="zh-TW" altLang="en-US" sz="1100" b="1">
              <a:solidFill>
                <a:srgbClr val="69F0E1"/>
              </a:solidFill>
            </a:endParaRPr>
          </a:p>
        </p:txBody>
      </p:sp>
      <p:pic>
        <p:nvPicPr>
          <p:cNvPr id="10" name="圖形 9">
            <a:extLst>
              <a:ext uri="{FF2B5EF4-FFF2-40B4-BE49-F238E27FC236}">
                <a16:creationId xmlns:a16="http://schemas.microsoft.com/office/drawing/2014/main" id="{BB018161-8F61-4D63-83DA-5D605F2460D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49562" y="3009457"/>
            <a:ext cx="748546" cy="214448"/>
          </a:xfrm>
          <a:prstGeom prst="rect">
            <a:avLst/>
          </a:prstGeom>
        </p:spPr>
      </p:pic>
      <p:pic>
        <p:nvPicPr>
          <p:cNvPr id="28" name="圖形 27">
            <a:extLst>
              <a:ext uri="{FF2B5EF4-FFF2-40B4-BE49-F238E27FC236}">
                <a16:creationId xmlns:a16="http://schemas.microsoft.com/office/drawing/2014/main" id="{80CC9A7B-50C8-4340-87FA-7E2EA3ABD6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24012" y="2866969"/>
            <a:ext cx="684868" cy="468593"/>
          </a:xfrm>
          <a:prstGeom prst="rect">
            <a:avLst/>
          </a:prstGeom>
        </p:spPr>
      </p:pic>
      <p:sp>
        <p:nvSpPr>
          <p:cNvPr id="8" name="內容版面配置區 2">
            <a:extLst>
              <a:ext uri="{FF2B5EF4-FFF2-40B4-BE49-F238E27FC236}">
                <a16:creationId xmlns:a16="http://schemas.microsoft.com/office/drawing/2014/main" id="{23EA84D1-29DC-476A-8573-4EEFDB25B627}"/>
              </a:ext>
            </a:extLst>
          </p:cNvPr>
          <p:cNvSpPr txBox="1">
            <a:spLocks/>
          </p:cNvSpPr>
          <p:nvPr/>
        </p:nvSpPr>
        <p:spPr>
          <a:xfrm>
            <a:off x="4832784" y="1431822"/>
            <a:ext cx="3617585" cy="118886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0" indent="0" fontAlgn="base">
              <a:lnSpc>
                <a:spcPct val="100000"/>
              </a:lnSpc>
              <a:buNone/>
            </a:pPr>
            <a:r>
              <a:rPr lang="zh-TW" altLang="en-US" sz="1400">
                <a:solidFill>
                  <a:schemeClr val="bg1"/>
                </a:solidFill>
                <a:latin typeface="微軟正黑體" panose="020B0604030504040204" pitchFamily="34" charset="-120"/>
                <a:ea typeface="微軟正黑體" panose="020B0604030504040204" pitchFamily="34" charset="-120"/>
              </a:rPr>
              <a:t>對 </a:t>
            </a:r>
            <a:r>
              <a:rPr lang="en-US" altLang="zh-TW"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SSD</a:t>
            </a:r>
            <a:r>
              <a:rPr lang="en-US" altLang="zh-TW" sz="1400">
                <a:solidFill>
                  <a:schemeClr val="bg1"/>
                </a:solidFill>
                <a:latin typeface="微軟正黑體" panose="020B0604030504040204" pitchFamily="34" charset="-120"/>
                <a:ea typeface="微軟正黑體" panose="020B0604030504040204" pitchFamily="34" charset="-120"/>
              </a:rPr>
              <a:t> </a:t>
            </a:r>
            <a:r>
              <a:rPr lang="zh-TW" altLang="en-US" sz="1400">
                <a:solidFill>
                  <a:schemeClr val="bg1"/>
                </a:solidFill>
                <a:latin typeface="微軟正黑體" panose="020B0604030504040204" pitchFamily="34" charset="-120"/>
                <a:ea typeface="微軟正黑體" panose="020B0604030504040204" pitchFamily="34" charset="-120"/>
              </a:rPr>
              <a:t>特性訂做的 </a:t>
            </a:r>
            <a:r>
              <a:rPr lang="en-US" altLang="zh-TW" sz="1400" err="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NVMe</a:t>
            </a:r>
            <a:r>
              <a:rPr lang="en-US" altLang="zh-TW" sz="1400">
                <a:solidFill>
                  <a:schemeClr val="bg1"/>
                </a:solidFill>
                <a:latin typeface="微軟正黑體" panose="020B0604030504040204" pitchFamily="34" charset="-120"/>
                <a:ea typeface="微軟正黑體" panose="020B0604030504040204" pitchFamily="34" charset="-120"/>
              </a:rPr>
              <a:t> </a:t>
            </a:r>
            <a:r>
              <a:rPr lang="zh-TW" altLang="en-US" sz="1400">
                <a:solidFill>
                  <a:schemeClr val="bg1"/>
                </a:solidFill>
                <a:latin typeface="微軟正黑體" panose="020B0604030504040204" pitchFamily="34" charset="-120"/>
                <a:ea typeface="微軟正黑體" panose="020B0604030504040204" pitchFamily="34" charset="-120"/>
              </a:rPr>
              <a:t>邏輯控制介面普及，除了 </a:t>
            </a:r>
            <a:r>
              <a:rPr lang="en-US" altLang="zh-TW"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PCIe</a:t>
            </a:r>
            <a:r>
              <a:rPr lang="zh-TW" altLang="en-US" sz="1400">
                <a:solidFill>
                  <a:schemeClr val="bg1"/>
                </a:solidFill>
                <a:latin typeface="微軟正黑體" panose="020B0604030504040204" pitchFamily="34" charset="-120"/>
                <a:ea typeface="微軟正黑體" panose="020B0604030504040204" pitchFamily="34" charset="-120"/>
              </a:rPr>
              <a:t>，實體介面 </a:t>
            </a:r>
            <a:r>
              <a:rPr lang="en-US" altLang="zh-TW"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M.2</a:t>
            </a:r>
            <a:r>
              <a:rPr lang="zh-TW" altLang="en-US" sz="1400">
                <a:solidFill>
                  <a:schemeClr val="bg1"/>
                </a:solidFill>
                <a:latin typeface="微軟正黑體" panose="020B0604030504040204" pitchFamily="34" charset="-120"/>
                <a:ea typeface="微軟正黑體" panose="020B0604030504040204" pitchFamily="34" charset="-120"/>
              </a:rPr>
              <a:t>、</a:t>
            </a:r>
            <a:r>
              <a:rPr lang="en-US" altLang="zh-TW"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U.2 </a:t>
            </a:r>
            <a:r>
              <a:rPr lang="zh-TW" altLang="en-US" sz="1400">
                <a:solidFill>
                  <a:schemeClr val="bg1"/>
                </a:solidFill>
                <a:latin typeface="微軟正黑體" panose="020B0604030504040204" pitchFamily="34" charset="-120"/>
                <a:ea typeface="微軟正黑體" panose="020B0604030504040204" pitchFamily="34" charset="-120"/>
              </a:rPr>
              <a:t>也先後到位，加上如 </a:t>
            </a:r>
            <a:r>
              <a:rPr lang="en-US" altLang="zh-TW"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SSD Over-provisioning </a:t>
            </a:r>
            <a:r>
              <a:rPr lang="zh-TW" altLang="en-US" sz="1400">
                <a:solidFill>
                  <a:schemeClr val="bg1"/>
                </a:solidFill>
                <a:latin typeface="微軟正黑體" panose="020B0604030504040204" pitchFamily="34" charset="-120"/>
                <a:ea typeface="微軟正黑體" panose="020B0604030504040204" pitchFamily="34" charset="-120"/>
              </a:rPr>
              <a:t>和 </a:t>
            </a:r>
            <a:r>
              <a:rPr lang="en-US" altLang="zh-TW"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Intel</a:t>
            </a:r>
            <a:r>
              <a:rPr lang="en-US" altLang="zh-TW" sz="1400" baseline="300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1400" err="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Optane</a:t>
            </a:r>
            <a:r>
              <a:rPr lang="en-US" altLang="zh-TW"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a:solidFill>
                  <a:schemeClr val="bg1"/>
                </a:solidFill>
                <a:latin typeface="微軟正黑體" panose="020B0604030504040204" pitchFamily="34" charset="-120"/>
                <a:ea typeface="微軟正黑體" panose="020B0604030504040204" pitchFamily="34" charset="-120"/>
              </a:rPr>
              <a:t> </a:t>
            </a:r>
            <a:r>
              <a:rPr lang="zh-TW" altLang="en-US" sz="1400">
                <a:solidFill>
                  <a:schemeClr val="bg1"/>
                </a:solidFill>
                <a:latin typeface="微軟正黑體" panose="020B0604030504040204" pitchFamily="34" charset="-120"/>
                <a:ea typeface="微軟正黑體" panose="020B0604030504040204" pitchFamily="34" charset="-120"/>
              </a:rPr>
              <a:t>等技術提升，價格下降同時 </a:t>
            </a:r>
            <a:r>
              <a:rPr lang="en-US" altLang="zh-TW"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SSD</a:t>
            </a:r>
            <a:r>
              <a:rPr lang="en-US" altLang="zh-TW" sz="1400">
                <a:solidFill>
                  <a:schemeClr val="bg1"/>
                </a:solidFill>
                <a:latin typeface="微軟正黑體" panose="020B0604030504040204" pitchFamily="34" charset="-120"/>
                <a:ea typeface="微軟正黑體" panose="020B0604030504040204" pitchFamily="34" charset="-120"/>
              </a:rPr>
              <a:t> </a:t>
            </a:r>
            <a:r>
              <a:rPr lang="zh-TW" altLang="en-US" sz="1400">
                <a:solidFill>
                  <a:schemeClr val="bg1"/>
                </a:solidFill>
                <a:latin typeface="微軟正黑體" panose="020B0604030504040204" pitchFamily="34" charset="-120"/>
                <a:ea typeface="微軟正黑體" panose="020B0604030504040204" pitchFamily="34" charset="-120"/>
              </a:rPr>
              <a:t>的效能將可繼續向上翻升。</a:t>
            </a:r>
          </a:p>
        </p:txBody>
      </p:sp>
      <p:grpSp>
        <p:nvGrpSpPr>
          <p:cNvPr id="5" name="群組 4">
            <a:extLst>
              <a:ext uri="{FF2B5EF4-FFF2-40B4-BE49-F238E27FC236}">
                <a16:creationId xmlns:a16="http://schemas.microsoft.com/office/drawing/2014/main" id="{51B8FACC-56B6-45C9-8B2F-875D9D6ACBDA}"/>
              </a:ext>
            </a:extLst>
          </p:cNvPr>
          <p:cNvGrpSpPr/>
          <p:nvPr/>
        </p:nvGrpSpPr>
        <p:grpSpPr>
          <a:xfrm>
            <a:off x="5319713" y="2904654"/>
            <a:ext cx="366386" cy="483146"/>
            <a:chOff x="5968829" y="3050758"/>
            <a:chExt cx="446962" cy="589400"/>
          </a:xfrm>
        </p:grpSpPr>
        <p:pic>
          <p:nvPicPr>
            <p:cNvPr id="3" name="圖形 2">
              <a:extLst>
                <a:ext uri="{FF2B5EF4-FFF2-40B4-BE49-F238E27FC236}">
                  <a16:creationId xmlns:a16="http://schemas.microsoft.com/office/drawing/2014/main" id="{01505BFB-B194-4C37-90A3-AB3CCD78C6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12946" y="3108230"/>
              <a:ext cx="352425" cy="476250"/>
            </a:xfrm>
            <a:prstGeom prst="rect">
              <a:avLst/>
            </a:prstGeom>
          </p:spPr>
        </p:pic>
        <p:sp>
          <p:nvSpPr>
            <p:cNvPr id="4" name="矩形: 圓角 3">
              <a:extLst>
                <a:ext uri="{FF2B5EF4-FFF2-40B4-BE49-F238E27FC236}">
                  <a16:creationId xmlns:a16="http://schemas.microsoft.com/office/drawing/2014/main" id="{0F132518-AECB-43F0-8BFD-1F42515DD6ED}"/>
                </a:ext>
              </a:extLst>
            </p:cNvPr>
            <p:cNvSpPr/>
            <p:nvPr/>
          </p:nvSpPr>
          <p:spPr>
            <a:xfrm>
              <a:off x="5968829" y="3050758"/>
              <a:ext cx="446962" cy="589400"/>
            </a:xfrm>
            <a:prstGeom prst="round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grpSp>
        <p:nvGrpSpPr>
          <p:cNvPr id="39" name="群組 38" hidden="1">
            <a:extLst>
              <a:ext uri="{FF2B5EF4-FFF2-40B4-BE49-F238E27FC236}">
                <a16:creationId xmlns:a16="http://schemas.microsoft.com/office/drawing/2014/main" id="{0F06DABF-6502-4476-BECB-E912AC9272FC}"/>
              </a:ext>
            </a:extLst>
          </p:cNvPr>
          <p:cNvGrpSpPr/>
          <p:nvPr/>
        </p:nvGrpSpPr>
        <p:grpSpPr>
          <a:xfrm>
            <a:off x="532569" y="1135443"/>
            <a:ext cx="363278" cy="363278"/>
            <a:chOff x="549485" y="1133302"/>
            <a:chExt cx="319524" cy="319524"/>
          </a:xfrm>
        </p:grpSpPr>
        <p:sp>
          <p:nvSpPr>
            <p:cNvPr id="40" name="橢圓 39">
              <a:extLst>
                <a:ext uri="{FF2B5EF4-FFF2-40B4-BE49-F238E27FC236}">
                  <a16:creationId xmlns:a16="http://schemas.microsoft.com/office/drawing/2014/main" id="{5EB8C183-AA89-4D69-8F06-EB44923BE378}"/>
                </a:ext>
              </a:extLst>
            </p:cNvPr>
            <p:cNvSpPr/>
            <p:nvPr/>
          </p:nvSpPr>
          <p:spPr>
            <a:xfrm>
              <a:off x="549485" y="1133302"/>
              <a:ext cx="319524" cy="319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41" name="群組 40">
              <a:extLst>
                <a:ext uri="{FF2B5EF4-FFF2-40B4-BE49-F238E27FC236}">
                  <a16:creationId xmlns:a16="http://schemas.microsoft.com/office/drawing/2014/main" id="{342103DB-33F1-48BD-B37A-B444B715B5F5}"/>
                </a:ext>
              </a:extLst>
            </p:cNvPr>
            <p:cNvGrpSpPr/>
            <p:nvPr/>
          </p:nvGrpSpPr>
          <p:grpSpPr>
            <a:xfrm>
              <a:off x="586720" y="1170133"/>
              <a:ext cx="245863" cy="245863"/>
              <a:chOff x="-1059510" y="1351982"/>
              <a:chExt cx="447332" cy="447332"/>
            </a:xfrm>
          </p:grpSpPr>
          <p:sp>
            <p:nvSpPr>
              <p:cNvPr id="42" name="橢圓 41">
                <a:extLst>
                  <a:ext uri="{FF2B5EF4-FFF2-40B4-BE49-F238E27FC236}">
                    <a16:creationId xmlns:a16="http://schemas.microsoft.com/office/drawing/2014/main" id="{15E041B1-E8F9-438F-9E9C-A62039EF6C88}"/>
                  </a:ext>
                </a:extLst>
              </p:cNvPr>
              <p:cNvSpPr/>
              <p:nvPr/>
            </p:nvSpPr>
            <p:spPr>
              <a:xfrm>
                <a:off x="-1059510" y="1351982"/>
                <a:ext cx="447332" cy="447332"/>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pic>
            <p:nvPicPr>
              <p:cNvPr id="55" name="圖形 54">
                <a:extLst>
                  <a:ext uri="{FF2B5EF4-FFF2-40B4-BE49-F238E27FC236}">
                    <a16:creationId xmlns:a16="http://schemas.microsoft.com/office/drawing/2014/main" id="{D8DD1476-320F-4372-ADD6-74954E3B7645}"/>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82882" y="1455648"/>
                <a:ext cx="142266" cy="245732"/>
              </a:xfrm>
              <a:prstGeom prst="rect">
                <a:avLst/>
              </a:prstGeom>
            </p:spPr>
          </p:pic>
        </p:grpSp>
      </p:grpSp>
      <p:grpSp>
        <p:nvGrpSpPr>
          <p:cNvPr id="56" name="群組 55" hidden="1">
            <a:extLst>
              <a:ext uri="{FF2B5EF4-FFF2-40B4-BE49-F238E27FC236}">
                <a16:creationId xmlns:a16="http://schemas.microsoft.com/office/drawing/2014/main" id="{BFD52373-2EDD-4C5C-A1E3-1797287C9A34}"/>
              </a:ext>
            </a:extLst>
          </p:cNvPr>
          <p:cNvGrpSpPr/>
          <p:nvPr/>
        </p:nvGrpSpPr>
        <p:grpSpPr>
          <a:xfrm>
            <a:off x="548655" y="2213184"/>
            <a:ext cx="363278" cy="363278"/>
            <a:chOff x="549485" y="1133302"/>
            <a:chExt cx="319524" cy="319524"/>
          </a:xfrm>
        </p:grpSpPr>
        <p:sp>
          <p:nvSpPr>
            <p:cNvPr id="57" name="橢圓 56">
              <a:extLst>
                <a:ext uri="{FF2B5EF4-FFF2-40B4-BE49-F238E27FC236}">
                  <a16:creationId xmlns:a16="http://schemas.microsoft.com/office/drawing/2014/main" id="{D4082A9D-1069-4CD4-A38D-61EDE0BC2314}"/>
                </a:ext>
              </a:extLst>
            </p:cNvPr>
            <p:cNvSpPr/>
            <p:nvPr/>
          </p:nvSpPr>
          <p:spPr>
            <a:xfrm>
              <a:off x="549485" y="1133302"/>
              <a:ext cx="319524" cy="319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58" name="群組 57">
              <a:extLst>
                <a:ext uri="{FF2B5EF4-FFF2-40B4-BE49-F238E27FC236}">
                  <a16:creationId xmlns:a16="http://schemas.microsoft.com/office/drawing/2014/main" id="{8625CC50-92DF-4916-B977-9E6DA8B39888}"/>
                </a:ext>
              </a:extLst>
            </p:cNvPr>
            <p:cNvGrpSpPr/>
            <p:nvPr/>
          </p:nvGrpSpPr>
          <p:grpSpPr>
            <a:xfrm>
              <a:off x="586720" y="1170133"/>
              <a:ext cx="245863" cy="245863"/>
              <a:chOff x="-1059510" y="1351982"/>
              <a:chExt cx="447332" cy="447332"/>
            </a:xfrm>
          </p:grpSpPr>
          <p:sp>
            <p:nvSpPr>
              <p:cNvPr id="59" name="橢圓 58">
                <a:extLst>
                  <a:ext uri="{FF2B5EF4-FFF2-40B4-BE49-F238E27FC236}">
                    <a16:creationId xmlns:a16="http://schemas.microsoft.com/office/drawing/2014/main" id="{5BC2395C-CF4D-4ADB-A23B-1AC4140E8F90}"/>
                  </a:ext>
                </a:extLst>
              </p:cNvPr>
              <p:cNvSpPr/>
              <p:nvPr/>
            </p:nvSpPr>
            <p:spPr>
              <a:xfrm>
                <a:off x="-1059510" y="1351982"/>
                <a:ext cx="447332" cy="447332"/>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pic>
            <p:nvPicPr>
              <p:cNvPr id="60" name="圖形 59">
                <a:extLst>
                  <a:ext uri="{FF2B5EF4-FFF2-40B4-BE49-F238E27FC236}">
                    <a16:creationId xmlns:a16="http://schemas.microsoft.com/office/drawing/2014/main" id="{57A19B9D-2810-48F9-A5D7-63CAFBE027FE}"/>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82882" y="1455648"/>
                <a:ext cx="142266" cy="245732"/>
              </a:xfrm>
              <a:prstGeom prst="rect">
                <a:avLst/>
              </a:prstGeom>
            </p:spPr>
          </p:pic>
        </p:grpSp>
      </p:grpSp>
      <p:pic>
        <p:nvPicPr>
          <p:cNvPr id="44" name="圖形 43">
            <a:extLst>
              <a:ext uri="{FF2B5EF4-FFF2-40B4-BE49-F238E27FC236}">
                <a16:creationId xmlns:a16="http://schemas.microsoft.com/office/drawing/2014/main" id="{DE30F543-77D5-4810-A37E-5844467FBF7E}"/>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960808" y="159914"/>
            <a:ext cx="941092" cy="160248"/>
          </a:xfrm>
          <a:prstGeom prst="rect">
            <a:avLst/>
          </a:prstGeom>
        </p:spPr>
      </p:pic>
    </p:spTree>
    <p:extLst>
      <p:ext uri="{BB962C8B-B14F-4D97-AF65-F5344CB8AC3E}">
        <p14:creationId xmlns:p14="http://schemas.microsoft.com/office/powerpoint/2010/main" val="606139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31" name="圖片 30">
            <a:extLst>
              <a:ext uri="{FF2B5EF4-FFF2-40B4-BE49-F238E27FC236}">
                <a16:creationId xmlns:a16="http://schemas.microsoft.com/office/drawing/2014/main" id="{8EC61C7B-89F0-4DB6-AEDE-D746ED29BABF}"/>
              </a:ext>
            </a:extLst>
          </p:cNvPr>
          <p:cNvPicPr>
            <a:picLocks noChangeAspect="1"/>
          </p:cNvPicPr>
          <p:nvPr/>
        </p:nvPicPr>
        <p:blipFill>
          <a:blip r:embed="rId3"/>
          <a:stretch>
            <a:fillRect/>
          </a:stretch>
        </p:blipFill>
        <p:spPr>
          <a:xfrm>
            <a:off x="-132484" y="-38100"/>
            <a:ext cx="9437511" cy="5308600"/>
          </a:xfrm>
          <a:prstGeom prst="rect">
            <a:avLst/>
          </a:prstGeom>
        </p:spPr>
      </p:pic>
      <p:pic>
        <p:nvPicPr>
          <p:cNvPr id="32" name="圖片 31" descr="一張含有 監視器, 室內, 電腦, 鍵盤 的圖片&#10;&#10;自動產生的描述">
            <a:extLst>
              <a:ext uri="{FF2B5EF4-FFF2-40B4-BE49-F238E27FC236}">
                <a16:creationId xmlns:a16="http://schemas.microsoft.com/office/drawing/2014/main" id="{BF0A1CB2-6AAB-46C8-A730-6D365E92613F}"/>
              </a:ext>
            </a:extLst>
          </p:cNvPr>
          <p:cNvPicPr>
            <a:picLocks noChangeAspect="1"/>
          </p:cNvPicPr>
          <p:nvPr/>
        </p:nvPicPr>
        <p:blipFill>
          <a:blip r:embed="rId4">
            <a:alphaModFix amt="85000"/>
          </a:blip>
          <a:stretch>
            <a:fillRect/>
          </a:stretch>
        </p:blipFill>
        <p:spPr>
          <a:xfrm flipH="1">
            <a:off x="-19782" y="-9525"/>
            <a:ext cx="9163781" cy="5186005"/>
          </a:xfrm>
          <a:prstGeom prst="rect">
            <a:avLst/>
          </a:prstGeom>
        </p:spPr>
      </p:pic>
      <p:pic>
        <p:nvPicPr>
          <p:cNvPr id="3" name="圖片 2" descr="一張含有 監視器, 室內, 電腦, 鍵盤 的圖片&#10;&#10;自動產生的描述" hidden="1">
            <a:extLst>
              <a:ext uri="{FF2B5EF4-FFF2-40B4-BE49-F238E27FC236}">
                <a16:creationId xmlns:a16="http://schemas.microsoft.com/office/drawing/2014/main" id="{6E5BEACC-9976-475F-A353-55F6EEEFB75B}"/>
              </a:ext>
            </a:extLst>
          </p:cNvPr>
          <p:cNvPicPr>
            <a:picLocks noChangeAspect="1"/>
          </p:cNvPicPr>
          <p:nvPr/>
        </p:nvPicPr>
        <p:blipFill>
          <a:blip r:embed="rId4"/>
          <a:stretch>
            <a:fillRect/>
          </a:stretch>
        </p:blipFill>
        <p:spPr>
          <a:xfrm flipH="1">
            <a:off x="-17220" y="0"/>
            <a:ext cx="9161220" cy="5143500"/>
          </a:xfrm>
          <a:prstGeom prst="rect">
            <a:avLst/>
          </a:prstGeom>
        </p:spPr>
      </p:pic>
      <p:sp>
        <p:nvSpPr>
          <p:cNvPr id="7" name="副標題 16" hidden="1">
            <a:extLst>
              <a:ext uri="{FF2B5EF4-FFF2-40B4-BE49-F238E27FC236}">
                <a16:creationId xmlns:a16="http://schemas.microsoft.com/office/drawing/2014/main" id="{77608CF9-F7FD-491B-A447-C27D6601D583}"/>
              </a:ext>
            </a:extLst>
          </p:cNvPr>
          <p:cNvSpPr txBox="1">
            <a:spLocks/>
          </p:cNvSpPr>
          <p:nvPr/>
        </p:nvSpPr>
        <p:spPr>
          <a:xfrm>
            <a:off x="5128261" y="5064964"/>
            <a:ext cx="3268980" cy="736496"/>
          </a:xfrm>
          <a:prstGeom prst="rect">
            <a:avLst/>
          </a:prstGeom>
        </p:spPr>
        <p:txBody>
          <a:bodyPr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650"/>
              </a:lnSpc>
            </a:pPr>
            <a:r>
              <a:rPr lang="en-US" altLang="zh-TW" sz="550">
                <a:solidFill>
                  <a:schemeClr val="tx1">
                    <a:lumMod val="50000"/>
                    <a:lumOff val="50000"/>
                  </a:schemeClr>
                </a:solidFill>
                <a:latin typeface="Arial" panose="020B0604020202020204" pitchFamily="34" charset="0"/>
                <a:cs typeface="Arial" panose="020B0604020202020204" pitchFamily="34" charset="0"/>
              </a:rPr>
              <a:t>Copyright © 2019 QNAP Systems, Inc. All rights reserved. QNAP® and other names of QNAP Products are proprietary marks or registered trademarks of QNAP Systems, Inc. Other products and company names mentioned herein are trademarks of their respective holders.</a:t>
            </a:r>
            <a:endParaRPr lang="zh-TW" altLang="en-US" sz="550">
              <a:solidFill>
                <a:schemeClr val="tx1">
                  <a:lumMod val="50000"/>
                  <a:lumOff val="50000"/>
                </a:schemeClr>
              </a:solidFill>
              <a:latin typeface="Arial" panose="020B0604020202020204" pitchFamily="34" charset="0"/>
              <a:cs typeface="Arial" panose="020B0604020202020204" pitchFamily="34" charset="0"/>
            </a:endParaRPr>
          </a:p>
        </p:txBody>
      </p:sp>
      <p:sp>
        <p:nvSpPr>
          <p:cNvPr id="6" name="標題 2">
            <a:extLst>
              <a:ext uri="{FF2B5EF4-FFF2-40B4-BE49-F238E27FC236}">
                <a16:creationId xmlns:a16="http://schemas.microsoft.com/office/drawing/2014/main" id="{B167F73A-45A9-4EB1-83CD-FD3AE75794B7}"/>
              </a:ext>
            </a:extLst>
          </p:cNvPr>
          <p:cNvSpPr txBox="1">
            <a:spLocks/>
          </p:cNvSpPr>
          <p:nvPr/>
        </p:nvSpPr>
        <p:spPr>
          <a:xfrm>
            <a:off x="4748851" y="3124199"/>
            <a:ext cx="3829050" cy="66802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400"/>
              <a:buFont typeface="Arial"/>
              <a:buNone/>
              <a:defRPr sz="3600" b="0" i="0" u="none" strike="noStrike" cap="none">
                <a:solidFill>
                  <a:schemeClr val="bg1"/>
                </a:solidFill>
                <a:latin typeface="微軟正黑體" panose="020B0604030504040204" pitchFamily="34" charset="-120"/>
                <a:ea typeface="微軟正黑體" panose="020B0604030504040204" pitchFamily="34" charset="-120"/>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pPr algn="ctr"/>
            <a:r>
              <a:rPr lang="zh-TW" altLang="en-US" sz="3200" spc="600">
                <a:latin typeface="微軟正黑體"/>
                <a:ea typeface="微軟正黑體"/>
              </a:rPr>
              <a:t>是你最好的選擇</a:t>
            </a:r>
            <a:endParaRPr lang="zh-TW" altLang="en-US" sz="4000" spc="600">
              <a:latin typeface="微軟正黑體"/>
              <a:ea typeface="微軟正黑體"/>
            </a:endParaRPr>
          </a:p>
        </p:txBody>
      </p:sp>
      <p:pic>
        <p:nvPicPr>
          <p:cNvPr id="8" name="圖形 7" hidden="1">
            <a:extLst>
              <a:ext uri="{FF2B5EF4-FFF2-40B4-BE49-F238E27FC236}">
                <a16:creationId xmlns:a16="http://schemas.microsoft.com/office/drawing/2014/main" id="{82A1AAFE-3984-4CC6-BCC0-10879EADF6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23692" y="1382249"/>
            <a:ext cx="1746025" cy="297311"/>
          </a:xfrm>
          <a:prstGeom prst="rect">
            <a:avLst/>
          </a:prstGeom>
        </p:spPr>
      </p:pic>
      <p:pic>
        <p:nvPicPr>
          <p:cNvPr id="9" name="圖片 8">
            <a:extLst>
              <a:ext uri="{FF2B5EF4-FFF2-40B4-BE49-F238E27FC236}">
                <a16:creationId xmlns:a16="http://schemas.microsoft.com/office/drawing/2014/main" id="{0C7BF381-9C9F-4171-8FCF-13C3BBE3718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0999"/>
          <a:stretch/>
        </p:blipFill>
        <p:spPr>
          <a:xfrm>
            <a:off x="4989101" y="1219200"/>
            <a:ext cx="3348551" cy="1904999"/>
          </a:xfrm>
          <a:prstGeom prst="rect">
            <a:avLst/>
          </a:prstGeom>
        </p:spPr>
      </p:pic>
      <p:grpSp>
        <p:nvGrpSpPr>
          <p:cNvPr id="10" name="圖形 2">
            <a:extLst>
              <a:ext uri="{FF2B5EF4-FFF2-40B4-BE49-F238E27FC236}">
                <a16:creationId xmlns:a16="http://schemas.microsoft.com/office/drawing/2014/main" id="{FE707A22-01D3-4FD3-844A-25613C631DC3}"/>
              </a:ext>
            </a:extLst>
          </p:cNvPr>
          <p:cNvGrpSpPr/>
          <p:nvPr/>
        </p:nvGrpSpPr>
        <p:grpSpPr>
          <a:xfrm>
            <a:off x="8576377" y="2019301"/>
            <a:ext cx="366186" cy="1716760"/>
            <a:chOff x="1513414" y="2209199"/>
            <a:chExt cx="156478" cy="733603"/>
          </a:xfrm>
        </p:grpSpPr>
        <p:sp>
          <p:nvSpPr>
            <p:cNvPr id="11" name="手繪多邊形: 圖案 10">
              <a:extLst>
                <a:ext uri="{FF2B5EF4-FFF2-40B4-BE49-F238E27FC236}">
                  <a16:creationId xmlns:a16="http://schemas.microsoft.com/office/drawing/2014/main" id="{8EFCBD90-5DE8-45B4-ACAB-89BB0F56BCDF}"/>
                </a:ext>
              </a:extLst>
            </p:cNvPr>
            <p:cNvSpPr/>
            <p:nvPr/>
          </p:nvSpPr>
          <p:spPr>
            <a:xfrm>
              <a:off x="1539706" y="2225263"/>
              <a:ext cx="130186" cy="704631"/>
            </a:xfrm>
            <a:custGeom>
              <a:avLst/>
              <a:gdLst>
                <a:gd name="connsiteX0" fmla="*/ 0 w 130185"/>
                <a:gd name="connsiteY0" fmla="*/ 705559 h 704631"/>
                <a:gd name="connsiteX1" fmla="*/ 130283 w 130185"/>
                <a:gd name="connsiteY1" fmla="*/ 352788 h 704631"/>
                <a:gd name="connsiteX2" fmla="*/ 0 w 130185"/>
                <a:gd name="connsiteY2" fmla="*/ 0 h 704631"/>
              </a:gdLst>
              <a:ahLst/>
              <a:cxnLst>
                <a:cxn ang="0">
                  <a:pos x="connsiteX0" y="connsiteY0"/>
                </a:cxn>
                <a:cxn ang="0">
                  <a:pos x="connsiteX1" y="connsiteY1"/>
                </a:cxn>
                <a:cxn ang="0">
                  <a:pos x="connsiteX2" y="connsiteY2"/>
                </a:cxn>
              </a:cxnLst>
              <a:rect l="l" t="t" r="r" b="b"/>
              <a:pathLst>
                <a:path w="130185" h="704631">
                  <a:moveTo>
                    <a:pt x="0" y="705559"/>
                  </a:moveTo>
                  <a:cubicBezTo>
                    <a:pt x="81203" y="610670"/>
                    <a:pt x="130283" y="487465"/>
                    <a:pt x="130283" y="352788"/>
                  </a:cubicBezTo>
                  <a:cubicBezTo>
                    <a:pt x="130283" y="218110"/>
                    <a:pt x="81220" y="94889"/>
                    <a:pt x="0" y="0"/>
                  </a:cubicBezTo>
                </a:path>
              </a:pathLst>
            </a:custGeom>
            <a:noFill/>
            <a:ln w="12700" cap="flat">
              <a:solidFill>
                <a:srgbClr val="9BEAE8"/>
              </a:solidFill>
              <a:prstDash val="solid"/>
              <a:miter/>
            </a:ln>
          </p:spPr>
          <p:txBody>
            <a:bodyPr rtlCol="0" anchor="ctr"/>
            <a:lstStyle/>
            <a:p>
              <a:endParaRPr lang="zh-TW" altLang="en-US"/>
            </a:p>
          </p:txBody>
        </p:sp>
        <p:sp>
          <p:nvSpPr>
            <p:cNvPr id="12" name="手繪多邊形: 圖案 11">
              <a:extLst>
                <a:ext uri="{FF2B5EF4-FFF2-40B4-BE49-F238E27FC236}">
                  <a16:creationId xmlns:a16="http://schemas.microsoft.com/office/drawing/2014/main" id="{A93F57ED-4F03-4814-A520-6280CBDBC717}"/>
                </a:ext>
              </a:extLst>
            </p:cNvPr>
            <p:cNvSpPr/>
            <p:nvPr/>
          </p:nvSpPr>
          <p:spPr>
            <a:xfrm>
              <a:off x="1513414" y="2209199"/>
              <a:ext cx="72823" cy="82869"/>
            </a:xfrm>
            <a:custGeom>
              <a:avLst/>
              <a:gdLst>
                <a:gd name="connsiteX0" fmla="*/ 14093 w 47192"/>
                <a:gd name="connsiteY0" fmla="*/ 0 h 53701"/>
                <a:gd name="connsiteX1" fmla="*/ 48120 w 47192"/>
                <a:gd name="connsiteY1" fmla="*/ 44328 h 53701"/>
                <a:gd name="connsiteX2" fmla="*/ 32839 w 47192"/>
                <a:gd name="connsiteY2" fmla="*/ 54825 h 53701"/>
                <a:gd name="connsiteX3" fmla="*/ 0 w 47192"/>
                <a:gd name="connsiteY3" fmla="*/ 12058 h 53701"/>
                <a:gd name="connsiteX4" fmla="*/ 14093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14093" y="0"/>
                  </a:moveTo>
                  <a:cubicBezTo>
                    <a:pt x="26135" y="14076"/>
                    <a:pt x="37591" y="28999"/>
                    <a:pt x="48120" y="44328"/>
                  </a:cubicBezTo>
                  <a:lnTo>
                    <a:pt x="32839" y="54825"/>
                  </a:lnTo>
                  <a:cubicBezTo>
                    <a:pt x="22669" y="40032"/>
                    <a:pt x="11635" y="25647"/>
                    <a:pt x="0" y="12058"/>
                  </a:cubicBezTo>
                  <a:lnTo>
                    <a:pt x="14093" y="0"/>
                  </a:lnTo>
                  <a:close/>
                </a:path>
              </a:pathLst>
            </a:custGeom>
            <a:solidFill>
              <a:srgbClr val="9BEAE8"/>
            </a:solidFill>
            <a:ln w="1588" cap="flat">
              <a:noFill/>
              <a:prstDash val="solid"/>
              <a:miter/>
            </a:ln>
          </p:spPr>
          <p:txBody>
            <a:bodyPr rtlCol="0" anchor="ctr"/>
            <a:lstStyle/>
            <a:p>
              <a:endParaRPr lang="zh-TW" altLang="en-US"/>
            </a:p>
          </p:txBody>
        </p:sp>
        <p:sp>
          <p:nvSpPr>
            <p:cNvPr id="13" name="手繪多邊形: 圖案 12">
              <a:extLst>
                <a:ext uri="{FF2B5EF4-FFF2-40B4-BE49-F238E27FC236}">
                  <a16:creationId xmlns:a16="http://schemas.microsoft.com/office/drawing/2014/main" id="{7521A273-B7BD-4BE3-989A-B252A8912587}"/>
                </a:ext>
              </a:extLst>
            </p:cNvPr>
            <p:cNvSpPr/>
            <p:nvPr/>
          </p:nvSpPr>
          <p:spPr>
            <a:xfrm>
              <a:off x="1513837" y="2859933"/>
              <a:ext cx="72823" cy="82869"/>
            </a:xfrm>
            <a:custGeom>
              <a:avLst/>
              <a:gdLst>
                <a:gd name="connsiteX0" fmla="*/ 32839 w 47192"/>
                <a:gd name="connsiteY0" fmla="*/ 0 h 53701"/>
                <a:gd name="connsiteX1" fmla="*/ 48120 w 47192"/>
                <a:gd name="connsiteY1" fmla="*/ 10496 h 53701"/>
                <a:gd name="connsiteX2" fmla="*/ 14093 w 47192"/>
                <a:gd name="connsiteY2" fmla="*/ 54825 h 53701"/>
                <a:gd name="connsiteX3" fmla="*/ 0 w 47192"/>
                <a:gd name="connsiteY3" fmla="*/ 42766 h 53701"/>
                <a:gd name="connsiteX4" fmla="*/ 32839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32839" y="0"/>
                  </a:moveTo>
                  <a:lnTo>
                    <a:pt x="48120" y="10496"/>
                  </a:lnTo>
                  <a:cubicBezTo>
                    <a:pt x="37591" y="25826"/>
                    <a:pt x="26135" y="40748"/>
                    <a:pt x="14093" y="54825"/>
                  </a:cubicBezTo>
                  <a:lnTo>
                    <a:pt x="0" y="42766"/>
                  </a:lnTo>
                  <a:cubicBezTo>
                    <a:pt x="11619" y="29178"/>
                    <a:pt x="22669" y="14792"/>
                    <a:pt x="32839" y="0"/>
                  </a:cubicBezTo>
                  <a:close/>
                </a:path>
              </a:pathLst>
            </a:custGeom>
            <a:solidFill>
              <a:srgbClr val="9BEAE8"/>
            </a:solidFill>
            <a:ln w="1588" cap="flat">
              <a:noFill/>
              <a:prstDash val="solid"/>
              <a:miter/>
            </a:ln>
          </p:spPr>
          <p:txBody>
            <a:bodyPr rtlCol="0" anchor="ctr"/>
            <a:lstStyle/>
            <a:p>
              <a:endParaRPr lang="zh-TW" altLang="en-US"/>
            </a:p>
          </p:txBody>
        </p:sp>
      </p:grpSp>
      <p:grpSp>
        <p:nvGrpSpPr>
          <p:cNvPr id="14" name="圖形 2">
            <a:extLst>
              <a:ext uri="{FF2B5EF4-FFF2-40B4-BE49-F238E27FC236}">
                <a16:creationId xmlns:a16="http://schemas.microsoft.com/office/drawing/2014/main" id="{B3E6822C-7A54-44ED-AB8C-2407764DFF5E}"/>
              </a:ext>
            </a:extLst>
          </p:cNvPr>
          <p:cNvGrpSpPr/>
          <p:nvPr/>
        </p:nvGrpSpPr>
        <p:grpSpPr>
          <a:xfrm rot="10800000">
            <a:off x="4442336" y="2019300"/>
            <a:ext cx="366186" cy="1716760"/>
            <a:chOff x="1513414" y="2209199"/>
            <a:chExt cx="156478" cy="733603"/>
          </a:xfrm>
        </p:grpSpPr>
        <p:sp>
          <p:nvSpPr>
            <p:cNvPr id="15" name="手繪多邊形: 圖案 14">
              <a:extLst>
                <a:ext uri="{FF2B5EF4-FFF2-40B4-BE49-F238E27FC236}">
                  <a16:creationId xmlns:a16="http://schemas.microsoft.com/office/drawing/2014/main" id="{9B94A1A9-A000-4069-9B95-994FC0F1D17A}"/>
                </a:ext>
              </a:extLst>
            </p:cNvPr>
            <p:cNvSpPr/>
            <p:nvPr/>
          </p:nvSpPr>
          <p:spPr>
            <a:xfrm>
              <a:off x="1539706" y="2225263"/>
              <a:ext cx="130186" cy="704631"/>
            </a:xfrm>
            <a:custGeom>
              <a:avLst/>
              <a:gdLst>
                <a:gd name="connsiteX0" fmla="*/ 0 w 130185"/>
                <a:gd name="connsiteY0" fmla="*/ 705559 h 704631"/>
                <a:gd name="connsiteX1" fmla="*/ 130283 w 130185"/>
                <a:gd name="connsiteY1" fmla="*/ 352788 h 704631"/>
                <a:gd name="connsiteX2" fmla="*/ 0 w 130185"/>
                <a:gd name="connsiteY2" fmla="*/ 0 h 704631"/>
              </a:gdLst>
              <a:ahLst/>
              <a:cxnLst>
                <a:cxn ang="0">
                  <a:pos x="connsiteX0" y="connsiteY0"/>
                </a:cxn>
                <a:cxn ang="0">
                  <a:pos x="connsiteX1" y="connsiteY1"/>
                </a:cxn>
                <a:cxn ang="0">
                  <a:pos x="connsiteX2" y="connsiteY2"/>
                </a:cxn>
              </a:cxnLst>
              <a:rect l="l" t="t" r="r" b="b"/>
              <a:pathLst>
                <a:path w="130185" h="704631">
                  <a:moveTo>
                    <a:pt x="0" y="705559"/>
                  </a:moveTo>
                  <a:cubicBezTo>
                    <a:pt x="81203" y="610670"/>
                    <a:pt x="130283" y="487465"/>
                    <a:pt x="130283" y="352788"/>
                  </a:cubicBezTo>
                  <a:cubicBezTo>
                    <a:pt x="130283" y="218110"/>
                    <a:pt x="81220" y="94889"/>
                    <a:pt x="0" y="0"/>
                  </a:cubicBezTo>
                </a:path>
              </a:pathLst>
            </a:custGeom>
            <a:noFill/>
            <a:ln w="12700" cap="flat">
              <a:solidFill>
                <a:srgbClr val="9BEAE8"/>
              </a:solidFill>
              <a:prstDash val="solid"/>
              <a:miter/>
            </a:ln>
          </p:spPr>
          <p:txBody>
            <a:bodyPr rtlCol="0" anchor="ctr"/>
            <a:lstStyle/>
            <a:p>
              <a:endParaRPr lang="zh-TW" altLang="en-US"/>
            </a:p>
          </p:txBody>
        </p:sp>
        <p:sp>
          <p:nvSpPr>
            <p:cNvPr id="16" name="手繪多邊形: 圖案 15">
              <a:extLst>
                <a:ext uri="{FF2B5EF4-FFF2-40B4-BE49-F238E27FC236}">
                  <a16:creationId xmlns:a16="http://schemas.microsoft.com/office/drawing/2014/main" id="{B26F1CA8-ED1F-4C28-86F3-F7171D3FB2F6}"/>
                </a:ext>
              </a:extLst>
            </p:cNvPr>
            <p:cNvSpPr/>
            <p:nvPr/>
          </p:nvSpPr>
          <p:spPr>
            <a:xfrm>
              <a:off x="1513414" y="2209199"/>
              <a:ext cx="72823" cy="82869"/>
            </a:xfrm>
            <a:custGeom>
              <a:avLst/>
              <a:gdLst>
                <a:gd name="connsiteX0" fmla="*/ 14093 w 47192"/>
                <a:gd name="connsiteY0" fmla="*/ 0 h 53701"/>
                <a:gd name="connsiteX1" fmla="*/ 48120 w 47192"/>
                <a:gd name="connsiteY1" fmla="*/ 44328 h 53701"/>
                <a:gd name="connsiteX2" fmla="*/ 32839 w 47192"/>
                <a:gd name="connsiteY2" fmla="*/ 54825 h 53701"/>
                <a:gd name="connsiteX3" fmla="*/ 0 w 47192"/>
                <a:gd name="connsiteY3" fmla="*/ 12058 h 53701"/>
                <a:gd name="connsiteX4" fmla="*/ 14093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14093" y="0"/>
                  </a:moveTo>
                  <a:cubicBezTo>
                    <a:pt x="26135" y="14076"/>
                    <a:pt x="37591" y="28999"/>
                    <a:pt x="48120" y="44328"/>
                  </a:cubicBezTo>
                  <a:lnTo>
                    <a:pt x="32839" y="54825"/>
                  </a:lnTo>
                  <a:cubicBezTo>
                    <a:pt x="22669" y="40032"/>
                    <a:pt x="11635" y="25647"/>
                    <a:pt x="0" y="12058"/>
                  </a:cubicBezTo>
                  <a:lnTo>
                    <a:pt x="14093" y="0"/>
                  </a:lnTo>
                  <a:close/>
                </a:path>
              </a:pathLst>
            </a:custGeom>
            <a:solidFill>
              <a:srgbClr val="9BEAE8"/>
            </a:solidFill>
            <a:ln w="1588" cap="flat">
              <a:noFill/>
              <a:prstDash val="solid"/>
              <a:miter/>
            </a:ln>
          </p:spPr>
          <p:txBody>
            <a:bodyPr rtlCol="0" anchor="ctr"/>
            <a:lstStyle/>
            <a:p>
              <a:endParaRPr lang="zh-TW" altLang="en-US"/>
            </a:p>
          </p:txBody>
        </p:sp>
        <p:sp>
          <p:nvSpPr>
            <p:cNvPr id="17" name="手繪多邊形: 圖案 16">
              <a:extLst>
                <a:ext uri="{FF2B5EF4-FFF2-40B4-BE49-F238E27FC236}">
                  <a16:creationId xmlns:a16="http://schemas.microsoft.com/office/drawing/2014/main" id="{D459356E-4264-4F1F-AA7D-D0DD361FE909}"/>
                </a:ext>
              </a:extLst>
            </p:cNvPr>
            <p:cNvSpPr/>
            <p:nvPr/>
          </p:nvSpPr>
          <p:spPr>
            <a:xfrm>
              <a:off x="1513837" y="2859933"/>
              <a:ext cx="72823" cy="82869"/>
            </a:xfrm>
            <a:custGeom>
              <a:avLst/>
              <a:gdLst>
                <a:gd name="connsiteX0" fmla="*/ 32839 w 47192"/>
                <a:gd name="connsiteY0" fmla="*/ 0 h 53701"/>
                <a:gd name="connsiteX1" fmla="*/ 48120 w 47192"/>
                <a:gd name="connsiteY1" fmla="*/ 10496 h 53701"/>
                <a:gd name="connsiteX2" fmla="*/ 14093 w 47192"/>
                <a:gd name="connsiteY2" fmla="*/ 54825 h 53701"/>
                <a:gd name="connsiteX3" fmla="*/ 0 w 47192"/>
                <a:gd name="connsiteY3" fmla="*/ 42766 h 53701"/>
                <a:gd name="connsiteX4" fmla="*/ 32839 w 47192"/>
                <a:gd name="connsiteY4" fmla="*/ 0 h 5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 h="53701">
                  <a:moveTo>
                    <a:pt x="32839" y="0"/>
                  </a:moveTo>
                  <a:lnTo>
                    <a:pt x="48120" y="10496"/>
                  </a:lnTo>
                  <a:cubicBezTo>
                    <a:pt x="37591" y="25826"/>
                    <a:pt x="26135" y="40748"/>
                    <a:pt x="14093" y="54825"/>
                  </a:cubicBezTo>
                  <a:lnTo>
                    <a:pt x="0" y="42766"/>
                  </a:lnTo>
                  <a:cubicBezTo>
                    <a:pt x="11619" y="29178"/>
                    <a:pt x="22669" y="14792"/>
                    <a:pt x="32839" y="0"/>
                  </a:cubicBezTo>
                  <a:close/>
                </a:path>
              </a:pathLst>
            </a:custGeom>
            <a:solidFill>
              <a:srgbClr val="9BEAE8"/>
            </a:solidFill>
            <a:ln w="1588" cap="flat">
              <a:noFill/>
              <a:prstDash val="solid"/>
              <a:miter/>
            </a:ln>
          </p:spPr>
          <p:txBody>
            <a:bodyPr rtlCol="0" anchor="ctr"/>
            <a:lstStyle/>
            <a:p>
              <a:endParaRPr lang="zh-TW" altLang="en-US"/>
            </a:p>
          </p:txBody>
        </p:sp>
      </p:grpSp>
      <p:sp>
        <p:nvSpPr>
          <p:cNvPr id="18" name="文字方塊 17">
            <a:extLst>
              <a:ext uri="{FF2B5EF4-FFF2-40B4-BE49-F238E27FC236}">
                <a16:creationId xmlns:a16="http://schemas.microsoft.com/office/drawing/2014/main" id="{2FC35053-1F57-4789-8611-A305FD15406E}"/>
              </a:ext>
            </a:extLst>
          </p:cNvPr>
          <p:cNvSpPr txBox="1"/>
          <p:nvPr/>
        </p:nvSpPr>
        <p:spPr>
          <a:xfrm>
            <a:off x="4989101" y="3966993"/>
            <a:ext cx="3530827" cy="352341"/>
          </a:xfrm>
          <a:prstGeom prst="rect">
            <a:avLst/>
          </a:prstGeom>
          <a:noFill/>
        </p:spPr>
        <p:txBody>
          <a:bodyPr wrap="square" rtlCol="0">
            <a:spAutoFit/>
          </a:bodyPr>
          <a:lstStyle/>
          <a:p>
            <a:pPr>
              <a:lnSpc>
                <a:spcPct val="150000"/>
              </a:lnSpc>
            </a:pPr>
            <a:r>
              <a:rPr lang="en-US" altLang="zh-TW" sz="600">
                <a:solidFill>
                  <a:schemeClr val="tx1">
                    <a:lumMod val="50000"/>
                    <a:lumOff val="50000"/>
                  </a:schemeClr>
                </a:solidFill>
                <a:latin typeface="微軟正黑體" panose="020B0604030504040204" pitchFamily="34" charset="-120"/>
                <a:ea typeface="微軟正黑體" panose="020B0604030504040204" pitchFamily="34" charset="-120"/>
              </a:rPr>
              <a:t>©2019</a:t>
            </a:r>
            <a:r>
              <a:rPr lang="zh-TW" altLang="en-US" sz="600">
                <a:solidFill>
                  <a:schemeClr val="tx1">
                    <a:lumMod val="50000"/>
                    <a:lumOff val="50000"/>
                  </a:schemeClr>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a:t>
            </a:r>
          </a:p>
        </p:txBody>
      </p:sp>
      <p:grpSp>
        <p:nvGrpSpPr>
          <p:cNvPr id="23" name="群組 22">
            <a:extLst>
              <a:ext uri="{FF2B5EF4-FFF2-40B4-BE49-F238E27FC236}">
                <a16:creationId xmlns:a16="http://schemas.microsoft.com/office/drawing/2014/main" id="{2207DC45-F89C-4C66-B084-2E6FDB19B55F}"/>
              </a:ext>
            </a:extLst>
          </p:cNvPr>
          <p:cNvGrpSpPr/>
          <p:nvPr/>
        </p:nvGrpSpPr>
        <p:grpSpPr>
          <a:xfrm rot="20548958">
            <a:off x="-14185359" y="7827"/>
            <a:ext cx="33589050" cy="33589046"/>
            <a:chOff x="-15546663" y="-981202"/>
            <a:chExt cx="36038598" cy="36038600"/>
          </a:xfrm>
        </p:grpSpPr>
        <p:sp>
          <p:nvSpPr>
            <p:cNvPr id="24" name="橢圓 23">
              <a:extLst>
                <a:ext uri="{FF2B5EF4-FFF2-40B4-BE49-F238E27FC236}">
                  <a16:creationId xmlns:a16="http://schemas.microsoft.com/office/drawing/2014/main" id="{8CBF7B5F-191F-4E5A-A0C3-24B688F150B1}"/>
                </a:ext>
              </a:extLst>
            </p:cNvPr>
            <p:cNvSpPr/>
            <p:nvPr/>
          </p:nvSpPr>
          <p:spPr>
            <a:xfrm>
              <a:off x="-15546663" y="-981202"/>
              <a:ext cx="36038598" cy="36038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5" name="圖片 24" descr="一張含有 桌 的圖片&#10;&#10;自動產生的描述">
              <a:extLst>
                <a:ext uri="{FF2B5EF4-FFF2-40B4-BE49-F238E27FC236}">
                  <a16:creationId xmlns:a16="http://schemas.microsoft.com/office/drawing/2014/main" id="{D0BABEE5-12E8-4231-9732-2E1D7B570F3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084874">
              <a:off x="4825575" y="33793"/>
              <a:ext cx="3729595" cy="5570096"/>
            </a:xfrm>
            <a:prstGeom prst="rect">
              <a:avLst/>
            </a:prstGeom>
          </p:spPr>
        </p:pic>
        <p:pic>
          <p:nvPicPr>
            <p:cNvPr id="26" name="圖片 25" descr="一張含有 物件, 坐 的圖片&#10;&#10;自動產生的描述">
              <a:extLst>
                <a:ext uri="{FF2B5EF4-FFF2-40B4-BE49-F238E27FC236}">
                  <a16:creationId xmlns:a16="http://schemas.microsoft.com/office/drawing/2014/main" id="{FED47213-7B83-46B2-BF7D-3B5B827573C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9742613">
              <a:off x="5115070" y="858737"/>
              <a:ext cx="3148243" cy="3888752"/>
            </a:xfrm>
            <a:prstGeom prst="rect">
              <a:avLst/>
            </a:prstGeom>
          </p:spPr>
        </p:pic>
      </p:grpSp>
      <p:grpSp>
        <p:nvGrpSpPr>
          <p:cNvPr id="27" name="群組 26">
            <a:extLst>
              <a:ext uri="{FF2B5EF4-FFF2-40B4-BE49-F238E27FC236}">
                <a16:creationId xmlns:a16="http://schemas.microsoft.com/office/drawing/2014/main" id="{9821E542-4649-44BA-802E-85D69D95FDDF}"/>
              </a:ext>
            </a:extLst>
          </p:cNvPr>
          <p:cNvGrpSpPr/>
          <p:nvPr/>
        </p:nvGrpSpPr>
        <p:grpSpPr>
          <a:xfrm rot="5400000">
            <a:off x="975889" y="641677"/>
            <a:ext cx="9599788" cy="9599788"/>
            <a:chOff x="-921793" y="-407443"/>
            <a:chExt cx="11825786" cy="11825786"/>
          </a:xfrm>
        </p:grpSpPr>
        <p:sp>
          <p:nvSpPr>
            <p:cNvPr id="28" name="橢圓 27">
              <a:extLst>
                <a:ext uri="{FF2B5EF4-FFF2-40B4-BE49-F238E27FC236}">
                  <a16:creationId xmlns:a16="http://schemas.microsoft.com/office/drawing/2014/main" id="{5CC4272F-1129-487C-BB60-88EA4D19B230}"/>
                </a:ext>
              </a:extLst>
            </p:cNvPr>
            <p:cNvSpPr/>
            <p:nvPr/>
          </p:nvSpPr>
          <p:spPr>
            <a:xfrm>
              <a:off x="-921793" y="-407443"/>
              <a:ext cx="11825786" cy="118257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9" name="圖片 28" descr="一張含有 桌 的圖片&#10;&#10;自動產生的描述">
              <a:extLst>
                <a:ext uri="{FF2B5EF4-FFF2-40B4-BE49-F238E27FC236}">
                  <a16:creationId xmlns:a16="http://schemas.microsoft.com/office/drawing/2014/main" id="{5D826034-34FE-49E0-A3BF-7A331AF3C14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084874">
              <a:off x="4825575" y="33793"/>
              <a:ext cx="3729595" cy="5570096"/>
            </a:xfrm>
            <a:prstGeom prst="rect">
              <a:avLst/>
            </a:prstGeom>
          </p:spPr>
        </p:pic>
        <p:pic>
          <p:nvPicPr>
            <p:cNvPr id="30" name="圖片 29" descr="一張含有 物件, 坐 的圖片&#10;&#10;自動產生的描述">
              <a:extLst>
                <a:ext uri="{FF2B5EF4-FFF2-40B4-BE49-F238E27FC236}">
                  <a16:creationId xmlns:a16="http://schemas.microsoft.com/office/drawing/2014/main" id="{CF9BE1F7-4C53-45D4-9094-DC37575A2C2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9742613">
              <a:off x="5115070" y="858737"/>
              <a:ext cx="3148243" cy="3888752"/>
            </a:xfrm>
            <a:prstGeom prst="rect">
              <a:avLst/>
            </a:prstGeom>
          </p:spPr>
        </p:pic>
      </p:grpSp>
      <p:pic>
        <p:nvPicPr>
          <p:cNvPr id="33" name="圖片 32">
            <a:extLst>
              <a:ext uri="{FF2B5EF4-FFF2-40B4-BE49-F238E27FC236}">
                <a16:creationId xmlns:a16="http://schemas.microsoft.com/office/drawing/2014/main" id="{E3978ED5-8096-44CD-8F12-3A718C3CFA0F}"/>
              </a:ext>
            </a:extLst>
          </p:cNvPr>
          <p:cNvPicPr>
            <a:picLocks noChangeAspect="1"/>
          </p:cNvPicPr>
          <p:nvPr/>
        </p:nvPicPr>
        <p:blipFill>
          <a:blip r:embed="rId12"/>
          <a:stretch>
            <a:fillRect/>
          </a:stretch>
        </p:blipFill>
        <p:spPr>
          <a:xfrm>
            <a:off x="4889265" y="1825564"/>
            <a:ext cx="3527776" cy="15417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3000" tmFilter="0, 0; .2, .5; .8, .5; 1, 0"/>
                                        <p:tgtEl>
                                          <p:spTgt spid="33"/>
                                        </p:tgtEl>
                                      </p:cBhvr>
                                    </p:animEffect>
                                    <p:animScale>
                                      <p:cBhvr>
                                        <p:cTn id="7" dur="150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169"/>
        <p:cNvGrpSpPr/>
        <p:nvPr/>
      </p:nvGrpSpPr>
      <p:grpSpPr>
        <a:xfrm>
          <a:off x="0" y="0"/>
          <a:ext cx="0" cy="0"/>
          <a:chOff x="0" y="0"/>
          <a:chExt cx="0" cy="0"/>
        </a:xfrm>
      </p:grpSpPr>
      <p:sp>
        <p:nvSpPr>
          <p:cNvPr id="172" name="Shape 172"/>
          <p:cNvSpPr txBox="1">
            <a:spLocks noGrp="1"/>
          </p:cNvSpPr>
          <p:nvPr>
            <p:ph type="title"/>
          </p:nvPr>
        </p:nvSpPr>
        <p:spPr>
          <a:xfrm>
            <a:off x="457200" y="81699"/>
            <a:ext cx="8229600" cy="812800"/>
          </a:xfrm>
          <a:prstGeom prst="rect">
            <a:avLst/>
          </a:prstGeom>
          <a:noFill/>
          <a:ln>
            <a:noFill/>
          </a:ln>
        </p:spPr>
        <p:txBody>
          <a:bodyPr spcFirstLastPara="1" wrap="square" lIns="91425" tIns="45700" rIns="91425" bIns="45700" anchor="ctr" anchorCtr="0">
            <a:noAutofit/>
          </a:bodyPr>
          <a:lstStyle/>
          <a:p>
            <a:pPr>
              <a:buClr>
                <a:schemeClr val="lt1"/>
              </a:buClr>
              <a:buSzPts val="800"/>
              <a:buFont typeface="Arial"/>
            </a:pPr>
            <a:r>
              <a:rPr lang="zh-TW" altLang="en-US" sz="3200">
                <a:latin typeface="Microsoft JhengHei"/>
                <a:ea typeface="Microsoft JhengHei"/>
                <a:cs typeface="Microsoft JhengHei"/>
                <a:sym typeface="Microsoft JhengHei"/>
              </a:rPr>
              <a:t>預留空間</a:t>
            </a:r>
            <a:r>
              <a:rPr lang="en-US" altLang="zh-TW" sz="3200">
                <a:latin typeface="Microsoft JhengHei"/>
                <a:ea typeface="Microsoft JhengHei"/>
                <a:cs typeface="Microsoft JhengHei"/>
                <a:sym typeface="Microsoft JhengHei"/>
              </a:rPr>
              <a:t>OP</a:t>
            </a:r>
            <a:r>
              <a:rPr lang="zh-TW" sz="3200">
                <a:latin typeface="Microsoft JhengHei"/>
                <a:ea typeface="Microsoft JhengHei"/>
                <a:cs typeface="Microsoft JhengHei"/>
                <a:sym typeface="Microsoft JhengHei"/>
              </a:rPr>
              <a:t>如何影響 </a:t>
            </a:r>
            <a:r>
              <a:rPr lang="en-US" altLang="zh-TW" sz="3200">
                <a:latin typeface="Microsoft JhengHei"/>
                <a:ea typeface="Microsoft JhengHei"/>
                <a:cs typeface="Microsoft JhengHei"/>
                <a:sym typeface="Microsoft JhengHei"/>
              </a:rPr>
              <a:t>SSD</a:t>
            </a:r>
            <a:r>
              <a:rPr lang="zh-TW" sz="3200">
                <a:latin typeface="Microsoft JhengHei"/>
                <a:ea typeface="Microsoft JhengHei"/>
                <a:cs typeface="Microsoft JhengHei"/>
                <a:sym typeface="Microsoft JhengHei"/>
              </a:rPr>
              <a:t> </a:t>
            </a:r>
            <a:r>
              <a:rPr lang="zh-TW" altLang="en-US" sz="3200">
                <a:latin typeface="Microsoft JhengHei"/>
                <a:ea typeface="Microsoft JhengHei"/>
                <a:cs typeface="Microsoft JhengHei"/>
                <a:sym typeface="Microsoft JhengHei"/>
              </a:rPr>
              <a:t>壽命與</a:t>
            </a:r>
            <a:r>
              <a:rPr lang="zh-TW" sz="3200">
                <a:latin typeface="Microsoft JhengHei"/>
                <a:ea typeface="Microsoft JhengHei"/>
                <a:cs typeface="Microsoft JhengHei"/>
                <a:sym typeface="Microsoft JhengHei"/>
              </a:rPr>
              <a:t>效能</a:t>
            </a:r>
            <a:endParaRPr lang="zh-TW" sz="3200">
              <a:latin typeface="Microsoft JhengHei"/>
              <a:ea typeface="Microsoft JhengHei"/>
              <a:cs typeface="Microsoft JhengHei"/>
            </a:endParaRPr>
          </a:p>
        </p:txBody>
      </p:sp>
      <p:sp>
        <p:nvSpPr>
          <p:cNvPr id="86" name="內容版面配置區 11">
            <a:extLst>
              <a:ext uri="{FF2B5EF4-FFF2-40B4-BE49-F238E27FC236}">
                <a16:creationId xmlns:a16="http://schemas.microsoft.com/office/drawing/2014/main" id="{F45C4219-7009-45D4-A485-ADD9D56FCE46}"/>
              </a:ext>
            </a:extLst>
          </p:cNvPr>
          <p:cNvSpPr txBox="1">
            <a:spLocks/>
          </p:cNvSpPr>
          <p:nvPr/>
        </p:nvSpPr>
        <p:spPr>
          <a:xfrm>
            <a:off x="320039" y="1265803"/>
            <a:ext cx="2779397" cy="3687197"/>
          </a:xfrm>
          <a:prstGeom prst="rect">
            <a:avLst/>
          </a:prstGeom>
        </p:spPr>
        <p:txBody>
          <a:bodyPr vert="horz" lIns="91440" tIns="45720" rIns="91440" bIns="45720" rtlCol="0" anchor="t">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kumimoji="1" lang="zh-TW" altLang="en-US" sz="1600">
                <a:solidFill>
                  <a:schemeClr val="bg1"/>
                </a:solidFill>
                <a:latin typeface="微軟正黑體" panose="020B0604030504040204" pitchFamily="34" charset="-120"/>
                <a:ea typeface="微軟正黑體" panose="020B0604030504040204" pitchFamily="34" charset="-120"/>
              </a:rPr>
              <a:t>在此俄羅斯動畫範例中，每個方塊都代表寫入資料，而方塊間的空隙則代表被寫入，而後不須用到刪除的資料。</a:t>
            </a:r>
            <a:endParaRPr kumimoji="1" lang="en-US" altLang="zh-TW" sz="1600">
              <a:solidFill>
                <a:schemeClr val="bg1"/>
              </a:solidFill>
              <a:latin typeface="微軟正黑體" panose="020B0604030504040204" pitchFamily="34" charset="-120"/>
              <a:ea typeface="微軟正黑體" panose="020B0604030504040204" pitchFamily="34" charset="-120"/>
            </a:endParaRPr>
          </a:p>
          <a:p>
            <a:endParaRPr kumimoji="1" lang="en-US" altLang="zh-TW" sz="1600">
              <a:solidFill>
                <a:schemeClr val="bg1"/>
              </a:solidFill>
              <a:latin typeface="微軟正黑體" panose="020B0604030504040204" pitchFamily="34" charset="-120"/>
              <a:ea typeface="微軟正黑體" panose="020B0604030504040204" pitchFamily="34" charset="-120"/>
            </a:endParaRPr>
          </a:p>
          <a:p>
            <a:endParaRPr kumimoji="1" lang="en-US" altLang="zh-TW" sz="1600">
              <a:solidFill>
                <a:schemeClr val="bg1"/>
              </a:solidFill>
              <a:latin typeface="微軟正黑體" panose="020B0604030504040204" pitchFamily="34" charset="-120"/>
              <a:ea typeface="微軟正黑體" panose="020B0604030504040204" pitchFamily="34" charset="-120"/>
            </a:endParaRPr>
          </a:p>
          <a:p>
            <a:r>
              <a:rPr kumimoji="1" lang="zh-TW" altLang="en-US" sz="1600">
                <a:solidFill>
                  <a:schemeClr val="bg1"/>
                </a:solidFill>
                <a:latin typeface="微軟正黑體" panose="020B0604030504040204" pitchFamily="34" charset="-120"/>
                <a:ea typeface="微軟正黑體" panose="020B0604030504040204" pitchFamily="34" charset="-120"/>
              </a:rPr>
              <a:t>需要刪掉的資料，需一次清除整排 ，故 </a:t>
            </a:r>
            <a:r>
              <a:rPr kumimoji="1" lang="en" altLang="zh-TW" sz="1600">
                <a:solidFill>
                  <a:schemeClr val="bg1"/>
                </a:solidFill>
                <a:latin typeface="微軟正黑體" panose="020B0604030504040204" pitchFamily="34" charset="-120"/>
                <a:ea typeface="微軟正黑體" panose="020B0604030504040204" pitchFamily="34" charset="-120"/>
              </a:rPr>
              <a:t>SSD </a:t>
            </a:r>
            <a:r>
              <a:rPr kumimoji="1" lang="zh-TW" altLang="en-US" sz="1600">
                <a:solidFill>
                  <a:schemeClr val="bg1"/>
                </a:solidFill>
                <a:latin typeface="微軟正黑體" panose="020B0604030504040204" pitchFamily="34" charset="-120"/>
                <a:ea typeface="微軟正黑體" panose="020B0604030504040204" pitchFamily="34" charset="-120"/>
              </a:rPr>
              <a:t>具備 </a:t>
            </a:r>
            <a:r>
              <a:rPr kumimoji="1" lang="en-US" altLang="zh-TW" sz="1600">
                <a:solidFill>
                  <a:schemeClr val="bg1"/>
                </a:solidFill>
                <a:latin typeface="微軟正黑體" panose="020B0604030504040204" pitchFamily="34" charset="-120"/>
                <a:ea typeface="微軟正黑體" panose="020B0604030504040204" pitchFamily="34" charset="-120"/>
              </a:rPr>
              <a:t>OP</a:t>
            </a:r>
            <a:r>
              <a:rPr kumimoji="1" lang="zh-TW" altLang="en-US" sz="1600">
                <a:solidFill>
                  <a:schemeClr val="bg1"/>
                </a:solidFill>
                <a:latin typeface="微軟正黑體" panose="020B0604030504040204" pitchFamily="34" charset="-120"/>
                <a:ea typeface="微軟正黑體" panose="020B0604030504040204" pitchFamily="34" charset="-120"/>
              </a:rPr>
              <a:t> 空間，透過</a:t>
            </a:r>
            <a:r>
              <a:rPr kumimoji="1" lang="en" altLang="zh-TW" sz="1600">
                <a:solidFill>
                  <a:schemeClr val="bg1"/>
                </a:solidFill>
                <a:latin typeface="微軟正黑體" panose="020B0604030504040204" pitchFamily="34" charset="-120"/>
                <a:ea typeface="微軟正黑體" panose="020B0604030504040204" pitchFamily="34" charset="-120"/>
              </a:rPr>
              <a:t>Garbage Collection </a:t>
            </a:r>
            <a:r>
              <a:rPr kumimoji="1" lang="zh-TW" altLang="zh-TW" sz="1600">
                <a:solidFill>
                  <a:schemeClr val="bg1"/>
                </a:solidFill>
                <a:latin typeface="微軟正黑體" panose="020B0604030504040204" pitchFamily="34" charset="-120"/>
                <a:ea typeface="微軟正黑體" panose="020B0604030504040204" pitchFamily="34" charset="-120"/>
              </a:rPr>
              <a:t>操作</a:t>
            </a:r>
            <a:r>
              <a:rPr kumimoji="1" lang="zh-TW" altLang="en-US" sz="1600">
                <a:solidFill>
                  <a:schemeClr val="bg1"/>
                </a:solidFill>
                <a:latin typeface="微軟正黑體" panose="020B0604030504040204" pitchFamily="34" charset="-120"/>
                <a:ea typeface="微軟正黑體" panose="020B0604030504040204" pitchFamily="34" charset="-120"/>
              </a:rPr>
              <a:t>重新排列資料來清除無效區塊。</a:t>
            </a:r>
            <a:endParaRPr lang="en-US" altLang="zh-TW" sz="1600">
              <a:solidFill>
                <a:schemeClr val="bg1"/>
              </a:solidFill>
              <a:latin typeface="微軟正黑體" panose="020B0604030504040204" pitchFamily="34" charset="-120"/>
              <a:ea typeface="微軟正黑體" panose="020B0604030504040204" pitchFamily="34" charset="-120"/>
            </a:endParaRPr>
          </a:p>
          <a:p>
            <a:pPr>
              <a:buClrTx/>
            </a:pPr>
            <a:endParaRPr kumimoji="1" lang="en-US" altLang="zh-TW" sz="1600">
              <a:solidFill>
                <a:schemeClr val="bg1"/>
              </a:solidFill>
              <a:latin typeface="微軟正黑體" panose="020B0604030504040204" pitchFamily="34" charset="-120"/>
              <a:ea typeface="微軟正黑體" panose="020B0604030504040204" pitchFamily="34" charset="-120"/>
            </a:endParaRPr>
          </a:p>
          <a:p>
            <a:pPr>
              <a:buClrTx/>
            </a:pPr>
            <a:r>
              <a:rPr kumimoji="1" lang="zh-TW" altLang="zh-TW" sz="1600">
                <a:solidFill>
                  <a:schemeClr val="bg1"/>
                </a:solidFill>
                <a:latin typeface="微軟正黑體" panose="020B0604030504040204" pitchFamily="34" charset="-120"/>
                <a:ea typeface="微軟正黑體" panose="020B0604030504040204" pitchFamily="34" charset="-120"/>
              </a:rPr>
              <a:t>當預留更多空間，</a:t>
            </a:r>
            <a:r>
              <a:rPr kumimoji="1" lang="zh-TW" altLang="en-US" sz="1600">
                <a:solidFill>
                  <a:schemeClr val="bg1"/>
                </a:solidFill>
                <a:latin typeface="微軟正黑體" panose="020B0604030504040204" pitchFamily="34" charset="-120"/>
                <a:ea typeface="微軟正黑體" panose="020B0604030504040204" pitchFamily="34" charset="-120"/>
              </a:rPr>
              <a:t>雖然一時能儲存的資料越少，但也保證 </a:t>
            </a:r>
            <a:r>
              <a:rPr kumimoji="1" lang="en-US" altLang="zh-TW" sz="1600">
                <a:solidFill>
                  <a:schemeClr val="bg1"/>
                </a:solidFill>
                <a:latin typeface="微軟正黑體" panose="020B0604030504040204" pitchFamily="34" charset="-120"/>
                <a:ea typeface="微軟正黑體" panose="020B0604030504040204" pitchFamily="34" charset="-120"/>
              </a:rPr>
              <a:t>SSD</a:t>
            </a:r>
            <a:r>
              <a:rPr kumimoji="1" lang="zh-TW" altLang="en-US" sz="1600">
                <a:solidFill>
                  <a:schemeClr val="bg1"/>
                </a:solidFill>
                <a:latin typeface="微軟正黑體" panose="020B0604030504040204" pitchFamily="34" charset="-120"/>
                <a:ea typeface="微軟正黑體" panose="020B0604030504040204" pitchFamily="34" charset="-120"/>
              </a:rPr>
              <a:t> 有持續的效能。</a:t>
            </a:r>
            <a:endParaRPr lang="zh-TW" altLang="en-US" sz="1600">
              <a:solidFill>
                <a:schemeClr val="bg1"/>
              </a:solidFill>
              <a:latin typeface="微軟正黑體" panose="020B0604030504040204" pitchFamily="34" charset="-120"/>
              <a:ea typeface="微軟正黑體" panose="020B0604030504040204" pitchFamily="34" charset="-120"/>
            </a:endParaRPr>
          </a:p>
          <a:p>
            <a:endParaRPr lang="zh-TW" altLang="en-US" sz="1600">
              <a:solidFill>
                <a:schemeClr val="bg1"/>
              </a:solidFill>
              <a:latin typeface="微軟正黑體" panose="020B0604030504040204" pitchFamily="34" charset="-120"/>
              <a:ea typeface="微軟正黑體" panose="020B0604030504040204" pitchFamily="34" charset="-120"/>
            </a:endParaRPr>
          </a:p>
          <a:p>
            <a:endParaRPr lang="zh-TW" altLang="en-US" sz="1600">
              <a:solidFill>
                <a:schemeClr val="bg1"/>
              </a:solidFill>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C2F8BDD5-E473-47CA-8F07-FBC5F8CF8551}"/>
              </a:ext>
            </a:extLst>
          </p:cNvPr>
          <p:cNvPicPr>
            <a:picLocks noChangeAspect="1"/>
          </p:cNvPicPr>
          <p:nvPr/>
        </p:nvPicPr>
        <p:blipFill>
          <a:blip r:embed="rId3"/>
          <a:stretch>
            <a:fillRect/>
          </a:stretch>
        </p:blipFill>
        <p:spPr>
          <a:xfrm>
            <a:off x="3169921" y="1265803"/>
            <a:ext cx="5654040" cy="3124352"/>
          </a:xfrm>
          <a:prstGeom prst="rect">
            <a:avLst/>
          </a:prstGeom>
        </p:spPr>
      </p:pic>
    </p:spTree>
    <p:extLst>
      <p:ext uri="{BB962C8B-B14F-4D97-AF65-F5344CB8AC3E}">
        <p14:creationId xmlns:p14="http://schemas.microsoft.com/office/powerpoint/2010/main" val="1163752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圓角 25" hidden="1">
            <a:extLst>
              <a:ext uri="{FF2B5EF4-FFF2-40B4-BE49-F238E27FC236}">
                <a16:creationId xmlns:a16="http://schemas.microsoft.com/office/drawing/2014/main" id="{2DFE5483-A417-4A1C-93C7-14B0D25A9B84}"/>
              </a:ext>
            </a:extLst>
          </p:cNvPr>
          <p:cNvSpPr/>
          <p:nvPr/>
        </p:nvSpPr>
        <p:spPr>
          <a:xfrm>
            <a:off x="712371" y="1802250"/>
            <a:ext cx="7424610" cy="677269"/>
          </a:xfrm>
          <a:prstGeom prst="roundRect">
            <a:avLst>
              <a:gd name="adj" fmla="val 50000"/>
            </a:avLst>
          </a:prstGeom>
          <a:gradFill>
            <a:gsLst>
              <a:gs pos="0">
                <a:srgbClr val="DF0A6A"/>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微軟正黑體" panose="020B0604030504040204" pitchFamily="34" charset="-120"/>
              <a:ea typeface="微軟正黑體" panose="020B0604030504040204" pitchFamily="34" charset="-120"/>
            </a:endParaRPr>
          </a:p>
        </p:txBody>
      </p:sp>
      <p:sp>
        <p:nvSpPr>
          <p:cNvPr id="19" name="矩形: 圓角 18" hidden="1">
            <a:extLst>
              <a:ext uri="{FF2B5EF4-FFF2-40B4-BE49-F238E27FC236}">
                <a16:creationId xmlns:a16="http://schemas.microsoft.com/office/drawing/2014/main" id="{291CF340-DCB7-430B-AE0B-17F0F83C23A5}"/>
              </a:ext>
            </a:extLst>
          </p:cNvPr>
          <p:cNvSpPr/>
          <p:nvPr/>
        </p:nvSpPr>
        <p:spPr>
          <a:xfrm>
            <a:off x="721058" y="1003303"/>
            <a:ext cx="7424610" cy="677269"/>
          </a:xfrm>
          <a:prstGeom prst="roundRect">
            <a:avLst>
              <a:gd name="adj" fmla="val 50000"/>
            </a:avLst>
          </a:prstGeom>
          <a:gradFill>
            <a:gsLst>
              <a:gs pos="0">
                <a:srgbClr val="DF0A6A"/>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微軟正黑體" panose="020B0604030504040204" pitchFamily="34" charset="-120"/>
              <a:ea typeface="微軟正黑體" panose="020B0604030504040204" pitchFamily="34" charset="-120"/>
            </a:endParaRPr>
          </a:p>
        </p:txBody>
      </p:sp>
      <p:pic>
        <p:nvPicPr>
          <p:cNvPr id="27" name="圖形 26">
            <a:extLst>
              <a:ext uri="{FF2B5EF4-FFF2-40B4-BE49-F238E27FC236}">
                <a16:creationId xmlns:a16="http://schemas.microsoft.com/office/drawing/2014/main" id="{950702A8-9002-4372-B5F1-357DA824C4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565" y="3383836"/>
            <a:ext cx="3985277" cy="1083997"/>
          </a:xfrm>
          <a:prstGeom prst="rect">
            <a:avLst/>
          </a:prstGeom>
          <a:effectLst>
            <a:outerShdw blurRad="50800" dist="38100" dir="2700000" algn="tl" rotWithShape="0">
              <a:prstClr val="black">
                <a:alpha val="40000"/>
              </a:prstClr>
            </a:outerShdw>
          </a:effectLst>
        </p:spPr>
      </p:pic>
      <p:sp>
        <p:nvSpPr>
          <p:cNvPr id="3" name="內容版面配置區 2">
            <a:extLst>
              <a:ext uri="{FF2B5EF4-FFF2-40B4-BE49-F238E27FC236}">
                <a16:creationId xmlns:a16="http://schemas.microsoft.com/office/drawing/2014/main" id="{2BAE491A-2140-44B1-B5EF-AD75A4B4E030}"/>
              </a:ext>
            </a:extLst>
          </p:cNvPr>
          <p:cNvSpPr>
            <a:spLocks noGrp="1"/>
          </p:cNvSpPr>
          <p:nvPr>
            <p:ph idx="4294967295"/>
          </p:nvPr>
        </p:nvSpPr>
        <p:spPr>
          <a:xfrm>
            <a:off x="750562" y="1450582"/>
            <a:ext cx="3319282" cy="953953"/>
          </a:xfrm>
          <a:prstGeom prst="rect">
            <a:avLst/>
          </a:prstGeom>
        </p:spPr>
        <p:txBody>
          <a:bodyPr>
            <a:noAutofit/>
          </a:bodyPr>
          <a:lstStyle/>
          <a:p>
            <a:pPr marL="0" indent="0" fontAlgn="base">
              <a:buNone/>
            </a:pPr>
            <a:r>
              <a:rPr lang="zh-TW" altLang="zh-TW">
                <a:solidFill>
                  <a:schemeClr val="bg1"/>
                </a:solidFill>
                <a:latin typeface="微軟正黑體" panose="020B0604030504040204" pitchFamily="34" charset="-120"/>
                <a:ea typeface="微軟正黑體" panose="020B0604030504040204" pitchFamily="34" charset="-120"/>
              </a:rPr>
              <a:t>在儲存設備，除了加速檔案</a:t>
            </a:r>
            <a:r>
              <a:rPr lang="zh-TW" altLang="en-US">
                <a:solidFill>
                  <a:schemeClr val="bg1"/>
                </a:solidFill>
                <a:latin typeface="微軟正黑體" panose="020B0604030504040204" pitchFamily="34" charset="-120"/>
                <a:ea typeface="微軟正黑體" panose="020B0604030504040204" pitchFamily="34" charset="-120"/>
              </a:rPr>
              <a:t>連續</a:t>
            </a:r>
            <a:r>
              <a:rPr lang="zh-TW" altLang="zh-TW">
                <a:solidFill>
                  <a:schemeClr val="bg1"/>
                </a:solidFill>
                <a:latin typeface="微軟正黑體" panose="020B0604030504040204" pitchFamily="34" charset="-120"/>
                <a:ea typeface="微軟正黑體" panose="020B0604030504040204" pitchFamily="34" charset="-120"/>
              </a:rPr>
              <a:t>存取，</a:t>
            </a:r>
            <a:r>
              <a:rPr lang="zh-TW" altLang="zh-TW">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SSD </a:t>
            </a:r>
            <a:r>
              <a:rPr lang="zh-TW" altLang="zh-TW">
                <a:solidFill>
                  <a:schemeClr val="bg1"/>
                </a:solidFill>
                <a:latin typeface="微軟正黑體" panose="020B0604030504040204" pitchFamily="34" charset="-120"/>
                <a:ea typeface="微軟正黑體" panose="020B0604030504040204" pitchFamily="34" charset="-120"/>
              </a:rPr>
              <a:t>更為多個用戶或企業應用提供傳統機械式磁碟難企及的隨機效能 </a:t>
            </a:r>
            <a:r>
              <a:rPr lang="zh-TW" altLang="zh-TW">
                <a:solidFill>
                  <a:schemeClr val="bg1"/>
                </a:solidFill>
                <a:latin typeface="微軟正黑體" panose="020B0604030504040204" pitchFamily="34" charset="-120"/>
                <a:ea typeface="微軟正黑體" panose="020B0604030504040204" pitchFamily="34" charset="-120"/>
                <a:cs typeface="Arial" panose="020B0604020202020204" pitchFamily="34" charset="0"/>
              </a:rPr>
              <a:t>(IOPS)​</a:t>
            </a:r>
            <a:r>
              <a:rPr lang="zh-TW" altLang="en-US">
                <a:solidFill>
                  <a:schemeClr val="bg1"/>
                </a:solidFill>
                <a:latin typeface="微軟正黑體" panose="020B0604030504040204" pitchFamily="34" charset="-120"/>
                <a:ea typeface="微軟正黑體" panose="020B0604030504040204" pitchFamily="34" charset="-120"/>
              </a:rPr>
              <a:t>。</a:t>
            </a:r>
            <a:endParaRPr lang="zh-TW" altLang="zh-TW">
              <a:solidFill>
                <a:schemeClr val="bg1"/>
              </a:solidFill>
              <a:latin typeface="微軟正黑體" panose="020B0604030504040204" pitchFamily="34" charset="-120"/>
              <a:ea typeface="微軟正黑體" panose="020B0604030504040204" pitchFamily="34" charset="-120"/>
            </a:endParaRPr>
          </a:p>
        </p:txBody>
      </p:sp>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487048" y="70435"/>
            <a:ext cx="8229600" cy="812800"/>
          </a:xfrm>
          <a:prstGeom prst="rect">
            <a:avLst/>
          </a:prstGeom>
        </p:spPr>
        <p:txBody>
          <a:bodyPr>
            <a:normAutofit/>
          </a:bodyPr>
          <a:lstStyle/>
          <a:p>
            <a:pPr algn="l"/>
            <a:r>
              <a:rPr lang="en-US" altLang="zh-TW" sz="3600">
                <a:latin typeface="微軟正黑體" panose="020B0604030504040204" pitchFamily="34" charset="-120"/>
                <a:ea typeface="微軟正黑體" panose="020B0604030504040204" pitchFamily="34" charset="-120"/>
              </a:rPr>
              <a:t>SSD</a:t>
            </a:r>
            <a:r>
              <a:rPr lang="zh-TW" altLang="en-US" sz="3600">
                <a:latin typeface="微軟正黑體" panose="020B0604030504040204" pitchFamily="34" charset="-120"/>
                <a:ea typeface="微軟正黑體" panose="020B0604030504040204" pitchFamily="34" charset="-120"/>
              </a:rPr>
              <a:t> 演進趨勢：</a:t>
            </a:r>
            <a:r>
              <a:rPr lang="zh-TW" altLang="en-US" sz="3600">
                <a:solidFill>
                  <a:srgbClr val="69F0E1"/>
                </a:solidFill>
                <a:latin typeface="微軟正黑體" panose="020B0604030504040204" pitchFamily="34" charset="-120"/>
                <a:ea typeface="微軟正黑體" panose="020B0604030504040204" pitchFamily="34" charset="-120"/>
              </a:rPr>
              <a:t>價 格</a:t>
            </a:r>
            <a:endParaRPr lang="en-US" altLang="zh-TW" sz="3600">
              <a:solidFill>
                <a:srgbClr val="69F0E1"/>
              </a:solidFill>
              <a:latin typeface="微軟正黑體" panose="020B0604030504040204" pitchFamily="34" charset="-120"/>
              <a:ea typeface="微軟正黑體" panose="020B0604030504040204" pitchFamily="34" charset="-120"/>
            </a:endParaRPr>
          </a:p>
        </p:txBody>
      </p:sp>
      <p:pic>
        <p:nvPicPr>
          <p:cNvPr id="15" name="圖片 13">
            <a:extLst>
              <a:ext uri="{FF2B5EF4-FFF2-40B4-BE49-F238E27FC236}">
                <a16:creationId xmlns:a16="http://schemas.microsoft.com/office/drawing/2014/main" id="{49F6B882-BB36-49CF-B817-28814E99E49A}"/>
              </a:ext>
            </a:extLst>
          </p:cNvPr>
          <p:cNvPicPr>
            <a:picLocks noChangeAspect="1"/>
          </p:cNvPicPr>
          <p:nvPr/>
        </p:nvPicPr>
        <p:blipFill rotWithShape="1">
          <a:blip r:embed="rId4" cstate="print">
            <a:lum bright="70000" contrast="-70000"/>
            <a:extLst>
              <a:ext uri="{28A0092B-C50C-407E-A947-70E740481C1C}">
                <a14:useLocalDpi xmlns:a14="http://schemas.microsoft.com/office/drawing/2010/main"/>
              </a:ext>
            </a:extLst>
          </a:blip>
          <a:srcRect r="-528"/>
          <a:stretch/>
        </p:blipFill>
        <p:spPr>
          <a:xfrm>
            <a:off x="441652" y="3650479"/>
            <a:ext cx="2227110" cy="579431"/>
          </a:xfrm>
          <a:prstGeom prst="rect">
            <a:avLst/>
          </a:prstGeom>
        </p:spPr>
      </p:pic>
      <p:pic>
        <p:nvPicPr>
          <p:cNvPr id="16" name="圖片 13">
            <a:extLst>
              <a:ext uri="{FF2B5EF4-FFF2-40B4-BE49-F238E27FC236}">
                <a16:creationId xmlns:a16="http://schemas.microsoft.com/office/drawing/2014/main" id="{361692EB-7CAA-4DF4-8CC6-F121B9A162B8}"/>
              </a:ext>
            </a:extLst>
          </p:cNvPr>
          <p:cNvPicPr>
            <a:picLocks noChangeAspect="1"/>
          </p:cNvPicPr>
          <p:nvPr/>
        </p:nvPicPr>
        <p:blipFill rotWithShape="1">
          <a:blip r:embed="rId5" cstate="print">
            <a:lum bright="70000" contrast="-70000"/>
            <a:extLst>
              <a:ext uri="{28A0092B-C50C-407E-A947-70E740481C1C}">
                <a14:useLocalDpi xmlns:a14="http://schemas.microsoft.com/office/drawing/2010/main"/>
              </a:ext>
            </a:extLst>
          </a:blip>
          <a:srcRect r="-264"/>
          <a:stretch/>
        </p:blipFill>
        <p:spPr>
          <a:xfrm>
            <a:off x="2397441" y="3643204"/>
            <a:ext cx="1977619" cy="674776"/>
          </a:xfrm>
          <a:prstGeom prst="rect">
            <a:avLst/>
          </a:prstGeom>
        </p:spPr>
      </p:pic>
      <p:sp>
        <p:nvSpPr>
          <p:cNvPr id="8" name="矩形 7">
            <a:extLst>
              <a:ext uri="{FF2B5EF4-FFF2-40B4-BE49-F238E27FC236}">
                <a16:creationId xmlns:a16="http://schemas.microsoft.com/office/drawing/2014/main" id="{00290277-1066-4428-BBA8-7CBE5F0C79D5}"/>
              </a:ext>
            </a:extLst>
          </p:cNvPr>
          <p:cNvSpPr/>
          <p:nvPr/>
        </p:nvSpPr>
        <p:spPr>
          <a:xfrm>
            <a:off x="487048" y="4842902"/>
            <a:ext cx="4956806" cy="196977"/>
          </a:xfrm>
          <a:prstGeom prst="rect">
            <a:avLst/>
          </a:prstGeom>
        </p:spPr>
        <p:txBody>
          <a:bodyPr wrap="none">
            <a:spAutoFit/>
          </a:bodyPr>
          <a:lstStyle/>
          <a:p>
            <a:r>
              <a:rPr lang="zh-TW" altLang="zh-TW" sz="680">
                <a:solidFill>
                  <a:schemeClr val="tx1">
                    <a:lumMod val="75000"/>
                    <a:lumOff val="25000"/>
                  </a:schemeClr>
                </a:solidFill>
                <a:latin typeface="Microsoft JhengHei"/>
                <a:ea typeface="Microsoft JhengHei"/>
                <a:cs typeface="Microsoft JhengHei"/>
                <a:sym typeface="Microsoft JhengHei"/>
              </a:rPr>
              <a:t>https://w</a:t>
            </a:r>
            <a:r>
              <a:rPr lang="en-US" altLang="zh-TW" sz="680" err="1">
                <a:solidFill>
                  <a:schemeClr val="tx1">
                    <a:lumMod val="75000"/>
                    <a:lumOff val="25000"/>
                  </a:schemeClr>
                </a:solidFill>
                <a:latin typeface="Microsoft JhengHei"/>
                <a:ea typeface="Microsoft JhengHei"/>
                <a:cs typeface="Microsoft JhengHei"/>
                <a:sym typeface="Microsoft JhengHei"/>
              </a:rPr>
              <a:t>ww.sandisk</a:t>
            </a:r>
            <a:r>
              <a:rPr lang="zh-TW" altLang="zh-TW" sz="680">
                <a:solidFill>
                  <a:schemeClr val="tx1">
                    <a:lumMod val="75000"/>
                    <a:lumOff val="25000"/>
                  </a:schemeClr>
                </a:solidFill>
                <a:latin typeface="Microsoft JhengHei"/>
                <a:ea typeface="Microsoft JhengHei"/>
                <a:cs typeface="Microsoft JhengHei"/>
                <a:sym typeface="Microsoft JhengHei"/>
              </a:rPr>
              <a:t>.</a:t>
            </a:r>
            <a:r>
              <a:rPr lang="en-US" altLang="zh-TW" sz="680">
                <a:solidFill>
                  <a:schemeClr val="tx1">
                    <a:lumMod val="75000"/>
                    <a:lumOff val="25000"/>
                  </a:schemeClr>
                </a:solidFill>
                <a:latin typeface="Microsoft JhengHei"/>
                <a:ea typeface="Microsoft JhengHei"/>
                <a:cs typeface="Microsoft JhengHei"/>
                <a:sym typeface="Microsoft JhengHei"/>
              </a:rPr>
              <a:t>c</a:t>
            </a:r>
            <a:r>
              <a:rPr lang="zh-TW" altLang="zh-TW" sz="680">
                <a:solidFill>
                  <a:schemeClr val="tx1">
                    <a:lumMod val="75000"/>
                    <a:lumOff val="25000"/>
                  </a:schemeClr>
                </a:solidFill>
                <a:latin typeface="Microsoft JhengHei"/>
                <a:ea typeface="Microsoft JhengHei"/>
                <a:cs typeface="Microsoft JhengHei"/>
                <a:sym typeface="Microsoft JhengHei"/>
              </a:rPr>
              <a:t>o</a:t>
            </a:r>
            <a:r>
              <a:rPr lang="en-US" altLang="zh-TW" sz="680">
                <a:solidFill>
                  <a:schemeClr val="tx1">
                    <a:lumMod val="75000"/>
                    <a:lumOff val="25000"/>
                  </a:schemeClr>
                </a:solidFill>
                <a:latin typeface="Microsoft JhengHei"/>
                <a:ea typeface="Microsoft JhengHei"/>
                <a:cs typeface="Microsoft JhengHei"/>
                <a:sym typeface="Microsoft JhengHei"/>
              </a:rPr>
              <a:t>m</a:t>
            </a:r>
            <a:r>
              <a:rPr lang="zh-TW" altLang="zh-TW" sz="680">
                <a:solidFill>
                  <a:schemeClr val="tx1">
                    <a:lumMod val="75000"/>
                    <a:lumOff val="25000"/>
                  </a:schemeClr>
                </a:solidFill>
                <a:latin typeface="Microsoft JhengHei"/>
                <a:ea typeface="Microsoft JhengHei"/>
                <a:cs typeface="Microsoft JhengHei"/>
                <a:sym typeface="Microsoft JhengHei"/>
              </a:rPr>
              <a:t>/</a:t>
            </a:r>
            <a:r>
              <a:rPr lang="en-US" altLang="zh-TW" sz="680">
                <a:solidFill>
                  <a:schemeClr val="tx1">
                    <a:lumMod val="75000"/>
                    <a:lumOff val="25000"/>
                  </a:schemeClr>
                </a:solidFill>
                <a:latin typeface="Microsoft JhengHei"/>
                <a:ea typeface="Microsoft JhengHei"/>
                <a:cs typeface="Microsoft JhengHei"/>
                <a:sym typeface="Microsoft JhengHei"/>
              </a:rPr>
              <a:t>business</a:t>
            </a:r>
            <a:r>
              <a:rPr lang="zh-TW" altLang="zh-TW" sz="680">
                <a:solidFill>
                  <a:schemeClr val="tx1">
                    <a:lumMod val="75000"/>
                    <a:lumOff val="25000"/>
                  </a:schemeClr>
                </a:solidFill>
                <a:latin typeface="Microsoft JhengHei"/>
                <a:ea typeface="Microsoft JhengHei"/>
                <a:cs typeface="Microsoft JhengHei"/>
                <a:sym typeface="Microsoft JhengHei"/>
              </a:rPr>
              <a:t>/</a:t>
            </a:r>
            <a:r>
              <a:rPr lang="en-US" altLang="zh-TW" sz="680">
                <a:solidFill>
                  <a:schemeClr val="tx1">
                    <a:lumMod val="75000"/>
                    <a:lumOff val="25000"/>
                  </a:schemeClr>
                </a:solidFill>
                <a:latin typeface="Microsoft JhengHei"/>
                <a:ea typeface="Microsoft JhengHei"/>
                <a:cs typeface="Microsoft JhengHei"/>
                <a:sym typeface="Microsoft JhengHei"/>
              </a:rPr>
              <a:t>da</a:t>
            </a:r>
            <a:r>
              <a:rPr lang="zh-TW" altLang="zh-TW" sz="680">
                <a:solidFill>
                  <a:schemeClr val="tx1">
                    <a:lumMod val="75000"/>
                    <a:lumOff val="25000"/>
                  </a:schemeClr>
                </a:solidFill>
                <a:latin typeface="Microsoft JhengHei"/>
                <a:ea typeface="Microsoft JhengHei"/>
                <a:cs typeface="Microsoft JhengHei"/>
                <a:sym typeface="Microsoft JhengHei"/>
              </a:rPr>
              <a:t>ta</a:t>
            </a:r>
            <a:r>
              <a:rPr lang="en-US" altLang="zh-TW" sz="680">
                <a:solidFill>
                  <a:schemeClr val="tx1">
                    <a:lumMod val="75000"/>
                    <a:lumOff val="25000"/>
                  </a:schemeClr>
                </a:solidFill>
                <a:latin typeface="Microsoft JhengHei"/>
                <a:ea typeface="Microsoft JhengHei"/>
                <a:cs typeface="Microsoft JhengHei"/>
                <a:sym typeface="Microsoft JhengHei"/>
              </a:rPr>
              <a:t>center/</a:t>
            </a:r>
            <a:r>
              <a:rPr lang="en-US" altLang="zh-TW" sz="680" err="1">
                <a:solidFill>
                  <a:schemeClr val="tx1">
                    <a:lumMod val="75000"/>
                    <a:lumOff val="25000"/>
                  </a:schemeClr>
                </a:solidFill>
                <a:latin typeface="Microsoft JhengHei"/>
                <a:ea typeface="Microsoft JhengHei"/>
                <a:cs typeface="Microsoft JhengHei"/>
                <a:sym typeface="Microsoft JhengHei"/>
              </a:rPr>
              <a:t>resou</a:t>
            </a:r>
            <a:r>
              <a:rPr lang="zh-TW" altLang="zh-TW" sz="680">
                <a:solidFill>
                  <a:schemeClr val="tx1">
                    <a:lumMod val="75000"/>
                    <a:lumOff val="25000"/>
                  </a:schemeClr>
                </a:solidFill>
                <a:latin typeface="Microsoft JhengHei"/>
                <a:ea typeface="Microsoft JhengHei"/>
                <a:cs typeface="Microsoft JhengHei"/>
              </a:rPr>
              <a:t>r</a:t>
            </a:r>
            <a:r>
              <a:rPr lang="en-US" altLang="zh-TW" sz="680" err="1">
                <a:solidFill>
                  <a:schemeClr val="tx1">
                    <a:lumMod val="75000"/>
                    <a:lumOff val="25000"/>
                  </a:schemeClr>
                </a:solidFill>
                <a:latin typeface="Microsoft JhengHei"/>
                <a:ea typeface="Microsoft JhengHei"/>
                <a:cs typeface="Microsoft JhengHei"/>
              </a:rPr>
              <a:t>ces</a:t>
            </a:r>
            <a:r>
              <a:rPr lang="en-US" altLang="zh-TW" sz="680">
                <a:solidFill>
                  <a:schemeClr val="tx1">
                    <a:lumMod val="75000"/>
                    <a:lumOff val="25000"/>
                  </a:schemeClr>
                </a:solidFill>
                <a:latin typeface="Microsoft JhengHei"/>
                <a:ea typeface="Microsoft JhengHei"/>
                <a:cs typeface="Microsoft JhengHei"/>
              </a:rPr>
              <a:t>/</a:t>
            </a:r>
            <a:r>
              <a:rPr lang="en-US" altLang="zh-TW" sz="680" err="1">
                <a:solidFill>
                  <a:schemeClr val="tx1">
                    <a:lumMod val="75000"/>
                    <a:lumOff val="25000"/>
                  </a:schemeClr>
                </a:solidFill>
                <a:latin typeface="Microsoft JhengHei"/>
                <a:ea typeface="Microsoft JhengHei"/>
                <a:cs typeface="Microsoft JhengHei"/>
              </a:rPr>
              <a:t>wh</a:t>
            </a:r>
            <a:r>
              <a:rPr lang="zh-TW" altLang="zh-TW" sz="680">
                <a:solidFill>
                  <a:schemeClr val="tx1">
                    <a:lumMod val="75000"/>
                    <a:lumOff val="25000"/>
                  </a:schemeClr>
                </a:solidFill>
                <a:latin typeface="Microsoft JhengHei"/>
                <a:ea typeface="Microsoft JhengHei"/>
                <a:cs typeface="Microsoft JhengHei"/>
              </a:rPr>
              <a:t>i</a:t>
            </a:r>
            <a:r>
              <a:rPr lang="en-US" altLang="zh-TW" sz="680" err="1">
                <a:solidFill>
                  <a:schemeClr val="tx1">
                    <a:lumMod val="75000"/>
                    <a:lumOff val="25000"/>
                  </a:schemeClr>
                </a:solidFill>
                <a:latin typeface="Microsoft JhengHei"/>
                <a:ea typeface="Microsoft JhengHei"/>
                <a:cs typeface="Microsoft JhengHei"/>
              </a:rPr>
              <a:t>te</a:t>
            </a:r>
            <a:r>
              <a:rPr lang="en-US" altLang="zh-TW" sz="680">
                <a:solidFill>
                  <a:schemeClr val="tx1">
                    <a:lumMod val="75000"/>
                    <a:lumOff val="25000"/>
                  </a:schemeClr>
                </a:solidFill>
                <a:latin typeface="Microsoft JhengHei"/>
                <a:ea typeface="Microsoft JhengHei"/>
                <a:cs typeface="Microsoft JhengHei"/>
              </a:rPr>
              <a:t>-pap</a:t>
            </a:r>
            <a:r>
              <a:rPr lang="zh-TW" altLang="zh-TW" sz="680">
                <a:solidFill>
                  <a:schemeClr val="tx1">
                    <a:lumMod val="75000"/>
                    <a:lumOff val="25000"/>
                  </a:schemeClr>
                </a:solidFill>
                <a:latin typeface="Microsoft JhengHei"/>
                <a:ea typeface="Microsoft JhengHei"/>
                <a:cs typeface="Microsoft JhengHei"/>
              </a:rPr>
              <a:t>e</a:t>
            </a:r>
            <a:r>
              <a:rPr lang="en-US" altLang="zh-TW" sz="680">
                <a:solidFill>
                  <a:schemeClr val="tx1">
                    <a:lumMod val="75000"/>
                    <a:lumOff val="25000"/>
                  </a:schemeClr>
                </a:solidFill>
                <a:latin typeface="Microsoft JhengHei"/>
                <a:ea typeface="Microsoft JhengHei"/>
                <a:cs typeface="Microsoft JhengHei"/>
              </a:rPr>
              <a:t>r</a:t>
            </a:r>
            <a:r>
              <a:rPr lang="zh-TW" altLang="zh-TW" sz="680">
                <a:solidFill>
                  <a:schemeClr val="tx1">
                    <a:lumMod val="75000"/>
                    <a:lumOff val="25000"/>
                  </a:schemeClr>
                </a:solidFill>
                <a:latin typeface="Microsoft JhengHei"/>
                <a:ea typeface="Microsoft JhengHei"/>
                <a:cs typeface="Microsoft JhengHei"/>
              </a:rPr>
              <a:t>s/the-ssd-enabled-pc-total-cost-of-ownership</a:t>
            </a:r>
            <a:endParaRPr lang="zh-TW" altLang="en-US" sz="680">
              <a:solidFill>
                <a:schemeClr val="tx1">
                  <a:lumMod val="75000"/>
                  <a:lumOff val="25000"/>
                </a:schemeClr>
              </a:solidFill>
            </a:endParaRPr>
          </a:p>
        </p:txBody>
      </p:sp>
      <p:graphicFrame>
        <p:nvGraphicFramePr>
          <p:cNvPr id="17" name="表格 16">
            <a:extLst>
              <a:ext uri="{FF2B5EF4-FFF2-40B4-BE49-F238E27FC236}">
                <a16:creationId xmlns:a16="http://schemas.microsoft.com/office/drawing/2014/main" id="{B53895A2-4E2D-411F-931B-4F483659559A}"/>
              </a:ext>
            </a:extLst>
          </p:cNvPr>
          <p:cNvGraphicFramePr>
            <a:graphicFrameLocks noGrp="1"/>
          </p:cNvGraphicFramePr>
          <p:nvPr>
            <p:extLst>
              <p:ext uri="{D42A27DB-BD31-4B8C-83A1-F6EECF244321}">
                <p14:modId xmlns:p14="http://schemas.microsoft.com/office/powerpoint/2010/main" val="4058979059"/>
              </p:ext>
            </p:extLst>
          </p:nvPr>
        </p:nvGraphicFramePr>
        <p:xfrm>
          <a:off x="417564" y="2404535"/>
          <a:ext cx="3985278" cy="834390"/>
        </p:xfrm>
        <a:graphic>
          <a:graphicData uri="http://schemas.openxmlformats.org/drawingml/2006/table">
            <a:tbl>
              <a:tblPr firstRow="1" bandRow="1">
                <a:tableStyleId>{5202B0CA-FC54-4496-8BCA-5EF66A818D29}</a:tableStyleId>
              </a:tblPr>
              <a:tblGrid>
                <a:gridCol w="1328426">
                  <a:extLst>
                    <a:ext uri="{9D8B030D-6E8A-4147-A177-3AD203B41FA5}">
                      <a16:colId xmlns:a16="http://schemas.microsoft.com/office/drawing/2014/main" val="1446711832"/>
                    </a:ext>
                  </a:extLst>
                </a:gridCol>
                <a:gridCol w="1328426">
                  <a:extLst>
                    <a:ext uri="{9D8B030D-6E8A-4147-A177-3AD203B41FA5}">
                      <a16:colId xmlns:a16="http://schemas.microsoft.com/office/drawing/2014/main" val="428224539"/>
                    </a:ext>
                  </a:extLst>
                </a:gridCol>
                <a:gridCol w="1328426">
                  <a:extLst>
                    <a:ext uri="{9D8B030D-6E8A-4147-A177-3AD203B41FA5}">
                      <a16:colId xmlns:a16="http://schemas.microsoft.com/office/drawing/2014/main" val="3134425443"/>
                    </a:ext>
                  </a:extLst>
                </a:gridCol>
              </a:tblGrid>
              <a:tr h="278130">
                <a:tc>
                  <a:txBody>
                    <a:bodyPr/>
                    <a:lstStyle/>
                    <a:p>
                      <a:pPr algn="ctr">
                        <a:buNone/>
                      </a:pPr>
                      <a:r>
                        <a:rPr lang="zh-TW" altLang="en-US" sz="1200">
                          <a:solidFill>
                            <a:srgbClr val="69F0E1"/>
                          </a:solidFill>
                          <a:effectLst/>
                          <a:latin typeface="微軟正黑體" panose="020B0604030504040204" pitchFamily="34" charset="-120"/>
                          <a:ea typeface="微軟正黑體" panose="020B0604030504040204" pitchFamily="34" charset="-120"/>
                        </a:rPr>
                        <a:t>磁碟種類</a:t>
                      </a:r>
                    </a:p>
                  </a:txBody>
                  <a:tcPr marL="0" marR="0" marT="0" marB="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A2A"/>
                    </a:solidFill>
                  </a:tcPr>
                </a:tc>
                <a:tc>
                  <a:txBody>
                    <a:bodyPr/>
                    <a:lstStyle/>
                    <a:p>
                      <a:pPr algn="ctr">
                        <a:buNone/>
                      </a:pPr>
                      <a:r>
                        <a:rPr lang="zh-TW" altLang="af-ZA" sz="1200">
                          <a:solidFill>
                            <a:srgbClr val="69F0E1"/>
                          </a:solidFill>
                          <a:effectLst/>
                          <a:latin typeface="微軟正黑體" panose="020B0604030504040204" pitchFamily="34" charset="-120"/>
                          <a:ea typeface="微軟正黑體" panose="020B0604030504040204" pitchFamily="34" charset="-120"/>
                        </a:rPr>
                        <a:t>連續寫入</a:t>
                      </a:r>
                      <a:r>
                        <a:rPr lang="zh-TW" altLang="en-US" sz="1200">
                          <a:solidFill>
                            <a:srgbClr val="69F0E1"/>
                          </a:solidFill>
                          <a:effectLst/>
                          <a:latin typeface="微軟正黑體" panose="020B0604030504040204" pitchFamily="34" charset="-120"/>
                          <a:ea typeface="微軟正黑體" panose="020B0604030504040204" pitchFamily="34" charset="-120"/>
                        </a:rPr>
                        <a:t> </a:t>
                      </a:r>
                      <a:r>
                        <a:rPr lang="af-ZA" sz="1200">
                          <a:solidFill>
                            <a:srgbClr val="69F0E1"/>
                          </a:solidFill>
                          <a:effectLst/>
                          <a:latin typeface="微軟正黑體" panose="020B0604030504040204" pitchFamily="34" charset="-120"/>
                          <a:ea typeface="微軟正黑體" panose="020B0604030504040204" pitchFamily="34" charset="-120"/>
                          <a:cs typeface="Arial"/>
                        </a:rPr>
                        <a:t>(MB/s)</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A2A"/>
                    </a:solidFill>
                  </a:tcPr>
                </a:tc>
                <a:tc>
                  <a:txBody>
                    <a:bodyPr/>
                    <a:lstStyle/>
                    <a:p>
                      <a:pPr algn="ctr">
                        <a:buNone/>
                      </a:pPr>
                      <a:r>
                        <a:rPr lang="zh-TW" altLang="af-ZA" sz="1200">
                          <a:solidFill>
                            <a:srgbClr val="69F0E1"/>
                          </a:solidFill>
                          <a:effectLst/>
                          <a:latin typeface="微軟正黑體" panose="020B0604030504040204" pitchFamily="34" charset="-120"/>
                          <a:ea typeface="微軟正黑體" panose="020B0604030504040204" pitchFamily="34" charset="-120"/>
                        </a:rPr>
                        <a:t>隨機寫入</a:t>
                      </a:r>
                      <a:r>
                        <a:rPr lang="af-ZA" sz="1200">
                          <a:solidFill>
                            <a:srgbClr val="69F0E1"/>
                          </a:solidFill>
                          <a:effectLst/>
                          <a:latin typeface="微軟正黑體" panose="020B0604030504040204" pitchFamily="34" charset="-120"/>
                          <a:ea typeface="微軟正黑體" panose="020B0604030504040204" pitchFamily="34" charset="-120"/>
                        </a:rPr>
                        <a:t> </a:t>
                      </a:r>
                      <a:r>
                        <a:rPr lang="af-ZA" sz="1200">
                          <a:solidFill>
                            <a:srgbClr val="69F0E1"/>
                          </a:solidFill>
                          <a:effectLst/>
                          <a:latin typeface="微軟正黑體" panose="020B0604030504040204" pitchFamily="34" charset="-120"/>
                          <a:ea typeface="微軟正黑體" panose="020B0604030504040204" pitchFamily="34" charset="-120"/>
                          <a:cs typeface="Arial"/>
                        </a:rPr>
                        <a:t>(IOPS)</a:t>
                      </a:r>
                    </a:p>
                  </a:txBody>
                  <a:tcPr marL="0" marR="0" marT="0"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A2A"/>
                    </a:solidFill>
                  </a:tcPr>
                </a:tc>
                <a:extLst>
                  <a:ext uri="{0D108BD9-81ED-4DB2-BD59-A6C34878D82A}">
                    <a16:rowId xmlns:a16="http://schemas.microsoft.com/office/drawing/2014/main" val="3208397607"/>
                  </a:ext>
                </a:extLst>
              </a:tr>
              <a:tr h="278130">
                <a:tc>
                  <a:txBody>
                    <a:bodyPr/>
                    <a:lstStyle/>
                    <a:p>
                      <a:pPr algn="ctr">
                        <a:buNone/>
                      </a:pPr>
                      <a:r>
                        <a:rPr lang="af-ZA" sz="1200">
                          <a:solidFill>
                            <a:schemeClr val="bg1"/>
                          </a:solidFill>
                          <a:effectLst/>
                          <a:latin typeface="微軟正黑體" panose="020B0604030504040204" pitchFamily="34" charset="-120"/>
                          <a:ea typeface="微軟正黑體" panose="020B0604030504040204" pitchFamily="34" charset="-120"/>
                          <a:cs typeface="Arial"/>
                        </a:rPr>
                        <a:t>HDD</a:t>
                      </a:r>
                      <a:endParaRPr lang="af-ZA" sz="1200" b="1">
                        <a:solidFill>
                          <a:schemeClr val="bg1"/>
                        </a:solidFill>
                        <a:effectLst/>
                        <a:latin typeface="微軟正黑體" panose="020B0604030504040204" pitchFamily="34" charset="-120"/>
                        <a:ea typeface="微軟正黑體" panose="020B0604030504040204" pitchFamily="34" charset="-120"/>
                        <a:cs typeface="Arial"/>
                      </a:endParaRPr>
                    </a:p>
                  </a:txBody>
                  <a:tcPr marL="0" marR="0" marT="0" marB="0" anchor="ctr">
                    <a:lnL w="12700" cap="flat" cmpd="sng" algn="ctr">
                      <a:no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a:solidFill>
                            <a:schemeClr val="bg1"/>
                          </a:solidFill>
                          <a:latin typeface="微軟正黑體" panose="020B0604030504040204" pitchFamily="34" charset="-120"/>
                          <a:ea typeface="微軟正黑體" panose="020B0604030504040204" pitchFamily="34" charset="-120"/>
                          <a:cs typeface="Arial"/>
                        </a:rPr>
                        <a:t>100</a:t>
                      </a:r>
                      <a:endParaRPr lang="en-US" altLang="zh-TW" sz="1200" b="1">
                        <a:solidFill>
                          <a:schemeClr val="bg1"/>
                        </a:solidFill>
                        <a:latin typeface="微軟正黑體" panose="020B0604030504040204" pitchFamily="34" charset="-120"/>
                        <a:ea typeface="微軟正黑體" panose="020B0604030504040204" pitchFamily="34" charset="-120"/>
                        <a:cs typeface="Arial"/>
                      </a:endParaRPr>
                    </a:p>
                  </a:txBody>
                  <a:tcPr marL="0" marR="0" marT="0" marB="0"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200">
                          <a:solidFill>
                            <a:schemeClr val="bg1"/>
                          </a:solidFill>
                          <a:latin typeface="微軟正黑體" panose="020B0604030504040204" pitchFamily="34" charset="-120"/>
                          <a:ea typeface="微軟正黑體" panose="020B0604030504040204" pitchFamily="34" charset="-120"/>
                          <a:cs typeface="Arial"/>
                        </a:rPr>
                        <a:t>350</a:t>
                      </a:r>
                      <a:endParaRPr lang="en-US" altLang="zh-TW" sz="1200" b="1">
                        <a:solidFill>
                          <a:schemeClr val="bg1"/>
                        </a:solidFill>
                        <a:latin typeface="微軟正黑體" panose="020B0604030504040204" pitchFamily="34" charset="-120"/>
                        <a:ea typeface="微軟正黑體" panose="020B0604030504040204" pitchFamily="34" charset="-120"/>
                        <a:cs typeface="Arial"/>
                      </a:endParaRPr>
                    </a:p>
                  </a:txBody>
                  <a:tcPr marL="0" marR="0" marT="0" marB="0" anchor="ctr">
                    <a:lnL w="3175" cap="flat" cmpd="sng" algn="ctr">
                      <a:solidFill>
                        <a:schemeClr val="tx1">
                          <a:lumMod val="25000"/>
                          <a:lumOff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8638311"/>
                  </a:ext>
                </a:extLst>
              </a:tr>
              <a:tr h="278130">
                <a:tc>
                  <a:txBody>
                    <a:bodyPr/>
                    <a:lstStyle/>
                    <a:p>
                      <a:pPr algn="ctr">
                        <a:buNone/>
                      </a:pPr>
                      <a:r>
                        <a:rPr lang="af-ZA" sz="1200">
                          <a:solidFill>
                            <a:schemeClr val="bg1"/>
                          </a:solidFill>
                          <a:effectLst/>
                          <a:latin typeface="微軟正黑體" panose="020B0604030504040204" pitchFamily="34" charset="-120"/>
                          <a:ea typeface="微軟正黑體" panose="020B0604030504040204" pitchFamily="34" charset="-120"/>
                          <a:cs typeface="Arial"/>
                        </a:rPr>
                        <a:t>SSD</a:t>
                      </a:r>
                      <a:endParaRPr lang="af-ZA" sz="1200" b="1">
                        <a:solidFill>
                          <a:schemeClr val="bg1"/>
                        </a:solidFill>
                        <a:effectLst/>
                        <a:latin typeface="微軟正黑體" panose="020B0604030504040204" pitchFamily="34" charset="-120"/>
                        <a:ea typeface="微軟正黑體" panose="020B0604030504040204" pitchFamily="34" charset="-120"/>
                        <a:cs typeface="Arial"/>
                      </a:endParaRPr>
                    </a:p>
                  </a:txBody>
                  <a:tcPr marL="0" marR="0" marT="0" marB="0" anchor="ctr">
                    <a:lnL w="12700" cap="flat" cmpd="sng" algn="ctr">
                      <a:no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477D">
                        <a:alpha val="20000"/>
                      </a:srgbClr>
                    </a:solidFill>
                  </a:tcPr>
                </a:tc>
                <a:tc>
                  <a:txBody>
                    <a:bodyPr/>
                    <a:lstStyle/>
                    <a:p>
                      <a:pPr algn="ctr"/>
                      <a:r>
                        <a:rPr lang="en-US" altLang="zh-TW" sz="1200">
                          <a:solidFill>
                            <a:schemeClr val="bg1"/>
                          </a:solidFill>
                          <a:latin typeface="微軟正黑體" panose="020B0604030504040204" pitchFamily="34" charset="-120"/>
                          <a:ea typeface="微軟正黑體" panose="020B0604030504040204" pitchFamily="34" charset="-120"/>
                          <a:cs typeface="Arial"/>
                        </a:rPr>
                        <a:t>300</a:t>
                      </a:r>
                      <a:endParaRPr lang="en-US" altLang="zh-TW" sz="1200" b="1">
                        <a:solidFill>
                          <a:schemeClr val="bg1"/>
                        </a:solidFill>
                        <a:latin typeface="微軟正黑體" panose="020B0604030504040204" pitchFamily="34" charset="-120"/>
                        <a:ea typeface="微軟正黑體" panose="020B0604030504040204" pitchFamily="34" charset="-120"/>
                        <a:cs typeface="Arial"/>
                      </a:endParaRPr>
                    </a:p>
                  </a:txBody>
                  <a:tcPr marL="0" marR="0" marT="0" marB="0"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477D">
                        <a:alpha val="20000"/>
                      </a:srgbClr>
                    </a:solidFill>
                  </a:tcPr>
                </a:tc>
                <a:tc>
                  <a:txBody>
                    <a:bodyPr/>
                    <a:lstStyle/>
                    <a:p>
                      <a:pPr algn="ctr"/>
                      <a:r>
                        <a:rPr lang="en-US" altLang="zh-TW" sz="1200">
                          <a:solidFill>
                            <a:schemeClr val="bg1"/>
                          </a:solidFill>
                          <a:latin typeface="微軟正黑體" panose="020B0604030504040204" pitchFamily="34" charset="-120"/>
                          <a:ea typeface="微軟正黑體" panose="020B0604030504040204" pitchFamily="34" charset="-120"/>
                          <a:cs typeface="Arial"/>
                        </a:rPr>
                        <a:t>60000</a:t>
                      </a:r>
                      <a:endParaRPr lang="en-US" altLang="zh-TW" sz="1200" b="1">
                        <a:solidFill>
                          <a:schemeClr val="bg1"/>
                        </a:solidFill>
                        <a:latin typeface="微軟正黑體" panose="020B0604030504040204" pitchFamily="34" charset="-120"/>
                        <a:ea typeface="微軟正黑體" panose="020B0604030504040204" pitchFamily="34" charset="-120"/>
                        <a:cs typeface="Arial"/>
                      </a:endParaRPr>
                    </a:p>
                  </a:txBody>
                  <a:tcPr marL="0" marR="0" marT="0" marB="0" anchor="ctr">
                    <a:lnL w="3175" cap="flat" cmpd="sng" algn="ctr">
                      <a:solidFill>
                        <a:schemeClr val="tx1">
                          <a:lumMod val="25000"/>
                          <a:lumOff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477D">
                        <a:alpha val="20000"/>
                      </a:srgbClr>
                    </a:solidFill>
                  </a:tcPr>
                </a:tc>
                <a:extLst>
                  <a:ext uri="{0D108BD9-81ED-4DB2-BD59-A6C34878D82A}">
                    <a16:rowId xmlns:a16="http://schemas.microsoft.com/office/drawing/2014/main" val="3638296007"/>
                  </a:ext>
                </a:extLst>
              </a:tr>
            </a:tbl>
          </a:graphicData>
        </a:graphic>
      </p:graphicFrame>
      <p:sp>
        <p:nvSpPr>
          <p:cNvPr id="14" name="內容版面配置區 2">
            <a:extLst>
              <a:ext uri="{FF2B5EF4-FFF2-40B4-BE49-F238E27FC236}">
                <a16:creationId xmlns:a16="http://schemas.microsoft.com/office/drawing/2014/main" id="{58568882-6BB1-4724-BDCF-46D6C254BD8C}"/>
              </a:ext>
            </a:extLst>
          </p:cNvPr>
          <p:cNvSpPr txBox="1">
            <a:spLocks/>
          </p:cNvSpPr>
          <p:nvPr/>
        </p:nvSpPr>
        <p:spPr>
          <a:xfrm>
            <a:off x="5052060" y="1477082"/>
            <a:ext cx="3228724" cy="99708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0" indent="0" fontAlgn="base">
              <a:lnSpc>
                <a:spcPct val="100000"/>
              </a:lnSpc>
              <a:buNone/>
            </a:pPr>
            <a:r>
              <a:rPr lang="zh-TW" altLang="en-US" sz="1400">
                <a:solidFill>
                  <a:schemeClr val="bg1"/>
                </a:solidFill>
                <a:latin typeface="微軟正黑體" panose="020B0604030504040204" pitchFamily="34" charset="-120"/>
                <a:ea typeface="微軟正黑體" panose="020B0604030504040204" pitchFamily="34" charset="-120"/>
              </a:rPr>
              <a:t>從</a:t>
            </a:r>
            <a:r>
              <a:rPr lang="zh-TW" altLang="zh-TW" sz="1400">
                <a:solidFill>
                  <a:schemeClr val="bg1"/>
                </a:solidFill>
                <a:latin typeface="微軟正黑體" panose="020B0604030504040204" pitchFamily="34" charset="-120"/>
                <a:ea typeface="微軟正黑體" panose="020B0604030504040204" pitchFamily="34" charset="-120"/>
              </a:rPr>
              <a:t> </a:t>
            </a:r>
            <a:r>
              <a:rPr lang="zh-TW" altLang="zh-TW"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201</a:t>
            </a:r>
            <a:r>
              <a:rPr lang="en-US" altLang="zh-TW"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8</a:t>
            </a:r>
            <a:r>
              <a:rPr lang="zh-TW" altLang="zh-TW" sz="1400">
                <a:solidFill>
                  <a:schemeClr val="bg1"/>
                </a:solidFill>
                <a:latin typeface="微軟正黑體" panose="020B0604030504040204" pitchFamily="34" charset="-120"/>
                <a:ea typeface="微軟正黑體" panose="020B0604030504040204" pitchFamily="34" charset="-120"/>
              </a:rPr>
              <a:t> 年</a:t>
            </a:r>
            <a:r>
              <a:rPr lang="zh-TW" altLang="en-US" sz="1400">
                <a:solidFill>
                  <a:schemeClr val="bg1"/>
                </a:solidFill>
                <a:latin typeface="微軟正黑體" panose="020B0604030504040204" pitchFamily="34" charset="-120"/>
                <a:ea typeface="微軟正黑體" panose="020B0604030504040204" pitchFamily="34" charset="-120"/>
              </a:rPr>
              <a:t>以來</a:t>
            </a:r>
            <a:r>
              <a:rPr lang="zh-TW" altLang="zh-TW" sz="1400">
                <a:solidFill>
                  <a:schemeClr val="bg1"/>
                </a:solidFill>
                <a:latin typeface="微軟正黑體" panose="020B0604030504040204" pitchFamily="34" charset="-120"/>
                <a:ea typeface="微軟正黑體" panose="020B0604030504040204" pitchFamily="34" charset="-120"/>
              </a:rPr>
              <a:t>，</a:t>
            </a:r>
            <a:r>
              <a:rPr lang="en-US" altLang="zh-TW"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SSD</a:t>
            </a:r>
            <a:r>
              <a:rPr lang="zh-TW" altLang="en-US" sz="1400">
                <a:solidFill>
                  <a:schemeClr val="bg1"/>
                </a:solidFill>
                <a:latin typeface="微軟正黑體" panose="020B0604030504040204" pitchFamily="34" charset="-120"/>
                <a:ea typeface="微軟正黑體" panose="020B0604030504040204" pitchFamily="34" charset="-120"/>
              </a:rPr>
              <a:t> </a:t>
            </a:r>
            <a:r>
              <a:rPr lang="zh-TW" altLang="zh-TW" sz="1400">
                <a:solidFill>
                  <a:schemeClr val="bg1"/>
                </a:solidFill>
                <a:latin typeface="微軟正黑體" panose="020B0604030504040204" pitchFamily="34" charset="-120"/>
                <a:ea typeface="微軟正黑體" panose="020B0604030504040204" pitchFamily="34" charset="-120"/>
              </a:rPr>
              <a:t>價位</a:t>
            </a:r>
            <a:r>
              <a:rPr lang="zh-TW" altLang="en-US" sz="1400">
                <a:solidFill>
                  <a:schemeClr val="bg1"/>
                </a:solidFill>
                <a:latin typeface="微軟正黑體" panose="020B0604030504040204" pitchFamily="34" charset="-120"/>
                <a:ea typeface="微軟正黑體" panose="020B0604030504040204" pitchFamily="34" charset="-120"/>
              </a:rPr>
              <a:t>持續下降</a:t>
            </a:r>
            <a:r>
              <a:rPr lang="en-US" altLang="zh-TW" sz="1400">
                <a:solidFill>
                  <a:schemeClr val="bg1"/>
                </a:solidFill>
                <a:latin typeface="微軟正黑體" panose="020B0604030504040204" pitchFamily="34" charset="-120"/>
                <a:ea typeface="微軟正黑體" panose="020B0604030504040204" pitchFamily="34" charset="-120"/>
              </a:rPr>
              <a:t>​</a:t>
            </a:r>
            <a:r>
              <a:rPr lang="zh-TW" altLang="en-US" sz="1400">
                <a:solidFill>
                  <a:schemeClr val="bg1"/>
                </a:solidFill>
                <a:latin typeface="微軟正黑體" panose="020B0604030504040204" pitchFamily="34" charset="-120"/>
                <a:ea typeface="微軟正黑體" panose="020B0604030504040204" pitchFamily="34" charset="-120"/>
              </a:rPr>
              <a:t>，過去小容量的 </a:t>
            </a:r>
            <a:r>
              <a:rPr lang="en-US" altLang="zh-TW" sz="14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SSD</a:t>
            </a:r>
            <a:r>
              <a:rPr lang="zh-TW" altLang="en-US" sz="1400">
                <a:solidFill>
                  <a:schemeClr val="bg1"/>
                </a:solidFill>
                <a:latin typeface="微軟正黑體" panose="020B0604030504040204" pitchFamily="34" charset="-120"/>
                <a:ea typeface="微軟正黑體" panose="020B0604030504040204" pitchFamily="34" charset="-120"/>
              </a:rPr>
              <a:t> 將可替換為大容量，進一步提升儲存效能。</a:t>
            </a:r>
            <a:endParaRPr lang="en-US" altLang="zh-TW" sz="1400">
              <a:solidFill>
                <a:schemeClr val="bg1"/>
              </a:solidFill>
              <a:latin typeface="微軟正黑體" panose="020B0604030504040204" pitchFamily="34" charset="-120"/>
              <a:ea typeface="微軟正黑體" panose="020B0604030504040204" pitchFamily="34" charset="-120"/>
            </a:endParaRPr>
          </a:p>
        </p:txBody>
      </p:sp>
      <p:grpSp>
        <p:nvGrpSpPr>
          <p:cNvPr id="5" name="群組 4">
            <a:extLst>
              <a:ext uri="{FF2B5EF4-FFF2-40B4-BE49-F238E27FC236}">
                <a16:creationId xmlns:a16="http://schemas.microsoft.com/office/drawing/2014/main" id="{4A1A93DD-CED3-4DB0-9470-C91758E1AC2B}"/>
              </a:ext>
            </a:extLst>
          </p:cNvPr>
          <p:cNvGrpSpPr/>
          <p:nvPr/>
        </p:nvGrpSpPr>
        <p:grpSpPr>
          <a:xfrm>
            <a:off x="4800600" y="2322152"/>
            <a:ext cx="3732590" cy="2271152"/>
            <a:chOff x="4800600" y="2322152"/>
            <a:chExt cx="3732590" cy="2271152"/>
          </a:xfrm>
        </p:grpSpPr>
        <p:sp>
          <p:nvSpPr>
            <p:cNvPr id="4" name="矩形: 圓角 3">
              <a:extLst>
                <a:ext uri="{FF2B5EF4-FFF2-40B4-BE49-F238E27FC236}">
                  <a16:creationId xmlns:a16="http://schemas.microsoft.com/office/drawing/2014/main" id="{C218C85A-8262-4C87-9B3B-545635A0A76D}"/>
                </a:ext>
              </a:extLst>
            </p:cNvPr>
            <p:cNvSpPr/>
            <p:nvPr/>
          </p:nvSpPr>
          <p:spPr>
            <a:xfrm>
              <a:off x="4800600" y="2322152"/>
              <a:ext cx="3732590" cy="2271152"/>
            </a:xfrm>
            <a:prstGeom prst="roundRect">
              <a:avLst>
                <a:gd name="adj" fmla="val 0"/>
              </a:avLst>
            </a:prstGeom>
            <a:solidFill>
              <a:srgbClr val="050A2A">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形 9">
              <a:extLst>
                <a:ext uri="{FF2B5EF4-FFF2-40B4-BE49-F238E27FC236}">
                  <a16:creationId xmlns:a16="http://schemas.microsoft.com/office/drawing/2014/main" id="{69929C58-F249-4176-9B5D-F2A206FCE8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86125" y="2404535"/>
              <a:ext cx="3561541" cy="2101723"/>
            </a:xfrm>
            <a:prstGeom prst="rect">
              <a:avLst/>
            </a:prstGeom>
          </p:spPr>
        </p:pic>
      </p:grpSp>
      <p:sp>
        <p:nvSpPr>
          <p:cNvPr id="25" name="矩形: 圓角 24" hidden="1">
            <a:extLst>
              <a:ext uri="{FF2B5EF4-FFF2-40B4-BE49-F238E27FC236}">
                <a16:creationId xmlns:a16="http://schemas.microsoft.com/office/drawing/2014/main" id="{548E6C81-3CE9-4712-8537-8679600CA7F5}"/>
              </a:ext>
            </a:extLst>
          </p:cNvPr>
          <p:cNvSpPr/>
          <p:nvPr/>
        </p:nvSpPr>
        <p:spPr>
          <a:xfrm>
            <a:off x="586721" y="3403268"/>
            <a:ext cx="3985279" cy="949543"/>
          </a:xfrm>
          <a:prstGeom prst="roundRect">
            <a:avLst>
              <a:gd name="adj" fmla="val 0"/>
            </a:avLst>
          </a:prstGeom>
          <a:noFill/>
          <a:ln w="19050">
            <a:gradFill>
              <a:gsLst>
                <a:gs pos="0">
                  <a:srgbClr val="DF0A6A"/>
                </a:gs>
                <a:gs pos="100000">
                  <a:srgbClr val="8C3DD7"/>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23" name="群組 22" hidden="1">
            <a:extLst>
              <a:ext uri="{FF2B5EF4-FFF2-40B4-BE49-F238E27FC236}">
                <a16:creationId xmlns:a16="http://schemas.microsoft.com/office/drawing/2014/main" id="{3B1A8AB8-8516-433D-989A-F4EBE340B622}"/>
              </a:ext>
            </a:extLst>
          </p:cNvPr>
          <p:cNvGrpSpPr/>
          <p:nvPr/>
        </p:nvGrpSpPr>
        <p:grpSpPr>
          <a:xfrm>
            <a:off x="497128" y="1135443"/>
            <a:ext cx="363278" cy="363278"/>
            <a:chOff x="549485" y="1133302"/>
            <a:chExt cx="319524" cy="319524"/>
          </a:xfrm>
        </p:grpSpPr>
        <p:sp>
          <p:nvSpPr>
            <p:cNvPr id="24" name="橢圓 23">
              <a:extLst>
                <a:ext uri="{FF2B5EF4-FFF2-40B4-BE49-F238E27FC236}">
                  <a16:creationId xmlns:a16="http://schemas.microsoft.com/office/drawing/2014/main" id="{B6FDD92D-944C-46FA-8E57-9E9FB3EE6302}"/>
                </a:ext>
              </a:extLst>
            </p:cNvPr>
            <p:cNvSpPr/>
            <p:nvPr/>
          </p:nvSpPr>
          <p:spPr>
            <a:xfrm>
              <a:off x="549485" y="1133302"/>
              <a:ext cx="319524" cy="319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32" name="群組 31">
              <a:extLst>
                <a:ext uri="{FF2B5EF4-FFF2-40B4-BE49-F238E27FC236}">
                  <a16:creationId xmlns:a16="http://schemas.microsoft.com/office/drawing/2014/main" id="{C6C33AB6-80FF-493C-865C-07420F5F09E0}"/>
                </a:ext>
              </a:extLst>
            </p:cNvPr>
            <p:cNvGrpSpPr/>
            <p:nvPr/>
          </p:nvGrpSpPr>
          <p:grpSpPr>
            <a:xfrm>
              <a:off x="586720" y="1170133"/>
              <a:ext cx="245863" cy="245863"/>
              <a:chOff x="-1059510" y="1351982"/>
              <a:chExt cx="447332" cy="447332"/>
            </a:xfrm>
          </p:grpSpPr>
          <p:sp>
            <p:nvSpPr>
              <p:cNvPr id="33" name="橢圓 32">
                <a:extLst>
                  <a:ext uri="{FF2B5EF4-FFF2-40B4-BE49-F238E27FC236}">
                    <a16:creationId xmlns:a16="http://schemas.microsoft.com/office/drawing/2014/main" id="{0971EF3D-D982-4324-84A1-99F365B22A6C}"/>
                  </a:ext>
                </a:extLst>
              </p:cNvPr>
              <p:cNvSpPr/>
              <p:nvPr/>
            </p:nvSpPr>
            <p:spPr>
              <a:xfrm>
                <a:off x="-1059510" y="1351982"/>
                <a:ext cx="447332" cy="447332"/>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pic>
            <p:nvPicPr>
              <p:cNvPr id="34" name="圖形 33">
                <a:extLst>
                  <a:ext uri="{FF2B5EF4-FFF2-40B4-BE49-F238E27FC236}">
                    <a16:creationId xmlns:a16="http://schemas.microsoft.com/office/drawing/2014/main" id="{C78BD7F0-F239-45D0-8360-276315EDF9B2}"/>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82882" y="1455648"/>
                <a:ext cx="142266" cy="245732"/>
              </a:xfrm>
              <a:prstGeom prst="rect">
                <a:avLst/>
              </a:prstGeom>
            </p:spPr>
          </p:pic>
        </p:grpSp>
      </p:grpSp>
      <p:grpSp>
        <p:nvGrpSpPr>
          <p:cNvPr id="35" name="群組 34" hidden="1">
            <a:extLst>
              <a:ext uri="{FF2B5EF4-FFF2-40B4-BE49-F238E27FC236}">
                <a16:creationId xmlns:a16="http://schemas.microsoft.com/office/drawing/2014/main" id="{E6F64236-6C1B-4D9F-9696-797EFB8F29CE}"/>
              </a:ext>
            </a:extLst>
          </p:cNvPr>
          <p:cNvGrpSpPr/>
          <p:nvPr/>
        </p:nvGrpSpPr>
        <p:grpSpPr>
          <a:xfrm>
            <a:off x="513214" y="1924345"/>
            <a:ext cx="363278" cy="363278"/>
            <a:chOff x="549485" y="1133302"/>
            <a:chExt cx="319524" cy="319524"/>
          </a:xfrm>
        </p:grpSpPr>
        <p:sp>
          <p:nvSpPr>
            <p:cNvPr id="36" name="橢圓 35">
              <a:extLst>
                <a:ext uri="{FF2B5EF4-FFF2-40B4-BE49-F238E27FC236}">
                  <a16:creationId xmlns:a16="http://schemas.microsoft.com/office/drawing/2014/main" id="{A0961B50-326F-4ECC-9CEB-50E5D72C887B}"/>
                </a:ext>
              </a:extLst>
            </p:cNvPr>
            <p:cNvSpPr/>
            <p:nvPr/>
          </p:nvSpPr>
          <p:spPr>
            <a:xfrm>
              <a:off x="549485" y="1133302"/>
              <a:ext cx="319524" cy="319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37" name="群組 36">
              <a:extLst>
                <a:ext uri="{FF2B5EF4-FFF2-40B4-BE49-F238E27FC236}">
                  <a16:creationId xmlns:a16="http://schemas.microsoft.com/office/drawing/2014/main" id="{00C45255-CEC5-47B5-8FA3-529D7DA11C8B}"/>
                </a:ext>
              </a:extLst>
            </p:cNvPr>
            <p:cNvGrpSpPr/>
            <p:nvPr/>
          </p:nvGrpSpPr>
          <p:grpSpPr>
            <a:xfrm>
              <a:off x="586720" y="1170133"/>
              <a:ext cx="245863" cy="245863"/>
              <a:chOff x="-1059510" y="1351982"/>
              <a:chExt cx="447332" cy="447332"/>
            </a:xfrm>
          </p:grpSpPr>
          <p:sp>
            <p:nvSpPr>
              <p:cNvPr id="38" name="橢圓 37">
                <a:extLst>
                  <a:ext uri="{FF2B5EF4-FFF2-40B4-BE49-F238E27FC236}">
                    <a16:creationId xmlns:a16="http://schemas.microsoft.com/office/drawing/2014/main" id="{294212D6-EFCA-4279-9E13-8ADB70515B89}"/>
                  </a:ext>
                </a:extLst>
              </p:cNvPr>
              <p:cNvSpPr/>
              <p:nvPr/>
            </p:nvSpPr>
            <p:spPr>
              <a:xfrm>
                <a:off x="-1059510" y="1351982"/>
                <a:ext cx="447332" cy="447332"/>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pic>
            <p:nvPicPr>
              <p:cNvPr id="39" name="圖形 38">
                <a:extLst>
                  <a:ext uri="{FF2B5EF4-FFF2-40B4-BE49-F238E27FC236}">
                    <a16:creationId xmlns:a16="http://schemas.microsoft.com/office/drawing/2014/main" id="{3E789700-4BED-42C6-96D2-067CE205480B}"/>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82882" y="1455648"/>
                <a:ext cx="142266" cy="245732"/>
              </a:xfrm>
              <a:prstGeom prst="rect">
                <a:avLst/>
              </a:prstGeom>
            </p:spPr>
          </p:pic>
        </p:grpSp>
      </p:grpSp>
      <p:pic>
        <p:nvPicPr>
          <p:cNvPr id="28" name="圖片 27">
            <a:extLst>
              <a:ext uri="{FF2B5EF4-FFF2-40B4-BE49-F238E27FC236}">
                <a16:creationId xmlns:a16="http://schemas.microsoft.com/office/drawing/2014/main" id="{2DEFE124-48FB-48A9-B94D-8BA19C77E273}"/>
              </a:ext>
            </a:extLst>
          </p:cNvPr>
          <p:cNvPicPr>
            <a:picLocks noChangeAspect="1"/>
          </p:cNvPicPr>
          <p:nvPr/>
        </p:nvPicPr>
        <p:blipFill>
          <a:blip r:embed="rId10">
            <a:alphaModFix amt="0"/>
          </a:blip>
          <a:stretch>
            <a:fillRect/>
          </a:stretch>
        </p:blipFill>
        <p:spPr>
          <a:xfrm>
            <a:off x="6446773" y="3022411"/>
            <a:ext cx="219475" cy="1207113"/>
          </a:xfrm>
          <a:prstGeom prst="rect">
            <a:avLst/>
          </a:prstGeom>
        </p:spPr>
      </p:pic>
      <p:pic>
        <p:nvPicPr>
          <p:cNvPr id="29" name="圖片 28">
            <a:extLst>
              <a:ext uri="{FF2B5EF4-FFF2-40B4-BE49-F238E27FC236}">
                <a16:creationId xmlns:a16="http://schemas.microsoft.com/office/drawing/2014/main" id="{9D0147F0-962D-4E7B-8585-480EB94C5C0F}"/>
              </a:ext>
            </a:extLst>
          </p:cNvPr>
          <p:cNvPicPr>
            <a:picLocks noChangeAspect="1"/>
          </p:cNvPicPr>
          <p:nvPr/>
        </p:nvPicPr>
        <p:blipFill>
          <a:blip r:embed="rId11">
            <a:alphaModFix amt="0"/>
          </a:blip>
          <a:stretch>
            <a:fillRect/>
          </a:stretch>
        </p:blipFill>
        <p:spPr>
          <a:xfrm>
            <a:off x="6666248" y="3022410"/>
            <a:ext cx="219475" cy="1207113"/>
          </a:xfrm>
          <a:prstGeom prst="rect">
            <a:avLst/>
          </a:prstGeom>
        </p:spPr>
      </p:pic>
      <p:pic>
        <p:nvPicPr>
          <p:cNvPr id="30" name="圖片 29">
            <a:extLst>
              <a:ext uri="{FF2B5EF4-FFF2-40B4-BE49-F238E27FC236}">
                <a16:creationId xmlns:a16="http://schemas.microsoft.com/office/drawing/2014/main" id="{805564BB-B85A-4C75-8CAC-F55E9302397A}"/>
              </a:ext>
            </a:extLst>
          </p:cNvPr>
          <p:cNvPicPr>
            <a:picLocks noChangeAspect="1"/>
          </p:cNvPicPr>
          <p:nvPr/>
        </p:nvPicPr>
        <p:blipFill rotWithShape="1">
          <a:blip r:embed="rId12" cstate="print">
            <a:alphaModFix amt="20000"/>
            <a:extLst>
              <a:ext uri="{28A0092B-C50C-407E-A947-70E740481C1C}">
                <a14:useLocalDpi xmlns:a14="http://schemas.microsoft.com/office/drawing/2010/main"/>
              </a:ext>
            </a:extLst>
          </a:blip>
          <a:srcRect l="31989" t="18855" r="41063" b="32997"/>
          <a:stretch/>
        </p:blipFill>
        <p:spPr>
          <a:xfrm>
            <a:off x="6248365" y="5143500"/>
            <a:ext cx="835767" cy="1671533"/>
          </a:xfrm>
          <a:prstGeom prst="rect">
            <a:avLst/>
          </a:prstGeom>
        </p:spPr>
      </p:pic>
      <p:pic>
        <p:nvPicPr>
          <p:cNvPr id="40" name="圖形 39">
            <a:extLst>
              <a:ext uri="{FF2B5EF4-FFF2-40B4-BE49-F238E27FC236}">
                <a16:creationId xmlns:a16="http://schemas.microsoft.com/office/drawing/2014/main" id="{65DC686C-9E47-4175-AF4D-B81905E185A0}"/>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960808" y="159914"/>
            <a:ext cx="941092" cy="160248"/>
          </a:xfrm>
          <a:prstGeom prst="rect">
            <a:avLst/>
          </a:prstGeom>
        </p:spPr>
      </p:pic>
    </p:spTree>
    <p:extLst>
      <p:ext uri="{BB962C8B-B14F-4D97-AF65-F5344CB8AC3E}">
        <p14:creationId xmlns:p14="http://schemas.microsoft.com/office/powerpoint/2010/main" val="4245466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5" name="圖形 4" hidden="1">
            <a:extLst>
              <a:ext uri="{FF2B5EF4-FFF2-40B4-BE49-F238E27FC236}">
                <a16:creationId xmlns:a16="http://schemas.microsoft.com/office/drawing/2014/main" id="{A4DC786C-F3E1-4FA1-BEFB-8D3443E7A548}"/>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1878" t="-66349" r="10717" b="-28795"/>
          <a:stretch/>
        </p:blipFill>
        <p:spPr>
          <a:xfrm>
            <a:off x="-1" y="793210"/>
            <a:ext cx="9144001" cy="666733"/>
          </a:xfrm>
          <a:prstGeom prst="rect">
            <a:avLst/>
          </a:prstGeom>
        </p:spPr>
      </p:pic>
      <p:pic>
        <p:nvPicPr>
          <p:cNvPr id="12" name="圖形 11" hidden="1">
            <a:extLst>
              <a:ext uri="{FF2B5EF4-FFF2-40B4-BE49-F238E27FC236}">
                <a16:creationId xmlns:a16="http://schemas.microsoft.com/office/drawing/2014/main" id="{D03DDD90-4C41-4586-A4A8-C25919A7A6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6530" y="356169"/>
            <a:ext cx="3276443" cy="1083997"/>
          </a:xfrm>
          <a:prstGeom prst="rect">
            <a:avLst/>
          </a:prstGeom>
          <a:effectLst>
            <a:outerShdw blurRad="50800" dist="38100" dir="2700000" algn="tl" rotWithShape="0">
              <a:prstClr val="black">
                <a:alpha val="40000"/>
              </a:prstClr>
            </a:outerShdw>
          </a:effectLst>
        </p:spPr>
      </p:pic>
      <p:pic>
        <p:nvPicPr>
          <p:cNvPr id="11" name="圖形 10" hidden="1">
            <a:extLst>
              <a:ext uri="{FF2B5EF4-FFF2-40B4-BE49-F238E27FC236}">
                <a16:creationId xmlns:a16="http://schemas.microsoft.com/office/drawing/2014/main" id="{80A01E17-C7CC-4318-B315-E03D7433C239}"/>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r="1453" b="5602"/>
          <a:stretch/>
        </p:blipFill>
        <p:spPr>
          <a:xfrm>
            <a:off x="4866530" y="1530955"/>
            <a:ext cx="4113841" cy="1496344"/>
          </a:xfrm>
          <a:prstGeom prst="rect">
            <a:avLst/>
          </a:prstGeom>
          <a:effectLst>
            <a:outerShdw blurRad="50800" dist="38100" dir="2700000" algn="tl" rotWithShape="0">
              <a:prstClr val="black">
                <a:alpha val="40000"/>
              </a:prstClr>
            </a:outerShdw>
          </a:effectLst>
        </p:spPr>
      </p:pic>
      <p:pic>
        <p:nvPicPr>
          <p:cNvPr id="7" name="圖片 5" hidden="1">
            <a:extLst>
              <a:ext uri="{FF2B5EF4-FFF2-40B4-BE49-F238E27FC236}">
                <a16:creationId xmlns:a16="http://schemas.microsoft.com/office/drawing/2014/main" id="{43AB6F45-D1E2-4A3F-A79D-46966AD6469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203747" y="2471147"/>
            <a:ext cx="2206678" cy="2672353"/>
          </a:xfrm>
          <a:prstGeom prst="rect">
            <a:avLst/>
          </a:prstGeom>
          <a:effectLst>
            <a:outerShdw blurRad="50800" dist="38100" dir="2700000" algn="tl" rotWithShape="0">
              <a:prstClr val="black">
                <a:alpha val="40000"/>
              </a:prstClr>
            </a:outerShdw>
          </a:effectLst>
        </p:spPr>
      </p:pic>
      <p:sp>
        <p:nvSpPr>
          <p:cNvPr id="168" name="Google Shape;168;p18"/>
          <p:cNvSpPr txBox="1">
            <a:spLocks noGrp="1"/>
          </p:cNvSpPr>
          <p:nvPr>
            <p:ph type="title"/>
          </p:nvPr>
        </p:nvSpPr>
        <p:spPr>
          <a:xfrm>
            <a:off x="464700" y="85368"/>
            <a:ext cx="8229600" cy="812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US">
                <a:sym typeface="Arial"/>
              </a:rPr>
              <a:t>SSD </a:t>
            </a:r>
            <a:r>
              <a:rPr lang="zh-TW" altLang="en-US">
                <a:sym typeface="Arial"/>
              </a:rPr>
              <a:t>每</a:t>
            </a:r>
            <a:r>
              <a:rPr lang="en-US">
                <a:sym typeface="Arial"/>
              </a:rPr>
              <a:t>GB</a:t>
            </a:r>
            <a:r>
              <a:rPr lang="zh-TW" altLang="en-US">
                <a:sym typeface="Arial"/>
              </a:rPr>
              <a:t>成本</a:t>
            </a:r>
            <a:endParaRPr>
              <a:sym typeface="Arial"/>
            </a:endParaRPr>
          </a:p>
        </p:txBody>
      </p:sp>
      <p:graphicFrame>
        <p:nvGraphicFramePr>
          <p:cNvPr id="169" name="Google Shape;169;p18"/>
          <p:cNvGraphicFramePr/>
          <p:nvPr>
            <p:extLst>
              <p:ext uri="{D42A27DB-BD31-4B8C-83A1-F6EECF244321}">
                <p14:modId xmlns:p14="http://schemas.microsoft.com/office/powerpoint/2010/main" val="1475396559"/>
              </p:ext>
            </p:extLst>
          </p:nvPr>
        </p:nvGraphicFramePr>
        <p:xfrm>
          <a:off x="5382383" y="1447268"/>
          <a:ext cx="2723805" cy="919486"/>
        </p:xfrm>
        <a:graphic>
          <a:graphicData uri="http://schemas.openxmlformats.org/drawingml/2006/table">
            <a:tbl>
              <a:tblPr firstRow="1" bandRow="1">
                <a:tableStyleId>{C083E6E3-FA7D-4D7B-A595-EF9225AFEA82}</a:tableStyleId>
              </a:tblPr>
              <a:tblGrid>
                <a:gridCol w="1346571">
                  <a:extLst>
                    <a:ext uri="{9D8B030D-6E8A-4147-A177-3AD203B41FA5}">
                      <a16:colId xmlns:a16="http://schemas.microsoft.com/office/drawing/2014/main" val="20000"/>
                    </a:ext>
                  </a:extLst>
                </a:gridCol>
                <a:gridCol w="1377234">
                  <a:extLst>
                    <a:ext uri="{9D8B030D-6E8A-4147-A177-3AD203B41FA5}">
                      <a16:colId xmlns:a16="http://schemas.microsoft.com/office/drawing/2014/main" val="20004"/>
                    </a:ext>
                  </a:extLst>
                </a:gridCol>
              </a:tblGrid>
              <a:tr h="285358">
                <a:tc>
                  <a:txBody>
                    <a:bodyPr/>
                    <a:lstStyle/>
                    <a:p>
                      <a:pPr marL="0" marR="0" lvl="0" indent="0" algn="l" rtl="0">
                        <a:lnSpc>
                          <a:spcPct val="100000"/>
                        </a:lnSpc>
                        <a:spcBef>
                          <a:spcPts val="0"/>
                        </a:spcBef>
                        <a:spcAft>
                          <a:spcPts val="0"/>
                        </a:spcAft>
                        <a:buNone/>
                      </a:pPr>
                      <a:r>
                        <a:rPr lang="en-US" sz="1200" u="none" strike="noStrike" cap="none">
                          <a:solidFill>
                            <a:srgbClr val="2CFEFF"/>
                          </a:solidFill>
                          <a:latin typeface="微軟正黑體" panose="020B0604030504040204" pitchFamily="34" charset="-120"/>
                          <a:ea typeface="微軟正黑體" panose="020B0604030504040204" pitchFamily="34" charset="-120"/>
                        </a:rPr>
                        <a:t>SSD </a:t>
                      </a:r>
                      <a:r>
                        <a:rPr lang="zh-TW" altLang="en-US" sz="1200" u="none" strike="noStrike" cap="none">
                          <a:solidFill>
                            <a:srgbClr val="2CFEFF"/>
                          </a:solidFill>
                          <a:latin typeface="微軟正黑體" panose="020B0604030504040204" pitchFamily="34" charset="-120"/>
                          <a:ea typeface="微軟正黑體" panose="020B0604030504040204" pitchFamily="34" charset="-120"/>
                        </a:rPr>
                        <a:t>類型</a:t>
                      </a:r>
                      <a:endParaRPr sz="1200" u="none" strike="noStrike" cap="none">
                        <a:solidFill>
                          <a:srgbClr val="2CFEFF"/>
                        </a:solidFill>
                        <a:latin typeface="微軟正黑體" panose="020B0604030504040204" pitchFamily="34" charset="-120"/>
                        <a:ea typeface="微軟正黑體" panose="020B0604030504040204" pitchFamily="34" charset="-120"/>
                      </a:endParaRPr>
                    </a:p>
                  </a:txBody>
                  <a:tcPr marL="91450" marR="91450" marT="45725" marB="45725">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0A2A">
                        <a:alpha val="80000"/>
                      </a:srgbClr>
                    </a:solidFill>
                  </a:tcPr>
                </a:tc>
                <a:tc>
                  <a:txBody>
                    <a:bodyPr/>
                    <a:lstStyle/>
                    <a:p>
                      <a:pPr marL="0" marR="0" lvl="0" indent="0" algn="l" rtl="0">
                        <a:lnSpc>
                          <a:spcPct val="100000"/>
                        </a:lnSpc>
                        <a:spcBef>
                          <a:spcPts val="0"/>
                        </a:spcBef>
                        <a:spcAft>
                          <a:spcPts val="0"/>
                        </a:spcAft>
                        <a:buNone/>
                      </a:pPr>
                      <a:r>
                        <a:rPr lang="zh-TW" altLang="en-US" sz="1200" u="none" strike="noStrike" cap="none">
                          <a:solidFill>
                            <a:srgbClr val="2CFEFF"/>
                          </a:solidFill>
                          <a:latin typeface="微軟正黑體" panose="020B0604030504040204" pitchFamily="34" charset="-120"/>
                          <a:ea typeface="微軟正黑體" panose="020B0604030504040204" pitchFamily="34" charset="-120"/>
                        </a:rPr>
                        <a:t>價格範圍</a:t>
                      </a:r>
                      <a:endParaRPr sz="1200" u="none" strike="noStrike" cap="none">
                        <a:solidFill>
                          <a:srgbClr val="2CFEFF"/>
                        </a:solidFill>
                        <a:latin typeface="微軟正黑體" panose="020B0604030504040204" pitchFamily="34" charset="-120"/>
                        <a:ea typeface="微軟正黑體" panose="020B0604030504040204" pitchFamily="34" charset="-120"/>
                      </a:endParaRPr>
                    </a:p>
                  </a:txBody>
                  <a:tcPr marL="91450" marR="91450" marT="45725" marB="45725">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0A2A">
                        <a:alpha val="80000"/>
                      </a:srgbClr>
                    </a:solidFill>
                  </a:tcPr>
                </a:tc>
                <a:extLst>
                  <a:ext uri="{0D108BD9-81ED-4DB2-BD59-A6C34878D82A}">
                    <a16:rowId xmlns:a16="http://schemas.microsoft.com/office/drawing/2014/main" val="10000"/>
                  </a:ext>
                </a:extLst>
              </a:tr>
              <a:tr h="317064">
                <a:tc>
                  <a:txBody>
                    <a:bodyPr/>
                    <a:lstStyle/>
                    <a:p>
                      <a:pPr marL="0" marR="0" lvl="0" indent="0" algn="l" rtl="0">
                        <a:lnSpc>
                          <a:spcPct val="100000"/>
                        </a:lnSpc>
                        <a:spcBef>
                          <a:spcPts val="0"/>
                        </a:spcBef>
                        <a:spcAft>
                          <a:spcPts val="0"/>
                        </a:spcAft>
                        <a:buNone/>
                      </a:pPr>
                      <a:r>
                        <a:rPr lang="en-US" sz="1200" b="1" u="none" strike="noStrike" cap="none">
                          <a:solidFill>
                            <a:srgbClr val="58C4EA"/>
                          </a:solidFill>
                          <a:latin typeface="微軟正黑體" panose="020B0604030504040204" pitchFamily="34" charset="-120"/>
                          <a:ea typeface="微軟正黑體" panose="020B0604030504040204" pitchFamily="34" charset="-120"/>
                        </a:rPr>
                        <a:t>MLC</a:t>
                      </a:r>
                      <a:endParaRPr sz="1200" b="1" u="none" strike="noStrike" cap="none">
                        <a:solidFill>
                          <a:srgbClr val="58C4EA"/>
                        </a:solidFill>
                        <a:latin typeface="微軟正黑體" panose="020B0604030504040204" pitchFamily="34" charset="-120"/>
                        <a:ea typeface="微軟正黑體" panose="020B0604030504040204" pitchFamily="34" charset="-120"/>
                      </a:endParaRPr>
                    </a:p>
                  </a:txBody>
                  <a:tcPr marL="91450" marR="91450" marT="45725" marB="45725">
                    <a:lnL w="3175" cap="flat" cmpd="sng" algn="ctr">
                      <a:no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r>
                        <a:rPr lang="en-US" sz="1200">
                          <a:solidFill>
                            <a:schemeClr val="bg1"/>
                          </a:solidFill>
                          <a:latin typeface="微軟正黑體" panose="020B0604030504040204" pitchFamily="34" charset="-120"/>
                          <a:ea typeface="微軟正黑體" panose="020B0604030504040204" pitchFamily="34" charset="-120"/>
                        </a:rPr>
                        <a:t>~50%</a:t>
                      </a:r>
                      <a:endParaRPr sz="1200">
                        <a:solidFill>
                          <a:schemeClr val="bg1"/>
                        </a:solidFill>
                        <a:latin typeface="微軟正黑體" panose="020B0604030504040204" pitchFamily="34" charset="-120"/>
                        <a:ea typeface="微軟正黑體" panose="020B0604030504040204" pitchFamily="34" charset="-120"/>
                      </a:endParaRPr>
                    </a:p>
                  </a:txBody>
                  <a:tcPr marL="91450" marR="91450" marT="45725" marB="45725">
                    <a:lnL w="3175" cap="flat" cmpd="sng" algn="ctr">
                      <a:solidFill>
                        <a:schemeClr val="tx1">
                          <a:lumMod val="25000"/>
                          <a:lumOff val="75000"/>
                        </a:schemeClr>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17064">
                <a:tc>
                  <a:txBody>
                    <a:bodyPr/>
                    <a:lstStyle/>
                    <a:p>
                      <a:pPr marL="0" marR="0" lvl="0" indent="0" algn="l" rtl="0">
                        <a:lnSpc>
                          <a:spcPct val="100000"/>
                        </a:lnSpc>
                        <a:spcBef>
                          <a:spcPts val="0"/>
                        </a:spcBef>
                        <a:spcAft>
                          <a:spcPts val="0"/>
                        </a:spcAft>
                        <a:buNone/>
                      </a:pPr>
                      <a:r>
                        <a:rPr lang="en-US" sz="1200" b="1" u="none" strike="noStrike" cap="none">
                          <a:solidFill>
                            <a:srgbClr val="58C4EA"/>
                          </a:solidFill>
                          <a:latin typeface="微軟正黑體"/>
                          <a:ea typeface="微軟正黑體"/>
                        </a:rPr>
                        <a:t>TLC/QLC</a:t>
                      </a:r>
                      <a:endParaRPr sz="1200" b="1" u="none" strike="noStrike" cap="none">
                        <a:solidFill>
                          <a:srgbClr val="58C4EA"/>
                        </a:solidFill>
                        <a:latin typeface="微軟正黑體" panose="020B0604030504040204" pitchFamily="34" charset="-120"/>
                        <a:ea typeface="微軟正黑體" panose="020B0604030504040204" pitchFamily="34" charset="-120"/>
                      </a:endParaRPr>
                    </a:p>
                  </a:txBody>
                  <a:tcPr marL="91450" marR="91450" marT="45725" marB="45725">
                    <a:lnL w="3175" cap="flat" cmpd="sng" algn="ctr">
                      <a:no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alpha val="20000"/>
                      </a:schemeClr>
                    </a:solidFill>
                  </a:tcPr>
                </a:tc>
                <a:tc>
                  <a:txBody>
                    <a:bodyPr/>
                    <a:lstStyle/>
                    <a:p>
                      <a:pPr marL="0" lvl="0" indent="0" algn="l" rtl="0">
                        <a:spcBef>
                          <a:spcPts val="0"/>
                        </a:spcBef>
                        <a:spcAft>
                          <a:spcPts val="0"/>
                        </a:spcAft>
                        <a:buNone/>
                      </a:pPr>
                      <a:r>
                        <a:rPr lang="en-US" sz="1200">
                          <a:solidFill>
                            <a:schemeClr val="bg1"/>
                          </a:solidFill>
                          <a:latin typeface="微軟正黑體"/>
                          <a:ea typeface="微軟正黑體"/>
                        </a:rPr>
                        <a:t>~40%</a:t>
                      </a:r>
                      <a:endParaRPr sz="1200">
                        <a:solidFill>
                          <a:schemeClr val="bg1"/>
                        </a:solidFill>
                        <a:latin typeface="微軟正黑體" panose="020B0604030504040204" pitchFamily="34" charset="-120"/>
                        <a:ea typeface="微軟正黑體" panose="020B0604030504040204" pitchFamily="34" charset="-120"/>
                      </a:endParaRPr>
                    </a:p>
                  </a:txBody>
                  <a:tcPr marL="91450" marR="91450" marT="45725" marB="45725">
                    <a:lnL w="3175" cap="flat" cmpd="sng" algn="ctr">
                      <a:solidFill>
                        <a:schemeClr val="tx1">
                          <a:lumMod val="25000"/>
                          <a:lumOff val="75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alpha val="20000"/>
                      </a:schemeClr>
                    </a:solidFill>
                  </a:tcPr>
                </a:tc>
                <a:extLst>
                  <a:ext uri="{0D108BD9-81ED-4DB2-BD59-A6C34878D82A}">
                    <a16:rowId xmlns:a16="http://schemas.microsoft.com/office/drawing/2014/main" val="10004"/>
                  </a:ext>
                </a:extLst>
              </a:tr>
            </a:tbl>
          </a:graphicData>
        </a:graphic>
      </p:graphicFrame>
      <p:sp>
        <p:nvSpPr>
          <p:cNvPr id="171" name="Google Shape;171;p18"/>
          <p:cNvSpPr txBox="1"/>
          <p:nvPr/>
        </p:nvSpPr>
        <p:spPr>
          <a:xfrm>
            <a:off x="464700" y="1011049"/>
            <a:ext cx="7381800" cy="482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altLang="en-US" sz="1600">
                <a:solidFill>
                  <a:schemeClr val="lt1"/>
                </a:solidFill>
                <a:latin typeface="微軟正黑體" panose="020B0604030504040204" pitchFamily="34" charset="-120"/>
                <a:ea typeface="微軟正黑體" panose="020B0604030504040204" pitchFamily="34" charset="-120"/>
              </a:rPr>
              <a:t>即便是相同的</a:t>
            </a:r>
            <a:r>
              <a:rPr lang="en-US" altLang="zh-TW" sz="1600">
                <a:solidFill>
                  <a:schemeClr val="lt1"/>
                </a:solidFill>
                <a:latin typeface="微軟正黑體" panose="020B0604030504040204" pitchFamily="34" charset="-120"/>
                <a:ea typeface="微軟正黑體" panose="020B0604030504040204" pitchFamily="34" charset="-120"/>
              </a:rPr>
              <a:t>SSD</a:t>
            </a:r>
            <a:r>
              <a:rPr lang="zh-TW" altLang="en-US" sz="1600">
                <a:solidFill>
                  <a:schemeClr val="lt1"/>
                </a:solidFill>
                <a:latin typeface="微軟正黑體" panose="020B0604030504040204" pitchFamily="34" charset="-120"/>
                <a:ea typeface="微軟正黑體" panose="020B0604030504040204" pitchFamily="34" charset="-120"/>
              </a:rPr>
              <a:t>類型，價格也差異很大</a:t>
            </a:r>
            <a:endParaRPr sz="1600" i="0" u="none" strike="noStrike" cap="none">
              <a:solidFill>
                <a:srgbClr val="FF0000"/>
              </a:solidFill>
              <a:latin typeface="微軟正黑體" panose="020B0604030504040204" pitchFamily="34" charset="-120"/>
              <a:ea typeface="微軟正黑體" panose="020B0604030504040204" pitchFamily="34" charset="-120"/>
              <a:sym typeface="Arial"/>
            </a:endParaRPr>
          </a:p>
        </p:txBody>
      </p:sp>
      <p:sp>
        <p:nvSpPr>
          <p:cNvPr id="9" name="矩形 8">
            <a:extLst>
              <a:ext uri="{FF2B5EF4-FFF2-40B4-BE49-F238E27FC236}">
                <a16:creationId xmlns:a16="http://schemas.microsoft.com/office/drawing/2014/main" id="{6EA1A98D-DFE6-4882-B5E7-AF2EE4493903}"/>
              </a:ext>
            </a:extLst>
          </p:cNvPr>
          <p:cNvSpPr/>
          <p:nvPr/>
        </p:nvSpPr>
        <p:spPr>
          <a:xfrm>
            <a:off x="5666250" y="3211491"/>
            <a:ext cx="2075032" cy="830997"/>
          </a:xfrm>
          <a:prstGeom prst="rect">
            <a:avLst/>
          </a:prstGeom>
        </p:spPr>
        <p:txBody>
          <a:bodyPr wrap="square">
            <a:spAutoFit/>
          </a:bodyPr>
          <a:lstStyle/>
          <a:p>
            <a:r>
              <a:rPr lang="zh-TW" altLang="en-US" sz="2400">
                <a:solidFill>
                  <a:srgbClr val="2CFEFF"/>
                </a:solidFill>
                <a:latin typeface="微軟正黑體" panose="020B0604030504040204" pitchFamily="34" charset="-120"/>
                <a:ea typeface="微軟正黑體" panose="020B0604030504040204" pitchFamily="34" charset="-120"/>
              </a:rPr>
              <a:t>造成</a:t>
            </a:r>
            <a:r>
              <a:rPr lang="en-US" altLang="zh-TW" sz="2400">
                <a:solidFill>
                  <a:srgbClr val="2CFEFF"/>
                </a:solidFill>
                <a:latin typeface="微軟正黑體" panose="020B0604030504040204" pitchFamily="34" charset="-120"/>
                <a:ea typeface="微軟正黑體" panose="020B0604030504040204" pitchFamily="34" charset="-120"/>
              </a:rPr>
              <a:t>SSD</a:t>
            </a:r>
            <a:r>
              <a:rPr lang="zh-TW" altLang="en-US" sz="2400">
                <a:solidFill>
                  <a:srgbClr val="2CFEFF"/>
                </a:solidFill>
                <a:latin typeface="微軟正黑體" panose="020B0604030504040204" pitchFamily="34" charset="-120"/>
                <a:ea typeface="微軟正黑體" panose="020B0604030504040204" pitchFamily="34" charset="-120"/>
              </a:rPr>
              <a:t>價格不同的原因是？</a:t>
            </a:r>
          </a:p>
        </p:txBody>
      </p:sp>
      <p:grpSp>
        <p:nvGrpSpPr>
          <p:cNvPr id="2" name="群組 1">
            <a:extLst>
              <a:ext uri="{FF2B5EF4-FFF2-40B4-BE49-F238E27FC236}">
                <a16:creationId xmlns:a16="http://schemas.microsoft.com/office/drawing/2014/main" id="{766F8890-2EA7-407B-B41F-25B88BC99080}"/>
              </a:ext>
            </a:extLst>
          </p:cNvPr>
          <p:cNvGrpSpPr/>
          <p:nvPr/>
        </p:nvGrpSpPr>
        <p:grpSpPr>
          <a:xfrm>
            <a:off x="550838" y="1441192"/>
            <a:ext cx="5178151" cy="4064000"/>
            <a:chOff x="550838" y="1441192"/>
            <a:chExt cx="5178151" cy="4064000"/>
          </a:xfrm>
        </p:grpSpPr>
        <p:graphicFrame>
          <p:nvGraphicFramePr>
            <p:cNvPr id="20" name="圖表 19">
              <a:extLst>
                <a:ext uri="{FF2B5EF4-FFF2-40B4-BE49-F238E27FC236}">
                  <a16:creationId xmlns:a16="http://schemas.microsoft.com/office/drawing/2014/main" id="{1CC3F3E7-BB83-4AEB-9A40-FDFB8BD102D0}"/>
                </a:ext>
              </a:extLst>
            </p:cNvPr>
            <p:cNvGraphicFramePr/>
            <p:nvPr>
              <p:extLst>
                <p:ext uri="{D42A27DB-BD31-4B8C-83A1-F6EECF244321}">
                  <p14:modId xmlns:p14="http://schemas.microsoft.com/office/powerpoint/2010/main" val="3050938510"/>
                </p:ext>
              </p:extLst>
            </p:nvPr>
          </p:nvGraphicFramePr>
          <p:xfrm>
            <a:off x="550838" y="1441192"/>
            <a:ext cx="5178151" cy="4064000"/>
          </p:xfrm>
          <a:graphic>
            <a:graphicData uri="http://schemas.openxmlformats.org/drawingml/2006/chart">
              <c:chart xmlns:c="http://schemas.openxmlformats.org/drawingml/2006/chart" xmlns:r="http://schemas.openxmlformats.org/officeDocument/2006/relationships" r:id="rId10"/>
            </a:graphicData>
          </a:graphic>
        </p:graphicFrame>
        <p:sp>
          <p:nvSpPr>
            <p:cNvPr id="26" name="矩形: 圓角 25">
              <a:extLst>
                <a:ext uri="{FF2B5EF4-FFF2-40B4-BE49-F238E27FC236}">
                  <a16:creationId xmlns:a16="http://schemas.microsoft.com/office/drawing/2014/main" id="{D97C4402-B4CE-4D06-AD8C-2DA3D3874655}"/>
                </a:ext>
              </a:extLst>
            </p:cNvPr>
            <p:cNvSpPr/>
            <p:nvPr/>
          </p:nvSpPr>
          <p:spPr>
            <a:xfrm>
              <a:off x="2264197" y="2584797"/>
              <a:ext cx="1369287" cy="197754"/>
            </a:xfrm>
            <a:prstGeom prst="roundRect">
              <a:avLst>
                <a:gd name="adj" fmla="val 50000"/>
              </a:avLst>
            </a:prstGeom>
            <a:gradFill>
              <a:gsLst>
                <a:gs pos="100000">
                  <a:srgbClr val="2CF8FD"/>
                </a:gs>
                <a:gs pos="0">
                  <a:srgbClr val="4ABBE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26D00C1E-1053-41AE-AB08-72AD4CD6EF25}"/>
                </a:ext>
              </a:extLst>
            </p:cNvPr>
            <p:cNvSpPr/>
            <p:nvPr/>
          </p:nvSpPr>
          <p:spPr>
            <a:xfrm>
              <a:off x="2264198" y="2577593"/>
              <a:ext cx="1369286" cy="215444"/>
            </a:xfrm>
            <a:prstGeom prst="rect">
              <a:avLst/>
            </a:prstGeom>
          </p:spPr>
          <p:txBody>
            <a:bodyPr wrap="none">
              <a:spAutoFit/>
            </a:bodyPr>
            <a:lstStyle/>
            <a:p>
              <a:r>
                <a:rPr lang="en-US" altLang="zh-TW" sz="800">
                  <a:solidFill>
                    <a:schemeClr val="bg2">
                      <a:lumMod val="10000"/>
                    </a:schemeClr>
                  </a:solidFill>
                </a:rPr>
                <a:t>Kingston KC 1000 480GB</a:t>
              </a:r>
            </a:p>
          </p:txBody>
        </p:sp>
        <p:sp>
          <p:nvSpPr>
            <p:cNvPr id="30" name="矩形: 圓角 29">
              <a:extLst>
                <a:ext uri="{FF2B5EF4-FFF2-40B4-BE49-F238E27FC236}">
                  <a16:creationId xmlns:a16="http://schemas.microsoft.com/office/drawing/2014/main" id="{47F9F865-1AB2-4D84-8AD9-E47F84E5E270}"/>
                </a:ext>
              </a:extLst>
            </p:cNvPr>
            <p:cNvSpPr/>
            <p:nvPr/>
          </p:nvSpPr>
          <p:spPr>
            <a:xfrm>
              <a:off x="3139913" y="1644669"/>
              <a:ext cx="1481496" cy="197754"/>
            </a:xfrm>
            <a:prstGeom prst="roundRect">
              <a:avLst>
                <a:gd name="adj" fmla="val 50000"/>
              </a:avLst>
            </a:prstGeom>
            <a:gradFill>
              <a:gsLst>
                <a:gs pos="100000">
                  <a:srgbClr val="2CF8FD"/>
                </a:gs>
                <a:gs pos="0">
                  <a:srgbClr val="4ABBE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BEBB6A87-79F4-4CB1-84E5-A4AFBB4D6DB6}"/>
                </a:ext>
              </a:extLst>
            </p:cNvPr>
            <p:cNvSpPr/>
            <p:nvPr/>
          </p:nvSpPr>
          <p:spPr>
            <a:xfrm>
              <a:off x="3132489" y="1631608"/>
              <a:ext cx="1481496" cy="215444"/>
            </a:xfrm>
            <a:prstGeom prst="rect">
              <a:avLst/>
            </a:prstGeom>
            <a:noFill/>
          </p:spPr>
          <p:txBody>
            <a:bodyPr wrap="none">
              <a:spAutoFit/>
            </a:bodyPr>
            <a:lstStyle/>
            <a:p>
              <a:r>
                <a:rPr lang="en-US" altLang="zh-TW" sz="800">
                  <a:solidFill>
                    <a:schemeClr val="bg2">
                      <a:lumMod val="10000"/>
                    </a:schemeClr>
                  </a:solidFill>
                </a:rPr>
                <a:t>Intel DC S3520 480GB MLC</a:t>
              </a:r>
            </a:p>
          </p:txBody>
        </p:sp>
        <p:sp>
          <p:nvSpPr>
            <p:cNvPr id="32" name="矩形: 圓角 31">
              <a:extLst>
                <a:ext uri="{FF2B5EF4-FFF2-40B4-BE49-F238E27FC236}">
                  <a16:creationId xmlns:a16="http://schemas.microsoft.com/office/drawing/2014/main" id="{758C52FF-304B-4D4E-936C-253CDCEA5118}"/>
                </a:ext>
              </a:extLst>
            </p:cNvPr>
            <p:cNvSpPr/>
            <p:nvPr/>
          </p:nvSpPr>
          <p:spPr>
            <a:xfrm>
              <a:off x="1698266" y="2914272"/>
              <a:ext cx="1334020" cy="197754"/>
            </a:xfrm>
            <a:prstGeom prst="roundRect">
              <a:avLst>
                <a:gd name="adj" fmla="val 50000"/>
              </a:avLst>
            </a:prstGeom>
            <a:gradFill>
              <a:gsLst>
                <a:gs pos="100000">
                  <a:srgbClr val="2CF8FD"/>
                </a:gs>
                <a:gs pos="0">
                  <a:srgbClr val="4ABBE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8C3C3F28-62D6-4BA6-BFFA-373767203B15}"/>
                </a:ext>
              </a:extLst>
            </p:cNvPr>
            <p:cNvSpPr/>
            <p:nvPr/>
          </p:nvSpPr>
          <p:spPr>
            <a:xfrm>
              <a:off x="1702955" y="2906394"/>
              <a:ext cx="1334020" cy="215444"/>
            </a:xfrm>
            <a:prstGeom prst="rect">
              <a:avLst/>
            </a:prstGeom>
          </p:spPr>
          <p:txBody>
            <a:bodyPr wrap="none">
              <a:spAutoFit/>
            </a:bodyPr>
            <a:lstStyle/>
            <a:p>
              <a:r>
                <a:rPr lang="en-US" altLang="zh-TW" sz="800">
                  <a:solidFill>
                    <a:schemeClr val="bg2">
                      <a:lumMod val="10000"/>
                    </a:schemeClr>
                  </a:solidFill>
                </a:rPr>
                <a:t>Samsung 970Pro 512GB</a:t>
              </a:r>
            </a:p>
          </p:txBody>
        </p:sp>
        <p:sp>
          <p:nvSpPr>
            <p:cNvPr id="21" name="矩形: 圓角 20">
              <a:extLst>
                <a:ext uri="{FF2B5EF4-FFF2-40B4-BE49-F238E27FC236}">
                  <a16:creationId xmlns:a16="http://schemas.microsoft.com/office/drawing/2014/main" id="{4698387A-0382-4551-82EB-46EEFC42929B}"/>
                </a:ext>
              </a:extLst>
            </p:cNvPr>
            <p:cNvSpPr/>
            <p:nvPr/>
          </p:nvSpPr>
          <p:spPr>
            <a:xfrm>
              <a:off x="2342395" y="3347600"/>
              <a:ext cx="1470117" cy="578186"/>
            </a:xfrm>
            <a:prstGeom prst="roundRect">
              <a:avLst>
                <a:gd name="adj" fmla="val 50000"/>
              </a:avLst>
            </a:prstGeom>
            <a:gradFill>
              <a:gsLst>
                <a:gs pos="100000">
                  <a:srgbClr val="2CF8FD"/>
                </a:gs>
                <a:gs pos="0">
                  <a:srgbClr val="4ABBE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文字方塊 28">
              <a:extLst>
                <a:ext uri="{FF2B5EF4-FFF2-40B4-BE49-F238E27FC236}">
                  <a16:creationId xmlns:a16="http://schemas.microsoft.com/office/drawing/2014/main" id="{982C3706-1E1A-4F8D-B036-16A186FD5D5C}"/>
                </a:ext>
              </a:extLst>
            </p:cNvPr>
            <p:cNvSpPr txBox="1"/>
            <p:nvPr/>
          </p:nvSpPr>
          <p:spPr>
            <a:xfrm>
              <a:off x="2405083" y="3361755"/>
              <a:ext cx="1662581" cy="582034"/>
            </a:xfrm>
            <a:prstGeom prst="rect">
              <a:avLst/>
            </a:prstGeom>
            <a:noFill/>
          </p:spPr>
          <p:txBody>
            <a:bodyPr wrap="square" rtlCol="0">
              <a:spAutoFit/>
            </a:bodyPr>
            <a:lstStyle/>
            <a:p>
              <a:pPr lvl="0"/>
              <a:r>
                <a:rPr lang="en-US" altLang="zh-TW" sz="800">
                  <a:solidFill>
                    <a:schemeClr val="bg2">
                      <a:lumMod val="10000"/>
                    </a:schemeClr>
                  </a:solidFill>
                </a:rPr>
                <a:t>TLC</a:t>
              </a:r>
            </a:p>
            <a:p>
              <a:pPr lvl="0"/>
              <a:r>
                <a:rPr lang="en-US" altLang="zh-TW" sz="800">
                  <a:solidFill>
                    <a:schemeClr val="bg2">
                      <a:lumMod val="10000"/>
                    </a:schemeClr>
                  </a:solidFill>
                </a:rPr>
                <a:t>Intel 600P M.2 2280 512GB</a:t>
              </a:r>
            </a:p>
            <a:p>
              <a:r>
                <a:rPr lang="en-US" altLang="zh-TW" sz="800">
                  <a:solidFill>
                    <a:schemeClr val="bg2">
                      <a:lumMod val="10000"/>
                    </a:schemeClr>
                  </a:solidFill>
                </a:rPr>
                <a:t>Kingston KC 400 512GB</a:t>
              </a:r>
            </a:p>
            <a:p>
              <a:r>
                <a:rPr lang="en-US" altLang="zh-TW" sz="800">
                  <a:solidFill>
                    <a:schemeClr val="bg2">
                      <a:lumMod val="10000"/>
                    </a:schemeClr>
                  </a:solidFill>
                </a:rPr>
                <a:t>Lexar NS100 480GB</a:t>
              </a:r>
            </a:p>
          </p:txBody>
        </p:sp>
        <p:sp>
          <p:nvSpPr>
            <p:cNvPr id="27" name="矩形: 圓角 26">
              <a:extLst>
                <a:ext uri="{FF2B5EF4-FFF2-40B4-BE49-F238E27FC236}">
                  <a16:creationId xmlns:a16="http://schemas.microsoft.com/office/drawing/2014/main" id="{83A26C2D-5FDE-4866-AAC7-B6FD050DC7C0}"/>
                </a:ext>
              </a:extLst>
            </p:cNvPr>
            <p:cNvSpPr/>
            <p:nvPr/>
          </p:nvSpPr>
          <p:spPr>
            <a:xfrm>
              <a:off x="922844" y="3791994"/>
              <a:ext cx="1341353" cy="510457"/>
            </a:xfrm>
            <a:prstGeom prst="roundRect">
              <a:avLst>
                <a:gd name="adj" fmla="val 50000"/>
              </a:avLst>
            </a:prstGeom>
            <a:gradFill>
              <a:gsLst>
                <a:gs pos="100000">
                  <a:srgbClr val="2CF8FD"/>
                </a:gs>
                <a:gs pos="0">
                  <a:srgbClr val="4ABBE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文字方塊 30">
              <a:extLst>
                <a:ext uri="{FF2B5EF4-FFF2-40B4-BE49-F238E27FC236}">
                  <a16:creationId xmlns:a16="http://schemas.microsoft.com/office/drawing/2014/main" id="{0BD20D93-E270-461B-A909-E31C4C2DC4CD}"/>
                </a:ext>
              </a:extLst>
            </p:cNvPr>
            <p:cNvSpPr txBox="1"/>
            <p:nvPr/>
          </p:nvSpPr>
          <p:spPr>
            <a:xfrm>
              <a:off x="1006002" y="3743995"/>
              <a:ext cx="2531900" cy="584775"/>
            </a:xfrm>
            <a:prstGeom prst="rect">
              <a:avLst/>
            </a:prstGeom>
            <a:noFill/>
          </p:spPr>
          <p:txBody>
            <a:bodyPr wrap="square" rtlCol="0">
              <a:spAutoFit/>
            </a:bodyPr>
            <a:lstStyle/>
            <a:p>
              <a:pPr lvl="0"/>
              <a:r>
                <a:rPr lang="en-US" altLang="zh-TW" sz="800">
                  <a:solidFill>
                    <a:schemeClr val="bg2">
                      <a:lumMod val="10000"/>
                    </a:schemeClr>
                  </a:solidFill>
                </a:rPr>
                <a:t>QLC</a:t>
              </a:r>
            </a:p>
            <a:p>
              <a:pPr lvl="0"/>
              <a:r>
                <a:rPr lang="en-US" altLang="zh-TW" sz="800">
                  <a:solidFill>
                    <a:schemeClr val="bg2">
                      <a:lumMod val="10000"/>
                    </a:schemeClr>
                  </a:solidFill>
                </a:rPr>
                <a:t>Crucial P1 500GB</a:t>
              </a:r>
            </a:p>
            <a:p>
              <a:r>
                <a:rPr lang="en-US" altLang="zh-TW" sz="800">
                  <a:solidFill>
                    <a:schemeClr val="bg2">
                      <a:lumMod val="10000"/>
                    </a:schemeClr>
                  </a:solidFill>
                </a:rPr>
                <a:t>Intel SSD 660p 542GB</a:t>
              </a:r>
            </a:p>
            <a:p>
              <a:r>
                <a:rPr lang="en-US" altLang="zh-TW" sz="800">
                  <a:solidFill>
                    <a:schemeClr val="bg2">
                      <a:lumMod val="10000"/>
                    </a:schemeClr>
                  </a:solidFill>
                </a:rPr>
                <a:t>ADATA SU630 480GB</a:t>
              </a:r>
            </a:p>
          </p:txBody>
        </p:sp>
      </p:grpSp>
      <p:pic>
        <p:nvPicPr>
          <p:cNvPr id="25" name="圖片 24">
            <a:extLst>
              <a:ext uri="{FF2B5EF4-FFF2-40B4-BE49-F238E27FC236}">
                <a16:creationId xmlns:a16="http://schemas.microsoft.com/office/drawing/2014/main" id="{F4EF9D5C-1BE6-4FA9-AAA5-8926A809F120}"/>
              </a:ext>
            </a:extLst>
          </p:cNvPr>
          <p:cNvPicPr>
            <a:picLocks noChangeAspect="1"/>
          </p:cNvPicPr>
          <p:nvPr/>
        </p:nvPicPr>
        <p:blipFill>
          <a:blip r:embed="rId11"/>
          <a:stretch>
            <a:fillRect/>
          </a:stretch>
        </p:blipFill>
        <p:spPr>
          <a:xfrm>
            <a:off x="5217676" y="3022410"/>
            <a:ext cx="219475" cy="1207113"/>
          </a:xfrm>
          <a:prstGeom prst="rect">
            <a:avLst/>
          </a:prstGeom>
        </p:spPr>
      </p:pic>
      <p:pic>
        <p:nvPicPr>
          <p:cNvPr id="28" name="圖片 27">
            <a:extLst>
              <a:ext uri="{FF2B5EF4-FFF2-40B4-BE49-F238E27FC236}">
                <a16:creationId xmlns:a16="http://schemas.microsoft.com/office/drawing/2014/main" id="{CDE304FD-9F0A-4F69-B315-6C23B1FE0DB0}"/>
              </a:ext>
            </a:extLst>
          </p:cNvPr>
          <p:cNvPicPr>
            <a:picLocks noChangeAspect="1"/>
          </p:cNvPicPr>
          <p:nvPr/>
        </p:nvPicPr>
        <p:blipFill>
          <a:blip r:embed="rId12"/>
          <a:stretch>
            <a:fillRect/>
          </a:stretch>
        </p:blipFill>
        <p:spPr>
          <a:xfrm>
            <a:off x="8034202" y="3022409"/>
            <a:ext cx="219475" cy="1207113"/>
          </a:xfrm>
          <a:prstGeom prst="rect">
            <a:avLst/>
          </a:prstGeom>
        </p:spPr>
      </p:pic>
      <p:pic>
        <p:nvPicPr>
          <p:cNvPr id="33" name="圖片 32">
            <a:extLst>
              <a:ext uri="{FF2B5EF4-FFF2-40B4-BE49-F238E27FC236}">
                <a16:creationId xmlns:a16="http://schemas.microsoft.com/office/drawing/2014/main" id="{19F3A5BF-7745-485E-9197-3BAD014713B3}"/>
              </a:ext>
            </a:extLst>
          </p:cNvPr>
          <p:cNvPicPr>
            <a:picLocks noChangeAspect="1"/>
          </p:cNvPicPr>
          <p:nvPr/>
        </p:nvPicPr>
        <p:blipFill rotWithShape="1">
          <a:blip r:embed="rId13" cstate="print">
            <a:alphaModFix amt="20000"/>
            <a:extLst>
              <a:ext uri="{28A0092B-C50C-407E-A947-70E740481C1C}">
                <a14:useLocalDpi xmlns:a14="http://schemas.microsoft.com/office/drawing/2010/main"/>
              </a:ext>
            </a:extLst>
          </a:blip>
          <a:srcRect l="31989" t="18855" r="41063" b="32997"/>
          <a:stretch/>
        </p:blipFill>
        <p:spPr>
          <a:xfrm>
            <a:off x="6248365" y="2814585"/>
            <a:ext cx="835767" cy="1671533"/>
          </a:xfrm>
          <a:prstGeom prst="rect">
            <a:avLst/>
          </a:prstGeom>
        </p:spPr>
      </p:pic>
      <p:pic>
        <p:nvPicPr>
          <p:cNvPr id="34" name="圖形 33">
            <a:extLst>
              <a:ext uri="{FF2B5EF4-FFF2-40B4-BE49-F238E27FC236}">
                <a16:creationId xmlns:a16="http://schemas.microsoft.com/office/drawing/2014/main" id="{EED9C163-22CA-4B72-97EA-E4274116BA3E}"/>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960808" y="159914"/>
            <a:ext cx="941092" cy="16024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3" name="圖片 2" descr="一張含有 牆, 男人, 室內 的圖片&#10;&#10;描述是以高可信度產生" hidden="1">
            <a:extLst>
              <a:ext uri="{FF2B5EF4-FFF2-40B4-BE49-F238E27FC236}">
                <a16:creationId xmlns:a16="http://schemas.microsoft.com/office/drawing/2014/main" id="{A836D253-8EE7-43B5-96EA-BF58D26B5B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46" y="-10549"/>
            <a:ext cx="9128320" cy="5143500"/>
          </a:xfrm>
          <a:prstGeom prst="rect">
            <a:avLst/>
          </a:prstGeom>
        </p:spPr>
      </p:pic>
      <p:sp>
        <p:nvSpPr>
          <p:cNvPr id="5" name="矩形: 圓角 4" hidden="1">
            <a:extLst>
              <a:ext uri="{FF2B5EF4-FFF2-40B4-BE49-F238E27FC236}">
                <a16:creationId xmlns:a16="http://schemas.microsoft.com/office/drawing/2014/main" id="{85BC0DA9-24B1-4B1D-AB09-3A8FECA0C18B}"/>
              </a:ext>
            </a:extLst>
          </p:cNvPr>
          <p:cNvSpPr/>
          <p:nvPr/>
        </p:nvSpPr>
        <p:spPr>
          <a:xfrm>
            <a:off x="6001631" y="1094998"/>
            <a:ext cx="2895368" cy="957920"/>
          </a:xfrm>
          <a:prstGeom prst="roundRect">
            <a:avLst>
              <a:gd name="adj" fmla="val 13337"/>
            </a:avLst>
          </a:prstGeom>
          <a:solidFill>
            <a:schemeClr val="tx1">
              <a:lumMod val="90000"/>
              <a:lumOff val="1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圓角 38">
            <a:extLst>
              <a:ext uri="{FF2B5EF4-FFF2-40B4-BE49-F238E27FC236}">
                <a16:creationId xmlns:a16="http://schemas.microsoft.com/office/drawing/2014/main" id="{B6D29414-3A46-4437-B891-CD9C1B61B5CF}"/>
              </a:ext>
            </a:extLst>
          </p:cNvPr>
          <p:cNvSpPr/>
          <p:nvPr/>
        </p:nvSpPr>
        <p:spPr>
          <a:xfrm>
            <a:off x="4560814" y="4046223"/>
            <a:ext cx="953083" cy="323141"/>
          </a:xfrm>
          <a:prstGeom prst="roundRect">
            <a:avLst>
              <a:gd name="adj" fmla="val 50000"/>
            </a:avLst>
          </a:prstGeom>
          <a:gradFill>
            <a:gsLst>
              <a:gs pos="100000">
                <a:srgbClr val="FF0000"/>
              </a:gs>
              <a:gs pos="0">
                <a:srgbClr val="C00000"/>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圓角 37">
            <a:extLst>
              <a:ext uri="{FF2B5EF4-FFF2-40B4-BE49-F238E27FC236}">
                <a16:creationId xmlns:a16="http://schemas.microsoft.com/office/drawing/2014/main" id="{0C59C312-11E3-4C33-A98F-93052F4E3C9F}"/>
              </a:ext>
            </a:extLst>
          </p:cNvPr>
          <p:cNvSpPr/>
          <p:nvPr/>
        </p:nvSpPr>
        <p:spPr>
          <a:xfrm>
            <a:off x="3332728" y="3794410"/>
            <a:ext cx="953083" cy="323141"/>
          </a:xfrm>
          <a:prstGeom prst="roundRect">
            <a:avLst>
              <a:gd name="adj" fmla="val 50000"/>
            </a:avLst>
          </a:prstGeom>
          <a:gradFill>
            <a:gsLst>
              <a:gs pos="100000">
                <a:srgbClr val="FFFF00"/>
              </a:gs>
              <a:gs pos="0">
                <a:srgbClr val="FFD24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圓角 36">
            <a:extLst>
              <a:ext uri="{FF2B5EF4-FFF2-40B4-BE49-F238E27FC236}">
                <a16:creationId xmlns:a16="http://schemas.microsoft.com/office/drawing/2014/main" id="{A6B47734-4645-47CE-A3DF-5A5CDBA1BD0B}"/>
              </a:ext>
            </a:extLst>
          </p:cNvPr>
          <p:cNvSpPr/>
          <p:nvPr/>
        </p:nvSpPr>
        <p:spPr>
          <a:xfrm>
            <a:off x="2129882" y="3304382"/>
            <a:ext cx="953083" cy="323141"/>
          </a:xfrm>
          <a:prstGeom prst="roundRect">
            <a:avLst>
              <a:gd name="adj" fmla="val 50000"/>
            </a:avLst>
          </a:prstGeom>
          <a:gradFill>
            <a:gsLst>
              <a:gs pos="100000">
                <a:srgbClr val="3FFF96"/>
              </a:gs>
              <a:gs pos="0">
                <a:srgbClr val="3FFF96"/>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0" name="Google Shape;230;p25"/>
          <p:cNvSpPr txBox="1">
            <a:spLocks noGrp="1"/>
          </p:cNvSpPr>
          <p:nvPr>
            <p:ph type="title"/>
          </p:nvPr>
        </p:nvSpPr>
        <p:spPr>
          <a:xfrm>
            <a:off x="446014" y="86609"/>
            <a:ext cx="8229600" cy="812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US">
                <a:sym typeface="Arial"/>
              </a:rPr>
              <a:t>SSD </a:t>
            </a:r>
            <a:r>
              <a:rPr lang="zh-TW" altLang="en-US">
                <a:sym typeface="Arial"/>
              </a:rPr>
              <a:t>基於工作負載來選擇</a:t>
            </a:r>
            <a:endParaRPr>
              <a:sym typeface="Arial"/>
            </a:endParaRPr>
          </a:p>
        </p:txBody>
      </p:sp>
      <p:cxnSp>
        <p:nvCxnSpPr>
          <p:cNvPr id="231" name="Google Shape;231;p25"/>
          <p:cNvCxnSpPr>
            <a:cxnSpLocks/>
          </p:cNvCxnSpPr>
          <p:nvPr/>
        </p:nvCxnSpPr>
        <p:spPr>
          <a:xfrm>
            <a:off x="764100" y="1312348"/>
            <a:ext cx="0" cy="3128033"/>
          </a:xfrm>
          <a:prstGeom prst="straightConnector1">
            <a:avLst/>
          </a:prstGeom>
          <a:noFill/>
          <a:ln w="9525" cap="flat" cmpd="sng">
            <a:solidFill>
              <a:schemeClr val="bg1"/>
            </a:solidFill>
            <a:prstDash val="solid"/>
            <a:round/>
            <a:headEnd type="none" w="sm" len="sm"/>
            <a:tailEnd type="none" w="sm" len="sm"/>
          </a:ln>
        </p:spPr>
      </p:cxnSp>
      <p:cxnSp>
        <p:nvCxnSpPr>
          <p:cNvPr id="232" name="Google Shape;232;p25"/>
          <p:cNvCxnSpPr>
            <a:cxnSpLocks/>
          </p:cNvCxnSpPr>
          <p:nvPr/>
        </p:nvCxnSpPr>
        <p:spPr>
          <a:xfrm flipH="1">
            <a:off x="764101" y="4440381"/>
            <a:ext cx="4902067" cy="0"/>
          </a:xfrm>
          <a:prstGeom prst="straightConnector1">
            <a:avLst/>
          </a:prstGeom>
          <a:noFill/>
          <a:ln w="9525" cap="flat" cmpd="sng">
            <a:solidFill>
              <a:schemeClr val="bg1"/>
            </a:solidFill>
            <a:prstDash val="solid"/>
            <a:round/>
            <a:headEnd type="none" w="sm" len="sm"/>
            <a:tailEnd type="none" w="sm" len="sm"/>
          </a:ln>
        </p:spPr>
      </p:cxnSp>
      <p:sp>
        <p:nvSpPr>
          <p:cNvPr id="233" name="Google Shape;233;p25"/>
          <p:cNvSpPr txBox="1"/>
          <p:nvPr/>
        </p:nvSpPr>
        <p:spPr>
          <a:xfrm>
            <a:off x="100223" y="2802743"/>
            <a:ext cx="710493" cy="51083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0" i="0" u="none" strike="noStrike" cap="none">
                <a:solidFill>
                  <a:schemeClr val="bg1"/>
                </a:solidFill>
                <a:latin typeface="微軟正黑體" panose="020B0604030504040204" pitchFamily="34" charset="-120"/>
                <a:ea typeface="微軟正黑體" panose="020B0604030504040204" pitchFamily="34" charset="-120"/>
                <a:sym typeface="Arial"/>
              </a:rPr>
              <a:t>Y = </a:t>
            </a:r>
          </a:p>
          <a:p>
            <a:pPr marL="0" marR="0" lvl="0" indent="0" algn="ctr" rtl="0">
              <a:lnSpc>
                <a:spcPct val="100000"/>
              </a:lnSpc>
              <a:spcBef>
                <a:spcPts val="0"/>
              </a:spcBef>
              <a:spcAft>
                <a:spcPts val="0"/>
              </a:spcAft>
              <a:buNone/>
            </a:pPr>
            <a:r>
              <a:rPr lang="zh-TW" altLang="en-US" sz="1200" b="0" i="0" u="none" strike="noStrike" cap="none">
                <a:solidFill>
                  <a:schemeClr val="bg1"/>
                </a:solidFill>
                <a:latin typeface="微軟正黑體" panose="020B0604030504040204" pitchFamily="34" charset="-120"/>
                <a:ea typeface="微軟正黑體" panose="020B0604030504040204" pitchFamily="34" charset="-120"/>
                <a:sym typeface="Arial"/>
              </a:rPr>
              <a:t>容量</a:t>
            </a:r>
            <a:endParaRPr sz="1200" b="0" i="0" u="none" strike="noStrike" cap="none">
              <a:solidFill>
                <a:schemeClr val="bg1"/>
              </a:solidFill>
              <a:latin typeface="微軟正黑體" panose="020B0604030504040204" pitchFamily="34" charset="-120"/>
              <a:ea typeface="微軟正黑體" panose="020B0604030504040204" pitchFamily="34" charset="-120"/>
              <a:sym typeface="Arial"/>
            </a:endParaRPr>
          </a:p>
        </p:txBody>
      </p:sp>
      <p:sp>
        <p:nvSpPr>
          <p:cNvPr id="235" name="Google Shape;235;p25"/>
          <p:cNvSpPr txBox="1"/>
          <p:nvPr/>
        </p:nvSpPr>
        <p:spPr>
          <a:xfrm>
            <a:off x="269406" y="4478487"/>
            <a:ext cx="51328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altLang="en-US" b="0" i="0" u="none" strike="noStrike" cap="none">
                <a:solidFill>
                  <a:schemeClr val="bg1"/>
                </a:solidFill>
                <a:latin typeface="微軟正黑體" panose="020B0604030504040204" pitchFamily="34" charset="-120"/>
                <a:ea typeface="微軟正黑體" panose="020B0604030504040204" pitchFamily="34" charset="-120"/>
                <a:sym typeface="Arial"/>
              </a:rPr>
              <a:t>低</a:t>
            </a:r>
            <a:endParaRPr b="0" i="0" u="none" strike="noStrike" cap="none">
              <a:solidFill>
                <a:schemeClr val="bg1"/>
              </a:solidFill>
              <a:latin typeface="微軟正黑體" panose="020B0604030504040204" pitchFamily="34" charset="-120"/>
              <a:ea typeface="微軟正黑體" panose="020B0604030504040204" pitchFamily="34" charset="-120"/>
              <a:sym typeface="Arial"/>
            </a:endParaRPr>
          </a:p>
        </p:txBody>
      </p:sp>
      <p:sp>
        <p:nvSpPr>
          <p:cNvPr id="236" name="Google Shape;236;p25"/>
          <p:cNvSpPr txBox="1"/>
          <p:nvPr/>
        </p:nvSpPr>
        <p:spPr>
          <a:xfrm>
            <a:off x="210743" y="1169166"/>
            <a:ext cx="553357"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altLang="en-US" b="0" i="0" u="none" strike="noStrike" cap="none">
                <a:solidFill>
                  <a:schemeClr val="bg1"/>
                </a:solidFill>
                <a:latin typeface="微軟正黑體" panose="020B0604030504040204" pitchFamily="34" charset="-120"/>
                <a:ea typeface="微軟正黑體" panose="020B0604030504040204" pitchFamily="34" charset="-120"/>
                <a:sym typeface="Arial"/>
              </a:rPr>
              <a:t>高</a:t>
            </a:r>
            <a:endParaRPr b="0" i="0" u="none" strike="noStrike" cap="none">
              <a:solidFill>
                <a:schemeClr val="bg1"/>
              </a:solidFill>
              <a:latin typeface="微軟正黑體" panose="020B0604030504040204" pitchFamily="34" charset="-120"/>
              <a:ea typeface="微軟正黑體" panose="020B0604030504040204" pitchFamily="34" charset="-120"/>
              <a:sym typeface="Arial"/>
            </a:endParaRPr>
          </a:p>
        </p:txBody>
      </p:sp>
      <p:sp>
        <p:nvSpPr>
          <p:cNvPr id="237" name="Google Shape;237;p25"/>
          <p:cNvSpPr txBox="1"/>
          <p:nvPr/>
        </p:nvSpPr>
        <p:spPr>
          <a:xfrm>
            <a:off x="5112811" y="4503971"/>
            <a:ext cx="553357"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altLang="en-US" b="0" i="0" u="none" strike="noStrike" cap="none">
                <a:solidFill>
                  <a:schemeClr val="bg1"/>
                </a:solidFill>
                <a:latin typeface="微軟正黑體" panose="020B0604030504040204" pitchFamily="34" charset="-120"/>
                <a:ea typeface="微軟正黑體" panose="020B0604030504040204" pitchFamily="34" charset="-120"/>
                <a:sym typeface="Arial"/>
              </a:rPr>
              <a:t>高</a:t>
            </a:r>
            <a:endParaRPr b="0" i="0" u="none" strike="noStrike" cap="none">
              <a:solidFill>
                <a:schemeClr val="bg1"/>
              </a:solidFill>
              <a:latin typeface="微軟正黑體" panose="020B0604030504040204" pitchFamily="34" charset="-120"/>
              <a:ea typeface="微軟正黑體" panose="020B0604030504040204" pitchFamily="34" charset="-120"/>
              <a:sym typeface="Arial"/>
            </a:endParaRPr>
          </a:p>
        </p:txBody>
      </p:sp>
      <p:sp>
        <p:nvSpPr>
          <p:cNvPr id="239" name="Google Shape;239;p25"/>
          <p:cNvSpPr txBox="1"/>
          <p:nvPr/>
        </p:nvSpPr>
        <p:spPr>
          <a:xfrm>
            <a:off x="2384180" y="3328262"/>
            <a:ext cx="522900" cy="2955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0" i="0" u="none" strike="noStrike" cap="none">
                <a:solidFill>
                  <a:schemeClr val="bg2">
                    <a:lumMod val="10000"/>
                  </a:schemeClr>
                </a:solidFill>
                <a:latin typeface="Arial"/>
                <a:ea typeface="Arial"/>
                <a:cs typeface="Arial"/>
                <a:sym typeface="Arial"/>
              </a:rPr>
              <a:t>TLC</a:t>
            </a:r>
            <a:endParaRPr sz="1200" b="0" i="0" u="none" strike="noStrike" cap="none">
              <a:solidFill>
                <a:schemeClr val="bg2">
                  <a:lumMod val="10000"/>
                </a:schemeClr>
              </a:solidFill>
              <a:latin typeface="Arial"/>
              <a:ea typeface="Arial"/>
              <a:cs typeface="Arial"/>
              <a:sym typeface="Arial"/>
            </a:endParaRPr>
          </a:p>
        </p:txBody>
      </p:sp>
      <p:sp>
        <p:nvSpPr>
          <p:cNvPr id="240" name="Google Shape;240;p25"/>
          <p:cNvSpPr txBox="1"/>
          <p:nvPr/>
        </p:nvSpPr>
        <p:spPr>
          <a:xfrm>
            <a:off x="3566692" y="3812543"/>
            <a:ext cx="562975"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0" i="0" u="none" strike="noStrike" cap="none">
                <a:solidFill>
                  <a:schemeClr val="tx1"/>
                </a:solidFill>
                <a:latin typeface="Arial"/>
                <a:ea typeface="Arial"/>
                <a:cs typeface="Arial"/>
                <a:sym typeface="Arial"/>
              </a:rPr>
              <a:t>MLC</a:t>
            </a:r>
            <a:endParaRPr sz="1200" b="0" i="0" u="none" strike="noStrike" cap="none">
              <a:solidFill>
                <a:schemeClr val="tx1"/>
              </a:solidFill>
              <a:latin typeface="Arial"/>
              <a:ea typeface="Arial"/>
              <a:cs typeface="Arial"/>
              <a:sym typeface="Arial"/>
            </a:endParaRPr>
          </a:p>
        </p:txBody>
      </p:sp>
      <p:sp>
        <p:nvSpPr>
          <p:cNvPr id="241" name="Google Shape;241;p25"/>
          <p:cNvSpPr txBox="1"/>
          <p:nvPr/>
        </p:nvSpPr>
        <p:spPr>
          <a:xfrm>
            <a:off x="4781964" y="4060312"/>
            <a:ext cx="534121"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SLC</a:t>
            </a:r>
            <a:endParaRPr sz="1200" b="0" i="0" u="none" strike="noStrike" cap="none">
              <a:solidFill>
                <a:schemeClr val="lt1"/>
              </a:solidFill>
              <a:latin typeface="Arial"/>
              <a:ea typeface="Arial"/>
              <a:cs typeface="Arial"/>
              <a:sym typeface="Arial"/>
            </a:endParaRPr>
          </a:p>
        </p:txBody>
      </p:sp>
      <p:sp>
        <p:nvSpPr>
          <p:cNvPr id="242" name="Google Shape;242;p25"/>
          <p:cNvSpPr/>
          <p:nvPr/>
        </p:nvSpPr>
        <p:spPr>
          <a:xfrm>
            <a:off x="909989" y="1283908"/>
            <a:ext cx="1036285" cy="510834"/>
          </a:xfrm>
          <a:prstGeom prst="rect">
            <a:avLst/>
          </a:prstGeom>
          <a:noFill/>
          <a:ln w="12700" cap="flat" cmpd="sng">
            <a:gradFill>
              <a:gsLst>
                <a:gs pos="0">
                  <a:srgbClr val="3BCCFF"/>
                </a:gs>
                <a:gs pos="100000">
                  <a:srgbClr val="2CF8FD"/>
                </a:gs>
              </a:gsLst>
              <a:lin ang="0" scaled="0"/>
            </a:gra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altLang="en-US" sz="1200" b="0" i="0" u="none" strike="noStrike" cap="none">
                <a:solidFill>
                  <a:schemeClr val="lt1"/>
                </a:solidFill>
                <a:latin typeface="Arial"/>
                <a:ea typeface="Arial"/>
                <a:cs typeface="Arial"/>
                <a:sym typeface="Arial"/>
              </a:rPr>
              <a:t>消費型</a:t>
            </a:r>
            <a:endParaRPr lang="en-US" altLang="zh-TW" sz="12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Notebook</a:t>
            </a:r>
            <a:endParaRPr sz="1200" b="0" i="0" u="none" strike="noStrike" cap="none">
              <a:solidFill>
                <a:schemeClr val="lt1"/>
              </a:solidFill>
              <a:latin typeface="Arial"/>
              <a:ea typeface="Arial"/>
              <a:cs typeface="Arial"/>
              <a:sym typeface="Arial"/>
            </a:endParaRPr>
          </a:p>
        </p:txBody>
      </p:sp>
      <p:sp>
        <p:nvSpPr>
          <p:cNvPr id="246" name="Google Shape;246;p25"/>
          <p:cNvSpPr/>
          <p:nvPr/>
        </p:nvSpPr>
        <p:spPr>
          <a:xfrm>
            <a:off x="2073253" y="1521377"/>
            <a:ext cx="1069118" cy="592868"/>
          </a:xfrm>
          <a:prstGeom prst="rect">
            <a:avLst/>
          </a:prstGeom>
          <a:noFill/>
          <a:ln w="12700" cap="flat" cmpd="sng">
            <a:gradFill>
              <a:gsLst>
                <a:gs pos="0">
                  <a:srgbClr val="00E668"/>
                </a:gs>
                <a:gs pos="100000">
                  <a:srgbClr val="3FFF96"/>
                </a:gs>
              </a:gsLst>
              <a:lin ang="0" scaled="0"/>
            </a:gra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altLang="en-US" sz="1200" b="0" i="0" u="none" strike="noStrike" cap="none">
                <a:solidFill>
                  <a:schemeClr val="lt1"/>
                </a:solidFill>
                <a:latin typeface="Arial"/>
                <a:ea typeface="Arial"/>
                <a:cs typeface="Arial"/>
                <a:sym typeface="Arial"/>
              </a:rPr>
              <a:t>集中讀取</a:t>
            </a:r>
            <a:endParaRPr lang="en-US" altLang="zh-TW" sz="12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zh-TW" altLang="en-US" sz="1200" b="0" i="0" u="none" strike="noStrike" cap="none">
                <a:solidFill>
                  <a:schemeClr val="lt1"/>
                </a:solidFill>
                <a:latin typeface="Arial"/>
                <a:ea typeface="Arial"/>
                <a:cs typeface="Arial"/>
                <a:sym typeface="Arial"/>
              </a:rPr>
              <a:t>虛擬機</a:t>
            </a:r>
            <a:endParaRPr sz="1200" b="0" i="0" u="none" strike="noStrike" cap="none">
              <a:solidFill>
                <a:schemeClr val="lt1"/>
              </a:solidFill>
              <a:latin typeface="Arial"/>
              <a:ea typeface="Arial"/>
              <a:cs typeface="Arial"/>
              <a:sym typeface="Arial"/>
            </a:endParaRPr>
          </a:p>
        </p:txBody>
      </p:sp>
      <p:sp>
        <p:nvSpPr>
          <p:cNvPr id="248" name="Google Shape;248;p25"/>
          <p:cNvSpPr/>
          <p:nvPr/>
        </p:nvSpPr>
        <p:spPr>
          <a:xfrm>
            <a:off x="3268751" y="3116603"/>
            <a:ext cx="1060524" cy="550160"/>
          </a:xfrm>
          <a:prstGeom prst="rect">
            <a:avLst/>
          </a:prstGeom>
          <a:noFill/>
          <a:ln w="12700" cap="flat" cmpd="sng">
            <a:gradFill>
              <a:gsLst>
                <a:gs pos="0">
                  <a:srgbClr val="FFD243"/>
                </a:gs>
                <a:gs pos="100000">
                  <a:srgbClr val="FFFF00"/>
                </a:gs>
              </a:gsLst>
              <a:lin ang="0" scaled="0"/>
            </a:gra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altLang="en-US" sz="1200" b="0" i="0" u="none" strike="noStrike" cap="none">
                <a:solidFill>
                  <a:schemeClr val="lt1"/>
                </a:solidFill>
                <a:latin typeface="Arial"/>
                <a:ea typeface="Arial"/>
                <a:cs typeface="Arial"/>
                <a:sym typeface="Arial"/>
              </a:rPr>
              <a:t>非</a:t>
            </a:r>
            <a:r>
              <a:rPr lang="en-US" sz="1200" b="0" i="0" u="none" strike="noStrike" cap="none">
                <a:solidFill>
                  <a:schemeClr val="lt1"/>
                </a:solidFill>
                <a:latin typeface="Arial"/>
                <a:ea typeface="Arial"/>
                <a:cs typeface="Arial"/>
                <a:sym typeface="Arial"/>
              </a:rPr>
              <a:t>SQL </a:t>
            </a:r>
            <a:br>
              <a:rPr lang="en-US" sz="1200" b="0" i="0" u="none" strike="noStrike" cap="none">
                <a:solidFill>
                  <a:schemeClr val="lt1"/>
                </a:solidFill>
                <a:latin typeface="Arial"/>
                <a:ea typeface="Arial"/>
                <a:cs typeface="Arial"/>
                <a:sym typeface="Arial"/>
              </a:rPr>
            </a:br>
            <a:r>
              <a:rPr lang="zh-TW" altLang="en-US" sz="1200" b="0" i="0" u="none" strike="noStrike" cap="none">
                <a:solidFill>
                  <a:schemeClr val="lt1"/>
                </a:solidFill>
                <a:latin typeface="Arial"/>
                <a:ea typeface="Arial"/>
                <a:cs typeface="Arial"/>
                <a:sym typeface="Arial"/>
              </a:rPr>
              <a:t>資料庫</a:t>
            </a:r>
            <a:endParaRPr sz="1200" b="0" i="0" u="none" strike="noStrike" cap="none">
              <a:solidFill>
                <a:schemeClr val="lt1"/>
              </a:solidFill>
              <a:latin typeface="Arial"/>
              <a:ea typeface="Arial"/>
              <a:cs typeface="Arial"/>
              <a:sym typeface="Arial"/>
            </a:endParaRPr>
          </a:p>
        </p:txBody>
      </p:sp>
      <p:sp>
        <p:nvSpPr>
          <p:cNvPr id="249" name="Google Shape;249;p25"/>
          <p:cNvSpPr/>
          <p:nvPr/>
        </p:nvSpPr>
        <p:spPr>
          <a:xfrm>
            <a:off x="3268751" y="2451494"/>
            <a:ext cx="1060524" cy="663440"/>
          </a:xfrm>
          <a:prstGeom prst="rect">
            <a:avLst/>
          </a:prstGeom>
          <a:noFill/>
          <a:ln w="12700" cap="flat" cmpd="sng">
            <a:gradFill>
              <a:gsLst>
                <a:gs pos="0">
                  <a:srgbClr val="FFD243"/>
                </a:gs>
                <a:gs pos="100000">
                  <a:srgbClr val="FFFF00"/>
                </a:gs>
              </a:gsLst>
              <a:lin ang="0" scaled="0"/>
            </a:gra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altLang="en-US" sz="1200" b="0" i="0" u="none" strike="noStrike" cap="none">
                <a:solidFill>
                  <a:schemeClr val="lt1"/>
                </a:solidFill>
                <a:latin typeface="Arial"/>
                <a:ea typeface="Arial"/>
                <a:cs typeface="Arial"/>
                <a:sym typeface="Arial"/>
              </a:rPr>
              <a:t>儲存快取</a:t>
            </a:r>
            <a:endParaRPr sz="1200" b="0" i="0" u="none" strike="noStrike" cap="none">
              <a:solidFill>
                <a:schemeClr val="lt1"/>
              </a:solidFill>
              <a:latin typeface="Arial"/>
              <a:ea typeface="Arial"/>
              <a:cs typeface="Arial"/>
              <a:sym typeface="Arial"/>
            </a:endParaRPr>
          </a:p>
        </p:txBody>
      </p:sp>
      <p:sp>
        <p:nvSpPr>
          <p:cNvPr id="250" name="Google Shape;250;p25"/>
          <p:cNvSpPr/>
          <p:nvPr/>
        </p:nvSpPr>
        <p:spPr>
          <a:xfrm>
            <a:off x="3268751" y="1788462"/>
            <a:ext cx="1060524" cy="662198"/>
          </a:xfrm>
          <a:prstGeom prst="rect">
            <a:avLst/>
          </a:prstGeom>
          <a:noFill/>
          <a:ln w="12700" cap="flat" cmpd="sng">
            <a:gradFill>
              <a:gsLst>
                <a:gs pos="0">
                  <a:srgbClr val="FFD243"/>
                </a:gs>
                <a:gs pos="100000">
                  <a:srgbClr val="FFFF00"/>
                </a:gs>
              </a:gsLst>
              <a:lin ang="0" scaled="0"/>
            </a:gra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altLang="en-US" sz="1200" b="0" i="0" u="none" strike="noStrike" cap="none">
                <a:solidFill>
                  <a:schemeClr val="lt1"/>
                </a:solidFill>
                <a:latin typeface="Arial"/>
                <a:ea typeface="Arial"/>
                <a:cs typeface="Arial"/>
                <a:sym typeface="Arial"/>
              </a:rPr>
              <a:t>集中寫入</a:t>
            </a:r>
            <a:endParaRPr lang="en-US" altLang="zh-TW" sz="12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zh-TW" altLang="en-US" sz="1200">
                <a:solidFill>
                  <a:schemeClr val="lt1"/>
                </a:solidFill>
              </a:rPr>
              <a:t>虛擬機</a:t>
            </a:r>
            <a:endParaRPr sz="1200" b="0" i="0" u="none" strike="noStrike" cap="none">
              <a:solidFill>
                <a:schemeClr val="lt1"/>
              </a:solidFill>
              <a:latin typeface="Arial"/>
              <a:ea typeface="Arial"/>
              <a:cs typeface="Arial"/>
              <a:sym typeface="Arial"/>
            </a:endParaRPr>
          </a:p>
        </p:txBody>
      </p:sp>
      <p:sp>
        <p:nvSpPr>
          <p:cNvPr id="251" name="Google Shape;251;p25"/>
          <p:cNvSpPr/>
          <p:nvPr/>
        </p:nvSpPr>
        <p:spPr>
          <a:xfrm>
            <a:off x="4467027" y="2851183"/>
            <a:ext cx="1061904" cy="550160"/>
          </a:xfrm>
          <a:prstGeom prst="rect">
            <a:avLst/>
          </a:prstGeom>
          <a:solidFill>
            <a:srgbClr val="050A3D">
              <a:alpha val="54000"/>
            </a:srgbClr>
          </a:solidFill>
          <a:ln w="12700" cap="flat" cmpd="sng">
            <a:gradFill>
              <a:gsLst>
                <a:gs pos="0">
                  <a:srgbClr val="C00000"/>
                </a:gs>
                <a:gs pos="100000">
                  <a:srgbClr val="FF0000"/>
                </a:gs>
              </a:gsLst>
              <a:lin ang="0" scaled="0"/>
            </a:gra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altLang="en-US" sz="1200">
                <a:solidFill>
                  <a:schemeClr val="lt1"/>
                </a:solidFill>
              </a:rPr>
              <a:t>系統儲存</a:t>
            </a:r>
            <a:endParaRPr sz="1200" b="0" i="0" u="none" strike="noStrike" cap="none">
              <a:solidFill>
                <a:schemeClr val="lt1"/>
              </a:solidFill>
              <a:latin typeface="Arial"/>
              <a:ea typeface="Arial"/>
              <a:cs typeface="Arial"/>
              <a:sym typeface="Arial"/>
            </a:endParaRPr>
          </a:p>
        </p:txBody>
      </p:sp>
      <p:sp>
        <p:nvSpPr>
          <p:cNvPr id="252" name="Google Shape;252;p25"/>
          <p:cNvSpPr/>
          <p:nvPr/>
        </p:nvSpPr>
        <p:spPr>
          <a:xfrm>
            <a:off x="4467028" y="3403586"/>
            <a:ext cx="1061904" cy="595891"/>
          </a:xfrm>
          <a:prstGeom prst="rect">
            <a:avLst/>
          </a:prstGeom>
          <a:solidFill>
            <a:srgbClr val="050A3D">
              <a:alpha val="54000"/>
            </a:srgbClr>
          </a:solidFill>
          <a:ln w="12700" cap="flat" cmpd="sng">
            <a:gradFill>
              <a:gsLst>
                <a:gs pos="0">
                  <a:srgbClr val="C00000"/>
                </a:gs>
                <a:gs pos="100000">
                  <a:srgbClr val="FF0000"/>
                </a:gs>
              </a:gsLst>
              <a:lin ang="0" scaled="0"/>
            </a:gra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altLang="en-US" sz="1200" b="0" i="0" u="none" strike="noStrike" cap="none">
                <a:solidFill>
                  <a:schemeClr val="lt1"/>
                </a:solidFill>
                <a:latin typeface="Arial"/>
                <a:ea typeface="Arial"/>
                <a:cs typeface="Arial"/>
                <a:sym typeface="Arial"/>
              </a:rPr>
              <a:t>行業</a:t>
            </a:r>
            <a:r>
              <a:rPr lang="en-US" altLang="zh-TW" sz="1200" b="0" i="0" u="none" strike="noStrike" cap="none">
                <a:solidFill>
                  <a:schemeClr val="lt1"/>
                </a:solidFill>
                <a:latin typeface="Arial"/>
                <a:ea typeface="Arial"/>
                <a:cs typeface="Arial"/>
                <a:sym typeface="Arial"/>
              </a:rPr>
              <a:t>/</a:t>
            </a:r>
            <a:r>
              <a:rPr lang="zh-TW" altLang="en-US" sz="1200" b="0" i="0" u="none" strike="noStrike" cap="none">
                <a:solidFill>
                  <a:schemeClr val="lt1"/>
                </a:solidFill>
                <a:latin typeface="Arial"/>
                <a:ea typeface="Arial"/>
                <a:cs typeface="Arial"/>
                <a:sym typeface="Arial"/>
              </a:rPr>
              <a:t>軍事</a:t>
            </a:r>
            <a:endParaRPr lang="en-US" altLang="zh-TW" sz="12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zh-TW" altLang="en-US" sz="1200">
                <a:solidFill>
                  <a:schemeClr val="lt1"/>
                </a:solidFill>
              </a:rPr>
              <a:t>儲存</a:t>
            </a:r>
            <a:endParaRPr sz="1200" b="0" i="0" u="none" strike="noStrike" cap="none">
              <a:solidFill>
                <a:schemeClr val="lt1"/>
              </a:solidFill>
              <a:latin typeface="Arial"/>
              <a:ea typeface="Arial"/>
              <a:cs typeface="Arial"/>
              <a:sym typeface="Arial"/>
            </a:endParaRPr>
          </a:p>
        </p:txBody>
      </p:sp>
      <p:sp>
        <p:nvSpPr>
          <p:cNvPr id="253" name="Google Shape;253;p25"/>
          <p:cNvSpPr/>
          <p:nvPr/>
        </p:nvSpPr>
        <p:spPr>
          <a:xfrm>
            <a:off x="4467027" y="2300042"/>
            <a:ext cx="1061904" cy="550160"/>
          </a:xfrm>
          <a:prstGeom prst="rect">
            <a:avLst/>
          </a:prstGeom>
          <a:solidFill>
            <a:srgbClr val="050A3D">
              <a:alpha val="54000"/>
            </a:srgbClr>
          </a:solidFill>
          <a:ln w="12700" cap="flat" cmpd="sng">
            <a:gradFill>
              <a:gsLst>
                <a:gs pos="0">
                  <a:srgbClr val="C00000"/>
                </a:gs>
                <a:gs pos="100000">
                  <a:srgbClr val="FF0000"/>
                </a:gs>
              </a:gsLst>
              <a:lin ang="0" scaled="0"/>
            </a:gra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AI </a:t>
            </a:r>
            <a:r>
              <a:rPr lang="zh-TW" altLang="en-US" sz="1200" b="0" i="0" u="none" strike="noStrike" cap="none">
                <a:solidFill>
                  <a:schemeClr val="lt1"/>
                </a:solidFill>
                <a:latin typeface="Arial"/>
                <a:ea typeface="Arial"/>
                <a:cs typeface="Arial"/>
                <a:sym typeface="Arial"/>
              </a:rPr>
              <a:t>訓練</a:t>
            </a:r>
            <a:endParaRPr sz="1200" b="0" i="0" u="none" strike="noStrike" cap="none">
              <a:solidFill>
                <a:schemeClr val="lt1"/>
              </a:solidFill>
              <a:latin typeface="Arial"/>
              <a:ea typeface="Arial"/>
              <a:cs typeface="Arial"/>
              <a:sym typeface="Arial"/>
            </a:endParaRPr>
          </a:p>
        </p:txBody>
      </p:sp>
      <p:sp>
        <p:nvSpPr>
          <p:cNvPr id="29" name="Google Shape;242;p25">
            <a:extLst>
              <a:ext uri="{FF2B5EF4-FFF2-40B4-BE49-F238E27FC236}">
                <a16:creationId xmlns:a16="http://schemas.microsoft.com/office/drawing/2014/main" id="{B970E5CD-2A85-4BB7-92BD-5E4BE956955F}"/>
              </a:ext>
            </a:extLst>
          </p:cNvPr>
          <p:cNvSpPr/>
          <p:nvPr/>
        </p:nvSpPr>
        <p:spPr>
          <a:xfrm>
            <a:off x="906919" y="1797501"/>
            <a:ext cx="1041804" cy="510834"/>
          </a:xfrm>
          <a:prstGeom prst="rect">
            <a:avLst/>
          </a:prstGeom>
          <a:noFill/>
          <a:ln w="12700" cap="flat" cmpd="sng">
            <a:gradFill>
              <a:gsLst>
                <a:gs pos="0">
                  <a:srgbClr val="3BCCFF"/>
                </a:gs>
                <a:gs pos="100000">
                  <a:srgbClr val="2CF8FD"/>
                </a:gs>
              </a:gsLst>
              <a:lin ang="0" scaled="0"/>
            </a:gradFill>
            <a:prstDash val="solid"/>
            <a:round/>
            <a:headEnd type="none" w="sm" len="sm"/>
            <a:tailEnd type="none" w="sm" len="sm"/>
          </a:ln>
        </p:spPr>
        <p:txBody>
          <a:bodyPr spcFirstLastPara="1" wrap="square" lIns="91425" tIns="45700" rIns="91425" bIns="45700" anchor="ctr" anchorCtr="0">
            <a:noAutofit/>
          </a:bodyPr>
          <a:lstStyle/>
          <a:p>
            <a:pPr lvl="0" algn="ctr"/>
            <a:r>
              <a:rPr lang="en-US" sz="1200">
                <a:solidFill>
                  <a:schemeClr val="lt1"/>
                </a:solidFill>
              </a:rPr>
              <a:t>AI </a:t>
            </a:r>
            <a:r>
              <a:rPr lang="zh-TW" altLang="en-US" sz="1200">
                <a:solidFill>
                  <a:schemeClr val="lt1"/>
                </a:solidFill>
              </a:rPr>
              <a:t>資料庫</a:t>
            </a:r>
            <a:endParaRPr lang="en-US" sz="1200">
              <a:solidFill>
                <a:schemeClr val="lt1"/>
              </a:solidFill>
            </a:endParaRPr>
          </a:p>
        </p:txBody>
      </p:sp>
      <p:sp>
        <p:nvSpPr>
          <p:cNvPr id="30" name="Google Shape;242;p25">
            <a:extLst>
              <a:ext uri="{FF2B5EF4-FFF2-40B4-BE49-F238E27FC236}">
                <a16:creationId xmlns:a16="http://schemas.microsoft.com/office/drawing/2014/main" id="{84517368-7274-4A02-A323-0FF3A5D7E31E}"/>
              </a:ext>
            </a:extLst>
          </p:cNvPr>
          <p:cNvSpPr/>
          <p:nvPr/>
        </p:nvSpPr>
        <p:spPr>
          <a:xfrm>
            <a:off x="909166" y="2305784"/>
            <a:ext cx="1039258" cy="510834"/>
          </a:xfrm>
          <a:prstGeom prst="rect">
            <a:avLst/>
          </a:prstGeom>
          <a:noFill/>
          <a:ln w="12700" cap="flat" cmpd="sng">
            <a:gradFill>
              <a:gsLst>
                <a:gs pos="0">
                  <a:srgbClr val="3BCCFF"/>
                </a:gs>
                <a:gs pos="100000">
                  <a:srgbClr val="2CF8FD"/>
                </a:gs>
              </a:gsLst>
              <a:lin ang="0" scaled="0"/>
            </a:gradFill>
            <a:prstDash val="solid"/>
            <a:round/>
            <a:headEnd type="none" w="sm" len="sm"/>
            <a:tailEnd type="none" w="sm" len="sm"/>
          </a:ln>
        </p:spPr>
        <p:txBody>
          <a:bodyPr spcFirstLastPara="1" wrap="square" lIns="91425" tIns="45700" rIns="91425" bIns="45700" anchor="ctr" anchorCtr="0">
            <a:noAutofit/>
          </a:bodyPr>
          <a:lstStyle/>
          <a:p>
            <a:pPr lvl="0" algn="ctr"/>
            <a:r>
              <a:rPr lang="zh-TW" altLang="en-US" sz="1200" b="0" i="0" u="none" strike="noStrike" cap="none">
                <a:solidFill>
                  <a:schemeClr val="lt1"/>
                </a:solidFill>
                <a:latin typeface="Arial"/>
                <a:ea typeface="Arial"/>
                <a:cs typeface="Arial"/>
                <a:sym typeface="Arial"/>
              </a:rPr>
              <a:t>大數據</a:t>
            </a:r>
            <a:endParaRPr lang="en-US" altLang="zh-TW" sz="1200" b="0" i="0" u="none" strike="noStrike" cap="none">
              <a:solidFill>
                <a:schemeClr val="lt1"/>
              </a:solidFill>
              <a:latin typeface="Arial"/>
              <a:ea typeface="Arial"/>
              <a:cs typeface="Arial"/>
              <a:sym typeface="Arial"/>
            </a:endParaRPr>
          </a:p>
          <a:p>
            <a:pPr lvl="0" algn="ctr"/>
            <a:r>
              <a:rPr lang="zh-TW" altLang="en-US" sz="1200" b="0" i="0" u="none" strike="noStrike" cap="none">
                <a:solidFill>
                  <a:schemeClr val="lt1"/>
                </a:solidFill>
                <a:latin typeface="Arial"/>
                <a:ea typeface="Arial"/>
                <a:cs typeface="Arial"/>
                <a:sym typeface="Arial"/>
              </a:rPr>
              <a:t>資料庫</a:t>
            </a:r>
            <a:endParaRPr sz="1200" b="0" i="0" u="none" strike="noStrike" cap="none">
              <a:solidFill>
                <a:schemeClr val="lt1"/>
              </a:solidFill>
              <a:latin typeface="Arial"/>
              <a:ea typeface="Arial"/>
              <a:cs typeface="Arial"/>
              <a:sym typeface="Arial"/>
            </a:endParaRPr>
          </a:p>
        </p:txBody>
      </p:sp>
      <p:sp>
        <p:nvSpPr>
          <p:cNvPr id="31" name="矩形: 圓角 30">
            <a:extLst>
              <a:ext uri="{FF2B5EF4-FFF2-40B4-BE49-F238E27FC236}">
                <a16:creationId xmlns:a16="http://schemas.microsoft.com/office/drawing/2014/main" id="{91D99622-EAD0-4895-A958-8946FE980EFB}"/>
              </a:ext>
            </a:extLst>
          </p:cNvPr>
          <p:cNvSpPr/>
          <p:nvPr/>
        </p:nvSpPr>
        <p:spPr>
          <a:xfrm>
            <a:off x="961001" y="2990436"/>
            <a:ext cx="953083" cy="323141"/>
          </a:xfrm>
          <a:prstGeom prst="roundRect">
            <a:avLst>
              <a:gd name="adj" fmla="val 50000"/>
            </a:avLst>
          </a:prstGeom>
          <a:gradFill>
            <a:gsLst>
              <a:gs pos="100000">
                <a:srgbClr val="2CF8FD"/>
              </a:gs>
              <a:gs pos="0">
                <a:srgbClr val="3BCCFF"/>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8" name="Google Shape;238;p25"/>
          <p:cNvSpPr txBox="1"/>
          <p:nvPr/>
        </p:nvSpPr>
        <p:spPr>
          <a:xfrm>
            <a:off x="1176316" y="3010826"/>
            <a:ext cx="553357"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0" i="0" u="none" strike="noStrike" cap="none">
                <a:solidFill>
                  <a:schemeClr val="bg2">
                    <a:lumMod val="10000"/>
                  </a:schemeClr>
                </a:solidFill>
                <a:latin typeface="Arial"/>
                <a:ea typeface="Arial"/>
                <a:cs typeface="Arial"/>
                <a:sym typeface="Arial"/>
              </a:rPr>
              <a:t>QLC</a:t>
            </a:r>
            <a:endParaRPr sz="1200" b="0" i="0" u="none" strike="noStrike" cap="none">
              <a:solidFill>
                <a:schemeClr val="bg2">
                  <a:lumMod val="10000"/>
                </a:schemeClr>
              </a:solidFill>
              <a:latin typeface="Arial"/>
              <a:ea typeface="Arial"/>
              <a:cs typeface="Arial"/>
              <a:sym typeface="Arial"/>
            </a:endParaRPr>
          </a:p>
        </p:txBody>
      </p:sp>
      <p:sp>
        <p:nvSpPr>
          <p:cNvPr id="34" name="Google Shape;246;p25">
            <a:extLst>
              <a:ext uri="{FF2B5EF4-FFF2-40B4-BE49-F238E27FC236}">
                <a16:creationId xmlns:a16="http://schemas.microsoft.com/office/drawing/2014/main" id="{466F826A-99C4-4608-9640-294EF58349D9}"/>
              </a:ext>
            </a:extLst>
          </p:cNvPr>
          <p:cNvSpPr/>
          <p:nvPr/>
        </p:nvSpPr>
        <p:spPr>
          <a:xfrm>
            <a:off x="2074909" y="2113450"/>
            <a:ext cx="1066293" cy="510832"/>
          </a:xfrm>
          <a:prstGeom prst="rect">
            <a:avLst/>
          </a:prstGeom>
          <a:noFill/>
          <a:ln w="12700" cap="flat" cmpd="sng">
            <a:gradFill>
              <a:gsLst>
                <a:gs pos="0">
                  <a:srgbClr val="00E668"/>
                </a:gs>
                <a:gs pos="100000">
                  <a:srgbClr val="3FFF96"/>
                </a:gs>
              </a:gsLst>
              <a:lin ang="0" scaled="0"/>
            </a:gradFill>
            <a:prstDash val="solid"/>
            <a:round/>
            <a:headEnd type="none" w="sm" len="sm"/>
            <a:tailEnd type="none" w="sm" len="sm"/>
          </a:ln>
        </p:spPr>
        <p:txBody>
          <a:bodyPr spcFirstLastPara="1" wrap="square" lIns="91425" tIns="45700" rIns="91425" bIns="45700" anchor="ctr" anchorCtr="0">
            <a:noAutofit/>
          </a:bodyPr>
          <a:lstStyle/>
          <a:p>
            <a:pPr lvl="0" algn="ctr"/>
            <a:r>
              <a:rPr lang="zh-TW" altLang="en-US" sz="1200" b="0" i="0" u="none" strike="noStrike" cap="none">
                <a:solidFill>
                  <a:schemeClr val="lt1"/>
                </a:solidFill>
                <a:latin typeface="Arial"/>
                <a:ea typeface="Arial"/>
                <a:cs typeface="Arial"/>
                <a:sym typeface="Arial"/>
              </a:rPr>
              <a:t>多媒體串流</a:t>
            </a:r>
            <a:endParaRPr sz="1200" b="0" i="0" u="none" strike="noStrike" cap="none">
              <a:solidFill>
                <a:schemeClr val="lt1"/>
              </a:solidFill>
              <a:latin typeface="Arial"/>
              <a:ea typeface="Arial"/>
              <a:cs typeface="Arial"/>
              <a:sym typeface="Arial"/>
            </a:endParaRPr>
          </a:p>
        </p:txBody>
      </p:sp>
      <p:sp>
        <p:nvSpPr>
          <p:cNvPr id="36" name="Google Shape;246;p25">
            <a:extLst>
              <a:ext uri="{FF2B5EF4-FFF2-40B4-BE49-F238E27FC236}">
                <a16:creationId xmlns:a16="http://schemas.microsoft.com/office/drawing/2014/main" id="{3617DA0A-EA3D-40C6-9056-70497037E9A4}"/>
              </a:ext>
            </a:extLst>
          </p:cNvPr>
          <p:cNvSpPr/>
          <p:nvPr/>
        </p:nvSpPr>
        <p:spPr>
          <a:xfrm>
            <a:off x="2073253" y="2626975"/>
            <a:ext cx="1069118" cy="510832"/>
          </a:xfrm>
          <a:prstGeom prst="rect">
            <a:avLst/>
          </a:prstGeom>
          <a:noFill/>
          <a:ln w="12700" cap="flat" cmpd="sng">
            <a:gradFill>
              <a:gsLst>
                <a:gs pos="0">
                  <a:srgbClr val="00E668"/>
                </a:gs>
                <a:gs pos="100000">
                  <a:srgbClr val="3FFF96"/>
                </a:gs>
              </a:gsLst>
              <a:lin ang="0" scaled="0"/>
            </a:gradFill>
            <a:prstDash val="solid"/>
            <a:round/>
            <a:headEnd type="none" w="sm" len="sm"/>
            <a:tailEnd type="none" w="sm" len="sm"/>
          </a:ln>
        </p:spPr>
        <p:txBody>
          <a:bodyPr spcFirstLastPara="1" wrap="square" lIns="91425" tIns="45700" rIns="91425" bIns="45700" anchor="ctr" anchorCtr="0">
            <a:noAutofit/>
          </a:bodyPr>
          <a:lstStyle/>
          <a:p>
            <a:pPr lvl="0" algn="ctr"/>
            <a:r>
              <a:rPr lang="zh-TW" altLang="en-US" sz="1200">
                <a:solidFill>
                  <a:schemeClr val="lt1"/>
                </a:solidFill>
              </a:rPr>
              <a:t>物件儲存</a:t>
            </a:r>
            <a:endParaRPr lang="en-US" sz="1200">
              <a:solidFill>
                <a:schemeClr val="lt1"/>
              </a:solidFill>
            </a:endParaRPr>
          </a:p>
        </p:txBody>
      </p:sp>
      <p:pic>
        <p:nvPicPr>
          <p:cNvPr id="6" name="圖形 5">
            <a:extLst>
              <a:ext uri="{FF2B5EF4-FFF2-40B4-BE49-F238E27FC236}">
                <a16:creationId xmlns:a16="http://schemas.microsoft.com/office/drawing/2014/main" id="{0D966AF1-F0CE-44A6-B09A-30D803C11E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88549" y="2300042"/>
            <a:ext cx="2921530" cy="974393"/>
          </a:xfrm>
          <a:prstGeom prst="rect">
            <a:avLst/>
          </a:prstGeom>
          <a:effectLst>
            <a:outerShdw blurRad="50800" dist="38100" dir="2700000" algn="tl" rotWithShape="0">
              <a:prstClr val="black">
                <a:alpha val="40000"/>
              </a:prstClr>
            </a:outerShdw>
          </a:effectLst>
        </p:spPr>
      </p:pic>
      <p:sp>
        <p:nvSpPr>
          <p:cNvPr id="4" name="矩形 3">
            <a:extLst>
              <a:ext uri="{FF2B5EF4-FFF2-40B4-BE49-F238E27FC236}">
                <a16:creationId xmlns:a16="http://schemas.microsoft.com/office/drawing/2014/main" id="{88836EA5-FDC6-47D3-948C-63B8AA1A59A1}"/>
              </a:ext>
            </a:extLst>
          </p:cNvPr>
          <p:cNvSpPr/>
          <p:nvPr/>
        </p:nvSpPr>
        <p:spPr>
          <a:xfrm>
            <a:off x="6144049" y="2494851"/>
            <a:ext cx="2610530" cy="584775"/>
          </a:xfrm>
          <a:prstGeom prst="rect">
            <a:avLst/>
          </a:prstGeom>
          <a:effectLst>
            <a:outerShdw blurRad="50800" dist="38100" dir="2700000" algn="tl" rotWithShape="0">
              <a:prstClr val="black">
                <a:alpha val="40000"/>
              </a:prstClr>
            </a:outerShdw>
          </a:effectLst>
        </p:spPr>
        <p:txBody>
          <a:bodyPr wrap="square">
            <a:spAutoFit/>
          </a:bodyPr>
          <a:lstStyle/>
          <a:p>
            <a:r>
              <a:rPr lang="zh-TW" altLang="en-US" sz="1600">
                <a:solidFill>
                  <a:srgbClr val="2CF8FD"/>
                </a:solidFill>
                <a:latin typeface="微軟正黑體" panose="020B0604030504040204" pitchFamily="34" charset="-120"/>
                <a:ea typeface="微軟正黑體" panose="020B0604030504040204" pitchFamily="34" charset="-120"/>
              </a:rPr>
              <a:t>您需要先了解您的</a:t>
            </a:r>
            <a:r>
              <a:rPr lang="en-US" altLang="zh-TW" sz="1600">
                <a:solidFill>
                  <a:srgbClr val="2CF8FD"/>
                </a:solidFill>
                <a:latin typeface="微軟正黑體" panose="020B0604030504040204" pitchFamily="34" charset="-120"/>
                <a:ea typeface="微軟正黑體" panose="020B0604030504040204" pitchFamily="34" charset="-120"/>
              </a:rPr>
              <a:t>SSD</a:t>
            </a:r>
            <a:r>
              <a:rPr lang="zh-TW" altLang="en-US" sz="1600">
                <a:solidFill>
                  <a:srgbClr val="2CF8FD"/>
                </a:solidFill>
                <a:latin typeface="微軟正黑體" panose="020B0604030504040204" pitchFamily="34" charset="-120"/>
                <a:ea typeface="微軟正黑體" panose="020B0604030504040204" pitchFamily="34" charset="-120"/>
              </a:rPr>
              <a:t>工作負載，再來選擇適合的</a:t>
            </a:r>
            <a:r>
              <a:rPr lang="en-US" altLang="zh-TW" sz="1600">
                <a:solidFill>
                  <a:srgbClr val="2CF8FD"/>
                </a:solidFill>
                <a:latin typeface="微軟正黑體" panose="020B0604030504040204" pitchFamily="34" charset="-120"/>
                <a:ea typeface="微軟正黑體" panose="020B0604030504040204" pitchFamily="34" charset="-120"/>
              </a:rPr>
              <a:t>SSD</a:t>
            </a:r>
            <a:endParaRPr lang="zh-TW" altLang="en-US" sz="1600">
              <a:solidFill>
                <a:srgbClr val="2CF8FD"/>
              </a:solidFill>
              <a:latin typeface="微軟正黑體" panose="020B0604030504040204" pitchFamily="34" charset="-120"/>
              <a:ea typeface="微軟正黑體" panose="020B0604030504040204" pitchFamily="34" charset="-120"/>
            </a:endParaRPr>
          </a:p>
        </p:txBody>
      </p:sp>
      <p:pic>
        <p:nvPicPr>
          <p:cNvPr id="33" name="圖形 32">
            <a:extLst>
              <a:ext uri="{FF2B5EF4-FFF2-40B4-BE49-F238E27FC236}">
                <a16:creationId xmlns:a16="http://schemas.microsoft.com/office/drawing/2014/main" id="{F246996A-5646-4F60-8212-72C127FF589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60808" y="159914"/>
            <a:ext cx="941092" cy="160248"/>
          </a:xfrm>
          <a:prstGeom prst="rect">
            <a:avLst/>
          </a:prstGeom>
        </p:spPr>
      </p:pic>
      <p:sp>
        <p:nvSpPr>
          <p:cNvPr id="35" name="Rectangle 1">
            <a:extLst>
              <a:ext uri="{FF2B5EF4-FFF2-40B4-BE49-F238E27FC236}">
                <a16:creationId xmlns:a16="http://schemas.microsoft.com/office/drawing/2014/main" id="{B89F2B54-9061-4F6D-8194-AFEA765D784D}"/>
              </a:ext>
            </a:extLst>
          </p:cNvPr>
          <p:cNvSpPr/>
          <p:nvPr/>
        </p:nvSpPr>
        <p:spPr>
          <a:xfrm>
            <a:off x="704675" y="5753926"/>
            <a:ext cx="7734650" cy="3991016"/>
          </a:xfrm>
          <a:prstGeom prst="roundRect">
            <a:avLst>
              <a:gd name="adj" fmla="val 4243"/>
            </a:avLst>
          </a:prstGeom>
          <a:gradFill>
            <a:gsLst>
              <a:gs pos="31000">
                <a:srgbClr val="69F0E1">
                  <a:alpha val="25000"/>
                </a:srgbClr>
              </a:gs>
              <a:gs pos="100000">
                <a:srgbClr val="329AFC">
                  <a:alpha val="3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Google Shape;233;p25">
            <a:extLst>
              <a:ext uri="{FF2B5EF4-FFF2-40B4-BE49-F238E27FC236}">
                <a16:creationId xmlns:a16="http://schemas.microsoft.com/office/drawing/2014/main" id="{060C2B37-4F4E-4B77-8E32-70F1A9DAB254}"/>
              </a:ext>
            </a:extLst>
          </p:cNvPr>
          <p:cNvSpPr txBox="1"/>
          <p:nvPr/>
        </p:nvSpPr>
        <p:spPr>
          <a:xfrm>
            <a:off x="2697597" y="4571165"/>
            <a:ext cx="998103" cy="3350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altLang="zh-TW" sz="1200" b="0" i="0" u="none" strike="noStrike" cap="none">
                <a:solidFill>
                  <a:schemeClr val="bg1"/>
                </a:solidFill>
                <a:latin typeface="微軟正黑體" panose="020B0604030504040204" pitchFamily="34" charset="-120"/>
                <a:ea typeface="微軟正黑體" panose="020B0604030504040204" pitchFamily="34" charset="-120"/>
                <a:sym typeface="Arial"/>
              </a:rPr>
              <a:t>X = </a:t>
            </a:r>
            <a:r>
              <a:rPr lang="zh-TW" altLang="en-US" sz="1200" b="0" i="0" u="none" strike="noStrike" cap="none">
                <a:solidFill>
                  <a:schemeClr val="bg1"/>
                </a:solidFill>
                <a:latin typeface="微軟正黑體" panose="020B0604030504040204" pitchFamily="34" charset="-120"/>
                <a:ea typeface="微軟正黑體" panose="020B0604030504040204" pitchFamily="34" charset="-120"/>
                <a:sym typeface="Arial"/>
              </a:rPr>
              <a:t>效能</a:t>
            </a:r>
            <a:endParaRPr sz="1200" b="0" i="0" u="none" strike="noStrike" cap="none">
              <a:solidFill>
                <a:schemeClr val="bg1"/>
              </a:solidFill>
              <a:latin typeface="微軟正黑體" panose="020B0604030504040204" pitchFamily="34" charset="-120"/>
              <a:ea typeface="微軟正黑體" panose="020B0604030504040204" pitchFamily="34" charset="-120"/>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C6E2EA-ED36-4440-91CA-28F410424D45}"/>
              </a:ext>
            </a:extLst>
          </p:cNvPr>
          <p:cNvSpPr/>
          <p:nvPr/>
        </p:nvSpPr>
        <p:spPr>
          <a:xfrm>
            <a:off x="704675" y="1048624"/>
            <a:ext cx="7734650" cy="3991016"/>
          </a:xfrm>
          <a:prstGeom prst="roundRect">
            <a:avLst>
              <a:gd name="adj" fmla="val 4243"/>
            </a:avLst>
          </a:prstGeom>
          <a:gradFill>
            <a:gsLst>
              <a:gs pos="31000">
                <a:srgbClr val="69F0E1">
                  <a:alpha val="25000"/>
                </a:srgbClr>
              </a:gs>
              <a:gs pos="100000">
                <a:srgbClr val="329AFC">
                  <a:alpha val="3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標題 2">
            <a:extLst>
              <a:ext uri="{FF2B5EF4-FFF2-40B4-BE49-F238E27FC236}">
                <a16:creationId xmlns:a16="http://schemas.microsoft.com/office/drawing/2014/main" id="{99857C47-9C73-4BD4-BFBD-EDE8DBFC7BCE}"/>
              </a:ext>
            </a:extLst>
          </p:cNvPr>
          <p:cNvSpPr>
            <a:spLocks noGrp="1"/>
          </p:cNvSpPr>
          <p:nvPr>
            <p:ph type="title"/>
          </p:nvPr>
        </p:nvSpPr>
        <p:spPr>
          <a:xfrm>
            <a:off x="457200" y="103860"/>
            <a:ext cx="8229600" cy="812800"/>
          </a:xfrm>
          <a:prstGeom prst="rect">
            <a:avLst/>
          </a:prstGeom>
        </p:spPr>
        <p:txBody>
          <a:bodyPr>
            <a:normAutofit fontScale="90000"/>
          </a:bodyPr>
          <a:lstStyle/>
          <a:p>
            <a:r>
              <a:rPr lang="en-US" altLang="zh-TW">
                <a:latin typeface="微軟正黑體" panose="020B0604030504040204" pitchFamily="34" charset="-120"/>
                <a:ea typeface="微軟正黑體" panose="020B0604030504040204" pitchFamily="34" charset="-120"/>
              </a:rPr>
              <a:t>QNAP</a:t>
            </a:r>
            <a:r>
              <a:rPr lang="zh-TW" altLang="en-US">
                <a:latin typeface="微軟正黑體" panose="020B0604030504040204" pitchFamily="34" charset="-120"/>
                <a:ea typeface="微軟正黑體" panose="020B0604030504040204" pitchFamily="34" charset="-120"/>
              </a:rPr>
              <a:t>的</a:t>
            </a:r>
            <a:r>
              <a:rPr lang="en-US" altLang="zh-TW">
                <a:latin typeface="微軟正黑體" panose="020B0604030504040204" pitchFamily="34" charset="-120"/>
                <a:ea typeface="微軟正黑體" panose="020B0604030504040204" pitchFamily="34" charset="-120"/>
              </a:rPr>
              <a:t>SSD</a:t>
            </a:r>
            <a:r>
              <a:rPr lang="zh-TW" altLang="en-US">
                <a:latin typeface="微軟正黑體" panose="020B0604030504040204" pitchFamily="34" charset="-120"/>
                <a:ea typeface="微軟正黑體" panose="020B0604030504040204" pitchFamily="34" charset="-120"/>
              </a:rPr>
              <a:t>應用在軟硬體方面都領先同業</a:t>
            </a:r>
          </a:p>
        </p:txBody>
      </p:sp>
      <p:graphicFrame>
        <p:nvGraphicFramePr>
          <p:cNvPr id="17" name="表格 3">
            <a:extLst>
              <a:ext uri="{FF2B5EF4-FFF2-40B4-BE49-F238E27FC236}">
                <a16:creationId xmlns:a16="http://schemas.microsoft.com/office/drawing/2014/main" id="{12AE7031-58EF-4037-9229-E8C1162F1D8B}"/>
              </a:ext>
            </a:extLst>
          </p:cNvPr>
          <p:cNvGraphicFramePr>
            <a:graphicFrameLocks noGrp="1"/>
          </p:cNvGraphicFramePr>
          <p:nvPr>
            <p:extLst>
              <p:ext uri="{D42A27DB-BD31-4B8C-83A1-F6EECF244321}">
                <p14:modId xmlns:p14="http://schemas.microsoft.com/office/powerpoint/2010/main" val="818117411"/>
              </p:ext>
            </p:extLst>
          </p:nvPr>
        </p:nvGraphicFramePr>
        <p:xfrm>
          <a:off x="941665" y="1233182"/>
          <a:ext cx="7260670" cy="3710638"/>
        </p:xfrm>
        <a:graphic>
          <a:graphicData uri="http://schemas.openxmlformats.org/drawingml/2006/table">
            <a:tbl>
              <a:tblPr firstRow="1" bandRow="1">
                <a:effectLst/>
                <a:tableStyleId>{0F55B4FF-F4CD-4114-AEC6-39BDFD6E19B3}</a:tableStyleId>
              </a:tblPr>
              <a:tblGrid>
                <a:gridCol w="1161455">
                  <a:extLst>
                    <a:ext uri="{9D8B030D-6E8A-4147-A177-3AD203B41FA5}">
                      <a16:colId xmlns:a16="http://schemas.microsoft.com/office/drawing/2014/main" val="2911749589"/>
                    </a:ext>
                  </a:extLst>
                </a:gridCol>
                <a:gridCol w="1076424">
                  <a:extLst>
                    <a:ext uri="{9D8B030D-6E8A-4147-A177-3AD203B41FA5}">
                      <a16:colId xmlns:a16="http://schemas.microsoft.com/office/drawing/2014/main" val="2736845509"/>
                    </a:ext>
                  </a:extLst>
                </a:gridCol>
                <a:gridCol w="2662499">
                  <a:extLst>
                    <a:ext uri="{9D8B030D-6E8A-4147-A177-3AD203B41FA5}">
                      <a16:colId xmlns:a16="http://schemas.microsoft.com/office/drawing/2014/main" val="3635386883"/>
                    </a:ext>
                  </a:extLst>
                </a:gridCol>
                <a:gridCol w="2360292">
                  <a:extLst>
                    <a:ext uri="{9D8B030D-6E8A-4147-A177-3AD203B41FA5}">
                      <a16:colId xmlns:a16="http://schemas.microsoft.com/office/drawing/2014/main" val="2017854013"/>
                    </a:ext>
                  </a:extLst>
                </a:gridCol>
              </a:tblGrid>
              <a:tr h="232491">
                <a:tc>
                  <a:txBody>
                    <a:bodyPr/>
                    <a:lstStyle/>
                    <a:p>
                      <a:endParaRPr lang="zh-TW" altLang="en-US" sz="1000">
                        <a:latin typeface="微軟正黑體" panose="020B0604030504040204" pitchFamily="34" charset="-120"/>
                        <a:ea typeface="微軟正黑體" panose="020B0604030504040204" pitchFamily="34" charset="-12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zh-TW" sz="1200">
                          <a:latin typeface="微軟正黑體" panose="020B0604030504040204" pitchFamily="34" charset="-120"/>
                          <a:ea typeface="微軟正黑體" panose="020B0604030504040204" pitchFamily="34" charset="-120"/>
                        </a:rPr>
                        <a:t>SSD </a:t>
                      </a:r>
                      <a:r>
                        <a:rPr lang="zh-TW" altLang="en-US" sz="1200">
                          <a:latin typeface="微軟正黑體" panose="020B0604030504040204" pitchFamily="34" charset="-120"/>
                          <a:ea typeface="微軟正黑體" panose="020B0604030504040204" pitchFamily="34" charset="-120"/>
                        </a:rPr>
                        <a:t>應用</a:t>
                      </a:r>
                    </a:p>
                  </a:txBody>
                  <a:tcP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80000"/>
                      </a:srgbClr>
                    </a:solidFill>
                  </a:tcPr>
                </a:tc>
                <a:tc>
                  <a:txBody>
                    <a:bodyPr/>
                    <a:lstStyle/>
                    <a:p>
                      <a:pPr algn="ctr"/>
                      <a:r>
                        <a:rPr lang="en-US" altLang="zh-TW" sz="1200" b="1">
                          <a:latin typeface="微軟正黑體" panose="020B0604030504040204" pitchFamily="34" charset="-120"/>
                          <a:ea typeface="微軟正黑體" panose="020B0604030504040204" pitchFamily="34" charset="-120"/>
                        </a:rPr>
                        <a:t>QNAP QTS 4.4.1</a:t>
                      </a:r>
                      <a:endParaRPr lang="zh-TW" altLang="en-US" sz="1200" b="1">
                        <a:latin typeface="微軟正黑體" panose="020B0604030504040204" pitchFamily="34" charset="-120"/>
                        <a:ea typeface="微軟正黑體" panose="020B0604030504040204" pitchFamily="34" charset="-12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50000"/>
                      </a:srgbClr>
                    </a:solidFill>
                  </a:tcPr>
                </a:tc>
                <a:tc>
                  <a:txBody>
                    <a:bodyPr/>
                    <a:lstStyle/>
                    <a:p>
                      <a:pPr algn="ctr"/>
                      <a:r>
                        <a:rPr lang="en-US" altLang="zh-TW" sz="1200">
                          <a:solidFill>
                            <a:schemeClr val="tx1">
                              <a:lumMod val="25000"/>
                              <a:lumOff val="75000"/>
                            </a:schemeClr>
                          </a:solidFill>
                          <a:latin typeface="微軟正黑體" panose="020B0604030504040204" pitchFamily="34" charset="-120"/>
                          <a:ea typeface="微軟正黑體" panose="020B0604030504040204" pitchFamily="34" charset="-120"/>
                        </a:rPr>
                        <a:t>Synology DSM 6.2.2</a:t>
                      </a:r>
                      <a:endParaRPr lang="zh-TW" altLang="en-US" sz="1200">
                        <a:solidFill>
                          <a:schemeClr val="tx1">
                            <a:lumMod val="25000"/>
                            <a:lumOff val="75000"/>
                          </a:schemeClr>
                        </a:solidFill>
                        <a:latin typeface="微軟正黑體" panose="020B0604030504040204" pitchFamily="34" charset="-120"/>
                        <a:ea typeface="微軟正黑體" panose="020B0604030504040204" pitchFamily="34" charset="-120"/>
                      </a:endParaRPr>
                    </a:p>
                  </a:txBody>
                  <a:tcP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80000"/>
                      </a:srgbClr>
                    </a:solidFill>
                  </a:tcPr>
                </a:tc>
                <a:extLst>
                  <a:ext uri="{0D108BD9-81ED-4DB2-BD59-A6C34878D82A}">
                    <a16:rowId xmlns:a16="http://schemas.microsoft.com/office/drawing/2014/main" val="989853544"/>
                  </a:ext>
                </a:extLst>
              </a:tr>
              <a:tr h="23249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000" b="0" i="0" u="none" strike="noStrike" cap="none">
                          <a:solidFill>
                            <a:schemeClr val="bg1"/>
                          </a:solidFill>
                          <a:latin typeface="微軟正黑體" panose="020B0604030504040204" pitchFamily="34" charset="-120"/>
                          <a:ea typeface="微軟正黑體" panose="020B0604030504040204" pitchFamily="34" charset="-120"/>
                          <a:cs typeface="Arial"/>
                          <a:sym typeface="Arial"/>
                        </a:rPr>
                        <a:t>SSD 管理</a:t>
                      </a:r>
                    </a:p>
                  </a:txBody>
                  <a:tcPr anchor="ct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tc>
                  <a:txBody>
                    <a:bodyPr/>
                    <a:lstStyle/>
                    <a:p>
                      <a:pPr algn="l"/>
                      <a:r>
                        <a:rPr lang="zh-TW" altLang="en-US" sz="1000" b="0" i="0" u="none" strike="noStrike" cap="none">
                          <a:solidFill>
                            <a:schemeClr val="bg1"/>
                          </a:solidFill>
                          <a:latin typeface="微軟正黑體" panose="020B0604030504040204" pitchFamily="34" charset="-120"/>
                          <a:ea typeface="微軟正黑體" panose="020B0604030504040204" pitchFamily="34" charset="-120"/>
                          <a:cs typeface="Arial"/>
                          <a:sym typeface="Arial"/>
                        </a:rPr>
                        <a:t>外掛超額配置</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tc>
                  <a:txBody>
                    <a:bodyPr/>
                    <a:lstStyle/>
                    <a:p>
                      <a:pPr algn="ctr"/>
                      <a:r>
                        <a:rPr lang="zh-TW" altLang="en-US" sz="1000" b="1">
                          <a:solidFill>
                            <a:schemeClr val="bg1"/>
                          </a:solidFill>
                          <a:latin typeface="微軟正黑體"/>
                          <a:ea typeface="微軟正黑體"/>
                        </a:rPr>
                        <a:t>有，並自備分析工具</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3477D"/>
                    </a:solidFill>
                  </a:tcPr>
                </a:tc>
                <a:tc>
                  <a:txBody>
                    <a:bodyPr/>
                    <a:lstStyle/>
                    <a:p>
                      <a:pPr algn="ctr"/>
                      <a:r>
                        <a:rPr lang="zh-TW" altLang="en-US" sz="1000">
                          <a:solidFill>
                            <a:schemeClr val="tx1">
                              <a:lumMod val="25000"/>
                              <a:lumOff val="75000"/>
                            </a:schemeClr>
                          </a:solidFill>
                          <a:latin typeface="微軟正黑體" panose="020B0604030504040204" pitchFamily="34" charset="-120"/>
                          <a:ea typeface="微軟正黑體" panose="020B0604030504040204" pitchFamily="34" charset="-120"/>
                        </a:rPr>
                        <a:t>無</a:t>
                      </a:r>
                    </a:p>
                  </a:txBody>
                  <a:tcPr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extLst>
                  <a:ext uri="{0D108BD9-81ED-4DB2-BD59-A6C34878D82A}">
                    <a16:rowId xmlns:a16="http://schemas.microsoft.com/office/drawing/2014/main" val="1699158069"/>
                  </a:ext>
                </a:extLst>
              </a:tr>
              <a:tr h="333834">
                <a:tc>
                  <a:txBody>
                    <a:bodyPr/>
                    <a:lstStyle/>
                    <a:p>
                      <a:r>
                        <a:rPr lang="en-US" altLang="zh-TW" sz="1000">
                          <a:solidFill>
                            <a:schemeClr val="bg1"/>
                          </a:solidFill>
                          <a:latin typeface="微軟正黑體"/>
                          <a:ea typeface="微軟正黑體"/>
                          <a:sym typeface="Arial"/>
                        </a:rPr>
                        <a:t>Qtier</a:t>
                      </a:r>
                      <a:r>
                        <a:rPr lang="zh-TW" altLang="en-US" sz="1000">
                          <a:solidFill>
                            <a:schemeClr val="bg1"/>
                          </a:solidFill>
                          <a:latin typeface="微軟正黑體"/>
                          <a:ea typeface="微軟正黑體"/>
                          <a:sym typeface="Arial"/>
                        </a:rPr>
                        <a:t>自動分層</a:t>
                      </a:r>
                      <a:endParaRPr lang="zh-TW" altLang="en-US" sz="1000">
                        <a:latin typeface="微軟正黑體"/>
                        <a:ea typeface="微軟正黑體"/>
                      </a:endParaRPr>
                    </a:p>
                  </a:txBody>
                  <a:tcPr anchor="ct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tc>
                  <a:txBody>
                    <a:bodyPr/>
                    <a:lstStyle/>
                    <a:p>
                      <a:pPr algn="l"/>
                      <a:r>
                        <a:rPr lang="zh-TW" altLang="en-US" sz="1000">
                          <a:solidFill>
                            <a:schemeClr val="bg1"/>
                          </a:solidFill>
                          <a:latin typeface="微軟正黑體" panose="020B0604030504040204" pitchFamily="34" charset="-120"/>
                          <a:ea typeface="微軟正黑體" panose="020B0604030504040204" pitchFamily="34" charset="-120"/>
                        </a:rPr>
                        <a:t>應用</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tc>
                  <a:txBody>
                    <a:bodyPr/>
                    <a:lstStyle/>
                    <a:p>
                      <a:pPr algn="ctr"/>
                      <a:r>
                        <a:rPr lang="zh-TW" altLang="en-US" sz="1000" b="1">
                          <a:solidFill>
                            <a:schemeClr val="bg1"/>
                          </a:solidFill>
                          <a:latin typeface="微軟正黑體"/>
                          <a:ea typeface="微軟正黑體"/>
                          <a:sym typeface="Arial"/>
                        </a:rPr>
                        <a:t>自動分層、特定目錄</a:t>
                      </a:r>
                      <a:r>
                        <a:rPr lang="en-US" altLang="zh-TW" sz="1000" b="1">
                          <a:solidFill>
                            <a:schemeClr val="bg1"/>
                          </a:solidFill>
                          <a:latin typeface="微軟正黑體"/>
                          <a:ea typeface="微軟正黑體"/>
                          <a:sym typeface="Arial"/>
                        </a:rPr>
                        <a:t>/LUN</a:t>
                      </a:r>
                      <a:r>
                        <a:rPr lang="zh-TW" altLang="en-US" sz="1000" b="1">
                          <a:solidFill>
                            <a:schemeClr val="bg1"/>
                          </a:solidFill>
                          <a:latin typeface="微軟正黑體"/>
                          <a:ea typeface="微軟正黑體"/>
                          <a:sym typeface="Arial"/>
                        </a:rPr>
                        <a:t>、重建</a:t>
                      </a:r>
                      <a:r>
                        <a:rPr lang="en-US" altLang="zh-TW" sz="1000" b="1">
                          <a:solidFill>
                            <a:schemeClr val="bg1"/>
                          </a:solidFill>
                          <a:latin typeface="微軟正黑體"/>
                          <a:ea typeface="微軟正黑體"/>
                          <a:sym typeface="Arial"/>
                        </a:rPr>
                        <a:t>Qtier</a:t>
                      </a:r>
                      <a:endParaRPr lang="zh-TW" altLang="en-US" sz="1000" b="1">
                        <a:solidFill>
                          <a:schemeClr val="bg1"/>
                        </a:solidFill>
                        <a:latin typeface="微軟正黑體"/>
                        <a:ea typeface="微軟正黑體"/>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3477D"/>
                    </a:solidFill>
                  </a:tcPr>
                </a:tc>
                <a:tc>
                  <a:txBody>
                    <a:bodyPr/>
                    <a:lstStyle/>
                    <a:p>
                      <a:pPr algn="ctr"/>
                      <a:r>
                        <a:rPr lang="zh-TW" altLang="en-US" sz="1000">
                          <a:solidFill>
                            <a:schemeClr val="tx1">
                              <a:lumMod val="25000"/>
                              <a:lumOff val="75000"/>
                            </a:schemeClr>
                          </a:solidFill>
                          <a:latin typeface="微軟正黑體" panose="020B0604030504040204" pitchFamily="34" charset="-120"/>
                          <a:ea typeface="微軟正黑體" panose="020B0604030504040204" pitchFamily="34" charset="-120"/>
                        </a:rPr>
                        <a:t>無</a:t>
                      </a:r>
                    </a:p>
                  </a:txBody>
                  <a:tcPr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extLst>
                  <a:ext uri="{0D108BD9-81ED-4DB2-BD59-A6C34878D82A}">
                    <a16:rowId xmlns:a16="http://schemas.microsoft.com/office/drawing/2014/main" val="788487253"/>
                  </a:ext>
                </a:extLst>
              </a:tr>
              <a:tr h="232491">
                <a:tc rowSpan="3">
                  <a:txBody>
                    <a:bodyPr/>
                    <a:lstStyle/>
                    <a:p>
                      <a:r>
                        <a:rPr lang="zh-TW" altLang="en-US" sz="1000">
                          <a:solidFill>
                            <a:schemeClr val="bg1"/>
                          </a:solidFill>
                          <a:latin typeface="微軟正黑體" panose="020B0604030504040204" pitchFamily="34" charset="-120"/>
                          <a:ea typeface="微軟正黑體" panose="020B0604030504040204" pitchFamily="34" charset="-120"/>
                        </a:rPr>
                        <a:t>SSD </a:t>
                      </a:r>
                      <a:r>
                        <a:rPr lang="en-US" altLang="zh-TW" sz="1000">
                          <a:solidFill>
                            <a:schemeClr val="bg1"/>
                          </a:solidFill>
                          <a:latin typeface="微軟正黑體" panose="020B0604030504040204" pitchFamily="34" charset="-120"/>
                          <a:ea typeface="微軟正黑體" panose="020B0604030504040204" pitchFamily="34" charset="-120"/>
                        </a:rPr>
                        <a:t>C</a:t>
                      </a:r>
                      <a:r>
                        <a:rPr lang="zh-TW" altLang="en-US" sz="1000">
                          <a:solidFill>
                            <a:schemeClr val="bg1"/>
                          </a:solidFill>
                          <a:latin typeface="微軟正黑體" panose="020B0604030504040204" pitchFamily="34" charset="-120"/>
                          <a:ea typeface="微軟正黑體" panose="020B0604030504040204" pitchFamily="34" charset="-120"/>
                        </a:rPr>
                        <a:t>ache</a:t>
                      </a:r>
                      <a:endParaRPr lang="zh-TW" altLang="en-US" sz="1000">
                        <a:latin typeface="微軟正黑體" panose="020B0604030504040204" pitchFamily="34" charset="-120"/>
                        <a:ea typeface="微軟正黑體" panose="020B0604030504040204" pitchFamily="34" charset="-120"/>
                      </a:endParaRPr>
                    </a:p>
                  </a:txBody>
                  <a:tcPr anchor="ct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tc>
                  <a:txBody>
                    <a:bodyPr/>
                    <a:lstStyle/>
                    <a:p>
                      <a:pPr algn="l"/>
                      <a:r>
                        <a:rPr lang="zh-TW" altLang="en-US" sz="1000">
                          <a:solidFill>
                            <a:schemeClr val="bg1"/>
                          </a:solidFill>
                          <a:latin typeface="微軟正黑體" panose="020B0604030504040204" pitchFamily="34" charset="-120"/>
                          <a:ea typeface="微軟正黑體" panose="020B0604030504040204" pitchFamily="34" charset="-120"/>
                        </a:rPr>
                        <a:t>快取模式</a:t>
                      </a:r>
                      <a:endParaRPr lang="zh-TW" altLang="en-US" sz="1000">
                        <a:latin typeface="微軟正黑體" panose="020B0604030504040204" pitchFamily="34" charset="-120"/>
                        <a:ea typeface="微軟正黑體" panose="020B0604030504040204" pitchFamily="34" charset="-12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tc>
                  <a:txBody>
                    <a:bodyPr/>
                    <a:lstStyle/>
                    <a:p>
                      <a:pPr algn="ctr"/>
                      <a:r>
                        <a:rPr lang="en-US" altLang="zh-TW" sz="1000" b="1">
                          <a:solidFill>
                            <a:schemeClr val="bg1"/>
                          </a:solidFill>
                          <a:latin typeface="微軟正黑體" panose="020B0604030504040204" pitchFamily="34" charset="-120"/>
                          <a:ea typeface="微軟正黑體" panose="020B0604030504040204" pitchFamily="34" charset="-120"/>
                        </a:rPr>
                        <a:t>3</a:t>
                      </a:r>
                      <a:r>
                        <a:rPr lang="zh-TW" altLang="en-US" sz="1000" b="1">
                          <a:solidFill>
                            <a:schemeClr val="bg1"/>
                          </a:solidFill>
                          <a:latin typeface="微軟正黑體" panose="020B0604030504040204" pitchFamily="34" charset="-120"/>
                          <a:ea typeface="微軟正黑體" panose="020B0604030504040204" pitchFamily="34" charset="-120"/>
                        </a:rPr>
                        <a:t>種：唯讀、唯寫、讀寫</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3477D"/>
                    </a:solidFill>
                  </a:tcPr>
                </a:tc>
                <a:tc>
                  <a:txBody>
                    <a:bodyPr/>
                    <a:lstStyle/>
                    <a:p>
                      <a:pPr algn="ctr"/>
                      <a:r>
                        <a:rPr lang="en-US" altLang="zh-TW" sz="1000">
                          <a:solidFill>
                            <a:schemeClr val="tx1">
                              <a:lumMod val="25000"/>
                              <a:lumOff val="75000"/>
                            </a:schemeClr>
                          </a:solidFill>
                          <a:latin typeface="微軟正黑體" panose="020B0604030504040204" pitchFamily="34" charset="-120"/>
                          <a:ea typeface="微軟正黑體" panose="020B0604030504040204" pitchFamily="34" charset="-120"/>
                        </a:rPr>
                        <a:t>2</a:t>
                      </a:r>
                      <a:r>
                        <a:rPr lang="zh-TW" altLang="en-US" sz="1000">
                          <a:solidFill>
                            <a:schemeClr val="tx1">
                              <a:lumMod val="25000"/>
                              <a:lumOff val="75000"/>
                            </a:schemeClr>
                          </a:solidFill>
                          <a:latin typeface="微軟正黑體" panose="020B0604030504040204" pitchFamily="34" charset="-120"/>
                          <a:ea typeface="微軟正黑體" panose="020B0604030504040204" pitchFamily="34" charset="-120"/>
                        </a:rPr>
                        <a:t>種：唯讀、讀寫</a:t>
                      </a:r>
                    </a:p>
                  </a:txBody>
                  <a:tcPr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extLst>
                  <a:ext uri="{0D108BD9-81ED-4DB2-BD59-A6C34878D82A}">
                    <a16:rowId xmlns:a16="http://schemas.microsoft.com/office/drawing/2014/main" val="40100948"/>
                  </a:ext>
                </a:extLst>
              </a:tr>
              <a:tr h="359235">
                <a:tc vMerge="1">
                  <a:txBody>
                    <a:bodyPr/>
                    <a:lstStyle/>
                    <a:p>
                      <a:endParaRPr lang="zh-TW"/>
                    </a:p>
                  </a:txBody>
                  <a:tcPr/>
                </a:tc>
                <a:tc>
                  <a:txBody>
                    <a:bodyPr/>
                    <a:lstStyle/>
                    <a:p>
                      <a:pPr algn="l"/>
                      <a:r>
                        <a:rPr lang="zh-TW" altLang="en-US" sz="1000">
                          <a:solidFill>
                            <a:schemeClr val="bg1"/>
                          </a:solidFill>
                          <a:latin typeface="微軟正黑體" panose="020B0604030504040204" pitchFamily="34" charset="-120"/>
                          <a:ea typeface="微軟正黑體" panose="020B0604030504040204" pitchFamily="34" charset="-120"/>
                        </a:rPr>
                        <a:t>全域設定</a:t>
                      </a:r>
                      <a:endParaRPr lang="zh-TW" altLang="en-US" sz="1000">
                        <a:latin typeface="微軟正黑體" panose="020B0604030504040204" pitchFamily="34" charset="-120"/>
                        <a:ea typeface="微軟正黑體" panose="020B0604030504040204" pitchFamily="34" charset="-12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tc>
                  <a:txBody>
                    <a:bodyPr/>
                    <a:lstStyle/>
                    <a:p>
                      <a:pPr algn="ctr"/>
                      <a:r>
                        <a:rPr lang="zh-TW" altLang="en-US" sz="1000" b="1">
                          <a:solidFill>
                            <a:schemeClr val="bg1"/>
                          </a:solidFill>
                          <a:latin typeface="微軟正黑體" panose="020B0604030504040204" pitchFamily="34" charset="-120"/>
                          <a:ea typeface="微軟正黑體" panose="020B0604030504040204" pitchFamily="34" charset="-120"/>
                        </a:rPr>
                        <a:t>可同時支援多個</a:t>
                      </a:r>
                      <a:r>
                        <a:rPr lang="en-US" altLang="zh-TW" sz="1000" b="1">
                          <a:solidFill>
                            <a:schemeClr val="bg1"/>
                          </a:solidFill>
                          <a:latin typeface="微軟正黑體" panose="020B0604030504040204" pitchFamily="34" charset="-120"/>
                          <a:ea typeface="微軟正黑體" panose="020B0604030504040204" pitchFamily="34" charset="-120"/>
                        </a:rPr>
                        <a:t>Volume/LUN</a:t>
                      </a:r>
                      <a:endParaRPr lang="zh-TW" altLang="en-US" sz="1000" b="1">
                        <a:solidFill>
                          <a:schemeClr val="bg1"/>
                        </a:solidFill>
                        <a:latin typeface="微軟正黑體" panose="020B0604030504040204" pitchFamily="34" charset="-120"/>
                        <a:ea typeface="微軟正黑體" panose="020B0604030504040204" pitchFamily="34" charset="-12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rgbClr val="03477D"/>
                    </a:solidFill>
                  </a:tcPr>
                </a:tc>
                <a:tc>
                  <a:txBody>
                    <a:bodyPr/>
                    <a:lstStyle/>
                    <a:p>
                      <a:pPr algn="ctr"/>
                      <a:r>
                        <a:rPr lang="zh-TW" altLang="en-US" sz="1000">
                          <a:solidFill>
                            <a:schemeClr val="tx1">
                              <a:lumMod val="25000"/>
                              <a:lumOff val="75000"/>
                            </a:schemeClr>
                          </a:solidFill>
                          <a:latin typeface="微軟正黑體" panose="020B0604030504040204" pitchFamily="34" charset="-120"/>
                          <a:ea typeface="微軟正黑體" panose="020B0604030504040204" pitchFamily="34" charset="-120"/>
                        </a:rPr>
                        <a:t>每個</a:t>
                      </a:r>
                      <a:r>
                        <a:rPr lang="en-US" altLang="zh-TW" sz="1000">
                          <a:solidFill>
                            <a:schemeClr val="tx1">
                              <a:lumMod val="25000"/>
                              <a:lumOff val="75000"/>
                            </a:schemeClr>
                          </a:solidFill>
                          <a:latin typeface="微軟正黑體" panose="020B0604030504040204" pitchFamily="34" charset="-120"/>
                          <a:ea typeface="微軟正黑體" panose="020B0604030504040204" pitchFamily="34" charset="-120"/>
                        </a:rPr>
                        <a:t>SSD Cache</a:t>
                      </a:r>
                      <a:r>
                        <a:rPr lang="zh-TW" altLang="en-US" sz="1000">
                          <a:solidFill>
                            <a:schemeClr val="tx1">
                              <a:lumMod val="25000"/>
                              <a:lumOff val="75000"/>
                            </a:schemeClr>
                          </a:solidFill>
                          <a:latin typeface="微軟正黑體" panose="020B0604030504040204" pitchFamily="34" charset="-120"/>
                          <a:ea typeface="微軟正黑體" panose="020B0604030504040204" pitchFamily="34" charset="-120"/>
                        </a:rPr>
                        <a:t>僅支援一個儲存空間</a:t>
                      </a:r>
                    </a:p>
                  </a:txBody>
                  <a:tcPr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extLst>
                  <a:ext uri="{0D108BD9-81ED-4DB2-BD59-A6C34878D82A}">
                    <a16:rowId xmlns:a16="http://schemas.microsoft.com/office/drawing/2014/main" val="2480019803"/>
                  </a:ext>
                </a:extLst>
              </a:tr>
              <a:tr h="232491">
                <a:tc vMerge="1">
                  <a:txBody>
                    <a:bodyPr/>
                    <a:lstStyle/>
                    <a:p>
                      <a:endParaRPr lang="zh-TW"/>
                    </a:p>
                  </a:txBody>
                  <a:tcPr/>
                </a:tc>
                <a:tc>
                  <a:txBody>
                    <a:bodyPr/>
                    <a:lstStyle/>
                    <a:p>
                      <a:pPr algn="l"/>
                      <a:r>
                        <a:rPr lang="zh-TW" altLang="en-US" sz="1000">
                          <a:solidFill>
                            <a:schemeClr val="bg1"/>
                          </a:solidFill>
                          <a:latin typeface="微軟正黑體" panose="020B0604030504040204" pitchFamily="34" charset="-120"/>
                          <a:ea typeface="微軟正黑體" panose="020B0604030504040204" pitchFamily="34" charset="-120"/>
                        </a:rPr>
                        <a:t>在線更換</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tc>
                  <a:txBody>
                    <a:bodyPr/>
                    <a:lstStyle/>
                    <a:p>
                      <a:pPr algn="ctr"/>
                      <a:r>
                        <a:rPr lang="zh-TW" altLang="en-US" sz="1000" b="1">
                          <a:solidFill>
                            <a:schemeClr val="bg1"/>
                          </a:solidFill>
                          <a:latin typeface="微軟正黑體" panose="020B0604030504040204" pitchFamily="34" charset="-120"/>
                          <a:ea typeface="微軟正黑體" panose="020B0604030504040204" pitchFamily="34" charset="-120"/>
                        </a:rPr>
                        <a:t>儲存服務不中斷</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3477D"/>
                    </a:solidFill>
                  </a:tcPr>
                </a:tc>
                <a:tc>
                  <a:txBody>
                    <a:bodyPr/>
                    <a:lstStyle/>
                    <a:p>
                      <a:pPr algn="ctr"/>
                      <a:r>
                        <a:rPr lang="zh-TW" altLang="en-US" sz="1000">
                          <a:solidFill>
                            <a:schemeClr val="tx1">
                              <a:lumMod val="25000"/>
                              <a:lumOff val="75000"/>
                            </a:schemeClr>
                          </a:solidFill>
                          <a:latin typeface="微軟正黑體" panose="020B0604030504040204" pitchFamily="34" charset="-120"/>
                          <a:ea typeface="微軟正黑體" panose="020B0604030504040204" pitchFamily="34" charset="-120"/>
                        </a:rPr>
                        <a:t>需中止儲存服務</a:t>
                      </a:r>
                    </a:p>
                  </a:txBody>
                  <a:tcPr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extLst>
                  <a:ext uri="{0D108BD9-81ED-4DB2-BD59-A6C34878D82A}">
                    <a16:rowId xmlns:a16="http://schemas.microsoft.com/office/drawing/2014/main" val="231959189"/>
                  </a:ext>
                </a:extLst>
              </a:tr>
              <a:tr h="232491">
                <a:tc rowSpan="4">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000" b="0" i="0" u="none" strike="noStrike" cap="none">
                          <a:solidFill>
                            <a:schemeClr val="bg1"/>
                          </a:solidFill>
                          <a:latin typeface="微軟正黑體" panose="020B0604030504040204" pitchFamily="34" charset="-120"/>
                          <a:ea typeface="微軟正黑體" panose="020B0604030504040204" pitchFamily="34" charset="-120"/>
                          <a:cs typeface="Arial"/>
                          <a:sym typeface="Arial"/>
                        </a:rPr>
                        <a:t>SSD 管理</a:t>
                      </a:r>
                    </a:p>
                  </a:txBody>
                  <a:tcPr anchor="ct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000" b="0" i="0" u="none" strike="noStrike" cap="none">
                          <a:solidFill>
                            <a:schemeClr val="bg1"/>
                          </a:solidFill>
                          <a:latin typeface="微軟正黑體" panose="020B0604030504040204" pitchFamily="34" charset="-120"/>
                          <a:ea typeface="微軟正黑體" panose="020B0604030504040204" pitchFamily="34" charset="-120"/>
                          <a:cs typeface="Arial"/>
                          <a:sym typeface="Arial"/>
                        </a:rPr>
                        <a:t>健康監控</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tc>
                  <a:txBody>
                    <a:bodyPr/>
                    <a:lstStyle/>
                    <a:p>
                      <a:pPr algn="ctr"/>
                      <a:r>
                        <a:rPr lang="zh-TW" altLang="en-US" sz="1000" b="1">
                          <a:solidFill>
                            <a:schemeClr val="bg1"/>
                          </a:solidFill>
                          <a:latin typeface="微軟正黑體" panose="020B0604030504040204" pitchFamily="34" charset="-120"/>
                          <a:ea typeface="微軟正黑體" panose="020B0604030504040204" pitchFamily="34" charset="-120"/>
                        </a:rPr>
                        <a:t>有</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3477D"/>
                    </a:solidFill>
                  </a:tcPr>
                </a:tc>
                <a:tc>
                  <a:txBody>
                    <a:bodyPr/>
                    <a:lstStyle/>
                    <a:p>
                      <a:pPr algn="ctr"/>
                      <a:r>
                        <a:rPr lang="zh-TW" altLang="en-US" sz="1000">
                          <a:solidFill>
                            <a:schemeClr val="tx1">
                              <a:lumMod val="25000"/>
                              <a:lumOff val="75000"/>
                            </a:schemeClr>
                          </a:solidFill>
                          <a:latin typeface="微軟正黑體" panose="020B0604030504040204" pitchFamily="34" charset="-120"/>
                          <a:ea typeface="微軟正黑體" panose="020B0604030504040204" pitchFamily="34" charset="-120"/>
                        </a:rPr>
                        <a:t>有</a:t>
                      </a:r>
                    </a:p>
                  </a:txBody>
                  <a:tcPr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extLst>
                  <a:ext uri="{0D108BD9-81ED-4DB2-BD59-A6C34878D82A}">
                    <a16:rowId xmlns:a16="http://schemas.microsoft.com/office/drawing/2014/main" val="739020055"/>
                  </a:ext>
                </a:extLst>
              </a:tr>
              <a:tr h="232491">
                <a:tc vMerge="1">
                  <a:txBody>
                    <a:bodyPr/>
                    <a:lstStyle/>
                    <a:p>
                      <a:endParaRPr lang="zh-TW">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000" b="0" i="0" u="none" strike="noStrike" cap="none">
                          <a:solidFill>
                            <a:schemeClr val="bg1"/>
                          </a:solidFill>
                          <a:latin typeface="微軟正黑體"/>
                          <a:ea typeface="微軟正黑體"/>
                          <a:cs typeface="Arial"/>
                          <a:sym typeface="Arial"/>
                        </a:rPr>
                        <a:t>可靠度</a:t>
                      </a:r>
                      <a:r>
                        <a:rPr lang="zh-TW" altLang="en-US" sz="1000" b="0" i="0" u="none" strike="noStrike" cap="none">
                          <a:solidFill>
                            <a:schemeClr val="bg1"/>
                          </a:solidFill>
                          <a:latin typeface="微軟正黑體"/>
                          <a:ea typeface="微軟正黑體"/>
                          <a:cs typeface="Arial"/>
                        </a:rPr>
                        <a:t>監控</a:t>
                      </a:r>
                      <a:endParaRPr lang="zh-TW">
                        <a:sym typeface="Aria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tc>
                  <a:txBody>
                    <a:bodyPr/>
                    <a:lstStyle/>
                    <a:p>
                      <a:pPr algn="ctr"/>
                      <a:r>
                        <a:rPr lang="zh-TW" altLang="en-US" sz="1000" b="1">
                          <a:solidFill>
                            <a:schemeClr val="bg1"/>
                          </a:solidFill>
                          <a:latin typeface="微軟正黑體" panose="020B0604030504040204" pitchFamily="34" charset="-120"/>
                          <a:ea typeface="微軟正黑體" panose="020B0604030504040204" pitchFamily="34" charset="-120"/>
                        </a:rPr>
                        <a:t>有</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3477D"/>
                    </a:solidFill>
                  </a:tcPr>
                </a:tc>
                <a:tc>
                  <a:txBody>
                    <a:bodyPr/>
                    <a:lstStyle/>
                    <a:p>
                      <a:pPr algn="ctr"/>
                      <a:r>
                        <a:rPr lang="zh-TW" altLang="en-US" sz="1000">
                          <a:solidFill>
                            <a:schemeClr val="tx1">
                              <a:lumMod val="25000"/>
                              <a:lumOff val="75000"/>
                            </a:schemeClr>
                          </a:solidFill>
                          <a:latin typeface="微軟正黑體" panose="020B0604030504040204" pitchFamily="34" charset="-120"/>
                          <a:ea typeface="微軟正黑體" panose="020B0604030504040204" pitchFamily="34" charset="-120"/>
                        </a:rPr>
                        <a:t>無</a:t>
                      </a:r>
                    </a:p>
                  </a:txBody>
                  <a:tcPr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extLst>
                  <a:ext uri="{0D108BD9-81ED-4DB2-BD59-A6C34878D82A}">
                    <a16:rowId xmlns:a16="http://schemas.microsoft.com/office/drawing/2014/main" val="142793169"/>
                  </a:ext>
                </a:extLst>
              </a:tr>
              <a:tr h="232491">
                <a:tc vMerge="1">
                  <a:txBody>
                    <a:bodyPr/>
                    <a:lstStyle/>
                    <a:p>
                      <a:endParaRPr lang="zh-TW">
                        <a:sym typeface="Arial"/>
                      </a:endParaRPr>
                    </a:p>
                  </a:txBody>
                  <a:tcPr/>
                </a:tc>
                <a:tc>
                  <a:txBody>
                    <a:bodyPr/>
                    <a:lstStyle/>
                    <a:p>
                      <a:pPr algn="l"/>
                      <a:r>
                        <a:rPr lang="zh-TW" altLang="en-US" sz="1000" b="0" i="0" u="none" strike="noStrike" cap="none">
                          <a:solidFill>
                            <a:schemeClr val="bg1"/>
                          </a:solidFill>
                          <a:latin typeface="微軟正黑體" panose="020B0604030504040204" pitchFamily="34" charset="-120"/>
                          <a:ea typeface="微軟正黑體" panose="020B0604030504040204" pitchFamily="34" charset="-120"/>
                          <a:cs typeface="Arial"/>
                          <a:sym typeface="Arial"/>
                        </a:rPr>
                        <a:t>支援列表資訊</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tc>
                  <a:txBody>
                    <a:bodyPr/>
                    <a:lstStyle/>
                    <a:p>
                      <a:pPr algn="ctr"/>
                      <a:r>
                        <a:rPr lang="zh-TW" altLang="en-US" sz="1000" b="1">
                          <a:solidFill>
                            <a:schemeClr val="bg1"/>
                          </a:solidFill>
                          <a:latin typeface="微軟正黑體" panose="020B0604030504040204" pitchFamily="34" charset="-120"/>
                          <a:ea typeface="微軟正黑體" panose="020B0604030504040204" pitchFamily="34" charset="-120"/>
                        </a:rPr>
                        <a:t>有</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3477D"/>
                    </a:solidFill>
                  </a:tcPr>
                </a:tc>
                <a:tc>
                  <a:txBody>
                    <a:bodyPr/>
                    <a:lstStyle/>
                    <a:p>
                      <a:pPr algn="ctr"/>
                      <a:r>
                        <a:rPr lang="zh-TW" altLang="en-US" sz="1000">
                          <a:solidFill>
                            <a:schemeClr val="tx1">
                              <a:lumMod val="25000"/>
                              <a:lumOff val="75000"/>
                            </a:schemeClr>
                          </a:solidFill>
                          <a:latin typeface="微軟正黑體" panose="020B0604030504040204" pitchFamily="34" charset="-120"/>
                          <a:ea typeface="微軟正黑體" panose="020B0604030504040204" pitchFamily="34" charset="-120"/>
                        </a:rPr>
                        <a:t>無</a:t>
                      </a:r>
                    </a:p>
                  </a:txBody>
                  <a:tcPr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extLst>
                  <a:ext uri="{0D108BD9-81ED-4DB2-BD59-A6C34878D82A}">
                    <a16:rowId xmlns:a16="http://schemas.microsoft.com/office/drawing/2014/main" val="930008425"/>
                  </a:ext>
                </a:extLst>
              </a:tr>
              <a:tr h="243889">
                <a:tc vMerge="1">
                  <a:txBody>
                    <a:bodyPr/>
                    <a:lstStyle/>
                    <a:p>
                      <a:endParaRPr lang="zh-TW">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000" b="0" i="0" u="none" strike="noStrike" cap="none">
                          <a:solidFill>
                            <a:schemeClr val="bg1"/>
                          </a:solidFill>
                          <a:latin typeface="微軟正黑體" panose="020B0604030504040204" pitchFamily="34" charset="-120"/>
                          <a:ea typeface="微軟正黑體" panose="020B0604030504040204" pitchFamily="34" charset="-120"/>
                          <a:cs typeface="Arial"/>
                          <a:sym typeface="Arial"/>
                        </a:rPr>
                        <a:t>SED</a:t>
                      </a:r>
                      <a:r>
                        <a:rPr lang="zh-TW" altLang="en-US" sz="1000" b="0" i="0" u="none" strike="noStrike" cap="none">
                          <a:solidFill>
                            <a:schemeClr val="bg1"/>
                          </a:solidFill>
                          <a:latin typeface="微軟正黑體" panose="020B0604030504040204" pitchFamily="34" charset="-120"/>
                          <a:ea typeface="微軟正黑體" panose="020B0604030504040204" pitchFamily="34" charset="-120"/>
                          <a:cs typeface="Arial"/>
                          <a:sym typeface="Arial"/>
                        </a:rPr>
                        <a:t>加密</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tc>
                  <a:txBody>
                    <a:bodyPr/>
                    <a:lstStyle/>
                    <a:p>
                      <a:pPr algn="ctr"/>
                      <a:r>
                        <a:rPr lang="zh-TW" altLang="en-US" sz="1000" b="1">
                          <a:solidFill>
                            <a:schemeClr val="bg1"/>
                          </a:solidFill>
                          <a:latin typeface="微軟正黑體" panose="020B0604030504040204" pitchFamily="34" charset="-120"/>
                          <a:ea typeface="微軟正黑體" panose="020B0604030504040204" pitchFamily="34" charset="-120"/>
                        </a:rPr>
                        <a:t>支援</a:t>
                      </a:r>
                      <a:r>
                        <a:rPr lang="en-US" altLang="zh-TW" sz="1000" b="1">
                          <a:solidFill>
                            <a:schemeClr val="bg1"/>
                          </a:solidFill>
                          <a:latin typeface="微軟正黑體" panose="020B0604030504040204" pitchFamily="34" charset="-120"/>
                          <a:ea typeface="微軟正黑體" panose="020B0604030504040204" pitchFamily="34" charset="-120"/>
                        </a:rPr>
                        <a:t>Samsung SSD</a:t>
                      </a:r>
                      <a:endParaRPr lang="zh-TW" altLang="en-US" sz="1000" b="1">
                        <a:solidFill>
                          <a:schemeClr val="bg1"/>
                        </a:solidFill>
                        <a:latin typeface="微軟正黑體" panose="020B0604030504040204" pitchFamily="34" charset="-120"/>
                        <a:ea typeface="微軟正黑體" panose="020B0604030504040204" pitchFamily="34" charset="-12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3477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000">
                          <a:solidFill>
                            <a:schemeClr val="tx1">
                              <a:lumMod val="25000"/>
                              <a:lumOff val="75000"/>
                            </a:schemeClr>
                          </a:solidFill>
                          <a:latin typeface="微軟正黑體" panose="020B0604030504040204" pitchFamily="34" charset="-120"/>
                          <a:ea typeface="微軟正黑體" panose="020B0604030504040204" pitchFamily="34" charset="-120"/>
                        </a:rPr>
                        <a:t>無</a:t>
                      </a:r>
                    </a:p>
                  </a:txBody>
                  <a:tcPr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extLst>
                  <a:ext uri="{0D108BD9-81ED-4DB2-BD59-A6C34878D82A}">
                    <a16:rowId xmlns:a16="http://schemas.microsoft.com/office/drawing/2014/main" val="145960507"/>
                  </a:ext>
                </a:extLst>
              </a:tr>
              <a:tr h="232491">
                <a:tc row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000" b="0" i="0" u="none" strike="noStrike" cap="none">
                          <a:solidFill>
                            <a:schemeClr val="bg1"/>
                          </a:solidFill>
                          <a:latin typeface="微軟正黑體" panose="020B0604030504040204" pitchFamily="34" charset="-120"/>
                          <a:ea typeface="微軟正黑體" panose="020B0604030504040204" pitchFamily="34" charset="-120"/>
                          <a:cs typeface="Arial"/>
                          <a:sym typeface="Arial"/>
                        </a:rPr>
                        <a:t>硬體裝置</a:t>
                      </a:r>
                    </a:p>
                  </a:txBody>
                  <a:tcPr anchor="ct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tc>
                  <a:txBody>
                    <a:bodyPr/>
                    <a:lstStyle/>
                    <a:p>
                      <a:pPr algn="l"/>
                      <a:r>
                        <a:rPr lang="zh-TW" altLang="en-US" sz="1000" b="0" i="0" u="none" strike="noStrike" cap="none">
                          <a:solidFill>
                            <a:schemeClr val="bg1"/>
                          </a:solidFill>
                          <a:latin typeface="微軟正黑體" panose="020B0604030504040204" pitchFamily="34" charset="-120"/>
                          <a:ea typeface="微軟正黑體" panose="020B0604030504040204" pitchFamily="34" charset="-120"/>
                          <a:cs typeface="Arial"/>
                          <a:sym typeface="Arial"/>
                        </a:rPr>
                        <a:t>內建支援</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tc>
                  <a:txBody>
                    <a:bodyPr/>
                    <a:lstStyle/>
                    <a:p>
                      <a:pPr algn="ctr"/>
                      <a:r>
                        <a:rPr lang="en-US" altLang="zh-TW" sz="1000" b="1">
                          <a:solidFill>
                            <a:schemeClr val="bg1"/>
                          </a:solidFill>
                          <a:latin typeface="微軟正黑體"/>
                          <a:ea typeface="微軟正黑體"/>
                        </a:rPr>
                        <a:t>M.2 SATA</a:t>
                      </a:r>
                      <a:r>
                        <a:rPr lang="zh-TW" altLang="en-US" sz="1000" b="1">
                          <a:solidFill>
                            <a:schemeClr val="bg1"/>
                          </a:solidFill>
                          <a:latin typeface="微軟正黑體"/>
                          <a:ea typeface="微軟正黑體"/>
                        </a:rPr>
                        <a:t>、</a:t>
                      </a:r>
                      <a:r>
                        <a:rPr lang="en-US" altLang="zh-TW" sz="1000" b="1">
                          <a:solidFill>
                            <a:schemeClr val="bg1"/>
                          </a:solidFill>
                          <a:latin typeface="微軟正黑體"/>
                          <a:ea typeface="微軟正黑體"/>
                        </a:rPr>
                        <a:t>M.2 NVMe</a:t>
                      </a:r>
                      <a:r>
                        <a:rPr lang="zh-TW" altLang="en-US" sz="1000" b="1">
                          <a:solidFill>
                            <a:schemeClr val="bg1"/>
                          </a:solidFill>
                          <a:latin typeface="微軟正黑體"/>
                          <a:ea typeface="微軟正黑體"/>
                        </a:rPr>
                        <a:t>、</a:t>
                      </a:r>
                      <a:r>
                        <a:rPr lang="en-US" altLang="zh-TW" sz="1000" b="1">
                          <a:solidFill>
                            <a:schemeClr val="bg1"/>
                          </a:solidFill>
                          <a:latin typeface="微軟正黑體"/>
                          <a:ea typeface="微軟正黑體"/>
                        </a:rPr>
                        <a:t>U.2 NVMe</a:t>
                      </a:r>
                      <a:endParaRPr lang="zh-TW" altLang="en-US" sz="1000" b="1">
                        <a:solidFill>
                          <a:schemeClr val="bg1"/>
                        </a:solidFill>
                        <a:latin typeface="微軟正黑體"/>
                        <a:ea typeface="微軟正黑體"/>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3477D"/>
                    </a:solidFill>
                  </a:tcPr>
                </a:tc>
                <a:tc>
                  <a:txBody>
                    <a:bodyPr/>
                    <a:lstStyle/>
                    <a:p>
                      <a:pPr algn="ctr"/>
                      <a:r>
                        <a:rPr lang="en-US" altLang="zh-TW" sz="1000" b="0" i="0" u="none" strike="noStrike" cap="none">
                          <a:solidFill>
                            <a:schemeClr val="tx1">
                              <a:lumMod val="25000"/>
                              <a:lumOff val="75000"/>
                            </a:schemeClr>
                          </a:solidFill>
                          <a:latin typeface="微軟正黑體"/>
                          <a:ea typeface="微軟正黑體"/>
                          <a:cs typeface="Arial"/>
                          <a:sym typeface="Arial"/>
                        </a:rPr>
                        <a:t>NVMe</a:t>
                      </a:r>
                      <a:endParaRPr lang="zh-TW" altLang="en-US" sz="1000" b="0" i="0" u="none" strike="noStrike" cap="none">
                        <a:solidFill>
                          <a:schemeClr val="tx1">
                            <a:lumMod val="25000"/>
                            <a:lumOff val="75000"/>
                          </a:schemeClr>
                        </a:solidFill>
                        <a:latin typeface="微軟正黑體"/>
                        <a:ea typeface="微軟正黑體"/>
                        <a:cs typeface="Arial"/>
                        <a:sym typeface="Arial"/>
                      </a:endParaRPr>
                    </a:p>
                  </a:txBody>
                  <a:tcPr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extLst>
                  <a:ext uri="{0D108BD9-81ED-4DB2-BD59-A6C34878D82A}">
                    <a16:rowId xmlns:a16="http://schemas.microsoft.com/office/drawing/2014/main" val="3557408266"/>
                  </a:ext>
                </a:extLst>
              </a:tr>
              <a:tr h="377798">
                <a:tc vMerge="1">
                  <a:txBody>
                    <a:bodyPr/>
                    <a:lstStyle/>
                    <a:p>
                      <a:endParaRPr lang="zh-TW">
                        <a:sym typeface="Arial"/>
                      </a:endParaRPr>
                    </a:p>
                  </a:txBody>
                  <a:tcPr/>
                </a:tc>
                <a:tc>
                  <a:txBody>
                    <a:bodyPr/>
                    <a:lstStyle/>
                    <a:p>
                      <a:pPr algn="l"/>
                      <a:r>
                        <a:rPr lang="en-US" altLang="zh-TW" sz="1000" b="0" i="0" u="none" strike="noStrike" cap="none">
                          <a:solidFill>
                            <a:schemeClr val="bg1"/>
                          </a:solidFill>
                          <a:latin typeface="微軟正黑體" panose="020B0604030504040204" pitchFamily="34" charset="-120"/>
                          <a:ea typeface="微軟正黑體" panose="020B0604030504040204" pitchFamily="34" charset="-120"/>
                          <a:cs typeface="Arial"/>
                          <a:sym typeface="Arial"/>
                        </a:rPr>
                        <a:t>PCIe SSD</a:t>
                      </a:r>
                      <a:r>
                        <a:rPr lang="zh-TW" altLang="en-US" sz="1000" b="0" i="0" u="none" strike="noStrike" cap="none">
                          <a:solidFill>
                            <a:schemeClr val="bg1"/>
                          </a:solidFill>
                          <a:latin typeface="微軟正黑體" panose="020B0604030504040204" pitchFamily="34" charset="-120"/>
                          <a:ea typeface="微軟正黑體" panose="020B0604030504040204" pitchFamily="34" charset="-120"/>
                          <a:cs typeface="Arial"/>
                          <a:sym typeface="Arial"/>
                        </a:rPr>
                        <a:t>卡</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tc>
                  <a:txBody>
                    <a:bodyPr/>
                    <a:lstStyle/>
                    <a:p>
                      <a:pPr algn="ctr"/>
                      <a:r>
                        <a:rPr lang="en-US" altLang="zh-TW" sz="1000" b="1">
                          <a:solidFill>
                            <a:schemeClr val="bg1"/>
                          </a:solidFill>
                          <a:latin typeface="微軟正黑體"/>
                          <a:ea typeface="微軟正黑體"/>
                        </a:rPr>
                        <a:t>2~4</a:t>
                      </a:r>
                      <a:r>
                        <a:rPr lang="zh-TW" altLang="en-US" sz="1000" b="1">
                          <a:solidFill>
                            <a:schemeClr val="bg1"/>
                          </a:solidFill>
                          <a:latin typeface="微軟正黑體"/>
                          <a:ea typeface="微軟正黑體"/>
                        </a:rPr>
                        <a:t>埠</a:t>
                      </a:r>
                      <a:r>
                        <a:rPr lang="en-US" altLang="zh-TW" sz="1000" b="1">
                          <a:solidFill>
                            <a:schemeClr val="bg1"/>
                          </a:solidFill>
                          <a:latin typeface="微軟正黑體"/>
                          <a:ea typeface="微軟正黑體"/>
                        </a:rPr>
                        <a:t>SATA/NVMe</a:t>
                      </a:r>
                      <a:r>
                        <a:rPr lang="zh-TW" altLang="en-US" sz="1000" b="1">
                          <a:solidFill>
                            <a:schemeClr val="bg1"/>
                          </a:solidFill>
                          <a:latin typeface="微軟正黑體"/>
                          <a:ea typeface="微軟正黑體"/>
                        </a:rPr>
                        <a:t>、</a:t>
                      </a:r>
                      <a:endParaRPr lang="en-US" altLang="zh-TW" sz="1000" b="1">
                        <a:solidFill>
                          <a:schemeClr val="bg1"/>
                        </a:solidFill>
                        <a:latin typeface="微軟正黑體"/>
                        <a:ea typeface="微軟正黑體"/>
                      </a:endParaRPr>
                    </a:p>
                    <a:p>
                      <a:pPr algn="ctr"/>
                      <a:r>
                        <a:rPr lang="zh-TW" altLang="en-US" sz="1000" b="1">
                          <a:solidFill>
                            <a:schemeClr val="bg1"/>
                          </a:solidFill>
                          <a:latin typeface="微軟正黑體" panose="020B0604030504040204" pitchFamily="34" charset="-120"/>
                          <a:ea typeface="微軟正黑體" panose="020B0604030504040204" pitchFamily="34" charset="-120"/>
                        </a:rPr>
                        <a:t>有支援</a:t>
                      </a:r>
                      <a:r>
                        <a:rPr lang="en-US" altLang="zh-TW" sz="1000" b="1">
                          <a:solidFill>
                            <a:schemeClr val="bg1"/>
                          </a:solidFill>
                          <a:latin typeface="微軟正黑體" panose="020B0604030504040204" pitchFamily="34" charset="-120"/>
                          <a:ea typeface="微軟正黑體" panose="020B0604030504040204" pitchFamily="34" charset="-120"/>
                        </a:rPr>
                        <a:t>10GbE</a:t>
                      </a:r>
                      <a:r>
                        <a:rPr lang="zh-TW" altLang="en-US" sz="1000" b="1">
                          <a:solidFill>
                            <a:schemeClr val="bg1"/>
                          </a:solidFill>
                          <a:latin typeface="微軟正黑體" panose="020B0604030504040204" pitchFamily="34" charset="-120"/>
                          <a:ea typeface="微軟正黑體" panose="020B0604030504040204" pitchFamily="34" charset="-120"/>
                        </a:rPr>
                        <a:t>最高</a:t>
                      </a:r>
                      <a:r>
                        <a:rPr lang="en-US" altLang="zh-TW" sz="1000" b="1">
                          <a:solidFill>
                            <a:schemeClr val="bg1"/>
                          </a:solidFill>
                          <a:latin typeface="微軟正黑體" panose="020B0604030504040204" pitchFamily="34" charset="-120"/>
                          <a:ea typeface="微軟正黑體" panose="020B0604030504040204" pitchFamily="34" charset="-120"/>
                        </a:rPr>
                        <a:t>PCIe Gen 3 x 8</a:t>
                      </a:r>
                      <a:endParaRPr lang="zh-TW" altLang="en-US" sz="1000" b="1">
                        <a:solidFill>
                          <a:schemeClr val="bg1"/>
                        </a:solidFill>
                        <a:latin typeface="微軟正黑體" panose="020B0604030504040204" pitchFamily="34" charset="-120"/>
                        <a:ea typeface="微軟正黑體" panose="020B0604030504040204" pitchFamily="34" charset="-12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3477D"/>
                    </a:solidFill>
                  </a:tcPr>
                </a:tc>
                <a:tc>
                  <a:txBody>
                    <a:bodyPr/>
                    <a:lstStyle/>
                    <a:p>
                      <a:pPr algn="ctr"/>
                      <a:r>
                        <a:rPr lang="en-US" altLang="zh-TW" sz="1000">
                          <a:solidFill>
                            <a:schemeClr val="tx1">
                              <a:lumMod val="25000"/>
                              <a:lumOff val="75000"/>
                            </a:schemeClr>
                          </a:solidFill>
                          <a:latin typeface="微軟正黑體"/>
                          <a:ea typeface="微軟正黑體"/>
                        </a:rPr>
                        <a:t>2</a:t>
                      </a:r>
                      <a:r>
                        <a:rPr lang="zh-TW" altLang="en-US" sz="1000">
                          <a:solidFill>
                            <a:schemeClr val="tx1">
                              <a:lumMod val="25000"/>
                              <a:lumOff val="75000"/>
                            </a:schemeClr>
                          </a:solidFill>
                          <a:latin typeface="微軟正黑體"/>
                          <a:ea typeface="微軟正黑體"/>
                        </a:rPr>
                        <a:t>埠</a:t>
                      </a:r>
                      <a:r>
                        <a:rPr lang="en-US" altLang="zh-TW" sz="1000">
                          <a:solidFill>
                            <a:schemeClr val="tx1">
                              <a:lumMod val="25000"/>
                              <a:lumOff val="75000"/>
                            </a:schemeClr>
                          </a:solidFill>
                          <a:latin typeface="微軟正黑體"/>
                          <a:ea typeface="微軟正黑體"/>
                        </a:rPr>
                        <a:t>SATA/NVMe</a:t>
                      </a:r>
                      <a:r>
                        <a:rPr lang="zh-TW" altLang="en-US" sz="1000" b="0" i="0" u="none" strike="noStrike" cap="none">
                          <a:solidFill>
                            <a:schemeClr val="tx1">
                              <a:lumMod val="25000"/>
                              <a:lumOff val="75000"/>
                            </a:schemeClr>
                          </a:solidFill>
                          <a:latin typeface="微軟正黑體"/>
                          <a:ea typeface="微軟正黑體"/>
                          <a:cs typeface="Arial"/>
                          <a:sym typeface="Arial"/>
                        </a:rPr>
                        <a:t>、</a:t>
                      </a:r>
                      <a:endParaRPr lang="en-US" altLang="zh-TW" sz="1000" b="0" i="0" u="none" strike="noStrike" cap="none">
                        <a:solidFill>
                          <a:schemeClr val="tx1">
                            <a:lumMod val="25000"/>
                            <a:lumOff val="75000"/>
                          </a:schemeClr>
                        </a:solidFill>
                        <a:latin typeface="微軟正黑體"/>
                        <a:ea typeface="微軟正黑體"/>
                        <a:cs typeface="Arial"/>
                        <a:sym typeface="Arial"/>
                      </a:endParaRPr>
                    </a:p>
                    <a:p>
                      <a:pPr algn="ctr"/>
                      <a:r>
                        <a:rPr lang="zh-TW" altLang="en-US" sz="1000" b="0" i="0" u="none" strike="noStrike" cap="none">
                          <a:solidFill>
                            <a:schemeClr val="tx1">
                              <a:lumMod val="25000"/>
                              <a:lumOff val="75000"/>
                            </a:schemeClr>
                          </a:solidFill>
                          <a:latin typeface="微軟正黑體" panose="020B0604030504040204" pitchFamily="34" charset="-120"/>
                          <a:ea typeface="微軟正黑體" panose="020B0604030504040204" pitchFamily="34" charset="-120"/>
                          <a:cs typeface="Arial"/>
                          <a:sym typeface="Arial"/>
                        </a:rPr>
                        <a:t>有支援</a:t>
                      </a:r>
                      <a:r>
                        <a:rPr lang="en-US" altLang="zh-TW" sz="1000" b="0" i="0" u="none" strike="noStrike" cap="none">
                          <a:solidFill>
                            <a:schemeClr val="tx1">
                              <a:lumMod val="25000"/>
                              <a:lumOff val="75000"/>
                            </a:schemeClr>
                          </a:solidFill>
                          <a:latin typeface="微軟正黑體" panose="020B0604030504040204" pitchFamily="34" charset="-120"/>
                          <a:ea typeface="微軟正黑體" panose="020B0604030504040204" pitchFamily="34" charset="-120"/>
                          <a:cs typeface="Arial"/>
                          <a:sym typeface="Arial"/>
                        </a:rPr>
                        <a:t>10GbE</a:t>
                      </a:r>
                      <a:r>
                        <a:rPr lang="zh-TW" altLang="en-US" sz="1000">
                          <a:solidFill>
                            <a:schemeClr val="tx1">
                              <a:lumMod val="25000"/>
                              <a:lumOff val="75000"/>
                            </a:schemeClr>
                          </a:solidFill>
                          <a:latin typeface="微軟正黑體" panose="020B0604030504040204" pitchFamily="34" charset="-120"/>
                          <a:ea typeface="微軟正黑體" panose="020B0604030504040204" pitchFamily="34" charset="-120"/>
                        </a:rPr>
                        <a:t>僅 </a:t>
                      </a:r>
                      <a:r>
                        <a:rPr lang="en-US" altLang="zh-TW" sz="1000">
                          <a:solidFill>
                            <a:schemeClr val="tx1">
                              <a:lumMod val="25000"/>
                              <a:lumOff val="75000"/>
                            </a:schemeClr>
                          </a:solidFill>
                          <a:latin typeface="微軟正黑體" panose="020B0604030504040204" pitchFamily="34" charset="-120"/>
                          <a:ea typeface="微軟正黑體" panose="020B0604030504040204" pitchFamily="34" charset="-120"/>
                        </a:rPr>
                        <a:t>PCIe 2.0 x 8</a:t>
                      </a:r>
                      <a:endParaRPr lang="zh-TW" altLang="en-US" sz="1000">
                        <a:solidFill>
                          <a:schemeClr val="tx1">
                            <a:lumMod val="25000"/>
                            <a:lumOff val="75000"/>
                          </a:schemeClr>
                        </a:solidFill>
                        <a:latin typeface="微軟正黑體" panose="020B0604030504040204" pitchFamily="34" charset="-120"/>
                        <a:ea typeface="微軟正黑體" panose="020B0604030504040204" pitchFamily="34" charset="-120"/>
                      </a:endParaRPr>
                    </a:p>
                  </a:txBody>
                  <a:tcPr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extLst>
                  <a:ext uri="{0D108BD9-81ED-4DB2-BD59-A6C34878D82A}">
                    <a16:rowId xmlns:a16="http://schemas.microsoft.com/office/drawing/2014/main" val="1085281887"/>
                  </a:ext>
                </a:extLst>
              </a:tr>
              <a:tr h="377798">
                <a:tc vMerge="1">
                  <a:txBody>
                    <a:bodyPr/>
                    <a:lstStyle/>
                    <a:p>
                      <a:endParaRPr lang="zh-TW">
                        <a:sym typeface="Arial"/>
                      </a:endParaRPr>
                    </a:p>
                  </a:txBody>
                  <a:tcPr/>
                </a:tc>
                <a:tc>
                  <a:txBody>
                    <a:bodyPr/>
                    <a:lstStyle/>
                    <a:p>
                      <a:pPr algn="l"/>
                      <a:r>
                        <a:rPr lang="en-US" altLang="zh-TW" sz="1000" b="0" i="0" u="none" strike="noStrike" cap="none">
                          <a:solidFill>
                            <a:schemeClr val="bg1"/>
                          </a:solidFill>
                          <a:latin typeface="微軟正黑體" panose="020B0604030504040204" pitchFamily="34" charset="-120"/>
                          <a:ea typeface="微軟正黑體" panose="020B0604030504040204" pitchFamily="34" charset="-120"/>
                          <a:cs typeface="Arial"/>
                          <a:sym typeface="Arial"/>
                        </a:rPr>
                        <a:t>SSD</a:t>
                      </a:r>
                      <a:r>
                        <a:rPr lang="zh-TW" altLang="en-US" sz="1000" b="0" i="0" u="none" strike="noStrike" cap="none">
                          <a:solidFill>
                            <a:schemeClr val="bg1"/>
                          </a:solidFill>
                          <a:latin typeface="微軟正黑體" panose="020B0604030504040204" pitchFamily="34" charset="-120"/>
                          <a:ea typeface="微軟正黑體" panose="020B0604030504040204" pitchFamily="34" charset="-120"/>
                          <a:cs typeface="Arial"/>
                          <a:sym typeface="Arial"/>
                        </a:rPr>
                        <a:t>轉接座</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tc>
                  <a:txBody>
                    <a:bodyPr/>
                    <a:lstStyle/>
                    <a:p>
                      <a:pPr algn="ctr"/>
                      <a:r>
                        <a:rPr lang="zh-TW" altLang="en-US" sz="1000" b="1">
                          <a:solidFill>
                            <a:schemeClr val="bg1"/>
                          </a:solidFill>
                          <a:latin typeface="微軟正黑體" panose="020B0604030504040204" pitchFamily="34" charset="-120"/>
                          <a:ea typeface="微軟正黑體" panose="020B0604030504040204" pitchFamily="34" charset="-120"/>
                        </a:rPr>
                        <a:t>有，</a:t>
                      </a:r>
                      <a:r>
                        <a:rPr lang="en-US" altLang="zh-CN" sz="1000" b="1">
                          <a:solidFill>
                            <a:schemeClr val="bg1"/>
                          </a:solidFill>
                          <a:latin typeface="微軟正黑體" panose="020B0604030504040204" pitchFamily="34" charset="-120"/>
                          <a:ea typeface="微軟正黑體" panose="020B0604030504040204" pitchFamily="34" charset="-120"/>
                        </a:rPr>
                        <a:t>2</a:t>
                      </a:r>
                      <a:r>
                        <a:rPr lang="zh-CN" altLang="en-US" sz="1000" b="1">
                          <a:solidFill>
                            <a:schemeClr val="bg1"/>
                          </a:solidFill>
                          <a:latin typeface="微軟正黑體" panose="020B0604030504040204" pitchFamily="34" charset="-120"/>
                          <a:ea typeface="微軟正黑體" panose="020B0604030504040204" pitchFamily="34" charset="-120"/>
                        </a:rPr>
                        <a:t>個</a:t>
                      </a:r>
                      <a:r>
                        <a:rPr lang="en-US" altLang="zh-CN" sz="1000" b="1">
                          <a:solidFill>
                            <a:schemeClr val="bg1"/>
                          </a:solidFill>
                          <a:latin typeface="微軟正黑體" panose="020B0604030504040204" pitchFamily="34" charset="-120"/>
                          <a:ea typeface="微軟正黑體" panose="020B0604030504040204" pitchFamily="34" charset="-120"/>
                        </a:rPr>
                        <a:t> M.2 SATA </a:t>
                      </a:r>
                      <a:r>
                        <a:rPr lang="zh-CN" altLang="en-US" sz="1000" b="1">
                          <a:solidFill>
                            <a:schemeClr val="bg1"/>
                          </a:solidFill>
                          <a:latin typeface="微軟正黑體" panose="020B0604030504040204" pitchFamily="34" charset="-120"/>
                          <a:ea typeface="微軟正黑體" panose="020B0604030504040204" pitchFamily="34" charset="-120"/>
                        </a:rPr>
                        <a:t>轉接</a:t>
                      </a:r>
                      <a:r>
                        <a:rPr lang="en-US" altLang="zh-CN" sz="1000" b="1">
                          <a:solidFill>
                            <a:schemeClr val="bg1"/>
                          </a:solidFill>
                          <a:latin typeface="微軟正黑體" panose="020B0604030504040204" pitchFamily="34" charset="-120"/>
                          <a:ea typeface="微軟正黑體" panose="020B0604030504040204" pitchFamily="34" charset="-120"/>
                        </a:rPr>
                        <a:t>2.5”SSD</a:t>
                      </a:r>
                      <a:r>
                        <a:rPr lang="zh-TW" altLang="en-US" sz="1000" b="1">
                          <a:solidFill>
                            <a:schemeClr val="bg1"/>
                          </a:solidFill>
                          <a:latin typeface="微軟正黑體" panose="020B0604030504040204" pitchFamily="34" charset="-120"/>
                          <a:ea typeface="微軟正黑體" panose="020B0604030504040204" pitchFamily="34" charset="-120"/>
                        </a:rPr>
                        <a:t>、</a:t>
                      </a:r>
                      <a:endParaRPr lang="en-US" altLang="zh-TW" sz="1000" b="1">
                        <a:solidFill>
                          <a:schemeClr val="bg1"/>
                        </a:solidFill>
                        <a:latin typeface="微軟正黑體" panose="020B0604030504040204" pitchFamily="34" charset="-120"/>
                        <a:ea typeface="微軟正黑體" panose="020B0604030504040204" pitchFamily="34" charset="-120"/>
                      </a:endParaRPr>
                    </a:p>
                    <a:p>
                      <a:pPr algn="ctr"/>
                      <a:r>
                        <a:rPr lang="en-US" altLang="zh-CN" sz="1000" b="1">
                          <a:solidFill>
                            <a:schemeClr val="bg1"/>
                          </a:solidFill>
                          <a:latin typeface="微軟正黑體"/>
                          <a:ea typeface="微軟正黑體"/>
                        </a:rPr>
                        <a:t>1</a:t>
                      </a:r>
                      <a:r>
                        <a:rPr lang="zh-TW" altLang="en-US" sz="1000" b="1">
                          <a:solidFill>
                            <a:schemeClr val="bg1"/>
                          </a:solidFill>
                          <a:latin typeface="微軟正黑體"/>
                          <a:ea typeface="微軟正黑體"/>
                        </a:rPr>
                        <a:t>或</a:t>
                      </a:r>
                      <a:r>
                        <a:rPr lang="en-US" altLang="zh-CN" sz="1000" b="1">
                          <a:solidFill>
                            <a:schemeClr val="bg1"/>
                          </a:solidFill>
                          <a:latin typeface="微軟正黑體"/>
                          <a:ea typeface="微軟正黑體"/>
                        </a:rPr>
                        <a:t>2</a:t>
                      </a:r>
                      <a:r>
                        <a:rPr lang="zh-TW" altLang="en-US" sz="1000" b="1">
                          <a:solidFill>
                            <a:schemeClr val="bg1"/>
                          </a:solidFill>
                          <a:latin typeface="微軟正黑體"/>
                          <a:ea typeface="微軟正黑體"/>
                        </a:rPr>
                        <a:t>個</a:t>
                      </a:r>
                      <a:r>
                        <a:rPr lang="en-US" altLang="zh-CN" sz="1000" b="1">
                          <a:solidFill>
                            <a:schemeClr val="bg1"/>
                          </a:solidFill>
                          <a:latin typeface="微軟正黑體"/>
                          <a:ea typeface="微軟正黑體"/>
                        </a:rPr>
                        <a:t> M.2 NVMe </a:t>
                      </a:r>
                      <a:r>
                        <a:rPr lang="zh-TW" altLang="en-US" sz="1000" b="1">
                          <a:solidFill>
                            <a:schemeClr val="bg1"/>
                          </a:solidFill>
                          <a:latin typeface="微軟正黑體"/>
                          <a:ea typeface="微軟正黑體"/>
                        </a:rPr>
                        <a:t>轉</a:t>
                      </a:r>
                      <a:r>
                        <a:rPr lang="en-US" altLang="zh-TW" sz="1000" b="1">
                          <a:solidFill>
                            <a:schemeClr val="bg1"/>
                          </a:solidFill>
                          <a:latin typeface="微軟正黑體"/>
                          <a:ea typeface="微軟正黑體"/>
                        </a:rPr>
                        <a:t>U.2 NVMe</a:t>
                      </a:r>
                      <a:endParaRPr lang="zh-TW" altLang="en-US" sz="1000" b="1">
                        <a:solidFill>
                          <a:schemeClr val="bg1"/>
                        </a:solidFill>
                        <a:latin typeface="微軟正黑體"/>
                        <a:ea typeface="微軟正黑體"/>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3477D"/>
                    </a:solidFill>
                  </a:tcPr>
                </a:tc>
                <a:tc>
                  <a:txBody>
                    <a:bodyPr/>
                    <a:lstStyle/>
                    <a:p>
                      <a:pPr algn="ctr"/>
                      <a:r>
                        <a:rPr lang="zh-TW" altLang="en-US" sz="1000">
                          <a:solidFill>
                            <a:schemeClr val="tx1">
                              <a:lumMod val="25000"/>
                              <a:lumOff val="75000"/>
                            </a:schemeClr>
                          </a:solidFill>
                          <a:latin typeface="微軟正黑體" panose="020B0604030504040204" pitchFamily="34" charset="-120"/>
                          <a:ea typeface="微軟正黑體" panose="020B0604030504040204" pitchFamily="34" charset="-120"/>
                        </a:rPr>
                        <a:t>無</a:t>
                      </a:r>
                    </a:p>
                  </a:txBody>
                  <a:tcPr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50A2A">
                        <a:alpha val="20000"/>
                      </a:srgbClr>
                    </a:solidFill>
                  </a:tcPr>
                </a:tc>
                <a:extLst>
                  <a:ext uri="{0D108BD9-81ED-4DB2-BD59-A6C34878D82A}">
                    <a16:rowId xmlns:a16="http://schemas.microsoft.com/office/drawing/2014/main" val="3115215870"/>
                  </a:ext>
                </a:extLst>
              </a:tr>
            </a:tbl>
          </a:graphicData>
        </a:graphic>
      </p:graphicFrame>
    </p:spTree>
    <p:extLst>
      <p:ext uri="{BB962C8B-B14F-4D97-AF65-F5344CB8AC3E}">
        <p14:creationId xmlns:p14="http://schemas.microsoft.com/office/powerpoint/2010/main" val="1600450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4230</Words>
  <Application>Microsoft Office PowerPoint</Application>
  <PresentationFormat>如螢幕大小 (16:9)</PresentationFormat>
  <Paragraphs>996</Paragraphs>
  <Slides>51</Slides>
  <Notes>38</Notes>
  <HiddenSlides>1</HiddenSlides>
  <MMClips>0</MMClips>
  <ScaleCrop>false</ScaleCrop>
  <HeadingPairs>
    <vt:vector size="6" baseType="variant">
      <vt:variant>
        <vt:lpstr>使用字型</vt:lpstr>
      </vt:variant>
      <vt:variant>
        <vt:i4>10</vt:i4>
      </vt:variant>
      <vt:variant>
        <vt:lpstr>佈景主題</vt:lpstr>
      </vt:variant>
      <vt:variant>
        <vt:i4>2</vt:i4>
      </vt:variant>
      <vt:variant>
        <vt:lpstr>投影片標題</vt:lpstr>
      </vt:variant>
      <vt:variant>
        <vt:i4>51</vt:i4>
      </vt:variant>
    </vt:vector>
  </HeadingPairs>
  <TitlesOfParts>
    <vt:vector size="63" baseType="lpstr">
      <vt:lpstr>Bebas</vt:lpstr>
      <vt:lpstr>微軟正黑體</vt:lpstr>
      <vt:lpstr>Verdana</vt:lpstr>
      <vt:lpstr>Lato</vt:lpstr>
      <vt:lpstr>微軟正黑體</vt:lpstr>
      <vt:lpstr>Microsoft JhengHei Light</vt:lpstr>
      <vt:lpstr>新細明體</vt:lpstr>
      <vt:lpstr>Calibri</vt:lpstr>
      <vt:lpstr>Montserrat</vt:lpstr>
      <vt:lpstr>Arial</vt:lpstr>
      <vt:lpstr>Focus</vt:lpstr>
      <vt:lpstr>自訂設計</vt:lpstr>
      <vt:lpstr>PowerPoint 簡報</vt:lpstr>
      <vt:lpstr>QNAP SSD 應用．黑科技總集成</vt:lpstr>
      <vt:lpstr>市場上有這麼多不同的SSD</vt:lpstr>
      <vt:lpstr>SSD NAND Flash 種類</vt:lpstr>
      <vt:lpstr>SSD 演進趨勢：介 面</vt:lpstr>
      <vt:lpstr>SSD 演進趨勢：價 格</vt:lpstr>
      <vt:lpstr>SSD 每GB成本</vt:lpstr>
      <vt:lpstr>SSD 基於工作負載來選擇</vt:lpstr>
      <vt:lpstr>QNAP的SSD應用在軟硬體方面都領先同業</vt:lpstr>
      <vt:lpstr>先來感受下有用SSD有用沒有的差異</vt:lpstr>
      <vt:lpstr>PowerPoint 簡報</vt:lpstr>
      <vt:lpstr>PowerPoint 簡報</vt:lpstr>
      <vt:lpstr>PowerPoint 簡報</vt:lpstr>
      <vt:lpstr>內建U.2 PCIe NVMe插槽：TS-2888X</vt:lpstr>
      <vt:lpstr>QM2 全系列 滿足不同擴充需求</vt:lpstr>
      <vt:lpstr>不只享受 SSD 更擁有 10GbE 高速傳輸</vt:lpstr>
      <vt:lpstr>第三方作業系統亦可使用</vt:lpstr>
      <vt:lpstr>不須浪費大容量硬碟插槽</vt:lpstr>
      <vt:lpstr>2.5”SATA 轉兩個 M.2 SATA 轉接盒</vt:lpstr>
      <vt:lpstr>U.2 NVMe 轉 M.2 NVMe 轉接盒</vt:lpstr>
      <vt:lpstr>溫度對SSD使用壽命的影響</vt:lpstr>
      <vt:lpstr>高導熱金屬機身散熱設計</vt:lpstr>
      <vt:lpstr>智能冷卻機制</vt:lpstr>
      <vt:lpstr>極緻散熱工藝</vt:lpstr>
      <vt:lpstr>PowerPoint 簡報</vt:lpstr>
      <vt:lpstr> 什麼是 SSD 預留空間 (Over-provisioning)</vt:lpstr>
      <vt:lpstr>PowerPoint 簡報</vt:lpstr>
      <vt:lpstr>PowerPoint 簡報</vt:lpstr>
      <vt:lpstr>How Over-provisioning can Affect SSD Performance and Endurance (3) </vt:lpstr>
      <vt:lpstr>預留空間OP如何影響 SSD 壽命與效能 ④</vt:lpstr>
      <vt:lpstr>QNAP 軟體定義 SSD 外掛預留空間 提升儲存性價比</vt:lpstr>
      <vt:lpstr>選對 SSD 很困難，選 QNAP 很簡單</vt:lpstr>
      <vt:lpstr>具智能感知，智慧判別分層資料</vt:lpstr>
      <vt:lpstr>Tiering On Demand (選擇資料夾做自動分層)</vt:lpstr>
      <vt:lpstr>QTS 4.4.1 支援重建 Qtier SSD 層 讓 Qtier 容量快速升級</vt:lpstr>
      <vt:lpstr>QTS 支援快取儲存應用</vt:lpstr>
      <vt:lpstr>QTS SSD 全域快取：三種設定一次滿足</vt:lpstr>
      <vt:lpstr>導入唯寫快取 (Write-Only)  有效提高 SSD 應用的性價比</vt:lpstr>
      <vt:lpstr>無需停機的SSD Cache應用</vt:lpstr>
      <vt:lpstr>SSD 快取與 Qtier 如何選擇</vt:lpstr>
      <vt:lpstr>SSD 健康監控工具</vt:lpstr>
      <vt:lpstr>SSD 可靠度主動通知機制</vt:lpstr>
      <vt:lpstr>SSD 功能支援列表</vt:lpstr>
      <vt:lpstr>PowerPoint 簡報</vt:lpstr>
      <vt:lpstr>QNAP NAS 搭配 SSD 儲存配置建議</vt:lpstr>
      <vt:lpstr>SSD 應用 選擇 QNAP  就對了 </vt:lpstr>
      <vt:lpstr>SSD 應用，選擇 QNAP 就對了 </vt:lpstr>
      <vt:lpstr>SSD 應用，選擇 QNAP 就對了 </vt:lpstr>
      <vt:lpstr>SSD 應用，選擇 QNAP 就對了 </vt:lpstr>
      <vt:lpstr>PowerPoint 簡報</vt:lpstr>
      <vt:lpstr>預留空間OP如何影響 SSD 壽命與效能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QNAP SSD Endurance Management</dc:title>
  <dc:creator>Sam Jen</dc:creator>
  <cp:keywords>壓縮</cp:keywords>
  <cp:lastModifiedBy>Lucas Lin</cp:lastModifiedBy>
  <cp:revision>1</cp:revision>
  <dcterms:modified xsi:type="dcterms:W3CDTF">2019-06-25T06:24:44Z</dcterms:modified>
</cp:coreProperties>
</file>