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433" r:id="rId5"/>
    <p:sldId id="326" r:id="rId6"/>
    <p:sldId id="369" r:id="rId7"/>
    <p:sldId id="434" r:id="rId8"/>
    <p:sldId id="435" r:id="rId9"/>
    <p:sldId id="431" r:id="rId10"/>
    <p:sldId id="430" r:id="rId11"/>
    <p:sldId id="1375" r:id="rId12"/>
    <p:sldId id="426" r:id="rId13"/>
    <p:sldId id="427" r:id="rId14"/>
    <p:sldId id="366" r:id="rId15"/>
    <p:sldId id="414" r:id="rId16"/>
    <p:sldId id="419" r:id="rId17"/>
    <p:sldId id="443" r:id="rId18"/>
    <p:sldId id="444" r:id="rId19"/>
    <p:sldId id="445" r:id="rId20"/>
    <p:sldId id="416" r:id="rId21"/>
    <p:sldId id="439" r:id="rId22"/>
    <p:sldId id="417" r:id="rId23"/>
    <p:sldId id="440" r:id="rId24"/>
    <p:sldId id="446" r:id="rId25"/>
    <p:sldId id="1376" r:id="rId26"/>
    <p:sldId id="441" r:id="rId27"/>
    <p:sldId id="447" r:id="rId28"/>
    <p:sldId id="448" r:id="rId29"/>
    <p:sldId id="449" r:id="rId30"/>
    <p:sldId id="450" r:id="rId31"/>
    <p:sldId id="452" r:id="rId32"/>
    <p:sldId id="355" r:id="rId33"/>
    <p:sldId id="423" r:id="rId34"/>
    <p:sldId id="262" r:id="rId35"/>
    <p:sldId id="332" r:id="rId36"/>
    <p:sldId id="422" r:id="rId37"/>
    <p:sldId id="409" r:id="rId38"/>
    <p:sldId id="453" r:id="rId39"/>
    <p:sldId id="428" r:id="rId40"/>
    <p:sldId id="348" r:id="rId41"/>
    <p:sldId id="436" r:id="rId42"/>
    <p:sldId id="437" r:id="rId43"/>
    <p:sldId id="438" r:id="rId44"/>
    <p:sldId id="451" r:id="rId45"/>
    <p:sldId id="1374" r:id="rId46"/>
    <p:sldId id="1378" r:id="rId47"/>
    <p:sldId id="1379" r:id="rId48"/>
    <p:sldId id="1380" r:id="rId49"/>
    <p:sldId id="1381" r:id="rId50"/>
    <p:sldId id="288" r:id="rId51"/>
    <p:sldId id="413" r:id="rId52"/>
    <p:sldId id="418" r:id="rId53"/>
    <p:sldId id="340" r:id="rId54"/>
    <p:sldId id="287" r:id="rId55"/>
  </p:sldIdLst>
  <p:sldSz cx="9144000" cy="5143500" type="screen16x9"/>
  <p:notesSz cx="6858000" cy="9144000"/>
  <p:embeddedFontLst>
    <p:embeddedFont>
      <p:font typeface="Arial Nova Light" panose="020B0304020202020204" pitchFamily="34" charset="0"/>
      <p:regular r:id="rId57"/>
      <p:italic r:id="rId58"/>
    </p:embeddedFont>
    <p:embeddedFont>
      <p:font typeface="Bebas" pitchFamily="2" charset="0"/>
      <p:regular r:id="rId59"/>
    </p:embeddedFont>
    <p:embeddedFont>
      <p:font typeface="Bebas Neue Book" panose="00000500000000000000" pitchFamily="2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Lato" panose="02020500000000000000" charset="0"/>
      <p:regular r:id="rId65"/>
      <p:bold r:id="rId66"/>
      <p:italic r:id="rId67"/>
      <p:boldItalic r:id="rId68"/>
    </p:embeddedFont>
    <p:embeddedFont>
      <p:font typeface="Montserrat" panose="00000500000000000000" pitchFamily="50" charset="0"/>
      <p:regular r:id="rId69"/>
      <p:bold r:id="rId70"/>
      <p:italic r:id="rId71"/>
      <p:boldItalic r:id="rId72"/>
    </p:embeddedFont>
    <p:embeddedFont>
      <p:font typeface="微軟正黑體" panose="020B0604030504040204" pitchFamily="34" charset="-120"/>
      <p:regular r:id="rId73"/>
      <p:bold r:id="rId74"/>
    </p:embeddedFont>
    <p:embeddedFont>
      <p:font typeface="微軟正黑體" panose="020B0604030504040204" pitchFamily="34" charset="-120"/>
      <p:regular r:id="rId73"/>
      <p:bold r:id="rId74"/>
    </p:embeddedFont>
    <p:embeddedFont>
      <p:font typeface="新細明體" panose="02020500000000000000" pitchFamily="18" charset="-12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oco Chiang" initials="QC" lastIdx="7" clrIdx="0">
    <p:extLst>
      <p:ext uri="{19B8F6BF-5375-455C-9EA6-DF929625EA0E}">
        <p15:presenceInfo xmlns:p15="http://schemas.microsoft.com/office/powerpoint/2012/main" userId="S::cocochiang@ieinet.onmicrosoft.com::31f7423a-afc2-4c20-bf5c-f3cb5a5196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FF"/>
    <a:srgbClr val="00B050"/>
    <a:srgbClr val="CF39D3"/>
    <a:srgbClr val="FFFFFF"/>
    <a:srgbClr val="00FFFF"/>
    <a:srgbClr val="CCFF33"/>
    <a:srgbClr val="FFFF00"/>
    <a:srgbClr val="D8EFFD"/>
    <a:srgbClr val="F59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55B4FF-F4CD-4114-AEC6-39BDFD6E19B3}">
  <a:tblStyle styleId="{0F55B4FF-F4CD-4114-AEC6-39BDFD6E19B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A98A1B-076C-46D0-92F5-A705057B6573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ABDB6C-D691-4EE8-BAD5-AE3D75C6308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78" y="7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075126623383522"/>
          <c:y val="3.7499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5.9232939632545931E-2"/>
          <c:y val="2.0890748031496063E-2"/>
          <c:w val="0.73329708005249339"/>
          <c:h val="0.69287992125984255"/>
        </c:manualLayout>
      </c:layout>
      <c:scatterChart>
        <c:scatterStyle val="lineMarker"/>
        <c:varyColors val="0"/>
        <c:ser>
          <c:idx val="0"/>
          <c:order val="0"/>
          <c:tx>
            <c:strRef>
              <c:f>工作表1!$C$1</c:f>
              <c:strCache>
                <c:ptCount val="1"/>
                <c:pt idx="0">
                  <c:v>Dollars/GB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2EF8FD"/>
              </a:solidFill>
              <a:ln w="9525">
                <a:noFill/>
              </a:ln>
              <a:effectLst/>
            </c:spPr>
          </c:marker>
          <c:xVal>
            <c:numRef>
              <c:f>工作表1!$B$2:$B$10</c:f>
              <c:numCache>
                <c:formatCode>General</c:formatCode>
                <c:ptCount val="9"/>
                <c:pt idx="0">
                  <c:v>320</c:v>
                </c:pt>
                <c:pt idx="1">
                  <c:v>205</c:v>
                </c:pt>
                <c:pt idx="2">
                  <c:v>168</c:v>
                </c:pt>
                <c:pt idx="3">
                  <c:v>100</c:v>
                </c:pt>
                <c:pt idx="4">
                  <c:v>100</c:v>
                </c:pt>
                <c:pt idx="5">
                  <c:v>86</c:v>
                </c:pt>
                <c:pt idx="6">
                  <c:v>90</c:v>
                </c:pt>
                <c:pt idx="7">
                  <c:v>90</c:v>
                </c:pt>
                <c:pt idx="8">
                  <c:v>58</c:v>
                </c:pt>
              </c:numCache>
            </c:numRef>
          </c:xVal>
          <c:yVal>
            <c:numRef>
              <c:f>工作表1!$C$2:$C$10</c:f>
              <c:numCache>
                <c:formatCode>General</c:formatCode>
                <c:ptCount val="9"/>
                <c:pt idx="0">
                  <c:v>0.67</c:v>
                </c:pt>
                <c:pt idx="1">
                  <c:v>0.43</c:v>
                </c:pt>
                <c:pt idx="2">
                  <c:v>0.33</c:v>
                </c:pt>
                <c:pt idx="3">
                  <c:v>0.2</c:v>
                </c:pt>
                <c:pt idx="4">
                  <c:v>0.2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43-44EE-A5E9-67E532D36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0449720"/>
        <c:axId val="1170445784"/>
      </c:scatterChart>
      <c:valAx>
        <c:axId val="1170449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  <a:cs typeface="+mn-cs"/>
                  </a:defRPr>
                </a:pPr>
                <a:r>
                  <a:rPr lang="en-US" altLang="zh-TW">
                    <a:solidFill>
                      <a:schemeClr val="bg1"/>
                    </a:solidFill>
                    <a:latin typeface="+mn-lt"/>
                    <a:ea typeface="微軟正黑體" panose="020B0604030504040204" pitchFamily="34" charset="-120"/>
                  </a:rPr>
                  <a:t>Total Price</a:t>
                </a:r>
              </a:p>
            </c:rich>
          </c:tx>
          <c:layout>
            <c:manualLayout>
              <c:xMode val="edge"/>
              <c:yMode val="edge"/>
              <c:x val="0.34619384409608761"/>
              <c:y val="0.785937499999999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zh-TW"/>
          </a:p>
        </c:txPr>
        <c:crossAx val="1170445784"/>
        <c:crosses val="autoZero"/>
        <c:crossBetween val="midCat"/>
      </c:valAx>
      <c:valAx>
        <c:axId val="1170445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170449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QM2 </a:t>
            </a:r>
            <a:r>
              <a:rPr lang="zh-CN" altLang="en-US"/>
              <a:t>直播</a:t>
            </a:r>
            <a:r>
              <a:rPr lang="en-US" altLang="zh-CN"/>
              <a:t>P.22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1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0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667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P10&gt;&gt;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動畫示意</a:t>
            </a: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播完會停留在完整畫面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26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cs typeface="Arial"/>
                <a:sym typeface="Arial"/>
              </a:rPr>
              <a:t>展開狀態圖非動畫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13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P13&gt;&gt;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動畫示意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626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75027278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資料回寫的起始空間將會降低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240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18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latin typeface="Arial"/>
                <a:ea typeface="Arial"/>
                <a:cs typeface="Arial"/>
                <a:sym typeface="Arial"/>
              </a:rPr>
              <a:t>73652517</a:t>
            </a:r>
          </a:p>
          <a:p>
            <a:pPr>
              <a:buClr>
                <a:schemeClr val="dk1"/>
              </a:buClr>
              <a:buSzPts val="1100"/>
            </a:pPr>
            <a:endParaRPr lang="zh-TW" altLang="en-US" sz="1100">
              <a:latin typeface="Arial"/>
              <a:ea typeface="Calibri"/>
              <a:cs typeface="Arial"/>
            </a:endParaRPr>
          </a:p>
          <a:p>
            <a:pPr>
              <a:buClr>
                <a:schemeClr val="dk1"/>
              </a:buClr>
              <a:buSzPts val="1100"/>
              <a:buFont typeface="Calibri"/>
            </a:pPr>
            <a:r>
              <a:rPr lang="zh-TW" altLang="en-US" sz="1100">
                <a:latin typeface="Calibri"/>
                <a:ea typeface="Calibri"/>
                <a:cs typeface="Calibri"/>
              </a:rPr>
              <a:t>更新筆記: "</a:t>
            </a:r>
            <a:r>
              <a:rPr lang="zh-TW" b="1"/>
              <a:t>解決</a:t>
            </a:r>
            <a:r>
              <a:rPr lang="zh-TW" b="1">
                <a:latin typeface="新細明體"/>
                <a:ea typeface="新細明體"/>
                <a:cs typeface="Calibri"/>
              </a:rPr>
              <a:t>" 改成 </a:t>
            </a:r>
            <a:r>
              <a:rPr lang="en-US" altLang="zh-TW" b="1">
                <a:latin typeface="新細明體"/>
                <a:ea typeface="新細明體"/>
                <a:cs typeface="Calibri"/>
              </a:rPr>
              <a:t>"</a:t>
            </a:r>
            <a:r>
              <a:rPr lang="zh-TW" b="1">
                <a:latin typeface="新細明體"/>
                <a:ea typeface="新細明體"/>
                <a:cs typeface="Calibri"/>
              </a:rPr>
              <a:t>解決的"</a:t>
            </a:r>
            <a:endParaRPr lang="zh-TW" altLang="en-US" sz="11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7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動態備案</a:t>
            </a:r>
            <a:r>
              <a:rPr lang="en-US" altLang="zh-TW"/>
              <a:t>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4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QTS 4.4.1 </a:t>
            </a:r>
            <a:r>
              <a:rPr lang="zh-TW" altLang="en-US"/>
              <a:t>以前  如果 </a:t>
            </a:r>
            <a:r>
              <a:rPr lang="en-US" altLang="zh-TW"/>
              <a:t>...... </a:t>
            </a:r>
            <a:r>
              <a:rPr lang="zh-TW" altLang="en-US"/>
              <a:t>就需要 </a:t>
            </a:r>
            <a:r>
              <a:rPr lang="en-US" altLang="zh-TW"/>
              <a:t>.....  </a:t>
            </a:r>
            <a:r>
              <a:rPr lang="zh-TW" altLang="en-US"/>
              <a:t>這樣很不好用  且 需要非常大 的 周轉空間 </a:t>
            </a:r>
            <a:r>
              <a:rPr lang="en-US" altLang="zh-TW"/>
              <a:t>.... </a:t>
            </a:r>
          </a:p>
          <a:p>
            <a:endParaRPr lang="en-US" altLang="zh-TW"/>
          </a:p>
          <a:p>
            <a:r>
              <a:rPr lang="zh-TW" altLang="en-US"/>
              <a:t>現在 </a:t>
            </a:r>
            <a:r>
              <a:rPr lang="en-US" altLang="zh-TW"/>
              <a:t>QTS 4.4.1 </a:t>
            </a:r>
            <a:r>
              <a:rPr lang="zh-TW" altLang="en-US"/>
              <a:t>只需要 </a:t>
            </a:r>
            <a:r>
              <a:rPr lang="en-US" altLang="zh-TW"/>
              <a:t>......  </a:t>
            </a:r>
            <a:r>
              <a:rPr lang="zh-TW" altLang="en-US"/>
              <a:t>就好了</a:t>
            </a:r>
          </a:p>
          <a:p>
            <a:endParaRPr lang="zh-TW" altLang="en-US"/>
          </a:p>
          <a:p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641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動態備案</a:t>
            </a:r>
            <a:r>
              <a:rPr lang="en-US" altLang="zh-TW"/>
              <a:t>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9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04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IO Aware and Tiering On Demand</a:t>
            </a:r>
            <a:endParaRPr/>
          </a:p>
          <a:p>
            <a:pPr marL="17145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2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882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388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8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70996463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316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ab8f828b2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ab8f828b2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83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050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70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2:notes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3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36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203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3/21, QM2</a:t>
            </a:r>
            <a:r>
              <a:rPr lang="zh-CN" altLang="en-US"/>
              <a:t>卡直播</a:t>
            </a:r>
            <a:r>
              <a:rPr lang="zh-TW" altLang="en-US"/>
              <a:t> </a:t>
            </a:r>
            <a:r>
              <a:rPr lang="en-US" altLang="zh-TW"/>
              <a:t>P.23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5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QNA </a:t>
            </a:r>
            <a:r>
              <a:rPr lang="zh-CN" altLang="en-US"/>
              <a:t>直播</a:t>
            </a:r>
            <a:r>
              <a:rPr lang="zh-TW" altLang="en-US"/>
              <a:t> </a:t>
            </a:r>
            <a:r>
              <a:rPr lang="en-US" altLang="zh-TW"/>
              <a:t>P.8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7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8">
            <a:extLst>
              <a:ext uri="{FF2B5EF4-FFF2-40B4-BE49-F238E27FC236}">
                <a16:creationId xmlns:a16="http://schemas.microsoft.com/office/drawing/2014/main" id="{4B127E7A-768D-4F6E-931E-032A3495C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250" y="165150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userDrawn="1">
  <p:cSld name="標題及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 的圖片&#10;&#10;自動產生的描述">
            <a:extLst>
              <a:ext uri="{FF2B5EF4-FFF2-40B4-BE49-F238E27FC236}">
                <a16:creationId xmlns:a16="http://schemas.microsoft.com/office/drawing/2014/main" id="{C916A558-BC4C-4852-B147-6751569A3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3230E25-BB51-4368-9455-BCB37B607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2096916A-6519-44A0-921F-85BD0E5FC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" y="0"/>
            <a:ext cx="9142223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03561F-0DA5-4286-B009-3C65C4FFE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 hidden="1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 hidden="1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72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FF5B420C-0D34-432E-9FF8-2BCF0270DF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一張含有 室內 的圖片&#10;&#10;自動產生的描述">
            <a:extLst>
              <a:ext uri="{FF2B5EF4-FFF2-40B4-BE49-F238E27FC236}">
                <a16:creationId xmlns:a16="http://schemas.microsoft.com/office/drawing/2014/main" id="{387E4330-543E-429B-8F92-133D3FBC64C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  <p:sp>
        <p:nvSpPr>
          <p:cNvPr id="9" name="Title 1" hidden="1">
            <a:extLst>
              <a:ext uri="{FF2B5EF4-FFF2-40B4-BE49-F238E27FC236}">
                <a16:creationId xmlns:a16="http://schemas.microsoft.com/office/drawing/2014/main" id="{76F1FF4A-A264-4182-9404-04ACE0B65522}"/>
              </a:ext>
            </a:extLst>
          </p:cNvPr>
          <p:cNvSpPr txBox="1">
            <a:spLocks/>
          </p:cNvSpPr>
          <p:nvPr userDrawn="1"/>
        </p:nvSpPr>
        <p:spPr>
          <a:xfrm>
            <a:off x="421767" y="219599"/>
            <a:ext cx="8520600" cy="1009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6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9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4.svg"/><Relationship Id="rId7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6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4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image" Target="../media/image15.gif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9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jpeg"/><Relationship Id="rId7" Type="http://schemas.openxmlformats.org/officeDocument/2006/relationships/image" Target="../media/image107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1.wdp"/><Relationship Id="rId9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4.svg"/><Relationship Id="rId7" Type="http://schemas.openxmlformats.org/officeDocument/2006/relationships/image" Target="../media/image1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anandtech.com/show/12136/the-intel-optane-ssd-900p-480gb-review/5" TargetMode="External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s://www.kamshin.com/2018/11/what-future-for-intel-optane/" TargetMode="External"/><Relationship Id="rId9" Type="http://schemas.openxmlformats.org/officeDocument/2006/relationships/image" Target="../media/image34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sv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image" Target="../media/image144.png"/><Relationship Id="rId10" Type="http://schemas.openxmlformats.org/officeDocument/2006/relationships/image" Target="../media/image34.svg"/><Relationship Id="rId4" Type="http://schemas.openxmlformats.org/officeDocument/2006/relationships/image" Target="../media/image143.svg"/><Relationship Id="rId9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10" Type="http://schemas.openxmlformats.org/officeDocument/2006/relationships/image" Target="../media/image159.sv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hyperlink" Target="https://www.xfastest.com/thread-167519-1-1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34.svg"/><Relationship Id="rId4" Type="http://schemas.openxmlformats.org/officeDocument/2006/relationships/image" Target="../media/image39.svg"/><Relationship Id="rId9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8.gif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63.png"/><Relationship Id="rId4" Type="http://schemas.openxmlformats.org/officeDocument/2006/relationships/image" Target="../media/image9.png"/><Relationship Id="rId9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chart" Target="../charts/chart1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室內 的圖片&#10;&#10;自動產生的描述">
            <a:extLst>
              <a:ext uri="{FF2B5EF4-FFF2-40B4-BE49-F238E27FC236}">
                <a16:creationId xmlns:a16="http://schemas.microsoft.com/office/drawing/2014/main" id="{3F024812-0711-4939-A534-22E4BF3C9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" y="2343150"/>
            <a:ext cx="9127098" cy="4572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3140696-E6A7-478A-9BF7-EBA7E69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484" y="-38100"/>
            <a:ext cx="9437511" cy="5308600"/>
          </a:xfrm>
          <a:prstGeom prst="rect">
            <a:avLst/>
          </a:prstGeom>
        </p:spPr>
      </p:pic>
      <p:pic>
        <p:nvPicPr>
          <p:cNvPr id="5" name="圖片 4" descr="一張含有 監視器, 室內, 電腦, 鍵盤 的圖片&#10;&#10;自動產生的描述">
            <a:extLst>
              <a:ext uri="{FF2B5EF4-FFF2-40B4-BE49-F238E27FC236}">
                <a16:creationId xmlns:a16="http://schemas.microsoft.com/office/drawing/2014/main" id="{BEA63E3F-B6AC-42C4-A466-C570091020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-8451" y="-9525"/>
            <a:ext cx="9202522" cy="518600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B0B3077-16F5-4140-83F3-08ACF47C7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12" y="1094988"/>
            <a:ext cx="4538002" cy="3756910"/>
          </a:xfrm>
          <a:prstGeom prst="rect">
            <a:avLst/>
          </a:prstGeom>
        </p:spPr>
      </p:pic>
      <p:pic>
        <p:nvPicPr>
          <p:cNvPr id="19" name="光暈">
            <a:extLst>
              <a:ext uri="{FF2B5EF4-FFF2-40B4-BE49-F238E27FC236}">
                <a16:creationId xmlns:a16="http://schemas.microsoft.com/office/drawing/2014/main" id="{C72B2080-C638-493E-8E28-232104529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644" y="1323975"/>
            <a:ext cx="2802256" cy="272225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CB89CB2-14BC-4DE0-AA69-88F2A06EC624}"/>
              </a:ext>
            </a:extLst>
          </p:cNvPr>
          <p:cNvGrpSpPr/>
          <p:nvPr/>
        </p:nvGrpSpPr>
        <p:grpSpPr>
          <a:xfrm rot="20548958">
            <a:off x="-9787404" y="-258873"/>
            <a:ext cx="33589050" cy="33589046"/>
            <a:chOff x="-15546663" y="-981202"/>
            <a:chExt cx="36038598" cy="36038600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05480A1-4C87-4411-86F4-40068CCA522D}"/>
                </a:ext>
              </a:extLst>
            </p:cNvPr>
            <p:cNvSpPr/>
            <p:nvPr/>
          </p:nvSpPr>
          <p:spPr>
            <a:xfrm>
              <a:off x="-15546663" y="-981202"/>
              <a:ext cx="36038598" cy="36038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 descr="一張含有 桌 的圖片&#10;&#10;自動產生的描述">
              <a:extLst>
                <a:ext uri="{FF2B5EF4-FFF2-40B4-BE49-F238E27FC236}">
                  <a16:creationId xmlns:a16="http://schemas.microsoft.com/office/drawing/2014/main" id="{372113F4-B95E-4178-9551-46251A907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1" name="圖片 10" descr="一張含有 物件, 坐 的圖片&#10;&#10;自動產生的描述">
              <a:extLst>
                <a:ext uri="{FF2B5EF4-FFF2-40B4-BE49-F238E27FC236}">
                  <a16:creationId xmlns:a16="http://schemas.microsoft.com/office/drawing/2014/main" id="{F605A9A5-5660-4C95-B203-DF348DEE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612F4BD3-3F09-4D62-8349-58AFF10622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880" y="5694590"/>
            <a:ext cx="5321081" cy="4007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35E57F3D-6679-4585-AC21-D70514FE3584}"/>
              </a:ext>
            </a:extLst>
          </p:cNvPr>
          <p:cNvGrpSpPr/>
          <p:nvPr/>
        </p:nvGrpSpPr>
        <p:grpSpPr>
          <a:xfrm rot="5400000">
            <a:off x="8033734" y="2681089"/>
            <a:ext cx="11825786" cy="11825786"/>
            <a:chOff x="-921793" y="-407443"/>
            <a:chExt cx="11825786" cy="11825786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B603CE92-A683-4434-AB0C-AC4516FAD1E8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 descr="一張含有 桌 的圖片&#10;&#10;自動產生的描述">
              <a:extLst>
                <a:ext uri="{FF2B5EF4-FFF2-40B4-BE49-F238E27FC236}">
                  <a16:creationId xmlns:a16="http://schemas.microsoft.com/office/drawing/2014/main" id="{71FD545C-5C92-4712-A4E8-EA90EAD7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8" name="圖片 17" descr="一張含有 物件, 坐 的圖片&#10;&#10;自動產生的描述">
              <a:extLst>
                <a:ext uri="{FF2B5EF4-FFF2-40B4-BE49-F238E27FC236}">
                  <a16:creationId xmlns:a16="http://schemas.microsoft.com/office/drawing/2014/main" id="{7A8F0BAD-179C-4209-A1CF-18C9F975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B986AF12-1D31-4658-97F9-DA90CA8A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70" y="1598623"/>
            <a:ext cx="3959157" cy="289469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5ED44C1-6717-4C7F-8344-1C57F0B40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18" y="1579145"/>
            <a:ext cx="4013875" cy="2915417"/>
          </a:xfrm>
          <a:prstGeom prst="rect">
            <a:avLst/>
          </a:prstGeom>
          <a:ln>
            <a:noFill/>
          </a:ln>
        </p:spPr>
      </p:pic>
      <p:sp>
        <p:nvSpPr>
          <p:cNvPr id="7" name="手繪多邊形: 圖案 6" hidden="1">
            <a:extLst>
              <a:ext uri="{FF2B5EF4-FFF2-40B4-BE49-F238E27FC236}">
                <a16:creationId xmlns:a16="http://schemas.microsoft.com/office/drawing/2014/main" id="{80C3EF62-6A7E-46A3-9E5C-46940F46A0D7}"/>
              </a:ext>
            </a:extLst>
          </p:cNvPr>
          <p:cNvSpPr/>
          <p:nvPr/>
        </p:nvSpPr>
        <p:spPr>
          <a:xfrm>
            <a:off x="1604963" y="2814638"/>
            <a:ext cx="942975" cy="314325"/>
          </a:xfrm>
          <a:custGeom>
            <a:avLst/>
            <a:gdLst>
              <a:gd name="connsiteX0" fmla="*/ 33337 w 942975"/>
              <a:gd name="connsiteY0" fmla="*/ 0 h 314325"/>
              <a:gd name="connsiteX1" fmla="*/ 33337 w 942975"/>
              <a:gd name="connsiteY1" fmla="*/ 0 h 314325"/>
              <a:gd name="connsiteX2" fmla="*/ 942975 w 942975"/>
              <a:gd name="connsiteY2" fmla="*/ 23812 h 314325"/>
              <a:gd name="connsiteX3" fmla="*/ 871537 w 942975"/>
              <a:gd name="connsiteY3" fmla="*/ 314325 h 314325"/>
              <a:gd name="connsiteX4" fmla="*/ 0 w 942975"/>
              <a:gd name="connsiteY4" fmla="*/ 76200 h 314325"/>
              <a:gd name="connsiteX5" fmla="*/ 33337 w 942975"/>
              <a:gd name="connsiteY5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2975" h="314325">
                <a:moveTo>
                  <a:pt x="33337" y="0"/>
                </a:moveTo>
                <a:lnTo>
                  <a:pt x="33337" y="0"/>
                </a:lnTo>
                <a:lnTo>
                  <a:pt x="942975" y="23812"/>
                </a:lnTo>
                <a:lnTo>
                  <a:pt x="871537" y="314325"/>
                </a:lnTo>
                <a:lnTo>
                  <a:pt x="0" y="76200"/>
                </a:lnTo>
                <a:lnTo>
                  <a:pt x="333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: 圖案 19" hidden="1">
            <a:extLst>
              <a:ext uri="{FF2B5EF4-FFF2-40B4-BE49-F238E27FC236}">
                <a16:creationId xmlns:a16="http://schemas.microsoft.com/office/drawing/2014/main" id="{99992278-2291-4D8D-91EF-1E55B38F66C9}"/>
              </a:ext>
            </a:extLst>
          </p:cNvPr>
          <p:cNvSpPr/>
          <p:nvPr/>
        </p:nvSpPr>
        <p:spPr>
          <a:xfrm rot="7717716">
            <a:off x="6328270" y="2586624"/>
            <a:ext cx="942975" cy="314325"/>
          </a:xfrm>
          <a:custGeom>
            <a:avLst/>
            <a:gdLst>
              <a:gd name="connsiteX0" fmla="*/ 33337 w 942975"/>
              <a:gd name="connsiteY0" fmla="*/ 0 h 314325"/>
              <a:gd name="connsiteX1" fmla="*/ 33337 w 942975"/>
              <a:gd name="connsiteY1" fmla="*/ 0 h 314325"/>
              <a:gd name="connsiteX2" fmla="*/ 942975 w 942975"/>
              <a:gd name="connsiteY2" fmla="*/ 23812 h 314325"/>
              <a:gd name="connsiteX3" fmla="*/ 871537 w 942975"/>
              <a:gd name="connsiteY3" fmla="*/ 314325 h 314325"/>
              <a:gd name="connsiteX4" fmla="*/ 0 w 942975"/>
              <a:gd name="connsiteY4" fmla="*/ 76200 h 314325"/>
              <a:gd name="connsiteX5" fmla="*/ 33337 w 942975"/>
              <a:gd name="connsiteY5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2975" h="314325">
                <a:moveTo>
                  <a:pt x="33337" y="0"/>
                </a:moveTo>
                <a:lnTo>
                  <a:pt x="33337" y="0"/>
                </a:lnTo>
                <a:lnTo>
                  <a:pt x="942975" y="23812"/>
                </a:lnTo>
                <a:lnTo>
                  <a:pt x="871537" y="314325"/>
                </a:lnTo>
                <a:lnTo>
                  <a:pt x="0" y="76200"/>
                </a:lnTo>
                <a:lnTo>
                  <a:pt x="333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版面配置區 1">
            <a:extLst>
              <a:ext uri="{FF2B5EF4-FFF2-40B4-BE49-F238E27FC236}">
                <a16:creationId xmlns:a16="http://schemas.microsoft.com/office/drawing/2014/main" id="{141CAF00-880E-4896-8CFF-E52AAD39B88E}"/>
              </a:ext>
            </a:extLst>
          </p:cNvPr>
          <p:cNvSpPr txBox="1">
            <a:spLocks/>
          </p:cNvSpPr>
          <p:nvPr/>
        </p:nvSpPr>
        <p:spPr>
          <a:xfrm>
            <a:off x="121993" y="976049"/>
            <a:ext cx="4572000" cy="678721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 dirty="0">
                <a:solidFill>
                  <a:srgbClr val="69F0E1"/>
                </a:solidFill>
                <a:latin typeface="+mn-lt"/>
                <a:ea typeface="微軟正黑體"/>
              </a:rPr>
              <a:t>Not Using SSD Cache </a:t>
            </a:r>
            <a:br>
              <a:rPr lang="en-US" altLang="zh-TW" sz="1800" b="1" dirty="0">
                <a:solidFill>
                  <a:srgbClr val="69F0E1"/>
                </a:solidFill>
                <a:latin typeface="+mn-lt"/>
                <a:ea typeface="微軟正黑體"/>
              </a:rPr>
            </a:br>
            <a:r>
              <a:rPr lang="en-US" altLang="zh-TW" dirty="0">
                <a:solidFill>
                  <a:schemeClr val="bg1"/>
                </a:solidFill>
                <a:latin typeface="+mn-lt"/>
              </a:rPr>
              <a:t>Using </a:t>
            </a:r>
            <a:r>
              <a:rPr lang="en-US" altLang="zh-TW" dirty="0" err="1">
                <a:solidFill>
                  <a:schemeClr val="bg1"/>
                </a:solidFill>
                <a:latin typeface="+mn-lt"/>
              </a:rPr>
              <a:t>IOMeter</a:t>
            </a:r>
            <a:r>
              <a:rPr lang="en-US" altLang="zh-TW" dirty="0">
                <a:solidFill>
                  <a:schemeClr val="bg1"/>
                </a:solidFill>
                <a:latin typeface="+mn-lt"/>
              </a:rPr>
              <a:t> to measure IOPS</a:t>
            </a:r>
            <a:endParaRPr lang="en-US" altLang="zh-TW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4" name="文字版面配置區 1">
            <a:extLst>
              <a:ext uri="{FF2B5EF4-FFF2-40B4-BE49-F238E27FC236}">
                <a16:creationId xmlns:a16="http://schemas.microsoft.com/office/drawing/2014/main" id="{921C3387-7947-4409-A26C-2A93538D9DFE}"/>
              </a:ext>
            </a:extLst>
          </p:cNvPr>
          <p:cNvSpPr txBox="1">
            <a:spLocks/>
          </p:cNvSpPr>
          <p:nvPr/>
        </p:nvSpPr>
        <p:spPr>
          <a:xfrm>
            <a:off x="4691014" y="976049"/>
            <a:ext cx="3796285" cy="678721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 dirty="0">
                <a:solidFill>
                  <a:srgbClr val="69F0E1"/>
                </a:solidFill>
                <a:latin typeface="+mn-lt"/>
                <a:ea typeface="微軟正黑體"/>
              </a:rPr>
              <a:t>Using QNAP SSD Global Cache</a:t>
            </a:r>
            <a:endParaRPr lang="en-US" altLang="zh-TW" sz="1800" b="1" dirty="0">
              <a:solidFill>
                <a:srgbClr val="69F0E1"/>
              </a:solidFill>
              <a:latin typeface="+mn-lt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+mn-lt"/>
                <a:ea typeface="微軟正黑體"/>
              </a:rPr>
              <a:t>Using </a:t>
            </a:r>
            <a:r>
              <a:rPr lang="en-US" altLang="zh-TW" dirty="0" err="1">
                <a:solidFill>
                  <a:schemeClr val="bg1"/>
                </a:solidFill>
                <a:latin typeface="+mn-lt"/>
                <a:ea typeface="微軟正黑體"/>
              </a:rPr>
              <a:t>IOMeter</a:t>
            </a:r>
            <a:r>
              <a:rPr lang="en-US" altLang="zh-TW" dirty="0">
                <a:solidFill>
                  <a:schemeClr val="bg1"/>
                </a:solidFill>
                <a:latin typeface="+mn-lt"/>
                <a:ea typeface="微軟正黑體"/>
              </a:rPr>
              <a:t> to measure IOPS</a:t>
            </a:r>
          </a:p>
        </p:txBody>
      </p:sp>
      <p:sp>
        <p:nvSpPr>
          <p:cNvPr id="12" name="文字版面配置區 1">
            <a:extLst>
              <a:ext uri="{FF2B5EF4-FFF2-40B4-BE49-F238E27FC236}">
                <a16:creationId xmlns:a16="http://schemas.microsoft.com/office/drawing/2014/main" id="{0E353095-F107-46DC-A7A1-8A596CDD3B09}"/>
              </a:ext>
            </a:extLst>
          </p:cNvPr>
          <p:cNvSpPr txBox="1">
            <a:spLocks/>
          </p:cNvSpPr>
          <p:nvPr/>
        </p:nvSpPr>
        <p:spPr>
          <a:xfrm>
            <a:off x="397618" y="4599602"/>
            <a:ext cx="8145275" cy="678721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000" dirty="0">
                <a:solidFill>
                  <a:schemeClr val="bg1"/>
                </a:solidFill>
                <a:latin typeface="+mn-lt"/>
                <a:ea typeface="微軟正黑體"/>
              </a:rPr>
              <a:t>Test Config.: TS-1283XU 16G 8* Seagate 1TB RAID 5, 4* Samsung SSD RAID 10</a:t>
            </a:r>
          </a:p>
          <a:p>
            <a:r>
              <a:rPr lang="zh-TW" altLang="en-US" sz="1000" dirty="0">
                <a:solidFill>
                  <a:schemeClr val="bg1"/>
                </a:solidFill>
                <a:latin typeface="+mn-lt"/>
                <a:ea typeface="微軟正黑體"/>
              </a:rPr>
              <a:t>Windows 10 i7 64G with 10GbE Ethernet SMB. 4k Random Write, 32 Workers, 4 Outstanding </a:t>
            </a:r>
          </a:p>
        </p:txBody>
      </p:sp>
      <p:sp>
        <p:nvSpPr>
          <p:cNvPr id="11" name="標題 2">
            <a:extLst>
              <a:ext uri="{FF2B5EF4-FFF2-40B4-BE49-F238E27FC236}">
                <a16:creationId xmlns:a16="http://schemas.microsoft.com/office/drawing/2014/main" id="{77945694-4BDD-4DB7-B97A-05F632AE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500"/>
            <a:ext cx="8229600" cy="812800"/>
          </a:xfrm>
          <a:prstGeom prst="rect">
            <a:avLst/>
          </a:prstGeom>
        </p:spPr>
        <p:txBody>
          <a:bodyPr/>
          <a:lstStyle/>
          <a:p>
            <a:r>
              <a:rPr lang="en-US" altLang="zh-TW" sz="2500" dirty="0"/>
              <a:t>The Difference Between Using SSD And Not Using SSD</a:t>
            </a:r>
            <a:endParaRPr lang="zh-TW" altLang="en-US" sz="2500" dirty="0"/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D27F1412-A937-455F-9478-7E0628A2990F}"/>
              </a:ext>
            </a:extLst>
          </p:cNvPr>
          <p:cNvGrpSpPr/>
          <p:nvPr/>
        </p:nvGrpSpPr>
        <p:grpSpPr>
          <a:xfrm>
            <a:off x="1345066" y="1888943"/>
            <a:ext cx="2116182" cy="2116182"/>
            <a:chOff x="1345066" y="1888943"/>
            <a:chExt cx="2116182" cy="211618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E10E7185-DAC7-4D93-A69E-FCB258177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6501" y="2861822"/>
              <a:ext cx="952500" cy="222250"/>
            </a:xfrm>
            <a:custGeom>
              <a:avLst/>
              <a:gdLst>
                <a:gd name="connsiteX0" fmla="*/ 952500 w 952500"/>
                <a:gd name="connsiteY0" fmla="*/ 0 h 222250"/>
                <a:gd name="connsiteX1" fmla="*/ 898525 w 952500"/>
                <a:gd name="connsiteY1" fmla="*/ 222250 h 222250"/>
                <a:gd name="connsiteX2" fmla="*/ 0 w 952500"/>
                <a:gd name="connsiteY2" fmla="*/ 63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222250">
                  <a:moveTo>
                    <a:pt x="952500" y="0"/>
                  </a:moveTo>
                  <a:lnTo>
                    <a:pt x="898525" y="222250"/>
                  </a:lnTo>
                  <a:lnTo>
                    <a:pt x="0" y="6350"/>
                  </a:lnTo>
                  <a:close/>
                </a:path>
              </a:pathLst>
            </a:custGeom>
            <a:noFill/>
          </p:spPr>
        </p:pic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AF6C3075-D0AF-46D5-A596-0D8957012D9D}"/>
                </a:ext>
              </a:extLst>
            </p:cNvPr>
            <p:cNvSpPr/>
            <p:nvPr/>
          </p:nvSpPr>
          <p:spPr>
            <a:xfrm>
              <a:off x="1345066" y="1888943"/>
              <a:ext cx="2116182" cy="211618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 hidden="1">
            <a:extLst>
              <a:ext uri="{FF2B5EF4-FFF2-40B4-BE49-F238E27FC236}">
                <a16:creationId xmlns:a16="http://schemas.microsoft.com/office/drawing/2014/main" id="{26A08436-96BB-4F82-B5D1-1337B079A15F}"/>
              </a:ext>
            </a:extLst>
          </p:cNvPr>
          <p:cNvGrpSpPr/>
          <p:nvPr/>
        </p:nvGrpSpPr>
        <p:grpSpPr>
          <a:xfrm rot="7911276">
            <a:off x="5568094" y="1934693"/>
            <a:ext cx="2129907" cy="2064895"/>
            <a:chOff x="1322496" y="1927136"/>
            <a:chExt cx="2129907" cy="206489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DD71933-D7C7-4890-BAB3-41DD16B7D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6501" y="2861822"/>
              <a:ext cx="952500" cy="222250"/>
            </a:xfrm>
            <a:custGeom>
              <a:avLst/>
              <a:gdLst>
                <a:gd name="connsiteX0" fmla="*/ 952500 w 952500"/>
                <a:gd name="connsiteY0" fmla="*/ 0 h 222250"/>
                <a:gd name="connsiteX1" fmla="*/ 898525 w 952500"/>
                <a:gd name="connsiteY1" fmla="*/ 222250 h 222250"/>
                <a:gd name="connsiteX2" fmla="*/ 0 w 952500"/>
                <a:gd name="connsiteY2" fmla="*/ 63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222250">
                  <a:moveTo>
                    <a:pt x="952500" y="0"/>
                  </a:moveTo>
                  <a:lnTo>
                    <a:pt x="898525" y="222250"/>
                  </a:lnTo>
                  <a:lnTo>
                    <a:pt x="0" y="6350"/>
                  </a:lnTo>
                  <a:close/>
                </a:path>
              </a:pathLst>
            </a:custGeom>
            <a:noFill/>
          </p:spPr>
        </p:pic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69A996E9-DF50-4814-B5B6-A77AFE2EB7B7}"/>
                </a:ext>
              </a:extLst>
            </p:cNvPr>
            <p:cNvSpPr/>
            <p:nvPr/>
          </p:nvSpPr>
          <p:spPr>
            <a:xfrm>
              <a:off x="1322496" y="1927136"/>
              <a:ext cx="2129907" cy="20648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73027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732D8CF-E26F-4033-A57B-27D7CB1D4F7A}"/>
              </a:ext>
            </a:extLst>
          </p:cNvPr>
          <p:cNvGrpSpPr/>
          <p:nvPr/>
        </p:nvGrpSpPr>
        <p:grpSpPr>
          <a:xfrm>
            <a:off x="-921793" y="-407443"/>
            <a:ext cx="11825786" cy="11825786"/>
            <a:chOff x="-921793" y="-407443"/>
            <a:chExt cx="11825786" cy="11825786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D3E1631F-916C-4701-B2B1-C60BCD390446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 descr="一張含有 桌 的圖片&#10;&#10;自動產生的描述">
              <a:extLst>
                <a:ext uri="{FF2B5EF4-FFF2-40B4-BE49-F238E27FC236}">
                  <a16:creationId xmlns:a16="http://schemas.microsoft.com/office/drawing/2014/main" id="{4FF58D1C-6E04-4FD0-92BE-4251FB12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5" name="圖片 4" descr="一張含有 物件, 坐 的圖片&#10;&#10;自動產生的描述">
              <a:extLst>
                <a:ext uri="{FF2B5EF4-FFF2-40B4-BE49-F238E27FC236}">
                  <a16:creationId xmlns:a16="http://schemas.microsoft.com/office/drawing/2014/main" id="{BA6D15A7-AB20-4C52-9D9A-9069643C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6" name="標題 2">
            <a:extLst>
              <a:ext uri="{FF2B5EF4-FFF2-40B4-BE49-F238E27FC236}">
                <a16:creationId xmlns:a16="http://schemas.microsoft.com/office/drawing/2014/main" id="{5BAC2E47-7F1A-4DB5-B9D0-1D2739F0382F}"/>
              </a:ext>
            </a:extLst>
          </p:cNvPr>
          <p:cNvSpPr txBox="1">
            <a:spLocks/>
          </p:cNvSpPr>
          <p:nvPr/>
        </p:nvSpPr>
        <p:spPr>
          <a:xfrm>
            <a:off x="725615" y="1980641"/>
            <a:ext cx="3829050" cy="167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400" dirty="0">
                <a:solidFill>
                  <a:srgbClr val="69F0E1"/>
                </a:solidFill>
                <a:latin typeface="+mn-lt"/>
                <a:ea typeface="微軟正黑體"/>
              </a:rPr>
              <a:t>QNAP SSD </a:t>
            </a:r>
            <a:br>
              <a:rPr lang="en-US" altLang="zh-TW" sz="4800" dirty="0">
                <a:latin typeface="+mn-lt"/>
                <a:ea typeface="微軟正黑體"/>
              </a:rPr>
            </a:br>
            <a:r>
              <a:rPr lang="en-US" altLang="zh-TW" sz="2100" dirty="0">
                <a:solidFill>
                  <a:schemeClr val="bg1"/>
                </a:solidFill>
                <a:latin typeface="Arial Nova Light" panose="020B0304020202020204" pitchFamily="34" charset="0"/>
                <a:ea typeface="微軟正黑體"/>
              </a:rPr>
              <a:t>HARDWARE TECHNOLOGIES</a:t>
            </a:r>
            <a:endParaRPr lang="zh-TW" altLang="en-US" sz="2100" dirty="0">
              <a:solidFill>
                <a:schemeClr val="bg1"/>
              </a:solidFill>
              <a:latin typeface="Arial Nova Light" panose="020B0304020202020204" pitchFamily="34" charset="0"/>
              <a:ea typeface="微軟正黑體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E56AD91-1B75-4C0B-9264-5A7D5C80A5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8369" y="1338274"/>
            <a:ext cx="4905374" cy="35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E44E8F8-1D09-4FC6-8820-30443242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67175" y="1338274"/>
            <a:ext cx="4905374" cy="359143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3B23F61-FAC6-4972-B25E-71FE6B3C96A8}"/>
              </a:ext>
            </a:extLst>
          </p:cNvPr>
          <p:cNvSpPr/>
          <p:nvPr/>
        </p:nvSpPr>
        <p:spPr>
          <a:xfrm>
            <a:off x="488571" y="0"/>
            <a:ext cx="8198229" cy="1328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+mn-lt"/>
                <a:ea typeface="微軟正黑體"/>
              </a:rPr>
              <a:t>Build-in M.2 PCIe </a:t>
            </a:r>
            <a:r>
              <a:rPr lang="en-US" altLang="zh-TW" sz="3600" dirty="0" err="1">
                <a:solidFill>
                  <a:schemeClr val="bg1"/>
                </a:solidFill>
                <a:latin typeface="+mn-lt"/>
                <a:ea typeface="微軟正黑體"/>
              </a:rPr>
              <a:t>NVMe</a:t>
            </a:r>
            <a:r>
              <a:rPr lang="en-US" altLang="zh-TW" sz="3600" dirty="0">
                <a:solidFill>
                  <a:schemeClr val="bg1"/>
                </a:solidFill>
                <a:latin typeface="+mn-lt"/>
                <a:ea typeface="微軟正黑體"/>
              </a:rPr>
              <a:t> Slot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rgbClr val="2CF8FD"/>
                </a:solidFill>
                <a:latin typeface="+mn-lt"/>
                <a:ea typeface="微軟正黑體"/>
              </a:rPr>
              <a:t>TVS-x72XT Series</a:t>
            </a:r>
            <a:r>
              <a:rPr lang="zh-TW" altLang="en-US" sz="2000" dirty="0">
                <a:solidFill>
                  <a:srgbClr val="2CF8FD"/>
                </a:solidFill>
                <a:latin typeface="+mn-lt"/>
                <a:ea typeface="微軟正黑體"/>
              </a:rPr>
              <a:t>, </a:t>
            </a:r>
            <a:r>
              <a:rPr lang="en-US" altLang="zh-TW" sz="2000" dirty="0">
                <a:solidFill>
                  <a:srgbClr val="2CF8FD"/>
                </a:solidFill>
                <a:latin typeface="+mn-lt"/>
                <a:ea typeface="微軟正黑體"/>
              </a:rPr>
              <a:t>TS-x73</a:t>
            </a:r>
            <a:r>
              <a:rPr lang="zh-TW" altLang="en-US" sz="2000" dirty="0">
                <a:solidFill>
                  <a:srgbClr val="2CF8FD"/>
                </a:solidFill>
                <a:latin typeface="+mn-lt"/>
                <a:ea typeface="微軟正黑體"/>
              </a:rPr>
              <a:t>,</a:t>
            </a:r>
            <a:r>
              <a:rPr lang="en-US" altLang="zh-TW" sz="2000" dirty="0">
                <a:solidFill>
                  <a:srgbClr val="2CF8FD"/>
                </a:solidFill>
                <a:latin typeface="+mn-lt"/>
                <a:ea typeface="微軟正黑體"/>
              </a:rPr>
              <a:t>TS-x77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0CAFF4-851B-47DA-A13B-4B14B27B1B79}"/>
              </a:ext>
            </a:extLst>
          </p:cNvPr>
          <p:cNvSpPr/>
          <p:nvPr/>
        </p:nvSpPr>
        <p:spPr>
          <a:xfrm>
            <a:off x="588600" y="4010274"/>
            <a:ext cx="3068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</a:rPr>
              <a:t>Supports SATA M.2 SSD with 22110, 2280, 2260 and 2242 form factors to provide the greatest flexibility in tiered storage configuration and enables cache acceleration.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A29A07DA-F451-42B4-8685-B22493241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EDBACA48-F19E-44E2-AD68-1A50721EF624}"/>
              </a:ext>
            </a:extLst>
          </p:cNvPr>
          <p:cNvGrpSpPr/>
          <p:nvPr/>
        </p:nvGrpSpPr>
        <p:grpSpPr>
          <a:xfrm>
            <a:off x="1542746" y="1510847"/>
            <a:ext cx="3736009" cy="2376168"/>
            <a:chOff x="1542746" y="1510847"/>
            <a:chExt cx="3736009" cy="2376168"/>
          </a:xfrm>
        </p:grpSpPr>
        <p:sp>
          <p:nvSpPr>
            <p:cNvPr id="17" name="箭號: 向右 16">
              <a:extLst>
                <a:ext uri="{FF2B5EF4-FFF2-40B4-BE49-F238E27FC236}">
                  <a16:creationId xmlns:a16="http://schemas.microsoft.com/office/drawing/2014/main" id="{AB841DD7-07E9-4CC0-A577-4A1E6BFDD49E}"/>
                </a:ext>
              </a:extLst>
            </p:cNvPr>
            <p:cNvSpPr/>
            <p:nvPr/>
          </p:nvSpPr>
          <p:spPr>
            <a:xfrm rot="10800000">
              <a:off x="2683071" y="3133991"/>
              <a:ext cx="2595684" cy="471298"/>
            </a:xfrm>
            <a:prstGeom prst="rightArrow">
              <a:avLst>
                <a:gd name="adj1" fmla="val 50000"/>
                <a:gd name="adj2" fmla="val 44218"/>
              </a:avLst>
            </a:prstGeom>
            <a:gradFill>
              <a:gsLst>
                <a:gs pos="0">
                  <a:srgbClr val="3BCCFF">
                    <a:alpha val="0"/>
                  </a:srgbClr>
                </a:gs>
                <a:gs pos="100000">
                  <a:srgbClr val="2CF8F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AD8F3D4-29FD-49F5-9FCA-54E73FE19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2746" y="1510847"/>
              <a:ext cx="999946" cy="2376168"/>
            </a:xfrm>
            <a:prstGeom prst="rect">
              <a:avLst/>
            </a:prstGeom>
            <a:ln w="38100">
              <a:solidFill>
                <a:srgbClr val="2CF8FD"/>
              </a:solidFill>
            </a:ln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B0B82F1-05B4-4649-A869-F0C43C5D245D}"/>
              </a:ext>
            </a:extLst>
          </p:cNvPr>
          <p:cNvSpPr txBox="1"/>
          <p:nvPr/>
        </p:nvSpPr>
        <p:spPr>
          <a:xfrm>
            <a:off x="6236377" y="1030535"/>
            <a:ext cx="999946" cy="36787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TS -1277</a:t>
            </a:r>
            <a:endParaRPr lang="zh-TW" altLang="en-US" sz="110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7563D78-5996-476A-8A76-8B78E4B3FC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82760" y="1439968"/>
            <a:ext cx="4840439" cy="35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8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3AA1510-1210-4839-B4A5-8D9BE6916438}"/>
              </a:ext>
            </a:extLst>
          </p:cNvPr>
          <p:cNvSpPr/>
          <p:nvPr/>
        </p:nvSpPr>
        <p:spPr>
          <a:xfrm>
            <a:off x="477364" y="9833"/>
            <a:ext cx="8199911" cy="1328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Build-in M.2 SSD SATA Slot</a:t>
            </a:r>
          </a:p>
          <a:p>
            <a:pPr>
              <a:lnSpc>
                <a:spcPct val="150000"/>
              </a:lnSpc>
            </a:pPr>
            <a:r>
              <a:rPr lang="en-US" altLang="zh-TW" sz="2000">
                <a:solidFill>
                  <a:srgbClr val="2CF8FD"/>
                </a:solidFill>
                <a:latin typeface="+mn-lt"/>
                <a:ea typeface="微軟正黑體"/>
              </a:rPr>
              <a:t>TVS-x82, TS-x73U, 453BT3, TS-1685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EC10E1-11E6-438E-8215-E5EC6A965E0C}"/>
              </a:ext>
            </a:extLst>
          </p:cNvPr>
          <p:cNvSpPr/>
          <p:nvPr/>
        </p:nvSpPr>
        <p:spPr>
          <a:xfrm>
            <a:off x="616001" y="4045760"/>
            <a:ext cx="2992438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+mn-lt"/>
                <a:ea typeface="微軟正黑體"/>
              </a:rPr>
              <a:t>Supports SATA M.2 SSD with 2242, 2260, 2280</a:t>
            </a:r>
            <a:r>
              <a:rPr lang="en-US" altLang="zh-TW" sz="1100">
                <a:solidFill>
                  <a:schemeClr val="bg1"/>
                </a:solidFill>
                <a:ea typeface="微軟正黑體"/>
              </a:rPr>
              <a:t> and </a:t>
            </a:r>
            <a:r>
              <a:rPr lang="en-US" altLang="zh-TW" sz="1100">
                <a:solidFill>
                  <a:schemeClr val="bg1"/>
                </a:solidFill>
                <a:latin typeface="+mn-lt"/>
                <a:ea typeface="微軟正黑體"/>
              </a:rPr>
              <a:t>22110 form factors to provide the greatest flexibility in tiered storage configuration and enables cache acceleration.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AB089EF-24F1-415D-9AC7-49F7F65FD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89BEE99-3956-448F-AB4E-F4525398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61460" y="1439968"/>
            <a:ext cx="4840439" cy="352192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8830C4-39F3-4606-A953-3141F23EEA8B}"/>
              </a:ext>
            </a:extLst>
          </p:cNvPr>
          <p:cNvSpPr txBox="1"/>
          <p:nvPr/>
        </p:nvSpPr>
        <p:spPr>
          <a:xfrm>
            <a:off x="6236377" y="1030535"/>
            <a:ext cx="999946" cy="35705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TVS-1282T</a:t>
            </a:r>
            <a:endParaRPr lang="zh-TW" altLang="en-US" sz="105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75014D5-A506-49ED-B0F5-FDC81C7C6B80}"/>
              </a:ext>
            </a:extLst>
          </p:cNvPr>
          <p:cNvGrpSpPr/>
          <p:nvPr/>
        </p:nvGrpSpPr>
        <p:grpSpPr>
          <a:xfrm>
            <a:off x="1310031" y="1755609"/>
            <a:ext cx="3968724" cy="2173941"/>
            <a:chOff x="1310031" y="1755609"/>
            <a:chExt cx="3968724" cy="2173941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C6223F4-361F-4BA4-9AF0-D39794CEB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0031" y="1755609"/>
              <a:ext cx="1333500" cy="2173941"/>
            </a:xfrm>
            <a:prstGeom prst="rect">
              <a:avLst/>
            </a:prstGeom>
            <a:ln w="28575">
              <a:solidFill>
                <a:srgbClr val="2CF8FD"/>
              </a:solidFill>
            </a:ln>
          </p:spPr>
        </p:pic>
        <p:sp>
          <p:nvSpPr>
            <p:cNvPr id="16" name="箭號: 向右 15">
              <a:extLst>
                <a:ext uri="{FF2B5EF4-FFF2-40B4-BE49-F238E27FC236}">
                  <a16:creationId xmlns:a16="http://schemas.microsoft.com/office/drawing/2014/main" id="{B2AA6FC6-F0E8-411D-A645-42C533A959D6}"/>
                </a:ext>
              </a:extLst>
            </p:cNvPr>
            <p:cNvSpPr/>
            <p:nvPr/>
          </p:nvSpPr>
          <p:spPr>
            <a:xfrm rot="10800000">
              <a:off x="2683071" y="3133991"/>
              <a:ext cx="2595684" cy="471298"/>
            </a:xfrm>
            <a:prstGeom prst="rightArrow">
              <a:avLst>
                <a:gd name="adj1" fmla="val 50000"/>
                <a:gd name="adj2" fmla="val 44218"/>
              </a:avLst>
            </a:prstGeom>
            <a:gradFill>
              <a:gsLst>
                <a:gs pos="0">
                  <a:srgbClr val="3BCCFF">
                    <a:alpha val="0"/>
                  </a:srgbClr>
                </a:gs>
                <a:gs pos="100000">
                  <a:srgbClr val="2CF8F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A233DB58-3401-405B-9843-7A8C15ADA3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88369" y="1338274"/>
            <a:ext cx="4905374" cy="3591435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573A11BF-204E-48FE-ABC8-B0E2F7207537}"/>
              </a:ext>
            </a:extLst>
          </p:cNvPr>
          <p:cNvGrpSpPr/>
          <p:nvPr/>
        </p:nvGrpSpPr>
        <p:grpSpPr>
          <a:xfrm>
            <a:off x="-5754441" y="1440695"/>
            <a:ext cx="5745116" cy="4142206"/>
            <a:chOff x="309938" y="1246142"/>
            <a:chExt cx="5745116" cy="4142206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A78A8232-BB52-44C6-AD58-724164DF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1280" y="4704917"/>
              <a:ext cx="2993774" cy="683431"/>
            </a:xfrm>
            <a:prstGeom prst="rect">
              <a:avLst/>
            </a:prstGeom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C16AA678-39DE-4637-AABE-330C25F9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966" y="1324177"/>
              <a:ext cx="2822775" cy="3867091"/>
            </a:xfrm>
            <a:prstGeom prst="rect">
              <a:avLst/>
            </a:prstGeom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A76D01B1-5B49-4209-9C32-23C3A759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9938" y="1246142"/>
              <a:ext cx="2822775" cy="3811645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1C977C2E-0445-4EF3-BA46-F36FD280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938" y="4704917"/>
              <a:ext cx="2993774" cy="683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00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FCBFFBD6-72F5-43D1-A252-3C469A27F14A}"/>
              </a:ext>
            </a:extLst>
          </p:cNvPr>
          <p:cNvGrpSpPr/>
          <p:nvPr/>
        </p:nvGrpSpPr>
        <p:grpSpPr>
          <a:xfrm>
            <a:off x="309938" y="1246142"/>
            <a:ext cx="5745116" cy="4142206"/>
            <a:chOff x="309938" y="1246142"/>
            <a:chExt cx="5745116" cy="4142206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95D4049-08AD-4BD6-81C1-967256B0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1280" y="4704917"/>
              <a:ext cx="2993774" cy="683431"/>
            </a:xfrm>
            <a:prstGeom prst="rect">
              <a:avLst/>
            </a:prstGeom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128A3D06-BA9C-4761-B5BD-010DDCFCA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966" y="1324177"/>
              <a:ext cx="2822775" cy="3867091"/>
            </a:xfrm>
            <a:prstGeom prst="rect">
              <a:avLst/>
            </a:prstGeom>
          </p:spPr>
        </p:pic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9A4A25BC-03A1-4ED6-B000-50951442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938" y="1246142"/>
              <a:ext cx="2822775" cy="381164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5F9DC08-4C2D-4D42-BEA4-9B794F6E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938" y="4704917"/>
              <a:ext cx="2993774" cy="683431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91093598-B2CF-4578-8F5E-27021B2509FE}"/>
              </a:ext>
            </a:extLst>
          </p:cNvPr>
          <p:cNvGrpSpPr/>
          <p:nvPr/>
        </p:nvGrpSpPr>
        <p:grpSpPr>
          <a:xfrm>
            <a:off x="3643313" y="2049199"/>
            <a:ext cx="5220453" cy="2590733"/>
            <a:chOff x="3643313" y="2049199"/>
            <a:chExt cx="5220453" cy="2590733"/>
          </a:xfrm>
        </p:grpSpPr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56A2B1B4-7248-4634-9AB4-BB3704910642}"/>
                </a:ext>
              </a:extLst>
            </p:cNvPr>
            <p:cNvSpPr/>
            <p:nvPr/>
          </p:nvSpPr>
          <p:spPr>
            <a:xfrm>
              <a:off x="6295664" y="2049199"/>
              <a:ext cx="2568102" cy="64633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27000">
                <a:buClr>
                  <a:srgbClr val="F2F2F2"/>
                </a:buClr>
                <a:buSzPts val="1600"/>
              </a:pPr>
              <a:r>
                <a:rPr lang="en-US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8 x 3.5</a:t>
              </a:r>
              <a:r>
                <a:rPr lang="en-US" altLang="zh-TW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”</a:t>
              </a:r>
              <a:r>
                <a:rPr lang="en-US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/2.5” SATA 6Gb/s  HDD</a:t>
              </a:r>
              <a:r>
                <a:rPr lang="en-US" altLang="zh-CN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 Slot</a:t>
              </a:r>
              <a:endParaRPr lang="zh-CN" altLang="en-US" sz="1800" b="1">
                <a:solidFill>
                  <a:srgbClr val="69F0E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B1A54036-6CD0-4AAD-8299-FCED04D232E7}"/>
                </a:ext>
              </a:extLst>
            </p:cNvPr>
            <p:cNvSpPr/>
            <p:nvPr/>
          </p:nvSpPr>
          <p:spPr>
            <a:xfrm>
              <a:off x="3643313" y="2827081"/>
              <a:ext cx="766703" cy="1812851"/>
            </a:xfrm>
            <a:prstGeom prst="rect">
              <a:avLst/>
            </a:prstGeom>
            <a:noFill/>
            <a:ln w="28575">
              <a:solidFill>
                <a:srgbClr val="2AE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26" name="Shape 193">
              <a:extLst>
                <a:ext uri="{FF2B5EF4-FFF2-40B4-BE49-F238E27FC236}">
                  <a16:creationId xmlns:a16="http://schemas.microsoft.com/office/drawing/2014/main" id="{206B5FD5-5ED1-40A7-A6CE-2610D4CECE47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rot="10800000" flipV="1">
              <a:off x="4026666" y="2196769"/>
              <a:ext cx="2421761" cy="630311"/>
            </a:xfrm>
            <a:prstGeom prst="bentConnector2">
              <a:avLst/>
            </a:prstGeom>
            <a:noFill/>
            <a:ln w="12700" cap="flat" cmpd="sng">
              <a:solidFill>
                <a:srgbClr val="2AE9DD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8FB56979-5F54-4E26-B1F7-10E943757A26}"/>
              </a:ext>
            </a:extLst>
          </p:cNvPr>
          <p:cNvGrpSpPr/>
          <p:nvPr/>
        </p:nvGrpSpPr>
        <p:grpSpPr>
          <a:xfrm>
            <a:off x="4478329" y="2762012"/>
            <a:ext cx="4420177" cy="1200329"/>
            <a:chOff x="4478329" y="2762012"/>
            <a:chExt cx="4420177" cy="1200329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622010-6D21-4F91-82ED-8F6EE3F366BE}"/>
                </a:ext>
              </a:extLst>
            </p:cNvPr>
            <p:cNvSpPr/>
            <p:nvPr/>
          </p:nvSpPr>
          <p:spPr>
            <a:xfrm>
              <a:off x="6295664" y="2762012"/>
              <a:ext cx="2602842" cy="120032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27000" lvl="0">
                <a:buClr>
                  <a:srgbClr val="F2F2F2"/>
                </a:buClr>
                <a:buSzPts val="1600"/>
              </a:pPr>
              <a:r>
                <a:rPr lang="en-US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4 x 2.5”U.2 </a:t>
              </a:r>
              <a:r>
                <a:rPr lang="en-US" sz="1800" b="1" err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NVMe</a:t>
              </a:r>
              <a:r>
                <a:rPr lang="en-US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Gen3 x4 SSD </a:t>
              </a:r>
              <a:r>
                <a:rPr lang="en-US" altLang="zh-CN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port</a:t>
              </a:r>
            </a:p>
            <a:p>
              <a:pPr marL="127000" lvl="1">
                <a:buClr>
                  <a:srgbClr val="F2F2F2"/>
                </a:buClr>
                <a:buSzPts val="1600"/>
              </a:pPr>
              <a:r>
                <a:rPr lang="en-US" altLang="zh-CN" sz="120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Use QDA-UMP or QDA-U2MP to add up to 8 x M.2 2280 </a:t>
              </a:r>
              <a:r>
                <a:rPr lang="en-US" altLang="zh-CN" sz="1200" err="1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NVMe</a:t>
              </a:r>
              <a:r>
                <a:rPr lang="en-US" altLang="zh-CN" sz="120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SSDs</a:t>
              </a:r>
              <a:endParaRPr lang="zh-CN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2A32D6E-99AF-43E7-B7E8-16CC1EF361D9}"/>
                </a:ext>
              </a:extLst>
            </p:cNvPr>
            <p:cNvSpPr/>
            <p:nvPr/>
          </p:nvSpPr>
          <p:spPr>
            <a:xfrm>
              <a:off x="4478329" y="2831770"/>
              <a:ext cx="1096971" cy="402532"/>
            </a:xfrm>
            <a:prstGeom prst="rect">
              <a:avLst/>
            </a:prstGeom>
            <a:noFill/>
            <a:ln w="28575">
              <a:solidFill>
                <a:srgbClr val="2AE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EEDB621-2CDD-4A48-964A-110927B76BE2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5575300" y="3033036"/>
              <a:ext cx="904380" cy="4139"/>
            </a:xfrm>
            <a:prstGeom prst="line">
              <a:avLst/>
            </a:prstGeom>
            <a:ln w="12700">
              <a:solidFill>
                <a:srgbClr val="69F0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B02E2FE8-1542-4A72-A297-015BFA6669BA}"/>
              </a:ext>
            </a:extLst>
          </p:cNvPr>
          <p:cNvGrpSpPr/>
          <p:nvPr/>
        </p:nvGrpSpPr>
        <p:grpSpPr>
          <a:xfrm>
            <a:off x="4478329" y="3243130"/>
            <a:ext cx="4006500" cy="1409865"/>
            <a:chOff x="4478329" y="3243130"/>
            <a:chExt cx="4006500" cy="1409865"/>
          </a:xfrm>
        </p:grpSpPr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DAC052C3-B2BB-44A5-AC83-0ECEB31D941D}"/>
                </a:ext>
              </a:extLst>
            </p:cNvPr>
            <p:cNvSpPr/>
            <p:nvPr/>
          </p:nvSpPr>
          <p:spPr>
            <a:xfrm>
              <a:off x="6295664" y="3979192"/>
              <a:ext cx="2189165" cy="64633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27000">
                <a:buClr>
                  <a:srgbClr val="F2F2F2"/>
                </a:buClr>
                <a:buSzPts val="1600"/>
              </a:pPr>
              <a:r>
                <a:rPr lang="en-US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16 x 2.5” SATA 6Gb/s  SSD</a:t>
              </a:r>
              <a:r>
                <a:rPr lang="en-US" altLang="zh-CN" sz="1800" b="1">
                  <a:solidFill>
                    <a:srgbClr val="69F0E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 Slot</a:t>
              </a:r>
              <a:endParaRPr lang="zh-CN" altLang="en-US" sz="1800" b="1">
                <a:solidFill>
                  <a:srgbClr val="69F0E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E39E8403-C185-40CF-BDC0-C4DE72868EE4}"/>
                </a:ext>
              </a:extLst>
            </p:cNvPr>
            <p:cNvSpPr/>
            <p:nvPr/>
          </p:nvSpPr>
          <p:spPr>
            <a:xfrm>
              <a:off x="4478329" y="3243130"/>
              <a:ext cx="1096971" cy="1409865"/>
            </a:xfrm>
            <a:prstGeom prst="rect">
              <a:avLst/>
            </a:prstGeom>
            <a:noFill/>
            <a:ln w="28575">
              <a:solidFill>
                <a:srgbClr val="2AE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2" name="Shape 193">
              <a:extLst>
                <a:ext uri="{FF2B5EF4-FFF2-40B4-BE49-F238E27FC236}">
                  <a16:creationId xmlns:a16="http://schemas.microsoft.com/office/drawing/2014/main" id="{11E81802-2344-479F-8F5A-6025E56670B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rot="10800000">
              <a:off x="5575300" y="3959480"/>
              <a:ext cx="720364" cy="342878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2AE9DD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A051930B-20C8-4336-9F71-F213FF2B53F8}"/>
              </a:ext>
            </a:extLst>
          </p:cNvPr>
          <p:cNvSpPr/>
          <p:nvPr/>
        </p:nvSpPr>
        <p:spPr>
          <a:xfrm>
            <a:off x="6767570" y="1164491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975290F-71D8-477E-ADA8-8BFBF5871DD4}"/>
              </a:ext>
            </a:extLst>
          </p:cNvPr>
          <p:cNvSpPr/>
          <p:nvPr/>
        </p:nvSpPr>
        <p:spPr>
          <a:xfrm>
            <a:off x="6612260" y="1734781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Built-in U.2 </a:t>
            </a:r>
            <a:r>
              <a:rPr lang="en-US" altLang="zh-TW" err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NVMe</a:t>
            </a:r>
            <a:endParaRPr lang="zh-CN" altLang="en-US">
              <a:solidFill>
                <a:schemeClr val="bg1"/>
              </a:solidFill>
              <a:latin typeface="+mn-lt"/>
              <a:ea typeface="Microsoft JhengHei" panose="020B0604030504040204" pitchFamily="34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B4E9DD90-22EA-4BC5-90B8-25947951B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82760" y="1439968"/>
            <a:ext cx="4840439" cy="352192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9A01787-2FA4-40B0-98D6-D33F6B7706B3}"/>
              </a:ext>
            </a:extLst>
          </p:cNvPr>
          <p:cNvSpPr txBox="1">
            <a:spLocks/>
          </p:cNvSpPr>
          <p:nvPr/>
        </p:nvSpPr>
        <p:spPr>
          <a:xfrm>
            <a:off x="457200" y="224697"/>
            <a:ext cx="8441306" cy="68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tabLst>
                <a:tab pos="2600325" algn="l"/>
              </a:tabLst>
            </a:pPr>
            <a:r>
              <a:rPr lang="en-US" altLang="zh-TW" dirty="0">
                <a:latin typeface="+mn-lt"/>
                <a:ea typeface="微軟正黑體"/>
              </a:rPr>
              <a:t>Build-in U.2 PCIe </a:t>
            </a:r>
            <a:r>
              <a:rPr lang="en-US" altLang="zh-TW" dirty="0" err="1">
                <a:latin typeface="+mn-lt"/>
                <a:ea typeface="微軟正黑體"/>
              </a:rPr>
              <a:t>NVMe</a:t>
            </a:r>
            <a:r>
              <a:rPr lang="en-US" altLang="zh-TW" dirty="0">
                <a:latin typeface="+mn-lt"/>
                <a:ea typeface="微軟正黑體"/>
              </a:rPr>
              <a:t> Slot</a:t>
            </a:r>
            <a:r>
              <a:rPr lang="zh-TW" altLang="en-US" dirty="0">
                <a:latin typeface="+mn-lt"/>
                <a:ea typeface="微軟正黑體"/>
              </a:rPr>
              <a:t>  </a:t>
            </a:r>
            <a:r>
              <a:rPr lang="en-US" altLang="zh-TW" dirty="0">
                <a:solidFill>
                  <a:srgbClr val="69F0E1"/>
                </a:solidFill>
                <a:latin typeface="+mn-lt"/>
                <a:ea typeface="微軟正黑體"/>
              </a:rPr>
              <a:t>TS-2888X</a:t>
            </a:r>
            <a:endParaRPr lang="en-US" sz="2400" spc="-150" dirty="0">
              <a:solidFill>
                <a:srgbClr val="69F0E1"/>
              </a:solidFill>
              <a:latin typeface="+mn-lt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9D76A90-FB42-4AF8-8EE7-C1CC95AEFF1F}"/>
              </a:ext>
            </a:extLst>
          </p:cNvPr>
          <p:cNvGrpSpPr/>
          <p:nvPr/>
        </p:nvGrpSpPr>
        <p:grpSpPr>
          <a:xfrm>
            <a:off x="7034213" y="876300"/>
            <a:ext cx="1023937" cy="876300"/>
            <a:chOff x="7034213" y="876300"/>
            <a:chExt cx="1023937" cy="876300"/>
          </a:xfrm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2898FD4C-ABD5-42E6-B145-FE60D32CCFF3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A561B4DD-E17A-4108-BA86-13AF58F03EA7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Rectangle 4">
            <a:extLst>
              <a:ext uri="{FF2B5EF4-FFF2-40B4-BE49-F238E27FC236}">
                <a16:creationId xmlns:a16="http://schemas.microsoft.com/office/drawing/2014/main" id="{E6F27A62-F1CF-4F19-8C93-13EE04514A49}"/>
              </a:ext>
            </a:extLst>
          </p:cNvPr>
          <p:cNvSpPr/>
          <p:nvPr/>
        </p:nvSpPr>
        <p:spPr>
          <a:xfrm>
            <a:off x="6767570" y="1389393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092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repeatCount="indefinite" accel="60333" decel="95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accel="60333" decel="95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CBE26E93-FBC8-438F-8A73-AE50DD327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" r="25822"/>
          <a:stretch/>
        </p:blipFill>
        <p:spPr>
          <a:xfrm>
            <a:off x="1643574" y="1473169"/>
            <a:ext cx="7350111" cy="3082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E5A48-CACB-AF45-BC7A-311B83F6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微軟正黑體"/>
                <a:cs typeface="Arial"/>
              </a:rPr>
              <a:t>Select The QM2 Card You Need</a:t>
            </a:r>
          </a:p>
        </p:txBody>
      </p:sp>
      <p:sp>
        <p:nvSpPr>
          <p:cNvPr id="51" name="Shape 318">
            <a:extLst>
              <a:ext uri="{FF2B5EF4-FFF2-40B4-BE49-F238E27FC236}">
                <a16:creationId xmlns:a16="http://schemas.microsoft.com/office/drawing/2014/main" id="{2A2BC1B9-A9F6-4BFE-A9EC-D415E467A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62" y="3341166"/>
            <a:ext cx="2089627" cy="34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Hant" sz="120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</a:t>
            </a:r>
            <a:r>
              <a:rPr lang="zh-Hant" altLang="en-US" sz="120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120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10GBASE-T port</a:t>
            </a:r>
            <a:endParaRPr lang="zh-TW" altLang="zh-TW" sz="1200">
              <a:solidFill>
                <a:schemeClr val="bg1"/>
              </a:solidFill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Shape 318">
            <a:extLst>
              <a:ext uri="{FF2B5EF4-FFF2-40B4-BE49-F238E27FC236}">
                <a16:creationId xmlns:a16="http://schemas.microsoft.com/office/drawing/2014/main" id="{E7FFC9FC-8D1B-4380-AE63-56BC19B5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62" y="4427154"/>
            <a:ext cx="1954250" cy="34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indent="-62865">
              <a:buClr>
                <a:srgbClr val="3F3F3F"/>
              </a:buClr>
              <a:buSzPts val="1000"/>
            </a:pPr>
            <a:r>
              <a:rPr lang="en-US" altLang="zh-Hant" sz="1200">
                <a:solidFill>
                  <a:schemeClr val="bg1"/>
                </a:solidFill>
                <a:latin typeface="Arial"/>
                <a:ea typeface="微軟正黑體"/>
                <a:sym typeface="Arial" panose="020B0604020202020204" pitchFamily="34" charset="0"/>
              </a:rPr>
              <a:t>Expand </a:t>
            </a:r>
            <a:r>
              <a:rPr lang="zh-Hant" altLang="en-US" sz="1200">
                <a:solidFill>
                  <a:schemeClr val="bg1"/>
                </a:solidFill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Hant" sz="1200">
                <a:solidFill>
                  <a:schemeClr val="bg1"/>
                </a:solidFill>
                <a:latin typeface="Arial"/>
                <a:ea typeface="微軟正黑體"/>
                <a:sym typeface="Arial" panose="020B0604020202020204" pitchFamily="34" charset="0"/>
              </a:rPr>
              <a:t>4</a:t>
            </a:r>
            <a:r>
              <a:rPr lang="zh-Hant" altLang="en-US" sz="1200">
                <a:solidFill>
                  <a:schemeClr val="bg1"/>
                </a:solidFill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Hant" sz="1200">
                <a:solidFill>
                  <a:schemeClr val="bg1"/>
                </a:solidFill>
                <a:latin typeface="Arial"/>
                <a:ea typeface="微軟正黑體"/>
                <a:sym typeface="Arial" panose="020B0604020202020204" pitchFamily="34" charset="0"/>
              </a:rPr>
              <a:t>M.2 ports</a:t>
            </a:r>
            <a:endParaRPr lang="zh-Hant" altLang="en-US" sz="1200">
              <a:solidFill>
                <a:schemeClr val="bg1"/>
              </a:solidFill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21B5E3D-52B1-41E8-B33C-46B5BF324370}"/>
              </a:ext>
            </a:extLst>
          </p:cNvPr>
          <p:cNvGrpSpPr/>
          <p:nvPr/>
        </p:nvGrpSpPr>
        <p:grpSpPr>
          <a:xfrm>
            <a:off x="826649" y="1480675"/>
            <a:ext cx="7860151" cy="3266590"/>
            <a:chOff x="826649" y="1480675"/>
            <a:chExt cx="7860151" cy="326659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DF099539-02F4-4146-9C34-D2E66F61E9DB}"/>
                </a:ext>
              </a:extLst>
            </p:cNvPr>
            <p:cNvSpPr/>
            <p:nvPr/>
          </p:nvSpPr>
          <p:spPr>
            <a:xfrm rot="5400000">
              <a:off x="4231890" y="-1924565"/>
              <a:ext cx="1049670" cy="7860150"/>
            </a:xfrm>
            <a:prstGeom prst="rect">
              <a:avLst/>
            </a:prstGeom>
            <a:gradFill>
              <a:gsLst>
                <a:gs pos="31000">
                  <a:srgbClr val="69F0E1">
                    <a:alpha val="25000"/>
                  </a:srgbClr>
                </a:gs>
                <a:gs pos="71000">
                  <a:srgbClr val="3EADF6">
                    <a:alpha val="26000"/>
                  </a:srgbClr>
                </a:gs>
                <a:gs pos="100000">
                  <a:srgbClr val="329AFC">
                    <a:alpha val="0"/>
                  </a:srgbClr>
                </a:gs>
              </a:gsLst>
              <a:lin ang="16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F060402-628C-46B9-98ED-C341CDC29659}"/>
                </a:ext>
              </a:extLst>
            </p:cNvPr>
            <p:cNvSpPr/>
            <p:nvPr/>
          </p:nvSpPr>
          <p:spPr>
            <a:xfrm rot="5400000">
              <a:off x="4231890" y="-816105"/>
              <a:ext cx="1049670" cy="7860150"/>
            </a:xfrm>
            <a:prstGeom prst="rect">
              <a:avLst/>
            </a:prstGeom>
            <a:gradFill>
              <a:gsLst>
                <a:gs pos="31000">
                  <a:srgbClr val="69F0E1">
                    <a:alpha val="25000"/>
                  </a:srgbClr>
                </a:gs>
                <a:gs pos="71000">
                  <a:srgbClr val="3EADF6">
                    <a:alpha val="26000"/>
                  </a:srgbClr>
                </a:gs>
                <a:gs pos="100000">
                  <a:srgbClr val="329AFC">
                    <a:alpha val="0"/>
                  </a:srgbClr>
                </a:gs>
              </a:gsLst>
              <a:lin ang="16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C4F9573-B2F0-44CA-9009-3CA88E11A940}"/>
                </a:ext>
              </a:extLst>
            </p:cNvPr>
            <p:cNvSpPr/>
            <p:nvPr/>
          </p:nvSpPr>
          <p:spPr>
            <a:xfrm rot="5400000">
              <a:off x="4231891" y="292355"/>
              <a:ext cx="1049668" cy="7860150"/>
            </a:xfrm>
            <a:prstGeom prst="rect">
              <a:avLst/>
            </a:prstGeom>
            <a:gradFill>
              <a:gsLst>
                <a:gs pos="31000">
                  <a:srgbClr val="69F0E1">
                    <a:alpha val="25000"/>
                  </a:srgbClr>
                </a:gs>
                <a:gs pos="71000">
                  <a:srgbClr val="3EADF6">
                    <a:alpha val="26000"/>
                  </a:srgbClr>
                </a:gs>
                <a:gs pos="100000">
                  <a:srgbClr val="329AFC">
                    <a:alpha val="0"/>
                  </a:srgbClr>
                </a:gs>
              </a:gsLst>
              <a:lin ang="16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03B7E5A-EF76-4C16-B25A-7CE1405294C3}"/>
                </a:ext>
              </a:extLst>
            </p:cNvPr>
            <p:cNvSpPr/>
            <p:nvPr/>
          </p:nvSpPr>
          <p:spPr>
            <a:xfrm rot="5400000">
              <a:off x="1908577" y="3325244"/>
              <a:ext cx="340093" cy="2503949"/>
            </a:xfrm>
            <a:prstGeom prst="rect">
              <a:avLst/>
            </a:prstGeom>
            <a:gradFill>
              <a:gsLst>
                <a:gs pos="31000">
                  <a:srgbClr val="69F0E1">
                    <a:alpha val="25000"/>
                  </a:srgbClr>
                </a:gs>
                <a:gs pos="71000">
                  <a:srgbClr val="3EADF6">
                    <a:alpha val="26000"/>
                  </a:srgbClr>
                </a:gs>
                <a:gs pos="100000">
                  <a:srgbClr val="329AFC">
                    <a:alpha val="0"/>
                  </a:srgbClr>
                </a:gs>
              </a:gsLst>
              <a:lin ang="16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BA7B06D-F45F-4FD5-8855-DABF61915588}"/>
                </a:ext>
              </a:extLst>
            </p:cNvPr>
            <p:cNvSpPr/>
            <p:nvPr/>
          </p:nvSpPr>
          <p:spPr>
            <a:xfrm rot="5400000">
              <a:off x="1908577" y="2212028"/>
              <a:ext cx="340093" cy="2503949"/>
            </a:xfrm>
            <a:prstGeom prst="rect">
              <a:avLst/>
            </a:prstGeom>
            <a:gradFill>
              <a:gsLst>
                <a:gs pos="31000">
                  <a:srgbClr val="69F0E1">
                    <a:alpha val="25000"/>
                  </a:srgbClr>
                </a:gs>
                <a:gs pos="71000">
                  <a:srgbClr val="3EADF6">
                    <a:alpha val="26000"/>
                  </a:srgbClr>
                </a:gs>
                <a:gs pos="100000">
                  <a:srgbClr val="329AFC">
                    <a:alpha val="0"/>
                  </a:srgbClr>
                </a:gs>
              </a:gsLst>
              <a:lin ang="16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F772535-26A7-4C30-AAB8-48FF8ED30D65}"/>
              </a:ext>
            </a:extLst>
          </p:cNvPr>
          <p:cNvSpPr txBox="1"/>
          <p:nvPr/>
        </p:nvSpPr>
        <p:spPr>
          <a:xfrm>
            <a:off x="2847755" y="1823592"/>
            <a:ext cx="1769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</a:rPr>
              <a:t>QM2-2S-220A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5281AAC-F27E-4902-AC7A-EF17B3222225}"/>
              </a:ext>
            </a:extLst>
          </p:cNvPr>
          <p:cNvSpPr txBox="1"/>
          <p:nvPr/>
        </p:nvSpPr>
        <p:spPr>
          <a:xfrm>
            <a:off x="2847755" y="4130142"/>
            <a:ext cx="1499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</a:rPr>
              <a:t>QM2-4S-240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9B8B832-8E15-40B6-8C50-C9B923E580DA}"/>
              </a:ext>
            </a:extLst>
          </p:cNvPr>
          <p:cNvSpPr txBox="1"/>
          <p:nvPr/>
        </p:nvSpPr>
        <p:spPr>
          <a:xfrm>
            <a:off x="6898753" y="1714563"/>
            <a:ext cx="1532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 dirty="0">
                <a:solidFill>
                  <a:schemeClr val="bg1"/>
                </a:solidFill>
              </a:rPr>
              <a:t>QM2-2P-344  </a:t>
            </a:r>
          </a:p>
          <a:p>
            <a:r>
              <a:rPr kumimoji="1" lang="en-US" altLang="zh-TW" sz="1500" dirty="0">
                <a:solidFill>
                  <a:schemeClr val="bg1"/>
                </a:solidFill>
              </a:rPr>
              <a:t>QM2-2P-384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31B8EC5-E35E-4807-A25B-572D672D84E0}"/>
              </a:ext>
            </a:extLst>
          </p:cNvPr>
          <p:cNvSpPr txBox="1"/>
          <p:nvPr/>
        </p:nvSpPr>
        <p:spPr>
          <a:xfrm>
            <a:off x="4789004" y="1823592"/>
            <a:ext cx="14755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</a:rPr>
              <a:t>QM2-2P-244A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764F3AB-9523-4EDE-A23D-2772E9836247}"/>
              </a:ext>
            </a:extLst>
          </p:cNvPr>
          <p:cNvSpPr txBox="1"/>
          <p:nvPr/>
        </p:nvSpPr>
        <p:spPr>
          <a:xfrm>
            <a:off x="4789004" y="4130142"/>
            <a:ext cx="21693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</a:rPr>
              <a:t>QM2-4P-284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0E2DA18-0D2B-46CC-914F-6203F8644C49}"/>
              </a:ext>
            </a:extLst>
          </p:cNvPr>
          <p:cNvSpPr txBox="1"/>
          <p:nvPr/>
        </p:nvSpPr>
        <p:spPr>
          <a:xfrm>
            <a:off x="6898753" y="4013846"/>
            <a:ext cx="1532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</a:rPr>
              <a:t>QM2-4P-342</a:t>
            </a:r>
          </a:p>
          <a:p>
            <a:r>
              <a:rPr kumimoji="1" lang="en-US" altLang="zh-TW" sz="1500">
                <a:solidFill>
                  <a:schemeClr val="bg1"/>
                </a:solidFill>
              </a:rPr>
              <a:t>QM2-4P-384</a:t>
            </a:r>
          </a:p>
        </p:txBody>
      </p:sp>
      <p:pic>
        <p:nvPicPr>
          <p:cNvPr id="45" name="圖片 44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59E44A16-C238-4ACC-BF7C-9C8FBEC136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95" y="1367407"/>
            <a:ext cx="1729203" cy="1082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" descr="C:\Users\user\Desktop\TS-x28A_PPT\new-01.png">
            <a:extLst>
              <a:ext uri="{FF2B5EF4-FFF2-40B4-BE49-F238E27FC236}">
                <a16:creationId xmlns:a16="http://schemas.microsoft.com/office/drawing/2014/main" id="{2C437C6F-66C3-41EB-A00F-D11AE087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7204" y="2553200"/>
            <a:ext cx="961012" cy="9407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2838672-9778-4825-ABA6-FFC7517920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2" y="2450013"/>
            <a:ext cx="1921858" cy="1202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FFC69B24-F504-4532-BF70-3BA6DF50DB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7" y="3563945"/>
            <a:ext cx="1883385" cy="1178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D4C9B5D4-4E6C-4BC1-9E57-FBF68FE68BD6}"/>
              </a:ext>
            </a:extLst>
          </p:cNvPr>
          <p:cNvSpPr txBox="1"/>
          <p:nvPr/>
        </p:nvSpPr>
        <p:spPr>
          <a:xfrm>
            <a:off x="2847755" y="2952386"/>
            <a:ext cx="1769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QM2-2S10G1TA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17790890-247E-443D-BA7B-49E5DC185076}"/>
              </a:ext>
            </a:extLst>
          </p:cNvPr>
          <p:cNvSpPr txBox="1"/>
          <p:nvPr/>
        </p:nvSpPr>
        <p:spPr>
          <a:xfrm>
            <a:off x="4789004" y="2952386"/>
            <a:ext cx="16520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QM2-2P10G1TA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D50E98C-B829-4D49-B067-CC994F585464}"/>
              </a:ext>
            </a:extLst>
          </p:cNvPr>
          <p:cNvSpPr/>
          <p:nvPr/>
        </p:nvSpPr>
        <p:spPr>
          <a:xfrm>
            <a:off x="2827506" y="1129654"/>
            <a:ext cx="1557149" cy="30913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SATA </a:t>
            </a:r>
            <a:endParaRPr lang="zh-TW" altLang="zh-TW" sz="15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A950EC5-2E9C-48D5-AF7B-A9137831CDAC}"/>
              </a:ext>
            </a:extLst>
          </p:cNvPr>
          <p:cNvSpPr/>
          <p:nvPr/>
        </p:nvSpPr>
        <p:spPr>
          <a:xfrm>
            <a:off x="4785598" y="1129654"/>
            <a:ext cx="1622407" cy="309131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Gen 2</a:t>
            </a:r>
            <a:endParaRPr lang="zh-TW" altLang="zh-TW" sz="15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204699E9-59D0-48F3-86D9-13C9E5C46A96}"/>
              </a:ext>
            </a:extLst>
          </p:cNvPr>
          <p:cNvSpPr/>
          <p:nvPr/>
        </p:nvSpPr>
        <p:spPr>
          <a:xfrm>
            <a:off x="6808947" y="1129654"/>
            <a:ext cx="1622407" cy="30913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Gen 3</a:t>
            </a:r>
            <a:endParaRPr lang="zh-TW" altLang="zh-TW" sz="15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F82F1633-125E-4813-B7E2-2CB92F7978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3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89E7-2442-2145-ACC6-4044E265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Arial"/>
                <a:ea typeface="微軟正黑體"/>
                <a:cs typeface="Arial"/>
              </a:rPr>
              <a:t>SSD </a:t>
            </a:r>
            <a:r>
              <a:rPr lang="en-US" altLang="zh-CN" dirty="0">
                <a:latin typeface="Arial"/>
                <a:ea typeface="微軟正黑體"/>
                <a:cs typeface="Arial"/>
              </a:rPr>
              <a:t>Cache And 10gbe In One Card</a:t>
            </a:r>
            <a:endParaRPr lang="en-US" dirty="0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F81D4-45AF-9249-907A-1F484944AFB7}"/>
              </a:ext>
            </a:extLst>
          </p:cNvPr>
          <p:cNvSpPr txBox="1"/>
          <p:nvPr/>
        </p:nvSpPr>
        <p:spPr>
          <a:xfrm>
            <a:off x="593700" y="1174494"/>
            <a:ext cx="3432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00FFFF"/>
                </a:solidFill>
              </a:rPr>
              <a:t>QM2-2P10G1TA</a:t>
            </a:r>
          </a:p>
          <a:p>
            <a:r>
              <a:rPr lang="en-US" altLang="zh-TW">
                <a:solidFill>
                  <a:schemeClr val="bg1"/>
                </a:solidFill>
              </a:rPr>
              <a:t>Supports maximum 2 x PCIe </a:t>
            </a:r>
            <a:r>
              <a:rPr lang="en-US" altLang="zh-TW" err="1">
                <a:solidFill>
                  <a:schemeClr val="bg1"/>
                </a:solidFill>
              </a:rPr>
              <a:t>NVMe</a:t>
            </a:r>
            <a:r>
              <a:rPr lang="en-US" altLang="zh-TW">
                <a:solidFill>
                  <a:schemeClr val="bg1"/>
                </a:solidFill>
              </a:rPr>
              <a:t> SSD (M-key), provides Gen2 x2 on each slot</a:t>
            </a:r>
            <a:endParaRPr lang="en-US" sz="28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E77D1-451F-8A41-A836-4732C452CD98}"/>
              </a:ext>
            </a:extLst>
          </p:cNvPr>
          <p:cNvSpPr txBox="1"/>
          <p:nvPr/>
        </p:nvSpPr>
        <p:spPr>
          <a:xfrm>
            <a:off x="5021596" y="1174495"/>
            <a:ext cx="298460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00FFFF"/>
                </a:solidFill>
              </a:rPr>
              <a:t>QM2-2S10G1TA</a:t>
            </a:r>
          </a:p>
          <a:p>
            <a:r>
              <a:rPr lang="en-US" altLang="zh-TW">
                <a:solidFill>
                  <a:schemeClr val="bg1"/>
                </a:solidFill>
              </a:rPr>
              <a:t>Supports maximum 2 x SATA M.2 SSD, provides 6Gb/s on each slot</a:t>
            </a:r>
            <a:endParaRPr lang="en-US" sz="28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CC76E3E-DCB5-4655-9102-A9E525264A69}"/>
              </a:ext>
            </a:extLst>
          </p:cNvPr>
          <p:cNvSpPr/>
          <p:nvPr/>
        </p:nvSpPr>
        <p:spPr>
          <a:xfrm>
            <a:off x="4619613" y="2196571"/>
            <a:ext cx="4220035" cy="2484599"/>
          </a:xfrm>
          <a:prstGeom prst="roundRect">
            <a:avLst>
              <a:gd name="adj" fmla="val 130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8475953-2E88-4249-8213-6A23CFC6C00E}"/>
              </a:ext>
            </a:extLst>
          </p:cNvPr>
          <p:cNvSpPr/>
          <p:nvPr/>
        </p:nvSpPr>
        <p:spPr>
          <a:xfrm>
            <a:off x="269564" y="2196571"/>
            <a:ext cx="4220035" cy="2484599"/>
          </a:xfrm>
          <a:prstGeom prst="roundRect">
            <a:avLst>
              <a:gd name="adj" fmla="val 170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77243380-2F76-4E37-B1C9-FC7ACEAD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11" y="2324446"/>
            <a:ext cx="4286250" cy="222885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F6A17FC-5353-4AA6-AA5B-288B77A5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9" y="2353515"/>
            <a:ext cx="42862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129BECF-5B22-4DA5-BD73-F08B3EAC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3</a:t>
            </a:r>
            <a:r>
              <a:rPr kumimoji="1" lang="en-US" altLang="zh-TW" baseline="30000" dirty="0"/>
              <a:t>rd</a:t>
            </a:r>
            <a:r>
              <a:rPr kumimoji="1" lang="en-US" altLang="zh-TW" dirty="0"/>
              <a:t> Party Operating System Support</a:t>
            </a:r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45C786C-2100-4F4C-A1AA-D080C1B274A8}"/>
              </a:ext>
            </a:extLst>
          </p:cNvPr>
          <p:cNvSpPr/>
          <p:nvPr/>
        </p:nvSpPr>
        <p:spPr>
          <a:xfrm>
            <a:off x="3396685" y="1226336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EB5DD40-AF58-40B7-863A-2E4BED1DCABD}"/>
              </a:ext>
            </a:extLst>
          </p:cNvPr>
          <p:cNvSpPr/>
          <p:nvPr/>
        </p:nvSpPr>
        <p:spPr>
          <a:xfrm>
            <a:off x="6020418" y="1226336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ED7E0C4-847E-4E7C-ACB0-2330C874A226}"/>
              </a:ext>
            </a:extLst>
          </p:cNvPr>
          <p:cNvSpPr/>
          <p:nvPr/>
        </p:nvSpPr>
        <p:spPr>
          <a:xfrm>
            <a:off x="809117" y="1226336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D0D60F85-F8C9-4CFA-9180-59E45224762B}"/>
              </a:ext>
            </a:extLst>
          </p:cNvPr>
          <p:cNvSpPr txBox="1"/>
          <p:nvPr/>
        </p:nvSpPr>
        <p:spPr>
          <a:xfrm>
            <a:off x="3324948" y="4286232"/>
            <a:ext cx="3846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QNAP NAS don’t need to install Driver, Windows/Linux platforms please visit QNAP website to download the driver</a:t>
            </a:r>
          </a:p>
        </p:txBody>
      </p:sp>
      <p:grpSp>
        <p:nvGrpSpPr>
          <p:cNvPr id="37" name="Shape 407">
            <a:extLst>
              <a:ext uri="{FF2B5EF4-FFF2-40B4-BE49-F238E27FC236}">
                <a16:creationId xmlns:a16="http://schemas.microsoft.com/office/drawing/2014/main" id="{2277F814-B6BC-48EE-89FA-6A375417210F}"/>
              </a:ext>
            </a:extLst>
          </p:cNvPr>
          <p:cNvGrpSpPr/>
          <p:nvPr/>
        </p:nvGrpSpPr>
        <p:grpSpPr>
          <a:xfrm>
            <a:off x="1932600" y="3994636"/>
            <a:ext cx="1304857" cy="761990"/>
            <a:chOff x="668450" y="4766673"/>
            <a:chExt cx="2963938" cy="1760227"/>
          </a:xfrm>
        </p:grpSpPr>
        <p:pic>
          <p:nvPicPr>
            <p:cNvPr id="39" name="Shape 408">
              <a:extLst>
                <a:ext uri="{FF2B5EF4-FFF2-40B4-BE49-F238E27FC236}">
                  <a16:creationId xmlns:a16="http://schemas.microsoft.com/office/drawing/2014/main" id="{552F4D12-F530-485C-8197-A6ECD32414FA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409">
              <a:extLst>
                <a:ext uri="{FF2B5EF4-FFF2-40B4-BE49-F238E27FC236}">
                  <a16:creationId xmlns:a16="http://schemas.microsoft.com/office/drawing/2014/main" id="{23259DBB-FA8B-4455-BBCB-41B309E140D4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410">
              <a:extLst>
                <a:ext uri="{FF2B5EF4-FFF2-40B4-BE49-F238E27FC236}">
                  <a16:creationId xmlns:a16="http://schemas.microsoft.com/office/drawing/2014/main" id="{4A54F468-8330-4F88-800B-9AED27F9607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146" y="5148938"/>
              <a:ext cx="1413449" cy="871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Shape 411">
            <a:extLst>
              <a:ext uri="{FF2B5EF4-FFF2-40B4-BE49-F238E27FC236}">
                <a16:creationId xmlns:a16="http://schemas.microsoft.com/office/drawing/2014/main" id="{6443BBCE-1D90-446C-AF92-DA10006DD9EF}"/>
              </a:ext>
            </a:extLst>
          </p:cNvPr>
          <p:cNvGrpSpPr/>
          <p:nvPr/>
        </p:nvGrpSpPr>
        <p:grpSpPr>
          <a:xfrm>
            <a:off x="935976" y="4005750"/>
            <a:ext cx="1302700" cy="750876"/>
            <a:chOff x="781450" y="2678441"/>
            <a:chExt cx="2942888" cy="1725087"/>
          </a:xfrm>
        </p:grpSpPr>
        <p:pic>
          <p:nvPicPr>
            <p:cNvPr id="45" name="Shape 412">
              <a:extLst>
                <a:ext uri="{FF2B5EF4-FFF2-40B4-BE49-F238E27FC236}">
                  <a16:creationId xmlns:a16="http://schemas.microsoft.com/office/drawing/2014/main" id="{72FE19E1-C0FC-424C-B30C-135FFA3FF723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413">
              <a:extLst>
                <a:ext uri="{FF2B5EF4-FFF2-40B4-BE49-F238E27FC236}">
                  <a16:creationId xmlns:a16="http://schemas.microsoft.com/office/drawing/2014/main" id="{244B9CB9-0E8F-4B4E-B92E-A44174EDE1D7}"/>
                </a:ext>
              </a:extLst>
            </p:cNvPr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414">
              <a:extLst>
                <a:ext uri="{FF2B5EF4-FFF2-40B4-BE49-F238E27FC236}">
                  <a16:creationId xmlns:a16="http://schemas.microsoft.com/office/drawing/2014/main" id="{CD2B5C25-E667-454D-8B2D-21D5ADB2D3D0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069" y="3062711"/>
              <a:ext cx="1333853" cy="934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Shape 427">
            <a:extLst>
              <a:ext uri="{FF2B5EF4-FFF2-40B4-BE49-F238E27FC236}">
                <a16:creationId xmlns:a16="http://schemas.microsoft.com/office/drawing/2014/main" id="{10379AE3-2A62-430C-9246-A0780B6F5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947" y="4540667"/>
            <a:ext cx="4013674" cy="34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Hant"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Note: M.2 SSD compatibility and function supported depends on the hardware design and platform. Please check with your motherboard manufacturer for details.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FDD9BAD9-68F4-492D-9057-76E3007680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054" y="1629760"/>
            <a:ext cx="1854565" cy="1766381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 descr="QM2-2S-220A_Front_left-angle.png">
            <a:extLst>
              <a:ext uri="{FF2B5EF4-FFF2-40B4-BE49-F238E27FC236}">
                <a16:creationId xmlns:a16="http://schemas.microsoft.com/office/drawing/2014/main" id="{27FD0A50-78FE-40C8-AEC5-4324C0E376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4078" y="1774791"/>
            <a:ext cx="1970108" cy="1807706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9C95FCB1-1FA6-4CA9-8B1F-9332B6EEF62C}"/>
              </a:ext>
            </a:extLst>
          </p:cNvPr>
          <p:cNvSpPr/>
          <p:nvPr/>
        </p:nvSpPr>
        <p:spPr>
          <a:xfrm>
            <a:off x="756176" y="1259783"/>
            <a:ext cx="2391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2CF8FD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Verdana"/>
              </a:rPr>
              <a:t>Active 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Verdana"/>
              </a:rPr>
              <a:t>cooling module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46B90F6-293F-478B-884F-BCFB5A73EC2F}"/>
              </a:ext>
            </a:extLst>
          </p:cNvPr>
          <p:cNvSpPr/>
          <p:nvPr/>
        </p:nvSpPr>
        <p:spPr>
          <a:xfrm>
            <a:off x="3426838" y="1259783"/>
            <a:ext cx="2224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ant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Compliant with </a:t>
            </a:r>
          </a:p>
          <a:p>
            <a:pPr algn="ctr"/>
            <a:r>
              <a:rPr lang="en-US" altLang="zh-TW" b="1">
                <a:solidFill>
                  <a:srgbClr val="2CF8FD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en-US" altLang="zh-TW" b="1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Hant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standards</a:t>
            </a:r>
            <a:endParaRPr lang="en-US" altLang="zh-TW" b="1">
              <a:solidFill>
                <a:schemeClr val="bg1"/>
              </a:solidFill>
              <a:latin typeface="+mn-lt"/>
              <a:ea typeface="微軟正黑體" panose="020B0604030504040204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6E57914-85AD-4B3B-8020-06B365CBDB86}"/>
              </a:ext>
            </a:extLst>
          </p:cNvPr>
          <p:cNvSpPr/>
          <p:nvPr/>
        </p:nvSpPr>
        <p:spPr>
          <a:xfrm>
            <a:off x="6118805" y="1368715"/>
            <a:ext cx="2088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2CF8FD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Verdana"/>
              </a:rPr>
              <a:t>AQC-107S</a:t>
            </a:r>
          </a:p>
        </p:txBody>
      </p:sp>
      <p:pic>
        <p:nvPicPr>
          <p:cNvPr id="54" name="Picture 7">
            <a:extLst>
              <a:ext uri="{FF2B5EF4-FFF2-40B4-BE49-F238E27FC236}">
                <a16:creationId xmlns:a16="http://schemas.microsoft.com/office/drawing/2014/main" id="{FD55ADFE-53C7-4F38-A530-6D382C288B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557" y="2009546"/>
            <a:ext cx="1003024" cy="1006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9043003-BF7D-4DF4-B2F7-D44D0190D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B0A531E0-71AE-4311-844D-9BD9DA9FBA27}"/>
              </a:ext>
            </a:extLst>
          </p:cNvPr>
          <p:cNvSpPr/>
          <p:nvPr/>
        </p:nvSpPr>
        <p:spPr>
          <a:xfrm>
            <a:off x="3441151" y="3306636"/>
            <a:ext cx="22616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Hant" sz="1050">
                <a:solidFill>
                  <a:schemeClr val="bg1"/>
                </a:solidFill>
                <a:latin typeface="+mn-lt"/>
              </a:rPr>
              <a:t>Low-profile PCIe add-on cards, bundled with full-height bracket.</a:t>
            </a:r>
            <a:endParaRPr lang="zh-TW" altLang="en-US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50C60D1-22FD-4173-A142-86479195A165}"/>
              </a:ext>
            </a:extLst>
          </p:cNvPr>
          <p:cNvSpPr/>
          <p:nvPr/>
        </p:nvSpPr>
        <p:spPr>
          <a:xfrm>
            <a:off x="922731" y="3306636"/>
            <a:ext cx="220648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Hant" sz="1050">
                <a:solidFill>
                  <a:schemeClr val="bg1"/>
                </a:solidFill>
                <a:latin typeface="+mn-lt"/>
              </a:rPr>
              <a:t>Self-monitored with thermal sensors to control the speed of smart fan modules.</a:t>
            </a:r>
            <a:endParaRPr lang="zh-TW" altLang="en-US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20F728-778A-4F80-A0C6-DFEF5BC0D946}"/>
              </a:ext>
            </a:extLst>
          </p:cNvPr>
          <p:cNvSpPr/>
          <p:nvPr/>
        </p:nvSpPr>
        <p:spPr>
          <a:xfrm>
            <a:off x="6153574" y="3306636"/>
            <a:ext cx="20323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50">
                <a:solidFill>
                  <a:schemeClr val="bg1"/>
                </a:solidFill>
                <a:latin typeface="+mn-lt"/>
              </a:rPr>
              <a:t>Linux &amp; Windows</a:t>
            </a:r>
          </a:p>
          <a:p>
            <a:pPr algn="ctr"/>
            <a:r>
              <a:rPr lang="en-US" altLang="zh-TW" sz="1050">
                <a:solidFill>
                  <a:schemeClr val="bg1"/>
                </a:solidFill>
                <a:latin typeface="+mn-lt"/>
              </a:rPr>
              <a:t>Dual platform supported</a:t>
            </a:r>
            <a:endParaRPr lang="zh-TW" altLang="en-US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9CECF3EA-70C0-4A8A-8243-0984FA13FFFA}"/>
              </a:ext>
            </a:extLst>
          </p:cNvPr>
          <p:cNvSpPr/>
          <p:nvPr/>
        </p:nvSpPr>
        <p:spPr>
          <a:xfrm>
            <a:off x="-24032" y="1405542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C52672C5-55F1-4178-933E-DED6901853AC}"/>
              </a:ext>
            </a:extLst>
          </p:cNvPr>
          <p:cNvGrpSpPr/>
          <p:nvPr/>
        </p:nvGrpSpPr>
        <p:grpSpPr>
          <a:xfrm>
            <a:off x="242611" y="1117351"/>
            <a:ext cx="1023937" cy="876300"/>
            <a:chOff x="7034213" y="876300"/>
            <a:chExt cx="1023937" cy="876300"/>
          </a:xfrm>
        </p:grpSpPr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DDAACB4C-93F4-4BE6-BD78-9F482E8CB299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DADA81C7-4A6F-418B-A0B9-8570F80DF0BF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3" name="Rectangle 4">
            <a:extLst>
              <a:ext uri="{FF2B5EF4-FFF2-40B4-BE49-F238E27FC236}">
                <a16:creationId xmlns:a16="http://schemas.microsoft.com/office/drawing/2014/main" id="{9AF98FAE-46C5-4A86-A2BE-026234D81073}"/>
              </a:ext>
            </a:extLst>
          </p:cNvPr>
          <p:cNvSpPr/>
          <p:nvPr/>
        </p:nvSpPr>
        <p:spPr>
          <a:xfrm>
            <a:off x="-24032" y="1630444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98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76DE-4842-7244-BCD9-07AACC25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65150"/>
            <a:ext cx="8369862" cy="758775"/>
          </a:xfrm>
        </p:spPr>
        <p:txBody>
          <a:bodyPr>
            <a:noAutofit/>
          </a:bodyPr>
          <a:lstStyle/>
          <a:p>
            <a:r>
              <a:rPr lang="en-US" altLang="zh-CN" sz="3000" dirty="0"/>
              <a:t>Leave The 3.5” Slots For Huge Capacity </a:t>
            </a:r>
            <a:r>
              <a:rPr lang="en-US" altLang="zh-CN" sz="3000" dirty="0" err="1"/>
              <a:t>Hdds</a:t>
            </a:r>
            <a:endParaRPr lang="en-US" sz="3000" dirty="0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CC30467-27DE-4BF9-AA86-E17E9F193675}"/>
              </a:ext>
            </a:extLst>
          </p:cNvPr>
          <p:cNvSpPr/>
          <p:nvPr/>
        </p:nvSpPr>
        <p:spPr>
          <a:xfrm>
            <a:off x="242100" y="1728815"/>
            <a:ext cx="4220035" cy="2484599"/>
          </a:xfrm>
          <a:prstGeom prst="roundRect">
            <a:avLst>
              <a:gd name="adj" fmla="val 0"/>
            </a:avLst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910E90E-D961-4277-BC7A-943EDB534608}"/>
              </a:ext>
            </a:extLst>
          </p:cNvPr>
          <p:cNvSpPr/>
          <p:nvPr/>
        </p:nvSpPr>
        <p:spPr>
          <a:xfrm>
            <a:off x="4626077" y="1728815"/>
            <a:ext cx="4220035" cy="2484599"/>
          </a:xfrm>
          <a:prstGeom prst="roundRect">
            <a:avLst>
              <a:gd name="adj" fmla="val 0"/>
            </a:avLst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AA399DAA-ECAE-4993-B101-6E077FCF96BA}"/>
              </a:ext>
            </a:extLst>
          </p:cNvPr>
          <p:cNvGrpSpPr/>
          <p:nvPr/>
        </p:nvGrpSpPr>
        <p:grpSpPr>
          <a:xfrm>
            <a:off x="4870450" y="1965329"/>
            <a:ext cx="2381250" cy="2044696"/>
            <a:chOff x="6493934" y="2620438"/>
            <a:chExt cx="3175000" cy="2726260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B6478A1A-CCB1-4BB1-8354-F5CAB5FB5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3934" y="2620438"/>
              <a:ext cx="3175000" cy="2726260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AE6B93D-18BF-47AE-B5F0-39DEFEA69AF8}"/>
                </a:ext>
              </a:extLst>
            </p:cNvPr>
            <p:cNvSpPr/>
            <p:nvPr/>
          </p:nvSpPr>
          <p:spPr>
            <a:xfrm>
              <a:off x="6604277" y="4949825"/>
              <a:ext cx="733148" cy="1397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2FF27A4-0422-42FD-8AA1-AA5385C281CA}"/>
              </a:ext>
            </a:extLst>
          </p:cNvPr>
          <p:cNvSpPr/>
          <p:nvPr/>
        </p:nvSpPr>
        <p:spPr>
          <a:xfrm>
            <a:off x="6398310" y="3167141"/>
            <a:ext cx="832754" cy="867912"/>
          </a:xfrm>
          <a:prstGeom prst="roundRect">
            <a:avLst/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3463BA3C-2AE0-4E88-BC3D-404F97E1AEAB}"/>
              </a:ext>
            </a:extLst>
          </p:cNvPr>
          <p:cNvSpPr txBox="1"/>
          <p:nvPr/>
        </p:nvSpPr>
        <p:spPr>
          <a:xfrm>
            <a:off x="7526943" y="3264250"/>
            <a:ext cx="1319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Huge capacity storage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A4423E7C-E2B0-4F59-B0B7-A782A01A918E}"/>
              </a:ext>
            </a:extLst>
          </p:cNvPr>
          <p:cNvSpPr txBox="1"/>
          <p:nvPr/>
        </p:nvSpPr>
        <p:spPr>
          <a:xfrm>
            <a:off x="7436113" y="2502553"/>
            <a:ext cx="1465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Install </a:t>
            </a:r>
            <a:r>
              <a:rPr lang="en-US" altLang="zh-CN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for cache</a:t>
            </a:r>
          </a:p>
        </p:txBody>
      </p:sp>
      <p:cxnSp>
        <p:nvCxnSpPr>
          <p:cNvPr id="38" name="Straight Arrow Connector 10">
            <a:extLst>
              <a:ext uri="{FF2B5EF4-FFF2-40B4-BE49-F238E27FC236}">
                <a16:creationId xmlns:a16="http://schemas.microsoft.com/office/drawing/2014/main" id="{49BC8B6C-57FD-43AB-97C1-E55B9DF5DD63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6079427" y="2764163"/>
            <a:ext cx="1356686" cy="6092"/>
          </a:xfrm>
          <a:prstGeom prst="straightConnector1">
            <a:avLst/>
          </a:prstGeom>
          <a:ln w="38100">
            <a:solidFill>
              <a:srgbClr val="2CF8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3" descr="\\10.64.2.86\Marketing\MarketingMaterials\Product_photo\NAS\TVS-x63\TVS-463\TVS-463_Front.png">
            <a:extLst>
              <a:ext uri="{FF2B5EF4-FFF2-40B4-BE49-F238E27FC236}">
                <a16:creationId xmlns:a16="http://schemas.microsoft.com/office/drawing/2014/main" id="{31D3A243-EA5F-4860-88E4-992E890D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972" y="2168981"/>
            <a:ext cx="3151585" cy="196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Shape 298">
            <a:extLst>
              <a:ext uri="{FF2B5EF4-FFF2-40B4-BE49-F238E27FC236}">
                <a16:creationId xmlns:a16="http://schemas.microsoft.com/office/drawing/2014/main" id="{88B402D4-0B32-4F2A-BEBF-195D542951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96993" y="2391665"/>
            <a:ext cx="2297393" cy="14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1F1C86EF-56B2-4190-88D6-82ABBBA8420E}"/>
              </a:ext>
            </a:extLst>
          </p:cNvPr>
          <p:cNvSpPr txBox="1"/>
          <p:nvPr/>
        </p:nvSpPr>
        <p:spPr>
          <a:xfrm>
            <a:off x="4708134" y="1183199"/>
            <a:ext cx="432682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Freely upgrade a normal pool to a </a:t>
            </a:r>
            <a:r>
              <a:rPr lang="en-US" altLang="zh-TW" sz="1600" err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Qtier</a:t>
            </a:r>
            <a:r>
              <a:rPr lang="en-US" altLang="zh-TW" sz="16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pool  </a:t>
            </a:r>
          </a:p>
          <a:p>
            <a:r>
              <a:rPr lang="en-US" altLang="zh-TW" sz="16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without starting over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4C4ED9B0-C825-4017-BE9C-A2F0214B6F96}"/>
              </a:ext>
            </a:extLst>
          </p:cNvPr>
          <p:cNvSpPr/>
          <p:nvPr/>
        </p:nvSpPr>
        <p:spPr>
          <a:xfrm>
            <a:off x="2702257" y="2680248"/>
            <a:ext cx="1419737" cy="669691"/>
          </a:xfrm>
          <a:prstGeom prst="roundRect">
            <a:avLst>
              <a:gd name="adj" fmla="val 9025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Shape 299">
            <a:extLst>
              <a:ext uri="{FF2B5EF4-FFF2-40B4-BE49-F238E27FC236}">
                <a16:creationId xmlns:a16="http://schemas.microsoft.com/office/drawing/2014/main" id="{4619D8CE-58FD-4DE3-8BAA-73DCA51B1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261" y="2782412"/>
            <a:ext cx="1334690" cy="41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9" tIns="68569" rIns="68569" bIns="68569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zh-TW" altLang="zh-TW" sz="1875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QM2 SSD RAID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6D82E8E-1D88-4024-A609-AD0F6884A361}"/>
              </a:ext>
            </a:extLst>
          </p:cNvPr>
          <p:cNvSpPr/>
          <p:nvPr/>
        </p:nvSpPr>
        <p:spPr>
          <a:xfrm>
            <a:off x="242100" y="1183199"/>
            <a:ext cx="419376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dirty="0">
                <a:solidFill>
                  <a:srgbClr val="2CF8FD"/>
                </a:solidFill>
                <a:latin typeface="+mn-lt"/>
                <a:ea typeface="微軟正黑體" panose="020B0604030504040204" pitchFamily="34" charset="-120"/>
              </a:rPr>
              <a:t>Without </a:t>
            </a:r>
            <a:r>
              <a:rPr lang="en-US" altLang="zh-TW" sz="1600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changing existing configurations</a:t>
            </a:r>
            <a:endParaRPr lang="en-US" altLang="zh-TW" sz="1600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18474572-FB70-4061-BBB7-9CCD521E41DC}"/>
              </a:ext>
            </a:extLst>
          </p:cNvPr>
          <p:cNvSpPr txBox="1"/>
          <p:nvPr/>
        </p:nvSpPr>
        <p:spPr>
          <a:xfrm>
            <a:off x="4582528" y="4228508"/>
            <a:ext cx="420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PC</a:t>
            </a: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A6400CB8-0BBF-4223-90DE-635EF44B2406}"/>
              </a:ext>
            </a:extLst>
          </p:cNvPr>
          <p:cNvSpPr txBox="1"/>
          <p:nvPr/>
        </p:nvSpPr>
        <p:spPr>
          <a:xfrm>
            <a:off x="308080" y="4228508"/>
            <a:ext cx="420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NAS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8E3B483-EAD3-4938-A381-F030E7F7656D}"/>
              </a:ext>
            </a:extLst>
          </p:cNvPr>
          <p:cNvSpPr/>
          <p:nvPr/>
        </p:nvSpPr>
        <p:spPr>
          <a:xfrm>
            <a:off x="4953208" y="2097372"/>
            <a:ext cx="1126219" cy="1345765"/>
          </a:xfrm>
          <a:prstGeom prst="roundRect">
            <a:avLst>
              <a:gd name="adj" fmla="val 14412"/>
            </a:avLst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8" name="Straight Arrow Connector 10">
            <a:extLst>
              <a:ext uri="{FF2B5EF4-FFF2-40B4-BE49-F238E27FC236}">
                <a16:creationId xmlns:a16="http://schemas.microsoft.com/office/drawing/2014/main" id="{74ADFDCC-8E1B-4E63-99C5-1D75AF1CE771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7231064" y="3601097"/>
            <a:ext cx="263242" cy="0"/>
          </a:xfrm>
          <a:prstGeom prst="straightConnector1">
            <a:avLst/>
          </a:prstGeom>
          <a:ln w="38100">
            <a:solidFill>
              <a:srgbClr val="2CF8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5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2.5” SATA To Dual </a:t>
            </a:r>
            <a:r>
              <a:rPr lang="en-US" altLang="zh-CN" sz="2800" dirty="0">
                <a:cs typeface="Arial" panose="020B0604020202020204" pitchFamily="34" charset="0"/>
              </a:rPr>
              <a:t>M.2 SATA Adapter</a:t>
            </a: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90" name="圖片 8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B81B9B-363B-456B-BA63-55535DCFC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40" y="1037998"/>
            <a:ext cx="4669407" cy="3193874"/>
          </a:xfrm>
          <a:prstGeom prst="rect">
            <a:avLst/>
          </a:prstGeom>
        </p:spPr>
      </p:pic>
      <p:sp>
        <p:nvSpPr>
          <p:cNvPr id="61" name="文字方塊 8">
            <a:extLst>
              <a:ext uri="{FF2B5EF4-FFF2-40B4-BE49-F238E27FC236}">
                <a16:creationId xmlns:a16="http://schemas.microsoft.com/office/drawing/2014/main" id="{7A877CA1-59F7-4882-BB44-8FA3927AF96C}"/>
              </a:ext>
            </a:extLst>
          </p:cNvPr>
          <p:cNvSpPr txBox="1"/>
          <p:nvPr/>
        </p:nvSpPr>
        <p:spPr>
          <a:xfrm>
            <a:off x="3994308" y="3576838"/>
            <a:ext cx="23751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2 x M.2 2280 SATA 6Gb/s</a:t>
            </a:r>
            <a:endParaRPr lang="zh-TW" altLang="en-US" sz="1350">
              <a:solidFill>
                <a:schemeClr val="bg1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62" name="文字方塊 10">
            <a:extLst>
              <a:ext uri="{FF2B5EF4-FFF2-40B4-BE49-F238E27FC236}">
                <a16:creationId xmlns:a16="http://schemas.microsoft.com/office/drawing/2014/main" id="{C98E8AFB-1971-4C25-A03A-56EB5D0C6FD2}"/>
              </a:ext>
            </a:extLst>
          </p:cNvPr>
          <p:cNvSpPr txBox="1"/>
          <p:nvPr/>
        </p:nvSpPr>
        <p:spPr>
          <a:xfrm rot="19501695">
            <a:off x="7397754" y="3224717"/>
            <a:ext cx="1442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icrosoft JhengHei" panose="020B0604030504040204" pitchFamily="34" charset="-120"/>
              </a:rPr>
              <a:t>100.5mm</a:t>
            </a:r>
            <a:endParaRPr lang="zh-TW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63" name="文字方塊 11">
            <a:extLst>
              <a:ext uri="{FF2B5EF4-FFF2-40B4-BE49-F238E27FC236}">
                <a16:creationId xmlns:a16="http://schemas.microsoft.com/office/drawing/2014/main" id="{62F77E3E-E64B-4FA5-A0FA-FD482E2748D5}"/>
              </a:ext>
            </a:extLst>
          </p:cNvPr>
          <p:cNvSpPr txBox="1"/>
          <p:nvPr/>
        </p:nvSpPr>
        <p:spPr>
          <a:xfrm rot="1982361">
            <a:off x="5432079" y="3620982"/>
            <a:ext cx="1442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icrosoft JhengHei" panose="020B0604030504040204" pitchFamily="34" charset="-120"/>
              </a:rPr>
              <a:t>69.9mm</a:t>
            </a:r>
            <a:endParaRPr lang="zh-TW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64" name="文字方塊 11">
            <a:extLst>
              <a:ext uri="{FF2B5EF4-FFF2-40B4-BE49-F238E27FC236}">
                <a16:creationId xmlns:a16="http://schemas.microsoft.com/office/drawing/2014/main" id="{C074C6A3-7304-4152-8FE2-98EB9AB1F833}"/>
              </a:ext>
            </a:extLst>
          </p:cNvPr>
          <p:cNvSpPr txBox="1"/>
          <p:nvPr/>
        </p:nvSpPr>
        <p:spPr>
          <a:xfrm>
            <a:off x="4476545" y="2655170"/>
            <a:ext cx="695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icrosoft JhengHei" panose="020B0604030504040204" pitchFamily="34" charset="-120"/>
              </a:rPr>
              <a:t>9.5mm</a:t>
            </a:r>
            <a:endParaRPr lang="zh-TW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icrosoft JhengHei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5439DA5-5731-4E51-8ED1-17748A5BE3C2}"/>
              </a:ext>
            </a:extLst>
          </p:cNvPr>
          <p:cNvGrpSpPr/>
          <p:nvPr/>
        </p:nvGrpSpPr>
        <p:grpSpPr>
          <a:xfrm>
            <a:off x="6058038" y="2284334"/>
            <a:ext cx="1778289" cy="775690"/>
            <a:chOff x="6058038" y="2284334"/>
            <a:chExt cx="1778289" cy="775690"/>
          </a:xfrm>
        </p:grpSpPr>
        <p:sp>
          <p:nvSpPr>
            <p:cNvPr id="65" name="TextBox 48">
              <a:extLst>
                <a:ext uri="{FF2B5EF4-FFF2-40B4-BE49-F238E27FC236}">
                  <a16:creationId xmlns:a16="http://schemas.microsoft.com/office/drawing/2014/main" id="{D26CB66B-C841-4079-A8AB-2D7C0A691A54}"/>
                </a:ext>
              </a:extLst>
            </p:cNvPr>
            <p:cNvSpPr txBox="1"/>
            <p:nvPr/>
          </p:nvSpPr>
          <p:spPr>
            <a:xfrm rot="21218632">
              <a:off x="6654756" y="2598359"/>
              <a:ext cx="1181571" cy="461665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050A2A"/>
                  </a:solidFill>
                  <a:latin typeface="+mn-lt"/>
                  <a:ea typeface="Microsoft JhengHei" panose="020B0604030504040204" pitchFamily="34" charset="-120"/>
                </a:rPr>
                <a:t>SSD 2</a:t>
              </a:r>
              <a:endParaRPr lang="en-US" sz="2400" b="1">
                <a:solidFill>
                  <a:srgbClr val="050A2A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66" name="TextBox 49">
              <a:extLst>
                <a:ext uri="{FF2B5EF4-FFF2-40B4-BE49-F238E27FC236}">
                  <a16:creationId xmlns:a16="http://schemas.microsoft.com/office/drawing/2014/main" id="{7049EC99-1419-4A4D-A436-DD80EB49F3C9}"/>
                </a:ext>
              </a:extLst>
            </p:cNvPr>
            <p:cNvSpPr txBox="1"/>
            <p:nvPr/>
          </p:nvSpPr>
          <p:spPr>
            <a:xfrm rot="21218632">
              <a:off x="6058038" y="2284334"/>
              <a:ext cx="1181571" cy="461665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050A2A"/>
                  </a:solidFill>
                  <a:latin typeface="+mn-lt"/>
                  <a:ea typeface="Microsoft JhengHei" panose="020B0604030504040204" pitchFamily="34" charset="-120"/>
                </a:rPr>
                <a:t>SSD 1</a:t>
              </a:r>
              <a:endParaRPr lang="en-US" sz="2400" b="1">
                <a:solidFill>
                  <a:srgbClr val="050A2A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</p:grpSp>
      <p:sp>
        <p:nvSpPr>
          <p:cNvPr id="67" name="內容版面配置區 3">
            <a:extLst>
              <a:ext uri="{FF2B5EF4-FFF2-40B4-BE49-F238E27FC236}">
                <a16:creationId xmlns:a16="http://schemas.microsoft.com/office/drawing/2014/main" id="{DFFDCD96-8CAF-4082-BEFF-4FBE47B8DC5E}"/>
              </a:ext>
            </a:extLst>
          </p:cNvPr>
          <p:cNvSpPr txBox="1">
            <a:spLocks/>
          </p:cNvSpPr>
          <p:nvPr/>
        </p:nvSpPr>
        <p:spPr>
          <a:xfrm>
            <a:off x="6618328" y="245848"/>
            <a:ext cx="2326278" cy="488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0" dirty="0">
                <a:solidFill>
                  <a:srgbClr val="2CF8FD"/>
                </a:solidFill>
                <a:latin typeface="+mn-lt"/>
                <a:ea typeface="Microsoft JhengHei" panose="020B0604030504040204" pitchFamily="34" charset="-120"/>
              </a:rPr>
              <a:t>QDA-A2MAR</a:t>
            </a:r>
            <a:endParaRPr lang="zh-TW" altLang="en-US" sz="2400" b="0" dirty="0">
              <a:solidFill>
                <a:srgbClr val="2CF8FD"/>
              </a:solidFill>
              <a:latin typeface="+mn-lt"/>
              <a:ea typeface="Microsoft JhengHei" panose="020B0604030504040204" pitchFamily="34" charset="-12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C5F91DC6-CAAF-449E-BC47-DD0681A7F5C2}"/>
              </a:ext>
            </a:extLst>
          </p:cNvPr>
          <p:cNvGrpSpPr/>
          <p:nvPr/>
        </p:nvGrpSpPr>
        <p:grpSpPr>
          <a:xfrm>
            <a:off x="380629" y="1254957"/>
            <a:ext cx="3475523" cy="1825901"/>
            <a:chOff x="5118724" y="1877917"/>
            <a:chExt cx="3475523" cy="1825901"/>
          </a:xfrm>
        </p:grpSpPr>
        <p:pic>
          <p:nvPicPr>
            <p:cNvPr id="69" name="圖片 2">
              <a:extLst>
                <a:ext uri="{FF2B5EF4-FFF2-40B4-BE49-F238E27FC236}">
                  <a16:creationId xmlns:a16="http://schemas.microsoft.com/office/drawing/2014/main" id="{725738B9-23F7-4A6B-BC42-D2C9EF0A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8388" y="2190030"/>
              <a:ext cx="2652609" cy="1309090"/>
            </a:xfrm>
            <a:prstGeom prst="rect">
              <a:avLst/>
            </a:prstGeom>
          </p:spPr>
        </p:pic>
        <p:sp>
          <p:nvSpPr>
            <p:cNvPr id="70" name="文字方塊 27">
              <a:extLst>
                <a:ext uri="{FF2B5EF4-FFF2-40B4-BE49-F238E27FC236}">
                  <a16:creationId xmlns:a16="http://schemas.microsoft.com/office/drawing/2014/main" id="{0E0CB91B-8C74-4E33-977B-0029A47DD899}"/>
                </a:ext>
              </a:extLst>
            </p:cNvPr>
            <p:cNvSpPr txBox="1"/>
            <p:nvPr/>
          </p:nvSpPr>
          <p:spPr>
            <a:xfrm>
              <a:off x="5932621" y="2491695"/>
              <a:ext cx="6480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JMS562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1" name="文字方塊 27">
              <a:extLst>
                <a:ext uri="{FF2B5EF4-FFF2-40B4-BE49-F238E27FC236}">
                  <a16:creationId xmlns:a16="http://schemas.microsoft.com/office/drawing/2014/main" id="{7076023E-08E9-471D-AD33-73C7D76588F2}"/>
                </a:ext>
              </a:extLst>
            </p:cNvPr>
            <p:cNvSpPr txBox="1"/>
            <p:nvPr/>
          </p:nvSpPr>
          <p:spPr>
            <a:xfrm>
              <a:off x="5118724" y="2579449"/>
              <a:ext cx="83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SATA 6Gb/s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2" name="文字方塊 27">
              <a:extLst>
                <a:ext uri="{FF2B5EF4-FFF2-40B4-BE49-F238E27FC236}">
                  <a16:creationId xmlns:a16="http://schemas.microsoft.com/office/drawing/2014/main" id="{0DDA6F42-C75D-40E9-B153-E56757758EB7}"/>
                </a:ext>
              </a:extLst>
            </p:cNvPr>
            <p:cNvSpPr txBox="1"/>
            <p:nvPr/>
          </p:nvSpPr>
          <p:spPr>
            <a:xfrm>
              <a:off x="6452238" y="2083538"/>
              <a:ext cx="83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SATA 6Gb/s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3" name="文字方塊 27">
              <a:extLst>
                <a:ext uri="{FF2B5EF4-FFF2-40B4-BE49-F238E27FC236}">
                  <a16:creationId xmlns:a16="http://schemas.microsoft.com/office/drawing/2014/main" id="{6B2ECEF1-8E6C-4EB3-A7D5-9D4015320233}"/>
                </a:ext>
              </a:extLst>
            </p:cNvPr>
            <p:cNvSpPr txBox="1"/>
            <p:nvPr/>
          </p:nvSpPr>
          <p:spPr>
            <a:xfrm>
              <a:off x="6484526" y="3106737"/>
              <a:ext cx="835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SATA 6Gb/s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4" name="文字方塊 27">
              <a:extLst>
                <a:ext uri="{FF2B5EF4-FFF2-40B4-BE49-F238E27FC236}">
                  <a16:creationId xmlns:a16="http://schemas.microsoft.com/office/drawing/2014/main" id="{E130D0F6-D816-48F8-AE35-24698EE0DC16}"/>
                </a:ext>
              </a:extLst>
            </p:cNvPr>
            <p:cNvSpPr txBox="1"/>
            <p:nvPr/>
          </p:nvSpPr>
          <p:spPr>
            <a:xfrm>
              <a:off x="7036744" y="2391315"/>
              <a:ext cx="1252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M.2 2280 SATA 6Gb/s SSD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5" name="文字方塊 27">
              <a:extLst>
                <a:ext uri="{FF2B5EF4-FFF2-40B4-BE49-F238E27FC236}">
                  <a16:creationId xmlns:a16="http://schemas.microsoft.com/office/drawing/2014/main" id="{5916EA6E-BF8D-48F1-8ABF-FFC6B71A29B8}"/>
                </a:ext>
              </a:extLst>
            </p:cNvPr>
            <p:cNvSpPr txBox="1"/>
            <p:nvPr/>
          </p:nvSpPr>
          <p:spPr>
            <a:xfrm>
              <a:off x="7025886" y="2942130"/>
              <a:ext cx="1221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M.2 2280 SATA 6Gb/s SSD</a:t>
              </a:r>
              <a:endParaRPr lang="zh-TW" altLang="en-US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6" name="TextBox 50">
              <a:extLst>
                <a:ext uri="{FF2B5EF4-FFF2-40B4-BE49-F238E27FC236}">
                  <a16:creationId xmlns:a16="http://schemas.microsoft.com/office/drawing/2014/main" id="{C17AD319-A03E-4D0A-B1A3-2FB33B568D3E}"/>
                </a:ext>
              </a:extLst>
            </p:cNvPr>
            <p:cNvSpPr txBox="1"/>
            <p:nvPr/>
          </p:nvSpPr>
          <p:spPr>
            <a:xfrm>
              <a:off x="7249806" y="2050884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SSD 2</a:t>
              </a:r>
              <a:endParaRPr lang="en-US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7" name="TextBox 51">
              <a:extLst>
                <a:ext uri="{FF2B5EF4-FFF2-40B4-BE49-F238E27FC236}">
                  <a16:creationId xmlns:a16="http://schemas.microsoft.com/office/drawing/2014/main" id="{4DAE3433-1B97-4663-8243-911811641130}"/>
                </a:ext>
              </a:extLst>
            </p:cNvPr>
            <p:cNvSpPr txBox="1"/>
            <p:nvPr/>
          </p:nvSpPr>
          <p:spPr>
            <a:xfrm>
              <a:off x="7234581" y="3330489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SSD 1</a:t>
              </a:r>
              <a:endParaRPr lang="en-US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78" name="矩形: 圓角 77">
              <a:extLst>
                <a:ext uri="{FF2B5EF4-FFF2-40B4-BE49-F238E27FC236}">
                  <a16:creationId xmlns:a16="http://schemas.microsoft.com/office/drawing/2014/main" id="{38C43BDB-5E75-42DA-99EA-E8BDBBA6D781}"/>
                </a:ext>
              </a:extLst>
            </p:cNvPr>
            <p:cNvSpPr/>
            <p:nvPr/>
          </p:nvSpPr>
          <p:spPr>
            <a:xfrm>
              <a:off x="5678808" y="1877917"/>
              <a:ext cx="2915439" cy="182590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8DFAE81-989D-47DD-88CF-87646DDBC2BF}"/>
              </a:ext>
            </a:extLst>
          </p:cNvPr>
          <p:cNvGrpSpPr/>
          <p:nvPr/>
        </p:nvGrpSpPr>
        <p:grpSpPr>
          <a:xfrm>
            <a:off x="3357969" y="4134141"/>
            <a:ext cx="4423498" cy="785600"/>
            <a:chOff x="3357969" y="4134141"/>
            <a:chExt cx="4423498" cy="785600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64B2FF63-F409-49A1-B318-F388F9A9F9A0}"/>
                </a:ext>
              </a:extLst>
            </p:cNvPr>
            <p:cNvSpPr/>
            <p:nvPr/>
          </p:nvSpPr>
          <p:spPr>
            <a:xfrm>
              <a:off x="3357969" y="4134141"/>
              <a:ext cx="4423498" cy="773136"/>
            </a:xfrm>
            <a:prstGeom prst="rect">
              <a:avLst/>
            </a:prstGeom>
            <a:gradFill>
              <a:gsLst>
                <a:gs pos="0">
                  <a:srgbClr val="3BCCFF">
                    <a:alpha val="0"/>
                  </a:srgbClr>
                </a:gs>
                <a:gs pos="100000">
                  <a:srgbClr val="2CF8FD">
                    <a:alpha val="86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標題 1">
              <a:extLst>
                <a:ext uri="{FF2B5EF4-FFF2-40B4-BE49-F238E27FC236}">
                  <a16:creationId xmlns:a16="http://schemas.microsoft.com/office/drawing/2014/main" id="{9130DA9F-8829-4943-961B-97265A7D4698}"/>
                </a:ext>
              </a:extLst>
            </p:cNvPr>
            <p:cNvSpPr txBox="1">
              <a:spLocks/>
            </p:cNvSpPr>
            <p:nvPr/>
          </p:nvSpPr>
          <p:spPr>
            <a:xfrm>
              <a:off x="3856153" y="4211861"/>
              <a:ext cx="3426230" cy="707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r>
                <a:rPr lang="en-US" altLang="zh-CN" sz="1050">
                  <a:latin typeface="+mn-lt"/>
                  <a:ea typeface="微軟正黑體" panose="020B0604030504040204" pitchFamily="34" charset="-120"/>
                </a:rPr>
                <a:t>QDA hardware RAID disk mode switch</a:t>
              </a:r>
              <a:r>
                <a:rPr lang="zh-CN" altLang="en-US" sz="1050">
                  <a:latin typeface="+mn-lt"/>
                  <a:ea typeface="微軟正黑體" panose="020B0604030504040204" pitchFamily="34" charset="-120"/>
                </a:rPr>
                <a:t>：</a:t>
              </a:r>
              <a:r>
                <a:rPr lang="en-US" altLang="zh-CN" sz="1050">
                  <a:latin typeface="+mn-lt"/>
                  <a:ea typeface="微軟正黑體" panose="020B0604030504040204" pitchFamily="34" charset="-120"/>
                </a:rPr>
                <a:t>Creating or deleting RAID is only supported by the hardware-based disk mode switch.</a:t>
              </a:r>
            </a:p>
            <a:p>
              <a:endParaRPr lang="en-US" altLang="zh-CN" sz="1050">
                <a:latin typeface="+mn-lt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4794624F-A7CB-4919-8034-C41DE98C2CD8}"/>
              </a:ext>
            </a:extLst>
          </p:cNvPr>
          <p:cNvGrpSpPr/>
          <p:nvPr/>
        </p:nvGrpSpPr>
        <p:grpSpPr>
          <a:xfrm>
            <a:off x="4007964" y="1313992"/>
            <a:ext cx="2470273" cy="2112650"/>
            <a:chOff x="4007964" y="1313992"/>
            <a:chExt cx="2470273" cy="2112650"/>
          </a:xfrm>
        </p:grpSpPr>
        <p:sp>
          <p:nvSpPr>
            <p:cNvPr id="82" name="文字方塊 9">
              <a:extLst>
                <a:ext uri="{FF2B5EF4-FFF2-40B4-BE49-F238E27FC236}">
                  <a16:creationId xmlns:a16="http://schemas.microsoft.com/office/drawing/2014/main" id="{8A399B87-F2A3-4A4D-B272-47F0A2F2483E}"/>
                </a:ext>
              </a:extLst>
            </p:cNvPr>
            <p:cNvSpPr txBox="1"/>
            <p:nvPr/>
          </p:nvSpPr>
          <p:spPr>
            <a:xfrm>
              <a:off x="4007964" y="3172726"/>
              <a:ext cx="13230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SATA 6Gb/s</a:t>
              </a:r>
              <a:endParaRPr lang="zh-TW" altLang="en-US" sz="105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83" name="文字方塊 25">
              <a:extLst>
                <a:ext uri="{FF2B5EF4-FFF2-40B4-BE49-F238E27FC236}">
                  <a16:creationId xmlns:a16="http://schemas.microsoft.com/office/drawing/2014/main" id="{3034B91B-0AB2-4390-A9D4-5BB1FD1C9A50}"/>
                </a:ext>
              </a:extLst>
            </p:cNvPr>
            <p:cNvSpPr txBox="1"/>
            <p:nvPr/>
          </p:nvSpPr>
          <p:spPr>
            <a:xfrm>
              <a:off x="4007964" y="1633544"/>
              <a:ext cx="205148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err="1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Jmicron</a:t>
              </a:r>
              <a:r>
                <a:rPr lang="en-US" altLang="zh-TW" sz="105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 JMS562 </a:t>
              </a:r>
            </a:p>
            <a:p>
              <a:r>
                <a:rPr lang="en-US" altLang="zh-TW" sz="105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SATA port multiplier </a:t>
              </a:r>
            </a:p>
            <a:p>
              <a:r>
                <a:rPr lang="en-US" altLang="zh-TW" sz="105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</a:rPr>
                <a:t>(RAID 0/1, JBOD, individual)</a:t>
              </a:r>
              <a:endParaRPr lang="zh-TW" altLang="en-US" sz="105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endParaRPr>
            </a:p>
          </p:txBody>
        </p:sp>
        <p:sp>
          <p:nvSpPr>
            <p:cNvPr id="84" name="Rectangle 1">
              <a:extLst>
                <a:ext uri="{FF2B5EF4-FFF2-40B4-BE49-F238E27FC236}">
                  <a16:creationId xmlns:a16="http://schemas.microsoft.com/office/drawing/2014/main" id="{A575D0F1-8368-4AF1-86EA-AA06DB674396}"/>
                </a:ext>
              </a:extLst>
            </p:cNvPr>
            <p:cNvSpPr/>
            <p:nvPr/>
          </p:nvSpPr>
          <p:spPr>
            <a:xfrm>
              <a:off x="4007964" y="1313992"/>
              <a:ext cx="123463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solidFill>
                    <a:schemeClr val="bg1"/>
                  </a:solidFill>
                  <a:latin typeface="+mn-lt"/>
                  <a:ea typeface="Microsoft JhengHei" panose="020B0604030504040204" pitchFamily="34" charset="-120"/>
                  <a:cs typeface="Arial" panose="020B0604020202020204" pitchFamily="34" charset="0"/>
                </a:rPr>
                <a:t>Disk mode switch</a:t>
              </a:r>
              <a:endParaRPr lang="zh-TW" altLang="en-US" sz="105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4DD0090E-A091-4CE7-924F-E9D35D97325B}"/>
                </a:ext>
              </a:extLst>
            </p:cNvPr>
            <p:cNvSpPr/>
            <p:nvPr/>
          </p:nvSpPr>
          <p:spPr>
            <a:xfrm>
              <a:off x="4071696" y="1556934"/>
              <a:ext cx="2406541" cy="410856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906463 w 2906463"/>
                <a:gd name="connsiteY0" fmla="*/ 299488 h 299488"/>
                <a:gd name="connsiteX1" fmla="*/ 2673946 w 2906463"/>
                <a:gd name="connsiteY1" fmla="*/ 0 h 299488"/>
                <a:gd name="connsiteX2" fmla="*/ 0 w 2906463"/>
                <a:gd name="connsiteY2" fmla="*/ 13878 h 299488"/>
                <a:gd name="connsiteX0" fmla="*/ 2906463 w 2906463"/>
                <a:gd name="connsiteY0" fmla="*/ 304095 h 304095"/>
                <a:gd name="connsiteX1" fmla="*/ 2636414 w 2906463"/>
                <a:gd name="connsiteY1" fmla="*/ 0 h 304095"/>
                <a:gd name="connsiteX2" fmla="*/ 0 w 2906463"/>
                <a:gd name="connsiteY2" fmla="*/ 18485 h 304095"/>
                <a:gd name="connsiteX0" fmla="*/ 2906463 w 2906463"/>
                <a:gd name="connsiteY0" fmla="*/ 320221 h 320221"/>
                <a:gd name="connsiteX1" fmla="*/ 2636414 w 2906463"/>
                <a:gd name="connsiteY1" fmla="*/ 0 h 320221"/>
                <a:gd name="connsiteX2" fmla="*/ 0 w 2906463"/>
                <a:gd name="connsiteY2" fmla="*/ 18485 h 320221"/>
                <a:gd name="connsiteX0" fmla="*/ 2370662 w 2370662"/>
                <a:gd name="connsiteY0" fmla="*/ 320221 h 320221"/>
                <a:gd name="connsiteX1" fmla="*/ 2100613 w 2370662"/>
                <a:gd name="connsiteY1" fmla="*/ 0 h 320221"/>
                <a:gd name="connsiteX2" fmla="*/ 0 w 2370662"/>
                <a:gd name="connsiteY2" fmla="*/ 24204 h 320221"/>
                <a:gd name="connsiteX0" fmla="*/ 2370662 w 2370662"/>
                <a:gd name="connsiteY0" fmla="*/ 298106 h 298106"/>
                <a:gd name="connsiteX1" fmla="*/ 2108119 w 2370662"/>
                <a:gd name="connsiteY1" fmla="*/ 0 h 298106"/>
                <a:gd name="connsiteX2" fmla="*/ 0 w 2370662"/>
                <a:gd name="connsiteY2" fmla="*/ 2089 h 2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0662" h="298106">
                  <a:moveTo>
                    <a:pt x="2370662" y="298106"/>
                  </a:moveTo>
                  <a:lnTo>
                    <a:pt x="2108119" y="0"/>
                  </a:lnTo>
                  <a:lnTo>
                    <a:pt x="0" y="2089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EF43EC53-DB55-4A98-8313-40A88CF48E31}"/>
                </a:ext>
              </a:extLst>
            </p:cNvPr>
            <p:cNvSpPr/>
            <p:nvPr/>
          </p:nvSpPr>
          <p:spPr>
            <a:xfrm>
              <a:off x="4088396" y="3202883"/>
              <a:ext cx="1532774" cy="187445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2363" h="168452">
                  <a:moveTo>
                    <a:pt x="1472363" y="0"/>
                  </a:moveTo>
                  <a:lnTo>
                    <a:pt x="1289889" y="168452"/>
                  </a:lnTo>
                  <a:lnTo>
                    <a:pt x="0" y="168398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7" name="手繪多邊形: 圖案 86">
            <a:extLst>
              <a:ext uri="{FF2B5EF4-FFF2-40B4-BE49-F238E27FC236}">
                <a16:creationId xmlns:a16="http://schemas.microsoft.com/office/drawing/2014/main" id="{FDC80BCF-BBB9-4BFF-8C69-15844AA6B2F9}"/>
              </a:ext>
            </a:extLst>
          </p:cNvPr>
          <p:cNvSpPr/>
          <p:nvPr/>
        </p:nvSpPr>
        <p:spPr>
          <a:xfrm>
            <a:off x="4072418" y="2172969"/>
            <a:ext cx="1984616" cy="130945"/>
          </a:xfrm>
          <a:custGeom>
            <a:avLst/>
            <a:gdLst>
              <a:gd name="connsiteX0" fmla="*/ 2057400 w 2057400"/>
              <a:gd name="connsiteY0" fmla="*/ 0 h 285750"/>
              <a:gd name="connsiteX1" fmla="*/ 1781175 w 2057400"/>
              <a:gd name="connsiteY1" fmla="*/ 285750 h 285750"/>
              <a:gd name="connsiteX2" fmla="*/ 0 w 2057400"/>
              <a:gd name="connsiteY2" fmla="*/ 285750 h 285750"/>
              <a:gd name="connsiteX0" fmla="*/ 2057400 w 2057400"/>
              <a:gd name="connsiteY0" fmla="*/ 0 h 299500"/>
              <a:gd name="connsiteX1" fmla="*/ 1904928 w 2057400"/>
              <a:gd name="connsiteY1" fmla="*/ 299500 h 299500"/>
              <a:gd name="connsiteX2" fmla="*/ 0 w 2057400"/>
              <a:gd name="connsiteY2" fmla="*/ 285750 h 299500"/>
              <a:gd name="connsiteX0" fmla="*/ 2084901 w 2084901"/>
              <a:gd name="connsiteY0" fmla="*/ 525522 h 525522"/>
              <a:gd name="connsiteX1" fmla="*/ 1904928 w 2084901"/>
              <a:gd name="connsiteY1" fmla="*/ 13750 h 525522"/>
              <a:gd name="connsiteX2" fmla="*/ 0 w 2084901"/>
              <a:gd name="connsiteY2" fmla="*/ 0 h 525522"/>
              <a:gd name="connsiteX0" fmla="*/ 2129939 w 2129939"/>
              <a:gd name="connsiteY0" fmla="*/ 340629 h 340629"/>
              <a:gd name="connsiteX1" fmla="*/ 1904928 w 2129939"/>
              <a:gd name="connsiteY1" fmla="*/ 13750 h 340629"/>
              <a:gd name="connsiteX2" fmla="*/ 0 w 2129939"/>
              <a:gd name="connsiteY2" fmla="*/ 0 h 340629"/>
              <a:gd name="connsiteX0" fmla="*/ 2129939 w 2129939"/>
              <a:gd name="connsiteY0" fmla="*/ 340629 h 340629"/>
              <a:gd name="connsiteX1" fmla="*/ 1897422 w 2129939"/>
              <a:gd name="connsiteY1" fmla="*/ 41141 h 340629"/>
              <a:gd name="connsiteX2" fmla="*/ 0 w 2129939"/>
              <a:gd name="connsiteY2" fmla="*/ 0 h 340629"/>
              <a:gd name="connsiteX0" fmla="*/ 2129939 w 2129939"/>
              <a:gd name="connsiteY0" fmla="*/ 299488 h 299488"/>
              <a:gd name="connsiteX1" fmla="*/ 1897422 w 2129939"/>
              <a:gd name="connsiteY1" fmla="*/ 0 h 299488"/>
              <a:gd name="connsiteX2" fmla="*/ 0 w 2129939"/>
              <a:gd name="connsiteY2" fmla="*/ 6794 h 299488"/>
              <a:gd name="connsiteX0" fmla="*/ 2456079 w 2456079"/>
              <a:gd name="connsiteY0" fmla="*/ 0 h 11920"/>
              <a:gd name="connsiteX1" fmla="*/ 1897422 w 2456079"/>
              <a:gd name="connsiteY1" fmla="*/ 5126 h 11920"/>
              <a:gd name="connsiteX2" fmla="*/ 0 w 2456079"/>
              <a:gd name="connsiteY2" fmla="*/ 11920 h 11920"/>
              <a:gd name="connsiteX0" fmla="*/ 2456079 w 2456079"/>
              <a:gd name="connsiteY0" fmla="*/ 0 h 12210"/>
              <a:gd name="connsiteX1" fmla="*/ 2184736 w 2456079"/>
              <a:gd name="connsiteY1" fmla="*/ 12210 h 12210"/>
              <a:gd name="connsiteX2" fmla="*/ 0 w 2456079"/>
              <a:gd name="connsiteY2" fmla="*/ 11920 h 12210"/>
              <a:gd name="connsiteX0" fmla="*/ 2456079 w 2456079"/>
              <a:gd name="connsiteY0" fmla="*/ 73087 h 73087"/>
              <a:gd name="connsiteX1" fmla="*/ 2184736 w 2456079"/>
              <a:gd name="connsiteY1" fmla="*/ 290 h 73087"/>
              <a:gd name="connsiteX2" fmla="*/ 0 w 2456079"/>
              <a:gd name="connsiteY2" fmla="*/ 0 h 73087"/>
              <a:gd name="connsiteX0" fmla="*/ 2456079 w 2456079"/>
              <a:gd name="connsiteY0" fmla="*/ 76567 h 76567"/>
              <a:gd name="connsiteX1" fmla="*/ 2453715 w 2456079"/>
              <a:gd name="connsiteY1" fmla="*/ 0 h 76567"/>
              <a:gd name="connsiteX2" fmla="*/ 0 w 2456079"/>
              <a:gd name="connsiteY2" fmla="*/ 3480 h 76567"/>
              <a:gd name="connsiteX0" fmla="*/ 2543654 w 2543654"/>
              <a:gd name="connsiteY0" fmla="*/ 59603 h 59603"/>
              <a:gd name="connsiteX1" fmla="*/ 2453715 w 2543654"/>
              <a:gd name="connsiteY1" fmla="*/ 0 h 59603"/>
              <a:gd name="connsiteX2" fmla="*/ 0 w 2543654"/>
              <a:gd name="connsiteY2" fmla="*/ 3480 h 59603"/>
              <a:gd name="connsiteX0" fmla="*/ 2524888 w 2524888"/>
              <a:gd name="connsiteY0" fmla="*/ 40754 h 40754"/>
              <a:gd name="connsiteX1" fmla="*/ 2453715 w 2524888"/>
              <a:gd name="connsiteY1" fmla="*/ 0 h 40754"/>
              <a:gd name="connsiteX2" fmla="*/ 0 w 2524888"/>
              <a:gd name="connsiteY2" fmla="*/ 3480 h 40754"/>
              <a:gd name="connsiteX0" fmla="*/ 2540526 w 2540526"/>
              <a:gd name="connsiteY0" fmla="*/ 38869 h 38869"/>
              <a:gd name="connsiteX1" fmla="*/ 2453715 w 2540526"/>
              <a:gd name="connsiteY1" fmla="*/ 0 h 38869"/>
              <a:gd name="connsiteX2" fmla="*/ 0 w 2540526"/>
              <a:gd name="connsiteY2" fmla="*/ 3480 h 38869"/>
              <a:gd name="connsiteX0" fmla="*/ 1955027 w 1955027"/>
              <a:gd name="connsiteY0" fmla="*/ 38869 h 38869"/>
              <a:gd name="connsiteX1" fmla="*/ 1868216 w 1955027"/>
              <a:gd name="connsiteY1" fmla="*/ 0 h 38869"/>
              <a:gd name="connsiteX2" fmla="*/ 0 w 1955027"/>
              <a:gd name="connsiteY2" fmla="*/ 1218 h 3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5027" h="38869">
                <a:moveTo>
                  <a:pt x="1955027" y="38869"/>
                </a:moveTo>
                <a:lnTo>
                  <a:pt x="1868216" y="0"/>
                </a:lnTo>
                <a:lnTo>
                  <a:pt x="0" y="1218"/>
                </a:lnTo>
              </a:path>
            </a:pathLst>
          </a:custGeom>
          <a:noFill/>
          <a:ln w="6350">
            <a:solidFill>
              <a:srgbClr val="B4F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87E765A4-779E-4DD9-A8EA-D1A0B5D36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13" y="3293642"/>
            <a:ext cx="2879876" cy="1615123"/>
          </a:xfrm>
          <a:prstGeom prst="roundRect">
            <a:avLst>
              <a:gd name="adj" fmla="val 14699"/>
            </a:avLst>
          </a:prstGeom>
          <a:ln w="38100">
            <a:solidFill>
              <a:srgbClr val="2CF8FD"/>
            </a:solidFill>
          </a:ln>
        </p:spPr>
      </p:pic>
      <p:pic>
        <p:nvPicPr>
          <p:cNvPr id="91" name="圖片 9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FFE76AA-CDCC-4316-8E55-F49FB6575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40" y="1037998"/>
            <a:ext cx="4691279" cy="32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>
            <a:extLst>
              <a:ext uri="{FF2B5EF4-FFF2-40B4-BE49-F238E27FC236}">
                <a16:creationId xmlns:a16="http://schemas.microsoft.com/office/drawing/2014/main" id="{D35769DB-A4BC-4B65-8D33-E628AF0E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01715"/>
            <a:ext cx="14194971" cy="7993120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AAB9F7A1-6823-4EE3-ADDE-718E7541F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AEE143A-A638-4283-BB86-FD9E4A200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880" y="1223125"/>
            <a:ext cx="5321081" cy="4007557"/>
          </a:xfrm>
          <a:prstGeom prst="rect">
            <a:avLst/>
          </a:prstGeom>
        </p:spPr>
      </p:pic>
      <p:pic>
        <p:nvPicPr>
          <p:cNvPr id="27" name="圖形 26" hidden="1">
            <a:extLst>
              <a:ext uri="{FF2B5EF4-FFF2-40B4-BE49-F238E27FC236}">
                <a16:creationId xmlns:a16="http://schemas.microsoft.com/office/drawing/2014/main" id="{F0532D1B-17C6-4976-9656-15A78A9D1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186" y="3903936"/>
            <a:ext cx="5340124" cy="858816"/>
          </a:xfrm>
          <a:prstGeom prst="rect">
            <a:avLst/>
          </a:prstGeom>
        </p:spPr>
      </p:pic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7CE338E1-0647-4A13-A497-D3162E8CED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799" y="2975451"/>
            <a:ext cx="5340124" cy="858816"/>
          </a:xfrm>
          <a:prstGeom prst="rect">
            <a:avLst/>
          </a:prstGeom>
        </p:spPr>
      </p:pic>
      <p:pic>
        <p:nvPicPr>
          <p:cNvPr id="21" name="圖形 20" hidden="1">
            <a:extLst>
              <a:ext uri="{FF2B5EF4-FFF2-40B4-BE49-F238E27FC236}">
                <a16:creationId xmlns:a16="http://schemas.microsoft.com/office/drawing/2014/main" id="{C1F80224-99BC-4435-844A-C55F955AA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731" y="2046966"/>
            <a:ext cx="5340124" cy="858816"/>
          </a:xfrm>
          <a:prstGeom prst="rect">
            <a:avLst/>
          </a:prstGeom>
        </p:spPr>
      </p:pic>
      <p:pic>
        <p:nvPicPr>
          <p:cNvPr id="20" name="圖形 19" hidden="1">
            <a:extLst>
              <a:ext uri="{FF2B5EF4-FFF2-40B4-BE49-F238E27FC236}">
                <a16:creationId xmlns:a16="http://schemas.microsoft.com/office/drawing/2014/main" id="{30702873-32B1-4E18-93CA-08DF659B6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731" y="1116013"/>
            <a:ext cx="5340124" cy="858816"/>
          </a:xfrm>
          <a:prstGeom prst="rect">
            <a:avLst/>
          </a:prstGeom>
        </p:spPr>
      </p:pic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251589B5-1FDB-4EA3-BE66-D18E2EFEC5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3920" y="1745073"/>
            <a:ext cx="2279921" cy="2643163"/>
          </a:xfrm>
          <a:prstGeom prst="rect">
            <a:avLst/>
          </a:prstGeom>
        </p:spPr>
      </p:pic>
      <p:pic>
        <p:nvPicPr>
          <p:cNvPr id="15" name="圖片 14" hidden="1">
            <a:extLst>
              <a:ext uri="{FF2B5EF4-FFF2-40B4-BE49-F238E27FC236}">
                <a16:creationId xmlns:a16="http://schemas.microsoft.com/office/drawing/2014/main" id="{FAE1452C-C088-42BF-82A9-70254B0FE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-38159" y="1539741"/>
            <a:ext cx="2158171" cy="294462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E70EE9E-0A84-4A31-99A2-FBCC2CA05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</a:blip>
          <a:stretch>
            <a:fillRect/>
          </a:stretch>
        </p:blipFill>
        <p:spPr>
          <a:xfrm>
            <a:off x="144989" y="1358740"/>
            <a:ext cx="9047248" cy="2944623"/>
          </a:xfrm>
          <a:prstGeom prst="rect">
            <a:avLst/>
          </a:prstGeom>
        </p:spPr>
      </p:pic>
      <p:sp>
        <p:nvSpPr>
          <p:cNvPr id="25" name="矩形 24" hidden="1">
            <a:extLst>
              <a:ext uri="{FF2B5EF4-FFF2-40B4-BE49-F238E27FC236}">
                <a16:creationId xmlns:a16="http://schemas.microsoft.com/office/drawing/2014/main" id="{41AABD09-B970-4638-9BC5-A7BC8639E884}"/>
              </a:ext>
            </a:extLst>
          </p:cNvPr>
          <p:cNvSpPr/>
          <p:nvPr/>
        </p:nvSpPr>
        <p:spPr>
          <a:xfrm>
            <a:off x="5260826" y="1890484"/>
            <a:ext cx="928459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0">
                <a:solidFill>
                  <a:srgbClr val="5D7B84"/>
                </a:solidFill>
                <a:latin typeface="Bebas" pitchFamily="2" charset="0"/>
              </a:rPr>
              <a:t>3</a:t>
            </a:r>
          </a:p>
        </p:txBody>
      </p:sp>
      <p:sp>
        <p:nvSpPr>
          <p:cNvPr id="28" name="矩形 27" hidden="1">
            <a:extLst>
              <a:ext uri="{FF2B5EF4-FFF2-40B4-BE49-F238E27FC236}">
                <a16:creationId xmlns:a16="http://schemas.microsoft.com/office/drawing/2014/main" id="{FADFF26B-2490-4EB0-BB2A-D3009D994148}"/>
              </a:ext>
            </a:extLst>
          </p:cNvPr>
          <p:cNvSpPr/>
          <p:nvPr/>
        </p:nvSpPr>
        <p:spPr>
          <a:xfrm>
            <a:off x="3034628" y="1890484"/>
            <a:ext cx="93166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0">
                <a:solidFill>
                  <a:srgbClr val="5D7B84"/>
                </a:solidFill>
                <a:latin typeface="Bebas" pitchFamily="2" charset="0"/>
              </a:rPr>
              <a:t>2</a:t>
            </a:r>
            <a:endParaRPr lang="zh-TW" altLang="en-US" sz="11000">
              <a:solidFill>
                <a:srgbClr val="5D7B84"/>
              </a:solidFill>
              <a:latin typeface="Bebas" pitchFamily="2" charset="0"/>
            </a:endParaRPr>
          </a:p>
        </p:txBody>
      </p:sp>
      <p:sp>
        <p:nvSpPr>
          <p:cNvPr id="29" name="矩形 28" hidden="1">
            <a:extLst>
              <a:ext uri="{FF2B5EF4-FFF2-40B4-BE49-F238E27FC236}">
                <a16:creationId xmlns:a16="http://schemas.microsoft.com/office/drawing/2014/main" id="{253B3C0F-8FF3-4F5B-B7CD-88CA84F7A853}"/>
              </a:ext>
            </a:extLst>
          </p:cNvPr>
          <p:cNvSpPr/>
          <p:nvPr/>
        </p:nvSpPr>
        <p:spPr>
          <a:xfrm>
            <a:off x="886976" y="1890484"/>
            <a:ext cx="665567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0">
                <a:solidFill>
                  <a:srgbClr val="5D7B84"/>
                </a:solidFill>
                <a:latin typeface="Bebas" pitchFamily="2" charset="0"/>
              </a:rPr>
              <a:t>1</a:t>
            </a:r>
            <a:endParaRPr lang="zh-TW" altLang="en-US" sz="11000">
              <a:solidFill>
                <a:srgbClr val="5D7B84"/>
              </a:solidFill>
              <a:latin typeface="Bebas" pitchFamily="2" charset="0"/>
            </a:endParaRP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D74CA3ED-5EB6-4A33-9644-438222DD645E}"/>
              </a:ext>
            </a:extLst>
          </p:cNvPr>
          <p:cNvSpPr/>
          <p:nvPr/>
        </p:nvSpPr>
        <p:spPr>
          <a:xfrm>
            <a:off x="7485423" y="1890484"/>
            <a:ext cx="960519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0">
                <a:solidFill>
                  <a:srgbClr val="5D7B84"/>
                </a:solidFill>
                <a:latin typeface="Bebas" pitchFamily="2" charset="0"/>
              </a:rPr>
              <a:t>4</a:t>
            </a:r>
            <a:endParaRPr lang="zh-TW" altLang="en-US" sz="11000">
              <a:solidFill>
                <a:srgbClr val="5D7B84"/>
              </a:solidFill>
              <a:latin typeface="Bebas" pitchFamily="2" charset="0"/>
            </a:endParaRPr>
          </a:p>
        </p:txBody>
      </p:sp>
      <p:grpSp>
        <p:nvGrpSpPr>
          <p:cNvPr id="2" name="圖形 43" hidden="1">
            <a:extLst>
              <a:ext uri="{FF2B5EF4-FFF2-40B4-BE49-F238E27FC236}">
                <a16:creationId xmlns:a16="http://schemas.microsoft.com/office/drawing/2014/main" id="{EFC2A6E5-A8DF-4002-AC28-00ACFB0CF6BC}"/>
              </a:ext>
            </a:extLst>
          </p:cNvPr>
          <p:cNvGrpSpPr/>
          <p:nvPr/>
        </p:nvGrpSpPr>
        <p:grpSpPr>
          <a:xfrm>
            <a:off x="4359185" y="2143125"/>
            <a:ext cx="224014" cy="1209675"/>
            <a:chOff x="4359185" y="2143125"/>
            <a:chExt cx="224014" cy="1209675"/>
          </a:xfrm>
          <a:noFill/>
        </p:grpSpPr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CEE7A417-C872-45C0-947E-CBFF481CF5DA}"/>
                </a:ext>
              </a:extLst>
            </p:cNvPr>
            <p:cNvSpPr/>
            <p:nvPr/>
          </p:nvSpPr>
          <p:spPr>
            <a:xfrm>
              <a:off x="4359185" y="3126098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1067175E-E523-42BB-8BC9-88B5FF8B4211}"/>
                </a:ext>
              </a:extLst>
            </p:cNvPr>
            <p:cNvSpPr/>
            <p:nvPr/>
          </p:nvSpPr>
          <p:spPr>
            <a:xfrm>
              <a:off x="4387187" y="2375651"/>
              <a:ext cx="22401" cy="739246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5056340D-ED23-4745-B4F9-F90531C54C4F}"/>
                </a:ext>
              </a:extLst>
            </p:cNvPr>
            <p:cNvSpPr/>
            <p:nvPr/>
          </p:nvSpPr>
          <p:spPr>
            <a:xfrm>
              <a:off x="4359185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9" name="圖形 44" hidden="1">
            <a:extLst>
              <a:ext uri="{FF2B5EF4-FFF2-40B4-BE49-F238E27FC236}">
                <a16:creationId xmlns:a16="http://schemas.microsoft.com/office/drawing/2014/main" id="{1FE4E2A4-50BB-434D-A5A3-22DDBFC5DFD4}"/>
              </a:ext>
            </a:extLst>
          </p:cNvPr>
          <p:cNvGrpSpPr/>
          <p:nvPr/>
        </p:nvGrpSpPr>
        <p:grpSpPr>
          <a:xfrm flipH="1">
            <a:off x="4623810" y="2143125"/>
            <a:ext cx="224014" cy="1209675"/>
            <a:chOff x="4623810" y="2143125"/>
            <a:chExt cx="224014" cy="1209675"/>
          </a:xfrm>
          <a:noFill/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46D041E6-2EB9-4A6C-9ED7-0ABC09B7494C}"/>
                </a:ext>
              </a:extLst>
            </p:cNvPr>
            <p:cNvSpPr/>
            <p:nvPr/>
          </p:nvSpPr>
          <p:spPr>
            <a:xfrm>
              <a:off x="4623810" y="3126098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F2475DA8-050F-42A3-97F5-15C062C8EDAD}"/>
                </a:ext>
              </a:extLst>
            </p:cNvPr>
            <p:cNvSpPr/>
            <p:nvPr/>
          </p:nvSpPr>
          <p:spPr>
            <a:xfrm>
              <a:off x="4651812" y="2375651"/>
              <a:ext cx="22401" cy="739246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3D61F362-5A74-419D-A619-311FEC37B59B}"/>
                </a:ext>
              </a:extLst>
            </p:cNvPr>
            <p:cNvSpPr/>
            <p:nvPr/>
          </p:nvSpPr>
          <p:spPr>
            <a:xfrm>
              <a:off x="4623810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8" name="圖形 4" hidden="1">
            <a:extLst>
              <a:ext uri="{FF2B5EF4-FFF2-40B4-BE49-F238E27FC236}">
                <a16:creationId xmlns:a16="http://schemas.microsoft.com/office/drawing/2014/main" id="{F9F65884-39ED-454D-9498-37788F72A9E3}"/>
              </a:ext>
            </a:extLst>
          </p:cNvPr>
          <p:cNvGrpSpPr/>
          <p:nvPr/>
        </p:nvGrpSpPr>
        <p:grpSpPr>
          <a:xfrm>
            <a:off x="-1176453" y="-33864"/>
            <a:ext cx="201613" cy="5187091"/>
            <a:chOff x="2102126" y="2143125"/>
            <a:chExt cx="201613" cy="5187091"/>
          </a:xfrm>
          <a:solidFill>
            <a:schemeClr val="bg1">
              <a:lumMod val="95000"/>
            </a:schemeClr>
          </a:solidFill>
          <a:effectLst>
            <a:glow rad="50800">
              <a:schemeClr val="bg1">
                <a:alpha val="20000"/>
              </a:schemeClr>
            </a:glow>
          </a:effectLst>
        </p:grpSpPr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1B89E50-D205-4725-8224-5269F714FF34}"/>
                </a:ext>
              </a:extLst>
            </p:cNvPr>
            <p:cNvSpPr/>
            <p:nvPr/>
          </p:nvSpPr>
          <p:spPr>
            <a:xfrm>
              <a:off x="2102126" y="7128603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DA12C268-E67E-4423-B1B3-F03FCAA29787}"/>
                </a:ext>
              </a:extLst>
            </p:cNvPr>
            <p:cNvSpPr/>
            <p:nvPr/>
          </p:nvSpPr>
          <p:spPr>
            <a:xfrm>
              <a:off x="2130128" y="2375650"/>
              <a:ext cx="45719" cy="4701425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B0D3414D-4CE6-4D8F-93AC-A5D78A58A630}"/>
                </a:ext>
              </a:extLst>
            </p:cNvPr>
            <p:cNvSpPr/>
            <p:nvPr/>
          </p:nvSpPr>
          <p:spPr>
            <a:xfrm>
              <a:off x="2102126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52" name="圖形 4" hidden="1">
            <a:extLst>
              <a:ext uri="{FF2B5EF4-FFF2-40B4-BE49-F238E27FC236}">
                <a16:creationId xmlns:a16="http://schemas.microsoft.com/office/drawing/2014/main" id="{B175E5D9-D2E5-4F63-B913-B6BD973D8E0C}"/>
              </a:ext>
            </a:extLst>
          </p:cNvPr>
          <p:cNvGrpSpPr/>
          <p:nvPr/>
        </p:nvGrpSpPr>
        <p:grpSpPr>
          <a:xfrm flipH="1">
            <a:off x="9932854" y="-33864"/>
            <a:ext cx="211309" cy="5187091"/>
            <a:chOff x="2102126" y="2143125"/>
            <a:chExt cx="201613" cy="5187091"/>
          </a:xfrm>
          <a:solidFill>
            <a:schemeClr val="bg1">
              <a:lumMod val="95000"/>
            </a:schemeClr>
          </a:solidFill>
          <a:effectLst>
            <a:glow rad="50800">
              <a:schemeClr val="bg1">
                <a:alpha val="20000"/>
              </a:schemeClr>
            </a:glow>
          </a:effectLst>
        </p:grpSpPr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0968A293-47FA-45F9-8D01-53C3DC8DBF82}"/>
                </a:ext>
              </a:extLst>
            </p:cNvPr>
            <p:cNvSpPr/>
            <p:nvPr/>
          </p:nvSpPr>
          <p:spPr>
            <a:xfrm>
              <a:off x="2102126" y="7128603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BF6196C2-0B64-4040-A784-C0F334896E82}"/>
                </a:ext>
              </a:extLst>
            </p:cNvPr>
            <p:cNvSpPr/>
            <p:nvPr/>
          </p:nvSpPr>
          <p:spPr>
            <a:xfrm>
              <a:off x="2130128" y="2375650"/>
              <a:ext cx="45719" cy="4701425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0C976646-9B84-4166-8AD5-3848797BF7CF}"/>
                </a:ext>
              </a:extLst>
            </p:cNvPr>
            <p:cNvSpPr/>
            <p:nvPr/>
          </p:nvSpPr>
          <p:spPr>
            <a:xfrm>
              <a:off x="2102126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grpFill/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57" name="圖片 56">
            <a:extLst>
              <a:ext uri="{FF2B5EF4-FFF2-40B4-BE49-F238E27FC236}">
                <a16:creationId xmlns:a16="http://schemas.microsoft.com/office/drawing/2014/main" id="{9E5FE8BC-8D80-415E-A1DE-2BCFC5376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4391786" y="2137450"/>
            <a:ext cx="219475" cy="1207113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6B36A6C6-7AA5-4EA4-BA27-34AE856DDE7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4654789" y="2130076"/>
            <a:ext cx="219475" cy="120711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AE845CB-2CFA-4E52-8318-B19D7302E9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538002" y="1094988"/>
            <a:ext cx="4538002" cy="375691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00BE3724-A89D-4FD8-80D5-3345C09173F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89" t="18855" r="41063" b="32997"/>
          <a:stretch/>
        </p:blipFill>
        <p:spPr>
          <a:xfrm>
            <a:off x="3662945" y="5358631"/>
            <a:ext cx="1671534" cy="3343066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EF557519-65F1-4BBC-B461-09FB45806DB6}"/>
              </a:ext>
            </a:extLst>
          </p:cNvPr>
          <p:cNvGrpSpPr/>
          <p:nvPr/>
        </p:nvGrpSpPr>
        <p:grpSpPr>
          <a:xfrm rot="191948">
            <a:off x="-9787404" y="-258873"/>
            <a:ext cx="33589050" cy="33589046"/>
            <a:chOff x="-15546663" y="-981202"/>
            <a:chExt cx="36038598" cy="3603860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4F9311BE-7A3A-4F34-92EF-8610C28198C4}"/>
                </a:ext>
              </a:extLst>
            </p:cNvPr>
            <p:cNvSpPr/>
            <p:nvPr/>
          </p:nvSpPr>
          <p:spPr>
            <a:xfrm>
              <a:off x="-15546663" y="-981202"/>
              <a:ext cx="36038598" cy="36038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 descr="一張含有 桌 的圖片&#10;&#10;自動產生的描述">
              <a:extLst>
                <a:ext uri="{FF2B5EF4-FFF2-40B4-BE49-F238E27FC236}">
                  <a16:creationId xmlns:a16="http://schemas.microsoft.com/office/drawing/2014/main" id="{17D8B171-B817-429C-951C-16A010F1C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44" name="圖片 43" descr="一張含有 物件, 坐 的圖片&#10;&#10;自動產生的描述">
              <a:extLst>
                <a:ext uri="{FF2B5EF4-FFF2-40B4-BE49-F238E27FC236}">
                  <a16:creationId xmlns:a16="http://schemas.microsoft.com/office/drawing/2014/main" id="{2BA3A984-C279-4283-B8A7-3F67F764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pic>
        <p:nvPicPr>
          <p:cNvPr id="45" name="光暈">
            <a:extLst>
              <a:ext uri="{FF2B5EF4-FFF2-40B4-BE49-F238E27FC236}">
                <a16:creationId xmlns:a16="http://schemas.microsoft.com/office/drawing/2014/main" id="{33C48A51-426C-4D35-908A-481288FEB1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11697" y="1323975"/>
            <a:ext cx="2802256" cy="2722250"/>
          </a:xfrm>
          <a:prstGeom prst="rect">
            <a:avLst/>
          </a:prstGeom>
        </p:spPr>
      </p:pic>
      <p:sp>
        <p:nvSpPr>
          <p:cNvPr id="56" name="Google Shape;148;p15">
            <a:extLst>
              <a:ext uri="{FF2B5EF4-FFF2-40B4-BE49-F238E27FC236}">
                <a16:creationId xmlns:a16="http://schemas.microsoft.com/office/drawing/2014/main" id="{2395F435-908A-4923-B604-B9B94F1D00FD}"/>
              </a:ext>
            </a:extLst>
          </p:cNvPr>
          <p:cNvSpPr txBox="1">
            <a:spLocks/>
          </p:cNvSpPr>
          <p:nvPr/>
        </p:nvSpPr>
        <p:spPr>
          <a:xfrm>
            <a:off x="536929" y="-92213"/>
            <a:ext cx="9529968" cy="190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D8E1E4"/>
                </a:solidFill>
              </a:rPr>
              <a:t>QNAP SSD Application</a:t>
            </a:r>
            <a:endParaRPr lang="en-US" altLang="zh-TW">
              <a:solidFill>
                <a:srgbClr val="D8E1E4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69F0E1"/>
                </a:solidFill>
                <a:latin typeface="Arial"/>
                <a:ea typeface="微軟正黑體"/>
                <a:cs typeface="Arial"/>
              </a:rPr>
              <a:t>All about QNAP Technology</a:t>
            </a:r>
            <a:endParaRPr lang="en-US">
              <a:solidFill>
                <a:srgbClr val="69F0E1"/>
              </a:solidFill>
              <a:cs typeface="Arial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F1F5F40-3FD3-4FF0-9481-F83724EB6AC6}"/>
              </a:ext>
            </a:extLst>
          </p:cNvPr>
          <p:cNvSpPr/>
          <p:nvPr/>
        </p:nvSpPr>
        <p:spPr>
          <a:xfrm>
            <a:off x="2266160" y="3287139"/>
            <a:ext cx="2315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Performance Demo- </a:t>
            </a:r>
            <a:b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 much will the SSD increase the efficiency levels?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58CE9F-E4F1-4722-882D-90DBCC431A8E}"/>
              </a:ext>
            </a:extLst>
          </p:cNvPr>
          <p:cNvSpPr/>
          <p:nvPr/>
        </p:nvSpPr>
        <p:spPr>
          <a:xfrm>
            <a:off x="6839999" y="3287139"/>
            <a:ext cx="2276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Specific SSD application software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42C7EE9-376C-4608-A104-CACEFAF81590}"/>
              </a:ext>
            </a:extLst>
          </p:cNvPr>
          <p:cNvSpPr/>
          <p:nvPr/>
        </p:nvSpPr>
        <p:spPr>
          <a:xfrm>
            <a:off x="4751450" y="3292283"/>
            <a:ext cx="2017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Related Product introduction of QNAP x SSD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5811A79-5A0C-4B14-B847-E68F2476E388}"/>
              </a:ext>
            </a:extLst>
          </p:cNvPr>
          <p:cNvSpPr/>
          <p:nvPr/>
        </p:nvSpPr>
        <p:spPr>
          <a:xfrm>
            <a:off x="243436" y="3287139"/>
            <a:ext cx="2005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Introduction of 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SSDs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9A390573-CEA7-4D7E-A649-B39ABC22FDE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4391786" y="2137450"/>
            <a:ext cx="219475" cy="1207113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AE2C418D-B0B5-453B-AE7B-9EA9273FB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4595796" y="2137450"/>
            <a:ext cx="219475" cy="1207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B89EE4F-1563-4648-A0F4-031DEE28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spc="-150" dirty="0">
                <a:cs typeface="Arial" panose="020B0604020202020204" pitchFamily="34" charset="0"/>
              </a:rPr>
              <a:t>U.2 </a:t>
            </a:r>
            <a:r>
              <a:rPr lang="en-US" altLang="zh-TW" sz="3200" spc="-150" dirty="0" err="1">
                <a:cs typeface="Arial" panose="020B0604020202020204" pitchFamily="34" charset="0"/>
              </a:rPr>
              <a:t>NVMe</a:t>
            </a:r>
            <a:r>
              <a:rPr lang="en-US" altLang="zh-TW" sz="3200" spc="-150" dirty="0">
                <a:cs typeface="Arial" panose="020B0604020202020204" pitchFamily="34" charset="0"/>
              </a:rPr>
              <a:t> </a:t>
            </a:r>
            <a:r>
              <a:rPr lang="en-US" altLang="zh-CN" sz="3200" spc="-150" dirty="0">
                <a:cs typeface="Arial" panose="020B0604020202020204" pitchFamily="34" charset="0"/>
              </a:rPr>
              <a:t>to dual M.2 PCIe </a:t>
            </a:r>
            <a:r>
              <a:rPr lang="en-US" altLang="zh-CN" sz="3200" spc="-150" dirty="0" err="1">
                <a:cs typeface="Arial" panose="020B0604020202020204" pitchFamily="34" charset="0"/>
              </a:rPr>
              <a:t>NVMe</a:t>
            </a:r>
            <a:r>
              <a:rPr lang="en-US" altLang="zh-CN" sz="3200" spc="-150" dirty="0">
                <a:cs typeface="Arial" panose="020B0604020202020204" pitchFamily="34" charset="0"/>
              </a:rPr>
              <a:t> adapter</a:t>
            </a:r>
            <a:endParaRPr lang="en-US" sz="3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B29B3EDE-1738-42AB-8818-975C47E4B380}"/>
              </a:ext>
            </a:extLst>
          </p:cNvPr>
          <p:cNvSpPr/>
          <p:nvPr/>
        </p:nvSpPr>
        <p:spPr>
          <a:xfrm>
            <a:off x="107789" y="1170867"/>
            <a:ext cx="9021944" cy="1736370"/>
          </a:xfrm>
          <a:prstGeom prst="roundRect">
            <a:avLst>
              <a:gd name="adj" fmla="val 0"/>
            </a:avLst>
          </a:prstGeom>
          <a:gradFill>
            <a:gsLst>
              <a:gs pos="6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D0D2BF99-AF47-4CDC-A3E8-F52328B2CED7}"/>
              </a:ext>
            </a:extLst>
          </p:cNvPr>
          <p:cNvSpPr/>
          <p:nvPr/>
        </p:nvSpPr>
        <p:spPr>
          <a:xfrm>
            <a:off x="107789" y="3103563"/>
            <a:ext cx="9021944" cy="1736370"/>
          </a:xfrm>
          <a:prstGeom prst="roundRect">
            <a:avLst>
              <a:gd name="adj" fmla="val 0"/>
            </a:avLst>
          </a:prstGeom>
          <a:gradFill>
            <a:gsLst>
              <a:gs pos="6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1E01BFEE-DB41-488A-AA92-788C4B68D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098" y="3159349"/>
            <a:ext cx="2261880" cy="1642441"/>
          </a:xfrm>
          <a:prstGeom prst="rect">
            <a:avLst/>
          </a:prstGeom>
        </p:spPr>
      </p:pic>
      <p:pic>
        <p:nvPicPr>
          <p:cNvPr id="59" name="圖片 2">
            <a:extLst>
              <a:ext uri="{FF2B5EF4-FFF2-40B4-BE49-F238E27FC236}">
                <a16:creationId xmlns:a16="http://schemas.microsoft.com/office/drawing/2014/main" id="{A5D1E704-0C6E-4390-AA6A-D20BBB0B92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173" y="1184995"/>
            <a:ext cx="2154804" cy="1710008"/>
          </a:xfrm>
          <a:prstGeom prst="rect">
            <a:avLst/>
          </a:prstGeom>
        </p:spPr>
      </p:pic>
      <p:sp>
        <p:nvSpPr>
          <p:cNvPr id="60" name="內容版面配置區 3">
            <a:extLst>
              <a:ext uri="{FF2B5EF4-FFF2-40B4-BE49-F238E27FC236}">
                <a16:creationId xmlns:a16="http://schemas.microsoft.com/office/drawing/2014/main" id="{08CB0FA8-519B-4F14-AA2C-0932C3F0E147}"/>
              </a:ext>
            </a:extLst>
          </p:cNvPr>
          <p:cNvSpPr txBox="1">
            <a:spLocks/>
          </p:cNvSpPr>
          <p:nvPr/>
        </p:nvSpPr>
        <p:spPr>
          <a:xfrm>
            <a:off x="18786" y="1086618"/>
            <a:ext cx="1584567" cy="48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800" b="0" i="0" u="none" strike="noStrike" cap="none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500" b="0" i="0" u="none" strike="noStrike" cap="none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350" b="0" i="0" u="none" strike="noStrike" cap="none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200" b="0" i="0" u="none" strike="noStrike" cap="none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200" b="0" i="0" u="none" strike="noStrike" cap="none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46050" indent="0">
              <a:buFont typeface="Lato"/>
              <a:buNone/>
            </a:pPr>
            <a:r>
              <a:rPr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QDA-UMP</a:t>
            </a:r>
            <a:endParaRPr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內容版面配置區 3">
            <a:extLst>
              <a:ext uri="{FF2B5EF4-FFF2-40B4-BE49-F238E27FC236}">
                <a16:creationId xmlns:a16="http://schemas.microsoft.com/office/drawing/2014/main" id="{F9A53A1E-0598-4AA5-9D45-2CEFDD915F77}"/>
              </a:ext>
            </a:extLst>
          </p:cNvPr>
          <p:cNvSpPr txBox="1">
            <a:spLocks/>
          </p:cNvSpPr>
          <p:nvPr/>
        </p:nvSpPr>
        <p:spPr>
          <a:xfrm>
            <a:off x="18787" y="3150491"/>
            <a:ext cx="1801266" cy="487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6050"/>
            <a:r>
              <a:rPr lang="en-US" altLang="zh-TW" sz="1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QDA-U2MP</a:t>
            </a:r>
            <a:endParaRPr lang="zh-TW" altLang="en-US" sz="18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F7A627BF-5425-49CA-B22D-AC06F05C8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66" name="文字方塊 6">
            <a:extLst>
              <a:ext uri="{FF2B5EF4-FFF2-40B4-BE49-F238E27FC236}">
                <a16:creationId xmlns:a16="http://schemas.microsoft.com/office/drawing/2014/main" id="{8959AE26-3F7C-4C6E-A9E4-57BDCCD074EB}"/>
              </a:ext>
            </a:extLst>
          </p:cNvPr>
          <p:cNvSpPr txBox="1"/>
          <p:nvPr/>
        </p:nvSpPr>
        <p:spPr>
          <a:xfrm>
            <a:off x="2617390" y="3547974"/>
            <a:ext cx="117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800">
                <a:solidFill>
                  <a:schemeClr val="bg1"/>
                </a:solidFill>
              </a:rPr>
              <a:t>PCIe </a:t>
            </a:r>
            <a:r>
              <a:rPr lang="en-US" altLang="zh-TW" sz="800" err="1">
                <a:solidFill>
                  <a:schemeClr val="bg1"/>
                </a:solidFill>
              </a:rPr>
              <a:t>NVMe</a:t>
            </a:r>
            <a:r>
              <a:rPr lang="en-US" altLang="zh-TW" sz="800">
                <a:solidFill>
                  <a:schemeClr val="bg1"/>
                </a:solidFill>
              </a:rPr>
              <a:t> Gen3 x4</a:t>
            </a:r>
            <a:endParaRPr lang="zh-TW" altLang="en-US" sz="800">
              <a:solidFill>
                <a:schemeClr val="bg1"/>
              </a:solidFill>
            </a:endParaRPr>
          </a:p>
        </p:txBody>
      </p:sp>
      <p:sp>
        <p:nvSpPr>
          <p:cNvPr id="67" name="文字方塊 6">
            <a:extLst>
              <a:ext uri="{FF2B5EF4-FFF2-40B4-BE49-F238E27FC236}">
                <a16:creationId xmlns:a16="http://schemas.microsoft.com/office/drawing/2014/main" id="{D6701BC1-58D7-4528-9B21-F5B33608578D}"/>
              </a:ext>
            </a:extLst>
          </p:cNvPr>
          <p:cNvSpPr txBox="1"/>
          <p:nvPr/>
        </p:nvSpPr>
        <p:spPr>
          <a:xfrm>
            <a:off x="2617390" y="4059377"/>
            <a:ext cx="117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800">
                <a:solidFill>
                  <a:schemeClr val="bg1"/>
                </a:solidFill>
              </a:rPr>
              <a:t>PCIe </a:t>
            </a:r>
            <a:r>
              <a:rPr lang="en-US" altLang="zh-TW" sz="800" err="1">
                <a:solidFill>
                  <a:schemeClr val="bg1"/>
                </a:solidFill>
              </a:rPr>
              <a:t>NVMe</a:t>
            </a:r>
            <a:r>
              <a:rPr lang="en-US" altLang="zh-TW" sz="800">
                <a:solidFill>
                  <a:schemeClr val="bg1"/>
                </a:solidFill>
              </a:rPr>
              <a:t> Gen3 x4</a:t>
            </a:r>
            <a:endParaRPr lang="zh-TW" altLang="en-US" sz="800">
              <a:solidFill>
                <a:schemeClr val="bg1"/>
              </a:solidFill>
            </a:endParaRPr>
          </a:p>
        </p:txBody>
      </p:sp>
      <p:sp>
        <p:nvSpPr>
          <p:cNvPr id="68" name="文字方塊 8">
            <a:extLst>
              <a:ext uri="{FF2B5EF4-FFF2-40B4-BE49-F238E27FC236}">
                <a16:creationId xmlns:a16="http://schemas.microsoft.com/office/drawing/2014/main" id="{55966C57-940D-496B-91AF-C94476117AB8}"/>
              </a:ext>
            </a:extLst>
          </p:cNvPr>
          <p:cNvSpPr txBox="1"/>
          <p:nvPr/>
        </p:nvSpPr>
        <p:spPr>
          <a:xfrm>
            <a:off x="665081" y="3625664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69" name="文字方塊 27">
            <a:extLst>
              <a:ext uri="{FF2B5EF4-FFF2-40B4-BE49-F238E27FC236}">
                <a16:creationId xmlns:a16="http://schemas.microsoft.com/office/drawing/2014/main" id="{9B3C40E8-AF09-491D-9E0B-03CC194D2C6D}"/>
              </a:ext>
            </a:extLst>
          </p:cNvPr>
          <p:cNvSpPr txBox="1"/>
          <p:nvPr/>
        </p:nvSpPr>
        <p:spPr>
          <a:xfrm>
            <a:off x="1766831" y="4090818"/>
            <a:ext cx="704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err="1"/>
              <a:t>ASMedia</a:t>
            </a:r>
            <a:endParaRPr lang="en-US" altLang="zh-TW" sz="1000"/>
          </a:p>
          <a:p>
            <a:r>
              <a:rPr lang="en-US" altLang="zh-TW" sz="1000"/>
              <a:t>2812</a:t>
            </a:r>
            <a:endParaRPr lang="zh-TW" altLang="en-US" sz="1000"/>
          </a:p>
        </p:txBody>
      </p:sp>
      <p:sp>
        <p:nvSpPr>
          <p:cNvPr id="70" name="TextBox 28">
            <a:extLst>
              <a:ext uri="{FF2B5EF4-FFF2-40B4-BE49-F238E27FC236}">
                <a16:creationId xmlns:a16="http://schemas.microsoft.com/office/drawing/2014/main" id="{59DBB8BC-3E11-4FD1-BCE4-EC778AA29B4E}"/>
              </a:ext>
            </a:extLst>
          </p:cNvPr>
          <p:cNvSpPr txBox="1"/>
          <p:nvPr/>
        </p:nvSpPr>
        <p:spPr>
          <a:xfrm>
            <a:off x="2837389" y="324851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050A2A"/>
                </a:solidFill>
              </a:rPr>
              <a:t>SSD 1</a:t>
            </a:r>
            <a:endParaRPr lang="en-US">
              <a:solidFill>
                <a:srgbClr val="050A2A"/>
              </a:solidFill>
            </a:endParaRPr>
          </a:p>
        </p:txBody>
      </p:sp>
      <p:sp>
        <p:nvSpPr>
          <p:cNvPr id="71" name="TextBox 29">
            <a:extLst>
              <a:ext uri="{FF2B5EF4-FFF2-40B4-BE49-F238E27FC236}">
                <a16:creationId xmlns:a16="http://schemas.microsoft.com/office/drawing/2014/main" id="{36E30C04-C8A8-4612-8802-D1C026461460}"/>
              </a:ext>
            </a:extLst>
          </p:cNvPr>
          <p:cNvSpPr txBox="1"/>
          <p:nvPr/>
        </p:nvSpPr>
        <p:spPr>
          <a:xfrm>
            <a:off x="2837389" y="443221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050A2A"/>
                </a:solidFill>
              </a:rPr>
              <a:t>SSD 2</a:t>
            </a:r>
            <a:endParaRPr lang="en-US">
              <a:solidFill>
                <a:srgbClr val="050A2A"/>
              </a:solidFill>
            </a:endParaRPr>
          </a:p>
        </p:txBody>
      </p:sp>
      <p:sp>
        <p:nvSpPr>
          <p:cNvPr id="74" name="文字方塊 8">
            <a:extLst>
              <a:ext uri="{FF2B5EF4-FFF2-40B4-BE49-F238E27FC236}">
                <a16:creationId xmlns:a16="http://schemas.microsoft.com/office/drawing/2014/main" id="{B91DAD0E-F6A1-45C8-9019-5DBB9A32226E}"/>
              </a:ext>
            </a:extLst>
          </p:cNvPr>
          <p:cNvSpPr txBox="1"/>
          <p:nvPr/>
        </p:nvSpPr>
        <p:spPr>
          <a:xfrm>
            <a:off x="665081" y="1644045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75" name="文字方塊 6">
            <a:extLst>
              <a:ext uri="{FF2B5EF4-FFF2-40B4-BE49-F238E27FC236}">
                <a16:creationId xmlns:a16="http://schemas.microsoft.com/office/drawing/2014/main" id="{69F84266-1B23-4830-A7A6-45ACF547F07D}"/>
              </a:ext>
            </a:extLst>
          </p:cNvPr>
          <p:cNvSpPr txBox="1"/>
          <p:nvPr/>
        </p:nvSpPr>
        <p:spPr>
          <a:xfrm>
            <a:off x="2654600" y="1786234"/>
            <a:ext cx="1030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1100">
                <a:solidFill>
                  <a:schemeClr val="bg1"/>
                </a:solidFill>
              </a:rPr>
              <a:t>PCIe </a:t>
            </a:r>
            <a:r>
              <a:rPr lang="en-US" altLang="zh-TW" sz="1100" err="1">
                <a:solidFill>
                  <a:schemeClr val="bg1"/>
                </a:solidFill>
              </a:rPr>
              <a:t>NVMe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102" name="圖片 10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C95D86A-2672-4395-A421-14FC867A4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307" y="551218"/>
            <a:ext cx="3818426" cy="2797633"/>
          </a:xfrm>
          <a:prstGeom prst="rect">
            <a:avLst/>
          </a:prstGeom>
        </p:spPr>
      </p:pic>
      <p:pic>
        <p:nvPicPr>
          <p:cNvPr id="103" name="圖片 102" descr="一張含有 電子用品 的圖片&#10;&#10;自動產生的描述">
            <a:extLst>
              <a:ext uri="{FF2B5EF4-FFF2-40B4-BE49-F238E27FC236}">
                <a16:creationId xmlns:a16="http://schemas.microsoft.com/office/drawing/2014/main" id="{D7576F2A-7B6C-40BB-B747-9A5B2294A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910" y="1826928"/>
            <a:ext cx="3828528" cy="3458437"/>
          </a:xfrm>
          <a:prstGeom prst="rect">
            <a:avLst/>
          </a:prstGeom>
        </p:spPr>
      </p:pic>
      <p:sp>
        <p:nvSpPr>
          <p:cNvPr id="105" name="TextBox 48">
            <a:extLst>
              <a:ext uri="{FF2B5EF4-FFF2-40B4-BE49-F238E27FC236}">
                <a16:creationId xmlns:a16="http://schemas.microsoft.com/office/drawing/2014/main" id="{8104DAE5-3103-4294-9BB4-818F88AEEA12}"/>
              </a:ext>
            </a:extLst>
          </p:cNvPr>
          <p:cNvSpPr txBox="1"/>
          <p:nvPr/>
        </p:nvSpPr>
        <p:spPr>
          <a:xfrm rot="21319921">
            <a:off x="7418046" y="3191601"/>
            <a:ext cx="1181571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50A2A"/>
                </a:solidFill>
                <a:latin typeface="+mn-lt"/>
                <a:ea typeface="Microsoft JhengHei" panose="020B0604030504040204" pitchFamily="34" charset="-120"/>
              </a:rPr>
              <a:t>SSD 2</a:t>
            </a:r>
            <a:endParaRPr lang="en-US" sz="2400" b="1">
              <a:solidFill>
                <a:srgbClr val="050A2A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106" name="TextBox 49">
            <a:extLst>
              <a:ext uri="{FF2B5EF4-FFF2-40B4-BE49-F238E27FC236}">
                <a16:creationId xmlns:a16="http://schemas.microsoft.com/office/drawing/2014/main" id="{36F76048-02CE-4545-BFBC-B60685932E8C}"/>
              </a:ext>
            </a:extLst>
          </p:cNvPr>
          <p:cNvSpPr txBox="1"/>
          <p:nvPr/>
        </p:nvSpPr>
        <p:spPr>
          <a:xfrm>
            <a:off x="6931032" y="2888243"/>
            <a:ext cx="1181571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50A2A"/>
                </a:solidFill>
                <a:latin typeface="+mn-lt"/>
                <a:ea typeface="Microsoft JhengHei" panose="020B0604030504040204" pitchFamily="34" charset="-120"/>
              </a:rPr>
              <a:t>SSD 1</a:t>
            </a:r>
            <a:endParaRPr lang="en-US" sz="2400" b="1">
              <a:solidFill>
                <a:srgbClr val="050A2A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107" name="TextBox 49">
            <a:extLst>
              <a:ext uri="{FF2B5EF4-FFF2-40B4-BE49-F238E27FC236}">
                <a16:creationId xmlns:a16="http://schemas.microsoft.com/office/drawing/2014/main" id="{380E952C-E0EF-4B2A-939A-12280AEE0787}"/>
              </a:ext>
            </a:extLst>
          </p:cNvPr>
          <p:cNvSpPr txBox="1"/>
          <p:nvPr/>
        </p:nvSpPr>
        <p:spPr>
          <a:xfrm rot="21431691">
            <a:off x="7443590" y="1417705"/>
            <a:ext cx="1181571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50A2A"/>
                </a:solidFill>
                <a:latin typeface="+mn-lt"/>
                <a:ea typeface="Microsoft JhengHei" panose="020B0604030504040204" pitchFamily="34" charset="-120"/>
              </a:rPr>
              <a:t>SSD 1</a:t>
            </a:r>
            <a:endParaRPr lang="en-US" sz="2400" b="1">
              <a:solidFill>
                <a:srgbClr val="050A2A"/>
              </a:solidFill>
              <a:latin typeface="+mn-lt"/>
              <a:ea typeface="Microsoft JhengHei" panose="020B0604030504040204" pitchFamily="34" charset="-12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342338D7-8555-4FA7-B88F-CA3BAE79A937}"/>
              </a:ext>
            </a:extLst>
          </p:cNvPr>
          <p:cNvGrpSpPr/>
          <p:nvPr/>
        </p:nvGrpSpPr>
        <p:grpSpPr>
          <a:xfrm>
            <a:off x="3884430" y="3152116"/>
            <a:ext cx="2838896" cy="503206"/>
            <a:chOff x="3884430" y="3152116"/>
            <a:chExt cx="2838896" cy="503206"/>
          </a:xfrm>
        </p:grpSpPr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D2D3D7CB-F648-47E8-8531-7DD981E4622D}"/>
                </a:ext>
              </a:extLst>
            </p:cNvPr>
            <p:cNvSpPr txBox="1"/>
            <p:nvPr/>
          </p:nvSpPr>
          <p:spPr>
            <a:xfrm>
              <a:off x="3884430" y="3193657"/>
              <a:ext cx="1856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err="1">
                  <a:latin typeface="+mn-lt"/>
                </a:rPr>
                <a:t>Asmedia</a:t>
              </a:r>
              <a:r>
                <a:rPr lang="en-US" altLang="zh-TW" sz="1200">
                  <a:latin typeface="+mn-lt"/>
                </a:rPr>
                <a:t> 2812 </a:t>
              </a:r>
            </a:p>
            <a:p>
              <a:r>
                <a:rPr lang="en-US" altLang="zh-TW" sz="1200">
                  <a:latin typeface="+mn-lt"/>
                </a:rPr>
                <a:t>Gen3 PCIe switch</a:t>
              </a:r>
              <a:endParaRPr lang="zh-TW" altLang="en-US" sz="1200">
                <a:latin typeface="+mn-lt"/>
              </a:endParaRPr>
            </a:p>
          </p:txBody>
        </p:sp>
        <p:sp>
          <p:nvSpPr>
            <p:cNvPr id="110" name="手繪多邊形: 圖案 109">
              <a:extLst>
                <a:ext uri="{FF2B5EF4-FFF2-40B4-BE49-F238E27FC236}">
                  <a16:creationId xmlns:a16="http://schemas.microsoft.com/office/drawing/2014/main" id="{2A482C03-4E54-411F-BBDA-C38B036407DF}"/>
                </a:ext>
              </a:extLst>
            </p:cNvPr>
            <p:cNvSpPr/>
            <p:nvPr/>
          </p:nvSpPr>
          <p:spPr>
            <a:xfrm>
              <a:off x="3934255" y="3413135"/>
              <a:ext cx="2499692" cy="225545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  <a:gd name="connsiteX0" fmla="*/ 1906887 w 1906887"/>
                <a:gd name="connsiteY0" fmla="*/ 0 h 254051"/>
                <a:gd name="connsiteX1" fmla="*/ 1289889 w 1906887"/>
                <a:gd name="connsiteY1" fmla="*/ 254051 h 254051"/>
                <a:gd name="connsiteX2" fmla="*/ 0 w 1906887"/>
                <a:gd name="connsiteY2" fmla="*/ 253997 h 254051"/>
                <a:gd name="connsiteX0" fmla="*/ 1906887 w 1906887"/>
                <a:gd name="connsiteY0" fmla="*/ 0 h 254051"/>
                <a:gd name="connsiteX1" fmla="*/ 1552513 w 1906887"/>
                <a:gd name="connsiteY1" fmla="*/ 254051 h 254051"/>
                <a:gd name="connsiteX2" fmla="*/ 0 w 1906887"/>
                <a:gd name="connsiteY2" fmla="*/ 253997 h 254051"/>
                <a:gd name="connsiteX0" fmla="*/ 1906887 w 1906887"/>
                <a:gd name="connsiteY0" fmla="*/ 0 h 254051"/>
                <a:gd name="connsiteX1" fmla="*/ 1490438 w 1906887"/>
                <a:gd name="connsiteY1" fmla="*/ 254051 h 254051"/>
                <a:gd name="connsiteX2" fmla="*/ 0 w 1906887"/>
                <a:gd name="connsiteY2" fmla="*/ 253997 h 254051"/>
                <a:gd name="connsiteX0" fmla="*/ 1906887 w 1906887"/>
                <a:gd name="connsiteY0" fmla="*/ 0 h 254051"/>
                <a:gd name="connsiteX1" fmla="*/ 1566838 w 1906887"/>
                <a:gd name="connsiteY1" fmla="*/ 254051 h 254051"/>
                <a:gd name="connsiteX2" fmla="*/ 0 w 1906887"/>
                <a:gd name="connsiteY2" fmla="*/ 253997 h 254051"/>
                <a:gd name="connsiteX0" fmla="*/ 1832409 w 1832409"/>
                <a:gd name="connsiteY0" fmla="*/ 0 h 202692"/>
                <a:gd name="connsiteX1" fmla="*/ 1566838 w 1832409"/>
                <a:gd name="connsiteY1" fmla="*/ 202692 h 202692"/>
                <a:gd name="connsiteX2" fmla="*/ 0 w 1832409"/>
                <a:gd name="connsiteY2" fmla="*/ 202638 h 202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2409" h="202692">
                  <a:moveTo>
                    <a:pt x="1832409" y="0"/>
                  </a:moveTo>
                  <a:lnTo>
                    <a:pt x="1566838" y="202692"/>
                  </a:lnTo>
                  <a:lnTo>
                    <a:pt x="0" y="202638"/>
                  </a:lnTo>
                </a:path>
              </a:pathLst>
            </a:custGeom>
            <a:noFill/>
            <a:ln w="63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11" name="橢圓 110">
              <a:extLst>
                <a:ext uri="{FF2B5EF4-FFF2-40B4-BE49-F238E27FC236}">
                  <a16:creationId xmlns:a16="http://schemas.microsoft.com/office/drawing/2014/main" id="{6C2464E7-18F1-4812-8A55-BF5A8A0AEBCC}"/>
                </a:ext>
              </a:extLst>
            </p:cNvPr>
            <p:cNvSpPr/>
            <p:nvPr/>
          </p:nvSpPr>
          <p:spPr>
            <a:xfrm>
              <a:off x="6405661" y="3152116"/>
              <a:ext cx="317665" cy="317665"/>
            </a:xfrm>
            <a:prstGeom prst="ellipse">
              <a:avLst/>
            </a:prstGeom>
            <a:noFill/>
            <a:ln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65B787D1-5C86-4D0D-990F-2DB4F5F1AE66}"/>
              </a:ext>
            </a:extLst>
          </p:cNvPr>
          <p:cNvGrpSpPr/>
          <p:nvPr/>
        </p:nvGrpSpPr>
        <p:grpSpPr>
          <a:xfrm>
            <a:off x="3884430" y="1595932"/>
            <a:ext cx="3257423" cy="510194"/>
            <a:chOff x="3884430" y="1595932"/>
            <a:chExt cx="3257423" cy="510194"/>
          </a:xfrm>
        </p:grpSpPr>
        <p:sp>
          <p:nvSpPr>
            <p:cNvPr id="113" name="文字方塊 6">
              <a:extLst>
                <a:ext uri="{FF2B5EF4-FFF2-40B4-BE49-F238E27FC236}">
                  <a16:creationId xmlns:a16="http://schemas.microsoft.com/office/drawing/2014/main" id="{9735DA08-10FA-4587-93DF-F4FC93ADA4EF}"/>
                </a:ext>
              </a:extLst>
            </p:cNvPr>
            <p:cNvSpPr txBox="1"/>
            <p:nvPr/>
          </p:nvSpPr>
          <p:spPr>
            <a:xfrm>
              <a:off x="3884430" y="1595932"/>
              <a:ext cx="1854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latin typeface="+mn-lt"/>
                </a:rPr>
                <a:t>M.2 2280 PCIe </a:t>
              </a:r>
              <a:r>
                <a:rPr lang="en-US" altLang="zh-TW" sz="1200" err="1">
                  <a:latin typeface="+mn-lt"/>
                </a:rPr>
                <a:t>NVMe</a:t>
              </a:r>
              <a:endParaRPr lang="en-US" altLang="zh-TW" sz="1200">
                <a:latin typeface="+mn-lt"/>
              </a:endParaRPr>
            </a:p>
            <a:p>
              <a:r>
                <a:rPr lang="en-US" altLang="zh-TW" sz="1200">
                  <a:latin typeface="+mn-lt"/>
                </a:rPr>
                <a:t>Gen3 x4</a:t>
              </a:r>
              <a:endParaRPr lang="zh-TW" altLang="en-US" sz="1200">
                <a:latin typeface="+mn-lt"/>
              </a:endParaRPr>
            </a:p>
          </p:txBody>
        </p:sp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1BEB1D62-5B46-4E8D-A0E5-D41890BCD9F9}"/>
                </a:ext>
              </a:extLst>
            </p:cNvPr>
            <p:cNvSpPr/>
            <p:nvPr/>
          </p:nvSpPr>
          <p:spPr>
            <a:xfrm>
              <a:off x="3919478" y="2063225"/>
              <a:ext cx="3188838" cy="10735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  <a:gd name="connsiteX0" fmla="*/ 2337591 w 2337591"/>
                <a:gd name="connsiteY0" fmla="*/ 9647 h 9647"/>
                <a:gd name="connsiteX1" fmla="*/ 1289889 w 2337591"/>
                <a:gd name="connsiteY1" fmla="*/ 54 h 9647"/>
                <a:gd name="connsiteX2" fmla="*/ 0 w 2337591"/>
                <a:gd name="connsiteY2" fmla="*/ 0 h 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7591" h="9647">
                  <a:moveTo>
                    <a:pt x="2337591" y="9647"/>
                  </a:moveTo>
                  <a:lnTo>
                    <a:pt x="1289889" y="5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1138B015-D031-4610-88FA-02B1257B89F6}"/>
                </a:ext>
              </a:extLst>
            </p:cNvPr>
            <p:cNvSpPr/>
            <p:nvPr/>
          </p:nvSpPr>
          <p:spPr>
            <a:xfrm>
              <a:off x="7074779" y="2039052"/>
              <a:ext cx="67074" cy="67074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58714E5D-922E-4900-B549-82E548BCC8AD}"/>
              </a:ext>
            </a:extLst>
          </p:cNvPr>
          <p:cNvGrpSpPr/>
          <p:nvPr/>
        </p:nvGrpSpPr>
        <p:grpSpPr>
          <a:xfrm>
            <a:off x="3884430" y="3642622"/>
            <a:ext cx="2695926" cy="566977"/>
            <a:chOff x="3884430" y="3642622"/>
            <a:chExt cx="2695926" cy="566977"/>
          </a:xfrm>
        </p:grpSpPr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AC8E7476-88B2-4DD2-91DC-EB74F19A0157}"/>
                </a:ext>
              </a:extLst>
            </p:cNvPr>
            <p:cNvSpPr txBox="1"/>
            <p:nvPr/>
          </p:nvSpPr>
          <p:spPr>
            <a:xfrm>
              <a:off x="3884430" y="3742116"/>
              <a:ext cx="1617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latin typeface="+mn-lt"/>
                </a:rPr>
                <a:t>2 x M.2 2280 PCIe </a:t>
              </a:r>
            </a:p>
            <a:p>
              <a:r>
                <a:rPr lang="en-US" altLang="zh-TW" sz="1200" err="1">
                  <a:latin typeface="+mn-lt"/>
                </a:rPr>
                <a:t>NVMe</a:t>
              </a:r>
              <a:r>
                <a:rPr lang="en-US" altLang="zh-TW" sz="1200">
                  <a:latin typeface="+mn-lt"/>
                </a:rPr>
                <a:t> Gen3 x4</a:t>
              </a:r>
              <a:endParaRPr lang="zh-TW" altLang="en-US" sz="1200">
                <a:latin typeface="+mn-lt"/>
              </a:endParaRPr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55246938-3EC1-4095-A863-79B56B2D777C}"/>
                </a:ext>
              </a:extLst>
            </p:cNvPr>
            <p:cNvSpPr/>
            <p:nvPr/>
          </p:nvSpPr>
          <p:spPr>
            <a:xfrm>
              <a:off x="3939498" y="3693319"/>
              <a:ext cx="2589890" cy="516280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  <a:gd name="connsiteX0" fmla="*/ 2164737 w 2164737"/>
                <a:gd name="connsiteY0" fmla="*/ 0 h 682044"/>
                <a:gd name="connsiteX1" fmla="*/ 1289889 w 2164737"/>
                <a:gd name="connsiteY1" fmla="*/ 682044 h 682044"/>
                <a:gd name="connsiteX2" fmla="*/ 0 w 2164737"/>
                <a:gd name="connsiteY2" fmla="*/ 681990 h 682044"/>
                <a:gd name="connsiteX0" fmla="*/ 1754088 w 1754088"/>
                <a:gd name="connsiteY0" fmla="*/ 0 h 368182"/>
                <a:gd name="connsiteX1" fmla="*/ 1289889 w 1754088"/>
                <a:gd name="connsiteY1" fmla="*/ 368182 h 368182"/>
                <a:gd name="connsiteX2" fmla="*/ 0 w 1754088"/>
                <a:gd name="connsiteY2" fmla="*/ 368128 h 368182"/>
                <a:gd name="connsiteX0" fmla="*/ 1898530 w 1898530"/>
                <a:gd name="connsiteY0" fmla="*/ 0 h 463967"/>
                <a:gd name="connsiteX1" fmla="*/ 1289889 w 1898530"/>
                <a:gd name="connsiteY1" fmla="*/ 463967 h 463967"/>
                <a:gd name="connsiteX2" fmla="*/ 0 w 1898530"/>
                <a:gd name="connsiteY2" fmla="*/ 463913 h 46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8530" h="463967">
                  <a:moveTo>
                    <a:pt x="1898530" y="0"/>
                  </a:moveTo>
                  <a:lnTo>
                    <a:pt x="1289889" y="463967"/>
                  </a:lnTo>
                  <a:lnTo>
                    <a:pt x="0" y="463913"/>
                  </a:lnTo>
                </a:path>
              </a:pathLst>
            </a:custGeom>
            <a:noFill/>
            <a:ln w="63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19" name="橢圓 118">
              <a:extLst>
                <a:ext uri="{FF2B5EF4-FFF2-40B4-BE49-F238E27FC236}">
                  <a16:creationId xmlns:a16="http://schemas.microsoft.com/office/drawing/2014/main" id="{203A8DB7-4D3E-4FDF-AEBB-8A519B5F4A2C}"/>
                </a:ext>
              </a:extLst>
            </p:cNvPr>
            <p:cNvSpPr/>
            <p:nvPr/>
          </p:nvSpPr>
          <p:spPr>
            <a:xfrm>
              <a:off x="6513282" y="3642622"/>
              <a:ext cx="67074" cy="67074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ABA36106-65EA-4432-A982-5B3268D2E366}"/>
              </a:ext>
            </a:extLst>
          </p:cNvPr>
          <p:cNvGrpSpPr/>
          <p:nvPr/>
        </p:nvGrpSpPr>
        <p:grpSpPr>
          <a:xfrm>
            <a:off x="3884430" y="4269938"/>
            <a:ext cx="2375885" cy="461665"/>
            <a:chOff x="3884430" y="4269938"/>
            <a:chExt cx="2375885" cy="461665"/>
          </a:xfrm>
        </p:grpSpPr>
        <p:sp>
          <p:nvSpPr>
            <p:cNvPr id="121" name="文字方塊 8">
              <a:extLst>
                <a:ext uri="{FF2B5EF4-FFF2-40B4-BE49-F238E27FC236}">
                  <a16:creationId xmlns:a16="http://schemas.microsoft.com/office/drawing/2014/main" id="{B5AC7868-BAC6-40B1-91F9-5CFEA157CA98}"/>
                </a:ext>
              </a:extLst>
            </p:cNvPr>
            <p:cNvSpPr txBox="1"/>
            <p:nvPr/>
          </p:nvSpPr>
          <p:spPr>
            <a:xfrm>
              <a:off x="3884430" y="4269938"/>
              <a:ext cx="1367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latin typeface="+mn-lt"/>
                </a:rPr>
                <a:t>U.2 PCIe </a:t>
              </a:r>
              <a:r>
                <a:rPr lang="en-US" altLang="zh-TW" sz="1200" err="1">
                  <a:latin typeface="+mn-lt"/>
                </a:rPr>
                <a:t>NVMe</a:t>
              </a:r>
              <a:r>
                <a:rPr lang="en-US" altLang="zh-TW" sz="1200">
                  <a:latin typeface="+mn-lt"/>
                </a:rPr>
                <a:t> Gen3 x4</a:t>
              </a:r>
              <a:endParaRPr lang="zh-TW" altLang="en-US" sz="1200">
                <a:latin typeface="+mn-lt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94426D5C-675B-4B12-B55C-E33673799DAF}"/>
                </a:ext>
              </a:extLst>
            </p:cNvPr>
            <p:cNvSpPr/>
            <p:nvPr/>
          </p:nvSpPr>
          <p:spPr>
            <a:xfrm>
              <a:off x="3942405" y="4328971"/>
              <a:ext cx="2277229" cy="401758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  <a:gd name="connsiteX0" fmla="*/ 1669332 w 1669332"/>
                <a:gd name="connsiteY0" fmla="*/ 0 h 361050"/>
                <a:gd name="connsiteX1" fmla="*/ 1289889 w 1669332"/>
                <a:gd name="connsiteY1" fmla="*/ 361050 h 361050"/>
                <a:gd name="connsiteX2" fmla="*/ 0 w 1669332"/>
                <a:gd name="connsiteY2" fmla="*/ 360996 h 3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9332" h="361050">
                  <a:moveTo>
                    <a:pt x="1669332" y="0"/>
                  </a:moveTo>
                  <a:lnTo>
                    <a:pt x="1289889" y="361050"/>
                  </a:lnTo>
                  <a:lnTo>
                    <a:pt x="0" y="360996"/>
                  </a:lnTo>
                </a:path>
              </a:pathLst>
            </a:custGeom>
            <a:noFill/>
            <a:ln w="63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23" name="橢圓 122">
              <a:extLst>
                <a:ext uri="{FF2B5EF4-FFF2-40B4-BE49-F238E27FC236}">
                  <a16:creationId xmlns:a16="http://schemas.microsoft.com/office/drawing/2014/main" id="{190C705A-E60D-48B8-A7B2-12A7E1D60479}"/>
                </a:ext>
              </a:extLst>
            </p:cNvPr>
            <p:cNvSpPr/>
            <p:nvPr/>
          </p:nvSpPr>
          <p:spPr>
            <a:xfrm>
              <a:off x="6193241" y="4290873"/>
              <a:ext cx="67074" cy="67074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16358759-35F7-4EAE-B7C2-A944BA6355F6}"/>
              </a:ext>
            </a:extLst>
          </p:cNvPr>
          <p:cNvGrpSpPr/>
          <p:nvPr/>
        </p:nvGrpSpPr>
        <p:grpSpPr>
          <a:xfrm>
            <a:off x="3884430" y="2207493"/>
            <a:ext cx="2104231" cy="461665"/>
            <a:chOff x="3884430" y="2207493"/>
            <a:chExt cx="2104231" cy="461665"/>
          </a:xfrm>
        </p:grpSpPr>
        <p:sp>
          <p:nvSpPr>
            <p:cNvPr id="125" name="文字方塊 8">
              <a:extLst>
                <a:ext uri="{FF2B5EF4-FFF2-40B4-BE49-F238E27FC236}">
                  <a16:creationId xmlns:a16="http://schemas.microsoft.com/office/drawing/2014/main" id="{6DF9A9C5-989F-4FAB-8AC9-AFB6F8E8A4B5}"/>
                </a:ext>
              </a:extLst>
            </p:cNvPr>
            <p:cNvSpPr txBox="1"/>
            <p:nvPr/>
          </p:nvSpPr>
          <p:spPr>
            <a:xfrm>
              <a:off x="3884430" y="2207493"/>
              <a:ext cx="1624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latin typeface="+mn-lt"/>
                </a:rPr>
                <a:t>U.2 PCIe </a:t>
              </a:r>
              <a:r>
                <a:rPr lang="en-US" altLang="zh-TW" sz="1200" err="1">
                  <a:latin typeface="+mn-lt"/>
                </a:rPr>
                <a:t>NVMe</a:t>
              </a:r>
              <a:endParaRPr lang="en-US" altLang="zh-TW" sz="1200">
                <a:latin typeface="+mn-lt"/>
              </a:endParaRPr>
            </a:p>
            <a:p>
              <a:r>
                <a:rPr lang="en-US" altLang="zh-TW" sz="1200">
                  <a:latin typeface="+mn-lt"/>
                </a:rPr>
                <a:t>Gen3 x4</a:t>
              </a:r>
              <a:endParaRPr lang="zh-TW" altLang="en-US" sz="1200">
                <a:latin typeface="+mn-lt"/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5A359B9C-C2E0-42B8-84E5-821D9996CB84}"/>
                </a:ext>
              </a:extLst>
            </p:cNvPr>
            <p:cNvSpPr/>
            <p:nvPr/>
          </p:nvSpPr>
          <p:spPr>
            <a:xfrm>
              <a:off x="3949163" y="2478027"/>
              <a:ext cx="2008533" cy="187445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129939 w 2129939"/>
                <a:gd name="connsiteY0" fmla="*/ 340629 h 340629"/>
                <a:gd name="connsiteX1" fmla="*/ 1904928 w 2129939"/>
                <a:gd name="connsiteY1" fmla="*/ 13750 h 340629"/>
                <a:gd name="connsiteX2" fmla="*/ 0 w 2129939"/>
                <a:gd name="connsiteY2" fmla="*/ 0 h 340629"/>
                <a:gd name="connsiteX0" fmla="*/ 2129939 w 2129939"/>
                <a:gd name="connsiteY0" fmla="*/ 340629 h 340629"/>
                <a:gd name="connsiteX1" fmla="*/ 1897422 w 2129939"/>
                <a:gd name="connsiteY1" fmla="*/ 41141 h 340629"/>
                <a:gd name="connsiteX2" fmla="*/ 0 w 2129939"/>
                <a:gd name="connsiteY2" fmla="*/ 0 h 340629"/>
                <a:gd name="connsiteX0" fmla="*/ 2129939 w 2129939"/>
                <a:gd name="connsiteY0" fmla="*/ 299488 h 299488"/>
                <a:gd name="connsiteX1" fmla="*/ 1897422 w 2129939"/>
                <a:gd name="connsiteY1" fmla="*/ 0 h 299488"/>
                <a:gd name="connsiteX2" fmla="*/ 0 w 2129939"/>
                <a:gd name="connsiteY2" fmla="*/ 6794 h 299488"/>
                <a:gd name="connsiteX0" fmla="*/ 2079896 w 2079896"/>
                <a:gd name="connsiteY0" fmla="*/ 0 h 175246"/>
                <a:gd name="connsiteX1" fmla="*/ 1897422 w 2079896"/>
                <a:gd name="connsiteY1" fmla="*/ 168452 h 175246"/>
                <a:gd name="connsiteX2" fmla="*/ 0 w 2079896"/>
                <a:gd name="connsiteY2" fmla="*/ 175246 h 175246"/>
                <a:gd name="connsiteX0" fmla="*/ 1472363 w 1472363"/>
                <a:gd name="connsiteY0" fmla="*/ 0 h 168452"/>
                <a:gd name="connsiteX1" fmla="*/ 1289889 w 1472363"/>
                <a:gd name="connsiteY1" fmla="*/ 168452 h 168452"/>
                <a:gd name="connsiteX2" fmla="*/ 0 w 1472363"/>
                <a:gd name="connsiteY2" fmla="*/ 168398 h 16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2363" h="168452">
                  <a:moveTo>
                    <a:pt x="1472363" y="0"/>
                  </a:moveTo>
                  <a:lnTo>
                    <a:pt x="1289889" y="168452"/>
                  </a:lnTo>
                  <a:lnTo>
                    <a:pt x="0" y="168398"/>
                  </a:lnTo>
                </a:path>
              </a:pathLst>
            </a:custGeom>
            <a:noFill/>
            <a:ln w="63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127" name="橢圓 126">
              <a:extLst>
                <a:ext uri="{FF2B5EF4-FFF2-40B4-BE49-F238E27FC236}">
                  <a16:creationId xmlns:a16="http://schemas.microsoft.com/office/drawing/2014/main" id="{C6425F54-B34A-42D2-B8F5-07CF20E6E027}"/>
                </a:ext>
              </a:extLst>
            </p:cNvPr>
            <p:cNvSpPr/>
            <p:nvPr/>
          </p:nvSpPr>
          <p:spPr>
            <a:xfrm>
              <a:off x="5921587" y="2453179"/>
              <a:ext cx="67074" cy="67074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pic>
        <p:nvPicPr>
          <p:cNvPr id="128" name="圖片 127" descr="一張含有 坐, 電子用品 的圖片&#10;&#10;自動產生的描述">
            <a:extLst>
              <a:ext uri="{FF2B5EF4-FFF2-40B4-BE49-F238E27FC236}">
                <a16:creationId xmlns:a16="http://schemas.microsoft.com/office/drawing/2014/main" id="{64C48933-A52B-4085-9C64-CCB53CDDC0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887" y="551894"/>
            <a:ext cx="3807326" cy="2789500"/>
          </a:xfrm>
          <a:prstGeom prst="rect">
            <a:avLst/>
          </a:prstGeom>
        </p:spPr>
      </p:pic>
      <p:pic>
        <p:nvPicPr>
          <p:cNvPr id="129" name="圖片 128" descr="一張含有 電子用品 的圖片&#10;&#10;自動產生的描述">
            <a:extLst>
              <a:ext uri="{FF2B5EF4-FFF2-40B4-BE49-F238E27FC236}">
                <a16:creationId xmlns:a16="http://schemas.microsoft.com/office/drawing/2014/main" id="{BF75F93F-59B9-422B-9828-A341E1AE4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757" y="1826460"/>
            <a:ext cx="3828528" cy="34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54;p35">
            <a:extLst>
              <a:ext uri="{FF2B5EF4-FFF2-40B4-BE49-F238E27FC236}">
                <a16:creationId xmlns:a16="http://schemas.microsoft.com/office/drawing/2014/main" id="{A2BEDDD5-65BD-45DF-A83F-4A36E63CFA73}"/>
              </a:ext>
            </a:extLst>
          </p:cNvPr>
          <p:cNvSpPr txBox="1">
            <a:spLocks/>
          </p:cNvSpPr>
          <p:nvPr/>
        </p:nvSpPr>
        <p:spPr>
          <a:xfrm>
            <a:off x="463085" y="206009"/>
            <a:ext cx="5400686" cy="58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  <a:latin typeface="+mn-lt"/>
              </a:rPr>
              <a:t>Effects of Temperature on SSD Endurance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Google Shape;356;p35">
            <a:extLst>
              <a:ext uri="{FF2B5EF4-FFF2-40B4-BE49-F238E27FC236}">
                <a16:creationId xmlns:a16="http://schemas.microsoft.com/office/drawing/2014/main" id="{6F9D6462-9E81-402D-BC15-74FB0A7B703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993" y="1383597"/>
            <a:ext cx="4632692" cy="35196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Google Shape;357;p35">
            <a:extLst>
              <a:ext uri="{FF2B5EF4-FFF2-40B4-BE49-F238E27FC236}">
                <a16:creationId xmlns:a16="http://schemas.microsoft.com/office/drawing/2014/main" id="{D19079DA-43C8-4C28-AEEF-5BFE90E260C2}"/>
              </a:ext>
            </a:extLst>
          </p:cNvPr>
          <p:cNvSpPr txBox="1"/>
          <p:nvPr/>
        </p:nvSpPr>
        <p:spPr>
          <a:xfrm>
            <a:off x="463085" y="4863826"/>
            <a:ext cx="3061620" cy="34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http://www.ni.com/product-documentation/54864/en/</a:t>
            </a:r>
            <a:endParaRPr sz="800" b="0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58;p35">
            <a:extLst>
              <a:ext uri="{FF2B5EF4-FFF2-40B4-BE49-F238E27FC236}">
                <a16:creationId xmlns:a16="http://schemas.microsoft.com/office/drawing/2014/main" id="{552EDB8A-2763-4B9E-B858-56BA71C574CC}"/>
              </a:ext>
            </a:extLst>
          </p:cNvPr>
          <p:cNvSpPr/>
          <p:nvPr/>
        </p:nvSpPr>
        <p:spPr>
          <a:xfrm>
            <a:off x="542924" y="1639579"/>
            <a:ext cx="3425287" cy="146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</a:pPr>
            <a:r>
              <a:rPr lang="en-US" altLang="zh-TW" sz="1600">
                <a:solidFill>
                  <a:schemeClr val="lt1"/>
                </a:solidFill>
                <a:latin typeface="+mn-lt"/>
                <a:ea typeface="微軟正黑體" panose="020B0604030504040204" pitchFamily="34" charset="-120"/>
              </a:rPr>
              <a:t>The SSD endurance specification can change dramatically when used at extreme temperatures such as those commonly seen in industrial and embedded applications.  </a:t>
            </a:r>
          </a:p>
          <a:p>
            <a:pPr lvl="0">
              <a:buClr>
                <a:schemeClr val="bg1"/>
              </a:buClr>
            </a:pPr>
            <a:endParaRPr lang="en-US" altLang="zh-TW" sz="1600">
              <a:solidFill>
                <a:schemeClr val="lt1"/>
              </a:solidFill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34CAFB9-46FC-4177-A458-E90B395A0AAE}"/>
              </a:ext>
            </a:extLst>
          </p:cNvPr>
          <p:cNvGrpSpPr/>
          <p:nvPr/>
        </p:nvGrpSpPr>
        <p:grpSpPr>
          <a:xfrm>
            <a:off x="4059993" y="1383597"/>
            <a:ext cx="4632692" cy="3519608"/>
            <a:chOff x="4059993" y="1383597"/>
            <a:chExt cx="4632692" cy="351960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A4EDF5A-28EC-42F7-85C0-11617A502ECB}"/>
                </a:ext>
              </a:extLst>
            </p:cNvPr>
            <p:cNvSpPr/>
            <p:nvPr/>
          </p:nvSpPr>
          <p:spPr>
            <a:xfrm>
              <a:off x="4059993" y="1383597"/>
              <a:ext cx="4632692" cy="3519608"/>
            </a:xfrm>
            <a:prstGeom prst="rect">
              <a:avLst/>
            </a:prstGeom>
            <a:gradFill>
              <a:gsLst>
                <a:gs pos="31000">
                  <a:srgbClr val="69F0E1">
                    <a:alpha val="49000"/>
                  </a:srgbClr>
                </a:gs>
                <a:gs pos="100000">
                  <a:srgbClr val="329AFC">
                    <a:alpha val="6400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Google Shape;356;p35">
              <a:extLst>
                <a:ext uri="{FF2B5EF4-FFF2-40B4-BE49-F238E27FC236}">
                  <a16:creationId xmlns:a16="http://schemas.microsoft.com/office/drawing/2014/main" id="{4F3AB929-D716-46E8-9C12-7C82CBA4C0D2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9993" y="1783899"/>
              <a:ext cx="4632692" cy="1939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oogle Shape;356;p35">
              <a:extLst>
                <a:ext uri="{FF2B5EF4-FFF2-40B4-BE49-F238E27FC236}">
                  <a16:creationId xmlns:a16="http://schemas.microsoft.com/office/drawing/2014/main" id="{1D8683A4-C174-481C-AB2A-8D30647B81FC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9993" y="3525244"/>
              <a:ext cx="4632692" cy="1939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B3FE426B-A558-42FF-B0DE-1AB213061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675" y="3192975"/>
            <a:ext cx="4709084" cy="1246507"/>
          </a:xfrm>
          <a:prstGeom prst="rect">
            <a:avLst/>
          </a:prstGeom>
          <a:effectLst/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0FB9C69-5C06-4667-95EE-66123858F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35542A0-D94D-423B-BF5E-35C90F248121}"/>
              </a:ext>
            </a:extLst>
          </p:cNvPr>
          <p:cNvSpPr/>
          <p:nvPr/>
        </p:nvSpPr>
        <p:spPr>
          <a:xfrm rot="10800000">
            <a:off x="9009798" y="2733675"/>
            <a:ext cx="2801282" cy="773136"/>
          </a:xfrm>
          <a:prstGeom prst="rect">
            <a:avLst/>
          </a:prstGeom>
          <a:gradFill>
            <a:gsLst>
              <a:gs pos="0">
                <a:srgbClr val="3BCCFF">
                  <a:alpha val="0"/>
                </a:srgbClr>
              </a:gs>
              <a:gs pos="100000">
                <a:srgbClr val="049FD6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CD686B8D-BAB6-4DC1-A250-3F5AD8E15EF9}"/>
              </a:ext>
            </a:extLst>
          </p:cNvPr>
          <p:cNvSpPr/>
          <p:nvPr/>
        </p:nvSpPr>
        <p:spPr>
          <a:xfrm>
            <a:off x="12735206" y="2868391"/>
            <a:ext cx="11255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M.2 SSD thermal pads included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A1BF7FB-7D42-4660-9F53-4A74AA159A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7191">
            <a:off x="11147342" y="2747976"/>
            <a:ext cx="736054" cy="736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B75D9C5B-C296-4014-B036-3896BA12B63A}"/>
              </a:ext>
            </a:extLst>
          </p:cNvPr>
          <p:cNvSpPr/>
          <p:nvPr/>
        </p:nvSpPr>
        <p:spPr>
          <a:xfrm rot="10800000">
            <a:off x="6496050" y="2733675"/>
            <a:ext cx="2801282" cy="773136"/>
          </a:xfrm>
          <a:prstGeom prst="rect">
            <a:avLst/>
          </a:prstGeom>
          <a:gradFill>
            <a:gsLst>
              <a:gs pos="0">
                <a:srgbClr val="3BCCFF">
                  <a:alpha val="0"/>
                </a:srgbClr>
              </a:gs>
              <a:gs pos="100000">
                <a:srgbClr val="049FD6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4EAB1D0-9183-4157-9F81-741704AD6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2">
            <a:off x="2030781" y="2033845"/>
            <a:ext cx="3477166" cy="2378382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F3F068BB-1F25-49E2-BB80-F9EDF2AA061F}"/>
              </a:ext>
            </a:extLst>
          </p:cNvPr>
          <p:cNvGrpSpPr/>
          <p:nvPr/>
        </p:nvGrpSpPr>
        <p:grpSpPr>
          <a:xfrm>
            <a:off x="3940857" y="2023609"/>
            <a:ext cx="3383676" cy="2479106"/>
            <a:chOff x="3940857" y="2023609"/>
            <a:chExt cx="3383676" cy="2479106"/>
          </a:xfrm>
        </p:grpSpPr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F1C13186-987F-4309-9E1C-937DDE989056}"/>
                </a:ext>
              </a:extLst>
            </p:cNvPr>
            <p:cNvSpPr/>
            <p:nvPr/>
          </p:nvSpPr>
          <p:spPr>
            <a:xfrm>
              <a:off x="4133850" y="2884491"/>
              <a:ext cx="914400" cy="819150"/>
            </a:xfrm>
            <a:custGeom>
              <a:avLst/>
              <a:gdLst>
                <a:gd name="connsiteX0" fmla="*/ 838200 w 914400"/>
                <a:gd name="connsiteY0" fmla="*/ 0 h 819150"/>
                <a:gd name="connsiteX1" fmla="*/ 0 w 914400"/>
                <a:gd name="connsiteY1" fmla="*/ 438150 h 819150"/>
                <a:gd name="connsiteX2" fmla="*/ 19050 w 914400"/>
                <a:gd name="connsiteY2" fmla="*/ 685800 h 819150"/>
                <a:gd name="connsiteX3" fmla="*/ 196850 w 914400"/>
                <a:gd name="connsiteY3" fmla="*/ 819150 h 819150"/>
                <a:gd name="connsiteX4" fmla="*/ 914400 w 914400"/>
                <a:gd name="connsiteY4" fmla="*/ 355600 h 819150"/>
                <a:gd name="connsiteX5" fmla="*/ 838200 w 914400"/>
                <a:gd name="connsiteY5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819150">
                  <a:moveTo>
                    <a:pt x="838200" y="0"/>
                  </a:moveTo>
                  <a:lnTo>
                    <a:pt x="0" y="438150"/>
                  </a:lnTo>
                  <a:lnTo>
                    <a:pt x="19050" y="685800"/>
                  </a:lnTo>
                  <a:lnTo>
                    <a:pt x="196850" y="819150"/>
                  </a:lnTo>
                  <a:lnTo>
                    <a:pt x="914400" y="3556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ffectLst>
              <a:outerShdw blurRad="63500" dist="25400" dir="8100000" sx="110000" sy="11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 descr="一張含有 坐, 電子用品 的圖片&#10;&#10;自動產生的描述">
              <a:extLst>
                <a:ext uri="{FF2B5EF4-FFF2-40B4-BE49-F238E27FC236}">
                  <a16:creationId xmlns:a16="http://schemas.microsoft.com/office/drawing/2014/main" id="{4F060C06-8166-4E7A-B8D9-598873912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0857" y="2023609"/>
              <a:ext cx="3383676" cy="2479106"/>
            </a:xfrm>
            <a:prstGeom prst="rect">
              <a:avLst/>
            </a:prstGeom>
          </p:spPr>
        </p:pic>
      </p:grpSp>
      <p:sp>
        <p:nvSpPr>
          <p:cNvPr id="27" name="標題 1">
            <a:extLst>
              <a:ext uri="{FF2B5EF4-FFF2-40B4-BE49-F238E27FC236}">
                <a16:creationId xmlns:a16="http://schemas.microsoft.com/office/drawing/2014/main" id="{D722F8C4-E399-4382-87E1-447B67D2C7A1}"/>
              </a:ext>
            </a:extLst>
          </p:cNvPr>
          <p:cNvSpPr txBox="1">
            <a:spLocks/>
          </p:cNvSpPr>
          <p:nvPr/>
        </p:nvSpPr>
        <p:spPr>
          <a:xfrm>
            <a:off x="457200" y="134928"/>
            <a:ext cx="8686800" cy="150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latin typeface="+mn-lt"/>
                <a:ea typeface="Microsoft JhengHei" panose="020B0604030504040204" pitchFamily="34" charset="-120"/>
              </a:rPr>
              <a:t>High Quality Metal Construction For </a:t>
            </a:r>
          </a:p>
          <a:p>
            <a:r>
              <a:rPr lang="en-US" altLang="zh-CN" sz="3200" dirty="0">
                <a:latin typeface="+mn-lt"/>
                <a:ea typeface="Microsoft JhengHei" panose="020B0604030504040204" pitchFamily="34" charset="-120"/>
              </a:rPr>
              <a:t>Better Heat Dissipation </a:t>
            </a:r>
            <a:endParaRPr lang="zh-TW" altLang="en-US" sz="3200" dirty="0">
              <a:latin typeface="+mn-lt"/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050C4FB1-952B-447D-B6D2-57188C206821}"/>
              </a:ext>
            </a:extLst>
          </p:cNvPr>
          <p:cNvSpPr/>
          <p:nvPr/>
        </p:nvSpPr>
        <p:spPr>
          <a:xfrm>
            <a:off x="2558610" y="4334186"/>
            <a:ext cx="16867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QDA-A2MAR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44E16930-5AA6-4BC8-B160-01DBE7C62330}"/>
              </a:ext>
            </a:extLst>
          </p:cNvPr>
          <p:cNvSpPr txBox="1"/>
          <p:nvPr/>
        </p:nvSpPr>
        <p:spPr>
          <a:xfrm>
            <a:off x="547030" y="1389740"/>
            <a:ext cx="707042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+mn-lt"/>
                <a:ea typeface="Microsoft JhengHei"/>
              </a:rPr>
              <a:t>The included M.2 SSD thermal pads and </a:t>
            </a:r>
            <a:r>
              <a:rPr lang="en-US" altLang="zh-CN" sz="1600" b="1">
                <a:solidFill>
                  <a:srgbClr val="00FFFF"/>
                </a:solidFill>
                <a:latin typeface="+mn-lt"/>
                <a:ea typeface="Microsoft JhengHei"/>
              </a:rPr>
              <a:t>Aluminum-alloy Metal Frame </a:t>
            </a:r>
            <a:r>
              <a:rPr lang="en-US" altLang="zh-CN" sz="1600">
                <a:solidFill>
                  <a:schemeClr val="bg1"/>
                </a:solidFill>
                <a:latin typeface="+mn-lt"/>
                <a:ea typeface="Microsoft JhengHei"/>
              </a:rPr>
              <a:t>provide excellent heat induction and keeps the SSDs cooler.</a:t>
            </a: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F6BB694B-C4CF-49F1-8D21-1760EF09782B}"/>
              </a:ext>
            </a:extLst>
          </p:cNvPr>
          <p:cNvSpPr/>
          <p:nvPr/>
        </p:nvSpPr>
        <p:spPr>
          <a:xfrm>
            <a:off x="4215352" y="4334186"/>
            <a:ext cx="2617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QDA-UMP &amp; QDA-U2MP</a:t>
            </a: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BA14538F-FBE6-4844-88A5-05DEEE88C869}"/>
              </a:ext>
            </a:extLst>
          </p:cNvPr>
          <p:cNvSpPr/>
          <p:nvPr/>
        </p:nvSpPr>
        <p:spPr>
          <a:xfrm>
            <a:off x="7858534" y="2868391"/>
            <a:ext cx="11255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M.2 SSD thermal pads included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6AA7830E-DEAF-40B8-BEA7-307797EE3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7191">
            <a:off x="7170633" y="2747976"/>
            <a:ext cx="736054" cy="736406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4D2DF90F-3DF5-41D2-AFA2-B5F6D5A72D25}"/>
              </a:ext>
            </a:extLst>
          </p:cNvPr>
          <p:cNvGrpSpPr/>
          <p:nvPr/>
        </p:nvGrpSpPr>
        <p:grpSpPr>
          <a:xfrm>
            <a:off x="540049" y="2003568"/>
            <a:ext cx="8110412" cy="2298625"/>
            <a:chOff x="540049" y="2003568"/>
            <a:chExt cx="8110412" cy="2298625"/>
          </a:xfrm>
        </p:grpSpPr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A26484B7-A4F5-407D-A71C-0B8E2CE15A13}"/>
                </a:ext>
              </a:extLst>
            </p:cNvPr>
            <p:cNvSpPr/>
            <p:nvPr/>
          </p:nvSpPr>
          <p:spPr>
            <a:xfrm>
              <a:off x="551883" y="3699636"/>
              <a:ext cx="1686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B4FCFE"/>
                  </a:solidFill>
                  <a:latin typeface="+mn-lt"/>
                  <a:ea typeface="Microsoft JhengHei" panose="020B0604030504040204" pitchFamily="34" charset="-120"/>
                </a:rPr>
                <a:t>SGCC bottom frame</a:t>
              </a:r>
            </a:p>
          </p:txBody>
        </p:sp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A89179DA-67B9-4297-81FD-0D945A98AEC7}"/>
                </a:ext>
              </a:extLst>
            </p:cNvPr>
            <p:cNvSpPr/>
            <p:nvPr/>
          </p:nvSpPr>
          <p:spPr>
            <a:xfrm>
              <a:off x="540049" y="2003568"/>
              <a:ext cx="18063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>
                  <a:solidFill>
                    <a:srgbClr val="B4FCFE"/>
                  </a:solidFill>
                  <a:latin typeface="+mn-lt"/>
                  <a:ea typeface="Microsoft JhengHei" panose="020B0604030504040204" pitchFamily="34" charset="-120"/>
                </a:rPr>
                <a:t>Aluminum-alloy top frame</a:t>
              </a: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949B79CE-AAF7-4342-9072-503FFD797DAE}"/>
                </a:ext>
              </a:extLst>
            </p:cNvPr>
            <p:cNvSpPr/>
            <p:nvPr/>
          </p:nvSpPr>
          <p:spPr>
            <a:xfrm>
              <a:off x="7047896" y="3712212"/>
              <a:ext cx="15871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>
                  <a:solidFill>
                    <a:srgbClr val="B4FCFE"/>
                  </a:solidFill>
                  <a:latin typeface="+mn-lt"/>
                  <a:ea typeface="Microsoft JhengHei" panose="020B0604030504040204" pitchFamily="34" charset="-120"/>
                </a:rPr>
                <a:t>Aluminum-alloy bottom frame</a:t>
              </a:r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A396B76E-AEBD-485C-A04F-47A5FBBB7764}"/>
                </a:ext>
              </a:extLst>
            </p:cNvPr>
            <p:cNvSpPr/>
            <p:nvPr/>
          </p:nvSpPr>
          <p:spPr>
            <a:xfrm>
              <a:off x="7047895" y="2016987"/>
              <a:ext cx="15871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>
                  <a:solidFill>
                    <a:srgbClr val="B4FCFE"/>
                  </a:solidFill>
                  <a:latin typeface="+mn-lt"/>
                  <a:ea typeface="Microsoft JhengHei" panose="020B0604030504040204" pitchFamily="34" charset="-120"/>
                </a:rPr>
                <a:t>Aluminum-alloy top frame</a:t>
              </a: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247E0A9A-C51E-44AB-82E7-5DA2F92C1E8C}"/>
                </a:ext>
              </a:extLst>
            </p:cNvPr>
            <p:cNvSpPr/>
            <p:nvPr/>
          </p:nvSpPr>
          <p:spPr>
            <a:xfrm>
              <a:off x="648623" y="3894136"/>
              <a:ext cx="2412078" cy="353527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505075 w 2505075"/>
                <a:gd name="connsiteY0" fmla="*/ 23812 h 23812"/>
                <a:gd name="connsiteX1" fmla="*/ 1904928 w 2505075"/>
                <a:gd name="connsiteY1" fmla="*/ 13750 h 23812"/>
                <a:gd name="connsiteX2" fmla="*/ 0 w 2505075"/>
                <a:gd name="connsiteY2" fmla="*/ 0 h 23812"/>
                <a:gd name="connsiteX0" fmla="*/ 2441575 w 2441575"/>
                <a:gd name="connsiteY0" fmla="*/ 0 h 101063"/>
                <a:gd name="connsiteX1" fmla="*/ 1904928 w 2441575"/>
                <a:gd name="connsiteY1" fmla="*/ 101063 h 101063"/>
                <a:gd name="connsiteX2" fmla="*/ 0 w 2441575"/>
                <a:gd name="connsiteY2" fmla="*/ 87313 h 101063"/>
                <a:gd name="connsiteX0" fmla="*/ 2441575 w 2441575"/>
                <a:gd name="connsiteY0" fmla="*/ 0 h 101063"/>
                <a:gd name="connsiteX1" fmla="*/ 2117653 w 2441575"/>
                <a:gd name="connsiteY1" fmla="*/ 101063 h 101063"/>
                <a:gd name="connsiteX2" fmla="*/ 0 w 2441575"/>
                <a:gd name="connsiteY2" fmla="*/ 87313 h 101063"/>
                <a:gd name="connsiteX0" fmla="*/ 2441575 w 2441575"/>
                <a:gd name="connsiteY0" fmla="*/ 0 h 97888"/>
                <a:gd name="connsiteX1" fmla="*/ 2330378 w 2441575"/>
                <a:gd name="connsiteY1" fmla="*/ 97888 h 97888"/>
                <a:gd name="connsiteX2" fmla="*/ 0 w 2441575"/>
                <a:gd name="connsiteY2" fmla="*/ 87313 h 97888"/>
                <a:gd name="connsiteX0" fmla="*/ 2441575 w 2441575"/>
                <a:gd name="connsiteY0" fmla="*/ 0 h 353527"/>
                <a:gd name="connsiteX1" fmla="*/ 2241888 w 2441575"/>
                <a:gd name="connsiteY1" fmla="*/ 353527 h 353527"/>
                <a:gd name="connsiteX2" fmla="*/ 0 w 2441575"/>
                <a:gd name="connsiteY2" fmla="*/ 87313 h 353527"/>
                <a:gd name="connsiteX0" fmla="*/ 2412078 w 2412078"/>
                <a:gd name="connsiteY0" fmla="*/ 0 h 353527"/>
                <a:gd name="connsiteX1" fmla="*/ 2212391 w 2412078"/>
                <a:gd name="connsiteY1" fmla="*/ 353527 h 353527"/>
                <a:gd name="connsiteX2" fmla="*/ 0 w 2412078"/>
                <a:gd name="connsiteY2" fmla="*/ 342952 h 35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2078" h="353527">
                  <a:moveTo>
                    <a:pt x="2412078" y="0"/>
                  </a:moveTo>
                  <a:lnTo>
                    <a:pt x="2212391" y="353527"/>
                  </a:lnTo>
                  <a:lnTo>
                    <a:pt x="0" y="342952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C3A2157F-EFFD-4F91-85DD-A129A66B823C}"/>
                </a:ext>
              </a:extLst>
            </p:cNvPr>
            <p:cNvSpPr/>
            <p:nvPr/>
          </p:nvSpPr>
          <p:spPr>
            <a:xfrm>
              <a:off x="579795" y="2588042"/>
              <a:ext cx="2155785" cy="299639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084901 w 2084901"/>
                <a:gd name="connsiteY0" fmla="*/ 525522 h 525522"/>
                <a:gd name="connsiteX1" fmla="*/ 2030841 w 2084901"/>
                <a:gd name="connsiteY1" fmla="*/ 278830 h 525522"/>
                <a:gd name="connsiteX2" fmla="*/ 0 w 2084901"/>
                <a:gd name="connsiteY2" fmla="*/ 0 h 525522"/>
                <a:gd name="connsiteX0" fmla="*/ 2123645 w 2123645"/>
                <a:gd name="connsiteY0" fmla="*/ 269278 h 269278"/>
                <a:gd name="connsiteX1" fmla="*/ 2069585 w 2123645"/>
                <a:gd name="connsiteY1" fmla="*/ 22586 h 269278"/>
                <a:gd name="connsiteX2" fmla="*/ 0 w 2123645"/>
                <a:gd name="connsiteY2" fmla="*/ 0 h 269278"/>
                <a:gd name="connsiteX0" fmla="*/ 2123645 w 2123645"/>
                <a:gd name="connsiteY0" fmla="*/ 269278 h 269278"/>
                <a:gd name="connsiteX1" fmla="*/ 2059900 w 2123645"/>
                <a:gd name="connsiteY1" fmla="*/ 4914 h 269278"/>
                <a:gd name="connsiteX2" fmla="*/ 0 w 2123645"/>
                <a:gd name="connsiteY2" fmla="*/ 0 h 26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3645" h="269278">
                  <a:moveTo>
                    <a:pt x="2123645" y="269278"/>
                  </a:moveTo>
                  <a:lnTo>
                    <a:pt x="2059900" y="491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3C20BABD-1C90-465C-AC5E-19C3A8016478}"/>
                </a:ext>
              </a:extLst>
            </p:cNvPr>
            <p:cNvSpPr/>
            <p:nvPr/>
          </p:nvSpPr>
          <p:spPr>
            <a:xfrm flipH="1">
              <a:off x="6327457" y="3567770"/>
              <a:ext cx="2258471" cy="734423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100867 w 2100867"/>
                <a:gd name="connsiteY0" fmla="*/ 0 h 380462"/>
                <a:gd name="connsiteX1" fmla="*/ 1904928 w 2100867"/>
                <a:gd name="connsiteY1" fmla="*/ 380462 h 380462"/>
                <a:gd name="connsiteX2" fmla="*/ 0 w 2100867"/>
                <a:gd name="connsiteY2" fmla="*/ 366712 h 380462"/>
                <a:gd name="connsiteX0" fmla="*/ 2100867 w 2100867"/>
                <a:gd name="connsiteY0" fmla="*/ 0 h 734423"/>
                <a:gd name="connsiteX1" fmla="*/ 1735423 w 2100867"/>
                <a:gd name="connsiteY1" fmla="*/ 734423 h 734423"/>
                <a:gd name="connsiteX2" fmla="*/ 0 w 2100867"/>
                <a:gd name="connsiteY2" fmla="*/ 366712 h 734423"/>
                <a:gd name="connsiteX0" fmla="*/ 2290314 w 2290314"/>
                <a:gd name="connsiteY0" fmla="*/ 0 h 734423"/>
                <a:gd name="connsiteX1" fmla="*/ 1924870 w 2290314"/>
                <a:gd name="connsiteY1" fmla="*/ 734423 h 734423"/>
                <a:gd name="connsiteX2" fmla="*/ 0 w 2290314"/>
                <a:gd name="connsiteY2" fmla="*/ 720673 h 73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0314" h="734423">
                  <a:moveTo>
                    <a:pt x="2290314" y="0"/>
                  </a:moveTo>
                  <a:lnTo>
                    <a:pt x="1924870" y="734423"/>
                  </a:lnTo>
                  <a:lnTo>
                    <a:pt x="0" y="720673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601AF10C-D451-4658-B147-596B54F1AD62}"/>
                </a:ext>
              </a:extLst>
            </p:cNvPr>
            <p:cNvSpPr/>
            <p:nvPr/>
          </p:nvSpPr>
          <p:spPr>
            <a:xfrm flipH="1">
              <a:off x="6633839" y="2568378"/>
              <a:ext cx="2016622" cy="260051"/>
            </a:xfrm>
            <a:custGeom>
              <a:avLst/>
              <a:gdLst>
                <a:gd name="connsiteX0" fmla="*/ 2057400 w 2057400"/>
                <a:gd name="connsiteY0" fmla="*/ 0 h 285750"/>
                <a:gd name="connsiteX1" fmla="*/ 1781175 w 2057400"/>
                <a:gd name="connsiteY1" fmla="*/ 285750 h 285750"/>
                <a:gd name="connsiteX2" fmla="*/ 0 w 2057400"/>
                <a:gd name="connsiteY2" fmla="*/ 285750 h 285750"/>
                <a:gd name="connsiteX0" fmla="*/ 2057400 w 2057400"/>
                <a:gd name="connsiteY0" fmla="*/ 0 h 299500"/>
                <a:gd name="connsiteX1" fmla="*/ 1904928 w 2057400"/>
                <a:gd name="connsiteY1" fmla="*/ 299500 h 299500"/>
                <a:gd name="connsiteX2" fmla="*/ 0 w 2057400"/>
                <a:gd name="connsiteY2" fmla="*/ 285750 h 299500"/>
                <a:gd name="connsiteX0" fmla="*/ 2084901 w 2084901"/>
                <a:gd name="connsiteY0" fmla="*/ 525522 h 525522"/>
                <a:gd name="connsiteX1" fmla="*/ 1904928 w 2084901"/>
                <a:gd name="connsiteY1" fmla="*/ 13750 h 525522"/>
                <a:gd name="connsiteX2" fmla="*/ 0 w 2084901"/>
                <a:gd name="connsiteY2" fmla="*/ 0 h 525522"/>
                <a:gd name="connsiteX0" fmla="*/ 2084901 w 2084901"/>
                <a:gd name="connsiteY0" fmla="*/ 525522 h 525522"/>
                <a:gd name="connsiteX1" fmla="*/ 1940244 w 2084901"/>
                <a:gd name="connsiteY1" fmla="*/ 269389 h 525522"/>
                <a:gd name="connsiteX2" fmla="*/ 0 w 2084901"/>
                <a:gd name="connsiteY2" fmla="*/ 0 h 525522"/>
                <a:gd name="connsiteX0" fmla="*/ 2414524 w 2414524"/>
                <a:gd name="connsiteY0" fmla="*/ 260051 h 260051"/>
                <a:gd name="connsiteX1" fmla="*/ 2269867 w 2414524"/>
                <a:gd name="connsiteY1" fmla="*/ 3918 h 260051"/>
                <a:gd name="connsiteX2" fmla="*/ 0 w 2414524"/>
                <a:gd name="connsiteY2" fmla="*/ 0 h 26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4524" h="260051">
                  <a:moveTo>
                    <a:pt x="2414524" y="260051"/>
                  </a:moveTo>
                  <a:lnTo>
                    <a:pt x="2269867" y="391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B4F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2" name="圖形 41">
            <a:extLst>
              <a:ext uri="{FF2B5EF4-FFF2-40B4-BE49-F238E27FC236}">
                <a16:creationId xmlns:a16="http://schemas.microsoft.com/office/drawing/2014/main" id="{83D7D2F2-DBE2-4371-AC1E-7C270FCAA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80F31D2B-2BF9-498A-92EE-867DC78DD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837" y="1081400"/>
            <a:ext cx="5542442" cy="3989874"/>
          </a:xfrm>
          <a:prstGeom prst="rect">
            <a:avLst/>
          </a:prstGeom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68EED28E-955A-419D-BC78-D4B79F43FF03}"/>
              </a:ext>
            </a:extLst>
          </p:cNvPr>
          <p:cNvGrpSpPr/>
          <p:nvPr/>
        </p:nvGrpSpPr>
        <p:grpSpPr>
          <a:xfrm>
            <a:off x="9533865" y="1718710"/>
            <a:ext cx="1172629" cy="1199750"/>
            <a:chOff x="2024245" y="1266263"/>
            <a:chExt cx="2666260" cy="2727926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AFE8413E-FE08-425A-8C49-A2703DCCC04D}"/>
                </a:ext>
              </a:extLst>
            </p:cNvPr>
            <p:cNvSpPr/>
            <p:nvPr/>
          </p:nvSpPr>
          <p:spPr>
            <a:xfrm>
              <a:off x="2024245" y="1304678"/>
              <a:ext cx="2666260" cy="266626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2CF8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5B55AD2E-5FC0-4224-B141-2AC693BDC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8347" y="1266263"/>
              <a:ext cx="2652157" cy="2727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891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>
            <a:spLocks noGrp="1"/>
          </p:cNvSpPr>
          <p:nvPr>
            <p:ph type="title"/>
          </p:nvPr>
        </p:nvSpPr>
        <p:spPr>
          <a:xfrm>
            <a:off x="476250" y="132722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Compartmentalized Smart Cooling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5;p36">
            <a:extLst>
              <a:ext uri="{FF2B5EF4-FFF2-40B4-BE49-F238E27FC236}">
                <a16:creationId xmlns:a16="http://schemas.microsoft.com/office/drawing/2014/main" id="{849289FE-9C7F-4E66-B1FF-13723D2C8CC6}"/>
              </a:ext>
            </a:extLst>
          </p:cNvPr>
          <p:cNvSpPr/>
          <p:nvPr/>
        </p:nvSpPr>
        <p:spPr>
          <a:xfrm>
            <a:off x="571500" y="1860600"/>
            <a:ext cx="3069473" cy="170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</a:pPr>
            <a:r>
              <a:rPr lang="en-US" altLang="zh-TW" sz="1600">
                <a:solidFill>
                  <a:schemeClr val="lt1"/>
                </a:solidFill>
                <a:latin typeface="+mn-lt"/>
                <a:ea typeface="微軟正黑體" panose="020B0604030504040204" pitchFamily="34" charset="-120"/>
              </a:rPr>
              <a:t>QNAP NAS implements ventilation design and actively detect the SSD temperature to increase system fan speed when the SSD is reporting higher temperature.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8F7D9D-1A4B-4D48-99F2-FF91B923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187" y="1081400"/>
            <a:ext cx="5542442" cy="3989874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E2B6E4B-3DFA-4FC1-A988-D412FC0100FE}"/>
              </a:ext>
            </a:extLst>
          </p:cNvPr>
          <p:cNvGrpSpPr/>
          <p:nvPr/>
        </p:nvGrpSpPr>
        <p:grpSpPr>
          <a:xfrm>
            <a:off x="7092965" y="644170"/>
            <a:ext cx="2222879" cy="2274290"/>
            <a:chOff x="2024245" y="1266263"/>
            <a:chExt cx="2666260" cy="272792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8C91391-B40D-4C1B-BC4C-C5F632E9C4CE}"/>
                </a:ext>
              </a:extLst>
            </p:cNvPr>
            <p:cNvSpPr/>
            <p:nvPr/>
          </p:nvSpPr>
          <p:spPr>
            <a:xfrm>
              <a:off x="2024245" y="1304678"/>
              <a:ext cx="2666260" cy="266626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2CF8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DF5413F-DCB4-4BF0-949E-157943262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8347" y="1266263"/>
              <a:ext cx="2652157" cy="272792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55E5-61D4-C54F-8C7B-3547BAD3F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852004"/>
            <a:ext cx="7859713" cy="758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cooling dissipation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DA859F7-DFA4-4757-A6B4-45FFE4A681BF}"/>
              </a:ext>
            </a:extLst>
          </p:cNvPr>
          <p:cNvSpPr txBox="1">
            <a:spLocks/>
          </p:cNvSpPr>
          <p:nvPr/>
        </p:nvSpPr>
        <p:spPr>
          <a:xfrm>
            <a:off x="271641" y="140177"/>
            <a:ext cx="6602990" cy="910005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b="1">
                <a:solidFill>
                  <a:schemeClr val="bg1"/>
                </a:solidFill>
                <a:latin typeface="+mj-lt"/>
              </a:rPr>
              <a:t>Efficient cooling dissipation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1E9D825-E3FE-4B61-BC16-8C0DCAFEEDDB}"/>
              </a:ext>
            </a:extLst>
          </p:cNvPr>
          <p:cNvGrpSpPr/>
          <p:nvPr/>
        </p:nvGrpSpPr>
        <p:grpSpPr>
          <a:xfrm>
            <a:off x="2100358" y="1404131"/>
            <a:ext cx="1235144" cy="1555683"/>
            <a:chOff x="2100358" y="1404131"/>
            <a:chExt cx="1235144" cy="1555683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35ACDFB4-3366-43DE-B7D5-41ED2560AF40}"/>
                </a:ext>
              </a:extLst>
            </p:cNvPr>
            <p:cNvSpPr/>
            <p:nvPr/>
          </p:nvSpPr>
          <p:spPr>
            <a:xfrm>
              <a:off x="2580587" y="1668734"/>
              <a:ext cx="754915" cy="754915"/>
            </a:xfrm>
            <a:prstGeom prst="ellipse">
              <a:avLst/>
            </a:prstGeom>
            <a:noFill/>
            <a:ln>
              <a:solidFill>
                <a:srgbClr val="329A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4D8C3EAD-F833-4AF3-8D86-D3A6ED41DBE6}"/>
                </a:ext>
              </a:extLst>
            </p:cNvPr>
            <p:cNvSpPr/>
            <p:nvPr/>
          </p:nvSpPr>
          <p:spPr>
            <a:xfrm rot="20780532">
              <a:off x="2100358" y="1404131"/>
              <a:ext cx="988831" cy="1555683"/>
            </a:xfrm>
            <a:custGeom>
              <a:avLst/>
              <a:gdLst>
                <a:gd name="connsiteX0" fmla="*/ 0 w 1379220"/>
                <a:gd name="connsiteY0" fmla="*/ 0 h 2072640"/>
                <a:gd name="connsiteX1" fmla="*/ 1379220 w 1379220"/>
                <a:gd name="connsiteY1" fmla="*/ 693420 h 2072640"/>
                <a:gd name="connsiteX2" fmla="*/ 1348740 w 1379220"/>
                <a:gd name="connsiteY2" fmla="*/ 1196340 h 2072640"/>
                <a:gd name="connsiteX3" fmla="*/ 167640 w 1379220"/>
                <a:gd name="connsiteY3" fmla="*/ 2072640 h 2072640"/>
                <a:gd name="connsiteX4" fmla="*/ 0 w 1379220"/>
                <a:gd name="connsiteY4" fmla="*/ 0 h 2072640"/>
                <a:gd name="connsiteX0" fmla="*/ 33044 w 1211580"/>
                <a:gd name="connsiteY0" fmla="*/ 0 h 1981382"/>
                <a:gd name="connsiteX1" fmla="*/ 1211580 w 1211580"/>
                <a:gd name="connsiteY1" fmla="*/ 602162 h 1981382"/>
                <a:gd name="connsiteX2" fmla="*/ 1181100 w 1211580"/>
                <a:gd name="connsiteY2" fmla="*/ 1105082 h 1981382"/>
                <a:gd name="connsiteX3" fmla="*/ 0 w 1211580"/>
                <a:gd name="connsiteY3" fmla="*/ 1981382 h 1981382"/>
                <a:gd name="connsiteX4" fmla="*/ 33044 w 1211580"/>
                <a:gd name="connsiteY4" fmla="*/ 0 h 1981382"/>
                <a:gd name="connsiteX0" fmla="*/ 0 w 1178536"/>
                <a:gd name="connsiteY0" fmla="*/ 0 h 1954967"/>
                <a:gd name="connsiteX1" fmla="*/ 1178536 w 1178536"/>
                <a:gd name="connsiteY1" fmla="*/ 602162 h 1954967"/>
                <a:gd name="connsiteX2" fmla="*/ 1148056 w 1178536"/>
                <a:gd name="connsiteY2" fmla="*/ 1105082 h 1954967"/>
                <a:gd name="connsiteX3" fmla="*/ 1938 w 1178536"/>
                <a:gd name="connsiteY3" fmla="*/ 1954967 h 1954967"/>
                <a:gd name="connsiteX4" fmla="*/ 0 w 1178536"/>
                <a:gd name="connsiteY4" fmla="*/ 0 h 1954967"/>
                <a:gd name="connsiteX0" fmla="*/ 0 w 1168745"/>
                <a:gd name="connsiteY0" fmla="*/ 0 h 1954967"/>
                <a:gd name="connsiteX1" fmla="*/ 1168745 w 1168745"/>
                <a:gd name="connsiteY1" fmla="*/ 669015 h 1954967"/>
                <a:gd name="connsiteX2" fmla="*/ 1148056 w 1168745"/>
                <a:gd name="connsiteY2" fmla="*/ 1105082 h 1954967"/>
                <a:gd name="connsiteX3" fmla="*/ 1938 w 1168745"/>
                <a:gd name="connsiteY3" fmla="*/ 1954967 h 1954967"/>
                <a:gd name="connsiteX4" fmla="*/ 0 w 1168745"/>
                <a:gd name="connsiteY4" fmla="*/ 0 h 1954967"/>
                <a:gd name="connsiteX0" fmla="*/ 0 w 1168745"/>
                <a:gd name="connsiteY0" fmla="*/ 0 h 1954967"/>
                <a:gd name="connsiteX1" fmla="*/ 1168745 w 1168745"/>
                <a:gd name="connsiteY1" fmla="*/ 669015 h 1954967"/>
                <a:gd name="connsiteX2" fmla="*/ 1102962 w 1168745"/>
                <a:gd name="connsiteY2" fmla="*/ 1284479 h 1954967"/>
                <a:gd name="connsiteX3" fmla="*/ 1938 w 1168745"/>
                <a:gd name="connsiteY3" fmla="*/ 1954967 h 1954967"/>
                <a:gd name="connsiteX4" fmla="*/ 0 w 1168745"/>
                <a:gd name="connsiteY4" fmla="*/ 0 h 1954967"/>
                <a:gd name="connsiteX0" fmla="*/ 0 w 1102962"/>
                <a:gd name="connsiteY0" fmla="*/ 0 h 1954967"/>
                <a:gd name="connsiteX1" fmla="*/ 1002225 w 1102962"/>
                <a:gd name="connsiteY1" fmla="*/ 471029 h 1954967"/>
                <a:gd name="connsiteX2" fmla="*/ 1102962 w 1102962"/>
                <a:gd name="connsiteY2" fmla="*/ 1284479 h 1954967"/>
                <a:gd name="connsiteX3" fmla="*/ 1938 w 1102962"/>
                <a:gd name="connsiteY3" fmla="*/ 1954967 h 1954967"/>
                <a:gd name="connsiteX4" fmla="*/ 0 w 1102962"/>
                <a:gd name="connsiteY4" fmla="*/ 0 h 1954967"/>
                <a:gd name="connsiteX0" fmla="*/ 0 w 1002225"/>
                <a:gd name="connsiteY0" fmla="*/ 0 h 1954967"/>
                <a:gd name="connsiteX1" fmla="*/ 1002225 w 1002225"/>
                <a:gd name="connsiteY1" fmla="*/ 471029 h 1954967"/>
                <a:gd name="connsiteX2" fmla="*/ 969114 w 1002225"/>
                <a:gd name="connsiteY2" fmla="*/ 1359122 h 1954967"/>
                <a:gd name="connsiteX3" fmla="*/ 1938 w 1002225"/>
                <a:gd name="connsiteY3" fmla="*/ 1954967 h 1954967"/>
                <a:gd name="connsiteX4" fmla="*/ 0 w 1002225"/>
                <a:gd name="connsiteY4" fmla="*/ 0 h 19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225" h="1954967">
                  <a:moveTo>
                    <a:pt x="0" y="0"/>
                  </a:moveTo>
                  <a:lnTo>
                    <a:pt x="1002225" y="471029"/>
                  </a:lnTo>
                  <a:lnTo>
                    <a:pt x="969114" y="1359122"/>
                  </a:lnTo>
                  <a:lnTo>
                    <a:pt x="1938" y="195496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9F0E1">
                    <a:alpha val="0"/>
                  </a:srgbClr>
                </a:gs>
                <a:gs pos="76000">
                  <a:srgbClr val="329AFC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93E9473-4BD6-4192-AB85-E0BAE611F1FB}"/>
              </a:ext>
            </a:extLst>
          </p:cNvPr>
          <p:cNvGrpSpPr/>
          <p:nvPr/>
        </p:nvGrpSpPr>
        <p:grpSpPr>
          <a:xfrm>
            <a:off x="806529" y="3220180"/>
            <a:ext cx="2740163" cy="827143"/>
            <a:chOff x="806529" y="3220180"/>
            <a:chExt cx="2740163" cy="827143"/>
          </a:xfrm>
        </p:grpSpPr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5AB2B4E2-8DCB-4E2F-BD73-CA39453C6ED8}"/>
                </a:ext>
              </a:extLst>
            </p:cNvPr>
            <p:cNvSpPr/>
            <p:nvPr/>
          </p:nvSpPr>
          <p:spPr>
            <a:xfrm>
              <a:off x="806529" y="3220180"/>
              <a:ext cx="2740163" cy="827143"/>
            </a:xfrm>
            <a:custGeom>
              <a:avLst/>
              <a:gdLst>
                <a:gd name="connsiteX0" fmla="*/ 0 w 2430780"/>
                <a:gd name="connsiteY0" fmla="*/ 586740 h 609600"/>
                <a:gd name="connsiteX1" fmla="*/ 266700 w 2430780"/>
                <a:gd name="connsiteY1" fmla="*/ 0 h 609600"/>
                <a:gd name="connsiteX2" fmla="*/ 2430780 w 2430780"/>
                <a:gd name="connsiteY2" fmla="*/ 0 h 609600"/>
                <a:gd name="connsiteX3" fmla="*/ 2430780 w 2430780"/>
                <a:gd name="connsiteY3" fmla="*/ 609600 h 609600"/>
                <a:gd name="connsiteX4" fmla="*/ 0 w 2430780"/>
                <a:gd name="connsiteY4" fmla="*/ 586740 h 609600"/>
                <a:gd name="connsiteX0" fmla="*/ 0 w 2740163"/>
                <a:gd name="connsiteY0" fmla="*/ 586740 h 609600"/>
                <a:gd name="connsiteX1" fmla="*/ 266700 w 2740163"/>
                <a:gd name="connsiteY1" fmla="*/ 0 h 609600"/>
                <a:gd name="connsiteX2" fmla="*/ 2740163 w 2740163"/>
                <a:gd name="connsiteY2" fmla="*/ 0 h 609600"/>
                <a:gd name="connsiteX3" fmla="*/ 2430780 w 2740163"/>
                <a:gd name="connsiteY3" fmla="*/ 609600 h 609600"/>
                <a:gd name="connsiteX4" fmla="*/ 0 w 2740163"/>
                <a:gd name="connsiteY4" fmla="*/ 58674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163" h="609600">
                  <a:moveTo>
                    <a:pt x="0" y="586740"/>
                  </a:moveTo>
                  <a:lnTo>
                    <a:pt x="266700" y="0"/>
                  </a:lnTo>
                  <a:lnTo>
                    <a:pt x="2740163" y="0"/>
                  </a:lnTo>
                  <a:lnTo>
                    <a:pt x="2430780" y="609600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F86BFCD2-3E84-4DF7-A2F8-A8B7A539FECE}"/>
                </a:ext>
              </a:extLst>
            </p:cNvPr>
            <p:cNvSpPr txBox="1"/>
            <p:nvPr/>
          </p:nvSpPr>
          <p:spPr>
            <a:xfrm>
              <a:off x="1137015" y="3308313"/>
              <a:ext cx="2184048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M.2 thermal pad is bundled, provides more efficient heat transfer 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6F2205-C26F-4832-9B30-66F85056A696}"/>
              </a:ext>
            </a:extLst>
          </p:cNvPr>
          <p:cNvGrpSpPr/>
          <p:nvPr/>
        </p:nvGrpSpPr>
        <p:grpSpPr>
          <a:xfrm>
            <a:off x="7063603" y="2205406"/>
            <a:ext cx="2022042" cy="609600"/>
            <a:chOff x="7063603" y="2205406"/>
            <a:chExt cx="2022042" cy="609600"/>
          </a:xfrm>
        </p:grpSpPr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C270C5B0-9075-4907-8187-5B3E0FE0E8D1}"/>
                </a:ext>
              </a:extLst>
            </p:cNvPr>
            <p:cNvSpPr/>
            <p:nvPr/>
          </p:nvSpPr>
          <p:spPr>
            <a:xfrm>
              <a:off x="7063603" y="2205406"/>
              <a:ext cx="2022042" cy="609600"/>
            </a:xfrm>
            <a:custGeom>
              <a:avLst/>
              <a:gdLst>
                <a:gd name="connsiteX0" fmla="*/ 0 w 2430780"/>
                <a:gd name="connsiteY0" fmla="*/ 586740 h 609600"/>
                <a:gd name="connsiteX1" fmla="*/ 266700 w 2430780"/>
                <a:gd name="connsiteY1" fmla="*/ 0 h 609600"/>
                <a:gd name="connsiteX2" fmla="*/ 2430780 w 2430780"/>
                <a:gd name="connsiteY2" fmla="*/ 0 h 609600"/>
                <a:gd name="connsiteX3" fmla="*/ 2430780 w 2430780"/>
                <a:gd name="connsiteY3" fmla="*/ 609600 h 609600"/>
                <a:gd name="connsiteX4" fmla="*/ 0 w 2430780"/>
                <a:gd name="connsiteY4" fmla="*/ 586740 h 609600"/>
                <a:gd name="connsiteX0" fmla="*/ 0 w 2740163"/>
                <a:gd name="connsiteY0" fmla="*/ 586740 h 609600"/>
                <a:gd name="connsiteX1" fmla="*/ 266700 w 2740163"/>
                <a:gd name="connsiteY1" fmla="*/ 0 h 609600"/>
                <a:gd name="connsiteX2" fmla="*/ 2740163 w 2740163"/>
                <a:gd name="connsiteY2" fmla="*/ 0 h 609600"/>
                <a:gd name="connsiteX3" fmla="*/ 2430780 w 2740163"/>
                <a:gd name="connsiteY3" fmla="*/ 609600 h 609600"/>
                <a:gd name="connsiteX4" fmla="*/ 0 w 2740163"/>
                <a:gd name="connsiteY4" fmla="*/ 58674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163" h="609600">
                  <a:moveTo>
                    <a:pt x="0" y="586740"/>
                  </a:moveTo>
                  <a:lnTo>
                    <a:pt x="266700" y="0"/>
                  </a:lnTo>
                  <a:lnTo>
                    <a:pt x="2740163" y="0"/>
                  </a:lnTo>
                  <a:lnTo>
                    <a:pt x="2430780" y="609600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A74B124A-F629-4580-984D-1F497900E7CB}"/>
                </a:ext>
              </a:extLst>
            </p:cNvPr>
            <p:cNvSpPr txBox="1"/>
            <p:nvPr/>
          </p:nvSpPr>
          <p:spPr>
            <a:xfrm>
              <a:off x="7648338" y="2233207"/>
              <a:ext cx="125047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5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</a:rPr>
                <a:t>Active cooling fan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3012CCF-FFED-444A-AE02-0342CB9B675A}"/>
              </a:ext>
            </a:extLst>
          </p:cNvPr>
          <p:cNvGrpSpPr/>
          <p:nvPr/>
        </p:nvGrpSpPr>
        <p:grpSpPr>
          <a:xfrm>
            <a:off x="6876773" y="4047323"/>
            <a:ext cx="2022042" cy="609600"/>
            <a:chOff x="6876773" y="4047323"/>
            <a:chExt cx="2022042" cy="609600"/>
          </a:xfrm>
        </p:grpSpPr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43D40637-9620-4DF4-A4B4-EE6BB0840915}"/>
                </a:ext>
              </a:extLst>
            </p:cNvPr>
            <p:cNvSpPr/>
            <p:nvPr/>
          </p:nvSpPr>
          <p:spPr>
            <a:xfrm>
              <a:off x="6876773" y="4047323"/>
              <a:ext cx="2022042" cy="609600"/>
            </a:xfrm>
            <a:custGeom>
              <a:avLst/>
              <a:gdLst>
                <a:gd name="connsiteX0" fmla="*/ 0 w 2430780"/>
                <a:gd name="connsiteY0" fmla="*/ 586740 h 609600"/>
                <a:gd name="connsiteX1" fmla="*/ 266700 w 2430780"/>
                <a:gd name="connsiteY1" fmla="*/ 0 h 609600"/>
                <a:gd name="connsiteX2" fmla="*/ 2430780 w 2430780"/>
                <a:gd name="connsiteY2" fmla="*/ 0 h 609600"/>
                <a:gd name="connsiteX3" fmla="*/ 2430780 w 2430780"/>
                <a:gd name="connsiteY3" fmla="*/ 609600 h 609600"/>
                <a:gd name="connsiteX4" fmla="*/ 0 w 2430780"/>
                <a:gd name="connsiteY4" fmla="*/ 586740 h 609600"/>
                <a:gd name="connsiteX0" fmla="*/ 0 w 2740163"/>
                <a:gd name="connsiteY0" fmla="*/ 586740 h 609600"/>
                <a:gd name="connsiteX1" fmla="*/ 266700 w 2740163"/>
                <a:gd name="connsiteY1" fmla="*/ 0 h 609600"/>
                <a:gd name="connsiteX2" fmla="*/ 2740163 w 2740163"/>
                <a:gd name="connsiteY2" fmla="*/ 0 h 609600"/>
                <a:gd name="connsiteX3" fmla="*/ 2430780 w 2740163"/>
                <a:gd name="connsiteY3" fmla="*/ 609600 h 609600"/>
                <a:gd name="connsiteX4" fmla="*/ 0 w 2740163"/>
                <a:gd name="connsiteY4" fmla="*/ 58674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163" h="609600">
                  <a:moveTo>
                    <a:pt x="0" y="586740"/>
                  </a:moveTo>
                  <a:lnTo>
                    <a:pt x="266700" y="0"/>
                  </a:lnTo>
                  <a:lnTo>
                    <a:pt x="2740163" y="0"/>
                  </a:lnTo>
                  <a:lnTo>
                    <a:pt x="2430780" y="609600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AFD91BBF-0FA1-4210-8962-539E2F012729}"/>
                </a:ext>
              </a:extLst>
            </p:cNvPr>
            <p:cNvSpPr txBox="1"/>
            <p:nvPr/>
          </p:nvSpPr>
          <p:spPr>
            <a:xfrm>
              <a:off x="7648338" y="4071926"/>
              <a:ext cx="1250477" cy="5539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50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</a:rPr>
                <a:t>Fin array heatsink</a:t>
              </a:r>
            </a:p>
          </p:txBody>
        </p:sp>
      </p:grpSp>
      <p:pic>
        <p:nvPicPr>
          <p:cNvPr id="34" name="圖片 33" descr="一張含有 電子用品 的圖片&#10;&#10;自動產生的描述">
            <a:extLst>
              <a:ext uri="{FF2B5EF4-FFF2-40B4-BE49-F238E27FC236}">
                <a16:creationId xmlns:a16="http://schemas.microsoft.com/office/drawing/2014/main" id="{7050F3F5-81B4-4BF6-B619-BCA085742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1279858"/>
            <a:ext cx="1504397" cy="1586957"/>
          </a:xfrm>
          <a:prstGeom prst="ellipse">
            <a:avLst/>
          </a:prstGeom>
          <a:ln w="38100">
            <a:solidFill>
              <a:srgbClr val="329AFC"/>
            </a:solidFill>
          </a:ln>
        </p:spPr>
      </p:pic>
      <p:pic>
        <p:nvPicPr>
          <p:cNvPr id="35" name="圖片 34" descr="一張含有 電子用品 的圖片&#10;&#10;自動產生的描述">
            <a:extLst>
              <a:ext uri="{FF2B5EF4-FFF2-40B4-BE49-F238E27FC236}">
                <a16:creationId xmlns:a16="http://schemas.microsoft.com/office/drawing/2014/main" id="{FC3F9B15-7673-4C68-A7C6-28F357F1F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75" y="3066612"/>
            <a:ext cx="1504397" cy="1586957"/>
          </a:xfrm>
          <a:prstGeom prst="ellipse">
            <a:avLst/>
          </a:prstGeom>
          <a:ln w="38100">
            <a:solidFill>
              <a:srgbClr val="329AFC"/>
            </a:solidFill>
          </a:ln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788BF042-B031-4798-A800-DE1299A68DBA}"/>
              </a:ext>
            </a:extLst>
          </p:cNvPr>
          <p:cNvGrpSpPr/>
          <p:nvPr/>
        </p:nvGrpSpPr>
        <p:grpSpPr>
          <a:xfrm rot="4672787">
            <a:off x="-1340893" y="0"/>
            <a:ext cx="11825786" cy="11825786"/>
            <a:chOff x="-921793" y="-407443"/>
            <a:chExt cx="11825786" cy="11825786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7DBBA1F4-8D31-40E9-B2A8-40B39F08FEE2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片 39" descr="一張含有 桌 的圖片&#10;&#10;自動產生的描述">
              <a:extLst>
                <a:ext uri="{FF2B5EF4-FFF2-40B4-BE49-F238E27FC236}">
                  <a16:creationId xmlns:a16="http://schemas.microsoft.com/office/drawing/2014/main" id="{A9D2F864-DB7A-4920-9D01-863EA4A2A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41" name="圖片 40" descr="一張含有 物件, 坐 的圖片&#10;&#10;自動產生的描述">
              <a:extLst>
                <a:ext uri="{FF2B5EF4-FFF2-40B4-BE49-F238E27FC236}">
                  <a16:creationId xmlns:a16="http://schemas.microsoft.com/office/drawing/2014/main" id="{FA911569-F2D4-45E5-A1D0-2EABB64C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166DA233-7955-4A82-8B02-8818A43F2DA9}"/>
              </a:ext>
            </a:extLst>
          </p:cNvPr>
          <p:cNvGrpSpPr/>
          <p:nvPr/>
        </p:nvGrpSpPr>
        <p:grpSpPr>
          <a:xfrm>
            <a:off x="697621" y="4072443"/>
            <a:ext cx="2740163" cy="611642"/>
            <a:chOff x="697621" y="4072443"/>
            <a:chExt cx="2740163" cy="611642"/>
          </a:xfrm>
        </p:grpSpPr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CA664AE3-CA88-48A7-9D21-86F8DC549CA6}"/>
                </a:ext>
              </a:extLst>
            </p:cNvPr>
            <p:cNvSpPr/>
            <p:nvPr/>
          </p:nvSpPr>
          <p:spPr>
            <a:xfrm>
              <a:off x="697621" y="4072443"/>
              <a:ext cx="2740163" cy="611642"/>
            </a:xfrm>
            <a:custGeom>
              <a:avLst/>
              <a:gdLst>
                <a:gd name="connsiteX0" fmla="*/ 0 w 2430780"/>
                <a:gd name="connsiteY0" fmla="*/ 586740 h 609600"/>
                <a:gd name="connsiteX1" fmla="*/ 266700 w 2430780"/>
                <a:gd name="connsiteY1" fmla="*/ 0 h 609600"/>
                <a:gd name="connsiteX2" fmla="*/ 2430780 w 2430780"/>
                <a:gd name="connsiteY2" fmla="*/ 0 h 609600"/>
                <a:gd name="connsiteX3" fmla="*/ 2430780 w 2430780"/>
                <a:gd name="connsiteY3" fmla="*/ 609600 h 609600"/>
                <a:gd name="connsiteX4" fmla="*/ 0 w 2430780"/>
                <a:gd name="connsiteY4" fmla="*/ 586740 h 609600"/>
                <a:gd name="connsiteX0" fmla="*/ 0 w 2740163"/>
                <a:gd name="connsiteY0" fmla="*/ 586740 h 609600"/>
                <a:gd name="connsiteX1" fmla="*/ 266700 w 2740163"/>
                <a:gd name="connsiteY1" fmla="*/ 0 h 609600"/>
                <a:gd name="connsiteX2" fmla="*/ 2740163 w 2740163"/>
                <a:gd name="connsiteY2" fmla="*/ 0 h 609600"/>
                <a:gd name="connsiteX3" fmla="*/ 2430780 w 2740163"/>
                <a:gd name="connsiteY3" fmla="*/ 609600 h 609600"/>
                <a:gd name="connsiteX4" fmla="*/ 0 w 2740163"/>
                <a:gd name="connsiteY4" fmla="*/ 58674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163" h="609600">
                  <a:moveTo>
                    <a:pt x="0" y="586740"/>
                  </a:moveTo>
                  <a:lnTo>
                    <a:pt x="266700" y="0"/>
                  </a:lnTo>
                  <a:lnTo>
                    <a:pt x="2740163" y="0"/>
                  </a:lnTo>
                  <a:lnTo>
                    <a:pt x="2430780" y="609600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846D9524-3374-4B92-850B-48A8C40A42FC}"/>
                </a:ext>
              </a:extLst>
            </p:cNvPr>
            <p:cNvSpPr txBox="1"/>
            <p:nvPr/>
          </p:nvSpPr>
          <p:spPr>
            <a:xfrm>
              <a:off x="1304220" y="4237926"/>
              <a:ext cx="1980287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10GbE</a:t>
              </a:r>
              <a:r>
                <a: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10GBASE-T</a:t>
              </a:r>
              <a:r>
                <a: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port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94A4E778-B58E-4858-BD19-C2430FC64C0F}"/>
              </a:ext>
            </a:extLst>
          </p:cNvPr>
          <p:cNvSpPr txBox="1"/>
          <p:nvPr/>
        </p:nvSpPr>
        <p:spPr>
          <a:xfrm>
            <a:off x="920689" y="1187840"/>
            <a:ext cx="1035732" cy="3231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50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</a:t>
            </a:r>
            <a:r>
              <a:rPr lang="zh-TW" altLang="en-US" sz="150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slots</a:t>
            </a:r>
          </a:p>
        </p:txBody>
      </p:sp>
      <p:pic>
        <p:nvPicPr>
          <p:cNvPr id="21" name="圖片 20" descr="一張含有 電子用品 的圖片&#10;&#10;自動產生的描述">
            <a:extLst>
              <a:ext uri="{FF2B5EF4-FFF2-40B4-BE49-F238E27FC236}">
                <a16:creationId xmlns:a16="http://schemas.microsoft.com/office/drawing/2014/main" id="{D2CED458-7981-46C3-BCDC-887240C9DA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54" y="1563837"/>
            <a:ext cx="1569906" cy="1631610"/>
          </a:xfrm>
          <a:prstGeom prst="ellipse">
            <a:avLst/>
          </a:prstGeom>
          <a:ln w="38100">
            <a:solidFill>
              <a:srgbClr val="329AFC"/>
            </a:solidFill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AC59E76-4C8F-40BF-8E5D-170CA8917353}"/>
              </a:ext>
            </a:extLst>
          </p:cNvPr>
          <p:cNvSpPr/>
          <p:nvPr/>
        </p:nvSpPr>
        <p:spPr>
          <a:xfrm>
            <a:off x="1212148" y="1786561"/>
            <a:ext cx="451104" cy="1103494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57615FC-8622-4658-BDC5-18D298DB8099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1437699" y="1491889"/>
            <a:ext cx="1" cy="294672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3C125210-FB34-4E83-AA37-9B08A44699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19148">
            <a:off x="698825" y="2538269"/>
            <a:ext cx="546562" cy="1608922"/>
          </a:xfrm>
          <a:prstGeom prst="rect">
            <a:avLst/>
          </a:prstGeom>
          <a:effectLst/>
        </p:spPr>
      </p:pic>
      <p:pic>
        <p:nvPicPr>
          <p:cNvPr id="42" name="圖片 41" descr="一張含有 電子用品 的圖片&#10;&#10;自動產生的描述">
            <a:extLst>
              <a:ext uri="{FF2B5EF4-FFF2-40B4-BE49-F238E27FC236}">
                <a16:creationId xmlns:a16="http://schemas.microsoft.com/office/drawing/2014/main" id="{B1367777-7A9A-41DB-BFAF-556547B6AC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88" y="3863157"/>
            <a:ext cx="855877" cy="863755"/>
          </a:xfrm>
          <a:prstGeom prst="ellipse">
            <a:avLst/>
          </a:prstGeom>
          <a:ln w="38100">
            <a:solidFill>
              <a:srgbClr val="329AFC"/>
            </a:solidFill>
          </a:ln>
        </p:spPr>
      </p:pic>
    </p:spTree>
    <p:extLst>
      <p:ext uri="{BB962C8B-B14F-4D97-AF65-F5344CB8AC3E}">
        <p14:creationId xmlns:p14="http://schemas.microsoft.com/office/powerpoint/2010/main" val="368799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732D8CF-E26F-4033-A57B-27D7CB1D4F7A}"/>
              </a:ext>
            </a:extLst>
          </p:cNvPr>
          <p:cNvGrpSpPr/>
          <p:nvPr/>
        </p:nvGrpSpPr>
        <p:grpSpPr>
          <a:xfrm>
            <a:off x="-921793" y="-407443"/>
            <a:ext cx="11825786" cy="11825786"/>
            <a:chOff x="-921793" y="-407443"/>
            <a:chExt cx="11825786" cy="11825786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D3E1631F-916C-4701-B2B1-C60BCD390446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 descr="一張含有 桌 的圖片&#10;&#10;自動產生的描述">
              <a:extLst>
                <a:ext uri="{FF2B5EF4-FFF2-40B4-BE49-F238E27FC236}">
                  <a16:creationId xmlns:a16="http://schemas.microsoft.com/office/drawing/2014/main" id="{4FF58D1C-6E04-4FD0-92BE-4251FB12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5" name="圖片 4" descr="一張含有 物件, 坐 的圖片&#10;&#10;自動產生的描述">
              <a:extLst>
                <a:ext uri="{FF2B5EF4-FFF2-40B4-BE49-F238E27FC236}">
                  <a16:creationId xmlns:a16="http://schemas.microsoft.com/office/drawing/2014/main" id="{BA6D15A7-AB20-4C52-9D9A-9069643C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6" name="標題 2">
            <a:extLst>
              <a:ext uri="{FF2B5EF4-FFF2-40B4-BE49-F238E27FC236}">
                <a16:creationId xmlns:a16="http://schemas.microsoft.com/office/drawing/2014/main" id="{5BAC2E47-7F1A-4DB5-B9D0-1D2739F0382F}"/>
              </a:ext>
            </a:extLst>
          </p:cNvPr>
          <p:cNvSpPr txBox="1">
            <a:spLocks/>
          </p:cNvSpPr>
          <p:nvPr/>
        </p:nvSpPr>
        <p:spPr>
          <a:xfrm>
            <a:off x="725615" y="1980641"/>
            <a:ext cx="3829050" cy="167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400">
                <a:solidFill>
                  <a:srgbClr val="69F0E1"/>
                </a:solidFill>
                <a:latin typeface="+mn-lt"/>
                <a:ea typeface="微軟正黑體"/>
              </a:rPr>
              <a:t>QNAP SSD </a:t>
            </a:r>
            <a:br>
              <a:rPr lang="en-US" altLang="zh-TW" sz="4800">
                <a:latin typeface="+mn-lt"/>
                <a:ea typeface="微軟正黑體"/>
              </a:rPr>
            </a:br>
            <a:r>
              <a:rPr lang="en-US" altLang="zh-TW" sz="2100">
                <a:solidFill>
                  <a:schemeClr val="bg1"/>
                </a:solidFill>
                <a:latin typeface="Arial Nova Light" panose="020B0304020202020204" pitchFamily="34" charset="0"/>
                <a:ea typeface="微軟正黑體"/>
              </a:rPr>
              <a:t>SOFTWARE TECHNOLOGIES</a:t>
            </a:r>
            <a:endParaRPr lang="zh-TW" altLang="en-US" sz="2100">
              <a:solidFill>
                <a:schemeClr val="bg1"/>
              </a:solidFill>
              <a:latin typeface="Arial Nova Light" panose="020B0304020202020204" pitchFamily="34" charset="0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45086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476250" y="116828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is SSD Over-Provisioning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E6847C56-74B7-489C-A105-29DF1AB1AEB2}"/>
              </a:ext>
            </a:extLst>
          </p:cNvPr>
          <p:cNvGrpSpPr/>
          <p:nvPr/>
        </p:nvGrpSpPr>
        <p:grpSpPr>
          <a:xfrm>
            <a:off x="9786973" y="3667240"/>
            <a:ext cx="1332324" cy="1195066"/>
            <a:chOff x="7190064" y="1268517"/>
            <a:chExt cx="1176661" cy="1055440"/>
          </a:xfrm>
        </p:grpSpPr>
        <p:pic>
          <p:nvPicPr>
            <p:cNvPr id="25" name="圖片 24" descr="一張含有 室內 的圖片&#10;&#10;描述是以非常高的可信度產生">
              <a:extLst>
                <a:ext uri="{FF2B5EF4-FFF2-40B4-BE49-F238E27FC236}">
                  <a16:creationId xmlns:a16="http://schemas.microsoft.com/office/drawing/2014/main" id="{BCFC5C5F-28D0-4EA0-B535-63A33B7E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13" y="1390304"/>
              <a:ext cx="628612" cy="850389"/>
            </a:xfrm>
            <a:prstGeom prst="rect">
              <a:avLst/>
            </a:prstGeom>
          </p:spPr>
        </p:pic>
        <p:pic>
          <p:nvPicPr>
            <p:cNvPr id="12" name="圖片 11" descr="一張含有 室內 的圖片&#10;&#10;描述是以非常高的可信度產生">
              <a:extLst>
                <a:ext uri="{FF2B5EF4-FFF2-40B4-BE49-F238E27FC236}">
                  <a16:creationId xmlns:a16="http://schemas.microsoft.com/office/drawing/2014/main" id="{4F45E80A-7DD7-4A94-9B61-562F3D22E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064" y="1268517"/>
              <a:ext cx="780187" cy="10554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Google Shape;389;p37">
            <a:extLst>
              <a:ext uri="{FF2B5EF4-FFF2-40B4-BE49-F238E27FC236}">
                <a16:creationId xmlns:a16="http://schemas.microsoft.com/office/drawing/2014/main" id="{5D83F442-7466-4E14-8B25-DB1029FB1F4B}"/>
              </a:ext>
            </a:extLst>
          </p:cNvPr>
          <p:cNvSpPr/>
          <p:nvPr/>
        </p:nvSpPr>
        <p:spPr>
          <a:xfrm>
            <a:off x="320912" y="1381160"/>
            <a:ext cx="3581077" cy="275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kumimoji="1" lang="en-US" altLang="zh-TW">
                <a:solidFill>
                  <a:schemeClr val="bg1"/>
                </a:solidFill>
                <a:ea typeface="微軟正黑體"/>
              </a:rPr>
              <a:t>SSD as Flash storage, its capacity should be presented in Gibibyte (</a:t>
            </a:r>
            <a:r>
              <a:rPr kumimoji="1" lang="en-US" altLang="zh-TW" err="1">
                <a:solidFill>
                  <a:schemeClr val="bg1"/>
                </a:solidFill>
                <a:ea typeface="微軟正黑體"/>
              </a:rPr>
              <a:t>GiB</a:t>
            </a:r>
            <a:r>
              <a:rPr kumimoji="1" lang="en-US" altLang="zh-TW">
                <a:solidFill>
                  <a:schemeClr val="bg1"/>
                </a:solidFill>
                <a:ea typeface="微軟正黑體"/>
              </a:rPr>
              <a:t>)  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>
                <a:solidFill>
                  <a:schemeClr val="bg1"/>
                </a:solidFill>
                <a:ea typeface="微軟正黑體"/>
              </a:rPr>
              <a:t>2^30 = 1,073,741,824 Bytes</a:t>
            </a:r>
            <a:r>
              <a:rPr kumimoji="1" lang="zh-TW" altLang="en-US">
                <a:solidFill>
                  <a:schemeClr val="bg1"/>
                </a:solidFill>
                <a:ea typeface="微軟正黑體"/>
              </a:rPr>
              <a:t>。</a:t>
            </a:r>
            <a:endParaRPr kumimoji="1" lang="en-US" altLang="zh-TW">
              <a:solidFill>
                <a:schemeClr val="bg1"/>
              </a:solidFill>
              <a:ea typeface="微軟正黑體"/>
            </a:endParaRPr>
          </a:p>
          <a:p>
            <a:pPr>
              <a:buClr>
                <a:schemeClr val="bg1"/>
              </a:buClr>
            </a:pP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 storage device, SSD actually reports its capacity back with Gigabyte (GB) </a:t>
            </a:r>
            <a:b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10^9 = 1,000,000,000 Bytes</a:t>
            </a: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kumimoji="1"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Every GB in SSD contain 73,741,824 Bytes(7.37%) for the Garbage Collection operation, and enterprise SSD may reserved more.</a:t>
            </a:r>
          </a:p>
        </p:txBody>
      </p:sp>
      <p:graphicFrame>
        <p:nvGraphicFramePr>
          <p:cNvPr id="18" name="Google Shape;390;p37">
            <a:extLst>
              <a:ext uri="{FF2B5EF4-FFF2-40B4-BE49-F238E27FC236}">
                <a16:creationId xmlns:a16="http://schemas.microsoft.com/office/drawing/2014/main" id="{95FE1F44-CF68-47B4-A1B9-0B5892596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671714"/>
              </p:ext>
            </p:extLst>
          </p:nvPr>
        </p:nvGraphicFramePr>
        <p:xfrm>
          <a:off x="4124185" y="2741118"/>
          <a:ext cx="4555163" cy="148416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6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SSD actual size (</a:t>
                      </a:r>
                      <a:r>
                        <a:rPr lang="en-US" sz="1050" u="none" strike="noStrike" cap="none" err="1">
                          <a:solidFill>
                            <a:srgbClr val="2CF8FD"/>
                          </a:solidFill>
                        </a:rPr>
                        <a:t>GiB</a:t>
                      </a: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)</a:t>
                      </a:r>
                      <a:endParaRPr sz="1050" b="1" u="none" strike="noStrike" cap="none">
                        <a:solidFill>
                          <a:srgbClr val="2CF8FD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SSD present size (GB)</a:t>
                      </a:r>
                      <a:endParaRPr sz="1050" b="1" u="none" strike="noStrike" cap="none">
                        <a:solidFill>
                          <a:srgbClr val="2CF8FD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Vendor designed </a:t>
                      </a:r>
                      <a:endParaRPr sz="1050" u="none" strike="noStrike" cap="none">
                        <a:solidFill>
                          <a:srgbClr val="2CF8FD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OP %</a:t>
                      </a:r>
                      <a:endParaRPr sz="1050" b="1" u="none" strike="noStrike" cap="none">
                        <a:solidFill>
                          <a:srgbClr val="2CF8FD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Actual</a:t>
                      </a:r>
                      <a:b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</a:b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 internal </a:t>
                      </a:r>
                      <a:endParaRPr sz="1050">
                        <a:solidFill>
                          <a:srgbClr val="2CF8FD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OP %</a:t>
                      </a:r>
                      <a:endParaRPr sz="1050" b="1" u="none" strike="noStrike" cap="none">
                        <a:solidFill>
                          <a:srgbClr val="2CF8FD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Size show</a:t>
                      </a:r>
                      <a:b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</a:b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in the NAS </a:t>
                      </a:r>
                      <a:b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</a:b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(</a:t>
                      </a:r>
                      <a:r>
                        <a:rPr lang="en-US" sz="1050" u="none" strike="noStrike" cap="none" err="1">
                          <a:solidFill>
                            <a:srgbClr val="2CF8FD"/>
                          </a:solidFill>
                        </a:rPr>
                        <a:t>GiB</a:t>
                      </a:r>
                      <a:r>
                        <a:rPr lang="en-US" sz="1050" u="none" strike="noStrike" cap="none">
                          <a:solidFill>
                            <a:srgbClr val="2CF8FD"/>
                          </a:solidFill>
                        </a:rPr>
                        <a:t>)</a:t>
                      </a:r>
                      <a:endParaRPr sz="1050" b="1" i="0" u="none" strike="noStrike" cap="none">
                        <a:solidFill>
                          <a:srgbClr val="2CF8F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 </a:t>
                      </a:r>
                      <a:r>
                        <a:rPr lang="en-US" sz="1050" b="1" u="none" strike="noStrike" cap="none" err="1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GiB</a:t>
                      </a:r>
                      <a:endParaRPr sz="1050" b="1" u="none" strike="noStrike" cap="none">
                        <a:solidFill>
                          <a:srgbClr val="00B0F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 GB 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 GB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 </a:t>
                      </a:r>
                      <a:r>
                        <a:rPr lang="en-US" sz="1050" b="1" u="none" strike="noStrike" cap="none" err="1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GiB</a:t>
                      </a:r>
                      <a:endParaRPr sz="1050" b="1" u="none" strike="noStrike" cap="none">
                        <a:solidFill>
                          <a:srgbClr val="00B0F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 GB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223 GB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 </a:t>
                      </a:r>
                      <a:r>
                        <a:rPr lang="en-US" sz="1050" b="1" u="none" strike="noStrike" cap="none" err="1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GiB</a:t>
                      </a:r>
                      <a:endParaRPr sz="1050" b="1" u="none" strike="noStrike" cap="none">
                        <a:solidFill>
                          <a:srgbClr val="00B0F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 GB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37%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 GB</a:t>
                      </a:r>
                      <a:endParaRPr sz="1050" b="1" u="none" strike="noStrike" cap="none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" name="群組 18">
            <a:extLst>
              <a:ext uri="{FF2B5EF4-FFF2-40B4-BE49-F238E27FC236}">
                <a16:creationId xmlns:a16="http://schemas.microsoft.com/office/drawing/2014/main" id="{3EE01C2F-CA48-45BA-B64A-632812EDFBC4}"/>
              </a:ext>
            </a:extLst>
          </p:cNvPr>
          <p:cNvGrpSpPr/>
          <p:nvPr/>
        </p:nvGrpSpPr>
        <p:grpSpPr>
          <a:xfrm>
            <a:off x="4124185" y="1207034"/>
            <a:ext cx="4715747" cy="1344847"/>
            <a:chOff x="3690601" y="833684"/>
            <a:chExt cx="4715747" cy="134484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67AE180-0225-4D36-AA07-642650501A57}"/>
                </a:ext>
              </a:extLst>
            </p:cNvPr>
            <p:cNvSpPr/>
            <p:nvPr/>
          </p:nvSpPr>
          <p:spPr>
            <a:xfrm>
              <a:off x="6068719" y="1932310"/>
              <a:ext cx="2320785" cy="2462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ctr">
                <a:buSzPts val="1100"/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Vendor can increase the OP amount.</a:t>
              </a: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E679804A-2C25-4566-B3FC-C2FE610542BF}"/>
                </a:ext>
              </a:extLst>
            </p:cNvPr>
            <p:cNvSpPr/>
            <p:nvPr/>
          </p:nvSpPr>
          <p:spPr>
            <a:xfrm>
              <a:off x="3690601" y="1595766"/>
              <a:ext cx="3750955" cy="91864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C8BEE7DF-F665-4457-9655-501CE04DD102}"/>
                </a:ext>
              </a:extLst>
            </p:cNvPr>
            <p:cNvSpPr/>
            <p:nvPr/>
          </p:nvSpPr>
          <p:spPr>
            <a:xfrm>
              <a:off x="7441557" y="1595766"/>
              <a:ext cx="429575" cy="91864"/>
            </a:xfrm>
            <a:prstGeom prst="roundRect">
              <a:avLst>
                <a:gd name="adj" fmla="val 50000"/>
              </a:avLst>
            </a:prstGeom>
            <a:solidFill>
              <a:srgbClr val="2CF8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384;p37">
              <a:extLst>
                <a:ext uri="{FF2B5EF4-FFF2-40B4-BE49-F238E27FC236}">
                  <a16:creationId xmlns:a16="http://schemas.microsoft.com/office/drawing/2014/main" id="{C03A2586-726A-4C2E-8C07-C1BB848A0888}"/>
                </a:ext>
              </a:extLst>
            </p:cNvPr>
            <p:cNvSpPr/>
            <p:nvPr/>
          </p:nvSpPr>
          <p:spPr>
            <a:xfrm>
              <a:off x="5119464" y="1324086"/>
              <a:ext cx="7734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238 GB</a:t>
              </a:r>
              <a:endParaRPr sz="12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Google Shape;386;p37">
              <a:extLst>
                <a:ext uri="{FF2B5EF4-FFF2-40B4-BE49-F238E27FC236}">
                  <a16:creationId xmlns:a16="http://schemas.microsoft.com/office/drawing/2014/main" id="{CA821B78-B002-4A56-9C2B-BA907F527C5E}"/>
                </a:ext>
              </a:extLst>
            </p:cNvPr>
            <p:cNvSpPr/>
            <p:nvPr/>
          </p:nvSpPr>
          <p:spPr>
            <a:xfrm>
              <a:off x="5642282" y="833684"/>
              <a:ext cx="7734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256GB</a:t>
              </a:r>
              <a:endParaRPr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Google Shape;391;p37">
              <a:extLst>
                <a:ext uri="{FF2B5EF4-FFF2-40B4-BE49-F238E27FC236}">
                  <a16:creationId xmlns:a16="http://schemas.microsoft.com/office/drawing/2014/main" id="{BE27A763-2466-470F-8DA7-1C0F2077A7EA}"/>
                </a:ext>
              </a:extLst>
            </p:cNvPr>
            <p:cNvSpPr/>
            <p:nvPr/>
          </p:nvSpPr>
          <p:spPr>
            <a:xfrm>
              <a:off x="7208901" y="1324086"/>
              <a:ext cx="1017319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2CF8F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18 GB (7%)</a:t>
              </a:r>
              <a:endParaRPr sz="1200" b="1" i="0" u="none" strike="noStrike" cap="none">
                <a:solidFill>
                  <a:srgbClr val="2CF8F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5CA3356-6867-4591-88FA-48732FB92B34}"/>
                </a:ext>
              </a:extLst>
            </p:cNvPr>
            <p:cNvSpPr/>
            <p:nvPr/>
          </p:nvSpPr>
          <p:spPr>
            <a:xfrm>
              <a:off x="5040874" y="1697799"/>
              <a:ext cx="10278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1200"/>
              </a:pPr>
              <a:r>
                <a:rPr lang="en-US" altLang="zh-TW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User Area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2782929-AB51-441A-8009-5251E48B22DC}"/>
                </a:ext>
              </a:extLst>
            </p:cNvPr>
            <p:cNvSpPr/>
            <p:nvPr/>
          </p:nvSpPr>
          <p:spPr>
            <a:xfrm>
              <a:off x="6068719" y="1708059"/>
              <a:ext cx="2337629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600"/>
                </a:lnSpc>
                <a:buSzPts val="1100"/>
              </a:pPr>
              <a:r>
                <a:rPr lang="en-US" altLang="zh-TW" b="1">
                  <a:solidFill>
                    <a:srgbClr val="2CF8F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Vendor Defined OP</a:t>
              </a: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23560EFF-1538-4B1D-BA62-7A1168D8D388}"/>
                </a:ext>
              </a:extLst>
            </p:cNvPr>
            <p:cNvSpPr/>
            <p:nvPr/>
          </p:nvSpPr>
          <p:spPr>
            <a:xfrm>
              <a:off x="3690601" y="1093186"/>
              <a:ext cx="4180531" cy="869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71">
            <a:extLst>
              <a:ext uri="{FF2B5EF4-FFF2-40B4-BE49-F238E27FC236}">
                <a16:creationId xmlns:a16="http://schemas.microsoft.com/office/drawing/2014/main" id="{A1F892B0-EC42-4333-A892-7DFF281BFCB0}"/>
              </a:ext>
            </a:extLst>
          </p:cNvPr>
          <p:cNvSpPr/>
          <p:nvPr/>
        </p:nvSpPr>
        <p:spPr>
          <a:xfrm>
            <a:off x="5239993" y="3082074"/>
            <a:ext cx="2300010" cy="1605696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sz="1200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974A3D0B-04C8-4F24-8D3A-AE8A6B82EB22}"/>
              </a:ext>
            </a:extLst>
          </p:cNvPr>
          <p:cNvSpPr/>
          <p:nvPr/>
        </p:nvSpPr>
        <p:spPr>
          <a:xfrm>
            <a:off x="5229226" y="4687771"/>
            <a:ext cx="2310777" cy="45572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2 pages cannot </a:t>
            </a:r>
          </a:p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be written </a:t>
            </a:r>
            <a:endParaRPr lang="zh-TW" altLang="en-US" sz="1200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E927AC2-4E7E-4D5A-BDFF-37A0A73FB661}"/>
              </a:ext>
            </a:extLst>
          </p:cNvPr>
          <p:cNvGrpSpPr/>
          <p:nvPr/>
        </p:nvGrpSpPr>
        <p:grpSpPr>
          <a:xfrm>
            <a:off x="5361632" y="2397994"/>
            <a:ext cx="2008168" cy="2209577"/>
            <a:chOff x="5028853" y="2405614"/>
            <a:chExt cx="2008168" cy="2209577"/>
          </a:xfrm>
        </p:grpSpPr>
        <p:graphicFrame>
          <p:nvGraphicFramePr>
            <p:cNvPr id="34" name="Shape 177">
              <a:extLst>
                <a:ext uri="{FF2B5EF4-FFF2-40B4-BE49-F238E27FC236}">
                  <a16:creationId xmlns:a16="http://schemas.microsoft.com/office/drawing/2014/main" id="{E7933ACA-75EC-43AF-9EA2-5E441631F0CB}"/>
                </a:ext>
              </a:extLst>
            </p:cNvPr>
            <p:cNvGraphicFramePr/>
            <p:nvPr/>
          </p:nvGraphicFramePr>
          <p:xfrm>
            <a:off x="5034635" y="3933655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38" name="Shape 177">
              <a:extLst>
                <a:ext uri="{FF2B5EF4-FFF2-40B4-BE49-F238E27FC236}">
                  <a16:creationId xmlns:a16="http://schemas.microsoft.com/office/drawing/2014/main" id="{CD29C9A1-673A-4DDB-8E02-77E11B85C765}"/>
                </a:ext>
              </a:extLst>
            </p:cNvPr>
            <p:cNvGraphicFramePr/>
            <p:nvPr/>
          </p:nvGraphicFramePr>
          <p:xfrm>
            <a:off x="5028853" y="3171352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39" name="Shape 177">
              <a:extLst>
                <a:ext uri="{FF2B5EF4-FFF2-40B4-BE49-F238E27FC236}">
                  <a16:creationId xmlns:a16="http://schemas.microsoft.com/office/drawing/2014/main" id="{A6CE1C48-8D6C-4E62-8AD5-FAD3903AEC3B}"/>
                </a:ext>
              </a:extLst>
            </p:cNvPr>
            <p:cNvGraphicFramePr/>
            <p:nvPr/>
          </p:nvGraphicFramePr>
          <p:xfrm>
            <a:off x="6081109" y="3171352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0" name="Shape 182">
              <a:extLst>
                <a:ext uri="{FF2B5EF4-FFF2-40B4-BE49-F238E27FC236}">
                  <a16:creationId xmlns:a16="http://schemas.microsoft.com/office/drawing/2014/main" id="{0154AFB0-C07B-4554-B330-420F18265A76}"/>
                </a:ext>
              </a:extLst>
            </p:cNvPr>
            <p:cNvGraphicFramePr/>
            <p:nvPr/>
          </p:nvGraphicFramePr>
          <p:xfrm>
            <a:off x="6089914" y="3928291"/>
            <a:ext cx="936100" cy="6869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68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68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1" name="Shape 182">
              <a:extLst>
                <a:ext uri="{FF2B5EF4-FFF2-40B4-BE49-F238E27FC236}">
                  <a16:creationId xmlns:a16="http://schemas.microsoft.com/office/drawing/2014/main" id="{CED5980E-14DB-4087-A20F-DA9BF7439AA6}"/>
                </a:ext>
              </a:extLst>
            </p:cNvPr>
            <p:cNvGraphicFramePr/>
            <p:nvPr/>
          </p:nvGraphicFramePr>
          <p:xfrm>
            <a:off x="6081109" y="2405614"/>
            <a:ext cx="936100" cy="34345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68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68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</p:grpSp>
      <p:sp>
        <p:nvSpPr>
          <p:cNvPr id="29" name="Shape 180">
            <a:extLst>
              <a:ext uri="{FF2B5EF4-FFF2-40B4-BE49-F238E27FC236}">
                <a16:creationId xmlns:a16="http://schemas.microsoft.com/office/drawing/2014/main" id="{633AC98C-1A28-4F1C-8DC8-57D54724EFBB}"/>
              </a:ext>
            </a:extLst>
          </p:cNvPr>
          <p:cNvSpPr/>
          <p:nvPr/>
        </p:nvSpPr>
        <p:spPr>
          <a:xfrm rot="16200000">
            <a:off x="4835975" y="3758496"/>
            <a:ext cx="400868" cy="3086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38952113-5746-C946-86C3-C6E614FEF8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03981" y="1563911"/>
            <a:ext cx="4035083" cy="822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+mn-lt"/>
              </a:rPr>
              <a:t>If 4 pages of new data are directly written to the last OP block first, the remaining 2 pages cannot be written anymore.</a:t>
            </a:r>
            <a:endParaRPr lang="zh-TW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618740" y="3074409"/>
            <a:ext cx="2315163" cy="161336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D730DD3-0BB6-435C-A1AA-2E879F926DAB}"/>
              </a:ext>
            </a:extLst>
          </p:cNvPr>
          <p:cNvGrpSpPr/>
          <p:nvPr/>
        </p:nvGrpSpPr>
        <p:grpSpPr>
          <a:xfrm>
            <a:off x="2795568" y="3160377"/>
            <a:ext cx="2008413" cy="1449139"/>
            <a:chOff x="2462789" y="3160377"/>
            <a:chExt cx="2008413" cy="1449139"/>
          </a:xfrm>
        </p:grpSpPr>
        <p:graphicFrame>
          <p:nvGraphicFramePr>
            <p:cNvPr id="177" name="Shape 177"/>
            <p:cNvGraphicFramePr/>
            <p:nvPr/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4" name="Shape 184"/>
            <p:cNvGraphicFramePr/>
            <p:nvPr/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4" name="Shape 177">
              <a:extLst>
                <a:ext uri="{FF2B5EF4-FFF2-40B4-BE49-F238E27FC236}">
                  <a16:creationId xmlns:a16="http://schemas.microsoft.com/office/drawing/2014/main" id="{C473D1FC-2917-4FB6-9202-4D68A9890851}"/>
                </a:ext>
              </a:extLst>
            </p:cNvPr>
            <p:cNvGraphicFramePr/>
            <p:nvPr/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5" name="Shape 177">
              <a:extLst>
                <a:ext uri="{FF2B5EF4-FFF2-40B4-BE49-F238E27FC236}">
                  <a16:creationId xmlns:a16="http://schemas.microsoft.com/office/drawing/2014/main" id="{7F5D468F-4AA3-4B27-86BA-CC7FDB617B12}"/>
                </a:ext>
              </a:extLst>
            </p:cNvPr>
            <p:cNvGraphicFramePr/>
            <p:nvPr/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9F07FB0-1CDD-44E5-AE56-238A2AAFF827}"/>
              </a:ext>
            </a:extLst>
          </p:cNvPr>
          <p:cNvSpPr/>
          <p:nvPr/>
        </p:nvSpPr>
        <p:spPr>
          <a:xfrm>
            <a:off x="2618740" y="4687770"/>
            <a:ext cx="2315163" cy="45573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New data incoming </a:t>
            </a:r>
          </a:p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to the SSD</a:t>
            </a:r>
            <a:endParaRPr lang="zh-TW" altLang="en-US" sz="1200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7" name="Shape 189">
            <a:extLst>
              <a:ext uri="{FF2B5EF4-FFF2-40B4-BE49-F238E27FC236}">
                <a16:creationId xmlns:a16="http://schemas.microsoft.com/office/drawing/2014/main" id="{43F8B401-F394-4A53-909A-2C71067BC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25606"/>
              </p:ext>
            </p:extLst>
          </p:nvPr>
        </p:nvGraphicFramePr>
        <p:xfrm>
          <a:off x="739696" y="3074408"/>
          <a:ext cx="1426139" cy="14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 data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data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data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Shape 182">
            <a:extLst>
              <a:ext uri="{FF2B5EF4-FFF2-40B4-BE49-F238E27FC236}">
                <a16:creationId xmlns:a16="http://schemas.microsoft.com/office/drawing/2014/main" id="{771C5F7A-D941-4219-9112-96D85D55D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285921"/>
              </p:ext>
            </p:extLst>
          </p:nvPr>
        </p:nvGraphicFramePr>
        <p:xfrm>
          <a:off x="2802391" y="2396168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8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Shape 182">
            <a:extLst>
              <a:ext uri="{FF2B5EF4-FFF2-40B4-BE49-F238E27FC236}">
                <a16:creationId xmlns:a16="http://schemas.microsoft.com/office/drawing/2014/main" id="{1808EF86-28A4-453F-B443-0266A30B0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6878991"/>
              </p:ext>
            </p:extLst>
          </p:nvPr>
        </p:nvGraphicFramePr>
        <p:xfrm>
          <a:off x="3848603" y="2387508"/>
          <a:ext cx="955378" cy="3434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9EBD6C4D-3573-4BB5-90BA-9A5D4A27315D}"/>
              </a:ext>
            </a:extLst>
          </p:cNvPr>
          <p:cNvGrpSpPr/>
          <p:nvPr/>
        </p:nvGrpSpPr>
        <p:grpSpPr>
          <a:xfrm>
            <a:off x="6599550" y="2678736"/>
            <a:ext cx="620073" cy="620073"/>
            <a:chOff x="7316158" y="2699146"/>
            <a:chExt cx="620073" cy="620073"/>
          </a:xfrm>
        </p:grpSpPr>
        <p:sp>
          <p:nvSpPr>
            <p:cNvPr id="36" name="Shape 180">
              <a:extLst>
                <a:ext uri="{FF2B5EF4-FFF2-40B4-BE49-F238E27FC236}">
                  <a16:creationId xmlns:a16="http://schemas.microsoft.com/office/drawing/2014/main" id="{A21D119E-A85F-40AB-AAED-DBC224EECEB7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B0F0">
                    <a:alpha val="0"/>
                  </a:srgbClr>
                </a:gs>
                <a:gs pos="58000">
                  <a:srgbClr val="CF39D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Picture 2" descr="ç¸éåç">
              <a:extLst>
                <a:ext uri="{FF2B5EF4-FFF2-40B4-BE49-F238E27FC236}">
                  <a16:creationId xmlns:a16="http://schemas.microsoft.com/office/drawing/2014/main" id="{CACBC906-5FC2-4980-AE41-2ED58462A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</p:spPr>
        </p:pic>
      </p:grpSp>
      <p:sp>
        <p:nvSpPr>
          <p:cNvPr id="28" name="Shape 172">
            <a:extLst>
              <a:ext uri="{FF2B5EF4-FFF2-40B4-BE49-F238E27FC236}">
                <a16:creationId xmlns:a16="http://schemas.microsoft.com/office/drawing/2014/main" id="{652F5028-4B77-4D42-96FD-4DA648E644E9}"/>
              </a:ext>
            </a:extLst>
          </p:cNvPr>
          <p:cNvSpPr txBox="1">
            <a:spLocks/>
          </p:cNvSpPr>
          <p:nvPr/>
        </p:nvSpPr>
        <p:spPr>
          <a:xfrm>
            <a:off x="642143" y="167150"/>
            <a:ext cx="7859713" cy="10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3600" dirty="0">
                <a:solidFill>
                  <a:schemeClr val="bg1"/>
                </a:solidFill>
                <a:latin typeface="+mn-lt"/>
                <a:ea typeface="Microsoft JhengHei"/>
                <a:cs typeface="Arial" panose="020B0604020202020204" pitchFamily="34" charset="0"/>
                <a:sym typeface="Microsoft JhengHei"/>
              </a:rPr>
              <a:t>How Over-provisioning can Affect SSD Performance and Endurance</a:t>
            </a:r>
            <a:endParaRPr lang="zh-TW" sz="3600" dirty="0">
              <a:solidFill>
                <a:schemeClr val="bg1"/>
              </a:solidFill>
              <a:latin typeface="+mn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D985D11-E731-40E2-924A-3A72EFA79BC4}"/>
              </a:ext>
            </a:extLst>
          </p:cNvPr>
          <p:cNvSpPr txBox="1"/>
          <p:nvPr/>
        </p:nvSpPr>
        <p:spPr>
          <a:xfrm>
            <a:off x="642143" y="1563911"/>
            <a:ext cx="361813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+mn-lt"/>
              </a:rPr>
              <a:t>Below: A simplified example, SSD contains 1 block as OP and 3 blocks contain both valid and invalid data. </a:t>
            </a:r>
          </a:p>
        </p:txBody>
      </p:sp>
    </p:spTree>
    <p:extLst>
      <p:ext uri="{BB962C8B-B14F-4D97-AF65-F5344CB8AC3E}">
        <p14:creationId xmlns:p14="http://schemas.microsoft.com/office/powerpoint/2010/main" val="277017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58025E-6 L 0.28021 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29045 0.00154 C 0.37934 0.00154 0.39653 0.07747 0.39653 0.14105 C 0.39653 0.19444 0.39445 0.24444 0.39445 0.29784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1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062 C 0.03767 -0.00185 0.13455 -0.00309 0.17431 -0.00278 C 0.21285 -0.00278 0.2158 -0.00154 0.23472 0.00031 C 0.24774 0.00278 0.24896 0.00587 0.25382 0.01049 C 0.25972 0.01667 0.26684 0.03272 0.27014 0.03827 C 0.27309 0.05154 0.27292 0.07963 0.27396 0.09043 C 0.27483 0.10833 0.27379 0.13333 0.275 0.14599 C 0.27517 0.16235 0.2809 0.14784 0.28125 0.16543 C 0.28125 0.14969 0.28004 0.15926 0.2809 0.14352 C 0.28073 0.11605 0.27951 0.03241 0.28021 0.00185 " pathEditMode="relative" rAng="0" ptsTypes="AAAAAAAA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81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38952113-5746-C946-86C3-C6E614FEF8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4780" y="1413336"/>
            <a:ext cx="5254535" cy="8767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+mj-lt"/>
              </a:rPr>
              <a:t>To write all new data into SSD, the SSD must conduct GC first.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r>
              <a:rPr kumimoji="1" lang="en-US" altLang="zh-TW">
                <a:solidFill>
                  <a:schemeClr val="bg1"/>
                </a:solidFill>
                <a:latin typeface="+mj-lt"/>
              </a:rPr>
              <a:t>During the GC, more write actions need to be taken, and this is known as “</a:t>
            </a:r>
            <a:r>
              <a:rPr kumimoji="1" lang="en">
                <a:solidFill>
                  <a:schemeClr val="bg1"/>
                </a:solidFill>
                <a:latin typeface="+mj-lt"/>
              </a:rPr>
              <a:t>Write Amplification.” </a:t>
            </a:r>
            <a:endParaRPr lang="zh-TW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Shape 141">
            <a:extLst>
              <a:ext uri="{FF2B5EF4-FFF2-40B4-BE49-F238E27FC236}">
                <a16:creationId xmlns:a16="http://schemas.microsoft.com/office/drawing/2014/main" id="{873646FA-8C01-40B1-AF64-F86B896EBEBD}"/>
              </a:ext>
            </a:extLst>
          </p:cNvPr>
          <p:cNvSpPr txBox="1"/>
          <p:nvPr/>
        </p:nvSpPr>
        <p:spPr>
          <a:xfrm>
            <a:off x="554182" y="4890724"/>
            <a:ext cx="2841441" cy="19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https://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en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ki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pedia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.o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rg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wiki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Wr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e_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mplif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cat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</a:t>
            </a:r>
            <a:endParaRPr lang="zh-TW" altLang="en-US" sz="800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/>
              <a:cs typeface="Microsoft Jheng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AE53AA7-0863-494F-8267-EE6F94429F8D}"/>
              </a:ext>
            </a:extLst>
          </p:cNvPr>
          <p:cNvGrpSpPr/>
          <p:nvPr/>
        </p:nvGrpSpPr>
        <p:grpSpPr>
          <a:xfrm>
            <a:off x="6119291" y="2132921"/>
            <a:ext cx="2348752" cy="624087"/>
            <a:chOff x="6664718" y="2132921"/>
            <a:chExt cx="2348752" cy="624087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B5847C84-F46A-4BBA-8EBC-345C16228343}"/>
                </a:ext>
              </a:extLst>
            </p:cNvPr>
            <p:cNvSpPr/>
            <p:nvPr/>
          </p:nvSpPr>
          <p:spPr>
            <a:xfrm>
              <a:off x="7227441" y="2381716"/>
              <a:ext cx="1672388" cy="369332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This type of data will be rearranged using SSD Trim</a:t>
              </a:r>
              <a:endParaRPr lang="zh-TW" altLang="en-US" sz="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4E0147F4-3DC7-425D-9A98-FBA92C76434F}"/>
                </a:ext>
              </a:extLst>
            </p:cNvPr>
            <p:cNvSpPr/>
            <p:nvPr/>
          </p:nvSpPr>
          <p:spPr>
            <a:xfrm>
              <a:off x="7222526" y="2132921"/>
              <a:ext cx="1790944" cy="276999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OP with Invalid</a:t>
              </a:r>
              <a:r>
                <a:rPr lang="zh-TW" altLang="en-US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</a:t>
              </a:r>
              <a:endPara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A3372EC3-53C1-40D8-9519-DE861C3C4092}"/>
                </a:ext>
              </a:extLst>
            </p:cNvPr>
            <p:cNvGrpSpPr/>
            <p:nvPr/>
          </p:nvGrpSpPr>
          <p:grpSpPr>
            <a:xfrm>
              <a:off x="6664718" y="2204014"/>
              <a:ext cx="618295" cy="552994"/>
              <a:chOff x="6780281" y="2071013"/>
              <a:chExt cx="459226" cy="410725"/>
            </a:xfrm>
          </p:grpSpPr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AF261FA7-1B13-4A9C-A2F5-F25F90216206}"/>
                  </a:ext>
                </a:extLst>
              </p:cNvPr>
              <p:cNvSpPr/>
              <p:nvPr/>
            </p:nvSpPr>
            <p:spPr>
              <a:xfrm>
                <a:off x="6780281" y="2071013"/>
                <a:ext cx="459226" cy="410725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50" name="直線接點 149">
                <a:extLst>
                  <a:ext uri="{FF2B5EF4-FFF2-40B4-BE49-F238E27FC236}">
                    <a16:creationId xmlns:a16="http://schemas.microsoft.com/office/drawing/2014/main" id="{9CDF4056-78A9-4705-81ED-1910D430F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8248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接點 150">
                <a:extLst>
                  <a:ext uri="{FF2B5EF4-FFF2-40B4-BE49-F238E27FC236}">
                    <a16:creationId xmlns:a16="http://schemas.microsoft.com/office/drawing/2014/main" id="{FB3FB620-E3F2-456B-9E27-631BFF4F7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245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接點 151">
                <a:extLst>
                  <a:ext uri="{FF2B5EF4-FFF2-40B4-BE49-F238E27FC236}">
                    <a16:creationId xmlns:a16="http://schemas.microsoft.com/office/drawing/2014/main" id="{C22DF15C-1461-4F4D-9CED-0067E2B2C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2242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接點 152">
                <a:extLst>
                  <a:ext uri="{FF2B5EF4-FFF2-40B4-BE49-F238E27FC236}">
                    <a16:creationId xmlns:a16="http://schemas.microsoft.com/office/drawing/2014/main" id="{0AD8F9A2-58D9-40AF-ACA0-D093FEFC3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4238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131BC78-63A0-432F-AD35-5DF6419733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6252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663581DB-993E-4BA5-A050-871632C6A3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4255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接點 155">
                <a:extLst>
                  <a:ext uri="{FF2B5EF4-FFF2-40B4-BE49-F238E27FC236}">
                    <a16:creationId xmlns:a16="http://schemas.microsoft.com/office/drawing/2014/main" id="{EE04C731-5D8F-4DA8-AE69-9C05E0996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6236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1" name="圖形 90" hidden="1">
            <a:extLst>
              <a:ext uri="{FF2B5EF4-FFF2-40B4-BE49-F238E27FC236}">
                <a16:creationId xmlns:a16="http://schemas.microsoft.com/office/drawing/2014/main" id="{864E51C9-494A-41B0-A18E-8A43CA47C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043048" y="1353146"/>
            <a:ext cx="2778321" cy="666088"/>
          </a:xfrm>
          <a:prstGeom prst="rect">
            <a:avLst/>
          </a:prstGeom>
        </p:spPr>
      </p:pic>
      <p:grpSp>
        <p:nvGrpSpPr>
          <p:cNvPr id="92" name="Google Shape;455;p38">
            <a:extLst>
              <a:ext uri="{FF2B5EF4-FFF2-40B4-BE49-F238E27FC236}">
                <a16:creationId xmlns:a16="http://schemas.microsoft.com/office/drawing/2014/main" id="{0587056C-215C-4217-A7E2-EE482C6E8FCC}"/>
              </a:ext>
            </a:extLst>
          </p:cNvPr>
          <p:cNvGrpSpPr/>
          <p:nvPr/>
        </p:nvGrpSpPr>
        <p:grpSpPr>
          <a:xfrm>
            <a:off x="6128361" y="1354318"/>
            <a:ext cx="2523780" cy="776606"/>
            <a:chOff x="2155512" y="1964148"/>
            <a:chExt cx="2663609" cy="652686"/>
          </a:xfrm>
        </p:grpSpPr>
        <p:sp>
          <p:nvSpPr>
            <p:cNvPr id="93" name="Google Shape;456;p38">
              <a:extLst>
                <a:ext uri="{FF2B5EF4-FFF2-40B4-BE49-F238E27FC236}">
                  <a16:creationId xmlns:a16="http://schemas.microsoft.com/office/drawing/2014/main" id="{A2E81978-B745-44A5-8856-56AA989FCFAB}"/>
                </a:ext>
              </a:extLst>
            </p:cNvPr>
            <p:cNvSpPr txBox="1"/>
            <p:nvPr/>
          </p:nvSpPr>
          <p:spPr>
            <a:xfrm>
              <a:off x="2155512" y="2117450"/>
              <a:ext cx="711300" cy="3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CF8FD"/>
                  </a:solidFill>
                  <a:latin typeface="+mn-lt"/>
                  <a:ea typeface="Roboto"/>
                  <a:cs typeface="Roboto"/>
                  <a:sym typeface="Roboto"/>
                </a:rPr>
                <a:t>WAF = </a:t>
              </a:r>
              <a:endParaRPr sz="1200" b="0" i="0" u="none" strike="noStrike" cap="none">
                <a:solidFill>
                  <a:srgbClr val="2CF8FD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4" name="Google Shape;457;p38">
              <a:extLst>
                <a:ext uri="{FF2B5EF4-FFF2-40B4-BE49-F238E27FC236}">
                  <a16:creationId xmlns:a16="http://schemas.microsoft.com/office/drawing/2014/main" id="{D2AF9921-FACE-4D6D-A737-5FA6FFE95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675" y="2250863"/>
              <a:ext cx="1752793" cy="7957"/>
            </a:xfrm>
            <a:prstGeom prst="straightConnector1">
              <a:avLst/>
            </a:prstGeom>
            <a:noFill/>
            <a:ln w="6350" cap="flat" cmpd="sng">
              <a:solidFill>
                <a:srgbClr val="2CF8F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6" name="Google Shape;458;p38">
              <a:extLst>
                <a:ext uri="{FF2B5EF4-FFF2-40B4-BE49-F238E27FC236}">
                  <a16:creationId xmlns:a16="http://schemas.microsoft.com/office/drawing/2014/main" id="{0A6B417E-95E3-4C65-9DD0-140D61CDE5C5}"/>
                </a:ext>
              </a:extLst>
            </p:cNvPr>
            <p:cNvSpPr txBox="1"/>
            <p:nvPr/>
          </p:nvSpPr>
          <p:spPr>
            <a:xfrm>
              <a:off x="2603021" y="2245734"/>
              <a:ext cx="2216100" cy="3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CF8FD"/>
                  </a:solidFill>
                  <a:latin typeface="+mn-lt"/>
                  <a:ea typeface="Roboto"/>
                  <a:cs typeface="Roboto"/>
                  <a:sym typeface="Roboto"/>
                </a:rPr>
                <a:t>Bytes written from Host</a:t>
              </a:r>
              <a:endParaRPr sz="1200" b="0" i="0" u="none" strike="noStrike" cap="none">
                <a:solidFill>
                  <a:srgbClr val="2CF8FD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459;p38">
              <a:extLst>
                <a:ext uri="{FF2B5EF4-FFF2-40B4-BE49-F238E27FC236}">
                  <a16:creationId xmlns:a16="http://schemas.microsoft.com/office/drawing/2014/main" id="{06BCDFA3-5DDB-45E0-8AE8-7F73F57C6328}"/>
                </a:ext>
              </a:extLst>
            </p:cNvPr>
            <p:cNvSpPr txBox="1"/>
            <p:nvPr/>
          </p:nvSpPr>
          <p:spPr>
            <a:xfrm>
              <a:off x="2546915" y="1964148"/>
              <a:ext cx="2216101" cy="271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CF8FD"/>
                  </a:solidFill>
                  <a:latin typeface="+mn-lt"/>
                  <a:ea typeface="Roboto"/>
                  <a:cs typeface="Roboto"/>
                  <a:sym typeface="Roboto"/>
                </a:rPr>
                <a:t>Bytes written to NAND</a:t>
              </a:r>
              <a:endParaRPr sz="1200" b="0" i="0" u="none" strike="noStrike" cap="none">
                <a:solidFill>
                  <a:srgbClr val="2CF8FD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7" name="Shape 172">
            <a:extLst>
              <a:ext uri="{FF2B5EF4-FFF2-40B4-BE49-F238E27FC236}">
                <a16:creationId xmlns:a16="http://schemas.microsoft.com/office/drawing/2014/main" id="{C5036F3B-C1F8-45B1-8681-2DBCFC956B66}"/>
              </a:ext>
            </a:extLst>
          </p:cNvPr>
          <p:cNvSpPr txBox="1">
            <a:spLocks/>
          </p:cNvSpPr>
          <p:nvPr/>
        </p:nvSpPr>
        <p:spPr>
          <a:xfrm>
            <a:off x="642143" y="167150"/>
            <a:ext cx="7859713" cy="10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3600">
                <a:solidFill>
                  <a:schemeClr val="bg1"/>
                </a:solidFill>
                <a:latin typeface="+mn-lt"/>
                <a:ea typeface="Microsoft JhengHei"/>
                <a:cs typeface="Arial" panose="020B0604020202020204" pitchFamily="34" charset="0"/>
                <a:sym typeface="Microsoft JhengHei"/>
              </a:rPr>
              <a:t>How Over-provisioning can Affect SSD Performance and Endurance</a:t>
            </a:r>
            <a:endParaRPr lang="zh-TW" sz="3600">
              <a:solidFill>
                <a:schemeClr val="bg1"/>
              </a:solidFill>
              <a:latin typeface="+mn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11" name="Shape 180">
            <a:extLst>
              <a:ext uri="{FF2B5EF4-FFF2-40B4-BE49-F238E27FC236}">
                <a16:creationId xmlns:a16="http://schemas.microsoft.com/office/drawing/2014/main" id="{6E920148-3BAB-4A4E-83CC-58EADFD04BDB}"/>
              </a:ext>
            </a:extLst>
          </p:cNvPr>
          <p:cNvSpPr/>
          <p:nvPr/>
        </p:nvSpPr>
        <p:spPr>
          <a:xfrm rot="16200000">
            <a:off x="3185108" y="3657398"/>
            <a:ext cx="400868" cy="2276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081A5EDB-043F-4B15-BB39-9F49DE4E8CD5}"/>
              </a:ext>
            </a:extLst>
          </p:cNvPr>
          <p:cNvGrpSpPr/>
          <p:nvPr/>
        </p:nvGrpSpPr>
        <p:grpSpPr>
          <a:xfrm>
            <a:off x="3513440" y="2911431"/>
            <a:ext cx="2141362" cy="2011451"/>
            <a:chOff x="3069521" y="3142798"/>
            <a:chExt cx="2141362" cy="2011451"/>
          </a:xfrm>
        </p:grpSpPr>
        <p:sp>
          <p:nvSpPr>
            <p:cNvPr id="113" name="Shape 171">
              <a:extLst>
                <a:ext uri="{FF2B5EF4-FFF2-40B4-BE49-F238E27FC236}">
                  <a16:creationId xmlns:a16="http://schemas.microsoft.com/office/drawing/2014/main" id="{E0F999D9-FF43-4FC2-ADCF-4797EE84250B}"/>
                </a:ext>
              </a:extLst>
            </p:cNvPr>
            <p:cNvSpPr/>
            <p:nvPr/>
          </p:nvSpPr>
          <p:spPr>
            <a:xfrm>
              <a:off x="3069521" y="3142798"/>
              <a:ext cx="2141362" cy="16095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4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114" name="矩形: 圓角 113">
              <a:extLst>
                <a:ext uri="{FF2B5EF4-FFF2-40B4-BE49-F238E27FC236}">
                  <a16:creationId xmlns:a16="http://schemas.microsoft.com/office/drawing/2014/main" id="{DF0B70C4-83E9-47C6-A456-0C7EFB099EB0}"/>
                </a:ext>
              </a:extLst>
            </p:cNvPr>
            <p:cNvSpPr/>
            <p:nvPr/>
          </p:nvSpPr>
          <p:spPr>
            <a:xfrm>
              <a:off x="3069521" y="4743167"/>
              <a:ext cx="2141362" cy="41108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ea typeface="Microsoft JhengHei"/>
                  <a:cs typeface="Microsoft JhengHei"/>
                </a:rPr>
                <a:t>SSD must conduct GC internally first</a:t>
              </a:r>
            </a:p>
          </p:txBody>
        </p:sp>
      </p:grpSp>
      <p:sp>
        <p:nvSpPr>
          <p:cNvPr id="115" name="Shape 171">
            <a:extLst>
              <a:ext uri="{FF2B5EF4-FFF2-40B4-BE49-F238E27FC236}">
                <a16:creationId xmlns:a16="http://schemas.microsoft.com/office/drawing/2014/main" id="{D22DB6D1-146B-4B07-AEC3-9DD3CC966226}"/>
              </a:ext>
            </a:extLst>
          </p:cNvPr>
          <p:cNvSpPr/>
          <p:nvPr/>
        </p:nvSpPr>
        <p:spPr>
          <a:xfrm>
            <a:off x="1029536" y="2911431"/>
            <a:ext cx="2315163" cy="1609521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7BC33174-DDA7-4E62-8490-0D6548B3A035}"/>
              </a:ext>
            </a:extLst>
          </p:cNvPr>
          <p:cNvSpPr/>
          <p:nvPr/>
        </p:nvSpPr>
        <p:spPr>
          <a:xfrm>
            <a:off x="1029536" y="4520952"/>
            <a:ext cx="2315163" cy="40193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ea typeface="Microsoft JhengHei"/>
                <a:cs typeface="Microsoft JhengHei"/>
              </a:rPr>
              <a:t>New data incoming to the SSD</a:t>
            </a:r>
            <a:endParaRPr lang="zh-TW" altLang="en-US" sz="1200">
              <a:ea typeface="Microsoft JhengHei"/>
              <a:cs typeface="Microsoft JhengHei"/>
            </a:endParaRPr>
          </a:p>
        </p:txBody>
      </p: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36E25DF1-B11E-42F2-84C7-A980C66B4957}"/>
              </a:ext>
            </a:extLst>
          </p:cNvPr>
          <p:cNvGrpSpPr/>
          <p:nvPr/>
        </p:nvGrpSpPr>
        <p:grpSpPr>
          <a:xfrm>
            <a:off x="1199978" y="3028023"/>
            <a:ext cx="2005779" cy="1417062"/>
            <a:chOff x="841054" y="3258927"/>
            <a:chExt cx="2005779" cy="1417062"/>
          </a:xfrm>
        </p:grpSpPr>
        <p:graphicFrame>
          <p:nvGraphicFramePr>
            <p:cNvPr id="172" name="Shape 177">
              <a:extLst>
                <a:ext uri="{FF2B5EF4-FFF2-40B4-BE49-F238E27FC236}">
                  <a16:creationId xmlns:a16="http://schemas.microsoft.com/office/drawing/2014/main" id="{FB042513-12E8-4BFD-929C-105F83440EC0}"/>
                </a:ext>
              </a:extLst>
            </p:cNvPr>
            <p:cNvGraphicFramePr/>
            <p:nvPr/>
          </p:nvGraphicFramePr>
          <p:xfrm>
            <a:off x="1890921" y="3258928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73" name="Shape 177">
              <a:extLst>
                <a:ext uri="{FF2B5EF4-FFF2-40B4-BE49-F238E27FC236}">
                  <a16:creationId xmlns:a16="http://schemas.microsoft.com/office/drawing/2014/main" id="{9231E4EE-A23B-4128-BD13-0BBD79F3C1C6}"/>
                </a:ext>
              </a:extLst>
            </p:cNvPr>
            <p:cNvGraphicFramePr/>
            <p:nvPr/>
          </p:nvGraphicFramePr>
          <p:xfrm>
            <a:off x="841054" y="3258927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74" name="Shape 177">
              <a:extLst>
                <a:ext uri="{FF2B5EF4-FFF2-40B4-BE49-F238E27FC236}">
                  <a16:creationId xmlns:a16="http://schemas.microsoft.com/office/drawing/2014/main" id="{B83D2791-39F9-423F-96C4-87D7085269FF}"/>
                </a:ext>
              </a:extLst>
            </p:cNvPr>
            <p:cNvGraphicFramePr/>
            <p:nvPr/>
          </p:nvGraphicFramePr>
          <p:xfrm>
            <a:off x="841054" y="400540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75" name="Shape 177">
              <a:extLst>
                <a:ext uri="{FF2B5EF4-FFF2-40B4-BE49-F238E27FC236}">
                  <a16:creationId xmlns:a16="http://schemas.microsoft.com/office/drawing/2014/main" id="{3DD1999A-D128-4B40-B51B-F58FB8BC59E0}"/>
                </a:ext>
              </a:extLst>
            </p:cNvPr>
            <p:cNvGraphicFramePr/>
            <p:nvPr/>
          </p:nvGraphicFramePr>
          <p:xfrm>
            <a:off x="1884147" y="400540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A041C70-FD50-42B6-A3E5-6DC0E91349EE}"/>
              </a:ext>
            </a:extLst>
          </p:cNvPr>
          <p:cNvGrpSpPr/>
          <p:nvPr/>
        </p:nvGrpSpPr>
        <p:grpSpPr>
          <a:xfrm>
            <a:off x="4529088" y="3337713"/>
            <a:ext cx="912452" cy="560800"/>
            <a:chOff x="4313721" y="3584506"/>
            <a:chExt cx="912452" cy="560800"/>
          </a:xfrm>
        </p:grpSpPr>
        <p:sp>
          <p:nvSpPr>
            <p:cNvPr id="177" name="Shape 180">
              <a:extLst>
                <a:ext uri="{FF2B5EF4-FFF2-40B4-BE49-F238E27FC236}">
                  <a16:creationId xmlns:a16="http://schemas.microsoft.com/office/drawing/2014/main" id="{5B82729B-4A4D-47CF-ADF2-5ACF39923A98}"/>
                </a:ext>
              </a:extLst>
            </p:cNvPr>
            <p:cNvSpPr/>
            <p:nvPr/>
          </p:nvSpPr>
          <p:spPr>
            <a:xfrm rot="19315863">
              <a:off x="4313721" y="3594483"/>
              <a:ext cx="224628" cy="550823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CC0099">
                    <a:shade val="30000"/>
                    <a:satMod val="115000"/>
                    <a:alpha val="0"/>
                  </a:srgbClr>
                </a:gs>
                <a:gs pos="54000">
                  <a:srgbClr val="CC009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80">
              <a:extLst>
                <a:ext uri="{FF2B5EF4-FFF2-40B4-BE49-F238E27FC236}">
                  <a16:creationId xmlns:a16="http://schemas.microsoft.com/office/drawing/2014/main" id="{044048DD-0848-41A1-BD48-8CB2E1EB967C}"/>
                </a:ext>
              </a:extLst>
            </p:cNvPr>
            <p:cNvSpPr/>
            <p:nvPr/>
          </p:nvSpPr>
          <p:spPr>
            <a:xfrm rot="19315863">
              <a:off x="5001545" y="3584506"/>
              <a:ext cx="224628" cy="550823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CC0099">
                    <a:shade val="30000"/>
                    <a:satMod val="115000"/>
                    <a:alpha val="0"/>
                  </a:srgbClr>
                </a:gs>
                <a:gs pos="54000">
                  <a:srgbClr val="CC009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群組 178">
            <a:extLst>
              <a:ext uri="{FF2B5EF4-FFF2-40B4-BE49-F238E27FC236}">
                <a16:creationId xmlns:a16="http://schemas.microsoft.com/office/drawing/2014/main" id="{EE43C270-2192-4C29-9FBD-390D7F066BCA}"/>
              </a:ext>
            </a:extLst>
          </p:cNvPr>
          <p:cNvGrpSpPr/>
          <p:nvPr/>
        </p:nvGrpSpPr>
        <p:grpSpPr>
          <a:xfrm>
            <a:off x="3587042" y="3028160"/>
            <a:ext cx="2005779" cy="1417061"/>
            <a:chOff x="3371983" y="3248527"/>
            <a:chExt cx="2005779" cy="1417061"/>
          </a:xfrm>
        </p:grpSpPr>
        <p:graphicFrame>
          <p:nvGraphicFramePr>
            <p:cNvPr id="180" name="Shape 177">
              <a:extLst>
                <a:ext uri="{FF2B5EF4-FFF2-40B4-BE49-F238E27FC236}">
                  <a16:creationId xmlns:a16="http://schemas.microsoft.com/office/drawing/2014/main" id="{CDBCD166-C8DD-4F7E-A895-921C4C5DDEF6}"/>
                </a:ext>
              </a:extLst>
            </p:cNvPr>
            <p:cNvGraphicFramePr/>
            <p:nvPr/>
          </p:nvGraphicFramePr>
          <p:xfrm>
            <a:off x="4421850" y="3248527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1" name="Shape 177">
              <a:extLst>
                <a:ext uri="{FF2B5EF4-FFF2-40B4-BE49-F238E27FC236}">
                  <a16:creationId xmlns:a16="http://schemas.microsoft.com/office/drawing/2014/main" id="{88922685-1383-4FC9-BE96-61AF7DF0527E}"/>
                </a:ext>
              </a:extLst>
            </p:cNvPr>
            <p:cNvGraphicFramePr/>
            <p:nvPr/>
          </p:nvGraphicFramePr>
          <p:xfrm>
            <a:off x="3371983" y="3248527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2" name="Shape 177">
              <a:extLst>
                <a:ext uri="{FF2B5EF4-FFF2-40B4-BE49-F238E27FC236}">
                  <a16:creationId xmlns:a16="http://schemas.microsoft.com/office/drawing/2014/main" id="{C4506862-8E95-4E1A-956F-A0A9427E22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203371"/>
                </p:ext>
              </p:extLst>
            </p:nvPr>
          </p:nvGraphicFramePr>
          <p:xfrm>
            <a:off x="4421850" y="3995008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trike="noStrike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183" name="Shape 180">
            <a:extLst>
              <a:ext uri="{FF2B5EF4-FFF2-40B4-BE49-F238E27FC236}">
                <a16:creationId xmlns:a16="http://schemas.microsoft.com/office/drawing/2014/main" id="{8A139402-85FE-4116-85D7-09BB7F300B0F}"/>
              </a:ext>
            </a:extLst>
          </p:cNvPr>
          <p:cNvSpPr/>
          <p:nvPr/>
        </p:nvSpPr>
        <p:spPr>
          <a:xfrm rot="16200000">
            <a:off x="5525663" y="3684205"/>
            <a:ext cx="400868" cy="2276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BE27B218-1CC0-4EB8-B62B-5B20519A3A08}"/>
              </a:ext>
            </a:extLst>
          </p:cNvPr>
          <p:cNvGrpSpPr/>
          <p:nvPr/>
        </p:nvGrpSpPr>
        <p:grpSpPr>
          <a:xfrm>
            <a:off x="5849963" y="2905140"/>
            <a:ext cx="2253358" cy="2017742"/>
            <a:chOff x="5873642" y="3123471"/>
            <a:chExt cx="2253358" cy="2017742"/>
          </a:xfrm>
        </p:grpSpPr>
        <p:sp>
          <p:nvSpPr>
            <p:cNvPr id="185" name="Shape 171">
              <a:extLst>
                <a:ext uri="{FF2B5EF4-FFF2-40B4-BE49-F238E27FC236}">
                  <a16:creationId xmlns:a16="http://schemas.microsoft.com/office/drawing/2014/main" id="{0AB2D09E-B647-425A-BCAA-952BC4CAF55B}"/>
                </a:ext>
              </a:extLst>
            </p:cNvPr>
            <p:cNvSpPr/>
            <p:nvPr/>
          </p:nvSpPr>
          <p:spPr>
            <a:xfrm>
              <a:off x="5873645" y="3123471"/>
              <a:ext cx="2253355" cy="160666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186" name="矩形: 圓角 62">
              <a:extLst>
                <a:ext uri="{FF2B5EF4-FFF2-40B4-BE49-F238E27FC236}">
                  <a16:creationId xmlns:a16="http://schemas.microsoft.com/office/drawing/2014/main" id="{0DAD6521-F268-4A4E-AAF1-F9D6A0FA61B5}"/>
                </a:ext>
              </a:extLst>
            </p:cNvPr>
            <p:cNvSpPr/>
            <p:nvPr/>
          </p:nvSpPr>
          <p:spPr>
            <a:xfrm>
              <a:off x="5873642" y="4720352"/>
              <a:ext cx="2253355" cy="420861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ea typeface="Microsoft JhengHei"/>
                  <a:cs typeface="Microsoft JhengHei"/>
                </a:rPr>
                <a:t>Write new data after GC completed</a:t>
              </a:r>
              <a:endParaRPr lang="zh-TW" altLang="en-US" sz="1200">
                <a:ea typeface="Microsoft JhengHei"/>
                <a:cs typeface="Microsoft JhengHei"/>
              </a:endParaRPr>
            </a:p>
          </p:txBody>
        </p:sp>
        <p:graphicFrame>
          <p:nvGraphicFramePr>
            <p:cNvPr id="187" name="Shape 177">
              <a:extLst>
                <a:ext uri="{FF2B5EF4-FFF2-40B4-BE49-F238E27FC236}">
                  <a16:creationId xmlns:a16="http://schemas.microsoft.com/office/drawing/2014/main" id="{8ED76843-8D3E-4AB7-AEEA-F4CEED796258}"/>
                </a:ext>
              </a:extLst>
            </p:cNvPr>
            <p:cNvGraphicFramePr/>
            <p:nvPr/>
          </p:nvGraphicFramePr>
          <p:xfrm>
            <a:off x="6013957" y="3986545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D351893F-7D96-4ED8-A129-F6A11A9FBF19}"/>
              </a:ext>
            </a:extLst>
          </p:cNvPr>
          <p:cNvGrpSpPr/>
          <p:nvPr/>
        </p:nvGrpSpPr>
        <p:grpSpPr>
          <a:xfrm>
            <a:off x="6003411" y="3011183"/>
            <a:ext cx="2005779" cy="1432542"/>
            <a:chOff x="3371983" y="3203229"/>
            <a:chExt cx="2005779" cy="1432542"/>
          </a:xfrm>
        </p:grpSpPr>
        <p:graphicFrame>
          <p:nvGraphicFramePr>
            <p:cNvPr id="189" name="Shape 177">
              <a:extLst>
                <a:ext uri="{FF2B5EF4-FFF2-40B4-BE49-F238E27FC236}">
                  <a16:creationId xmlns:a16="http://schemas.microsoft.com/office/drawing/2014/main" id="{E78B7781-CBB1-4C91-BB8D-83F5F022367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1429286"/>
                </p:ext>
              </p:extLst>
            </p:nvPr>
          </p:nvGraphicFramePr>
          <p:xfrm>
            <a:off x="4421850" y="320322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0" name="Shape 177">
              <a:extLst>
                <a:ext uri="{FF2B5EF4-FFF2-40B4-BE49-F238E27FC236}">
                  <a16:creationId xmlns:a16="http://schemas.microsoft.com/office/drawing/2014/main" id="{B332AB03-BCDF-461D-BB70-8DADBA43360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2776555"/>
                </p:ext>
              </p:extLst>
            </p:nvPr>
          </p:nvGraphicFramePr>
          <p:xfrm>
            <a:off x="3371983" y="320322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15E2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1" name="Shape 177">
              <a:extLst>
                <a:ext uri="{FF2B5EF4-FFF2-40B4-BE49-F238E27FC236}">
                  <a16:creationId xmlns:a16="http://schemas.microsoft.com/office/drawing/2014/main" id="{59045B37-2D6E-492F-AFEF-D092D78B72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73556977"/>
                </p:ext>
              </p:extLst>
            </p:nvPr>
          </p:nvGraphicFramePr>
          <p:xfrm>
            <a:off x="4421850" y="3965191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trike="noStrike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192" name="群組 191">
            <a:extLst>
              <a:ext uri="{FF2B5EF4-FFF2-40B4-BE49-F238E27FC236}">
                <a16:creationId xmlns:a16="http://schemas.microsoft.com/office/drawing/2014/main" id="{7698D487-9817-4B4A-903F-2C239A338F9C}"/>
              </a:ext>
            </a:extLst>
          </p:cNvPr>
          <p:cNvGrpSpPr/>
          <p:nvPr/>
        </p:nvGrpSpPr>
        <p:grpSpPr>
          <a:xfrm>
            <a:off x="6003411" y="3011183"/>
            <a:ext cx="2005779" cy="670580"/>
            <a:chOff x="5644487" y="3011183"/>
            <a:chExt cx="2005779" cy="670580"/>
          </a:xfrm>
        </p:grpSpPr>
        <p:graphicFrame>
          <p:nvGraphicFramePr>
            <p:cNvPr id="193" name="Shape 177">
              <a:extLst>
                <a:ext uri="{FF2B5EF4-FFF2-40B4-BE49-F238E27FC236}">
                  <a16:creationId xmlns:a16="http://schemas.microsoft.com/office/drawing/2014/main" id="{3CB3BBF2-3EA9-4439-A5C8-219179095A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1947041"/>
                </p:ext>
              </p:extLst>
            </p:nvPr>
          </p:nvGraphicFramePr>
          <p:xfrm>
            <a:off x="6694354" y="3011183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4" name="Shape 177">
              <a:extLst>
                <a:ext uri="{FF2B5EF4-FFF2-40B4-BE49-F238E27FC236}">
                  <a16:creationId xmlns:a16="http://schemas.microsoft.com/office/drawing/2014/main" id="{14862B27-7B5C-4E6A-86AF-E85611BE00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3697002"/>
                </p:ext>
              </p:extLst>
            </p:nvPr>
          </p:nvGraphicFramePr>
          <p:xfrm>
            <a:off x="5644487" y="3011183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zh-TW" altLang="en-US"/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rgbClr val="F4D6A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195" name="Shape 182">
            <a:extLst>
              <a:ext uri="{FF2B5EF4-FFF2-40B4-BE49-F238E27FC236}">
                <a16:creationId xmlns:a16="http://schemas.microsoft.com/office/drawing/2014/main" id="{FC40F6EE-FD43-4B70-9C56-4DC2032E4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012164"/>
              </p:ext>
            </p:extLst>
          </p:nvPr>
        </p:nvGraphicFramePr>
        <p:xfrm>
          <a:off x="2239480" y="2197878"/>
          <a:ext cx="944444" cy="3434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2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" name="Shape 182">
            <a:extLst>
              <a:ext uri="{FF2B5EF4-FFF2-40B4-BE49-F238E27FC236}">
                <a16:creationId xmlns:a16="http://schemas.microsoft.com/office/drawing/2014/main" id="{334B454E-BC79-4358-B158-7418C5D22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909834"/>
              </p:ext>
            </p:extLst>
          </p:nvPr>
        </p:nvGraphicFramePr>
        <p:xfrm>
          <a:off x="1199978" y="2197877"/>
          <a:ext cx="963172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1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7" name="群組 196">
            <a:extLst>
              <a:ext uri="{FF2B5EF4-FFF2-40B4-BE49-F238E27FC236}">
                <a16:creationId xmlns:a16="http://schemas.microsoft.com/office/drawing/2014/main" id="{9656EA7B-3782-4932-82E1-7594C828A0D0}"/>
              </a:ext>
            </a:extLst>
          </p:cNvPr>
          <p:cNvGrpSpPr/>
          <p:nvPr/>
        </p:nvGrpSpPr>
        <p:grpSpPr>
          <a:xfrm>
            <a:off x="6042786" y="4113167"/>
            <a:ext cx="850895" cy="315245"/>
            <a:chOff x="6067254" y="5507526"/>
            <a:chExt cx="850895" cy="333941"/>
          </a:xfrm>
        </p:grpSpPr>
        <p:grpSp>
          <p:nvGrpSpPr>
            <p:cNvPr id="198" name="群組 197">
              <a:extLst>
                <a:ext uri="{FF2B5EF4-FFF2-40B4-BE49-F238E27FC236}">
                  <a16:creationId xmlns:a16="http://schemas.microsoft.com/office/drawing/2014/main" id="{C7521EE5-AD06-4061-952C-D03638472B07}"/>
                </a:ext>
              </a:extLst>
            </p:cNvPr>
            <p:cNvGrpSpPr/>
            <p:nvPr/>
          </p:nvGrpSpPr>
          <p:grpSpPr>
            <a:xfrm>
              <a:off x="6067254" y="5507526"/>
              <a:ext cx="378544" cy="333941"/>
              <a:chOff x="7376502" y="4321835"/>
              <a:chExt cx="422989" cy="335290"/>
            </a:xfrm>
          </p:grpSpPr>
          <p:cxnSp>
            <p:nvCxnSpPr>
              <p:cNvPr id="207" name="直線接點 206">
                <a:extLst>
                  <a:ext uri="{FF2B5EF4-FFF2-40B4-BE49-F238E27FC236}">
                    <a16:creationId xmlns:a16="http://schemas.microsoft.com/office/drawing/2014/main" id="{1AB7CAD9-78FD-4FE0-AF84-4782E1110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接點 207">
                <a:extLst>
                  <a:ext uri="{FF2B5EF4-FFF2-40B4-BE49-F238E27FC236}">
                    <a16:creationId xmlns:a16="http://schemas.microsoft.com/office/drawing/2014/main" id="{0BE42721-43FA-4DB4-9CCD-7B627127E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線接點 208">
                <a:extLst>
                  <a:ext uri="{FF2B5EF4-FFF2-40B4-BE49-F238E27FC236}">
                    <a16:creationId xmlns:a16="http://schemas.microsoft.com/office/drawing/2014/main" id="{7ACD3771-E0CB-45B3-BB5B-63E1766DA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線接點 209">
                <a:extLst>
                  <a:ext uri="{FF2B5EF4-FFF2-40B4-BE49-F238E27FC236}">
                    <a16:creationId xmlns:a16="http://schemas.microsoft.com/office/drawing/2014/main" id="{15D2E782-0286-4F5F-B0AB-7684AE7E4B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線接點 210">
                <a:extLst>
                  <a:ext uri="{FF2B5EF4-FFF2-40B4-BE49-F238E27FC236}">
                    <a16:creationId xmlns:a16="http://schemas.microsoft.com/office/drawing/2014/main" id="{21CA62B3-3387-4198-A2EC-41AC60596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線接點 211">
                <a:extLst>
                  <a:ext uri="{FF2B5EF4-FFF2-40B4-BE49-F238E27FC236}">
                    <a16:creationId xmlns:a16="http://schemas.microsoft.com/office/drawing/2014/main" id="{1E0C10C7-ED1E-446E-9A3D-1FF33E67A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線接點 212">
                <a:extLst>
                  <a:ext uri="{FF2B5EF4-FFF2-40B4-BE49-F238E27FC236}">
                    <a16:creationId xmlns:a16="http://schemas.microsoft.com/office/drawing/2014/main" id="{222E4E0C-FE28-4BFD-9612-3D9E5EDDB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群組 198">
              <a:extLst>
                <a:ext uri="{FF2B5EF4-FFF2-40B4-BE49-F238E27FC236}">
                  <a16:creationId xmlns:a16="http://schemas.microsoft.com/office/drawing/2014/main" id="{E95AEB68-996C-4B37-9D7E-BCE5040A447C}"/>
                </a:ext>
              </a:extLst>
            </p:cNvPr>
            <p:cNvGrpSpPr/>
            <p:nvPr/>
          </p:nvGrpSpPr>
          <p:grpSpPr>
            <a:xfrm>
              <a:off x="6539605" y="5507526"/>
              <a:ext cx="378544" cy="333941"/>
              <a:chOff x="7376502" y="4321835"/>
              <a:chExt cx="422989" cy="335290"/>
            </a:xfrm>
          </p:grpSpPr>
          <p:cxnSp>
            <p:nvCxnSpPr>
              <p:cNvPr id="200" name="直線接點 199">
                <a:extLst>
                  <a:ext uri="{FF2B5EF4-FFF2-40B4-BE49-F238E27FC236}">
                    <a16:creationId xmlns:a16="http://schemas.microsoft.com/office/drawing/2014/main" id="{90B1A670-B0B4-4991-AC38-C0CE603AE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線接點 200">
                <a:extLst>
                  <a:ext uri="{FF2B5EF4-FFF2-40B4-BE49-F238E27FC236}">
                    <a16:creationId xmlns:a16="http://schemas.microsoft.com/office/drawing/2014/main" id="{F83ECF0E-B291-41A8-83EF-A9EB523F7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線接點 201">
                <a:extLst>
                  <a:ext uri="{FF2B5EF4-FFF2-40B4-BE49-F238E27FC236}">
                    <a16:creationId xmlns:a16="http://schemas.microsoft.com/office/drawing/2014/main" id="{279C58BF-C281-4217-AE44-314E4AE0E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 202">
                <a:extLst>
                  <a:ext uri="{FF2B5EF4-FFF2-40B4-BE49-F238E27FC236}">
                    <a16:creationId xmlns:a16="http://schemas.microsoft.com/office/drawing/2014/main" id="{4532EB39-F273-4C79-9403-21FD21326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>
                <a:extLst>
                  <a:ext uri="{FF2B5EF4-FFF2-40B4-BE49-F238E27FC236}">
                    <a16:creationId xmlns:a16="http://schemas.microsoft.com/office/drawing/2014/main" id="{9936F3C4-FF45-4911-871E-FB0960D37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>
                <a:extLst>
                  <a:ext uri="{FF2B5EF4-FFF2-40B4-BE49-F238E27FC236}">
                    <a16:creationId xmlns:a16="http://schemas.microsoft.com/office/drawing/2014/main" id="{239A42DE-B952-494B-A3DB-C0C5C063D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>
                <a:extLst>
                  <a:ext uri="{FF2B5EF4-FFF2-40B4-BE49-F238E27FC236}">
                    <a16:creationId xmlns:a16="http://schemas.microsoft.com/office/drawing/2014/main" id="{4DA0635E-6B4F-447D-A553-0ABD4FB40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群組 225">
            <a:extLst>
              <a:ext uri="{FF2B5EF4-FFF2-40B4-BE49-F238E27FC236}">
                <a16:creationId xmlns:a16="http://schemas.microsoft.com/office/drawing/2014/main" id="{88FE7979-DD98-4B7B-AB75-2D9FFCC34A75}"/>
              </a:ext>
            </a:extLst>
          </p:cNvPr>
          <p:cNvGrpSpPr/>
          <p:nvPr/>
        </p:nvGrpSpPr>
        <p:grpSpPr>
          <a:xfrm>
            <a:off x="3588794" y="3010085"/>
            <a:ext cx="4423562" cy="1433299"/>
            <a:chOff x="3220817" y="-696119"/>
            <a:chExt cx="4423562" cy="1433299"/>
          </a:xfrm>
        </p:grpSpPr>
        <p:graphicFrame>
          <p:nvGraphicFramePr>
            <p:cNvPr id="227" name="Shape 177">
              <a:extLst>
                <a:ext uri="{FF2B5EF4-FFF2-40B4-BE49-F238E27FC236}">
                  <a16:creationId xmlns:a16="http://schemas.microsoft.com/office/drawing/2014/main" id="{AD5672A9-013F-4095-AFA2-4474D04EF7AF}"/>
                </a:ext>
              </a:extLst>
            </p:cNvPr>
            <p:cNvGraphicFramePr/>
            <p:nvPr/>
          </p:nvGraphicFramePr>
          <p:xfrm>
            <a:off x="3226120" y="66600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0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pSp>
          <p:nvGrpSpPr>
            <p:cNvPr id="228" name="群組 227">
              <a:extLst>
                <a:ext uri="{FF2B5EF4-FFF2-40B4-BE49-F238E27FC236}">
                  <a16:creationId xmlns:a16="http://schemas.microsoft.com/office/drawing/2014/main" id="{F656BFAB-7973-408B-B581-1FA0CF170143}"/>
                </a:ext>
              </a:extLst>
            </p:cNvPr>
            <p:cNvGrpSpPr/>
            <p:nvPr/>
          </p:nvGrpSpPr>
          <p:grpSpPr>
            <a:xfrm>
              <a:off x="3220817" y="-696119"/>
              <a:ext cx="4423562" cy="1430081"/>
              <a:chOff x="3220817" y="-696119"/>
              <a:chExt cx="4423562" cy="1430081"/>
            </a:xfrm>
          </p:grpSpPr>
          <p:graphicFrame>
            <p:nvGraphicFramePr>
              <p:cNvPr id="229" name="Shape 177">
                <a:extLst>
                  <a:ext uri="{FF2B5EF4-FFF2-40B4-BE49-F238E27FC236}">
                    <a16:creationId xmlns:a16="http://schemas.microsoft.com/office/drawing/2014/main" id="{A75E7290-6C50-4542-8FED-6A257876D99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36316496"/>
                  </p:ext>
                </p:extLst>
              </p:nvPr>
            </p:nvGraphicFramePr>
            <p:xfrm>
              <a:off x="4268932" y="-678044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0" name="Shape 177">
                <a:extLst>
                  <a:ext uri="{FF2B5EF4-FFF2-40B4-BE49-F238E27FC236}">
                    <a16:creationId xmlns:a16="http://schemas.microsoft.com/office/drawing/2014/main" id="{D4B78DF1-B40D-4EEA-9DA8-CECEB064591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4480275"/>
                  </p:ext>
                </p:extLst>
              </p:nvPr>
            </p:nvGraphicFramePr>
            <p:xfrm>
              <a:off x="3220817" y="-678181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1" name="Shape 177">
                <a:extLst>
                  <a:ext uri="{FF2B5EF4-FFF2-40B4-BE49-F238E27FC236}">
                    <a16:creationId xmlns:a16="http://schemas.microsoft.com/office/drawing/2014/main" id="{613EE0B5-E864-41D1-87AF-D55B2D1B7A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66180748"/>
                  </p:ext>
                </p:extLst>
              </p:nvPr>
            </p:nvGraphicFramePr>
            <p:xfrm>
              <a:off x="6688467" y="-696119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zh-TW" sz="1600" b="1">
                              <a:solidFill>
                                <a:schemeClr val="lt1"/>
                              </a:solidFill>
                            </a:rPr>
                            <a:t>N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2" name="Shape 177">
                <a:extLst>
                  <a:ext uri="{FF2B5EF4-FFF2-40B4-BE49-F238E27FC236}">
                    <a16:creationId xmlns:a16="http://schemas.microsoft.com/office/drawing/2014/main" id="{08D9C711-5AD5-452C-8057-3ADE32C009C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26766203"/>
                  </p:ext>
                </p:extLst>
              </p:nvPr>
            </p:nvGraphicFramePr>
            <p:xfrm>
              <a:off x="5635258" y="-695021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zh-TW" sz="1600" b="1">
                              <a:solidFill>
                                <a:schemeClr val="lt1"/>
                              </a:solidFill>
                            </a:rPr>
                            <a:t>N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af-ZA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3" name="Shape 177">
                <a:extLst>
                  <a:ext uri="{FF2B5EF4-FFF2-40B4-BE49-F238E27FC236}">
                    <a16:creationId xmlns:a16="http://schemas.microsoft.com/office/drawing/2014/main" id="{497254E0-173D-46FC-9585-7AFB583ABD15}"/>
                  </a:ext>
                </a:extLst>
              </p:cNvPr>
              <p:cNvGraphicFramePr/>
              <p:nvPr/>
            </p:nvGraphicFramePr>
            <p:xfrm>
              <a:off x="6687580" y="63382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600" b="1" strike="noStrike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af-ZA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p:grpSp>
      </p:grpSp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7B68778F-8E03-4A35-8B51-69726AC4CD2E}"/>
              </a:ext>
            </a:extLst>
          </p:cNvPr>
          <p:cNvGrpSpPr/>
          <p:nvPr/>
        </p:nvGrpSpPr>
        <p:grpSpPr>
          <a:xfrm>
            <a:off x="1199978" y="3028819"/>
            <a:ext cx="2005779" cy="1416546"/>
            <a:chOff x="266033" y="3247150"/>
            <a:chExt cx="2005779" cy="1416546"/>
          </a:xfrm>
        </p:grpSpPr>
        <p:graphicFrame>
          <p:nvGraphicFramePr>
            <p:cNvPr id="235" name="Shape 177">
              <a:extLst>
                <a:ext uri="{FF2B5EF4-FFF2-40B4-BE49-F238E27FC236}">
                  <a16:creationId xmlns:a16="http://schemas.microsoft.com/office/drawing/2014/main" id="{1E8ECED3-8C98-4663-A02B-0A029CBD9AA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63883352"/>
                </p:ext>
              </p:extLst>
            </p:nvPr>
          </p:nvGraphicFramePr>
          <p:xfrm>
            <a:off x="1315900" y="3247150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36" name="Shape 177">
              <a:extLst>
                <a:ext uri="{FF2B5EF4-FFF2-40B4-BE49-F238E27FC236}">
                  <a16:creationId xmlns:a16="http://schemas.microsoft.com/office/drawing/2014/main" id="{FBDBE2F7-B999-47EB-9234-B53C9E5F30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54466530"/>
                </p:ext>
              </p:extLst>
            </p:nvPr>
          </p:nvGraphicFramePr>
          <p:xfrm>
            <a:off x="267616" y="324772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37" name="Shape 177">
              <a:extLst>
                <a:ext uri="{FF2B5EF4-FFF2-40B4-BE49-F238E27FC236}">
                  <a16:creationId xmlns:a16="http://schemas.microsoft.com/office/drawing/2014/main" id="{E0411AFC-387B-48C8-B829-6B1FDB87B8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03221309"/>
                </p:ext>
              </p:extLst>
            </p:nvPr>
          </p:nvGraphicFramePr>
          <p:xfrm>
            <a:off x="266033" y="3992972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38" name="Shape 177">
              <a:extLst>
                <a:ext uri="{FF2B5EF4-FFF2-40B4-BE49-F238E27FC236}">
                  <a16:creationId xmlns:a16="http://schemas.microsoft.com/office/drawing/2014/main" id="{CD1E91C1-9826-4D55-AC70-56B3F2D9A71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98923"/>
                </p:ext>
              </p:extLst>
            </p:nvPr>
          </p:nvGraphicFramePr>
          <p:xfrm>
            <a:off x="1308845" y="3993116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39" name="語音泡泡: 矩形 250">
            <a:extLst>
              <a:ext uri="{FF2B5EF4-FFF2-40B4-BE49-F238E27FC236}">
                <a16:creationId xmlns:a16="http://schemas.microsoft.com/office/drawing/2014/main" id="{9D260AFB-7F49-449E-ADC5-8305B4202D7F}"/>
              </a:ext>
            </a:extLst>
          </p:cNvPr>
          <p:cNvSpPr/>
          <p:nvPr/>
        </p:nvSpPr>
        <p:spPr>
          <a:xfrm>
            <a:off x="3341613" y="2160872"/>
            <a:ext cx="2587710" cy="780496"/>
          </a:xfrm>
          <a:custGeom>
            <a:avLst/>
            <a:gdLst>
              <a:gd name="connsiteX0" fmla="*/ 0 w 3326123"/>
              <a:gd name="connsiteY0" fmla="*/ 0 h 612853"/>
              <a:gd name="connsiteX1" fmla="*/ 1940238 w 3326123"/>
              <a:gd name="connsiteY1" fmla="*/ 0 h 612853"/>
              <a:gd name="connsiteX2" fmla="*/ 1940238 w 3326123"/>
              <a:gd name="connsiteY2" fmla="*/ 0 h 612853"/>
              <a:gd name="connsiteX3" fmla="*/ 2771769 w 3326123"/>
              <a:gd name="connsiteY3" fmla="*/ 0 h 612853"/>
              <a:gd name="connsiteX4" fmla="*/ 3326123 w 3326123"/>
              <a:gd name="connsiteY4" fmla="*/ 0 h 612853"/>
              <a:gd name="connsiteX5" fmla="*/ 3326123 w 3326123"/>
              <a:gd name="connsiteY5" fmla="*/ 357498 h 612853"/>
              <a:gd name="connsiteX6" fmla="*/ 3326123 w 3326123"/>
              <a:gd name="connsiteY6" fmla="*/ 357498 h 612853"/>
              <a:gd name="connsiteX7" fmla="*/ 3326123 w 3326123"/>
              <a:gd name="connsiteY7" fmla="*/ 510711 h 612853"/>
              <a:gd name="connsiteX8" fmla="*/ 3326123 w 3326123"/>
              <a:gd name="connsiteY8" fmla="*/ 612853 h 612853"/>
              <a:gd name="connsiteX9" fmla="*/ 2771769 w 3326123"/>
              <a:gd name="connsiteY9" fmla="*/ 612853 h 612853"/>
              <a:gd name="connsiteX10" fmla="*/ 1779642 w 3326123"/>
              <a:gd name="connsiteY10" fmla="*/ 805896 h 612853"/>
              <a:gd name="connsiteX11" fmla="*/ 1940238 w 3326123"/>
              <a:gd name="connsiteY11" fmla="*/ 612853 h 612853"/>
              <a:gd name="connsiteX12" fmla="*/ 0 w 3326123"/>
              <a:gd name="connsiteY12" fmla="*/ 612853 h 612853"/>
              <a:gd name="connsiteX13" fmla="*/ 0 w 3326123"/>
              <a:gd name="connsiteY13" fmla="*/ 510711 h 612853"/>
              <a:gd name="connsiteX14" fmla="*/ 0 w 3326123"/>
              <a:gd name="connsiteY14" fmla="*/ 357498 h 612853"/>
              <a:gd name="connsiteX15" fmla="*/ 0 w 3326123"/>
              <a:gd name="connsiteY15" fmla="*/ 357498 h 612853"/>
              <a:gd name="connsiteX16" fmla="*/ 0 w 3326123"/>
              <a:gd name="connsiteY16" fmla="*/ 0 h 612853"/>
              <a:gd name="connsiteX0" fmla="*/ 0 w 3326123"/>
              <a:gd name="connsiteY0" fmla="*/ 0 h 805896"/>
              <a:gd name="connsiteX1" fmla="*/ 1940238 w 3326123"/>
              <a:gd name="connsiteY1" fmla="*/ 0 h 805896"/>
              <a:gd name="connsiteX2" fmla="*/ 1940238 w 3326123"/>
              <a:gd name="connsiteY2" fmla="*/ 0 h 805896"/>
              <a:gd name="connsiteX3" fmla="*/ 2771769 w 3326123"/>
              <a:gd name="connsiteY3" fmla="*/ 0 h 805896"/>
              <a:gd name="connsiteX4" fmla="*/ 3326123 w 3326123"/>
              <a:gd name="connsiteY4" fmla="*/ 0 h 805896"/>
              <a:gd name="connsiteX5" fmla="*/ 3326123 w 3326123"/>
              <a:gd name="connsiteY5" fmla="*/ 357498 h 805896"/>
              <a:gd name="connsiteX6" fmla="*/ 3326123 w 3326123"/>
              <a:gd name="connsiteY6" fmla="*/ 357498 h 805896"/>
              <a:gd name="connsiteX7" fmla="*/ 3326123 w 3326123"/>
              <a:gd name="connsiteY7" fmla="*/ 510711 h 805896"/>
              <a:gd name="connsiteX8" fmla="*/ 3326123 w 3326123"/>
              <a:gd name="connsiteY8" fmla="*/ 612853 h 805896"/>
              <a:gd name="connsiteX9" fmla="*/ 2771769 w 3326123"/>
              <a:gd name="connsiteY9" fmla="*/ 612853 h 805896"/>
              <a:gd name="connsiteX10" fmla="*/ 1779642 w 3326123"/>
              <a:gd name="connsiteY10" fmla="*/ 805896 h 805896"/>
              <a:gd name="connsiteX11" fmla="*/ 1470338 w 3326123"/>
              <a:gd name="connsiteY11" fmla="*/ 612853 h 805896"/>
              <a:gd name="connsiteX12" fmla="*/ 0 w 3326123"/>
              <a:gd name="connsiteY12" fmla="*/ 612853 h 805896"/>
              <a:gd name="connsiteX13" fmla="*/ 0 w 3326123"/>
              <a:gd name="connsiteY13" fmla="*/ 510711 h 805896"/>
              <a:gd name="connsiteX14" fmla="*/ 0 w 3326123"/>
              <a:gd name="connsiteY14" fmla="*/ 357498 h 805896"/>
              <a:gd name="connsiteX15" fmla="*/ 0 w 3326123"/>
              <a:gd name="connsiteY15" fmla="*/ 357498 h 805896"/>
              <a:gd name="connsiteX16" fmla="*/ 0 w 3326123"/>
              <a:gd name="connsiteY16" fmla="*/ 0 h 805896"/>
              <a:gd name="connsiteX0" fmla="*/ 0 w 3326123"/>
              <a:gd name="connsiteY0" fmla="*/ 0 h 805896"/>
              <a:gd name="connsiteX1" fmla="*/ 1940238 w 3326123"/>
              <a:gd name="connsiteY1" fmla="*/ 0 h 805896"/>
              <a:gd name="connsiteX2" fmla="*/ 1940238 w 3326123"/>
              <a:gd name="connsiteY2" fmla="*/ 0 h 805896"/>
              <a:gd name="connsiteX3" fmla="*/ 2771769 w 3326123"/>
              <a:gd name="connsiteY3" fmla="*/ 0 h 805896"/>
              <a:gd name="connsiteX4" fmla="*/ 3326123 w 3326123"/>
              <a:gd name="connsiteY4" fmla="*/ 0 h 805896"/>
              <a:gd name="connsiteX5" fmla="*/ 3326123 w 3326123"/>
              <a:gd name="connsiteY5" fmla="*/ 357498 h 805896"/>
              <a:gd name="connsiteX6" fmla="*/ 3326123 w 3326123"/>
              <a:gd name="connsiteY6" fmla="*/ 357498 h 805896"/>
              <a:gd name="connsiteX7" fmla="*/ 3326123 w 3326123"/>
              <a:gd name="connsiteY7" fmla="*/ 510711 h 805896"/>
              <a:gd name="connsiteX8" fmla="*/ 3326123 w 3326123"/>
              <a:gd name="connsiteY8" fmla="*/ 612853 h 805896"/>
              <a:gd name="connsiteX9" fmla="*/ 1831969 w 3326123"/>
              <a:gd name="connsiteY9" fmla="*/ 625553 h 805896"/>
              <a:gd name="connsiteX10" fmla="*/ 1779642 w 3326123"/>
              <a:gd name="connsiteY10" fmla="*/ 805896 h 805896"/>
              <a:gd name="connsiteX11" fmla="*/ 1470338 w 3326123"/>
              <a:gd name="connsiteY11" fmla="*/ 612853 h 805896"/>
              <a:gd name="connsiteX12" fmla="*/ 0 w 3326123"/>
              <a:gd name="connsiteY12" fmla="*/ 612853 h 805896"/>
              <a:gd name="connsiteX13" fmla="*/ 0 w 3326123"/>
              <a:gd name="connsiteY13" fmla="*/ 510711 h 805896"/>
              <a:gd name="connsiteX14" fmla="*/ 0 w 3326123"/>
              <a:gd name="connsiteY14" fmla="*/ 357498 h 805896"/>
              <a:gd name="connsiteX15" fmla="*/ 0 w 3326123"/>
              <a:gd name="connsiteY15" fmla="*/ 357498 h 805896"/>
              <a:gd name="connsiteX16" fmla="*/ 0 w 3326123"/>
              <a:gd name="connsiteY16" fmla="*/ 0 h 805896"/>
              <a:gd name="connsiteX0" fmla="*/ 0 w 3326123"/>
              <a:gd name="connsiteY0" fmla="*/ 0 h 805896"/>
              <a:gd name="connsiteX1" fmla="*/ 1940238 w 3326123"/>
              <a:gd name="connsiteY1" fmla="*/ 0 h 805896"/>
              <a:gd name="connsiteX2" fmla="*/ 1940238 w 3326123"/>
              <a:gd name="connsiteY2" fmla="*/ 0 h 805896"/>
              <a:gd name="connsiteX3" fmla="*/ 2771769 w 3326123"/>
              <a:gd name="connsiteY3" fmla="*/ 0 h 805896"/>
              <a:gd name="connsiteX4" fmla="*/ 3326123 w 3326123"/>
              <a:gd name="connsiteY4" fmla="*/ 0 h 805896"/>
              <a:gd name="connsiteX5" fmla="*/ 3326123 w 3326123"/>
              <a:gd name="connsiteY5" fmla="*/ 357498 h 805896"/>
              <a:gd name="connsiteX6" fmla="*/ 3326123 w 3326123"/>
              <a:gd name="connsiteY6" fmla="*/ 357498 h 805896"/>
              <a:gd name="connsiteX7" fmla="*/ 3326123 w 3326123"/>
              <a:gd name="connsiteY7" fmla="*/ 510711 h 805896"/>
              <a:gd name="connsiteX8" fmla="*/ 3326123 w 3326123"/>
              <a:gd name="connsiteY8" fmla="*/ 612853 h 805896"/>
              <a:gd name="connsiteX9" fmla="*/ 1831969 w 3326123"/>
              <a:gd name="connsiteY9" fmla="*/ 625553 h 805896"/>
              <a:gd name="connsiteX10" fmla="*/ 1779642 w 3326123"/>
              <a:gd name="connsiteY10" fmla="*/ 805896 h 805896"/>
              <a:gd name="connsiteX11" fmla="*/ 1616388 w 3326123"/>
              <a:gd name="connsiteY11" fmla="*/ 619203 h 805896"/>
              <a:gd name="connsiteX12" fmla="*/ 0 w 3326123"/>
              <a:gd name="connsiteY12" fmla="*/ 612853 h 805896"/>
              <a:gd name="connsiteX13" fmla="*/ 0 w 3326123"/>
              <a:gd name="connsiteY13" fmla="*/ 510711 h 805896"/>
              <a:gd name="connsiteX14" fmla="*/ 0 w 3326123"/>
              <a:gd name="connsiteY14" fmla="*/ 357498 h 805896"/>
              <a:gd name="connsiteX15" fmla="*/ 0 w 3326123"/>
              <a:gd name="connsiteY15" fmla="*/ 357498 h 805896"/>
              <a:gd name="connsiteX16" fmla="*/ 0 w 3326123"/>
              <a:gd name="connsiteY16" fmla="*/ 0 h 8058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831969 w 3326123"/>
              <a:gd name="connsiteY9" fmla="*/ 625553 h 780496"/>
              <a:gd name="connsiteX10" fmla="*/ 1728842 w 3326123"/>
              <a:gd name="connsiteY10" fmla="*/ 780496 h 780496"/>
              <a:gd name="connsiteX11" fmla="*/ 1616388 w 3326123"/>
              <a:gd name="connsiteY11" fmla="*/ 61920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831969 w 3326123"/>
              <a:gd name="connsiteY9" fmla="*/ 625553 h 780496"/>
              <a:gd name="connsiteX10" fmla="*/ 1728842 w 3326123"/>
              <a:gd name="connsiteY10" fmla="*/ 780496 h 780496"/>
              <a:gd name="connsiteX11" fmla="*/ 1546538 w 3326123"/>
              <a:gd name="connsiteY11" fmla="*/ 60967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831969 w 3326123"/>
              <a:gd name="connsiteY9" fmla="*/ 625553 h 780496"/>
              <a:gd name="connsiteX10" fmla="*/ 1605017 w 3326123"/>
              <a:gd name="connsiteY10" fmla="*/ 780496 h 780496"/>
              <a:gd name="connsiteX11" fmla="*/ 1546538 w 3326123"/>
              <a:gd name="connsiteY11" fmla="*/ 60967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28728 h 780496"/>
              <a:gd name="connsiteX10" fmla="*/ 1605017 w 3326123"/>
              <a:gd name="connsiteY10" fmla="*/ 780496 h 780496"/>
              <a:gd name="connsiteX11" fmla="*/ 1546538 w 3326123"/>
              <a:gd name="connsiteY11" fmla="*/ 60967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28728 h 780496"/>
              <a:gd name="connsiteX10" fmla="*/ 1605017 w 3326123"/>
              <a:gd name="connsiteY10" fmla="*/ 780496 h 780496"/>
              <a:gd name="connsiteX11" fmla="*/ 1530663 w 3326123"/>
              <a:gd name="connsiteY11" fmla="*/ 61602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28728 h 780496"/>
              <a:gd name="connsiteX10" fmla="*/ 1605017 w 3326123"/>
              <a:gd name="connsiteY10" fmla="*/ 780496 h 780496"/>
              <a:gd name="connsiteX11" fmla="*/ 1523520 w 3326123"/>
              <a:gd name="connsiteY11" fmla="*/ 594596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28728 h 780496"/>
              <a:gd name="connsiteX10" fmla="*/ 1605017 w 3326123"/>
              <a:gd name="connsiteY10" fmla="*/ 780496 h 780496"/>
              <a:gd name="connsiteX11" fmla="*/ 1518757 w 3326123"/>
              <a:gd name="connsiteY11" fmla="*/ 59935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00153 h 780496"/>
              <a:gd name="connsiteX10" fmla="*/ 1605017 w 3326123"/>
              <a:gd name="connsiteY10" fmla="*/ 780496 h 780496"/>
              <a:gd name="connsiteX11" fmla="*/ 1518757 w 3326123"/>
              <a:gd name="connsiteY11" fmla="*/ 59935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18757 w 3326123"/>
              <a:gd name="connsiteY11" fmla="*/ 59935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23519 w 3326123"/>
              <a:gd name="connsiteY11" fmla="*/ 6279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23519 w 3326123"/>
              <a:gd name="connsiteY11" fmla="*/ 61840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33044 w 3326123"/>
              <a:gd name="connsiteY11" fmla="*/ 59935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28281 w 3326123"/>
              <a:gd name="connsiteY11" fmla="*/ 6279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28281 w 3326123"/>
              <a:gd name="connsiteY11" fmla="*/ 599358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73219 w 3326123"/>
              <a:gd name="connsiteY9" fmla="*/ 638253 h 780496"/>
              <a:gd name="connsiteX10" fmla="*/ 1605017 w 3326123"/>
              <a:gd name="connsiteY10" fmla="*/ 780496 h 780496"/>
              <a:gd name="connsiteX11" fmla="*/ 1528281 w 3326123"/>
              <a:gd name="connsiteY11" fmla="*/ 6152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82744 w 3326123"/>
              <a:gd name="connsiteY9" fmla="*/ 623965 h 780496"/>
              <a:gd name="connsiteX10" fmla="*/ 1605017 w 3326123"/>
              <a:gd name="connsiteY10" fmla="*/ 780496 h 780496"/>
              <a:gd name="connsiteX11" fmla="*/ 1528281 w 3326123"/>
              <a:gd name="connsiteY11" fmla="*/ 6152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82744 w 3326123"/>
              <a:gd name="connsiteY9" fmla="*/ 623965 h 780496"/>
              <a:gd name="connsiteX10" fmla="*/ 1605017 w 3326123"/>
              <a:gd name="connsiteY10" fmla="*/ 780496 h 780496"/>
              <a:gd name="connsiteX11" fmla="*/ 1528281 w 3326123"/>
              <a:gd name="connsiteY11" fmla="*/ 6152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  <a:gd name="connsiteX0" fmla="*/ 0 w 3326123"/>
              <a:gd name="connsiteY0" fmla="*/ 0 h 780496"/>
              <a:gd name="connsiteX1" fmla="*/ 1940238 w 3326123"/>
              <a:gd name="connsiteY1" fmla="*/ 0 h 780496"/>
              <a:gd name="connsiteX2" fmla="*/ 1940238 w 3326123"/>
              <a:gd name="connsiteY2" fmla="*/ 0 h 780496"/>
              <a:gd name="connsiteX3" fmla="*/ 2771769 w 3326123"/>
              <a:gd name="connsiteY3" fmla="*/ 0 h 780496"/>
              <a:gd name="connsiteX4" fmla="*/ 3326123 w 3326123"/>
              <a:gd name="connsiteY4" fmla="*/ 0 h 780496"/>
              <a:gd name="connsiteX5" fmla="*/ 3326123 w 3326123"/>
              <a:gd name="connsiteY5" fmla="*/ 357498 h 780496"/>
              <a:gd name="connsiteX6" fmla="*/ 3326123 w 3326123"/>
              <a:gd name="connsiteY6" fmla="*/ 357498 h 780496"/>
              <a:gd name="connsiteX7" fmla="*/ 3326123 w 3326123"/>
              <a:gd name="connsiteY7" fmla="*/ 510711 h 780496"/>
              <a:gd name="connsiteX8" fmla="*/ 3326123 w 3326123"/>
              <a:gd name="connsiteY8" fmla="*/ 612853 h 780496"/>
              <a:gd name="connsiteX9" fmla="*/ 1680362 w 3326123"/>
              <a:gd name="connsiteY9" fmla="*/ 612059 h 780496"/>
              <a:gd name="connsiteX10" fmla="*/ 1605017 w 3326123"/>
              <a:gd name="connsiteY10" fmla="*/ 780496 h 780496"/>
              <a:gd name="connsiteX11" fmla="*/ 1528281 w 3326123"/>
              <a:gd name="connsiteY11" fmla="*/ 615233 h 780496"/>
              <a:gd name="connsiteX12" fmla="*/ 0 w 3326123"/>
              <a:gd name="connsiteY12" fmla="*/ 612853 h 780496"/>
              <a:gd name="connsiteX13" fmla="*/ 0 w 3326123"/>
              <a:gd name="connsiteY13" fmla="*/ 510711 h 780496"/>
              <a:gd name="connsiteX14" fmla="*/ 0 w 3326123"/>
              <a:gd name="connsiteY14" fmla="*/ 357498 h 780496"/>
              <a:gd name="connsiteX15" fmla="*/ 0 w 3326123"/>
              <a:gd name="connsiteY15" fmla="*/ 357498 h 780496"/>
              <a:gd name="connsiteX16" fmla="*/ 0 w 3326123"/>
              <a:gd name="connsiteY16" fmla="*/ 0 h 78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6123" h="780496">
                <a:moveTo>
                  <a:pt x="0" y="0"/>
                </a:moveTo>
                <a:lnTo>
                  <a:pt x="1940238" y="0"/>
                </a:lnTo>
                <a:lnTo>
                  <a:pt x="1940238" y="0"/>
                </a:lnTo>
                <a:lnTo>
                  <a:pt x="2771769" y="0"/>
                </a:lnTo>
                <a:lnTo>
                  <a:pt x="3326123" y="0"/>
                </a:lnTo>
                <a:lnTo>
                  <a:pt x="3326123" y="357498"/>
                </a:lnTo>
                <a:lnTo>
                  <a:pt x="3326123" y="357498"/>
                </a:lnTo>
                <a:lnTo>
                  <a:pt x="3326123" y="510711"/>
                </a:lnTo>
                <a:lnTo>
                  <a:pt x="3326123" y="612853"/>
                </a:lnTo>
                <a:lnTo>
                  <a:pt x="1680362" y="612059"/>
                </a:lnTo>
                <a:lnTo>
                  <a:pt x="1605017" y="780496"/>
                </a:lnTo>
                <a:lnTo>
                  <a:pt x="1528281" y="615233"/>
                </a:lnTo>
                <a:lnTo>
                  <a:pt x="0" y="612853"/>
                </a:lnTo>
                <a:lnTo>
                  <a:pt x="0" y="510711"/>
                </a:lnTo>
                <a:lnTo>
                  <a:pt x="0" y="357498"/>
                </a:lnTo>
                <a:lnTo>
                  <a:pt x="0" y="3574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>
                <a:solidFill>
                  <a:schemeClr val="bg1"/>
                </a:solidFill>
                <a:ea typeface="微軟正黑體" panose="020B0604030504040204" pitchFamily="34" charset="-120"/>
              </a:rPr>
              <a:t>To write 6 pages with 1 GC, 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ea typeface="微軟正黑體" panose="020B0604030504040204" pitchFamily="34" charset="-120"/>
              </a:rPr>
              <a:t>the SSD need write 10 pages.</a:t>
            </a:r>
          </a:p>
        </p:txBody>
      </p:sp>
    </p:spTree>
    <p:extLst>
      <p:ext uri="{BB962C8B-B14F-4D97-AF65-F5344CB8AC3E}">
        <p14:creationId xmlns:p14="http://schemas.microsoft.com/office/powerpoint/2010/main" val="27584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24 L 0.26094 -0.000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0.26302 -3.82716E-6 C 0.37708 -3.82716E-6 0.52691 0.04291 0.52691 0.07778 L 0.52691 0.15772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3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83951E-6 L 0.26181 2.83951E-6 C 0.37865 2.83951E-6 0.52657 0.0429 0.52657 0.07839 C 0.52657 0.10401 0.525 0.13024 0.525 0.15679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6" grpId="0" animBg="1"/>
      <p:bldP spid="183" grpId="0" animBg="1"/>
      <p:bldP spid="2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80">
            <a:extLst>
              <a:ext uri="{FF2B5EF4-FFF2-40B4-BE49-F238E27FC236}">
                <a16:creationId xmlns:a16="http://schemas.microsoft.com/office/drawing/2014/main" id="{9FEE76A8-CBD7-48E4-BA60-0B28787DE565}"/>
              </a:ext>
            </a:extLst>
          </p:cNvPr>
          <p:cNvSpPr/>
          <p:nvPr/>
        </p:nvSpPr>
        <p:spPr>
          <a:xfrm rot="16200000">
            <a:off x="2981143" y="3685540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0C75FC4-6F6A-4E5C-8554-3B145C04B043}"/>
              </a:ext>
            </a:extLst>
          </p:cNvPr>
          <p:cNvGrpSpPr/>
          <p:nvPr/>
        </p:nvGrpSpPr>
        <p:grpSpPr>
          <a:xfrm>
            <a:off x="3370196" y="2938315"/>
            <a:ext cx="2254146" cy="2026650"/>
            <a:chOff x="3883823" y="2771929"/>
            <a:chExt cx="2254146" cy="2026650"/>
          </a:xfrm>
        </p:grpSpPr>
        <p:sp>
          <p:nvSpPr>
            <p:cNvPr id="183" name="Shape 171">
              <a:extLst>
                <a:ext uri="{FF2B5EF4-FFF2-40B4-BE49-F238E27FC236}">
                  <a16:creationId xmlns:a16="http://schemas.microsoft.com/office/drawing/2014/main" id="{5155E275-B6C3-4B38-A22F-2F1475D55FC5}"/>
                </a:ext>
              </a:extLst>
            </p:cNvPr>
            <p:cNvSpPr/>
            <p:nvPr/>
          </p:nvSpPr>
          <p:spPr>
            <a:xfrm>
              <a:off x="3884614" y="2771929"/>
              <a:ext cx="2253355" cy="160952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sz="1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185" name="矩形: 圓角 62">
              <a:extLst>
                <a:ext uri="{FF2B5EF4-FFF2-40B4-BE49-F238E27FC236}">
                  <a16:creationId xmlns:a16="http://schemas.microsoft.com/office/drawing/2014/main" id="{43A4C2A1-2555-4A78-BB62-D2A7602B1912}"/>
                </a:ext>
              </a:extLst>
            </p:cNvPr>
            <p:cNvSpPr/>
            <p:nvPr/>
          </p:nvSpPr>
          <p:spPr>
            <a:xfrm>
              <a:off x="3883823" y="4387286"/>
              <a:ext cx="2253354" cy="411293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Microsoft JhengHei"/>
                  <a:ea typeface="Microsoft JhengHei"/>
                  <a:cs typeface="Microsoft JhengHei"/>
                </a:rPr>
                <a:t>Write all new data </a:t>
              </a:r>
            </a:p>
            <a:p>
              <a:pPr algn="ctr"/>
              <a:r>
                <a:rPr lang="en-US" altLang="zh-TW" sz="1200">
                  <a:latin typeface="Microsoft JhengHei"/>
                  <a:ea typeface="Microsoft JhengHei"/>
                  <a:cs typeface="Microsoft JhengHei"/>
                </a:rPr>
                <a:t>without GC</a:t>
              </a:r>
              <a:endParaRPr lang="zh-TW" altLang="en-US" sz="1200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172" name="Shape 172" hidden="1"/>
          <p:cNvSpPr txBox="1">
            <a:spLocks noGrp="1"/>
          </p:cNvSpPr>
          <p:nvPr>
            <p:ph type="title" idx="4294967295"/>
          </p:nvPr>
        </p:nvSpPr>
        <p:spPr>
          <a:xfrm>
            <a:off x="0" y="165100"/>
            <a:ext cx="785971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  <a:buFont typeface="Arial"/>
            </a:pPr>
            <a:r>
              <a:rPr lang="en-US" altLang="zh-TW" sz="280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Affect SSD Performance and Endurance </a:t>
            </a:r>
            <a:r>
              <a:rPr lang="zh-TW" altLang="zh-TW" sz="280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>
                <a:latin typeface="+mj-lt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altLang="zh-TW" sz="2800">
                <a:latin typeface="+mj-lt"/>
                <a:ea typeface="Microsoft JhengHei"/>
                <a:cs typeface="Microsoft JhengHei"/>
                <a:sym typeface="Microsoft JhengHei"/>
              </a:rPr>
              <a:t>) </a:t>
            </a:r>
            <a:endParaRPr lang="zh-TW" sz="280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BD11798-A8F8-5D45-BC99-6BE1E84C9B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4733" y="1478094"/>
            <a:ext cx="3352006" cy="736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" altLang="zh-TW">
                <a:solidFill>
                  <a:schemeClr val="bg1"/>
                </a:solidFill>
                <a:latin typeface="+mn-lt"/>
              </a:rPr>
              <a:t>Write Amplification has </a:t>
            </a:r>
            <a:r>
              <a:rPr kumimoji="1" lang="en-US" altLang="zh-TW">
                <a:solidFill>
                  <a:schemeClr val="bg1"/>
                </a:solidFill>
                <a:latin typeface="+mn-lt"/>
              </a:rPr>
              <a:t>been</a:t>
            </a:r>
            <a:r>
              <a:rPr kumimoji="1" lang="en" altLang="zh-TW">
                <a:solidFill>
                  <a:schemeClr val="bg1"/>
                </a:solidFill>
                <a:latin typeface="+mn-lt"/>
              </a:rPr>
              <a:t> reduced. </a:t>
            </a:r>
            <a:r>
              <a:rPr kumimoji="1" lang="en-US" altLang="zh-TW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kumimoji="1" lang="zh-TW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8" name="Shape 171">
            <a:extLst>
              <a:ext uri="{FF2B5EF4-FFF2-40B4-BE49-F238E27FC236}">
                <a16:creationId xmlns:a16="http://schemas.microsoft.com/office/drawing/2014/main" id="{99287942-ED02-4F16-92B7-476ED4E9A5CB}"/>
              </a:ext>
            </a:extLst>
          </p:cNvPr>
          <p:cNvSpPr/>
          <p:nvPr/>
        </p:nvSpPr>
        <p:spPr>
          <a:xfrm>
            <a:off x="875344" y="2944153"/>
            <a:ext cx="2315163" cy="160952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1E3DAB5C-53C3-495C-9432-4FB71661D378}"/>
              </a:ext>
            </a:extLst>
          </p:cNvPr>
          <p:cNvSpPr/>
          <p:nvPr/>
        </p:nvSpPr>
        <p:spPr>
          <a:xfrm>
            <a:off x="875345" y="4553672"/>
            <a:ext cx="2315162" cy="41129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New data incoming </a:t>
            </a:r>
          </a:p>
          <a:p>
            <a:pPr algn="ctr"/>
            <a:r>
              <a:rPr lang="en-US" altLang="zh-TW" sz="1200">
                <a:latin typeface="Microsoft JhengHei"/>
                <a:ea typeface="Microsoft JhengHei"/>
                <a:cs typeface="Microsoft JhengHei"/>
              </a:rPr>
              <a:t>to the SSD</a:t>
            </a:r>
            <a:endParaRPr lang="zh-TW" altLang="en-US" sz="1200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C1C84B0-DEAF-448E-AC94-A08951464FBD}"/>
              </a:ext>
            </a:extLst>
          </p:cNvPr>
          <p:cNvGrpSpPr/>
          <p:nvPr/>
        </p:nvGrpSpPr>
        <p:grpSpPr>
          <a:xfrm>
            <a:off x="1043850" y="3060744"/>
            <a:ext cx="2007715" cy="1417062"/>
            <a:chOff x="1557477" y="2894358"/>
            <a:chExt cx="2007715" cy="1417062"/>
          </a:xfrm>
        </p:grpSpPr>
        <p:graphicFrame>
          <p:nvGraphicFramePr>
            <p:cNvPr id="131" name="Shape 177">
              <a:extLst>
                <a:ext uri="{FF2B5EF4-FFF2-40B4-BE49-F238E27FC236}">
                  <a16:creationId xmlns:a16="http://schemas.microsoft.com/office/drawing/2014/main" id="{9CF2AE45-B93F-4151-BF53-F36B36EEF1CA}"/>
                </a:ext>
              </a:extLst>
            </p:cNvPr>
            <p:cNvGraphicFramePr/>
            <p:nvPr/>
          </p:nvGraphicFramePr>
          <p:xfrm>
            <a:off x="2609280" y="2894359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32" name="Shape 177">
              <a:extLst>
                <a:ext uri="{FF2B5EF4-FFF2-40B4-BE49-F238E27FC236}">
                  <a16:creationId xmlns:a16="http://schemas.microsoft.com/office/drawing/2014/main" id="{85E257F8-0DA2-4609-8C46-54A3E0478992}"/>
                </a:ext>
              </a:extLst>
            </p:cNvPr>
            <p:cNvGraphicFramePr/>
            <p:nvPr/>
          </p:nvGraphicFramePr>
          <p:xfrm>
            <a:off x="1559413" y="2894358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34" name="Shape 177">
              <a:extLst>
                <a:ext uri="{FF2B5EF4-FFF2-40B4-BE49-F238E27FC236}">
                  <a16:creationId xmlns:a16="http://schemas.microsoft.com/office/drawing/2014/main" id="{EA3ED28F-E132-45D7-B599-154BE46594AA}"/>
                </a:ext>
              </a:extLst>
            </p:cNvPr>
            <p:cNvGraphicFramePr/>
            <p:nvPr/>
          </p:nvGraphicFramePr>
          <p:xfrm>
            <a:off x="2602506" y="3640840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75" name="Shape 177">
              <a:extLst>
                <a:ext uri="{FF2B5EF4-FFF2-40B4-BE49-F238E27FC236}">
                  <a16:creationId xmlns:a16="http://schemas.microsoft.com/office/drawing/2014/main" id="{89B6A882-EB83-4D5A-B046-48349E1282C6}"/>
                </a:ext>
              </a:extLst>
            </p:cNvPr>
            <p:cNvGraphicFramePr/>
            <p:nvPr/>
          </p:nvGraphicFramePr>
          <p:xfrm>
            <a:off x="1557477" y="3640840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2A8908D-C81C-40CA-958B-9E415193B631}"/>
              </a:ext>
            </a:extLst>
          </p:cNvPr>
          <p:cNvGrpSpPr/>
          <p:nvPr/>
        </p:nvGrpSpPr>
        <p:grpSpPr>
          <a:xfrm>
            <a:off x="1049011" y="2170651"/>
            <a:ext cx="2005779" cy="670580"/>
            <a:chOff x="4255112" y="3793240"/>
            <a:chExt cx="2005779" cy="670580"/>
          </a:xfrm>
        </p:grpSpPr>
        <p:graphicFrame>
          <p:nvGraphicFramePr>
            <p:cNvPr id="173" name="Shape 177">
              <a:extLst>
                <a:ext uri="{FF2B5EF4-FFF2-40B4-BE49-F238E27FC236}">
                  <a16:creationId xmlns:a16="http://schemas.microsoft.com/office/drawing/2014/main" id="{C2DE19AE-2CEF-4FE5-A764-BD7F21FDEB99}"/>
                </a:ext>
              </a:extLst>
            </p:cNvPr>
            <p:cNvGraphicFramePr/>
            <p:nvPr/>
          </p:nvGraphicFramePr>
          <p:xfrm>
            <a:off x="5304979" y="3793240"/>
            <a:ext cx="955912" cy="33529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74" name="Shape 177">
              <a:extLst>
                <a:ext uri="{FF2B5EF4-FFF2-40B4-BE49-F238E27FC236}">
                  <a16:creationId xmlns:a16="http://schemas.microsoft.com/office/drawing/2014/main" id="{E02026B8-BCFF-48FF-A9BB-76F53A725BEE}"/>
                </a:ext>
              </a:extLst>
            </p:cNvPr>
            <p:cNvGraphicFramePr/>
            <p:nvPr/>
          </p:nvGraphicFramePr>
          <p:xfrm>
            <a:off x="4255112" y="3793240"/>
            <a:ext cx="955912" cy="67058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2926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187" name="Shape 177">
            <a:extLst>
              <a:ext uri="{FF2B5EF4-FFF2-40B4-BE49-F238E27FC236}">
                <a16:creationId xmlns:a16="http://schemas.microsoft.com/office/drawing/2014/main" id="{BA078246-D87C-4AC2-86F2-F1C9D6C451DB}"/>
              </a:ext>
            </a:extLst>
          </p:cNvPr>
          <p:cNvGraphicFramePr/>
          <p:nvPr/>
        </p:nvGraphicFramePr>
        <p:xfrm>
          <a:off x="4540326" y="378775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群組 13">
            <a:extLst>
              <a:ext uri="{FF2B5EF4-FFF2-40B4-BE49-F238E27FC236}">
                <a16:creationId xmlns:a16="http://schemas.microsoft.com/office/drawing/2014/main" id="{507464A5-C66D-4C4E-B4CA-0FDCACE0A969}"/>
              </a:ext>
            </a:extLst>
          </p:cNvPr>
          <p:cNvGrpSpPr/>
          <p:nvPr/>
        </p:nvGrpSpPr>
        <p:grpSpPr>
          <a:xfrm>
            <a:off x="3497253" y="3059785"/>
            <a:ext cx="2003884" cy="671539"/>
            <a:chOff x="4255112" y="5669168"/>
            <a:chExt cx="2003884" cy="671539"/>
          </a:xfrm>
        </p:grpSpPr>
        <p:grpSp>
          <p:nvGrpSpPr>
            <p:cNvPr id="188" name="群組 187">
              <a:extLst>
                <a:ext uri="{FF2B5EF4-FFF2-40B4-BE49-F238E27FC236}">
                  <a16:creationId xmlns:a16="http://schemas.microsoft.com/office/drawing/2014/main" id="{3D18CD3D-DD5C-4273-B570-B42C8DB43B67}"/>
                </a:ext>
              </a:extLst>
            </p:cNvPr>
            <p:cNvGrpSpPr/>
            <p:nvPr/>
          </p:nvGrpSpPr>
          <p:grpSpPr>
            <a:xfrm>
              <a:off x="4255112" y="5670127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189" name="Shape 177">
                <a:extLst>
                  <a:ext uri="{FF2B5EF4-FFF2-40B4-BE49-F238E27FC236}">
                    <a16:creationId xmlns:a16="http://schemas.microsoft.com/office/drawing/2014/main" id="{533BF273-7248-41DD-9AC9-7620AD5F260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21381961"/>
                  </p:ext>
                </p:extLst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190" name="群組 189">
                <a:extLst>
                  <a:ext uri="{FF2B5EF4-FFF2-40B4-BE49-F238E27FC236}">
                    <a16:creationId xmlns:a16="http://schemas.microsoft.com/office/drawing/2014/main" id="{A1280564-2F45-46BC-B833-5B89EB3697EE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07" name="直線接點 206">
                  <a:extLst>
                    <a:ext uri="{FF2B5EF4-FFF2-40B4-BE49-F238E27FC236}">
                      <a16:creationId xmlns:a16="http://schemas.microsoft.com/office/drawing/2014/main" id="{0B0AE27D-594A-44FD-971D-5B2AB6E472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>
                  <a:extLst>
                    <a:ext uri="{FF2B5EF4-FFF2-40B4-BE49-F238E27FC236}">
                      <a16:creationId xmlns:a16="http://schemas.microsoft.com/office/drawing/2014/main" id="{EC0222D2-50F6-4A81-B784-FCE52DC58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>
                  <a:extLst>
                    <a:ext uri="{FF2B5EF4-FFF2-40B4-BE49-F238E27FC236}">
                      <a16:creationId xmlns:a16="http://schemas.microsoft.com/office/drawing/2014/main" id="{888182B2-DD5C-42A7-887A-F15280476D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 209">
                  <a:extLst>
                    <a:ext uri="{FF2B5EF4-FFF2-40B4-BE49-F238E27FC236}">
                      <a16:creationId xmlns:a16="http://schemas.microsoft.com/office/drawing/2014/main" id="{12E5AC78-8A80-4259-8DCB-2A311078F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>
                  <a:extLst>
                    <a:ext uri="{FF2B5EF4-FFF2-40B4-BE49-F238E27FC236}">
                      <a16:creationId xmlns:a16="http://schemas.microsoft.com/office/drawing/2014/main" id="{6E445A0A-0666-4ABC-BA80-FEA5500660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線接點 211">
                  <a:extLst>
                    <a:ext uri="{FF2B5EF4-FFF2-40B4-BE49-F238E27FC236}">
                      <a16:creationId xmlns:a16="http://schemas.microsoft.com/office/drawing/2014/main" id="{6E42E5F0-42FD-4590-A1EA-9D75F6A22F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接點 212">
                  <a:extLst>
                    <a:ext uri="{FF2B5EF4-FFF2-40B4-BE49-F238E27FC236}">
                      <a16:creationId xmlns:a16="http://schemas.microsoft.com/office/drawing/2014/main" id="{77C30E3B-755C-4B9E-A22D-190A5397D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群組 190">
                <a:extLst>
                  <a:ext uri="{FF2B5EF4-FFF2-40B4-BE49-F238E27FC236}">
                    <a16:creationId xmlns:a16="http://schemas.microsoft.com/office/drawing/2014/main" id="{EC57FFCF-16A4-4148-A0C4-1CDA736FC08D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00" name="直線接點 199">
                  <a:extLst>
                    <a:ext uri="{FF2B5EF4-FFF2-40B4-BE49-F238E27FC236}">
                      <a16:creationId xmlns:a16="http://schemas.microsoft.com/office/drawing/2014/main" id="{116DE1F3-1AD2-40EE-B160-8EFA23C92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線接點 200">
                  <a:extLst>
                    <a:ext uri="{FF2B5EF4-FFF2-40B4-BE49-F238E27FC236}">
                      <a16:creationId xmlns:a16="http://schemas.microsoft.com/office/drawing/2014/main" id="{A1A7677F-297C-45F0-BA22-AC6A58BF9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直線接點 201">
                  <a:extLst>
                    <a:ext uri="{FF2B5EF4-FFF2-40B4-BE49-F238E27FC236}">
                      <a16:creationId xmlns:a16="http://schemas.microsoft.com/office/drawing/2014/main" id="{D6EE4109-7F0C-4520-BC17-9ADC40FD1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直線接點 202">
                  <a:extLst>
                    <a:ext uri="{FF2B5EF4-FFF2-40B4-BE49-F238E27FC236}">
                      <a16:creationId xmlns:a16="http://schemas.microsoft.com/office/drawing/2014/main" id="{0A8929B9-F66C-448D-A755-7F2B0302E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線接點 203">
                  <a:extLst>
                    <a:ext uri="{FF2B5EF4-FFF2-40B4-BE49-F238E27FC236}">
                      <a16:creationId xmlns:a16="http://schemas.microsoft.com/office/drawing/2014/main" id="{B09F33CD-5C2D-4F98-9F33-B04450C7D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線接點 204">
                  <a:extLst>
                    <a:ext uri="{FF2B5EF4-FFF2-40B4-BE49-F238E27FC236}">
                      <a16:creationId xmlns:a16="http://schemas.microsoft.com/office/drawing/2014/main" id="{DDF6D9AC-B743-410C-9C5C-6B55FFFD6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線接點 205">
                  <a:extLst>
                    <a:ext uri="{FF2B5EF4-FFF2-40B4-BE49-F238E27FC236}">
                      <a16:creationId xmlns:a16="http://schemas.microsoft.com/office/drawing/2014/main" id="{39F57419-98C8-478C-9AE3-14969A517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群組 191">
                <a:extLst>
                  <a:ext uri="{FF2B5EF4-FFF2-40B4-BE49-F238E27FC236}">
                    <a16:creationId xmlns:a16="http://schemas.microsoft.com/office/drawing/2014/main" id="{0089C773-88DF-4C6E-9F5B-B86BB40558D3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193" name="直線接點 192">
                  <a:extLst>
                    <a:ext uri="{FF2B5EF4-FFF2-40B4-BE49-F238E27FC236}">
                      <a16:creationId xmlns:a16="http://schemas.microsoft.com/office/drawing/2014/main" id="{92676CBE-E852-4DF6-8204-A0740ADDC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 193">
                  <a:extLst>
                    <a:ext uri="{FF2B5EF4-FFF2-40B4-BE49-F238E27FC236}">
                      <a16:creationId xmlns:a16="http://schemas.microsoft.com/office/drawing/2014/main" id="{64FF94BC-1139-45B2-9207-9298F03A4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 194">
                  <a:extLst>
                    <a:ext uri="{FF2B5EF4-FFF2-40B4-BE49-F238E27FC236}">
                      <a16:creationId xmlns:a16="http://schemas.microsoft.com/office/drawing/2014/main" id="{CF9CDBC7-209D-41A1-AF1B-318ABA2509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線接點 195">
                  <a:extLst>
                    <a:ext uri="{FF2B5EF4-FFF2-40B4-BE49-F238E27FC236}">
                      <a16:creationId xmlns:a16="http://schemas.microsoft.com/office/drawing/2014/main" id="{A8C38CD0-A390-4505-9BF5-B0FB74961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線接點 196">
                  <a:extLst>
                    <a:ext uri="{FF2B5EF4-FFF2-40B4-BE49-F238E27FC236}">
                      <a16:creationId xmlns:a16="http://schemas.microsoft.com/office/drawing/2014/main" id="{63E2B8C6-AF52-4BD0-8F57-D39606DDD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線接點 197">
                  <a:extLst>
                    <a:ext uri="{FF2B5EF4-FFF2-40B4-BE49-F238E27FC236}">
                      <a16:creationId xmlns:a16="http://schemas.microsoft.com/office/drawing/2014/main" id="{409790EC-3BAA-41DD-8B3D-DA713D830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線接點 198">
                  <a:extLst>
                    <a:ext uri="{FF2B5EF4-FFF2-40B4-BE49-F238E27FC236}">
                      <a16:creationId xmlns:a16="http://schemas.microsoft.com/office/drawing/2014/main" id="{4D4C86EC-DE9D-4133-9693-B651A3B0C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4" name="群組 213">
              <a:extLst>
                <a:ext uri="{FF2B5EF4-FFF2-40B4-BE49-F238E27FC236}">
                  <a16:creationId xmlns:a16="http://schemas.microsoft.com/office/drawing/2014/main" id="{DB0BD873-C2F6-4867-BBDB-57A30449FA9B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215" name="Shape 177">
                <a:extLst>
                  <a:ext uri="{FF2B5EF4-FFF2-40B4-BE49-F238E27FC236}">
                    <a16:creationId xmlns:a16="http://schemas.microsoft.com/office/drawing/2014/main" id="{AB851CC7-3FFC-4121-B765-C1666B511689}"/>
                  </a:ext>
                </a:extLst>
              </p:cNvPr>
              <p:cNvGraphicFramePr/>
              <p:nvPr/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216" name="群組 215">
                <a:extLst>
                  <a:ext uri="{FF2B5EF4-FFF2-40B4-BE49-F238E27FC236}">
                    <a16:creationId xmlns:a16="http://schemas.microsoft.com/office/drawing/2014/main" id="{136A71CE-EB15-4565-92B2-43EF68E9AD1A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33" name="直線接點 232">
                  <a:extLst>
                    <a:ext uri="{FF2B5EF4-FFF2-40B4-BE49-F238E27FC236}">
                      <a16:creationId xmlns:a16="http://schemas.microsoft.com/office/drawing/2014/main" id="{2D924700-3BA0-41D6-81F8-92F50D761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線接點 233">
                  <a:extLst>
                    <a:ext uri="{FF2B5EF4-FFF2-40B4-BE49-F238E27FC236}">
                      <a16:creationId xmlns:a16="http://schemas.microsoft.com/office/drawing/2014/main" id="{E7C9F0C5-E4B4-4E3B-AA83-F11D47912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線接點 234">
                  <a:extLst>
                    <a:ext uri="{FF2B5EF4-FFF2-40B4-BE49-F238E27FC236}">
                      <a16:creationId xmlns:a16="http://schemas.microsoft.com/office/drawing/2014/main" id="{D29390F3-D261-4B65-953F-5D72ABAE7B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線接點 235">
                  <a:extLst>
                    <a:ext uri="{FF2B5EF4-FFF2-40B4-BE49-F238E27FC236}">
                      <a16:creationId xmlns:a16="http://schemas.microsoft.com/office/drawing/2014/main" id="{72A51330-4B6D-415D-87E4-0C46297AF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線接點 236">
                  <a:extLst>
                    <a:ext uri="{FF2B5EF4-FFF2-40B4-BE49-F238E27FC236}">
                      <a16:creationId xmlns:a16="http://schemas.microsoft.com/office/drawing/2014/main" id="{E1B56365-6774-4850-BA27-CEA5E4D44C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線接點 237">
                  <a:extLst>
                    <a:ext uri="{FF2B5EF4-FFF2-40B4-BE49-F238E27FC236}">
                      <a16:creationId xmlns:a16="http://schemas.microsoft.com/office/drawing/2014/main" id="{56E71D99-249E-4F17-8E6D-240D5A26F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線接點 238">
                  <a:extLst>
                    <a:ext uri="{FF2B5EF4-FFF2-40B4-BE49-F238E27FC236}">
                      <a16:creationId xmlns:a16="http://schemas.microsoft.com/office/drawing/2014/main" id="{FEDC17E0-F110-4345-999C-D124C6B1A8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群組 216">
                <a:extLst>
                  <a:ext uri="{FF2B5EF4-FFF2-40B4-BE49-F238E27FC236}">
                    <a16:creationId xmlns:a16="http://schemas.microsoft.com/office/drawing/2014/main" id="{66A72CA2-7625-435A-A878-C0D48995034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26" name="直線接點 225">
                  <a:extLst>
                    <a:ext uri="{FF2B5EF4-FFF2-40B4-BE49-F238E27FC236}">
                      <a16:creationId xmlns:a16="http://schemas.microsoft.com/office/drawing/2014/main" id="{BC08C491-1E22-479F-A147-3B180243D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直線接點 226">
                  <a:extLst>
                    <a:ext uri="{FF2B5EF4-FFF2-40B4-BE49-F238E27FC236}">
                      <a16:creationId xmlns:a16="http://schemas.microsoft.com/office/drawing/2014/main" id="{4AE348C6-9571-426A-A51A-8E365F844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直線接點 227">
                  <a:extLst>
                    <a:ext uri="{FF2B5EF4-FFF2-40B4-BE49-F238E27FC236}">
                      <a16:creationId xmlns:a16="http://schemas.microsoft.com/office/drawing/2014/main" id="{706B2C8F-D78C-4D40-A725-59E14EB5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直線接點 228">
                  <a:extLst>
                    <a:ext uri="{FF2B5EF4-FFF2-40B4-BE49-F238E27FC236}">
                      <a16:creationId xmlns:a16="http://schemas.microsoft.com/office/drawing/2014/main" id="{E1358920-AE51-4256-A65B-3F2B6EF44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直線接點 229">
                  <a:extLst>
                    <a:ext uri="{FF2B5EF4-FFF2-40B4-BE49-F238E27FC236}">
                      <a16:creationId xmlns:a16="http://schemas.microsoft.com/office/drawing/2014/main" id="{3364E874-CABD-460C-BB39-324205774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直線接點 230">
                  <a:extLst>
                    <a:ext uri="{FF2B5EF4-FFF2-40B4-BE49-F238E27FC236}">
                      <a16:creationId xmlns:a16="http://schemas.microsoft.com/office/drawing/2014/main" id="{F86401BF-8319-45BF-BEF2-FB6EF463A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直線接點 231">
                  <a:extLst>
                    <a:ext uri="{FF2B5EF4-FFF2-40B4-BE49-F238E27FC236}">
                      <a16:creationId xmlns:a16="http://schemas.microsoft.com/office/drawing/2014/main" id="{B959269A-D7C1-47A4-A493-AC1BE2778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群組 217">
                <a:extLst>
                  <a:ext uri="{FF2B5EF4-FFF2-40B4-BE49-F238E27FC236}">
                    <a16:creationId xmlns:a16="http://schemas.microsoft.com/office/drawing/2014/main" id="{C28747D9-8835-400B-983B-4E344812389E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219" name="直線接點 218">
                  <a:extLst>
                    <a:ext uri="{FF2B5EF4-FFF2-40B4-BE49-F238E27FC236}">
                      <a16:creationId xmlns:a16="http://schemas.microsoft.com/office/drawing/2014/main" id="{BE54D853-FDF4-458C-88FB-66FDCA446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線接點 219">
                  <a:extLst>
                    <a:ext uri="{FF2B5EF4-FFF2-40B4-BE49-F238E27FC236}">
                      <a16:creationId xmlns:a16="http://schemas.microsoft.com/office/drawing/2014/main" id="{DBF32E73-ECD5-434A-B587-B6C64A0C4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線接點 220">
                  <a:extLst>
                    <a:ext uri="{FF2B5EF4-FFF2-40B4-BE49-F238E27FC236}">
                      <a16:creationId xmlns:a16="http://schemas.microsoft.com/office/drawing/2014/main" id="{8F3CAFC3-D5C9-475A-8A68-857509E88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線接點 221">
                  <a:extLst>
                    <a:ext uri="{FF2B5EF4-FFF2-40B4-BE49-F238E27FC236}">
                      <a16:creationId xmlns:a16="http://schemas.microsoft.com/office/drawing/2014/main" id="{56771ACC-ED3E-4746-A4B4-DCF5FC311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直線接點 222">
                  <a:extLst>
                    <a:ext uri="{FF2B5EF4-FFF2-40B4-BE49-F238E27FC236}">
                      <a16:creationId xmlns:a16="http://schemas.microsoft.com/office/drawing/2014/main" id="{D2495C92-61CB-4BB4-88EF-A202ABCB4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線接點 223">
                  <a:extLst>
                    <a:ext uri="{FF2B5EF4-FFF2-40B4-BE49-F238E27FC236}">
                      <a16:creationId xmlns:a16="http://schemas.microsoft.com/office/drawing/2014/main" id="{C1A9B85D-DE82-4FE9-B15F-30E43B71B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直線接點 224">
                  <a:extLst>
                    <a:ext uri="{FF2B5EF4-FFF2-40B4-BE49-F238E27FC236}">
                      <a16:creationId xmlns:a16="http://schemas.microsoft.com/office/drawing/2014/main" id="{C19CA42B-68E4-400F-AB85-E6D8A9018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1" name="語音泡泡: 矩形 250">
            <a:extLst>
              <a:ext uri="{FF2B5EF4-FFF2-40B4-BE49-F238E27FC236}">
                <a16:creationId xmlns:a16="http://schemas.microsoft.com/office/drawing/2014/main" id="{031CF6EC-1DE1-4CCC-8D1B-F509A8AC09AE}"/>
              </a:ext>
            </a:extLst>
          </p:cNvPr>
          <p:cNvSpPr/>
          <p:nvPr/>
        </p:nvSpPr>
        <p:spPr>
          <a:xfrm>
            <a:off x="5965451" y="3620505"/>
            <a:ext cx="2903996" cy="1005084"/>
          </a:xfrm>
          <a:prstGeom prst="wedgeRectCallout">
            <a:avLst>
              <a:gd name="adj1" fmla="val -62685"/>
              <a:gd name="adj2" fmla="val 20951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Without GC, the total write actions required can be reduced back to 6.</a:t>
            </a:r>
            <a:endParaRPr lang="zh-TW" altLang="en-US" sz="1600">
              <a:solidFill>
                <a:schemeClr val="bg1"/>
              </a:solidFill>
            </a:endParaRPr>
          </a:p>
        </p:txBody>
      </p:sp>
      <p:graphicFrame>
        <p:nvGraphicFramePr>
          <p:cNvPr id="264" name="Shape 177">
            <a:extLst>
              <a:ext uri="{FF2B5EF4-FFF2-40B4-BE49-F238E27FC236}">
                <a16:creationId xmlns:a16="http://schemas.microsoft.com/office/drawing/2014/main" id="{006DEA68-6F4E-4961-B466-183C8F8C7361}"/>
              </a:ext>
            </a:extLst>
          </p:cNvPr>
          <p:cNvGraphicFramePr/>
          <p:nvPr/>
        </p:nvGraphicFramePr>
        <p:xfrm>
          <a:off x="3486986" y="378775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Shape 172">
            <a:extLst>
              <a:ext uri="{FF2B5EF4-FFF2-40B4-BE49-F238E27FC236}">
                <a16:creationId xmlns:a16="http://schemas.microsoft.com/office/drawing/2014/main" id="{3F0B6AEA-6E59-4424-B4CE-47CE145C9A6F}"/>
              </a:ext>
            </a:extLst>
          </p:cNvPr>
          <p:cNvSpPr txBox="1">
            <a:spLocks/>
          </p:cNvSpPr>
          <p:nvPr/>
        </p:nvSpPr>
        <p:spPr>
          <a:xfrm>
            <a:off x="642143" y="167150"/>
            <a:ext cx="7859713" cy="10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3600">
                <a:solidFill>
                  <a:schemeClr val="bg1"/>
                </a:solidFill>
                <a:latin typeface="+mn-lt"/>
                <a:ea typeface="Microsoft JhengHei"/>
                <a:cs typeface="Arial" panose="020B0604020202020204" pitchFamily="34" charset="0"/>
                <a:sym typeface="Microsoft JhengHei"/>
              </a:rPr>
              <a:t>How Over-provisioning can Affect SSD Performance and Endurance</a:t>
            </a:r>
            <a:endParaRPr lang="zh-TW" sz="3600">
              <a:solidFill>
                <a:schemeClr val="bg1"/>
              </a:solidFill>
              <a:latin typeface="+mn-lt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BB0B5E22-34D0-4139-ADD9-4C4EF876FC66}"/>
              </a:ext>
            </a:extLst>
          </p:cNvPr>
          <p:cNvGrpSpPr/>
          <p:nvPr/>
        </p:nvGrpSpPr>
        <p:grpSpPr>
          <a:xfrm>
            <a:off x="6024194" y="2841231"/>
            <a:ext cx="2348752" cy="624087"/>
            <a:chOff x="6664718" y="2132921"/>
            <a:chExt cx="2348752" cy="624087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17B02D9C-B763-4F49-8E8C-6E7AE6EFEB4D}"/>
                </a:ext>
              </a:extLst>
            </p:cNvPr>
            <p:cNvSpPr/>
            <p:nvPr/>
          </p:nvSpPr>
          <p:spPr>
            <a:xfrm>
              <a:off x="7227441" y="2381716"/>
              <a:ext cx="1672388" cy="369332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9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This type of data will be rearranged using SSD Trim</a:t>
              </a:r>
              <a:endParaRPr lang="zh-TW" altLang="en-US" sz="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C30CB80F-A51A-4C10-B75C-73E880B09253}"/>
                </a:ext>
              </a:extLst>
            </p:cNvPr>
            <p:cNvSpPr/>
            <p:nvPr/>
          </p:nvSpPr>
          <p:spPr>
            <a:xfrm>
              <a:off x="7222526" y="2132921"/>
              <a:ext cx="1790944" cy="276999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OP with Invalid</a:t>
              </a:r>
              <a:r>
                <a:rPr lang="zh-TW" altLang="en-US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</a:t>
              </a:r>
              <a:endPara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89" name="群組 88">
              <a:extLst>
                <a:ext uri="{FF2B5EF4-FFF2-40B4-BE49-F238E27FC236}">
                  <a16:creationId xmlns:a16="http://schemas.microsoft.com/office/drawing/2014/main" id="{187BB537-FC0B-431B-B61D-9C9083739AAB}"/>
                </a:ext>
              </a:extLst>
            </p:cNvPr>
            <p:cNvGrpSpPr/>
            <p:nvPr/>
          </p:nvGrpSpPr>
          <p:grpSpPr>
            <a:xfrm>
              <a:off x="6664718" y="2204014"/>
              <a:ext cx="618295" cy="552994"/>
              <a:chOff x="6780281" y="2071013"/>
              <a:chExt cx="459226" cy="410725"/>
            </a:xfrm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29EF8822-6A25-41B0-B04C-B3EDD982F1A2}"/>
                  </a:ext>
                </a:extLst>
              </p:cNvPr>
              <p:cNvSpPr/>
              <p:nvPr/>
            </p:nvSpPr>
            <p:spPr>
              <a:xfrm>
                <a:off x="6780281" y="2071013"/>
                <a:ext cx="459226" cy="410725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3726E29F-9B2D-410E-9D66-3D6BB1F93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8248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9635705D-CF99-4414-91A6-9883A8EBB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245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79AD95AF-2309-46D3-ACBF-231B99CD9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2242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接點 93">
                <a:extLst>
                  <a:ext uri="{FF2B5EF4-FFF2-40B4-BE49-F238E27FC236}">
                    <a16:creationId xmlns:a16="http://schemas.microsoft.com/office/drawing/2014/main" id="{3C858843-B182-4253-9663-5EFF068D0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4238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797908D8-0C36-458F-A13A-DCE27C084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6252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0F7E2564-A400-4842-A1BD-6069A23BE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4255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2B8F475F-8F2C-4CBE-87F9-DF46B60F5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6236" y="2090859"/>
                <a:ext cx="0" cy="365505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9D4EDD-2257-42A3-A385-D82BD899EA64}"/>
              </a:ext>
            </a:extLst>
          </p:cNvPr>
          <p:cNvSpPr txBox="1"/>
          <p:nvPr/>
        </p:nvSpPr>
        <p:spPr>
          <a:xfrm>
            <a:off x="405245" y="1475509"/>
            <a:ext cx="5351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+mn-lt"/>
              </a:rPr>
              <a:t>When more space is reserved for Over-provisioning, data can be written directly without Garbage collection.</a:t>
            </a:r>
          </a:p>
          <a:p>
            <a:endParaRPr lang="zh-TW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61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0.00061 L 0.26753 -0.0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13246 2.96296E-6 C 0.19218 2.96296E-6 0.26614 0.0858 0.26614 0.15617 L 0.26614 0.31389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29" grpId="0" animBg="1"/>
      <p:bldP spid="2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 hidden="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5" y="-1"/>
            <a:ext cx="91416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形 18" hidden="1">
            <a:extLst>
              <a:ext uri="{FF2B5EF4-FFF2-40B4-BE49-F238E27FC236}">
                <a16:creationId xmlns:a16="http://schemas.microsoft.com/office/drawing/2014/main" id="{58D5CCC0-98EA-43B0-ACBA-62938DA0A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5850" y="4986912"/>
            <a:ext cx="3457575" cy="19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形 21" hidden="1">
            <a:extLst>
              <a:ext uri="{FF2B5EF4-FFF2-40B4-BE49-F238E27FC236}">
                <a16:creationId xmlns:a16="http://schemas.microsoft.com/office/drawing/2014/main" id="{2EB4C101-8281-4EF8-8BB0-BC1E63A70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3" r="59456" b="-139992"/>
          <a:stretch/>
        </p:blipFill>
        <p:spPr>
          <a:xfrm>
            <a:off x="10678443" y="4804221"/>
            <a:ext cx="1401850" cy="4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形 29" hidden="1">
            <a:extLst>
              <a:ext uri="{FF2B5EF4-FFF2-40B4-BE49-F238E27FC236}">
                <a16:creationId xmlns:a16="http://schemas.microsoft.com/office/drawing/2014/main" id="{7C20EEAF-349A-45D6-9E68-95487458F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3" r="59456" b="-139992"/>
          <a:stretch/>
        </p:blipFill>
        <p:spPr>
          <a:xfrm>
            <a:off x="9144000" y="4996191"/>
            <a:ext cx="1401850" cy="4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DE89E61C-729E-4FB3-87A3-4A31A99E155F}"/>
              </a:ext>
            </a:extLst>
          </p:cNvPr>
          <p:cNvGrpSpPr/>
          <p:nvPr/>
        </p:nvGrpSpPr>
        <p:grpSpPr>
          <a:xfrm>
            <a:off x="1780320" y="5397442"/>
            <a:ext cx="5316660" cy="2429062"/>
            <a:chOff x="1780320" y="5397442"/>
            <a:chExt cx="5316660" cy="2429062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0A44A986-A61C-4817-AECE-3F30E49D1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6103" t="2741"/>
            <a:stretch/>
          </p:blipFill>
          <p:spPr>
            <a:xfrm>
              <a:off x="1780320" y="5397442"/>
              <a:ext cx="5316660" cy="185958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341E4386-6FF8-45CF-87B5-805647F7F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6103" t="2741" r="3540"/>
            <a:stretch/>
          </p:blipFill>
          <p:spPr>
            <a:xfrm rot="10800000">
              <a:off x="1780320" y="7640546"/>
              <a:ext cx="5061960" cy="18595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5EDB028-AD21-4A90-8E81-6AFDC9217D31}"/>
                </a:ext>
              </a:extLst>
            </p:cNvPr>
            <p:cNvSpPr/>
            <p:nvPr/>
          </p:nvSpPr>
          <p:spPr>
            <a:xfrm>
              <a:off x="2350755" y="5743231"/>
              <a:ext cx="3655441" cy="127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lvl="0">
                <a:lnSpc>
                  <a:spcPts val="3200"/>
                </a:lnSpc>
              </a:pPr>
              <a:r>
                <a:rPr lang="zh-TW" altLang="en-US" sz="2000" b="1">
                  <a:solidFill>
                    <a:schemeClr val="bg1"/>
                  </a:solidFill>
                </a:rPr>
                <a:t>市場上有這麼多不同的</a:t>
              </a:r>
              <a:r>
                <a:rPr lang="en-US" altLang="zh-TW" sz="2000" b="1">
                  <a:solidFill>
                    <a:schemeClr val="bg1"/>
                  </a:solidFill>
                </a:rPr>
                <a:t>SSD</a:t>
              </a:r>
              <a:r>
                <a:rPr lang="zh-TW" altLang="en-US" sz="2000" b="1">
                  <a:solidFill>
                    <a:schemeClr val="bg1"/>
                  </a:solidFill>
                </a:rPr>
                <a:t>，如何針對不同的應用選擇正確的</a:t>
              </a:r>
              <a:r>
                <a:rPr lang="en-US" altLang="zh-TW" sz="2000" b="1">
                  <a:solidFill>
                    <a:schemeClr val="bg1"/>
                  </a:solidFill>
                </a:rPr>
                <a:t>SSD</a:t>
              </a:r>
              <a:r>
                <a:rPr lang="zh-TW" altLang="en-US" sz="2000" b="1">
                  <a:solidFill>
                    <a:schemeClr val="bg1"/>
                  </a:solidFill>
                </a:rPr>
                <a:t>呢</a:t>
              </a:r>
              <a:r>
                <a:rPr lang="en-US" altLang="zh-TW" sz="2000" b="1">
                  <a:solidFill>
                    <a:schemeClr val="bg1"/>
                  </a:solidFill>
                </a:rPr>
                <a:t>?</a:t>
              </a:r>
            </a:p>
          </p:txBody>
        </p:sp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B9F9B249-1474-4120-9A50-2E8A01C9A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7403" t="8119"/>
            <a:stretch/>
          </p:blipFill>
          <p:spPr>
            <a:xfrm>
              <a:off x="2350755" y="7719761"/>
              <a:ext cx="2355637" cy="65524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C277D159-300D-4356-A454-B7A9832E7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36800" y="5449493"/>
              <a:ext cx="3244784" cy="71314"/>
            </a:xfrm>
            <a:prstGeom prst="rect">
              <a:avLst/>
            </a:prstGeom>
          </p:spPr>
        </p:pic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093AFD10-2C2C-440C-8DE1-DAB63DAB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65150"/>
            <a:ext cx="8223250" cy="758775"/>
          </a:xfrm>
        </p:spPr>
        <p:txBody>
          <a:bodyPr>
            <a:noAutofit/>
          </a:bodyPr>
          <a:lstStyle/>
          <a:p>
            <a:pPr algn="ctr"/>
            <a:r>
              <a:rPr lang="en-US" altLang="zh-TW" sz="2800" dirty="0">
                <a:latin typeface="Arial"/>
                <a:ea typeface="微軟正黑體"/>
                <a:cs typeface="Arial"/>
              </a:rPr>
              <a:t>There Are So Many Different SSDs On The Market</a:t>
            </a:r>
            <a:endParaRPr lang="zh-TW" altLang="en-US" sz="2800" dirty="0">
              <a:solidFill>
                <a:srgbClr val="D8E1E4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4300E07-1266-4984-8331-352F120ED41D}"/>
              </a:ext>
            </a:extLst>
          </p:cNvPr>
          <p:cNvSpPr txBox="1"/>
          <p:nvPr/>
        </p:nvSpPr>
        <p:spPr>
          <a:xfrm>
            <a:off x="2397577" y="1995487"/>
            <a:ext cx="4198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How to choose the right SSD for my application?</a:t>
            </a:r>
            <a:endParaRPr lang="zh-TW" altLang="en-US" sz="3200">
              <a:solidFill>
                <a:srgbClr val="E64F2C"/>
              </a:solidFill>
            </a:endParaRPr>
          </a:p>
        </p:txBody>
      </p:sp>
      <p:grpSp>
        <p:nvGrpSpPr>
          <p:cNvPr id="8" name="圖形 4" hidden="1">
            <a:extLst>
              <a:ext uri="{FF2B5EF4-FFF2-40B4-BE49-F238E27FC236}">
                <a16:creationId xmlns:a16="http://schemas.microsoft.com/office/drawing/2014/main" id="{8FF1F7C7-E11E-411C-9C49-5F3A9193DAA6}"/>
              </a:ext>
            </a:extLst>
          </p:cNvPr>
          <p:cNvGrpSpPr/>
          <p:nvPr/>
        </p:nvGrpSpPr>
        <p:grpSpPr>
          <a:xfrm>
            <a:off x="2102126" y="2143125"/>
            <a:ext cx="224014" cy="1209675"/>
            <a:chOff x="2102126" y="2143125"/>
            <a:chExt cx="224014" cy="1209675"/>
          </a:xfrm>
        </p:grpSpPr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05132583-DF0B-45E2-92A7-A9ADBD8CD5D5}"/>
                </a:ext>
              </a:extLst>
            </p:cNvPr>
            <p:cNvSpPr/>
            <p:nvPr/>
          </p:nvSpPr>
          <p:spPr>
            <a:xfrm>
              <a:off x="2102126" y="3126098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7E4FB52C-A53A-49B0-99F4-E90C6CEAF833}"/>
                </a:ext>
              </a:extLst>
            </p:cNvPr>
            <p:cNvSpPr/>
            <p:nvPr/>
          </p:nvSpPr>
          <p:spPr>
            <a:xfrm>
              <a:off x="2130128" y="2375651"/>
              <a:ext cx="22401" cy="739246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D5F73FAA-157A-4F7C-A408-DC618C920F15}"/>
                </a:ext>
              </a:extLst>
            </p:cNvPr>
            <p:cNvSpPr/>
            <p:nvPr/>
          </p:nvSpPr>
          <p:spPr>
            <a:xfrm>
              <a:off x="2102126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2" name="圖形 15" hidden="1">
            <a:extLst>
              <a:ext uri="{FF2B5EF4-FFF2-40B4-BE49-F238E27FC236}">
                <a16:creationId xmlns:a16="http://schemas.microsoft.com/office/drawing/2014/main" id="{66D8A797-8FF6-421B-BEB8-8578F84D7E94}"/>
              </a:ext>
            </a:extLst>
          </p:cNvPr>
          <p:cNvGrpSpPr/>
          <p:nvPr/>
        </p:nvGrpSpPr>
        <p:grpSpPr>
          <a:xfrm flipH="1">
            <a:off x="6666746" y="2143125"/>
            <a:ext cx="224014" cy="1209675"/>
            <a:chOff x="6666746" y="2143125"/>
            <a:chExt cx="224014" cy="1209675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3645D73F-BAA9-409D-8BEA-4A88675D8A0D}"/>
                </a:ext>
              </a:extLst>
            </p:cNvPr>
            <p:cNvSpPr/>
            <p:nvPr/>
          </p:nvSpPr>
          <p:spPr>
            <a:xfrm>
              <a:off x="6666746" y="3126098"/>
              <a:ext cx="179211" cy="201613"/>
            </a:xfrm>
            <a:custGeom>
              <a:avLst/>
              <a:gdLst>
                <a:gd name="connsiteX0" fmla="*/ 191308 w 179211"/>
                <a:gd name="connsiteY0" fmla="*/ 223790 h 201612"/>
                <a:gd name="connsiteX1" fmla="*/ 108199 w 179211"/>
                <a:gd name="connsiteY1" fmla="*/ 223790 h 201612"/>
                <a:gd name="connsiteX2" fmla="*/ 0 w 179211"/>
                <a:gd name="connsiteY2" fmla="*/ 115591 h 201612"/>
                <a:gd name="connsiteX3" fmla="*/ 0 w 179211"/>
                <a:gd name="connsiteY3" fmla="*/ 0 h 201612"/>
                <a:gd name="connsiteX4" fmla="*/ 68324 w 179211"/>
                <a:gd name="connsiteY4" fmla="*/ 0 h 201612"/>
                <a:gd name="connsiteX5" fmla="*/ 68324 w 179211"/>
                <a:gd name="connsiteY5" fmla="*/ 115591 h 201612"/>
                <a:gd name="connsiteX6" fmla="*/ 107975 w 179211"/>
                <a:gd name="connsiteY6" fmla="*/ 155242 h 201612"/>
                <a:gd name="connsiteX7" fmla="*/ 191084 w 179211"/>
                <a:gd name="connsiteY7" fmla="*/ 155242 h 201612"/>
                <a:gd name="connsiteX8" fmla="*/ 191084 w 179211"/>
                <a:gd name="connsiteY8" fmla="*/ 223790 h 20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11" h="201612">
                  <a:moveTo>
                    <a:pt x="191308" y="223790"/>
                  </a:moveTo>
                  <a:lnTo>
                    <a:pt x="108199" y="223790"/>
                  </a:lnTo>
                  <a:cubicBezTo>
                    <a:pt x="48611" y="223790"/>
                    <a:pt x="0" y="175179"/>
                    <a:pt x="0" y="115591"/>
                  </a:cubicBezTo>
                  <a:lnTo>
                    <a:pt x="0" y="0"/>
                  </a:lnTo>
                  <a:lnTo>
                    <a:pt x="68324" y="0"/>
                  </a:lnTo>
                  <a:lnTo>
                    <a:pt x="68324" y="115591"/>
                  </a:lnTo>
                  <a:cubicBezTo>
                    <a:pt x="68324" y="137545"/>
                    <a:pt x="86245" y="155242"/>
                    <a:pt x="107975" y="155242"/>
                  </a:cubicBezTo>
                  <a:lnTo>
                    <a:pt x="191084" y="155242"/>
                  </a:lnTo>
                  <a:lnTo>
                    <a:pt x="191084" y="223790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663AC55A-4E3A-4FC4-900A-90EAC1584845}"/>
                </a:ext>
              </a:extLst>
            </p:cNvPr>
            <p:cNvSpPr/>
            <p:nvPr/>
          </p:nvSpPr>
          <p:spPr>
            <a:xfrm>
              <a:off x="6694748" y="2375651"/>
              <a:ext cx="22401" cy="739246"/>
            </a:xfrm>
            <a:custGeom>
              <a:avLst/>
              <a:gdLst>
                <a:gd name="connsiteX0" fmla="*/ 0 w 0"/>
                <a:gd name="connsiteY0" fmla="*/ 0 h 739245"/>
                <a:gd name="connsiteX1" fmla="*/ 12321 w 0"/>
                <a:gd name="connsiteY1" fmla="*/ 0 h 739245"/>
                <a:gd name="connsiteX2" fmla="*/ 12321 w 0"/>
                <a:gd name="connsiteY2" fmla="*/ 750447 h 739245"/>
                <a:gd name="connsiteX3" fmla="*/ 0 w 0"/>
                <a:gd name="connsiteY3" fmla="*/ 750447 h 7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739245">
                  <a:moveTo>
                    <a:pt x="0" y="0"/>
                  </a:moveTo>
                  <a:lnTo>
                    <a:pt x="12321" y="0"/>
                  </a:lnTo>
                  <a:lnTo>
                    <a:pt x="12321" y="750447"/>
                  </a:lnTo>
                  <a:lnTo>
                    <a:pt x="0" y="750447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6D92FC09-F45E-470E-A5B4-3B4EFD204A00}"/>
                </a:ext>
              </a:extLst>
            </p:cNvPr>
            <p:cNvSpPr/>
            <p:nvPr/>
          </p:nvSpPr>
          <p:spPr>
            <a:xfrm>
              <a:off x="6666746" y="2143125"/>
              <a:ext cx="201613" cy="224014"/>
            </a:xfrm>
            <a:custGeom>
              <a:avLst/>
              <a:gdLst>
                <a:gd name="connsiteX0" fmla="*/ 68324 w 201612"/>
                <a:gd name="connsiteY0" fmla="*/ 232526 h 224013"/>
                <a:gd name="connsiteX1" fmla="*/ 0 w 201612"/>
                <a:gd name="connsiteY1" fmla="*/ 232526 h 224013"/>
                <a:gd name="connsiteX2" fmla="*/ 0 w 201612"/>
                <a:gd name="connsiteY2" fmla="*/ 108199 h 224013"/>
                <a:gd name="connsiteX3" fmla="*/ 108199 w 201612"/>
                <a:gd name="connsiteY3" fmla="*/ 0 h 224013"/>
                <a:gd name="connsiteX4" fmla="*/ 215501 w 201612"/>
                <a:gd name="connsiteY4" fmla="*/ 0 h 224013"/>
                <a:gd name="connsiteX5" fmla="*/ 215501 w 201612"/>
                <a:gd name="connsiteY5" fmla="*/ 68324 h 224013"/>
                <a:gd name="connsiteX6" fmla="*/ 108199 w 201612"/>
                <a:gd name="connsiteY6" fmla="*/ 68324 h 224013"/>
                <a:gd name="connsiteX7" fmla="*/ 68548 w 201612"/>
                <a:gd name="connsiteY7" fmla="*/ 107975 h 224013"/>
                <a:gd name="connsiteX8" fmla="*/ 68548 w 201612"/>
                <a:gd name="connsiteY8" fmla="*/ 232526 h 2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2" h="224013">
                  <a:moveTo>
                    <a:pt x="68324" y="232526"/>
                  </a:moveTo>
                  <a:lnTo>
                    <a:pt x="0" y="232526"/>
                  </a:lnTo>
                  <a:lnTo>
                    <a:pt x="0" y="108199"/>
                  </a:lnTo>
                  <a:cubicBezTo>
                    <a:pt x="0" y="48611"/>
                    <a:pt x="48611" y="0"/>
                    <a:pt x="108199" y="0"/>
                  </a:cubicBezTo>
                  <a:lnTo>
                    <a:pt x="215501" y="0"/>
                  </a:lnTo>
                  <a:lnTo>
                    <a:pt x="215501" y="68324"/>
                  </a:lnTo>
                  <a:lnTo>
                    <a:pt x="108199" y="68324"/>
                  </a:lnTo>
                  <a:cubicBezTo>
                    <a:pt x="86245" y="68324"/>
                    <a:pt x="68548" y="86245"/>
                    <a:pt x="68548" y="107975"/>
                  </a:cubicBezTo>
                  <a:lnTo>
                    <a:pt x="68548" y="232526"/>
                  </a:lnTo>
                  <a:close/>
                </a:path>
              </a:pathLst>
            </a:custGeom>
            <a:solidFill>
              <a:srgbClr val="95D6F9">
                <a:alpha val="70000"/>
              </a:srgb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9D17AB41-E72F-49F3-9D00-16A9BD4C3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665" y="2137450"/>
            <a:ext cx="219475" cy="120711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F0B4CF7-C385-4C84-B968-65AF116A5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285" y="2137450"/>
            <a:ext cx="219475" cy="120711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EB3DB69-F092-4DB0-AEAA-BD0CF278C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89" t="18855" r="41063" b="32997"/>
          <a:stretch/>
        </p:blipFill>
        <p:spPr>
          <a:xfrm>
            <a:off x="3662945" y="1129157"/>
            <a:ext cx="1671534" cy="3343066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E71FC142-2C60-48B4-9DCE-F0DE9CBA03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01454" y="4819962"/>
            <a:ext cx="941092" cy="16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72">
            <a:extLst>
              <a:ext uri="{FF2B5EF4-FFF2-40B4-BE49-F238E27FC236}">
                <a16:creationId xmlns:a16="http://schemas.microsoft.com/office/drawing/2014/main" id="{C981C167-DFFB-4CFC-AABD-D2D6A23C3298}"/>
              </a:ext>
            </a:extLst>
          </p:cNvPr>
          <p:cNvSpPr txBox="1">
            <a:spLocks/>
          </p:cNvSpPr>
          <p:nvPr/>
        </p:nvSpPr>
        <p:spPr>
          <a:xfrm>
            <a:off x="642143" y="167150"/>
            <a:ext cx="7859713" cy="10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3600" dirty="0">
                <a:solidFill>
                  <a:schemeClr val="bg1"/>
                </a:solidFill>
                <a:latin typeface="+mn-lt"/>
                <a:ea typeface="Microsoft JhengHei"/>
                <a:cs typeface="Arial" panose="020B0604020202020204" pitchFamily="34" charset="0"/>
                <a:sym typeface="Microsoft JhengHei"/>
              </a:rPr>
              <a:t>How Over-provisioning can Affect SSD Performance and Endurance</a:t>
            </a:r>
            <a:endParaRPr lang="zh-TW" sz="3600" dirty="0">
              <a:solidFill>
                <a:schemeClr val="bg1"/>
              </a:solidFill>
              <a:latin typeface="+mn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5" name="圓角矩形 110">
            <a:extLst>
              <a:ext uri="{FF2B5EF4-FFF2-40B4-BE49-F238E27FC236}">
                <a16:creationId xmlns:a16="http://schemas.microsoft.com/office/drawing/2014/main" id="{5F30DE3F-60E2-44D9-A98C-180F92014DD1}"/>
              </a:ext>
            </a:extLst>
          </p:cNvPr>
          <p:cNvSpPr/>
          <p:nvPr/>
        </p:nvSpPr>
        <p:spPr>
          <a:xfrm>
            <a:off x="444054" y="2004816"/>
            <a:ext cx="8229600" cy="287494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80B824C8-9C1F-462F-83FB-FC8BC0BF452C}"/>
              </a:ext>
            </a:extLst>
          </p:cNvPr>
          <p:cNvGrpSpPr/>
          <p:nvPr/>
        </p:nvGrpSpPr>
        <p:grpSpPr>
          <a:xfrm>
            <a:off x="591310" y="2200466"/>
            <a:ext cx="3049823" cy="2363392"/>
            <a:chOff x="477523" y="1727571"/>
            <a:chExt cx="3388674" cy="2625977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2A31F24-7E07-405F-B333-D8CAA7CABCF3}"/>
                </a:ext>
              </a:extLst>
            </p:cNvPr>
            <p:cNvSpPr/>
            <p:nvPr/>
          </p:nvSpPr>
          <p:spPr>
            <a:xfrm>
              <a:off x="2702170" y="1873532"/>
              <a:ext cx="991119" cy="1929889"/>
            </a:xfrm>
            <a:prstGeom prst="rect">
              <a:avLst/>
            </a:prstGeom>
            <a:gradFill>
              <a:gsLst>
                <a:gs pos="0">
                  <a:srgbClr val="3BCCFF">
                    <a:alpha val="0"/>
                  </a:srgbClr>
                </a:gs>
                <a:gs pos="100000">
                  <a:srgbClr val="B4FCF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D5A9D780-D4C0-4F6D-B288-6D4DFB310A27}"/>
                </a:ext>
              </a:extLst>
            </p:cNvPr>
            <p:cNvGrpSpPr/>
            <p:nvPr/>
          </p:nvGrpSpPr>
          <p:grpSpPr>
            <a:xfrm>
              <a:off x="947110" y="1875261"/>
              <a:ext cx="2755162" cy="2018316"/>
              <a:chOff x="947110" y="1875261"/>
              <a:chExt cx="2755162" cy="2018316"/>
            </a:xfrm>
          </p:grpSpPr>
          <p:pic>
            <p:nvPicPr>
              <p:cNvPr id="88" name="圖片 87">
                <a:extLst>
                  <a:ext uri="{FF2B5EF4-FFF2-40B4-BE49-F238E27FC236}">
                    <a16:creationId xmlns:a16="http://schemas.microsoft.com/office/drawing/2014/main" id="{04C6BCA7-FFDA-4A30-8847-799216A09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110" y="1875261"/>
                <a:ext cx="2755162" cy="2018316"/>
              </a:xfrm>
              <a:prstGeom prst="rect">
                <a:avLst/>
              </a:prstGeom>
            </p:spPr>
          </p:pic>
          <p:pic>
            <p:nvPicPr>
              <p:cNvPr id="148" name="圖片 147">
                <a:extLst>
                  <a:ext uri="{FF2B5EF4-FFF2-40B4-BE49-F238E27FC236}">
                    <a16:creationId xmlns:a16="http://schemas.microsoft.com/office/drawing/2014/main" id="{79083393-1217-4966-B946-36A3D6881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110" y="1875261"/>
                <a:ext cx="2755162" cy="2018316"/>
              </a:xfrm>
              <a:prstGeom prst="rect">
                <a:avLst/>
              </a:prstGeom>
            </p:spPr>
          </p:pic>
        </p:grp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8576D456-03D9-4E69-86E4-EBE377519DA3}"/>
                </a:ext>
              </a:extLst>
            </p:cNvPr>
            <p:cNvSpPr txBox="1"/>
            <p:nvPr/>
          </p:nvSpPr>
          <p:spPr>
            <a:xfrm>
              <a:off x="533400" y="1727571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14</a:t>
              </a:r>
              <a:endParaRPr lang="zh-TW" altLang="en-US" sz="1200"/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0789558B-9FF3-4D86-894A-7ED6C46498A4}"/>
                </a:ext>
              </a:extLst>
            </p:cNvPr>
            <p:cNvSpPr txBox="1"/>
            <p:nvPr/>
          </p:nvSpPr>
          <p:spPr>
            <a:xfrm>
              <a:off x="533400" y="2008524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12</a:t>
              </a:r>
              <a:endParaRPr lang="zh-TW" altLang="en-US" sz="1200"/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F18878E6-5739-4C5E-8E44-144685E80EBE}"/>
                </a:ext>
              </a:extLst>
            </p:cNvPr>
            <p:cNvSpPr txBox="1"/>
            <p:nvPr/>
          </p:nvSpPr>
          <p:spPr>
            <a:xfrm>
              <a:off x="533400" y="2285522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10</a:t>
              </a:r>
              <a:endParaRPr lang="zh-TW" altLang="en-US" sz="1200"/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D2E88082-4D88-4611-8084-D591C6ADEA40}"/>
                </a:ext>
              </a:extLst>
            </p:cNvPr>
            <p:cNvSpPr txBox="1"/>
            <p:nvPr/>
          </p:nvSpPr>
          <p:spPr>
            <a:xfrm>
              <a:off x="533400" y="2560001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8</a:t>
              </a:r>
              <a:endParaRPr lang="zh-TW" altLang="en-US" sz="1200"/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D86D8D1B-56F3-4806-ACA9-5C27C3DFC6EB}"/>
                </a:ext>
              </a:extLst>
            </p:cNvPr>
            <p:cNvSpPr txBox="1"/>
            <p:nvPr/>
          </p:nvSpPr>
          <p:spPr>
            <a:xfrm>
              <a:off x="533400" y="2831666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6</a:t>
              </a:r>
              <a:endParaRPr lang="zh-TW" altLang="en-US" sz="1200"/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445ACA07-9FA2-4300-8083-2604E62B33DD}"/>
                </a:ext>
              </a:extLst>
            </p:cNvPr>
            <p:cNvSpPr txBox="1"/>
            <p:nvPr/>
          </p:nvSpPr>
          <p:spPr>
            <a:xfrm>
              <a:off x="533400" y="3106606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4</a:t>
              </a:r>
              <a:endParaRPr lang="zh-TW" altLang="en-US" sz="1200"/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7F4F594F-94CC-4C97-999F-4A4A1B89FFD8}"/>
                </a:ext>
              </a:extLst>
            </p:cNvPr>
            <p:cNvSpPr txBox="1"/>
            <p:nvPr/>
          </p:nvSpPr>
          <p:spPr>
            <a:xfrm>
              <a:off x="533400" y="3377809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2</a:t>
              </a:r>
              <a:endParaRPr lang="zh-TW" altLang="en-US" sz="1200"/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FBBA4646-9500-4156-9844-7A29BD04E67D}"/>
                </a:ext>
              </a:extLst>
            </p:cNvPr>
            <p:cNvSpPr txBox="1"/>
            <p:nvPr/>
          </p:nvSpPr>
          <p:spPr>
            <a:xfrm>
              <a:off x="533400" y="3664922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0</a:t>
              </a:r>
              <a:endParaRPr lang="zh-TW" altLang="en-US" sz="1200"/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54D1C2BE-A5D6-4A19-A85C-2F25EF31E728}"/>
                </a:ext>
              </a:extLst>
            </p:cNvPr>
            <p:cNvSpPr txBox="1"/>
            <p:nvPr/>
          </p:nvSpPr>
          <p:spPr>
            <a:xfrm>
              <a:off x="477523" y="3835584"/>
              <a:ext cx="4171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WAF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8798E005-52C5-4E27-B9F6-E298945E966C}"/>
                </a:ext>
              </a:extLst>
            </p:cNvPr>
            <p:cNvSpPr txBox="1"/>
            <p:nvPr/>
          </p:nvSpPr>
          <p:spPr>
            <a:xfrm>
              <a:off x="879074" y="4107327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Percent Filled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6BCC8306-BB0B-48D1-8D16-E14E83A73402}"/>
                </a:ext>
              </a:extLst>
            </p:cNvPr>
            <p:cNvSpPr txBox="1"/>
            <p:nvPr/>
          </p:nvSpPr>
          <p:spPr>
            <a:xfrm>
              <a:off x="718748" y="3889470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0</a:t>
              </a:r>
              <a:endParaRPr lang="zh-TW" altLang="en-US" sz="1200"/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FC98F8DB-F005-4BC2-981D-A41E6C41637B}"/>
                </a:ext>
              </a:extLst>
            </p:cNvPr>
            <p:cNvSpPr txBox="1"/>
            <p:nvPr/>
          </p:nvSpPr>
          <p:spPr>
            <a:xfrm>
              <a:off x="1288425" y="3889470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20</a:t>
              </a:r>
              <a:endParaRPr lang="zh-TW" altLang="en-US" sz="1200"/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597C62CB-EDD2-4C60-8EE9-9A52F5173575}"/>
                </a:ext>
              </a:extLst>
            </p:cNvPr>
            <p:cNvSpPr txBox="1"/>
            <p:nvPr/>
          </p:nvSpPr>
          <p:spPr>
            <a:xfrm>
              <a:off x="1815959" y="3889470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40</a:t>
              </a:r>
              <a:endParaRPr lang="zh-TW" altLang="en-US" sz="1200"/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EB71DA35-842F-4226-AD2B-8535422AB407}"/>
                </a:ext>
              </a:extLst>
            </p:cNvPr>
            <p:cNvSpPr txBox="1"/>
            <p:nvPr/>
          </p:nvSpPr>
          <p:spPr>
            <a:xfrm>
              <a:off x="2349414" y="3889470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60</a:t>
              </a:r>
              <a:endParaRPr lang="zh-TW" altLang="en-US" sz="1200"/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5C6479E1-E812-4CDD-9560-79B811827D45}"/>
                </a:ext>
              </a:extLst>
            </p:cNvPr>
            <p:cNvSpPr txBox="1"/>
            <p:nvPr/>
          </p:nvSpPr>
          <p:spPr>
            <a:xfrm>
              <a:off x="2875192" y="3889470"/>
              <a:ext cx="41957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80</a:t>
              </a:r>
              <a:endParaRPr lang="zh-TW" altLang="en-US" sz="1200"/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61D6A45B-7313-4070-A20B-F2DC3ECE693A}"/>
                </a:ext>
              </a:extLst>
            </p:cNvPr>
            <p:cNvSpPr txBox="1"/>
            <p:nvPr/>
          </p:nvSpPr>
          <p:spPr>
            <a:xfrm>
              <a:off x="3382478" y="3889470"/>
              <a:ext cx="483719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/>
                <a:t>100</a:t>
              </a:r>
              <a:endParaRPr lang="zh-TW" altLang="en-US" sz="1200"/>
            </a:p>
          </p:txBody>
        </p:sp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51AA7C9A-6840-41F6-87E0-B29F3C29BCDF}"/>
                </a:ext>
              </a:extLst>
            </p:cNvPr>
            <p:cNvSpPr txBox="1"/>
            <p:nvPr/>
          </p:nvSpPr>
          <p:spPr>
            <a:xfrm>
              <a:off x="2090272" y="4076549"/>
              <a:ext cx="1717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i="1"/>
                <a:t>WAF vs. OP on M600</a:t>
              </a:r>
              <a:endParaRPr lang="zh-TW" altLang="en-US" sz="1200" b="1" i="1"/>
            </a:p>
          </p:txBody>
        </p:sp>
      </p:grpSp>
      <p:sp>
        <p:nvSpPr>
          <p:cNvPr id="149" name="內容版面配置區 1">
            <a:extLst>
              <a:ext uri="{FF2B5EF4-FFF2-40B4-BE49-F238E27FC236}">
                <a16:creationId xmlns:a16="http://schemas.microsoft.com/office/drawing/2014/main" id="{F79261D2-055A-4671-9FC8-015B6ED6AC0F}"/>
              </a:ext>
            </a:extLst>
          </p:cNvPr>
          <p:cNvSpPr txBox="1">
            <a:spLocks/>
          </p:cNvSpPr>
          <p:nvPr/>
        </p:nvSpPr>
        <p:spPr>
          <a:xfrm>
            <a:off x="641600" y="1427793"/>
            <a:ext cx="7448813" cy="820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TW">
                <a:solidFill>
                  <a:schemeClr val="bg1"/>
                </a:solidFill>
              </a:rPr>
              <a:t>With the additional Over-provisioning,  the </a:t>
            </a:r>
            <a:r>
              <a:rPr kumimoji="1" lang="en" altLang="zh-TW">
                <a:solidFill>
                  <a:schemeClr val="bg1"/>
                </a:solidFill>
              </a:rPr>
              <a:t>Write Amplification can be reduced </a:t>
            </a:r>
            <a:r>
              <a:rPr kumimoji="1" lang="en-US" altLang="zh-TW">
                <a:solidFill>
                  <a:schemeClr val="bg1"/>
                </a:solidFill>
              </a:rPr>
              <a:t>dramatically.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And with reduced write actions, SSD's endurance can be increased.</a:t>
            </a:r>
            <a:endParaRPr kumimoji="1" lang="en-US" altLang="zh-TW">
              <a:solidFill>
                <a:schemeClr val="bg1"/>
              </a:solidFill>
            </a:endParaRPr>
          </a:p>
        </p:txBody>
      </p: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E040391C-60EC-471D-81BF-8DC813648F41}"/>
              </a:ext>
            </a:extLst>
          </p:cNvPr>
          <p:cNvGrpSpPr/>
          <p:nvPr/>
        </p:nvGrpSpPr>
        <p:grpSpPr>
          <a:xfrm>
            <a:off x="3961149" y="2994292"/>
            <a:ext cx="4541251" cy="1628826"/>
            <a:chOff x="3998075" y="2663459"/>
            <a:chExt cx="5045807" cy="1809797"/>
          </a:xfrm>
        </p:grpSpPr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9C35FB88-C9D3-4500-BE2A-7B6A6CEF95B8}"/>
                </a:ext>
              </a:extLst>
            </p:cNvPr>
            <p:cNvGrpSpPr/>
            <p:nvPr/>
          </p:nvGrpSpPr>
          <p:grpSpPr>
            <a:xfrm>
              <a:off x="4587392" y="2794300"/>
              <a:ext cx="4300152" cy="1242747"/>
              <a:chOff x="4629254" y="3199054"/>
              <a:chExt cx="3183082" cy="919913"/>
            </a:xfrm>
          </p:grpSpPr>
          <p:pic>
            <p:nvPicPr>
              <p:cNvPr id="177" name="圖片 176">
                <a:extLst>
                  <a:ext uri="{FF2B5EF4-FFF2-40B4-BE49-F238E27FC236}">
                    <a16:creationId xmlns:a16="http://schemas.microsoft.com/office/drawing/2014/main" id="{EDFA1355-889A-4176-96DE-32C97D43E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9254" y="3199054"/>
                <a:ext cx="3183082" cy="919913"/>
              </a:xfrm>
              <a:prstGeom prst="rect">
                <a:avLst/>
              </a:prstGeom>
            </p:spPr>
          </p:pic>
          <p:pic>
            <p:nvPicPr>
              <p:cNvPr id="178" name="圖片 177">
                <a:extLst>
                  <a:ext uri="{FF2B5EF4-FFF2-40B4-BE49-F238E27FC236}">
                    <a16:creationId xmlns:a16="http://schemas.microsoft.com/office/drawing/2014/main" id="{21C26B22-FBEF-47AC-8D18-4C84822C9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9254" y="3199054"/>
                <a:ext cx="3183082" cy="919913"/>
              </a:xfrm>
              <a:prstGeom prst="rect">
                <a:avLst/>
              </a:prstGeom>
            </p:spPr>
          </p:pic>
        </p:grp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C06BA368-D8C1-40FF-84FB-4EDA32CB4FC5}"/>
                </a:ext>
              </a:extLst>
            </p:cNvPr>
            <p:cNvSpPr txBox="1"/>
            <p:nvPr/>
          </p:nvSpPr>
          <p:spPr>
            <a:xfrm>
              <a:off x="3998075" y="3838949"/>
              <a:ext cx="4171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TBW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3" name="文字方塊 152">
              <a:extLst>
                <a:ext uri="{FF2B5EF4-FFF2-40B4-BE49-F238E27FC236}">
                  <a16:creationId xmlns:a16="http://schemas.microsoft.com/office/drawing/2014/main" id="{E7B21129-B97B-4872-BDF3-52F0D6105022}"/>
                </a:ext>
              </a:extLst>
            </p:cNvPr>
            <p:cNvSpPr txBox="1"/>
            <p:nvPr/>
          </p:nvSpPr>
          <p:spPr>
            <a:xfrm>
              <a:off x="4540960" y="4257812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Percent Filled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4" name="文字方塊 153">
              <a:extLst>
                <a:ext uri="{FF2B5EF4-FFF2-40B4-BE49-F238E27FC236}">
                  <a16:creationId xmlns:a16="http://schemas.microsoft.com/office/drawing/2014/main" id="{462D838B-D6A5-400A-8582-4D0D9768B0AA}"/>
                </a:ext>
              </a:extLst>
            </p:cNvPr>
            <p:cNvSpPr txBox="1"/>
            <p:nvPr/>
          </p:nvSpPr>
          <p:spPr>
            <a:xfrm>
              <a:off x="4342680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0</a:t>
              </a:r>
              <a:endParaRPr lang="zh-TW" altLang="en-US" sz="1100"/>
            </a:p>
          </p:txBody>
        </p:sp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041BF07B-8AF7-4B8B-B93A-5C0681E2FDAE}"/>
                </a:ext>
              </a:extLst>
            </p:cNvPr>
            <p:cNvSpPr txBox="1"/>
            <p:nvPr/>
          </p:nvSpPr>
          <p:spPr>
            <a:xfrm>
              <a:off x="4770843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</a:t>
              </a:r>
              <a:endParaRPr lang="zh-TW" altLang="en-US" sz="1100"/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E92DA069-52CE-4EB2-91FF-B46E517E1CF6}"/>
                </a:ext>
              </a:extLst>
            </p:cNvPr>
            <p:cNvSpPr txBox="1"/>
            <p:nvPr/>
          </p:nvSpPr>
          <p:spPr>
            <a:xfrm>
              <a:off x="5199006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20</a:t>
              </a:r>
              <a:endParaRPr lang="zh-TW" altLang="en-US" sz="1100"/>
            </a:p>
          </p:txBody>
        </p:sp>
        <p:sp>
          <p:nvSpPr>
            <p:cNvPr id="157" name="文字方塊 156">
              <a:extLst>
                <a:ext uri="{FF2B5EF4-FFF2-40B4-BE49-F238E27FC236}">
                  <a16:creationId xmlns:a16="http://schemas.microsoft.com/office/drawing/2014/main" id="{8294B104-7722-4CD5-B5C6-35661196FEDF}"/>
                </a:ext>
              </a:extLst>
            </p:cNvPr>
            <p:cNvSpPr txBox="1"/>
            <p:nvPr/>
          </p:nvSpPr>
          <p:spPr>
            <a:xfrm>
              <a:off x="5627169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30</a:t>
              </a:r>
              <a:endParaRPr lang="zh-TW" altLang="en-US" sz="1100"/>
            </a:p>
          </p:txBody>
        </p:sp>
        <p:sp>
          <p:nvSpPr>
            <p:cNvPr id="158" name="文字方塊 157">
              <a:extLst>
                <a:ext uri="{FF2B5EF4-FFF2-40B4-BE49-F238E27FC236}">
                  <a16:creationId xmlns:a16="http://schemas.microsoft.com/office/drawing/2014/main" id="{897739D8-D80C-4F8F-AE08-4DE5615BB679}"/>
                </a:ext>
              </a:extLst>
            </p:cNvPr>
            <p:cNvSpPr txBox="1"/>
            <p:nvPr/>
          </p:nvSpPr>
          <p:spPr>
            <a:xfrm>
              <a:off x="6055332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40</a:t>
              </a:r>
              <a:endParaRPr lang="zh-TW" altLang="en-US" sz="1100"/>
            </a:p>
          </p:txBody>
        </p:sp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5C674555-F0E9-44CD-907A-D64E5FEE664A}"/>
                </a:ext>
              </a:extLst>
            </p:cNvPr>
            <p:cNvSpPr txBox="1"/>
            <p:nvPr/>
          </p:nvSpPr>
          <p:spPr>
            <a:xfrm>
              <a:off x="6483495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50</a:t>
              </a:r>
              <a:endParaRPr lang="zh-TW" altLang="en-US" sz="1100"/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658A3673-A7A1-4F5A-91D2-BB5B8556BBF0}"/>
                </a:ext>
              </a:extLst>
            </p:cNvPr>
            <p:cNvSpPr txBox="1"/>
            <p:nvPr/>
          </p:nvSpPr>
          <p:spPr>
            <a:xfrm>
              <a:off x="6911658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60</a:t>
              </a:r>
              <a:endParaRPr lang="zh-TW" altLang="en-US" sz="1100"/>
            </a:p>
          </p:txBody>
        </p:sp>
        <p:sp>
          <p:nvSpPr>
            <p:cNvPr id="161" name="文字方塊 160">
              <a:extLst>
                <a:ext uri="{FF2B5EF4-FFF2-40B4-BE49-F238E27FC236}">
                  <a16:creationId xmlns:a16="http://schemas.microsoft.com/office/drawing/2014/main" id="{B1FD9403-A37D-442B-83CF-F87446056A8A}"/>
                </a:ext>
              </a:extLst>
            </p:cNvPr>
            <p:cNvSpPr txBox="1"/>
            <p:nvPr/>
          </p:nvSpPr>
          <p:spPr>
            <a:xfrm>
              <a:off x="7339821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70</a:t>
              </a:r>
              <a:endParaRPr lang="zh-TW" altLang="en-US" sz="1100"/>
            </a:p>
          </p:txBody>
        </p:sp>
        <p:sp>
          <p:nvSpPr>
            <p:cNvPr id="162" name="文字方塊 161">
              <a:extLst>
                <a:ext uri="{FF2B5EF4-FFF2-40B4-BE49-F238E27FC236}">
                  <a16:creationId xmlns:a16="http://schemas.microsoft.com/office/drawing/2014/main" id="{74810458-827B-4D2C-830B-508C0F3C73B7}"/>
                </a:ext>
              </a:extLst>
            </p:cNvPr>
            <p:cNvSpPr txBox="1"/>
            <p:nvPr/>
          </p:nvSpPr>
          <p:spPr>
            <a:xfrm>
              <a:off x="7767984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80</a:t>
              </a:r>
              <a:endParaRPr lang="zh-TW" altLang="en-US" sz="1100"/>
            </a:p>
          </p:txBody>
        </p:sp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5C5A3E34-7EB3-4BB0-969C-9A833F544B16}"/>
                </a:ext>
              </a:extLst>
            </p:cNvPr>
            <p:cNvSpPr txBox="1"/>
            <p:nvPr/>
          </p:nvSpPr>
          <p:spPr>
            <a:xfrm>
              <a:off x="8196147" y="4001686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90</a:t>
              </a:r>
              <a:endParaRPr lang="zh-TW" altLang="en-US" sz="1100"/>
            </a:p>
          </p:txBody>
        </p:sp>
        <p:sp>
          <p:nvSpPr>
            <p:cNvPr id="164" name="文字方塊 163">
              <a:extLst>
                <a:ext uri="{FF2B5EF4-FFF2-40B4-BE49-F238E27FC236}">
                  <a16:creationId xmlns:a16="http://schemas.microsoft.com/office/drawing/2014/main" id="{05D7D83C-D458-4A45-A8BC-BC2AFDC532EF}"/>
                </a:ext>
              </a:extLst>
            </p:cNvPr>
            <p:cNvSpPr txBox="1"/>
            <p:nvPr/>
          </p:nvSpPr>
          <p:spPr>
            <a:xfrm>
              <a:off x="8561228" y="4001686"/>
              <a:ext cx="482654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100</a:t>
              </a:r>
              <a:endParaRPr lang="zh-TW" altLang="en-US" sz="1100"/>
            </a:p>
          </p:txBody>
        </p:sp>
        <p:sp>
          <p:nvSpPr>
            <p:cNvPr id="165" name="文字方塊 164">
              <a:extLst>
                <a:ext uri="{FF2B5EF4-FFF2-40B4-BE49-F238E27FC236}">
                  <a16:creationId xmlns:a16="http://schemas.microsoft.com/office/drawing/2014/main" id="{72C921E3-FD19-4740-A43B-0A5D9BBDCD0B}"/>
                </a:ext>
              </a:extLst>
            </p:cNvPr>
            <p:cNvSpPr txBox="1"/>
            <p:nvPr/>
          </p:nvSpPr>
          <p:spPr>
            <a:xfrm>
              <a:off x="4223849" y="3823718"/>
              <a:ext cx="419572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</a:t>
              </a:r>
              <a:endParaRPr lang="zh-TW" altLang="en-US" sz="1100"/>
            </a:p>
          </p:txBody>
        </p:sp>
        <p:sp>
          <p:nvSpPr>
            <p:cNvPr id="166" name="文字方塊 165">
              <a:extLst>
                <a:ext uri="{FF2B5EF4-FFF2-40B4-BE49-F238E27FC236}">
                  <a16:creationId xmlns:a16="http://schemas.microsoft.com/office/drawing/2014/main" id="{110200A2-7EE9-40C3-ADCF-B63B06EEE492}"/>
                </a:ext>
              </a:extLst>
            </p:cNvPr>
            <p:cNvSpPr txBox="1"/>
            <p:nvPr/>
          </p:nvSpPr>
          <p:spPr>
            <a:xfrm>
              <a:off x="4157740" y="3438132"/>
              <a:ext cx="485681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100</a:t>
              </a:r>
              <a:endParaRPr lang="zh-TW" altLang="en-US" sz="1100"/>
            </a:p>
          </p:txBody>
        </p:sp>
        <p:sp>
          <p:nvSpPr>
            <p:cNvPr id="167" name="文字方塊 166">
              <a:extLst>
                <a:ext uri="{FF2B5EF4-FFF2-40B4-BE49-F238E27FC236}">
                  <a16:creationId xmlns:a16="http://schemas.microsoft.com/office/drawing/2014/main" id="{C0E7C28E-3CAB-43FE-9F48-0656C3705B2B}"/>
                </a:ext>
              </a:extLst>
            </p:cNvPr>
            <p:cNvSpPr txBox="1"/>
            <p:nvPr/>
          </p:nvSpPr>
          <p:spPr>
            <a:xfrm>
              <a:off x="4045385" y="3052545"/>
              <a:ext cx="598036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1000</a:t>
              </a:r>
              <a:endParaRPr lang="zh-TW" altLang="en-US" sz="1100"/>
            </a:p>
          </p:txBody>
        </p:sp>
        <p:sp>
          <p:nvSpPr>
            <p:cNvPr id="168" name="文字方塊 167">
              <a:extLst>
                <a:ext uri="{FF2B5EF4-FFF2-40B4-BE49-F238E27FC236}">
                  <a16:creationId xmlns:a16="http://schemas.microsoft.com/office/drawing/2014/main" id="{505A4604-20D0-4353-81A7-CAF60F67D061}"/>
                </a:ext>
              </a:extLst>
            </p:cNvPr>
            <p:cNvSpPr txBox="1"/>
            <p:nvPr/>
          </p:nvSpPr>
          <p:spPr>
            <a:xfrm>
              <a:off x="4000743" y="2666959"/>
              <a:ext cx="642678" cy="2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/>
                <a:t>10000</a:t>
              </a:r>
              <a:endParaRPr lang="zh-TW" altLang="en-US" sz="1100"/>
            </a:p>
          </p:txBody>
        </p:sp>
        <p:cxnSp>
          <p:nvCxnSpPr>
            <p:cNvPr id="169" name="直線接點 168">
              <a:extLst>
                <a:ext uri="{FF2B5EF4-FFF2-40B4-BE49-F238E27FC236}">
                  <a16:creationId xmlns:a16="http://schemas.microsoft.com/office/drawing/2014/main" id="{A3B3A6D6-E368-49E0-8463-AFBC8596291A}"/>
                </a:ext>
              </a:extLst>
            </p:cNvPr>
            <p:cNvCxnSpPr/>
            <p:nvPr/>
          </p:nvCxnSpPr>
          <p:spPr>
            <a:xfrm>
              <a:off x="5088646" y="2782247"/>
              <a:ext cx="317241" cy="0"/>
            </a:xfrm>
            <a:prstGeom prst="line">
              <a:avLst/>
            </a:prstGeom>
            <a:ln w="28575">
              <a:solidFill>
                <a:srgbClr val="A3B2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 169">
              <a:extLst>
                <a:ext uri="{FF2B5EF4-FFF2-40B4-BE49-F238E27FC236}">
                  <a16:creationId xmlns:a16="http://schemas.microsoft.com/office/drawing/2014/main" id="{2282C178-05D5-4BC0-B287-77BA29355605}"/>
                </a:ext>
              </a:extLst>
            </p:cNvPr>
            <p:cNvCxnSpPr/>
            <p:nvPr/>
          </p:nvCxnSpPr>
          <p:spPr>
            <a:xfrm>
              <a:off x="5928885" y="2769667"/>
              <a:ext cx="317241" cy="0"/>
            </a:xfrm>
            <a:prstGeom prst="line">
              <a:avLst/>
            </a:prstGeom>
            <a:ln w="28575">
              <a:solidFill>
                <a:srgbClr val="586D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 170">
              <a:extLst>
                <a:ext uri="{FF2B5EF4-FFF2-40B4-BE49-F238E27FC236}">
                  <a16:creationId xmlns:a16="http://schemas.microsoft.com/office/drawing/2014/main" id="{7EA8B677-B8EC-4E8C-856C-7C48292E7516}"/>
                </a:ext>
              </a:extLst>
            </p:cNvPr>
            <p:cNvCxnSpPr/>
            <p:nvPr/>
          </p:nvCxnSpPr>
          <p:spPr>
            <a:xfrm>
              <a:off x="6769124" y="2769667"/>
              <a:ext cx="317241" cy="0"/>
            </a:xfrm>
            <a:prstGeom prst="line">
              <a:avLst/>
            </a:prstGeom>
            <a:ln w="28575">
              <a:solidFill>
                <a:srgbClr val="51A6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>
              <a:extLst>
                <a:ext uri="{FF2B5EF4-FFF2-40B4-BE49-F238E27FC236}">
                  <a16:creationId xmlns:a16="http://schemas.microsoft.com/office/drawing/2014/main" id="{645AED8E-192D-4A3B-BEA7-3009289502F4}"/>
                </a:ext>
              </a:extLst>
            </p:cNvPr>
            <p:cNvCxnSpPr/>
            <p:nvPr/>
          </p:nvCxnSpPr>
          <p:spPr>
            <a:xfrm>
              <a:off x="7609363" y="2769747"/>
              <a:ext cx="317241" cy="0"/>
            </a:xfrm>
            <a:prstGeom prst="line">
              <a:avLst/>
            </a:prstGeom>
            <a:ln w="28575">
              <a:solidFill>
                <a:srgbClr val="4B4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E88B6093-C6BB-4891-A3C6-B88BA60BAA72}"/>
                </a:ext>
              </a:extLst>
            </p:cNvPr>
            <p:cNvSpPr txBox="1"/>
            <p:nvPr/>
          </p:nvSpPr>
          <p:spPr>
            <a:xfrm>
              <a:off x="5336521" y="2663459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128G</a:t>
              </a:r>
              <a:endParaRPr lang="zh-TW" altLang="en-US" sz="900" b="1"/>
            </a:p>
          </p:txBody>
        </p:sp>
        <p:sp>
          <p:nvSpPr>
            <p:cNvPr id="174" name="文字方塊 173">
              <a:extLst>
                <a:ext uri="{FF2B5EF4-FFF2-40B4-BE49-F238E27FC236}">
                  <a16:creationId xmlns:a16="http://schemas.microsoft.com/office/drawing/2014/main" id="{7385F2A6-5362-4183-BCD1-43C7CD2D602C}"/>
                </a:ext>
              </a:extLst>
            </p:cNvPr>
            <p:cNvSpPr txBox="1"/>
            <p:nvPr/>
          </p:nvSpPr>
          <p:spPr>
            <a:xfrm>
              <a:off x="6189512" y="2663459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256G</a:t>
              </a:r>
              <a:endParaRPr lang="zh-TW" altLang="en-US" sz="900" b="1"/>
            </a:p>
          </p:txBody>
        </p:sp>
        <p:sp>
          <p:nvSpPr>
            <p:cNvPr id="175" name="文字方塊 174">
              <a:extLst>
                <a:ext uri="{FF2B5EF4-FFF2-40B4-BE49-F238E27FC236}">
                  <a16:creationId xmlns:a16="http://schemas.microsoft.com/office/drawing/2014/main" id="{CEB9ACF6-099F-4B94-825B-2D258BBE12A8}"/>
                </a:ext>
              </a:extLst>
            </p:cNvPr>
            <p:cNvSpPr txBox="1"/>
            <p:nvPr/>
          </p:nvSpPr>
          <p:spPr>
            <a:xfrm>
              <a:off x="7036515" y="2663459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512G</a:t>
              </a:r>
              <a:endParaRPr lang="zh-TW" altLang="en-US" sz="900" b="1"/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DE4F06C7-1729-4F45-9800-70FCA6E1729E}"/>
                </a:ext>
              </a:extLst>
            </p:cNvPr>
            <p:cNvSpPr txBox="1"/>
            <p:nvPr/>
          </p:nvSpPr>
          <p:spPr>
            <a:xfrm>
              <a:off x="7883518" y="2663459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1024G</a:t>
              </a:r>
              <a:endParaRPr lang="zh-TW" altLang="en-US" sz="900" b="1"/>
            </a:p>
          </p:txBody>
        </p:sp>
      </p:grpSp>
      <p:grpSp>
        <p:nvGrpSpPr>
          <p:cNvPr id="180" name="群組 179">
            <a:extLst>
              <a:ext uri="{FF2B5EF4-FFF2-40B4-BE49-F238E27FC236}">
                <a16:creationId xmlns:a16="http://schemas.microsoft.com/office/drawing/2014/main" id="{EC781BAF-4AF1-490E-9647-02E738C09C31}"/>
              </a:ext>
            </a:extLst>
          </p:cNvPr>
          <p:cNvGrpSpPr/>
          <p:nvPr/>
        </p:nvGrpSpPr>
        <p:grpSpPr>
          <a:xfrm>
            <a:off x="5192589" y="2182635"/>
            <a:ext cx="3006341" cy="727838"/>
            <a:chOff x="5782183" y="1831657"/>
            <a:chExt cx="3340359" cy="808704"/>
          </a:xfrm>
        </p:grpSpPr>
        <p:sp>
          <p:nvSpPr>
            <p:cNvPr id="181" name="語音泡泡: 矩形 180">
              <a:extLst>
                <a:ext uri="{FF2B5EF4-FFF2-40B4-BE49-F238E27FC236}">
                  <a16:creationId xmlns:a16="http://schemas.microsoft.com/office/drawing/2014/main" id="{15A2D6DE-EB41-4579-ABD4-6C2E5AC53186}"/>
                </a:ext>
              </a:extLst>
            </p:cNvPr>
            <p:cNvSpPr/>
            <p:nvPr/>
          </p:nvSpPr>
          <p:spPr>
            <a:xfrm>
              <a:off x="5782183" y="1831657"/>
              <a:ext cx="3340359" cy="808704"/>
            </a:xfrm>
            <a:prstGeom prst="wedgeRectCallout">
              <a:avLst>
                <a:gd name="adj1" fmla="val -13524"/>
                <a:gd name="adj2" fmla="val 4610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kumimoji="1"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</a:t>
              </a:r>
              <a:r>
                <a:rPr kumimoji="1" lang="en-US" altLang="zh-TW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WAF reduced </a:t>
              </a:r>
            </a:p>
            <a:p>
              <a:pPr>
                <a:lnSpc>
                  <a:spcPct val="150000"/>
                </a:lnSpc>
              </a:pPr>
              <a:r>
                <a:rPr kumimoji="1"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</a:t>
              </a:r>
              <a:r>
                <a:rPr kumimoji="1" lang="en-US" altLang="zh-TW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 life (TBW) increase</a:t>
              </a:r>
              <a:endPara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箭號: 向下 181">
              <a:extLst>
                <a:ext uri="{FF2B5EF4-FFF2-40B4-BE49-F238E27FC236}">
                  <a16:creationId xmlns:a16="http://schemas.microsoft.com/office/drawing/2014/main" id="{8E3A4CFC-E1B4-46D8-9A56-81A12C156A29}"/>
                </a:ext>
              </a:extLst>
            </p:cNvPr>
            <p:cNvSpPr/>
            <p:nvPr/>
          </p:nvSpPr>
          <p:spPr>
            <a:xfrm>
              <a:off x="5835401" y="1994422"/>
              <a:ext cx="317240" cy="253566"/>
            </a:xfrm>
            <a:prstGeom prst="downArrow">
              <a:avLst/>
            </a:prstGeom>
            <a:solidFill>
              <a:srgbClr val="2CF8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cxnSp>
          <p:nvCxnSpPr>
            <p:cNvPr id="183" name="直線接點 182">
              <a:extLst>
                <a:ext uri="{FF2B5EF4-FFF2-40B4-BE49-F238E27FC236}">
                  <a16:creationId xmlns:a16="http://schemas.microsoft.com/office/drawing/2014/main" id="{8838B232-6B38-4CE4-ABF3-8B65CBABD2E0}"/>
                </a:ext>
              </a:extLst>
            </p:cNvPr>
            <p:cNvCxnSpPr>
              <a:cxnSpLocks/>
            </p:cNvCxnSpPr>
            <p:nvPr/>
          </p:nvCxnSpPr>
          <p:spPr>
            <a:xfrm>
              <a:off x="5872702" y="2276364"/>
              <a:ext cx="267769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箭號: 向下 183">
              <a:extLst>
                <a:ext uri="{FF2B5EF4-FFF2-40B4-BE49-F238E27FC236}">
                  <a16:creationId xmlns:a16="http://schemas.microsoft.com/office/drawing/2014/main" id="{FC7215DE-B82C-4795-A829-7F919599A0CA}"/>
                </a:ext>
              </a:extLst>
            </p:cNvPr>
            <p:cNvSpPr/>
            <p:nvPr/>
          </p:nvSpPr>
          <p:spPr>
            <a:xfrm rot="10800000">
              <a:off x="5827452" y="2318888"/>
              <a:ext cx="325189" cy="225566"/>
            </a:xfrm>
            <a:prstGeom prst="downArrow">
              <a:avLst/>
            </a:prstGeom>
            <a:solidFill>
              <a:srgbClr val="2CF8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</p:grpSp>
      <p:sp>
        <p:nvSpPr>
          <p:cNvPr id="185" name="文字方塊 184">
            <a:extLst>
              <a:ext uri="{FF2B5EF4-FFF2-40B4-BE49-F238E27FC236}">
                <a16:creationId xmlns:a16="http://schemas.microsoft.com/office/drawing/2014/main" id="{06F74747-A09B-4EB2-ABAF-B0A7D8566B9C}"/>
              </a:ext>
            </a:extLst>
          </p:cNvPr>
          <p:cNvSpPr txBox="1"/>
          <p:nvPr/>
        </p:nvSpPr>
        <p:spPr>
          <a:xfrm>
            <a:off x="6762663" y="4499268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/>
              <a:t>TBW</a:t>
            </a:r>
            <a:r>
              <a:rPr lang="zh-TW" altLang="en-US" sz="1200" b="1" i="1"/>
              <a:t> </a:t>
            </a:r>
            <a:r>
              <a:rPr lang="en-US" altLang="zh-TW" sz="1200" b="1" i="1"/>
              <a:t>vs. OP on M600</a:t>
            </a:r>
            <a:endParaRPr lang="zh-TW" altLang="en-US" sz="1200" b="1" i="1"/>
          </a:p>
        </p:txBody>
      </p:sp>
      <p:sp>
        <p:nvSpPr>
          <p:cNvPr id="179" name="Shape 141">
            <a:extLst>
              <a:ext uri="{FF2B5EF4-FFF2-40B4-BE49-F238E27FC236}">
                <a16:creationId xmlns:a16="http://schemas.microsoft.com/office/drawing/2014/main" id="{E233CDDB-69E6-4D6C-ADE5-47AB077F7042}"/>
              </a:ext>
            </a:extLst>
          </p:cNvPr>
          <p:cNvSpPr txBox="1"/>
          <p:nvPr/>
        </p:nvSpPr>
        <p:spPr>
          <a:xfrm>
            <a:off x="485512" y="4889168"/>
            <a:ext cx="8658488" cy="19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ttp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://w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ww.micron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~/med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a/documents/products/tech</a:t>
            </a:r>
            <a:r>
              <a:rPr lang="zh-TW" sz="8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cal-marketi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ng-b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ri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ef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over_prov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is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oni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n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g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_m600_for_data_center_tech_b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8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rPr>
              <a:t>ef.pdf</a:t>
            </a:r>
            <a:endParaRPr lang="zh-TW" altLang="en-US" sz="800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2197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98">
            <a:extLst>
              <a:ext uri="{FF2B5EF4-FFF2-40B4-BE49-F238E27FC236}">
                <a16:creationId xmlns:a16="http://schemas.microsoft.com/office/drawing/2014/main" id="{30CC27CF-28EC-479B-AEEE-A868DDF80A4E}"/>
              </a:ext>
            </a:extLst>
          </p:cNvPr>
          <p:cNvSpPr txBox="1">
            <a:spLocks/>
          </p:cNvSpPr>
          <p:nvPr/>
        </p:nvSpPr>
        <p:spPr>
          <a:xfrm>
            <a:off x="636201" y="214336"/>
            <a:ext cx="7533916" cy="100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dirty="0">
                <a:ea typeface="Microsoft JhengHei"/>
                <a:sym typeface="Microsoft JhengHei"/>
              </a:rPr>
              <a:t>The Advantage of Software-defined SSD Extra Over-provisioning </a:t>
            </a:r>
            <a:endParaRPr lang="zh-TW" b="1" spc="300" dirty="0">
              <a:solidFill>
                <a:srgbClr val="2CF8FD"/>
              </a:solidFill>
              <a:ea typeface="Microsoft JhengHei"/>
            </a:endParaRPr>
          </a:p>
        </p:txBody>
      </p:sp>
      <p:sp>
        <p:nvSpPr>
          <p:cNvPr id="13" name="Shape 200">
            <a:extLst>
              <a:ext uri="{FF2B5EF4-FFF2-40B4-BE49-F238E27FC236}">
                <a16:creationId xmlns:a16="http://schemas.microsoft.com/office/drawing/2014/main" id="{9A9C42AE-47D4-4DED-B50D-BCC7AB83EE52}"/>
              </a:ext>
            </a:extLst>
          </p:cNvPr>
          <p:cNvSpPr txBox="1"/>
          <p:nvPr/>
        </p:nvSpPr>
        <p:spPr>
          <a:xfrm>
            <a:off x="681514" y="3847726"/>
            <a:ext cx="2499191" cy="114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Above: Samsung 850 Pro as Single Disk </a:t>
            </a:r>
          </a:p>
          <a:p>
            <a:pPr lvl="0"/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Below: Micron M1100 as RAID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900">
              <a:solidFill>
                <a:schemeClr val="tx1">
                  <a:lumMod val="25000"/>
                  <a:lumOff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lvl="0"/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Test conditions:
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FIO configuration: runtime=1800 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ioengine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libaio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direct=1  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rw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randwrite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bs=4k 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numjobs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=1 </a:t>
            </a:r>
            <a:r>
              <a:rPr lang="en-US" altLang="zh-TW" sz="900" err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iodepth</a:t>
            </a:r>
            <a:r>
              <a:rPr lang="en-US" altLang="zh-TW" sz="900">
                <a:solidFill>
                  <a:schemeClr val="tx1">
                    <a:lumMod val="25000"/>
                    <a:lumOff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=32</a:t>
            </a:r>
            <a:endParaRPr lang="en-US" sz="900" i="0" u="none" strike="noStrike" cap="none">
              <a:solidFill>
                <a:schemeClr val="tx1">
                  <a:lumMod val="25000"/>
                  <a:lumOff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0DA58FF-9CA8-4D06-B48A-928D32678DA9}"/>
              </a:ext>
            </a:extLst>
          </p:cNvPr>
          <p:cNvGrpSpPr/>
          <p:nvPr/>
        </p:nvGrpSpPr>
        <p:grpSpPr>
          <a:xfrm>
            <a:off x="3282749" y="1547625"/>
            <a:ext cx="5587455" cy="3238208"/>
            <a:chOff x="3301420" y="2284347"/>
            <a:chExt cx="4861233" cy="2817326"/>
          </a:xfrm>
        </p:grpSpPr>
        <p:sp>
          <p:nvSpPr>
            <p:cNvPr id="15" name="圓角矩形 10">
              <a:extLst>
                <a:ext uri="{FF2B5EF4-FFF2-40B4-BE49-F238E27FC236}">
                  <a16:creationId xmlns:a16="http://schemas.microsoft.com/office/drawing/2014/main" id="{15525BBA-4029-41AD-997E-9F919B793376}"/>
                </a:ext>
              </a:extLst>
            </p:cNvPr>
            <p:cNvSpPr/>
            <p:nvPr/>
          </p:nvSpPr>
          <p:spPr>
            <a:xfrm>
              <a:off x="3301420" y="2284347"/>
              <a:ext cx="4861233" cy="2817326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B94581C-84C3-4E77-A910-07DF4D34A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219" y="2365898"/>
              <a:ext cx="4588459" cy="1285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3248B7C4-0F2F-46DD-8053-DB20D6517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7900" y="3693010"/>
              <a:ext cx="4431997" cy="1285821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68A8AFE1-E33E-4B4C-9C25-7D3EFDCDAD1A}"/>
                </a:ext>
              </a:extLst>
            </p:cNvPr>
            <p:cNvSpPr txBox="1"/>
            <p:nvPr/>
          </p:nvSpPr>
          <p:spPr>
            <a:xfrm>
              <a:off x="4485248" y="3679987"/>
              <a:ext cx="3273952" cy="2120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900" b="1">
                  <a:latin typeface="Arial" panose="020B0604020202020204" pitchFamily="34" charset="0"/>
                  <a:cs typeface="Arial" panose="020B0604020202020204" pitchFamily="34" charset="0"/>
                </a:rPr>
                <a:t>2*Micron M1100 RAID 1 Random Write IOPS with Dynamic OP</a:t>
              </a:r>
              <a:endParaRPr lang="zh-TW" alt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內容版面配置區 11">
            <a:extLst>
              <a:ext uri="{FF2B5EF4-FFF2-40B4-BE49-F238E27FC236}">
                <a16:creationId xmlns:a16="http://schemas.microsoft.com/office/drawing/2014/main" id="{BDE10EEA-EA62-4902-AB5A-A2D1C8460667}"/>
              </a:ext>
            </a:extLst>
          </p:cNvPr>
          <p:cNvSpPr txBox="1">
            <a:spLocks/>
          </p:cNvSpPr>
          <p:nvPr/>
        </p:nvSpPr>
        <p:spPr>
          <a:xfrm>
            <a:off x="457199" y="1485351"/>
            <a:ext cx="2825550" cy="23993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Tx/>
            </a:pPr>
            <a:r>
              <a:rPr kumimoji="1" lang="en-US" altLang="zh-TW" sz="16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With QTS, users can allocate more space for OP (1%~60%) to the SSD RAID.</a:t>
            </a:r>
          </a:p>
          <a:p>
            <a:pPr>
              <a:lnSpc>
                <a:spcPct val="110000"/>
              </a:lnSpc>
              <a:buClrTx/>
            </a:pPr>
            <a:r>
              <a:rPr kumimoji="1" lang="en-US" altLang="zh-TW" sz="16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At QNAP Lab, the effect of over-provisioning besides observing single consumer-level as with Samsung SSD gain the same performance as the data center SSD, but also be seen on SSDs as a RAID.</a:t>
            </a:r>
            <a:endParaRPr lang="en-US" altLang="zh-TW" sz="16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0" indent="0">
              <a:buClrTx/>
              <a:buNone/>
            </a:pPr>
            <a:endParaRPr kumimoji="1"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C015460-5CCA-4E7F-9D74-8E8F4818DE72}"/>
              </a:ext>
            </a:extLst>
          </p:cNvPr>
          <p:cNvSpPr/>
          <p:nvPr/>
        </p:nvSpPr>
        <p:spPr>
          <a:xfrm>
            <a:off x="7579624" y="644789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4A89D3B-E708-4D65-A364-8C973C3B34CE}"/>
              </a:ext>
            </a:extLst>
          </p:cNvPr>
          <p:cNvGrpSpPr/>
          <p:nvPr/>
        </p:nvGrpSpPr>
        <p:grpSpPr>
          <a:xfrm>
            <a:off x="7846267" y="356598"/>
            <a:ext cx="1023937" cy="876300"/>
            <a:chOff x="7034213" y="876300"/>
            <a:chExt cx="1023937" cy="876300"/>
          </a:xfrm>
        </p:grpSpPr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C86280E9-2991-456D-AEDA-E93E97042DFD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99AB8267-E6C1-4457-9FE0-F22E807FE1AA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Rectangle 4">
            <a:extLst>
              <a:ext uri="{FF2B5EF4-FFF2-40B4-BE49-F238E27FC236}">
                <a16:creationId xmlns:a16="http://schemas.microsoft.com/office/drawing/2014/main" id="{B0CFC233-C0C3-43C2-A9FF-E06C46164798}"/>
              </a:ext>
            </a:extLst>
          </p:cNvPr>
          <p:cNvSpPr/>
          <p:nvPr/>
        </p:nvSpPr>
        <p:spPr>
          <a:xfrm>
            <a:off x="7579624" y="869691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422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pic>
        <p:nvPicPr>
          <p:cNvPr id="10" name="圖片 9" hidden="1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160" y="2881022"/>
            <a:ext cx="2556747" cy="2416127"/>
          </a:xfrm>
          <a:prstGeom prst="rect">
            <a:avLst/>
          </a:prstGeom>
        </p:spPr>
      </p:pic>
      <p:sp>
        <p:nvSpPr>
          <p:cNvPr id="8" name="Rectangle 4" hidden="1">
            <a:extLst>
              <a:ext uri="{FF2B5EF4-FFF2-40B4-BE49-F238E27FC236}">
                <a16:creationId xmlns:a16="http://schemas.microsoft.com/office/drawing/2014/main" id="{1CBCC62F-9501-41CC-A2B3-640B72C6E73A}"/>
              </a:ext>
            </a:extLst>
          </p:cNvPr>
          <p:cNvSpPr/>
          <p:nvPr/>
        </p:nvSpPr>
        <p:spPr>
          <a:xfrm>
            <a:off x="9309953" y="386080"/>
            <a:ext cx="1194103" cy="307777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黑科技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67E1695-FE1E-4AD3-A44C-61147F59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218" y="2468352"/>
            <a:ext cx="5512728" cy="243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形 5">
            <a:extLst>
              <a:ext uri="{FF2B5EF4-FFF2-40B4-BE49-F238E27FC236}">
                <a16:creationId xmlns:a16="http://schemas.microsoft.com/office/drawing/2014/main" id="{7D1A3A39-F4CE-4579-B802-5BFAEDEAA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240" y="2468352"/>
            <a:ext cx="2467660" cy="1082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C48AFDDE-732F-47A7-9F5D-0A7DC6F13CA8}"/>
              </a:ext>
            </a:extLst>
          </p:cNvPr>
          <p:cNvSpPr txBox="1">
            <a:spLocks/>
          </p:cNvSpPr>
          <p:nvPr/>
        </p:nvSpPr>
        <p:spPr>
          <a:xfrm>
            <a:off x="571212" y="1533536"/>
            <a:ext cx="3786299" cy="880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bg1"/>
              </a:buClr>
            </a:pPr>
            <a:r>
              <a:rPr kumimoji="1" lang="en-US" altLang="zh-TW" dirty="0">
                <a:solidFill>
                  <a:schemeClr val="bg1"/>
                </a:solidFill>
                <a:ea typeface="Microsoft JhengHei"/>
              </a:rPr>
              <a:t>IT managers' biggest challenge in deploying SSD is to measure the SSD performance and how it can solve the storage bottleneck. </a:t>
            </a:r>
            <a:endParaRPr kumimoji="1" lang="en-US" altLang="zh-TW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4" name="Shape 239">
            <a:extLst>
              <a:ext uri="{FF2B5EF4-FFF2-40B4-BE49-F238E27FC236}">
                <a16:creationId xmlns:a16="http://schemas.microsoft.com/office/drawing/2014/main" id="{16C1AFD0-D7C7-4997-BC2D-25ED46C5D9B3}"/>
              </a:ext>
            </a:extLst>
          </p:cNvPr>
          <p:cNvSpPr txBox="1">
            <a:spLocks/>
          </p:cNvSpPr>
          <p:nvPr/>
        </p:nvSpPr>
        <p:spPr>
          <a:xfrm>
            <a:off x="571212" y="148454"/>
            <a:ext cx="7642225" cy="1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latin typeface="Arial"/>
                <a:ea typeface="微軟正黑體"/>
                <a:cs typeface="Arial"/>
              </a:rPr>
              <a:t>Choosing an SSD is Difficult </a:t>
            </a:r>
            <a:endParaRPr lang="zh-TW" dirty="0">
              <a:latin typeface="Arial"/>
              <a:ea typeface="微軟正黑體"/>
              <a:cs typeface="Arial"/>
            </a:endParaRPr>
          </a:p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latin typeface="Arial"/>
                <a:ea typeface="微軟正黑體"/>
                <a:cs typeface="Arial"/>
              </a:rPr>
              <a:t>Choosing QNAP is Easy!</a:t>
            </a:r>
            <a:endParaRPr lang="zh-TW" dirty="0">
              <a:latin typeface="Arial"/>
              <a:ea typeface="微軟正黑體"/>
              <a:cs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6842BAD-76B4-442F-8C43-307814429D64}"/>
              </a:ext>
            </a:extLst>
          </p:cNvPr>
          <p:cNvSpPr txBox="1"/>
          <p:nvPr/>
        </p:nvSpPr>
        <p:spPr>
          <a:xfrm>
            <a:off x="6434240" y="2573065"/>
            <a:ext cx="246766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dirty="0">
                <a:solidFill>
                  <a:srgbClr val="69F0E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8BBB05E-93B5-40A8-B142-3721468BD9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AA33AC-5BF6-4CE0-8344-788B911AC88F}"/>
              </a:ext>
            </a:extLst>
          </p:cNvPr>
          <p:cNvSpPr/>
          <p:nvPr/>
        </p:nvSpPr>
        <p:spPr>
          <a:xfrm>
            <a:off x="5023556" y="1535321"/>
            <a:ext cx="36414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kumimoji="1"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 QNAP SSD Profiling Tool, users can not only set OP, but further test SSD RAID performance with different OP amount.</a:t>
            </a:r>
          </a:p>
        </p:txBody>
      </p:sp>
    </p:spTree>
    <p:extLst>
      <p:ext uri="{BB962C8B-B14F-4D97-AF65-F5344CB8AC3E}">
        <p14:creationId xmlns:p14="http://schemas.microsoft.com/office/powerpoint/2010/main" val="395523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271">
            <a:extLst>
              <a:ext uri="{FF2B5EF4-FFF2-40B4-BE49-F238E27FC236}">
                <a16:creationId xmlns:a16="http://schemas.microsoft.com/office/drawing/2014/main" id="{C8C18D4F-642F-4B6C-B9FC-94E6EE47ED13}"/>
              </a:ext>
            </a:extLst>
          </p:cNvPr>
          <p:cNvSpPr txBox="1"/>
          <p:nvPr/>
        </p:nvSpPr>
        <p:spPr>
          <a:xfrm>
            <a:off x="-8142236" y="2762739"/>
            <a:ext cx="1513468" cy="6839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>
                <a:solidFill>
                  <a:srgbClr val="F4A6A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Hot data and reserved block</a:t>
            </a:r>
          </a:p>
        </p:txBody>
      </p:sp>
      <p:sp>
        <p:nvSpPr>
          <p:cNvPr id="60" name="Shape 272">
            <a:extLst>
              <a:ext uri="{FF2B5EF4-FFF2-40B4-BE49-F238E27FC236}">
                <a16:creationId xmlns:a16="http://schemas.microsoft.com/office/drawing/2014/main" id="{A9EDEE87-C68E-4159-B311-3C7ECFF2E0EC}"/>
              </a:ext>
            </a:extLst>
          </p:cNvPr>
          <p:cNvSpPr txBox="1"/>
          <p:nvPr/>
        </p:nvSpPr>
        <p:spPr>
          <a:xfrm>
            <a:off x="-9024298" y="3745883"/>
            <a:ext cx="1513468" cy="4928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>
                <a:solidFill>
                  <a:srgbClr val="D8EF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Cold and archived data 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2B18404-6A97-47C8-AEE6-CD57A07A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165150"/>
            <a:ext cx="8318682" cy="75877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 Io-aware Feature</a:t>
            </a:r>
            <a:r>
              <a:rPr kumimoji="1" lang="zh-TW" altLang="en-US" dirty="0"/>
              <a:t> </a:t>
            </a:r>
            <a:r>
              <a:rPr lang="en-US" altLang="zh-TW" dirty="0"/>
              <a:t>Automatically Moves Data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8" name="圖片 67" descr="一張含有 電子用品, 螢幕擷取畫面, 顯示, 監視器 的圖片&#10;&#10;描述是以非常高的可信度產生" hidden="1">
            <a:extLst>
              <a:ext uri="{FF2B5EF4-FFF2-40B4-BE49-F238E27FC236}">
                <a16:creationId xmlns:a16="http://schemas.microsoft.com/office/drawing/2014/main" id="{243CCE10-736C-4C42-B92B-06825ABD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49" y="1154060"/>
            <a:ext cx="3749981" cy="602588"/>
          </a:xfrm>
          <a:prstGeom prst="rect">
            <a:avLst/>
          </a:prstGeom>
        </p:spPr>
      </p:pic>
      <p:sp>
        <p:nvSpPr>
          <p:cNvPr id="62" name="向右箭號 118">
            <a:extLst>
              <a:ext uri="{FF2B5EF4-FFF2-40B4-BE49-F238E27FC236}">
                <a16:creationId xmlns:a16="http://schemas.microsoft.com/office/drawing/2014/main" id="{053E39E0-96CA-4A7E-A969-6C2C1991A63C}"/>
              </a:ext>
            </a:extLst>
          </p:cNvPr>
          <p:cNvSpPr/>
          <p:nvPr/>
        </p:nvSpPr>
        <p:spPr>
          <a:xfrm>
            <a:off x="1944388" y="2815454"/>
            <a:ext cx="2541784" cy="594066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向右箭號 118">
            <a:extLst>
              <a:ext uri="{FF2B5EF4-FFF2-40B4-BE49-F238E27FC236}">
                <a16:creationId xmlns:a16="http://schemas.microsoft.com/office/drawing/2014/main" id="{BD068B1F-CEAB-4A0F-A4E5-10CBA53D4DC6}"/>
              </a:ext>
            </a:extLst>
          </p:cNvPr>
          <p:cNvSpPr/>
          <p:nvPr/>
        </p:nvSpPr>
        <p:spPr>
          <a:xfrm>
            <a:off x="1944388" y="3714977"/>
            <a:ext cx="2541784" cy="594066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0EE2E1E5-0018-4D90-A8AB-FC1A48D370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7273" y="2849814"/>
            <a:ext cx="1514390" cy="1404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6" name="群組 75">
            <a:extLst>
              <a:ext uri="{FF2B5EF4-FFF2-40B4-BE49-F238E27FC236}">
                <a16:creationId xmlns:a16="http://schemas.microsoft.com/office/drawing/2014/main" id="{CF391FCB-BE01-476F-9A27-F625481B840D}"/>
              </a:ext>
            </a:extLst>
          </p:cNvPr>
          <p:cNvGrpSpPr/>
          <p:nvPr/>
        </p:nvGrpSpPr>
        <p:grpSpPr>
          <a:xfrm>
            <a:off x="4265926" y="1241810"/>
            <a:ext cx="3840649" cy="2436758"/>
            <a:chOff x="180685" y="3659772"/>
            <a:chExt cx="5120863" cy="3249011"/>
          </a:xfrm>
        </p:grpSpPr>
        <p:grpSp>
          <p:nvGrpSpPr>
            <p:cNvPr id="77" name="群組 99">
              <a:extLst>
                <a:ext uri="{FF2B5EF4-FFF2-40B4-BE49-F238E27FC236}">
                  <a16:creationId xmlns:a16="http://schemas.microsoft.com/office/drawing/2014/main" id="{5E39E537-C208-43F1-9973-FD5B3A2463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685" y="3659772"/>
              <a:ext cx="2869642" cy="3195649"/>
              <a:chOff x="2769616" y="2361216"/>
              <a:chExt cx="2867885" cy="3195649"/>
            </a:xfrm>
          </p:grpSpPr>
          <p:cxnSp>
            <p:nvCxnSpPr>
              <p:cNvPr id="96" name="Shape 151">
                <a:extLst>
                  <a:ext uri="{FF2B5EF4-FFF2-40B4-BE49-F238E27FC236}">
                    <a16:creationId xmlns:a16="http://schemas.microsoft.com/office/drawing/2014/main" id="{6034CBE1-56FC-485F-A2F0-E19362894D0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64027" y="4616391"/>
                <a:ext cx="1523995" cy="200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7" name="Shape 152">
                <a:extLst>
                  <a:ext uri="{FF2B5EF4-FFF2-40B4-BE49-F238E27FC236}">
                    <a16:creationId xmlns:a16="http://schemas.microsoft.com/office/drawing/2014/main" id="{64DF6CB7-2460-4A8A-85E7-CD38C3CA6B7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64022" y="3866451"/>
                <a:ext cx="1523995" cy="240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98" name="Shape 153">
                <a:extLst>
                  <a:ext uri="{FF2B5EF4-FFF2-40B4-BE49-F238E27FC236}">
                    <a16:creationId xmlns:a16="http://schemas.microsoft.com/office/drawing/2014/main" id="{B5438F52-537B-4300-BF5D-318616FED7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4872" y="3010287"/>
                <a:ext cx="1428796" cy="2092541"/>
                <a:chOff x="805672" y="1505222"/>
                <a:chExt cx="1071600" cy="1569112"/>
              </a:xfrm>
            </p:grpSpPr>
            <p:sp>
              <p:nvSpPr>
                <p:cNvPr id="104" name="Shape 154">
                  <a:extLst>
                    <a:ext uri="{FF2B5EF4-FFF2-40B4-BE49-F238E27FC236}">
                      <a16:creationId xmlns:a16="http://schemas.microsoft.com/office/drawing/2014/main" id="{5CBF7FEE-4325-4652-9BAB-1F99A18D4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672" y="1505222"/>
                  <a:ext cx="1071600" cy="34417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9" tIns="34275" rIns="68569" bIns="3427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25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endParaRPr>
                </a:p>
              </p:txBody>
            </p:sp>
            <p:sp>
              <p:nvSpPr>
                <p:cNvPr id="105" name="Shape 155">
                  <a:extLst>
                    <a:ext uri="{FF2B5EF4-FFF2-40B4-BE49-F238E27FC236}">
                      <a16:creationId xmlns:a16="http://schemas.microsoft.com/office/drawing/2014/main" id="{E55CB9C8-02E6-4329-8D0B-9B845F7F9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147" y="2154985"/>
                  <a:ext cx="428700" cy="2739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9" tIns="34275" rIns="68569" bIns="3427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25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endParaRPr>
                </a:p>
              </p:txBody>
            </p:sp>
            <p:sp>
              <p:nvSpPr>
                <p:cNvPr id="106" name="Shape 156">
                  <a:extLst>
                    <a:ext uri="{FF2B5EF4-FFF2-40B4-BE49-F238E27FC236}">
                      <a16:creationId xmlns:a16="http://schemas.microsoft.com/office/drawing/2014/main" id="{D0893253-7CDD-463C-8F4E-C0B93906C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147" y="2440628"/>
                  <a:ext cx="428700" cy="6337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69" tIns="34275" rIns="68569" bIns="3427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25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endParaRPr>
                </a:p>
              </p:txBody>
            </p:sp>
            <p:cxnSp>
              <p:nvCxnSpPr>
                <p:cNvPr id="107" name="Shape 157">
                  <a:extLst>
                    <a:ext uri="{FF2B5EF4-FFF2-40B4-BE49-F238E27FC236}">
                      <a16:creationId xmlns:a16="http://schemas.microsoft.com/office/drawing/2014/main" id="{38626087-735F-4F64-A687-BAB4901D03B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1174751" y="1998687"/>
                  <a:ext cx="285000" cy="9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" name="Shape 158">
                  <a:extLst>
                    <a:ext uri="{FF2B5EF4-FFF2-40B4-BE49-F238E27FC236}">
                      <a16:creationId xmlns:a16="http://schemas.microsoft.com/office/drawing/2014/main" id="{598E1DD5-735E-4BD3-BC64-7C641AD6B1F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1163945" y="2438324"/>
                  <a:ext cx="285000" cy="9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" name="Shape 159">
                  <a:extLst>
                    <a:ext uri="{FF2B5EF4-FFF2-40B4-BE49-F238E27FC236}">
                      <a16:creationId xmlns:a16="http://schemas.microsoft.com/office/drawing/2014/main" id="{B1629356-4B83-4326-93E4-7713122E202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346193" y="2437572"/>
                  <a:ext cx="285000" cy="9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99" name="Shape 160">
                <a:extLst>
                  <a:ext uri="{FF2B5EF4-FFF2-40B4-BE49-F238E27FC236}">
                    <a16:creationId xmlns:a16="http://schemas.microsoft.com/office/drawing/2014/main" id="{523E525D-CED2-4A11-B4FB-29BADBEE75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7018" y="2361216"/>
                <a:ext cx="1405832" cy="476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>
                <a:lvl1pPr marL="150813" indent="-746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595959"/>
                  </a:buClr>
                  <a:buSzPts val="900"/>
                </a:pPr>
                <a:r>
                  <a:rPr lang="zh-TW" altLang="zh-TW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Qtier 2.0 </a:t>
                </a:r>
              </a:p>
            </p:txBody>
          </p:sp>
          <p:sp>
            <p:nvSpPr>
              <p:cNvPr id="100" name="Shape 161">
                <a:extLst>
                  <a:ext uri="{FF2B5EF4-FFF2-40B4-BE49-F238E27FC236}">
                    <a16:creationId xmlns:a16="http://schemas.microsoft.com/office/drawing/2014/main" id="{34EE3065-96AE-44EB-8D0F-DC837E2676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69616" y="5202853"/>
                <a:ext cx="2867885" cy="354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en-US" altLang="zh-TW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Total capacity= </a:t>
                </a:r>
                <a:r>
                  <a:rPr lang="zh-TW" altLang="en-US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 </a:t>
                </a:r>
                <a:r>
                  <a:rPr lang="en-US" altLang="zh-TW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SSD</a:t>
                </a:r>
                <a:r>
                  <a:rPr lang="zh-TW" altLang="en-US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 </a:t>
                </a:r>
                <a:r>
                  <a:rPr lang="en-US" altLang="zh-TW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+ hard drives</a:t>
                </a:r>
                <a:endParaRPr lang="zh-TW" altLang="zh-TW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  <p:cxnSp>
            <p:nvCxnSpPr>
              <p:cNvPr id="101" name="Shape 162">
                <a:extLst>
                  <a:ext uri="{FF2B5EF4-FFF2-40B4-BE49-F238E27FC236}">
                    <a16:creationId xmlns:a16="http://schemas.microsoft.com/office/drawing/2014/main" id="{2CC1526B-4D0B-4DAC-96F9-305342E7F3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171287" y="3660683"/>
                <a:ext cx="380071" cy="1200"/>
              </a:xfrm>
              <a:prstGeom prst="straightConnector1">
                <a:avLst/>
              </a:prstGeom>
              <a:noFill/>
              <a:ln w="28575">
                <a:solidFill>
                  <a:srgbClr val="92D050"/>
                </a:solidFill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Shape 164">
                <a:extLst>
                  <a:ext uri="{FF2B5EF4-FFF2-40B4-BE49-F238E27FC236}">
                    <a16:creationId xmlns:a16="http://schemas.microsoft.com/office/drawing/2014/main" id="{B14DF539-0126-46BE-A8B5-5553313A49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679362" y="3861984"/>
                <a:ext cx="1976" cy="1299539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3" name="Shape 165">
                <a:extLst>
                  <a:ext uri="{FF2B5EF4-FFF2-40B4-BE49-F238E27FC236}">
                    <a16:creationId xmlns:a16="http://schemas.microsoft.com/office/drawing/2014/main" id="{110E3E80-E852-4B1E-AD9B-0B125081F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779" y="3422870"/>
                <a:ext cx="765198" cy="1056502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 lIns="68569" tIns="68569" rIns="68569" bIns="68569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000000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</p:grpSp>
        <p:grpSp>
          <p:nvGrpSpPr>
            <p:cNvPr id="78" name="群組 74">
              <a:extLst>
                <a:ext uri="{FF2B5EF4-FFF2-40B4-BE49-F238E27FC236}">
                  <a16:creationId xmlns:a16="http://schemas.microsoft.com/office/drawing/2014/main" id="{68FED0BA-1CF4-4C52-A5A8-E7F4D838E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395" y="3676901"/>
              <a:ext cx="4626153" cy="3231882"/>
              <a:chOff x="5218115" y="2388230"/>
              <a:chExt cx="4626485" cy="3230268"/>
            </a:xfrm>
          </p:grpSpPr>
          <p:cxnSp>
            <p:nvCxnSpPr>
              <p:cNvPr id="83" name="Shape 73">
                <a:extLst>
                  <a:ext uri="{FF2B5EF4-FFF2-40B4-BE49-F238E27FC236}">
                    <a16:creationId xmlns:a16="http://schemas.microsoft.com/office/drawing/2014/main" id="{C1099C96-2264-41B9-8B0D-E13361777A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35430" y="4616402"/>
                <a:ext cx="3524486" cy="200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Shape 76">
                <a:extLst>
                  <a:ext uri="{FF2B5EF4-FFF2-40B4-BE49-F238E27FC236}">
                    <a16:creationId xmlns:a16="http://schemas.microsoft.com/office/drawing/2014/main" id="{5CBD9FBF-8C18-486D-883C-B7D5171637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238336" y="4244058"/>
                <a:ext cx="4121581" cy="36406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hape 85">
                <a:extLst>
                  <a:ext uri="{FF2B5EF4-FFF2-40B4-BE49-F238E27FC236}">
                    <a16:creationId xmlns:a16="http://schemas.microsoft.com/office/drawing/2014/main" id="{878FD089-1853-4B59-97CD-8DD38CC939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18115" y="5119472"/>
                <a:ext cx="4102057" cy="464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6" name="Shape 87">
                <a:extLst>
                  <a:ext uri="{FF2B5EF4-FFF2-40B4-BE49-F238E27FC236}">
                    <a16:creationId xmlns:a16="http://schemas.microsoft.com/office/drawing/2014/main" id="{611C01DB-96C3-481F-BC71-3D6614936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4453" y="4257739"/>
                <a:ext cx="571614" cy="365268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  <p:sp>
            <p:nvSpPr>
              <p:cNvPr id="87" name="Shape 88">
                <a:extLst>
                  <a:ext uri="{FF2B5EF4-FFF2-40B4-BE49-F238E27FC236}">
                    <a16:creationId xmlns:a16="http://schemas.microsoft.com/office/drawing/2014/main" id="{D7021574-A305-46A7-B77C-B31F474DE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373" y="4257730"/>
                <a:ext cx="571614" cy="85356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  <p:cxnSp>
            <p:nvCxnSpPr>
              <p:cNvPr id="88" name="Shape 89">
                <a:extLst>
                  <a:ext uri="{FF2B5EF4-FFF2-40B4-BE49-F238E27FC236}">
                    <a16:creationId xmlns:a16="http://schemas.microsoft.com/office/drawing/2014/main" id="{3EE9A51E-68E9-4399-B1A5-4510D04CE5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7606537" y="3867185"/>
                <a:ext cx="748540" cy="120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hape 90">
                <a:extLst>
                  <a:ext uri="{FF2B5EF4-FFF2-40B4-BE49-F238E27FC236}">
                    <a16:creationId xmlns:a16="http://schemas.microsoft.com/office/drawing/2014/main" id="{41AB7264-61D0-4B02-A4E7-C0AA8F2D89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8315919" y="3867185"/>
                <a:ext cx="748540" cy="1200"/>
              </a:xfrm>
              <a:prstGeom prst="straightConnector1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Shape 91">
                <a:extLst>
                  <a:ext uri="{FF2B5EF4-FFF2-40B4-BE49-F238E27FC236}">
                    <a16:creationId xmlns:a16="http://schemas.microsoft.com/office/drawing/2014/main" id="{51452A46-91CC-4012-AD57-31E22053D8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558921" y="3865136"/>
                <a:ext cx="748540" cy="1200"/>
              </a:xfrm>
              <a:prstGeom prst="straightConnector1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1" name="Shape 95">
                <a:extLst>
                  <a:ext uri="{FF2B5EF4-FFF2-40B4-BE49-F238E27FC236}">
                    <a16:creationId xmlns:a16="http://schemas.microsoft.com/office/drawing/2014/main" id="{461DA9AE-30CA-4A06-9844-F9D1A5828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4578" y="5142008"/>
                <a:ext cx="2310022" cy="476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en-US" altLang="zh-TW" sz="9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Arial" charset="0"/>
                  </a:rPr>
                  <a:t>Total capacity=hard drives</a:t>
                </a:r>
                <a:endParaRPr lang="zh-TW" altLang="zh-TW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  <p:cxnSp>
            <p:nvCxnSpPr>
              <p:cNvPr id="92" name="Shape 99">
                <a:extLst>
                  <a:ext uri="{FF2B5EF4-FFF2-40B4-BE49-F238E27FC236}">
                    <a16:creationId xmlns:a16="http://schemas.microsoft.com/office/drawing/2014/main" id="{D27C83F4-7327-4632-B7B7-5C10AAC721A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210381" y="4494981"/>
                <a:ext cx="381209" cy="200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3" name="Shape 100">
                <a:extLst>
                  <a:ext uri="{FF2B5EF4-FFF2-40B4-BE49-F238E27FC236}">
                    <a16:creationId xmlns:a16="http://schemas.microsoft.com/office/drawing/2014/main" id="{01C40453-CE25-4B09-B6F8-EA640883EC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251266" y="4238455"/>
                <a:ext cx="2092" cy="929669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4" name="Shape 77">
                <a:extLst>
                  <a:ext uri="{FF2B5EF4-FFF2-40B4-BE49-F238E27FC236}">
                    <a16:creationId xmlns:a16="http://schemas.microsoft.com/office/drawing/2014/main" id="{32CD5A00-2144-4C93-9388-A90B0913C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093" y="3009787"/>
                <a:ext cx="1428835" cy="48541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34275" rIns="68569" bIns="34275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25" b="1">
                  <a:solidFill>
                    <a:srgbClr val="FFFFFF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endParaRPr>
              </a:p>
            </p:txBody>
          </p:sp>
          <p:sp>
            <p:nvSpPr>
              <p:cNvPr id="95" name="Shape 93">
                <a:extLst>
                  <a:ext uri="{FF2B5EF4-FFF2-40B4-BE49-F238E27FC236}">
                    <a16:creationId xmlns:a16="http://schemas.microsoft.com/office/drawing/2014/main" id="{157C572B-C75C-49BE-99B7-B348A94B3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21296" y="2388230"/>
                <a:ext cx="2165532" cy="609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>
                <a:lvl1pPr marL="150813" indent="-74613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115000"/>
                  </a:lnSpc>
                  <a:buClr>
                    <a:srgbClr val="595959"/>
                  </a:buClr>
                  <a:buSzPts val="900"/>
                </a:pPr>
                <a:r>
                  <a:rPr lang="en-US" altLang="zh-TW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Read</a:t>
                </a:r>
                <a:r>
                  <a:rPr lang="zh-TW" altLang="en-US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 </a:t>
                </a:r>
                <a:r>
                  <a:rPr lang="en-US" altLang="zh-TW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/</a:t>
                </a:r>
                <a:r>
                  <a:rPr lang="zh-TW" altLang="en-US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 </a:t>
                </a:r>
                <a:r>
                  <a:rPr lang="en-US" altLang="zh-TW" sz="1500" b="1">
                    <a:solidFill>
                      <a:srgbClr val="2CF8FD"/>
                    </a:solidFill>
                    <a:latin typeface="Arial" panose="020B0604020202020204" pitchFamily="34" charset="0"/>
                    <a:ea typeface="微軟正黑體" charset="-120"/>
                    <a:cs typeface="Arial" panose="020B0604020202020204" pitchFamily="34" charset="0"/>
                    <a:sym typeface="微軟正黑體" charset="-120"/>
                  </a:rPr>
                  <a:t>Write Caching</a:t>
                </a:r>
              </a:p>
            </p:txBody>
          </p:sp>
        </p:grpSp>
        <p:cxnSp>
          <p:nvCxnSpPr>
            <p:cNvPr id="80" name="圖案 67">
              <a:extLst>
                <a:ext uri="{FF2B5EF4-FFF2-40B4-BE49-F238E27FC236}">
                  <a16:creationId xmlns:a16="http://schemas.microsoft.com/office/drawing/2014/main" id="{9D95D683-4361-471E-AE80-6F9FE87521FC}"/>
                </a:ext>
              </a:extLst>
            </p:cNvPr>
            <p:cNvCxnSpPr/>
            <p:nvPr/>
          </p:nvCxnSpPr>
          <p:spPr>
            <a:xfrm rot="16200000" flipH="1">
              <a:off x="435264" y="5325566"/>
              <a:ext cx="1408113" cy="366713"/>
            </a:xfrm>
            <a:prstGeom prst="bentConnector2">
              <a:avLst/>
            </a:prstGeom>
            <a:ln w="38100">
              <a:solidFill>
                <a:srgbClr val="92D05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Shape 117">
            <a:extLst>
              <a:ext uri="{FF2B5EF4-FFF2-40B4-BE49-F238E27FC236}">
                <a16:creationId xmlns:a16="http://schemas.microsoft.com/office/drawing/2014/main" id="{B6F64C2B-5CAC-4673-BF6F-8D4B9B974D82}"/>
              </a:ext>
            </a:extLst>
          </p:cNvPr>
          <p:cNvGrpSpPr>
            <a:grpSpLocks/>
          </p:cNvGrpSpPr>
          <p:nvPr/>
        </p:nvGrpSpPr>
        <p:grpSpPr bwMode="auto">
          <a:xfrm>
            <a:off x="4366075" y="3511127"/>
            <a:ext cx="3286511" cy="1584075"/>
            <a:chOff x="4758905" y="1874010"/>
            <a:chExt cx="4552627" cy="2178103"/>
          </a:xfrm>
        </p:grpSpPr>
        <p:sp>
          <p:nvSpPr>
            <p:cNvPr id="114" name="Shape 118">
              <a:extLst>
                <a:ext uri="{FF2B5EF4-FFF2-40B4-BE49-F238E27FC236}">
                  <a16:creationId xmlns:a16="http://schemas.microsoft.com/office/drawing/2014/main" id="{E6E5E7DD-B225-48B0-9B59-1C56DAE2E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755600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en-US" altLang="zh-TW" sz="1200" b="1">
                  <a:solidFill>
                    <a:srgbClr val="F59DA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Hot </a:t>
              </a:r>
              <a:r>
                <a:rPr lang="en-US" altLang="zh-TW" sz="1200" b="1" err="1">
                  <a:solidFill>
                    <a:srgbClr val="F59DA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adata</a:t>
              </a:r>
              <a:r>
                <a:rPr lang="en-US" altLang="zh-TW" sz="1200" b="1">
                  <a:solidFill>
                    <a:srgbClr val="F59DA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&amp; </a:t>
              </a:r>
            </a:p>
            <a:p>
              <a:pPr>
                <a:buClr>
                  <a:srgbClr val="FF0000"/>
                </a:buClr>
                <a:buSzPts val="1600"/>
              </a:pPr>
              <a:r>
                <a:rPr lang="en-US" altLang="zh-TW" sz="1200" b="1">
                  <a:solidFill>
                    <a:srgbClr val="F59DA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Reserved block</a:t>
              </a:r>
            </a:p>
          </p:txBody>
        </p:sp>
        <p:pic>
          <p:nvPicPr>
            <p:cNvPr id="115" name="Shape 119" descr="分層.png">
              <a:extLst>
                <a:ext uri="{FF2B5EF4-FFF2-40B4-BE49-F238E27FC236}">
                  <a16:creationId xmlns:a16="http://schemas.microsoft.com/office/drawing/2014/main" id="{4FCDF4B6-6B9F-4132-8238-3CB0D26495F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05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Shape 120">
              <a:extLst>
                <a:ext uri="{FF2B5EF4-FFF2-40B4-BE49-F238E27FC236}">
                  <a16:creationId xmlns:a16="http://schemas.microsoft.com/office/drawing/2014/main" id="{E293824D-DD93-4229-93CD-EC4E11CFE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en-US" altLang="zh-TW" sz="1200" b="1">
                  <a:solidFill>
                    <a:srgbClr val="D8EFF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Cold data &amp;  </a:t>
              </a:r>
            </a:p>
            <a:p>
              <a:pPr>
                <a:buClr>
                  <a:srgbClr val="0857E7"/>
                </a:buClr>
                <a:buSzPts val="1600"/>
              </a:pPr>
              <a:r>
                <a:rPr lang="en-US" altLang="zh-TW" sz="1200" b="1">
                  <a:solidFill>
                    <a:srgbClr val="D8EFF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Disable </a:t>
              </a:r>
              <a:r>
                <a:rPr lang="en-US" altLang="zh-TW" sz="1200" b="1" err="1">
                  <a:solidFill>
                    <a:srgbClr val="D8EFF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Qtier</a:t>
              </a:r>
              <a:endParaRPr lang="en-US" altLang="zh-TW" sz="1200" b="1">
                <a:solidFill>
                  <a:srgbClr val="D8EFF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charset="0"/>
              </a:endParaRPr>
            </a:p>
          </p:txBody>
        </p:sp>
      </p:grp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A9BF9DE2-D049-4479-9C5C-E98262956E46}"/>
              </a:ext>
            </a:extLst>
          </p:cNvPr>
          <p:cNvSpPr txBox="1"/>
          <p:nvPr/>
        </p:nvSpPr>
        <p:spPr>
          <a:xfrm>
            <a:off x="608953" y="1937406"/>
            <a:ext cx="357676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TW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flexibility for accelerating performance of key data and increase cost/performance ratio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9BEA68AC-48BE-440B-BEF8-7DF95A157E5B}"/>
              </a:ext>
            </a:extLst>
          </p:cNvPr>
          <p:cNvSpPr/>
          <p:nvPr/>
        </p:nvSpPr>
        <p:spPr>
          <a:xfrm>
            <a:off x="7119010" y="3976392"/>
            <a:ext cx="1377300" cy="262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5725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05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(Tier</a:t>
            </a:r>
            <a:r>
              <a:rPr lang="zh-TW" altLang="en-US" sz="105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 </a:t>
            </a:r>
            <a:r>
              <a:rPr lang="en-US" altLang="zh-TW" sz="105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on</a:t>
            </a:r>
            <a:r>
              <a:rPr lang="zh-TW" altLang="en-US" sz="105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 </a:t>
            </a:r>
            <a:r>
              <a:rPr lang="en-US" altLang="zh-TW" sz="105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Demand)</a:t>
            </a:r>
          </a:p>
        </p:txBody>
      </p:sp>
      <p:pic>
        <p:nvPicPr>
          <p:cNvPr id="119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7EA2DDC3-3F9B-4E76-8A0D-C5B6166D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60" y="3088672"/>
            <a:ext cx="983003" cy="9830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矩形 119">
            <a:extLst>
              <a:ext uri="{FF2B5EF4-FFF2-40B4-BE49-F238E27FC236}">
                <a16:creationId xmlns:a16="http://schemas.microsoft.com/office/drawing/2014/main" id="{7A5BEAF1-9F50-4815-9C41-571BBEC5FB84}"/>
              </a:ext>
            </a:extLst>
          </p:cNvPr>
          <p:cNvSpPr/>
          <p:nvPr/>
        </p:nvSpPr>
        <p:spPr>
          <a:xfrm>
            <a:off x="455024" y="1546313"/>
            <a:ext cx="3798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rgbClr val="2CF8F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 space and SSD caching</a:t>
            </a:r>
          </a:p>
        </p:txBody>
      </p:sp>
      <p:sp>
        <p:nvSpPr>
          <p:cNvPr id="121" name="文字版面配置區 2">
            <a:extLst>
              <a:ext uri="{FF2B5EF4-FFF2-40B4-BE49-F238E27FC236}">
                <a16:creationId xmlns:a16="http://schemas.microsoft.com/office/drawing/2014/main" id="{CBD0079C-A81E-4D82-86DC-AEEF9B98462F}"/>
              </a:ext>
            </a:extLst>
          </p:cNvPr>
          <p:cNvSpPr txBox="1">
            <a:spLocks/>
          </p:cNvSpPr>
          <p:nvPr/>
        </p:nvSpPr>
        <p:spPr>
          <a:xfrm>
            <a:off x="2049319" y="2922379"/>
            <a:ext cx="1674113" cy="387554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/>
          <a:lstStyle/>
          <a:p>
            <a:pPr indent="85725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550" b="1">
                <a:solidFill>
                  <a:schemeClr val="bg1"/>
                </a:solidFill>
                <a:ea typeface="微軟正黑體"/>
                <a:sym typeface="Verdana"/>
              </a:rPr>
              <a:t>I/O Aware</a:t>
            </a:r>
            <a:endParaRPr lang="en-US" altLang="zh-TW" sz="1575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122" name="文字版面配置區 2">
            <a:extLst>
              <a:ext uri="{FF2B5EF4-FFF2-40B4-BE49-F238E27FC236}">
                <a16:creationId xmlns:a16="http://schemas.microsoft.com/office/drawing/2014/main" id="{2AF4EC30-FB08-4589-A261-13E627B0446C}"/>
              </a:ext>
            </a:extLst>
          </p:cNvPr>
          <p:cNvSpPr txBox="1">
            <a:spLocks/>
          </p:cNvSpPr>
          <p:nvPr/>
        </p:nvSpPr>
        <p:spPr>
          <a:xfrm>
            <a:off x="1816356" y="3796941"/>
            <a:ext cx="2515526" cy="290549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/>
          <a:lstStyle/>
          <a:p>
            <a:pPr indent="85725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575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Tiering on Demand </a:t>
            </a:r>
          </a:p>
        </p:txBody>
      </p:sp>
      <p:sp>
        <p:nvSpPr>
          <p:cNvPr id="128" name="Shape 74">
            <a:extLst>
              <a:ext uri="{FF2B5EF4-FFF2-40B4-BE49-F238E27FC236}">
                <a16:creationId xmlns:a16="http://schemas.microsoft.com/office/drawing/2014/main" id="{9A310ABD-B84E-4C5A-8BA4-87A017541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107" y="2864423"/>
            <a:ext cx="146003" cy="155479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425" b="1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129" name="Shape 75">
            <a:extLst>
              <a:ext uri="{FF2B5EF4-FFF2-40B4-BE49-F238E27FC236}">
                <a16:creationId xmlns:a16="http://schemas.microsoft.com/office/drawing/2014/main" id="{834A936C-93D2-42BB-A3DD-EAA1D40F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107" y="3078844"/>
            <a:ext cx="146003" cy="155479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425" b="1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130" name="Shape 96">
            <a:extLst>
              <a:ext uri="{FF2B5EF4-FFF2-40B4-BE49-F238E27FC236}">
                <a16:creationId xmlns:a16="http://schemas.microsoft.com/office/drawing/2014/main" id="{FDBBBC50-F749-494A-A383-168F801BF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751" y="2816873"/>
            <a:ext cx="1142236" cy="28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 marL="150813" indent="-666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115000"/>
              </a:lnSpc>
              <a:buClr>
                <a:srgbClr val="595959"/>
              </a:buClr>
              <a:buSzPts val="800"/>
            </a:pPr>
            <a:r>
              <a:rPr lang="zh-TW" altLang="zh-TW" sz="900" b="1">
                <a:solidFill>
                  <a:schemeClr val="bg1"/>
                </a:solidFill>
                <a:latin typeface="微軟正黑體" charset="-120"/>
                <a:ea typeface="微軟正黑體" charset="-120"/>
                <a:sym typeface="微軟正黑體" charset="-120"/>
              </a:rPr>
              <a:t>HDD </a:t>
            </a:r>
            <a:r>
              <a:rPr lang="en-US" altLang="zh-TW" sz="900" b="1">
                <a:solidFill>
                  <a:schemeClr val="bg1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storage</a:t>
            </a:r>
            <a:endParaRPr lang="zh-TW" altLang="zh-TW" sz="900" b="1">
              <a:solidFill>
                <a:schemeClr val="bg1"/>
              </a:solidFill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31" name="Shape 97">
            <a:extLst>
              <a:ext uri="{FF2B5EF4-FFF2-40B4-BE49-F238E27FC236}">
                <a16:creationId xmlns:a16="http://schemas.microsoft.com/office/drawing/2014/main" id="{20C5D0A5-A573-484D-997C-294F4396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751" y="3033611"/>
            <a:ext cx="1142236" cy="28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 marL="150813" indent="-666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115000"/>
              </a:lnSpc>
              <a:buClr>
                <a:srgbClr val="595959"/>
              </a:buClr>
              <a:buSzPts val="800"/>
            </a:pPr>
            <a:r>
              <a:rPr lang="zh-TW" altLang="zh-TW" sz="900" b="1">
                <a:solidFill>
                  <a:schemeClr val="bg1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SSD </a:t>
            </a:r>
            <a:r>
              <a:rPr lang="en-US" altLang="zh-TW" sz="900" b="1">
                <a:solidFill>
                  <a:schemeClr val="bg1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storage</a:t>
            </a:r>
            <a:endParaRPr lang="zh-TW" altLang="zh-TW" sz="900" b="1">
              <a:solidFill>
                <a:schemeClr val="bg1"/>
              </a:solidFill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32" name="Shape 105">
            <a:extLst>
              <a:ext uri="{FF2B5EF4-FFF2-40B4-BE49-F238E27FC236}">
                <a16:creationId xmlns:a16="http://schemas.microsoft.com/office/drawing/2014/main" id="{BE5DB7FA-D672-4BAD-BC81-54891BC9F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751" y="2591466"/>
            <a:ext cx="1306747" cy="1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 marL="150813" indent="-666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115000"/>
              </a:lnSpc>
              <a:buClr>
                <a:srgbClr val="595959"/>
              </a:buClr>
              <a:buSzPts val="800"/>
            </a:pPr>
            <a:r>
              <a:rPr lang="en-US" altLang="zh-TW" sz="900" b="1">
                <a:solidFill>
                  <a:schemeClr val="bg1"/>
                </a:solidFill>
                <a:latin typeface="微軟正黑體" charset="-120"/>
                <a:ea typeface="微軟正黑體" charset="-120"/>
                <a:sym typeface="微軟正黑體" charset="-120"/>
              </a:rPr>
              <a:t>Application Layer</a:t>
            </a:r>
            <a:endParaRPr lang="zh-TW" altLang="zh-TW" sz="900" b="1">
              <a:solidFill>
                <a:schemeClr val="bg1"/>
              </a:solidFill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33" name="Shape 74">
            <a:extLst>
              <a:ext uri="{FF2B5EF4-FFF2-40B4-BE49-F238E27FC236}">
                <a16:creationId xmlns:a16="http://schemas.microsoft.com/office/drawing/2014/main" id="{B32C8D2B-A01E-4867-AEA0-584D4985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107" y="2648143"/>
            <a:ext cx="146448" cy="155972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68569" tIns="34275" rIns="68569" bIns="34275" anchor="ctr"/>
          <a:lstStyle/>
          <a:p>
            <a:pPr indent="-88106" algn="ctr">
              <a:buSzPts val="1400"/>
              <a:defRPr/>
            </a:pPr>
            <a:endParaRPr lang="zh-TW" altLang="zh-TW" sz="1425" b="1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cxnSp>
        <p:nvCxnSpPr>
          <p:cNvPr id="134" name="Shape 70">
            <a:extLst>
              <a:ext uri="{FF2B5EF4-FFF2-40B4-BE49-F238E27FC236}">
                <a16:creationId xmlns:a16="http://schemas.microsoft.com/office/drawing/2014/main" id="{5B932F77-1B46-46F8-8570-6012A137948E}"/>
              </a:ext>
            </a:extLst>
          </p:cNvPr>
          <p:cNvCxnSpPr/>
          <p:nvPr/>
        </p:nvCxnSpPr>
        <p:spPr bwMode="auto">
          <a:xfrm>
            <a:off x="7783288" y="2357838"/>
            <a:ext cx="15954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hape 101">
            <a:extLst>
              <a:ext uri="{FF2B5EF4-FFF2-40B4-BE49-F238E27FC236}">
                <a16:creationId xmlns:a16="http://schemas.microsoft.com/office/drawing/2014/main" id="{A2DE1776-CE1A-463D-87FB-06FF48C353BC}"/>
              </a:ext>
            </a:extLst>
          </p:cNvPr>
          <p:cNvCxnSpPr/>
          <p:nvPr/>
        </p:nvCxnSpPr>
        <p:spPr bwMode="auto">
          <a:xfrm>
            <a:off x="7783288" y="2068458"/>
            <a:ext cx="159544" cy="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Shape 102">
            <a:extLst>
              <a:ext uri="{FF2B5EF4-FFF2-40B4-BE49-F238E27FC236}">
                <a16:creationId xmlns:a16="http://schemas.microsoft.com/office/drawing/2014/main" id="{69767340-55F7-4974-A32A-801A82CE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66" y="1900545"/>
            <a:ext cx="962962" cy="37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 indent="-1000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C0C0C"/>
              </a:buClr>
              <a:buSzPts val="1200"/>
            </a:pPr>
            <a:r>
              <a:rPr lang="en-US" altLang="zh-TW" sz="1200" b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charset="-120"/>
                <a:ea typeface="微軟正黑體" charset="-120"/>
                <a:sym typeface="微軟正黑體" charset="-120"/>
              </a:rPr>
              <a:t>Sequential</a:t>
            </a:r>
            <a:endParaRPr lang="zh-TW" altLang="zh-TW" sz="1200" b="1">
              <a:solidFill>
                <a:schemeClr val="tx1">
                  <a:lumMod val="25000"/>
                  <a:lumOff val="75000"/>
                </a:schemeClr>
              </a:solidFill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37" name="Shape 103">
            <a:extLst>
              <a:ext uri="{FF2B5EF4-FFF2-40B4-BE49-F238E27FC236}">
                <a16:creationId xmlns:a16="http://schemas.microsoft.com/office/drawing/2014/main" id="{F4E2CFD2-3C3B-4E54-892A-2673D543D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66" y="2190683"/>
            <a:ext cx="794540" cy="36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 indent="-1000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C0C0C"/>
              </a:buClr>
              <a:buSzPts val="1200"/>
            </a:pPr>
            <a:r>
              <a:rPr lang="en-US" altLang="zh-TW" sz="1200" b="1">
                <a:solidFill>
                  <a:schemeClr val="tx1">
                    <a:lumMod val="25000"/>
                    <a:lumOff val="75000"/>
                  </a:schemeClr>
                </a:solidFill>
                <a:latin typeface="微軟正黑體" charset="-120"/>
                <a:ea typeface="微軟正黑體" charset="-120"/>
                <a:sym typeface="微軟正黑體" charset="-120"/>
              </a:rPr>
              <a:t>Random</a:t>
            </a:r>
            <a:endParaRPr lang="zh-TW" altLang="zh-TW" sz="1200" b="1">
              <a:solidFill>
                <a:schemeClr val="tx1">
                  <a:lumMod val="25000"/>
                  <a:lumOff val="75000"/>
                </a:schemeClr>
              </a:solidFill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pic>
        <p:nvPicPr>
          <p:cNvPr id="59" name="圖片 58" descr="分層.png">
            <a:extLst>
              <a:ext uri="{FF2B5EF4-FFF2-40B4-BE49-F238E27FC236}">
                <a16:creationId xmlns:a16="http://schemas.microsoft.com/office/drawing/2014/main" id="{6372C6B6-8B98-4B41-90BC-1FE6A4B89A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8590" y="2053378"/>
            <a:ext cx="3350554" cy="3042864"/>
          </a:xfrm>
          <a:prstGeom prst="rect">
            <a:avLst/>
          </a:prstGeom>
        </p:spPr>
      </p:pic>
      <p:pic>
        <p:nvPicPr>
          <p:cNvPr id="61" name="Shape 333">
            <a:extLst>
              <a:ext uri="{FF2B5EF4-FFF2-40B4-BE49-F238E27FC236}">
                <a16:creationId xmlns:a16="http://schemas.microsoft.com/office/drawing/2014/main" id="{E798D3CD-BF5E-4AA2-9A7A-E3104F321566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48752" y="2221563"/>
            <a:ext cx="4353540" cy="2641697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10438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71">
            <a:extLst>
              <a:ext uri="{FF2B5EF4-FFF2-40B4-BE49-F238E27FC236}">
                <a16:creationId xmlns:a16="http://schemas.microsoft.com/office/drawing/2014/main" id="{F1EF675E-4EF6-43DA-97D6-9D905C5036E0}"/>
              </a:ext>
            </a:extLst>
          </p:cNvPr>
          <p:cNvSpPr txBox="1"/>
          <p:nvPr/>
        </p:nvSpPr>
        <p:spPr>
          <a:xfrm>
            <a:off x="7470100" y="2762739"/>
            <a:ext cx="1513468" cy="6839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>
                <a:solidFill>
                  <a:srgbClr val="F4A6A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Hot data and reserved block</a:t>
            </a:r>
          </a:p>
        </p:txBody>
      </p:sp>
      <p:sp>
        <p:nvSpPr>
          <p:cNvPr id="17" name="Shape 272">
            <a:extLst>
              <a:ext uri="{FF2B5EF4-FFF2-40B4-BE49-F238E27FC236}">
                <a16:creationId xmlns:a16="http://schemas.microsoft.com/office/drawing/2014/main" id="{2B34CEF1-3C3D-4833-ADCE-DD9A80EE970A}"/>
              </a:ext>
            </a:extLst>
          </p:cNvPr>
          <p:cNvSpPr txBox="1"/>
          <p:nvPr/>
        </p:nvSpPr>
        <p:spPr>
          <a:xfrm>
            <a:off x="7470100" y="3745883"/>
            <a:ext cx="1513468" cy="4928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>
                <a:solidFill>
                  <a:srgbClr val="D8EF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Cold and archived data 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711200" y="99752"/>
            <a:ext cx="7625200" cy="758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" dirty="0">
                <a:solidFill>
                  <a:srgbClr val="F3F3F3"/>
                </a:solidFill>
              </a:rPr>
              <a:t>Qtier 2.0 Tiering On Demand </a:t>
            </a:r>
          </a:p>
        </p:txBody>
      </p:sp>
      <p:sp>
        <p:nvSpPr>
          <p:cNvPr id="11" name="Shape 273">
            <a:extLst>
              <a:ext uri="{FF2B5EF4-FFF2-40B4-BE49-F238E27FC236}">
                <a16:creationId xmlns:a16="http://schemas.microsoft.com/office/drawing/2014/main" id="{A60FAE21-70E2-45CD-8DF7-7E73C952FE2D}"/>
              </a:ext>
            </a:extLst>
          </p:cNvPr>
          <p:cNvSpPr txBox="1"/>
          <p:nvPr/>
        </p:nvSpPr>
        <p:spPr>
          <a:xfrm>
            <a:off x="299070" y="1294603"/>
            <a:ext cx="8404877" cy="75877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 only has limited capacity that can be used on key applications  </a:t>
            </a:r>
          </a:p>
          <a:p>
            <a:pPr marL="457200" lvl="0" indent="-355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Enable or disable auto-tiering for individual shared folder or iSCSI LUN</a:t>
            </a:r>
          </a:p>
          <a:p>
            <a:pPr marL="457200" lvl="0" indent="-355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457200" lvl="0" indent="-355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457200" lvl="0" indent="-355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4" name="圖片 13" descr="分層.png">
            <a:extLst>
              <a:ext uri="{FF2B5EF4-FFF2-40B4-BE49-F238E27FC236}">
                <a16:creationId xmlns:a16="http://schemas.microsoft.com/office/drawing/2014/main" id="{D0F59CB1-B842-42D7-AE0B-70ECCBAA0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71" y="2053378"/>
            <a:ext cx="3350554" cy="3042864"/>
          </a:xfrm>
          <a:prstGeom prst="rect">
            <a:avLst/>
          </a:prstGeom>
        </p:spPr>
      </p:pic>
      <p:pic>
        <p:nvPicPr>
          <p:cNvPr id="18" name="Shape 333">
            <a:extLst>
              <a:ext uri="{FF2B5EF4-FFF2-40B4-BE49-F238E27FC236}">
                <a16:creationId xmlns:a16="http://schemas.microsoft.com/office/drawing/2014/main" id="{626F0CD1-B109-4C6E-9667-B91165C5175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221563"/>
            <a:ext cx="4353540" cy="2641697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FC4A408F-C421-404E-8F14-EEB32D57294D}"/>
              </a:ext>
            </a:extLst>
          </p:cNvPr>
          <p:cNvSpPr/>
          <p:nvPr/>
        </p:nvSpPr>
        <p:spPr>
          <a:xfrm>
            <a:off x="7579624" y="514483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8F9105D-ADEF-4E81-9A2A-E211C37A95FF}"/>
              </a:ext>
            </a:extLst>
          </p:cNvPr>
          <p:cNvGrpSpPr/>
          <p:nvPr/>
        </p:nvGrpSpPr>
        <p:grpSpPr>
          <a:xfrm>
            <a:off x="7846267" y="226292"/>
            <a:ext cx="1023937" cy="876300"/>
            <a:chOff x="7034213" y="876300"/>
            <a:chExt cx="1023937" cy="876300"/>
          </a:xfrm>
        </p:grpSpPr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F7615EC-B840-45E9-832A-0EC46A8154FC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4A4EF220-A3AF-417D-973D-203FD593AC15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Rectangle 4">
            <a:extLst>
              <a:ext uri="{FF2B5EF4-FFF2-40B4-BE49-F238E27FC236}">
                <a16:creationId xmlns:a16="http://schemas.microsoft.com/office/drawing/2014/main" id="{F112BA93-70D1-4A92-AA8B-F43AB645EBAD}"/>
              </a:ext>
            </a:extLst>
          </p:cNvPr>
          <p:cNvSpPr/>
          <p:nvPr/>
        </p:nvSpPr>
        <p:spPr>
          <a:xfrm>
            <a:off x="7579624" y="739385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>
            <a:extLst>
              <a:ext uri="{FF2B5EF4-FFF2-40B4-BE49-F238E27FC236}">
                <a16:creationId xmlns:a16="http://schemas.microsoft.com/office/drawing/2014/main" id="{83236B2C-AFC2-43E5-BE43-38A944CD15E2}"/>
              </a:ext>
            </a:extLst>
          </p:cNvPr>
          <p:cNvSpPr txBox="1">
            <a:spLocks/>
          </p:cNvSpPr>
          <p:nvPr/>
        </p:nvSpPr>
        <p:spPr>
          <a:xfrm>
            <a:off x="423514" y="156675"/>
            <a:ext cx="7156110" cy="9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dirty="0">
                <a:latin typeface="+mn-lt"/>
                <a:ea typeface="微軟正黑體"/>
                <a:cs typeface="Arial"/>
              </a:rPr>
              <a:t>QTS 4.4.1  Supports Rebuilding </a:t>
            </a:r>
            <a:r>
              <a:rPr lang="en-US" altLang="zh-TW" sz="3200" dirty="0" err="1">
                <a:latin typeface="+mn-lt"/>
                <a:ea typeface="微軟正黑體"/>
                <a:cs typeface="Arial"/>
              </a:rPr>
              <a:t>Qtier</a:t>
            </a:r>
            <a:r>
              <a:rPr lang="en-US" altLang="zh-TW" sz="3200" dirty="0">
                <a:latin typeface="+mn-lt"/>
                <a:ea typeface="微軟正黑體"/>
                <a:cs typeface="Arial"/>
              </a:rPr>
              <a:t> SSD Pool,</a:t>
            </a:r>
            <a:r>
              <a:rPr lang="en-US" altLang="zh-TW" sz="3200" dirty="0">
                <a:solidFill>
                  <a:srgbClr val="FFFFFF"/>
                </a:solidFill>
                <a:latin typeface="+mn-lt"/>
                <a:ea typeface="微軟正黑體"/>
                <a:cs typeface="Arial"/>
              </a:rPr>
              <a:t> </a:t>
            </a:r>
            <a:r>
              <a:rPr lang="en-US" altLang="zh-TW" sz="3200" b="1" dirty="0">
                <a:solidFill>
                  <a:srgbClr val="2CF8FD"/>
                </a:solidFill>
                <a:latin typeface="+mn-lt"/>
                <a:ea typeface="微軟正黑體"/>
                <a:cs typeface="Arial"/>
              </a:rPr>
              <a:t>Upgrade </a:t>
            </a:r>
            <a:r>
              <a:rPr lang="en-US" altLang="zh-TW" sz="3200" b="1" dirty="0" err="1">
                <a:solidFill>
                  <a:srgbClr val="2CF8FD"/>
                </a:solidFill>
                <a:latin typeface="+mn-lt"/>
                <a:ea typeface="微軟正黑體"/>
                <a:cs typeface="Arial"/>
              </a:rPr>
              <a:t>Qtier</a:t>
            </a:r>
            <a:r>
              <a:rPr lang="en-US" altLang="zh-TW" sz="3200" b="1" dirty="0">
                <a:solidFill>
                  <a:srgbClr val="2CF8FD"/>
                </a:solidFill>
                <a:latin typeface="+mn-lt"/>
                <a:ea typeface="微軟正黑體"/>
                <a:cs typeface="Arial"/>
              </a:rPr>
              <a:t> capacity</a:t>
            </a:r>
            <a:endParaRPr lang="zh-TW" altLang="en-US" sz="3200" b="1" dirty="0">
              <a:solidFill>
                <a:srgbClr val="2CF8FD"/>
              </a:solidFill>
              <a:latin typeface="+mn-lt"/>
              <a:ea typeface="微軟正黑體"/>
              <a:cs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7972A97A-33B6-4A3D-9F18-15894B1E253F}"/>
              </a:ext>
            </a:extLst>
          </p:cNvPr>
          <p:cNvGrpSpPr/>
          <p:nvPr/>
        </p:nvGrpSpPr>
        <p:grpSpPr>
          <a:xfrm>
            <a:off x="561976" y="2956177"/>
            <a:ext cx="7503607" cy="2027409"/>
            <a:chOff x="457201" y="3178506"/>
            <a:chExt cx="8034893" cy="2170958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6C6FFFF-782E-47D3-89B9-48A849163CBC}"/>
                </a:ext>
              </a:extLst>
            </p:cNvPr>
            <p:cNvSpPr/>
            <p:nvPr/>
          </p:nvSpPr>
          <p:spPr>
            <a:xfrm>
              <a:off x="469232" y="3671505"/>
              <a:ext cx="8022862" cy="1677959"/>
            </a:xfrm>
            <a:prstGeom prst="roundRect">
              <a:avLst>
                <a:gd name="adj" fmla="val 4752"/>
              </a:avLst>
            </a:prstGeom>
            <a:noFill/>
            <a:ln w="38100">
              <a:gradFill>
                <a:gsLst>
                  <a:gs pos="0">
                    <a:srgbClr val="00B0F0"/>
                  </a:gs>
                  <a:gs pos="100000">
                    <a:srgbClr val="8C3DD7"/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23" name="Shape 297">
              <a:extLst>
                <a:ext uri="{FF2B5EF4-FFF2-40B4-BE49-F238E27FC236}">
                  <a16:creationId xmlns:a16="http://schemas.microsoft.com/office/drawing/2014/main" id="{16A7A847-F05C-43BB-8725-C1044297AD8C}"/>
                </a:ext>
              </a:extLst>
            </p:cNvPr>
            <p:cNvSpPr/>
            <p:nvPr/>
          </p:nvSpPr>
          <p:spPr>
            <a:xfrm>
              <a:off x="626096" y="3897465"/>
              <a:ext cx="2556092" cy="314588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Usage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24" name="Shape 298">
              <a:extLst>
                <a:ext uri="{FF2B5EF4-FFF2-40B4-BE49-F238E27FC236}">
                  <a16:creationId xmlns:a16="http://schemas.microsoft.com/office/drawing/2014/main" id="{08492DCF-A206-4B1F-8B92-993C39773B8B}"/>
                </a:ext>
              </a:extLst>
            </p:cNvPr>
            <p:cNvSpPr/>
            <p:nvPr/>
          </p:nvSpPr>
          <p:spPr>
            <a:xfrm>
              <a:off x="626096" y="4338655"/>
              <a:ext cx="2099421" cy="325840"/>
            </a:xfrm>
            <a:prstGeom prst="roundRect">
              <a:avLst>
                <a:gd name="adj" fmla="val 5919"/>
              </a:avLst>
            </a:prstGeom>
            <a:solidFill>
              <a:srgbClr val="82EE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SAS</a:t>
              </a:r>
              <a:r>
                <a:rPr lang="zh-TW" altLang="en-US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 RAID Usage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26" name="Shape 298">
              <a:extLst>
                <a:ext uri="{FF2B5EF4-FFF2-40B4-BE49-F238E27FC236}">
                  <a16:creationId xmlns:a16="http://schemas.microsoft.com/office/drawing/2014/main" id="{062BFE88-824E-4016-80CC-3B3D88975FEB}"/>
                </a:ext>
              </a:extLst>
            </p:cNvPr>
            <p:cNvSpPr/>
            <p:nvPr/>
          </p:nvSpPr>
          <p:spPr>
            <a:xfrm>
              <a:off x="2766347" y="4347564"/>
              <a:ext cx="3269292" cy="314588"/>
            </a:xfrm>
            <a:prstGeom prst="roundRect">
              <a:avLst>
                <a:gd name="adj" fmla="val 5919"/>
              </a:avLst>
            </a:prstGeom>
            <a:solidFill>
              <a:schemeClr val="tx1">
                <a:lumMod val="75000"/>
                <a:alpha val="50000"/>
              </a:scheme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endParaRPr lang="zh-TW" altLang="en-US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297">
              <a:extLst>
                <a:ext uri="{FF2B5EF4-FFF2-40B4-BE49-F238E27FC236}">
                  <a16:creationId xmlns:a16="http://schemas.microsoft.com/office/drawing/2014/main" id="{91B5DFB7-89A3-4D15-A8FA-05C2CBF2F39E}"/>
                </a:ext>
              </a:extLst>
            </p:cNvPr>
            <p:cNvSpPr/>
            <p:nvPr/>
          </p:nvSpPr>
          <p:spPr>
            <a:xfrm>
              <a:off x="2753789" y="4341679"/>
              <a:ext cx="1879993" cy="326590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Usage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1" name="Shape 297">
              <a:extLst>
                <a:ext uri="{FF2B5EF4-FFF2-40B4-BE49-F238E27FC236}">
                  <a16:creationId xmlns:a16="http://schemas.microsoft.com/office/drawing/2014/main" id="{E8D1C4D3-9F06-4477-8BFC-C97D07BA905D}"/>
                </a:ext>
              </a:extLst>
            </p:cNvPr>
            <p:cNvSpPr/>
            <p:nvPr/>
          </p:nvSpPr>
          <p:spPr>
            <a:xfrm>
              <a:off x="4645966" y="4339350"/>
              <a:ext cx="1406547" cy="325840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Pool Metadata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5" name="Shape 298">
              <a:extLst>
                <a:ext uri="{FF2B5EF4-FFF2-40B4-BE49-F238E27FC236}">
                  <a16:creationId xmlns:a16="http://schemas.microsoft.com/office/drawing/2014/main" id="{4D7772A5-F237-454F-8C24-52C308C540F7}"/>
                </a:ext>
              </a:extLst>
            </p:cNvPr>
            <p:cNvSpPr/>
            <p:nvPr/>
          </p:nvSpPr>
          <p:spPr>
            <a:xfrm>
              <a:off x="626097" y="4771921"/>
              <a:ext cx="2085185" cy="325840"/>
            </a:xfrm>
            <a:prstGeom prst="roundRect">
              <a:avLst>
                <a:gd name="adj" fmla="val 5919"/>
              </a:avLst>
            </a:prstGeom>
            <a:solidFill>
              <a:srgbClr val="2CF8FD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SATA</a:t>
              </a:r>
              <a:r>
                <a:rPr lang="zh-TW" altLang="en-US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 RAID Usage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7" name="Shape 298">
              <a:extLst>
                <a:ext uri="{FF2B5EF4-FFF2-40B4-BE49-F238E27FC236}">
                  <a16:creationId xmlns:a16="http://schemas.microsoft.com/office/drawing/2014/main" id="{BFEF3772-4CD3-4264-AAEF-D5E621AA30DD}"/>
                </a:ext>
              </a:extLst>
            </p:cNvPr>
            <p:cNvSpPr/>
            <p:nvPr/>
          </p:nvSpPr>
          <p:spPr>
            <a:xfrm>
              <a:off x="2771506" y="4765804"/>
              <a:ext cx="5562677" cy="325840"/>
            </a:xfrm>
            <a:prstGeom prst="roundRect">
              <a:avLst>
                <a:gd name="adj" fmla="val 5919"/>
              </a:avLst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endParaRPr lang="zh-TW" altLang="en-US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" name="Shape 297">
              <a:extLst>
                <a:ext uri="{FF2B5EF4-FFF2-40B4-BE49-F238E27FC236}">
                  <a16:creationId xmlns:a16="http://schemas.microsoft.com/office/drawing/2014/main" id="{FD579DD0-B19E-4975-9F7A-9CD400D57C3D}"/>
                </a:ext>
              </a:extLst>
            </p:cNvPr>
            <p:cNvSpPr/>
            <p:nvPr/>
          </p:nvSpPr>
          <p:spPr>
            <a:xfrm>
              <a:off x="2750359" y="4771921"/>
              <a:ext cx="1879993" cy="335499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Usage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pic>
          <p:nvPicPr>
            <p:cNvPr id="39" name="圖片 38" descr="一張含有 室內 的圖片&#10;&#10;描述是以高可信度產生">
              <a:extLst>
                <a:ext uri="{FF2B5EF4-FFF2-40B4-BE49-F238E27FC236}">
                  <a16:creationId xmlns:a16="http://schemas.microsoft.com/office/drawing/2014/main" id="{77BACB11-B07B-4B87-ABFD-29FB4A047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5030" y="3178506"/>
              <a:ext cx="1670053" cy="1557792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D52511FD-594B-4D21-AD13-16A43C421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4600" y="3408200"/>
              <a:ext cx="1670053" cy="1169225"/>
            </a:xfrm>
            <a:prstGeom prst="rect">
              <a:avLst/>
            </a:prstGeom>
          </p:spPr>
        </p:pic>
        <p:sp>
          <p:nvSpPr>
            <p:cNvPr id="41" name="Shape 297">
              <a:extLst>
                <a:ext uri="{FF2B5EF4-FFF2-40B4-BE49-F238E27FC236}">
                  <a16:creationId xmlns:a16="http://schemas.microsoft.com/office/drawing/2014/main" id="{4CFA62BB-767D-4044-A71C-0163BCBC1E9B}"/>
                </a:ext>
              </a:extLst>
            </p:cNvPr>
            <p:cNvSpPr/>
            <p:nvPr/>
          </p:nvSpPr>
          <p:spPr>
            <a:xfrm>
              <a:off x="3191081" y="3900030"/>
              <a:ext cx="1523999" cy="314588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1013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Pool Metadata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EF2C6250-CD70-4818-84C1-B915B6BA2449}"/>
                </a:ext>
              </a:extLst>
            </p:cNvPr>
            <p:cNvSpPr/>
            <p:nvPr/>
          </p:nvSpPr>
          <p:spPr>
            <a:xfrm>
              <a:off x="457201" y="3320809"/>
              <a:ext cx="1990119" cy="447031"/>
            </a:xfrm>
            <a:prstGeom prst="roundRect">
              <a:avLst>
                <a:gd name="adj" fmla="val 18716"/>
              </a:avLst>
            </a:prstGeom>
            <a:gradFill>
              <a:gsLst>
                <a:gs pos="0">
                  <a:srgbClr val="00B0F0"/>
                </a:gs>
                <a:gs pos="100000">
                  <a:srgbClr val="7030A0"/>
                </a:gs>
              </a:gsLst>
              <a:lin ang="0" scaled="0"/>
            </a:gradFill>
            <a:ln w="19050"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 sz="1800">
                <a:solidFill>
                  <a:schemeClr val="tx1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0AB82C7D-43B4-4552-8AE7-6C8B6DFD5F56}"/>
                </a:ext>
              </a:extLst>
            </p:cNvPr>
            <p:cNvSpPr txBox="1"/>
            <p:nvPr/>
          </p:nvSpPr>
          <p:spPr>
            <a:xfrm>
              <a:off x="492684" y="3351957"/>
              <a:ext cx="1990118" cy="39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Storage Pool</a:t>
              </a: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47A2D99D-4C62-4E29-B86E-C59B9BB13ED6}"/>
              </a:ext>
            </a:extLst>
          </p:cNvPr>
          <p:cNvSpPr/>
          <p:nvPr/>
        </p:nvSpPr>
        <p:spPr>
          <a:xfrm>
            <a:off x="551873" y="2124838"/>
            <a:ext cx="801484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>
                <a:solidFill>
                  <a:schemeClr val="bg1"/>
                </a:solidFill>
                <a:latin typeface="+mn-lt"/>
              </a:rPr>
              <a:t>When Removing  SSD Tier, it will move data and metadata to the rest of the RAIDs Group, and stop the pool’s service. All the storage pool data will be retained.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75DBB36-5E87-420F-BB9E-79AACB1F87B5}"/>
              </a:ext>
            </a:extLst>
          </p:cNvPr>
          <p:cNvSpPr txBox="1"/>
          <p:nvPr/>
        </p:nvSpPr>
        <p:spPr>
          <a:xfrm>
            <a:off x="551873" y="1585135"/>
            <a:ext cx="7843793" cy="541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base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>
                <a:solidFill>
                  <a:schemeClr val="bg1"/>
                </a:solidFill>
                <a:latin typeface="+mn-lt"/>
              </a:rPr>
              <a:t>QNAP QTS 4.4.1 supports remove </a:t>
            </a:r>
            <a:r>
              <a:rPr lang="en-US" altLang="zh-TW" dirty="0" err="1">
                <a:solidFill>
                  <a:schemeClr val="bg1"/>
                </a:solidFill>
                <a:latin typeface="+mn-lt"/>
              </a:rPr>
              <a:t>Qtier</a:t>
            </a:r>
            <a:r>
              <a:rPr lang="en-US" altLang="zh-TW" dirty="0">
                <a:solidFill>
                  <a:schemeClr val="bg1"/>
                </a:solidFill>
                <a:latin typeface="+mn-lt"/>
              </a:rPr>
              <a:t> SSD Tier, the users can remove then re-create SSD tier as required.</a:t>
            </a:r>
            <a:endParaRPr lang="en-US" altLang="zh-TW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EED314E9-5C00-4AC0-A305-3ADE4C172695}"/>
              </a:ext>
            </a:extLst>
          </p:cNvPr>
          <p:cNvSpPr/>
          <p:nvPr/>
        </p:nvSpPr>
        <p:spPr>
          <a:xfrm>
            <a:off x="7579624" y="514483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96BA8B-764C-4FBC-82DD-7CA05B54A46D}"/>
              </a:ext>
            </a:extLst>
          </p:cNvPr>
          <p:cNvGrpSpPr/>
          <p:nvPr/>
        </p:nvGrpSpPr>
        <p:grpSpPr>
          <a:xfrm>
            <a:off x="7846267" y="226292"/>
            <a:ext cx="1023937" cy="876300"/>
            <a:chOff x="7034213" y="876300"/>
            <a:chExt cx="1023937" cy="876300"/>
          </a:xfrm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6353CEC7-7BB2-4505-934C-7330FB5EA150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62A1DDF2-00B0-4B2F-918F-1B4278524EFB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Rectangle 4">
            <a:extLst>
              <a:ext uri="{FF2B5EF4-FFF2-40B4-BE49-F238E27FC236}">
                <a16:creationId xmlns:a16="http://schemas.microsoft.com/office/drawing/2014/main" id="{CBE0FD62-F7D3-4415-9D91-5D8A16DB488F}"/>
              </a:ext>
            </a:extLst>
          </p:cNvPr>
          <p:cNvSpPr/>
          <p:nvPr/>
        </p:nvSpPr>
        <p:spPr>
          <a:xfrm>
            <a:off x="7579624" y="739385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331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651B9B8-C125-4E55-A47C-A63C2C43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>
                <a:latin typeface="Arial"/>
                <a:cs typeface="Arial"/>
              </a:rPr>
              <a:t>QTS Supports Cache Acceleration</a:t>
            </a:r>
            <a:endParaRPr lang="zh-TW" altLang="en-US" dirty="0">
              <a:latin typeface="Arial"/>
              <a:cs typeface="Arial"/>
            </a:endParaRPr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A88A4DDE-A53D-4CBF-A902-22B83248263A}"/>
              </a:ext>
            </a:extLst>
          </p:cNvPr>
          <p:cNvSpPr/>
          <p:nvPr/>
        </p:nvSpPr>
        <p:spPr>
          <a:xfrm>
            <a:off x="7579624" y="514483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915D31F-8CC6-4BB5-9286-9B04EB76A641}"/>
              </a:ext>
            </a:extLst>
          </p:cNvPr>
          <p:cNvGrpSpPr/>
          <p:nvPr/>
        </p:nvGrpSpPr>
        <p:grpSpPr>
          <a:xfrm>
            <a:off x="7846267" y="226292"/>
            <a:ext cx="1023937" cy="876300"/>
            <a:chOff x="7034213" y="876300"/>
            <a:chExt cx="1023937" cy="876300"/>
          </a:xfrm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63144475-A897-45C2-B1F6-33CB2AB67C7F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DB1D8039-85CF-43B6-BF12-D9E9F7AAF4F4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Rectangle 4">
            <a:extLst>
              <a:ext uri="{FF2B5EF4-FFF2-40B4-BE49-F238E27FC236}">
                <a16:creationId xmlns:a16="http://schemas.microsoft.com/office/drawing/2014/main" id="{9C0E439E-51B1-423E-805D-61F1F759F0DA}"/>
              </a:ext>
            </a:extLst>
          </p:cNvPr>
          <p:cNvSpPr/>
          <p:nvPr/>
        </p:nvSpPr>
        <p:spPr>
          <a:xfrm>
            <a:off x="7579624" y="739385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  <p:grpSp>
        <p:nvGrpSpPr>
          <p:cNvPr id="59" name="群組 45">
            <a:extLst>
              <a:ext uri="{FF2B5EF4-FFF2-40B4-BE49-F238E27FC236}">
                <a16:creationId xmlns:a16="http://schemas.microsoft.com/office/drawing/2014/main" id="{53DEDDF4-9FD1-4A9E-80C2-52FAD49F9F6F}"/>
              </a:ext>
            </a:extLst>
          </p:cNvPr>
          <p:cNvGrpSpPr>
            <a:grpSpLocks/>
          </p:cNvGrpSpPr>
          <p:nvPr/>
        </p:nvGrpSpPr>
        <p:grpSpPr bwMode="auto">
          <a:xfrm>
            <a:off x="3175077" y="2947266"/>
            <a:ext cx="1416845" cy="793177"/>
            <a:chOff x="11139420" y="808132"/>
            <a:chExt cx="1889020" cy="793177"/>
          </a:xfrm>
        </p:grpSpPr>
        <p:cxnSp>
          <p:nvCxnSpPr>
            <p:cNvPr id="60" name="Shape 70">
              <a:extLst>
                <a:ext uri="{FF2B5EF4-FFF2-40B4-BE49-F238E27FC236}">
                  <a16:creationId xmlns:a16="http://schemas.microsoft.com/office/drawing/2014/main" id="{B1D1FDD6-C1FB-417C-A534-FE4F7F1A24A7}"/>
                </a:ext>
              </a:extLst>
            </p:cNvPr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hape 101">
              <a:extLst>
                <a:ext uri="{FF2B5EF4-FFF2-40B4-BE49-F238E27FC236}">
                  <a16:creationId xmlns:a16="http://schemas.microsoft.com/office/drawing/2014/main" id="{2C5DE024-6E4E-47C3-A7AD-DC9DD5665472}"/>
                </a:ext>
              </a:extLst>
            </p:cNvPr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Shape 102">
              <a:extLst>
                <a:ext uri="{FF2B5EF4-FFF2-40B4-BE49-F238E27FC236}">
                  <a16:creationId xmlns:a16="http://schemas.microsoft.com/office/drawing/2014/main" id="{6A7A1409-2707-4F12-98A8-1461DDC88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5201" y="808132"/>
              <a:ext cx="1603239" cy="42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TW" sz="1200" b="1">
                  <a:solidFill>
                    <a:schemeClr val="tx1">
                      <a:lumMod val="25000"/>
                      <a:lumOff val="75000"/>
                    </a:schemeClr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Read</a:t>
              </a:r>
              <a:endParaRPr lang="zh-TW" altLang="zh-TW" sz="120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  <p:sp>
          <p:nvSpPr>
            <p:cNvPr id="63" name="Shape 103">
              <a:extLst>
                <a:ext uri="{FF2B5EF4-FFF2-40B4-BE49-F238E27FC236}">
                  <a16:creationId xmlns:a16="http://schemas.microsoft.com/office/drawing/2014/main" id="{82ACC38B-AC72-4487-8E0E-339BADF14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TW" sz="1200" b="1" err="1">
                  <a:solidFill>
                    <a:schemeClr val="tx1">
                      <a:lumMod val="25000"/>
                      <a:lumOff val="75000"/>
                    </a:schemeClr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Warite</a:t>
              </a:r>
              <a:endParaRPr lang="zh-TW" altLang="zh-TW" sz="1200" b="1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</p:grpSp>
      <p:grpSp>
        <p:nvGrpSpPr>
          <p:cNvPr id="64" name="群組 44">
            <a:extLst>
              <a:ext uri="{FF2B5EF4-FFF2-40B4-BE49-F238E27FC236}">
                <a16:creationId xmlns:a16="http://schemas.microsoft.com/office/drawing/2014/main" id="{1C89BDCA-02A4-447C-B985-B1476760E65E}"/>
              </a:ext>
            </a:extLst>
          </p:cNvPr>
          <p:cNvGrpSpPr>
            <a:grpSpLocks/>
          </p:cNvGrpSpPr>
          <p:nvPr/>
        </p:nvGrpSpPr>
        <p:grpSpPr bwMode="auto">
          <a:xfrm>
            <a:off x="3087001" y="3556688"/>
            <a:ext cx="1312450" cy="810258"/>
            <a:chOff x="11142110" y="1721354"/>
            <a:chExt cx="1749559" cy="1080000"/>
          </a:xfrm>
        </p:grpSpPr>
        <p:sp>
          <p:nvSpPr>
            <p:cNvPr id="65" name="Shape 74">
              <a:extLst>
                <a:ext uri="{FF2B5EF4-FFF2-40B4-BE49-F238E27FC236}">
                  <a16:creationId xmlns:a16="http://schemas.microsoft.com/office/drawing/2014/main" id="{F5F2A20E-F7D9-4C9D-BAB9-4FE00BD28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66" name="Shape 75">
              <a:extLst>
                <a:ext uri="{FF2B5EF4-FFF2-40B4-BE49-F238E27FC236}">
                  <a16:creationId xmlns:a16="http://schemas.microsoft.com/office/drawing/2014/main" id="{A32B6883-2DFC-42C5-A2F4-55681DA9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67" name="Shape 96">
              <a:extLst>
                <a:ext uri="{FF2B5EF4-FFF2-40B4-BE49-F238E27FC236}">
                  <a16:creationId xmlns:a16="http://schemas.microsoft.com/office/drawing/2014/main" id="{481EA80C-AE73-48AA-8AE3-C5A49D392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1276" y="2099945"/>
              <a:ext cx="1659885" cy="38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HDD </a:t>
              </a:r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storage</a:t>
              </a:r>
              <a:endParaRPr lang="zh-TW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  <p:sp>
          <p:nvSpPr>
            <p:cNvPr id="68" name="Shape 97">
              <a:extLst>
                <a:ext uri="{FF2B5EF4-FFF2-40B4-BE49-F238E27FC236}">
                  <a16:creationId xmlns:a16="http://schemas.microsoft.com/office/drawing/2014/main" id="{A5101EEF-3FB2-41BF-9935-96C5735E8A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1276" y="2420727"/>
              <a:ext cx="1659885" cy="38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SSD </a:t>
              </a:r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storage</a:t>
              </a:r>
              <a:endParaRPr lang="zh-TW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  <p:sp>
          <p:nvSpPr>
            <p:cNvPr id="69" name="Shape 105">
              <a:extLst>
                <a:ext uri="{FF2B5EF4-FFF2-40B4-BE49-F238E27FC236}">
                  <a16:creationId xmlns:a16="http://schemas.microsoft.com/office/drawing/2014/main" id="{776BEE04-CB51-4136-B4E8-6CEB217DC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1784" y="1721354"/>
              <a:ext cx="1659885" cy="46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Application layer</a:t>
              </a:r>
              <a:endParaRPr lang="zh-TW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  <p:sp>
          <p:nvSpPr>
            <p:cNvPr id="70" name="Shape 74">
              <a:extLst>
                <a:ext uri="{FF2B5EF4-FFF2-40B4-BE49-F238E27FC236}">
                  <a16:creationId xmlns:a16="http://schemas.microsoft.com/office/drawing/2014/main" id="{2516F1FF-6296-4220-AED0-4E7531963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/>
            <a:p>
              <a:pPr indent="-88106" algn="ctr">
                <a:buSzPts val="1400"/>
                <a:defRPr/>
              </a:pPr>
              <a:endParaRPr lang="zh-TW" altLang="zh-TW" sz="1425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  <a:sym typeface="Arial" charset="0"/>
              </a:endParaRPr>
            </a:p>
          </p:txBody>
        </p:sp>
      </p:grpSp>
      <p:grpSp>
        <p:nvGrpSpPr>
          <p:cNvPr id="71" name="群組 51">
            <a:extLst>
              <a:ext uri="{FF2B5EF4-FFF2-40B4-BE49-F238E27FC236}">
                <a16:creationId xmlns:a16="http://schemas.microsoft.com/office/drawing/2014/main" id="{21138BF5-8984-4940-9498-BA5B1D05E279}"/>
              </a:ext>
            </a:extLst>
          </p:cNvPr>
          <p:cNvGrpSpPr>
            <a:grpSpLocks/>
          </p:cNvGrpSpPr>
          <p:nvPr/>
        </p:nvGrpSpPr>
        <p:grpSpPr bwMode="auto">
          <a:xfrm>
            <a:off x="364628" y="2354667"/>
            <a:ext cx="2816120" cy="2355868"/>
            <a:chOff x="5773483" y="2521355"/>
            <a:chExt cx="3755918" cy="3141163"/>
          </a:xfrm>
        </p:grpSpPr>
        <p:cxnSp>
          <p:nvCxnSpPr>
            <p:cNvPr id="72" name="Shape 73">
              <a:extLst>
                <a:ext uri="{FF2B5EF4-FFF2-40B4-BE49-F238E27FC236}">
                  <a16:creationId xmlns:a16="http://schemas.microsoft.com/office/drawing/2014/main" id="{0FDE0470-DC73-4527-830E-801836876D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hape 76">
              <a:extLst>
                <a:ext uri="{FF2B5EF4-FFF2-40B4-BE49-F238E27FC236}">
                  <a16:creationId xmlns:a16="http://schemas.microsoft.com/office/drawing/2014/main" id="{45CCD2A4-390F-498F-8231-2FE8E7E128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Shape 77">
              <a:extLst>
                <a:ext uri="{FF2B5EF4-FFF2-40B4-BE49-F238E27FC236}">
                  <a16:creationId xmlns:a16="http://schemas.microsoft.com/office/drawing/2014/main" id="{59D377EE-F1C4-44FC-B603-09A6E37F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75" name="Shape 78">
              <a:extLst>
                <a:ext uri="{FF2B5EF4-FFF2-40B4-BE49-F238E27FC236}">
                  <a16:creationId xmlns:a16="http://schemas.microsoft.com/office/drawing/2014/main" id="{CD91BA00-23E5-4566-A0A3-593303170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76" name="Shape 79">
              <a:extLst>
                <a:ext uri="{FF2B5EF4-FFF2-40B4-BE49-F238E27FC236}">
                  <a16:creationId xmlns:a16="http://schemas.microsoft.com/office/drawing/2014/main" id="{A55B5772-25FB-4789-9EE6-38381B370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cxnSp>
          <p:nvCxnSpPr>
            <p:cNvPr id="77" name="Shape 80">
              <a:extLst>
                <a:ext uri="{FF2B5EF4-FFF2-40B4-BE49-F238E27FC236}">
                  <a16:creationId xmlns:a16="http://schemas.microsoft.com/office/drawing/2014/main" id="{8816B2DF-163B-470C-BF65-A521847C3B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hape 81">
              <a:extLst>
                <a:ext uri="{FF2B5EF4-FFF2-40B4-BE49-F238E27FC236}">
                  <a16:creationId xmlns:a16="http://schemas.microsoft.com/office/drawing/2014/main" id="{16ABF8D6-3CCD-4D5F-BDE1-68FABB1E85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hape 82">
              <a:extLst>
                <a:ext uri="{FF2B5EF4-FFF2-40B4-BE49-F238E27FC236}">
                  <a16:creationId xmlns:a16="http://schemas.microsoft.com/office/drawing/2014/main" id="{678EF457-DC3C-4032-A192-837402598F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hape 83">
              <a:extLst>
                <a:ext uri="{FF2B5EF4-FFF2-40B4-BE49-F238E27FC236}">
                  <a16:creationId xmlns:a16="http://schemas.microsoft.com/office/drawing/2014/main" id="{982C6C18-4633-43FD-8448-3915822F82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hape 84">
              <a:extLst>
                <a:ext uri="{FF2B5EF4-FFF2-40B4-BE49-F238E27FC236}">
                  <a16:creationId xmlns:a16="http://schemas.microsoft.com/office/drawing/2014/main" id="{46C8F083-9DF0-4FFC-BE91-58FF6D80D6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hape 85">
              <a:extLst>
                <a:ext uri="{FF2B5EF4-FFF2-40B4-BE49-F238E27FC236}">
                  <a16:creationId xmlns:a16="http://schemas.microsoft.com/office/drawing/2014/main" id="{748D211F-330C-41DA-9F0A-4DB46CDA8F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Shape 87">
              <a:extLst>
                <a:ext uri="{FF2B5EF4-FFF2-40B4-BE49-F238E27FC236}">
                  <a16:creationId xmlns:a16="http://schemas.microsoft.com/office/drawing/2014/main" id="{EE6CF8B9-5BC5-4D94-84B7-EB3C4BA9A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84" name="Shape 88">
              <a:extLst>
                <a:ext uri="{FF2B5EF4-FFF2-40B4-BE49-F238E27FC236}">
                  <a16:creationId xmlns:a16="http://schemas.microsoft.com/office/drawing/2014/main" id="{4AE4B1DF-EF0C-4F6C-AC77-9A30B2EC1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cxnSp>
          <p:nvCxnSpPr>
            <p:cNvPr id="85" name="Shape 89">
              <a:extLst>
                <a:ext uri="{FF2B5EF4-FFF2-40B4-BE49-F238E27FC236}">
                  <a16:creationId xmlns:a16="http://schemas.microsoft.com/office/drawing/2014/main" id="{064FAF81-8403-4E0E-9CA3-7F4FF8F8C6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hape 92">
              <a:extLst>
                <a:ext uri="{FF2B5EF4-FFF2-40B4-BE49-F238E27FC236}">
                  <a16:creationId xmlns:a16="http://schemas.microsoft.com/office/drawing/2014/main" id="{43B0FC95-3981-4A28-9842-8ADF1BFFAB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Shape 93">
              <a:extLst>
                <a:ext uri="{FF2B5EF4-FFF2-40B4-BE49-F238E27FC236}">
                  <a16:creationId xmlns:a16="http://schemas.microsoft.com/office/drawing/2014/main" id="{A2AEF12C-3792-4F2D-B6F2-D7E445F02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3483" y="2521355"/>
              <a:ext cx="1647738" cy="420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200" b="1">
                  <a:solidFill>
                    <a:srgbClr val="2CF8FD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Read caching</a:t>
              </a:r>
              <a:endParaRPr lang="zh-TW" altLang="zh-TW" sz="1200" b="1">
                <a:solidFill>
                  <a:srgbClr val="2CF8FD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endParaRPr>
            </a:p>
          </p:txBody>
        </p:sp>
        <p:sp>
          <p:nvSpPr>
            <p:cNvPr id="88" name="Shape 95">
              <a:extLst>
                <a:ext uri="{FF2B5EF4-FFF2-40B4-BE49-F238E27FC236}">
                  <a16:creationId xmlns:a16="http://schemas.microsoft.com/office/drawing/2014/main" id="{D69A7AA6-DBC9-424B-AE9C-E53291A30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356" y="5186029"/>
              <a:ext cx="3265013" cy="476489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en-US" altLang="zh-TW" sz="1200">
                  <a:solidFill>
                    <a:srgbClr val="00FFFF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Arial" charset="0"/>
                </a:rPr>
                <a:t>Total capacity = hard drives</a:t>
              </a:r>
            </a:p>
          </p:txBody>
        </p:sp>
        <p:cxnSp>
          <p:nvCxnSpPr>
            <p:cNvPr id="89" name="Shape 98">
              <a:extLst>
                <a:ext uri="{FF2B5EF4-FFF2-40B4-BE49-F238E27FC236}">
                  <a16:creationId xmlns:a16="http://schemas.microsoft.com/office/drawing/2014/main" id="{67ECF2C4-6151-4E14-848C-CA2EFF9C90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hape 99">
              <a:extLst>
                <a:ext uri="{FF2B5EF4-FFF2-40B4-BE49-F238E27FC236}">
                  <a16:creationId xmlns:a16="http://schemas.microsoft.com/office/drawing/2014/main" id="{020596BD-6A7C-4A0B-8FBD-A8B5AFAE3C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hape 100">
              <a:extLst>
                <a:ext uri="{FF2B5EF4-FFF2-40B4-BE49-F238E27FC236}">
                  <a16:creationId xmlns:a16="http://schemas.microsoft.com/office/drawing/2014/main" id="{5B6D0CEA-E6B9-4F22-9166-1580287B52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" name="Shape 77">
              <a:extLst>
                <a:ext uri="{FF2B5EF4-FFF2-40B4-BE49-F238E27FC236}">
                  <a16:creationId xmlns:a16="http://schemas.microsoft.com/office/drawing/2014/main" id="{5348B340-FF76-42A8-A2FB-C352B6E19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93" name="Shape 93">
              <a:extLst>
                <a:ext uri="{FF2B5EF4-FFF2-40B4-BE49-F238E27FC236}">
                  <a16:creationId xmlns:a16="http://schemas.microsoft.com/office/drawing/2014/main" id="{70CED623-8237-4D47-8D6C-867590A94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019" y="2536211"/>
              <a:ext cx="2273382" cy="417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200" b="1">
                  <a:solidFill>
                    <a:srgbClr val="2CF8FD"/>
                  </a:solidFill>
                  <a:latin typeface="Arial" panose="020B0604020202020204" pitchFamily="34" charset="0"/>
                  <a:ea typeface="微軟正黑體" charset="-120"/>
                  <a:cs typeface="Arial" panose="020B0604020202020204" pitchFamily="34" charset="0"/>
                  <a:sym typeface="微軟正黑體" charset="-120"/>
                </a:rPr>
                <a:t>Read / Write caching</a:t>
              </a:r>
            </a:p>
          </p:txBody>
        </p:sp>
      </p:grpSp>
      <p:pic>
        <p:nvPicPr>
          <p:cNvPr id="94" name="Shape 83">
            <a:extLst>
              <a:ext uri="{FF2B5EF4-FFF2-40B4-BE49-F238E27FC236}">
                <a16:creationId xmlns:a16="http://schemas.microsoft.com/office/drawing/2014/main" id="{D6C39C41-AB61-4826-9D41-37CAE481AC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992" y="2387947"/>
            <a:ext cx="4562475" cy="2199085"/>
          </a:xfrm>
          <a:prstGeom prst="roundRect">
            <a:avLst>
              <a:gd name="adj" fmla="val 34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5" name="Shape 81">
            <a:extLst>
              <a:ext uri="{FF2B5EF4-FFF2-40B4-BE49-F238E27FC236}">
                <a16:creationId xmlns:a16="http://schemas.microsoft.com/office/drawing/2014/main" id="{E4E7E435-B0A8-446C-9B72-1D551D09916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2269011" y="3348066"/>
            <a:ext cx="560785" cy="1190"/>
          </a:xfrm>
          <a:prstGeom prst="straightConnector1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hape 82">
            <a:extLst>
              <a:ext uri="{FF2B5EF4-FFF2-40B4-BE49-F238E27FC236}">
                <a16:creationId xmlns:a16="http://schemas.microsoft.com/office/drawing/2014/main" id="{F8FC1993-427C-43A8-9ED6-61CF1E35A7D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03551" y="3358781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" name="矩形 96">
            <a:extLst>
              <a:ext uri="{FF2B5EF4-FFF2-40B4-BE49-F238E27FC236}">
                <a16:creationId xmlns:a16="http://schemas.microsoft.com/office/drawing/2014/main" id="{6F6486A4-547E-48F5-B62B-7476E0A65A8F}"/>
              </a:ext>
            </a:extLst>
          </p:cNvPr>
          <p:cNvSpPr/>
          <p:nvPr/>
        </p:nvSpPr>
        <p:spPr>
          <a:xfrm>
            <a:off x="3434935" y="1216960"/>
            <a:ext cx="319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Accelerates IOPS performance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15E87985-F76B-47E0-BF08-9E16C02424F3}"/>
              </a:ext>
            </a:extLst>
          </p:cNvPr>
          <p:cNvSpPr/>
          <p:nvPr/>
        </p:nvSpPr>
        <p:spPr>
          <a:xfrm>
            <a:off x="3422061" y="1572027"/>
            <a:ext cx="5005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Applies SSD cache to all volumes and LUNs with a single setup process, or specified volumes only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5D3815D7-64B5-4D79-942D-BF8C5788EE77}"/>
              </a:ext>
            </a:extLst>
          </p:cNvPr>
          <p:cNvSpPr/>
          <p:nvPr/>
        </p:nvSpPr>
        <p:spPr>
          <a:xfrm>
            <a:off x="457200" y="1150086"/>
            <a:ext cx="308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800" b="1" dirty="0">
                <a:solidFill>
                  <a:srgbClr val="2CF8F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Reduce I/O latency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5F826769-4CE4-4986-BEE4-791AE00EF704}"/>
              </a:ext>
            </a:extLst>
          </p:cNvPr>
          <p:cNvSpPr/>
          <p:nvPr/>
        </p:nvSpPr>
        <p:spPr>
          <a:xfrm>
            <a:off x="457200" y="1552908"/>
            <a:ext cx="308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800" b="1">
                <a:solidFill>
                  <a:srgbClr val="2CF8F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Global read-write cache</a:t>
            </a:r>
          </a:p>
        </p:txBody>
      </p:sp>
    </p:spTree>
    <p:extLst>
      <p:ext uri="{BB962C8B-B14F-4D97-AF65-F5344CB8AC3E}">
        <p14:creationId xmlns:p14="http://schemas.microsoft.com/office/powerpoint/2010/main" val="1914568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標題 2">
            <a:extLst>
              <a:ext uri="{FF2B5EF4-FFF2-40B4-BE49-F238E27FC236}">
                <a16:creationId xmlns:a16="http://schemas.microsoft.com/office/drawing/2014/main" id="{E8B36125-E12B-4D23-B19C-F8C5B5731130}"/>
              </a:ext>
            </a:extLst>
          </p:cNvPr>
          <p:cNvSpPr txBox="1">
            <a:spLocks/>
          </p:cNvSpPr>
          <p:nvPr/>
        </p:nvSpPr>
        <p:spPr>
          <a:xfrm>
            <a:off x="457200" y="159914"/>
            <a:ext cx="8229600" cy="7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TW" dirty="0">
                <a:latin typeface="Arial"/>
                <a:ea typeface="微軟正黑體"/>
                <a:cs typeface="Arial"/>
              </a:rPr>
              <a:t>QNAP Global SSD Cache</a:t>
            </a:r>
            <a:endParaRPr lang="zh-TW" altLang="en-US" dirty="0">
              <a:latin typeface="Arial"/>
              <a:ea typeface="微軟正黑體"/>
              <a:cs typeface="Arial"/>
            </a:endParaRPr>
          </a:p>
        </p:txBody>
      </p:sp>
      <p:sp>
        <p:nvSpPr>
          <p:cNvPr id="95" name="向右箭號 118" hidden="1">
            <a:extLst>
              <a:ext uri="{FF2B5EF4-FFF2-40B4-BE49-F238E27FC236}">
                <a16:creationId xmlns:a16="http://schemas.microsoft.com/office/drawing/2014/main" id="{A7104221-43DB-48E4-9005-F3EB164A94DC}"/>
              </a:ext>
            </a:extLst>
          </p:cNvPr>
          <p:cNvSpPr/>
          <p:nvPr/>
        </p:nvSpPr>
        <p:spPr>
          <a:xfrm rot="10800000">
            <a:off x="5165499" y="3455683"/>
            <a:ext cx="1277333" cy="678814"/>
          </a:xfrm>
          <a:prstGeom prst="rightArrow">
            <a:avLst/>
          </a:prstGeom>
          <a:gradFill>
            <a:gsLst>
              <a:gs pos="70000">
                <a:schemeClr val="tx1"/>
              </a:gs>
              <a:gs pos="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向右箭號 118" hidden="1">
            <a:extLst>
              <a:ext uri="{FF2B5EF4-FFF2-40B4-BE49-F238E27FC236}">
                <a16:creationId xmlns:a16="http://schemas.microsoft.com/office/drawing/2014/main" id="{528B067D-9532-41F8-B99C-5979DF378B01}"/>
              </a:ext>
            </a:extLst>
          </p:cNvPr>
          <p:cNvSpPr/>
          <p:nvPr/>
        </p:nvSpPr>
        <p:spPr>
          <a:xfrm rot="10800000">
            <a:off x="2062532" y="3455683"/>
            <a:ext cx="1189989" cy="678814"/>
          </a:xfrm>
          <a:prstGeom prst="rightArrow">
            <a:avLst/>
          </a:prstGeom>
          <a:gradFill>
            <a:gsLst>
              <a:gs pos="70000">
                <a:schemeClr val="tx1"/>
              </a:gs>
              <a:gs pos="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3" name="內容版面配置區 1">
            <a:extLst>
              <a:ext uri="{FF2B5EF4-FFF2-40B4-BE49-F238E27FC236}">
                <a16:creationId xmlns:a16="http://schemas.microsoft.com/office/drawing/2014/main" id="{12CA30F0-D0D5-4A45-9BBC-42CD5443BB7B}"/>
              </a:ext>
            </a:extLst>
          </p:cNvPr>
          <p:cNvSpPr txBox="1">
            <a:spLocks/>
          </p:cNvSpPr>
          <p:nvPr/>
        </p:nvSpPr>
        <p:spPr>
          <a:xfrm>
            <a:off x="457200" y="905933"/>
            <a:ext cx="8763000" cy="1746250"/>
          </a:xfr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QNAP SSD Cache can be applied to multiple volume / LUN</a:t>
            </a: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 Type: 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Copy frequently used data to SSD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(Read-Cache)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only copy data, new data can also be temporarily stored in SSD (Read-write Cache)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Only new data will be written into the cache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(Write-Cache)</a:t>
            </a: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configuration: Single, RAID 0, RAID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RAID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type: SATA, SAS, M.2, PCIe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7A1D64A-6CFC-41AF-B04A-12646F131B26}"/>
              </a:ext>
            </a:extLst>
          </p:cNvPr>
          <p:cNvGrpSpPr/>
          <p:nvPr/>
        </p:nvGrpSpPr>
        <p:grpSpPr>
          <a:xfrm>
            <a:off x="150172" y="2524574"/>
            <a:ext cx="8935565" cy="2188733"/>
            <a:chOff x="150172" y="2524574"/>
            <a:chExt cx="8935565" cy="2188733"/>
          </a:xfrm>
        </p:grpSpPr>
        <p:sp>
          <p:nvSpPr>
            <p:cNvPr id="80" name="圓角矩形 40">
              <a:extLst>
                <a:ext uri="{FF2B5EF4-FFF2-40B4-BE49-F238E27FC236}">
                  <a16:creationId xmlns:a16="http://schemas.microsoft.com/office/drawing/2014/main" id="{67896EFA-1A6D-4BA1-8556-D049BE90A0D8}"/>
                </a:ext>
              </a:extLst>
            </p:cNvPr>
            <p:cNvSpPr/>
            <p:nvPr/>
          </p:nvSpPr>
          <p:spPr>
            <a:xfrm>
              <a:off x="150172" y="2611315"/>
              <a:ext cx="8664405" cy="2101992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43206569-8C12-4789-B0E9-FA7A16270B13}"/>
                </a:ext>
              </a:extLst>
            </p:cNvPr>
            <p:cNvGrpSpPr/>
            <p:nvPr/>
          </p:nvGrpSpPr>
          <p:grpSpPr>
            <a:xfrm>
              <a:off x="150172" y="2524574"/>
              <a:ext cx="8935565" cy="386781"/>
              <a:chOff x="245386" y="2985006"/>
              <a:chExt cx="8935565" cy="386780"/>
            </a:xfrm>
            <a:effectLst/>
          </p:grpSpPr>
          <p:sp>
            <p:nvSpPr>
              <p:cNvPr id="82" name="Shape 449">
                <a:extLst>
                  <a:ext uri="{FF2B5EF4-FFF2-40B4-BE49-F238E27FC236}">
                    <a16:creationId xmlns:a16="http://schemas.microsoft.com/office/drawing/2014/main" id="{B3A31781-C311-4C94-A4CA-2C3DE2DFBCC9}"/>
                  </a:ext>
                </a:extLst>
              </p:cNvPr>
              <p:cNvSpPr/>
              <p:nvPr/>
            </p:nvSpPr>
            <p:spPr>
              <a:xfrm>
                <a:off x="2278153" y="2985006"/>
                <a:ext cx="6631638" cy="355126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BDBCB893-AA3F-4793-8B9A-79229F5345D4}"/>
                  </a:ext>
                </a:extLst>
              </p:cNvPr>
              <p:cNvSpPr txBox="1"/>
              <p:nvPr/>
            </p:nvSpPr>
            <p:spPr>
              <a:xfrm>
                <a:off x="3347735" y="3033785"/>
                <a:ext cx="5833216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solidFill>
                      <a:srgbClr val="0070C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Data from clients and storage will both be cached</a:t>
                </a:r>
              </a:p>
            </p:txBody>
          </p:sp>
          <p:sp>
            <p:nvSpPr>
              <p:cNvPr id="84" name="Shape 449">
                <a:extLst>
                  <a:ext uri="{FF2B5EF4-FFF2-40B4-BE49-F238E27FC236}">
                    <a16:creationId xmlns:a16="http://schemas.microsoft.com/office/drawing/2014/main" id="{923E51A0-3902-4BD4-9120-2BBBF8F836F7}"/>
                  </a:ext>
                </a:extLst>
              </p:cNvPr>
              <p:cNvSpPr/>
              <p:nvPr/>
            </p:nvSpPr>
            <p:spPr>
              <a:xfrm>
                <a:off x="245386" y="2985006"/>
                <a:ext cx="3032064" cy="386780"/>
              </a:xfrm>
              <a:prstGeom prst="roundRect">
                <a:avLst>
                  <a:gd name="adj" fmla="val 10000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186DAA54-7EA2-4DAA-B79C-E3BE303DA3D1}"/>
                  </a:ext>
                </a:extLst>
              </p:cNvPr>
              <p:cNvSpPr txBox="1"/>
              <p:nvPr/>
            </p:nvSpPr>
            <p:spPr>
              <a:xfrm>
                <a:off x="312120" y="3007424"/>
                <a:ext cx="2642782" cy="3077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How Read-write Cache work</a:t>
                </a:r>
              </a:p>
            </p:txBody>
          </p:sp>
        </p:grpSp>
        <p:sp>
          <p:nvSpPr>
            <p:cNvPr id="86" name="箭號: 向左 85">
              <a:extLst>
                <a:ext uri="{FF2B5EF4-FFF2-40B4-BE49-F238E27FC236}">
                  <a16:creationId xmlns:a16="http://schemas.microsoft.com/office/drawing/2014/main" id="{5EFC07BA-2D29-4C29-8A5D-35533C4E38FC}"/>
                </a:ext>
              </a:extLst>
            </p:cNvPr>
            <p:cNvSpPr/>
            <p:nvPr/>
          </p:nvSpPr>
          <p:spPr>
            <a:xfrm>
              <a:off x="1921391" y="4322233"/>
              <a:ext cx="943303" cy="246183"/>
            </a:xfrm>
            <a:prstGeom prst="leftArrow">
              <a:avLst>
                <a:gd name="adj1" fmla="val 50000"/>
                <a:gd name="adj2" fmla="val 594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CCE15789-3372-40F4-9CFC-6CD169FDA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350" y="3021765"/>
              <a:ext cx="1822720" cy="12257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箭號: 向左 89">
              <a:extLst>
                <a:ext uri="{FF2B5EF4-FFF2-40B4-BE49-F238E27FC236}">
                  <a16:creationId xmlns:a16="http://schemas.microsoft.com/office/drawing/2014/main" id="{6DA97911-F5D4-4C0F-8CA7-F24EA60ED0E5}"/>
                </a:ext>
              </a:extLst>
            </p:cNvPr>
            <p:cNvSpPr/>
            <p:nvPr/>
          </p:nvSpPr>
          <p:spPr>
            <a:xfrm rot="10800000">
              <a:off x="5983526" y="4306351"/>
              <a:ext cx="943303" cy="246183"/>
            </a:xfrm>
            <a:prstGeom prst="leftArrow">
              <a:avLst>
                <a:gd name="adj1" fmla="val 50000"/>
                <a:gd name="adj2" fmla="val 7491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91" name="Shape 477" descr="ãServer iconãçåçæå°çµæ">
              <a:extLst>
                <a:ext uri="{FF2B5EF4-FFF2-40B4-BE49-F238E27FC236}">
                  <a16:creationId xmlns:a16="http://schemas.microsoft.com/office/drawing/2014/main" id="{0D12C067-3B56-4D7D-A916-8F142485B19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76074" y="2788638"/>
              <a:ext cx="1529018" cy="1464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C980C2B2-5121-4523-BCFF-0C824D82553D}"/>
                </a:ext>
              </a:extLst>
            </p:cNvPr>
            <p:cNvSpPr txBox="1"/>
            <p:nvPr/>
          </p:nvSpPr>
          <p:spPr>
            <a:xfrm>
              <a:off x="2859687" y="4267622"/>
              <a:ext cx="3103320" cy="33855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When SSD Space not enough</a:t>
              </a:r>
            </a:p>
          </p:txBody>
        </p:sp>
        <p:pic>
          <p:nvPicPr>
            <p:cNvPr id="92" name="Picture 60">
              <a:extLst>
                <a:ext uri="{FF2B5EF4-FFF2-40B4-BE49-F238E27FC236}">
                  <a16:creationId xmlns:a16="http://schemas.microsoft.com/office/drawing/2014/main" id="{C00D960B-65D2-44FD-90E7-D3615D4A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2752" y="2864265"/>
              <a:ext cx="2464738" cy="1540734"/>
            </a:xfrm>
            <a:prstGeom prst="rect">
              <a:avLst/>
            </a:prstGeom>
          </p:spPr>
        </p:pic>
        <p:sp>
          <p:nvSpPr>
            <p:cNvPr id="94" name="文字方塊 93">
              <a:extLst>
                <a:ext uri="{FF2B5EF4-FFF2-40B4-BE49-F238E27FC236}">
                  <a16:creationId xmlns:a16="http://schemas.microsoft.com/office/drawing/2014/main" id="{853EDBB4-C2E0-4145-A3E5-80A8A00DDC8B}"/>
                </a:ext>
              </a:extLst>
            </p:cNvPr>
            <p:cNvSpPr txBox="1"/>
            <p:nvPr/>
          </p:nvSpPr>
          <p:spPr>
            <a:xfrm>
              <a:off x="4009877" y="3979316"/>
              <a:ext cx="1567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SSD</a:t>
              </a:r>
              <a:endPara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4" name="向右箭號 118">
              <a:extLst>
                <a:ext uri="{FF2B5EF4-FFF2-40B4-BE49-F238E27FC236}">
                  <a16:creationId xmlns:a16="http://schemas.microsoft.com/office/drawing/2014/main" id="{355B28A7-10A9-42EE-82C3-63B4DA6B1A47}"/>
                </a:ext>
              </a:extLst>
            </p:cNvPr>
            <p:cNvSpPr/>
            <p:nvPr/>
          </p:nvSpPr>
          <p:spPr>
            <a:xfrm rot="10800000">
              <a:off x="5166828" y="3430157"/>
              <a:ext cx="1277333" cy="678814"/>
            </a:xfrm>
            <a:prstGeom prst="rightArrow">
              <a:avLst/>
            </a:prstGeom>
            <a:gradFill>
              <a:gsLst>
                <a:gs pos="70000">
                  <a:srgbClr val="10A08F"/>
                </a:gs>
                <a:gs pos="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向右箭號 118">
              <a:extLst>
                <a:ext uri="{FF2B5EF4-FFF2-40B4-BE49-F238E27FC236}">
                  <a16:creationId xmlns:a16="http://schemas.microsoft.com/office/drawing/2014/main" id="{FB2E38CF-67B8-43D2-9FAB-099DC58A4D5F}"/>
                </a:ext>
              </a:extLst>
            </p:cNvPr>
            <p:cNvSpPr/>
            <p:nvPr/>
          </p:nvSpPr>
          <p:spPr>
            <a:xfrm rot="10800000">
              <a:off x="2063861" y="3430157"/>
              <a:ext cx="1189989" cy="678814"/>
            </a:xfrm>
            <a:prstGeom prst="rightArrow">
              <a:avLst/>
            </a:prstGeom>
            <a:gradFill>
              <a:gsLst>
                <a:gs pos="70000">
                  <a:srgbClr val="10A08F"/>
                </a:gs>
                <a:gs pos="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7" name="向右箭號 118">
              <a:extLst>
                <a:ext uri="{FF2B5EF4-FFF2-40B4-BE49-F238E27FC236}">
                  <a16:creationId xmlns:a16="http://schemas.microsoft.com/office/drawing/2014/main" id="{023EC0EB-A240-4B66-B20F-B6FC8283D0E3}"/>
                </a:ext>
              </a:extLst>
            </p:cNvPr>
            <p:cNvSpPr/>
            <p:nvPr/>
          </p:nvSpPr>
          <p:spPr>
            <a:xfrm>
              <a:off x="5315249" y="3099262"/>
              <a:ext cx="1277333" cy="604156"/>
            </a:xfrm>
            <a:prstGeom prst="rightArrow">
              <a:avLst/>
            </a:prstGeom>
            <a:gradFill>
              <a:gsLst>
                <a:gs pos="70000">
                  <a:srgbClr val="0070C0"/>
                </a:gs>
                <a:gs pos="0">
                  <a:srgbClr val="B4FCFE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8" name="向右箭號 118">
              <a:extLst>
                <a:ext uri="{FF2B5EF4-FFF2-40B4-BE49-F238E27FC236}">
                  <a16:creationId xmlns:a16="http://schemas.microsoft.com/office/drawing/2014/main" id="{8D5B1F20-6B15-4A35-828F-790F13048043}"/>
                </a:ext>
              </a:extLst>
            </p:cNvPr>
            <p:cNvSpPr/>
            <p:nvPr/>
          </p:nvSpPr>
          <p:spPr>
            <a:xfrm>
              <a:off x="2240815" y="3099262"/>
              <a:ext cx="1277333" cy="604156"/>
            </a:xfrm>
            <a:prstGeom prst="rightArrow">
              <a:avLst/>
            </a:prstGeom>
            <a:gradFill>
              <a:gsLst>
                <a:gs pos="70000">
                  <a:srgbClr val="0070C0"/>
                </a:gs>
                <a:gs pos="0">
                  <a:srgbClr val="B4FCFE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3FB77387-C242-4A85-8003-D5D95CAD4549}"/>
                </a:ext>
              </a:extLst>
            </p:cNvPr>
            <p:cNvSpPr txBox="1"/>
            <p:nvPr/>
          </p:nvSpPr>
          <p:spPr>
            <a:xfrm>
              <a:off x="5804166" y="3237387"/>
              <a:ext cx="700150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Write</a:t>
              </a: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CD771DD9-7F67-45D8-81D8-27AA387BAA8D}"/>
                </a:ext>
              </a:extLst>
            </p:cNvPr>
            <p:cNvSpPr txBox="1"/>
            <p:nvPr/>
          </p:nvSpPr>
          <p:spPr>
            <a:xfrm>
              <a:off x="2729731" y="3237387"/>
              <a:ext cx="700150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Write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EC10341B-AF5B-4AF6-8F48-334ECCB4F4BD}"/>
                </a:ext>
              </a:extLst>
            </p:cNvPr>
            <p:cNvSpPr txBox="1"/>
            <p:nvPr/>
          </p:nvSpPr>
          <p:spPr>
            <a:xfrm>
              <a:off x="5378469" y="3604639"/>
              <a:ext cx="700150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Read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1D540C4D-EC93-421C-954A-1BCD32C4A0B3}"/>
                </a:ext>
              </a:extLst>
            </p:cNvPr>
            <p:cNvSpPr txBox="1"/>
            <p:nvPr/>
          </p:nvSpPr>
          <p:spPr>
            <a:xfrm>
              <a:off x="2274258" y="3597851"/>
              <a:ext cx="700150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Read</a:t>
              </a:r>
            </a:p>
          </p:txBody>
        </p:sp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FCCC9E1A-C91E-45EB-993D-5A01D4EE9FC0}"/>
                </a:ext>
              </a:extLst>
            </p:cNvPr>
            <p:cNvSpPr txBox="1"/>
            <p:nvPr/>
          </p:nvSpPr>
          <p:spPr>
            <a:xfrm>
              <a:off x="6815258" y="4252928"/>
              <a:ext cx="15678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endPara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8" name="文字方塊 87">
              <a:extLst>
                <a:ext uri="{FF2B5EF4-FFF2-40B4-BE49-F238E27FC236}">
                  <a16:creationId xmlns:a16="http://schemas.microsoft.com/office/drawing/2014/main" id="{09B4709D-6495-41DA-ABE5-06725612E4C8}"/>
                </a:ext>
              </a:extLst>
            </p:cNvPr>
            <p:cNvSpPr txBox="1"/>
            <p:nvPr/>
          </p:nvSpPr>
          <p:spPr>
            <a:xfrm>
              <a:off x="705195" y="4182550"/>
              <a:ext cx="1419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IO Intensive</a:t>
              </a:r>
            </a:p>
            <a:p>
              <a:pPr algn="ctr"/>
              <a:r>
                <a:rPr lang="en-US" altLang="zh-TW" sz="1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Application</a:t>
              </a:r>
            </a:p>
          </p:txBody>
        </p:sp>
      </p:grpSp>
      <p:pic>
        <p:nvPicPr>
          <p:cNvPr id="106" name="圖形 105">
            <a:extLst>
              <a:ext uri="{FF2B5EF4-FFF2-40B4-BE49-F238E27FC236}">
                <a16:creationId xmlns:a16="http://schemas.microsoft.com/office/drawing/2014/main" id="{89453823-8904-4892-B119-EC5279F10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9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63">
            <a:extLst>
              <a:ext uri="{FF2B5EF4-FFF2-40B4-BE49-F238E27FC236}">
                <a16:creationId xmlns:a16="http://schemas.microsoft.com/office/drawing/2014/main" id="{FD253C9C-929A-4038-8A42-372E938FD28E}"/>
              </a:ext>
            </a:extLst>
          </p:cNvPr>
          <p:cNvSpPr txBox="1">
            <a:spLocks/>
          </p:cNvSpPr>
          <p:nvPr/>
        </p:nvSpPr>
        <p:spPr>
          <a:xfrm>
            <a:off x="412148" y="124362"/>
            <a:ext cx="8229600" cy="12474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The </a:t>
            </a:r>
            <a:r>
              <a:rPr lang="zh-TW" altLang="zh-TW" dirty="0">
                <a:ea typeface="Microsoft JhengHei"/>
                <a:cs typeface="Microsoft JhengHei"/>
                <a:sym typeface="Microsoft JhengHei"/>
              </a:rPr>
              <a:t>Write-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altLang="zh-TW" dirty="0">
                <a:ea typeface="Microsoft JhengHei"/>
                <a:cs typeface="Microsoft JhengHei"/>
                <a:sym typeface="Microsoft JhengHei"/>
              </a:rPr>
              <a:t>nly 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Cache Increase ROI of</a:t>
            </a:r>
            <a:br>
              <a:rPr lang="en-US" altLang="zh-TW" dirty="0"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SSD Cache with high Writing Demand</a:t>
            </a:r>
            <a:br>
              <a:rPr kumimoji="1" lang="en-US" altLang="zh-TW" dirty="0">
                <a:latin typeface="微軟正黑體" panose="020B0604030504040204" pitchFamily="34" charset="-120"/>
                <a:sym typeface="Microsoft JhengHei"/>
              </a:rPr>
            </a:br>
            <a:endParaRPr kumimoji="1" lang="zh-TW" altLang="en-US" b="1" dirty="0">
              <a:solidFill>
                <a:srgbClr val="2CF8FD"/>
              </a:solidFill>
              <a:latin typeface="微軟正黑體" panose="020B0604030504040204" pitchFamily="34" charset="-120"/>
              <a:sym typeface="Microsoft JhengHei"/>
            </a:endParaRPr>
          </a:p>
        </p:txBody>
      </p:sp>
      <p:sp>
        <p:nvSpPr>
          <p:cNvPr id="36" name="Shape 266">
            <a:extLst>
              <a:ext uri="{FF2B5EF4-FFF2-40B4-BE49-F238E27FC236}">
                <a16:creationId xmlns:a16="http://schemas.microsoft.com/office/drawing/2014/main" id="{B6CF9A02-2D3C-40C1-A39C-F68A73FDC6CB}"/>
              </a:ext>
            </a:extLst>
          </p:cNvPr>
          <p:cNvSpPr txBox="1"/>
          <p:nvPr/>
        </p:nvSpPr>
        <p:spPr>
          <a:xfrm>
            <a:off x="412148" y="4724340"/>
            <a:ext cx="4646096" cy="1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33375" indent="-257175"/>
            <a:r>
              <a:rPr lang="en-US" altLang="zh-TW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https://docs.microsoft.com/en-us/windows-server/storage/storage-spaces/understand-the-cache</a:t>
            </a:r>
            <a:endParaRPr lang="zh-TW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D33F881-7C0C-403A-9105-725AB77B0CF2}"/>
              </a:ext>
            </a:extLst>
          </p:cNvPr>
          <p:cNvGrpSpPr/>
          <p:nvPr/>
        </p:nvGrpSpPr>
        <p:grpSpPr>
          <a:xfrm>
            <a:off x="4795725" y="1586911"/>
            <a:ext cx="3434989" cy="3696217"/>
            <a:chOff x="5038830" y="1407776"/>
            <a:chExt cx="3434989" cy="3696217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8C4B89E1-DDED-491A-8D9F-395656B46BBC}"/>
                </a:ext>
              </a:extLst>
            </p:cNvPr>
            <p:cNvSpPr/>
            <p:nvPr/>
          </p:nvSpPr>
          <p:spPr>
            <a:xfrm>
              <a:off x="5038830" y="1407776"/>
              <a:ext cx="2907848" cy="3217729"/>
            </a:xfrm>
            <a:prstGeom prst="roundRect">
              <a:avLst>
                <a:gd name="adj" fmla="val 45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弧形 39">
              <a:extLst>
                <a:ext uri="{FF2B5EF4-FFF2-40B4-BE49-F238E27FC236}">
                  <a16:creationId xmlns:a16="http://schemas.microsoft.com/office/drawing/2014/main" id="{A62CE32D-3815-4303-8345-25C56A999DA8}"/>
                </a:ext>
              </a:extLst>
            </p:cNvPr>
            <p:cNvSpPr/>
            <p:nvPr/>
          </p:nvSpPr>
          <p:spPr>
            <a:xfrm rot="14580648">
              <a:off x="5830774" y="2460949"/>
              <a:ext cx="3520963" cy="1765126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EE66C65-1FE6-4BD4-99B2-8CE0C1264B13}"/>
                </a:ext>
              </a:extLst>
            </p:cNvPr>
            <p:cNvSpPr/>
            <p:nvPr/>
          </p:nvSpPr>
          <p:spPr>
            <a:xfrm>
              <a:off x="5406762" y="3737108"/>
              <a:ext cx="499180" cy="7033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648F63EC-324E-47F6-87D5-2D137ED90220}"/>
                </a:ext>
              </a:extLst>
            </p:cNvPr>
            <p:cNvSpPr/>
            <p:nvPr/>
          </p:nvSpPr>
          <p:spPr>
            <a:xfrm>
              <a:off x="5978648" y="3737108"/>
              <a:ext cx="499180" cy="7033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3" name="接點: 肘形 4">
              <a:extLst>
                <a:ext uri="{FF2B5EF4-FFF2-40B4-BE49-F238E27FC236}">
                  <a16:creationId xmlns:a16="http://schemas.microsoft.com/office/drawing/2014/main" id="{C23E9AB1-2319-44EB-88D6-51EC98704C2B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>
              <a:off x="5916182" y="3517640"/>
              <a:ext cx="312056" cy="219467"/>
            </a:xfrm>
            <a:prstGeom prst="bentConnector2">
              <a:avLst/>
            </a:prstGeom>
            <a:ln w="34925" cmpd="sng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接點: 肘形 13">
              <a:extLst>
                <a:ext uri="{FF2B5EF4-FFF2-40B4-BE49-F238E27FC236}">
                  <a16:creationId xmlns:a16="http://schemas.microsoft.com/office/drawing/2014/main" id="{4FAC4DDC-4D7F-40FF-8559-67B9D60507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76685" y="3379263"/>
              <a:ext cx="437517" cy="278179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群組 16">
              <a:extLst>
                <a:ext uri="{FF2B5EF4-FFF2-40B4-BE49-F238E27FC236}">
                  <a16:creationId xmlns:a16="http://schemas.microsoft.com/office/drawing/2014/main" id="{54FFE911-6AA8-4AEF-96D0-1F8FC3B18EC4}"/>
                </a:ext>
              </a:extLst>
            </p:cNvPr>
            <p:cNvGrpSpPr/>
            <p:nvPr/>
          </p:nvGrpSpPr>
          <p:grpSpPr>
            <a:xfrm>
              <a:off x="5686130" y="2609649"/>
              <a:ext cx="494877" cy="689945"/>
              <a:chOff x="6404096" y="2612019"/>
              <a:chExt cx="577780" cy="805526"/>
            </a:xfrm>
          </p:grpSpPr>
          <p:sp>
            <p:nvSpPr>
              <p:cNvPr id="59" name="直角三角形 58">
                <a:extLst>
                  <a:ext uri="{FF2B5EF4-FFF2-40B4-BE49-F238E27FC236}">
                    <a16:creationId xmlns:a16="http://schemas.microsoft.com/office/drawing/2014/main" id="{1A6B2EEA-FD90-4603-B257-B77B5F70DACE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sp>
            <p:nvSpPr>
              <p:cNvPr id="60" name="直角三角形 59">
                <a:extLst>
                  <a:ext uri="{FF2B5EF4-FFF2-40B4-BE49-F238E27FC236}">
                    <a16:creationId xmlns:a16="http://schemas.microsoft.com/office/drawing/2014/main" id="{05D29727-DE1D-407E-A6A9-CCA054ACACC5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</p:grp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19B54181-A302-4CD6-80D6-2ED75A54B989}"/>
                </a:ext>
              </a:extLst>
            </p:cNvPr>
            <p:cNvSpPr txBox="1"/>
            <p:nvPr/>
          </p:nvSpPr>
          <p:spPr>
            <a:xfrm>
              <a:off x="5682090" y="2741486"/>
              <a:ext cx="494878" cy="40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2C08C572-12B4-479D-93C6-36683CC86FBB}"/>
                </a:ext>
              </a:extLst>
            </p:cNvPr>
            <p:cNvCxnSpPr/>
            <p:nvPr/>
          </p:nvCxnSpPr>
          <p:spPr>
            <a:xfrm>
              <a:off x="5934533" y="1899608"/>
              <a:ext cx="0" cy="71004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BA13737B-E8D5-47D9-BC62-5745AD7B1F81}"/>
                </a:ext>
              </a:extLst>
            </p:cNvPr>
            <p:cNvSpPr/>
            <p:nvPr/>
          </p:nvSpPr>
          <p:spPr>
            <a:xfrm>
              <a:off x="6563756" y="3737108"/>
              <a:ext cx="499180" cy="7033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F2AE80D-051E-4CE3-B29C-1989512A798F}"/>
                </a:ext>
              </a:extLst>
            </p:cNvPr>
            <p:cNvSpPr/>
            <p:nvPr/>
          </p:nvSpPr>
          <p:spPr>
            <a:xfrm>
              <a:off x="7135643" y="3737108"/>
              <a:ext cx="499180" cy="7033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0" name="接點: 肘形 26">
              <a:extLst>
                <a:ext uri="{FF2B5EF4-FFF2-40B4-BE49-F238E27FC236}">
                  <a16:creationId xmlns:a16="http://schemas.microsoft.com/office/drawing/2014/main" id="{21FDA98E-26D3-49FC-9C2D-021F112BA8B7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>
              <a:off x="7073177" y="3517640"/>
              <a:ext cx="312056" cy="219467"/>
            </a:xfrm>
            <a:prstGeom prst="bentConnector2">
              <a:avLst/>
            </a:prstGeom>
            <a:ln w="34925" cmpd="sng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接點: 肘形 27">
              <a:extLst>
                <a:ext uri="{FF2B5EF4-FFF2-40B4-BE49-F238E27FC236}">
                  <a16:creationId xmlns:a16="http://schemas.microsoft.com/office/drawing/2014/main" id="{EDF3490B-8B36-437B-8566-3A4B929A64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3679" y="3379263"/>
              <a:ext cx="437517" cy="278179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6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群組 28">
              <a:extLst>
                <a:ext uri="{FF2B5EF4-FFF2-40B4-BE49-F238E27FC236}">
                  <a16:creationId xmlns:a16="http://schemas.microsoft.com/office/drawing/2014/main" id="{0DEA9530-01BD-4932-A49E-330F58002027}"/>
                </a:ext>
              </a:extLst>
            </p:cNvPr>
            <p:cNvGrpSpPr/>
            <p:nvPr/>
          </p:nvGrpSpPr>
          <p:grpSpPr>
            <a:xfrm>
              <a:off x="6843125" y="2609649"/>
              <a:ext cx="494877" cy="689945"/>
              <a:chOff x="6404096" y="2612019"/>
              <a:chExt cx="577780" cy="805526"/>
            </a:xfrm>
          </p:grpSpPr>
          <p:sp>
            <p:nvSpPr>
              <p:cNvPr id="57" name="直角三角形 56">
                <a:extLst>
                  <a:ext uri="{FF2B5EF4-FFF2-40B4-BE49-F238E27FC236}">
                    <a16:creationId xmlns:a16="http://schemas.microsoft.com/office/drawing/2014/main" id="{FB78D680-693B-481D-846D-7DA13B54639F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sp>
            <p:nvSpPr>
              <p:cNvPr id="58" name="直角三角形 57">
                <a:extLst>
                  <a:ext uri="{FF2B5EF4-FFF2-40B4-BE49-F238E27FC236}">
                    <a16:creationId xmlns:a16="http://schemas.microsoft.com/office/drawing/2014/main" id="{6C117768-421A-4C04-BBA3-C9D7EE774904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</p:grp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8B922E87-25DB-4892-9FF8-CC7B302B420C}"/>
                </a:ext>
              </a:extLst>
            </p:cNvPr>
            <p:cNvSpPr txBox="1"/>
            <p:nvPr/>
          </p:nvSpPr>
          <p:spPr>
            <a:xfrm>
              <a:off x="6843125" y="2741486"/>
              <a:ext cx="494878" cy="40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479584F0-4F24-4863-A006-A3B86B412998}"/>
                </a:ext>
              </a:extLst>
            </p:cNvPr>
            <p:cNvSpPr txBox="1"/>
            <p:nvPr/>
          </p:nvSpPr>
          <p:spPr>
            <a:xfrm>
              <a:off x="5481141" y="1431180"/>
              <a:ext cx="978987" cy="40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200" b="1"/>
              </a:br>
              <a:r>
                <a:rPr lang="en-US" altLang="zh-TW" sz="1200"/>
                <a:t>are cached</a:t>
              </a:r>
              <a:endParaRPr lang="zh-TW" altLang="en-US" sz="120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96283C70-FF41-4645-B8D5-57B12FFACE7D}"/>
                </a:ext>
              </a:extLst>
            </p:cNvPr>
            <p:cNvSpPr txBox="1"/>
            <p:nvPr/>
          </p:nvSpPr>
          <p:spPr>
            <a:xfrm>
              <a:off x="6655836" y="1431180"/>
              <a:ext cx="978987" cy="405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rgbClr val="0070C0"/>
                  </a:solidFill>
                </a:rPr>
                <a:t>Reads</a:t>
              </a:r>
              <a:br>
                <a:rPr lang="en-US" altLang="zh-TW" sz="1200" b="1"/>
              </a:br>
              <a:r>
                <a:rPr lang="en-US" altLang="zh-TW" sz="1200"/>
                <a:t>are </a:t>
              </a:r>
              <a:r>
                <a:rPr lang="en-US" altLang="zh-TW" sz="1200" b="1">
                  <a:solidFill>
                    <a:srgbClr val="FF0000"/>
                  </a:solidFill>
                </a:rPr>
                <a:t>NOT</a:t>
              </a:r>
              <a:endParaRPr lang="zh-TW" altLang="en-US" sz="1200" b="1">
                <a:solidFill>
                  <a:srgbClr val="FF0000"/>
                </a:solidFill>
              </a:endParaRPr>
            </a:p>
          </p:txBody>
        </p:sp>
        <p:pic>
          <p:nvPicPr>
            <p:cNvPr id="56" name="圖形 256" descr="碼錶">
              <a:extLst>
                <a:ext uri="{FF2B5EF4-FFF2-40B4-BE49-F238E27FC236}">
                  <a16:creationId xmlns:a16="http://schemas.microsoft.com/office/drawing/2014/main" id="{3952887A-FBAA-4F70-A53A-8507A4495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4894" y="3284247"/>
              <a:ext cx="401458" cy="401458"/>
            </a:xfrm>
            <a:prstGeom prst="rect">
              <a:avLst/>
            </a:prstGeom>
          </p:spPr>
        </p:pic>
      </p:grp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17D9120-EEEC-4946-8798-2225A921452F}"/>
              </a:ext>
            </a:extLst>
          </p:cNvPr>
          <p:cNvSpPr txBox="1"/>
          <p:nvPr/>
        </p:nvSpPr>
        <p:spPr>
          <a:xfrm>
            <a:off x="485540" y="1794928"/>
            <a:ext cx="4026098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ea typeface="微軟正黑體"/>
              </a:rPr>
              <a:t>Write-only cache is promoted by Microsoft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ea typeface="微軟正黑體"/>
              </a:rPr>
              <a:t>for endurance control.</a:t>
            </a:r>
          </a:p>
          <a:p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dirty="0">
                <a:solidFill>
                  <a:schemeClr val="bg1"/>
                </a:solidFill>
                <a:ea typeface="微軟正黑體"/>
              </a:rPr>
              <a:t>The Write-only Cache can also increase the ROI of purchasing SSD in below scenario:</a:t>
            </a:r>
          </a:p>
          <a:p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File Server focusing on write operations</a:t>
            </a:r>
          </a:p>
          <a:p>
            <a:r>
              <a:rPr lang="en-US" altLang="zh-TW" dirty="0">
                <a:solidFill>
                  <a:schemeClr val="bg1"/>
                </a:solidFill>
                <a:ea typeface="微軟正黑體"/>
              </a:rPr>
              <a:t>2. Database with more write operation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ea typeface="微軟正黑體"/>
              </a:rPr>
              <a:t>    (Such as IoT monitoring server)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ea typeface="微軟正黑體"/>
              </a:rPr>
              <a:t>3. Use high endurance SSD (Intel </a:t>
            </a:r>
            <a:r>
              <a:rPr lang="en-US" altLang="zh-TW" dirty="0" err="1">
                <a:solidFill>
                  <a:schemeClr val="bg1"/>
                </a:solidFill>
                <a:ea typeface="微軟正黑體"/>
              </a:rPr>
              <a:t>Optane</a:t>
            </a:r>
            <a:r>
              <a:rPr lang="en-US" altLang="zh-TW" dirty="0">
                <a:solidFill>
                  <a:schemeClr val="bg1"/>
                </a:solidFill>
                <a:ea typeface="微軟正黑體"/>
              </a:rPr>
              <a:t>™)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dirty="0">
                <a:solidFill>
                  <a:schemeClr val="bg1"/>
                </a:solidFill>
                <a:ea typeface="微軟正黑體"/>
              </a:rPr>
              <a:t>    with other SSD</a:t>
            </a:r>
          </a:p>
          <a:p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284B6F09-B90B-4BC4-9503-A4F4ED15816A}"/>
              </a:ext>
            </a:extLst>
          </p:cNvPr>
          <p:cNvSpPr/>
          <p:nvPr/>
        </p:nvSpPr>
        <p:spPr>
          <a:xfrm>
            <a:off x="7579624" y="1953130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89789D44-0517-4F73-B201-EC3DCF268273}"/>
              </a:ext>
            </a:extLst>
          </p:cNvPr>
          <p:cNvGrpSpPr/>
          <p:nvPr/>
        </p:nvGrpSpPr>
        <p:grpSpPr>
          <a:xfrm>
            <a:off x="7846267" y="1664939"/>
            <a:ext cx="1023937" cy="876300"/>
            <a:chOff x="7034213" y="876300"/>
            <a:chExt cx="1023937" cy="876300"/>
          </a:xfrm>
        </p:grpSpPr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E5623BAA-EB99-4C9F-BE39-C6C1B82E8CFC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60965AAE-AFF2-4C63-B686-909F1B125A56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Rectangle 4">
            <a:extLst>
              <a:ext uri="{FF2B5EF4-FFF2-40B4-BE49-F238E27FC236}">
                <a16:creationId xmlns:a16="http://schemas.microsoft.com/office/drawing/2014/main" id="{55D43505-1A21-4165-8FA9-52A46526929D}"/>
              </a:ext>
            </a:extLst>
          </p:cNvPr>
          <p:cNvSpPr/>
          <p:nvPr/>
        </p:nvSpPr>
        <p:spPr>
          <a:xfrm>
            <a:off x="7579624" y="2178032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07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">
            <a:extLst>
              <a:ext uri="{FF2B5EF4-FFF2-40B4-BE49-F238E27FC236}">
                <a16:creationId xmlns:a16="http://schemas.microsoft.com/office/drawing/2014/main" id="{97AAE004-DB36-43BC-B8F3-EC5BB868D430}"/>
              </a:ext>
            </a:extLst>
          </p:cNvPr>
          <p:cNvSpPr txBox="1">
            <a:spLocks/>
          </p:cNvSpPr>
          <p:nvPr/>
        </p:nvSpPr>
        <p:spPr>
          <a:xfrm>
            <a:off x="408659" y="155898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/>
              <a:t>Seamless SSD</a:t>
            </a:r>
            <a:r>
              <a:rPr lang="zh-TW" altLang="en-US" dirty="0">
                <a:latin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</a:rPr>
              <a:t>Cache</a:t>
            </a:r>
            <a:endParaRPr lang="zh-TW" altLang="en-US" dirty="0">
              <a:latin typeface="微軟正黑體" panose="020B0604030504040204" pitchFamily="34" charset="-120"/>
            </a:endParaRPr>
          </a:p>
        </p:txBody>
      </p:sp>
      <p:sp>
        <p:nvSpPr>
          <p:cNvPr id="17" name="Shape 280">
            <a:extLst>
              <a:ext uri="{FF2B5EF4-FFF2-40B4-BE49-F238E27FC236}">
                <a16:creationId xmlns:a16="http://schemas.microsoft.com/office/drawing/2014/main" id="{AD2A3652-8D23-4849-B0EC-ED183917A661}"/>
              </a:ext>
            </a:extLst>
          </p:cNvPr>
          <p:cNvSpPr txBox="1"/>
          <p:nvPr/>
        </p:nvSpPr>
        <p:spPr>
          <a:xfrm>
            <a:off x="505741" y="1008125"/>
            <a:ext cx="7196858" cy="91917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85750" lvl="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285750" lvl="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When configuring SSD Cache RAID, storage pool operations will not stop.</a:t>
            </a:r>
          </a:p>
          <a:p>
            <a:pPr marL="285750" lvl="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When configuring 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, storage pool operations will not stop.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AE3200A-2599-4BE1-9A7D-354CB26B2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F004D19-3AC0-4066-8EF2-4A4243E5A993}"/>
              </a:ext>
            </a:extLst>
          </p:cNvPr>
          <p:cNvSpPr/>
          <p:nvPr/>
        </p:nvSpPr>
        <p:spPr>
          <a:xfrm>
            <a:off x="4479667" y="2244573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/>
              <a:t> </a:t>
            </a:r>
          </a:p>
        </p:txBody>
      </p:sp>
      <p:pic>
        <p:nvPicPr>
          <p:cNvPr id="21" name="Picture 12" descr="https://www.qnap.com/i/_attach_file/product/photo/800_500/268_1488959195_TVS-1282T3_Front.png">
            <a:extLst>
              <a:ext uri="{FF2B5EF4-FFF2-40B4-BE49-F238E27FC236}">
                <a16:creationId xmlns:a16="http://schemas.microsoft.com/office/drawing/2014/main" id="{B36E3577-591D-4851-8C68-4AA753C6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94" y="1995642"/>
            <a:ext cx="3970000" cy="24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E0C488B0-6D49-49E2-9B29-81B3EE1FC924}"/>
              </a:ext>
            </a:extLst>
          </p:cNvPr>
          <p:cNvSpPr/>
          <p:nvPr/>
        </p:nvSpPr>
        <p:spPr>
          <a:xfrm>
            <a:off x="1657755" y="2487794"/>
            <a:ext cx="907544" cy="546694"/>
          </a:xfrm>
          <a:prstGeom prst="rightArrow">
            <a:avLst/>
          </a:prstGeom>
          <a:gradFill>
            <a:gsLst>
              <a:gs pos="0">
                <a:srgbClr val="2CF8FD">
                  <a:alpha val="0"/>
                </a:srgbClr>
              </a:gs>
              <a:gs pos="100000">
                <a:srgbClr val="2CF8FD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3419BF7-A57E-4209-9324-52BEAB9ACF5E}"/>
              </a:ext>
            </a:extLst>
          </p:cNvPr>
          <p:cNvSpPr/>
          <p:nvPr/>
        </p:nvSpPr>
        <p:spPr>
          <a:xfrm>
            <a:off x="1657755" y="2497815"/>
            <a:ext cx="907544" cy="546694"/>
          </a:xfrm>
          <a:prstGeom prst="rightArrow">
            <a:avLst/>
          </a:prstGeom>
          <a:gradFill>
            <a:gsLst>
              <a:gs pos="0">
                <a:srgbClr val="2CF8FD">
                  <a:alpha val="0"/>
                </a:srgbClr>
              </a:gs>
              <a:gs pos="100000">
                <a:srgbClr val="2CF8FD">
                  <a:alpha val="7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14" descr="https://www.qnap.com/i/_attach_file/product/photo/800_500/268_1488959195_TVS-1282T3_back.png">
            <a:extLst>
              <a:ext uri="{FF2B5EF4-FFF2-40B4-BE49-F238E27FC236}">
                <a16:creationId xmlns:a16="http://schemas.microsoft.com/office/drawing/2014/main" id="{8670245E-852A-4531-ACE8-E0431F24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619" y="2604008"/>
            <a:ext cx="3722949" cy="23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6FD40138-C960-494E-8809-DB91ECD07981}"/>
              </a:ext>
            </a:extLst>
          </p:cNvPr>
          <p:cNvSpPr/>
          <p:nvPr/>
        </p:nvSpPr>
        <p:spPr>
          <a:xfrm rot="10800000">
            <a:off x="5926051" y="2833128"/>
            <a:ext cx="907544" cy="546694"/>
          </a:xfrm>
          <a:prstGeom prst="rightArrow">
            <a:avLst/>
          </a:prstGeom>
          <a:gradFill>
            <a:gsLst>
              <a:gs pos="0">
                <a:srgbClr val="2CF8FD">
                  <a:alpha val="0"/>
                </a:srgbClr>
              </a:gs>
              <a:gs pos="100000">
                <a:srgbClr val="2CF8FD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B7CC26D3-B724-4636-9A70-8675EC04917B}"/>
              </a:ext>
            </a:extLst>
          </p:cNvPr>
          <p:cNvSpPr/>
          <p:nvPr/>
        </p:nvSpPr>
        <p:spPr>
          <a:xfrm rot="10800000">
            <a:off x="5926051" y="2843149"/>
            <a:ext cx="907544" cy="546694"/>
          </a:xfrm>
          <a:prstGeom prst="rightArrow">
            <a:avLst/>
          </a:prstGeom>
          <a:gradFill>
            <a:gsLst>
              <a:gs pos="0">
                <a:srgbClr val="2CF8FD">
                  <a:alpha val="0"/>
                </a:srgbClr>
              </a:gs>
              <a:gs pos="100000">
                <a:srgbClr val="2CF8FD">
                  <a:alpha val="7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B3ECE1D-480E-41A1-9AA0-216E50B3C4F9}"/>
              </a:ext>
            </a:extLst>
          </p:cNvPr>
          <p:cNvSpPr/>
          <p:nvPr/>
        </p:nvSpPr>
        <p:spPr>
          <a:xfrm>
            <a:off x="2411048" y="3026559"/>
            <a:ext cx="1522646" cy="1057598"/>
          </a:xfrm>
          <a:prstGeom prst="rect">
            <a:avLst/>
          </a:prstGeom>
          <a:solidFill>
            <a:schemeClr val="accent6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9A4B48CF-4AB8-4740-856D-8903D42A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755" y="3659607"/>
            <a:ext cx="907544" cy="9075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8191B23-B1AC-4786-9F07-D568671361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11" y="2061529"/>
            <a:ext cx="1749060" cy="1317300"/>
          </a:xfrm>
          <a:prstGeom prst="rect">
            <a:avLst/>
          </a:prstGeom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4207928F-887A-4649-BC62-8569FA113F21}"/>
              </a:ext>
            </a:extLst>
          </p:cNvPr>
          <p:cNvGrpSpPr/>
          <p:nvPr/>
        </p:nvGrpSpPr>
        <p:grpSpPr>
          <a:xfrm>
            <a:off x="6516987" y="1793732"/>
            <a:ext cx="2209549" cy="2039251"/>
            <a:chOff x="4759092" y="1536064"/>
            <a:chExt cx="2714748" cy="2481250"/>
          </a:xfrm>
        </p:grpSpPr>
        <p:pic>
          <p:nvPicPr>
            <p:cNvPr id="30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F43B8D49-1B3E-4F71-AD88-3FD9929D2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092" y="1536064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33" name="Shape 272">
              <a:extLst>
                <a:ext uri="{FF2B5EF4-FFF2-40B4-BE49-F238E27FC236}">
                  <a16:creationId xmlns:a16="http://schemas.microsoft.com/office/drawing/2014/main" id="{3930064D-8E7A-4226-85D5-2362B58AFFF9}"/>
                </a:ext>
              </a:extLst>
            </p:cNvPr>
            <p:cNvSpPr txBox="1"/>
            <p:nvPr/>
          </p:nvSpPr>
          <p:spPr>
            <a:xfrm>
              <a:off x="5773338" y="2326772"/>
              <a:ext cx="1521561" cy="5328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b="1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QM2</a:t>
              </a:r>
              <a:r>
                <a:rPr lang="zh-TW" altLang="en-US" b="1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b="1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RAID</a:t>
              </a:r>
              <a:endParaRPr lang="zh-TW" b="1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6" name="Rectangle 4">
            <a:extLst>
              <a:ext uri="{FF2B5EF4-FFF2-40B4-BE49-F238E27FC236}">
                <a16:creationId xmlns:a16="http://schemas.microsoft.com/office/drawing/2014/main" id="{6385DF30-CD37-4194-B9CB-B92B7DB9987A}"/>
              </a:ext>
            </a:extLst>
          </p:cNvPr>
          <p:cNvSpPr/>
          <p:nvPr/>
        </p:nvSpPr>
        <p:spPr>
          <a:xfrm>
            <a:off x="7579624" y="1216719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0AB2F9FA-B828-42EB-BE92-8404928D9D94}"/>
              </a:ext>
            </a:extLst>
          </p:cNvPr>
          <p:cNvGrpSpPr/>
          <p:nvPr/>
        </p:nvGrpSpPr>
        <p:grpSpPr>
          <a:xfrm>
            <a:off x="7846267" y="928528"/>
            <a:ext cx="1023937" cy="876300"/>
            <a:chOff x="7034213" y="876300"/>
            <a:chExt cx="1023937" cy="876300"/>
          </a:xfrm>
        </p:grpSpPr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07574752-467B-47B2-A745-0E66FE91D5F9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0CDDAE66-EB0F-4AFE-AC0D-EB4ED351DB7B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Rectangle 4">
            <a:extLst>
              <a:ext uri="{FF2B5EF4-FFF2-40B4-BE49-F238E27FC236}">
                <a16:creationId xmlns:a16="http://schemas.microsoft.com/office/drawing/2014/main" id="{892EF56F-FD0A-4C72-8852-27744DEBC6E0}"/>
              </a:ext>
            </a:extLst>
          </p:cNvPr>
          <p:cNvSpPr/>
          <p:nvPr/>
        </p:nvSpPr>
        <p:spPr>
          <a:xfrm>
            <a:off x="7579624" y="1441621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637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60;p17">
            <a:extLst>
              <a:ext uri="{FF2B5EF4-FFF2-40B4-BE49-F238E27FC236}">
                <a16:creationId xmlns:a16="http://schemas.microsoft.com/office/drawing/2014/main" id="{52599103-19F0-4078-96B2-B6000BF348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89826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SSD NAND Flash Types</a:t>
            </a:r>
          </a:p>
        </p:txBody>
      </p:sp>
      <p:sp>
        <p:nvSpPr>
          <p:cNvPr id="16" name="Google Shape;161;p17">
            <a:extLst>
              <a:ext uri="{FF2B5EF4-FFF2-40B4-BE49-F238E27FC236}">
                <a16:creationId xmlns:a16="http://schemas.microsoft.com/office/drawing/2014/main" id="{9B49533B-1F52-4A4E-9A96-04520F0436E4}"/>
              </a:ext>
            </a:extLst>
          </p:cNvPr>
          <p:cNvSpPr txBox="1"/>
          <p:nvPr/>
        </p:nvSpPr>
        <p:spPr>
          <a:xfrm>
            <a:off x="498017" y="1151998"/>
            <a:ext cx="73371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600">
                <a:solidFill>
                  <a:schemeClr val="lt1"/>
                </a:solidFill>
                <a:latin typeface="+mn-lt"/>
                <a:ea typeface="微軟正黑體" panose="020B0604030504040204" pitchFamily="34" charset="-120"/>
              </a:rPr>
              <a:t>SSDs are evolving to store more data. </a:t>
            </a:r>
          </a:p>
        </p:txBody>
      </p:sp>
      <p:graphicFrame>
        <p:nvGraphicFramePr>
          <p:cNvPr id="18" name="Google Shape;162;p17">
            <a:extLst>
              <a:ext uri="{FF2B5EF4-FFF2-40B4-BE49-F238E27FC236}">
                <a16:creationId xmlns:a16="http://schemas.microsoft.com/office/drawing/2014/main" id="{0C6E3751-182B-4338-8174-F7EB630C1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821763"/>
              </p:ext>
            </p:extLst>
          </p:nvPr>
        </p:nvGraphicFramePr>
        <p:xfrm>
          <a:off x="498017" y="1597721"/>
          <a:ext cx="5965816" cy="26004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5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8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2CFEFF"/>
                          </a:solidFill>
                        </a:rPr>
                        <a:t>NAND Flash</a:t>
                      </a:r>
                      <a:endParaRPr sz="1050" u="none" strike="noStrike" cap="none">
                        <a:solidFill>
                          <a:srgbClr val="2CFE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 dirty="0">
                          <a:solidFill>
                            <a:srgbClr val="2CFEFF"/>
                          </a:solidFill>
                        </a:rPr>
                        <a:t>Single Level Cell (SLC)</a:t>
                      </a:r>
                      <a:endParaRPr sz="1050" u="none" strike="noStrike" cap="none" dirty="0">
                        <a:solidFill>
                          <a:srgbClr val="2CFE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2CFEFF"/>
                          </a:solidFill>
                        </a:rPr>
                        <a:t>Multi Level Cell (MLC)</a:t>
                      </a:r>
                      <a:endParaRPr sz="1050" u="none" strike="noStrike" cap="none">
                        <a:solidFill>
                          <a:srgbClr val="2CFE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2CFEFF"/>
                          </a:solidFill>
                        </a:rPr>
                        <a:t>Triple Level Cell (TLC)</a:t>
                      </a:r>
                      <a:endParaRPr sz="1050" u="none" strike="noStrike" cap="none">
                        <a:solidFill>
                          <a:srgbClr val="2CFE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2CFEFF"/>
                          </a:solidFill>
                        </a:rPr>
                        <a:t>Quad Level Cell (QLC)</a:t>
                      </a:r>
                      <a:endParaRPr sz="1050" u="none" strike="noStrike" cap="none">
                        <a:solidFill>
                          <a:srgbClr val="2CFE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208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4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Read/Write Cycles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90,000 – 100,000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8,000 – 10,000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500 - 1000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Bit Per Cell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Capacity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Writing Speed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Endurance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rgbClr val="58C4EA"/>
                          </a:solidFill>
                        </a:rPr>
                        <a:t>Cost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bg1"/>
                          </a:solidFill>
                        </a:rPr>
                        <a:t>★★</a:t>
                      </a:r>
                      <a:endParaRPr lang="en-US" sz="105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bg1"/>
                          </a:solidFill>
                        </a:rPr>
                        <a:t>★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Google Shape;163;p17">
            <a:extLst>
              <a:ext uri="{FF2B5EF4-FFF2-40B4-BE49-F238E27FC236}">
                <a16:creationId xmlns:a16="http://schemas.microsoft.com/office/drawing/2014/main" id="{89E8B5B1-4054-46E6-999F-361982D62EA8}"/>
              </a:ext>
            </a:extLst>
          </p:cNvPr>
          <p:cNvSpPr txBox="1"/>
          <p:nvPr/>
        </p:nvSpPr>
        <p:spPr>
          <a:xfrm>
            <a:off x="382967" y="4801400"/>
            <a:ext cx="8024400" cy="30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u="sng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https://www.anandtech.com/show/12136/the-intel-optane-ssd-900p-480gb-review/5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</a:t>
            </a:r>
            <a:r>
              <a:rPr lang="en-US" sz="600" u="sng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https://www.kamshin.com/2018/11/what-future-for-intel-optane/</a:t>
            </a:r>
            <a:endParaRPr sz="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圖片 6">
            <a:extLst>
              <a:ext uri="{FF2B5EF4-FFF2-40B4-BE49-F238E27FC236}">
                <a16:creationId xmlns:a16="http://schemas.microsoft.com/office/drawing/2014/main" id="{5DC086BA-8AB9-4FB7-A367-9056C3DF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61" y="1556640"/>
            <a:ext cx="2075022" cy="1399113"/>
          </a:xfrm>
          <a:prstGeom prst="rect">
            <a:avLst/>
          </a:prstGeom>
        </p:spPr>
      </p:pic>
      <p:pic>
        <p:nvPicPr>
          <p:cNvPr id="21" name="圖片 10">
            <a:extLst>
              <a:ext uri="{FF2B5EF4-FFF2-40B4-BE49-F238E27FC236}">
                <a16:creationId xmlns:a16="http://schemas.microsoft.com/office/drawing/2014/main" id="{3111208B-A640-4DA9-8133-C9D4FCADA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62" y="3086400"/>
            <a:ext cx="2075022" cy="119359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BD137D6-CAC4-46AC-A648-5FA5F4D1A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" y="-341"/>
            <a:ext cx="296634" cy="1120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E28C9F61-DF36-40EA-9541-0C0AD602F2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012C2518-FE5F-474D-990C-8AA6C748B9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01454" y="6467521"/>
            <a:ext cx="941092" cy="16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內容版面配置區 2">
            <a:extLst>
              <a:ext uri="{FF2B5EF4-FFF2-40B4-BE49-F238E27FC236}">
                <a16:creationId xmlns:a16="http://schemas.microsoft.com/office/drawing/2014/main" id="{44AEF7EB-E1F7-407A-994D-78B92DA4DD65}"/>
              </a:ext>
            </a:extLst>
          </p:cNvPr>
          <p:cNvSpPr txBox="1">
            <a:spLocks/>
          </p:cNvSpPr>
          <p:nvPr/>
        </p:nvSpPr>
        <p:spPr>
          <a:xfrm>
            <a:off x="546298" y="1082675"/>
            <a:ext cx="4760520" cy="7094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best SSD configuration may only be measurable once it is configured. The SSD Cache and </a:t>
            </a:r>
            <a:r>
              <a:rPr lang="en-US" altLang="zh-TW" sz="1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have different advantages.</a:t>
            </a:r>
          </a:p>
        </p:txBody>
      </p:sp>
      <p:sp>
        <p:nvSpPr>
          <p:cNvPr id="81" name="標題 1">
            <a:extLst>
              <a:ext uri="{FF2B5EF4-FFF2-40B4-BE49-F238E27FC236}">
                <a16:creationId xmlns:a16="http://schemas.microsoft.com/office/drawing/2014/main" id="{FE050419-16AA-4289-9881-25C4D1A0EEC7}"/>
              </a:ext>
            </a:extLst>
          </p:cNvPr>
          <p:cNvSpPr txBox="1">
            <a:spLocks/>
          </p:cNvSpPr>
          <p:nvPr/>
        </p:nvSpPr>
        <p:spPr>
          <a:xfrm>
            <a:off x="455063" y="103674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/>
              <a:t>SSD Cache or </a:t>
            </a:r>
            <a:r>
              <a:rPr lang="en-US" altLang="zh-TW" dirty="0" err="1"/>
              <a:t>Qtier</a:t>
            </a:r>
            <a:r>
              <a:rPr lang="en-US" altLang="zh-TW" dirty="0"/>
              <a:t>™, Which is Better?</a:t>
            </a:r>
            <a:endParaRPr lang="zh-TW" altLang="en-US" dirty="0"/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14C8FADB-2D95-4215-AF0C-EAB0BD85C1E6}"/>
              </a:ext>
            </a:extLst>
          </p:cNvPr>
          <p:cNvSpPr/>
          <p:nvPr/>
        </p:nvSpPr>
        <p:spPr>
          <a:xfrm>
            <a:off x="5423741" y="1407759"/>
            <a:ext cx="3564615" cy="1342154"/>
          </a:xfrm>
          <a:prstGeom prst="roundRect">
            <a:avLst/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86791BEB-4484-45A4-A9F4-26C117CA26E3}"/>
              </a:ext>
            </a:extLst>
          </p:cNvPr>
          <p:cNvSpPr/>
          <p:nvPr/>
        </p:nvSpPr>
        <p:spPr>
          <a:xfrm>
            <a:off x="5422637" y="3241198"/>
            <a:ext cx="3564615" cy="1374567"/>
          </a:xfrm>
          <a:prstGeom prst="roundRect">
            <a:avLst>
              <a:gd name="adj" fmla="val 18905"/>
            </a:avLst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FDC1623B-F60F-47F6-A34E-AEF77BF592DE}"/>
              </a:ext>
            </a:extLst>
          </p:cNvPr>
          <p:cNvSpPr/>
          <p:nvPr/>
        </p:nvSpPr>
        <p:spPr>
          <a:xfrm>
            <a:off x="5572126" y="1113861"/>
            <a:ext cx="3270372" cy="349409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E0A57A3C-68CC-4C08-ACCA-00B2EE72AA25}"/>
              </a:ext>
            </a:extLst>
          </p:cNvPr>
          <p:cNvSpPr/>
          <p:nvPr/>
        </p:nvSpPr>
        <p:spPr>
          <a:xfrm>
            <a:off x="388365" y="1919523"/>
            <a:ext cx="4843322" cy="2934534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56" name="Shape 374">
            <a:extLst>
              <a:ext uri="{FF2B5EF4-FFF2-40B4-BE49-F238E27FC236}">
                <a16:creationId xmlns:a16="http://schemas.microsoft.com/office/drawing/2014/main" id="{94E9A60D-C9F5-45D6-8829-573550C17947}"/>
              </a:ext>
            </a:extLst>
          </p:cNvPr>
          <p:cNvSpPr txBox="1"/>
          <p:nvPr/>
        </p:nvSpPr>
        <p:spPr>
          <a:xfrm>
            <a:off x="5432188" y="5302500"/>
            <a:ext cx="3480843" cy="37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65485" indent="-65485">
              <a:buFont typeface="Arial" panose="020B0604020202020204" pitchFamily="34" charset="0"/>
              <a:buChar char="•"/>
            </a:pP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TVS-872XT-i5-16G </a:t>
            </a:r>
            <a:r>
              <a:rPr lang="zh-TW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搭配 </a:t>
            </a: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QM2-2P10G1TA </a:t>
            </a:r>
            <a:r>
              <a:rPr lang="zh-TW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 </a:t>
            </a:r>
            <a:r>
              <a:rPr 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Samsung SSD 960 pro 1TB M.2 </a:t>
            </a:r>
            <a:r>
              <a:rPr lang="en-US" sz="7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*2, RAID 1</a:t>
            </a:r>
            <a:r>
              <a:rPr lang="zh-TW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做</a:t>
            </a: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快取及 </a:t>
            </a:r>
            <a:r>
              <a:rPr lang="en-US" altLang="zh-TW" sz="7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CN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同時進行網路與</a:t>
            </a:r>
            <a:r>
              <a:rPr lang="en-US" altLang="zh-CN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CN" altLang="en-US" sz="7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endParaRPr lang="en-US" altLang="zh-TW" sz="7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6EE16852-0031-4E2A-B7BF-5FFDA8A7411C}"/>
              </a:ext>
            </a:extLst>
          </p:cNvPr>
          <p:cNvGrpSpPr/>
          <p:nvPr/>
        </p:nvGrpSpPr>
        <p:grpSpPr>
          <a:xfrm>
            <a:off x="308010" y="2011122"/>
            <a:ext cx="2196964" cy="2718081"/>
            <a:chOff x="64969" y="1466194"/>
            <a:chExt cx="1876460" cy="2383692"/>
          </a:xfrm>
        </p:grpSpPr>
        <p:sp>
          <p:nvSpPr>
            <p:cNvPr id="158" name="圓角矩形 108">
              <a:extLst>
                <a:ext uri="{FF2B5EF4-FFF2-40B4-BE49-F238E27FC236}">
                  <a16:creationId xmlns:a16="http://schemas.microsoft.com/office/drawing/2014/main" id="{1D6B5EFA-B484-41E1-8F5F-B7BB103502C9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/>
            </a:p>
          </p:txBody>
        </p:sp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id="{C3B1760A-F1E0-4F8A-95DA-38C24F5D2F97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176" name="Shape 317">
                <a:extLst>
                  <a:ext uri="{FF2B5EF4-FFF2-40B4-BE49-F238E27FC236}">
                    <a16:creationId xmlns:a16="http://schemas.microsoft.com/office/drawing/2014/main" id="{F3D3693A-6860-4C2D-A848-4C72E457583D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Shape 310">
                <a:extLst>
                  <a:ext uri="{FF2B5EF4-FFF2-40B4-BE49-F238E27FC236}">
                    <a16:creationId xmlns:a16="http://schemas.microsoft.com/office/drawing/2014/main" id="{5EB9F63D-84CB-45A4-9030-9AF36AE2E490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Shape 313">
                <a:extLst>
                  <a:ext uri="{FF2B5EF4-FFF2-40B4-BE49-F238E27FC236}">
                    <a16:creationId xmlns:a16="http://schemas.microsoft.com/office/drawing/2014/main" id="{3FE97112-238E-4A5E-8103-15D8E8E00729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Shape 310">
                <a:extLst>
                  <a:ext uri="{FF2B5EF4-FFF2-40B4-BE49-F238E27FC236}">
                    <a16:creationId xmlns:a16="http://schemas.microsoft.com/office/drawing/2014/main" id="{6F394B28-EFDE-4682-92D2-86BEDA6A635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Shape 310">
                <a:extLst>
                  <a:ext uri="{FF2B5EF4-FFF2-40B4-BE49-F238E27FC236}">
                    <a16:creationId xmlns:a16="http://schemas.microsoft.com/office/drawing/2014/main" id="{112F3E7B-A1CB-4D51-93BE-389430D19879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Shape 310">
                <a:extLst>
                  <a:ext uri="{FF2B5EF4-FFF2-40B4-BE49-F238E27FC236}">
                    <a16:creationId xmlns:a16="http://schemas.microsoft.com/office/drawing/2014/main" id="{4F8F163F-A4E7-41D8-A773-B999C4D77FF1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Shape 310">
                <a:extLst>
                  <a:ext uri="{FF2B5EF4-FFF2-40B4-BE49-F238E27FC236}">
                    <a16:creationId xmlns:a16="http://schemas.microsoft.com/office/drawing/2014/main" id="{E9197170-501E-4D34-B520-9B8B36254918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60" name="Shape 318">
              <a:extLst>
                <a:ext uri="{FF2B5EF4-FFF2-40B4-BE49-F238E27FC236}">
                  <a16:creationId xmlns:a16="http://schemas.microsoft.com/office/drawing/2014/main" id="{32BFB34B-2471-4207-AFE4-9C4CB0F4FC2F}"/>
                </a:ext>
              </a:extLst>
            </p:cNvPr>
            <p:cNvSpPr/>
            <p:nvPr/>
          </p:nvSpPr>
          <p:spPr>
            <a:xfrm>
              <a:off x="691099" y="2252972"/>
              <a:ext cx="180000" cy="1357755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</a:endParaRPr>
            </a:p>
          </p:txBody>
        </p:sp>
        <p:sp>
          <p:nvSpPr>
            <p:cNvPr id="161" name="Shape 81">
              <a:extLst>
                <a:ext uri="{FF2B5EF4-FFF2-40B4-BE49-F238E27FC236}">
                  <a16:creationId xmlns:a16="http://schemas.microsoft.com/office/drawing/2014/main" id="{D64E1C2A-BE25-4212-AA48-1DB2078CCAA7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2" name="Shape 82">
              <a:extLst>
                <a:ext uri="{FF2B5EF4-FFF2-40B4-BE49-F238E27FC236}">
                  <a16:creationId xmlns:a16="http://schemas.microsoft.com/office/drawing/2014/main" id="{F9148257-E0E0-4156-AD1F-A3D572790F6B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Qtier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3" name="Shape 312">
              <a:extLst>
                <a:ext uri="{FF2B5EF4-FFF2-40B4-BE49-F238E27FC236}">
                  <a16:creationId xmlns:a16="http://schemas.microsoft.com/office/drawing/2014/main" id="{A232D63D-B80E-4D24-AFFA-A6D8C14608DD}"/>
                </a:ext>
              </a:extLst>
            </p:cNvPr>
            <p:cNvSpPr txBox="1"/>
            <p:nvPr/>
          </p:nvSpPr>
          <p:spPr>
            <a:xfrm>
              <a:off x="235627" y="3517602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164" name="Shape 310">
              <a:extLst>
                <a:ext uri="{FF2B5EF4-FFF2-40B4-BE49-F238E27FC236}">
                  <a16:creationId xmlns:a16="http://schemas.microsoft.com/office/drawing/2014/main" id="{99581678-1C96-4D78-B43D-2B3659668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" name="Shape 324">
              <a:extLst>
                <a:ext uri="{FF2B5EF4-FFF2-40B4-BE49-F238E27FC236}">
                  <a16:creationId xmlns:a16="http://schemas.microsoft.com/office/drawing/2014/main" id="{FC7E389A-C80D-4940-84E3-BB591AAE72D0}"/>
                </a:ext>
              </a:extLst>
            </p:cNvPr>
            <p:cNvSpPr txBox="1"/>
            <p:nvPr/>
          </p:nvSpPr>
          <p:spPr>
            <a:xfrm>
              <a:off x="64969" y="177503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Shape 324">
              <a:extLst>
                <a:ext uri="{FF2B5EF4-FFF2-40B4-BE49-F238E27FC236}">
                  <a16:creationId xmlns:a16="http://schemas.microsoft.com/office/drawing/2014/main" id="{8D8A5A98-A3BB-46C8-BC33-EDDBAE5CD01E}"/>
                </a:ext>
              </a:extLst>
            </p:cNvPr>
            <p:cNvSpPr txBox="1"/>
            <p:nvPr/>
          </p:nvSpPr>
          <p:spPr>
            <a:xfrm>
              <a:off x="64969" y="2024383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Shape 324">
              <a:extLst>
                <a:ext uri="{FF2B5EF4-FFF2-40B4-BE49-F238E27FC236}">
                  <a16:creationId xmlns:a16="http://schemas.microsoft.com/office/drawing/2014/main" id="{C8CFF521-2A4C-4124-8061-6160C792BCC5}"/>
                </a:ext>
              </a:extLst>
            </p:cNvPr>
            <p:cNvSpPr txBox="1"/>
            <p:nvPr/>
          </p:nvSpPr>
          <p:spPr>
            <a:xfrm>
              <a:off x="64969" y="2273733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Shape 324">
              <a:extLst>
                <a:ext uri="{FF2B5EF4-FFF2-40B4-BE49-F238E27FC236}">
                  <a16:creationId xmlns:a16="http://schemas.microsoft.com/office/drawing/2014/main" id="{F3BBE6AD-EE45-48AA-BD35-2FD3536460F4}"/>
                </a:ext>
              </a:extLst>
            </p:cNvPr>
            <p:cNvSpPr txBox="1"/>
            <p:nvPr/>
          </p:nvSpPr>
          <p:spPr>
            <a:xfrm>
              <a:off x="64969" y="2523082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Shape 324">
              <a:extLst>
                <a:ext uri="{FF2B5EF4-FFF2-40B4-BE49-F238E27FC236}">
                  <a16:creationId xmlns:a16="http://schemas.microsoft.com/office/drawing/2014/main" id="{BF8B8E6B-0796-447E-8E82-E7A95990E58B}"/>
                </a:ext>
              </a:extLst>
            </p:cNvPr>
            <p:cNvSpPr txBox="1"/>
            <p:nvPr/>
          </p:nvSpPr>
          <p:spPr>
            <a:xfrm>
              <a:off x="64969" y="277242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Shape 324">
              <a:extLst>
                <a:ext uri="{FF2B5EF4-FFF2-40B4-BE49-F238E27FC236}">
                  <a16:creationId xmlns:a16="http://schemas.microsoft.com/office/drawing/2014/main" id="{4238815A-4382-4C73-A81B-7581AD5A3B75}"/>
                </a:ext>
              </a:extLst>
            </p:cNvPr>
            <p:cNvSpPr txBox="1"/>
            <p:nvPr/>
          </p:nvSpPr>
          <p:spPr>
            <a:xfrm>
              <a:off x="64969" y="3016552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Shape 324">
              <a:extLst>
                <a:ext uri="{FF2B5EF4-FFF2-40B4-BE49-F238E27FC236}">
                  <a16:creationId xmlns:a16="http://schemas.microsoft.com/office/drawing/2014/main" id="{40DDA93F-00BA-45B5-BDB6-ABA02FA92547}"/>
                </a:ext>
              </a:extLst>
            </p:cNvPr>
            <p:cNvSpPr txBox="1"/>
            <p:nvPr/>
          </p:nvSpPr>
          <p:spPr>
            <a:xfrm>
              <a:off x="64969" y="3271130"/>
              <a:ext cx="504056" cy="198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Shape 81">
              <a:extLst>
                <a:ext uri="{FF2B5EF4-FFF2-40B4-BE49-F238E27FC236}">
                  <a16:creationId xmlns:a16="http://schemas.microsoft.com/office/drawing/2014/main" id="{8CC23FE3-0EBD-4217-8364-F0BB19B88444}"/>
                </a:ext>
              </a:extLst>
            </p:cNvPr>
            <p:cNvSpPr txBox="1"/>
            <p:nvPr/>
          </p:nvSpPr>
          <p:spPr>
            <a:xfrm>
              <a:off x="529295" y="1466194"/>
              <a:ext cx="1406378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pt-BR" altLang="zh-TW" sz="12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Sequential R/W (MB/s)</a:t>
              </a:r>
            </a:p>
          </p:txBody>
        </p:sp>
        <p:sp>
          <p:nvSpPr>
            <p:cNvPr id="173" name="Shape 318">
              <a:extLst>
                <a:ext uri="{FF2B5EF4-FFF2-40B4-BE49-F238E27FC236}">
                  <a16:creationId xmlns:a16="http://schemas.microsoft.com/office/drawing/2014/main" id="{6636B9C8-DDD5-4DCE-867D-01EAF9E72D6E}"/>
                </a:ext>
              </a:extLst>
            </p:cNvPr>
            <p:cNvSpPr/>
            <p:nvPr/>
          </p:nvSpPr>
          <p:spPr>
            <a:xfrm>
              <a:off x="870176" y="2195504"/>
              <a:ext cx="180000" cy="1415223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DF0D6F"/>
                </a:solidFill>
              </a:endParaRPr>
            </a:p>
          </p:txBody>
        </p:sp>
        <p:sp>
          <p:nvSpPr>
            <p:cNvPr id="174" name="Shape 318">
              <a:extLst>
                <a:ext uri="{FF2B5EF4-FFF2-40B4-BE49-F238E27FC236}">
                  <a16:creationId xmlns:a16="http://schemas.microsoft.com/office/drawing/2014/main" id="{4FD79898-B82A-4198-AC09-7D82100F0CF9}"/>
                </a:ext>
              </a:extLst>
            </p:cNvPr>
            <p:cNvSpPr/>
            <p:nvPr/>
          </p:nvSpPr>
          <p:spPr>
            <a:xfrm>
              <a:off x="1435276" y="2238418"/>
              <a:ext cx="180000" cy="137231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</a:endParaRPr>
            </a:p>
          </p:txBody>
        </p:sp>
        <p:sp>
          <p:nvSpPr>
            <p:cNvPr id="175" name="Shape 318">
              <a:extLst>
                <a:ext uri="{FF2B5EF4-FFF2-40B4-BE49-F238E27FC236}">
                  <a16:creationId xmlns:a16="http://schemas.microsoft.com/office/drawing/2014/main" id="{78C3ADB8-742C-44A5-B857-A16F5049EFB2}"/>
                </a:ext>
              </a:extLst>
            </p:cNvPr>
            <p:cNvSpPr/>
            <p:nvPr/>
          </p:nvSpPr>
          <p:spPr>
            <a:xfrm>
              <a:off x="1614353" y="2198782"/>
              <a:ext cx="180000" cy="1411946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</a:endParaRPr>
            </a:p>
          </p:txBody>
        </p:sp>
      </p:grpSp>
      <p:grpSp>
        <p:nvGrpSpPr>
          <p:cNvPr id="183" name="群組 182">
            <a:extLst>
              <a:ext uri="{FF2B5EF4-FFF2-40B4-BE49-F238E27FC236}">
                <a16:creationId xmlns:a16="http://schemas.microsoft.com/office/drawing/2014/main" id="{FF7C53CE-7A14-4C82-9C4E-A0ABD819B8B9}"/>
              </a:ext>
            </a:extLst>
          </p:cNvPr>
          <p:cNvGrpSpPr/>
          <p:nvPr/>
        </p:nvGrpSpPr>
        <p:grpSpPr>
          <a:xfrm>
            <a:off x="2338719" y="2015137"/>
            <a:ext cx="2660301" cy="2764649"/>
            <a:chOff x="2332188" y="1852893"/>
            <a:chExt cx="2011352" cy="2567328"/>
          </a:xfrm>
        </p:grpSpPr>
        <p:sp>
          <p:nvSpPr>
            <p:cNvPr id="184" name="圓角矩形 108">
              <a:extLst>
                <a:ext uri="{FF2B5EF4-FFF2-40B4-BE49-F238E27FC236}">
                  <a16:creationId xmlns:a16="http://schemas.microsoft.com/office/drawing/2014/main" id="{7F8CD86D-0F30-4FC1-A92F-5FF0BD052721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/>
            </a:p>
          </p:txBody>
        </p:sp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A355F253-FB9B-4D0D-97C1-3C325201F694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203" name="Shape 317">
                <a:extLst>
                  <a:ext uri="{FF2B5EF4-FFF2-40B4-BE49-F238E27FC236}">
                    <a16:creationId xmlns:a16="http://schemas.microsoft.com/office/drawing/2014/main" id="{DA00FC43-5C2B-49E3-9811-B624FD8B8B3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Shape 310">
                <a:extLst>
                  <a:ext uri="{FF2B5EF4-FFF2-40B4-BE49-F238E27FC236}">
                    <a16:creationId xmlns:a16="http://schemas.microsoft.com/office/drawing/2014/main" id="{13B549D7-5D90-4675-8420-4F20ACFAA7EC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Shape 313">
                <a:extLst>
                  <a:ext uri="{FF2B5EF4-FFF2-40B4-BE49-F238E27FC236}">
                    <a16:creationId xmlns:a16="http://schemas.microsoft.com/office/drawing/2014/main" id="{45A6A9CD-326D-4A2E-A151-182B8C04B4AF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Shape 310">
                <a:extLst>
                  <a:ext uri="{FF2B5EF4-FFF2-40B4-BE49-F238E27FC236}">
                    <a16:creationId xmlns:a16="http://schemas.microsoft.com/office/drawing/2014/main" id="{6B2E1C12-E221-47B3-A202-64E5A23EA83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Shape 310">
                <a:extLst>
                  <a:ext uri="{FF2B5EF4-FFF2-40B4-BE49-F238E27FC236}">
                    <a16:creationId xmlns:a16="http://schemas.microsoft.com/office/drawing/2014/main" id="{3F0273F3-A70A-4BC8-9BB7-CF850C469A19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Shape 310">
                <a:extLst>
                  <a:ext uri="{FF2B5EF4-FFF2-40B4-BE49-F238E27FC236}">
                    <a16:creationId xmlns:a16="http://schemas.microsoft.com/office/drawing/2014/main" id="{4453D5C6-D839-46BC-A06D-C16A00C10D5F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Shape 310">
                <a:extLst>
                  <a:ext uri="{FF2B5EF4-FFF2-40B4-BE49-F238E27FC236}">
                    <a16:creationId xmlns:a16="http://schemas.microsoft.com/office/drawing/2014/main" id="{B2F78093-72BC-44D8-8DC2-E03694558DD5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Shape 317">
                <a:extLst>
                  <a:ext uri="{FF2B5EF4-FFF2-40B4-BE49-F238E27FC236}">
                    <a16:creationId xmlns:a16="http://schemas.microsoft.com/office/drawing/2014/main" id="{D859FED7-03A0-4C7A-9C76-A6AE5CA805C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6" name="Shape 318">
              <a:extLst>
                <a:ext uri="{FF2B5EF4-FFF2-40B4-BE49-F238E27FC236}">
                  <a16:creationId xmlns:a16="http://schemas.microsoft.com/office/drawing/2014/main" id="{ED141D7E-2089-4944-935C-2BCCF7D8F9C0}"/>
                </a:ext>
              </a:extLst>
            </p:cNvPr>
            <p:cNvSpPr/>
            <p:nvPr/>
          </p:nvSpPr>
          <p:spPr>
            <a:xfrm>
              <a:off x="3085590" y="3106090"/>
              <a:ext cx="180000" cy="1049174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</a:endParaRPr>
            </a:p>
          </p:txBody>
        </p:sp>
        <p:sp>
          <p:nvSpPr>
            <p:cNvPr id="187" name="Shape 81">
              <a:extLst>
                <a:ext uri="{FF2B5EF4-FFF2-40B4-BE49-F238E27FC236}">
                  <a16:creationId xmlns:a16="http://schemas.microsoft.com/office/drawing/2014/main" id="{CFD1CB06-2B97-4AC2-BF33-30920F8D1F55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Shape 82">
              <a:extLst>
                <a:ext uri="{FF2B5EF4-FFF2-40B4-BE49-F238E27FC236}">
                  <a16:creationId xmlns:a16="http://schemas.microsoft.com/office/drawing/2014/main" id="{63267CA8-0724-4DB7-B092-403D6CB10DC1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Qtier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Shape 312">
              <a:extLst>
                <a:ext uri="{FF2B5EF4-FFF2-40B4-BE49-F238E27FC236}">
                  <a16:creationId xmlns:a16="http://schemas.microsoft.com/office/drawing/2014/main" id="{F9F4058A-B9B9-4284-8485-0EED4C9077B0}"/>
                </a:ext>
              </a:extLst>
            </p:cNvPr>
            <p:cNvSpPr txBox="1"/>
            <p:nvPr/>
          </p:nvSpPr>
          <p:spPr>
            <a:xfrm>
              <a:off x="2332188" y="38501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20000</a:t>
              </a:r>
            </a:p>
          </p:txBody>
        </p:sp>
        <p:cxnSp>
          <p:nvCxnSpPr>
            <p:cNvPr id="190" name="Shape 310">
              <a:extLst>
                <a:ext uri="{FF2B5EF4-FFF2-40B4-BE49-F238E27FC236}">
                  <a16:creationId xmlns:a16="http://schemas.microsoft.com/office/drawing/2014/main" id="{96D99D91-A46F-448C-B344-4518338E0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1" name="Shape 324">
              <a:extLst>
                <a:ext uri="{FF2B5EF4-FFF2-40B4-BE49-F238E27FC236}">
                  <a16:creationId xmlns:a16="http://schemas.microsoft.com/office/drawing/2014/main" id="{DB4DCEDA-65CF-49F2-831F-6FAABECF9B7D}"/>
                </a:ext>
              </a:extLst>
            </p:cNvPr>
            <p:cNvSpPr txBox="1"/>
            <p:nvPr/>
          </p:nvSpPr>
          <p:spPr>
            <a:xfrm>
              <a:off x="2332188" y="2108693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Shape 324">
              <a:extLst>
                <a:ext uri="{FF2B5EF4-FFF2-40B4-BE49-F238E27FC236}">
                  <a16:creationId xmlns:a16="http://schemas.microsoft.com/office/drawing/2014/main" id="{F3B88668-777F-40DF-B307-391AE95467B7}"/>
                </a:ext>
              </a:extLst>
            </p:cNvPr>
            <p:cNvSpPr txBox="1"/>
            <p:nvPr/>
          </p:nvSpPr>
          <p:spPr>
            <a:xfrm>
              <a:off x="2332188" y="23635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Shape 324">
              <a:extLst>
                <a:ext uri="{FF2B5EF4-FFF2-40B4-BE49-F238E27FC236}">
                  <a16:creationId xmlns:a16="http://schemas.microsoft.com/office/drawing/2014/main" id="{63748D8F-0239-41A8-9149-B855DAF85370}"/>
                </a:ext>
              </a:extLst>
            </p:cNvPr>
            <p:cNvSpPr txBox="1"/>
            <p:nvPr/>
          </p:nvSpPr>
          <p:spPr>
            <a:xfrm>
              <a:off x="2332188" y="2607391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Shape 324">
              <a:extLst>
                <a:ext uri="{FF2B5EF4-FFF2-40B4-BE49-F238E27FC236}">
                  <a16:creationId xmlns:a16="http://schemas.microsoft.com/office/drawing/2014/main" id="{DF960E4A-EF0C-4D04-9D5D-9097B854068C}"/>
                </a:ext>
              </a:extLst>
            </p:cNvPr>
            <p:cNvSpPr txBox="1"/>
            <p:nvPr/>
          </p:nvSpPr>
          <p:spPr>
            <a:xfrm>
              <a:off x="2332188" y="285674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Shape 324">
              <a:extLst>
                <a:ext uri="{FF2B5EF4-FFF2-40B4-BE49-F238E27FC236}">
                  <a16:creationId xmlns:a16="http://schemas.microsoft.com/office/drawing/2014/main" id="{732426B4-5FBB-4B18-87DA-F85D283ACA28}"/>
                </a:ext>
              </a:extLst>
            </p:cNvPr>
            <p:cNvSpPr txBox="1"/>
            <p:nvPr/>
          </p:nvSpPr>
          <p:spPr>
            <a:xfrm>
              <a:off x="2332188" y="310609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Shape 324">
              <a:extLst>
                <a:ext uri="{FF2B5EF4-FFF2-40B4-BE49-F238E27FC236}">
                  <a16:creationId xmlns:a16="http://schemas.microsoft.com/office/drawing/2014/main" id="{21F77507-8218-47AD-AC1C-06FAE6AED213}"/>
                </a:ext>
              </a:extLst>
            </p:cNvPr>
            <p:cNvSpPr txBox="1"/>
            <p:nvPr/>
          </p:nvSpPr>
          <p:spPr>
            <a:xfrm>
              <a:off x="2332188" y="335544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Shape 324">
              <a:extLst>
                <a:ext uri="{FF2B5EF4-FFF2-40B4-BE49-F238E27FC236}">
                  <a16:creationId xmlns:a16="http://schemas.microsoft.com/office/drawing/2014/main" id="{DA0A5626-63C5-43F0-94A8-D258FA3484B2}"/>
                </a:ext>
              </a:extLst>
            </p:cNvPr>
            <p:cNvSpPr txBox="1"/>
            <p:nvPr/>
          </p:nvSpPr>
          <p:spPr>
            <a:xfrm>
              <a:off x="2332188" y="360478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Shape 81">
              <a:extLst>
                <a:ext uri="{FF2B5EF4-FFF2-40B4-BE49-F238E27FC236}">
                  <a16:creationId xmlns:a16="http://schemas.microsoft.com/office/drawing/2014/main" id="{8C42EAEB-EA87-4D35-A588-D31F688E6BC3}"/>
                </a:ext>
              </a:extLst>
            </p:cNvPr>
            <p:cNvSpPr txBox="1"/>
            <p:nvPr/>
          </p:nvSpPr>
          <p:spPr>
            <a:xfrm>
              <a:off x="2923785" y="1852893"/>
              <a:ext cx="1419754" cy="2434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Random R/W (IOPS)</a:t>
              </a:r>
            </a:p>
          </p:txBody>
        </p:sp>
        <p:sp>
          <p:nvSpPr>
            <p:cNvPr id="199" name="Shape 318">
              <a:extLst>
                <a:ext uri="{FF2B5EF4-FFF2-40B4-BE49-F238E27FC236}">
                  <a16:creationId xmlns:a16="http://schemas.microsoft.com/office/drawing/2014/main" id="{1CC46E3C-24D7-4109-9152-32A97B3B0E65}"/>
                </a:ext>
              </a:extLst>
            </p:cNvPr>
            <p:cNvSpPr/>
            <p:nvPr/>
          </p:nvSpPr>
          <p:spPr>
            <a:xfrm>
              <a:off x="3264667" y="2570199"/>
              <a:ext cx="180000" cy="1585064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C0504D"/>
                </a:solidFill>
              </a:endParaRPr>
            </a:p>
          </p:txBody>
        </p:sp>
        <p:sp>
          <p:nvSpPr>
            <p:cNvPr id="200" name="Shape 318">
              <a:extLst>
                <a:ext uri="{FF2B5EF4-FFF2-40B4-BE49-F238E27FC236}">
                  <a16:creationId xmlns:a16="http://schemas.microsoft.com/office/drawing/2014/main" id="{50AB1A99-47A3-4263-966E-31A6C95FE6CD}"/>
                </a:ext>
              </a:extLst>
            </p:cNvPr>
            <p:cNvSpPr/>
            <p:nvPr/>
          </p:nvSpPr>
          <p:spPr>
            <a:xfrm>
              <a:off x="3829767" y="3069685"/>
              <a:ext cx="180000" cy="1085579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</a:endParaRPr>
            </a:p>
          </p:txBody>
        </p:sp>
        <p:sp>
          <p:nvSpPr>
            <p:cNvPr id="201" name="Shape 318">
              <a:extLst>
                <a:ext uri="{FF2B5EF4-FFF2-40B4-BE49-F238E27FC236}">
                  <a16:creationId xmlns:a16="http://schemas.microsoft.com/office/drawing/2014/main" id="{A9D4F168-7797-4E8C-8EA7-86D91284C31D}"/>
                </a:ext>
              </a:extLst>
            </p:cNvPr>
            <p:cNvSpPr/>
            <p:nvPr/>
          </p:nvSpPr>
          <p:spPr>
            <a:xfrm>
              <a:off x="4008844" y="2589747"/>
              <a:ext cx="180000" cy="1565517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</a:endParaRPr>
            </a:p>
          </p:txBody>
        </p:sp>
        <p:sp>
          <p:nvSpPr>
            <p:cNvPr id="202" name="Shape 312">
              <a:extLst>
                <a:ext uri="{FF2B5EF4-FFF2-40B4-BE49-F238E27FC236}">
                  <a16:creationId xmlns:a16="http://schemas.microsoft.com/office/drawing/2014/main" id="{D6005B53-1CE5-4D47-98B0-2594FF0E7B26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93F43D23-8306-4636-AEF6-84BBB3FD6B2A}"/>
              </a:ext>
            </a:extLst>
          </p:cNvPr>
          <p:cNvGrpSpPr/>
          <p:nvPr/>
        </p:nvGrpSpPr>
        <p:grpSpPr>
          <a:xfrm>
            <a:off x="2488807" y="4479269"/>
            <a:ext cx="518386" cy="311621"/>
            <a:chOff x="2076707" y="3279937"/>
            <a:chExt cx="691180" cy="415494"/>
          </a:xfrm>
        </p:grpSpPr>
        <p:grpSp>
          <p:nvGrpSpPr>
            <p:cNvPr id="212" name="群組 211">
              <a:extLst>
                <a:ext uri="{FF2B5EF4-FFF2-40B4-BE49-F238E27FC236}">
                  <a16:creationId xmlns:a16="http://schemas.microsoft.com/office/drawing/2014/main" id="{FDE63FDF-3247-41C8-8907-7E6EEFBEDE5A}"/>
                </a:ext>
              </a:extLst>
            </p:cNvPr>
            <p:cNvGrpSpPr/>
            <p:nvPr/>
          </p:nvGrpSpPr>
          <p:grpSpPr>
            <a:xfrm>
              <a:off x="2089275" y="3279937"/>
              <a:ext cx="678612" cy="415494"/>
              <a:chOff x="-341488" y="3222816"/>
              <a:chExt cx="771918" cy="472624"/>
            </a:xfrm>
          </p:grpSpPr>
          <p:sp>
            <p:nvSpPr>
              <p:cNvPr id="216" name="Shape 81">
                <a:extLst>
                  <a:ext uri="{FF2B5EF4-FFF2-40B4-BE49-F238E27FC236}">
                    <a16:creationId xmlns:a16="http://schemas.microsoft.com/office/drawing/2014/main" id="{07C5BC32-CBF5-43C2-8E74-D2B94C428AB0}"/>
                  </a:ext>
                </a:extLst>
              </p:cNvPr>
              <p:cNvSpPr txBox="1"/>
              <p:nvPr/>
            </p:nvSpPr>
            <p:spPr>
              <a:xfrm>
                <a:off x="-259870" y="3222816"/>
                <a:ext cx="690300" cy="246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>
                  <a:buClr>
                    <a:srgbClr val="9F5900"/>
                  </a:buClr>
                  <a:buSzPct val="25000"/>
                </a:pPr>
                <a:r>
                  <a:rPr lang="en-US" altLang="zh-TW" sz="788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</a:rPr>
                  <a:t>Wright</a:t>
                </a:r>
                <a:endParaRPr lang="zh-TW" altLang="en-US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217" name="Shape 81">
                <a:extLst>
                  <a:ext uri="{FF2B5EF4-FFF2-40B4-BE49-F238E27FC236}">
                    <a16:creationId xmlns:a16="http://schemas.microsoft.com/office/drawing/2014/main" id="{C450BB5A-48C8-43FE-92A8-080A2F585AFD}"/>
                  </a:ext>
                </a:extLst>
              </p:cNvPr>
              <p:cNvSpPr txBox="1"/>
              <p:nvPr/>
            </p:nvSpPr>
            <p:spPr>
              <a:xfrm>
                <a:off x="-341488" y="3449142"/>
                <a:ext cx="737200" cy="246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788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</a:rPr>
                  <a:t>Read</a:t>
                </a:r>
                <a:endParaRPr lang="zh-TW" altLang="en-US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grpSp>
          <p:nvGrpSpPr>
            <p:cNvPr id="213" name="群組 1">
              <a:extLst>
                <a:ext uri="{FF2B5EF4-FFF2-40B4-BE49-F238E27FC236}">
                  <a16:creationId xmlns:a16="http://schemas.microsoft.com/office/drawing/2014/main" id="{5C31A77F-2B14-4A51-AEA9-84008446DE74}"/>
                </a:ext>
              </a:extLst>
            </p:cNvPr>
            <p:cNvGrpSpPr/>
            <p:nvPr/>
          </p:nvGrpSpPr>
          <p:grpSpPr>
            <a:xfrm>
              <a:off x="2076707" y="3332429"/>
              <a:ext cx="110808" cy="309734"/>
              <a:chOff x="2059140" y="3282534"/>
              <a:chExt cx="126046" cy="352323"/>
            </a:xfrm>
          </p:grpSpPr>
          <p:sp>
            <p:nvSpPr>
              <p:cNvPr id="214" name="矩形 35">
                <a:extLst>
                  <a:ext uri="{FF2B5EF4-FFF2-40B4-BE49-F238E27FC236}">
                    <a16:creationId xmlns:a16="http://schemas.microsoft.com/office/drawing/2014/main" id="{0664E073-5EE3-4583-97EA-11C0777E4742}"/>
                  </a:ext>
                </a:extLst>
              </p:cNvPr>
              <p:cNvSpPr/>
              <p:nvPr/>
            </p:nvSpPr>
            <p:spPr>
              <a:xfrm>
                <a:off x="2059181" y="3282534"/>
                <a:ext cx="126005" cy="126000"/>
              </a:xfrm>
              <a:prstGeom prst="rect">
                <a:avLst/>
              </a:prstGeom>
              <a:solidFill>
                <a:srgbClr val="4A9B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  <p:sp>
            <p:nvSpPr>
              <p:cNvPr id="215" name="矩形 33">
                <a:extLst>
                  <a:ext uri="{FF2B5EF4-FFF2-40B4-BE49-F238E27FC236}">
                    <a16:creationId xmlns:a16="http://schemas.microsoft.com/office/drawing/2014/main" id="{98CCF7BE-ABE8-4D47-AC95-DB37D35BD0E1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DF0D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</p:grpSp>
      </p:grpSp>
      <p:sp>
        <p:nvSpPr>
          <p:cNvPr id="218" name="矩形 217">
            <a:extLst>
              <a:ext uri="{FF2B5EF4-FFF2-40B4-BE49-F238E27FC236}">
                <a16:creationId xmlns:a16="http://schemas.microsoft.com/office/drawing/2014/main" id="{9229CE28-52B3-4563-86B6-1BE0ED084138}"/>
              </a:ext>
            </a:extLst>
          </p:cNvPr>
          <p:cNvSpPr/>
          <p:nvPr/>
        </p:nvSpPr>
        <p:spPr>
          <a:xfrm>
            <a:off x="5637261" y="1538789"/>
            <a:ext cx="3118374" cy="11823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Real time performance boost</a:t>
            </a:r>
          </a:p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1. Burst read and write requirement such as news editing.</a:t>
            </a:r>
          </a:p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 The cache can be disabled and adjusted at any time.</a:t>
            </a: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8019AAAE-B160-4FF1-BB7E-23FE30B20137}"/>
              </a:ext>
            </a:extLst>
          </p:cNvPr>
          <p:cNvSpPr/>
          <p:nvPr/>
        </p:nvSpPr>
        <p:spPr>
          <a:xfrm>
            <a:off x="6057119" y="1137789"/>
            <a:ext cx="2334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lt1"/>
                </a:solidFill>
                <a:ea typeface="Microsoft JhengHei"/>
                <a:cs typeface="Microsoft JhengHei"/>
                <a:sym typeface="Microsoft JhengHei"/>
              </a:rPr>
              <a:t>Global SSD Cache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BB2E47E6-A49F-441A-BD89-1AADDF50F58F}"/>
              </a:ext>
            </a:extLst>
          </p:cNvPr>
          <p:cNvSpPr/>
          <p:nvPr/>
        </p:nvSpPr>
        <p:spPr>
          <a:xfrm>
            <a:off x="5669410" y="3349535"/>
            <a:ext cx="3155717" cy="11823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Fully utilize the SSD capacity </a:t>
            </a:r>
          </a:p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1. For data with hot and cold access pattern to conduct tiering </a:t>
            </a:r>
          </a:p>
          <a:p>
            <a:pPr marL="76198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 Pair with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IO-aware can also be used on databases.</a:t>
            </a:r>
          </a:p>
        </p:txBody>
      </p:sp>
      <p:sp>
        <p:nvSpPr>
          <p:cNvPr id="221" name="矩形: 圓角 220">
            <a:extLst>
              <a:ext uri="{FF2B5EF4-FFF2-40B4-BE49-F238E27FC236}">
                <a16:creationId xmlns:a16="http://schemas.microsoft.com/office/drawing/2014/main" id="{7330C5DF-C002-4112-A683-C8A04B30870C}"/>
              </a:ext>
            </a:extLst>
          </p:cNvPr>
          <p:cNvSpPr/>
          <p:nvPr/>
        </p:nvSpPr>
        <p:spPr>
          <a:xfrm>
            <a:off x="5571435" y="2961148"/>
            <a:ext cx="3271064" cy="349409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F931F1A4-89CB-4813-B2CB-AF5BDEFD1B6A}"/>
              </a:ext>
            </a:extLst>
          </p:cNvPr>
          <p:cNvSpPr/>
          <p:nvPr/>
        </p:nvSpPr>
        <p:spPr>
          <a:xfrm>
            <a:off x="6613510" y="2966026"/>
            <a:ext cx="12362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Shape 324">
            <a:extLst>
              <a:ext uri="{FF2B5EF4-FFF2-40B4-BE49-F238E27FC236}">
                <a16:creationId xmlns:a16="http://schemas.microsoft.com/office/drawing/2014/main" id="{2E568073-B6E0-4AD5-8955-D3C1C5456716}"/>
              </a:ext>
            </a:extLst>
          </p:cNvPr>
          <p:cNvSpPr txBox="1"/>
          <p:nvPr/>
        </p:nvSpPr>
        <p:spPr>
          <a:xfrm>
            <a:off x="984156" y="2726236"/>
            <a:ext cx="320792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817</a:t>
            </a:r>
            <a:endParaRPr lang="zh-TW" altLang="en-US" sz="788" b="1">
              <a:solidFill>
                <a:srgbClr val="4A9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Shape 324">
            <a:extLst>
              <a:ext uri="{FF2B5EF4-FFF2-40B4-BE49-F238E27FC236}">
                <a16:creationId xmlns:a16="http://schemas.microsoft.com/office/drawing/2014/main" id="{CEBCC723-4427-45BB-A2F8-8EF3903FDF4C}"/>
              </a:ext>
            </a:extLst>
          </p:cNvPr>
          <p:cNvSpPr txBox="1"/>
          <p:nvPr/>
        </p:nvSpPr>
        <p:spPr>
          <a:xfrm>
            <a:off x="1193920" y="2648671"/>
            <a:ext cx="320792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831</a:t>
            </a:r>
            <a:endParaRPr lang="zh-TW" altLang="en-US" sz="788" b="1">
              <a:solidFill>
                <a:srgbClr val="DF0D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324">
            <a:extLst>
              <a:ext uri="{FF2B5EF4-FFF2-40B4-BE49-F238E27FC236}">
                <a16:creationId xmlns:a16="http://schemas.microsoft.com/office/drawing/2014/main" id="{DC39039F-F410-4BCE-974E-AD2611109DB2}"/>
              </a:ext>
            </a:extLst>
          </p:cNvPr>
          <p:cNvSpPr txBox="1"/>
          <p:nvPr/>
        </p:nvSpPr>
        <p:spPr>
          <a:xfrm>
            <a:off x="2065567" y="2642953"/>
            <a:ext cx="320792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</a:t>
            </a:r>
            <a:endParaRPr lang="zh-TW" altLang="en-US" sz="788" b="1">
              <a:solidFill>
                <a:srgbClr val="DF0D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Shape 324">
            <a:extLst>
              <a:ext uri="{FF2B5EF4-FFF2-40B4-BE49-F238E27FC236}">
                <a16:creationId xmlns:a16="http://schemas.microsoft.com/office/drawing/2014/main" id="{82451030-2D9A-4F7F-BF82-67CFC0E7CB54}"/>
              </a:ext>
            </a:extLst>
          </p:cNvPr>
          <p:cNvSpPr txBox="1"/>
          <p:nvPr/>
        </p:nvSpPr>
        <p:spPr>
          <a:xfrm>
            <a:off x="1854460" y="2720451"/>
            <a:ext cx="320792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820</a:t>
            </a:r>
            <a:endParaRPr lang="zh-TW" altLang="en-US" sz="788" b="1">
              <a:solidFill>
                <a:srgbClr val="4A9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Shape 324">
            <a:extLst>
              <a:ext uri="{FF2B5EF4-FFF2-40B4-BE49-F238E27FC236}">
                <a16:creationId xmlns:a16="http://schemas.microsoft.com/office/drawing/2014/main" id="{1FDA54C4-B35A-4905-9D3D-FC547729B925}"/>
              </a:ext>
            </a:extLst>
          </p:cNvPr>
          <p:cNvSpPr txBox="1"/>
          <p:nvPr/>
        </p:nvSpPr>
        <p:spPr>
          <a:xfrm>
            <a:off x="3151157" y="3186357"/>
            <a:ext cx="440463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82823</a:t>
            </a:r>
            <a:endParaRPr lang="zh-TW" altLang="en-US" sz="788" b="1">
              <a:solidFill>
                <a:srgbClr val="4A9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Shape 324">
            <a:extLst>
              <a:ext uri="{FF2B5EF4-FFF2-40B4-BE49-F238E27FC236}">
                <a16:creationId xmlns:a16="http://schemas.microsoft.com/office/drawing/2014/main" id="{BF3789C6-6470-431B-92C1-0CEE9C8F5047}"/>
              </a:ext>
            </a:extLst>
          </p:cNvPr>
          <p:cNvSpPr txBox="1"/>
          <p:nvPr/>
        </p:nvSpPr>
        <p:spPr>
          <a:xfrm>
            <a:off x="3419965" y="2617939"/>
            <a:ext cx="504167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133402</a:t>
            </a:r>
            <a:endParaRPr lang="zh-TW" altLang="en-US" sz="788" b="1">
              <a:solidFill>
                <a:srgbClr val="DF0D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Shape 324">
            <a:extLst>
              <a:ext uri="{FF2B5EF4-FFF2-40B4-BE49-F238E27FC236}">
                <a16:creationId xmlns:a16="http://schemas.microsoft.com/office/drawing/2014/main" id="{A2B351EE-F8D2-4D6D-89C4-0A0E53DC92F4}"/>
              </a:ext>
            </a:extLst>
          </p:cNvPr>
          <p:cNvSpPr txBox="1"/>
          <p:nvPr/>
        </p:nvSpPr>
        <p:spPr>
          <a:xfrm>
            <a:off x="4423291" y="2641630"/>
            <a:ext cx="504167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130388</a:t>
            </a:r>
            <a:endParaRPr lang="zh-TW" altLang="en-US" sz="788" b="1">
              <a:solidFill>
                <a:srgbClr val="DF0D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Shape 324">
            <a:extLst>
              <a:ext uri="{FF2B5EF4-FFF2-40B4-BE49-F238E27FC236}">
                <a16:creationId xmlns:a16="http://schemas.microsoft.com/office/drawing/2014/main" id="{0BD2A24E-3749-47F4-A3D7-3FEC08A71042}"/>
              </a:ext>
            </a:extLst>
          </p:cNvPr>
          <p:cNvSpPr txBox="1"/>
          <p:nvPr/>
        </p:nvSpPr>
        <p:spPr>
          <a:xfrm>
            <a:off x="4142351" y="3134201"/>
            <a:ext cx="440463" cy="21700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788" b="1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88022</a:t>
            </a:r>
            <a:endParaRPr lang="zh-TW" altLang="en-US" sz="788" b="1">
              <a:solidFill>
                <a:srgbClr val="4A9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45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SSD Health Monitoring Tool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973125E-D3EE-4CAD-BF0F-8315D3C6F3BA}"/>
              </a:ext>
            </a:extLst>
          </p:cNvPr>
          <p:cNvGrpSpPr/>
          <p:nvPr/>
        </p:nvGrpSpPr>
        <p:grpSpPr>
          <a:xfrm>
            <a:off x="4312496" y="2175373"/>
            <a:ext cx="4564909" cy="2423357"/>
            <a:chOff x="568856" y="2175373"/>
            <a:chExt cx="4485744" cy="2381331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0EB0C61-882D-40D5-BDCC-C452BAE5B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56" y="2175373"/>
              <a:ext cx="4485744" cy="2381331"/>
            </a:xfrm>
            <a:prstGeom prst="rect">
              <a:avLst/>
            </a:prstGeom>
          </p:spPr>
        </p:pic>
        <p:pic>
          <p:nvPicPr>
            <p:cNvPr id="19" name="Google Shape;292;p29">
              <a:extLst>
                <a:ext uri="{FF2B5EF4-FFF2-40B4-BE49-F238E27FC236}">
                  <a16:creationId xmlns:a16="http://schemas.microsoft.com/office/drawing/2014/main" id="{6BB13F9D-3298-4863-9BC3-1AA1A515377C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069" y="2283523"/>
              <a:ext cx="4319318" cy="2165031"/>
            </a:xfrm>
            <a:prstGeom prst="rect">
              <a:avLst/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0" name="Google Shape;291;p29">
            <a:extLst>
              <a:ext uri="{FF2B5EF4-FFF2-40B4-BE49-F238E27FC236}">
                <a16:creationId xmlns:a16="http://schemas.microsoft.com/office/drawing/2014/main" id="{ED1D35DC-F428-491D-9F70-A593FEFB3146}"/>
              </a:ext>
            </a:extLst>
          </p:cNvPr>
          <p:cNvSpPr txBox="1">
            <a:spLocks/>
          </p:cNvSpPr>
          <p:nvPr/>
        </p:nvSpPr>
        <p:spPr>
          <a:xfrm>
            <a:off x="539110" y="1011009"/>
            <a:ext cx="3525340" cy="11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tracks </a:t>
            </a:r>
            <a:r>
              <a:rPr lang="en-US" altLang="zh-TW" b="1" dirty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SSD Estimated Life Remaining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Device Statistics Log (Log Address 04h Percentage Used Endurance Indicator) provided by the SSD.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E87506A-9293-47DD-AF6A-92F158904F59}"/>
              </a:ext>
            </a:extLst>
          </p:cNvPr>
          <p:cNvSpPr/>
          <p:nvPr/>
        </p:nvSpPr>
        <p:spPr>
          <a:xfrm>
            <a:off x="383216" y="4886606"/>
            <a:ext cx="51467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http://www.t13.org/documents/UploadedDocuments/docs2016/di529r14-ATAATAPI_Command_Set_-_4.pdf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81F743DB-6ED8-43C9-B862-DAEF90CE0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272" y="2175373"/>
            <a:ext cx="3363620" cy="2423357"/>
          </a:xfrm>
          <a:prstGeom prst="rect">
            <a:avLst/>
          </a:prstGeom>
        </p:spPr>
      </p:pic>
      <p:pic>
        <p:nvPicPr>
          <p:cNvPr id="24" name="Google Shape;293;p29">
            <a:extLst>
              <a:ext uri="{FF2B5EF4-FFF2-40B4-BE49-F238E27FC236}">
                <a16:creationId xmlns:a16="http://schemas.microsoft.com/office/drawing/2014/main" id="{315A3FDB-599B-4ECD-BC64-09F3B01B02C2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6" y="2541556"/>
            <a:ext cx="3110060" cy="1953891"/>
          </a:xfrm>
          <a:prstGeom prst="rect">
            <a:avLst/>
          </a:prstGeom>
          <a:ln w="19050">
            <a:gradFill>
              <a:gsLst>
                <a:gs pos="1000">
                  <a:srgbClr val="00B0F0"/>
                </a:gs>
                <a:gs pos="100000">
                  <a:srgbClr val="2CF8FD"/>
                </a:gs>
              </a:gsLst>
              <a:lin ang="0" scaled="0"/>
            </a:gra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00D41708-FAC0-4FA1-97FD-29EDE343A6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28" name="Google Shape;294;p29">
            <a:extLst>
              <a:ext uri="{FF2B5EF4-FFF2-40B4-BE49-F238E27FC236}">
                <a16:creationId xmlns:a16="http://schemas.microsoft.com/office/drawing/2014/main" id="{25D6B4F6-AC40-4666-AAEB-6BD757EB0196}"/>
              </a:ext>
            </a:extLst>
          </p:cNvPr>
          <p:cNvSpPr txBox="1"/>
          <p:nvPr/>
        </p:nvSpPr>
        <p:spPr>
          <a:xfrm>
            <a:off x="4356147" y="1009419"/>
            <a:ext cx="4098578" cy="114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This log address is defined by American National Standard of Accredited Standards Committee in SSD ATA/ATAPI Command Set.</a:t>
            </a:r>
            <a:endParaRPr b="0" i="0" u="none" strike="noStrike" cap="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B9278BC-D683-4D44-B398-5FEB3E1F0A42}"/>
              </a:ext>
            </a:extLst>
          </p:cNvPr>
          <p:cNvGrpSpPr/>
          <p:nvPr/>
        </p:nvGrpSpPr>
        <p:grpSpPr>
          <a:xfrm>
            <a:off x="760790" y="2054651"/>
            <a:ext cx="2951195" cy="2377125"/>
            <a:chOff x="760790" y="2054651"/>
            <a:chExt cx="2951195" cy="2377125"/>
          </a:xfrm>
        </p:grpSpPr>
        <p:sp>
          <p:nvSpPr>
            <p:cNvPr id="25" name="圓角矩形 13">
              <a:extLst>
                <a:ext uri="{FF2B5EF4-FFF2-40B4-BE49-F238E27FC236}">
                  <a16:creationId xmlns:a16="http://schemas.microsoft.com/office/drawing/2014/main" id="{6B5E47A2-72F5-448B-AAFE-588D26BED1B5}"/>
                </a:ext>
              </a:extLst>
            </p:cNvPr>
            <p:cNvSpPr/>
            <p:nvPr/>
          </p:nvSpPr>
          <p:spPr>
            <a:xfrm>
              <a:off x="760790" y="3200828"/>
              <a:ext cx="2951195" cy="1230948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FFF00"/>
              </a:solidFill>
            </a:ln>
            <a:effectLst>
              <a:glow rad="63500">
                <a:srgbClr val="8CFF01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9BB1AE1D-1A58-4F40-BE78-FA9EFE1ECA0B}"/>
                </a:ext>
              </a:extLst>
            </p:cNvPr>
            <p:cNvSpPr/>
            <p:nvPr/>
          </p:nvSpPr>
          <p:spPr>
            <a:xfrm rot="16200000">
              <a:off x="2843993" y="2398269"/>
              <a:ext cx="1146175" cy="458940"/>
            </a:xfrm>
            <a:prstGeom prst="rightArrow">
              <a:avLst>
                <a:gd name="adj1" fmla="val 45849"/>
                <a:gd name="adj2" fmla="val 50000"/>
              </a:avLst>
            </a:prstGeom>
            <a:solidFill>
              <a:srgbClr val="FFFF00"/>
            </a:solidFill>
            <a:ln>
              <a:noFill/>
            </a:ln>
            <a:effectLst>
              <a:glow rad="63500">
                <a:srgbClr val="CCFF33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Google Shape;301;p30">
            <a:extLst>
              <a:ext uri="{FF2B5EF4-FFF2-40B4-BE49-F238E27FC236}">
                <a16:creationId xmlns:a16="http://schemas.microsoft.com/office/drawing/2014/main" id="{B7CD9527-F440-45C7-BD7B-930804F9A6B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740589" y="2116138"/>
            <a:ext cx="5408856" cy="2825870"/>
          </a:xfrm>
          <a:prstGeom prst="rect">
            <a:avLst/>
          </a:prstGeom>
          <a:noFill/>
          <a:ln w="12700">
            <a:noFill/>
          </a:ln>
          <a:effectLst/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97AF3D9-C4FA-416E-8119-021DB22CD361}"/>
              </a:ext>
            </a:extLst>
          </p:cNvPr>
          <p:cNvGrpSpPr/>
          <p:nvPr/>
        </p:nvGrpSpPr>
        <p:grpSpPr>
          <a:xfrm>
            <a:off x="-3515565" y="2116138"/>
            <a:ext cx="3256554" cy="1323748"/>
            <a:chOff x="-3515565" y="2109454"/>
            <a:chExt cx="5944684" cy="2416439"/>
          </a:xfrm>
        </p:grpSpPr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24B2F77D-B16E-4301-9F1C-BA3454BB00EB}"/>
                </a:ext>
              </a:extLst>
            </p:cNvPr>
            <p:cNvSpPr/>
            <p:nvPr/>
          </p:nvSpPr>
          <p:spPr>
            <a:xfrm flipH="1">
              <a:off x="-3515565" y="2109454"/>
              <a:ext cx="4718161" cy="2416439"/>
            </a:xfrm>
            <a:custGeom>
              <a:avLst/>
              <a:gdLst>
                <a:gd name="connsiteX0" fmla="*/ 0 w 1379220"/>
                <a:gd name="connsiteY0" fmla="*/ 0 h 2072640"/>
                <a:gd name="connsiteX1" fmla="*/ 1379220 w 1379220"/>
                <a:gd name="connsiteY1" fmla="*/ 693420 h 2072640"/>
                <a:gd name="connsiteX2" fmla="*/ 1348740 w 1379220"/>
                <a:gd name="connsiteY2" fmla="*/ 1196340 h 2072640"/>
                <a:gd name="connsiteX3" fmla="*/ 167640 w 1379220"/>
                <a:gd name="connsiteY3" fmla="*/ 2072640 h 2072640"/>
                <a:gd name="connsiteX4" fmla="*/ 0 w 1379220"/>
                <a:gd name="connsiteY4" fmla="*/ 0 h 2072640"/>
                <a:gd name="connsiteX0" fmla="*/ 0 w 1348740"/>
                <a:gd name="connsiteY0" fmla="*/ 0 h 2072640"/>
                <a:gd name="connsiteX1" fmla="*/ 1319635 w 1348740"/>
                <a:gd name="connsiteY1" fmla="*/ 84049 h 2072640"/>
                <a:gd name="connsiteX2" fmla="*/ 1348740 w 1348740"/>
                <a:gd name="connsiteY2" fmla="*/ 1196340 h 2072640"/>
                <a:gd name="connsiteX3" fmla="*/ 167640 w 1348740"/>
                <a:gd name="connsiteY3" fmla="*/ 2072640 h 2072640"/>
                <a:gd name="connsiteX4" fmla="*/ 0 w 1348740"/>
                <a:gd name="connsiteY4" fmla="*/ 0 h 2072640"/>
                <a:gd name="connsiteX0" fmla="*/ 0 w 1365764"/>
                <a:gd name="connsiteY0" fmla="*/ 0 h 2072640"/>
                <a:gd name="connsiteX1" fmla="*/ 1319635 w 1365764"/>
                <a:gd name="connsiteY1" fmla="*/ 84049 h 2072640"/>
                <a:gd name="connsiteX2" fmla="*/ 1365764 w 1365764"/>
                <a:gd name="connsiteY2" fmla="*/ 1039880 h 2072640"/>
                <a:gd name="connsiteX3" fmla="*/ 167640 w 1365764"/>
                <a:gd name="connsiteY3" fmla="*/ 2072640 h 2072640"/>
                <a:gd name="connsiteX4" fmla="*/ 0 w 1365764"/>
                <a:gd name="connsiteY4" fmla="*/ 0 h 2072640"/>
                <a:gd name="connsiteX0" fmla="*/ 0 w 1365764"/>
                <a:gd name="connsiteY0" fmla="*/ 0 h 2113814"/>
                <a:gd name="connsiteX1" fmla="*/ 1319635 w 1365764"/>
                <a:gd name="connsiteY1" fmla="*/ 84049 h 2113814"/>
                <a:gd name="connsiteX2" fmla="*/ 1365764 w 1365764"/>
                <a:gd name="connsiteY2" fmla="*/ 1039880 h 2113814"/>
                <a:gd name="connsiteX3" fmla="*/ 17258 w 1365764"/>
                <a:gd name="connsiteY3" fmla="*/ 2113814 h 2113814"/>
                <a:gd name="connsiteX4" fmla="*/ 0 w 1365764"/>
                <a:gd name="connsiteY4" fmla="*/ 0 h 2113814"/>
                <a:gd name="connsiteX0" fmla="*/ 0 w 1405487"/>
                <a:gd name="connsiteY0" fmla="*/ 0 h 2089110"/>
                <a:gd name="connsiteX1" fmla="*/ 1359358 w 1405487"/>
                <a:gd name="connsiteY1" fmla="*/ 59345 h 2089110"/>
                <a:gd name="connsiteX2" fmla="*/ 1405487 w 1405487"/>
                <a:gd name="connsiteY2" fmla="*/ 1015176 h 2089110"/>
                <a:gd name="connsiteX3" fmla="*/ 56981 w 1405487"/>
                <a:gd name="connsiteY3" fmla="*/ 2089110 h 2089110"/>
                <a:gd name="connsiteX4" fmla="*/ 0 w 1405487"/>
                <a:gd name="connsiteY4" fmla="*/ 0 h 208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5487" h="2089110">
                  <a:moveTo>
                    <a:pt x="0" y="0"/>
                  </a:moveTo>
                  <a:lnTo>
                    <a:pt x="1359358" y="59345"/>
                  </a:lnTo>
                  <a:lnTo>
                    <a:pt x="1405487" y="1015176"/>
                  </a:lnTo>
                  <a:lnTo>
                    <a:pt x="56981" y="2089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9F0E1">
                    <a:alpha val="0"/>
                  </a:srgbClr>
                </a:gs>
                <a:gs pos="100000">
                  <a:srgbClr val="2CF8FD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Google Shape;301;p30">
              <a:extLst>
                <a:ext uri="{FF2B5EF4-FFF2-40B4-BE49-F238E27FC236}">
                  <a16:creationId xmlns:a16="http://schemas.microsoft.com/office/drawing/2014/main" id="{5E8D9D5F-ABA7-45E5-AF73-9DD921890F21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759" y="2127848"/>
              <a:ext cx="2294360" cy="239738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CF8FD"/>
              </a:solidFill>
            </a:ln>
            <a:effectLst/>
          </p:spPr>
        </p:pic>
      </p:grpSp>
      <p:sp>
        <p:nvSpPr>
          <p:cNvPr id="22" name="橢圓 21">
            <a:extLst>
              <a:ext uri="{FF2B5EF4-FFF2-40B4-BE49-F238E27FC236}">
                <a16:creationId xmlns:a16="http://schemas.microsoft.com/office/drawing/2014/main" id="{2B919D1D-2462-4536-B0B5-C61CB50372A6}"/>
              </a:ext>
            </a:extLst>
          </p:cNvPr>
          <p:cNvSpPr/>
          <p:nvPr/>
        </p:nvSpPr>
        <p:spPr>
          <a:xfrm>
            <a:off x="-3884586" y="2175474"/>
            <a:ext cx="1152525" cy="1152525"/>
          </a:xfrm>
          <a:prstGeom prst="ellipse">
            <a:avLst/>
          </a:prstGeom>
          <a:noFill/>
          <a:ln>
            <a:solidFill>
              <a:srgbClr val="2CF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59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00;p30">
            <a:extLst>
              <a:ext uri="{FF2B5EF4-FFF2-40B4-BE49-F238E27FC236}">
                <a16:creationId xmlns:a16="http://schemas.microsoft.com/office/drawing/2014/main" id="{EE19CECE-AC74-4E9B-8393-A452FE713D96}"/>
              </a:ext>
            </a:extLst>
          </p:cNvPr>
          <p:cNvSpPr txBox="1">
            <a:spLocks/>
          </p:cNvSpPr>
          <p:nvPr/>
        </p:nvSpPr>
        <p:spPr>
          <a:xfrm>
            <a:off x="391840" y="1112540"/>
            <a:ext cx="7778277" cy="91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When the SSD remaining life is 0, it does not mean the SSD can no longer be used. </a:t>
            </a:r>
          </a:p>
          <a:p>
            <a:r>
              <a:rPr lang="en-US" altLang="zh-TW" sz="1600" dirty="0">
                <a:solidFill>
                  <a:schemeClr val="bg1"/>
                </a:solidFill>
                <a:latin typeface="+mn-lt"/>
                <a:ea typeface="微軟正黑體"/>
              </a:rPr>
              <a:t>The system will issue notifications to warn the user. The system log will be further sent through email, SMS text message, Push notification, etc.</a:t>
            </a:r>
          </a:p>
        </p:txBody>
      </p:sp>
      <p:sp>
        <p:nvSpPr>
          <p:cNvPr id="13" name="Google Shape;299;p30">
            <a:extLst>
              <a:ext uri="{FF2B5EF4-FFF2-40B4-BE49-F238E27FC236}">
                <a16:creationId xmlns:a16="http://schemas.microsoft.com/office/drawing/2014/main" id="{DB573B5B-5F4D-4DC2-AE9C-A4B82D6E2280}"/>
              </a:ext>
            </a:extLst>
          </p:cNvPr>
          <p:cNvSpPr txBox="1">
            <a:spLocks/>
          </p:cNvSpPr>
          <p:nvPr/>
        </p:nvSpPr>
        <p:spPr>
          <a:xfrm>
            <a:off x="457200" y="92827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j-lt"/>
              </a:rPr>
              <a:t>SSD Reliability Active Notification </a:t>
            </a:r>
          </a:p>
        </p:txBody>
      </p:sp>
      <p:pic>
        <p:nvPicPr>
          <p:cNvPr id="14" name="Google Shape;301;p30">
            <a:extLst>
              <a:ext uri="{FF2B5EF4-FFF2-40B4-BE49-F238E27FC236}">
                <a16:creationId xmlns:a16="http://schemas.microsoft.com/office/drawing/2014/main" id="{A0AADC01-880B-4C92-8BA1-C797050B33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46" y="2116138"/>
            <a:ext cx="5408856" cy="2825870"/>
          </a:xfrm>
          <a:prstGeom prst="rect">
            <a:avLst/>
          </a:prstGeom>
          <a:noFill/>
          <a:ln w="12700">
            <a:noFill/>
          </a:ln>
          <a:effectLst/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116E693-4239-4FFF-A691-33924609A935}"/>
              </a:ext>
            </a:extLst>
          </p:cNvPr>
          <p:cNvGrpSpPr/>
          <p:nvPr/>
        </p:nvGrpSpPr>
        <p:grpSpPr>
          <a:xfrm>
            <a:off x="2712170" y="2109454"/>
            <a:ext cx="5944684" cy="2416439"/>
            <a:chOff x="2712170" y="2109454"/>
            <a:chExt cx="5944684" cy="2416439"/>
          </a:xfrm>
        </p:grpSpPr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0BA5BEF-FF7C-4134-977C-94F9C6086E6F}"/>
                </a:ext>
              </a:extLst>
            </p:cNvPr>
            <p:cNvSpPr/>
            <p:nvPr/>
          </p:nvSpPr>
          <p:spPr>
            <a:xfrm flipH="1">
              <a:off x="2712170" y="2109454"/>
              <a:ext cx="4718161" cy="2416439"/>
            </a:xfrm>
            <a:custGeom>
              <a:avLst/>
              <a:gdLst>
                <a:gd name="connsiteX0" fmla="*/ 0 w 1379220"/>
                <a:gd name="connsiteY0" fmla="*/ 0 h 2072640"/>
                <a:gd name="connsiteX1" fmla="*/ 1379220 w 1379220"/>
                <a:gd name="connsiteY1" fmla="*/ 693420 h 2072640"/>
                <a:gd name="connsiteX2" fmla="*/ 1348740 w 1379220"/>
                <a:gd name="connsiteY2" fmla="*/ 1196340 h 2072640"/>
                <a:gd name="connsiteX3" fmla="*/ 167640 w 1379220"/>
                <a:gd name="connsiteY3" fmla="*/ 2072640 h 2072640"/>
                <a:gd name="connsiteX4" fmla="*/ 0 w 1379220"/>
                <a:gd name="connsiteY4" fmla="*/ 0 h 2072640"/>
                <a:gd name="connsiteX0" fmla="*/ 0 w 1348740"/>
                <a:gd name="connsiteY0" fmla="*/ 0 h 2072640"/>
                <a:gd name="connsiteX1" fmla="*/ 1319635 w 1348740"/>
                <a:gd name="connsiteY1" fmla="*/ 84049 h 2072640"/>
                <a:gd name="connsiteX2" fmla="*/ 1348740 w 1348740"/>
                <a:gd name="connsiteY2" fmla="*/ 1196340 h 2072640"/>
                <a:gd name="connsiteX3" fmla="*/ 167640 w 1348740"/>
                <a:gd name="connsiteY3" fmla="*/ 2072640 h 2072640"/>
                <a:gd name="connsiteX4" fmla="*/ 0 w 1348740"/>
                <a:gd name="connsiteY4" fmla="*/ 0 h 2072640"/>
                <a:gd name="connsiteX0" fmla="*/ 0 w 1365764"/>
                <a:gd name="connsiteY0" fmla="*/ 0 h 2072640"/>
                <a:gd name="connsiteX1" fmla="*/ 1319635 w 1365764"/>
                <a:gd name="connsiteY1" fmla="*/ 84049 h 2072640"/>
                <a:gd name="connsiteX2" fmla="*/ 1365764 w 1365764"/>
                <a:gd name="connsiteY2" fmla="*/ 1039880 h 2072640"/>
                <a:gd name="connsiteX3" fmla="*/ 167640 w 1365764"/>
                <a:gd name="connsiteY3" fmla="*/ 2072640 h 2072640"/>
                <a:gd name="connsiteX4" fmla="*/ 0 w 1365764"/>
                <a:gd name="connsiteY4" fmla="*/ 0 h 2072640"/>
                <a:gd name="connsiteX0" fmla="*/ 0 w 1365764"/>
                <a:gd name="connsiteY0" fmla="*/ 0 h 2113814"/>
                <a:gd name="connsiteX1" fmla="*/ 1319635 w 1365764"/>
                <a:gd name="connsiteY1" fmla="*/ 84049 h 2113814"/>
                <a:gd name="connsiteX2" fmla="*/ 1365764 w 1365764"/>
                <a:gd name="connsiteY2" fmla="*/ 1039880 h 2113814"/>
                <a:gd name="connsiteX3" fmla="*/ 17258 w 1365764"/>
                <a:gd name="connsiteY3" fmla="*/ 2113814 h 2113814"/>
                <a:gd name="connsiteX4" fmla="*/ 0 w 1365764"/>
                <a:gd name="connsiteY4" fmla="*/ 0 h 2113814"/>
                <a:gd name="connsiteX0" fmla="*/ 0 w 1405487"/>
                <a:gd name="connsiteY0" fmla="*/ 0 h 2089110"/>
                <a:gd name="connsiteX1" fmla="*/ 1359358 w 1405487"/>
                <a:gd name="connsiteY1" fmla="*/ 59345 h 2089110"/>
                <a:gd name="connsiteX2" fmla="*/ 1405487 w 1405487"/>
                <a:gd name="connsiteY2" fmla="*/ 1015176 h 2089110"/>
                <a:gd name="connsiteX3" fmla="*/ 56981 w 1405487"/>
                <a:gd name="connsiteY3" fmla="*/ 2089110 h 2089110"/>
                <a:gd name="connsiteX4" fmla="*/ 0 w 1405487"/>
                <a:gd name="connsiteY4" fmla="*/ 0 h 208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5487" h="2089110">
                  <a:moveTo>
                    <a:pt x="0" y="0"/>
                  </a:moveTo>
                  <a:lnTo>
                    <a:pt x="1359358" y="59345"/>
                  </a:lnTo>
                  <a:lnTo>
                    <a:pt x="1405487" y="1015176"/>
                  </a:lnTo>
                  <a:lnTo>
                    <a:pt x="56981" y="2089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69F0E1">
                    <a:alpha val="0"/>
                  </a:srgbClr>
                </a:gs>
                <a:gs pos="100000">
                  <a:srgbClr val="2CF8FD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Google Shape;301;p30">
              <a:extLst>
                <a:ext uri="{FF2B5EF4-FFF2-40B4-BE49-F238E27FC236}">
                  <a16:creationId xmlns:a16="http://schemas.microsoft.com/office/drawing/2014/main" id="{48F871F4-961C-45D8-AF4F-6DEEB295B28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2494" y="2127848"/>
              <a:ext cx="2294360" cy="239738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CF8FD"/>
              </a:solidFill>
            </a:ln>
            <a:effectLst/>
          </p:spPr>
        </p:pic>
      </p:grpSp>
      <p:sp>
        <p:nvSpPr>
          <p:cNvPr id="18" name="橢圓 17">
            <a:extLst>
              <a:ext uri="{FF2B5EF4-FFF2-40B4-BE49-F238E27FC236}">
                <a16:creationId xmlns:a16="http://schemas.microsoft.com/office/drawing/2014/main" id="{C50786AF-C440-4D7A-A493-0580A0E729C6}"/>
              </a:ext>
            </a:extLst>
          </p:cNvPr>
          <p:cNvSpPr/>
          <p:nvPr/>
        </p:nvSpPr>
        <p:spPr>
          <a:xfrm>
            <a:off x="2343149" y="2175474"/>
            <a:ext cx="1152525" cy="1152525"/>
          </a:xfrm>
          <a:prstGeom prst="ellipse">
            <a:avLst/>
          </a:prstGeom>
          <a:noFill/>
          <a:ln>
            <a:solidFill>
              <a:srgbClr val="2CF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8306DD3A-42D3-42F4-B4BC-0A2FB61DFE3E}"/>
              </a:ext>
            </a:extLst>
          </p:cNvPr>
          <p:cNvSpPr/>
          <p:nvPr/>
        </p:nvSpPr>
        <p:spPr>
          <a:xfrm>
            <a:off x="7579624" y="514483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1AC50E0-494F-4758-B901-FAF8799A3D10}"/>
              </a:ext>
            </a:extLst>
          </p:cNvPr>
          <p:cNvGrpSpPr/>
          <p:nvPr/>
        </p:nvGrpSpPr>
        <p:grpSpPr>
          <a:xfrm>
            <a:off x="7846267" y="226292"/>
            <a:ext cx="1023937" cy="876300"/>
            <a:chOff x="7034213" y="876300"/>
            <a:chExt cx="1023937" cy="876300"/>
          </a:xfrm>
        </p:grpSpPr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D681A35E-B32B-49F1-AD1D-28463AFAD769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2F8056E2-23EC-443A-9301-76D82C48131B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id="{FE6A616B-AECF-437C-95F8-09AF3575EF99}"/>
              </a:ext>
            </a:extLst>
          </p:cNvPr>
          <p:cNvSpPr/>
          <p:nvPr/>
        </p:nvSpPr>
        <p:spPr>
          <a:xfrm>
            <a:off x="7579624" y="739385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1465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0;p31">
            <a:extLst>
              <a:ext uri="{FF2B5EF4-FFF2-40B4-BE49-F238E27FC236}">
                <a16:creationId xmlns:a16="http://schemas.microsoft.com/office/drawing/2014/main" id="{7D4700DD-B8B2-4EB2-B57E-A1498E96ED02}"/>
              </a:ext>
            </a:extLst>
          </p:cNvPr>
          <p:cNvSpPr txBox="1">
            <a:spLocks/>
          </p:cNvSpPr>
          <p:nvPr/>
        </p:nvSpPr>
        <p:spPr>
          <a:xfrm>
            <a:off x="471634" y="119803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SSD Features Support List </a:t>
            </a:r>
          </a:p>
        </p:txBody>
      </p:sp>
      <p:sp>
        <p:nvSpPr>
          <p:cNvPr id="11" name="Google Shape;311;p31">
            <a:extLst>
              <a:ext uri="{FF2B5EF4-FFF2-40B4-BE49-F238E27FC236}">
                <a16:creationId xmlns:a16="http://schemas.microsoft.com/office/drawing/2014/main" id="{3BBEBA7E-3C1C-4F8E-92C2-93C39EEFF4DC}"/>
              </a:ext>
            </a:extLst>
          </p:cNvPr>
          <p:cNvSpPr txBox="1"/>
          <p:nvPr/>
        </p:nvSpPr>
        <p:spPr>
          <a:xfrm>
            <a:off x="471634" y="1251001"/>
            <a:ext cx="2768995" cy="190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400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ATA/ATAPI Command Set can also be used to identify the SSD support features, which include S.M.A.R.T. monitoring, SSD Secure Erase, SSD Trim and Opal SED encryption.</a:t>
            </a:r>
          </a:p>
          <a:p>
            <a:pPr lvl="0">
              <a:lnSpc>
                <a:spcPct val="115000"/>
              </a:lnSpc>
              <a:buSzPts val="1400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Google Shape;312;p31">
            <a:extLst>
              <a:ext uri="{FF2B5EF4-FFF2-40B4-BE49-F238E27FC236}">
                <a16:creationId xmlns:a16="http://schemas.microsoft.com/office/drawing/2014/main" id="{3C6E9A36-FBB1-4655-87A0-1A17C66516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0629" y="1316023"/>
            <a:ext cx="5600447" cy="330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125A43E-623B-461C-9010-C3EB11B00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4314">
            <a:off x="406013" y="3039051"/>
            <a:ext cx="3184688" cy="1815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8DBD392-EF00-47A0-873E-FA1269D4E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5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>
            <a:extLst>
              <a:ext uri="{FF2B5EF4-FFF2-40B4-BE49-F238E27FC236}">
                <a16:creationId xmlns:a16="http://schemas.microsoft.com/office/drawing/2014/main" id="{69C1EF6E-2887-4545-B107-130D3BF61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08" y="357353"/>
            <a:ext cx="1278030" cy="890614"/>
          </a:xfrm>
          <a:prstGeom prst="rect">
            <a:avLst/>
          </a:prstGeom>
          <a:noFill/>
          <a:effectLst/>
        </p:spPr>
      </p:pic>
      <p:pic>
        <p:nvPicPr>
          <p:cNvPr id="62" name="圖片 61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0009EE1-C5DE-44EB-B390-1EF4B3EDB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36" y="409366"/>
            <a:ext cx="1527188" cy="1018125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5719160E-2C95-496F-827A-67DCB1FECB11}"/>
              </a:ext>
            </a:extLst>
          </p:cNvPr>
          <p:cNvSpPr/>
          <p:nvPr/>
        </p:nvSpPr>
        <p:spPr>
          <a:xfrm>
            <a:off x="3390384" y="2141352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335253F-A6C2-4291-B240-ECEAF73640A9}"/>
              </a:ext>
            </a:extLst>
          </p:cNvPr>
          <p:cNvSpPr/>
          <p:nvPr/>
        </p:nvSpPr>
        <p:spPr>
          <a:xfrm>
            <a:off x="6020418" y="2141352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E930DF5-2E6A-4445-AD26-43E38CD072A6}"/>
              </a:ext>
            </a:extLst>
          </p:cNvPr>
          <p:cNvSpPr/>
          <p:nvPr/>
        </p:nvSpPr>
        <p:spPr>
          <a:xfrm>
            <a:off x="830266" y="2141352"/>
            <a:ext cx="2285302" cy="2804278"/>
          </a:xfrm>
          <a:prstGeom prst="rect">
            <a:avLst/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D07B254-7B89-47CE-892E-5540B2D8255B}"/>
              </a:ext>
            </a:extLst>
          </p:cNvPr>
          <p:cNvSpPr txBox="1"/>
          <p:nvPr/>
        </p:nvSpPr>
        <p:spPr>
          <a:xfrm>
            <a:off x="1005169" y="4248509"/>
            <a:ext cx="2002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Solve the problem caused by</a:t>
            </a:r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software encryption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1E28FA4-B01E-4EC4-990E-49D9971F55D1}"/>
              </a:ext>
            </a:extLst>
          </p:cNvPr>
          <p:cNvSpPr/>
          <p:nvPr/>
        </p:nvSpPr>
        <p:spPr>
          <a:xfrm>
            <a:off x="875598" y="2308166"/>
            <a:ext cx="2170054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Hardware encryption won't slow down the performance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5C40FF3-CA05-466B-9D85-5DFF4C46958C}"/>
              </a:ext>
            </a:extLst>
          </p:cNvPr>
          <p:cNvSpPr/>
          <p:nvPr/>
        </p:nvSpPr>
        <p:spPr>
          <a:xfrm>
            <a:off x="3365750" y="2308166"/>
            <a:ext cx="2309936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can decide not to use password to protect the SED pool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585718E-B873-4534-B69E-AF96579F27B3}"/>
              </a:ext>
            </a:extLst>
          </p:cNvPr>
          <p:cNvSpPr txBox="1"/>
          <p:nvPr/>
        </p:nvSpPr>
        <p:spPr>
          <a:xfrm>
            <a:off x="3433287" y="4248509"/>
            <a:ext cx="2242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While the data is not important 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anymore, you can stop the password protection.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687D576-56E3-4B1E-9869-E7C81457DB66}"/>
              </a:ext>
            </a:extLst>
          </p:cNvPr>
          <p:cNvSpPr/>
          <p:nvPr/>
        </p:nvSpPr>
        <p:spPr>
          <a:xfrm>
            <a:off x="6057736" y="2308166"/>
            <a:ext cx="2210666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PSID Erase make sure the data deleted completely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0762BDC-8EEC-474A-9762-2713A1847247}"/>
              </a:ext>
            </a:extLst>
          </p:cNvPr>
          <p:cNvSpPr txBox="1"/>
          <p:nvPr/>
        </p:nvSpPr>
        <p:spPr>
          <a:xfrm>
            <a:off x="6200089" y="4248509"/>
            <a:ext cx="1925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Solve the problem of </a:t>
            </a:r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 costs on deleting data.</a:t>
            </a: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FF6ABE17-D0D2-4B72-9089-33B4BD0B7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4978" y="3085005"/>
            <a:ext cx="1440160" cy="1089512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7632A6C0-127F-4C95-BA7B-2D1B81348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975" y="3307257"/>
            <a:ext cx="1080120" cy="764805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94314BEA-361E-4253-8DDD-C23347149A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3371" y="3241334"/>
            <a:ext cx="1368396" cy="874196"/>
          </a:xfrm>
          <a:prstGeom prst="rect">
            <a:avLst/>
          </a:prstGeom>
        </p:spPr>
      </p:pic>
      <p:sp>
        <p:nvSpPr>
          <p:cNvPr id="52" name="Google Shape;147;p19">
            <a:extLst>
              <a:ext uri="{FF2B5EF4-FFF2-40B4-BE49-F238E27FC236}">
                <a16:creationId xmlns:a16="http://schemas.microsoft.com/office/drawing/2014/main" id="{5A04097E-EDC7-474A-B954-1C83651A35F5}"/>
              </a:ext>
            </a:extLst>
          </p:cNvPr>
          <p:cNvSpPr txBox="1">
            <a:spLocks/>
          </p:cNvSpPr>
          <p:nvPr/>
        </p:nvSpPr>
        <p:spPr>
          <a:xfrm>
            <a:off x="323476" y="192264"/>
            <a:ext cx="5866737" cy="12359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ts val="1100"/>
            </a:pPr>
            <a:r>
              <a:rPr lang="en-US" altLang="zh-TW" sz="2800" dirty="0">
                <a:solidFill>
                  <a:schemeClr val="bg1"/>
                </a:solidFill>
                <a:latin typeface="+mn-lt"/>
                <a:ea typeface="微軟正黑體"/>
              </a:rPr>
              <a:t>QNAP X Samsung SSD SED Hardware Encryption Technology</a:t>
            </a:r>
          </a:p>
        </p:txBody>
      </p:sp>
      <p:sp>
        <p:nvSpPr>
          <p:cNvPr id="53" name="AutoShape 2" descr="目前顯示的是「MZ-N6E2T0BW_005_Dynamic-L-Front_Black.png」">
            <a:extLst>
              <a:ext uri="{FF2B5EF4-FFF2-40B4-BE49-F238E27FC236}">
                <a16:creationId xmlns:a16="http://schemas.microsoft.com/office/drawing/2014/main" id="{5B59B30B-9757-4008-AC8F-54A19A8895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4780" y="28372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4" name="AutoShape 4" descr="目前顯示的是「MZ-N6E2T0BW_005_Dynamic-L-Front_Black.png」">
            <a:extLst>
              <a:ext uri="{FF2B5EF4-FFF2-40B4-BE49-F238E27FC236}">
                <a16:creationId xmlns:a16="http://schemas.microsoft.com/office/drawing/2014/main" id="{37FA717A-1D9D-401A-B7B9-960643B684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7180" y="29896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3E4777C-2B1C-47A9-A054-B821DEB22105}"/>
              </a:ext>
            </a:extLst>
          </p:cNvPr>
          <p:cNvSpPr txBox="1"/>
          <p:nvPr/>
        </p:nvSpPr>
        <p:spPr>
          <a:xfrm>
            <a:off x="323476" y="1475302"/>
            <a:ext cx="8639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spcBef>
                <a:spcPts val="600"/>
              </a:spcBef>
              <a:buClr>
                <a:schemeClr val="tx1"/>
              </a:buClr>
              <a:buSzPts val="1800"/>
            </a:pPr>
            <a:r>
              <a:rPr lang="en-US" altLang="zh-TW" dirty="0">
                <a:solidFill>
                  <a:schemeClr val="bg1"/>
                </a:solidFill>
                <a:latin typeface="+mn-lt"/>
                <a:ea typeface="微軟正黑體"/>
              </a:rPr>
              <a:t>The SED encrypting engine is in the ASIC controller, and each disk is with dedicated encrypting engine.</a:t>
            </a:r>
            <a:r>
              <a:rPr lang="zh-TW" altLang="en-US" dirty="0">
                <a:solidFill>
                  <a:schemeClr val="bg1"/>
                </a:solidFill>
                <a:latin typeface="+mn-lt"/>
                <a:ea typeface="微軟正黑體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+mn-lt"/>
                <a:ea typeface="微軟正黑體"/>
              </a:rPr>
              <a:t>The management function is built in the disk, the encrypting key is in the disk all the time. </a:t>
            </a:r>
          </a:p>
          <a:p>
            <a:pPr>
              <a:spcAft>
                <a:spcPts val="1600"/>
              </a:spcAft>
              <a:buClr>
                <a:schemeClr val="tx1"/>
              </a:buClr>
            </a:pPr>
            <a:endParaRPr lang="en-US" altLang="zh-TW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2D777848-C7BC-43F5-9C2A-F9F8E599F0C5}"/>
              </a:ext>
            </a:extLst>
          </p:cNvPr>
          <p:cNvSpPr/>
          <p:nvPr/>
        </p:nvSpPr>
        <p:spPr>
          <a:xfrm>
            <a:off x="7579624" y="622045"/>
            <a:ext cx="1462030" cy="38472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900" b="1">
                <a:solidFill>
                  <a:srgbClr val="B4FCFE"/>
                </a:solidFill>
                <a:latin typeface="+mn-lt"/>
                <a:ea typeface="Microsoft JhengHei" panose="020B0604030504040204" pitchFamily="34" charset="-120"/>
              </a:rPr>
              <a:t>QNAP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B9A1E466-A74E-4C99-B515-88129A43A99D}"/>
              </a:ext>
            </a:extLst>
          </p:cNvPr>
          <p:cNvGrpSpPr/>
          <p:nvPr/>
        </p:nvGrpSpPr>
        <p:grpSpPr>
          <a:xfrm>
            <a:off x="7846267" y="333854"/>
            <a:ext cx="1023937" cy="876300"/>
            <a:chOff x="7034213" y="876300"/>
            <a:chExt cx="1023937" cy="876300"/>
          </a:xfrm>
        </p:grpSpPr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837B3202-741D-449A-8EA4-7DD97415DDAE}"/>
                </a:ext>
              </a:extLst>
            </p:cNvPr>
            <p:cNvSpPr/>
            <p:nvPr/>
          </p:nvSpPr>
          <p:spPr>
            <a:xfrm>
              <a:off x="7358063" y="876300"/>
              <a:ext cx="376237" cy="304800"/>
            </a:xfrm>
            <a:custGeom>
              <a:avLst/>
              <a:gdLst>
                <a:gd name="connsiteX0" fmla="*/ 0 w 376237"/>
                <a:gd name="connsiteY0" fmla="*/ 304800 h 304800"/>
                <a:gd name="connsiteX1" fmla="*/ 190500 w 376237"/>
                <a:gd name="connsiteY1" fmla="*/ 0 h 304800"/>
                <a:gd name="connsiteX2" fmla="*/ 376237 w 37623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04800">
                  <a:moveTo>
                    <a:pt x="0" y="304800"/>
                  </a:moveTo>
                  <a:lnTo>
                    <a:pt x="190500" y="0"/>
                  </a:lnTo>
                  <a:lnTo>
                    <a:pt x="376237" y="304800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2E5ABB73-0EA7-4042-9D92-C739E42D0E4B}"/>
                </a:ext>
              </a:extLst>
            </p:cNvPr>
            <p:cNvSpPr/>
            <p:nvPr/>
          </p:nvSpPr>
          <p:spPr>
            <a:xfrm>
              <a:off x="7034213" y="1638300"/>
              <a:ext cx="1023937" cy="114300"/>
            </a:xfrm>
            <a:custGeom>
              <a:avLst/>
              <a:gdLst>
                <a:gd name="connsiteX0" fmla="*/ 962025 w 1023937"/>
                <a:gd name="connsiteY0" fmla="*/ 0 h 114300"/>
                <a:gd name="connsiteX1" fmla="*/ 1023937 w 1023937"/>
                <a:gd name="connsiteY1" fmla="*/ 114300 h 114300"/>
                <a:gd name="connsiteX2" fmla="*/ 0 w 1023937"/>
                <a:gd name="connsiteY2" fmla="*/ 114300 h 114300"/>
                <a:gd name="connsiteX3" fmla="*/ 57150 w 1023937"/>
                <a:gd name="connsiteY3" fmla="*/ 95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937" h="114300">
                  <a:moveTo>
                    <a:pt x="962025" y="0"/>
                  </a:moveTo>
                  <a:lnTo>
                    <a:pt x="1023937" y="114300"/>
                  </a:lnTo>
                  <a:lnTo>
                    <a:pt x="0" y="114300"/>
                  </a:lnTo>
                  <a:lnTo>
                    <a:pt x="57150" y="9525"/>
                  </a:lnTo>
                </a:path>
              </a:pathLst>
            </a:cu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0" name="Rectangle 4">
            <a:extLst>
              <a:ext uri="{FF2B5EF4-FFF2-40B4-BE49-F238E27FC236}">
                <a16:creationId xmlns:a16="http://schemas.microsoft.com/office/drawing/2014/main" id="{2EBE23CA-E1CE-4B3B-9A23-0B6E83171CAC}"/>
              </a:ext>
            </a:extLst>
          </p:cNvPr>
          <p:cNvSpPr/>
          <p:nvPr/>
        </p:nvSpPr>
        <p:spPr>
          <a:xfrm>
            <a:off x="7579624" y="846947"/>
            <a:ext cx="146203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en-US" altLang="zh-TW" sz="1200">
                <a:solidFill>
                  <a:srgbClr val="B4FCFE"/>
                </a:solidFill>
                <a:latin typeface="Arial Nova Light" panose="020B0304020202020204" pitchFamily="34" charset="0"/>
                <a:ea typeface="Microsoft JhengHei" panose="020B0604030504040204" pitchFamily="34" charset="-120"/>
              </a:rPr>
              <a:t>Technology</a:t>
            </a:r>
            <a:endParaRPr lang="en-US" altLang="zh-TW" sz="1050">
              <a:solidFill>
                <a:srgbClr val="B4FCFE"/>
              </a:solidFill>
              <a:latin typeface="Arial Nova Light" panose="020B03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310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accel="60333" decel="95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3CC7EE6B-C67A-4BC6-92E9-DFD99A77C923}"/>
              </a:ext>
            </a:extLst>
          </p:cNvPr>
          <p:cNvSpPr txBox="1">
            <a:spLocks/>
          </p:cNvSpPr>
          <p:nvPr/>
        </p:nvSpPr>
        <p:spPr>
          <a:xfrm>
            <a:off x="457201" y="1543588"/>
            <a:ext cx="678542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1600" dirty="0" err="1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6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let QNAP NAS be deployed as production server</a:t>
            </a:r>
          </a:p>
        </p:txBody>
      </p:sp>
      <p:sp>
        <p:nvSpPr>
          <p:cNvPr id="6" name="Shape 357">
            <a:extLst>
              <a:ext uri="{FF2B5EF4-FFF2-40B4-BE49-F238E27FC236}">
                <a16:creationId xmlns:a16="http://schemas.microsoft.com/office/drawing/2014/main" id="{4B037491-7090-4481-B97A-2DDCA844BC78}"/>
              </a:ext>
            </a:extLst>
          </p:cNvPr>
          <p:cNvSpPr txBox="1">
            <a:spLocks/>
          </p:cNvSpPr>
          <p:nvPr/>
        </p:nvSpPr>
        <p:spPr>
          <a:xfrm>
            <a:off x="496313" y="320162"/>
            <a:ext cx="74795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3600" dirty="0">
                <a:solidFill>
                  <a:schemeClr val="lt1"/>
                </a:solidFill>
                <a:latin typeface="+mn-lt"/>
              </a:rPr>
              <a:t>QNAP NAS with SSD Multiple Configurations</a:t>
            </a:r>
            <a:endParaRPr lang="en-US" sz="3600" dirty="0">
              <a:solidFill>
                <a:schemeClr val="lt1"/>
              </a:solidFill>
              <a:latin typeface="+mn-lt"/>
              <a:cs typeface="Microsoft JhengHei"/>
              <a:sym typeface="Microsoft JhengHei"/>
            </a:endParaRPr>
          </a:p>
        </p:txBody>
      </p:sp>
      <p:graphicFrame>
        <p:nvGraphicFramePr>
          <p:cNvPr id="7" name="Shape 359">
            <a:extLst>
              <a:ext uri="{FF2B5EF4-FFF2-40B4-BE49-F238E27FC236}">
                <a16:creationId xmlns:a16="http://schemas.microsoft.com/office/drawing/2014/main" id="{08EBEAE6-DB35-42D2-A146-883CAB849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7303"/>
              </p:ext>
            </p:extLst>
          </p:nvPr>
        </p:nvGraphicFramePr>
        <p:xfrm>
          <a:off x="402336" y="2260763"/>
          <a:ext cx="8339328" cy="2336671"/>
        </p:xfrm>
        <a:graphic>
          <a:graphicData uri="http://schemas.openxmlformats.org/drawingml/2006/table">
            <a:tbl>
              <a:tblPr firstRow="1" bandRow="1">
                <a:tableStyleId>{C1ABDB6C-D691-4EE8-BAD5-AE3D75C63088}</a:tableStyleId>
              </a:tblPr>
              <a:tblGrid>
                <a:gridCol w="1495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6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0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64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Scenario</a:t>
                      </a:r>
                      <a:endParaRPr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2CF8FD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Web,</a:t>
                      </a: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Application, Virtualization Server</a:t>
                      </a:r>
                      <a:endParaRPr sz="1200" b="1">
                        <a:solidFill>
                          <a:srgbClr val="2CF8FD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err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Synchroni-zation</a:t>
                      </a:r>
                      <a:r>
                        <a:rPr lang="en-US" sz="1200" b="1" i="0" u="none" strike="noStrike" noProof="0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,</a:t>
                      </a: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 Vi-deo Editing</a:t>
                      </a:r>
                      <a:endParaRPr sz="1200" b="1">
                        <a:solidFill>
                          <a:srgbClr val="2CF8FD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 </a:t>
                      </a:r>
                      <a:b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Log Server</a:t>
                      </a:r>
                      <a:endParaRPr lang="zh-TW" altLang="en-US" sz="1200" b="1">
                        <a:solidFill>
                          <a:srgbClr val="2CF8FD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2CF8FD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Qtier</a:t>
                      </a:r>
                      <a:r>
                        <a:rPr lang="en-US" altLang="zh-TW" sz="1200" b="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™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Qtier</a:t>
                      </a:r>
                      <a:r>
                        <a:rPr lang="en-US" altLang="zh-TW" sz="1200" b="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™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Read-Write Cache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Write-Only Cache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SSD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2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2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10%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20%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20%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30%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30%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圖形 7">
            <a:extLst>
              <a:ext uri="{FF2B5EF4-FFF2-40B4-BE49-F238E27FC236}">
                <a16:creationId xmlns:a16="http://schemas.microsoft.com/office/drawing/2014/main" id="{E0379C5E-754B-4D24-97E4-7711A9EDF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5BA959C6-B65C-4830-9D25-3ECEE6F51FEE}"/>
              </a:ext>
            </a:extLst>
          </p:cNvPr>
          <p:cNvGrpSpPr/>
          <p:nvPr/>
        </p:nvGrpSpPr>
        <p:grpSpPr>
          <a:xfrm rot="5208514">
            <a:off x="-921793" y="-352425"/>
            <a:ext cx="11825786" cy="11825786"/>
            <a:chOff x="-921793" y="-407443"/>
            <a:chExt cx="11825786" cy="1182578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C7609E74-0AE9-40D0-A7D1-E1E46571DEB9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 descr="一張含有 桌 的圖片&#10;&#10;自動產生的描述">
              <a:extLst>
                <a:ext uri="{FF2B5EF4-FFF2-40B4-BE49-F238E27FC236}">
                  <a16:creationId xmlns:a16="http://schemas.microsoft.com/office/drawing/2014/main" id="{966F951F-78FC-44AE-B7D6-82C5D7DF7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2" name="圖片 11" descr="一張含有 物件, 坐 的圖片&#10;&#10;自動產生的描述">
              <a:extLst>
                <a:ext uri="{FF2B5EF4-FFF2-40B4-BE49-F238E27FC236}">
                  <a16:creationId xmlns:a16="http://schemas.microsoft.com/office/drawing/2014/main" id="{662A767B-8690-4151-9BC9-17EB5CE2E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657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5854D4DF-070B-4154-AFE3-AB48AF695076}"/>
              </a:ext>
            </a:extLst>
          </p:cNvPr>
          <p:cNvGrpSpPr/>
          <p:nvPr/>
        </p:nvGrpSpPr>
        <p:grpSpPr>
          <a:xfrm>
            <a:off x="-921793" y="-352425"/>
            <a:ext cx="11825786" cy="11825786"/>
            <a:chOff x="-921793" y="-407443"/>
            <a:chExt cx="11825786" cy="11825786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E96931BE-F799-46F2-B1EC-115E31268202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 descr="一張含有 桌 的圖片&#10;&#10;自動產生的描述">
              <a:extLst>
                <a:ext uri="{FF2B5EF4-FFF2-40B4-BE49-F238E27FC236}">
                  <a16:creationId xmlns:a16="http://schemas.microsoft.com/office/drawing/2014/main" id="{90E45992-ECDD-465C-A02A-F70CA74D3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5" name="圖片 4" descr="一張含有 物件, 坐 的圖片&#10;&#10;自動產生的描述">
              <a:extLst>
                <a:ext uri="{FF2B5EF4-FFF2-40B4-BE49-F238E27FC236}">
                  <a16:creationId xmlns:a16="http://schemas.microsoft.com/office/drawing/2014/main" id="{F9B4768B-CC79-4FF6-A8E7-F20F8538A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6" name="Google Shape;620;p45">
            <a:extLst>
              <a:ext uri="{FF2B5EF4-FFF2-40B4-BE49-F238E27FC236}">
                <a16:creationId xmlns:a16="http://schemas.microsoft.com/office/drawing/2014/main" id="{0FAE24F1-9B7B-4926-BD04-23E349B6568F}"/>
              </a:ext>
            </a:extLst>
          </p:cNvPr>
          <p:cNvSpPr txBox="1">
            <a:spLocks/>
          </p:cNvSpPr>
          <p:nvPr/>
        </p:nvSpPr>
        <p:spPr>
          <a:xfrm>
            <a:off x="416592" y="1689100"/>
            <a:ext cx="8229600" cy="163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altLang="zh-TW" sz="7200" b="1" dirty="0">
                <a:solidFill>
                  <a:schemeClr val="bg1"/>
                </a:solidFill>
                <a:latin typeface="Arial"/>
                <a:ea typeface="Arial"/>
              </a:rPr>
              <a:t>QNAP</a:t>
            </a:r>
            <a:r>
              <a:rPr lang="en-US" altLang="zh-TW" sz="4800" b="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</a:p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solidFill>
                  <a:schemeClr val="bg1"/>
                </a:solidFill>
                <a:latin typeface="Arial Nova Light" panose="020B0304020202020204" pitchFamily="34" charset="0"/>
                <a:ea typeface="Arial"/>
              </a:rPr>
              <a:t>Is Your Best Choice</a:t>
            </a:r>
            <a:endParaRPr lang="zh-TW" altLang="en-US" sz="5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D69EEA3-322E-48CB-8ED9-44601E362CCB}"/>
              </a:ext>
            </a:extLst>
          </p:cNvPr>
          <p:cNvSpPr/>
          <p:nvPr/>
        </p:nvSpPr>
        <p:spPr>
          <a:xfrm>
            <a:off x="554182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Fast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D165AC0-6CD4-4691-91E9-F577D6B13382}"/>
              </a:ext>
            </a:extLst>
          </p:cNvPr>
          <p:cNvSpPr/>
          <p:nvPr/>
        </p:nvSpPr>
        <p:spPr>
          <a:xfrm>
            <a:off x="1393900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Safe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3C48EEB-DBEA-498B-A29D-250781F9D395}"/>
              </a:ext>
            </a:extLst>
          </p:cNvPr>
          <p:cNvSpPr/>
          <p:nvPr/>
        </p:nvSpPr>
        <p:spPr>
          <a:xfrm>
            <a:off x="2233619" y="3825491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Easy</a:t>
            </a:r>
          </a:p>
        </p:txBody>
      </p:sp>
      <p:grpSp>
        <p:nvGrpSpPr>
          <p:cNvPr id="10" name="圖形 31">
            <a:extLst>
              <a:ext uri="{FF2B5EF4-FFF2-40B4-BE49-F238E27FC236}">
                <a16:creationId xmlns:a16="http://schemas.microsoft.com/office/drawing/2014/main" id="{1E96582F-62A6-45FF-8DF0-B7D8F87978D2}"/>
              </a:ext>
            </a:extLst>
          </p:cNvPr>
          <p:cNvGrpSpPr/>
          <p:nvPr/>
        </p:nvGrpSpPr>
        <p:grpSpPr>
          <a:xfrm>
            <a:off x="554182" y="520700"/>
            <a:ext cx="941092" cy="160248"/>
            <a:chOff x="554182" y="520700"/>
            <a:chExt cx="941092" cy="160248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34019C28-9F16-4758-8B6B-DB9BC7AB58F1}"/>
                </a:ext>
              </a:extLst>
            </p:cNvPr>
            <p:cNvSpPr/>
            <p:nvPr/>
          </p:nvSpPr>
          <p:spPr>
            <a:xfrm>
              <a:off x="1041015" y="522798"/>
              <a:ext cx="215606" cy="154421"/>
            </a:xfrm>
            <a:custGeom>
              <a:avLst/>
              <a:gdLst>
                <a:gd name="connsiteX0" fmla="*/ 215839 w 215606"/>
                <a:gd name="connsiteY0" fmla="*/ 155732 h 154420"/>
                <a:gd name="connsiteX1" fmla="*/ 152352 w 215606"/>
                <a:gd name="connsiteY1" fmla="*/ 155732 h 154420"/>
                <a:gd name="connsiteX2" fmla="*/ 152352 w 215606"/>
                <a:gd name="connsiteY2" fmla="*/ 114242 h 154420"/>
                <a:gd name="connsiteX3" fmla="*/ 63458 w 215606"/>
                <a:gd name="connsiteY3" fmla="*/ 114242 h 154420"/>
                <a:gd name="connsiteX4" fmla="*/ 63458 w 215606"/>
                <a:gd name="connsiteY4" fmla="*/ 155732 h 154420"/>
                <a:gd name="connsiteX5" fmla="*/ 0 w 215606"/>
                <a:gd name="connsiteY5" fmla="*/ 155732 h 154420"/>
                <a:gd name="connsiteX6" fmla="*/ 0 w 215606"/>
                <a:gd name="connsiteY6" fmla="*/ 33827 h 154420"/>
                <a:gd name="connsiteX7" fmla="*/ 12558 w 215606"/>
                <a:gd name="connsiteY7" fmla="*/ 8974 h 154420"/>
                <a:gd name="connsiteX8" fmla="*/ 47666 w 215606"/>
                <a:gd name="connsiteY8" fmla="*/ 0 h 154420"/>
                <a:gd name="connsiteX9" fmla="*/ 168464 w 215606"/>
                <a:gd name="connsiteY9" fmla="*/ 0 h 154420"/>
                <a:gd name="connsiteX10" fmla="*/ 203544 w 215606"/>
                <a:gd name="connsiteY10" fmla="*/ 8974 h 154420"/>
                <a:gd name="connsiteX11" fmla="*/ 215839 w 215606"/>
                <a:gd name="connsiteY11" fmla="*/ 33827 h 154420"/>
                <a:gd name="connsiteX12" fmla="*/ 215839 w 215606"/>
                <a:gd name="connsiteY12" fmla="*/ 155732 h 154420"/>
                <a:gd name="connsiteX13" fmla="*/ 152323 w 215606"/>
                <a:gd name="connsiteY13" fmla="*/ 85572 h 154420"/>
                <a:gd name="connsiteX14" fmla="*/ 152323 w 215606"/>
                <a:gd name="connsiteY14" fmla="*/ 40499 h 154420"/>
                <a:gd name="connsiteX15" fmla="*/ 63429 w 215606"/>
                <a:gd name="connsiteY15" fmla="*/ 40499 h 154420"/>
                <a:gd name="connsiteX16" fmla="*/ 63429 w 215606"/>
                <a:gd name="connsiteY16" fmla="*/ 85602 h 154420"/>
                <a:gd name="connsiteX17" fmla="*/ 152323 w 215606"/>
                <a:gd name="connsiteY17" fmla="*/ 85602 h 15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5606" h="154420">
                  <a:moveTo>
                    <a:pt x="215839" y="155732"/>
                  </a:moveTo>
                  <a:lnTo>
                    <a:pt x="152352" y="155732"/>
                  </a:lnTo>
                  <a:lnTo>
                    <a:pt x="152352" y="114242"/>
                  </a:lnTo>
                  <a:lnTo>
                    <a:pt x="63458" y="114242"/>
                  </a:lnTo>
                  <a:lnTo>
                    <a:pt x="63458" y="155732"/>
                  </a:lnTo>
                  <a:lnTo>
                    <a:pt x="0" y="155732"/>
                  </a:lnTo>
                  <a:lnTo>
                    <a:pt x="0" y="33827"/>
                  </a:lnTo>
                  <a:cubicBezTo>
                    <a:pt x="0" y="23425"/>
                    <a:pt x="4166" y="15180"/>
                    <a:pt x="12558" y="8974"/>
                  </a:cubicBezTo>
                  <a:cubicBezTo>
                    <a:pt x="20745" y="2972"/>
                    <a:pt x="32457" y="0"/>
                    <a:pt x="47666" y="0"/>
                  </a:cubicBezTo>
                  <a:lnTo>
                    <a:pt x="168464" y="0"/>
                  </a:lnTo>
                  <a:cubicBezTo>
                    <a:pt x="183673" y="0"/>
                    <a:pt x="195357" y="2972"/>
                    <a:pt x="203544" y="8974"/>
                  </a:cubicBezTo>
                  <a:cubicBezTo>
                    <a:pt x="211760" y="14976"/>
                    <a:pt x="215839" y="23280"/>
                    <a:pt x="215839" y="33827"/>
                  </a:cubicBezTo>
                  <a:lnTo>
                    <a:pt x="215839" y="155732"/>
                  </a:lnTo>
                  <a:close/>
                  <a:moveTo>
                    <a:pt x="152323" y="85572"/>
                  </a:moveTo>
                  <a:lnTo>
                    <a:pt x="152323" y="40499"/>
                  </a:lnTo>
                  <a:lnTo>
                    <a:pt x="63429" y="40499"/>
                  </a:lnTo>
                  <a:lnTo>
                    <a:pt x="63429" y="85602"/>
                  </a:lnTo>
                  <a:lnTo>
                    <a:pt x="152323" y="85602"/>
                  </a:lnTo>
                  <a:close/>
                </a:path>
              </a:pathLst>
            </a:custGeom>
            <a:solidFill>
              <a:srgbClr val="FFFFFF"/>
            </a:solidFill>
            <a:ln w="2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4A234F04-5149-4B69-921B-814C489E5B39}"/>
                </a:ext>
              </a:extLst>
            </p:cNvPr>
            <p:cNvSpPr/>
            <p:nvPr/>
          </p:nvSpPr>
          <p:spPr>
            <a:xfrm>
              <a:off x="1286777" y="522827"/>
              <a:ext cx="206865" cy="154421"/>
            </a:xfrm>
            <a:custGeom>
              <a:avLst/>
              <a:gdLst>
                <a:gd name="connsiteX0" fmla="*/ 197717 w 206865"/>
                <a:gd name="connsiteY0" fmla="*/ 7779 h 154420"/>
                <a:gd name="connsiteX1" fmla="*/ 168202 w 206865"/>
                <a:gd name="connsiteY1" fmla="*/ 58 h 154420"/>
                <a:gd name="connsiteX2" fmla="*/ 168435 w 206865"/>
                <a:gd name="connsiteY2" fmla="*/ 0 h 154420"/>
                <a:gd name="connsiteX3" fmla="*/ 165958 w 206865"/>
                <a:gd name="connsiteY3" fmla="*/ 0 h 154420"/>
                <a:gd name="connsiteX4" fmla="*/ 164385 w 206865"/>
                <a:gd name="connsiteY4" fmla="*/ 0 h 154420"/>
                <a:gd name="connsiteX5" fmla="*/ 51396 w 206865"/>
                <a:gd name="connsiteY5" fmla="*/ 0 h 154420"/>
                <a:gd name="connsiteX6" fmla="*/ 51338 w 206865"/>
                <a:gd name="connsiteY6" fmla="*/ 0 h 154420"/>
                <a:gd name="connsiteX7" fmla="*/ 47666 w 206865"/>
                <a:gd name="connsiteY7" fmla="*/ 0 h 154420"/>
                <a:gd name="connsiteX8" fmla="*/ 12558 w 206865"/>
                <a:gd name="connsiteY8" fmla="*/ 9003 h 154420"/>
                <a:gd name="connsiteX9" fmla="*/ 29 w 206865"/>
                <a:gd name="connsiteY9" fmla="*/ 33098 h 154420"/>
                <a:gd name="connsiteX10" fmla="*/ 29 w 206865"/>
                <a:gd name="connsiteY10" fmla="*/ 33098 h 154420"/>
                <a:gd name="connsiteX11" fmla="*/ 29 w 206865"/>
                <a:gd name="connsiteY11" fmla="*/ 33477 h 154420"/>
                <a:gd name="connsiteX12" fmla="*/ 0 w 206865"/>
                <a:gd name="connsiteY12" fmla="*/ 33856 h 154420"/>
                <a:gd name="connsiteX13" fmla="*/ 29 w 206865"/>
                <a:gd name="connsiteY13" fmla="*/ 33856 h 154420"/>
                <a:gd name="connsiteX14" fmla="*/ 29 w 206865"/>
                <a:gd name="connsiteY14" fmla="*/ 155732 h 154420"/>
                <a:gd name="connsiteX15" fmla="*/ 63487 w 206865"/>
                <a:gd name="connsiteY15" fmla="*/ 155732 h 154420"/>
                <a:gd name="connsiteX16" fmla="*/ 63487 w 206865"/>
                <a:gd name="connsiteY16" fmla="*/ 115029 h 154420"/>
                <a:gd name="connsiteX17" fmla="*/ 166133 w 206865"/>
                <a:gd name="connsiteY17" fmla="*/ 115029 h 154420"/>
                <a:gd name="connsiteX18" fmla="*/ 207973 w 206865"/>
                <a:gd name="connsiteY18" fmla="*/ 83533 h 154420"/>
                <a:gd name="connsiteX19" fmla="*/ 207973 w 206865"/>
                <a:gd name="connsiteY19" fmla="*/ 33594 h 154420"/>
                <a:gd name="connsiteX20" fmla="*/ 197717 w 206865"/>
                <a:gd name="connsiteY20" fmla="*/ 7779 h 154420"/>
                <a:gd name="connsiteX21" fmla="*/ 143349 w 206865"/>
                <a:gd name="connsiteY21" fmla="*/ 80823 h 154420"/>
                <a:gd name="connsiteX22" fmla="*/ 62584 w 206865"/>
                <a:gd name="connsiteY22" fmla="*/ 80823 h 154420"/>
                <a:gd name="connsiteX23" fmla="*/ 62584 w 206865"/>
                <a:gd name="connsiteY23" fmla="*/ 40470 h 154420"/>
                <a:gd name="connsiteX24" fmla="*/ 143349 w 206865"/>
                <a:gd name="connsiteY24" fmla="*/ 40470 h 154420"/>
                <a:gd name="connsiteX25" fmla="*/ 143349 w 206865"/>
                <a:gd name="connsiteY25" fmla="*/ 80823 h 15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865" h="154420">
                  <a:moveTo>
                    <a:pt x="197717" y="7779"/>
                  </a:moveTo>
                  <a:cubicBezTo>
                    <a:pt x="191278" y="3001"/>
                    <a:pt x="181430" y="466"/>
                    <a:pt x="168202" y="58"/>
                  </a:cubicBezTo>
                  <a:lnTo>
                    <a:pt x="168435" y="0"/>
                  </a:lnTo>
                  <a:lnTo>
                    <a:pt x="165958" y="0"/>
                  </a:lnTo>
                  <a:cubicBezTo>
                    <a:pt x="165434" y="0"/>
                    <a:pt x="164939" y="0"/>
                    <a:pt x="164385" y="0"/>
                  </a:cubicBezTo>
                  <a:lnTo>
                    <a:pt x="51396" y="0"/>
                  </a:lnTo>
                  <a:lnTo>
                    <a:pt x="51338" y="0"/>
                  </a:lnTo>
                  <a:lnTo>
                    <a:pt x="47666" y="0"/>
                  </a:lnTo>
                  <a:cubicBezTo>
                    <a:pt x="32457" y="0"/>
                    <a:pt x="20774" y="2972"/>
                    <a:pt x="12558" y="9003"/>
                  </a:cubicBezTo>
                  <a:cubicBezTo>
                    <a:pt x="4370" y="14976"/>
                    <a:pt x="233" y="23047"/>
                    <a:pt x="29" y="33098"/>
                  </a:cubicBezTo>
                  <a:lnTo>
                    <a:pt x="29" y="33098"/>
                  </a:lnTo>
                  <a:lnTo>
                    <a:pt x="29" y="33477"/>
                  </a:lnTo>
                  <a:cubicBezTo>
                    <a:pt x="29" y="33623"/>
                    <a:pt x="0" y="33739"/>
                    <a:pt x="0" y="33856"/>
                  </a:cubicBezTo>
                  <a:lnTo>
                    <a:pt x="29" y="33856"/>
                  </a:lnTo>
                  <a:lnTo>
                    <a:pt x="29" y="155732"/>
                  </a:lnTo>
                  <a:lnTo>
                    <a:pt x="63487" y="155732"/>
                  </a:lnTo>
                  <a:lnTo>
                    <a:pt x="63487" y="115029"/>
                  </a:lnTo>
                  <a:lnTo>
                    <a:pt x="166133" y="115029"/>
                  </a:lnTo>
                  <a:cubicBezTo>
                    <a:pt x="194016" y="115029"/>
                    <a:pt x="207973" y="104569"/>
                    <a:pt x="207973" y="83533"/>
                  </a:cubicBezTo>
                  <a:lnTo>
                    <a:pt x="207973" y="33594"/>
                  </a:lnTo>
                  <a:cubicBezTo>
                    <a:pt x="207943" y="21619"/>
                    <a:pt x="204535" y="13024"/>
                    <a:pt x="197717" y="7779"/>
                  </a:cubicBezTo>
                  <a:close/>
                  <a:moveTo>
                    <a:pt x="143349" y="80823"/>
                  </a:moveTo>
                  <a:lnTo>
                    <a:pt x="62584" y="80823"/>
                  </a:lnTo>
                  <a:lnTo>
                    <a:pt x="62584" y="40470"/>
                  </a:lnTo>
                  <a:lnTo>
                    <a:pt x="143349" y="40470"/>
                  </a:lnTo>
                  <a:lnTo>
                    <a:pt x="143349" y="80823"/>
                  </a:lnTo>
                  <a:close/>
                </a:path>
              </a:pathLst>
            </a:custGeom>
            <a:solidFill>
              <a:srgbClr val="FFFFFF"/>
            </a:solidFill>
            <a:ln w="2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3A837E9F-7E64-40CC-BBAE-8B5836C4C79F}"/>
                </a:ext>
              </a:extLst>
            </p:cNvPr>
            <p:cNvSpPr/>
            <p:nvPr/>
          </p:nvSpPr>
          <p:spPr>
            <a:xfrm>
              <a:off x="794845" y="522798"/>
              <a:ext cx="215606" cy="154421"/>
            </a:xfrm>
            <a:custGeom>
              <a:avLst/>
              <a:gdLst>
                <a:gd name="connsiteX0" fmla="*/ 166337 w 215606"/>
                <a:gd name="connsiteY0" fmla="*/ 0 h 154420"/>
                <a:gd name="connsiteX1" fmla="*/ 166337 w 215606"/>
                <a:gd name="connsiteY1" fmla="*/ 0 h 154420"/>
                <a:gd name="connsiteX2" fmla="*/ 156868 w 215606"/>
                <a:gd name="connsiteY2" fmla="*/ 0 h 154420"/>
                <a:gd name="connsiteX3" fmla="*/ 156868 w 215606"/>
                <a:gd name="connsiteY3" fmla="*/ 90613 h 154420"/>
                <a:gd name="connsiteX4" fmla="*/ 153605 w 215606"/>
                <a:gd name="connsiteY4" fmla="*/ 91953 h 154420"/>
                <a:gd name="connsiteX5" fmla="*/ 151478 w 215606"/>
                <a:gd name="connsiteY5" fmla="*/ 90846 h 154420"/>
                <a:gd name="connsiteX6" fmla="*/ 86301 w 215606"/>
                <a:gd name="connsiteY6" fmla="*/ 5274 h 154420"/>
                <a:gd name="connsiteX7" fmla="*/ 86126 w 215606"/>
                <a:gd name="connsiteY7" fmla="*/ 5099 h 154420"/>
                <a:gd name="connsiteX8" fmla="*/ 86155 w 215606"/>
                <a:gd name="connsiteY8" fmla="*/ 5099 h 154420"/>
                <a:gd name="connsiteX9" fmla="*/ 85514 w 215606"/>
                <a:gd name="connsiteY9" fmla="*/ 4574 h 154420"/>
                <a:gd name="connsiteX10" fmla="*/ 85194 w 215606"/>
                <a:gd name="connsiteY10" fmla="*/ 4283 h 154420"/>
                <a:gd name="connsiteX11" fmla="*/ 71558 w 215606"/>
                <a:gd name="connsiteY11" fmla="*/ 58 h 154420"/>
                <a:gd name="connsiteX12" fmla="*/ 20279 w 215606"/>
                <a:gd name="connsiteY12" fmla="*/ 58 h 154420"/>
                <a:gd name="connsiteX13" fmla="*/ 5390 w 215606"/>
                <a:gd name="connsiteY13" fmla="*/ 5157 h 154420"/>
                <a:gd name="connsiteX14" fmla="*/ 87 w 215606"/>
                <a:gd name="connsiteY14" fmla="*/ 18851 h 154420"/>
                <a:gd name="connsiteX15" fmla="*/ 0 w 215606"/>
                <a:gd name="connsiteY15" fmla="*/ 18909 h 154420"/>
                <a:gd name="connsiteX16" fmla="*/ 0 w 215606"/>
                <a:gd name="connsiteY16" fmla="*/ 155819 h 154420"/>
                <a:gd name="connsiteX17" fmla="*/ 59962 w 215606"/>
                <a:gd name="connsiteY17" fmla="*/ 155819 h 154420"/>
                <a:gd name="connsiteX18" fmla="*/ 59467 w 215606"/>
                <a:gd name="connsiteY18" fmla="*/ 62176 h 154420"/>
                <a:gd name="connsiteX19" fmla="*/ 65381 w 215606"/>
                <a:gd name="connsiteY19" fmla="*/ 59263 h 154420"/>
                <a:gd name="connsiteX20" fmla="*/ 67887 w 215606"/>
                <a:gd name="connsiteY20" fmla="*/ 60603 h 154420"/>
                <a:gd name="connsiteX21" fmla="*/ 67887 w 215606"/>
                <a:gd name="connsiteY21" fmla="*/ 60603 h 154420"/>
                <a:gd name="connsiteX22" fmla="*/ 155295 w 215606"/>
                <a:gd name="connsiteY22" fmla="*/ 155819 h 154420"/>
                <a:gd name="connsiteX23" fmla="*/ 217587 w 215606"/>
                <a:gd name="connsiteY23" fmla="*/ 155819 h 154420"/>
                <a:gd name="connsiteX24" fmla="*/ 217587 w 215606"/>
                <a:gd name="connsiteY24" fmla="*/ 0 h 154420"/>
                <a:gd name="connsiteX25" fmla="*/ 166337 w 215606"/>
                <a:gd name="connsiteY25" fmla="*/ 0 h 15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5606" h="154420">
                  <a:moveTo>
                    <a:pt x="166337" y="0"/>
                  </a:moveTo>
                  <a:lnTo>
                    <a:pt x="166337" y="0"/>
                  </a:lnTo>
                  <a:lnTo>
                    <a:pt x="156868" y="0"/>
                  </a:lnTo>
                  <a:lnTo>
                    <a:pt x="156868" y="90613"/>
                  </a:lnTo>
                  <a:cubicBezTo>
                    <a:pt x="156460" y="91545"/>
                    <a:pt x="155528" y="92274"/>
                    <a:pt x="153605" y="91953"/>
                  </a:cubicBezTo>
                  <a:cubicBezTo>
                    <a:pt x="153605" y="91953"/>
                    <a:pt x="152352" y="91720"/>
                    <a:pt x="151478" y="90846"/>
                  </a:cubicBezTo>
                  <a:cubicBezTo>
                    <a:pt x="140756" y="75317"/>
                    <a:pt x="99499" y="22202"/>
                    <a:pt x="86301" y="5274"/>
                  </a:cubicBezTo>
                  <a:cubicBezTo>
                    <a:pt x="86272" y="5215"/>
                    <a:pt x="86184" y="5157"/>
                    <a:pt x="86126" y="5099"/>
                  </a:cubicBezTo>
                  <a:lnTo>
                    <a:pt x="86155" y="5099"/>
                  </a:lnTo>
                  <a:cubicBezTo>
                    <a:pt x="85951" y="4924"/>
                    <a:pt x="85718" y="4720"/>
                    <a:pt x="85514" y="4574"/>
                  </a:cubicBezTo>
                  <a:cubicBezTo>
                    <a:pt x="85427" y="4429"/>
                    <a:pt x="85310" y="4312"/>
                    <a:pt x="85194" y="4283"/>
                  </a:cubicBezTo>
                  <a:cubicBezTo>
                    <a:pt x="81843" y="1457"/>
                    <a:pt x="77414" y="58"/>
                    <a:pt x="71558" y="58"/>
                  </a:cubicBezTo>
                  <a:lnTo>
                    <a:pt x="20279" y="58"/>
                  </a:lnTo>
                  <a:cubicBezTo>
                    <a:pt x="13840" y="58"/>
                    <a:pt x="8857" y="1777"/>
                    <a:pt x="5390" y="5157"/>
                  </a:cubicBezTo>
                  <a:cubicBezTo>
                    <a:pt x="1923" y="8566"/>
                    <a:pt x="175" y="13169"/>
                    <a:pt x="87" y="18851"/>
                  </a:cubicBezTo>
                  <a:lnTo>
                    <a:pt x="0" y="18909"/>
                  </a:lnTo>
                  <a:lnTo>
                    <a:pt x="0" y="155819"/>
                  </a:lnTo>
                  <a:lnTo>
                    <a:pt x="59962" y="155819"/>
                  </a:lnTo>
                  <a:cubicBezTo>
                    <a:pt x="59962" y="155819"/>
                    <a:pt x="59612" y="83504"/>
                    <a:pt x="59467" y="62176"/>
                  </a:cubicBezTo>
                  <a:cubicBezTo>
                    <a:pt x="59729" y="60778"/>
                    <a:pt x="60807" y="58709"/>
                    <a:pt x="65381" y="59263"/>
                  </a:cubicBezTo>
                  <a:cubicBezTo>
                    <a:pt x="65381" y="59263"/>
                    <a:pt x="67158" y="59379"/>
                    <a:pt x="67887" y="60603"/>
                  </a:cubicBezTo>
                  <a:lnTo>
                    <a:pt x="67887" y="60603"/>
                  </a:lnTo>
                  <a:cubicBezTo>
                    <a:pt x="79454" y="77910"/>
                    <a:pt x="155295" y="155819"/>
                    <a:pt x="155295" y="155819"/>
                  </a:cubicBezTo>
                  <a:lnTo>
                    <a:pt x="217587" y="155819"/>
                  </a:lnTo>
                  <a:lnTo>
                    <a:pt x="217587" y="0"/>
                  </a:lnTo>
                  <a:lnTo>
                    <a:pt x="166337" y="0"/>
                  </a:lnTo>
                  <a:close/>
                </a:path>
              </a:pathLst>
            </a:custGeom>
            <a:solidFill>
              <a:srgbClr val="FFFFFF"/>
            </a:solidFill>
            <a:ln w="2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71B24F12-98EF-47F4-9176-38EEB38D22B2}"/>
                </a:ext>
              </a:extLst>
            </p:cNvPr>
            <p:cNvSpPr/>
            <p:nvPr/>
          </p:nvSpPr>
          <p:spPr>
            <a:xfrm>
              <a:off x="554182" y="520700"/>
              <a:ext cx="215606" cy="157334"/>
            </a:xfrm>
            <a:custGeom>
              <a:avLst/>
              <a:gdLst>
                <a:gd name="connsiteX0" fmla="*/ 136298 w 215606"/>
                <a:gd name="connsiteY0" fmla="*/ 121759 h 157334"/>
                <a:gd name="connsiteX1" fmla="*/ 133472 w 215606"/>
                <a:gd name="connsiteY1" fmla="*/ 119866 h 157334"/>
                <a:gd name="connsiteX2" fmla="*/ 67013 w 215606"/>
                <a:gd name="connsiteY2" fmla="*/ 119866 h 157334"/>
                <a:gd name="connsiteX3" fmla="*/ 67013 w 215606"/>
                <a:gd name="connsiteY3" fmla="*/ 37673 h 157334"/>
                <a:gd name="connsiteX4" fmla="*/ 155499 w 215606"/>
                <a:gd name="connsiteY4" fmla="*/ 37673 h 157334"/>
                <a:gd name="connsiteX5" fmla="*/ 155499 w 215606"/>
                <a:gd name="connsiteY5" fmla="*/ 107395 h 157334"/>
                <a:gd name="connsiteX6" fmla="*/ 212809 w 215606"/>
                <a:gd name="connsiteY6" fmla="*/ 134637 h 157334"/>
                <a:gd name="connsiteX7" fmla="*/ 215985 w 215606"/>
                <a:gd name="connsiteY7" fmla="*/ 117302 h 157334"/>
                <a:gd name="connsiteX8" fmla="*/ 215985 w 215606"/>
                <a:gd name="connsiteY8" fmla="*/ 41373 h 157334"/>
                <a:gd name="connsiteX9" fmla="*/ 167182 w 215606"/>
                <a:gd name="connsiteY9" fmla="*/ 146 h 157334"/>
                <a:gd name="connsiteX10" fmla="*/ 167182 w 215606"/>
                <a:gd name="connsiteY10" fmla="*/ 29 h 157334"/>
                <a:gd name="connsiteX11" fmla="*/ 161879 w 215606"/>
                <a:gd name="connsiteY11" fmla="*/ 29 h 157334"/>
                <a:gd name="connsiteX12" fmla="*/ 161297 w 215606"/>
                <a:gd name="connsiteY12" fmla="*/ 0 h 157334"/>
                <a:gd name="connsiteX13" fmla="*/ 161297 w 215606"/>
                <a:gd name="connsiteY13" fmla="*/ 29 h 157334"/>
                <a:gd name="connsiteX14" fmla="*/ 54717 w 215606"/>
                <a:gd name="connsiteY14" fmla="*/ 29 h 157334"/>
                <a:gd name="connsiteX15" fmla="*/ 0 w 215606"/>
                <a:gd name="connsiteY15" fmla="*/ 41373 h 157334"/>
                <a:gd name="connsiteX16" fmla="*/ 0 w 215606"/>
                <a:gd name="connsiteY16" fmla="*/ 117302 h 157334"/>
                <a:gd name="connsiteX17" fmla="*/ 54717 w 215606"/>
                <a:gd name="connsiteY17" fmla="*/ 158412 h 157334"/>
                <a:gd name="connsiteX18" fmla="*/ 161413 w 215606"/>
                <a:gd name="connsiteY18" fmla="*/ 158412 h 157334"/>
                <a:gd name="connsiteX19" fmla="*/ 161413 w 215606"/>
                <a:gd name="connsiteY19" fmla="*/ 158383 h 157334"/>
                <a:gd name="connsiteX20" fmla="*/ 177118 w 215606"/>
                <a:gd name="connsiteY20" fmla="*/ 157305 h 157334"/>
                <a:gd name="connsiteX21" fmla="*/ 136298 w 215606"/>
                <a:gd name="connsiteY21" fmla="*/ 121759 h 15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606" h="157334">
                  <a:moveTo>
                    <a:pt x="136298" y="121759"/>
                  </a:moveTo>
                  <a:cubicBezTo>
                    <a:pt x="135337" y="121118"/>
                    <a:pt x="134404" y="120477"/>
                    <a:pt x="133472" y="119866"/>
                  </a:cubicBezTo>
                  <a:lnTo>
                    <a:pt x="67013" y="119866"/>
                  </a:lnTo>
                  <a:lnTo>
                    <a:pt x="67013" y="37673"/>
                  </a:lnTo>
                  <a:lnTo>
                    <a:pt x="155499" y="37673"/>
                  </a:lnTo>
                  <a:lnTo>
                    <a:pt x="155499" y="107395"/>
                  </a:lnTo>
                  <a:cubicBezTo>
                    <a:pt x="182071" y="115145"/>
                    <a:pt x="200368" y="125139"/>
                    <a:pt x="212809" y="134637"/>
                  </a:cubicBezTo>
                  <a:cubicBezTo>
                    <a:pt x="214907" y="129655"/>
                    <a:pt x="215985" y="123886"/>
                    <a:pt x="215985" y="117302"/>
                  </a:cubicBezTo>
                  <a:lnTo>
                    <a:pt x="215985" y="41373"/>
                  </a:lnTo>
                  <a:cubicBezTo>
                    <a:pt x="215985" y="15296"/>
                    <a:pt x="199698" y="1573"/>
                    <a:pt x="167182" y="146"/>
                  </a:cubicBezTo>
                  <a:lnTo>
                    <a:pt x="167182" y="29"/>
                  </a:lnTo>
                  <a:lnTo>
                    <a:pt x="161879" y="29"/>
                  </a:lnTo>
                  <a:cubicBezTo>
                    <a:pt x="161676" y="29"/>
                    <a:pt x="161501" y="0"/>
                    <a:pt x="161297" y="0"/>
                  </a:cubicBezTo>
                  <a:lnTo>
                    <a:pt x="161297" y="29"/>
                  </a:lnTo>
                  <a:lnTo>
                    <a:pt x="54717" y="29"/>
                  </a:lnTo>
                  <a:cubicBezTo>
                    <a:pt x="18239" y="29"/>
                    <a:pt x="0" y="13810"/>
                    <a:pt x="0" y="41373"/>
                  </a:cubicBezTo>
                  <a:lnTo>
                    <a:pt x="0" y="117302"/>
                  </a:lnTo>
                  <a:cubicBezTo>
                    <a:pt x="0" y="144689"/>
                    <a:pt x="18239" y="158412"/>
                    <a:pt x="54717" y="158412"/>
                  </a:cubicBezTo>
                  <a:lnTo>
                    <a:pt x="161413" y="158412"/>
                  </a:lnTo>
                  <a:lnTo>
                    <a:pt x="161413" y="158383"/>
                  </a:lnTo>
                  <a:cubicBezTo>
                    <a:pt x="167095" y="158383"/>
                    <a:pt x="172310" y="157975"/>
                    <a:pt x="177118" y="157305"/>
                  </a:cubicBezTo>
                  <a:cubicBezTo>
                    <a:pt x="168231" y="145272"/>
                    <a:pt x="151740" y="132219"/>
                    <a:pt x="136298" y="121759"/>
                  </a:cubicBezTo>
                  <a:close/>
                </a:path>
              </a:pathLst>
            </a:custGeom>
            <a:solidFill>
              <a:srgbClr val="FFFFFF"/>
            </a:solidFill>
            <a:ln w="2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4E3C53E7-9BF2-434A-B1C5-80DED2EEAE5B}"/>
                </a:ext>
              </a:extLst>
            </p:cNvPr>
            <p:cNvSpPr/>
            <p:nvPr/>
          </p:nvSpPr>
          <p:spPr>
            <a:xfrm>
              <a:off x="669852" y="623200"/>
              <a:ext cx="110717" cy="55358"/>
            </a:xfrm>
            <a:custGeom>
              <a:avLst/>
              <a:gdLst>
                <a:gd name="connsiteX0" fmla="*/ 0 w 110716"/>
                <a:gd name="connsiteY0" fmla="*/ 0 h 55358"/>
                <a:gd name="connsiteX1" fmla="*/ 68178 w 110716"/>
                <a:gd name="connsiteY1" fmla="*/ 56728 h 55358"/>
                <a:gd name="connsiteX2" fmla="*/ 113339 w 110716"/>
                <a:gd name="connsiteY2" fmla="*/ 56728 h 55358"/>
                <a:gd name="connsiteX3" fmla="*/ 0 w 110716"/>
                <a:gd name="connsiteY3" fmla="*/ 0 h 5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6" h="55358">
                  <a:moveTo>
                    <a:pt x="0" y="0"/>
                  </a:moveTo>
                  <a:cubicBezTo>
                    <a:pt x="19900" y="11829"/>
                    <a:pt x="56174" y="35313"/>
                    <a:pt x="68178" y="56728"/>
                  </a:cubicBezTo>
                  <a:lnTo>
                    <a:pt x="113339" y="56728"/>
                  </a:lnTo>
                  <a:cubicBezTo>
                    <a:pt x="105618" y="43821"/>
                    <a:pt x="79541" y="1273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2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192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482ADF76-7F01-46FB-B62D-A58E1449474C}"/>
              </a:ext>
            </a:extLst>
          </p:cNvPr>
          <p:cNvSpPr/>
          <p:nvPr/>
        </p:nvSpPr>
        <p:spPr>
          <a:xfrm>
            <a:off x="531138" y="1577278"/>
            <a:ext cx="1748333" cy="1748333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>
                <a:solidFill>
                  <a:srgbClr val="050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Fast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8A337F0-E1A5-4A56-8123-8AF72FF09701}"/>
              </a:ext>
            </a:extLst>
          </p:cNvPr>
          <p:cNvSpPr/>
          <p:nvPr/>
        </p:nvSpPr>
        <p:spPr>
          <a:xfrm>
            <a:off x="2470096" y="2023612"/>
            <a:ext cx="2987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</a:rPr>
              <a:t>3 types</a:t>
            </a:r>
            <a:r>
              <a:rPr lang="zh-TW" altLang="en-US" sz="1200">
                <a:solidFill>
                  <a:schemeClr val="bg1"/>
                </a:solidFill>
              </a:rPr>
              <a:t>：</a:t>
            </a:r>
            <a:r>
              <a:rPr lang="en-US" altLang="zh-TW" sz="1200">
                <a:solidFill>
                  <a:schemeClr val="bg1"/>
                </a:solidFill>
              </a:rPr>
              <a:t>Read-Only </a:t>
            </a:r>
            <a:r>
              <a:rPr lang="zh-TW" altLang="en-US" sz="1200">
                <a:solidFill>
                  <a:schemeClr val="bg1"/>
                </a:solidFill>
              </a:rPr>
              <a:t>、</a:t>
            </a:r>
            <a:r>
              <a:rPr lang="en-US" altLang="zh-TW" sz="1200">
                <a:solidFill>
                  <a:schemeClr val="bg1"/>
                </a:solidFill>
              </a:rPr>
              <a:t>Write-only</a:t>
            </a:r>
            <a:r>
              <a:rPr lang="zh-TW" altLang="en-US" sz="1200">
                <a:solidFill>
                  <a:schemeClr val="bg1"/>
                </a:solidFill>
              </a:rPr>
              <a:t>、</a:t>
            </a:r>
            <a:r>
              <a:rPr lang="en-US" altLang="zh-TW" sz="1200">
                <a:solidFill>
                  <a:schemeClr val="bg1"/>
                </a:solidFill>
              </a:rPr>
              <a:t>Read and Write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FC5F20-FD74-4A3F-8F4F-DA0A73159A5B}"/>
              </a:ext>
            </a:extLst>
          </p:cNvPr>
          <p:cNvSpPr/>
          <p:nvPr/>
        </p:nvSpPr>
        <p:spPr>
          <a:xfrm>
            <a:off x="2470096" y="2582583"/>
            <a:ext cx="1561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err="1">
                <a:solidFill>
                  <a:schemeClr val="bg1"/>
                </a:solidFill>
              </a:rPr>
              <a:t>Qtier</a:t>
            </a:r>
            <a:r>
              <a:rPr lang="en-US" altLang="zh-TW" sz="1200">
                <a:solidFill>
                  <a:schemeClr val="bg1"/>
                </a:solidFill>
              </a:rPr>
              <a:t> Auto Tiering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D31D7C-1055-4A31-906D-9AEDB38D5DC5}"/>
              </a:ext>
            </a:extLst>
          </p:cNvPr>
          <p:cNvSpPr/>
          <p:nvPr/>
        </p:nvSpPr>
        <p:spPr>
          <a:xfrm>
            <a:off x="2470096" y="2885052"/>
            <a:ext cx="1407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</a:rPr>
              <a:t>Re-create </a:t>
            </a:r>
            <a:r>
              <a:rPr lang="en-US" altLang="zh-TW" sz="1200" err="1">
                <a:solidFill>
                  <a:schemeClr val="bg1"/>
                </a:solidFill>
              </a:rPr>
              <a:t>Qtier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7F75D7-F673-4B4F-B9EB-0F7DB055C5BD}"/>
              </a:ext>
            </a:extLst>
          </p:cNvPr>
          <p:cNvSpPr/>
          <p:nvPr/>
        </p:nvSpPr>
        <p:spPr>
          <a:xfrm>
            <a:off x="2470096" y="3187520"/>
            <a:ext cx="1433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</a:rPr>
              <a:t>PCIe SSD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Card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B7B692-BAB9-4D0C-95F4-880DFE94499B}"/>
              </a:ext>
            </a:extLst>
          </p:cNvPr>
          <p:cNvSpPr/>
          <p:nvPr/>
        </p:nvSpPr>
        <p:spPr>
          <a:xfrm>
            <a:off x="2470096" y="1721143"/>
            <a:ext cx="3323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</a:rPr>
              <a:t>Set up SSD OP to boost  SSD performance</a:t>
            </a:r>
            <a:endParaRPr lang="zh-TW" altLang="en-US" sz="1200">
              <a:solidFill>
                <a:schemeClr val="bg1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EFCDF81-FABD-4EB6-A8D5-593D488F4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8330607B-F475-432F-AC74-EB085CD8DD32}"/>
              </a:ext>
            </a:extLst>
          </p:cNvPr>
          <p:cNvSpPr/>
          <p:nvPr/>
        </p:nvSpPr>
        <p:spPr>
          <a:xfrm>
            <a:off x="552890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Safe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C777A645-8ADE-4E7E-8C43-53FBA3AF1D8C}"/>
              </a:ext>
            </a:extLst>
          </p:cNvPr>
          <p:cNvSpPr/>
          <p:nvPr/>
        </p:nvSpPr>
        <p:spPr>
          <a:xfrm>
            <a:off x="1392609" y="3825491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Easy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E37B7F0-2F1A-482F-B6F6-8F2A325C18C7}"/>
              </a:ext>
            </a:extLst>
          </p:cNvPr>
          <p:cNvGrpSpPr/>
          <p:nvPr/>
        </p:nvGrpSpPr>
        <p:grpSpPr>
          <a:xfrm rot="21205812">
            <a:off x="975889" y="641677"/>
            <a:ext cx="9599788" cy="9599788"/>
            <a:chOff x="-921793" y="-407443"/>
            <a:chExt cx="11825786" cy="11825786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7231A9E9-D074-458B-85AF-3019B9711EF6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桌 的圖片&#10;&#10;自動產生的描述">
              <a:extLst>
                <a:ext uri="{FF2B5EF4-FFF2-40B4-BE49-F238E27FC236}">
                  <a16:creationId xmlns:a16="http://schemas.microsoft.com/office/drawing/2014/main" id="{BBF1A7C2-92C6-4063-823B-E45BE2C65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6" name="圖片 15" descr="一張含有 物件, 坐 的圖片&#10;&#10;自動產生的描述">
              <a:extLst>
                <a:ext uri="{FF2B5EF4-FFF2-40B4-BE49-F238E27FC236}">
                  <a16:creationId xmlns:a16="http://schemas.microsoft.com/office/drawing/2014/main" id="{C519F51F-4B2D-4275-885F-9BF810E54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17" name="Google Shape;620;p45" hidden="1">
            <a:extLst>
              <a:ext uri="{FF2B5EF4-FFF2-40B4-BE49-F238E27FC236}">
                <a16:creationId xmlns:a16="http://schemas.microsoft.com/office/drawing/2014/main" id="{AF8E12B6-FF94-47A7-AE15-7503A0C44BCA}"/>
              </a:ext>
            </a:extLst>
          </p:cNvPr>
          <p:cNvSpPr txBox="1">
            <a:spLocks/>
          </p:cNvSpPr>
          <p:nvPr/>
        </p:nvSpPr>
        <p:spPr>
          <a:xfrm>
            <a:off x="476250" y="165150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 sz="3200">
                <a:latin typeface="Arial"/>
                <a:ea typeface="Arial"/>
                <a:cs typeface="Arial"/>
              </a:rPr>
              <a:t>QNAP Is Your Best Choice</a:t>
            </a:r>
          </a:p>
        </p:txBody>
      </p:sp>
      <p:sp>
        <p:nvSpPr>
          <p:cNvPr id="20" name="Google Shape;620;p45">
            <a:extLst>
              <a:ext uri="{FF2B5EF4-FFF2-40B4-BE49-F238E27FC236}">
                <a16:creationId xmlns:a16="http://schemas.microsoft.com/office/drawing/2014/main" id="{29C7D7F8-F1A7-4046-B867-C8940FCF48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40972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QNAP Is Your Best Choice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82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457BB18-B1F1-40C6-A30A-5DBDF4937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CAAA9D0B-E98F-4EC0-8416-A35D09D5B0EB}"/>
              </a:ext>
            </a:extLst>
          </p:cNvPr>
          <p:cNvSpPr/>
          <p:nvPr/>
        </p:nvSpPr>
        <p:spPr>
          <a:xfrm>
            <a:off x="554182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Fast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F8616730-7B54-4F7F-A311-D7AD0F33B899}"/>
              </a:ext>
            </a:extLst>
          </p:cNvPr>
          <p:cNvSpPr/>
          <p:nvPr/>
        </p:nvSpPr>
        <p:spPr>
          <a:xfrm>
            <a:off x="1393899" y="3825491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solidFill>
                  <a:srgbClr val="050A2A"/>
                </a:solidFill>
                <a:latin typeface="+mj-lt"/>
                <a:ea typeface="微軟正黑體" panose="020B0604030504040204" pitchFamily="34" charset="-120"/>
              </a:rPr>
              <a:t>Easy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2713C62-E1BE-4315-8D37-DB517CB2A858}"/>
              </a:ext>
            </a:extLst>
          </p:cNvPr>
          <p:cNvSpPr/>
          <p:nvPr/>
        </p:nvSpPr>
        <p:spPr>
          <a:xfrm>
            <a:off x="531138" y="1577277"/>
            <a:ext cx="1748333" cy="1748333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rgbClr val="050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B0166C-4591-47DF-946C-B97C53F56042}"/>
              </a:ext>
            </a:extLst>
          </p:cNvPr>
          <p:cNvSpPr/>
          <p:nvPr/>
        </p:nvSpPr>
        <p:spPr>
          <a:xfrm>
            <a:off x="2421346" y="1721143"/>
            <a:ext cx="3092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</a:rPr>
              <a:t>SSD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OP Increases your SSD’s Lifespan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353DD1-3982-4EAF-86EF-E915E25FB832}"/>
              </a:ext>
            </a:extLst>
          </p:cNvPr>
          <p:cNvSpPr/>
          <p:nvPr/>
        </p:nvSpPr>
        <p:spPr>
          <a:xfrm>
            <a:off x="2421346" y="2051409"/>
            <a:ext cx="2214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200">
                <a:solidFill>
                  <a:schemeClr val="bg1"/>
                </a:solidFill>
              </a:rPr>
              <a:t>SED encrypting drives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C4607D-5D32-4CCA-A66B-2D92442D54A0}"/>
              </a:ext>
            </a:extLst>
          </p:cNvPr>
          <p:cNvSpPr/>
          <p:nvPr/>
        </p:nvSpPr>
        <p:spPr>
          <a:xfrm>
            <a:off x="2421346" y="2381675"/>
            <a:ext cx="1696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200">
                <a:solidFill>
                  <a:schemeClr val="bg1"/>
                </a:solidFill>
              </a:rPr>
              <a:t>Health Monitor Tool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B0D26FD-D81B-4354-AD90-5CFFCD898308}"/>
              </a:ext>
            </a:extLst>
          </p:cNvPr>
          <p:cNvSpPr/>
          <p:nvPr/>
        </p:nvSpPr>
        <p:spPr>
          <a:xfrm>
            <a:off x="2421346" y="2711941"/>
            <a:ext cx="2531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200">
                <a:solidFill>
                  <a:schemeClr val="bg1"/>
                </a:solidFill>
              </a:rPr>
              <a:t>Auto SSD Reliability Notification</a:t>
            </a:r>
            <a:endParaRPr lang="zh-TW" altLang="en-US" sz="1200">
              <a:solidFill>
                <a:schemeClr val="bg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BBE1487-4692-4C41-AA4D-FEE8ADDA4DBA}"/>
              </a:ext>
            </a:extLst>
          </p:cNvPr>
          <p:cNvGrpSpPr/>
          <p:nvPr/>
        </p:nvGrpSpPr>
        <p:grpSpPr>
          <a:xfrm rot="21205812">
            <a:off x="975889" y="641677"/>
            <a:ext cx="9599788" cy="9599788"/>
            <a:chOff x="-921793" y="-407443"/>
            <a:chExt cx="11825786" cy="11825786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3B1DFF6B-3611-40E0-A11C-D86B62BE2B49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 descr="一張含有 桌 的圖片&#10;&#10;自動產生的描述">
              <a:extLst>
                <a:ext uri="{FF2B5EF4-FFF2-40B4-BE49-F238E27FC236}">
                  <a16:creationId xmlns:a16="http://schemas.microsoft.com/office/drawing/2014/main" id="{D8FE98E0-7914-4DBE-B7BF-F47EB96A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3" name="圖片 12" descr="一張含有 物件, 坐 的圖片&#10;&#10;自動產生的描述">
              <a:extLst>
                <a:ext uri="{FF2B5EF4-FFF2-40B4-BE49-F238E27FC236}">
                  <a16:creationId xmlns:a16="http://schemas.microsoft.com/office/drawing/2014/main" id="{F2DB8E5F-7F6E-409E-B811-CC12CA8F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15" name="Google Shape;620;p45">
            <a:extLst>
              <a:ext uri="{FF2B5EF4-FFF2-40B4-BE49-F238E27FC236}">
                <a16:creationId xmlns:a16="http://schemas.microsoft.com/office/drawing/2014/main" id="{99AFF041-C200-403E-821D-F1361C2C352A}"/>
              </a:ext>
            </a:extLst>
          </p:cNvPr>
          <p:cNvSpPr txBox="1">
            <a:spLocks/>
          </p:cNvSpPr>
          <p:nvPr/>
        </p:nvSpPr>
        <p:spPr>
          <a:xfrm>
            <a:off x="628650" y="140972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>
                <a:solidFill>
                  <a:schemeClr val="bg1"/>
                </a:solidFill>
                <a:latin typeface="Arial"/>
                <a:ea typeface="Arial"/>
              </a:rPr>
              <a:t>QNAP Is Your Best Choice</a:t>
            </a:r>
          </a:p>
        </p:txBody>
      </p:sp>
    </p:spTree>
    <p:extLst>
      <p:ext uri="{BB962C8B-B14F-4D97-AF65-F5344CB8AC3E}">
        <p14:creationId xmlns:p14="http://schemas.microsoft.com/office/powerpoint/2010/main" val="2780666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67666B6-587F-4070-8435-49E34EA39B75}"/>
              </a:ext>
            </a:extLst>
          </p:cNvPr>
          <p:cNvGrpSpPr/>
          <p:nvPr/>
        </p:nvGrpSpPr>
        <p:grpSpPr>
          <a:xfrm rot="21205812">
            <a:off x="975889" y="641677"/>
            <a:ext cx="9599788" cy="9599788"/>
            <a:chOff x="-921793" y="-407443"/>
            <a:chExt cx="11825786" cy="11825786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14061784-FA61-4755-AAAD-10F59D242D4C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 descr="一張含有 桌 的圖片&#10;&#10;自動產生的描述">
              <a:extLst>
                <a:ext uri="{FF2B5EF4-FFF2-40B4-BE49-F238E27FC236}">
                  <a16:creationId xmlns:a16="http://schemas.microsoft.com/office/drawing/2014/main" id="{D139353B-375D-4727-8C66-553E1E92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5" name="圖片 4" descr="一張含有 物件, 坐 的圖片&#10;&#10;自動產生的描述">
              <a:extLst>
                <a:ext uri="{FF2B5EF4-FFF2-40B4-BE49-F238E27FC236}">
                  <a16:creationId xmlns:a16="http://schemas.microsoft.com/office/drawing/2014/main" id="{2F382C1D-577B-4827-8F1E-FBC508BE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pic>
        <p:nvPicPr>
          <p:cNvPr id="6" name="圖形 5">
            <a:extLst>
              <a:ext uri="{FF2B5EF4-FFF2-40B4-BE49-F238E27FC236}">
                <a16:creationId xmlns:a16="http://schemas.microsoft.com/office/drawing/2014/main" id="{126D50A5-009D-4CB9-86C8-36279AAFB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AD012FB6-CFAC-4D7A-8513-DF47782B588F}"/>
              </a:ext>
            </a:extLst>
          </p:cNvPr>
          <p:cNvSpPr/>
          <p:nvPr/>
        </p:nvSpPr>
        <p:spPr>
          <a:xfrm>
            <a:off x="554182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>
                <a:solidFill>
                  <a:srgbClr val="050A2A"/>
                </a:solidFill>
                <a:ea typeface="微軟正黑體" panose="020B0604030504040204" pitchFamily="34" charset="-120"/>
              </a:rPr>
              <a:t>Fast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0F1EDC8-EC09-4178-8184-ADBFFF2B50F2}"/>
              </a:ext>
            </a:extLst>
          </p:cNvPr>
          <p:cNvSpPr/>
          <p:nvPr/>
        </p:nvSpPr>
        <p:spPr>
          <a:xfrm>
            <a:off x="1393900" y="3828163"/>
            <a:ext cx="633127" cy="633127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 b="1">
                <a:solidFill>
                  <a:srgbClr val="050A2A"/>
                </a:solidFill>
                <a:ea typeface="微軟正黑體" panose="020B0604030504040204" pitchFamily="34" charset="-120"/>
              </a:rPr>
              <a:t>Safe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171ED10A-5F56-41CC-98F6-E85608AA71BB}"/>
              </a:ext>
            </a:extLst>
          </p:cNvPr>
          <p:cNvSpPr/>
          <p:nvPr/>
        </p:nvSpPr>
        <p:spPr>
          <a:xfrm>
            <a:off x="519733" y="1573983"/>
            <a:ext cx="1748333" cy="1748333"/>
          </a:xfrm>
          <a:prstGeom prst="ellipse">
            <a:avLst/>
          </a:prstGeom>
          <a:solidFill>
            <a:srgbClr val="2C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rgbClr val="050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5108519-F1A9-4C64-859D-E6F4E2F61B6B}"/>
              </a:ext>
            </a:extLst>
          </p:cNvPr>
          <p:cNvGrpSpPr/>
          <p:nvPr/>
        </p:nvGrpSpPr>
        <p:grpSpPr>
          <a:xfrm rot="19385044">
            <a:off x="-14185359" y="7827"/>
            <a:ext cx="33589050" cy="33589046"/>
            <a:chOff x="-15546663" y="-981202"/>
            <a:chExt cx="36038598" cy="36038600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9FCAF0E9-E9E9-471D-9F16-2DFA809B7DA5}"/>
                </a:ext>
              </a:extLst>
            </p:cNvPr>
            <p:cNvSpPr/>
            <p:nvPr/>
          </p:nvSpPr>
          <p:spPr>
            <a:xfrm>
              <a:off x="-15546663" y="-981202"/>
              <a:ext cx="36038598" cy="36038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 descr="一張含有 桌 的圖片&#10;&#10;自動產生的描述">
              <a:extLst>
                <a:ext uri="{FF2B5EF4-FFF2-40B4-BE49-F238E27FC236}">
                  <a16:creationId xmlns:a16="http://schemas.microsoft.com/office/drawing/2014/main" id="{2BB079B4-1A4D-4414-A9AB-A55C77771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3" name="圖片 12" descr="一張含有 物件, 坐 的圖片&#10;&#10;自動產生的描述">
              <a:extLst>
                <a:ext uri="{FF2B5EF4-FFF2-40B4-BE49-F238E27FC236}">
                  <a16:creationId xmlns:a16="http://schemas.microsoft.com/office/drawing/2014/main" id="{5AAD40D3-634B-42DA-B397-8CE33290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grpSp>
        <p:nvGrpSpPr>
          <p:cNvPr id="14" name="圖形 2">
            <a:extLst>
              <a:ext uri="{FF2B5EF4-FFF2-40B4-BE49-F238E27FC236}">
                <a16:creationId xmlns:a16="http://schemas.microsoft.com/office/drawing/2014/main" id="{8135A867-4AAF-4B2B-8095-A2A183439944}"/>
              </a:ext>
            </a:extLst>
          </p:cNvPr>
          <p:cNvGrpSpPr/>
          <p:nvPr/>
        </p:nvGrpSpPr>
        <p:grpSpPr>
          <a:xfrm>
            <a:off x="7116191" y="2019301"/>
            <a:ext cx="366186" cy="1716760"/>
            <a:chOff x="1513414" y="2209199"/>
            <a:chExt cx="156478" cy="733603"/>
          </a:xfrm>
          <a:noFill/>
        </p:grpSpPr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D26FD193-9FD9-45E8-BA52-22024E133983}"/>
                </a:ext>
              </a:extLst>
            </p:cNvPr>
            <p:cNvSpPr/>
            <p:nvPr/>
          </p:nvSpPr>
          <p:spPr>
            <a:xfrm>
              <a:off x="1539706" y="2225263"/>
              <a:ext cx="130186" cy="704631"/>
            </a:xfrm>
            <a:custGeom>
              <a:avLst/>
              <a:gdLst>
                <a:gd name="connsiteX0" fmla="*/ 0 w 130185"/>
                <a:gd name="connsiteY0" fmla="*/ 705559 h 704631"/>
                <a:gd name="connsiteX1" fmla="*/ 130283 w 130185"/>
                <a:gd name="connsiteY1" fmla="*/ 352788 h 704631"/>
                <a:gd name="connsiteX2" fmla="*/ 0 w 130185"/>
                <a:gd name="connsiteY2" fmla="*/ 0 h 70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85" h="704631">
                  <a:moveTo>
                    <a:pt x="0" y="705559"/>
                  </a:moveTo>
                  <a:cubicBezTo>
                    <a:pt x="81203" y="610670"/>
                    <a:pt x="130283" y="487465"/>
                    <a:pt x="130283" y="352788"/>
                  </a:cubicBezTo>
                  <a:cubicBezTo>
                    <a:pt x="130283" y="218110"/>
                    <a:pt x="81220" y="94889"/>
                    <a:pt x="0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488EF0C5-52E9-4806-AAEA-C1F333C54715}"/>
                </a:ext>
              </a:extLst>
            </p:cNvPr>
            <p:cNvSpPr/>
            <p:nvPr/>
          </p:nvSpPr>
          <p:spPr>
            <a:xfrm>
              <a:off x="1513414" y="2209199"/>
              <a:ext cx="72823" cy="82869"/>
            </a:xfrm>
            <a:custGeom>
              <a:avLst/>
              <a:gdLst>
                <a:gd name="connsiteX0" fmla="*/ 14093 w 47192"/>
                <a:gd name="connsiteY0" fmla="*/ 0 h 53701"/>
                <a:gd name="connsiteX1" fmla="*/ 48120 w 47192"/>
                <a:gd name="connsiteY1" fmla="*/ 44328 h 53701"/>
                <a:gd name="connsiteX2" fmla="*/ 32839 w 47192"/>
                <a:gd name="connsiteY2" fmla="*/ 54825 h 53701"/>
                <a:gd name="connsiteX3" fmla="*/ 0 w 47192"/>
                <a:gd name="connsiteY3" fmla="*/ 12058 h 53701"/>
                <a:gd name="connsiteX4" fmla="*/ 14093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14093" y="0"/>
                  </a:moveTo>
                  <a:cubicBezTo>
                    <a:pt x="26135" y="14076"/>
                    <a:pt x="37591" y="28999"/>
                    <a:pt x="48120" y="44328"/>
                  </a:cubicBezTo>
                  <a:lnTo>
                    <a:pt x="32839" y="54825"/>
                  </a:lnTo>
                  <a:cubicBezTo>
                    <a:pt x="22669" y="40032"/>
                    <a:pt x="11635" y="25647"/>
                    <a:pt x="0" y="12058"/>
                  </a:cubicBezTo>
                  <a:lnTo>
                    <a:pt x="14093" y="0"/>
                  </a:lnTo>
                  <a:close/>
                </a:path>
              </a:pathLst>
            </a:custGeom>
            <a:grpFill/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C9E97FF8-43B5-47CC-8986-9F01B3DE0830}"/>
                </a:ext>
              </a:extLst>
            </p:cNvPr>
            <p:cNvSpPr/>
            <p:nvPr/>
          </p:nvSpPr>
          <p:spPr>
            <a:xfrm>
              <a:off x="1513837" y="2859933"/>
              <a:ext cx="72823" cy="82869"/>
            </a:xfrm>
            <a:custGeom>
              <a:avLst/>
              <a:gdLst>
                <a:gd name="connsiteX0" fmla="*/ 32839 w 47192"/>
                <a:gd name="connsiteY0" fmla="*/ 0 h 53701"/>
                <a:gd name="connsiteX1" fmla="*/ 48120 w 47192"/>
                <a:gd name="connsiteY1" fmla="*/ 10496 h 53701"/>
                <a:gd name="connsiteX2" fmla="*/ 14093 w 47192"/>
                <a:gd name="connsiteY2" fmla="*/ 54825 h 53701"/>
                <a:gd name="connsiteX3" fmla="*/ 0 w 47192"/>
                <a:gd name="connsiteY3" fmla="*/ 42766 h 53701"/>
                <a:gd name="connsiteX4" fmla="*/ 32839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32839" y="0"/>
                  </a:moveTo>
                  <a:lnTo>
                    <a:pt x="48120" y="10496"/>
                  </a:lnTo>
                  <a:cubicBezTo>
                    <a:pt x="37591" y="25826"/>
                    <a:pt x="26135" y="40748"/>
                    <a:pt x="14093" y="54825"/>
                  </a:cubicBezTo>
                  <a:lnTo>
                    <a:pt x="0" y="42766"/>
                  </a:lnTo>
                  <a:cubicBezTo>
                    <a:pt x="11619" y="29178"/>
                    <a:pt x="22669" y="14792"/>
                    <a:pt x="32839" y="0"/>
                  </a:cubicBezTo>
                  <a:close/>
                </a:path>
              </a:pathLst>
            </a:custGeom>
            <a:grpFill/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8" name="圖形 2">
            <a:extLst>
              <a:ext uri="{FF2B5EF4-FFF2-40B4-BE49-F238E27FC236}">
                <a16:creationId xmlns:a16="http://schemas.microsoft.com/office/drawing/2014/main" id="{C5F35B83-6ECA-4CC3-90E0-060DAD69898D}"/>
              </a:ext>
            </a:extLst>
          </p:cNvPr>
          <p:cNvGrpSpPr/>
          <p:nvPr/>
        </p:nvGrpSpPr>
        <p:grpSpPr>
          <a:xfrm rot="10800000">
            <a:off x="6522538" y="2019300"/>
            <a:ext cx="366186" cy="1716760"/>
            <a:chOff x="1513414" y="2209199"/>
            <a:chExt cx="156478" cy="733603"/>
          </a:xfrm>
          <a:noFill/>
        </p:grpSpPr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7A05D944-521B-482F-A628-23D2490773A4}"/>
                </a:ext>
              </a:extLst>
            </p:cNvPr>
            <p:cNvSpPr/>
            <p:nvPr/>
          </p:nvSpPr>
          <p:spPr>
            <a:xfrm>
              <a:off x="1539706" y="2225263"/>
              <a:ext cx="130186" cy="704631"/>
            </a:xfrm>
            <a:custGeom>
              <a:avLst/>
              <a:gdLst>
                <a:gd name="connsiteX0" fmla="*/ 0 w 130185"/>
                <a:gd name="connsiteY0" fmla="*/ 705559 h 704631"/>
                <a:gd name="connsiteX1" fmla="*/ 130283 w 130185"/>
                <a:gd name="connsiteY1" fmla="*/ 352788 h 704631"/>
                <a:gd name="connsiteX2" fmla="*/ 0 w 130185"/>
                <a:gd name="connsiteY2" fmla="*/ 0 h 70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85" h="704631">
                  <a:moveTo>
                    <a:pt x="0" y="705559"/>
                  </a:moveTo>
                  <a:cubicBezTo>
                    <a:pt x="81203" y="610670"/>
                    <a:pt x="130283" y="487465"/>
                    <a:pt x="130283" y="352788"/>
                  </a:cubicBezTo>
                  <a:cubicBezTo>
                    <a:pt x="130283" y="218110"/>
                    <a:pt x="81220" y="94889"/>
                    <a:pt x="0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7A91F436-1CF5-42BB-8FB5-21E7852C0246}"/>
                </a:ext>
              </a:extLst>
            </p:cNvPr>
            <p:cNvSpPr/>
            <p:nvPr/>
          </p:nvSpPr>
          <p:spPr>
            <a:xfrm>
              <a:off x="1513414" y="2209199"/>
              <a:ext cx="72823" cy="82869"/>
            </a:xfrm>
            <a:custGeom>
              <a:avLst/>
              <a:gdLst>
                <a:gd name="connsiteX0" fmla="*/ 14093 w 47192"/>
                <a:gd name="connsiteY0" fmla="*/ 0 h 53701"/>
                <a:gd name="connsiteX1" fmla="*/ 48120 w 47192"/>
                <a:gd name="connsiteY1" fmla="*/ 44328 h 53701"/>
                <a:gd name="connsiteX2" fmla="*/ 32839 w 47192"/>
                <a:gd name="connsiteY2" fmla="*/ 54825 h 53701"/>
                <a:gd name="connsiteX3" fmla="*/ 0 w 47192"/>
                <a:gd name="connsiteY3" fmla="*/ 12058 h 53701"/>
                <a:gd name="connsiteX4" fmla="*/ 14093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14093" y="0"/>
                  </a:moveTo>
                  <a:cubicBezTo>
                    <a:pt x="26135" y="14076"/>
                    <a:pt x="37591" y="28999"/>
                    <a:pt x="48120" y="44328"/>
                  </a:cubicBezTo>
                  <a:lnTo>
                    <a:pt x="32839" y="54825"/>
                  </a:lnTo>
                  <a:cubicBezTo>
                    <a:pt x="22669" y="40032"/>
                    <a:pt x="11635" y="25647"/>
                    <a:pt x="0" y="12058"/>
                  </a:cubicBezTo>
                  <a:lnTo>
                    <a:pt x="14093" y="0"/>
                  </a:lnTo>
                  <a:close/>
                </a:path>
              </a:pathLst>
            </a:custGeom>
            <a:grpFill/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95F92C2-5F27-4CD0-9652-5FF524C2B549}"/>
                </a:ext>
              </a:extLst>
            </p:cNvPr>
            <p:cNvSpPr/>
            <p:nvPr/>
          </p:nvSpPr>
          <p:spPr>
            <a:xfrm>
              <a:off x="1513837" y="2859933"/>
              <a:ext cx="72823" cy="82869"/>
            </a:xfrm>
            <a:custGeom>
              <a:avLst/>
              <a:gdLst>
                <a:gd name="connsiteX0" fmla="*/ 32839 w 47192"/>
                <a:gd name="connsiteY0" fmla="*/ 0 h 53701"/>
                <a:gd name="connsiteX1" fmla="*/ 48120 w 47192"/>
                <a:gd name="connsiteY1" fmla="*/ 10496 h 53701"/>
                <a:gd name="connsiteX2" fmla="*/ 14093 w 47192"/>
                <a:gd name="connsiteY2" fmla="*/ 54825 h 53701"/>
                <a:gd name="connsiteX3" fmla="*/ 0 w 47192"/>
                <a:gd name="connsiteY3" fmla="*/ 42766 h 53701"/>
                <a:gd name="connsiteX4" fmla="*/ 32839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32839" y="0"/>
                  </a:moveTo>
                  <a:lnTo>
                    <a:pt x="48120" y="10496"/>
                  </a:lnTo>
                  <a:cubicBezTo>
                    <a:pt x="37591" y="25826"/>
                    <a:pt x="26135" y="40748"/>
                    <a:pt x="14093" y="54825"/>
                  </a:cubicBezTo>
                  <a:lnTo>
                    <a:pt x="0" y="42766"/>
                  </a:lnTo>
                  <a:cubicBezTo>
                    <a:pt x="11619" y="29178"/>
                    <a:pt x="22669" y="14792"/>
                    <a:pt x="32839" y="0"/>
                  </a:cubicBezTo>
                  <a:close/>
                </a:path>
              </a:pathLst>
            </a:custGeom>
            <a:grpFill/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50A9321-D741-48AB-8FE2-7565924C145F}"/>
              </a:ext>
            </a:extLst>
          </p:cNvPr>
          <p:cNvSpPr/>
          <p:nvPr/>
        </p:nvSpPr>
        <p:spPr>
          <a:xfrm>
            <a:off x="2393662" y="1551699"/>
            <a:ext cx="2839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more than one Volume/LUN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C70226E-C478-4467-AD98-7F42BC1D3B4F}"/>
              </a:ext>
            </a:extLst>
          </p:cNvPr>
          <p:cNvSpPr/>
          <p:nvPr/>
        </p:nvSpPr>
        <p:spPr>
          <a:xfrm>
            <a:off x="2393662" y="1819267"/>
            <a:ext cx="1369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online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6B375F-F4BD-4A57-A061-3B45A398D476}"/>
              </a:ext>
            </a:extLst>
          </p:cNvPr>
          <p:cNvSpPr/>
          <p:nvPr/>
        </p:nvSpPr>
        <p:spPr>
          <a:xfrm>
            <a:off x="2393662" y="2385181"/>
            <a:ext cx="2780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IO-aware feature automatically moves data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CBAB152-F58B-4DA8-966E-CD335F7B9D4B}"/>
              </a:ext>
            </a:extLst>
          </p:cNvPr>
          <p:cNvSpPr/>
          <p:nvPr/>
        </p:nvSpPr>
        <p:spPr>
          <a:xfrm>
            <a:off x="2393662" y="2837415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Particular unit/LUN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9650224-50A8-4BB5-B4FC-67B916D6DE99}"/>
              </a:ext>
            </a:extLst>
          </p:cNvPr>
          <p:cNvSpPr/>
          <p:nvPr/>
        </p:nvSpPr>
        <p:spPr>
          <a:xfrm>
            <a:off x="2393662" y="3372553"/>
            <a:ext cx="1441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SSD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A02153-C93B-447B-BE00-A3EC5465F6FA}"/>
              </a:ext>
            </a:extLst>
          </p:cNvPr>
          <p:cNvSpPr/>
          <p:nvPr/>
        </p:nvSpPr>
        <p:spPr>
          <a:xfrm>
            <a:off x="2393662" y="3104983"/>
            <a:ext cx="13388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drive bay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620;p45">
            <a:extLst>
              <a:ext uri="{FF2B5EF4-FFF2-40B4-BE49-F238E27FC236}">
                <a16:creationId xmlns:a16="http://schemas.microsoft.com/office/drawing/2014/main" id="{0D1D4FBF-2B56-451F-9BD7-60A952251091}"/>
              </a:ext>
            </a:extLst>
          </p:cNvPr>
          <p:cNvSpPr txBox="1">
            <a:spLocks/>
          </p:cNvSpPr>
          <p:nvPr/>
        </p:nvSpPr>
        <p:spPr>
          <a:xfrm>
            <a:off x="628650" y="140972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00"/>
            </a:pPr>
            <a:r>
              <a:rPr lang="en-US">
                <a:solidFill>
                  <a:schemeClr val="bg1"/>
                </a:solidFill>
                <a:latin typeface="Arial"/>
                <a:ea typeface="Arial"/>
              </a:rPr>
              <a:t>QNAP Is Your Best Choice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22C2438-C54D-4521-B1F8-CACC08EC9666}"/>
              </a:ext>
            </a:extLst>
          </p:cNvPr>
          <p:cNvSpPr/>
          <p:nvPr/>
        </p:nvSpPr>
        <p:spPr>
          <a:xfrm>
            <a:off x="2383466" y="2086835"/>
            <a:ext cx="2993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interruption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storage service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0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17A81CE1-2198-4274-AFE1-BA1E394BA4D3}"/>
              </a:ext>
            </a:extLst>
          </p:cNvPr>
          <p:cNvSpPr/>
          <p:nvPr/>
        </p:nvSpPr>
        <p:spPr>
          <a:xfrm>
            <a:off x="350608" y="4643525"/>
            <a:ext cx="4536819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cs typeface="Microsoft JhengHei"/>
                <a:sym typeface="Microsoft JhengHei"/>
              </a:rPr>
              <a:t>IOPS performance is measured through general marketing survey</a:t>
            </a:r>
            <a:endParaRPr lang="en-US" altLang="zh-TW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anose="020B0604030504040204" pitchFamily="34" charset="-120"/>
              <a:cs typeface="Microsoft JhengHei"/>
            </a:endParaRPr>
          </a:p>
          <a:p>
            <a:r>
              <a:rPr lang="en-US" altLang="zh-TW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Microsoft JhengHei"/>
                <a:sym typeface="Microsoft JhengHe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http://www.2cm.com.tw/2cm/zh-tw/magazine/-MarketTrend/F26FE52365E548DFB150B39173AED7D3</a:t>
            </a:r>
            <a:endParaRPr lang="en-US" altLang="zh-TW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TW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https://www.xfastest.com/thread-167519-1-1.html</a:t>
            </a:r>
            <a:endParaRPr lang="en-US" altLang="zh-TW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anose="020B0604030504040204" pitchFamily="34" charset="-120"/>
            </a:endParaRPr>
          </a:p>
          <a:p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anose="020B0604030504040204" pitchFamily="34" charset="-120"/>
            </a:endParaRPr>
          </a:p>
        </p:txBody>
      </p:sp>
      <p:graphicFrame>
        <p:nvGraphicFramePr>
          <p:cNvPr id="46" name="表格 45">
            <a:extLst>
              <a:ext uri="{FF2B5EF4-FFF2-40B4-BE49-F238E27FC236}">
                <a16:creationId xmlns:a16="http://schemas.microsoft.com/office/drawing/2014/main" id="{536FC42F-3654-4B6E-83CC-9C98DF834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00749"/>
              </p:ext>
            </p:extLst>
          </p:nvPr>
        </p:nvGraphicFramePr>
        <p:xfrm>
          <a:off x="455007" y="2699140"/>
          <a:ext cx="4116995" cy="136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399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823399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823399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  <a:gridCol w="823399">
                  <a:extLst>
                    <a:ext uri="{9D8B030D-6E8A-4147-A177-3AD203B41FA5}">
                      <a16:colId xmlns:a16="http://schemas.microsoft.com/office/drawing/2014/main" val="358280958"/>
                    </a:ext>
                  </a:extLst>
                </a:gridCol>
                <a:gridCol w="823399">
                  <a:extLst>
                    <a:ext uri="{9D8B030D-6E8A-4147-A177-3AD203B41FA5}">
                      <a16:colId xmlns:a16="http://schemas.microsoft.com/office/drawing/2014/main" val="556221101"/>
                    </a:ext>
                  </a:extLst>
                </a:gridCol>
              </a:tblGrid>
              <a:tr h="2893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69F0E1"/>
                          </a:solidFill>
                          <a:latin typeface="+mn-lt"/>
                          <a:ea typeface="微軟正黑體"/>
                        </a:rPr>
                        <a:t>Type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69F0E1"/>
                          </a:solidFill>
                          <a:latin typeface="+mn-lt"/>
                          <a:ea typeface="微軟正黑體"/>
                          <a:cs typeface="Arial"/>
                        </a:rPr>
                        <a:t>SATA</a:t>
                      </a:r>
                      <a:r>
                        <a:rPr lang="zh-TW" altLang="en-US" sz="1200" dirty="0">
                          <a:solidFill>
                            <a:srgbClr val="69F0E1"/>
                          </a:solidFill>
                          <a:latin typeface="+mn-lt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200" dirty="0">
                          <a:solidFill>
                            <a:srgbClr val="69F0E1"/>
                          </a:solidFill>
                          <a:latin typeface="+mn-lt"/>
                          <a:ea typeface="微軟正黑體"/>
                          <a:cs typeface="Arial"/>
                        </a:rPr>
                        <a:t>3</a:t>
                      </a:r>
                      <a:endParaRPr lang="zh-TW" altLang="en-US" sz="1200" dirty="0">
                        <a:solidFill>
                          <a:srgbClr val="69F0E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69F0E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M.2</a:t>
                      </a:r>
                      <a:endParaRPr lang="zh-TW" altLang="en-US" sz="1200" dirty="0">
                        <a:solidFill>
                          <a:srgbClr val="69F0E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69F0E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U.2</a:t>
                      </a:r>
                      <a:endParaRPr lang="zh-TW" altLang="en-US" sz="1200" dirty="0">
                        <a:solidFill>
                          <a:srgbClr val="69F0E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8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69F0E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  <a:endParaRPr lang="zh-TW" altLang="en-US" sz="1200" dirty="0">
                        <a:solidFill>
                          <a:srgbClr val="69F0E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8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37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u="none" dirty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Speed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6Gbps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10/32Gbps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32Gbps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20/32Gbps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31754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IOPS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 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/>
                          <a:cs typeface="Arial"/>
                        </a:rPr>
                        <a:t>60,000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100,000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300,000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/>
                          <a:cs typeface="Arial"/>
                        </a:rPr>
                        <a:t>1,000,000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093969"/>
                  </a:ext>
                </a:extLst>
              </a:tr>
              <a:tr h="3860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Interface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AHCI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NVMe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NVMe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Arial"/>
                        </a:rPr>
                        <a:t>NVMe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45866"/>
                  </a:ext>
                </a:extLst>
              </a:tr>
            </a:tbl>
          </a:graphicData>
        </a:graphic>
      </p:graphicFrame>
      <p:sp>
        <p:nvSpPr>
          <p:cNvPr id="47" name="內容版面配置區 2">
            <a:extLst>
              <a:ext uri="{FF2B5EF4-FFF2-40B4-BE49-F238E27FC236}">
                <a16:creationId xmlns:a16="http://schemas.microsoft.com/office/drawing/2014/main" id="{B6D5198E-E964-4B4F-A0B7-05D73EEAF766}"/>
              </a:ext>
            </a:extLst>
          </p:cNvPr>
          <p:cNvSpPr txBox="1">
            <a:spLocks/>
          </p:cNvSpPr>
          <p:nvPr/>
        </p:nvSpPr>
        <p:spPr>
          <a:xfrm>
            <a:off x="701361" y="1260612"/>
            <a:ext cx="3617585" cy="1020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dirty="0">
                <a:solidFill>
                  <a:schemeClr val="bg1"/>
                </a:solidFill>
                <a:ea typeface="微軟正黑體"/>
                <a:cs typeface="Arial"/>
              </a:rPr>
              <a:t>Since the SSD already has a high performance, the SATA Port and AHCI Interface still post a limitation to the SSD.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9536ECF9-9585-4E13-A9D4-1663E6B6F22C}"/>
              </a:ext>
            </a:extLst>
          </p:cNvPr>
          <p:cNvSpPr/>
          <p:nvPr/>
        </p:nvSpPr>
        <p:spPr>
          <a:xfrm>
            <a:off x="5012742" y="3263701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69F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rgbClr val="69F0E1"/>
              </a:solidFill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26DF7E2-1FDE-4925-9607-2C419DF36C3B}"/>
              </a:ext>
            </a:extLst>
          </p:cNvPr>
          <p:cNvSpPr/>
          <p:nvPr/>
        </p:nvSpPr>
        <p:spPr>
          <a:xfrm>
            <a:off x="6096217" y="3263701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69F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rgbClr val="69F0E1"/>
              </a:solidFill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E8466F4-05BE-4CC6-B879-3EF8FD2B7EB7}"/>
              </a:ext>
            </a:extLst>
          </p:cNvPr>
          <p:cNvSpPr/>
          <p:nvPr/>
        </p:nvSpPr>
        <p:spPr>
          <a:xfrm>
            <a:off x="7172337" y="3263701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69F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rgbClr val="69F0E1"/>
              </a:solidFill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B325DBFE-0880-4293-99E2-5D6C7754F08F}"/>
              </a:ext>
            </a:extLst>
          </p:cNvPr>
          <p:cNvSpPr/>
          <p:nvPr/>
        </p:nvSpPr>
        <p:spPr>
          <a:xfrm>
            <a:off x="5012742" y="3561135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03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B9D12C36-CC55-432D-8790-E6D980C5AC01}"/>
              </a:ext>
            </a:extLst>
          </p:cNvPr>
          <p:cNvSpPr/>
          <p:nvPr/>
        </p:nvSpPr>
        <p:spPr>
          <a:xfrm>
            <a:off x="6096217" y="3561135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03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FBB6958C-A451-4741-9A28-A66D6DE24CB4}"/>
              </a:ext>
            </a:extLst>
          </p:cNvPr>
          <p:cNvSpPr/>
          <p:nvPr/>
        </p:nvSpPr>
        <p:spPr>
          <a:xfrm>
            <a:off x="7172337" y="3561135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03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D16101D8-1C85-41D9-9C19-64F3941F6104}"/>
              </a:ext>
            </a:extLst>
          </p:cNvPr>
          <p:cNvSpPr/>
          <p:nvPr/>
        </p:nvSpPr>
        <p:spPr>
          <a:xfrm>
            <a:off x="5017555" y="3830344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03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D249412E-6EEE-4A51-9AA0-DC7AC66D568D}"/>
              </a:ext>
            </a:extLst>
          </p:cNvPr>
          <p:cNvSpPr/>
          <p:nvPr/>
        </p:nvSpPr>
        <p:spPr>
          <a:xfrm>
            <a:off x="6101030" y="3830344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03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6130987-3252-412B-A90D-CF14C6FD1012}"/>
              </a:ext>
            </a:extLst>
          </p:cNvPr>
          <p:cNvSpPr/>
          <p:nvPr/>
        </p:nvSpPr>
        <p:spPr>
          <a:xfrm>
            <a:off x="5141930" y="3237099"/>
            <a:ext cx="7088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2.5 inch</a:t>
            </a:r>
            <a:endParaRPr lang="zh-TW" altLang="en-US" sz="1100" b="1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7C03D7B-95AD-44CC-AF1F-995E0004B1C1}"/>
              </a:ext>
            </a:extLst>
          </p:cNvPr>
          <p:cNvSpPr/>
          <p:nvPr/>
        </p:nvSpPr>
        <p:spPr>
          <a:xfrm>
            <a:off x="6366446" y="3243213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endParaRPr lang="zh-TW" altLang="en-US" sz="1100" b="1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923E2DA-D154-4FBC-BAFA-4979ECD65D48}"/>
              </a:ext>
            </a:extLst>
          </p:cNvPr>
          <p:cNvSpPr/>
          <p:nvPr/>
        </p:nvSpPr>
        <p:spPr>
          <a:xfrm>
            <a:off x="7238988" y="3247995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PCIe card</a:t>
            </a:r>
            <a:endParaRPr lang="zh-TW" altLang="en-US" sz="1100" b="1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3BF3988-A988-47A0-A58C-C26C6BB29AFB}"/>
              </a:ext>
            </a:extLst>
          </p:cNvPr>
          <p:cNvSpPr/>
          <p:nvPr/>
        </p:nvSpPr>
        <p:spPr>
          <a:xfrm>
            <a:off x="5206828" y="3545216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solidFill>
                  <a:srgbClr val="69F0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>
              <a:solidFill>
                <a:srgbClr val="69F0E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3D3662D-96D1-4890-8B2A-E8EF3D813DDC}"/>
              </a:ext>
            </a:extLst>
          </p:cNvPr>
          <p:cNvSpPr/>
          <p:nvPr/>
        </p:nvSpPr>
        <p:spPr>
          <a:xfrm>
            <a:off x="6284219" y="3543775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solidFill>
                  <a:srgbClr val="69F0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>
              <a:solidFill>
                <a:srgbClr val="69F0E1"/>
              </a:solidFill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37276F00-B9EE-4CF5-8BC9-6CBD10C1105C}"/>
              </a:ext>
            </a:extLst>
          </p:cNvPr>
          <p:cNvSpPr/>
          <p:nvPr/>
        </p:nvSpPr>
        <p:spPr>
          <a:xfrm>
            <a:off x="7383406" y="3545504"/>
            <a:ext cx="577402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 err="1">
                <a:solidFill>
                  <a:srgbClr val="69F0E1"/>
                </a:solidFill>
              </a:rPr>
              <a:t>NVMe</a:t>
            </a:r>
            <a:endParaRPr lang="zh-TW" altLang="en-US" sz="1100" b="1" err="1">
              <a:solidFill>
                <a:srgbClr val="69F0E1"/>
              </a:solidFill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20E49ABC-F111-48B5-A275-B701C47884A9}"/>
              </a:ext>
            </a:extLst>
          </p:cNvPr>
          <p:cNvSpPr/>
          <p:nvPr/>
        </p:nvSpPr>
        <p:spPr>
          <a:xfrm>
            <a:off x="5048260" y="3806826"/>
            <a:ext cx="9284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dirty="0" err="1">
                <a:solidFill>
                  <a:srgbClr val="69F0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100" b="1" dirty="0">
                <a:solidFill>
                  <a:srgbClr val="69F0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(U.2)</a:t>
            </a:r>
            <a:endParaRPr lang="zh-TW" altLang="en-US" sz="1100" b="1" dirty="0">
              <a:solidFill>
                <a:srgbClr val="69F0E1"/>
              </a:solidFill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1306D90-81A8-43F0-8469-342F602D0A52}"/>
              </a:ext>
            </a:extLst>
          </p:cNvPr>
          <p:cNvSpPr/>
          <p:nvPr/>
        </p:nvSpPr>
        <p:spPr>
          <a:xfrm>
            <a:off x="6288691" y="3805385"/>
            <a:ext cx="577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solidFill>
                  <a:srgbClr val="69F0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zh-TW" altLang="en-US" sz="1100" b="1">
              <a:solidFill>
                <a:srgbClr val="69F0E1"/>
              </a:solidFill>
            </a:endParaRP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F29866F3-CCED-448B-BDB4-A6AC27995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9562" y="2838247"/>
            <a:ext cx="748546" cy="214448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6BDEBE35-3095-4053-9D4E-F2077FA0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4012" y="2695759"/>
            <a:ext cx="684868" cy="468593"/>
          </a:xfrm>
          <a:prstGeom prst="rect">
            <a:avLst/>
          </a:prstGeom>
        </p:spPr>
      </p:pic>
      <p:sp>
        <p:nvSpPr>
          <p:cNvPr id="73" name="內容版面配置區 2">
            <a:extLst>
              <a:ext uri="{FF2B5EF4-FFF2-40B4-BE49-F238E27FC236}">
                <a16:creationId xmlns:a16="http://schemas.microsoft.com/office/drawing/2014/main" id="{5E1923C8-6B53-4650-87E4-A217EAE853A6}"/>
              </a:ext>
            </a:extLst>
          </p:cNvPr>
          <p:cNvSpPr txBox="1">
            <a:spLocks/>
          </p:cNvSpPr>
          <p:nvPr/>
        </p:nvSpPr>
        <p:spPr>
          <a:xfrm>
            <a:off x="4832784" y="1260612"/>
            <a:ext cx="3617585" cy="1188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dirty="0">
                <a:solidFill>
                  <a:schemeClr val="bg1"/>
                </a:solidFill>
                <a:ea typeface="微軟正黑體" panose="020B0604030504040204" pitchFamily="34" charset="-120"/>
              </a:rPr>
              <a:t>The </a:t>
            </a:r>
            <a:r>
              <a:rPr lang="en-US" altLang="zh-TW" sz="1400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NVMe</a:t>
            </a:r>
            <a:r>
              <a:rPr lang="en-US" altLang="zh-TW" sz="1400" dirty="0">
                <a:solidFill>
                  <a:schemeClr val="bg1"/>
                </a:solidFill>
                <a:ea typeface="微軟正黑體" panose="020B0604030504040204" pitchFamily="34" charset="-120"/>
              </a:rPr>
              <a:t> Interface, PCIe, M.2, U.2 SSD, and latest technologies such as SSD Over-provisioning and Intel® </a:t>
            </a:r>
            <a:r>
              <a:rPr lang="en-US" altLang="zh-TW" sz="1400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Optane</a:t>
            </a:r>
            <a:r>
              <a:rPr lang="en-US" altLang="zh-TW" sz="1400" dirty="0">
                <a:solidFill>
                  <a:schemeClr val="bg1"/>
                </a:solidFill>
                <a:ea typeface="微軟正黑體" panose="020B0604030504040204" pitchFamily="34" charset="-120"/>
              </a:rPr>
              <a:t>™ are all continuously contributing to the SSD evolution. </a:t>
            </a: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86503636-D4DA-4AFD-B271-1C47B7F34BCD}"/>
              </a:ext>
            </a:extLst>
          </p:cNvPr>
          <p:cNvGrpSpPr/>
          <p:nvPr/>
        </p:nvGrpSpPr>
        <p:grpSpPr>
          <a:xfrm>
            <a:off x="5319713" y="2733444"/>
            <a:ext cx="366386" cy="483146"/>
            <a:chOff x="5968829" y="3050758"/>
            <a:chExt cx="446962" cy="589400"/>
          </a:xfrm>
        </p:grpSpPr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74049957-0142-4892-ADFC-644F0EAFF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12946" y="3108230"/>
              <a:ext cx="352425" cy="476250"/>
            </a:xfrm>
            <a:prstGeom prst="rect">
              <a:avLst/>
            </a:prstGeom>
          </p:spPr>
        </p:pic>
        <p:sp>
          <p:nvSpPr>
            <p:cNvPr id="76" name="矩形: 圓角 75">
              <a:extLst>
                <a:ext uri="{FF2B5EF4-FFF2-40B4-BE49-F238E27FC236}">
                  <a16:creationId xmlns:a16="http://schemas.microsoft.com/office/drawing/2014/main" id="{39BB1EFE-EEC3-4257-A5A5-5AD002F3C9E5}"/>
                </a:ext>
              </a:extLst>
            </p:cNvPr>
            <p:cNvSpPr/>
            <p:nvPr/>
          </p:nvSpPr>
          <p:spPr>
            <a:xfrm>
              <a:off x="5968829" y="3050758"/>
              <a:ext cx="446962" cy="589400"/>
            </a:xfrm>
            <a:prstGeom prst="round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pic>
        <p:nvPicPr>
          <p:cNvPr id="77" name="圖形 76">
            <a:extLst>
              <a:ext uri="{FF2B5EF4-FFF2-40B4-BE49-F238E27FC236}">
                <a16:creationId xmlns:a16="http://schemas.microsoft.com/office/drawing/2014/main" id="{A7CD834D-C722-46A7-AB39-2EAD3B26E6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78" name="標題 1">
            <a:extLst>
              <a:ext uri="{FF2B5EF4-FFF2-40B4-BE49-F238E27FC236}">
                <a16:creationId xmlns:a16="http://schemas.microsoft.com/office/drawing/2014/main" id="{DE005F4F-723A-4435-A717-0F40CF6B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48" y="70435"/>
            <a:ext cx="8229600" cy="812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dirty="0"/>
              <a:t>SSD Evolution Trend</a:t>
            </a:r>
            <a:endParaRPr lang="en-US" altLang="zh-TW" sz="3600" dirty="0">
              <a:solidFill>
                <a:srgbClr val="69F0E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291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56DE3B8-6FE1-4774-AE29-80AE86610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484" y="-38100"/>
            <a:ext cx="9437511" cy="5308600"/>
          </a:xfrm>
          <a:prstGeom prst="rect">
            <a:avLst/>
          </a:prstGeom>
        </p:spPr>
      </p:pic>
      <p:pic>
        <p:nvPicPr>
          <p:cNvPr id="21" name="圖片 20" descr="一張含有 監視器, 室內, 電腦, 鍵盤 的圖片&#10;&#10;自動產生的描述">
            <a:extLst>
              <a:ext uri="{FF2B5EF4-FFF2-40B4-BE49-F238E27FC236}">
                <a16:creationId xmlns:a16="http://schemas.microsoft.com/office/drawing/2014/main" id="{DF754CF9-3E33-4907-94A8-B2D2942C02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flipH="1">
            <a:off x="-19782" y="-9525"/>
            <a:ext cx="9163781" cy="5186005"/>
          </a:xfrm>
          <a:prstGeom prst="rect">
            <a:avLst/>
          </a:prstGeom>
        </p:spPr>
      </p:pic>
      <p:pic>
        <p:nvPicPr>
          <p:cNvPr id="8" name="圖片 7" descr="一張含有 監視器, 室內, 電腦, 鍵盤 的圖片&#10;&#10;自動產生的描述" hidden="1">
            <a:extLst>
              <a:ext uri="{FF2B5EF4-FFF2-40B4-BE49-F238E27FC236}">
                <a16:creationId xmlns:a16="http://schemas.microsoft.com/office/drawing/2014/main" id="{C9D49975-F54B-4E57-9C1F-E7C5C372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7220" y="0"/>
            <a:ext cx="9161220" cy="514350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24161561-DEF2-4D87-A224-E4A4145AA12F}"/>
              </a:ext>
            </a:extLst>
          </p:cNvPr>
          <p:cNvGrpSpPr/>
          <p:nvPr/>
        </p:nvGrpSpPr>
        <p:grpSpPr>
          <a:xfrm rot="20548958">
            <a:off x="-14185359" y="7827"/>
            <a:ext cx="33589050" cy="33589046"/>
            <a:chOff x="-15546663" y="-981202"/>
            <a:chExt cx="36038598" cy="36038600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3A713F8E-2C87-4297-9C74-18DE80DC5B2C}"/>
                </a:ext>
              </a:extLst>
            </p:cNvPr>
            <p:cNvSpPr/>
            <p:nvPr/>
          </p:nvSpPr>
          <p:spPr>
            <a:xfrm>
              <a:off x="-15546663" y="-981202"/>
              <a:ext cx="36038598" cy="36038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 descr="一張含有 桌 的圖片&#10;&#10;自動產生的描述">
              <a:extLst>
                <a:ext uri="{FF2B5EF4-FFF2-40B4-BE49-F238E27FC236}">
                  <a16:creationId xmlns:a16="http://schemas.microsoft.com/office/drawing/2014/main" id="{DECC5EC2-8EB7-41C3-9287-A52AF22D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2" name="圖片 11" descr="一張含有 物件, 坐 的圖片&#10;&#10;自動產生的描述">
              <a:extLst>
                <a:ext uri="{FF2B5EF4-FFF2-40B4-BE49-F238E27FC236}">
                  <a16:creationId xmlns:a16="http://schemas.microsoft.com/office/drawing/2014/main" id="{22EDA3D9-6994-4344-AB62-F30C98DD8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sp>
        <p:nvSpPr>
          <p:cNvPr id="7" name="副標題 16">
            <a:extLst>
              <a:ext uri="{FF2B5EF4-FFF2-40B4-BE49-F238E27FC236}">
                <a16:creationId xmlns:a16="http://schemas.microsoft.com/office/drawing/2014/main" id="{77608CF9-F7FD-491B-A447-C27D6601D583}"/>
              </a:ext>
            </a:extLst>
          </p:cNvPr>
          <p:cNvSpPr txBox="1">
            <a:spLocks/>
          </p:cNvSpPr>
          <p:nvPr/>
        </p:nvSpPr>
        <p:spPr>
          <a:xfrm>
            <a:off x="5200650" y="3919397"/>
            <a:ext cx="3107730" cy="495233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50"/>
              </a:lnSpc>
            </a:pPr>
            <a:r>
              <a:rPr lang="en-US" altLang="zh-TW" sz="5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B7EAEB-FFFF-4906-A541-0E4B4B469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022" y="3248088"/>
            <a:ext cx="4389500" cy="969348"/>
          </a:xfrm>
          <a:prstGeom prst="rect">
            <a:avLst/>
          </a:prstGeom>
        </p:spPr>
      </p:pic>
      <p:sp>
        <p:nvSpPr>
          <p:cNvPr id="6" name="Shape 782" hidden="1">
            <a:extLst>
              <a:ext uri="{FF2B5EF4-FFF2-40B4-BE49-F238E27FC236}">
                <a16:creationId xmlns:a16="http://schemas.microsoft.com/office/drawing/2014/main" id="{67DB04C6-1FF7-4A8A-B42F-C1F18FA49610}"/>
              </a:ext>
            </a:extLst>
          </p:cNvPr>
          <p:cNvSpPr txBox="1">
            <a:spLocks/>
          </p:cNvSpPr>
          <p:nvPr/>
        </p:nvSpPr>
        <p:spPr>
          <a:xfrm>
            <a:off x="4520604" y="3352800"/>
            <a:ext cx="4391918" cy="682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600"/>
              <a:buFontTx/>
            </a:pPr>
            <a:r>
              <a:rPr lang="en-US" altLang="zh-TW">
                <a:solidFill>
                  <a:schemeClr val="lt1"/>
                </a:solidFill>
                <a:latin typeface="Bebas Neue Book" panose="00000500000000000000" pitchFamily="2" charset="0"/>
                <a:ea typeface="Arial"/>
                <a:cs typeface="Arial"/>
                <a:sym typeface="Arial"/>
              </a:rPr>
              <a:t>Is Your Best Choose</a:t>
            </a:r>
            <a:endParaRPr lang="zh-TW" altLang="en-US" b="1">
              <a:solidFill>
                <a:schemeClr val="lt1"/>
              </a:solidFill>
              <a:latin typeface="Bebas Neue Book" panose="00000500000000000000" pitchFamily="2" charset="0"/>
              <a:ea typeface="Microsoft YaHei"/>
              <a:cs typeface="Arial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0976E49-F1BC-4DB6-A024-5AA695E44D62}"/>
              </a:ext>
            </a:extLst>
          </p:cNvPr>
          <p:cNvGrpSpPr/>
          <p:nvPr/>
        </p:nvGrpSpPr>
        <p:grpSpPr>
          <a:xfrm rot="5400000">
            <a:off x="975889" y="641677"/>
            <a:ext cx="9599788" cy="9599788"/>
            <a:chOff x="-921793" y="-407443"/>
            <a:chExt cx="11825786" cy="11825786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4C5F257-6BE6-4794-9AA9-CFECB7D8A5C3}"/>
                </a:ext>
              </a:extLst>
            </p:cNvPr>
            <p:cNvSpPr/>
            <p:nvPr/>
          </p:nvSpPr>
          <p:spPr>
            <a:xfrm>
              <a:off x="-921793" y="-407443"/>
              <a:ext cx="11825786" cy="118257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桌 的圖片&#10;&#10;自動產生的描述">
              <a:extLst>
                <a:ext uri="{FF2B5EF4-FFF2-40B4-BE49-F238E27FC236}">
                  <a16:creationId xmlns:a16="http://schemas.microsoft.com/office/drawing/2014/main" id="{35878099-BA2E-459B-A92A-C563FF419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4874">
              <a:off x="4825575" y="33793"/>
              <a:ext cx="3729595" cy="5570096"/>
            </a:xfrm>
            <a:prstGeom prst="rect">
              <a:avLst/>
            </a:prstGeom>
          </p:spPr>
        </p:pic>
        <p:pic>
          <p:nvPicPr>
            <p:cNvPr id="16" name="圖片 15" descr="一張含有 物件, 坐 的圖片&#10;&#10;自動產生的描述">
              <a:extLst>
                <a:ext uri="{FF2B5EF4-FFF2-40B4-BE49-F238E27FC236}">
                  <a16:creationId xmlns:a16="http://schemas.microsoft.com/office/drawing/2014/main" id="{2FC3942C-0C28-4A57-AB8B-2C82F8C9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42613">
              <a:off x="5115070" y="858737"/>
              <a:ext cx="3148243" cy="3888752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1DD9C035-3CCB-4666-A36D-DBBDE6267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903" y="854831"/>
            <a:ext cx="4538002" cy="2545675"/>
          </a:xfrm>
          <a:prstGeom prst="rect">
            <a:avLst/>
          </a:prstGeom>
        </p:spPr>
      </p:pic>
      <p:pic>
        <p:nvPicPr>
          <p:cNvPr id="18" name="光暈">
            <a:extLst>
              <a:ext uri="{FF2B5EF4-FFF2-40B4-BE49-F238E27FC236}">
                <a16:creationId xmlns:a16="http://schemas.microsoft.com/office/drawing/2014/main" id="{BC72EDE1-ABF4-4C45-99F9-5EC934ED3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5435" y="1083818"/>
            <a:ext cx="2802256" cy="272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60E43D4-0598-49EB-AFFD-1EC89578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>
                <a:latin typeface="微軟正黑體"/>
                <a:ea typeface="微軟正黑體"/>
              </a:rPr>
              <a:t>QNAP SSD Hardware Technologies</a:t>
            </a:r>
            <a:endParaRPr lang="zh-TW" altLang="en-US" b="1">
              <a:latin typeface="微軟正黑體"/>
              <a:ea typeface="微軟正黑體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B27B08D-EA38-4B00-9F60-C0FCF3C645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108075"/>
            <a:ext cx="8054975" cy="1776413"/>
          </a:xfrm>
          <a:prstGeom prst="rect">
            <a:avLst/>
          </a:prstGeom>
        </p:spPr>
        <p:txBody>
          <a:bodyPr anchor="t"/>
          <a:lstStyle/>
          <a:p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Build-in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M.2 SSD SATA Slot TVS-x82, TS-x73U, 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TS-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453BT3, TS-1685</a:t>
            </a:r>
          </a:p>
          <a:p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Build-in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M.2 PCIe </a:t>
            </a:r>
            <a:r>
              <a:rPr lang="en-US" altLang="zh-TW" sz="1800" err="1">
                <a:solidFill>
                  <a:schemeClr val="bg1"/>
                </a:solidFill>
                <a:latin typeface="微軟正黑體"/>
                <a:ea typeface="微軟正黑體"/>
              </a:rPr>
              <a:t>NVMe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 Slot 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：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TVS-x72XT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series, TS-x73, TS-x77</a:t>
            </a:r>
            <a:endParaRPr 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Build-in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U.2 PCIe NVMe Slot 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TS-28888X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QM2 Card Upgrade Option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：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TS-2888X, TS-x77XU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TS-x53BU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TS-x53B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QDA Adapter Option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QDA-A2MAR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QDA-UMP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QDA-U2MP</a:t>
            </a:r>
            <a:endParaRPr 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Excellent hardware design, help dissipate heat efficiently.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98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60E43D4-0598-49EB-AFFD-1EC89578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SSD Software Technologies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B27B08D-EA38-4B00-9F60-C0FCF3C645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5325" y="1117600"/>
            <a:ext cx="8448675" cy="3540125"/>
          </a:xfrm>
          <a:prstGeom prst="rect">
            <a:avLst/>
          </a:prstGeo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en-US" alt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External Over-Provisioning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ache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Cache Types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Global SSD settings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Replace online</a:t>
            </a:r>
          </a:p>
          <a:p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Qtier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Application</a:t>
            </a:r>
          </a:p>
          <a:p>
            <a:pPr lvl="1"/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Auto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tiering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Particular unit/LUN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Rebuilding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Qtier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 Management</a:t>
            </a:r>
          </a:p>
          <a:p>
            <a:pPr lvl="1"/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SSD Health Monitor Tool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Auto SSD Reliability Notification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SSD Supported List Information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SSD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SED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encrypting drives</a:t>
            </a:r>
          </a:p>
          <a:p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6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8">
            <a:extLst>
              <a:ext uri="{FF2B5EF4-FFF2-40B4-BE49-F238E27FC236}">
                <a16:creationId xmlns:a16="http://schemas.microsoft.com/office/drawing/2014/main" id="{7420585C-DB3D-4E2D-9794-1D86F1D32227}"/>
              </a:ext>
            </a:extLst>
          </p:cNvPr>
          <p:cNvSpPr/>
          <p:nvPr/>
        </p:nvSpPr>
        <p:spPr>
          <a:xfrm>
            <a:off x="217801" y="2306430"/>
            <a:ext cx="8721631" cy="263580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6" name="Shape 216"/>
          <p:cNvSpPr txBox="1">
            <a:spLocks noGrp="1"/>
          </p:cNvSpPr>
          <p:nvPr>
            <p:ph type="title" idx="4294967295"/>
          </p:nvPr>
        </p:nvSpPr>
        <p:spPr>
          <a:xfrm>
            <a:off x="491403" y="474297"/>
            <a:ext cx="7859713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Use </a:t>
            </a:r>
            <a:r>
              <a:rPr lang="zh-TW" altLang="en-US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SSD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Profiling Tool</a:t>
            </a:r>
            <a:r>
              <a:rPr lang="zh-TW" altLang="en-US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to measure the </a:t>
            </a:r>
            <a:b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</a:b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Best Additional OP Amount On Your NAS</a:t>
            </a:r>
            <a:endParaRPr lang="zh-TW" altLang="en-US" i="0" u="none" strike="noStrike" cap="none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D1A00A-D26A-004D-AD1F-E6AB92941C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3706" y="1499425"/>
            <a:ext cx="6663004" cy="758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Capacity still matters! For example, more space in the read cache mean more data can be boosted at the same time. </a:t>
            </a:r>
            <a:endParaRPr lang="zh-TW" altLang="en-US" sz="1200">
              <a:solidFill>
                <a:schemeClr val="bg1"/>
              </a:solidFill>
            </a:endParaRPr>
          </a:p>
          <a:p>
            <a:r>
              <a:rPr lang="en-US" altLang="zh-TW" sz="1200">
                <a:solidFill>
                  <a:schemeClr val="bg1"/>
                </a:solidFill>
              </a:rPr>
              <a:t>The upcoming App will give advice for the best configuration based on your required IOPS</a:t>
            </a:r>
            <a:r>
              <a:rPr lang="zh-TW" altLang="en-US" sz="120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03" y="3415568"/>
            <a:ext cx="2876137" cy="135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141" y="2479204"/>
            <a:ext cx="5189661" cy="229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對話框-03.png" hidden="1">
            <a:extLst>
              <a:ext uri="{FF2B5EF4-FFF2-40B4-BE49-F238E27FC236}">
                <a16:creationId xmlns:a16="http://schemas.microsoft.com/office/drawing/2014/main" id="{73E828FF-1D17-4005-A90A-BB4A5FA4C2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6622" y="2180494"/>
            <a:ext cx="2161939" cy="1460159"/>
          </a:xfrm>
          <a:prstGeom prst="rect">
            <a:avLst/>
          </a:prstGeom>
        </p:spPr>
      </p:pic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7EBCF282-6589-4560-B79A-75FCA91D5A0D}"/>
              </a:ext>
            </a:extLst>
          </p:cNvPr>
          <p:cNvSpPr/>
          <p:nvPr/>
        </p:nvSpPr>
        <p:spPr>
          <a:xfrm>
            <a:off x="719702" y="2479204"/>
            <a:ext cx="2128273" cy="692621"/>
          </a:xfrm>
          <a:prstGeom prst="wedgeRectCallout">
            <a:avLst>
              <a:gd name="adj1" fmla="val -37622"/>
              <a:gd name="adj2" fmla="val 81460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Intel® SSD </a:t>
            </a:r>
            <a:br>
              <a:rPr lang="en-US" altLang="zh-TW" sz="1600">
                <a:solidFill>
                  <a:schemeClr val="bg1"/>
                </a:solidFill>
              </a:rPr>
            </a:br>
            <a:r>
              <a:rPr lang="en-US" altLang="zh-TW" sz="1600">
                <a:solidFill>
                  <a:schemeClr val="bg1"/>
                </a:solidFill>
              </a:rPr>
              <a:t>DC S4600 2.5 SSD</a:t>
            </a:r>
          </a:p>
        </p:txBody>
      </p:sp>
    </p:spTree>
    <p:extLst>
      <p:ext uri="{BB962C8B-B14F-4D97-AF65-F5344CB8AC3E}">
        <p14:creationId xmlns:p14="http://schemas.microsoft.com/office/powerpoint/2010/main" val="165710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QNAP Is Your Best Choice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4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107" y="1662510"/>
            <a:ext cx="3084146" cy="37307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C4BE936A-A093-49D8-83D8-1C2C4B3CCF14}"/>
              </a:ext>
            </a:extLst>
          </p:cNvPr>
          <p:cNvSpPr/>
          <p:nvPr/>
        </p:nvSpPr>
        <p:spPr>
          <a:xfrm>
            <a:off x="2267623" y="1196194"/>
            <a:ext cx="1748333" cy="174833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Fast</a:t>
            </a:r>
            <a:endParaRPr lang="zh-TW" altLang="en-US" sz="4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9FB8F51B-E1BD-4A69-9820-0C5972C5CBDB}"/>
              </a:ext>
            </a:extLst>
          </p:cNvPr>
          <p:cNvSpPr/>
          <p:nvPr/>
        </p:nvSpPr>
        <p:spPr>
          <a:xfrm>
            <a:off x="1479523" y="2765508"/>
            <a:ext cx="1748333" cy="1748333"/>
          </a:xfrm>
          <a:prstGeom prst="ellipse">
            <a:avLst/>
          </a:prstGeom>
          <a:solidFill>
            <a:srgbClr val="039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endParaRPr lang="zh-TW" altLang="en-US" sz="4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76D2113-FE21-45EF-B629-75568E6163F3}"/>
              </a:ext>
            </a:extLst>
          </p:cNvPr>
          <p:cNvSpPr/>
          <p:nvPr/>
        </p:nvSpPr>
        <p:spPr>
          <a:xfrm>
            <a:off x="3994681" y="1448433"/>
            <a:ext cx="5943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3 types</a:t>
            </a:r>
            <a:r>
              <a:rPr lang="zh-TW" altLang="en-US">
                <a:solidFill>
                  <a:schemeClr val="bg1"/>
                </a:solidFill>
              </a:rPr>
              <a:t>：</a:t>
            </a:r>
            <a:r>
              <a:rPr lang="en-US" altLang="zh-TW">
                <a:solidFill>
                  <a:schemeClr val="bg1"/>
                </a:solidFill>
              </a:rPr>
              <a:t>Read-Only </a:t>
            </a:r>
            <a:r>
              <a:rPr lang="zh-TW" altLang="en-US">
                <a:solidFill>
                  <a:schemeClr val="bg1"/>
                </a:solidFill>
              </a:rPr>
              <a:t>、</a:t>
            </a:r>
            <a:r>
              <a:rPr lang="en-US" altLang="zh-TW">
                <a:solidFill>
                  <a:schemeClr val="bg1"/>
                </a:solidFill>
              </a:rPr>
              <a:t>Write-only</a:t>
            </a:r>
            <a:r>
              <a:rPr lang="zh-TW" altLang="en-US">
                <a:solidFill>
                  <a:schemeClr val="bg1"/>
                </a:solidFill>
              </a:rPr>
              <a:t>、</a:t>
            </a:r>
            <a:r>
              <a:rPr lang="en-US" altLang="zh-TW">
                <a:solidFill>
                  <a:schemeClr val="bg1"/>
                </a:solidFill>
              </a:rPr>
              <a:t>Read and Write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C3D16B2-6A3A-4BA4-94A6-A3A0D25CB98E}"/>
              </a:ext>
            </a:extLst>
          </p:cNvPr>
          <p:cNvSpPr/>
          <p:nvPr/>
        </p:nvSpPr>
        <p:spPr>
          <a:xfrm>
            <a:off x="3242954" y="2681557"/>
            <a:ext cx="1748333" cy="1748333"/>
          </a:xfrm>
          <a:prstGeom prst="ellipse">
            <a:avLst/>
          </a:prstGeom>
          <a:solidFill>
            <a:srgbClr val="4B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endParaRPr lang="zh-TW" altLang="en-US" sz="4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7AF221-9D46-4938-A8EF-6257E893A17A}"/>
              </a:ext>
            </a:extLst>
          </p:cNvPr>
          <p:cNvSpPr/>
          <p:nvPr/>
        </p:nvSpPr>
        <p:spPr>
          <a:xfrm>
            <a:off x="4848363" y="2764971"/>
            <a:ext cx="3079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Support more than one Volume/LUN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E18B06-7B1D-4E48-8B3D-C162707122DF}"/>
              </a:ext>
            </a:extLst>
          </p:cNvPr>
          <p:cNvSpPr/>
          <p:nvPr/>
        </p:nvSpPr>
        <p:spPr>
          <a:xfrm>
            <a:off x="5042368" y="3069104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Replace online</a:t>
            </a:r>
          </a:p>
          <a:p>
            <a:r>
              <a:rPr lang="en-US" altLang="zh-TW">
                <a:solidFill>
                  <a:schemeClr val="bg1"/>
                </a:solidFill>
              </a:rPr>
              <a:t>No interruption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of storage service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3909534-4AD4-4EF6-86F6-F49D85615113}"/>
              </a:ext>
            </a:extLst>
          </p:cNvPr>
          <p:cNvSpPr/>
          <p:nvPr/>
        </p:nvSpPr>
        <p:spPr>
          <a:xfrm>
            <a:off x="3998300" y="1724001"/>
            <a:ext cx="1649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</a:rPr>
              <a:t>Qtier</a:t>
            </a:r>
            <a:r>
              <a:rPr lang="en-US" altLang="zh-TW">
                <a:solidFill>
                  <a:schemeClr val="bg1"/>
                </a:solidFill>
              </a:rPr>
              <a:t> Auto </a:t>
            </a:r>
            <a:r>
              <a:rPr lang="en-US" altLang="zh-TW" err="1">
                <a:solidFill>
                  <a:schemeClr val="bg1"/>
                </a:solidFill>
              </a:rPr>
              <a:t>Tiering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27332A-5555-4059-A357-3723B548A07A}"/>
              </a:ext>
            </a:extLst>
          </p:cNvPr>
          <p:cNvSpPr/>
          <p:nvPr/>
        </p:nvSpPr>
        <p:spPr>
          <a:xfrm>
            <a:off x="4932646" y="3608687"/>
            <a:ext cx="3645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 IO-aware feature automatically moves data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57DBE27-D69C-4922-9A78-90CD3A3A3779}"/>
              </a:ext>
            </a:extLst>
          </p:cNvPr>
          <p:cNvSpPr/>
          <p:nvPr/>
        </p:nvSpPr>
        <p:spPr>
          <a:xfrm>
            <a:off x="4015956" y="2008449"/>
            <a:ext cx="1901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Re-create </a:t>
            </a:r>
            <a:r>
              <a:rPr lang="en-US" altLang="zh-TW" err="1">
                <a:solidFill>
                  <a:schemeClr val="bg1"/>
                </a:solidFill>
              </a:rPr>
              <a:t>Qtier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AFCE275-E25F-4F48-B7A3-F875986F9AF5}"/>
              </a:ext>
            </a:extLst>
          </p:cNvPr>
          <p:cNvSpPr/>
          <p:nvPr/>
        </p:nvSpPr>
        <p:spPr>
          <a:xfrm>
            <a:off x="4848363" y="3898523"/>
            <a:ext cx="2236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</a:rPr>
              <a:t>Qtier</a:t>
            </a:r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Particular unit/LUN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D07BE3-091B-474C-8327-285E3A61D687}"/>
              </a:ext>
            </a:extLst>
          </p:cNvPr>
          <p:cNvSpPr/>
          <p:nvPr/>
        </p:nvSpPr>
        <p:spPr>
          <a:xfrm>
            <a:off x="-81624" y="2932689"/>
            <a:ext cx="18961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SSD</a:t>
            </a:r>
            <a:r>
              <a:rPr lang="zh-TW" altLang="en-US" sz="1300">
                <a:solidFill>
                  <a:schemeClr val="bg1"/>
                </a:solidFill>
              </a:rPr>
              <a:t> </a:t>
            </a:r>
            <a:r>
              <a:rPr lang="en-US" altLang="zh-TW" sz="1300">
                <a:solidFill>
                  <a:schemeClr val="bg1"/>
                </a:solidFill>
              </a:rPr>
              <a:t>OP Increases</a:t>
            </a:r>
            <a:br>
              <a:rPr lang="en-US" altLang="zh-TW" sz="1300">
                <a:solidFill>
                  <a:schemeClr val="bg1"/>
                </a:solidFill>
              </a:rPr>
            </a:br>
            <a:r>
              <a:rPr lang="en-US" altLang="zh-TW" sz="1300">
                <a:solidFill>
                  <a:schemeClr val="bg1"/>
                </a:solidFill>
              </a:rPr>
              <a:t> Your SSD’s Lifespan</a:t>
            </a:r>
            <a:endParaRPr lang="zh-TW" altLang="en-US" sz="130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FDEEA7-E534-49CC-9017-56C93CED2481}"/>
              </a:ext>
            </a:extLst>
          </p:cNvPr>
          <p:cNvSpPr/>
          <p:nvPr/>
        </p:nvSpPr>
        <p:spPr>
          <a:xfrm>
            <a:off x="0" y="3569289"/>
            <a:ext cx="1907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>
                <a:solidFill>
                  <a:schemeClr val="bg1"/>
                </a:solidFill>
              </a:rPr>
              <a:t>SED </a:t>
            </a:r>
          </a:p>
          <a:p>
            <a:pPr lvl="0">
              <a:defRPr/>
            </a:pPr>
            <a:r>
              <a:rPr lang="en-US" altLang="zh-TW">
                <a:solidFill>
                  <a:schemeClr val="bg1"/>
                </a:solidFill>
              </a:rPr>
              <a:t>encrypting drives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042A92-3CDF-4824-B76F-677969E2AA32}"/>
              </a:ext>
            </a:extLst>
          </p:cNvPr>
          <p:cNvSpPr/>
          <p:nvPr/>
        </p:nvSpPr>
        <p:spPr>
          <a:xfrm>
            <a:off x="97923" y="4216184"/>
            <a:ext cx="1745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>
                <a:solidFill>
                  <a:schemeClr val="bg1"/>
                </a:solidFill>
              </a:rPr>
              <a:t>Health Monitor Tool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60513E0-B9E1-427C-AFBB-A251C19DAB3D}"/>
              </a:ext>
            </a:extLst>
          </p:cNvPr>
          <p:cNvSpPr/>
          <p:nvPr/>
        </p:nvSpPr>
        <p:spPr>
          <a:xfrm>
            <a:off x="401363" y="4479740"/>
            <a:ext cx="2727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>
                <a:solidFill>
                  <a:schemeClr val="bg1"/>
                </a:solidFill>
              </a:rPr>
              <a:t>Auto SSD Reliability Notification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631B9C8-53B1-44D3-B389-8044775B77AC}"/>
              </a:ext>
            </a:extLst>
          </p:cNvPr>
          <p:cNvSpPr/>
          <p:nvPr/>
        </p:nvSpPr>
        <p:spPr>
          <a:xfrm>
            <a:off x="4707379" y="4392380"/>
            <a:ext cx="1441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</a:rPr>
              <a:t>PCIe</a:t>
            </a:r>
            <a:r>
              <a:rPr lang="en-US" altLang="zh-TW">
                <a:solidFill>
                  <a:schemeClr val="bg1"/>
                </a:solidFill>
              </a:rPr>
              <a:t> SSD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Card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3F5ECF2-58E6-4BD3-928D-FE012DEFB141}"/>
              </a:ext>
            </a:extLst>
          </p:cNvPr>
          <p:cNvSpPr/>
          <p:nvPr/>
        </p:nvSpPr>
        <p:spPr>
          <a:xfrm>
            <a:off x="4015956" y="2259272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</a:rPr>
              <a:t>PCIe</a:t>
            </a:r>
            <a:r>
              <a:rPr lang="en-US" altLang="zh-TW">
                <a:solidFill>
                  <a:schemeClr val="bg1"/>
                </a:solidFill>
              </a:rPr>
              <a:t> SSD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Card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B6B354E-4EA5-47C9-9BD0-3D1987FF7168}"/>
              </a:ext>
            </a:extLst>
          </p:cNvPr>
          <p:cNvSpPr/>
          <p:nvPr/>
        </p:nvSpPr>
        <p:spPr>
          <a:xfrm>
            <a:off x="4736666" y="4128942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SSD drive bay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FC9FA7A-DB1F-4CAE-B268-019BA13D1CD3}"/>
              </a:ext>
            </a:extLst>
          </p:cNvPr>
          <p:cNvSpPr/>
          <p:nvPr/>
        </p:nvSpPr>
        <p:spPr>
          <a:xfrm>
            <a:off x="3947895" y="1151423"/>
            <a:ext cx="3640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Set up SSD OP to boost  SSD performance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0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標題 1">
            <a:extLst>
              <a:ext uri="{FF2B5EF4-FFF2-40B4-BE49-F238E27FC236}">
                <a16:creationId xmlns:a16="http://schemas.microsoft.com/office/drawing/2014/main" id="{185787F6-9D22-4527-95E3-C7CEB1E2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48" y="70435"/>
            <a:ext cx="8229600" cy="812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/>
              <a:t>SSD Evolution Trend</a:t>
            </a:r>
            <a:endParaRPr lang="en-US" altLang="zh-TW" sz="3600">
              <a:solidFill>
                <a:srgbClr val="69F0E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958840CA-2D55-4C62-808A-124FADF67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65" y="3198461"/>
            <a:ext cx="3985277" cy="108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8F947333-DA7B-44A5-B4F6-CD277E2B8EEC}"/>
              </a:ext>
            </a:extLst>
          </p:cNvPr>
          <p:cNvSpPr txBox="1">
            <a:spLocks/>
          </p:cNvSpPr>
          <p:nvPr/>
        </p:nvSpPr>
        <p:spPr>
          <a:xfrm>
            <a:off x="750562" y="1265207"/>
            <a:ext cx="3652280" cy="95395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TW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As the SSD price keeps falling, smaller SSDs that have been purchased in the past can be replaced with larger SSD.</a:t>
            </a:r>
          </a:p>
        </p:txBody>
      </p:sp>
      <p:pic>
        <p:nvPicPr>
          <p:cNvPr id="30" name="圖片 13">
            <a:extLst>
              <a:ext uri="{FF2B5EF4-FFF2-40B4-BE49-F238E27FC236}">
                <a16:creationId xmlns:a16="http://schemas.microsoft.com/office/drawing/2014/main" id="{DD47307B-31ED-4AC5-A75F-7018F36E29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41652" y="3465104"/>
            <a:ext cx="2227110" cy="579431"/>
          </a:xfrm>
          <a:prstGeom prst="rect">
            <a:avLst/>
          </a:prstGeom>
        </p:spPr>
      </p:pic>
      <p:pic>
        <p:nvPicPr>
          <p:cNvPr id="31" name="圖片 13">
            <a:extLst>
              <a:ext uri="{FF2B5EF4-FFF2-40B4-BE49-F238E27FC236}">
                <a16:creationId xmlns:a16="http://schemas.microsoft.com/office/drawing/2014/main" id="{709F4510-8931-4555-9927-D91997E08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397441" y="3457829"/>
            <a:ext cx="1977619" cy="674776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EB02E36-D2D2-4763-90EC-A8C575D4F7B3}"/>
              </a:ext>
            </a:extLst>
          </p:cNvPr>
          <p:cNvSpPr/>
          <p:nvPr/>
        </p:nvSpPr>
        <p:spPr>
          <a:xfrm>
            <a:off x="487048" y="4842902"/>
            <a:ext cx="4527201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6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6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r</a:t>
            </a:r>
            <a:r>
              <a:rPr lang="en-US" altLang="zh-TW" sz="6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ces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/</a:t>
            </a:r>
            <a:r>
              <a:rPr lang="en-US" altLang="zh-TW" sz="6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wh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i</a:t>
            </a:r>
            <a:r>
              <a:rPr lang="en-US" altLang="zh-TW" sz="6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te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-pap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e</a:t>
            </a:r>
            <a:r>
              <a:rPr lang="en-US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r</a:t>
            </a:r>
            <a:r>
              <a:rPr lang="zh-TW" altLang="zh-TW" sz="68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68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1B343021-9ED7-464E-BD1A-121CCFAE5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772828"/>
              </p:ext>
            </p:extLst>
          </p:nvPr>
        </p:nvGraphicFramePr>
        <p:xfrm>
          <a:off x="417564" y="2102248"/>
          <a:ext cx="3985278" cy="105093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28426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328426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328426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</a:tblGrid>
              <a:tr h="359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dirty="0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Disk Type</a:t>
                      </a:r>
                      <a:endParaRPr lang="zh-TW" altLang="en-US" sz="1200" dirty="0">
                        <a:solidFill>
                          <a:srgbClr val="2CF8FD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 dirty="0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SW </a:t>
                      </a:r>
                      <a:r>
                        <a:rPr lang="af-ZA" sz="1200" dirty="0">
                          <a:solidFill>
                            <a:srgbClr val="2CF8F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 dirty="0">
                          <a:solidFill>
                            <a:srgbClr val="2CF8FD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RW</a:t>
                      </a:r>
                      <a:r>
                        <a:rPr lang="af-ZA" sz="1200" dirty="0">
                          <a:solidFill>
                            <a:srgbClr val="2CF8FD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200" dirty="0">
                          <a:solidFill>
                            <a:srgbClr val="2CF8F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(IOPS)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3458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HDD</a:t>
                      </a:r>
                      <a:endParaRPr lang="af-ZA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100</a:t>
                      </a:r>
                      <a:endParaRPr lang="en-US" altLang="zh-TW" sz="1200" b="1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350</a:t>
                      </a:r>
                      <a:endParaRPr lang="en-US" altLang="zh-TW" sz="1200" b="1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3458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SSD</a:t>
                      </a:r>
                      <a:endParaRPr lang="af-ZA" sz="1200" b="1"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300</a:t>
                      </a:r>
                      <a:endParaRPr lang="en-US" altLang="zh-TW" sz="1200" b="1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</a:rPr>
                        <a:t>60000</a:t>
                      </a:r>
                      <a:endParaRPr lang="en-US" altLang="zh-TW" sz="1200" b="1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96007"/>
                  </a:ext>
                </a:extLst>
              </a:tr>
            </a:tbl>
          </a:graphicData>
        </a:graphic>
      </p:graphicFrame>
      <p:sp>
        <p:nvSpPr>
          <p:cNvPr id="42" name="內容版面配置區 2">
            <a:extLst>
              <a:ext uri="{FF2B5EF4-FFF2-40B4-BE49-F238E27FC236}">
                <a16:creationId xmlns:a16="http://schemas.microsoft.com/office/drawing/2014/main" id="{A27121EC-FABE-4953-A14C-D37F733323A6}"/>
              </a:ext>
            </a:extLst>
          </p:cNvPr>
          <p:cNvSpPr txBox="1">
            <a:spLocks/>
          </p:cNvSpPr>
          <p:nvPr/>
        </p:nvSpPr>
        <p:spPr>
          <a:xfrm>
            <a:off x="5052060" y="1291707"/>
            <a:ext cx="3732590" cy="997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dirty="0">
                <a:solidFill>
                  <a:schemeClr val="bg1"/>
                </a:solidFill>
                <a:ea typeface="微軟正黑體" panose="020B0604030504040204" pitchFamily="34" charset="-120"/>
              </a:rPr>
              <a:t>With modern applications it is required higher storage performance, SSD is becoming more popular and is being widely used. 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EFA737FD-29E8-4603-9E35-2E58F188D7FF}"/>
              </a:ext>
            </a:extLst>
          </p:cNvPr>
          <p:cNvGrpSpPr/>
          <p:nvPr/>
        </p:nvGrpSpPr>
        <p:grpSpPr>
          <a:xfrm>
            <a:off x="4800600" y="2136777"/>
            <a:ext cx="3732590" cy="2271152"/>
            <a:chOff x="4800600" y="2322152"/>
            <a:chExt cx="3732590" cy="2271152"/>
          </a:xfrm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F1E56FA6-EF9F-404E-B060-617F4566B873}"/>
                </a:ext>
              </a:extLst>
            </p:cNvPr>
            <p:cNvSpPr/>
            <p:nvPr/>
          </p:nvSpPr>
          <p:spPr>
            <a:xfrm>
              <a:off x="4800600" y="2322152"/>
              <a:ext cx="3732590" cy="2271152"/>
            </a:xfrm>
            <a:prstGeom prst="roundRect">
              <a:avLst>
                <a:gd name="adj" fmla="val 0"/>
              </a:avLst>
            </a:pr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B5AE073B-09F3-42BB-8311-A167863D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6125" y="2404535"/>
              <a:ext cx="3561541" cy="2101723"/>
            </a:xfrm>
            <a:prstGeom prst="rect">
              <a:avLst/>
            </a:prstGeom>
          </p:spPr>
        </p:pic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91672380-6E24-40EE-AF33-078A6324D89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6446773" y="2837036"/>
            <a:ext cx="219475" cy="120711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62BB4D9-556E-4565-80B3-7518CD97071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6666248" y="2837035"/>
            <a:ext cx="219475" cy="120711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E44262C-0BCE-4C47-B650-BF7762E20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89" t="18855" r="41063" b="32997"/>
          <a:stretch/>
        </p:blipFill>
        <p:spPr>
          <a:xfrm>
            <a:off x="6248365" y="5143500"/>
            <a:ext cx="835767" cy="1671533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64AD6E08-D77D-4447-9C05-9616545087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476250" y="114350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SSD Cost Per GB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" name="Google Shape;169;p18">
            <a:extLst>
              <a:ext uri="{FF2B5EF4-FFF2-40B4-BE49-F238E27FC236}">
                <a16:creationId xmlns:a16="http://schemas.microsoft.com/office/drawing/2014/main" id="{B348132A-8547-45D0-85BD-06C7611AF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35461"/>
              </p:ext>
            </p:extLst>
          </p:nvPr>
        </p:nvGraphicFramePr>
        <p:xfrm>
          <a:off x="5382383" y="1447268"/>
          <a:ext cx="2723805" cy="9194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46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53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2CFEFF"/>
                          </a:solidFill>
                          <a:latin typeface="+mn-lt"/>
                          <a:ea typeface="微軟正黑體"/>
                        </a:rPr>
                        <a:t>SSD Type</a:t>
                      </a:r>
                      <a:endParaRPr sz="1200" u="none" strike="noStrike" cap="none" dirty="0">
                        <a:solidFill>
                          <a:srgbClr val="2CFEFF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u="none" strike="noStrike" cap="none" dirty="0">
                          <a:solidFill>
                            <a:srgbClr val="2CFEFF"/>
                          </a:solidFill>
                          <a:latin typeface="+mn-lt"/>
                          <a:ea typeface="微軟正黑體"/>
                        </a:rPr>
                        <a:t>Price Range</a:t>
                      </a:r>
                      <a:endParaRPr sz="1200" u="none" strike="noStrike" cap="none" dirty="0">
                        <a:solidFill>
                          <a:srgbClr val="2CFEFF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58C4EA"/>
                          </a:solidFill>
                          <a:latin typeface="+mn-lt"/>
                          <a:ea typeface="微軟正黑體"/>
                        </a:rPr>
                        <a:t>MLC</a:t>
                      </a:r>
                      <a:endParaRPr sz="1200" b="1" u="none" strike="noStrike" cap="none" dirty="0">
                        <a:solidFill>
                          <a:srgbClr val="58C4EA"/>
                        </a:solidFill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~50%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 cap="none" dirty="0">
                          <a:solidFill>
                            <a:srgbClr val="58C4EA"/>
                          </a:solidFill>
                          <a:latin typeface="+mn-lt"/>
                          <a:ea typeface="微軟正黑體"/>
                        </a:rPr>
                        <a:t>TLC/QLC</a:t>
                      </a:r>
                      <a:endParaRPr sz="1200" b="1" u="none" strike="noStrike" cap="none" dirty="0">
                        <a:solidFill>
                          <a:srgbClr val="58C4EA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~40%</a:t>
                      </a:r>
                      <a:endParaRPr sz="1200" dirty="0">
                        <a:solidFill>
                          <a:schemeClr val="bg1"/>
                        </a:solidFill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Google Shape;171;p18">
            <a:extLst>
              <a:ext uri="{FF2B5EF4-FFF2-40B4-BE49-F238E27FC236}">
                <a16:creationId xmlns:a16="http://schemas.microsoft.com/office/drawing/2014/main" id="{FFEAFE35-80C5-4082-A1BD-B2578365C4A1}"/>
              </a:ext>
            </a:extLst>
          </p:cNvPr>
          <p:cNvSpPr txBox="1"/>
          <p:nvPr/>
        </p:nvSpPr>
        <p:spPr>
          <a:xfrm>
            <a:off x="434301" y="980650"/>
            <a:ext cx="73818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600" dirty="0">
                <a:solidFill>
                  <a:schemeClr val="lt1"/>
                </a:solidFill>
                <a:latin typeface="+mn-lt"/>
                <a:ea typeface="微軟正黑體" panose="020B0604030504040204" pitchFamily="34" charset="-120"/>
              </a:rPr>
              <a:t>But even the same SSD type, price can have major difference.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499D758-B0C0-4160-9A8C-D10CB4A06922}"/>
              </a:ext>
            </a:extLst>
          </p:cNvPr>
          <p:cNvSpPr/>
          <p:nvPr/>
        </p:nvSpPr>
        <p:spPr>
          <a:xfrm>
            <a:off x="5666250" y="3211491"/>
            <a:ext cx="2265532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800" dirty="0">
                <a:solidFill>
                  <a:srgbClr val="2CFEFF"/>
                </a:solidFill>
                <a:latin typeface="+mn-lt"/>
                <a:ea typeface="微軟正黑體"/>
              </a:rPr>
              <a:t>What has caused these different price levels on SSDs?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35DF3FD-EA5B-45D9-B812-BADD7044B368}"/>
              </a:ext>
            </a:extLst>
          </p:cNvPr>
          <p:cNvGrpSpPr/>
          <p:nvPr/>
        </p:nvGrpSpPr>
        <p:grpSpPr>
          <a:xfrm>
            <a:off x="550838" y="1441192"/>
            <a:ext cx="5178151" cy="4064000"/>
            <a:chOff x="550838" y="1441192"/>
            <a:chExt cx="5178151" cy="4064000"/>
          </a:xfrm>
        </p:grpSpPr>
        <p:graphicFrame>
          <p:nvGraphicFramePr>
            <p:cNvPr id="35" name="圖表 34">
              <a:extLst>
                <a:ext uri="{FF2B5EF4-FFF2-40B4-BE49-F238E27FC236}">
                  <a16:creationId xmlns:a16="http://schemas.microsoft.com/office/drawing/2014/main" id="{E8740FB0-DD3B-4D31-8C83-B37B8873ED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49877858"/>
                </p:ext>
              </p:extLst>
            </p:nvPr>
          </p:nvGraphicFramePr>
          <p:xfrm>
            <a:off x="550838" y="1441192"/>
            <a:ext cx="5178151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016CF5B0-6C41-4B72-9728-618205985096}"/>
                </a:ext>
              </a:extLst>
            </p:cNvPr>
            <p:cNvSpPr/>
            <p:nvPr/>
          </p:nvSpPr>
          <p:spPr>
            <a:xfrm>
              <a:off x="2264197" y="2584797"/>
              <a:ext cx="1369287" cy="19775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CF8FD"/>
                </a:gs>
                <a:gs pos="0">
                  <a:srgbClr val="4ABBE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658A0BB-3345-4DE7-8DD0-C9DCA6B899DC}"/>
                </a:ext>
              </a:extLst>
            </p:cNvPr>
            <p:cNvSpPr/>
            <p:nvPr/>
          </p:nvSpPr>
          <p:spPr>
            <a:xfrm>
              <a:off x="2264198" y="2577593"/>
              <a:ext cx="13692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Kingston KC 1000 480GB</a:t>
              </a: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DE0F968D-0160-42B3-806F-013F77B352E9}"/>
                </a:ext>
              </a:extLst>
            </p:cNvPr>
            <p:cNvSpPr/>
            <p:nvPr/>
          </p:nvSpPr>
          <p:spPr>
            <a:xfrm>
              <a:off x="3139913" y="1644669"/>
              <a:ext cx="1481496" cy="19775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CF8FD"/>
                </a:gs>
                <a:gs pos="0">
                  <a:srgbClr val="4ABBE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0ADD912F-7180-4F5F-9FB7-8DA145C8F42C}"/>
                </a:ext>
              </a:extLst>
            </p:cNvPr>
            <p:cNvSpPr/>
            <p:nvPr/>
          </p:nvSpPr>
          <p:spPr>
            <a:xfrm>
              <a:off x="3132489" y="1631608"/>
              <a:ext cx="1481496" cy="215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Intel DC S3520 480GB MLC</a:t>
              </a: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56C70FFF-FB85-41FC-B847-AAB1BF6EB137}"/>
                </a:ext>
              </a:extLst>
            </p:cNvPr>
            <p:cNvSpPr/>
            <p:nvPr/>
          </p:nvSpPr>
          <p:spPr>
            <a:xfrm>
              <a:off x="1698266" y="2914272"/>
              <a:ext cx="1334020" cy="19775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CF8FD"/>
                </a:gs>
                <a:gs pos="0">
                  <a:srgbClr val="4ABBE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E4359E5-56A4-49C8-B01D-EEE870EDEB8C}"/>
                </a:ext>
              </a:extLst>
            </p:cNvPr>
            <p:cNvSpPr/>
            <p:nvPr/>
          </p:nvSpPr>
          <p:spPr>
            <a:xfrm>
              <a:off x="1702955" y="2906394"/>
              <a:ext cx="133402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Samsung 970Pro 512GB</a:t>
              </a: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6026CEDE-B355-49C9-8AE1-0DC026E59663}"/>
                </a:ext>
              </a:extLst>
            </p:cNvPr>
            <p:cNvSpPr/>
            <p:nvPr/>
          </p:nvSpPr>
          <p:spPr>
            <a:xfrm>
              <a:off x="2342395" y="3347600"/>
              <a:ext cx="1470117" cy="57818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CF8FD"/>
                </a:gs>
                <a:gs pos="0">
                  <a:srgbClr val="4ABBE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00DE3B4F-4B30-4C49-8967-B19895175850}"/>
                </a:ext>
              </a:extLst>
            </p:cNvPr>
            <p:cNvSpPr txBox="1"/>
            <p:nvPr/>
          </p:nvSpPr>
          <p:spPr>
            <a:xfrm>
              <a:off x="2405083" y="3361755"/>
              <a:ext cx="1662581" cy="58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TLC</a:t>
              </a:r>
            </a:p>
            <a:p>
              <a:pPr lvl="0"/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Intel 600P M.2 2280 512GB</a:t>
              </a:r>
            </a:p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Kingston KC 400 512GB</a:t>
              </a:r>
            </a:p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Lexar NS100 480GB</a:t>
              </a: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4BEC275A-9D04-4A7B-BA9D-04A8DC7DE249}"/>
                </a:ext>
              </a:extLst>
            </p:cNvPr>
            <p:cNvSpPr/>
            <p:nvPr/>
          </p:nvSpPr>
          <p:spPr>
            <a:xfrm>
              <a:off x="922844" y="3791994"/>
              <a:ext cx="1341353" cy="51045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CF8FD"/>
                </a:gs>
                <a:gs pos="0">
                  <a:srgbClr val="4ABBE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3D4D4B5A-D7FD-4AD2-9EAF-EA84D9BBE71A}"/>
                </a:ext>
              </a:extLst>
            </p:cNvPr>
            <p:cNvSpPr txBox="1"/>
            <p:nvPr/>
          </p:nvSpPr>
          <p:spPr>
            <a:xfrm>
              <a:off x="1006002" y="3743995"/>
              <a:ext cx="2531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QLC</a:t>
              </a:r>
            </a:p>
            <a:p>
              <a:pPr lvl="0"/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Crucial P1 500GB</a:t>
              </a:r>
            </a:p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Intel SSD 660p 542GB</a:t>
              </a:r>
            </a:p>
            <a:p>
              <a:r>
                <a:rPr lang="en-US" altLang="zh-TW" sz="800">
                  <a:solidFill>
                    <a:schemeClr val="bg2">
                      <a:lumMod val="10000"/>
                    </a:schemeClr>
                  </a:solidFill>
                </a:rPr>
                <a:t>ADATA SU630 480GB</a:t>
              </a:r>
            </a:p>
          </p:txBody>
        </p:sp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77BD8C60-08D0-423F-B83D-8F287037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676" y="3022410"/>
            <a:ext cx="219475" cy="120711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D6674849-5768-4055-8A2B-A1174B8C0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02" y="3022409"/>
            <a:ext cx="219475" cy="120711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86884D47-4617-4763-832B-6D234D7F2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89" t="18855" r="41063" b="32997"/>
          <a:stretch/>
        </p:blipFill>
        <p:spPr>
          <a:xfrm>
            <a:off x="6248365" y="2814585"/>
            <a:ext cx="835767" cy="1671533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FE526F39-49AB-4639-A1BF-EB249D7E9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30;p25">
            <a:extLst>
              <a:ext uri="{FF2B5EF4-FFF2-40B4-BE49-F238E27FC236}">
                <a16:creationId xmlns:a16="http://schemas.microsoft.com/office/drawing/2014/main" id="{BB3937CE-4C77-44B7-B5E6-E67CEDC8A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014" y="86609"/>
            <a:ext cx="8229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SSD Selection Based on Workload</a:t>
            </a:r>
            <a:endParaRPr dirty="0">
              <a:sym typeface="Arial"/>
            </a:endParaRPr>
          </a:p>
        </p:txBody>
      </p:sp>
      <p:pic>
        <p:nvPicPr>
          <p:cNvPr id="41" name="圖形 5">
            <a:extLst>
              <a:ext uri="{FF2B5EF4-FFF2-40B4-BE49-F238E27FC236}">
                <a16:creationId xmlns:a16="http://schemas.microsoft.com/office/drawing/2014/main" id="{13F188DD-CCAB-45A0-B3B4-6BC2ED96C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549" y="2300042"/>
            <a:ext cx="2921530" cy="974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E926985F-4325-4525-9B63-F6877676D469}"/>
              </a:ext>
            </a:extLst>
          </p:cNvPr>
          <p:cNvSpPr/>
          <p:nvPr/>
        </p:nvSpPr>
        <p:spPr>
          <a:xfrm>
            <a:off x="6144049" y="2368866"/>
            <a:ext cx="261053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2CF8FD"/>
                </a:solidFill>
                <a:latin typeface="+mn-lt"/>
                <a:ea typeface="微軟正黑體" panose="020B0604030504040204" pitchFamily="34" charset="-120"/>
              </a:rPr>
              <a:t>To select the SSD, you need to understand your workload!</a:t>
            </a: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472F3E8A-670F-4F16-A04B-379D4071C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0808" y="159914"/>
            <a:ext cx="941092" cy="160248"/>
          </a:xfrm>
          <a:prstGeom prst="rect">
            <a:avLst/>
          </a:prstGeom>
        </p:spPr>
      </p:pic>
      <p:sp>
        <p:nvSpPr>
          <p:cNvPr id="44" name="Rectangle 1">
            <a:extLst>
              <a:ext uri="{FF2B5EF4-FFF2-40B4-BE49-F238E27FC236}">
                <a16:creationId xmlns:a16="http://schemas.microsoft.com/office/drawing/2014/main" id="{57ED1C6A-E3F6-4592-B4D1-08EE14CC6BF8}"/>
              </a:ext>
            </a:extLst>
          </p:cNvPr>
          <p:cNvSpPr/>
          <p:nvPr/>
        </p:nvSpPr>
        <p:spPr>
          <a:xfrm>
            <a:off x="704675" y="5753926"/>
            <a:ext cx="7734650" cy="3991016"/>
          </a:xfrm>
          <a:prstGeom prst="roundRect">
            <a:avLst>
              <a:gd name="adj" fmla="val 4243"/>
            </a:avLst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形 44" hidden="1">
            <a:extLst>
              <a:ext uri="{FF2B5EF4-FFF2-40B4-BE49-F238E27FC236}">
                <a16:creationId xmlns:a16="http://schemas.microsoft.com/office/drawing/2014/main" id="{FFE927F9-1879-4FA0-92EF-36F210B102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39" t="-9147"/>
          <a:stretch/>
        </p:blipFill>
        <p:spPr>
          <a:xfrm>
            <a:off x="1176316" y="4496714"/>
            <a:ext cx="3305330" cy="3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20B84D00-E6B5-4249-920A-C93F354EB97D}"/>
              </a:ext>
            </a:extLst>
          </p:cNvPr>
          <p:cNvSpPr/>
          <p:nvPr/>
        </p:nvSpPr>
        <p:spPr>
          <a:xfrm>
            <a:off x="4560814" y="4046223"/>
            <a:ext cx="953083" cy="32314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0">
                <a:srgbClr val="C0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8D183EB-8CAD-45FE-8002-27D39DCFA960}"/>
              </a:ext>
            </a:extLst>
          </p:cNvPr>
          <p:cNvSpPr/>
          <p:nvPr/>
        </p:nvSpPr>
        <p:spPr>
          <a:xfrm>
            <a:off x="3332728" y="3794410"/>
            <a:ext cx="953083" cy="32314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00"/>
              </a:gs>
              <a:gs pos="0">
                <a:srgbClr val="FFD2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15FF0DAF-9251-4FC5-8B9B-856D68ED8118}"/>
              </a:ext>
            </a:extLst>
          </p:cNvPr>
          <p:cNvSpPr/>
          <p:nvPr/>
        </p:nvSpPr>
        <p:spPr>
          <a:xfrm>
            <a:off x="2129882" y="3304382"/>
            <a:ext cx="953083" cy="32314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FF96"/>
              </a:gs>
              <a:gs pos="0">
                <a:srgbClr val="3FFF9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Google Shape;231;p25">
            <a:extLst>
              <a:ext uri="{FF2B5EF4-FFF2-40B4-BE49-F238E27FC236}">
                <a16:creationId xmlns:a16="http://schemas.microsoft.com/office/drawing/2014/main" id="{578C004A-9E2B-45F0-9AC3-BAF4E0095826}"/>
              </a:ext>
            </a:extLst>
          </p:cNvPr>
          <p:cNvCxnSpPr>
            <a:cxnSpLocks/>
          </p:cNvCxnSpPr>
          <p:nvPr/>
        </p:nvCxnSpPr>
        <p:spPr>
          <a:xfrm>
            <a:off x="764100" y="1312348"/>
            <a:ext cx="0" cy="3128033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" name="Google Shape;232;p25">
            <a:extLst>
              <a:ext uri="{FF2B5EF4-FFF2-40B4-BE49-F238E27FC236}">
                <a16:creationId xmlns:a16="http://schemas.microsoft.com/office/drawing/2014/main" id="{86B7B3B8-2E6D-46D1-A6A6-D92A6372569C}"/>
              </a:ext>
            </a:extLst>
          </p:cNvPr>
          <p:cNvCxnSpPr>
            <a:cxnSpLocks/>
          </p:cNvCxnSpPr>
          <p:nvPr/>
        </p:nvCxnSpPr>
        <p:spPr>
          <a:xfrm flipH="1">
            <a:off x="764101" y="4440381"/>
            <a:ext cx="4902067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234;p25">
            <a:extLst>
              <a:ext uri="{FF2B5EF4-FFF2-40B4-BE49-F238E27FC236}">
                <a16:creationId xmlns:a16="http://schemas.microsoft.com/office/drawing/2014/main" id="{109657A7-2E5D-42E8-9BE6-5407E50F590A}"/>
              </a:ext>
            </a:extLst>
          </p:cNvPr>
          <p:cNvSpPr txBox="1"/>
          <p:nvPr/>
        </p:nvSpPr>
        <p:spPr>
          <a:xfrm>
            <a:off x="1270337" y="4542626"/>
            <a:ext cx="3741730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 = </a:t>
            </a:r>
            <a:r>
              <a:rPr lang="en-US" sz="1200" dirty="0">
                <a:solidFill>
                  <a:schemeClr val="bg1"/>
                </a:solidFill>
              </a:rPr>
              <a:t>Consistent Write </a:t>
            </a:r>
            <a:r>
              <a:rPr lang="en-US" sz="1200" b="0" i="0" u="none" strike="noStrike" cap="none" dirty="0">
                <a:solidFill>
                  <a:schemeClr val="bg1"/>
                </a:solidFill>
                <a:sym typeface="Arial"/>
              </a:rPr>
              <a:t>Performance / Endurance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Google Shape;235;p25">
            <a:extLst>
              <a:ext uri="{FF2B5EF4-FFF2-40B4-BE49-F238E27FC236}">
                <a16:creationId xmlns:a16="http://schemas.microsoft.com/office/drawing/2014/main" id="{142AC151-6684-499A-9DCD-267A05AFAB57}"/>
              </a:ext>
            </a:extLst>
          </p:cNvPr>
          <p:cNvSpPr txBox="1"/>
          <p:nvPr/>
        </p:nvSpPr>
        <p:spPr>
          <a:xfrm>
            <a:off x="269406" y="4478487"/>
            <a:ext cx="5132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Low</a:t>
            </a:r>
            <a:endParaRPr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36;p25">
            <a:extLst>
              <a:ext uri="{FF2B5EF4-FFF2-40B4-BE49-F238E27FC236}">
                <a16:creationId xmlns:a16="http://schemas.microsoft.com/office/drawing/2014/main" id="{B7629E0A-5391-44A6-AC5C-0A242D011062}"/>
              </a:ext>
            </a:extLst>
          </p:cNvPr>
          <p:cNvSpPr txBox="1"/>
          <p:nvPr/>
        </p:nvSpPr>
        <p:spPr>
          <a:xfrm>
            <a:off x="210743" y="1169166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endParaRPr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37;p25">
            <a:extLst>
              <a:ext uri="{FF2B5EF4-FFF2-40B4-BE49-F238E27FC236}">
                <a16:creationId xmlns:a16="http://schemas.microsoft.com/office/drawing/2014/main" id="{608D0AE0-14F9-441E-89F9-A19565C1DFC2}"/>
              </a:ext>
            </a:extLst>
          </p:cNvPr>
          <p:cNvSpPr txBox="1"/>
          <p:nvPr/>
        </p:nvSpPr>
        <p:spPr>
          <a:xfrm>
            <a:off x="5112811" y="4503971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endParaRPr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239;p25">
            <a:extLst>
              <a:ext uri="{FF2B5EF4-FFF2-40B4-BE49-F238E27FC236}">
                <a16:creationId xmlns:a16="http://schemas.microsoft.com/office/drawing/2014/main" id="{454BC0B2-F99A-412E-931D-6790D417869D}"/>
              </a:ext>
            </a:extLst>
          </p:cNvPr>
          <p:cNvSpPr txBox="1"/>
          <p:nvPr/>
        </p:nvSpPr>
        <p:spPr>
          <a:xfrm>
            <a:off x="2384180" y="3328262"/>
            <a:ext cx="522900" cy="29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TLC</a:t>
            </a:r>
            <a:endParaRPr sz="1200" b="0" i="0" u="none" strike="noStrike" cap="none">
              <a:solidFill>
                <a:schemeClr val="bg2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0;p25">
            <a:extLst>
              <a:ext uri="{FF2B5EF4-FFF2-40B4-BE49-F238E27FC236}">
                <a16:creationId xmlns:a16="http://schemas.microsoft.com/office/drawing/2014/main" id="{E1C15614-84F0-4A7F-9FB4-ED1953AE9D32}"/>
              </a:ext>
            </a:extLst>
          </p:cNvPr>
          <p:cNvSpPr txBox="1"/>
          <p:nvPr/>
        </p:nvSpPr>
        <p:spPr>
          <a:xfrm>
            <a:off x="3566692" y="3812543"/>
            <a:ext cx="5629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MLC</a:t>
            </a:r>
            <a:endParaRPr sz="12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41;p25">
            <a:extLst>
              <a:ext uri="{FF2B5EF4-FFF2-40B4-BE49-F238E27FC236}">
                <a16:creationId xmlns:a16="http://schemas.microsoft.com/office/drawing/2014/main" id="{E3AD19BC-8350-48BB-851C-10D9506F8B62}"/>
              </a:ext>
            </a:extLst>
          </p:cNvPr>
          <p:cNvSpPr txBox="1"/>
          <p:nvPr/>
        </p:nvSpPr>
        <p:spPr>
          <a:xfrm>
            <a:off x="4781964" y="4060312"/>
            <a:ext cx="53412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SLC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42;p25">
            <a:extLst>
              <a:ext uri="{FF2B5EF4-FFF2-40B4-BE49-F238E27FC236}">
                <a16:creationId xmlns:a16="http://schemas.microsoft.com/office/drawing/2014/main" id="{43F71725-5403-4831-9F87-C3E68F0B5D07}"/>
              </a:ext>
            </a:extLst>
          </p:cNvPr>
          <p:cNvSpPr/>
          <p:nvPr/>
        </p:nvSpPr>
        <p:spPr>
          <a:xfrm>
            <a:off x="905294" y="1283908"/>
            <a:ext cx="1045676" cy="510834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3BCCFF"/>
                </a:gs>
                <a:gs pos="100000">
                  <a:srgbClr val="2CF8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Consumer Notebook 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46;p25">
            <a:extLst>
              <a:ext uri="{FF2B5EF4-FFF2-40B4-BE49-F238E27FC236}">
                <a16:creationId xmlns:a16="http://schemas.microsoft.com/office/drawing/2014/main" id="{390986B1-AD0C-468C-B7F9-8A7C7B3970F9}"/>
              </a:ext>
            </a:extLst>
          </p:cNvPr>
          <p:cNvSpPr/>
          <p:nvPr/>
        </p:nvSpPr>
        <p:spPr>
          <a:xfrm>
            <a:off x="2073253" y="1521377"/>
            <a:ext cx="1069118" cy="592868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00E668"/>
                </a:gs>
                <a:gs pos="100000">
                  <a:srgbClr val="3FFF96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Read Intensive Virtualization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248;p25">
            <a:extLst>
              <a:ext uri="{FF2B5EF4-FFF2-40B4-BE49-F238E27FC236}">
                <a16:creationId xmlns:a16="http://schemas.microsoft.com/office/drawing/2014/main" id="{CAF8E2F3-F8F0-48B2-BCC2-5A2EA63C4E7A}"/>
              </a:ext>
            </a:extLst>
          </p:cNvPr>
          <p:cNvSpPr/>
          <p:nvPr/>
        </p:nvSpPr>
        <p:spPr>
          <a:xfrm>
            <a:off x="3268751" y="3116603"/>
            <a:ext cx="1060524" cy="550160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FFD243"/>
                </a:gs>
                <a:gs pos="100000">
                  <a:srgbClr val="FFFF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NoSQL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49;p25">
            <a:extLst>
              <a:ext uri="{FF2B5EF4-FFF2-40B4-BE49-F238E27FC236}">
                <a16:creationId xmlns:a16="http://schemas.microsoft.com/office/drawing/2014/main" id="{9CF6041B-271B-4165-A9C4-3E111C86F5B4}"/>
              </a:ext>
            </a:extLst>
          </p:cNvPr>
          <p:cNvSpPr/>
          <p:nvPr/>
        </p:nvSpPr>
        <p:spPr>
          <a:xfrm>
            <a:off x="3268751" y="2451494"/>
            <a:ext cx="1060524" cy="663440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FFD243"/>
                </a:gs>
                <a:gs pos="100000">
                  <a:srgbClr val="FFFF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Storage Cache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250;p25">
            <a:extLst>
              <a:ext uri="{FF2B5EF4-FFF2-40B4-BE49-F238E27FC236}">
                <a16:creationId xmlns:a16="http://schemas.microsoft.com/office/drawing/2014/main" id="{CD0ADF47-6D7D-4F80-BCF5-4F8D285C1AAF}"/>
              </a:ext>
            </a:extLst>
          </p:cNvPr>
          <p:cNvSpPr/>
          <p:nvPr/>
        </p:nvSpPr>
        <p:spPr>
          <a:xfrm>
            <a:off x="3268751" y="1788462"/>
            <a:ext cx="1060524" cy="662198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FFD243"/>
                </a:gs>
                <a:gs pos="100000">
                  <a:srgbClr val="FFFF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Write Intensive Virtualization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251;p25">
            <a:extLst>
              <a:ext uri="{FF2B5EF4-FFF2-40B4-BE49-F238E27FC236}">
                <a16:creationId xmlns:a16="http://schemas.microsoft.com/office/drawing/2014/main" id="{E20DC5EB-BE90-46A5-929C-54DD816461C3}"/>
              </a:ext>
            </a:extLst>
          </p:cNvPr>
          <p:cNvSpPr/>
          <p:nvPr/>
        </p:nvSpPr>
        <p:spPr>
          <a:xfrm>
            <a:off x="4467027" y="2851183"/>
            <a:ext cx="1061904" cy="550160"/>
          </a:xfrm>
          <a:prstGeom prst="rect">
            <a:avLst/>
          </a:prstGeom>
          <a:solidFill>
            <a:srgbClr val="050A3D">
              <a:alpha val="54000"/>
            </a:srgbClr>
          </a:solidFill>
          <a:ln w="12700" cap="flat" cmpd="sng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 Storage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252;p25">
            <a:extLst>
              <a:ext uri="{FF2B5EF4-FFF2-40B4-BE49-F238E27FC236}">
                <a16:creationId xmlns:a16="http://schemas.microsoft.com/office/drawing/2014/main" id="{B2A59846-767B-49AE-92C6-A17D9D6223CC}"/>
              </a:ext>
            </a:extLst>
          </p:cNvPr>
          <p:cNvSpPr/>
          <p:nvPr/>
        </p:nvSpPr>
        <p:spPr>
          <a:xfrm>
            <a:off x="4467028" y="3403586"/>
            <a:ext cx="1061904" cy="595891"/>
          </a:xfrm>
          <a:prstGeom prst="rect">
            <a:avLst/>
          </a:prstGeom>
          <a:solidFill>
            <a:srgbClr val="050A3D">
              <a:alpha val="54000"/>
            </a:srgbClr>
          </a:solidFill>
          <a:ln w="12700" cap="flat" cmpd="sng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Industrial / Military Storage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253;p25">
            <a:extLst>
              <a:ext uri="{FF2B5EF4-FFF2-40B4-BE49-F238E27FC236}">
                <a16:creationId xmlns:a16="http://schemas.microsoft.com/office/drawing/2014/main" id="{0D2E7D4A-FA2C-46C6-82D5-3BCB2C22AB26}"/>
              </a:ext>
            </a:extLst>
          </p:cNvPr>
          <p:cNvSpPr/>
          <p:nvPr/>
        </p:nvSpPr>
        <p:spPr>
          <a:xfrm>
            <a:off x="4467027" y="2300042"/>
            <a:ext cx="1061904" cy="550160"/>
          </a:xfrm>
          <a:prstGeom prst="rect">
            <a:avLst/>
          </a:prstGeom>
          <a:solidFill>
            <a:srgbClr val="050A3D">
              <a:alpha val="54000"/>
            </a:srgbClr>
          </a:solidFill>
          <a:ln w="12700" cap="flat" cmpd="sng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Training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242;p25">
            <a:extLst>
              <a:ext uri="{FF2B5EF4-FFF2-40B4-BE49-F238E27FC236}">
                <a16:creationId xmlns:a16="http://schemas.microsoft.com/office/drawing/2014/main" id="{FEF63DB8-2100-4DFD-9A10-0B861DA452F4}"/>
              </a:ext>
            </a:extLst>
          </p:cNvPr>
          <p:cNvSpPr/>
          <p:nvPr/>
        </p:nvSpPr>
        <p:spPr>
          <a:xfrm>
            <a:off x="906919" y="1797501"/>
            <a:ext cx="1041804" cy="510834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3BCCFF"/>
                </a:gs>
                <a:gs pos="100000">
                  <a:srgbClr val="2CF8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200">
                <a:solidFill>
                  <a:schemeClr val="lt1"/>
                </a:solidFill>
              </a:rPr>
              <a:t>AI Data Lakes</a:t>
            </a:r>
          </a:p>
        </p:txBody>
      </p:sp>
      <p:sp>
        <p:nvSpPr>
          <p:cNvPr id="67" name="Google Shape;242;p25">
            <a:extLst>
              <a:ext uri="{FF2B5EF4-FFF2-40B4-BE49-F238E27FC236}">
                <a16:creationId xmlns:a16="http://schemas.microsoft.com/office/drawing/2014/main" id="{5BD495C6-601D-489E-B76D-F789F5E369D2}"/>
              </a:ext>
            </a:extLst>
          </p:cNvPr>
          <p:cNvSpPr/>
          <p:nvPr/>
        </p:nvSpPr>
        <p:spPr>
          <a:xfrm>
            <a:off x="909166" y="2305784"/>
            <a:ext cx="1039258" cy="510834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3BCCFF"/>
                </a:gs>
                <a:gs pos="100000">
                  <a:srgbClr val="2CF8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200" dirty="0">
                <a:solidFill>
                  <a:schemeClr val="lt1"/>
                </a:solidFill>
              </a:rPr>
              <a:t>Big Data Storage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D4D3E42A-E587-490C-9933-F6CF53FAF637}"/>
              </a:ext>
            </a:extLst>
          </p:cNvPr>
          <p:cNvSpPr/>
          <p:nvPr/>
        </p:nvSpPr>
        <p:spPr>
          <a:xfrm>
            <a:off x="961001" y="2990436"/>
            <a:ext cx="953083" cy="32314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F8FD"/>
              </a:gs>
              <a:gs pos="0">
                <a:srgbClr val="3BCC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Google Shape;238;p25">
            <a:extLst>
              <a:ext uri="{FF2B5EF4-FFF2-40B4-BE49-F238E27FC236}">
                <a16:creationId xmlns:a16="http://schemas.microsoft.com/office/drawing/2014/main" id="{20B170B3-B969-4141-9859-9E5F1FE9D79A}"/>
              </a:ext>
            </a:extLst>
          </p:cNvPr>
          <p:cNvSpPr txBox="1"/>
          <p:nvPr/>
        </p:nvSpPr>
        <p:spPr>
          <a:xfrm>
            <a:off x="1176316" y="3010826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bg2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QLC</a:t>
            </a:r>
            <a:endParaRPr sz="1200" b="0" i="0" u="none" strike="noStrike" cap="none">
              <a:solidFill>
                <a:schemeClr val="bg2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246;p25">
            <a:extLst>
              <a:ext uri="{FF2B5EF4-FFF2-40B4-BE49-F238E27FC236}">
                <a16:creationId xmlns:a16="http://schemas.microsoft.com/office/drawing/2014/main" id="{C46AE39F-C705-46FD-8D32-F08E985BC668}"/>
              </a:ext>
            </a:extLst>
          </p:cNvPr>
          <p:cNvSpPr/>
          <p:nvPr/>
        </p:nvSpPr>
        <p:spPr>
          <a:xfrm>
            <a:off x="2074909" y="2113450"/>
            <a:ext cx="1066293" cy="510832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00E668"/>
                </a:gs>
                <a:gs pos="100000">
                  <a:srgbClr val="3FFF96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200">
                <a:solidFill>
                  <a:schemeClr val="lt1"/>
                </a:solidFill>
              </a:rPr>
              <a:t>Media Streaming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246;p25">
            <a:extLst>
              <a:ext uri="{FF2B5EF4-FFF2-40B4-BE49-F238E27FC236}">
                <a16:creationId xmlns:a16="http://schemas.microsoft.com/office/drawing/2014/main" id="{C2BC8C2C-8A5B-4194-8E06-35B5F4F77672}"/>
              </a:ext>
            </a:extLst>
          </p:cNvPr>
          <p:cNvSpPr/>
          <p:nvPr/>
        </p:nvSpPr>
        <p:spPr>
          <a:xfrm>
            <a:off x="2073253" y="2626975"/>
            <a:ext cx="1069118" cy="510832"/>
          </a:xfrm>
          <a:prstGeom prst="rect">
            <a:avLst/>
          </a:prstGeom>
          <a:noFill/>
          <a:ln w="12700" cap="flat" cmpd="sng">
            <a:gradFill>
              <a:gsLst>
                <a:gs pos="0">
                  <a:srgbClr val="00E668"/>
                </a:gs>
                <a:gs pos="100000">
                  <a:srgbClr val="3FFF96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200">
                <a:solidFill>
                  <a:schemeClr val="lt1"/>
                </a:solidFill>
              </a:rPr>
              <a:t>Objects Store</a:t>
            </a:r>
          </a:p>
        </p:txBody>
      </p:sp>
      <p:pic>
        <p:nvPicPr>
          <p:cNvPr id="72" name="圖形 71" hidden="1">
            <a:extLst>
              <a:ext uri="{FF2B5EF4-FFF2-40B4-BE49-F238E27FC236}">
                <a16:creationId xmlns:a16="http://schemas.microsoft.com/office/drawing/2014/main" id="{880FB0D3-407F-44F8-B28B-5E0468AB01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94853" b="-1069"/>
          <a:stretch/>
        </p:blipFill>
        <p:spPr>
          <a:xfrm>
            <a:off x="1116688" y="4581974"/>
            <a:ext cx="97991" cy="175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233;p25">
            <a:extLst>
              <a:ext uri="{FF2B5EF4-FFF2-40B4-BE49-F238E27FC236}">
                <a16:creationId xmlns:a16="http://schemas.microsoft.com/office/drawing/2014/main" id="{68454339-B52A-453F-9011-FB13BD788974}"/>
              </a:ext>
            </a:extLst>
          </p:cNvPr>
          <p:cNvSpPr txBox="1"/>
          <p:nvPr/>
        </p:nvSpPr>
        <p:spPr>
          <a:xfrm>
            <a:off x="-205348" y="3171012"/>
            <a:ext cx="12057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Y =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Capacity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2C99ABD5-26B6-4B8A-B700-3CF36C28724D}"/>
              </a:ext>
            </a:extLst>
          </p:cNvPr>
          <p:cNvSpPr/>
          <p:nvPr/>
        </p:nvSpPr>
        <p:spPr>
          <a:xfrm>
            <a:off x="704675" y="1048624"/>
            <a:ext cx="7734650" cy="3991016"/>
          </a:xfrm>
          <a:prstGeom prst="roundRect">
            <a:avLst>
              <a:gd name="adj" fmla="val 4243"/>
            </a:avLst>
          </a:prstGeom>
          <a:gradFill>
            <a:gsLst>
              <a:gs pos="31000">
                <a:srgbClr val="69F0E1">
                  <a:alpha val="25000"/>
                </a:srgbClr>
              </a:gs>
              <a:gs pos="100000">
                <a:srgbClr val="329AFC">
                  <a:alpha val="3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9857C47-9C73-4BD4-BFBD-EDE8DBFC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5" y="0"/>
            <a:ext cx="7734650" cy="923925"/>
          </a:xfrm>
        </p:spPr>
        <p:txBody>
          <a:bodyPr>
            <a:noAutofit/>
          </a:bodyPr>
          <a:lstStyle/>
          <a:p>
            <a:r>
              <a:rPr lang="en-US" altLang="zh-TW" sz="2800" dirty="0"/>
              <a:t>SSD</a:t>
            </a:r>
            <a:r>
              <a:rPr lang="zh-TW" altLang="en-US" sz="2800" dirty="0"/>
              <a:t> </a:t>
            </a:r>
            <a:r>
              <a:rPr lang="en-US" altLang="zh-TW" sz="2800" dirty="0"/>
              <a:t>Application </a:t>
            </a:r>
            <a:br>
              <a:rPr lang="en-US" altLang="zh-TW" sz="2400" dirty="0"/>
            </a:br>
            <a:r>
              <a:rPr lang="en-US" altLang="zh-TW" sz="2000" dirty="0">
                <a:solidFill>
                  <a:srgbClr val="00FFFF"/>
                </a:solidFill>
              </a:rPr>
              <a:t>QNAP Is Better Than the Competition</a:t>
            </a:r>
            <a:endParaRPr lang="zh-TW" altLang="en-US" sz="2400" dirty="0">
              <a:solidFill>
                <a:srgbClr val="00FFFF"/>
              </a:solidFill>
            </a:endParaRPr>
          </a:p>
        </p:txBody>
      </p:sp>
      <p:graphicFrame>
        <p:nvGraphicFramePr>
          <p:cNvPr id="17" name="表格 3" hidden="1">
            <a:extLst>
              <a:ext uri="{FF2B5EF4-FFF2-40B4-BE49-F238E27FC236}">
                <a16:creationId xmlns:a16="http://schemas.microsoft.com/office/drawing/2014/main" id="{12AE7031-58EF-4037-9229-E8C1162F1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83133"/>
              </p:ext>
            </p:extLst>
          </p:nvPr>
        </p:nvGraphicFramePr>
        <p:xfrm>
          <a:off x="941665" y="5794375"/>
          <a:ext cx="7385557" cy="4343400"/>
        </p:xfrm>
        <a:graphic>
          <a:graphicData uri="http://schemas.openxmlformats.org/drawingml/2006/table">
            <a:tbl>
              <a:tblPr firstRow="1" bandRow="1">
                <a:tableStyleId>{0F55B4FF-F4CD-4114-AEC6-39BDFD6E19B3}</a:tableStyleId>
              </a:tblPr>
              <a:tblGrid>
                <a:gridCol w="1034295">
                  <a:extLst>
                    <a:ext uri="{9D8B030D-6E8A-4147-A177-3AD203B41FA5}">
                      <a16:colId xmlns:a16="http://schemas.microsoft.com/office/drawing/2014/main" val="2911749589"/>
                    </a:ext>
                  </a:extLst>
                </a:gridCol>
                <a:gridCol w="1164357">
                  <a:extLst>
                    <a:ext uri="{9D8B030D-6E8A-4147-A177-3AD203B41FA5}">
                      <a16:colId xmlns:a16="http://schemas.microsoft.com/office/drawing/2014/main" val="2736845509"/>
                    </a:ext>
                  </a:extLst>
                </a:gridCol>
                <a:gridCol w="3017256">
                  <a:extLst>
                    <a:ext uri="{9D8B030D-6E8A-4147-A177-3AD203B41FA5}">
                      <a16:colId xmlns:a16="http://schemas.microsoft.com/office/drawing/2014/main" val="3635386883"/>
                    </a:ext>
                  </a:extLst>
                </a:gridCol>
                <a:gridCol w="2169649">
                  <a:extLst>
                    <a:ext uri="{9D8B030D-6E8A-4147-A177-3AD203B41FA5}">
                      <a16:colId xmlns:a16="http://schemas.microsoft.com/office/drawing/2014/main" val="2017854013"/>
                    </a:ext>
                  </a:extLst>
                </a:gridCol>
              </a:tblGrid>
              <a:tr h="206636">
                <a:tc>
                  <a:txBody>
                    <a:bodyPr/>
                    <a:lstStyle/>
                    <a:p>
                      <a:endParaRPr lang="zh-TW" altLang="en-US" sz="900" b="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>
                          <a:latin typeface="+mj-lt"/>
                        </a:rPr>
                        <a:t>SSD Application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latin typeface="+mj-lt"/>
                        </a:rPr>
                        <a:t>QNAP QTS 4.4.1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latin typeface="+mj-lt"/>
                        </a:rPr>
                        <a:t>Synology DSM 6.2.2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53544"/>
                  </a:ext>
                </a:extLst>
              </a:tr>
              <a:tr h="206636">
                <a:tc gridSpan="2">
                  <a:txBody>
                    <a:bodyPr/>
                    <a:lstStyle/>
                    <a:p>
                      <a:r>
                        <a:rPr lang="en-US" altLang="zh-TW" sz="900" b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SSD External Over-Provisioning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 b="0" i="0" u="none" strike="noStrike" cap="none">
                        <a:solidFill>
                          <a:schemeClr val="bg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Dynamic Adjustment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None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158069"/>
                  </a:ext>
                </a:extLst>
              </a:tr>
              <a:tr h="206636">
                <a:tc gridSpan="2">
                  <a:txBody>
                    <a:bodyPr/>
                    <a:lstStyle/>
                    <a:p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Auto Tiering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Qtier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：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Auto tiering,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Particular unit/LUN,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Rebuilding 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j-lt"/>
                          <a:sym typeface="Arial"/>
                        </a:rPr>
                        <a:t>Qtier</a:t>
                      </a:r>
                      <a:endParaRPr lang="en-US" altLang="zh-TW" sz="900" b="0">
                        <a:solidFill>
                          <a:schemeClr val="bg1"/>
                        </a:solidFill>
                        <a:latin typeface="+mj-lt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None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487253"/>
                  </a:ext>
                </a:extLst>
              </a:tr>
              <a:tr h="324481">
                <a:tc rowSpan="3">
                  <a:txBody>
                    <a:bodyPr/>
                    <a:lstStyle/>
                    <a:p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SSD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ache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Cache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types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：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Read-Only, Write-only,</a:t>
                      </a:r>
                      <a:b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Read and Write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2 types 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：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Read-Only, Write-only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0948"/>
                  </a:ext>
                </a:extLst>
              </a:tr>
              <a:tr h="32448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Global Settings</a:t>
                      </a:r>
                      <a:endParaRPr lang="zh-TW" altLang="en-US" sz="900" b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Support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more than a volume /LUN </a:t>
                      </a:r>
                    </a:p>
                    <a:p>
                      <a:pPr algn="ctr"/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at the same time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Every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SSD Cache only supports one storage space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019803"/>
                  </a:ext>
                </a:extLst>
              </a:tr>
              <a:tr h="20280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Replace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Online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 interruption of storage services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Need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to suspend the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storage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service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59189"/>
                  </a:ext>
                </a:extLst>
              </a:tr>
              <a:tr h="20663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SSD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Management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Health Monitor Tool 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020055"/>
                  </a:ext>
                </a:extLst>
              </a:tr>
              <a:tr h="32448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Reliability Notification 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93169"/>
                  </a:ext>
                </a:extLst>
              </a:tr>
              <a:tr h="32448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Supported List Information 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008425"/>
                  </a:ext>
                </a:extLst>
              </a:tr>
              <a:tr h="32448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SED encrypting drives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Suppor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t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Samsung SSD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60507"/>
                  </a:ext>
                </a:extLst>
              </a:tr>
              <a:tr h="2066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Hardware device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Built-in support 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M.2 SATA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M.2 NVMe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U.2 NVMe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i="0" u="none" strike="noStrike" cap="none" err="1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NVMe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408266"/>
                  </a:ext>
                </a:extLst>
              </a:tr>
              <a:tr h="32448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 err="1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PCIe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 SSD</a:t>
                      </a:r>
                      <a:r>
                        <a:rPr lang="zh-TW" altLang="en-US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Card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2~4</a:t>
                      </a:r>
                      <a:r>
                        <a:rPr lang="zh-TW" altLang="en-US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ports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SATA/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j-lt"/>
                        </a:rPr>
                        <a:t>NVMe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Support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10GbE</a:t>
                      </a:r>
                    </a:p>
                    <a:p>
                      <a:pPr algn="ctr"/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Maximum PCIe Gen 3 x 8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zh-TW" altLang="en-US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</a:rPr>
                        <a:t>ports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SATA/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j-lt"/>
                        </a:rPr>
                        <a:t>NVMe</a:t>
                      </a:r>
                      <a:r>
                        <a:rPr lang="zh-TW" altLang="en-US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、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Support</a:t>
                      </a:r>
                      <a:r>
                        <a:rPr lang="en-US" altLang="zh-TW" sz="900" b="0" i="0" u="none" strike="noStrike" cap="none" baseline="0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10GbE</a:t>
                      </a:r>
                    </a:p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Only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PCIe 2.0 x 8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281887"/>
                  </a:ext>
                </a:extLst>
              </a:tr>
              <a:tr h="44616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j-lt"/>
                          <a:cs typeface="Arial"/>
                          <a:sym typeface="Arial"/>
                        </a:rPr>
                        <a:t>SATA drive bay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altLang="zh-CN" sz="900" b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</a:rPr>
                        <a:t>Use two 2.5-inch SATA drives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</a:rPr>
                        <a:t>、</a:t>
                      </a:r>
                      <a:endParaRPr lang="en-US" altLang="zh-TW" sz="900" b="0">
                        <a:solidFill>
                          <a:schemeClr val="bg1"/>
                        </a:solidFill>
                        <a:latin typeface="+mj-lt"/>
                        <a:ea typeface="微軟正黑體"/>
                      </a:endParaRPr>
                    </a:p>
                    <a:p>
                      <a:pPr algn="ctr"/>
                      <a:r>
                        <a:rPr lang="en-US" altLang="zh-CN" sz="900" b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1-2 M.2 </a:t>
                      </a:r>
                      <a:r>
                        <a:rPr lang="en-US" altLang="zh-CN" sz="900" b="0" err="1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NVMe</a:t>
                      </a:r>
                      <a:r>
                        <a:rPr lang="en-US" altLang="zh-CN" sz="900" b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 </a:t>
                      </a:r>
                      <a:r>
                        <a:rPr lang="zh-TW" altLang="en-US" sz="900" b="0" baseline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To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U.2 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</a:rPr>
                        <a:t>NVMe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  <a:ea typeface="Microsoft JhengHe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FF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215870"/>
                  </a:ext>
                </a:extLst>
              </a:tr>
            </a:tbl>
          </a:graphicData>
        </a:graphic>
      </p:graphicFrame>
      <p:graphicFrame>
        <p:nvGraphicFramePr>
          <p:cNvPr id="6" name="表格 3">
            <a:extLst>
              <a:ext uri="{FF2B5EF4-FFF2-40B4-BE49-F238E27FC236}">
                <a16:creationId xmlns:a16="http://schemas.microsoft.com/office/drawing/2014/main" id="{5FF386BB-1DB1-4D54-AAF0-35C64A52D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17470"/>
              </p:ext>
            </p:extLst>
          </p:nvPr>
        </p:nvGraphicFramePr>
        <p:xfrm>
          <a:off x="941665" y="1099832"/>
          <a:ext cx="7260665" cy="3876440"/>
        </p:xfrm>
        <a:graphic>
          <a:graphicData uri="http://schemas.openxmlformats.org/drawingml/2006/table">
            <a:tbl>
              <a:tblPr firstRow="1" bandRow="1">
                <a:effectLst/>
                <a:tableStyleId>{0F55B4FF-F4CD-4114-AEC6-39BDFD6E19B3}</a:tableStyleId>
              </a:tblPr>
              <a:tblGrid>
                <a:gridCol w="912533">
                  <a:extLst>
                    <a:ext uri="{9D8B030D-6E8A-4147-A177-3AD203B41FA5}">
                      <a16:colId xmlns:a16="http://schemas.microsoft.com/office/drawing/2014/main" val="2911749589"/>
                    </a:ext>
                  </a:extLst>
                </a:gridCol>
                <a:gridCol w="1410510">
                  <a:extLst>
                    <a:ext uri="{9D8B030D-6E8A-4147-A177-3AD203B41FA5}">
                      <a16:colId xmlns:a16="http://schemas.microsoft.com/office/drawing/2014/main" val="4202582518"/>
                    </a:ext>
                  </a:extLst>
                </a:gridCol>
                <a:gridCol w="2577331">
                  <a:extLst>
                    <a:ext uri="{9D8B030D-6E8A-4147-A177-3AD203B41FA5}">
                      <a16:colId xmlns:a16="http://schemas.microsoft.com/office/drawing/2014/main" val="3635386883"/>
                    </a:ext>
                  </a:extLst>
                </a:gridCol>
                <a:gridCol w="2360291">
                  <a:extLst>
                    <a:ext uri="{9D8B030D-6E8A-4147-A177-3AD203B41FA5}">
                      <a16:colId xmlns:a16="http://schemas.microsoft.com/office/drawing/2014/main" val="2017854013"/>
                    </a:ext>
                  </a:extLst>
                </a:gridCol>
              </a:tblGrid>
              <a:tr h="232491">
                <a:tc>
                  <a:txBody>
                    <a:bodyPr/>
                    <a:lstStyle/>
                    <a:p>
                      <a:endParaRPr lang="zh-TW" altLang="en-US" sz="90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50" b="0" i="0" u="none" strike="noStrike" cap="none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SSD Application</a:t>
                      </a:r>
                      <a:endParaRPr lang="zh-TW" altLang="en-US" sz="1050" b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+mn-lt"/>
                          <a:ea typeface="微軟正黑體"/>
                        </a:rPr>
                        <a:t>QNAP QTS 4.4.1</a:t>
                      </a:r>
                      <a:endParaRPr lang="zh-TW" altLang="en-US" sz="1050" b="0" dirty="0">
                        <a:latin typeface="+mn-lt"/>
                        <a:ea typeface="微軟正黑體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ea typeface="微軟正黑體"/>
                        </a:rPr>
                        <a:t>Synology DSM 6.2.2</a:t>
                      </a:r>
                      <a:endParaRPr lang="zh-TW" altLang="en-US" sz="1050" b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  <a:ea typeface="微軟正黑體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53544"/>
                  </a:ext>
                </a:extLst>
              </a:tr>
              <a:tr h="232491">
                <a:tc gridSpan="2"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SSD External Over-Provisioning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Yes with Profiling Tool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None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158069"/>
                  </a:ext>
                </a:extLst>
              </a:tr>
              <a:tr h="333834">
                <a:tc gridSpan="2"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Auto Tiering</a:t>
                      </a:r>
                      <a:endParaRPr lang="zh-TW" altLang="en-US" sz="9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err="1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Qtier</a:t>
                      </a:r>
                      <a:r>
                        <a:rPr lang="zh-TW" altLang="en-US" sz="900" b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：</a:t>
                      </a:r>
                      <a:r>
                        <a:rPr lang="en-US" altLang="zh-TW" sz="900" b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Auto tiering,</a:t>
                      </a:r>
                      <a:r>
                        <a:rPr lang="zh-TW" altLang="en-US" sz="900" b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Particular unit/LUN,</a:t>
                      </a:r>
                      <a:r>
                        <a:rPr lang="en-US" altLang="zh-TW" sz="900" b="0" baseline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 </a:t>
                      </a:r>
                      <a:r>
                        <a:rPr lang="en-US" altLang="zh-TW" sz="900" b="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Rebuilding </a:t>
                      </a:r>
                      <a:r>
                        <a:rPr lang="en-US" altLang="zh-TW" sz="900" b="0" dirty="0" err="1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Qtier</a:t>
                      </a:r>
                      <a:endParaRPr lang="en-US" altLang="zh-TW" sz="900" b="0" dirty="0">
                        <a:solidFill>
                          <a:schemeClr val="bg1"/>
                        </a:solidFill>
                        <a:latin typeface="+mn-lt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None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87253"/>
                  </a:ext>
                </a:extLst>
              </a:tr>
              <a:tr h="232491">
                <a:tc rowSpan="3">
                  <a:txBody>
                    <a:bodyPr/>
                    <a:lstStyle/>
                    <a:p>
                      <a:r>
                        <a:rPr lang="zh-TW" altLang="en-US" sz="900">
                          <a:solidFill>
                            <a:schemeClr val="bg1"/>
                          </a:solidFill>
                          <a:latin typeface="+mn-lt"/>
                        </a:rPr>
                        <a:t>SSD </a:t>
                      </a:r>
                      <a:r>
                        <a:rPr lang="en-US" altLang="zh-TW" sz="900">
                          <a:solidFill>
                            <a:schemeClr val="bg1"/>
                          </a:solidFill>
                          <a:latin typeface="+mn-lt"/>
                        </a:rPr>
                        <a:t>C</a:t>
                      </a:r>
                      <a:r>
                        <a:rPr lang="zh-TW" altLang="en-US" sz="900">
                          <a:solidFill>
                            <a:schemeClr val="bg1"/>
                          </a:solidFill>
                          <a:latin typeface="+mn-lt"/>
                        </a:rPr>
                        <a:t>ache</a:t>
                      </a:r>
                      <a:endParaRPr lang="zh-TW" altLang="en-US" sz="90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>
                          <a:solidFill>
                            <a:schemeClr val="bg1"/>
                          </a:solidFill>
                          <a:latin typeface="+mn-lt"/>
                        </a:rPr>
                        <a:t>Cache</a:t>
                      </a:r>
                      <a:endParaRPr lang="zh-TW" altLang="en-US" sz="90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 types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</a:rPr>
                        <a:t>：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Read-Only, Write-only,</a:t>
                      </a:r>
                      <a:br>
                        <a:rPr lang="en-US" altLang="zh-TW" sz="900" b="0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Read and Write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2 types </a:t>
                      </a:r>
                      <a:r>
                        <a:rPr lang="zh-TW" altLang="en-US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：</a:t>
                      </a:r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Read-Only, Write-only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48"/>
                  </a:ext>
                </a:extLst>
              </a:tr>
              <a:tr h="359235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>
                          <a:solidFill>
                            <a:schemeClr val="bg1"/>
                          </a:solidFill>
                          <a:latin typeface="+mn-lt"/>
                        </a:rPr>
                        <a:t>Global Settings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Support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 more than a volume /LUN </a:t>
                      </a:r>
                    </a:p>
                    <a:p>
                      <a:pPr algn="ctr"/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at the same time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Every</a:t>
                      </a:r>
                      <a:r>
                        <a:rPr lang="en-US" altLang="zh-TW" sz="900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SSD Cache only supports one storage space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19803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>
                          <a:solidFill>
                            <a:schemeClr val="bg1"/>
                          </a:solidFill>
                          <a:latin typeface="+mn-lt"/>
                        </a:rPr>
                        <a:t>Replace</a:t>
                      </a:r>
                      <a:r>
                        <a:rPr lang="en-US" altLang="zh-TW" sz="900" baseline="0">
                          <a:solidFill>
                            <a:schemeClr val="bg1"/>
                          </a:solidFill>
                          <a:latin typeface="+mn-lt"/>
                        </a:rPr>
                        <a:t> Online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No interruption of storage services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Need</a:t>
                      </a:r>
                      <a:r>
                        <a:rPr lang="en-US" altLang="zh-TW" sz="900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 to suspend the </a:t>
                      </a:r>
                      <a:r>
                        <a:rPr lang="en-US" altLang="zh-TW" sz="900" b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storage </a:t>
                      </a:r>
                      <a:r>
                        <a:rPr lang="en-US" altLang="zh-TW" sz="900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service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9189"/>
                  </a:ext>
                </a:extLst>
              </a:tr>
              <a:tr h="2324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SSD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Management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Health Monitor Tool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 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Yes</a:t>
                      </a:r>
                      <a:endParaRPr lang="zh-TW" altLang="en-US" sz="900" b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20055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  <a:sym typeface="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Reliability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Monitoring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93169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  <a:sym typeface="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Supported List Information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 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Yes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008425"/>
                  </a:ext>
                </a:extLst>
              </a:tr>
              <a:tr h="243889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  <a:sym typeface="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SED encrypting drives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Suppor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t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Samsung SSD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0507"/>
                  </a:ext>
                </a:extLst>
              </a:tr>
              <a:tr h="2324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Hardware device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Built-in support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 </a:t>
                      </a:r>
                      <a:endParaRPr lang="zh-TW" altLang="en-US" sz="900" b="0" i="0" u="none" strike="noStrike" cap="none">
                        <a:solidFill>
                          <a:schemeClr val="bg1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M.2 SATA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M.2 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n-lt"/>
                        </a:rPr>
                        <a:t>NVMe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U.2 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n-lt"/>
                        </a:rPr>
                        <a:t>NVMe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i="0" u="none" strike="noStrike" cap="none" err="1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cs typeface="Arial"/>
                          <a:sym typeface="Arial"/>
                        </a:rPr>
                        <a:t>NVMe</a:t>
                      </a:r>
                      <a:endParaRPr lang="zh-TW" altLang="en-US" sz="900" b="0" i="0" u="none" strike="noStrike" cap="none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408266"/>
                  </a:ext>
                </a:extLst>
              </a:tr>
              <a:tr h="377798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  <a:sym typeface="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PCIe SSD</a:t>
                      </a:r>
                      <a:r>
                        <a:rPr lang="zh-TW" altLang="en-US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Card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2~4</a:t>
                      </a:r>
                      <a:r>
                        <a:rPr lang="zh-TW" altLang="en-US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ports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SATA/</a:t>
                      </a:r>
                      <a:r>
                        <a:rPr lang="en-US" altLang="zh-TW" sz="900" b="0" err="1">
                          <a:solidFill>
                            <a:schemeClr val="bg1"/>
                          </a:solidFill>
                          <a:latin typeface="+mn-lt"/>
                        </a:rPr>
                        <a:t>NVMe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Support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10GbE</a:t>
                      </a:r>
                    </a:p>
                    <a:p>
                      <a:pPr algn="ctr"/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</a:rPr>
                        <a:t>、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Maximum PCIe Gen 3 x 8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zh-TW" altLang="en-US" sz="900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TW" sz="900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ports </a:t>
                      </a:r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SATA/</a:t>
                      </a:r>
                      <a:r>
                        <a:rPr lang="en-US" altLang="zh-TW" sz="900" err="1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NVMe</a:t>
                      </a:r>
                      <a:r>
                        <a:rPr lang="zh-TW" altLang="en-US" sz="900" b="0" i="0" u="none" strike="noStrike" cap="none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cs typeface="Arial"/>
                          <a:sym typeface="Arial"/>
                        </a:rPr>
                        <a:t>、</a:t>
                      </a:r>
                      <a:r>
                        <a:rPr lang="en-US" altLang="zh-TW" sz="900" b="0" i="0" u="none" strike="noStrike" cap="none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cs typeface="Arial"/>
                          <a:sym typeface="Arial"/>
                        </a:rPr>
                        <a:t>Support</a:t>
                      </a:r>
                      <a:r>
                        <a:rPr lang="en-US" altLang="zh-TW" sz="900" b="0" i="0" u="none" strike="noStrike" cap="none" baseline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zh-TW" sz="900" b="0" i="0" u="none" strike="noStrike" cap="none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  <a:cs typeface="Arial"/>
                          <a:sym typeface="Arial"/>
                        </a:rPr>
                        <a:t>10GbE</a:t>
                      </a:r>
                    </a:p>
                    <a:p>
                      <a:pPr algn="ctr"/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Only</a:t>
                      </a:r>
                      <a:r>
                        <a:rPr lang="zh-TW" altLang="en-US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TW" sz="9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PCIe 2.0 x 8</a:t>
                      </a:r>
                      <a:endParaRPr lang="zh-TW" altLang="en-US" sz="9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81887"/>
                  </a:ext>
                </a:extLst>
              </a:tr>
              <a:tr h="377798">
                <a:tc vMerge="1">
                  <a:txBody>
                    <a:bodyPr/>
                    <a:lstStyle/>
                    <a:p>
                      <a:endParaRPr lang="zh-TW" sz="900">
                        <a:latin typeface="+mn-lt"/>
                        <a:sym typeface="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 b="0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SATA drive bay</a:t>
                      </a:r>
                      <a:endParaRPr lang="zh-TW" altLang="en-US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</a:rPr>
                        <a:t>Yes, </a:t>
                      </a:r>
                      <a:r>
                        <a:rPr lang="en-US" altLang="zh-CN" sz="900" b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Use two 2.5-inch SATA drives</a:t>
                      </a:r>
                      <a:r>
                        <a:rPr lang="zh-TW" altLang="en-US" sz="900" b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、</a:t>
                      </a:r>
                      <a:endParaRPr lang="en-US" altLang="zh-TW" sz="900" b="0">
                        <a:solidFill>
                          <a:schemeClr val="bg1"/>
                        </a:solidFill>
                        <a:latin typeface="+mn-lt"/>
                        <a:ea typeface="微軟正黑體"/>
                      </a:endParaRPr>
                    </a:p>
                    <a:p>
                      <a:pPr algn="ctr"/>
                      <a:r>
                        <a:rPr lang="en-US" altLang="zh-CN" sz="900" b="0">
                          <a:solidFill>
                            <a:schemeClr val="bg1"/>
                          </a:solidFill>
                          <a:latin typeface="+mn-lt"/>
                          <a:ea typeface="Microsoft JhengHei"/>
                        </a:rPr>
                        <a:t>1-2 M.2 NVMe </a:t>
                      </a:r>
                      <a:r>
                        <a:rPr lang="zh-TW" altLang="en-US" sz="900" b="0" baseline="0">
                          <a:solidFill>
                            <a:schemeClr val="bg1"/>
                          </a:solidFill>
                          <a:latin typeface="+mn-lt"/>
                          <a:ea typeface="Microsoft JhengHei"/>
                        </a:rPr>
                        <a:t> </a:t>
                      </a:r>
                      <a:r>
                        <a:rPr lang="en-US" altLang="zh-TW" sz="900" b="0" baseline="0">
                          <a:solidFill>
                            <a:schemeClr val="bg1"/>
                          </a:solidFill>
                          <a:latin typeface="+mn-lt"/>
                          <a:ea typeface="Microsoft JhengHei"/>
                        </a:rPr>
                        <a:t>To </a:t>
                      </a:r>
                      <a:r>
                        <a:rPr lang="en-US" altLang="zh-TW" sz="900" b="0">
                          <a:solidFill>
                            <a:schemeClr val="bg1"/>
                          </a:solidFill>
                          <a:latin typeface="+mn-lt"/>
                          <a:ea typeface="Microsoft JhengHei"/>
                        </a:rPr>
                        <a:t>U.2 NVMe</a:t>
                      </a:r>
                      <a:endParaRPr lang="zh-TW" altLang="en-US" sz="900" b="0">
                        <a:solidFill>
                          <a:schemeClr val="bg1"/>
                        </a:solidFill>
                        <a:latin typeface="+mn-lt"/>
                        <a:ea typeface="Microsoft JhengHei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n-lt"/>
                        </a:rPr>
                        <a:t>No</a:t>
                      </a:r>
                      <a:endParaRPr lang="zh-TW" altLang="en-US" sz="900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450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3733</Words>
  <Application>Microsoft Office PowerPoint</Application>
  <PresentationFormat>如螢幕大小 (16:9)</PresentationFormat>
  <Paragraphs>937</Paragraphs>
  <Slides>54</Slides>
  <Notes>35</Notes>
  <HiddenSlides>4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7" baseType="lpstr">
      <vt:lpstr>Lato</vt:lpstr>
      <vt:lpstr>Arial Nova Light</vt:lpstr>
      <vt:lpstr>新細明體</vt:lpstr>
      <vt:lpstr>Bebas Neue Book</vt:lpstr>
      <vt:lpstr>Bebas</vt:lpstr>
      <vt:lpstr>Montserrat</vt:lpstr>
      <vt:lpstr>Noto Sans Symbols</vt:lpstr>
      <vt:lpstr>Calibri</vt:lpstr>
      <vt:lpstr>Wingdings</vt:lpstr>
      <vt:lpstr>微軟正黑體</vt:lpstr>
      <vt:lpstr>Arial</vt:lpstr>
      <vt:lpstr>微軟正黑體</vt:lpstr>
      <vt:lpstr>Focus</vt:lpstr>
      <vt:lpstr>PowerPoint 簡報</vt:lpstr>
      <vt:lpstr>PowerPoint 簡報</vt:lpstr>
      <vt:lpstr>There Are So Many Different SSDs On The Market</vt:lpstr>
      <vt:lpstr>SSD NAND Flash Types</vt:lpstr>
      <vt:lpstr>SSD Evolution Trend</vt:lpstr>
      <vt:lpstr>SSD Evolution Trend</vt:lpstr>
      <vt:lpstr>SSD Cost Per GB</vt:lpstr>
      <vt:lpstr>SSD Selection Based on Workload</vt:lpstr>
      <vt:lpstr>SSD Application  QNAP Is Better Than the Competition</vt:lpstr>
      <vt:lpstr>The Difference Between Using SSD And Not Using SSD</vt:lpstr>
      <vt:lpstr>PowerPoint 簡報</vt:lpstr>
      <vt:lpstr>PowerPoint 簡報</vt:lpstr>
      <vt:lpstr>PowerPoint 簡報</vt:lpstr>
      <vt:lpstr>PowerPoint 簡報</vt:lpstr>
      <vt:lpstr>Select The QM2 Card You Need</vt:lpstr>
      <vt:lpstr>SSD Cache And 10gbe In One Card</vt:lpstr>
      <vt:lpstr>3rd Party Operating System Support</vt:lpstr>
      <vt:lpstr>Leave The 3.5” Slots For Huge Capacity Hdds</vt:lpstr>
      <vt:lpstr>2.5” SATA To Dual M.2 SATA Adapter</vt:lpstr>
      <vt:lpstr>U.2 NVMe to dual M.2 PCIe NVMe adapter</vt:lpstr>
      <vt:lpstr>PowerPoint 簡報</vt:lpstr>
      <vt:lpstr>PowerPoint 簡報</vt:lpstr>
      <vt:lpstr>Compartmentalized Smart Cooling</vt:lpstr>
      <vt:lpstr>Efficient cooling dissipation</vt:lpstr>
      <vt:lpstr>PowerPoint 簡報</vt:lpstr>
      <vt:lpstr>What is SSD Over-Provisioning</vt:lpstr>
      <vt:lpstr>PowerPoint 簡報</vt:lpstr>
      <vt:lpstr>PowerPoint 簡報</vt:lpstr>
      <vt:lpstr>How Over-provisioning can Affect SSD Performance and Endurance (3) </vt:lpstr>
      <vt:lpstr>PowerPoint 簡報</vt:lpstr>
      <vt:lpstr>PowerPoint 簡報</vt:lpstr>
      <vt:lpstr>PowerPoint 簡報</vt:lpstr>
      <vt:lpstr> Io-aware Feature Automatically Moves Data</vt:lpstr>
      <vt:lpstr>Qtier 2.0 Tiering On Demand </vt:lpstr>
      <vt:lpstr>PowerPoint 簡報</vt:lpstr>
      <vt:lpstr>QTS Supports Cache Acceleration</vt:lpstr>
      <vt:lpstr>PowerPoint 簡報</vt:lpstr>
      <vt:lpstr>PowerPoint 簡報</vt:lpstr>
      <vt:lpstr>PowerPoint 簡報</vt:lpstr>
      <vt:lpstr>PowerPoint 簡報</vt:lpstr>
      <vt:lpstr>SSD Health Monitoring Tool</vt:lpstr>
      <vt:lpstr>PowerPoint 簡報</vt:lpstr>
      <vt:lpstr>PowerPoint 簡報</vt:lpstr>
      <vt:lpstr>PowerPoint 簡報</vt:lpstr>
      <vt:lpstr>PowerPoint 簡報</vt:lpstr>
      <vt:lpstr>PowerPoint 簡報</vt:lpstr>
      <vt:lpstr>QNAP Is Your Best Choice</vt:lpstr>
      <vt:lpstr>PowerPoint 簡報</vt:lpstr>
      <vt:lpstr>PowerPoint 簡報</vt:lpstr>
      <vt:lpstr>PowerPoint 簡報</vt:lpstr>
      <vt:lpstr>QNAP SSD Hardware Technologies</vt:lpstr>
      <vt:lpstr>QNAP SSD Software Technologies</vt:lpstr>
      <vt:lpstr>Use SSD Profiling Tool to measure the  Best Additional OP Amount On Your NAS</vt:lpstr>
      <vt:lpstr>QNAP Is Your Best Choice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SSD Endurance Management</dc:title>
  <dc:creator>Sam Jen</dc:creator>
  <cp:lastModifiedBy>Lucas Lin</cp:lastModifiedBy>
  <cp:revision>2</cp:revision>
  <dcterms:modified xsi:type="dcterms:W3CDTF">2019-06-25T08:10:46Z</dcterms:modified>
</cp:coreProperties>
</file>