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29"/>
  </p:notesMasterIdLst>
  <p:sldIdLst>
    <p:sldId id="256" r:id="rId2"/>
    <p:sldId id="259" r:id="rId3"/>
    <p:sldId id="258" r:id="rId4"/>
    <p:sldId id="260" r:id="rId5"/>
    <p:sldId id="289" r:id="rId6"/>
    <p:sldId id="290" r:id="rId7"/>
    <p:sldId id="291" r:id="rId8"/>
    <p:sldId id="292" r:id="rId9"/>
    <p:sldId id="263" r:id="rId10"/>
    <p:sldId id="293" r:id="rId11"/>
    <p:sldId id="294" r:id="rId12"/>
    <p:sldId id="270" r:id="rId13"/>
    <p:sldId id="295" r:id="rId14"/>
    <p:sldId id="265" r:id="rId15"/>
    <p:sldId id="283" r:id="rId16"/>
    <p:sldId id="302" r:id="rId17"/>
    <p:sldId id="714" r:id="rId18"/>
    <p:sldId id="731" r:id="rId19"/>
    <p:sldId id="729" r:id="rId20"/>
    <p:sldId id="716" r:id="rId21"/>
    <p:sldId id="297" r:id="rId22"/>
    <p:sldId id="286" r:id="rId23"/>
    <p:sldId id="287" r:id="rId24"/>
    <p:sldId id="276" r:id="rId25"/>
    <p:sldId id="268" r:id="rId26"/>
    <p:sldId id="275" r:id="rId27"/>
    <p:sldId id="26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effrey Chen" initials="QC" lastIdx="1" clrIdx="0">
    <p:extLst>
      <p:ext uri="{19B8F6BF-5375-455C-9EA6-DF929625EA0E}">
        <p15:presenceInfo xmlns:p15="http://schemas.microsoft.com/office/powerpoint/2012/main" userId="S::jeffreychen@ieinet.onmicrosoft.com::360d32bb-fc8b-4e5e-99cd-495a9c4d77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BFCA"/>
    <a:srgbClr val="FBC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09723-9686-41DC-B185-B698A7EDFC61}" v="196" vWet="202" dt="2019-06-20T03:53:24.955"/>
    <p1510:client id="{9FE7C648-116D-A714-6D72-79BFEA2D31DA}" v="84" dt="2019-06-20T01:33:35.400"/>
    <p1510:client id="{C4BD31D7-FD2D-30E0-5AA6-C590451AAA4A}" v="342" dt="2019-06-20T02:05:35.137"/>
    <p1510:client id="{D77C7115-BBD2-2967-D3B5-21A5B920E531}" v="24" dt="2019-06-19T04:04:22.449"/>
    <p1510:client id="{EE0D2755-FC85-181A-8C13-294F91E883CD}" v="1" dt="2019-06-19T10:12:55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27418-AB48-4CE2-9C42-8ACCB9BC0E58}" type="datetimeFigureOut">
              <a:rPr lang="en-US" altLang="zh-TW"/>
              <a:t>6/19/2019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5150" y="136525"/>
            <a:ext cx="647700" cy="365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22288"/>
            <a:ext cx="5486400" cy="428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31875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031875"/>
            <a:ext cx="2971800" cy="53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819BF-C2E3-464A-9DB8-369607E46068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42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31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53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65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12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19BF-C2E3-464A-9DB8-369607E46068}" type="slidenum">
              <a:rPr lang="en-US" altLang="zh-TW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83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This slide is for the configuration and reboot, as</a:t>
            </a:r>
            <a:r>
              <a:rPr lang="en-US" altLang="zh-TW" baseline="0"/>
              <a:t> I mentioned, we support the batch configuration.</a:t>
            </a:r>
          </a:p>
          <a:p>
            <a:endParaRPr lang="en-US" altLang="zh-TW" baseline="0"/>
          </a:p>
          <a:p>
            <a:r>
              <a:rPr lang="en-US" altLang="zh-TW" baseline="0"/>
              <a:t>You just need to select the device that you want to </a:t>
            </a:r>
            <a:r>
              <a:rPr lang="en-US" altLang="zh-TW" baseline="0" err="1"/>
              <a:t>config</a:t>
            </a:r>
            <a:r>
              <a:rPr lang="en-US" altLang="zh-TW" baseline="0"/>
              <a:t>, and drag and drop your </a:t>
            </a:r>
            <a:r>
              <a:rPr lang="en-US" altLang="zh-TW" baseline="0" err="1"/>
              <a:t>config</a:t>
            </a:r>
            <a:r>
              <a:rPr lang="en-US" altLang="zh-TW" baseline="0"/>
              <a:t> file into the box, press OK, then it will start to update your </a:t>
            </a:r>
            <a:r>
              <a:rPr lang="en-US" altLang="zh-TW" baseline="0" err="1"/>
              <a:t>config</a:t>
            </a:r>
            <a:r>
              <a:rPr lang="en-US" altLang="zh-TW" baseline="0"/>
              <a:t>.</a:t>
            </a:r>
          </a:p>
          <a:p>
            <a:endParaRPr lang="en-US" altLang="zh-TW" baseline="0"/>
          </a:p>
          <a:p>
            <a:r>
              <a:rPr lang="en-US" altLang="zh-TW" baseline="0"/>
              <a:t>Of course you can do the one device reboot or </a:t>
            </a:r>
            <a:r>
              <a:rPr lang="en-US" altLang="zh-TW" baseline="0" err="1"/>
              <a:t>config</a:t>
            </a:r>
            <a:r>
              <a:rPr lang="en-US" altLang="zh-TW" baseline="0"/>
              <a:t> update.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836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This is the Route MAP of </a:t>
            </a:r>
            <a:r>
              <a:rPr lang="en-US" altLang="zh-TW" err="1"/>
              <a:t>ThingsMaster</a:t>
            </a:r>
            <a:r>
              <a:rPr lang="en-US" altLang="zh-TW"/>
              <a:t> OTA </a:t>
            </a:r>
          </a:p>
          <a:p>
            <a:r>
              <a:rPr lang="en-US" altLang="zh-TW"/>
              <a:t>As</a:t>
            </a:r>
            <a:r>
              <a:rPr lang="en-US" altLang="zh-TW" baseline="0"/>
              <a:t> you can see on the map, it displays the bus route path and speed. You can also set the alarm for over speed to inform the driver and manager.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253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This is about the alarm log. When RSSI signal is too low or a car over speed , and someone press the push button, you all can see a alarm here.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253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This slide is about how to add alarm rule.</a:t>
            </a:r>
          </a:p>
          <a:p>
            <a:endParaRPr lang="en-US" altLang="zh-TW" baseline="0"/>
          </a:p>
          <a:p>
            <a:r>
              <a:rPr lang="en-US" altLang="zh-TW" baseline="0"/>
              <a:t>WoMaster provide a friendly Rule Engine </a:t>
            </a:r>
            <a:r>
              <a:rPr lang="en-US" altLang="zh-TW"/>
              <a:t>for the alarm setting, that calls Rule Chain. </a:t>
            </a:r>
          </a:p>
          <a:p>
            <a:endParaRPr lang="en-US" altLang="zh-TW"/>
          </a:p>
          <a:p>
            <a:r>
              <a:rPr lang="en-US" altLang="zh-TW"/>
              <a:t>As the picture shown, here we have the Default Rule, that’s about</a:t>
            </a:r>
            <a:r>
              <a:rPr lang="en-US" altLang="zh-TW" baseline="0"/>
              <a:t> the</a:t>
            </a:r>
            <a:r>
              <a:rPr lang="en-US" altLang="zh-TW"/>
              <a:t> device</a:t>
            </a:r>
            <a:r>
              <a:rPr lang="en-US" altLang="zh-TW" baseline="0"/>
              <a:t> info and logs. That will be automatically created.</a:t>
            </a:r>
          </a:p>
          <a:p>
            <a:endParaRPr lang="en-US" altLang="zh-TW" baseline="0"/>
          </a:p>
          <a:p>
            <a:r>
              <a:rPr lang="en-US" altLang="zh-TW"/>
              <a:t>And then is the Alarm rules, that’s we can set.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9E183-3627-B740-A019-524E0846D4A1}" type="slidenum">
              <a:rPr kumimoji="1" lang="zh-TW" altLang="en-US" smtClean="0"/>
              <a:pPr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6930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6582A4AE-F4F5-4AC1-B10B-8D962D4D8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2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C4623D-EC99-4741-978E-7DFD281F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13FFFCB-36DD-44DB-9760-4FCEFA0B1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9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36EB96E-5FC6-4053-AE3A-309FEE0DB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7530" y="266700"/>
            <a:ext cx="988719" cy="17976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6888319-57D0-444A-B392-503A94DFCA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08" y="2380"/>
            <a:ext cx="12186583" cy="6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4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A80475F-98A5-488E-B926-34502860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02D9EB-59B4-45DB-AF5B-0CA218D47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4C34E-9583-4A6D-B24A-75A93582A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2F2DE-0CD4-4C5C-AA8F-4C267AB14F95}" type="datetimeFigureOut">
              <a:rPr lang="zh-TW" altLang="en-US" smtClean="0"/>
              <a:t>2019/6/19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4259E8-1558-4C32-8D66-A40092ECA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CB6482-18B7-4421-AE4E-861FBF19D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F14C-466C-465A-8E61-34F3F1A9A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23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cloud.io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ysadmin@cloud.io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A9BCB17E-8505-40E8-AB0F-A1932AEE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340995" y="-148045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Advantages for using </a:t>
            </a:r>
            <a:r>
              <a:rPr lang="en-US" altLang="zh-TW" sz="4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on QNAP NAS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55CA6A-F216-4002-B778-5AFC10300C1B}"/>
              </a:ext>
            </a:extLst>
          </p:cNvPr>
          <p:cNvSpPr txBox="1"/>
          <p:nvPr/>
        </p:nvSpPr>
        <p:spPr>
          <a:xfrm>
            <a:off x="220709" y="1409894"/>
            <a:ext cx="11835684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Provide</a:t>
            </a:r>
            <a:r>
              <a:rPr lang="en-US" alt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s convenient,</a:t>
            </a:r>
            <a:r>
              <a:rPr lang="zh-CN" altLang="en-US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 </a:t>
            </a:r>
            <a:r>
              <a:rPr 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multiple security a</a:t>
            </a:r>
            <a:r>
              <a:rPr lang="en-US" altLang="zh-CN" sz="2400" b="1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nd</a:t>
            </a:r>
            <a:r>
              <a:rPr lang="zh-CN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protection solutions</a:t>
            </a:r>
            <a:r>
              <a:rPr lang="zh-CN" altLang="en-US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 </a:t>
            </a:r>
            <a:endParaRPr lang="zh-CN" altLang="zh-TW" sz="200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TW" sz="2000">
                <a:solidFill>
                  <a:schemeClr val="bg1"/>
                </a:solidFill>
                <a:latin typeface="Arial"/>
                <a:ea typeface="+mn-lt"/>
                <a:cs typeface="Arial"/>
              </a:rPr>
              <a:t>Security Counselor conducts security risk assessments for NAS and suggests appropriate security settings to guard against possible risks and crises. It also integrates anti-virus software and applications that scan for malicious programs to ensure the security of the NAS environment.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sz="2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Multi-network security settings to maintain data security for IIOT systems</a:t>
            </a:r>
            <a:endParaRPr lang="zh-CN" altLang="zh-TW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Uable to manage some public cloud functions (For Example: Transmission costs and data backup, etc.</a:t>
            </a:r>
            <a:r>
              <a:rPr lang="zh-TW" altLang="zh-TW" sz="20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TW" sz="2000" b="1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QNAP</a:t>
            </a:r>
            <a:r>
              <a:rPr lang="zh-TW" altLang="zh-TW" sz="2000" b="1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NAS provides multiple hardware configurations</a:t>
            </a:r>
          </a:p>
          <a:p>
            <a:pPr marL="6445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sz="2000">
                <a:solidFill>
                  <a:schemeClr val="bg1"/>
                </a:solidFill>
                <a:latin typeface="Arial"/>
                <a:ea typeface="+mn-lt"/>
                <a:cs typeface="Arial"/>
              </a:rPr>
              <a:t>Supports 4 to 30 hard drives, desktop to rack, and can be found in QNAP's diverse range of products for corporate or personal use.</a:t>
            </a:r>
            <a:endParaRPr lang="zh-TW" altLang="zh-TW" sz="200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>
              <a:spcBef>
                <a:spcPts val="600"/>
              </a:spcBef>
            </a:pP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B9D1611-036D-473C-80AB-7193379AD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  <p:pic>
        <p:nvPicPr>
          <p:cNvPr id="2" name="Picture 4" descr="一張含有 室內 的圖片&#10;&#10;描述是以高可信度產生">
            <a:extLst>
              <a:ext uri="{FF2B5EF4-FFF2-40B4-BE49-F238E27FC236}">
                <a16:creationId xmlns:a16="http://schemas.microsoft.com/office/drawing/2014/main" id="{C88D4205-326D-472D-ABBC-4CE066591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11" y="4956853"/>
            <a:ext cx="6841524" cy="17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262880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Advantages for using 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ThingsMaster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OTA on QNAP NAS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A3EF0D6-06ED-469B-BE87-01601093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42B19F5-20B9-43A5-A516-CAF370153E78}"/>
              </a:ext>
            </a:extLst>
          </p:cNvPr>
          <p:cNvSpPr txBox="1"/>
          <p:nvPr/>
        </p:nvSpPr>
        <p:spPr>
          <a:xfrm>
            <a:off x="302302" y="1485302"/>
            <a:ext cx="11048432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There are multiple storage and backup solutions on NAS to manage data. </a:t>
            </a:r>
            <a:br>
              <a:rPr lang="zh-TW" altLang="en-US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</a:br>
            <a:r>
              <a:rPr lang="zh-TW" altLang="en-US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For example: Snapshot, Qtier, etc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Customized network settings for network and virtual switches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To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u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s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e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it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with other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 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NAS applications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such as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: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QuAI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,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Container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Station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and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other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 AI-related 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applications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to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achieve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AIOT</a:t>
            </a:r>
            <a:r>
              <a:rPr lang="zh-TW" altLang="en-US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enviro</a:t>
            </a:r>
            <a:r>
              <a:rPr 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nment </a:t>
            </a:r>
            <a:r>
              <a:rPr lang="en-US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set-up.</a:t>
            </a:r>
            <a:endParaRPr lang="zh-TW" altLang="en-US" sz="200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8C08908-2A10-477B-9674-B07D9BE77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128" y="3704107"/>
            <a:ext cx="11137605" cy="27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A7C800D-6FAA-424B-93D0-045057FAB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53" y="2501964"/>
            <a:ext cx="8083430" cy="3963629"/>
          </a:xfrm>
          <a:prstGeom prst="rect">
            <a:avLst/>
          </a:prstGeom>
          <a:effectLst>
            <a:outerShdw blurRad="190500" dist="190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F578-BA6D-4D29-9D95-5EBA819D05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2369" y="1448614"/>
            <a:ext cx="10671437" cy="9637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" altLang="zh-TW" sz="20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 supports Notification Center, which allows you to receive event notifications or alert notifications for instant notifications via email, SMS, instant messaging or push.</a:t>
            </a:r>
            <a:endParaRPr lang="zh-TW" sz="20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zh-TW" altLang="en-US" sz="22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97BD55-0D7D-4A71-9130-BD6EE4AF3CAF}"/>
              </a:ext>
            </a:extLst>
          </p:cNvPr>
          <p:cNvSpPr txBox="1">
            <a:spLocks/>
          </p:cNvSpPr>
          <p:nvPr/>
        </p:nvSpPr>
        <p:spPr>
          <a:xfrm>
            <a:off x="638193" y="-204911"/>
            <a:ext cx="10748155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Advantages for using 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ThingsMaster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OTA on QNAP NAS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B2F528F-EDAB-46A5-B2FC-FB10E6D4E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204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ECB3834D-3DF7-438A-8DEB-218B6607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33" y="3749711"/>
            <a:ext cx="6228539" cy="1715904"/>
          </a:xfrm>
          <a:prstGeom prst="roundRect">
            <a:avLst>
              <a:gd name="adj" fmla="val 112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76200" stA="38000" endPos="28000" dist="38100" dir="5400000" sy="-100000" algn="bl" rotWithShape="0"/>
          </a:effectLst>
        </p:spPr>
      </p:pic>
      <p:pic>
        <p:nvPicPr>
          <p:cNvPr id="10" name="圖片 9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EB1275AA-FB4D-4917-A918-CC20A4163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85"/>
          <a:stretch/>
        </p:blipFill>
        <p:spPr>
          <a:xfrm>
            <a:off x="6626974" y="2551953"/>
            <a:ext cx="2430199" cy="4306047"/>
          </a:xfrm>
          <a:prstGeom prst="rect">
            <a:avLst/>
          </a:prstGeom>
          <a:effectLst>
            <a:outerShdw blurRad="317500" dist="533400" dir="13500000" algn="br" rotWithShape="0">
              <a:prstClr val="black">
                <a:alpha val="28000"/>
              </a:prstClr>
            </a:outerShdw>
          </a:effectLst>
        </p:spPr>
      </p:pic>
      <p:pic>
        <p:nvPicPr>
          <p:cNvPr id="11" name="圖片 10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03AE19C3-7BA6-43D0-B9AC-4DEAF4177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40" r="-55"/>
          <a:stretch/>
        </p:blipFill>
        <p:spPr>
          <a:xfrm>
            <a:off x="9259181" y="2551952"/>
            <a:ext cx="2430199" cy="4306047"/>
          </a:xfrm>
          <a:prstGeom prst="rect">
            <a:avLst/>
          </a:prstGeom>
          <a:effectLst>
            <a:outerShdw blurRad="317500" dist="533400" dir="13500000" algn="br" rotWithShape="0">
              <a:prstClr val="black">
                <a:alpha val="28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F578-BA6D-4D29-9D95-5EBA819D05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3922" y="1505479"/>
            <a:ext cx="10844758" cy="10464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 </a:t>
            </a:r>
            <a:r>
              <a:rPr lang="en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Notification rule chain node </a:t>
            </a:r>
            <a:r>
              <a:rPr lang="en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</a:t>
            </a:r>
            <a:r>
              <a:rPr lang="en" altLang="zh-TW" sz="22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ThingMaster</a:t>
            </a:r>
            <a:r>
              <a:rPr lang="en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to achieve timely notification of </a:t>
            </a:r>
            <a:r>
              <a:rPr lang="en" sz="22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sms</a:t>
            </a:r>
            <a:r>
              <a:rPr lang="en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push service. You can monitor the system </a:t>
            </a:r>
            <a:r>
              <a:rPr lang="en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status at any time</a:t>
            </a:r>
            <a:r>
              <a:rPr lang="en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!</a:t>
            </a:r>
            <a:endParaRPr lang="en" altLang="zh-TW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97BD55-0D7D-4A71-9130-BD6EE4AF3CAF}"/>
              </a:ext>
            </a:extLst>
          </p:cNvPr>
          <p:cNvSpPr txBox="1">
            <a:spLocks/>
          </p:cNvSpPr>
          <p:nvPr/>
        </p:nvSpPr>
        <p:spPr>
          <a:xfrm>
            <a:off x="160522" y="690997"/>
            <a:ext cx="11630296" cy="814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Advantages for using 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ThingsMaster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OTA on QNAP NAS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B2F528F-EDAB-46A5-B2FC-FB10E6D4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332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2AC95-0734-4F7F-B66D-821F570937ED}"/>
              </a:ext>
            </a:extLst>
          </p:cNvPr>
          <p:cNvSpPr/>
          <p:nvPr/>
        </p:nvSpPr>
        <p:spPr>
          <a:xfrm>
            <a:off x="3880883" y="2966872"/>
            <a:ext cx="5050465" cy="24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latin typeface="微軟正黑體"/>
                <a:ea typeface="微軟正黑體"/>
              </a:rPr>
              <a:t>Welcome special guest</a:t>
            </a:r>
            <a:endParaRPr lang="en-US" altLang="zh-TW" sz="3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>
                <a:solidFill>
                  <a:srgbClr val="FBC241"/>
                </a:solidFill>
                <a:latin typeface="微軟正黑體"/>
                <a:ea typeface="微軟正黑體"/>
              </a:rPr>
              <a:t>Tom</a:t>
            </a:r>
            <a:r>
              <a:rPr lang="en-US" altLang="zh-TW" sz="3200">
                <a:solidFill>
                  <a:schemeClr val="bg1"/>
                </a:solidFill>
                <a:latin typeface="微軟正黑體"/>
                <a:ea typeface="微軟正黑體"/>
              </a:rPr>
              <a:t> from </a:t>
            </a:r>
            <a:r>
              <a:rPr lang="en-US" altLang="zh-TW" sz="3200" err="1">
                <a:solidFill>
                  <a:schemeClr val="bg1"/>
                </a:solidFill>
                <a:latin typeface="微軟正黑體"/>
                <a:ea typeface="微軟正黑體"/>
              </a:rPr>
              <a:t>WoMaster</a:t>
            </a:r>
            <a:r>
              <a:rPr lang="en-US" altLang="zh-TW" sz="3200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zh-TW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b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35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地圖, 文字 的圖片&#10;&#10;自動產生的描述">
            <a:extLst>
              <a:ext uri="{FF2B5EF4-FFF2-40B4-BE49-F238E27FC236}">
                <a16:creationId xmlns:a16="http://schemas.microsoft.com/office/drawing/2014/main" id="{D59DF4B7-043F-4688-A9A1-B7D199EC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289" y="2066570"/>
            <a:ext cx="6658711" cy="42698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C29F2E-5B8C-4728-B2AE-AB01E381CE4D}"/>
              </a:ext>
            </a:extLst>
          </p:cNvPr>
          <p:cNvSpPr txBox="1">
            <a:spLocks/>
          </p:cNvSpPr>
          <p:nvPr/>
        </p:nvSpPr>
        <p:spPr>
          <a:xfrm>
            <a:off x="479382" y="-204911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What is OTA(Over-the-Air)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E192BB8-2752-4B8F-B217-2BEF3F3DCB9F}"/>
              </a:ext>
            </a:extLst>
          </p:cNvPr>
          <p:cNvSpPr txBox="1"/>
          <p:nvPr/>
        </p:nvSpPr>
        <p:spPr>
          <a:xfrm>
            <a:off x="479382" y="2542523"/>
            <a:ext cx="4961068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A Cloud server developed by </a:t>
            </a:r>
            <a:r>
              <a:rPr lang="en-US" altLang="zh-TW" sz="2000" err="1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WoMaster</a:t>
            </a: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altLang="zh-TW" sz="2000">
              <a:solidFill>
                <a:srgbClr val="FBC24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OTA can collect the device  information from anywhere, and then display, monitor, analyze, action and manage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Easy to access OTA via NB/Phone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According to the big data analysis, prevent and prepare early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Anywhere, Anytime, Real time</a:t>
            </a:r>
          </a:p>
        </p:txBody>
      </p:sp>
    </p:spTree>
    <p:extLst>
      <p:ext uri="{BB962C8B-B14F-4D97-AF65-F5344CB8AC3E}">
        <p14:creationId xmlns:p14="http://schemas.microsoft.com/office/powerpoint/2010/main" val="381742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FAD234C-B5ED-42A9-949B-2E90393E2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t="38584" r="5684" b="3988"/>
          <a:stretch/>
        </p:blipFill>
        <p:spPr>
          <a:xfrm>
            <a:off x="4999968" y="1939771"/>
            <a:ext cx="7192032" cy="39456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C97F45-C4AE-4577-864F-DD73EE804E9C}"/>
              </a:ext>
            </a:extLst>
          </p:cNvPr>
          <p:cNvSpPr txBox="1">
            <a:spLocks/>
          </p:cNvSpPr>
          <p:nvPr/>
        </p:nvSpPr>
        <p:spPr>
          <a:xfrm>
            <a:off x="479382" y="-72165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What OTA can offer for you?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365352-9328-480F-BBB5-99200BC8FD8A}"/>
              </a:ext>
            </a:extLst>
          </p:cNvPr>
          <p:cNvSpPr txBox="1"/>
          <p:nvPr/>
        </p:nvSpPr>
        <p:spPr>
          <a:xfrm>
            <a:off x="413812" y="1877561"/>
            <a:ext cx="43373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Interactive monitoring dashboard and map shows the status, signal strength, and location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provides to define rule chain function. When the data changed, it can trigger some action automatic, such as : change the color in the map , send out the alarm message.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over-the-air batch device firmware upgrade scheduling* , reboot, restore a new configuration 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Over 10,000 nodes device management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TW">
              <a:solidFill>
                <a:srgbClr val="FBC24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2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1"/>
          <a:stretch/>
        </p:blipFill>
        <p:spPr bwMode="auto">
          <a:xfrm>
            <a:off x="5941761" y="5156922"/>
            <a:ext cx="4551996" cy="15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520" y="4320341"/>
            <a:ext cx="4274121" cy="23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966" y="1450702"/>
            <a:ext cx="4728408" cy="254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735" y="2218816"/>
            <a:ext cx="3295650" cy="1766887"/>
          </a:xfrm>
        </p:spPr>
      </p:pic>
      <p:sp>
        <p:nvSpPr>
          <p:cNvPr id="40" name="文字方塊 39"/>
          <p:cNvSpPr txBox="1"/>
          <p:nvPr/>
        </p:nvSpPr>
        <p:spPr>
          <a:xfrm>
            <a:off x="4328465" y="5524753"/>
            <a:ext cx="1142982" cy="338554"/>
          </a:xfrm>
          <a:prstGeom prst="rect">
            <a:avLst/>
          </a:prstGeom>
          <a:solidFill>
            <a:srgbClr val="FC7F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Reboot</a:t>
            </a:r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8811217" y="6009687"/>
            <a:ext cx="1690563" cy="338554"/>
          </a:xfrm>
          <a:prstGeom prst="rect">
            <a:avLst/>
          </a:prstGeom>
          <a:solidFill>
            <a:srgbClr val="FC7F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Config update</a:t>
            </a:r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66492" y="2951708"/>
            <a:ext cx="1963436" cy="535531"/>
          </a:xfrm>
          <a:prstGeom prst="rect">
            <a:avLst/>
          </a:prstGeom>
          <a:solidFill>
            <a:srgbClr val="FC7F5F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Drag and drop configuration file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FF9D72-E937-457A-A703-B71F07BC3444}"/>
              </a:ext>
            </a:extLst>
          </p:cNvPr>
          <p:cNvSpPr txBox="1">
            <a:spLocks/>
          </p:cNvSpPr>
          <p:nvPr/>
        </p:nvSpPr>
        <p:spPr>
          <a:xfrm>
            <a:off x="479382" y="93255"/>
            <a:ext cx="11320513" cy="129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Batch management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DBCE642-0A7D-4841-988E-DB9298D8DEED}"/>
              </a:ext>
            </a:extLst>
          </p:cNvPr>
          <p:cNvSpPr/>
          <p:nvPr/>
        </p:nvSpPr>
        <p:spPr>
          <a:xfrm>
            <a:off x="3387966" y="1450702"/>
            <a:ext cx="1418377" cy="1536228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22EF975-7933-425C-B412-D980F376F2C4}"/>
              </a:ext>
            </a:extLst>
          </p:cNvPr>
          <p:cNvSpPr/>
          <p:nvPr/>
        </p:nvSpPr>
        <p:spPr>
          <a:xfrm>
            <a:off x="1175519" y="5203851"/>
            <a:ext cx="4274121" cy="338554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455C778E-5913-4A58-8D5A-5D49DC4D367C}"/>
              </a:ext>
            </a:extLst>
          </p:cNvPr>
          <p:cNvSpPr/>
          <p:nvPr/>
        </p:nvSpPr>
        <p:spPr>
          <a:xfrm>
            <a:off x="5933738" y="6348241"/>
            <a:ext cx="4551995" cy="292072"/>
          </a:xfrm>
          <a:prstGeom prst="roundRect">
            <a:avLst>
              <a:gd name="adj" fmla="val 469"/>
            </a:avLst>
          </a:prstGeom>
          <a:noFill/>
          <a:ln w="38100">
            <a:solidFill>
              <a:srgbClr val="FC7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C947741-14FF-433F-B690-75F6BA486CB3}"/>
              </a:ext>
            </a:extLst>
          </p:cNvPr>
          <p:cNvGrpSpPr/>
          <p:nvPr/>
        </p:nvGrpSpPr>
        <p:grpSpPr>
          <a:xfrm>
            <a:off x="5154282" y="2639985"/>
            <a:ext cx="1021157" cy="825734"/>
            <a:chOff x="1795891" y="1847264"/>
            <a:chExt cx="1021157" cy="825734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C603E3A6-4CAB-471F-902F-B9B17D993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EAF4A495-03B4-4A11-AD72-150E58A5BEE9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8F805D2-065E-4C0A-838A-DF79F77F0FE7}"/>
              </a:ext>
            </a:extLst>
          </p:cNvPr>
          <p:cNvGrpSpPr/>
          <p:nvPr/>
        </p:nvGrpSpPr>
        <p:grpSpPr>
          <a:xfrm>
            <a:off x="3582730" y="5289989"/>
            <a:ext cx="1021157" cy="825734"/>
            <a:chOff x="1795891" y="1847264"/>
            <a:chExt cx="1021157" cy="82573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BA83EADB-958E-496D-8F6E-CFCBF6A14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6A4B32D-381B-4C5A-AB45-960DE8F606BE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FD0F7AF-AA0D-4067-A25F-36B3A40EF06A}"/>
              </a:ext>
            </a:extLst>
          </p:cNvPr>
          <p:cNvGrpSpPr/>
          <p:nvPr/>
        </p:nvGrpSpPr>
        <p:grpSpPr>
          <a:xfrm>
            <a:off x="7980188" y="5799120"/>
            <a:ext cx="1021157" cy="825734"/>
            <a:chOff x="1795891" y="1847264"/>
            <a:chExt cx="1021157" cy="825734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A0583DC-7E5E-4FAF-B41B-70711DEFD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603" y="1847264"/>
              <a:ext cx="825734" cy="825734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4DAF20A2-CDCF-448B-B6F0-1CD9F9AF6239}"/>
                </a:ext>
              </a:extLst>
            </p:cNvPr>
            <p:cNvSpPr txBox="1"/>
            <p:nvPr/>
          </p:nvSpPr>
          <p:spPr>
            <a:xfrm>
              <a:off x="1795891" y="2117868"/>
              <a:ext cx="10211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76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2306114-C672-475E-B196-05D417A2CA6A}"/>
              </a:ext>
            </a:extLst>
          </p:cNvPr>
          <p:cNvGrpSpPr/>
          <p:nvPr/>
        </p:nvGrpSpPr>
        <p:grpSpPr>
          <a:xfrm>
            <a:off x="1723549" y="2564005"/>
            <a:ext cx="8809514" cy="4293995"/>
            <a:chOff x="1723549" y="1744856"/>
            <a:chExt cx="8809514" cy="429399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549" y="1744856"/>
              <a:ext cx="8809514" cy="4293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505" y="1983424"/>
              <a:ext cx="8778558" cy="405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1597025" y="1658349"/>
            <a:ext cx="89979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zh-TW" sz="2200">
                <a:solidFill>
                  <a:srgbClr val="FBC24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Display Bus Route and Bus Speed on the Map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7ADFFE-E860-4076-98AD-A4BFA6F483D7}"/>
              </a:ext>
            </a:extLst>
          </p:cNvPr>
          <p:cNvSpPr txBox="1">
            <a:spLocks/>
          </p:cNvSpPr>
          <p:nvPr/>
        </p:nvSpPr>
        <p:spPr>
          <a:xfrm>
            <a:off x="479383" y="93255"/>
            <a:ext cx="11256184" cy="152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</a:t>
            </a:r>
          </a:p>
        </p:txBody>
      </p:sp>
    </p:spTree>
    <p:extLst>
      <p:ext uri="{BB962C8B-B14F-4D97-AF65-F5344CB8AC3E}">
        <p14:creationId xmlns:p14="http://schemas.microsoft.com/office/powerpoint/2010/main" val="106041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8439" y="3033861"/>
            <a:ext cx="5875268" cy="3824139"/>
          </a:xfrm>
          <a:prstGeom prst="rect">
            <a:avLst/>
          </a:prstGeom>
          <a:noFill/>
          <a:ln>
            <a:noFill/>
          </a:ln>
          <a:effectLst>
            <a:outerShdw blurRad="114300" dist="165100" dir="12480000" algn="ctr" rotWithShape="0">
              <a:schemeClr val="tx1">
                <a:lumMod val="95000"/>
                <a:lumOff val="5000"/>
                <a:alpha val="3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32BA58F-E792-4FFE-877B-061CFD6C4A1D}"/>
              </a:ext>
            </a:extLst>
          </p:cNvPr>
          <p:cNvSpPr/>
          <p:nvPr/>
        </p:nvSpPr>
        <p:spPr>
          <a:xfrm>
            <a:off x="1597025" y="1826646"/>
            <a:ext cx="89979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zh-TW" sz="2200">
                <a:solidFill>
                  <a:srgbClr val="FBC24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RSSI Signal too low, Over Speed, Push Button trigged </a:t>
            </a:r>
            <a:endParaRPr lang="zh-TW" altLang="en-US" sz="2200">
              <a:solidFill>
                <a:srgbClr val="FBC24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3932C8-F6E7-4F1A-A18D-01112AF5BA0E}"/>
              </a:ext>
            </a:extLst>
          </p:cNvPr>
          <p:cNvSpPr txBox="1">
            <a:spLocks/>
          </p:cNvSpPr>
          <p:nvPr/>
        </p:nvSpPr>
        <p:spPr>
          <a:xfrm>
            <a:off x="479383" y="93255"/>
            <a:ext cx="11256184" cy="152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Alarm summary</a:t>
            </a:r>
          </a:p>
        </p:txBody>
      </p:sp>
    </p:spTree>
    <p:extLst>
      <p:ext uri="{BB962C8B-B14F-4D97-AF65-F5344CB8AC3E}">
        <p14:creationId xmlns:p14="http://schemas.microsoft.com/office/powerpoint/2010/main" val="132036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2DC7-872F-4763-92CD-8B8CEC3A6F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713" y="-7541"/>
            <a:ext cx="11482537" cy="1874335"/>
          </a:xfrm>
        </p:spPr>
        <p:txBody>
          <a:bodyPr>
            <a:norm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X WoMaster Create more potential for industrial IoT applications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51B85A-959E-489C-918C-48374FAAA646}"/>
              </a:ext>
            </a:extLst>
          </p:cNvPr>
          <p:cNvSpPr txBox="1"/>
          <p:nvPr/>
        </p:nvSpPr>
        <p:spPr>
          <a:xfrm>
            <a:off x="786084" y="2022281"/>
            <a:ext cx="805140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Industrial IoT Leading Company - </a:t>
            </a:r>
            <a:r>
              <a:rPr lang="zh-TW" altLang="zh-TW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WoMaster </a:t>
            </a:r>
            <a:endParaRPr lang="zh-TW" altLang="en-US" sz="2600" b="1">
              <a:solidFill>
                <a:srgbClr val="FBC24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ThingsMaster</a:t>
            </a:r>
            <a:r>
              <a:rPr lang="zh-TW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OTA </a:t>
            </a:r>
            <a:r>
              <a:rPr lang="zh-TW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Overview</a:t>
            </a:r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Application Examples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A4218FF-8483-4959-B617-EC2232E8B972}"/>
              </a:ext>
            </a:extLst>
          </p:cNvPr>
          <p:cNvSpPr txBox="1"/>
          <p:nvPr/>
        </p:nvSpPr>
        <p:spPr>
          <a:xfrm>
            <a:off x="786084" y="3295394"/>
            <a:ext cx="679469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Install </a:t>
            </a:r>
            <a:r>
              <a:rPr lang="en-US" altLang="zh-TW" sz="2600" b="1" err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on QNAP NAS</a:t>
            </a:r>
            <a:endParaRPr lang="zh-TW" altLang="zh-TW" sz="2600" b="1">
              <a:solidFill>
                <a:srgbClr val="FBC24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Installation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74650" lvl="1" indent="-285750">
              <a:buClr>
                <a:srgbClr val="FBC241"/>
              </a:buClr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Advantages for using ThingsMaster OTA on QNAP NAS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3914095-0035-4DA3-8D7E-7DE3DB1EE28A}"/>
              </a:ext>
            </a:extLst>
          </p:cNvPr>
          <p:cNvSpPr txBox="1"/>
          <p:nvPr/>
        </p:nvSpPr>
        <p:spPr>
          <a:xfrm>
            <a:off x="786084" y="4722780"/>
            <a:ext cx="4900515" cy="13192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</a:p>
          <a:p>
            <a:pPr>
              <a:lnSpc>
                <a:spcPct val="250000"/>
              </a:lnSpc>
            </a:pPr>
            <a:r>
              <a:rPr lang="en-US" altLang="zh-TW" sz="2600" b="1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Supporting NAS Models</a:t>
            </a:r>
            <a:endParaRPr lang="zh-TW" altLang="en-US" sz="2600" b="1">
              <a:solidFill>
                <a:srgbClr val="FBC24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45E26772-0F39-452B-AF3C-A813FED43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47" y="2132834"/>
            <a:ext cx="285152" cy="24701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9333C10-3E01-495B-BEA2-4C4D438A6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47" y="3410956"/>
            <a:ext cx="285152" cy="247011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5732C98-AEC3-4E17-B13E-733AE6A0E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47" y="4824012"/>
            <a:ext cx="285152" cy="24701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7EF870B-BF4A-4995-A200-B55294F5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47" y="5650287"/>
            <a:ext cx="285152" cy="2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6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0AD7906-FCFB-4F98-A422-927D9E8064D0}"/>
              </a:ext>
            </a:extLst>
          </p:cNvPr>
          <p:cNvGrpSpPr/>
          <p:nvPr/>
        </p:nvGrpSpPr>
        <p:grpSpPr>
          <a:xfrm>
            <a:off x="1368382" y="2615777"/>
            <a:ext cx="9307831" cy="4242223"/>
            <a:chOff x="1368382" y="1645922"/>
            <a:chExt cx="9307831" cy="4242223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382" y="1645922"/>
              <a:ext cx="9307831" cy="424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368382" y="2092119"/>
              <a:ext cx="893996" cy="1755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22970" y="2426210"/>
              <a:ext cx="1654302" cy="9296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5" name="左大括弧 4"/>
            <p:cNvSpPr/>
            <p:nvPr/>
          </p:nvSpPr>
          <p:spPr>
            <a:xfrm rot="16200000">
              <a:off x="5834845" y="2309514"/>
              <a:ext cx="374904" cy="4690834"/>
            </a:xfrm>
            <a:prstGeom prst="leftBrace">
              <a:avLst>
                <a:gd name="adj1" fmla="val 30284"/>
                <a:gd name="adj2" fmla="val 4894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298035" y="484238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latin typeface="微軟正黑體" pitchFamily="34" charset="-120"/>
                  <a:ea typeface="微軟正黑體" pitchFamily="34" charset="-120"/>
                </a:rPr>
                <a:t>預設規則</a:t>
              </a:r>
            </a:p>
          </p:txBody>
        </p:sp>
        <p:sp>
          <p:nvSpPr>
            <p:cNvPr id="11" name="左大括弧 10"/>
            <p:cNvSpPr/>
            <p:nvPr/>
          </p:nvSpPr>
          <p:spPr>
            <a:xfrm rot="16200000">
              <a:off x="9350886" y="3639568"/>
              <a:ext cx="374905" cy="2030731"/>
            </a:xfrm>
            <a:prstGeom prst="leftBrace">
              <a:avLst>
                <a:gd name="adj1" fmla="val 30284"/>
                <a:gd name="adj2" fmla="val 48944"/>
              </a:avLst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814076" y="4842383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新增警報規則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46039CD-6819-4A96-B5FA-FAB500B2033F}"/>
              </a:ext>
            </a:extLst>
          </p:cNvPr>
          <p:cNvSpPr txBox="1">
            <a:spLocks/>
          </p:cNvSpPr>
          <p:nvPr/>
        </p:nvSpPr>
        <p:spPr>
          <a:xfrm>
            <a:off x="411749" y="130014"/>
            <a:ext cx="11377799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Programming the rule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0FA195-EBB3-46BF-9AA6-EFD3B96C68B0}"/>
              </a:ext>
            </a:extLst>
          </p:cNvPr>
          <p:cNvSpPr/>
          <p:nvPr/>
        </p:nvSpPr>
        <p:spPr>
          <a:xfrm>
            <a:off x="5001904" y="5815083"/>
            <a:ext cx="1922058" cy="375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ea typeface="新細明體"/>
                <a:cs typeface="Calibri"/>
              </a:rPr>
              <a:t>Default Rule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6AA947-A59B-4080-BB3E-1BED1C180B95}"/>
              </a:ext>
            </a:extLst>
          </p:cNvPr>
          <p:cNvSpPr/>
          <p:nvPr/>
        </p:nvSpPr>
        <p:spPr>
          <a:xfrm>
            <a:off x="8584441" y="5815082"/>
            <a:ext cx="1922058" cy="375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FF0000"/>
                </a:solidFill>
                <a:ea typeface="新細明體"/>
                <a:cs typeface="Calibri"/>
              </a:rPr>
              <a:t>Alert Rule</a:t>
            </a:r>
            <a:endParaRPr lang="zh-TW">
              <a:solidFill>
                <a:srgbClr val="FF0000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6ACD5E-31B4-432A-82AD-139478880042}"/>
              </a:ext>
            </a:extLst>
          </p:cNvPr>
          <p:cNvSpPr txBox="1">
            <a:spLocks/>
          </p:cNvSpPr>
          <p:nvPr/>
        </p:nvSpPr>
        <p:spPr>
          <a:xfrm>
            <a:off x="411749" y="130014"/>
            <a:ext cx="11377799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OTA - Supported Products</a:t>
            </a:r>
          </a:p>
        </p:txBody>
      </p:sp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05F8BB50-8C72-4EF3-B55A-D2B6C530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63" y="1844749"/>
            <a:ext cx="7274191" cy="47484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146DAC9-8F16-4D28-BA34-4D9433EDA6DE}"/>
              </a:ext>
            </a:extLst>
          </p:cNvPr>
          <p:cNvSpPr txBox="1"/>
          <p:nvPr/>
        </p:nvSpPr>
        <p:spPr>
          <a:xfrm>
            <a:off x="413812" y="3511078"/>
            <a:ext cx="394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 SCB (Smart City box) series and all WR series</a:t>
            </a:r>
            <a:endParaRPr lang="zh-TW" altLang="en-US" sz="2000">
              <a:solidFill>
                <a:srgbClr val="FBC24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3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5C689EEF-8648-44CB-9111-9AC49823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27" y="1311691"/>
            <a:ext cx="9379624" cy="55617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4D14A2-D388-4124-BCEA-1E5C4A13F018}"/>
              </a:ext>
            </a:extLst>
          </p:cNvPr>
          <p:cNvSpPr txBox="1">
            <a:spLocks/>
          </p:cNvSpPr>
          <p:nvPr/>
        </p:nvSpPr>
        <p:spPr>
          <a:xfrm>
            <a:off x="419647" y="284691"/>
            <a:ext cx="11256184" cy="95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IIoT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Platform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93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5FD2A837-2CEC-4C6B-899A-AB8DA95914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8621"/>
          <a:stretch/>
        </p:blipFill>
        <p:spPr>
          <a:xfrm>
            <a:off x="4954914" y="3002634"/>
            <a:ext cx="7237086" cy="3855365"/>
          </a:xfrm>
          <a:prstGeom prst="rect">
            <a:avLst/>
          </a:prstGeom>
          <a:effectLst>
            <a:outerShdw blurRad="152400" dist="2159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98B446C-323D-4E73-8377-297E2112E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2" y="3841398"/>
            <a:ext cx="5042578" cy="31516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18570A-96F4-47E5-8232-5CCA2C3B3D85}"/>
              </a:ext>
            </a:extLst>
          </p:cNvPr>
          <p:cNvSpPr txBox="1">
            <a:spLocks/>
          </p:cNvSpPr>
          <p:nvPr/>
        </p:nvSpPr>
        <p:spPr>
          <a:xfrm>
            <a:off x="231253" y="35692"/>
            <a:ext cx="11630296" cy="1718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 Multi-Sites Management Any Time, Any Where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010CD73-FC7A-4A53-9051-D8525D988916}"/>
              </a:ext>
            </a:extLst>
          </p:cNvPr>
          <p:cNvSpPr txBox="1"/>
          <p:nvPr/>
        </p:nvSpPr>
        <p:spPr>
          <a:xfrm>
            <a:off x="231253" y="1804472"/>
            <a:ext cx="124337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N-to-N VPN Technology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latest TLS encryption and X.509 authentication to protect the data transmission</a:t>
            </a:r>
          </a:p>
        </p:txBody>
      </p:sp>
      <p:pic>
        <p:nvPicPr>
          <p:cNvPr id="8" name="Picture 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50A228EA-0FF2-4E95-9500-64B5B69A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783" y="3191631"/>
            <a:ext cx="1358258" cy="8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4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871B8FE-A73D-4C4B-873E-680E7578B6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6280" b="986"/>
          <a:stretch/>
        </p:blipFill>
        <p:spPr>
          <a:xfrm>
            <a:off x="1718657" y="2371132"/>
            <a:ext cx="8754685" cy="4495317"/>
          </a:xfrm>
          <a:prstGeom prst="rect">
            <a:avLst/>
          </a:prstGeom>
          <a:effectLst>
            <a:outerShdw blurRad="203200" dist="1778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E500CA-5F54-4D01-A779-54FED2F3EFE4}"/>
              </a:ext>
            </a:extLst>
          </p:cNvPr>
          <p:cNvSpPr txBox="1">
            <a:spLocks/>
          </p:cNvSpPr>
          <p:nvPr/>
        </p:nvSpPr>
        <p:spPr>
          <a:xfrm>
            <a:off x="3259" y="-24945"/>
            <a:ext cx="12192001" cy="1492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2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Multi-Tenant Architecture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6698A6-6B30-46E1-80D1-B78841963FE5}"/>
              </a:ext>
            </a:extLst>
          </p:cNvPr>
          <p:cNvSpPr txBox="1"/>
          <p:nvPr/>
        </p:nvSpPr>
        <p:spPr>
          <a:xfrm>
            <a:off x="1639860" y="1295581"/>
            <a:ext cx="7255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Grouping and organize tasks for IoT deployment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Each project has his own Device, Member, Dashboard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686166" y="2631242"/>
            <a:ext cx="176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admin@cloud.io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for Tenant A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178606" y="2308077"/>
            <a:ext cx="4990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sysadmin@cloud.io</a:t>
            </a: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for some major function setting</a:t>
            </a:r>
            <a:endParaRPr lang="zh-TW" altLang="en-US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002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DCED803-B884-441B-A707-8F97CD8C961B}"/>
              </a:ext>
            </a:extLst>
          </p:cNvPr>
          <p:cNvSpPr txBox="1">
            <a:spLocks/>
          </p:cNvSpPr>
          <p:nvPr/>
        </p:nvSpPr>
        <p:spPr>
          <a:xfrm>
            <a:off x="479382" y="-204911"/>
            <a:ext cx="11302134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OTA Network Topology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4550CF27-5254-4664-B19A-58B1CC3B7E78}"/>
              </a:ext>
            </a:extLst>
          </p:cNvPr>
          <p:cNvGrpSpPr/>
          <p:nvPr/>
        </p:nvGrpSpPr>
        <p:grpSpPr>
          <a:xfrm>
            <a:off x="2291924" y="1327558"/>
            <a:ext cx="7986951" cy="5223508"/>
            <a:chOff x="3082942" y="1381966"/>
            <a:chExt cx="7986951" cy="5223508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27EBDA4-DF86-4D3E-9CB8-20C34B76D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6194" y="4120445"/>
              <a:ext cx="1366046" cy="1397158"/>
            </a:xfrm>
            <a:prstGeom prst="line">
              <a:avLst/>
            </a:prstGeom>
            <a:ln w="38100">
              <a:solidFill>
                <a:srgbClr val="6BBFCA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07AE2243-4BD1-46EF-9981-EA66804C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06949" y="1381966"/>
              <a:ext cx="2525333" cy="1578333"/>
            </a:xfrm>
            <a:prstGeom prst="rect">
              <a:avLst/>
            </a:prstGeom>
          </p:spPr>
        </p:pic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C85249D2-ABFA-48BD-9DC5-58C31F5F90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943" y="3851551"/>
              <a:ext cx="2387491" cy="1246355"/>
            </a:xfrm>
            <a:prstGeom prst="line">
              <a:avLst/>
            </a:prstGeom>
            <a:ln w="38100">
              <a:solidFill>
                <a:srgbClr val="6BBFCA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\\192.168.38.60\MarketingShare\Product photo\SCB\產品圖-透明背景-PNG\SCB-New-4-Logo.png">
              <a:extLst>
                <a:ext uri="{FF2B5EF4-FFF2-40B4-BE49-F238E27FC236}">
                  <a16:creationId xmlns:a16="http://schemas.microsoft.com/office/drawing/2014/main" id="{2379D290-9753-4DFB-AB34-35828C739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179" y="4628835"/>
              <a:ext cx="979121" cy="1626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60616AC-AC6C-4318-AEB0-3FD58AEAA092}"/>
                </a:ext>
              </a:extLst>
            </p:cNvPr>
            <p:cNvSpPr/>
            <p:nvPr/>
          </p:nvSpPr>
          <p:spPr>
            <a:xfrm>
              <a:off x="8701896" y="6236141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Site 2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21D727C-011F-47C7-B0D8-EFD8B5F61499}"/>
                </a:ext>
              </a:extLst>
            </p:cNvPr>
            <p:cNvSpPr/>
            <p:nvPr/>
          </p:nvSpPr>
          <p:spPr>
            <a:xfrm rot="18578469">
              <a:off x="4687138" y="5156384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</a:t>
              </a:r>
            </a:p>
          </p:txBody>
        </p:sp>
        <p:pic>
          <p:nvPicPr>
            <p:cNvPr id="13" name="Picture 47">
              <a:extLst>
                <a:ext uri="{FF2B5EF4-FFF2-40B4-BE49-F238E27FC236}">
                  <a16:creationId xmlns:a16="http://schemas.microsoft.com/office/drawing/2014/main" id="{8E705C9C-DC53-4862-8262-A101DF01D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035" y="3785564"/>
              <a:ext cx="462317" cy="45356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2CE6A3-4106-4C75-BDB1-F37D189C664E}"/>
                </a:ext>
              </a:extLst>
            </p:cNvPr>
            <p:cNvSpPr/>
            <p:nvPr/>
          </p:nvSpPr>
          <p:spPr>
            <a:xfrm rot="20204340">
              <a:off x="3746803" y="4149715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</a:t>
              </a: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F28F9ACA-3AC8-45E1-94C3-DAFC8D734E46}"/>
                </a:ext>
              </a:extLst>
            </p:cNvPr>
            <p:cNvGrpSpPr/>
            <p:nvPr/>
          </p:nvGrpSpPr>
          <p:grpSpPr>
            <a:xfrm>
              <a:off x="3082942" y="5515592"/>
              <a:ext cx="1581113" cy="1089882"/>
              <a:chOff x="3399364" y="5454504"/>
              <a:chExt cx="1581113" cy="1089882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C126AC15-64E4-4EB7-96D5-B2FA9469A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644980" y="5208888"/>
                <a:ext cx="1089882" cy="1581113"/>
              </a:xfrm>
              <a:prstGeom prst="rect">
                <a:avLst/>
              </a:prstGeom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329639FB-9180-4F25-8E6B-E3C33FDEE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258" y="5636852"/>
                <a:ext cx="1197326" cy="722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1" name="Picture 2" descr="\\192.168.0.60\MarketingShare\Sales Kit\Software Logo\ThingsMaster title.png">
              <a:extLst>
                <a:ext uri="{FF2B5EF4-FFF2-40B4-BE49-F238E27FC236}">
                  <a16:creationId xmlns:a16="http://schemas.microsoft.com/office/drawing/2014/main" id="{A724A6E4-19D8-488D-A8E2-7EB701DCD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434" y="2381433"/>
              <a:ext cx="2160794" cy="34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89C7C87-2CB5-41CD-9D33-CE41CDCBF2D2}"/>
                </a:ext>
              </a:extLst>
            </p:cNvPr>
            <p:cNvSpPr/>
            <p:nvPr/>
          </p:nvSpPr>
          <p:spPr>
            <a:xfrm>
              <a:off x="5710784" y="6190700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Site 1</a:t>
              </a: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E2A5563-5267-4991-BC03-CDBDA1C18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561" y="1690018"/>
              <a:ext cx="491579" cy="532544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47F351B-D8F6-4B8D-A35D-E499267370E4}"/>
                </a:ext>
              </a:extLst>
            </p:cNvPr>
            <p:cNvSpPr/>
            <p:nvPr/>
          </p:nvSpPr>
          <p:spPr>
            <a:xfrm>
              <a:off x="7219352" y="4008974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IP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C3BEB401-D773-4659-8FFB-DB1D27677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028" y="4644346"/>
              <a:ext cx="1135211" cy="1501316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666455D-1183-4B6D-B4BC-686017A0B1A3}"/>
                </a:ext>
              </a:extLst>
            </p:cNvPr>
            <p:cNvSpPr/>
            <p:nvPr/>
          </p:nvSpPr>
          <p:spPr>
            <a:xfrm>
              <a:off x="6956279" y="5027051"/>
              <a:ext cx="1578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LTE Network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ABCA9FA-DADA-47CF-9369-9B1C9654A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434" y="2969345"/>
              <a:ext cx="2361848" cy="115110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06DFAE2-29E8-40A8-A1F0-206294580434}"/>
                </a:ext>
              </a:extLst>
            </p:cNvPr>
            <p:cNvSpPr/>
            <p:nvPr/>
          </p:nvSpPr>
          <p:spPr>
            <a:xfrm>
              <a:off x="7781813" y="3340060"/>
              <a:ext cx="32880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Firewall and port forwarding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27FCA9A-3AED-4EC8-B491-D8604F2C6FE1}"/>
                </a:ext>
              </a:extLst>
            </p:cNvPr>
            <p:cNvSpPr/>
            <p:nvPr/>
          </p:nvSpPr>
          <p:spPr>
            <a:xfrm>
              <a:off x="7786807" y="2927495"/>
              <a:ext cx="32326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QNAP NAS gets a private IP</a:t>
              </a:r>
            </a:p>
          </p:txBody>
        </p:sp>
        <p:pic>
          <p:nvPicPr>
            <p:cNvPr id="36" name="Picture 47">
              <a:extLst>
                <a:ext uri="{FF2B5EF4-FFF2-40B4-BE49-F238E27FC236}">
                  <a16:creationId xmlns:a16="http://schemas.microsoft.com/office/drawing/2014/main" id="{BDCC0FF8-DD9E-4C3D-A2BE-D009FA9E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949" y="4775643"/>
              <a:ext cx="462317" cy="453560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A72884EE-9149-4D79-9E9C-006D1D5A1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32240" y="4137841"/>
              <a:ext cx="1104900" cy="581025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115F4617-6D2A-4598-9A81-26094D4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32910" y="4120445"/>
              <a:ext cx="1104900" cy="581025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D10B9394-0AFD-432A-AF9A-36382F2155D2}"/>
              </a:ext>
            </a:extLst>
          </p:cNvPr>
          <p:cNvGrpSpPr/>
          <p:nvPr/>
        </p:nvGrpSpPr>
        <p:grpSpPr>
          <a:xfrm>
            <a:off x="892895" y="4516750"/>
            <a:ext cx="1796309" cy="978679"/>
            <a:chOff x="727570" y="3285905"/>
            <a:chExt cx="1796309" cy="97867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20" y="3317414"/>
              <a:ext cx="1307786" cy="821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圖片 2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EFF6FEC3-476B-4A0E-8462-F9EBE99C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7570" y="3285905"/>
              <a:ext cx="1796309" cy="978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4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2CD264-D7A5-42F8-B45E-4E1B4075FA06}"/>
              </a:ext>
            </a:extLst>
          </p:cNvPr>
          <p:cNvSpPr txBox="1">
            <a:spLocks/>
          </p:cNvSpPr>
          <p:nvPr/>
        </p:nvSpPr>
        <p:spPr>
          <a:xfrm>
            <a:off x="413812" y="0"/>
            <a:ext cx="11630296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NAS Supporting Models</a:t>
            </a:r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8DC76F-5CF3-49C3-ABA0-7D0415C0E1D9}"/>
              </a:ext>
            </a:extLst>
          </p:cNvPr>
          <p:cNvSpPr txBox="1"/>
          <p:nvPr/>
        </p:nvSpPr>
        <p:spPr>
          <a:xfrm>
            <a:off x="413812" y="1753813"/>
            <a:ext cx="1109061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Supports X86 NAS Models with memory able to be expanded to 16GB: </a:t>
            </a:r>
            <a:endParaRPr lang="zh-TW" altLang="en-US">
              <a:solidFill>
                <a:srgbClr val="000000"/>
              </a:solidFill>
              <a:latin typeface="Arial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TVS/TS-951X, X63, X73, X77, X82, X85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Has </a:t>
            </a:r>
            <a:r>
              <a:rPr lang="en-US" altLang="zh-TW" sz="2000">
                <a:solidFill>
                  <a:srgbClr val="FBC241"/>
                </a:solidFill>
                <a:latin typeface="Arial"/>
                <a:ea typeface="微軟正黑體"/>
                <a:cs typeface="Arial"/>
              </a:rPr>
              <a:t>Container Station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123219-9EB7-40A7-86A5-71F341F3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1" y="3429000"/>
            <a:ext cx="12192000" cy="317296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3893B14-EE34-4E58-A454-0F8DC1976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1322" y="6609905"/>
            <a:ext cx="789848" cy="143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260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4BCA02-38D8-492B-B89A-353D47758269}"/>
              </a:ext>
            </a:extLst>
          </p:cNvPr>
          <p:cNvSpPr/>
          <p:nvPr/>
        </p:nvSpPr>
        <p:spPr>
          <a:xfrm>
            <a:off x="3927282" y="4128770"/>
            <a:ext cx="3881102" cy="32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500" b="1" spc="600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en-US" altLang="zh-TW" sz="2500" b="1" spc="600">
              <a:solidFill>
                <a:srgbClr val="FBC24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b="1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 </a:t>
            </a:r>
            <a:r>
              <a:rPr lang="en-US" altLang="zh-TW" sz="2800" b="1" err="1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ThingsMaster</a:t>
            </a:r>
            <a:r>
              <a:rPr lang="en-US" altLang="zh-TW" sz="2800" b="1">
                <a:solidFill>
                  <a:srgbClr val="FBC24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OTA on QNAP NAS</a:t>
            </a:r>
          </a:p>
          <a:p>
            <a:pPr algn="ctr">
              <a:lnSpc>
                <a:spcPts val="3500"/>
              </a:lnSpc>
            </a:pPr>
            <a:r>
              <a:rPr lang="en-US" altLang="zh-TW" sz="3500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AC2106A-A3D2-4B52-8A39-76E7002E8F9D}"/>
              </a:ext>
            </a:extLst>
          </p:cNvPr>
          <p:cNvSpPr txBox="1"/>
          <p:nvPr/>
        </p:nvSpPr>
        <p:spPr>
          <a:xfrm>
            <a:off x="2039440" y="6473252"/>
            <a:ext cx="8565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TW" sz="700">
                <a:solidFill>
                  <a:srgbClr val="6BB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 reserved. QNAP® and other names of QNAP Products are proprietary marks or registered trademarks of QNAP Systems, Inc. Other products and company names mentioned herein are trademarks of their respective holder​</a:t>
            </a:r>
          </a:p>
          <a:p>
            <a:pPr algn="ctr" fontAlgn="base"/>
            <a:endParaRPr lang="en-US" altLang="zh-TW">
              <a:solidFill>
                <a:srgbClr val="6BBF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BBDD37-20B8-4138-BA00-FE7136CCD939}"/>
              </a:ext>
            </a:extLst>
          </p:cNvPr>
          <p:cNvSpPr txBox="1">
            <a:spLocks/>
          </p:cNvSpPr>
          <p:nvPr/>
        </p:nvSpPr>
        <p:spPr>
          <a:xfrm>
            <a:off x="389573" y="127351"/>
            <a:ext cx="10018712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Industrial IoT Leading Company -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WoMaster</a:t>
            </a:r>
            <a:endParaRPr lang="en-US" altLang="zh-TW" b="1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B45D27-EEC4-4652-A14B-10995B082DF9}"/>
              </a:ext>
            </a:extLst>
          </p:cNvPr>
          <p:cNvSpPr txBox="1"/>
          <p:nvPr/>
        </p:nvSpPr>
        <p:spPr>
          <a:xfrm>
            <a:off x="389573" y="2121434"/>
            <a:ext cx="6844388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WoMaster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 has 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+mn-lt"/>
              </a:rPr>
              <a:t>more than 20 years of experience in the field of Industrial IoT.</a:t>
            </a:r>
            <a:endParaRPr lang="en-US" altLang="zh-TW" sz="2000" b="1">
              <a:solidFill>
                <a:srgbClr val="FBC241"/>
              </a:solidFill>
              <a:latin typeface="微軟正黑體"/>
              <a:ea typeface="微軟正黑體"/>
              <a:cs typeface="Calibri"/>
            </a:endParaRP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Industry Contribution: Provides high quality industrial products and critical applications in the field of railways, electricity, utilities, intelligent transportation and smart city surveillance.</a:t>
            </a: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Product lines: Routers,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Wireless </a:t>
            </a: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AP, </a:t>
            </a:r>
            <a:r>
              <a:rPr lang="zh-TW" altLang="en-US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Switch and Central management products on the cloud.</a:t>
            </a:r>
            <a:endParaRPr lang="zh-TW" altLang="en-US" sz="2000" b="1">
              <a:solidFill>
                <a:srgbClr val="FBC241"/>
              </a:solidFill>
              <a:latin typeface="微軟正黑體"/>
              <a:ea typeface="微軟正黑體"/>
              <a:cs typeface="Calibri"/>
            </a:endParaRPr>
          </a:p>
          <a:p>
            <a:pPr marL="177800" indent="-177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BC241"/>
                </a:solidFill>
                <a:latin typeface="微軟正黑體"/>
                <a:ea typeface="微軟正黑體"/>
                <a:cs typeface="Adobe Devanagari" panose="02040503050201020203" pitchFamily="18" charset="0"/>
              </a:rPr>
              <a:t>Company website: https://www.womaster.eu/</a:t>
            </a:r>
          </a:p>
        </p:txBody>
      </p:sp>
    </p:spTree>
    <p:extLst>
      <p:ext uri="{BB962C8B-B14F-4D97-AF65-F5344CB8AC3E}">
        <p14:creationId xmlns:p14="http://schemas.microsoft.com/office/powerpoint/2010/main" val="21893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A7A76-D9AA-4A73-BD93-54B7B1730EFE}"/>
              </a:ext>
            </a:extLst>
          </p:cNvPr>
          <p:cNvSpPr/>
          <p:nvPr/>
        </p:nvSpPr>
        <p:spPr>
          <a:xfrm>
            <a:off x="5153870" y="5360785"/>
            <a:ext cx="6768023" cy="39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WoMaster Supporting Models: 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 </a:t>
            </a:r>
            <a:r>
              <a:rPr lang="zh-TW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SCB (Smart City box) and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 </a:t>
            </a:r>
            <a:r>
              <a:rPr lang="zh-TW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 WR </a:t>
            </a:r>
            <a:r>
              <a:rPr lang="en-US" altLang="zh-TW" sz="16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series</a:t>
            </a:r>
            <a:endParaRPr lang="zh-TW" altLang="en-US" sz="1600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</p:txBody>
      </p:sp>
      <p:pic>
        <p:nvPicPr>
          <p:cNvPr id="6" name="Picture 6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6DF22134-537B-4EAD-9407-F527218BC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11" y="1392487"/>
            <a:ext cx="7870175" cy="3875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173233" y="-7540"/>
            <a:ext cx="11182306" cy="1597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Product Overview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0277337-EA95-4C2C-BDA5-4F892CB09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845212"/>
            <a:ext cx="5012788" cy="5012788"/>
          </a:xfrm>
          <a:prstGeom prst="rect">
            <a:avLst/>
          </a:prstGeom>
          <a:effectLst>
            <a:outerShdw blurRad="177800" dist="469900" dir="20220000" sx="99000" sy="990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C58AC1-8C97-4EBB-8717-5E9ACB0A825B}"/>
              </a:ext>
            </a:extLst>
          </p:cNvPr>
          <p:cNvSpPr txBox="1">
            <a:spLocks/>
          </p:cNvSpPr>
          <p:nvPr/>
        </p:nvSpPr>
        <p:spPr>
          <a:xfrm>
            <a:off x="270106" y="2279775"/>
            <a:ext cx="4468991" cy="49355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ThingsMaster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intelligent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industrial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IIoT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central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control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platform</a:t>
            </a:r>
            <a:endParaRPr lang="zh-TW" sz="16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It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anage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field devices anytime, anywhere</a:t>
            </a:r>
          </a:p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It s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upport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multiple popular web browsers for instant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secure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acc</a:t>
            </a:r>
            <a:r>
              <a:rPr lang="en-US" altLang="zh-TW" sz="16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ess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from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PC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smartphone</a:t>
            </a:r>
            <a:endParaRPr lang="zh-TW" sz="16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r>
              <a:rPr lang="en-US" altLang="zh-TW" sz="16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ThingsMaster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provides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fast,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flexible,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secure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dashboar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 for multiple users</a:t>
            </a:r>
          </a:p>
          <a:p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It supports 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MQTT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an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RESTful APIs</a:t>
            </a:r>
          </a:p>
          <a:p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global map shows the location and status of the device. Example: Device connection - Green,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evice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warning - Red</a:t>
            </a:r>
          </a:p>
          <a:p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Remote adjustment device setting</a:t>
            </a:r>
          </a:p>
        </p:txBody>
      </p:sp>
    </p:spTree>
    <p:extLst>
      <p:ext uri="{BB962C8B-B14F-4D97-AF65-F5344CB8AC3E}">
        <p14:creationId xmlns:p14="http://schemas.microsoft.com/office/powerpoint/2010/main" val="54457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414677" y="-131109"/>
            <a:ext cx="11419896" cy="187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 Application Examples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1633540" y="1271975"/>
            <a:ext cx="8525949" cy="1609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 </a:t>
            </a:r>
            <a:r>
              <a:rPr lang="en-US" sz="22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ThingsMaster</a:t>
            </a:r>
            <a:r>
              <a:rPr 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OTA's IIOT central control to quickly manage energy usage at each point of operation</a:t>
            </a:r>
            <a:endParaRPr lang="zh-TW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example: Temperature, humidity and energy consumption returns for Bio-cultivation laboratory</a:t>
            </a:r>
            <a:endParaRPr lang="en-US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2D2F9A27-8705-4B83-A47F-762A69791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" t="14630" r="887" b="1745"/>
          <a:stretch/>
        </p:blipFill>
        <p:spPr>
          <a:xfrm>
            <a:off x="1526707" y="3146310"/>
            <a:ext cx="9138586" cy="3711689"/>
          </a:xfrm>
          <a:prstGeom prst="rect">
            <a:avLst/>
          </a:prstGeom>
          <a:effectLst>
            <a:outerShdw blurRad="165100" dir="540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FCDEA1-CAE4-4BFA-BBA8-3B7E119DB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5960A2C7-4455-48CF-8D1B-7E976A447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b="835"/>
          <a:stretch/>
        </p:blipFill>
        <p:spPr>
          <a:xfrm>
            <a:off x="1491723" y="3041873"/>
            <a:ext cx="9423592" cy="3816128"/>
          </a:xfrm>
          <a:prstGeom prst="rect">
            <a:avLst/>
          </a:prstGeom>
          <a:effectLst>
            <a:outerShdw blurRad="165100" dist="38100" dir="16200000" sx="102000" sy="102000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445569" y="139993"/>
            <a:ext cx="11305787" cy="1483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ThingsMaster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OTA Application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Examples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0" y="1788132"/>
            <a:ext cx="12192000" cy="7836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M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onitor the status and location of the mobile device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on the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map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through the ThingsMaster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OTA</a:t>
            </a:r>
            <a:endParaRPr lang="zh-TW" altLang="en-US" sz="220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Microsoft JhengHei"/>
              <a:cs typeface="Arial"/>
            </a:endParaRPr>
          </a:p>
          <a:p>
            <a:pPr algn="ctr">
              <a:lnSpc>
                <a:spcPts val="3000"/>
              </a:lnSpc>
            </a:pP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For example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+mn-lt"/>
                <a:cs typeface="Arial"/>
              </a:rPr>
              <a:t>: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 T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Microsoft JhengHei"/>
                <a:cs typeface="Arial"/>
              </a:rPr>
              <a:t>ruck delivery status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CD94862D-0B01-47AF-BC0F-C7500036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5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105758" y="702972"/>
            <a:ext cx="11936586" cy="75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ThingsMaster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OTA Application Examples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909805" y="1359474"/>
            <a:ext cx="10430594" cy="1599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Graphical Rule Chain design helps you customize the message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rules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devices and alerts</a:t>
            </a:r>
            <a:endParaRPr lang="zh-TW" sz="22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When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temperature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exceeds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28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degrees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C,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user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notified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ventilation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device</a:t>
            </a:r>
            <a:r>
              <a:rPr lang="zh-TW" alt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2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</a:t>
            </a:r>
            <a:r>
              <a:rPr 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 turned on.</a:t>
            </a:r>
            <a:endParaRPr lang="zh-TW" sz="220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6" name="Picture 17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435160AB-24BF-423A-98E1-32CD4A60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270" y="3179135"/>
            <a:ext cx="7440327" cy="3678864"/>
          </a:xfrm>
          <a:prstGeom prst="rect">
            <a:avLst/>
          </a:prstGeom>
          <a:effectLst>
            <a:outerShdw blurRad="165100" dist="38100" dir="16200000" sx="102000" sy="102000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4B2E3ADC-29AB-4828-B3A3-DDDE57980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A88507-4C28-4B4D-AF6C-9A518AA002CC}"/>
              </a:ext>
            </a:extLst>
          </p:cNvPr>
          <p:cNvSpPr txBox="1">
            <a:spLocks/>
          </p:cNvSpPr>
          <p:nvPr/>
        </p:nvSpPr>
        <p:spPr>
          <a:xfrm>
            <a:off x="888352" y="-28135"/>
            <a:ext cx="10287647" cy="189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NAS Exclusive Integration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E5CD93C-DD26-4DE5-99E7-DA32C39D8E34}"/>
              </a:ext>
            </a:extLst>
          </p:cNvPr>
          <p:cNvSpPr txBox="1"/>
          <p:nvPr/>
        </p:nvSpPr>
        <p:spPr>
          <a:xfrm>
            <a:off x="1246872" y="1646926"/>
            <a:ext cx="9725927" cy="455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Provides one-click installation of </a:t>
            </a:r>
            <a:r>
              <a:rPr lang="en-US" sz="220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ThingsMaster</a:t>
            </a:r>
            <a:r>
              <a:rPr lang="en-US" sz="2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OTA on App Center</a:t>
            </a:r>
            <a:endParaRPr lang="zh-TW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EC75F93B-F0EF-497A-8306-DB621CB50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  <p:pic>
        <p:nvPicPr>
          <p:cNvPr id="2" name="Picture 2" descr="一張含有 螢幕擷取畫面, 停車 的圖片&#10;&#10;描述是以非常高的可信度產生">
            <a:extLst>
              <a:ext uri="{FF2B5EF4-FFF2-40B4-BE49-F238E27FC236}">
                <a16:creationId xmlns:a16="http://schemas.microsoft.com/office/drawing/2014/main" id="{F3A0B1DE-C487-4E70-B58D-5C6FF4EF4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152" y="2410386"/>
            <a:ext cx="9086334" cy="4447614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31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321F2BB-5CDC-4520-9E7D-0FDFCA88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04" y="3187494"/>
            <a:ext cx="7767897" cy="36833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474B84-C076-4E53-BBEC-1B4DC7A7788B}"/>
              </a:ext>
            </a:extLst>
          </p:cNvPr>
          <p:cNvSpPr txBox="1">
            <a:spLocks/>
          </p:cNvSpPr>
          <p:nvPr/>
        </p:nvSpPr>
        <p:spPr>
          <a:xfrm>
            <a:off x="251507" y="148766"/>
            <a:ext cx="11121906" cy="116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Installation of 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ThingsMaster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79FDD7-471D-4FB3-B411-6E789F440D5E}"/>
              </a:ext>
            </a:extLst>
          </p:cNvPr>
          <p:cNvSpPr txBox="1"/>
          <p:nvPr/>
        </p:nvSpPr>
        <p:spPr>
          <a:xfrm>
            <a:off x="297816" y="1315815"/>
            <a:ext cx="7233359" cy="49552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7970" indent="-267970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</a:pPr>
            <a:r>
              <a:rPr lang="zh-TW" altLang="en-US" sz="2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Install Container Station and ThingsMaster OTA on App Center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67970" indent="-267970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</a:pP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Log in to </a:t>
            </a:r>
            <a:r>
              <a:rPr lang="en-US" altLang="zh-TW" sz="26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ThingMaster</a:t>
            </a: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OTA</a:t>
            </a:r>
            <a:b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admin@cloud.io</a:t>
            </a:r>
            <a:br>
              <a:rPr lang="zh-TW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zh-TW" sz="2000">
                <a:solidFill>
                  <a:srgbClr val="FBC24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admin</a:t>
            </a:r>
            <a:endParaRPr lang="en-US" altLang="zh-TW" sz="2000">
              <a:solidFill>
                <a:srgbClr val="FBC24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67970" indent="-267970">
              <a:spcBef>
                <a:spcPts val="1800"/>
              </a:spcBef>
              <a:spcAft>
                <a:spcPts val="600"/>
              </a:spcAft>
              <a:buClr>
                <a:srgbClr val="FBC241"/>
              </a:buClr>
              <a:buFont typeface="+mj-lt"/>
              <a:buAutoNum type="arabicPeriod"/>
              <a:tabLst>
                <a:tab pos="538163" algn="l"/>
              </a:tabLst>
            </a:pP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Port Usage</a:t>
            </a:r>
            <a:endParaRPr lang="zh-TW" altLang="zh-TW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67970" indent="-267970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endParaRPr lang="zh-TW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67970" indent="-267970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1D55B4-04CF-4E68-881D-D07AC4787AAE}"/>
              </a:ext>
            </a:extLst>
          </p:cNvPr>
          <p:cNvSpPr/>
          <p:nvPr/>
        </p:nvSpPr>
        <p:spPr>
          <a:xfrm>
            <a:off x="448791" y="4302964"/>
            <a:ext cx="244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Web: 30010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MQTTs: 30011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US" altLang="zh-TW">
                <a:solidFill>
                  <a:srgbClr val="FBC24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Https: 30012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7954594-493C-4F80-9146-3C6FD19D0DFC}"/>
              </a:ext>
            </a:extLst>
          </p:cNvPr>
          <p:cNvSpPr/>
          <p:nvPr/>
        </p:nvSpPr>
        <p:spPr>
          <a:xfrm>
            <a:off x="5147673" y="6193292"/>
            <a:ext cx="6957744" cy="683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500">
                <a:solidFill>
                  <a:schemeClr val="tx1"/>
                </a:solidFill>
                <a:latin typeface="微軟正黑體"/>
                <a:ea typeface="微軟正黑體"/>
              </a:rPr>
              <a:t>** Require at least 8GB free Memory to successfully install application.</a:t>
            </a:r>
            <a:endParaRPr lang="zh-TW" sz="15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r"/>
            <a:r>
              <a:rPr lang="zh-TW" altLang="en-US" sz="1500">
                <a:solidFill>
                  <a:schemeClr val="tx1"/>
                </a:solidFill>
                <a:latin typeface="微軟正黑體"/>
                <a:ea typeface="微軟正黑體"/>
              </a:rPr>
              <a:t>** Default login account and password are on WoMaster website</a:t>
            </a:r>
            <a:endParaRPr lang="zh-TW" sz="15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B0281F2-D776-4D39-8605-9D442C63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331" y="139993"/>
            <a:ext cx="789848" cy="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5661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Application>Microsoft Office PowerPoint</Application>
  <PresentationFormat>Widescreen</PresentationFormat>
  <Slides>27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自訂設計</vt:lpstr>
      <vt:lpstr>PowerPoint Presentation</vt:lpstr>
      <vt:lpstr>QNAP X WoMaster Create more potential for industrial IoT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revision>1</cp:revision>
  <dcterms:created xsi:type="dcterms:W3CDTF">2014-09-12T02:18:28Z</dcterms:created>
  <dcterms:modified xsi:type="dcterms:W3CDTF">2019-06-20T03:55:15Z</dcterms:modified>
</cp:coreProperties>
</file>