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29"/>
  </p:notesMasterIdLst>
  <p:sldIdLst>
    <p:sldId id="256" r:id="rId2"/>
    <p:sldId id="259" r:id="rId3"/>
    <p:sldId id="258" r:id="rId4"/>
    <p:sldId id="260" r:id="rId5"/>
    <p:sldId id="289" r:id="rId6"/>
    <p:sldId id="290" r:id="rId7"/>
    <p:sldId id="291" r:id="rId8"/>
    <p:sldId id="292" r:id="rId9"/>
    <p:sldId id="263" r:id="rId10"/>
    <p:sldId id="293" r:id="rId11"/>
    <p:sldId id="294" r:id="rId12"/>
    <p:sldId id="270" r:id="rId13"/>
    <p:sldId id="295" r:id="rId14"/>
    <p:sldId id="265" r:id="rId15"/>
    <p:sldId id="283" r:id="rId16"/>
    <p:sldId id="302" r:id="rId17"/>
    <p:sldId id="714" r:id="rId18"/>
    <p:sldId id="731" r:id="rId19"/>
    <p:sldId id="729" r:id="rId20"/>
    <p:sldId id="716" r:id="rId21"/>
    <p:sldId id="297" r:id="rId22"/>
    <p:sldId id="286" r:id="rId23"/>
    <p:sldId id="287" r:id="rId24"/>
    <p:sldId id="276" r:id="rId25"/>
    <p:sldId id="268" r:id="rId26"/>
    <p:sldId id="275" r:id="rId27"/>
    <p:sldId id="26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effrey Chen" initials="QC" lastIdx="1" clrIdx="0">
    <p:extLst>
      <p:ext uri="{19B8F6BF-5375-455C-9EA6-DF929625EA0E}">
        <p15:presenceInfo xmlns:p15="http://schemas.microsoft.com/office/powerpoint/2012/main" userId="S::jeffreychen@ieinet.onmicrosoft.com::360d32bb-fc8b-4e5e-99cd-495a9c4d77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F5F"/>
    <a:srgbClr val="FBC241"/>
    <a:srgbClr val="6BB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FA523-0EE8-7226-C92E-2FC3FA3EFE27}" v="64" dt="2019-06-20T01:46:11.914"/>
    <p1510:client id="{6AB7BFEC-5B31-CFA2-D673-A429B82D8731}" v="124" dt="2019-06-20T03:40:20.580"/>
    <p1510:client id="{AF34FA19-5B95-44AE-8C2C-A340526D967E}" v="1700" dt="2019-06-20T03:06:32.287"/>
    <p1510:client id="{C077ADE9-BB59-7AFA-513B-6FAB357516EA}" v="20" dt="2019-06-20T01:39:56.819"/>
    <p1510:client id="{D77C7115-BBD2-2967-D3B5-21A5B920E531}" v="24" dt="2019-06-19T04:04:22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27418-AB48-4CE2-9C42-8ACCB9BC0E58}" type="datetimeFigureOut">
              <a:rPr lang="en-US" altLang="zh-TW"/>
              <a:t>6/19/2019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5150" y="136525"/>
            <a:ext cx="647700" cy="365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22288"/>
            <a:ext cx="5486400" cy="4286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31875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031875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819BF-C2E3-464A-9DB8-369607E46068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42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31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53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654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12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839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This slide is for the configuration and reboot, as</a:t>
            </a:r>
            <a:r>
              <a:rPr lang="en-US" altLang="zh-TW" baseline="0"/>
              <a:t> I mentioned, we support the batch configuration.</a:t>
            </a:r>
          </a:p>
          <a:p>
            <a:endParaRPr lang="en-US" altLang="zh-TW" baseline="0"/>
          </a:p>
          <a:p>
            <a:r>
              <a:rPr lang="en-US" altLang="zh-TW" baseline="0"/>
              <a:t>You just need to select the device that you want to </a:t>
            </a:r>
            <a:r>
              <a:rPr lang="en-US" altLang="zh-TW" baseline="0" err="1"/>
              <a:t>config</a:t>
            </a:r>
            <a:r>
              <a:rPr lang="en-US" altLang="zh-TW" baseline="0"/>
              <a:t>, and drag and drop your </a:t>
            </a:r>
            <a:r>
              <a:rPr lang="en-US" altLang="zh-TW" baseline="0" err="1"/>
              <a:t>config</a:t>
            </a:r>
            <a:r>
              <a:rPr lang="en-US" altLang="zh-TW" baseline="0"/>
              <a:t> file into the box, press OK, then it will start to update your </a:t>
            </a:r>
            <a:r>
              <a:rPr lang="en-US" altLang="zh-TW" baseline="0" err="1"/>
              <a:t>config</a:t>
            </a:r>
            <a:r>
              <a:rPr lang="en-US" altLang="zh-TW" baseline="0"/>
              <a:t>.</a:t>
            </a:r>
          </a:p>
          <a:p>
            <a:endParaRPr lang="en-US" altLang="zh-TW" baseline="0"/>
          </a:p>
          <a:p>
            <a:r>
              <a:rPr lang="en-US" altLang="zh-TW" baseline="0"/>
              <a:t>Of course you can do the one device reboot or </a:t>
            </a:r>
            <a:r>
              <a:rPr lang="en-US" altLang="zh-TW" baseline="0" err="1"/>
              <a:t>config</a:t>
            </a:r>
            <a:r>
              <a:rPr lang="en-US" altLang="zh-TW" baseline="0"/>
              <a:t> update.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7836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This is the Route MAP of </a:t>
            </a:r>
            <a:r>
              <a:rPr lang="en-US" altLang="zh-TW" err="1"/>
              <a:t>ThingsMaster</a:t>
            </a:r>
            <a:r>
              <a:rPr lang="en-US" altLang="zh-TW"/>
              <a:t> OTA </a:t>
            </a:r>
          </a:p>
          <a:p>
            <a:r>
              <a:rPr lang="en-US" altLang="zh-TW"/>
              <a:t>As</a:t>
            </a:r>
            <a:r>
              <a:rPr lang="en-US" altLang="zh-TW" baseline="0"/>
              <a:t> you can see on the map, it displays the bus route path and speed. You can also set the alarm for over speed to inform the driver and manager.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2530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/>
              <a:t>This is about the alarm log. When RSSI signal is too low or a car over speed , and someone press the push button, you all can see a alarm here.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253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/>
              <a:t>This slide is about how to add alarm rule.</a:t>
            </a:r>
          </a:p>
          <a:p>
            <a:endParaRPr lang="en-US" altLang="zh-TW" baseline="0"/>
          </a:p>
          <a:p>
            <a:r>
              <a:rPr lang="en-US" altLang="zh-TW" baseline="0"/>
              <a:t>WoMaster provide a friendly Rule Engine </a:t>
            </a:r>
            <a:r>
              <a:rPr lang="en-US" altLang="zh-TW"/>
              <a:t>for the alarm setting, that calls Rule Chain. </a:t>
            </a:r>
          </a:p>
          <a:p>
            <a:endParaRPr lang="en-US" altLang="zh-TW"/>
          </a:p>
          <a:p>
            <a:r>
              <a:rPr lang="en-US" altLang="zh-TW"/>
              <a:t>As the picture shown, here we have the Default Rule, that’s about</a:t>
            </a:r>
            <a:r>
              <a:rPr lang="en-US" altLang="zh-TW" baseline="0"/>
              <a:t> the</a:t>
            </a:r>
            <a:r>
              <a:rPr lang="en-US" altLang="zh-TW"/>
              <a:t> device</a:t>
            </a:r>
            <a:r>
              <a:rPr lang="en-US" altLang="zh-TW" baseline="0"/>
              <a:t> info and logs. That will be automatically created.</a:t>
            </a:r>
          </a:p>
          <a:p>
            <a:endParaRPr lang="en-US" altLang="zh-TW" baseline="0"/>
          </a:p>
          <a:p>
            <a:r>
              <a:rPr lang="en-US" altLang="zh-TW"/>
              <a:t>And then is the Alarm rules, that’s we can set.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6930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C4623D-EC99-4741-978E-7DFD281F8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C4623D-EC99-4741-978E-7DFD281F8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6582A4AE-F4F5-4AC1-B10B-8D962D4D88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2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C4623D-EC99-4741-978E-7DFD281F8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13FFFCB-36DD-44DB-9760-4FCEFA0B1F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36EB96E-5FC6-4053-AE3A-309FEE0DB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7530" y="266700"/>
            <a:ext cx="988719" cy="17976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6888319-57D0-444A-B392-503A94DFCA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8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36EB96E-5FC6-4053-AE3A-309FEE0DB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7530" y="266700"/>
            <a:ext cx="988719" cy="17976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6888319-57D0-444A-B392-503A94DFCA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9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36EB96E-5FC6-4053-AE3A-309FEE0DB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7530" y="266700"/>
            <a:ext cx="988719" cy="17976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6888319-57D0-444A-B392-503A94DFCA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08" y="2380"/>
            <a:ext cx="12186583" cy="6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4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68135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3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A80475F-98A5-488E-B926-34502860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02D9EB-59B4-45DB-AF5B-0CA218D47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4C34E-9583-4A6D-B24A-75A93582A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2F2DE-0CD4-4C5C-AA8F-4C267AB14F95}" type="datetimeFigureOut">
              <a:rPr lang="zh-TW" altLang="en-US" smtClean="0"/>
              <a:t>2019/6/19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4259E8-1558-4C32-8D66-A40092ECA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CB6482-18B7-4421-AE4E-861FBF19D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F14C-466C-465A-8E61-34F3F1A9A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23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cloud.io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ysadmin@cloud.io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4B84-C076-4E53-BBEC-1B4DC7A7788B}"/>
              </a:ext>
            </a:extLst>
          </p:cNvPr>
          <p:cNvSpPr txBox="1">
            <a:spLocks/>
          </p:cNvSpPr>
          <p:nvPr/>
        </p:nvSpPr>
        <p:spPr>
          <a:xfrm>
            <a:off x="262880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使用 </a:t>
            </a: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的特色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D55CA6A-F216-4002-B778-5AFC10300C1B}"/>
              </a:ext>
            </a:extLst>
          </p:cNvPr>
          <p:cNvSpPr txBox="1"/>
          <p:nvPr/>
        </p:nvSpPr>
        <p:spPr>
          <a:xfrm>
            <a:off x="360649" y="1269155"/>
            <a:ext cx="11048432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提供多項安全性防護方案，方便又安全</a:t>
            </a:r>
            <a:endParaRPr lang="zh-TW" altLang="en-US" sz="2000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44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TW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Security Counselor 可為 NAS 進行安全風險評估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CN" altLang="zh-TW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並建議合適的安全性設定以防範可能的風險和危機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  <a:r>
              <a:rPr lang="zh-CN" altLang="zh-TW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同時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也</a:t>
            </a:r>
            <a:r>
              <a:rPr lang="zh-CN" altLang="zh-TW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整合防毒軟體與掃描惡意程式的應用程式，確保 NAS 環境安全無虞</a:t>
            </a:r>
            <a:endParaRPr lang="zh-CN" altLang="zh-TW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644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多元網路安全設定，維護 IIOT 系統的資料安全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公有雲無法掌握 (例如: 傳輸費用和資料備份</a:t>
            </a:r>
            <a:r>
              <a:rPr lang="zh-TW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等)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QNAP</a:t>
            </a:r>
            <a:r>
              <a:rPr lang="zh-TW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NAS </a:t>
            </a:r>
            <a:r>
              <a:rPr lang="en-US" altLang="zh-TW" sz="2000" b="1" err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提供</a:t>
            </a:r>
            <a:r>
              <a:rPr lang="zh-TW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多元硬體配置</a:t>
            </a:r>
            <a:endParaRPr lang="zh-TW" altLang="zh-TW" sz="2000" b="1">
              <a:solidFill>
                <a:srgbClr val="FBC241"/>
              </a:solidFill>
              <a:latin typeface="微軟正黑體"/>
              <a:ea typeface="微軟正黑體"/>
              <a:cs typeface="+mn-lt"/>
            </a:endParaRPr>
          </a:p>
          <a:p>
            <a:pPr marL="644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zh-TW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  <a:cs typeface="Arial"/>
              </a:rPr>
              <a:t>支援 4 顆至 30 顆硬碟、桌上型至機架式、無論是企業或個人使用都可以從 QNAP 多元化產品中找到符合的解決方案</a:t>
            </a:r>
            <a:endParaRPr lang="zh-TW" altLang="zh-TW">
              <a:solidFill>
                <a:schemeClr val="bg1">
                  <a:lumMod val="85000"/>
                </a:schemeClr>
              </a:solidFill>
              <a:latin typeface="微軟正黑體"/>
              <a:ea typeface="微軟正黑體"/>
            </a:endParaRPr>
          </a:p>
          <a:p>
            <a:pPr>
              <a:spcBef>
                <a:spcPts val="600"/>
              </a:spcBef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3A3EF0D6-06ED-469B-BE87-016010936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  <p:pic>
        <p:nvPicPr>
          <p:cNvPr id="2" name="圖片 5" descr="一張含有 室內 的圖片&#10;&#10;描述是以高可信度產生">
            <a:extLst>
              <a:ext uri="{FF2B5EF4-FFF2-40B4-BE49-F238E27FC236}">
                <a16:creationId xmlns:a16="http://schemas.microsoft.com/office/drawing/2014/main" id="{FAC8CCAC-2A75-480B-A334-6AA329DA3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08" y="4108621"/>
            <a:ext cx="9555894" cy="25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4B84-C076-4E53-BBEC-1B4DC7A7788B}"/>
              </a:ext>
            </a:extLst>
          </p:cNvPr>
          <p:cNvSpPr txBox="1">
            <a:spLocks/>
          </p:cNvSpPr>
          <p:nvPr/>
        </p:nvSpPr>
        <p:spPr>
          <a:xfrm>
            <a:off x="262880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使用 </a:t>
            </a: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的特色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3A3EF0D6-06ED-469B-BE87-016010936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42B19F5-20B9-43A5-A516-CAF370153E78}"/>
              </a:ext>
            </a:extLst>
          </p:cNvPr>
          <p:cNvSpPr txBox="1"/>
          <p:nvPr/>
        </p:nvSpPr>
        <p:spPr>
          <a:xfrm>
            <a:off x="381914" y="1690018"/>
            <a:ext cx="11048432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使用 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NAS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的多種儲存和備份方案管理  資料。 例如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: Snapshot, </a:t>
            </a:r>
            <a:r>
              <a:rPr lang="en-US" altLang="zh-TW" sz="2000" b="1" err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Qtier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等 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提供網路與虛擬交換器的客製化網路設定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搭配 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NAS 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多種應用程式，例如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: </a:t>
            </a:r>
            <a:r>
              <a:rPr lang="en-US" altLang="zh-TW" sz="2000" b="1" err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QuAI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, Container Station 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等高階應用達到 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AIOT 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的環境建構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8C08908-2A10-477B-9674-B07D9BE77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128" y="3704107"/>
            <a:ext cx="11137605" cy="27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3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F578-BA6D-4D29-9D95-5EBA819D05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2370" y="1323509"/>
            <a:ext cx="10401206" cy="12284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sz="2200">
                <a:solidFill>
                  <a:srgbClr val="FBC241"/>
                </a:solidFill>
                <a:latin typeface="微軟正黑體"/>
                <a:ea typeface="微軟正黑體"/>
              </a:rPr>
              <a:t>ThingsMaster 支援 Notification Center</a:t>
            </a:r>
            <a:r>
              <a:rPr lang="zh-TW" altLang="en-US" sz="2200">
                <a:solidFill>
                  <a:srgbClr val="FBC241"/>
                </a:solidFill>
                <a:latin typeface="微軟正黑體"/>
                <a:ea typeface="微軟正黑體"/>
              </a:rPr>
              <a:t>，讓您透過 Email, 簡訊, 即時通訊或推播設定即時收到裝置的事件通知或警示通知</a:t>
            </a:r>
            <a:endParaRPr lang="zh-TW" sz="2200">
              <a:solidFill>
                <a:srgbClr val="FBC241"/>
              </a:solidFill>
              <a:latin typeface="微軟正黑體"/>
              <a:ea typeface="微軟正黑體"/>
              <a:cs typeface="+mn-lt"/>
            </a:endParaRPr>
          </a:p>
          <a:p>
            <a:pPr marL="0" indent="0">
              <a:lnSpc>
                <a:spcPts val="3000"/>
              </a:lnSpc>
              <a:buNone/>
            </a:pPr>
            <a:endParaRPr lang="zh-TW" altLang="en-US" sz="2200">
              <a:ea typeface="新細明體"/>
              <a:cs typeface="+mn-lt"/>
            </a:endParaRPr>
          </a:p>
        </p:txBody>
      </p:sp>
      <p:pic>
        <p:nvPicPr>
          <p:cNvPr id="2" name="Picture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072D154-5336-4A8B-B831-C4322A625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23" y="2372659"/>
            <a:ext cx="8197902" cy="3751271"/>
          </a:xfrm>
          <a:prstGeom prst="rect">
            <a:avLst/>
          </a:prstGeom>
          <a:effectLst>
            <a:outerShdw blurRad="1524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DB5E5F6-2AF4-42BB-B5E3-1FA18C60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3747007"/>
            <a:ext cx="4600076" cy="3110993"/>
          </a:xfrm>
          <a:prstGeom prst="rect">
            <a:avLst/>
          </a:prstGeom>
          <a:effectLst>
            <a:outerShdw blurRad="1524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97BD55-0D7D-4A71-9130-BD6EE4AF3CAF}"/>
              </a:ext>
            </a:extLst>
          </p:cNvPr>
          <p:cNvSpPr txBox="1">
            <a:spLocks/>
          </p:cNvSpPr>
          <p:nvPr/>
        </p:nvSpPr>
        <p:spPr>
          <a:xfrm>
            <a:off x="262880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使用 </a:t>
            </a: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的特色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B2F528F-EDAB-46A5-B2FC-FB10E6D4E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2046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F578-BA6D-4D29-9D95-5EBA819D05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2370" y="1323509"/>
            <a:ext cx="10401206" cy="12284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2200" b="1">
                <a:solidFill>
                  <a:srgbClr val="FBC241"/>
                </a:solidFill>
                <a:latin typeface="微軟正黑體"/>
                <a:ea typeface="微軟正黑體"/>
              </a:rPr>
              <a:t>在 </a:t>
            </a:r>
            <a:r>
              <a:rPr lang="en-US" altLang="zh-TW" sz="2200" b="1" dirty="0" err="1">
                <a:solidFill>
                  <a:srgbClr val="FBC241"/>
                </a:solidFill>
                <a:latin typeface="微軟正黑體"/>
                <a:ea typeface="微軟正黑體"/>
              </a:rPr>
              <a:t>ThingMaster</a:t>
            </a:r>
            <a:r>
              <a:rPr lang="en-US" altLang="zh-TW" sz="2200" b="1" dirty="0">
                <a:solidFill>
                  <a:srgbClr val="FBC241"/>
                </a:solidFill>
                <a:latin typeface="微軟正黑體"/>
                <a:ea typeface="微軟正黑體"/>
              </a:rPr>
              <a:t> OTA </a:t>
            </a:r>
            <a:r>
              <a:rPr lang="zh-TW" altLang="en-US" sz="2200" b="1">
                <a:solidFill>
                  <a:srgbClr val="FBC241"/>
                </a:solidFill>
                <a:latin typeface="微軟正黑體"/>
                <a:ea typeface="微軟正黑體"/>
              </a:rPr>
              <a:t>中新增 </a:t>
            </a:r>
            <a:r>
              <a:rPr lang="en-US" altLang="zh-TW" sz="2200" b="1" dirty="0">
                <a:solidFill>
                  <a:srgbClr val="FBC241"/>
                </a:solidFill>
                <a:latin typeface="微軟正黑體"/>
                <a:ea typeface="微軟正黑體"/>
              </a:rPr>
              <a:t>QNAP </a:t>
            </a:r>
            <a:r>
              <a:rPr lang="en-US" altLang="zh-TW" sz="2200" b="1" dirty="0" err="1">
                <a:solidFill>
                  <a:srgbClr val="FBC241"/>
                </a:solidFill>
                <a:latin typeface="微軟正黑體"/>
                <a:ea typeface="微軟正黑體"/>
              </a:rPr>
              <a:t>通知中心的規則鏈</a:t>
            </a:r>
            <a:r>
              <a:rPr lang="zh-TW" altLang="en-US" sz="2200" b="1">
                <a:solidFill>
                  <a:srgbClr val="FBC241"/>
                </a:solidFill>
                <a:latin typeface="微軟正黑體"/>
                <a:ea typeface="微軟正黑體"/>
              </a:rPr>
              <a:t>以達到簡訊和推播通知等服務功能。讓您隨時監控系統狀態</a:t>
            </a:r>
            <a:r>
              <a:rPr lang="en-US" altLang="zh-TW" sz="2200" b="1" dirty="0">
                <a:solidFill>
                  <a:srgbClr val="FBC241"/>
                </a:solidFill>
                <a:latin typeface="微軟正黑體"/>
                <a:ea typeface="微軟正黑體"/>
              </a:rPr>
              <a:t>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97BD55-0D7D-4A71-9130-BD6EE4AF3CAF}"/>
              </a:ext>
            </a:extLst>
          </p:cNvPr>
          <p:cNvSpPr txBox="1">
            <a:spLocks/>
          </p:cNvSpPr>
          <p:nvPr/>
        </p:nvSpPr>
        <p:spPr>
          <a:xfrm>
            <a:off x="262880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使用 </a:t>
            </a: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的特色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B2F528F-EDAB-46A5-B2FC-FB10E6D4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  <p:pic>
        <p:nvPicPr>
          <p:cNvPr id="7" name="Picture 8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ECB3834D-3DF7-438A-8DEB-218B6607D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33" y="3749711"/>
            <a:ext cx="6228539" cy="1715904"/>
          </a:xfrm>
          <a:prstGeom prst="roundRect">
            <a:avLst>
              <a:gd name="adj" fmla="val 112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76200" stA="38000" endPos="28000" dist="38100" dir="5400000" sy="-100000" algn="bl" rotWithShape="0"/>
          </a:effectLst>
        </p:spPr>
      </p:pic>
      <p:pic>
        <p:nvPicPr>
          <p:cNvPr id="10" name="圖片 9" descr="一張含有 螢幕擷取畫面, 文字 的圖片&#10;&#10;自動產生的描述">
            <a:extLst>
              <a:ext uri="{FF2B5EF4-FFF2-40B4-BE49-F238E27FC236}">
                <a16:creationId xmlns:a16="http://schemas.microsoft.com/office/drawing/2014/main" id="{EB1275AA-FB4D-4917-A918-CC20A4163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85"/>
          <a:stretch/>
        </p:blipFill>
        <p:spPr>
          <a:xfrm>
            <a:off x="6626974" y="2551953"/>
            <a:ext cx="2430199" cy="4306047"/>
          </a:xfrm>
          <a:prstGeom prst="rect">
            <a:avLst/>
          </a:prstGeom>
          <a:effectLst>
            <a:outerShdw blurRad="317500" dist="533400" dir="13500000" algn="br" rotWithShape="0">
              <a:prstClr val="black">
                <a:alpha val="28000"/>
              </a:prstClr>
            </a:outerShdw>
          </a:effectLst>
        </p:spPr>
      </p:pic>
      <p:pic>
        <p:nvPicPr>
          <p:cNvPr id="11" name="圖片 10" descr="一張含有 螢幕擷取畫面, 文字 的圖片&#10;&#10;自動產生的描述">
            <a:extLst>
              <a:ext uri="{FF2B5EF4-FFF2-40B4-BE49-F238E27FC236}">
                <a16:creationId xmlns:a16="http://schemas.microsoft.com/office/drawing/2014/main" id="{03AE19C3-7BA6-43D0-B9AC-4DEAF41770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40" r="-55"/>
          <a:stretch/>
        </p:blipFill>
        <p:spPr>
          <a:xfrm>
            <a:off x="9259181" y="2551952"/>
            <a:ext cx="2430199" cy="4306047"/>
          </a:xfrm>
          <a:prstGeom prst="rect">
            <a:avLst/>
          </a:prstGeom>
          <a:effectLst>
            <a:outerShdw blurRad="317500" dist="533400" dir="13500000" algn="b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32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22AC95-0734-4F7F-B66D-821F570937ED}"/>
              </a:ext>
            </a:extLst>
          </p:cNvPr>
          <p:cNvSpPr/>
          <p:nvPr/>
        </p:nvSpPr>
        <p:spPr>
          <a:xfrm>
            <a:off x="3880883" y="2966872"/>
            <a:ext cx="5050465" cy="2460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歡迎特別嘉賓</a:t>
            </a:r>
            <a:r>
              <a:rPr lang="en-US" altLang="zh-TW"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Tom</a:t>
            </a:r>
            <a:r>
              <a:rPr lang="en-US" altLang="zh-TW"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from </a:t>
            </a:r>
            <a:r>
              <a:rPr lang="en-US" altLang="zh-TW" sz="3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WoMaster</a:t>
            </a:r>
            <a:r>
              <a:rPr lang="en-US" altLang="zh-TW"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b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351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地圖, 文字 的圖片&#10;&#10;自動產生的描述">
            <a:extLst>
              <a:ext uri="{FF2B5EF4-FFF2-40B4-BE49-F238E27FC236}">
                <a16:creationId xmlns:a16="http://schemas.microsoft.com/office/drawing/2014/main" id="{D59DF4B7-043F-4688-A9A1-B7D199EC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66571"/>
            <a:ext cx="5948110" cy="38142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6ACD5E-31B4-432A-82AD-139478880042}"/>
              </a:ext>
            </a:extLst>
          </p:cNvPr>
          <p:cNvSpPr txBox="1">
            <a:spLocks/>
          </p:cNvSpPr>
          <p:nvPr/>
        </p:nvSpPr>
        <p:spPr>
          <a:xfrm>
            <a:off x="479382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OTA(Over-the-Air)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是什麼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?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219244-4F6B-44D8-ABBD-7B56EE170210}"/>
              </a:ext>
            </a:extLst>
          </p:cNvPr>
          <p:cNvSpPr txBox="1"/>
          <p:nvPr/>
        </p:nvSpPr>
        <p:spPr>
          <a:xfrm>
            <a:off x="442703" y="2243972"/>
            <a:ext cx="5397509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由 </a:t>
            </a:r>
            <a:r>
              <a:rPr lang="en-US" altLang="zh-TW" sz="2000" b="1" dirty="0" err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WoMaster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研發的一套雲端系統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能收集世界各地 </a:t>
            </a:r>
            <a:r>
              <a:rPr lang="en-US" altLang="zh-TW" sz="2000" b="1" dirty="0" err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WoMaster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設備端所送出來的資訊，並顯示、監控、分析、回饋行為、管理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可透過手邊上網設備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(NB/Phone)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，連接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OTA</a:t>
            </a:r>
          </a:p>
          <a:p>
            <a:pPr marL="180975" indent="-1809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根據大數據分析，能提早預防或準備</a:t>
            </a:r>
            <a:endParaRPr lang="en-US" altLang="zh-TW" sz="20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180975" indent="-1809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任何地點、任何時間，資料即時</a:t>
            </a:r>
            <a:endParaRPr lang="en-US" altLang="zh-TW" sz="20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428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6ACD5E-31B4-432A-82AD-139478880042}"/>
              </a:ext>
            </a:extLst>
          </p:cNvPr>
          <p:cNvSpPr txBox="1">
            <a:spLocks/>
          </p:cNvSpPr>
          <p:nvPr/>
        </p:nvSpPr>
        <p:spPr>
          <a:xfrm>
            <a:off x="479382" y="130014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OTA 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能為您提供甚麼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?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219244-4F6B-44D8-ABBD-7B56EE170210}"/>
              </a:ext>
            </a:extLst>
          </p:cNvPr>
          <p:cNvSpPr txBox="1"/>
          <p:nvPr/>
        </p:nvSpPr>
        <p:spPr>
          <a:xfrm>
            <a:off x="519497" y="2302907"/>
            <a:ext cx="4070884" cy="45550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清楚的展示板提供，設備資訊表、位置圖、路徑圖、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4G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訊號即時圖表、警報總表，並能客製化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可透過規則設定，當資料或狀態隨著改變時，能自動觸發具體行為，如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: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改變地圖顏色、發送警報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能透過展示板直接來控制遠端設備，如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: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重開機、載入新設定、指定時間自動更新設備版本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可支援超過 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10,000 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個設備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FAD234C-B5ED-42A9-949B-2E90393E2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" t="38584" r="5684" b="3988"/>
          <a:stretch/>
        </p:blipFill>
        <p:spPr>
          <a:xfrm>
            <a:off x="4999968" y="2266015"/>
            <a:ext cx="7192032" cy="39456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52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41"/>
          <a:stretch/>
        </p:blipFill>
        <p:spPr bwMode="auto">
          <a:xfrm>
            <a:off x="5941761" y="5156922"/>
            <a:ext cx="4551996" cy="15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520" y="4320341"/>
            <a:ext cx="4274121" cy="23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966" y="1450702"/>
            <a:ext cx="4728408" cy="254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9735" y="2218816"/>
            <a:ext cx="3295650" cy="1766887"/>
          </a:xfrm>
        </p:spPr>
      </p:pic>
      <p:sp>
        <p:nvSpPr>
          <p:cNvPr id="40" name="文字方塊 39"/>
          <p:cNvSpPr txBox="1"/>
          <p:nvPr/>
        </p:nvSpPr>
        <p:spPr>
          <a:xfrm>
            <a:off x="4328465" y="5524753"/>
            <a:ext cx="1142982" cy="338554"/>
          </a:xfrm>
          <a:prstGeom prst="rect">
            <a:avLst/>
          </a:prstGeom>
          <a:solidFill>
            <a:srgbClr val="FC7F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重開機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8811217" y="6009687"/>
            <a:ext cx="1690563" cy="338554"/>
          </a:xfrm>
          <a:prstGeom prst="rect">
            <a:avLst/>
          </a:prstGeom>
          <a:solidFill>
            <a:srgbClr val="FC7F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執行更新設定</a:t>
            </a:r>
          </a:p>
        </p:txBody>
      </p:sp>
      <p:sp>
        <p:nvSpPr>
          <p:cNvPr id="17" name="矩形 16"/>
          <p:cNvSpPr/>
          <p:nvPr/>
        </p:nvSpPr>
        <p:spPr>
          <a:xfrm>
            <a:off x="3377865" y="2974454"/>
            <a:ext cx="1952063" cy="313932"/>
          </a:xfrm>
          <a:prstGeom prst="rect">
            <a:avLst/>
          </a:prstGeom>
          <a:solidFill>
            <a:srgbClr val="FC7F5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拖與拉來載入檔案</a:t>
            </a:r>
            <a:endParaRPr lang="en-US" altLang="zh-TW" sz="16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9FF9D72-E937-457A-A703-B71F07BC3444}"/>
              </a:ext>
            </a:extLst>
          </p:cNvPr>
          <p:cNvSpPr txBox="1">
            <a:spLocks/>
          </p:cNvSpPr>
          <p:nvPr/>
        </p:nvSpPr>
        <p:spPr>
          <a:xfrm>
            <a:off x="479382" y="93255"/>
            <a:ext cx="11320513" cy="152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遠端批量設定與重啟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DBCE642-0A7D-4841-988E-DB9298D8DEED}"/>
              </a:ext>
            </a:extLst>
          </p:cNvPr>
          <p:cNvSpPr/>
          <p:nvPr/>
        </p:nvSpPr>
        <p:spPr>
          <a:xfrm>
            <a:off x="3387966" y="1450702"/>
            <a:ext cx="1418377" cy="1536228"/>
          </a:xfrm>
          <a:prstGeom prst="roundRect">
            <a:avLst>
              <a:gd name="adj" fmla="val 469"/>
            </a:avLst>
          </a:prstGeom>
          <a:noFill/>
          <a:ln w="38100">
            <a:solidFill>
              <a:srgbClr val="FC7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A22EF975-7933-425C-B412-D980F376F2C4}"/>
              </a:ext>
            </a:extLst>
          </p:cNvPr>
          <p:cNvSpPr/>
          <p:nvPr/>
        </p:nvSpPr>
        <p:spPr>
          <a:xfrm>
            <a:off x="1175519" y="5203851"/>
            <a:ext cx="4274121" cy="338554"/>
          </a:xfrm>
          <a:prstGeom prst="roundRect">
            <a:avLst>
              <a:gd name="adj" fmla="val 469"/>
            </a:avLst>
          </a:prstGeom>
          <a:noFill/>
          <a:ln w="38100">
            <a:solidFill>
              <a:srgbClr val="FC7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455C778E-5913-4A58-8D5A-5D49DC4D367C}"/>
              </a:ext>
            </a:extLst>
          </p:cNvPr>
          <p:cNvSpPr/>
          <p:nvPr/>
        </p:nvSpPr>
        <p:spPr>
          <a:xfrm>
            <a:off x="5933738" y="6348241"/>
            <a:ext cx="4551995" cy="292072"/>
          </a:xfrm>
          <a:prstGeom prst="roundRect">
            <a:avLst>
              <a:gd name="adj" fmla="val 469"/>
            </a:avLst>
          </a:prstGeom>
          <a:noFill/>
          <a:ln w="38100">
            <a:solidFill>
              <a:srgbClr val="FC7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C947741-14FF-433F-B690-75F6BA486CB3}"/>
              </a:ext>
            </a:extLst>
          </p:cNvPr>
          <p:cNvGrpSpPr/>
          <p:nvPr/>
        </p:nvGrpSpPr>
        <p:grpSpPr>
          <a:xfrm>
            <a:off x="5154282" y="2639985"/>
            <a:ext cx="1021157" cy="825734"/>
            <a:chOff x="1795891" y="1847264"/>
            <a:chExt cx="1021157" cy="825734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C603E3A6-4CAB-471F-902F-B9B17D993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93603" y="1847264"/>
              <a:ext cx="825734" cy="825734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EAF4A495-03B4-4A11-AD72-150E58A5BEE9}"/>
                </a:ext>
              </a:extLst>
            </p:cNvPr>
            <p:cNvSpPr txBox="1"/>
            <p:nvPr/>
          </p:nvSpPr>
          <p:spPr>
            <a:xfrm>
              <a:off x="1795891" y="2117868"/>
              <a:ext cx="10211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8F805D2-065E-4C0A-838A-DF79F77F0FE7}"/>
              </a:ext>
            </a:extLst>
          </p:cNvPr>
          <p:cNvGrpSpPr/>
          <p:nvPr/>
        </p:nvGrpSpPr>
        <p:grpSpPr>
          <a:xfrm>
            <a:off x="3582730" y="5289989"/>
            <a:ext cx="1021157" cy="825734"/>
            <a:chOff x="1795891" y="1847264"/>
            <a:chExt cx="1021157" cy="82573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BA83EADB-958E-496D-8F6E-CFCBF6A14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93603" y="1847264"/>
              <a:ext cx="825734" cy="825734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66A4B32D-381B-4C5A-AB45-960DE8F606BE}"/>
                </a:ext>
              </a:extLst>
            </p:cNvPr>
            <p:cNvSpPr txBox="1"/>
            <p:nvPr/>
          </p:nvSpPr>
          <p:spPr>
            <a:xfrm>
              <a:off x="1795891" y="2117868"/>
              <a:ext cx="10211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FD0F7AF-AA0D-4067-A25F-36B3A40EF06A}"/>
              </a:ext>
            </a:extLst>
          </p:cNvPr>
          <p:cNvGrpSpPr/>
          <p:nvPr/>
        </p:nvGrpSpPr>
        <p:grpSpPr>
          <a:xfrm>
            <a:off x="8031316" y="5799120"/>
            <a:ext cx="1021157" cy="825734"/>
            <a:chOff x="1795891" y="1847264"/>
            <a:chExt cx="1021157" cy="825734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A0583DC-7E5E-4FAF-B41B-70711DEFD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93603" y="1847264"/>
              <a:ext cx="825734" cy="825734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4DAF20A2-CDCF-448B-B6F0-1CD9F9AF6239}"/>
                </a:ext>
              </a:extLst>
            </p:cNvPr>
            <p:cNvSpPr txBox="1"/>
            <p:nvPr/>
          </p:nvSpPr>
          <p:spPr>
            <a:xfrm>
              <a:off x="1795891" y="2117868"/>
              <a:ext cx="10211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76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2306114-C672-475E-B196-05D417A2CA6A}"/>
              </a:ext>
            </a:extLst>
          </p:cNvPr>
          <p:cNvGrpSpPr/>
          <p:nvPr/>
        </p:nvGrpSpPr>
        <p:grpSpPr>
          <a:xfrm>
            <a:off x="1723549" y="2564005"/>
            <a:ext cx="8809514" cy="4293995"/>
            <a:chOff x="1723549" y="1744856"/>
            <a:chExt cx="8809514" cy="429399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549" y="1744856"/>
              <a:ext cx="8809514" cy="4293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505" y="1983424"/>
              <a:ext cx="8778558" cy="405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1597025" y="1734747"/>
            <a:ext cx="89979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zh-TW" altLang="en-US" sz="2200" b="1">
                <a:solidFill>
                  <a:srgbClr val="FBC241"/>
                </a:solidFill>
                <a:latin typeface="微軟正黑體" pitchFamily="34" charset="-120"/>
                <a:ea typeface="微軟正黑體" pitchFamily="34" charset="-120"/>
              </a:rPr>
              <a:t>即時顯示路徑和速度</a:t>
            </a:r>
            <a:endParaRPr lang="en-US" altLang="zh-TW" sz="2200" b="1">
              <a:solidFill>
                <a:srgbClr val="FBC24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7ADFFE-E860-4076-98AD-A4BFA6F483D7}"/>
              </a:ext>
            </a:extLst>
          </p:cNvPr>
          <p:cNvSpPr txBox="1">
            <a:spLocks/>
          </p:cNvSpPr>
          <p:nvPr/>
        </p:nvSpPr>
        <p:spPr>
          <a:xfrm>
            <a:off x="479383" y="93255"/>
            <a:ext cx="11256184" cy="152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地圖顯示設備位置與移動速度</a:t>
            </a:r>
          </a:p>
        </p:txBody>
      </p:sp>
    </p:spTree>
    <p:extLst>
      <p:ext uri="{BB962C8B-B14F-4D97-AF65-F5344CB8AC3E}">
        <p14:creationId xmlns:p14="http://schemas.microsoft.com/office/powerpoint/2010/main" val="106041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8439" y="3033861"/>
            <a:ext cx="5875268" cy="3824139"/>
          </a:xfrm>
          <a:prstGeom prst="rect">
            <a:avLst/>
          </a:prstGeom>
          <a:noFill/>
          <a:ln>
            <a:noFill/>
          </a:ln>
          <a:effectLst>
            <a:outerShdw blurRad="114300" dist="165100" dir="12480000" algn="ctr" rotWithShape="0">
              <a:schemeClr val="tx1">
                <a:lumMod val="95000"/>
                <a:lumOff val="5000"/>
                <a:alpha val="3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32BA58F-E792-4FFE-877B-061CFD6C4A1D}"/>
              </a:ext>
            </a:extLst>
          </p:cNvPr>
          <p:cNvSpPr/>
          <p:nvPr/>
        </p:nvSpPr>
        <p:spPr>
          <a:xfrm>
            <a:off x="1597025" y="1734747"/>
            <a:ext cx="89979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zh-TW" altLang="en-US" sz="2200" b="1">
                <a:solidFill>
                  <a:srgbClr val="FBC241"/>
                </a:solidFill>
                <a:latin typeface="微軟正黑體" pitchFamily="34" charset="-120"/>
                <a:ea typeface="微軟正黑體" pitchFamily="34" charset="-120"/>
              </a:rPr>
              <a:t>易讀的警報總表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3932C8-F6E7-4F1A-A18D-01112AF5BA0E}"/>
              </a:ext>
            </a:extLst>
          </p:cNvPr>
          <p:cNvSpPr txBox="1">
            <a:spLocks/>
          </p:cNvSpPr>
          <p:nvPr/>
        </p:nvSpPr>
        <p:spPr>
          <a:xfrm>
            <a:off x="479383" y="93255"/>
            <a:ext cx="11256184" cy="152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告警事件的設定</a:t>
            </a:r>
          </a:p>
        </p:txBody>
      </p:sp>
    </p:spTree>
    <p:extLst>
      <p:ext uri="{BB962C8B-B14F-4D97-AF65-F5344CB8AC3E}">
        <p14:creationId xmlns:p14="http://schemas.microsoft.com/office/powerpoint/2010/main" val="132036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2DC7-872F-4763-92CD-8B8CEC3A6F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9604" y="-28135"/>
            <a:ext cx="9802341" cy="1894929"/>
          </a:xfrm>
        </p:spPr>
        <p:txBody>
          <a:bodyPr>
            <a:norm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X WoMaster</a:t>
            </a:r>
            <a:b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lt"/>
              </a:rPr>
              <a:t>攜手創造出更多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lt"/>
              </a:rPr>
              <a:t>工業物聯網</a:t>
            </a:r>
            <a:r>
              <a:rPr 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lt"/>
              </a:rPr>
              <a:t>應用潛能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51B85A-959E-489C-918C-48374FAAA646}"/>
              </a:ext>
            </a:extLst>
          </p:cNvPr>
          <p:cNvSpPr txBox="1"/>
          <p:nvPr/>
        </p:nvSpPr>
        <p:spPr>
          <a:xfrm>
            <a:off x="832478" y="2022281"/>
            <a:ext cx="805140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工業物聯網領導廠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商 - </a:t>
            </a:r>
            <a:r>
              <a:rPr lang="zh-TW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波動光集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團 (</a:t>
            </a:r>
            <a:r>
              <a:rPr lang="zh-TW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WoMaster) </a:t>
            </a:r>
            <a:endParaRPr lang="zh-TW" altLang="en-US" sz="26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Devanagari" panose="02040503050201020203" pitchFamily="18" charset="0"/>
            </a:endParaRP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zh-TW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ThingsMaster</a:t>
            </a:r>
            <a:r>
              <a:rPr lang="zh-TW" altLang="zh-TW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 OTA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產品簡介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應用實例介紹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A4218FF-8483-4959-B617-EC2232E8B972}"/>
              </a:ext>
            </a:extLst>
          </p:cNvPr>
          <p:cNvSpPr txBox="1"/>
          <p:nvPr/>
        </p:nvSpPr>
        <p:spPr>
          <a:xfrm>
            <a:off x="832478" y="3295394"/>
            <a:ext cx="6794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在 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QNAP NAS 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使用 </a:t>
            </a:r>
            <a:r>
              <a:rPr lang="en-US" altLang="zh-TW" sz="26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ThingsMaster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 OTA </a:t>
            </a:r>
            <a:r>
              <a:rPr lang="zh-TW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 </a:t>
            </a:r>
            <a:endParaRPr lang="zh-TW" altLang="en-US" sz="26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Devanagari" panose="02040503050201020203" pitchFamily="18" charset="0"/>
            </a:endParaRP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簡易安裝</a:t>
            </a: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在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QNAP 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上使用的特色</a:t>
            </a:r>
          </a:p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3914095-0035-4DA3-8D7E-7DE3DB1EE28A}"/>
              </a:ext>
            </a:extLst>
          </p:cNvPr>
          <p:cNvSpPr txBox="1"/>
          <p:nvPr/>
        </p:nvSpPr>
        <p:spPr>
          <a:xfrm>
            <a:off x="832478" y="4722780"/>
            <a:ext cx="4900515" cy="131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教學展示 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(Demo)</a:t>
            </a:r>
          </a:p>
          <a:p>
            <a:pPr>
              <a:lnSpc>
                <a:spcPct val="250000"/>
              </a:lnSpc>
            </a:pP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NAS 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支援機種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45E26772-0F39-452B-AF3C-A813FED43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41" y="2132834"/>
            <a:ext cx="285152" cy="247011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89333C10-3E01-495B-BEA2-4C4D438A6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41" y="3410956"/>
            <a:ext cx="285152" cy="247011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55732C98-AEC3-4E17-B13E-733AE6A0E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41" y="4824012"/>
            <a:ext cx="285152" cy="24701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7EF870B-BF4A-4995-A200-B55294F5A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41" y="5650287"/>
            <a:ext cx="285152" cy="2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6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00AD7906-FCFB-4F98-A422-927D9E8064D0}"/>
              </a:ext>
            </a:extLst>
          </p:cNvPr>
          <p:cNvGrpSpPr/>
          <p:nvPr/>
        </p:nvGrpSpPr>
        <p:grpSpPr>
          <a:xfrm>
            <a:off x="1368382" y="2615777"/>
            <a:ext cx="9307831" cy="4242223"/>
            <a:chOff x="1368382" y="1645922"/>
            <a:chExt cx="9307831" cy="4242223"/>
          </a:xfrm>
          <a:effectLst>
            <a:outerShdw blurRad="50800" dist="1270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382" y="1645922"/>
              <a:ext cx="9307831" cy="424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1368382" y="2092119"/>
              <a:ext cx="893996" cy="1755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22970" y="2426210"/>
              <a:ext cx="1654302" cy="9296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5" name="左大括弧 4"/>
            <p:cNvSpPr/>
            <p:nvPr/>
          </p:nvSpPr>
          <p:spPr>
            <a:xfrm rot="16200000">
              <a:off x="5834845" y="2309514"/>
              <a:ext cx="374904" cy="4690834"/>
            </a:xfrm>
            <a:prstGeom prst="leftBrace">
              <a:avLst>
                <a:gd name="adj1" fmla="val 30284"/>
                <a:gd name="adj2" fmla="val 4894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298035" y="4842383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>
                  <a:latin typeface="微軟正黑體" pitchFamily="34" charset="-120"/>
                  <a:ea typeface="微軟正黑體" pitchFamily="34" charset="-120"/>
                </a:rPr>
                <a:t>預設規則</a:t>
              </a:r>
            </a:p>
          </p:txBody>
        </p:sp>
        <p:sp>
          <p:nvSpPr>
            <p:cNvPr id="11" name="左大括弧 10"/>
            <p:cNvSpPr/>
            <p:nvPr/>
          </p:nvSpPr>
          <p:spPr>
            <a:xfrm rot="16200000">
              <a:off x="9350886" y="3639568"/>
              <a:ext cx="374905" cy="2030731"/>
            </a:xfrm>
            <a:prstGeom prst="leftBrace">
              <a:avLst>
                <a:gd name="adj1" fmla="val 30284"/>
                <a:gd name="adj2" fmla="val 48944"/>
              </a:avLst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8814076" y="4842383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新增警報規則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746039CD-6819-4A96-B5FA-FAB500B2033F}"/>
              </a:ext>
            </a:extLst>
          </p:cNvPr>
          <p:cNvSpPr txBox="1">
            <a:spLocks/>
          </p:cNvSpPr>
          <p:nvPr/>
        </p:nvSpPr>
        <p:spPr>
          <a:xfrm>
            <a:off x="411749" y="130014"/>
            <a:ext cx="11377799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視覺程式控制</a:t>
            </a:r>
          </a:p>
        </p:txBody>
      </p:sp>
    </p:spTree>
    <p:extLst>
      <p:ext uri="{BB962C8B-B14F-4D97-AF65-F5344CB8AC3E}">
        <p14:creationId xmlns:p14="http://schemas.microsoft.com/office/powerpoint/2010/main" val="349210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6ACD5E-31B4-432A-82AD-139478880042}"/>
              </a:ext>
            </a:extLst>
          </p:cNvPr>
          <p:cNvSpPr txBox="1">
            <a:spLocks/>
          </p:cNvSpPr>
          <p:nvPr/>
        </p:nvSpPr>
        <p:spPr>
          <a:xfrm>
            <a:off x="411749" y="130014"/>
            <a:ext cx="11377799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 –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支援的產品線種類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05F8BB50-8C72-4EF3-B55A-D2B6C530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63" y="1844749"/>
            <a:ext cx="7274191" cy="47484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146DAC9-8F16-4D28-BA34-4D9433EDA6DE}"/>
              </a:ext>
            </a:extLst>
          </p:cNvPr>
          <p:cNvSpPr txBox="1"/>
          <p:nvPr/>
        </p:nvSpPr>
        <p:spPr>
          <a:xfrm>
            <a:off x="413812" y="3511078"/>
            <a:ext cx="394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所有智慧城市產品線和無線機種都已支援</a:t>
            </a:r>
          </a:p>
        </p:txBody>
      </p:sp>
    </p:spTree>
    <p:extLst>
      <p:ext uri="{BB962C8B-B14F-4D97-AF65-F5344CB8AC3E}">
        <p14:creationId xmlns:p14="http://schemas.microsoft.com/office/powerpoint/2010/main" val="105053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5C689EEF-8648-44CB-9111-9AC498238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1" y="1311691"/>
            <a:ext cx="9379624" cy="55617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4D14A2-D388-4124-BCEA-1E5C4A13F018}"/>
              </a:ext>
            </a:extLst>
          </p:cNvPr>
          <p:cNvSpPr txBox="1">
            <a:spLocks/>
          </p:cNvSpPr>
          <p:nvPr/>
        </p:nvSpPr>
        <p:spPr>
          <a:xfrm>
            <a:off x="419647" y="284691"/>
            <a:ext cx="11256184" cy="95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物聯網平台架構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0493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5FD2A837-2CEC-4C6B-899A-AB8DA95914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8621"/>
          <a:stretch/>
        </p:blipFill>
        <p:spPr>
          <a:xfrm>
            <a:off x="4954914" y="3002634"/>
            <a:ext cx="7237086" cy="3855365"/>
          </a:xfrm>
          <a:prstGeom prst="rect">
            <a:avLst/>
          </a:prstGeom>
          <a:effectLst>
            <a:outerShdw blurRad="152400" dist="2159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B98B446C-323D-4E73-8377-297E2112E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2" y="3841398"/>
            <a:ext cx="5042578" cy="31516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18570A-96F4-47E5-8232-5CCA2C3B3D85}"/>
              </a:ext>
            </a:extLst>
          </p:cNvPr>
          <p:cNvSpPr txBox="1">
            <a:spLocks/>
          </p:cNvSpPr>
          <p:nvPr/>
        </p:nvSpPr>
        <p:spPr>
          <a:xfrm>
            <a:off x="231253" y="35692"/>
            <a:ext cx="11630296" cy="1718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嚴謹且安全的多點連線架構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010CD73-FC7A-4A53-9051-D8525D988916}"/>
              </a:ext>
            </a:extLst>
          </p:cNvPr>
          <p:cNvSpPr txBox="1"/>
          <p:nvPr/>
        </p:nvSpPr>
        <p:spPr>
          <a:xfrm>
            <a:off x="231253" y="1528660"/>
            <a:ext cx="12433738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可支援 多點 對 多點 的 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VPN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連線技術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採用 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TLS 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加密方式 和 </a:t>
            </a:r>
            <a:r>
              <a:rPr lang="en-US" altLang="zh-TW" sz="20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X.509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的認證方式，來確保資料間的傳輸與連線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8" name="Picture 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50A228EA-0FF2-4E95-9500-64B5B69A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783" y="3191631"/>
            <a:ext cx="1358258" cy="8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4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871B8FE-A73D-4C4B-873E-680E7578B6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6280" b="986"/>
          <a:stretch/>
        </p:blipFill>
        <p:spPr>
          <a:xfrm>
            <a:off x="1718657" y="2371132"/>
            <a:ext cx="8754685" cy="4495317"/>
          </a:xfrm>
          <a:prstGeom prst="rect">
            <a:avLst/>
          </a:prstGeom>
          <a:effectLst>
            <a:outerShdw blurRad="203200" dist="1778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E500CA-5F54-4D01-A779-54FED2F3EFE4}"/>
              </a:ext>
            </a:extLst>
          </p:cNvPr>
          <p:cNvSpPr txBox="1">
            <a:spLocks/>
          </p:cNvSpPr>
          <p:nvPr/>
        </p:nvSpPr>
        <p:spPr>
          <a:xfrm>
            <a:off x="3259" y="-24945"/>
            <a:ext cx="12192001" cy="1492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2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多專案 多用戶設定</a:t>
            </a:r>
            <a:endParaRPr lang="zh-TW" altLang="en-US" sz="42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6698A6-6B30-46E1-80D1-B78841963FE5}"/>
              </a:ext>
            </a:extLst>
          </p:cNvPr>
          <p:cNvSpPr txBox="1"/>
          <p:nvPr/>
        </p:nvSpPr>
        <p:spPr>
          <a:xfrm>
            <a:off x="1538771" y="1331013"/>
            <a:ext cx="7255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提供階層式管理方式</a:t>
            </a:r>
            <a:endParaRPr lang="en-US" altLang="zh-TW" sz="20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每一個專案可以綁定專屬的設備</a:t>
            </a: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, </a:t>
            </a: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組員</a:t>
            </a: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, </a:t>
            </a: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展示板</a:t>
            </a:r>
            <a:endParaRPr lang="en-US" altLang="zh-TW" sz="20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86166" y="2631242"/>
            <a:ext cx="176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admin@cloud.io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for Tenant A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178606" y="2308077"/>
            <a:ext cx="4990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sysadmin@cloud.io</a:t>
            </a:r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for some major function setting</a:t>
            </a:r>
            <a:endParaRPr lang="zh-TW" altLang="en-US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7002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ADCED803-B884-441B-A707-8F97CD8C961B}"/>
              </a:ext>
            </a:extLst>
          </p:cNvPr>
          <p:cNvSpPr txBox="1">
            <a:spLocks/>
          </p:cNvSpPr>
          <p:nvPr/>
        </p:nvSpPr>
        <p:spPr>
          <a:xfrm>
            <a:off x="479382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OTA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實際網路架設圖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E27EBDA4-DF86-4D3E-9CB8-20C34B76D54B}"/>
              </a:ext>
            </a:extLst>
          </p:cNvPr>
          <p:cNvCxnSpPr>
            <a:cxnSpLocks/>
          </p:cNvCxnSpPr>
          <p:nvPr/>
        </p:nvCxnSpPr>
        <p:spPr>
          <a:xfrm flipH="1">
            <a:off x="4084095" y="3890983"/>
            <a:ext cx="1366046" cy="1397158"/>
          </a:xfrm>
          <a:prstGeom prst="line">
            <a:avLst/>
          </a:prstGeom>
          <a:ln w="38100">
            <a:solidFill>
              <a:srgbClr val="6BBFCA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圖形 38">
            <a:extLst>
              <a:ext uri="{FF2B5EF4-FFF2-40B4-BE49-F238E27FC236}">
                <a16:creationId xmlns:a16="http://schemas.microsoft.com/office/drawing/2014/main" id="{07AE2243-4BD1-46EF-9981-EA66804CC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4850" y="1152504"/>
            <a:ext cx="2525333" cy="1578333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85249D2-ABFA-48BD-9DC5-58C31F5F9035}"/>
              </a:ext>
            </a:extLst>
          </p:cNvPr>
          <p:cNvCxnSpPr>
            <a:cxnSpLocks/>
          </p:cNvCxnSpPr>
          <p:nvPr/>
        </p:nvCxnSpPr>
        <p:spPr>
          <a:xfrm flipH="1">
            <a:off x="2600844" y="3622089"/>
            <a:ext cx="2387491" cy="1246355"/>
          </a:xfrm>
          <a:prstGeom prst="line">
            <a:avLst/>
          </a:prstGeom>
          <a:ln w="38100">
            <a:solidFill>
              <a:srgbClr val="6BBFCA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\\192.168.38.60\MarketingShare\Product photo\SCB\產品圖-透明背景-PNG\SCB-New-4-Logo.png">
            <a:extLst>
              <a:ext uri="{FF2B5EF4-FFF2-40B4-BE49-F238E27FC236}">
                <a16:creationId xmlns:a16="http://schemas.microsoft.com/office/drawing/2014/main" id="{2379D290-9753-4DFB-AB34-35828C73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80" y="4399373"/>
            <a:ext cx="979121" cy="16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60616AC-AC6C-4318-AEB0-3FD58AEAA092}"/>
              </a:ext>
            </a:extLst>
          </p:cNvPr>
          <p:cNvSpPr/>
          <p:nvPr/>
        </p:nvSpPr>
        <p:spPr>
          <a:xfrm>
            <a:off x="8219797" y="6006679"/>
            <a:ext cx="1303562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遠端設備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2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1D727C-011F-47C7-B0D8-EFD8B5F61499}"/>
              </a:ext>
            </a:extLst>
          </p:cNvPr>
          <p:cNvSpPr/>
          <p:nvPr/>
        </p:nvSpPr>
        <p:spPr>
          <a:xfrm rot="18632460">
            <a:off x="4190474" y="4974526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</a:p>
        </p:txBody>
      </p:sp>
      <p:pic>
        <p:nvPicPr>
          <p:cNvPr id="13" name="Picture 47">
            <a:extLst>
              <a:ext uri="{FF2B5EF4-FFF2-40B4-BE49-F238E27FC236}">
                <a16:creationId xmlns:a16="http://schemas.microsoft.com/office/drawing/2014/main" id="{8E705C9C-DC53-4862-8262-A101DF01D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6" y="3556102"/>
            <a:ext cx="462317" cy="45356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32CE6A3-4106-4C75-BDB1-F37D189C664E}"/>
              </a:ext>
            </a:extLst>
          </p:cNvPr>
          <p:cNvSpPr/>
          <p:nvPr/>
        </p:nvSpPr>
        <p:spPr>
          <a:xfrm rot="20204340">
            <a:off x="3127576" y="3978721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28F9ACA-3AC8-45E1-94C3-DAFC8D734E46}"/>
              </a:ext>
            </a:extLst>
          </p:cNvPr>
          <p:cNvGrpSpPr/>
          <p:nvPr/>
        </p:nvGrpSpPr>
        <p:grpSpPr>
          <a:xfrm>
            <a:off x="2600843" y="5286130"/>
            <a:ext cx="1581113" cy="1089882"/>
            <a:chOff x="3399364" y="5454504"/>
            <a:chExt cx="1581113" cy="108988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126AC15-64E4-4EB7-96D5-B2FA9469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644980" y="5208888"/>
              <a:ext cx="1089882" cy="1581113"/>
            </a:xfrm>
            <a:prstGeom prst="rect">
              <a:avLst/>
            </a:prstGeom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329639FB-9180-4F25-8E6B-E3C33FDEE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258" y="5636852"/>
              <a:ext cx="1197326" cy="72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Picture 2" descr="\\192.168.0.60\MarketingShare\Sales Kit\Software Logo\ThingsMaster title.png">
            <a:extLst>
              <a:ext uri="{FF2B5EF4-FFF2-40B4-BE49-F238E27FC236}">
                <a16:creationId xmlns:a16="http://schemas.microsoft.com/office/drawing/2014/main" id="{A724A6E4-19D8-488D-A8E2-7EB701DC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35" y="2151971"/>
            <a:ext cx="2160794" cy="3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89C7C87-2CB5-41CD-9D33-CE41CDCBF2D2}"/>
              </a:ext>
            </a:extLst>
          </p:cNvPr>
          <p:cNvSpPr/>
          <p:nvPr/>
        </p:nvSpPr>
        <p:spPr>
          <a:xfrm>
            <a:off x="5228685" y="5961238"/>
            <a:ext cx="1303562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遠端設備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1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E2A5563-5267-4991-BC03-CDBDA1C18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62" y="1460556"/>
            <a:ext cx="491579" cy="53254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47F351B-D8F6-4B8D-A35D-E499267370E4}"/>
              </a:ext>
            </a:extLst>
          </p:cNvPr>
          <p:cNvSpPr/>
          <p:nvPr/>
        </p:nvSpPr>
        <p:spPr>
          <a:xfrm>
            <a:off x="6984754" y="3346233"/>
            <a:ext cx="4529317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公有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IP(ota-thingsmaster.womaster.eu)</a:t>
            </a:r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altLang="en-US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3BEB401-D773-4659-8FFB-DB1D276776F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929" y="4414884"/>
            <a:ext cx="1135211" cy="150131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666455D-1183-4B6D-B4BC-686017A0B1A3}"/>
              </a:ext>
            </a:extLst>
          </p:cNvPr>
          <p:cNvSpPr/>
          <p:nvPr/>
        </p:nvSpPr>
        <p:spPr>
          <a:xfrm>
            <a:off x="6474180" y="4797589"/>
            <a:ext cx="1132746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LTE </a:t>
            </a: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網路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CABCA9FA-DADA-47CF-9369-9B1C9654A2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40" y="2698694"/>
            <a:ext cx="2361848" cy="11511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06DFAE2-29E8-40A8-A1F0-206294580434}"/>
              </a:ext>
            </a:extLst>
          </p:cNvPr>
          <p:cNvSpPr/>
          <p:nvPr/>
        </p:nvSpPr>
        <p:spPr>
          <a:xfrm>
            <a:off x="6984754" y="3029628"/>
            <a:ext cx="329063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防火牆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</a:t>
            </a: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須設定轉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port </a:t>
            </a: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服務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) 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27FCA9A-3AED-4EC8-B491-D8604F2C6FE1}"/>
              </a:ext>
            </a:extLst>
          </p:cNvPr>
          <p:cNvSpPr/>
          <p:nvPr/>
        </p:nvSpPr>
        <p:spPr>
          <a:xfrm>
            <a:off x="7447152" y="2420595"/>
            <a:ext cx="329063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QNAP NAS </a:t>
            </a: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取得內網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IP 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Picture 47">
            <a:extLst>
              <a:ext uri="{FF2B5EF4-FFF2-40B4-BE49-F238E27FC236}">
                <a16:creationId xmlns:a16="http://schemas.microsoft.com/office/drawing/2014/main" id="{BDCC0FF8-DD9E-4C3D-A2BE-D009FA9E5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56" y="4571617"/>
            <a:ext cx="462317" cy="45356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A72884EE-9149-4D79-9E9C-006D1D5A1E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50141" y="3908379"/>
            <a:ext cx="1104900" cy="581025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15F4617-6D2A-4598-9A81-26094D40E3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50811" y="3890983"/>
            <a:ext cx="1104900" cy="58102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10B9394-0AFD-432A-AF9A-36382F2155D2}"/>
              </a:ext>
            </a:extLst>
          </p:cNvPr>
          <p:cNvGrpSpPr/>
          <p:nvPr/>
        </p:nvGrpSpPr>
        <p:grpSpPr>
          <a:xfrm>
            <a:off x="892895" y="4516750"/>
            <a:ext cx="1796309" cy="978679"/>
            <a:chOff x="727570" y="3285905"/>
            <a:chExt cx="1796309" cy="97867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20" y="3317414"/>
              <a:ext cx="1307786" cy="821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圖片 2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EFF6FEC3-476B-4A0E-8462-F9EBE99C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7570" y="3285905"/>
              <a:ext cx="1796309" cy="978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4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2CD264-D7A5-42F8-B45E-4E1B4075FA06}"/>
              </a:ext>
            </a:extLst>
          </p:cNvPr>
          <p:cNvSpPr txBox="1">
            <a:spLocks/>
          </p:cNvSpPr>
          <p:nvPr/>
        </p:nvSpPr>
        <p:spPr>
          <a:xfrm>
            <a:off x="413812" y="0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支援機種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8DC76F-5CF3-49C3-ABA0-7D0415C0E1D9}"/>
              </a:ext>
            </a:extLst>
          </p:cNvPr>
          <p:cNvSpPr txBox="1"/>
          <p:nvPr/>
        </p:nvSpPr>
        <p:spPr>
          <a:xfrm>
            <a:off x="413812" y="1753813"/>
            <a:ext cx="11090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X86 Models </a:t>
            </a: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並且記憶體可擴充至 </a:t>
            </a: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16GB </a:t>
            </a: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 </a:t>
            </a: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 </a:t>
            </a: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機種</a:t>
            </a: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TVS/TS-951X, X63, X73, X77, X82, X85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支援 </a:t>
            </a:r>
            <a:r>
              <a:rPr lang="en-US" altLang="zh-TW" sz="20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Container Station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123219-9EB7-40A7-86A5-71F341F3F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41" y="3429000"/>
            <a:ext cx="12192000" cy="317296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3893B14-EE34-4E58-A454-0F8DC1976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260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4BCA02-38D8-492B-B89A-353D47758269}"/>
              </a:ext>
            </a:extLst>
          </p:cNvPr>
          <p:cNvSpPr/>
          <p:nvPr/>
        </p:nvSpPr>
        <p:spPr>
          <a:xfrm>
            <a:off x="3927282" y="4128770"/>
            <a:ext cx="3881102" cy="32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500" b="1" spc="600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altLang="zh-TW" sz="2500" b="1" spc="600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28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sz="28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架設</a:t>
            </a:r>
            <a:r>
              <a:rPr lang="en-US" altLang="zh-TW" sz="28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ThingsMaster</a:t>
            </a:r>
            <a:r>
              <a:rPr lang="en-US" altLang="zh-TW" sz="28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OTA</a:t>
            </a:r>
            <a:br>
              <a:rPr lang="en-US" altLang="zh-TW" sz="25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500" b="1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是您最好的選擇</a:t>
            </a:r>
            <a:endParaRPr lang="zh-TW" sz="3500" b="1" spc="3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AC2106A-A3D2-4B52-8A39-76E7002E8F9D}"/>
              </a:ext>
            </a:extLst>
          </p:cNvPr>
          <p:cNvSpPr txBox="1"/>
          <p:nvPr/>
        </p:nvSpPr>
        <p:spPr>
          <a:xfrm>
            <a:off x="2317898" y="6528391"/>
            <a:ext cx="8846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700">
                <a:solidFill>
                  <a:srgbClr val="6BB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zh-TW" sz="700">
                <a:solidFill>
                  <a:srgbClr val="6BB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rgbClr val="6BB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143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BBDD37-20B8-4138-BA00-FE7136CCD939}"/>
              </a:ext>
            </a:extLst>
          </p:cNvPr>
          <p:cNvSpPr txBox="1">
            <a:spLocks/>
          </p:cNvSpPr>
          <p:nvPr/>
        </p:nvSpPr>
        <p:spPr>
          <a:xfrm>
            <a:off x="389573" y="127351"/>
            <a:ext cx="10018712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工業物聯網領導廠商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-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波動光集團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</a:t>
            </a: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WoMaster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) 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B45D27-EEC4-4652-A14B-10995B082DF9}"/>
              </a:ext>
            </a:extLst>
          </p:cNvPr>
          <p:cNvSpPr txBox="1"/>
          <p:nvPr/>
        </p:nvSpPr>
        <p:spPr>
          <a:xfrm>
            <a:off x="389573" y="2022280"/>
            <a:ext cx="60206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zh-TW" sz="26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WoMaster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 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已有 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20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多年的經驗於工業物聯網領域</a:t>
            </a:r>
          </a:p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產業貢獻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: 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提供高質量的工業產品和關鍵應用設計於鐵路、電力、公用事業、智能交通和智能城市監控等領域</a:t>
            </a:r>
          </a:p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產品包含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: 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路由器、無線 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AP</a:t>
            </a: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、交換機和雲端管理等</a:t>
            </a:r>
          </a:p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zh-TW" altLang="en-US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網站</a:t>
            </a:r>
            <a:r>
              <a:rPr lang="en-US" altLang="zh-TW" sz="26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 panose="02040503050201020203" pitchFamily="18" charset="0"/>
              </a:rPr>
              <a:t>: https://www.womaster.eu/</a:t>
            </a:r>
          </a:p>
        </p:txBody>
      </p:sp>
    </p:spTree>
    <p:extLst>
      <p:ext uri="{BB962C8B-B14F-4D97-AF65-F5344CB8AC3E}">
        <p14:creationId xmlns:p14="http://schemas.microsoft.com/office/powerpoint/2010/main" val="21893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8A7A76-D9AA-4A73-BD93-54B7B1730EFE}"/>
              </a:ext>
            </a:extLst>
          </p:cNvPr>
          <p:cNvSpPr/>
          <p:nvPr/>
        </p:nvSpPr>
        <p:spPr>
          <a:xfrm>
            <a:off x="5153870" y="5360785"/>
            <a:ext cx="6768023" cy="39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WoMaster 支援機種: 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SCB (Smart City box)  系列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and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WR 系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列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pic>
        <p:nvPicPr>
          <p:cNvPr id="6" name="Picture 6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6DF22134-537B-4EAD-9407-F527218BC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311" y="1392487"/>
            <a:ext cx="7870175" cy="3875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173233" y="-28134"/>
            <a:ext cx="10018712" cy="1618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產品簡介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0277337-EA95-4C2C-BDA5-4F892CB09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845212"/>
            <a:ext cx="5012788" cy="5012788"/>
          </a:xfrm>
          <a:prstGeom prst="rect">
            <a:avLst/>
          </a:prstGeom>
          <a:effectLst>
            <a:outerShdw blurRad="177800" dist="469900" dir="20220000" sx="99000" sy="990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C58AC1-8C97-4EBB-8717-5E9ACB0A825B}"/>
              </a:ext>
            </a:extLst>
          </p:cNvPr>
          <p:cNvSpPr txBox="1">
            <a:spLocks/>
          </p:cNvSpPr>
          <p:nvPr/>
        </p:nvSpPr>
        <p:spPr>
          <a:xfrm>
            <a:off x="270106" y="2279775"/>
            <a:ext cx="4468991" cy="493553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800" b="1">
                <a:latin typeface="微軟正黑體"/>
                <a:ea typeface="微軟正黑體"/>
                <a:cs typeface="+mn-lt"/>
              </a:rPr>
              <a:t>ThingsMaster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 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是一個智能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的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工業網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路 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IIoT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 中控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平台</a:t>
            </a:r>
          </a:p>
          <a:p>
            <a:r>
              <a:rPr lang="zh-TW" altLang="en-US" sz="1800" b="1">
                <a:latin typeface="微軟正黑體"/>
                <a:ea typeface="微軟正黑體"/>
                <a:cs typeface="+mn-lt"/>
              </a:rPr>
              <a:t>可隨時隨地管理現場設備</a:t>
            </a:r>
          </a:p>
          <a:p>
            <a:r>
              <a:rPr lang="zh-TW" altLang="en-US" sz="1800" b="1">
                <a:latin typeface="微軟正黑體"/>
                <a:ea typeface="微軟正黑體"/>
                <a:cs typeface="+mn-lt"/>
              </a:rPr>
              <a:t>支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援多種常用網頁瀏覽器，可從 PC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 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或智能手機即時、安全地訪問</a:t>
            </a:r>
            <a:endParaRPr lang="zh-TW" sz="1800" b="1">
              <a:latin typeface="微軟正黑體"/>
              <a:ea typeface="微軟正黑體"/>
            </a:endParaRPr>
          </a:p>
          <a:p>
            <a:r>
              <a:rPr lang="en-US" altLang="zh-TW" sz="1800" b="1" err="1">
                <a:latin typeface="微軟正黑體"/>
                <a:ea typeface="微軟正黑體"/>
                <a:cs typeface="+mn-lt"/>
              </a:rPr>
              <a:t>ThingsMaster</a:t>
            </a:r>
            <a:r>
              <a:rPr lang="en-US" altLang="zh-TW" sz="1800" b="1">
                <a:latin typeface="微軟正黑體"/>
                <a:ea typeface="微軟正黑體"/>
                <a:cs typeface="+mn-lt"/>
              </a:rPr>
              <a:t> 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為多用戶提供快速、靈活、安全的專屬儀表板</a:t>
            </a:r>
          </a:p>
          <a:p>
            <a:r>
              <a:rPr lang="zh-TW" sz="1800" b="1">
                <a:latin typeface="微軟正黑體"/>
                <a:ea typeface="微軟正黑體"/>
                <a:cs typeface="+mn-lt"/>
              </a:rPr>
              <a:t>並支持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 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MQTT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 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和</a:t>
            </a:r>
            <a:r>
              <a:rPr lang="zh-TW" altLang="en-US" sz="1800" b="1">
                <a:latin typeface="微軟正黑體"/>
                <a:ea typeface="微軟正黑體"/>
                <a:cs typeface="+mn-lt"/>
              </a:rPr>
              <a:t> </a:t>
            </a:r>
            <a:r>
              <a:rPr lang="zh-TW" sz="1800" b="1">
                <a:latin typeface="微軟正黑體"/>
                <a:ea typeface="微軟正黑體"/>
                <a:cs typeface="+mn-lt"/>
              </a:rPr>
              <a:t>RESTful APIs</a:t>
            </a:r>
          </a:p>
          <a:p>
            <a:r>
              <a:rPr lang="zh-TW" altLang="en-US" sz="1800" b="1">
                <a:latin typeface="微軟正黑體"/>
                <a:ea typeface="微軟正黑體"/>
                <a:cs typeface="Arial"/>
              </a:rPr>
              <a:t>全球地圖顯示裝置位置和狀況。例: 裝置連線中 - 綠色、裝置發出警告 - 紅色</a:t>
            </a:r>
          </a:p>
          <a:p>
            <a:r>
              <a:rPr lang="zh-TW" altLang="en-US" sz="1800" b="1">
                <a:latin typeface="微軟正黑體"/>
                <a:ea typeface="微軟正黑體"/>
                <a:cs typeface="Arial"/>
              </a:rPr>
              <a:t>遠端調整裝置設定</a:t>
            </a:r>
          </a:p>
        </p:txBody>
      </p:sp>
    </p:spTree>
    <p:extLst>
      <p:ext uri="{BB962C8B-B14F-4D97-AF65-F5344CB8AC3E}">
        <p14:creationId xmlns:p14="http://schemas.microsoft.com/office/powerpoint/2010/main" val="54457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888352" y="-28135"/>
            <a:ext cx="10257765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應用實例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728330" y="1559358"/>
            <a:ext cx="10813312" cy="8303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2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利用</a:t>
            </a:r>
            <a:r>
              <a:rPr lang="en-US" altLang="zh-TW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2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OTA 的 IIOT </a:t>
            </a:r>
            <a:r>
              <a:rPr lang="en-US" altLang="zh-TW" sz="22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中控功能可快速管理各個營運點的能源使用狀態</a:t>
            </a:r>
            <a:endParaRPr lang="zh-TW" altLang="en-US" sz="22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2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例如</a:t>
            </a:r>
            <a:r>
              <a:rPr lang="en-US" altLang="zh-TW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 </a:t>
            </a:r>
            <a:r>
              <a:rPr lang="en-US" altLang="zh-TW" sz="22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每個實驗室的生物培植溫溼度和能源消耗回報</a:t>
            </a:r>
            <a:endParaRPr lang="en-US" altLang="zh-TW" sz="2200" b="1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0" name="Picture 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2D2F9A27-8705-4B83-A47F-762A69791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" r="3259" b="1745"/>
          <a:stretch/>
        </p:blipFill>
        <p:spPr>
          <a:xfrm>
            <a:off x="1981811" y="2934432"/>
            <a:ext cx="8023427" cy="3923568"/>
          </a:xfrm>
          <a:prstGeom prst="rect">
            <a:avLst/>
          </a:prstGeom>
          <a:effectLst>
            <a:outerShdw blurRad="165100" dir="540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FCDEA1-CAE4-4BFA-BBA8-3B7E119DB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24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5960A2C7-4455-48CF-8D1B-7E976A447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4"/>
          <a:stretch/>
        </p:blipFill>
        <p:spPr>
          <a:xfrm>
            <a:off x="2070690" y="3066211"/>
            <a:ext cx="8050619" cy="3791790"/>
          </a:xfrm>
          <a:prstGeom prst="rect">
            <a:avLst/>
          </a:prstGeom>
          <a:effectLst>
            <a:outerShdw blurRad="165100" dist="38100" dir="16200000" sx="102000" sy="102000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888353" y="-28135"/>
            <a:ext cx="1020397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應用實例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1246872" y="1750744"/>
            <a:ext cx="9720611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搭配地圖可第一時間透過 </a:t>
            </a:r>
            <a:r>
              <a:rPr lang="en-US" altLang="zh-TW" sz="22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 </a:t>
            </a:r>
            <a:r>
              <a:rPr lang="zh-TW" altLang="en-US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監控移動中的裝置狀態和位置</a:t>
            </a:r>
          </a:p>
          <a:p>
            <a:pPr algn="ctr"/>
            <a:r>
              <a:rPr lang="zh-TW" altLang="en-US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例如</a:t>
            </a:r>
            <a:r>
              <a:rPr lang="en-US" altLang="zh-TW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 </a:t>
            </a:r>
            <a:r>
              <a:rPr lang="zh-TW" altLang="en-US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卡車送貨狀態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CD94862D-0B01-47AF-BC0F-C75000365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52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888352" y="-28135"/>
            <a:ext cx="10186047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 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應用實例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1246873" y="1698508"/>
            <a:ext cx="9384954" cy="8244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2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圖像化的規則鏈設計幫助您客製化裝置和警示的訊息規則</a:t>
            </a:r>
          </a:p>
          <a:p>
            <a:pPr algn="ctr">
              <a:lnSpc>
                <a:spcPts val="3000"/>
              </a:lnSpc>
            </a:pPr>
            <a:r>
              <a:rPr lang="zh-TW" altLang="en-US" sz="22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例如</a:t>
            </a:r>
            <a:r>
              <a:rPr lang="en-US" altLang="zh-TW" sz="22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:  </a:t>
            </a:r>
            <a:r>
              <a:rPr lang="zh-TW" altLang="en-US" sz="22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溫度超過攝氏 </a:t>
            </a:r>
            <a:r>
              <a:rPr lang="en-US" altLang="zh-TW" sz="2200" b="1" dirty="0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28 </a:t>
            </a:r>
            <a:r>
              <a:rPr lang="zh-TW" altLang="en-US" sz="2200" b="1">
                <a:solidFill>
                  <a:srgbClr val="FBC241"/>
                </a:solidFill>
                <a:latin typeface="微軟正黑體"/>
                <a:ea typeface="微軟正黑體"/>
                <a:cs typeface="Arial"/>
              </a:rPr>
              <a:t>度則通知用戶並開啟通風設備</a:t>
            </a:r>
          </a:p>
        </p:txBody>
      </p:sp>
      <p:pic>
        <p:nvPicPr>
          <p:cNvPr id="6" name="Picture 17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435160AB-24BF-423A-98E1-32CD4A605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270" y="3179135"/>
            <a:ext cx="7440327" cy="3678864"/>
          </a:xfrm>
          <a:prstGeom prst="rect">
            <a:avLst/>
          </a:prstGeom>
          <a:effectLst>
            <a:outerShdw blurRad="165100" dist="38100" dir="16200000" sx="102000" sy="102000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4B2E3ADC-29AB-4828-B3A3-DDDE57980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3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888352" y="-28135"/>
            <a:ext cx="10287647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獨家整合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1246873" y="1646926"/>
            <a:ext cx="9384954" cy="4456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提供一鍵安裝 </a:t>
            </a:r>
            <a:r>
              <a:rPr lang="en-US" altLang="zh-TW" sz="2200" b="1" err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 </a:t>
            </a:r>
            <a:r>
              <a:rPr lang="zh-TW" altLang="en-US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於 </a:t>
            </a:r>
            <a:r>
              <a:rPr lang="en-US" altLang="zh-TW" sz="2200" b="1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App Center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EC75F93B-F0EF-497A-8306-DB621CB50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  <p:pic>
        <p:nvPicPr>
          <p:cNvPr id="2" name="Picture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154B7CA-DFBA-4DF7-91DC-EE9DD4B20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238" y="2191790"/>
            <a:ext cx="10146956" cy="46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321F2BB-5CDC-4520-9E7D-0FDFCA88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39" y="2922494"/>
            <a:ext cx="7752162" cy="39597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474B84-C076-4E53-BBEC-1B4DC7A7788B}"/>
              </a:ext>
            </a:extLst>
          </p:cNvPr>
          <p:cNvSpPr txBox="1">
            <a:spLocks/>
          </p:cNvSpPr>
          <p:nvPr/>
        </p:nvSpPr>
        <p:spPr>
          <a:xfrm>
            <a:off x="262880" y="-28135"/>
            <a:ext cx="10018712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簡易安裝 </a:t>
            </a: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OTA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79FDD7-471D-4FB3-B411-6E789F440D5E}"/>
              </a:ext>
            </a:extLst>
          </p:cNvPr>
          <p:cNvSpPr txBox="1"/>
          <p:nvPr/>
        </p:nvSpPr>
        <p:spPr>
          <a:xfrm>
            <a:off x="346635" y="1886859"/>
            <a:ext cx="644861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1800"/>
              </a:spcBef>
              <a:spcAft>
                <a:spcPts val="600"/>
              </a:spcAft>
              <a:buClr>
                <a:srgbClr val="FBC241"/>
              </a:buClr>
              <a:buFont typeface="+mj-lt"/>
              <a:buAutoNum type="arabicPeriod"/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App Center 安裝 Container Station 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ThingsMaster OTA 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spcBef>
                <a:spcPts val="1800"/>
              </a:spcBef>
              <a:spcAft>
                <a:spcPts val="600"/>
              </a:spcAft>
              <a:buClr>
                <a:srgbClr val="FBC241"/>
              </a:buClr>
              <a:buFont typeface="+mj-lt"/>
              <a:buAutoNum type="arabicPeriod"/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 </a:t>
            </a:r>
            <a:r>
              <a:rPr lang="en-US" altLang="zh-TW" sz="2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ThingMaster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OTA</a:t>
            </a:r>
            <a:b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000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admin@cloud.io</a:t>
            </a:r>
            <a:br>
              <a:rPr lang="zh-TW" altLang="zh-TW" sz="2000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</a:br>
            <a:r>
              <a:rPr lang="zh-TW" altLang="zh-TW" sz="2000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admin</a:t>
            </a:r>
            <a:endParaRPr lang="en-US" altLang="zh-TW" sz="2000">
              <a:solidFill>
                <a:srgbClr val="FBC24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268288" indent="-268288">
              <a:spcBef>
                <a:spcPts val="1800"/>
              </a:spcBef>
              <a:spcAft>
                <a:spcPts val="600"/>
              </a:spcAft>
              <a:buClr>
                <a:srgbClr val="FBC241"/>
              </a:buClr>
              <a:buFont typeface="+mj-lt"/>
              <a:buAutoNum type="arabicPeriod"/>
              <a:tabLst>
                <a:tab pos="538163" algn="l"/>
              </a:tabLst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使用的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Port</a:t>
            </a:r>
            <a:endParaRPr lang="zh-TW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268288" indent="-268288"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endParaRPr lang="zh-TW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268288" indent="-268288"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endParaRPr lang="zh-TW" altLang="en-US" sz="24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1D55B4-04CF-4E68-881D-D07AC4787AAE}"/>
              </a:ext>
            </a:extLst>
          </p:cNvPr>
          <p:cNvSpPr/>
          <p:nvPr/>
        </p:nvSpPr>
        <p:spPr>
          <a:xfrm>
            <a:off x="645460" y="4760276"/>
            <a:ext cx="244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US" altLang="zh-TW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Web: 30010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US" altLang="zh-TW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MQTTs: 30011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US" altLang="zh-TW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Https: 30012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7954594-493C-4F80-9146-3C6FD19D0DFC}"/>
              </a:ext>
            </a:extLst>
          </p:cNvPr>
          <p:cNvSpPr/>
          <p:nvPr/>
        </p:nvSpPr>
        <p:spPr>
          <a:xfrm>
            <a:off x="5815106" y="5006764"/>
            <a:ext cx="6229864" cy="535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**NAS 需至少 8GB Free Memory 才可安裝成功</a:t>
            </a:r>
            <a:endParaRPr lang="zh-TW" sz="15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**</a:t>
            </a:r>
            <a:r>
              <a:rPr lang="zh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預設的登入資訊可在 WoMaster 官網的使用者手冊找到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B0281F2-D776-4D39-8605-9D442C635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56611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Application>Microsoft Office PowerPoint</Application>
  <PresentationFormat>Widescreen</PresentationFormat>
  <Slides>27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自訂設計</vt:lpstr>
      <vt:lpstr>PowerPoint Presentation</vt:lpstr>
      <vt:lpstr>QNAP X WoMaster 攜手創造出更多工業物聯網應用潛能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revision>259</cp:revision>
  <dcterms:created xsi:type="dcterms:W3CDTF">2014-09-12T02:18:28Z</dcterms:created>
  <dcterms:modified xsi:type="dcterms:W3CDTF">2019-06-20T03:53:52Z</dcterms:modified>
</cp:coreProperties>
</file>