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67" r:id="rId5"/>
    <p:sldId id="259" r:id="rId6"/>
    <p:sldId id="276" r:id="rId7"/>
    <p:sldId id="268" r:id="rId8"/>
    <p:sldId id="260" r:id="rId9"/>
    <p:sldId id="269" r:id="rId10"/>
    <p:sldId id="270" r:id="rId11"/>
    <p:sldId id="271" r:id="rId12"/>
    <p:sldId id="272" r:id="rId13"/>
    <p:sldId id="262" r:id="rId14"/>
    <p:sldId id="263" r:id="rId15"/>
    <p:sldId id="273" r:id="rId16"/>
    <p:sldId id="275" r:id="rId17"/>
    <p:sldId id="264" r:id="rId18"/>
    <p:sldId id="266" r:id="rId19"/>
    <p:sldId id="265" r:id="rId20"/>
    <p:sldId id="277" r:id="rId21"/>
    <p:sldId id="278" r:id="rId2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亞彣 蔡" initials="亞彣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0133"/>
    <a:srgbClr val="1BE8BE"/>
    <a:srgbClr val="FFD5C9"/>
    <a:srgbClr val="F96CA1"/>
    <a:srgbClr val="6C1AE9"/>
    <a:srgbClr val="09F3FF"/>
    <a:srgbClr val="01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3AA1A6-071A-48D9-8B68-5696213B675C}" v="2324" dt="2019-06-18T06:07:53.8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92"/>
    <p:restoredTop sz="94714"/>
  </p:normalViewPr>
  <p:slideViewPr>
    <p:cSldViewPr snapToGrid="0">
      <p:cViewPr varScale="1">
        <p:scale>
          <a:sx n="115" d="100"/>
          <a:sy n="115" d="100"/>
        </p:scale>
        <p:origin x="95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F5F7AC-5B3D-9041-AC46-6C5633BC4AED}" type="datetimeFigureOut">
              <a:rPr lang="en-US" smtClean="0"/>
              <a:t>6/18/2019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F73E26-B8BE-1F41-AB15-5FEB8105E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291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73E26-B8BE-1F41-AB15-5FEB8105E4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28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2019/6/18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4484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2019/6/18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236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7BD70682-809A-4CF7-B9E7-9C16744C5E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8100" y="1870"/>
            <a:ext cx="10440442" cy="1019001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864656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7BD70682-809A-4CF7-B9E7-9C16744C5E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" y="0"/>
            <a:ext cx="12186584" cy="6857999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7C06F13C-C716-45E8-A7BB-7333C17D5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7562" y="1870"/>
            <a:ext cx="7690980" cy="1019001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533193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185BE2DC-6910-4A2E-96A0-9560AEEE5F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61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185BE2DC-6910-4A2E-96A0-9560AEEE5F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6"/>
            <a:ext cx="12192000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928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E8D5B67-3F41-4DF8-BA2F-3EADD48AD8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" y="858"/>
            <a:ext cx="12183536" cy="6856284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637B484F-1958-47A3-BC51-35A93E220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200" y="2487334"/>
            <a:ext cx="5689600" cy="1193489"/>
          </a:xfrm>
        </p:spPr>
        <p:txBody>
          <a:bodyPr/>
          <a:lstStyle>
            <a:lvl1pPr algn="ctr">
              <a:defRPr sz="4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62532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5EF9D-446A-4BA9-9A8F-8795C824CFA3}" type="datetimeFigureOut">
              <a:rPr lang="zh-TW" altLang="en-US" smtClean="0"/>
              <a:t>2019/6/18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1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61" r:id="rId4"/>
    <p:sldLayoutId id="2147483655" r:id="rId5"/>
    <p:sldLayoutId id="2147483662" r:id="rId6"/>
    <p:sldLayoutId id="214748366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129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altLang="zh-TW" b="1"/>
              <a:t>NAS</a:t>
            </a:r>
            <a:r>
              <a:rPr lang="zh-TW" altLang="en-US" b="1"/>
              <a:t> 軟體支援 </a:t>
            </a:r>
            <a:r>
              <a:rPr lang="en-US" altLang="zh-TW" b="1"/>
              <a:t>–</a:t>
            </a:r>
            <a:r>
              <a:rPr lang="zh-TW" altLang="en-US" b="1"/>
              <a:t> 虛擬機資源分配</a:t>
            </a:r>
            <a:endParaRPr lang="en-US" b="1"/>
          </a:p>
        </p:txBody>
      </p:sp>
      <p:sp>
        <p:nvSpPr>
          <p:cNvPr id="7" name="TextBox 6"/>
          <p:cNvSpPr txBox="1"/>
          <p:nvPr/>
        </p:nvSpPr>
        <p:spPr>
          <a:xfrm>
            <a:off x="6920668" y="1994441"/>
            <a:ext cx="3041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虛擬核心數</a:t>
            </a:r>
            <a:endParaRPr lang="en-US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20668" y="3380070"/>
            <a:ext cx="3563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512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MB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1TB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記憶體</a:t>
            </a:r>
            <a:endParaRPr 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20668" y="4745808"/>
            <a:ext cx="3467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張虛擬網路介面卡</a:t>
            </a:r>
            <a:endParaRPr lang="en-US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D59F0BCB-F460-4F85-BB58-B32927A00383}"/>
              </a:ext>
            </a:extLst>
          </p:cNvPr>
          <p:cNvGrpSpPr/>
          <p:nvPr/>
        </p:nvGrpSpPr>
        <p:grpSpPr>
          <a:xfrm>
            <a:off x="1014314" y="1959512"/>
            <a:ext cx="3289021" cy="3627566"/>
            <a:chOff x="1322598" y="2440690"/>
            <a:chExt cx="2902542" cy="3201306"/>
          </a:xfrm>
        </p:grpSpPr>
        <p:pic>
          <p:nvPicPr>
            <p:cNvPr id="11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598" y="3827586"/>
              <a:ext cx="2902542" cy="1814410"/>
            </a:xfrm>
            <a:prstGeom prst="rect">
              <a:avLst/>
            </a:prstGeom>
          </p:spPr>
        </p:pic>
        <p:pic>
          <p:nvPicPr>
            <p:cNvPr id="15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3168" y="2675223"/>
              <a:ext cx="899287" cy="87649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754192" y="2440690"/>
              <a:ext cx="621244" cy="298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>
                  <a:solidFill>
                    <a:schemeClr val="bg1"/>
                  </a:solidFill>
                </a:rPr>
                <a:t>VM</a:t>
              </a: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537069" y="3551722"/>
              <a:ext cx="2522562" cy="357190"/>
            </a:xfrm>
            <a:prstGeom prst="roundRect">
              <a:avLst/>
            </a:prstGeom>
            <a:solidFill>
              <a:srgbClr val="1BE8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600" b="1">
                  <a:solidFill>
                    <a:schemeClr val="tx1"/>
                  </a:solidFill>
                  <a:ea typeface="微軟正黑體" pitchFamily="34" charset="-120"/>
                </a:rPr>
                <a:t>Virtualization</a:t>
              </a:r>
              <a:r>
                <a:rPr lang="zh-TW" altLang="en-US" sz="1600" b="1">
                  <a:solidFill>
                    <a:schemeClr val="tx1"/>
                  </a:solidFill>
                  <a:ea typeface="微軟正黑體" pitchFamily="34" charset="-120"/>
                </a:rPr>
                <a:t> </a:t>
              </a:r>
              <a:r>
                <a:rPr lang="en-US" altLang="zh-TW" sz="1600" b="1">
                  <a:solidFill>
                    <a:schemeClr val="tx1"/>
                  </a:solidFill>
                  <a:ea typeface="微軟正黑體" pitchFamily="34" charset="-120"/>
                </a:rPr>
                <a:t>Station</a:t>
              </a:r>
              <a:endParaRPr lang="en-US" sz="1600" b="1">
                <a:solidFill>
                  <a:schemeClr val="tx1"/>
                </a:solidFill>
                <a:ea typeface="微軟正黑體" pitchFamily="34" charset="-12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25764" y="2675223"/>
              <a:ext cx="899287" cy="876499"/>
            </a:xfrm>
            <a:prstGeom prst="rect">
              <a:avLst/>
            </a:prstGeom>
          </p:spPr>
        </p:pic>
        <p:pic>
          <p:nvPicPr>
            <p:cNvPr id="20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3018" y="2675223"/>
              <a:ext cx="899287" cy="876499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511774" y="2447756"/>
              <a:ext cx="621244" cy="298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>
                  <a:solidFill>
                    <a:schemeClr val="bg1"/>
                  </a:solidFill>
                </a:rPr>
                <a:t>VM</a:t>
              </a:r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327472" y="2456067"/>
              <a:ext cx="621244" cy="298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>
                  <a:solidFill>
                    <a:schemeClr val="bg1"/>
                  </a:solidFill>
                </a:rPr>
                <a:t>VM</a:t>
              </a:r>
              <a:endParaRPr lang="en-US" sz="1600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BFA21368-5CC6-483D-92B0-2E15686EE5FE}"/>
              </a:ext>
            </a:extLst>
          </p:cNvPr>
          <p:cNvGrpSpPr/>
          <p:nvPr/>
        </p:nvGrpSpPr>
        <p:grpSpPr>
          <a:xfrm rot="16200000">
            <a:off x="8190922" y="-220637"/>
            <a:ext cx="1258959" cy="4864532"/>
            <a:chOff x="498975" y="2641873"/>
            <a:chExt cx="4310165" cy="1777786"/>
          </a:xfrm>
        </p:grpSpPr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9AA3FFD3-74A0-4EE5-94A2-10A4D9278A09}"/>
                </a:ext>
              </a:extLst>
            </p:cNvPr>
            <p:cNvSpPr/>
            <p:nvPr/>
          </p:nvSpPr>
          <p:spPr>
            <a:xfrm>
              <a:off x="1357533" y="2641873"/>
              <a:ext cx="2460921" cy="1678335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635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9A11401E-DE49-448A-8617-283A10EE2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975" y="4190385"/>
              <a:ext cx="4310165" cy="229274"/>
            </a:xfrm>
            <a:prstGeom prst="rect">
              <a:avLst/>
            </a:prstGeom>
          </p:spPr>
        </p:pic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73EFCE10-9DE8-482B-BE23-20303F0BA38B}"/>
              </a:ext>
            </a:extLst>
          </p:cNvPr>
          <p:cNvGrpSpPr/>
          <p:nvPr/>
        </p:nvGrpSpPr>
        <p:grpSpPr>
          <a:xfrm rot="16200000">
            <a:off x="8190922" y="1159341"/>
            <a:ext cx="1258959" cy="4864532"/>
            <a:chOff x="498974" y="2641873"/>
            <a:chExt cx="4310165" cy="1777786"/>
          </a:xfrm>
        </p:grpSpPr>
        <p:sp>
          <p:nvSpPr>
            <p:cNvPr id="26" name="矩形: 圓角 25">
              <a:extLst>
                <a:ext uri="{FF2B5EF4-FFF2-40B4-BE49-F238E27FC236}">
                  <a16:creationId xmlns:a16="http://schemas.microsoft.com/office/drawing/2014/main" id="{CFCF61C2-1F7A-41CA-8735-B4CB528B3A8A}"/>
                </a:ext>
              </a:extLst>
            </p:cNvPr>
            <p:cNvSpPr/>
            <p:nvPr/>
          </p:nvSpPr>
          <p:spPr>
            <a:xfrm>
              <a:off x="1357533" y="2641873"/>
              <a:ext cx="2460921" cy="1678335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635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57289034-7C04-4299-A78C-8C59F97C0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974" y="4190385"/>
              <a:ext cx="4310165" cy="229274"/>
            </a:xfrm>
            <a:prstGeom prst="rect">
              <a:avLst/>
            </a:prstGeom>
          </p:spPr>
        </p:pic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6DFA905B-044F-4D1A-AC41-CF1E4E928A21}"/>
              </a:ext>
            </a:extLst>
          </p:cNvPr>
          <p:cNvGrpSpPr/>
          <p:nvPr/>
        </p:nvGrpSpPr>
        <p:grpSpPr>
          <a:xfrm rot="16200000">
            <a:off x="8190923" y="2539317"/>
            <a:ext cx="1258959" cy="4864532"/>
            <a:chOff x="498975" y="2641873"/>
            <a:chExt cx="4310165" cy="1777786"/>
          </a:xfrm>
        </p:grpSpPr>
        <p:sp>
          <p:nvSpPr>
            <p:cNvPr id="29" name="矩形: 圓角 28">
              <a:extLst>
                <a:ext uri="{FF2B5EF4-FFF2-40B4-BE49-F238E27FC236}">
                  <a16:creationId xmlns:a16="http://schemas.microsoft.com/office/drawing/2014/main" id="{C7A8A039-5B96-40CF-BE13-F786EDAE8D13}"/>
                </a:ext>
              </a:extLst>
            </p:cNvPr>
            <p:cNvSpPr/>
            <p:nvPr/>
          </p:nvSpPr>
          <p:spPr>
            <a:xfrm>
              <a:off x="1357533" y="2641873"/>
              <a:ext cx="2460921" cy="1678335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635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CA642114-53C0-415D-B102-D16A2D42A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975" y="4190385"/>
              <a:ext cx="4310165" cy="229274"/>
            </a:xfrm>
            <a:prstGeom prst="rect">
              <a:avLst/>
            </a:prstGeom>
          </p:spPr>
        </p:pic>
      </p:grpSp>
      <p:sp>
        <p:nvSpPr>
          <p:cNvPr id="12" name="流程圖: 結束點 11">
            <a:extLst>
              <a:ext uri="{FF2B5EF4-FFF2-40B4-BE49-F238E27FC236}">
                <a16:creationId xmlns:a16="http://schemas.microsoft.com/office/drawing/2014/main" id="{CA54342B-5C07-4607-9571-140D4717002C}"/>
              </a:ext>
            </a:extLst>
          </p:cNvPr>
          <p:cNvSpPr/>
          <p:nvPr/>
        </p:nvSpPr>
        <p:spPr>
          <a:xfrm rot="20443170">
            <a:off x="4547842" y="2108616"/>
            <a:ext cx="1406669" cy="464201"/>
          </a:xfrm>
          <a:prstGeom prst="flowChartTerminator">
            <a:avLst/>
          </a:prstGeom>
          <a:solidFill>
            <a:srgbClr val="F96CA1"/>
          </a:solidFill>
          <a:ln>
            <a:noFill/>
          </a:ln>
          <a:effectLst>
            <a:glow rad="101600">
              <a:srgbClr val="F96CA1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流程圖: 結束點 30">
            <a:extLst>
              <a:ext uri="{FF2B5EF4-FFF2-40B4-BE49-F238E27FC236}">
                <a16:creationId xmlns:a16="http://schemas.microsoft.com/office/drawing/2014/main" id="{FB0346EF-07AC-4BD1-B3E0-ADB5FEF61C78}"/>
              </a:ext>
            </a:extLst>
          </p:cNvPr>
          <p:cNvSpPr/>
          <p:nvPr/>
        </p:nvSpPr>
        <p:spPr>
          <a:xfrm rot="20443170">
            <a:off x="4547843" y="3466389"/>
            <a:ext cx="1406669" cy="464201"/>
          </a:xfrm>
          <a:prstGeom prst="flowChartTerminator">
            <a:avLst/>
          </a:prstGeom>
          <a:solidFill>
            <a:srgbClr val="F96CA1"/>
          </a:solidFill>
          <a:ln>
            <a:noFill/>
          </a:ln>
          <a:effectLst>
            <a:glow rad="101600">
              <a:srgbClr val="F96CA1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流程圖: 結束點 31">
            <a:extLst>
              <a:ext uri="{FF2B5EF4-FFF2-40B4-BE49-F238E27FC236}">
                <a16:creationId xmlns:a16="http://schemas.microsoft.com/office/drawing/2014/main" id="{A04AE688-7958-4586-B6C7-075924B06D90}"/>
              </a:ext>
            </a:extLst>
          </p:cNvPr>
          <p:cNvSpPr/>
          <p:nvPr/>
        </p:nvSpPr>
        <p:spPr>
          <a:xfrm rot="20443170">
            <a:off x="4547842" y="4884956"/>
            <a:ext cx="1406669" cy="464201"/>
          </a:xfrm>
          <a:prstGeom prst="flowChartTerminator">
            <a:avLst/>
          </a:prstGeom>
          <a:solidFill>
            <a:srgbClr val="F96CA1"/>
          </a:solidFill>
          <a:ln>
            <a:noFill/>
          </a:ln>
          <a:effectLst>
            <a:glow rad="101600">
              <a:srgbClr val="F96CA1">
                <a:alpha val="5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31444" y="2777917"/>
            <a:ext cx="1267906" cy="1269647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45024" y="4347531"/>
            <a:ext cx="1397983" cy="1014319"/>
          </a:xfrm>
          <a:prstGeom prst="rect">
            <a:avLst/>
          </a:prstGeom>
          <a:noFill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0359" y="1510021"/>
            <a:ext cx="884723" cy="890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405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/>
              <a:t>NAS</a:t>
            </a:r>
            <a:r>
              <a:rPr lang="zh-TW" altLang="en-US" b="1"/>
              <a:t> 軟體支援 </a:t>
            </a:r>
            <a:r>
              <a:rPr lang="en-US" altLang="zh-TW" b="1"/>
              <a:t>–</a:t>
            </a:r>
            <a:r>
              <a:rPr lang="zh-TW" altLang="en-US" b="1"/>
              <a:t> 虛擬交換器連接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423896" y="1338212"/>
            <a:ext cx="7606747" cy="1089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虛擬交換器用來連接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實體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 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“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虛擬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網路介面卡，讓軟路由藉由虛擬交換器來打造網路環境。</a:t>
            </a:r>
            <a:endParaRPr 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221" y="2427237"/>
            <a:ext cx="1359563" cy="1359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968" y="2560918"/>
            <a:ext cx="1092200" cy="1092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786" y="2695338"/>
            <a:ext cx="1119957" cy="8583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533475" y="3738029"/>
            <a:ext cx="1819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虛擬網路卡</a:t>
            </a:r>
            <a:endParaRPr lang="en-US" sz="2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26368" y="3786800"/>
            <a:ext cx="1819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虛擬交換器</a:t>
            </a:r>
            <a:endParaRPr lang="en-US" sz="2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19261" y="3706306"/>
            <a:ext cx="1819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實體網路卡</a:t>
            </a:r>
            <a:endParaRPr lang="en-US" sz="2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3060938" y="4821708"/>
            <a:ext cx="6070123" cy="851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橋接模式 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(Bridged)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：接續不同類型、不同網段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專屬模式 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(External-only)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：專屬頻寬，無 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IP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位址</a:t>
            </a:r>
            <a:endParaRPr lang="en-US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906091" y="2650851"/>
            <a:ext cx="28174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虛擬機 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區域網路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軟路由 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區域網路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軟路由 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廣域網路</a:t>
            </a:r>
            <a:r>
              <a:rPr lang="en-US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1874" y="2481573"/>
            <a:ext cx="302960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 </a:t>
            </a:r>
            <a:r>
              <a:rPr lang="en-US" sz="16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GbE</a:t>
            </a: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Mellanox ConnectX-3</a:t>
            </a:r>
          </a:p>
          <a:p>
            <a:pPr marL="342900" indent="-342900">
              <a:buFont typeface="Arial" charset="0"/>
              <a:buChar char="•"/>
            </a:pPr>
            <a:r>
              <a:rPr lang="is-I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 GbE</a:t>
            </a: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Aquantia</a:t>
            </a:r>
            <a:endParaRPr lang="en-US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GbE</a:t>
            </a: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Intel X550</a:t>
            </a:r>
          </a:p>
          <a:p>
            <a:pPr marL="342900" indent="-342900">
              <a:buFont typeface="Arial" charset="0"/>
              <a:buChar char="•"/>
            </a:pP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QWA</a:t>
            </a:r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AC-2600</a:t>
            </a: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D941D612-5539-4282-95FA-C2DBEDA9F6F0}"/>
              </a:ext>
            </a:extLst>
          </p:cNvPr>
          <p:cNvCxnSpPr/>
          <p:nvPr/>
        </p:nvCxnSpPr>
        <p:spPr>
          <a:xfrm>
            <a:off x="4065431" y="3228302"/>
            <a:ext cx="1060937" cy="0"/>
          </a:xfrm>
          <a:prstGeom prst="line">
            <a:avLst/>
          </a:prstGeom>
          <a:ln w="76200">
            <a:solidFill>
              <a:srgbClr val="01F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204A9DD2-F0B3-4B48-B322-FC5B832FBB16}"/>
              </a:ext>
            </a:extLst>
          </p:cNvPr>
          <p:cNvCxnSpPr/>
          <p:nvPr/>
        </p:nvCxnSpPr>
        <p:spPr>
          <a:xfrm>
            <a:off x="6649605" y="3228302"/>
            <a:ext cx="1060937" cy="0"/>
          </a:xfrm>
          <a:prstGeom prst="line">
            <a:avLst/>
          </a:prstGeom>
          <a:ln w="76200">
            <a:solidFill>
              <a:srgbClr val="01F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9310599C-B3A8-4396-9032-56F191C4920A}"/>
              </a:ext>
            </a:extLst>
          </p:cNvPr>
          <p:cNvGrpSpPr/>
          <p:nvPr/>
        </p:nvGrpSpPr>
        <p:grpSpPr>
          <a:xfrm>
            <a:off x="2779204" y="4664912"/>
            <a:ext cx="6524762" cy="1386612"/>
            <a:chOff x="1503023" y="2641872"/>
            <a:chExt cx="6524762" cy="1386612"/>
          </a:xfrm>
        </p:grpSpPr>
        <p:sp>
          <p:nvSpPr>
            <p:cNvPr id="25" name="語音泡泡: 矩形 24">
              <a:extLst>
                <a:ext uri="{FF2B5EF4-FFF2-40B4-BE49-F238E27FC236}">
                  <a16:creationId xmlns:a16="http://schemas.microsoft.com/office/drawing/2014/main" id="{CC695E79-85A6-459F-9CB3-2CC4FFE1BFC5}"/>
                </a:ext>
              </a:extLst>
            </p:cNvPr>
            <p:cNvSpPr/>
            <p:nvPr/>
          </p:nvSpPr>
          <p:spPr>
            <a:xfrm rot="10800000">
              <a:off x="1503023" y="2641872"/>
              <a:ext cx="6186831" cy="1138271"/>
            </a:xfrm>
            <a:prstGeom prst="wedgeRectCallout">
              <a:avLst>
                <a:gd name="adj1" fmla="val 30"/>
                <a:gd name="adj2" fmla="val 85452"/>
              </a:avLst>
            </a:prstGeom>
            <a:noFill/>
            <a:ln>
              <a:solidFill>
                <a:srgbClr val="1BE8BE"/>
              </a:solidFill>
            </a:ln>
            <a:effectLst>
              <a:glow rad="635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3049179F-1C9E-45E8-AC92-08473F683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24" y="3602690"/>
              <a:ext cx="6524761" cy="4257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3079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/>
              <a:t>NAS</a:t>
            </a:r>
            <a:r>
              <a:rPr lang="zh-TW" altLang="en-US" b="1"/>
              <a:t> 軟體支援 </a:t>
            </a:r>
            <a:r>
              <a:rPr lang="en-US" altLang="zh-TW" b="1"/>
              <a:t>–</a:t>
            </a:r>
            <a:r>
              <a:rPr lang="zh-TW" altLang="en-US" b="1"/>
              <a:t> </a:t>
            </a:r>
            <a:r>
              <a:rPr lang="en-US" altLang="zh-TW" b="1"/>
              <a:t>Wi-Fi</a:t>
            </a:r>
            <a:r>
              <a:rPr lang="zh-TW" altLang="en-US" b="1"/>
              <a:t> </a:t>
            </a:r>
            <a:r>
              <a:rPr lang="en-US" altLang="zh-TW" b="1"/>
              <a:t>AP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82606" y="1424963"/>
            <a:ext cx="9626788" cy="9308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軟路由延伸應用：利用 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QWA-AC2600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Wireless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Station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提供 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Wi-Fi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存取點。</a:t>
            </a:r>
            <a:endParaRPr 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A07A676-BC4C-4012-BE67-5EBCE12A3B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775" y="2960286"/>
            <a:ext cx="2902320" cy="1973944"/>
          </a:xfrm>
          <a:prstGeom prst="rect">
            <a:avLst/>
          </a:prstGeom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1FB2400A-B805-411A-963D-F9EF8950150F}"/>
              </a:ext>
            </a:extLst>
          </p:cNvPr>
          <p:cNvGrpSpPr/>
          <p:nvPr/>
        </p:nvGrpSpPr>
        <p:grpSpPr>
          <a:xfrm>
            <a:off x="590882" y="3419095"/>
            <a:ext cx="3709154" cy="1620306"/>
            <a:chOff x="758242" y="3504062"/>
            <a:chExt cx="3055853" cy="1334919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0504DD8-C7FA-4B93-8D86-40EA2E7F9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242" y="3504062"/>
              <a:ext cx="1357397" cy="1095368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153E01ED-D410-454D-8A6A-8A74D17F2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86" y="3919731"/>
              <a:ext cx="1340215" cy="919250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3AD481B3-4E26-4B30-8E89-55A1E3560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446" y="3781653"/>
              <a:ext cx="532649" cy="682994"/>
            </a:xfrm>
            <a:prstGeom prst="rect">
              <a:avLst/>
            </a:prstGeom>
          </p:spPr>
        </p:pic>
      </p:grpSp>
      <p:pic>
        <p:nvPicPr>
          <p:cNvPr id="16" name="圖片 15">
            <a:extLst>
              <a:ext uri="{FF2B5EF4-FFF2-40B4-BE49-F238E27FC236}">
                <a16:creationId xmlns:a16="http://schemas.microsoft.com/office/drawing/2014/main" id="{4381C126-B255-4DBC-9D0B-165E8A75D8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16" y="3645745"/>
            <a:ext cx="787280" cy="85646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D72AF171-5640-42A4-88C8-3AA13D45A2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342" y="3259958"/>
            <a:ext cx="2363153" cy="1618628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F0AC6A01-85E0-4314-B008-077F921CD8BF}"/>
              </a:ext>
            </a:extLst>
          </p:cNvPr>
          <p:cNvSpPr txBox="1"/>
          <p:nvPr/>
        </p:nvSpPr>
        <p:spPr>
          <a:xfrm>
            <a:off x="9294447" y="4935690"/>
            <a:ext cx="542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</a:rPr>
              <a:t>5G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FF3494C-CFC9-4F7B-AB08-B4C3412A55E9}"/>
              </a:ext>
            </a:extLst>
          </p:cNvPr>
          <p:cNvSpPr txBox="1"/>
          <p:nvPr/>
        </p:nvSpPr>
        <p:spPr>
          <a:xfrm>
            <a:off x="10162464" y="4935690"/>
            <a:ext cx="784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</a:rPr>
              <a:t>2.4G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22" name="十字形 21">
            <a:extLst>
              <a:ext uri="{FF2B5EF4-FFF2-40B4-BE49-F238E27FC236}">
                <a16:creationId xmlns:a16="http://schemas.microsoft.com/office/drawing/2014/main" id="{7FFAC481-70E8-45D5-A4D4-270AC9351C3E}"/>
              </a:ext>
            </a:extLst>
          </p:cNvPr>
          <p:cNvSpPr/>
          <p:nvPr/>
        </p:nvSpPr>
        <p:spPr>
          <a:xfrm>
            <a:off x="8164141" y="4020109"/>
            <a:ext cx="298988" cy="298988"/>
          </a:xfrm>
          <a:prstGeom prst="plus">
            <a:avLst>
              <a:gd name="adj" fmla="val 4307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7724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>
                <a:ea typeface="新細明體"/>
              </a:rPr>
              <a:t>NAS</a:t>
            </a:r>
            <a:r>
              <a:rPr lang="zh-TW" altLang="en-US" b="1">
                <a:ea typeface="新細明體"/>
              </a:rPr>
              <a:t> </a:t>
            </a:r>
            <a:r>
              <a:rPr lang="en-US" altLang="zh-TW" b="1">
                <a:ea typeface="新細明體"/>
              </a:rPr>
              <a:t>+</a:t>
            </a:r>
            <a:r>
              <a:rPr lang="zh-TW" altLang="en-US" b="1">
                <a:ea typeface="新細明體"/>
              </a:rPr>
              <a:t> </a:t>
            </a:r>
            <a:r>
              <a:rPr lang="en-US" altLang="zh-TW" b="1" err="1">
                <a:ea typeface="新細明體"/>
              </a:rPr>
              <a:t>RouterOS</a:t>
            </a:r>
            <a:r>
              <a:rPr lang="zh-TW" altLang="en-US" b="1">
                <a:ea typeface="新細明體"/>
              </a:rPr>
              <a:t> </a:t>
            </a:r>
            <a:r>
              <a:rPr lang="en-US" altLang="zh-TW" b="1">
                <a:ea typeface="新細明體"/>
              </a:rPr>
              <a:t>=</a:t>
            </a:r>
            <a:r>
              <a:rPr lang="zh-TW" altLang="en-US" b="1">
                <a:ea typeface="新細明體"/>
              </a:rPr>
              <a:t> 軟路由架構</a:t>
            </a:r>
            <a:endParaRPr lang="en-US" b="1">
              <a:ea typeface="新細明體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83411" y="1464811"/>
            <a:ext cx="293346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介面卡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en-US" altLang="zh-TW" sz="2400" b="1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vNIC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1):</a:t>
            </a:r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TW" sz="2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廣域網路介面卡。所有封包將會先進入軟體路由。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TextBox 4">
            <a:extLst>
              <a:ext uri="{FF2B5EF4-FFF2-40B4-BE49-F238E27FC236}">
                <a16:creationId xmlns:a16="http://schemas.microsoft.com/office/drawing/2014/main" id="{48434F58-6DAF-493C-A6CE-2B286D705480}"/>
              </a:ext>
            </a:extLst>
          </p:cNvPr>
          <p:cNvSpPr txBox="1"/>
          <p:nvPr/>
        </p:nvSpPr>
        <p:spPr>
          <a:xfrm>
            <a:off x="8983411" y="2725247"/>
            <a:ext cx="2933469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介面卡 </a:t>
            </a:r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en-US" altLang="zh-TW" sz="2400" b="1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vNIC</a:t>
            </a:r>
            <a:r>
              <a:rPr lang="zh-TW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2):</a:t>
            </a:r>
            <a:r>
              <a:rPr lang="zh-TW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TW" sz="24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區域網路介面卡。透過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網路卡或無線網卡將網路設定套用至 </a:t>
            </a:r>
            <a:r>
              <a:rPr lang="en-US" altLang="zh-TW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以外的裝置。</a:t>
            </a:r>
            <a:endParaRPr lang="en-US" altLang="zh-TW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TextBox 4">
            <a:extLst>
              <a:ext uri="{FF2B5EF4-FFF2-40B4-BE49-F238E27FC236}">
                <a16:creationId xmlns:a16="http://schemas.microsoft.com/office/drawing/2014/main" id="{2092C8AC-8284-4C04-824E-0185AFC57BF5}"/>
              </a:ext>
            </a:extLst>
          </p:cNvPr>
          <p:cNvSpPr txBox="1"/>
          <p:nvPr/>
        </p:nvSpPr>
        <p:spPr>
          <a:xfrm>
            <a:off x="8983411" y="4539681"/>
            <a:ext cx="2933469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zh-TW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介面卡 </a:t>
            </a:r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en-US" altLang="zh-TW" sz="2400" b="1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vNIC</a:t>
            </a:r>
            <a:r>
              <a:rPr lang="zh-TW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1):</a:t>
            </a:r>
            <a:r>
              <a:rPr lang="zh-TW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TW" sz="24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區域網路介面卡，透過虛擬交換器將網路設定套用至其他虛擬機。</a:t>
            </a:r>
            <a:endParaRPr lang="en-US" altLang="zh-TW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C52104BB-0E7D-48FE-9D0B-AC61465FD3BF}"/>
              </a:ext>
            </a:extLst>
          </p:cNvPr>
          <p:cNvGrpSpPr/>
          <p:nvPr/>
        </p:nvGrpSpPr>
        <p:grpSpPr>
          <a:xfrm>
            <a:off x="442885" y="1474697"/>
            <a:ext cx="8349931" cy="4746843"/>
            <a:chOff x="118208" y="990993"/>
            <a:chExt cx="6696486" cy="3806878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A8592084-1F5F-431B-8D3B-113BEF8C4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28" y="995673"/>
              <a:ext cx="6639766" cy="3552473"/>
            </a:xfrm>
            <a:prstGeom prst="rect">
              <a:avLst/>
            </a:prstGeom>
          </p:spPr>
        </p:pic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3F49CF1B-0F59-4DFD-A136-07E2219CF166}"/>
                </a:ext>
              </a:extLst>
            </p:cNvPr>
            <p:cNvSpPr/>
            <p:nvPr/>
          </p:nvSpPr>
          <p:spPr>
            <a:xfrm>
              <a:off x="5685724" y="3528868"/>
              <a:ext cx="1106847" cy="394360"/>
            </a:xfrm>
            <a:prstGeom prst="roundRect">
              <a:avLst>
                <a:gd name="adj" fmla="val 9594"/>
              </a:avLst>
            </a:prstGeom>
            <a:solidFill>
              <a:srgbClr val="09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8CAF626E-06F7-416E-B381-9929E22E6B6E}"/>
                </a:ext>
              </a:extLst>
            </p:cNvPr>
            <p:cNvSpPr txBox="1"/>
            <p:nvPr/>
          </p:nvSpPr>
          <p:spPr>
            <a:xfrm>
              <a:off x="1399429" y="1097317"/>
              <a:ext cx="69971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>
                  <a:solidFill>
                    <a:schemeClr val="bg1"/>
                  </a:solidFill>
                </a:rPr>
                <a:t>Internet</a:t>
              </a:r>
              <a:endParaRPr lang="zh-TW" altLang="en-US" sz="1000">
                <a:solidFill>
                  <a:schemeClr val="bg1"/>
                </a:solidFill>
              </a:endParaRPr>
            </a:p>
          </p:txBody>
        </p:sp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9C7CE148-95D6-4457-BE19-0708F4374D69}"/>
                </a:ext>
              </a:extLst>
            </p:cNvPr>
            <p:cNvSpPr txBox="1"/>
            <p:nvPr/>
          </p:nvSpPr>
          <p:spPr>
            <a:xfrm>
              <a:off x="1463039" y="2081467"/>
              <a:ext cx="89054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>
                  <a:solidFill>
                    <a:srgbClr val="FFFF00"/>
                  </a:solidFill>
                </a:rPr>
                <a:t>Physical NIC</a:t>
              </a:r>
              <a:endParaRPr lang="zh-TW" altLang="en-US" sz="1000">
                <a:solidFill>
                  <a:srgbClr val="FFFF00"/>
                </a:solidFill>
              </a:endParaRPr>
            </a:p>
          </p:txBody>
        </p:sp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856B2FEF-3600-4C8C-B65D-9C0EE980C92F}"/>
                </a:ext>
              </a:extLst>
            </p:cNvPr>
            <p:cNvSpPr txBox="1"/>
            <p:nvPr/>
          </p:nvSpPr>
          <p:spPr>
            <a:xfrm>
              <a:off x="1280159" y="2932520"/>
              <a:ext cx="89054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>
                  <a:solidFill>
                    <a:srgbClr val="FFFF00"/>
                  </a:solidFill>
                </a:rPr>
                <a:t>Physical NIC</a:t>
              </a:r>
              <a:endParaRPr lang="zh-TW" altLang="en-US" sz="1000">
                <a:solidFill>
                  <a:srgbClr val="FFFF00"/>
                </a:solidFill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11532BD4-772B-4945-8882-2FDFC2138412}"/>
                </a:ext>
              </a:extLst>
            </p:cNvPr>
            <p:cNvSpPr txBox="1"/>
            <p:nvPr/>
          </p:nvSpPr>
          <p:spPr>
            <a:xfrm>
              <a:off x="327782" y="3528868"/>
              <a:ext cx="107164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>
                  <a:solidFill>
                    <a:srgbClr val="FFFF00"/>
                  </a:solidFill>
                </a:rPr>
                <a:t>Physical Switch</a:t>
              </a:r>
              <a:endParaRPr lang="zh-TW" altLang="en-US" sz="1000">
                <a:solidFill>
                  <a:srgbClr val="FFFF00"/>
                </a:solidFill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3EF95151-B71A-450A-ACBF-D287B4614989}"/>
                </a:ext>
              </a:extLst>
            </p:cNvPr>
            <p:cNvSpPr txBox="1"/>
            <p:nvPr/>
          </p:nvSpPr>
          <p:spPr>
            <a:xfrm>
              <a:off x="262393" y="4551650"/>
              <a:ext cx="35269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>
                  <a:solidFill>
                    <a:srgbClr val="FFFF00"/>
                  </a:solidFill>
                </a:rPr>
                <a:t>PC</a:t>
              </a:r>
              <a:endParaRPr lang="zh-TW" altLang="en-US" sz="1000">
                <a:solidFill>
                  <a:srgbClr val="FFFF00"/>
                </a:solidFill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2EDF74DA-0D32-43FE-AD5A-B2E30907D982}"/>
                </a:ext>
              </a:extLst>
            </p:cNvPr>
            <p:cNvSpPr txBox="1"/>
            <p:nvPr/>
          </p:nvSpPr>
          <p:spPr>
            <a:xfrm>
              <a:off x="855900" y="4551650"/>
              <a:ext cx="53557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>
                  <a:solidFill>
                    <a:srgbClr val="FFFF00"/>
                  </a:solidFill>
                </a:rPr>
                <a:t>Sever</a:t>
              </a:r>
              <a:endParaRPr lang="zh-TW" altLang="en-US" sz="1000">
                <a:solidFill>
                  <a:srgbClr val="FFFF00"/>
                </a:solidFill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7FD9BCA8-A5CD-47AB-A070-D5951CECF0EC}"/>
                </a:ext>
              </a:extLst>
            </p:cNvPr>
            <p:cNvSpPr txBox="1"/>
            <p:nvPr/>
          </p:nvSpPr>
          <p:spPr>
            <a:xfrm>
              <a:off x="2170706" y="2068663"/>
              <a:ext cx="188445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>
                  <a:solidFill>
                    <a:srgbClr val="FFFF00"/>
                  </a:solidFill>
                </a:rPr>
                <a:t>Virtual Switch (external-only)</a:t>
              </a:r>
              <a:endParaRPr lang="zh-TW" altLang="en-US" sz="1000">
                <a:solidFill>
                  <a:srgbClr val="FFFF00"/>
                </a:solidFill>
              </a:endParaRP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A88F81BD-5DCF-41CB-BE14-6718346277AB}"/>
                </a:ext>
              </a:extLst>
            </p:cNvPr>
            <p:cNvSpPr txBox="1"/>
            <p:nvPr/>
          </p:nvSpPr>
          <p:spPr>
            <a:xfrm>
              <a:off x="2075290" y="2826829"/>
              <a:ext cx="15346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>
                  <a:solidFill>
                    <a:srgbClr val="FFFF00"/>
                  </a:solidFill>
                </a:rPr>
                <a:t>Virtual Switch (Bridged)</a:t>
              </a:r>
              <a:endParaRPr lang="zh-TW" altLang="en-US" sz="1000">
                <a:solidFill>
                  <a:srgbClr val="FFFF00"/>
                </a:solidFill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FC572FA4-D3AC-4FF7-A5E7-09CC0FBC9EDE}"/>
                </a:ext>
              </a:extLst>
            </p:cNvPr>
            <p:cNvSpPr txBox="1"/>
            <p:nvPr/>
          </p:nvSpPr>
          <p:spPr>
            <a:xfrm>
              <a:off x="3836573" y="1202259"/>
              <a:ext cx="136930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>
                  <a:solidFill>
                    <a:srgbClr val="FFFF00"/>
                  </a:solidFill>
                </a:rPr>
                <a:t>Virtual_NIC_1 (WAN)</a:t>
              </a:r>
              <a:endParaRPr lang="zh-TW" altLang="en-US" sz="1000">
                <a:solidFill>
                  <a:srgbClr val="FFFF00"/>
                </a:solidFill>
              </a:endParaRP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84D43E21-041B-464B-BA7F-00B0406AE712}"/>
                </a:ext>
              </a:extLst>
            </p:cNvPr>
            <p:cNvSpPr txBox="1"/>
            <p:nvPr/>
          </p:nvSpPr>
          <p:spPr>
            <a:xfrm>
              <a:off x="4431492" y="3662259"/>
              <a:ext cx="128631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>
                  <a:solidFill>
                    <a:srgbClr val="FFFF00"/>
                  </a:solidFill>
                </a:rPr>
                <a:t>Virtual_NIC_3 (LAN)</a:t>
              </a:r>
              <a:endParaRPr lang="zh-TW" altLang="en-US" sz="1000">
                <a:solidFill>
                  <a:srgbClr val="FFFF00"/>
                </a:solidFill>
              </a:endParaRP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77369080-5745-40EC-9C27-EA3CA75F4E93}"/>
                </a:ext>
              </a:extLst>
            </p:cNvPr>
            <p:cNvSpPr txBox="1"/>
            <p:nvPr/>
          </p:nvSpPr>
          <p:spPr>
            <a:xfrm>
              <a:off x="4521225" y="2858877"/>
              <a:ext cx="11068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dirty="0">
                  <a:solidFill>
                    <a:srgbClr val="FFFF00"/>
                  </a:solidFill>
                </a:rPr>
                <a:t>Virtual_NIC_2 (LAN)</a:t>
              </a:r>
              <a:endParaRPr lang="zh-TW" altLang="en-US" sz="1000" dirty="0">
                <a:solidFill>
                  <a:srgbClr val="FFFF00"/>
                </a:solidFill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EC81CF70-3721-49AC-AE2F-51DAA6CEAC97}"/>
                </a:ext>
              </a:extLst>
            </p:cNvPr>
            <p:cNvSpPr txBox="1"/>
            <p:nvPr/>
          </p:nvSpPr>
          <p:spPr>
            <a:xfrm>
              <a:off x="5960410" y="2851431"/>
              <a:ext cx="6202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dirty="0">
                  <a:solidFill>
                    <a:srgbClr val="FFFF00"/>
                  </a:solidFill>
                </a:rPr>
                <a:t>VM</a:t>
              </a:r>
              <a:endParaRPr lang="zh-TW" altLang="en-US" sz="1600" dirty="0">
                <a:solidFill>
                  <a:srgbClr val="FFFF00"/>
                </a:solidFill>
              </a:endParaRP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2624D6CA-1365-4F0F-A25C-D32A02EA42AD}"/>
                </a:ext>
              </a:extLst>
            </p:cNvPr>
            <p:cNvSpPr txBox="1"/>
            <p:nvPr/>
          </p:nvSpPr>
          <p:spPr>
            <a:xfrm>
              <a:off x="2874394" y="4551650"/>
              <a:ext cx="4188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>
                  <a:solidFill>
                    <a:srgbClr val="FFFF00"/>
                  </a:solidFill>
                </a:rPr>
                <a:t>VM</a:t>
              </a:r>
              <a:endParaRPr lang="zh-TW" altLang="en-US" sz="1000">
                <a:solidFill>
                  <a:srgbClr val="FFFF00"/>
                </a:solidFill>
              </a:endParaRP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7ED46638-2804-4DDB-8B49-A3CFB891856A}"/>
                </a:ext>
              </a:extLst>
            </p:cNvPr>
            <p:cNvSpPr txBox="1"/>
            <p:nvPr/>
          </p:nvSpPr>
          <p:spPr>
            <a:xfrm>
              <a:off x="3693381" y="4551650"/>
              <a:ext cx="41886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>
                  <a:solidFill>
                    <a:srgbClr val="FFFF00"/>
                  </a:solidFill>
                </a:rPr>
                <a:t>VM</a:t>
              </a:r>
              <a:endParaRPr lang="zh-TW" altLang="en-US" sz="1000">
                <a:solidFill>
                  <a:srgbClr val="FFFF00"/>
                </a:solidFill>
              </a:endParaRPr>
            </a:p>
          </p:txBody>
        </p:sp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8D59D893-3981-422D-9B9A-857A67075C1E}"/>
                </a:ext>
              </a:extLst>
            </p:cNvPr>
            <p:cNvSpPr/>
            <p:nvPr/>
          </p:nvSpPr>
          <p:spPr>
            <a:xfrm>
              <a:off x="118208" y="994497"/>
              <a:ext cx="1216521" cy="620135"/>
            </a:xfrm>
            <a:prstGeom prst="roundRect">
              <a:avLst>
                <a:gd name="adj" fmla="val 9594"/>
              </a:avLst>
            </a:prstGeom>
            <a:solidFill>
              <a:srgbClr val="09F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6" name="圖形 25">
              <a:extLst>
                <a:ext uri="{FF2B5EF4-FFF2-40B4-BE49-F238E27FC236}">
                  <a16:creationId xmlns:a16="http://schemas.microsoft.com/office/drawing/2014/main" id="{205BB3C9-B9E3-4011-AB8D-DCA26C214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7573" y="1395748"/>
              <a:ext cx="396194" cy="162722"/>
            </a:xfrm>
            <a:prstGeom prst="rect">
              <a:avLst/>
            </a:prstGeom>
          </p:spPr>
        </p:pic>
        <p:pic>
          <p:nvPicPr>
            <p:cNvPr id="27" name="圖片 26" descr="一張含有 物件 的圖片&#10;&#10;自動產生的描述">
              <a:extLst>
                <a:ext uri="{FF2B5EF4-FFF2-40B4-BE49-F238E27FC236}">
                  <a16:creationId xmlns:a16="http://schemas.microsoft.com/office/drawing/2014/main" id="{C3AA6DF4-FA83-4A1C-8F5C-4C9A095A7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919" y="990993"/>
              <a:ext cx="408838" cy="408838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73E9F122-B516-4B8A-A0D2-3057F14AB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463" y="990994"/>
              <a:ext cx="484925" cy="414206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072F3EDB-14DA-47CB-97FB-66149468F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654" y="1343538"/>
              <a:ext cx="850510" cy="284777"/>
            </a:xfrm>
            <a:prstGeom prst="rect">
              <a:avLst/>
            </a:prstGeom>
          </p:spPr>
        </p:pic>
      </p:grpSp>
      <p:pic>
        <p:nvPicPr>
          <p:cNvPr id="5" name="圖片 4">
            <a:extLst>
              <a:ext uri="{FF2B5EF4-FFF2-40B4-BE49-F238E27FC236}">
                <a16:creationId xmlns:a16="http://schemas.microsoft.com/office/drawing/2014/main" id="{EE9A88D3-7E85-45A7-AE5C-E15C258096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9"/>
          <a:stretch/>
        </p:blipFill>
        <p:spPr>
          <a:xfrm>
            <a:off x="7482938" y="4719193"/>
            <a:ext cx="1211192" cy="30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8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群組 40">
            <a:extLst>
              <a:ext uri="{FF2B5EF4-FFF2-40B4-BE49-F238E27FC236}">
                <a16:creationId xmlns:a16="http://schemas.microsoft.com/office/drawing/2014/main" id="{73B96C37-E4A9-4824-98EB-B431DE77DB0C}"/>
              </a:ext>
            </a:extLst>
          </p:cNvPr>
          <p:cNvGrpSpPr/>
          <p:nvPr/>
        </p:nvGrpSpPr>
        <p:grpSpPr>
          <a:xfrm>
            <a:off x="2798733" y="2764290"/>
            <a:ext cx="3876116" cy="2860227"/>
            <a:chOff x="982147" y="2641873"/>
            <a:chExt cx="2464545" cy="2528286"/>
          </a:xfrm>
        </p:grpSpPr>
        <p:sp>
          <p:nvSpPr>
            <p:cNvPr id="42" name="矩形: 圓角 41">
              <a:extLst>
                <a:ext uri="{FF2B5EF4-FFF2-40B4-BE49-F238E27FC236}">
                  <a16:creationId xmlns:a16="http://schemas.microsoft.com/office/drawing/2014/main" id="{2DC65106-EE7D-40BD-A406-7B91D9896C53}"/>
                </a:ext>
              </a:extLst>
            </p:cNvPr>
            <p:cNvSpPr/>
            <p:nvPr/>
          </p:nvSpPr>
          <p:spPr>
            <a:xfrm>
              <a:off x="1357533" y="2641873"/>
              <a:ext cx="1612626" cy="1678335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2A8DADCC-10BC-414B-82E5-47B99FBF1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147" y="3674135"/>
              <a:ext cx="2464545" cy="1496024"/>
            </a:xfrm>
            <a:prstGeom prst="rect">
              <a:avLst/>
            </a:prstGeom>
          </p:spPr>
        </p:pic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F6EC5DE2-AFE3-4DBD-A8A1-EE478B06E22D}"/>
              </a:ext>
            </a:extLst>
          </p:cNvPr>
          <p:cNvGrpSpPr/>
          <p:nvPr/>
        </p:nvGrpSpPr>
        <p:grpSpPr>
          <a:xfrm>
            <a:off x="4687692" y="2764290"/>
            <a:ext cx="5575416" cy="2860227"/>
            <a:chOff x="432911" y="2641873"/>
            <a:chExt cx="3545008" cy="2528286"/>
          </a:xfrm>
        </p:grpSpPr>
        <p:sp>
          <p:nvSpPr>
            <p:cNvPr id="36" name="矩形: 圓角 35">
              <a:extLst>
                <a:ext uri="{FF2B5EF4-FFF2-40B4-BE49-F238E27FC236}">
                  <a16:creationId xmlns:a16="http://schemas.microsoft.com/office/drawing/2014/main" id="{1A0DA779-03E2-4958-94B1-56922017BB8B}"/>
                </a:ext>
              </a:extLst>
            </p:cNvPr>
            <p:cNvSpPr/>
            <p:nvPr/>
          </p:nvSpPr>
          <p:spPr>
            <a:xfrm>
              <a:off x="1357533" y="2641873"/>
              <a:ext cx="1719155" cy="1678335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1BADA472-9328-4E88-9971-33BAA2B0D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11" y="3674135"/>
              <a:ext cx="3545008" cy="1496024"/>
            </a:xfrm>
            <a:prstGeom prst="rect">
              <a:avLst/>
            </a:prstGeom>
          </p:spPr>
        </p:pic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A900C81F-6688-4FCE-ADF6-EF770D1D1AF0}"/>
              </a:ext>
            </a:extLst>
          </p:cNvPr>
          <p:cNvGrpSpPr/>
          <p:nvPr/>
        </p:nvGrpSpPr>
        <p:grpSpPr>
          <a:xfrm>
            <a:off x="8442205" y="2764290"/>
            <a:ext cx="3876116" cy="2860227"/>
            <a:chOff x="982147" y="2641873"/>
            <a:chExt cx="2464545" cy="2528286"/>
          </a:xfrm>
        </p:grpSpPr>
        <p:sp>
          <p:nvSpPr>
            <p:cNvPr id="39" name="矩形: 圓角 38">
              <a:extLst>
                <a:ext uri="{FF2B5EF4-FFF2-40B4-BE49-F238E27FC236}">
                  <a16:creationId xmlns:a16="http://schemas.microsoft.com/office/drawing/2014/main" id="{E8D68055-4881-4CCE-8D27-D7EBB1B61F89}"/>
                </a:ext>
              </a:extLst>
            </p:cNvPr>
            <p:cNvSpPr/>
            <p:nvPr/>
          </p:nvSpPr>
          <p:spPr>
            <a:xfrm>
              <a:off x="1357533" y="2641873"/>
              <a:ext cx="1612626" cy="1678335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77197127-3752-4602-86A8-E200A2CEA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147" y="3674135"/>
              <a:ext cx="2464545" cy="1496024"/>
            </a:xfrm>
            <a:prstGeom prst="rect">
              <a:avLst/>
            </a:prstGeom>
          </p:spPr>
        </p:pic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ED5E003B-D92A-412B-AEBA-ED70C6643CA3}"/>
              </a:ext>
            </a:extLst>
          </p:cNvPr>
          <p:cNvGrpSpPr/>
          <p:nvPr/>
        </p:nvGrpSpPr>
        <p:grpSpPr>
          <a:xfrm>
            <a:off x="-951475" y="2764290"/>
            <a:ext cx="5575416" cy="2860227"/>
            <a:chOff x="432911" y="2641873"/>
            <a:chExt cx="3545008" cy="2528286"/>
          </a:xfrm>
        </p:grpSpPr>
        <p:sp>
          <p:nvSpPr>
            <p:cNvPr id="17" name="矩形: 圓角 16">
              <a:extLst>
                <a:ext uri="{FF2B5EF4-FFF2-40B4-BE49-F238E27FC236}">
                  <a16:creationId xmlns:a16="http://schemas.microsoft.com/office/drawing/2014/main" id="{6F26D060-557E-4235-AF87-A86FDDB5EF66}"/>
                </a:ext>
              </a:extLst>
            </p:cNvPr>
            <p:cNvSpPr/>
            <p:nvPr/>
          </p:nvSpPr>
          <p:spPr>
            <a:xfrm>
              <a:off x="1357533" y="2641873"/>
              <a:ext cx="1719155" cy="1678335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19439EB1-D5EF-460D-A4B1-DDEEB1E60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11" y="3674135"/>
              <a:ext cx="3545008" cy="1496024"/>
            </a:xfrm>
            <a:prstGeom prst="rect">
              <a:avLst/>
            </a:prstGeom>
          </p:spPr>
        </p:pic>
      </p:grpSp>
      <p:sp>
        <p:nvSpPr>
          <p:cNvPr id="28" name="文字方塊 14">
            <a:extLst>
              <a:ext uri="{FF2B5EF4-FFF2-40B4-BE49-F238E27FC236}">
                <a16:creationId xmlns:a16="http://schemas.microsoft.com/office/drawing/2014/main" id="{7C76B447-DD14-443C-AE5F-F2F29F8AE6B8}"/>
              </a:ext>
            </a:extLst>
          </p:cNvPr>
          <p:cNvSpPr txBox="1"/>
          <p:nvPr/>
        </p:nvSpPr>
        <p:spPr>
          <a:xfrm>
            <a:off x="3503790" y="2274100"/>
            <a:ext cx="413442" cy="892446"/>
          </a:xfrm>
          <a:custGeom>
            <a:avLst/>
            <a:gdLst/>
            <a:ahLst/>
            <a:cxnLst/>
            <a:rect l="l" t="t" r="r" b="b"/>
            <a:pathLst>
              <a:path w="365460" h="788874">
                <a:moveTo>
                  <a:pt x="182729" y="0"/>
                </a:moveTo>
                <a:cubicBezTo>
                  <a:pt x="242997" y="368"/>
                  <a:pt x="288490" y="17440"/>
                  <a:pt x="319208" y="51215"/>
                </a:cubicBezTo>
                <a:cubicBezTo>
                  <a:pt x="349927" y="84991"/>
                  <a:pt x="365331" y="133259"/>
                  <a:pt x="365421" y="196021"/>
                </a:cubicBezTo>
                <a:cubicBezTo>
                  <a:pt x="366211" y="246647"/>
                  <a:pt x="355169" y="295879"/>
                  <a:pt x="332297" y="343719"/>
                </a:cubicBezTo>
                <a:cubicBezTo>
                  <a:pt x="309424" y="391558"/>
                  <a:pt x="269981" y="445249"/>
                  <a:pt x="213967" y="504792"/>
                </a:cubicBezTo>
                <a:cubicBezTo>
                  <a:pt x="178382" y="542854"/>
                  <a:pt x="153885" y="573462"/>
                  <a:pt x="140474" y="596615"/>
                </a:cubicBezTo>
                <a:cubicBezTo>
                  <a:pt x="127062" y="619769"/>
                  <a:pt x="120694" y="641180"/>
                  <a:pt x="121368" y="660850"/>
                </a:cubicBezTo>
                <a:cubicBezTo>
                  <a:pt x="121345" y="663637"/>
                  <a:pt x="121391" y="666423"/>
                  <a:pt x="121507" y="669210"/>
                </a:cubicBezTo>
                <a:cubicBezTo>
                  <a:pt x="121624" y="671997"/>
                  <a:pt x="121949" y="674784"/>
                  <a:pt x="122484" y="677570"/>
                </a:cubicBezTo>
                <a:lnTo>
                  <a:pt x="354290" y="677570"/>
                </a:lnTo>
                <a:lnTo>
                  <a:pt x="354290" y="788874"/>
                </a:lnTo>
                <a:lnTo>
                  <a:pt x="29" y="788874"/>
                </a:lnTo>
                <a:lnTo>
                  <a:pt x="29" y="693153"/>
                </a:lnTo>
                <a:cubicBezTo>
                  <a:pt x="-574" y="650759"/>
                  <a:pt x="8424" y="610451"/>
                  <a:pt x="27023" y="572229"/>
                </a:cubicBezTo>
                <a:cubicBezTo>
                  <a:pt x="45622" y="534006"/>
                  <a:pt x="77443" y="491463"/>
                  <a:pt x="122484" y="444599"/>
                </a:cubicBezTo>
                <a:cubicBezTo>
                  <a:pt x="168504" y="396249"/>
                  <a:pt x="200300" y="353611"/>
                  <a:pt x="217872" y="316687"/>
                </a:cubicBezTo>
                <a:cubicBezTo>
                  <a:pt x="235443" y="279763"/>
                  <a:pt x="243810" y="241027"/>
                  <a:pt x="242974" y="200480"/>
                </a:cubicBezTo>
                <a:cubicBezTo>
                  <a:pt x="242764" y="166040"/>
                  <a:pt x="237047" y="142399"/>
                  <a:pt x="225821" y="129557"/>
                </a:cubicBezTo>
                <a:cubicBezTo>
                  <a:pt x="214594" y="116714"/>
                  <a:pt x="199115" y="110630"/>
                  <a:pt x="179382" y="111303"/>
                </a:cubicBezTo>
                <a:cubicBezTo>
                  <a:pt x="159649" y="111024"/>
                  <a:pt x="144169" y="116877"/>
                  <a:pt x="132943" y="128860"/>
                </a:cubicBezTo>
                <a:cubicBezTo>
                  <a:pt x="121717" y="140843"/>
                  <a:pt x="115999" y="160629"/>
                  <a:pt x="115790" y="188218"/>
                </a:cubicBezTo>
                <a:lnTo>
                  <a:pt x="115790" y="271821"/>
                </a:lnTo>
                <a:lnTo>
                  <a:pt x="29" y="271821"/>
                </a:lnTo>
                <a:lnTo>
                  <a:pt x="29" y="196021"/>
                </a:lnTo>
                <a:cubicBezTo>
                  <a:pt x="118" y="133259"/>
                  <a:pt x="15522" y="84991"/>
                  <a:pt x="46241" y="51215"/>
                </a:cubicBezTo>
                <a:cubicBezTo>
                  <a:pt x="76960" y="17440"/>
                  <a:pt x="122456" y="368"/>
                  <a:pt x="1827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39700">
              <a:srgbClr val="1BE8BE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>
              <a:defRPr sz="88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endParaRPr lang="zh-TW" altLang="en-US"/>
          </a:p>
        </p:txBody>
      </p:sp>
      <p:sp>
        <p:nvSpPr>
          <p:cNvPr id="29" name="文字方塊 13">
            <a:extLst>
              <a:ext uri="{FF2B5EF4-FFF2-40B4-BE49-F238E27FC236}">
                <a16:creationId xmlns:a16="http://schemas.microsoft.com/office/drawing/2014/main" id="{0762A63D-9B62-471F-8D42-764647FAFAA6}"/>
              </a:ext>
            </a:extLst>
          </p:cNvPr>
          <p:cNvSpPr txBox="1"/>
          <p:nvPr/>
        </p:nvSpPr>
        <p:spPr>
          <a:xfrm>
            <a:off x="6340306" y="2274100"/>
            <a:ext cx="406712" cy="824412"/>
          </a:xfrm>
          <a:custGeom>
            <a:avLst/>
            <a:gdLst/>
            <a:ahLst/>
            <a:cxnLst/>
            <a:rect l="l" t="t" r="r" b="b"/>
            <a:pathLst>
              <a:path w="359511" h="797789">
                <a:moveTo>
                  <a:pt x="182700" y="0"/>
                </a:moveTo>
                <a:cubicBezTo>
                  <a:pt x="242968" y="368"/>
                  <a:pt x="288461" y="17441"/>
                  <a:pt x="319180" y="51220"/>
                </a:cubicBezTo>
                <a:cubicBezTo>
                  <a:pt x="334539" y="68109"/>
                  <a:pt x="346070" y="88623"/>
                  <a:pt x="353772" y="112763"/>
                </a:cubicBezTo>
                <a:lnTo>
                  <a:pt x="359511" y="153902"/>
                </a:lnTo>
                <a:lnTo>
                  <a:pt x="359511" y="275135"/>
                </a:lnTo>
                <a:lnTo>
                  <a:pt x="344660" y="317995"/>
                </a:lnTo>
                <a:cubicBezTo>
                  <a:pt x="330723" y="344205"/>
                  <a:pt x="309062" y="363374"/>
                  <a:pt x="279679" y="375500"/>
                </a:cubicBezTo>
                <a:lnTo>
                  <a:pt x="279679" y="377726"/>
                </a:lnTo>
                <a:cubicBezTo>
                  <a:pt x="310036" y="391243"/>
                  <a:pt x="331975" y="411801"/>
                  <a:pt x="345495" y="439399"/>
                </a:cubicBezTo>
                <a:lnTo>
                  <a:pt x="359511" y="482012"/>
                </a:lnTo>
                <a:lnTo>
                  <a:pt x="359511" y="643893"/>
                </a:lnTo>
                <a:lnTo>
                  <a:pt x="353772" y="685030"/>
                </a:lnTo>
                <a:cubicBezTo>
                  <a:pt x="346070" y="709168"/>
                  <a:pt x="334539" y="729681"/>
                  <a:pt x="319180" y="746570"/>
                </a:cubicBezTo>
                <a:cubicBezTo>
                  <a:pt x="288461" y="780348"/>
                  <a:pt x="242968" y="797421"/>
                  <a:pt x="182700" y="797789"/>
                </a:cubicBezTo>
                <a:cubicBezTo>
                  <a:pt x="122427" y="797421"/>
                  <a:pt x="76931" y="780348"/>
                  <a:pt x="46213" y="746570"/>
                </a:cubicBezTo>
                <a:cubicBezTo>
                  <a:pt x="15494" y="712792"/>
                  <a:pt x="90" y="664516"/>
                  <a:pt x="0" y="601742"/>
                </a:cubicBezTo>
                <a:lnTo>
                  <a:pt x="0" y="537068"/>
                </a:lnTo>
                <a:lnTo>
                  <a:pt x="115761" y="537068"/>
                </a:lnTo>
                <a:lnTo>
                  <a:pt x="115761" y="609547"/>
                </a:lnTo>
                <a:cubicBezTo>
                  <a:pt x="115970" y="637145"/>
                  <a:pt x="121688" y="656937"/>
                  <a:pt x="132914" y="668924"/>
                </a:cubicBezTo>
                <a:cubicBezTo>
                  <a:pt x="144141" y="680910"/>
                  <a:pt x="159620" y="686764"/>
                  <a:pt x="179353" y="686486"/>
                </a:cubicBezTo>
                <a:cubicBezTo>
                  <a:pt x="199086" y="687136"/>
                  <a:pt x="214566" y="681096"/>
                  <a:pt x="225792" y="668366"/>
                </a:cubicBezTo>
                <a:cubicBezTo>
                  <a:pt x="237018" y="655636"/>
                  <a:pt x="242736" y="632313"/>
                  <a:pt x="242945" y="598396"/>
                </a:cubicBezTo>
                <a:lnTo>
                  <a:pt x="242945" y="537068"/>
                </a:lnTo>
                <a:cubicBezTo>
                  <a:pt x="243084" y="501224"/>
                  <a:pt x="236669" y="475625"/>
                  <a:pt x="223700" y="460270"/>
                </a:cubicBezTo>
                <a:cubicBezTo>
                  <a:pt x="210731" y="444915"/>
                  <a:pt x="190370" y="437435"/>
                  <a:pt x="162619" y="437830"/>
                </a:cubicBezTo>
                <a:lnTo>
                  <a:pt x="121339" y="437830"/>
                </a:lnTo>
                <a:lnTo>
                  <a:pt x="121339" y="326526"/>
                </a:lnTo>
                <a:lnTo>
                  <a:pt x="169312" y="326526"/>
                </a:lnTo>
                <a:cubicBezTo>
                  <a:pt x="192392" y="326991"/>
                  <a:pt x="210382" y="321044"/>
                  <a:pt x="223282" y="308684"/>
                </a:cubicBezTo>
                <a:cubicBezTo>
                  <a:pt x="236181" y="296325"/>
                  <a:pt x="242736" y="274765"/>
                  <a:pt x="242945" y="244006"/>
                </a:cubicBezTo>
                <a:lnTo>
                  <a:pt x="242945" y="200516"/>
                </a:lnTo>
                <a:cubicBezTo>
                  <a:pt x="242736" y="166062"/>
                  <a:pt x="237018" y="142412"/>
                  <a:pt x="225792" y="129564"/>
                </a:cubicBezTo>
                <a:cubicBezTo>
                  <a:pt x="214566" y="116716"/>
                  <a:pt x="199086" y="110629"/>
                  <a:pt x="179353" y="111303"/>
                </a:cubicBezTo>
                <a:cubicBezTo>
                  <a:pt x="159620" y="111024"/>
                  <a:pt x="144141" y="116879"/>
                  <a:pt x="132914" y="128867"/>
                </a:cubicBezTo>
                <a:cubicBezTo>
                  <a:pt x="121688" y="140855"/>
                  <a:pt x="115970" y="160649"/>
                  <a:pt x="115761" y="188249"/>
                </a:cubicBezTo>
                <a:lnTo>
                  <a:pt x="115761" y="238430"/>
                </a:lnTo>
                <a:lnTo>
                  <a:pt x="0" y="238430"/>
                </a:lnTo>
                <a:lnTo>
                  <a:pt x="0" y="196055"/>
                </a:lnTo>
                <a:cubicBezTo>
                  <a:pt x="90" y="133277"/>
                  <a:pt x="15494" y="84998"/>
                  <a:pt x="46213" y="51220"/>
                </a:cubicBezTo>
                <a:cubicBezTo>
                  <a:pt x="76931" y="17441"/>
                  <a:pt x="122427" y="368"/>
                  <a:pt x="1827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39700">
              <a:srgbClr val="1BE8BE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>
              <a:defRPr sz="88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endParaRPr lang="zh-TW" altLang="en-US"/>
          </a:p>
        </p:txBody>
      </p:sp>
      <p:sp>
        <p:nvSpPr>
          <p:cNvPr id="30" name="文字方塊 8">
            <a:extLst>
              <a:ext uri="{FF2B5EF4-FFF2-40B4-BE49-F238E27FC236}">
                <a16:creationId xmlns:a16="http://schemas.microsoft.com/office/drawing/2014/main" id="{E9678534-6547-4B69-A494-F35B71894CD6}"/>
              </a:ext>
            </a:extLst>
          </p:cNvPr>
          <p:cNvSpPr txBox="1"/>
          <p:nvPr/>
        </p:nvSpPr>
        <p:spPr>
          <a:xfrm>
            <a:off x="737491" y="2274100"/>
            <a:ext cx="245686" cy="882361"/>
          </a:xfrm>
          <a:custGeom>
            <a:avLst/>
            <a:gdLst/>
            <a:ahLst/>
            <a:cxnLst/>
            <a:rect l="l" t="t" r="r" b="b"/>
            <a:pathLst>
              <a:path w="217173" h="779959">
                <a:moveTo>
                  <a:pt x="134800" y="0"/>
                </a:moveTo>
                <a:lnTo>
                  <a:pt x="217173" y="0"/>
                </a:lnTo>
                <a:lnTo>
                  <a:pt x="217173" y="779959"/>
                </a:lnTo>
                <a:lnTo>
                  <a:pt x="94726" y="779959"/>
                </a:lnTo>
                <a:lnTo>
                  <a:pt x="94726" y="184856"/>
                </a:lnTo>
                <a:lnTo>
                  <a:pt x="0" y="184856"/>
                </a:lnTo>
                <a:lnTo>
                  <a:pt x="0" y="98070"/>
                </a:lnTo>
                <a:cubicBezTo>
                  <a:pt x="45876" y="97257"/>
                  <a:pt x="77818" y="87459"/>
                  <a:pt x="95826" y="68677"/>
                </a:cubicBezTo>
                <a:cubicBezTo>
                  <a:pt x="113833" y="49894"/>
                  <a:pt x="126824" y="27002"/>
                  <a:pt x="134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39700">
              <a:srgbClr val="1BE8BE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 sz="8800">
              <a:solidFill>
                <a:schemeClr val="bg1"/>
              </a:solidFill>
              <a:latin typeface="Bebas Neue" panose="020B0606020202050201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/>
              <a:t>實際演練 </a:t>
            </a:r>
            <a:r>
              <a:rPr lang="en-US" altLang="zh-TW" b="1"/>
              <a:t>–</a:t>
            </a:r>
            <a:r>
              <a:rPr lang="zh-TW" altLang="en-US" b="1"/>
              <a:t> 基本步驟 </a:t>
            </a:r>
            <a:endParaRPr lang="en-US" b="1"/>
          </a:p>
        </p:txBody>
      </p:sp>
      <p:sp>
        <p:nvSpPr>
          <p:cNvPr id="6" name="文字方塊 22">
            <a:extLst>
              <a:ext uri="{FF2B5EF4-FFF2-40B4-BE49-F238E27FC236}">
                <a16:creationId xmlns:a16="http://schemas.microsoft.com/office/drawing/2014/main" id="{C761A715-550E-4367-9C53-19E729EE3303}"/>
              </a:ext>
            </a:extLst>
          </p:cNvPr>
          <p:cNvSpPr txBox="1"/>
          <p:nvPr/>
        </p:nvSpPr>
        <p:spPr>
          <a:xfrm>
            <a:off x="737491" y="3325915"/>
            <a:ext cx="2395643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下載</a:t>
            </a:r>
            <a:endParaRPr lang="en-US" altLang="zh-TW" sz="2400" b="1" dirty="0">
              <a:solidFill>
                <a:schemeClr val="bg1"/>
              </a:solidFill>
              <a:latin typeface="微軟正黑體"/>
              <a:ea typeface="微軟正黑體"/>
              <a:cs typeface="Arial"/>
            </a:endParaRPr>
          </a:p>
          <a:p>
            <a:r>
              <a:rPr lang="zh-TW" altLang="en-US" sz="2400" b="1" dirty="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軟路由虛擬裝置</a:t>
            </a:r>
            <a:endParaRPr lang="en-US" altLang="zh-TW" sz="2400" b="1" dirty="0">
              <a:solidFill>
                <a:schemeClr val="bg1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8" name="文字方塊 34">
            <a:extLst>
              <a:ext uri="{FF2B5EF4-FFF2-40B4-BE49-F238E27FC236}">
                <a16:creationId xmlns:a16="http://schemas.microsoft.com/office/drawing/2014/main" id="{E6C2004B-61D3-4B9B-88AF-95D52A85B20E}"/>
              </a:ext>
            </a:extLst>
          </p:cNvPr>
          <p:cNvSpPr txBox="1"/>
          <p:nvPr/>
        </p:nvSpPr>
        <p:spPr>
          <a:xfrm>
            <a:off x="3721806" y="3510581"/>
            <a:ext cx="2021103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>
              <a:defRPr sz="2400" b="1">
                <a:solidFill>
                  <a:schemeClr val="bg1"/>
                </a:solidFill>
                <a:latin typeface="微軟正黑體"/>
                <a:ea typeface="微軟正黑體"/>
                <a:cs typeface="Arial"/>
              </a:defRPr>
            </a:lvl1pPr>
          </a:lstStyle>
          <a:p>
            <a:r>
              <a:rPr lang="zh-TW" altLang="en-US" dirty="0"/>
              <a:t>匯入虛擬裝置 </a:t>
            </a:r>
            <a:endParaRPr lang="en-US" altLang="zh-TW" dirty="0"/>
          </a:p>
        </p:txBody>
      </p:sp>
      <p:sp>
        <p:nvSpPr>
          <p:cNvPr id="11" name="文字方塊 37">
            <a:extLst>
              <a:ext uri="{FF2B5EF4-FFF2-40B4-BE49-F238E27FC236}">
                <a16:creationId xmlns:a16="http://schemas.microsoft.com/office/drawing/2014/main" id="{B32E6AE2-ADF2-4DDD-9690-6CF95C688AF7}"/>
              </a:ext>
            </a:extLst>
          </p:cNvPr>
          <p:cNvSpPr txBox="1"/>
          <p:nvPr/>
        </p:nvSpPr>
        <p:spPr>
          <a:xfrm>
            <a:off x="6255097" y="3325915"/>
            <a:ext cx="2371887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新增虛擬網路卡：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廣域、區域網路</a:t>
            </a:r>
          </a:p>
        </p:txBody>
      </p:sp>
      <p:sp>
        <p:nvSpPr>
          <p:cNvPr id="14" name="文字方塊 40">
            <a:extLst>
              <a:ext uri="{FF2B5EF4-FFF2-40B4-BE49-F238E27FC236}">
                <a16:creationId xmlns:a16="http://schemas.microsoft.com/office/drawing/2014/main" id="{80A2CBED-8E20-4356-A1AE-7DB880281D95}"/>
              </a:ext>
            </a:extLst>
          </p:cNvPr>
          <p:cNvSpPr txBox="1"/>
          <p:nvPr/>
        </p:nvSpPr>
        <p:spPr>
          <a:xfrm>
            <a:off x="9289532" y="3325915"/>
            <a:ext cx="2041973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設定區域網路 </a:t>
            </a:r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IP</a:t>
            </a:r>
            <a:r>
              <a:rPr lang="zh-TW" altLang="en-US" sz="2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位址</a:t>
            </a:r>
          </a:p>
        </p:txBody>
      </p:sp>
      <p:sp>
        <p:nvSpPr>
          <p:cNvPr id="15" name="文字方塊 31">
            <a:extLst>
              <a:ext uri="{FF2B5EF4-FFF2-40B4-BE49-F238E27FC236}">
                <a16:creationId xmlns:a16="http://schemas.microsoft.com/office/drawing/2014/main" id="{92EDF558-2D68-45E6-89B2-B5B245C08967}"/>
              </a:ext>
            </a:extLst>
          </p:cNvPr>
          <p:cNvSpPr txBox="1"/>
          <p:nvPr/>
        </p:nvSpPr>
        <p:spPr>
          <a:xfrm>
            <a:off x="9237070" y="2274100"/>
            <a:ext cx="414427" cy="779959"/>
          </a:xfrm>
          <a:custGeom>
            <a:avLst/>
            <a:gdLst/>
            <a:ahLst/>
            <a:cxnLst/>
            <a:rect l="l" t="t" r="r" b="b"/>
            <a:pathLst>
              <a:path w="414427" h="779959">
                <a:moveTo>
                  <a:pt x="231800" y="238487"/>
                </a:moveTo>
                <a:lnTo>
                  <a:pt x="112557" y="527123"/>
                </a:lnTo>
                <a:lnTo>
                  <a:pt x="234029" y="527123"/>
                </a:lnTo>
                <a:lnTo>
                  <a:pt x="234029" y="238487"/>
                </a:lnTo>
                <a:close/>
                <a:moveTo>
                  <a:pt x="222885" y="0"/>
                </a:moveTo>
                <a:lnTo>
                  <a:pt x="356477" y="0"/>
                </a:lnTo>
                <a:lnTo>
                  <a:pt x="356477" y="527123"/>
                </a:lnTo>
                <a:lnTo>
                  <a:pt x="414427" y="527123"/>
                </a:lnTo>
                <a:lnTo>
                  <a:pt x="414427" y="638427"/>
                </a:lnTo>
                <a:lnTo>
                  <a:pt x="356477" y="638427"/>
                </a:lnTo>
                <a:lnTo>
                  <a:pt x="356477" y="779959"/>
                </a:lnTo>
                <a:lnTo>
                  <a:pt x="234029" y="779959"/>
                </a:lnTo>
                <a:lnTo>
                  <a:pt x="234029" y="638427"/>
                </a:lnTo>
                <a:lnTo>
                  <a:pt x="0" y="638427"/>
                </a:lnTo>
                <a:lnTo>
                  <a:pt x="0" y="52712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39700">
              <a:srgbClr val="1BE8BE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>
              <a:defRPr sz="88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0244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>
            <a:extLst>
              <a:ext uri="{FF2B5EF4-FFF2-40B4-BE49-F238E27FC236}">
                <a16:creationId xmlns:a16="http://schemas.microsoft.com/office/drawing/2014/main" id="{BC990777-3278-482C-A0D9-1A866CE45782}"/>
              </a:ext>
            </a:extLst>
          </p:cNvPr>
          <p:cNvGrpSpPr/>
          <p:nvPr/>
        </p:nvGrpSpPr>
        <p:grpSpPr>
          <a:xfrm>
            <a:off x="-11455" y="2579790"/>
            <a:ext cx="4876051" cy="2860227"/>
            <a:chOff x="432910" y="2641873"/>
            <a:chExt cx="4310165" cy="2528286"/>
          </a:xfrm>
        </p:grpSpPr>
        <p:sp>
          <p:nvSpPr>
            <p:cNvPr id="17" name="矩形: 圓角 16">
              <a:extLst>
                <a:ext uri="{FF2B5EF4-FFF2-40B4-BE49-F238E27FC236}">
                  <a16:creationId xmlns:a16="http://schemas.microsoft.com/office/drawing/2014/main" id="{01CB3AD7-3DDD-4D3D-AE9C-EB356FBA1542}"/>
                </a:ext>
              </a:extLst>
            </p:cNvPr>
            <p:cNvSpPr/>
            <p:nvPr/>
          </p:nvSpPr>
          <p:spPr>
            <a:xfrm>
              <a:off x="1357533" y="2641873"/>
              <a:ext cx="2460921" cy="1678335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323FCAF6-2768-4853-9EC7-18CC28030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10" y="3674135"/>
              <a:ext cx="4310165" cy="1496024"/>
            </a:xfrm>
            <a:prstGeom prst="rect">
              <a:avLst/>
            </a:prstGeom>
          </p:spPr>
        </p:pic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81AEDCE0-8006-4F17-B000-B85211F30EBD}"/>
              </a:ext>
            </a:extLst>
          </p:cNvPr>
          <p:cNvGrpSpPr/>
          <p:nvPr/>
        </p:nvGrpSpPr>
        <p:grpSpPr>
          <a:xfrm>
            <a:off x="3682064" y="2579790"/>
            <a:ext cx="4876051" cy="2860227"/>
            <a:chOff x="3589716" y="2434016"/>
            <a:chExt cx="4876051" cy="2860227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271D5C0D-0BBF-4A1E-BDBA-1BC5AFBE1BAF}"/>
                </a:ext>
              </a:extLst>
            </p:cNvPr>
            <p:cNvSpPr/>
            <p:nvPr/>
          </p:nvSpPr>
          <p:spPr>
            <a:xfrm>
              <a:off x="4635734" y="2434016"/>
              <a:ext cx="2784018" cy="1898685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D172F406-C724-421A-BE15-D748A09A1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9716" y="3601804"/>
              <a:ext cx="4876051" cy="1692439"/>
            </a:xfrm>
            <a:prstGeom prst="rect">
              <a:avLst/>
            </a:prstGeom>
          </p:spPr>
        </p:pic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0D3FA55B-FFD3-4F25-96E2-103D614C5949}"/>
              </a:ext>
            </a:extLst>
          </p:cNvPr>
          <p:cNvGrpSpPr/>
          <p:nvPr/>
        </p:nvGrpSpPr>
        <p:grpSpPr>
          <a:xfrm>
            <a:off x="7375583" y="2579790"/>
            <a:ext cx="4876051" cy="2860227"/>
            <a:chOff x="7283235" y="2434016"/>
            <a:chExt cx="4876051" cy="2860227"/>
          </a:xfrm>
        </p:grpSpPr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8FC5BE76-2612-49D5-A184-24CF052A095E}"/>
                </a:ext>
              </a:extLst>
            </p:cNvPr>
            <p:cNvSpPr/>
            <p:nvPr/>
          </p:nvSpPr>
          <p:spPr>
            <a:xfrm>
              <a:off x="8329253" y="2434016"/>
              <a:ext cx="2784018" cy="1898685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CF0BA78C-D69C-4A3A-A403-6D7E2CFF6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3235" y="3601804"/>
              <a:ext cx="4876051" cy="169243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/>
              <a:t>實際演練 </a:t>
            </a:r>
            <a:r>
              <a:rPr lang="en-US" altLang="zh-TW" b="1"/>
              <a:t>–</a:t>
            </a:r>
            <a:r>
              <a:rPr lang="zh-TW" altLang="en-US" b="1"/>
              <a:t> 虛擬交換機設置</a:t>
            </a:r>
            <a:endParaRPr lang="en-US"/>
          </a:p>
        </p:txBody>
      </p:sp>
      <p:sp>
        <p:nvSpPr>
          <p:cNvPr id="6" name="文字方塊 22">
            <a:extLst>
              <a:ext uri="{FF2B5EF4-FFF2-40B4-BE49-F238E27FC236}">
                <a16:creationId xmlns:a16="http://schemas.microsoft.com/office/drawing/2014/main" id="{C761A715-550E-4367-9C53-19E729EE3303}"/>
              </a:ext>
            </a:extLst>
          </p:cNvPr>
          <p:cNvSpPr txBox="1"/>
          <p:nvPr/>
        </p:nvSpPr>
        <p:spPr>
          <a:xfrm>
            <a:off x="1105996" y="3043003"/>
            <a:ext cx="2700922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新增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虛擬交換器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於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廣域網路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，設定為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專屬網路模式。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8" name="文字方塊 34">
            <a:extLst>
              <a:ext uri="{FF2B5EF4-FFF2-40B4-BE49-F238E27FC236}">
                <a16:creationId xmlns:a16="http://schemas.microsoft.com/office/drawing/2014/main" id="{E6C2004B-61D3-4B9B-88AF-95D52A85B20E}"/>
              </a:ext>
            </a:extLst>
          </p:cNvPr>
          <p:cNvSpPr txBox="1"/>
          <p:nvPr/>
        </p:nvSpPr>
        <p:spPr>
          <a:xfrm>
            <a:off x="4934399" y="3057008"/>
            <a:ext cx="2598118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新增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虛擬交換器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於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區域網路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，設定為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橋接模式。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11" name="文字方塊 37">
            <a:extLst>
              <a:ext uri="{FF2B5EF4-FFF2-40B4-BE49-F238E27FC236}">
                <a16:creationId xmlns:a16="http://schemas.microsoft.com/office/drawing/2014/main" id="{B32E6AE2-ADF2-4DDD-9690-6CF95C688AF7}"/>
              </a:ext>
            </a:extLst>
          </p:cNvPr>
          <p:cNvSpPr txBox="1"/>
          <p:nvPr/>
        </p:nvSpPr>
        <p:spPr>
          <a:xfrm>
            <a:off x="8643428" y="2974609"/>
            <a:ext cx="2325064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24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將虛擬機、軟路由</a:t>
            </a:r>
            <a:r>
              <a:rPr lang="zh-TW" altLang="en-US" sz="2400" b="1" dirty="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網路介面卡連接至虛擬交換器</a:t>
            </a:r>
            <a:endParaRPr lang="zh-TW" altLang="en-US" sz="2400" b="1">
              <a:solidFill>
                <a:schemeClr val="bg1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23" name="文字方塊 14">
            <a:extLst>
              <a:ext uri="{FF2B5EF4-FFF2-40B4-BE49-F238E27FC236}">
                <a16:creationId xmlns:a16="http://schemas.microsoft.com/office/drawing/2014/main" id="{D2535AEF-BFDD-4096-AFBA-9EE05FBF0067}"/>
              </a:ext>
            </a:extLst>
          </p:cNvPr>
          <p:cNvSpPr txBox="1"/>
          <p:nvPr/>
        </p:nvSpPr>
        <p:spPr>
          <a:xfrm>
            <a:off x="4807679" y="1963726"/>
            <a:ext cx="413442" cy="892446"/>
          </a:xfrm>
          <a:custGeom>
            <a:avLst/>
            <a:gdLst/>
            <a:ahLst/>
            <a:cxnLst/>
            <a:rect l="l" t="t" r="r" b="b"/>
            <a:pathLst>
              <a:path w="365460" h="788874">
                <a:moveTo>
                  <a:pt x="182729" y="0"/>
                </a:moveTo>
                <a:cubicBezTo>
                  <a:pt x="242997" y="368"/>
                  <a:pt x="288490" y="17440"/>
                  <a:pt x="319208" y="51215"/>
                </a:cubicBezTo>
                <a:cubicBezTo>
                  <a:pt x="349927" y="84991"/>
                  <a:pt x="365331" y="133259"/>
                  <a:pt x="365421" y="196021"/>
                </a:cubicBezTo>
                <a:cubicBezTo>
                  <a:pt x="366211" y="246647"/>
                  <a:pt x="355169" y="295879"/>
                  <a:pt x="332297" y="343719"/>
                </a:cubicBezTo>
                <a:cubicBezTo>
                  <a:pt x="309424" y="391558"/>
                  <a:pt x="269981" y="445249"/>
                  <a:pt x="213967" y="504792"/>
                </a:cubicBezTo>
                <a:cubicBezTo>
                  <a:pt x="178382" y="542854"/>
                  <a:pt x="153885" y="573462"/>
                  <a:pt x="140474" y="596615"/>
                </a:cubicBezTo>
                <a:cubicBezTo>
                  <a:pt x="127062" y="619769"/>
                  <a:pt x="120694" y="641180"/>
                  <a:pt x="121368" y="660850"/>
                </a:cubicBezTo>
                <a:cubicBezTo>
                  <a:pt x="121345" y="663637"/>
                  <a:pt x="121391" y="666423"/>
                  <a:pt x="121507" y="669210"/>
                </a:cubicBezTo>
                <a:cubicBezTo>
                  <a:pt x="121624" y="671997"/>
                  <a:pt x="121949" y="674784"/>
                  <a:pt x="122484" y="677570"/>
                </a:cubicBezTo>
                <a:lnTo>
                  <a:pt x="354290" y="677570"/>
                </a:lnTo>
                <a:lnTo>
                  <a:pt x="354290" y="788874"/>
                </a:lnTo>
                <a:lnTo>
                  <a:pt x="29" y="788874"/>
                </a:lnTo>
                <a:lnTo>
                  <a:pt x="29" y="693153"/>
                </a:lnTo>
                <a:cubicBezTo>
                  <a:pt x="-574" y="650759"/>
                  <a:pt x="8424" y="610451"/>
                  <a:pt x="27023" y="572229"/>
                </a:cubicBezTo>
                <a:cubicBezTo>
                  <a:pt x="45622" y="534006"/>
                  <a:pt x="77443" y="491463"/>
                  <a:pt x="122484" y="444599"/>
                </a:cubicBezTo>
                <a:cubicBezTo>
                  <a:pt x="168504" y="396249"/>
                  <a:pt x="200300" y="353611"/>
                  <a:pt x="217872" y="316687"/>
                </a:cubicBezTo>
                <a:cubicBezTo>
                  <a:pt x="235443" y="279763"/>
                  <a:pt x="243810" y="241027"/>
                  <a:pt x="242974" y="200480"/>
                </a:cubicBezTo>
                <a:cubicBezTo>
                  <a:pt x="242764" y="166040"/>
                  <a:pt x="237047" y="142399"/>
                  <a:pt x="225821" y="129557"/>
                </a:cubicBezTo>
                <a:cubicBezTo>
                  <a:pt x="214594" y="116714"/>
                  <a:pt x="199115" y="110630"/>
                  <a:pt x="179382" y="111303"/>
                </a:cubicBezTo>
                <a:cubicBezTo>
                  <a:pt x="159649" y="111024"/>
                  <a:pt x="144169" y="116877"/>
                  <a:pt x="132943" y="128860"/>
                </a:cubicBezTo>
                <a:cubicBezTo>
                  <a:pt x="121717" y="140843"/>
                  <a:pt x="115999" y="160629"/>
                  <a:pt x="115790" y="188218"/>
                </a:cubicBezTo>
                <a:lnTo>
                  <a:pt x="115790" y="271821"/>
                </a:lnTo>
                <a:lnTo>
                  <a:pt x="29" y="271821"/>
                </a:lnTo>
                <a:lnTo>
                  <a:pt x="29" y="196021"/>
                </a:lnTo>
                <a:cubicBezTo>
                  <a:pt x="118" y="133259"/>
                  <a:pt x="15522" y="84991"/>
                  <a:pt x="46241" y="51215"/>
                </a:cubicBezTo>
                <a:cubicBezTo>
                  <a:pt x="76960" y="17440"/>
                  <a:pt x="122456" y="368"/>
                  <a:pt x="1827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39700">
              <a:srgbClr val="1BE8BE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>
              <a:defRPr sz="88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endParaRPr lang="zh-TW" altLang="en-US"/>
          </a:p>
        </p:txBody>
      </p:sp>
      <p:sp>
        <p:nvSpPr>
          <p:cNvPr id="24" name="文字方塊 13">
            <a:extLst>
              <a:ext uri="{FF2B5EF4-FFF2-40B4-BE49-F238E27FC236}">
                <a16:creationId xmlns:a16="http://schemas.microsoft.com/office/drawing/2014/main" id="{ACBD0833-F529-48FB-91E5-FCBDF7733276}"/>
              </a:ext>
            </a:extLst>
          </p:cNvPr>
          <p:cNvSpPr txBox="1"/>
          <p:nvPr/>
        </p:nvSpPr>
        <p:spPr>
          <a:xfrm>
            <a:off x="8481374" y="1963726"/>
            <a:ext cx="406712" cy="824412"/>
          </a:xfrm>
          <a:custGeom>
            <a:avLst/>
            <a:gdLst/>
            <a:ahLst/>
            <a:cxnLst/>
            <a:rect l="l" t="t" r="r" b="b"/>
            <a:pathLst>
              <a:path w="359511" h="797789">
                <a:moveTo>
                  <a:pt x="182700" y="0"/>
                </a:moveTo>
                <a:cubicBezTo>
                  <a:pt x="242968" y="368"/>
                  <a:pt x="288461" y="17441"/>
                  <a:pt x="319180" y="51220"/>
                </a:cubicBezTo>
                <a:cubicBezTo>
                  <a:pt x="334539" y="68109"/>
                  <a:pt x="346070" y="88623"/>
                  <a:pt x="353772" y="112763"/>
                </a:cubicBezTo>
                <a:lnTo>
                  <a:pt x="359511" y="153902"/>
                </a:lnTo>
                <a:lnTo>
                  <a:pt x="359511" y="275135"/>
                </a:lnTo>
                <a:lnTo>
                  <a:pt x="344660" y="317995"/>
                </a:lnTo>
                <a:cubicBezTo>
                  <a:pt x="330723" y="344205"/>
                  <a:pt x="309062" y="363374"/>
                  <a:pt x="279679" y="375500"/>
                </a:cubicBezTo>
                <a:lnTo>
                  <a:pt x="279679" y="377726"/>
                </a:lnTo>
                <a:cubicBezTo>
                  <a:pt x="310036" y="391243"/>
                  <a:pt x="331975" y="411801"/>
                  <a:pt x="345495" y="439399"/>
                </a:cubicBezTo>
                <a:lnTo>
                  <a:pt x="359511" y="482012"/>
                </a:lnTo>
                <a:lnTo>
                  <a:pt x="359511" y="643893"/>
                </a:lnTo>
                <a:lnTo>
                  <a:pt x="353772" y="685030"/>
                </a:lnTo>
                <a:cubicBezTo>
                  <a:pt x="346070" y="709168"/>
                  <a:pt x="334539" y="729681"/>
                  <a:pt x="319180" y="746570"/>
                </a:cubicBezTo>
                <a:cubicBezTo>
                  <a:pt x="288461" y="780348"/>
                  <a:pt x="242968" y="797421"/>
                  <a:pt x="182700" y="797789"/>
                </a:cubicBezTo>
                <a:cubicBezTo>
                  <a:pt x="122427" y="797421"/>
                  <a:pt x="76931" y="780348"/>
                  <a:pt x="46213" y="746570"/>
                </a:cubicBezTo>
                <a:cubicBezTo>
                  <a:pt x="15494" y="712792"/>
                  <a:pt x="90" y="664516"/>
                  <a:pt x="0" y="601742"/>
                </a:cubicBezTo>
                <a:lnTo>
                  <a:pt x="0" y="537068"/>
                </a:lnTo>
                <a:lnTo>
                  <a:pt x="115761" y="537068"/>
                </a:lnTo>
                <a:lnTo>
                  <a:pt x="115761" y="609547"/>
                </a:lnTo>
                <a:cubicBezTo>
                  <a:pt x="115970" y="637145"/>
                  <a:pt x="121688" y="656937"/>
                  <a:pt x="132914" y="668924"/>
                </a:cubicBezTo>
                <a:cubicBezTo>
                  <a:pt x="144141" y="680910"/>
                  <a:pt x="159620" y="686764"/>
                  <a:pt x="179353" y="686486"/>
                </a:cubicBezTo>
                <a:cubicBezTo>
                  <a:pt x="199086" y="687136"/>
                  <a:pt x="214566" y="681096"/>
                  <a:pt x="225792" y="668366"/>
                </a:cubicBezTo>
                <a:cubicBezTo>
                  <a:pt x="237018" y="655636"/>
                  <a:pt x="242736" y="632313"/>
                  <a:pt x="242945" y="598396"/>
                </a:cubicBezTo>
                <a:lnTo>
                  <a:pt x="242945" y="537068"/>
                </a:lnTo>
                <a:cubicBezTo>
                  <a:pt x="243084" y="501224"/>
                  <a:pt x="236669" y="475625"/>
                  <a:pt x="223700" y="460270"/>
                </a:cubicBezTo>
                <a:cubicBezTo>
                  <a:pt x="210731" y="444915"/>
                  <a:pt x="190370" y="437435"/>
                  <a:pt x="162619" y="437830"/>
                </a:cubicBezTo>
                <a:lnTo>
                  <a:pt x="121339" y="437830"/>
                </a:lnTo>
                <a:lnTo>
                  <a:pt x="121339" y="326526"/>
                </a:lnTo>
                <a:lnTo>
                  <a:pt x="169312" y="326526"/>
                </a:lnTo>
                <a:cubicBezTo>
                  <a:pt x="192392" y="326991"/>
                  <a:pt x="210382" y="321044"/>
                  <a:pt x="223282" y="308684"/>
                </a:cubicBezTo>
                <a:cubicBezTo>
                  <a:pt x="236181" y="296325"/>
                  <a:pt x="242736" y="274765"/>
                  <a:pt x="242945" y="244006"/>
                </a:cubicBezTo>
                <a:lnTo>
                  <a:pt x="242945" y="200516"/>
                </a:lnTo>
                <a:cubicBezTo>
                  <a:pt x="242736" y="166062"/>
                  <a:pt x="237018" y="142412"/>
                  <a:pt x="225792" y="129564"/>
                </a:cubicBezTo>
                <a:cubicBezTo>
                  <a:pt x="214566" y="116716"/>
                  <a:pt x="199086" y="110629"/>
                  <a:pt x="179353" y="111303"/>
                </a:cubicBezTo>
                <a:cubicBezTo>
                  <a:pt x="159620" y="111024"/>
                  <a:pt x="144141" y="116879"/>
                  <a:pt x="132914" y="128867"/>
                </a:cubicBezTo>
                <a:cubicBezTo>
                  <a:pt x="121688" y="140855"/>
                  <a:pt x="115970" y="160649"/>
                  <a:pt x="115761" y="188249"/>
                </a:cubicBezTo>
                <a:lnTo>
                  <a:pt x="115761" y="238430"/>
                </a:lnTo>
                <a:lnTo>
                  <a:pt x="0" y="238430"/>
                </a:lnTo>
                <a:lnTo>
                  <a:pt x="0" y="196055"/>
                </a:lnTo>
                <a:cubicBezTo>
                  <a:pt x="90" y="133277"/>
                  <a:pt x="15494" y="84998"/>
                  <a:pt x="46213" y="51220"/>
                </a:cubicBezTo>
                <a:cubicBezTo>
                  <a:pt x="76931" y="17441"/>
                  <a:pt x="122427" y="368"/>
                  <a:pt x="1827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39700">
              <a:srgbClr val="1BE8BE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>
              <a:defRPr sz="88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endParaRPr lang="zh-TW" altLang="en-US"/>
          </a:p>
        </p:txBody>
      </p:sp>
      <p:sp>
        <p:nvSpPr>
          <p:cNvPr id="25" name="文字方塊 8">
            <a:extLst>
              <a:ext uri="{FF2B5EF4-FFF2-40B4-BE49-F238E27FC236}">
                <a16:creationId xmlns:a16="http://schemas.microsoft.com/office/drawing/2014/main" id="{C3CCB393-9DAE-45CA-A734-48C88560EE79}"/>
              </a:ext>
            </a:extLst>
          </p:cNvPr>
          <p:cNvSpPr txBox="1"/>
          <p:nvPr/>
        </p:nvSpPr>
        <p:spPr>
          <a:xfrm>
            <a:off x="1047166" y="1963726"/>
            <a:ext cx="245686" cy="882361"/>
          </a:xfrm>
          <a:custGeom>
            <a:avLst/>
            <a:gdLst/>
            <a:ahLst/>
            <a:cxnLst/>
            <a:rect l="l" t="t" r="r" b="b"/>
            <a:pathLst>
              <a:path w="217173" h="779959">
                <a:moveTo>
                  <a:pt x="134800" y="0"/>
                </a:moveTo>
                <a:lnTo>
                  <a:pt x="217173" y="0"/>
                </a:lnTo>
                <a:lnTo>
                  <a:pt x="217173" y="779959"/>
                </a:lnTo>
                <a:lnTo>
                  <a:pt x="94726" y="779959"/>
                </a:lnTo>
                <a:lnTo>
                  <a:pt x="94726" y="184856"/>
                </a:lnTo>
                <a:lnTo>
                  <a:pt x="0" y="184856"/>
                </a:lnTo>
                <a:lnTo>
                  <a:pt x="0" y="98070"/>
                </a:lnTo>
                <a:cubicBezTo>
                  <a:pt x="45876" y="97257"/>
                  <a:pt x="77818" y="87459"/>
                  <a:pt x="95826" y="68677"/>
                </a:cubicBezTo>
                <a:cubicBezTo>
                  <a:pt x="113833" y="49894"/>
                  <a:pt x="126824" y="27002"/>
                  <a:pt x="134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39700">
              <a:srgbClr val="1BE8BE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 sz="8800">
              <a:solidFill>
                <a:schemeClr val="bg1"/>
              </a:solidFill>
              <a:latin typeface="Bebas Neue" panose="020B06060202020502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554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>
            <a:extLst>
              <a:ext uri="{FF2B5EF4-FFF2-40B4-BE49-F238E27FC236}">
                <a16:creationId xmlns:a16="http://schemas.microsoft.com/office/drawing/2014/main" id="{0F5977C2-59F5-44C4-BD10-24B7E090DD27}"/>
              </a:ext>
            </a:extLst>
          </p:cNvPr>
          <p:cNvGrpSpPr/>
          <p:nvPr/>
        </p:nvGrpSpPr>
        <p:grpSpPr>
          <a:xfrm>
            <a:off x="-13252" y="2579789"/>
            <a:ext cx="4876051" cy="2860227"/>
            <a:chOff x="432910" y="2641873"/>
            <a:chExt cx="4310165" cy="2528286"/>
          </a:xfrm>
        </p:grpSpPr>
        <p:sp>
          <p:nvSpPr>
            <p:cNvPr id="14" name="矩形: 圓角 13">
              <a:extLst>
                <a:ext uri="{FF2B5EF4-FFF2-40B4-BE49-F238E27FC236}">
                  <a16:creationId xmlns:a16="http://schemas.microsoft.com/office/drawing/2014/main" id="{DCEC2F82-18CA-4F22-A33E-2E74968E4764}"/>
                </a:ext>
              </a:extLst>
            </p:cNvPr>
            <p:cNvSpPr/>
            <p:nvPr/>
          </p:nvSpPr>
          <p:spPr>
            <a:xfrm>
              <a:off x="1357533" y="2641873"/>
              <a:ext cx="2460921" cy="1678335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3BA73CC8-307E-4C30-83AC-12D32A781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10" y="3674135"/>
              <a:ext cx="4310165" cy="1496024"/>
            </a:xfrm>
            <a:prstGeom prst="rect">
              <a:avLst/>
            </a:prstGeom>
          </p:spPr>
        </p:pic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8A0B4C4C-C4DF-4CE3-A8A3-6F9DFAE5DFED}"/>
              </a:ext>
            </a:extLst>
          </p:cNvPr>
          <p:cNvGrpSpPr/>
          <p:nvPr/>
        </p:nvGrpSpPr>
        <p:grpSpPr>
          <a:xfrm>
            <a:off x="3680267" y="2579789"/>
            <a:ext cx="4876051" cy="2860227"/>
            <a:chOff x="3589716" y="2434016"/>
            <a:chExt cx="4876051" cy="2860227"/>
          </a:xfrm>
        </p:grpSpPr>
        <p:sp>
          <p:nvSpPr>
            <p:cNvPr id="17" name="矩形: 圓角 16">
              <a:extLst>
                <a:ext uri="{FF2B5EF4-FFF2-40B4-BE49-F238E27FC236}">
                  <a16:creationId xmlns:a16="http://schemas.microsoft.com/office/drawing/2014/main" id="{97A1841B-2817-4AEF-A17B-C1333602E644}"/>
                </a:ext>
              </a:extLst>
            </p:cNvPr>
            <p:cNvSpPr/>
            <p:nvPr/>
          </p:nvSpPr>
          <p:spPr>
            <a:xfrm>
              <a:off x="4635734" y="2434016"/>
              <a:ext cx="2784018" cy="1898685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86B66C9D-D20B-4FB4-B345-33A1DF030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9716" y="3601804"/>
              <a:ext cx="4876051" cy="1692439"/>
            </a:xfrm>
            <a:prstGeom prst="rect">
              <a:avLst/>
            </a:prstGeom>
          </p:spPr>
        </p:pic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7FDE33D3-967B-4DAD-B343-E8591542629E}"/>
              </a:ext>
            </a:extLst>
          </p:cNvPr>
          <p:cNvGrpSpPr/>
          <p:nvPr/>
        </p:nvGrpSpPr>
        <p:grpSpPr>
          <a:xfrm>
            <a:off x="7373786" y="2579789"/>
            <a:ext cx="4876051" cy="2860227"/>
            <a:chOff x="7283235" y="2434016"/>
            <a:chExt cx="4876051" cy="2860227"/>
          </a:xfrm>
        </p:grpSpPr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5064E6FF-1BD7-4228-A7E9-AC624C135F97}"/>
                </a:ext>
              </a:extLst>
            </p:cNvPr>
            <p:cNvSpPr/>
            <p:nvPr/>
          </p:nvSpPr>
          <p:spPr>
            <a:xfrm>
              <a:off x="8329253" y="2434016"/>
              <a:ext cx="2784018" cy="1898685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DEBE2B30-1E75-49C2-8FD2-213D0D6E3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3235" y="3601804"/>
              <a:ext cx="4876051" cy="1692439"/>
            </a:xfrm>
            <a:prstGeom prst="rect">
              <a:avLst/>
            </a:prstGeom>
          </p:spPr>
        </p:pic>
      </p:grpSp>
      <p:sp>
        <p:nvSpPr>
          <p:cNvPr id="25" name="文字方塊 14">
            <a:extLst>
              <a:ext uri="{FF2B5EF4-FFF2-40B4-BE49-F238E27FC236}">
                <a16:creationId xmlns:a16="http://schemas.microsoft.com/office/drawing/2014/main" id="{8CFF94B6-9563-4F6D-A0C0-77AC4C0FFD54}"/>
              </a:ext>
            </a:extLst>
          </p:cNvPr>
          <p:cNvSpPr txBox="1"/>
          <p:nvPr/>
        </p:nvSpPr>
        <p:spPr>
          <a:xfrm>
            <a:off x="4805882" y="1963725"/>
            <a:ext cx="413442" cy="892446"/>
          </a:xfrm>
          <a:custGeom>
            <a:avLst/>
            <a:gdLst/>
            <a:ahLst/>
            <a:cxnLst/>
            <a:rect l="l" t="t" r="r" b="b"/>
            <a:pathLst>
              <a:path w="365460" h="788874">
                <a:moveTo>
                  <a:pt x="182729" y="0"/>
                </a:moveTo>
                <a:cubicBezTo>
                  <a:pt x="242997" y="368"/>
                  <a:pt x="288490" y="17440"/>
                  <a:pt x="319208" y="51215"/>
                </a:cubicBezTo>
                <a:cubicBezTo>
                  <a:pt x="349927" y="84991"/>
                  <a:pt x="365331" y="133259"/>
                  <a:pt x="365421" y="196021"/>
                </a:cubicBezTo>
                <a:cubicBezTo>
                  <a:pt x="366211" y="246647"/>
                  <a:pt x="355169" y="295879"/>
                  <a:pt x="332297" y="343719"/>
                </a:cubicBezTo>
                <a:cubicBezTo>
                  <a:pt x="309424" y="391558"/>
                  <a:pt x="269981" y="445249"/>
                  <a:pt x="213967" y="504792"/>
                </a:cubicBezTo>
                <a:cubicBezTo>
                  <a:pt x="178382" y="542854"/>
                  <a:pt x="153885" y="573462"/>
                  <a:pt x="140474" y="596615"/>
                </a:cubicBezTo>
                <a:cubicBezTo>
                  <a:pt x="127062" y="619769"/>
                  <a:pt x="120694" y="641180"/>
                  <a:pt x="121368" y="660850"/>
                </a:cubicBezTo>
                <a:cubicBezTo>
                  <a:pt x="121345" y="663637"/>
                  <a:pt x="121391" y="666423"/>
                  <a:pt x="121507" y="669210"/>
                </a:cubicBezTo>
                <a:cubicBezTo>
                  <a:pt x="121624" y="671997"/>
                  <a:pt x="121949" y="674784"/>
                  <a:pt x="122484" y="677570"/>
                </a:cubicBezTo>
                <a:lnTo>
                  <a:pt x="354290" y="677570"/>
                </a:lnTo>
                <a:lnTo>
                  <a:pt x="354290" y="788874"/>
                </a:lnTo>
                <a:lnTo>
                  <a:pt x="29" y="788874"/>
                </a:lnTo>
                <a:lnTo>
                  <a:pt x="29" y="693153"/>
                </a:lnTo>
                <a:cubicBezTo>
                  <a:pt x="-574" y="650759"/>
                  <a:pt x="8424" y="610451"/>
                  <a:pt x="27023" y="572229"/>
                </a:cubicBezTo>
                <a:cubicBezTo>
                  <a:pt x="45622" y="534006"/>
                  <a:pt x="77443" y="491463"/>
                  <a:pt x="122484" y="444599"/>
                </a:cubicBezTo>
                <a:cubicBezTo>
                  <a:pt x="168504" y="396249"/>
                  <a:pt x="200300" y="353611"/>
                  <a:pt x="217872" y="316687"/>
                </a:cubicBezTo>
                <a:cubicBezTo>
                  <a:pt x="235443" y="279763"/>
                  <a:pt x="243810" y="241027"/>
                  <a:pt x="242974" y="200480"/>
                </a:cubicBezTo>
                <a:cubicBezTo>
                  <a:pt x="242764" y="166040"/>
                  <a:pt x="237047" y="142399"/>
                  <a:pt x="225821" y="129557"/>
                </a:cubicBezTo>
                <a:cubicBezTo>
                  <a:pt x="214594" y="116714"/>
                  <a:pt x="199115" y="110630"/>
                  <a:pt x="179382" y="111303"/>
                </a:cubicBezTo>
                <a:cubicBezTo>
                  <a:pt x="159649" y="111024"/>
                  <a:pt x="144169" y="116877"/>
                  <a:pt x="132943" y="128860"/>
                </a:cubicBezTo>
                <a:cubicBezTo>
                  <a:pt x="121717" y="140843"/>
                  <a:pt x="115999" y="160629"/>
                  <a:pt x="115790" y="188218"/>
                </a:cubicBezTo>
                <a:lnTo>
                  <a:pt x="115790" y="271821"/>
                </a:lnTo>
                <a:lnTo>
                  <a:pt x="29" y="271821"/>
                </a:lnTo>
                <a:lnTo>
                  <a:pt x="29" y="196021"/>
                </a:lnTo>
                <a:cubicBezTo>
                  <a:pt x="118" y="133259"/>
                  <a:pt x="15522" y="84991"/>
                  <a:pt x="46241" y="51215"/>
                </a:cubicBezTo>
                <a:cubicBezTo>
                  <a:pt x="76960" y="17440"/>
                  <a:pt x="122456" y="368"/>
                  <a:pt x="1827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39700">
              <a:srgbClr val="1BE8BE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>
              <a:defRPr sz="88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endParaRPr lang="zh-TW" altLang="en-US"/>
          </a:p>
        </p:txBody>
      </p:sp>
      <p:sp>
        <p:nvSpPr>
          <p:cNvPr id="26" name="文字方塊 13">
            <a:extLst>
              <a:ext uri="{FF2B5EF4-FFF2-40B4-BE49-F238E27FC236}">
                <a16:creationId xmlns:a16="http://schemas.microsoft.com/office/drawing/2014/main" id="{246F262E-AF0D-4AB9-8C38-442F350F922D}"/>
              </a:ext>
            </a:extLst>
          </p:cNvPr>
          <p:cNvSpPr txBox="1"/>
          <p:nvPr/>
        </p:nvSpPr>
        <p:spPr>
          <a:xfrm>
            <a:off x="8479577" y="1963725"/>
            <a:ext cx="406712" cy="824412"/>
          </a:xfrm>
          <a:custGeom>
            <a:avLst/>
            <a:gdLst/>
            <a:ahLst/>
            <a:cxnLst/>
            <a:rect l="l" t="t" r="r" b="b"/>
            <a:pathLst>
              <a:path w="359511" h="797789">
                <a:moveTo>
                  <a:pt x="182700" y="0"/>
                </a:moveTo>
                <a:cubicBezTo>
                  <a:pt x="242968" y="368"/>
                  <a:pt x="288461" y="17441"/>
                  <a:pt x="319180" y="51220"/>
                </a:cubicBezTo>
                <a:cubicBezTo>
                  <a:pt x="334539" y="68109"/>
                  <a:pt x="346070" y="88623"/>
                  <a:pt x="353772" y="112763"/>
                </a:cubicBezTo>
                <a:lnTo>
                  <a:pt x="359511" y="153902"/>
                </a:lnTo>
                <a:lnTo>
                  <a:pt x="359511" y="275135"/>
                </a:lnTo>
                <a:lnTo>
                  <a:pt x="344660" y="317995"/>
                </a:lnTo>
                <a:cubicBezTo>
                  <a:pt x="330723" y="344205"/>
                  <a:pt x="309062" y="363374"/>
                  <a:pt x="279679" y="375500"/>
                </a:cubicBezTo>
                <a:lnTo>
                  <a:pt x="279679" y="377726"/>
                </a:lnTo>
                <a:cubicBezTo>
                  <a:pt x="310036" y="391243"/>
                  <a:pt x="331975" y="411801"/>
                  <a:pt x="345495" y="439399"/>
                </a:cubicBezTo>
                <a:lnTo>
                  <a:pt x="359511" y="482012"/>
                </a:lnTo>
                <a:lnTo>
                  <a:pt x="359511" y="643893"/>
                </a:lnTo>
                <a:lnTo>
                  <a:pt x="353772" y="685030"/>
                </a:lnTo>
                <a:cubicBezTo>
                  <a:pt x="346070" y="709168"/>
                  <a:pt x="334539" y="729681"/>
                  <a:pt x="319180" y="746570"/>
                </a:cubicBezTo>
                <a:cubicBezTo>
                  <a:pt x="288461" y="780348"/>
                  <a:pt x="242968" y="797421"/>
                  <a:pt x="182700" y="797789"/>
                </a:cubicBezTo>
                <a:cubicBezTo>
                  <a:pt x="122427" y="797421"/>
                  <a:pt x="76931" y="780348"/>
                  <a:pt x="46213" y="746570"/>
                </a:cubicBezTo>
                <a:cubicBezTo>
                  <a:pt x="15494" y="712792"/>
                  <a:pt x="90" y="664516"/>
                  <a:pt x="0" y="601742"/>
                </a:cubicBezTo>
                <a:lnTo>
                  <a:pt x="0" y="537068"/>
                </a:lnTo>
                <a:lnTo>
                  <a:pt x="115761" y="537068"/>
                </a:lnTo>
                <a:lnTo>
                  <a:pt x="115761" y="609547"/>
                </a:lnTo>
                <a:cubicBezTo>
                  <a:pt x="115970" y="637145"/>
                  <a:pt x="121688" y="656937"/>
                  <a:pt x="132914" y="668924"/>
                </a:cubicBezTo>
                <a:cubicBezTo>
                  <a:pt x="144141" y="680910"/>
                  <a:pt x="159620" y="686764"/>
                  <a:pt x="179353" y="686486"/>
                </a:cubicBezTo>
                <a:cubicBezTo>
                  <a:pt x="199086" y="687136"/>
                  <a:pt x="214566" y="681096"/>
                  <a:pt x="225792" y="668366"/>
                </a:cubicBezTo>
                <a:cubicBezTo>
                  <a:pt x="237018" y="655636"/>
                  <a:pt x="242736" y="632313"/>
                  <a:pt x="242945" y="598396"/>
                </a:cubicBezTo>
                <a:lnTo>
                  <a:pt x="242945" y="537068"/>
                </a:lnTo>
                <a:cubicBezTo>
                  <a:pt x="243084" y="501224"/>
                  <a:pt x="236669" y="475625"/>
                  <a:pt x="223700" y="460270"/>
                </a:cubicBezTo>
                <a:cubicBezTo>
                  <a:pt x="210731" y="444915"/>
                  <a:pt x="190370" y="437435"/>
                  <a:pt x="162619" y="437830"/>
                </a:cubicBezTo>
                <a:lnTo>
                  <a:pt x="121339" y="437830"/>
                </a:lnTo>
                <a:lnTo>
                  <a:pt x="121339" y="326526"/>
                </a:lnTo>
                <a:lnTo>
                  <a:pt x="169312" y="326526"/>
                </a:lnTo>
                <a:cubicBezTo>
                  <a:pt x="192392" y="326991"/>
                  <a:pt x="210382" y="321044"/>
                  <a:pt x="223282" y="308684"/>
                </a:cubicBezTo>
                <a:cubicBezTo>
                  <a:pt x="236181" y="296325"/>
                  <a:pt x="242736" y="274765"/>
                  <a:pt x="242945" y="244006"/>
                </a:cubicBezTo>
                <a:lnTo>
                  <a:pt x="242945" y="200516"/>
                </a:lnTo>
                <a:cubicBezTo>
                  <a:pt x="242736" y="166062"/>
                  <a:pt x="237018" y="142412"/>
                  <a:pt x="225792" y="129564"/>
                </a:cubicBezTo>
                <a:cubicBezTo>
                  <a:pt x="214566" y="116716"/>
                  <a:pt x="199086" y="110629"/>
                  <a:pt x="179353" y="111303"/>
                </a:cubicBezTo>
                <a:cubicBezTo>
                  <a:pt x="159620" y="111024"/>
                  <a:pt x="144141" y="116879"/>
                  <a:pt x="132914" y="128867"/>
                </a:cubicBezTo>
                <a:cubicBezTo>
                  <a:pt x="121688" y="140855"/>
                  <a:pt x="115970" y="160649"/>
                  <a:pt x="115761" y="188249"/>
                </a:cubicBezTo>
                <a:lnTo>
                  <a:pt x="115761" y="238430"/>
                </a:lnTo>
                <a:lnTo>
                  <a:pt x="0" y="238430"/>
                </a:lnTo>
                <a:lnTo>
                  <a:pt x="0" y="196055"/>
                </a:lnTo>
                <a:cubicBezTo>
                  <a:pt x="90" y="133277"/>
                  <a:pt x="15494" y="84998"/>
                  <a:pt x="46213" y="51220"/>
                </a:cubicBezTo>
                <a:cubicBezTo>
                  <a:pt x="76931" y="17441"/>
                  <a:pt x="122427" y="368"/>
                  <a:pt x="1827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39700">
              <a:srgbClr val="1BE8BE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>
              <a:defRPr sz="88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endParaRPr lang="zh-TW" altLang="en-US"/>
          </a:p>
        </p:txBody>
      </p:sp>
      <p:sp>
        <p:nvSpPr>
          <p:cNvPr id="27" name="文字方塊 8">
            <a:extLst>
              <a:ext uri="{FF2B5EF4-FFF2-40B4-BE49-F238E27FC236}">
                <a16:creationId xmlns:a16="http://schemas.microsoft.com/office/drawing/2014/main" id="{F83EC91A-49ED-45B6-82F6-BFD83F0F36E5}"/>
              </a:ext>
            </a:extLst>
          </p:cNvPr>
          <p:cNvSpPr txBox="1"/>
          <p:nvPr/>
        </p:nvSpPr>
        <p:spPr>
          <a:xfrm>
            <a:off x="1045369" y="1963725"/>
            <a:ext cx="245686" cy="882361"/>
          </a:xfrm>
          <a:custGeom>
            <a:avLst/>
            <a:gdLst/>
            <a:ahLst/>
            <a:cxnLst/>
            <a:rect l="l" t="t" r="r" b="b"/>
            <a:pathLst>
              <a:path w="217173" h="779959">
                <a:moveTo>
                  <a:pt x="134800" y="0"/>
                </a:moveTo>
                <a:lnTo>
                  <a:pt x="217173" y="0"/>
                </a:lnTo>
                <a:lnTo>
                  <a:pt x="217173" y="779959"/>
                </a:lnTo>
                <a:lnTo>
                  <a:pt x="94726" y="779959"/>
                </a:lnTo>
                <a:lnTo>
                  <a:pt x="94726" y="184856"/>
                </a:lnTo>
                <a:lnTo>
                  <a:pt x="0" y="184856"/>
                </a:lnTo>
                <a:lnTo>
                  <a:pt x="0" y="98070"/>
                </a:lnTo>
                <a:cubicBezTo>
                  <a:pt x="45876" y="97257"/>
                  <a:pt x="77818" y="87459"/>
                  <a:pt x="95826" y="68677"/>
                </a:cubicBezTo>
                <a:cubicBezTo>
                  <a:pt x="113833" y="49894"/>
                  <a:pt x="126824" y="27002"/>
                  <a:pt x="134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39700">
              <a:srgbClr val="1BE8BE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 sz="8800">
              <a:solidFill>
                <a:schemeClr val="bg1"/>
              </a:solidFill>
              <a:latin typeface="Bebas Neue" panose="020B0606020202050201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/>
              <a:t>實際演練 </a:t>
            </a:r>
            <a:r>
              <a:rPr lang="en-US" altLang="zh-TW" b="1"/>
              <a:t>–</a:t>
            </a:r>
            <a:r>
              <a:rPr lang="zh-TW" altLang="en-US" b="1"/>
              <a:t> </a:t>
            </a:r>
            <a:r>
              <a:rPr lang="en-US" altLang="zh-TW" b="1"/>
              <a:t>Wi-Fi</a:t>
            </a:r>
            <a:r>
              <a:rPr lang="zh-TW" altLang="en-US" b="1"/>
              <a:t> </a:t>
            </a:r>
            <a:r>
              <a:rPr lang="en-US" altLang="zh-TW" b="1"/>
              <a:t>AP</a:t>
            </a:r>
            <a:endParaRPr lang="en-US"/>
          </a:p>
        </p:txBody>
      </p:sp>
      <p:sp>
        <p:nvSpPr>
          <p:cNvPr id="6" name="文字方塊 22">
            <a:extLst>
              <a:ext uri="{FF2B5EF4-FFF2-40B4-BE49-F238E27FC236}">
                <a16:creationId xmlns:a16="http://schemas.microsoft.com/office/drawing/2014/main" id="{C761A715-550E-4367-9C53-19E729EE3303}"/>
              </a:ext>
            </a:extLst>
          </p:cNvPr>
          <p:cNvSpPr txBox="1"/>
          <p:nvPr/>
        </p:nvSpPr>
        <p:spPr>
          <a:xfrm>
            <a:off x="4805882" y="3182877"/>
            <a:ext cx="2809792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下載 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Wireless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AP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Station</a:t>
            </a:r>
          </a:p>
        </p:txBody>
      </p:sp>
      <p:sp>
        <p:nvSpPr>
          <p:cNvPr id="8" name="文字方塊 34">
            <a:extLst>
              <a:ext uri="{FF2B5EF4-FFF2-40B4-BE49-F238E27FC236}">
                <a16:creationId xmlns:a16="http://schemas.microsoft.com/office/drawing/2014/main" id="{E6C2004B-61D3-4B9B-88AF-95D52A85B20E}"/>
              </a:ext>
            </a:extLst>
          </p:cNvPr>
          <p:cNvSpPr txBox="1"/>
          <p:nvPr/>
        </p:nvSpPr>
        <p:spPr>
          <a:xfrm>
            <a:off x="1277963" y="3182877"/>
            <a:ext cx="2832608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安裝</a:t>
            </a:r>
            <a:endParaRPr lang="en-US" altLang="zh-TW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r>
              <a:rPr lang="en-US" altLang="zh-TW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QWA-AC2600</a:t>
            </a:r>
          </a:p>
        </p:txBody>
      </p:sp>
      <p:sp>
        <p:nvSpPr>
          <p:cNvPr id="11" name="文字方塊 37">
            <a:extLst>
              <a:ext uri="{FF2B5EF4-FFF2-40B4-BE49-F238E27FC236}">
                <a16:creationId xmlns:a16="http://schemas.microsoft.com/office/drawing/2014/main" id="{B32E6AE2-ADF2-4DDD-9690-6CF95C688AF7}"/>
              </a:ext>
            </a:extLst>
          </p:cNvPr>
          <p:cNvSpPr txBox="1"/>
          <p:nvPr/>
        </p:nvSpPr>
        <p:spPr>
          <a:xfrm>
            <a:off x="8525175" y="3182877"/>
            <a:ext cx="2696998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24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新增 </a:t>
            </a:r>
            <a:r>
              <a:rPr lang="en-US" altLang="zh-TW" sz="24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5G/2.4G</a:t>
            </a:r>
            <a:r>
              <a:rPr lang="zh-TW" altLang="en-US" sz="24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 存取點，並設定密碼</a:t>
            </a:r>
          </a:p>
        </p:txBody>
      </p:sp>
    </p:spTree>
    <p:extLst>
      <p:ext uri="{BB962C8B-B14F-4D97-AF65-F5344CB8AC3E}">
        <p14:creationId xmlns:p14="http://schemas.microsoft.com/office/powerpoint/2010/main" val="1119526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/>
              <a:t>實際演練 </a:t>
            </a:r>
            <a:r>
              <a:rPr lang="en-US" altLang="zh-TW" b="1"/>
              <a:t>–</a:t>
            </a:r>
            <a:r>
              <a:rPr lang="zh-TW" altLang="en-US" b="1"/>
              <a:t> 路由拓墣</a:t>
            </a:r>
            <a:endParaRPr 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099A1507-F987-4B9D-A9D5-740795888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16" y="1351970"/>
            <a:ext cx="10832907" cy="5064736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182964FD-B5FE-42D7-960B-727E2DC5ABCA}"/>
              </a:ext>
            </a:extLst>
          </p:cNvPr>
          <p:cNvSpPr txBox="1"/>
          <p:nvPr/>
        </p:nvSpPr>
        <p:spPr>
          <a:xfrm>
            <a:off x="844074" y="1888974"/>
            <a:ext cx="1591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endParaRPr lang="zh-TW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EC2151C-7961-4000-9233-5E071B6531A8}"/>
              </a:ext>
            </a:extLst>
          </p:cNvPr>
          <p:cNvSpPr txBox="1"/>
          <p:nvPr/>
        </p:nvSpPr>
        <p:spPr>
          <a:xfrm>
            <a:off x="4297409" y="3036600"/>
            <a:ext cx="1261024" cy="566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 NIC</a:t>
            </a:r>
            <a:endParaRPr lang="zh-TW" altLang="en-US" sz="1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52742DB8-CD0D-4D8E-ACF0-5678B4A338D3}"/>
              </a:ext>
            </a:extLst>
          </p:cNvPr>
          <p:cNvSpPr txBox="1"/>
          <p:nvPr/>
        </p:nvSpPr>
        <p:spPr>
          <a:xfrm>
            <a:off x="5246330" y="2949336"/>
            <a:ext cx="1380595" cy="348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Switch</a:t>
            </a:r>
            <a:endParaRPr lang="zh-TW" altLang="en-US" sz="1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E54AFC22-B11A-402F-821A-49D75F4E4511}"/>
              </a:ext>
            </a:extLst>
          </p:cNvPr>
          <p:cNvSpPr txBox="1"/>
          <p:nvPr/>
        </p:nvSpPr>
        <p:spPr>
          <a:xfrm>
            <a:off x="5246330" y="3884338"/>
            <a:ext cx="1380595" cy="348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Switch</a:t>
            </a:r>
            <a:endParaRPr lang="zh-TW" altLang="en-US" sz="1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F5F232B3-C847-493C-87D6-0CE17448907A}"/>
              </a:ext>
            </a:extLst>
          </p:cNvPr>
          <p:cNvSpPr txBox="1"/>
          <p:nvPr/>
        </p:nvSpPr>
        <p:spPr>
          <a:xfrm>
            <a:off x="7297486" y="1888974"/>
            <a:ext cx="14713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>
                <a:latin typeface="Arial" panose="020B0604020202020204" pitchFamily="34" charset="0"/>
                <a:cs typeface="Arial" panose="020B0604020202020204" pitchFamily="34" charset="0"/>
              </a:rPr>
              <a:t>Virtual_NIC_1 (WAN)</a:t>
            </a:r>
            <a:endParaRPr lang="zh-TW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DDA1771-4E50-47AD-978C-207F491EC58B}"/>
              </a:ext>
            </a:extLst>
          </p:cNvPr>
          <p:cNvSpPr txBox="1"/>
          <p:nvPr/>
        </p:nvSpPr>
        <p:spPr>
          <a:xfrm>
            <a:off x="7297486" y="3902131"/>
            <a:ext cx="17330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" dirty="0">
                <a:latin typeface="Arial" panose="020B0604020202020204" pitchFamily="34" charset="0"/>
                <a:cs typeface="Arial" panose="020B0604020202020204" pitchFamily="34" charset="0"/>
              </a:rPr>
              <a:t>Virtual_NIC_2 (LAN)</a:t>
            </a:r>
            <a:endParaRPr lang="zh-TW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A9C727E8-C8E9-4BA5-A504-ABC8A38EA514}"/>
              </a:ext>
            </a:extLst>
          </p:cNvPr>
          <p:cNvSpPr txBox="1"/>
          <p:nvPr/>
        </p:nvSpPr>
        <p:spPr>
          <a:xfrm>
            <a:off x="8694512" y="3506932"/>
            <a:ext cx="886628" cy="487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endParaRPr lang="zh-TW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F046B9DD-E565-474A-B535-5096389B08F8}"/>
              </a:ext>
            </a:extLst>
          </p:cNvPr>
          <p:cNvSpPr txBox="1"/>
          <p:nvPr/>
        </p:nvSpPr>
        <p:spPr>
          <a:xfrm>
            <a:off x="7909779" y="5532788"/>
            <a:ext cx="1380595" cy="348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VM</a:t>
            </a:r>
            <a:endParaRPr lang="zh-TW" altLang="en-US" sz="1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193F5293-D08A-4DAB-8A95-BE84A16FBE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49"/>
          <a:stretch/>
        </p:blipFill>
        <p:spPr>
          <a:xfrm>
            <a:off x="9332845" y="2807405"/>
            <a:ext cx="1808369" cy="45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31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C08B976F-3789-4C82-B500-068F24A13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200" y="2406050"/>
            <a:ext cx="5689600" cy="1193489"/>
          </a:xfrm>
        </p:spPr>
        <p:txBody>
          <a:bodyPr/>
          <a:lstStyle/>
          <a:p>
            <a:r>
              <a:rPr lang="en-US" altLang="zh-TW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</a:t>
            </a:r>
            <a:endParaRPr lang="zh-TW" altLang="en-US" sz="8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圖片 4" descr="一張含有 藍色, 坐 的圖片&#10;&#10;自動產生的描述">
            <a:extLst>
              <a:ext uri="{FF2B5EF4-FFF2-40B4-BE49-F238E27FC236}">
                <a16:creationId xmlns:a16="http://schemas.microsoft.com/office/drawing/2014/main" id="{1B509B32-0740-4AFE-9E42-F9F346B44F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770" y="4452732"/>
            <a:ext cx="413985" cy="4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80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31 -0.02662 L 0.34948 -0.020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圖片 142">
            <a:extLst>
              <a:ext uri="{FF2B5EF4-FFF2-40B4-BE49-F238E27FC236}">
                <a16:creationId xmlns:a16="http://schemas.microsoft.com/office/drawing/2014/main" id="{B7F3B67A-55C0-4997-A66A-C3F5EC1850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097" y="2371402"/>
            <a:ext cx="964852" cy="8676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/>
              <a:t>實際演練 </a:t>
            </a:r>
            <a:r>
              <a:rPr lang="en-US" altLang="zh-TW" b="1"/>
              <a:t>–</a:t>
            </a:r>
            <a:r>
              <a:rPr lang="zh-TW" altLang="en-US" b="1"/>
              <a:t> 企業應用案例</a:t>
            </a:r>
            <a:endParaRPr lang="en-US"/>
          </a:p>
        </p:txBody>
      </p:sp>
      <p:pic>
        <p:nvPicPr>
          <p:cNvPr id="4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4353" y="59544"/>
            <a:ext cx="8475997" cy="46586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9503" y="1312838"/>
            <a:ext cx="11295667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20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RouterOS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 </a:t>
            </a:r>
            <a:r>
              <a:rPr lang="en-US" altLang="zh-TW" sz="20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EoIP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Tunnel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技術 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IPsec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加密，在各個 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ISP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間合併頻寬來建立 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VPN Tunnel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sz="20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80DD5040-CB1A-4095-9D02-8C1559B1BB46}"/>
              </a:ext>
            </a:extLst>
          </p:cNvPr>
          <p:cNvGrpSpPr/>
          <p:nvPr/>
        </p:nvGrpSpPr>
        <p:grpSpPr>
          <a:xfrm>
            <a:off x="807723" y="1839829"/>
            <a:ext cx="3158832" cy="731114"/>
            <a:chOff x="278885" y="2641873"/>
            <a:chExt cx="3773684" cy="873422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FC56968D-7A0B-4393-9784-FC430FBA8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885" y="2921866"/>
              <a:ext cx="3773684" cy="593429"/>
            </a:xfrm>
            <a:prstGeom prst="rect">
              <a:avLst/>
            </a:prstGeom>
          </p:spPr>
        </p:pic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33CA8EC3-98ED-4436-BF05-33DD8FFA79B1}"/>
                </a:ext>
              </a:extLst>
            </p:cNvPr>
            <p:cNvSpPr/>
            <p:nvPr/>
          </p:nvSpPr>
          <p:spPr>
            <a:xfrm>
              <a:off x="1357534" y="2641873"/>
              <a:ext cx="1616386" cy="515809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381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71DE7256-2F48-424C-B4D2-53ED6A6DA9AA}"/>
              </a:ext>
            </a:extLst>
          </p:cNvPr>
          <p:cNvSpPr/>
          <p:nvPr/>
        </p:nvSpPr>
        <p:spPr>
          <a:xfrm>
            <a:off x="1948560" y="187210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主機房</a:t>
            </a:r>
            <a:endParaRPr lang="en-US" altLang="zh-TW" b="1" dirty="0">
              <a:solidFill>
                <a:schemeClr val="bg1"/>
              </a:solidFill>
              <a:latin typeface="微軟正黑體"/>
              <a:ea typeface="微軟正黑體"/>
              <a:cs typeface="Arial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B9EA1B43-01A0-4C69-8AF9-EEE7518C8E1D}"/>
              </a:ext>
            </a:extLst>
          </p:cNvPr>
          <p:cNvGrpSpPr/>
          <p:nvPr/>
        </p:nvGrpSpPr>
        <p:grpSpPr>
          <a:xfrm>
            <a:off x="8175932" y="1839829"/>
            <a:ext cx="3158832" cy="731114"/>
            <a:chOff x="278885" y="2641873"/>
            <a:chExt cx="3773684" cy="873422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E77FA953-4F61-4AB4-A9CE-7C623438B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885" y="2921866"/>
              <a:ext cx="3773684" cy="593429"/>
            </a:xfrm>
            <a:prstGeom prst="rect">
              <a:avLst/>
            </a:prstGeom>
          </p:spPr>
        </p:pic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E3AFA7E6-A180-4F6C-92E8-534021ADB96F}"/>
                </a:ext>
              </a:extLst>
            </p:cNvPr>
            <p:cNvSpPr/>
            <p:nvPr/>
          </p:nvSpPr>
          <p:spPr>
            <a:xfrm>
              <a:off x="1357534" y="2641873"/>
              <a:ext cx="1616386" cy="515809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381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9A95D69B-1F3E-4686-A4DD-65B40364D187}"/>
              </a:ext>
            </a:extLst>
          </p:cNvPr>
          <p:cNvSpPr/>
          <p:nvPr/>
        </p:nvSpPr>
        <p:spPr>
          <a:xfrm>
            <a:off x="9201352" y="187210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備援機房</a:t>
            </a:r>
            <a:endParaRPr lang="en-US" altLang="zh-TW" b="1" dirty="0">
              <a:solidFill>
                <a:schemeClr val="bg1"/>
              </a:solidFill>
              <a:latin typeface="微軟正黑體"/>
              <a:ea typeface="微軟正黑體"/>
              <a:cs typeface="Arial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382E0B18-2129-4D7E-AF09-5800F6DBA9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034" y="4277208"/>
            <a:ext cx="1258061" cy="796719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AE2C395C-BC8B-46A7-979D-7582960936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64" y="2463526"/>
            <a:ext cx="1116825" cy="1019001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14B33EC2-5F2B-4BD7-BB06-BF0293DA4F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692" y="4106103"/>
            <a:ext cx="630368" cy="612528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BBD5B02B-AE0C-4BDA-8091-70F67BAD1B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375" y="2371402"/>
            <a:ext cx="964852" cy="867659"/>
          </a:xfrm>
          <a:prstGeom prst="rect">
            <a:avLst/>
          </a:prstGeom>
        </p:spPr>
      </p:pic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34262E58-6A35-4433-8182-D4DC3D12D466}"/>
              </a:ext>
            </a:extLst>
          </p:cNvPr>
          <p:cNvCxnSpPr>
            <a:cxnSpLocks/>
          </p:cNvCxnSpPr>
          <p:nvPr/>
        </p:nvCxnSpPr>
        <p:spPr>
          <a:xfrm flipV="1">
            <a:off x="2181834" y="2932843"/>
            <a:ext cx="1461609" cy="139673"/>
          </a:xfrm>
          <a:prstGeom prst="line">
            <a:avLst/>
          </a:prstGeom>
          <a:ln w="28575">
            <a:solidFill>
              <a:srgbClr val="01F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6E65BDFD-68EE-4141-84D9-69F8CDA6CCE2}"/>
              </a:ext>
            </a:extLst>
          </p:cNvPr>
          <p:cNvCxnSpPr>
            <a:cxnSpLocks/>
          </p:cNvCxnSpPr>
          <p:nvPr/>
        </p:nvCxnSpPr>
        <p:spPr>
          <a:xfrm>
            <a:off x="2187176" y="3068320"/>
            <a:ext cx="629697" cy="1122396"/>
          </a:xfrm>
          <a:prstGeom prst="line">
            <a:avLst/>
          </a:prstGeom>
          <a:ln w="28575">
            <a:solidFill>
              <a:srgbClr val="01F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25F398E9-1B9B-4BD2-B2C3-9DBF1975634F}"/>
              </a:ext>
            </a:extLst>
          </p:cNvPr>
          <p:cNvCxnSpPr>
            <a:cxnSpLocks/>
          </p:cNvCxnSpPr>
          <p:nvPr/>
        </p:nvCxnSpPr>
        <p:spPr>
          <a:xfrm>
            <a:off x="1518329" y="3516395"/>
            <a:ext cx="0" cy="500193"/>
          </a:xfrm>
          <a:prstGeom prst="line">
            <a:avLst/>
          </a:prstGeom>
          <a:ln w="28575">
            <a:solidFill>
              <a:srgbClr val="01F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id="{7A681D10-951A-4B4A-9D09-D3A691E51F43}"/>
              </a:ext>
            </a:extLst>
          </p:cNvPr>
          <p:cNvCxnSpPr>
            <a:cxnSpLocks/>
          </p:cNvCxnSpPr>
          <p:nvPr/>
        </p:nvCxnSpPr>
        <p:spPr>
          <a:xfrm>
            <a:off x="1518329" y="4796555"/>
            <a:ext cx="0" cy="500193"/>
          </a:xfrm>
          <a:prstGeom prst="line">
            <a:avLst/>
          </a:prstGeom>
          <a:ln w="28575">
            <a:solidFill>
              <a:srgbClr val="01F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圖片 44">
            <a:extLst>
              <a:ext uri="{FF2B5EF4-FFF2-40B4-BE49-F238E27FC236}">
                <a16:creationId xmlns:a16="http://schemas.microsoft.com/office/drawing/2014/main" id="{5F2C611E-EF34-457A-B0C9-9A596A42B98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06"/>
          <a:stretch/>
        </p:blipFill>
        <p:spPr>
          <a:xfrm>
            <a:off x="2431825" y="5498745"/>
            <a:ext cx="1400479" cy="342379"/>
          </a:xfrm>
          <a:prstGeom prst="rect">
            <a:avLst/>
          </a:prstGeom>
        </p:spPr>
      </p:pic>
      <p:sp>
        <p:nvSpPr>
          <p:cNvPr id="46" name="文字方塊 45">
            <a:extLst>
              <a:ext uri="{FF2B5EF4-FFF2-40B4-BE49-F238E27FC236}">
                <a16:creationId xmlns:a16="http://schemas.microsoft.com/office/drawing/2014/main" id="{EF4CFA71-A5E1-449D-B61A-3D499CA273D0}"/>
              </a:ext>
            </a:extLst>
          </p:cNvPr>
          <p:cNvSpPr txBox="1"/>
          <p:nvPr/>
        </p:nvSpPr>
        <p:spPr>
          <a:xfrm>
            <a:off x="3906748" y="2963817"/>
            <a:ext cx="627095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ctr">
              <a:defRPr sz="1400" b="1">
                <a:solidFill>
                  <a:schemeClr val="bg1"/>
                </a:solidFill>
                <a:latin typeface="微軟正黑體"/>
                <a:ea typeface="微軟正黑體"/>
                <a:cs typeface="Arial"/>
              </a:defRPr>
            </a:lvl1pPr>
          </a:lstStyle>
          <a:p>
            <a:r>
              <a:rPr lang="en-US" altLang="zh-TW" sz="1050" dirty="0"/>
              <a:t>Router</a:t>
            </a:r>
            <a:endParaRPr lang="zh-TW" altLang="en-US" sz="1050" dirty="0"/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B78D282C-BF0B-4BB0-844F-B4A6E3282740}"/>
              </a:ext>
            </a:extLst>
          </p:cNvPr>
          <p:cNvSpPr txBox="1"/>
          <p:nvPr/>
        </p:nvSpPr>
        <p:spPr>
          <a:xfrm>
            <a:off x="5569826" y="2570943"/>
            <a:ext cx="1016625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ctr">
              <a:defRPr b="1">
                <a:solidFill>
                  <a:schemeClr val="bg1"/>
                </a:solidFill>
                <a:latin typeface="微軟正黑體"/>
                <a:ea typeface="微軟正黑體"/>
                <a:cs typeface="Arial"/>
              </a:defRPr>
            </a:lvl1pPr>
          </a:lstStyle>
          <a:p>
            <a:r>
              <a:rPr lang="zh-TW" altLang="en-US" sz="1050" dirty="0"/>
              <a:t>光纖專線</a:t>
            </a:r>
            <a:r>
              <a:rPr lang="en-US" altLang="zh-TW" sz="1050" dirty="0"/>
              <a:t>60M</a:t>
            </a:r>
            <a:endParaRPr lang="zh-TW" altLang="en-US" sz="1050" dirty="0"/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96543B56-C7A0-476F-9B92-85046DBE2C55}"/>
              </a:ext>
            </a:extLst>
          </p:cNvPr>
          <p:cNvSpPr txBox="1"/>
          <p:nvPr/>
        </p:nvSpPr>
        <p:spPr>
          <a:xfrm>
            <a:off x="482186" y="4911378"/>
            <a:ext cx="957313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ctr">
              <a:defRPr b="1">
                <a:solidFill>
                  <a:schemeClr val="bg1"/>
                </a:solidFill>
                <a:latin typeface="微軟正黑體"/>
                <a:ea typeface="微軟正黑體"/>
                <a:cs typeface="Arial"/>
              </a:defRPr>
            </a:lvl1pPr>
          </a:lstStyle>
          <a:p>
            <a:r>
              <a:rPr lang="en-US" altLang="zh-TW" sz="1050" dirty="0"/>
              <a:t>Server Farm</a:t>
            </a:r>
            <a:endParaRPr lang="zh-TW" altLang="en-US" sz="1050" dirty="0"/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8DC0BEE5-EB06-4F39-A2BB-A7EB885D4D2F}"/>
              </a:ext>
            </a:extLst>
          </p:cNvPr>
          <p:cNvSpPr txBox="1"/>
          <p:nvPr/>
        </p:nvSpPr>
        <p:spPr>
          <a:xfrm>
            <a:off x="2428987" y="5093666"/>
            <a:ext cx="1406154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ctr">
              <a:defRPr sz="1400" b="1">
                <a:solidFill>
                  <a:schemeClr val="bg1"/>
                </a:solidFill>
                <a:latin typeface="微軟正黑體"/>
                <a:ea typeface="微軟正黑體"/>
                <a:cs typeface="Arial"/>
              </a:defRPr>
            </a:lvl1pPr>
          </a:lstStyle>
          <a:p>
            <a:r>
              <a:rPr lang="en-US" altLang="zh-TW" sz="1050" dirty="0"/>
              <a:t>QNAP Router-NAS</a:t>
            </a:r>
            <a:endParaRPr lang="zh-TW" altLang="en-US" sz="1050" dirty="0"/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38761709-8864-4ED9-A664-581A2552A2B1}"/>
              </a:ext>
            </a:extLst>
          </p:cNvPr>
          <p:cNvSpPr txBox="1"/>
          <p:nvPr/>
        </p:nvSpPr>
        <p:spPr>
          <a:xfrm>
            <a:off x="2708711" y="5830442"/>
            <a:ext cx="846706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ctr">
              <a:defRPr sz="1400" b="1">
                <a:solidFill>
                  <a:schemeClr val="bg1"/>
                </a:solidFill>
                <a:latin typeface="微軟正黑體"/>
                <a:ea typeface="微軟正黑體"/>
                <a:cs typeface="Arial"/>
              </a:defRPr>
            </a:lvl1pPr>
          </a:lstStyle>
          <a:p>
            <a:r>
              <a:rPr lang="en-US" altLang="zh-TW" sz="1050" dirty="0" err="1"/>
              <a:t>RouterOS</a:t>
            </a:r>
            <a:endParaRPr lang="zh-TW" altLang="en-US" sz="1050" dirty="0"/>
          </a:p>
        </p:txBody>
      </p:sp>
      <p:pic>
        <p:nvPicPr>
          <p:cNvPr id="52" name="圖片 51">
            <a:extLst>
              <a:ext uri="{FF2B5EF4-FFF2-40B4-BE49-F238E27FC236}">
                <a16:creationId xmlns:a16="http://schemas.microsoft.com/office/drawing/2014/main" id="{BD600FD8-C5E4-4432-B449-06218E52F3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3597" y="2463526"/>
            <a:ext cx="1116825" cy="1019001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2A1EA053-0F01-4606-B991-A7E760D810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825" y="4106103"/>
            <a:ext cx="630368" cy="612528"/>
          </a:xfrm>
          <a:prstGeom prst="rect">
            <a:avLst/>
          </a:prstGeom>
        </p:spPr>
      </p:pic>
      <p:cxnSp>
        <p:nvCxnSpPr>
          <p:cNvPr id="61" name="直線接點 60">
            <a:extLst>
              <a:ext uri="{FF2B5EF4-FFF2-40B4-BE49-F238E27FC236}">
                <a16:creationId xmlns:a16="http://schemas.microsoft.com/office/drawing/2014/main" id="{0A4B5DB9-4DD7-4189-8C18-CBD23E87DAD2}"/>
              </a:ext>
            </a:extLst>
          </p:cNvPr>
          <p:cNvCxnSpPr>
            <a:cxnSpLocks/>
          </p:cNvCxnSpPr>
          <p:nvPr/>
        </p:nvCxnSpPr>
        <p:spPr>
          <a:xfrm flipH="1" flipV="1">
            <a:off x="8468728" y="2932843"/>
            <a:ext cx="1461609" cy="139673"/>
          </a:xfrm>
          <a:prstGeom prst="line">
            <a:avLst/>
          </a:prstGeom>
          <a:ln w="28575">
            <a:solidFill>
              <a:srgbClr val="01F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59A7769C-9BC9-450B-A432-27B5ABCBFE17}"/>
              </a:ext>
            </a:extLst>
          </p:cNvPr>
          <p:cNvCxnSpPr>
            <a:cxnSpLocks/>
          </p:cNvCxnSpPr>
          <p:nvPr/>
        </p:nvCxnSpPr>
        <p:spPr>
          <a:xfrm flipH="1">
            <a:off x="9515923" y="3068320"/>
            <a:ext cx="409073" cy="1122396"/>
          </a:xfrm>
          <a:prstGeom prst="line">
            <a:avLst/>
          </a:prstGeom>
          <a:ln w="28575">
            <a:solidFill>
              <a:srgbClr val="01F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接點 62">
            <a:extLst>
              <a:ext uri="{FF2B5EF4-FFF2-40B4-BE49-F238E27FC236}">
                <a16:creationId xmlns:a16="http://schemas.microsoft.com/office/drawing/2014/main" id="{CEB31B9B-1B46-4B6E-97A4-DA48EBF6C2D5}"/>
              </a:ext>
            </a:extLst>
          </p:cNvPr>
          <p:cNvCxnSpPr>
            <a:cxnSpLocks/>
          </p:cNvCxnSpPr>
          <p:nvPr/>
        </p:nvCxnSpPr>
        <p:spPr>
          <a:xfrm>
            <a:off x="10554462" y="3516395"/>
            <a:ext cx="0" cy="500193"/>
          </a:xfrm>
          <a:prstGeom prst="line">
            <a:avLst/>
          </a:prstGeom>
          <a:ln w="28575">
            <a:solidFill>
              <a:srgbClr val="01F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接點 63">
            <a:extLst>
              <a:ext uri="{FF2B5EF4-FFF2-40B4-BE49-F238E27FC236}">
                <a16:creationId xmlns:a16="http://schemas.microsoft.com/office/drawing/2014/main" id="{C4CBA0EE-DAE0-4E37-8AA7-0B439A7ED978}"/>
              </a:ext>
            </a:extLst>
          </p:cNvPr>
          <p:cNvCxnSpPr>
            <a:cxnSpLocks/>
          </p:cNvCxnSpPr>
          <p:nvPr/>
        </p:nvCxnSpPr>
        <p:spPr>
          <a:xfrm>
            <a:off x="10554462" y="4796555"/>
            <a:ext cx="0" cy="500193"/>
          </a:xfrm>
          <a:prstGeom prst="line">
            <a:avLst/>
          </a:prstGeom>
          <a:ln w="28575">
            <a:solidFill>
              <a:srgbClr val="01F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E16F4F17-00BC-4D1A-9046-FFB9323B7BEC}"/>
              </a:ext>
            </a:extLst>
          </p:cNvPr>
          <p:cNvSpPr txBox="1"/>
          <p:nvPr/>
        </p:nvSpPr>
        <p:spPr>
          <a:xfrm>
            <a:off x="7658158" y="2957308"/>
            <a:ext cx="627095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ctr">
              <a:defRPr sz="1400" b="1">
                <a:solidFill>
                  <a:schemeClr val="bg1"/>
                </a:solidFill>
                <a:latin typeface="微軟正黑體"/>
                <a:ea typeface="微軟正黑體"/>
                <a:cs typeface="Arial"/>
              </a:defRPr>
            </a:lvl1pPr>
          </a:lstStyle>
          <a:p>
            <a:r>
              <a:rPr lang="en-US" altLang="zh-TW" sz="1050" dirty="0"/>
              <a:t>Router</a:t>
            </a:r>
            <a:endParaRPr lang="zh-TW" altLang="en-US" sz="1050" dirty="0"/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CC7532C7-0564-4E31-93DB-10A6456DC771}"/>
              </a:ext>
            </a:extLst>
          </p:cNvPr>
          <p:cNvSpPr txBox="1"/>
          <p:nvPr/>
        </p:nvSpPr>
        <p:spPr>
          <a:xfrm>
            <a:off x="10621407" y="3550837"/>
            <a:ext cx="976549" cy="4154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ctr">
              <a:defRPr b="1">
                <a:solidFill>
                  <a:schemeClr val="bg1"/>
                </a:solidFill>
                <a:latin typeface="微軟正黑體"/>
                <a:ea typeface="微軟正黑體"/>
                <a:cs typeface="Arial"/>
              </a:defRPr>
            </a:lvl1pPr>
          </a:lstStyle>
          <a:p>
            <a:r>
              <a:rPr lang="zh-TW" altLang="en-US" sz="1050" dirty="0"/>
              <a:t>主機房</a:t>
            </a:r>
            <a:endParaRPr lang="en-US" altLang="zh-TW" sz="1050" dirty="0"/>
          </a:p>
          <a:p>
            <a:r>
              <a:rPr lang="en-US" altLang="zh-TW" sz="1050" dirty="0"/>
              <a:t>Core-Switch</a:t>
            </a:r>
            <a:endParaRPr lang="zh-TW" altLang="en-US" sz="1050" dirty="0"/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20EFE2AD-0FEF-4F95-AEEB-363A1D511562}"/>
              </a:ext>
            </a:extLst>
          </p:cNvPr>
          <p:cNvSpPr txBox="1"/>
          <p:nvPr/>
        </p:nvSpPr>
        <p:spPr>
          <a:xfrm>
            <a:off x="10621090" y="4911378"/>
            <a:ext cx="957313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ctr">
              <a:defRPr b="1">
                <a:solidFill>
                  <a:schemeClr val="bg1"/>
                </a:solidFill>
                <a:latin typeface="微軟正黑體"/>
                <a:ea typeface="微軟正黑體"/>
                <a:cs typeface="Arial"/>
              </a:defRPr>
            </a:lvl1pPr>
          </a:lstStyle>
          <a:p>
            <a:r>
              <a:rPr lang="en-US" altLang="zh-TW" sz="1050" dirty="0"/>
              <a:t>Server Farm</a:t>
            </a:r>
            <a:endParaRPr lang="zh-TW" altLang="en-US" sz="1050" dirty="0"/>
          </a:p>
        </p:txBody>
      </p:sp>
      <p:cxnSp>
        <p:nvCxnSpPr>
          <p:cNvPr id="73" name="直線接點 72">
            <a:extLst>
              <a:ext uri="{FF2B5EF4-FFF2-40B4-BE49-F238E27FC236}">
                <a16:creationId xmlns:a16="http://schemas.microsoft.com/office/drawing/2014/main" id="{3683701E-0E05-4C13-9839-CFA2FB1DBE26}"/>
              </a:ext>
            </a:extLst>
          </p:cNvPr>
          <p:cNvCxnSpPr>
            <a:cxnSpLocks/>
          </p:cNvCxnSpPr>
          <p:nvPr/>
        </p:nvCxnSpPr>
        <p:spPr>
          <a:xfrm>
            <a:off x="4756439" y="2905272"/>
            <a:ext cx="2728094" cy="0"/>
          </a:xfrm>
          <a:prstGeom prst="line">
            <a:avLst/>
          </a:prstGeom>
          <a:ln w="28575">
            <a:solidFill>
              <a:srgbClr val="F96CA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圖片 84">
            <a:extLst>
              <a:ext uri="{FF2B5EF4-FFF2-40B4-BE49-F238E27FC236}">
                <a16:creationId xmlns:a16="http://schemas.microsoft.com/office/drawing/2014/main" id="{87D0C83E-2F3E-4EF0-AF40-2E72388751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508" y="5313581"/>
            <a:ext cx="764846" cy="402871"/>
          </a:xfrm>
          <a:prstGeom prst="rect">
            <a:avLst/>
          </a:prstGeom>
        </p:spPr>
      </p:pic>
      <p:pic>
        <p:nvPicPr>
          <p:cNvPr id="87" name="圖片 86">
            <a:extLst>
              <a:ext uri="{FF2B5EF4-FFF2-40B4-BE49-F238E27FC236}">
                <a16:creationId xmlns:a16="http://schemas.microsoft.com/office/drawing/2014/main" id="{BEEE9F47-E0FE-47F3-B21A-6BCCD922EA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325" y="4281307"/>
            <a:ext cx="967048" cy="298851"/>
          </a:xfrm>
          <a:prstGeom prst="rect">
            <a:avLst/>
          </a:prstGeom>
        </p:spPr>
      </p:pic>
      <p:pic>
        <p:nvPicPr>
          <p:cNvPr id="89" name="圖片 88">
            <a:extLst>
              <a:ext uri="{FF2B5EF4-FFF2-40B4-BE49-F238E27FC236}">
                <a16:creationId xmlns:a16="http://schemas.microsoft.com/office/drawing/2014/main" id="{4B9F28BA-9EAC-473C-B070-0BA825FAEB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770" y="4820645"/>
            <a:ext cx="1140158" cy="298849"/>
          </a:xfrm>
          <a:prstGeom prst="rect">
            <a:avLst/>
          </a:prstGeom>
        </p:spPr>
      </p:pic>
      <p:grpSp>
        <p:nvGrpSpPr>
          <p:cNvPr id="94" name="群組 93">
            <a:extLst>
              <a:ext uri="{FF2B5EF4-FFF2-40B4-BE49-F238E27FC236}">
                <a16:creationId xmlns:a16="http://schemas.microsoft.com/office/drawing/2014/main" id="{279678BC-47BA-44EE-BA27-309ED1E2861C}"/>
              </a:ext>
            </a:extLst>
          </p:cNvPr>
          <p:cNvGrpSpPr/>
          <p:nvPr/>
        </p:nvGrpSpPr>
        <p:grpSpPr>
          <a:xfrm>
            <a:off x="649163" y="5291832"/>
            <a:ext cx="1531542" cy="1095055"/>
            <a:chOff x="649163" y="5291832"/>
            <a:chExt cx="1531542" cy="1095055"/>
          </a:xfrm>
        </p:grpSpPr>
        <p:pic>
          <p:nvPicPr>
            <p:cNvPr id="83" name="圖片 82">
              <a:extLst>
                <a:ext uri="{FF2B5EF4-FFF2-40B4-BE49-F238E27FC236}">
                  <a16:creationId xmlns:a16="http://schemas.microsoft.com/office/drawing/2014/main" id="{AFEC95D8-1E84-4977-8FCE-E1602DBA6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163" y="5291832"/>
              <a:ext cx="504656" cy="555121"/>
            </a:xfrm>
            <a:prstGeom prst="rect">
              <a:avLst/>
            </a:prstGeom>
          </p:spPr>
        </p:pic>
        <p:pic>
          <p:nvPicPr>
            <p:cNvPr id="90" name="圖片 89">
              <a:extLst>
                <a:ext uri="{FF2B5EF4-FFF2-40B4-BE49-F238E27FC236}">
                  <a16:creationId xmlns:a16="http://schemas.microsoft.com/office/drawing/2014/main" id="{FC6637C8-0B74-4498-A2DF-A917813CF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0873" y="5291832"/>
              <a:ext cx="504656" cy="555121"/>
            </a:xfrm>
            <a:prstGeom prst="rect">
              <a:avLst/>
            </a:prstGeom>
          </p:spPr>
        </p:pic>
        <p:pic>
          <p:nvPicPr>
            <p:cNvPr id="91" name="圖片 90">
              <a:extLst>
                <a:ext uri="{FF2B5EF4-FFF2-40B4-BE49-F238E27FC236}">
                  <a16:creationId xmlns:a16="http://schemas.microsoft.com/office/drawing/2014/main" id="{BD4A3DC3-464B-4B1A-8202-A9F53B204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49" y="5291832"/>
              <a:ext cx="504656" cy="555121"/>
            </a:xfrm>
            <a:prstGeom prst="rect">
              <a:avLst/>
            </a:prstGeom>
          </p:spPr>
        </p:pic>
        <p:pic>
          <p:nvPicPr>
            <p:cNvPr id="92" name="圖片 91">
              <a:extLst>
                <a:ext uri="{FF2B5EF4-FFF2-40B4-BE49-F238E27FC236}">
                  <a16:creationId xmlns:a16="http://schemas.microsoft.com/office/drawing/2014/main" id="{99B63AB9-76A8-4FDC-802F-5E522D969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069" y="5831766"/>
              <a:ext cx="504656" cy="555121"/>
            </a:xfrm>
            <a:prstGeom prst="rect">
              <a:avLst/>
            </a:prstGeom>
          </p:spPr>
        </p:pic>
        <p:pic>
          <p:nvPicPr>
            <p:cNvPr id="93" name="圖片 92">
              <a:extLst>
                <a:ext uri="{FF2B5EF4-FFF2-40B4-BE49-F238E27FC236}">
                  <a16:creationId xmlns:a16="http://schemas.microsoft.com/office/drawing/2014/main" id="{F3447F58-9289-42E4-A283-DD6E78709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4245" y="5831766"/>
              <a:ext cx="504656" cy="555121"/>
            </a:xfrm>
            <a:prstGeom prst="rect">
              <a:avLst/>
            </a:prstGeom>
          </p:spPr>
        </p:pic>
      </p:grpSp>
      <p:grpSp>
        <p:nvGrpSpPr>
          <p:cNvPr id="95" name="群組 94">
            <a:extLst>
              <a:ext uri="{FF2B5EF4-FFF2-40B4-BE49-F238E27FC236}">
                <a16:creationId xmlns:a16="http://schemas.microsoft.com/office/drawing/2014/main" id="{31D5F490-E43E-42A4-AEDA-25DB76CF0D38}"/>
              </a:ext>
            </a:extLst>
          </p:cNvPr>
          <p:cNvGrpSpPr/>
          <p:nvPr/>
        </p:nvGrpSpPr>
        <p:grpSpPr>
          <a:xfrm>
            <a:off x="10059535" y="5291832"/>
            <a:ext cx="1531542" cy="1095055"/>
            <a:chOff x="649163" y="5291832"/>
            <a:chExt cx="1531542" cy="1095055"/>
          </a:xfrm>
        </p:grpSpPr>
        <p:pic>
          <p:nvPicPr>
            <p:cNvPr id="96" name="圖片 95">
              <a:extLst>
                <a:ext uri="{FF2B5EF4-FFF2-40B4-BE49-F238E27FC236}">
                  <a16:creationId xmlns:a16="http://schemas.microsoft.com/office/drawing/2014/main" id="{76D8CED4-8E3B-4407-BACD-FB44CC0AA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163" y="5291832"/>
              <a:ext cx="504656" cy="555121"/>
            </a:xfrm>
            <a:prstGeom prst="rect">
              <a:avLst/>
            </a:prstGeom>
          </p:spPr>
        </p:pic>
        <p:pic>
          <p:nvPicPr>
            <p:cNvPr id="97" name="圖片 96">
              <a:extLst>
                <a:ext uri="{FF2B5EF4-FFF2-40B4-BE49-F238E27FC236}">
                  <a16:creationId xmlns:a16="http://schemas.microsoft.com/office/drawing/2014/main" id="{F28DE113-999D-4497-84E6-F9A2FA3B6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0873" y="5291832"/>
              <a:ext cx="504656" cy="555121"/>
            </a:xfrm>
            <a:prstGeom prst="rect">
              <a:avLst/>
            </a:prstGeom>
          </p:spPr>
        </p:pic>
        <p:pic>
          <p:nvPicPr>
            <p:cNvPr id="98" name="圖片 97">
              <a:extLst>
                <a:ext uri="{FF2B5EF4-FFF2-40B4-BE49-F238E27FC236}">
                  <a16:creationId xmlns:a16="http://schemas.microsoft.com/office/drawing/2014/main" id="{222FC940-5036-494D-86FD-FFB6214F3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49" y="5291832"/>
              <a:ext cx="504656" cy="555121"/>
            </a:xfrm>
            <a:prstGeom prst="rect">
              <a:avLst/>
            </a:prstGeom>
          </p:spPr>
        </p:pic>
        <p:pic>
          <p:nvPicPr>
            <p:cNvPr id="99" name="圖片 98">
              <a:extLst>
                <a:ext uri="{FF2B5EF4-FFF2-40B4-BE49-F238E27FC236}">
                  <a16:creationId xmlns:a16="http://schemas.microsoft.com/office/drawing/2014/main" id="{81573C09-F041-4F00-B323-8473BE714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069" y="5831766"/>
              <a:ext cx="504656" cy="555121"/>
            </a:xfrm>
            <a:prstGeom prst="rect">
              <a:avLst/>
            </a:prstGeom>
          </p:spPr>
        </p:pic>
        <p:pic>
          <p:nvPicPr>
            <p:cNvPr id="100" name="圖片 99">
              <a:extLst>
                <a:ext uri="{FF2B5EF4-FFF2-40B4-BE49-F238E27FC236}">
                  <a16:creationId xmlns:a16="http://schemas.microsoft.com/office/drawing/2014/main" id="{7293D91D-21DB-47A2-8784-C66AB2C83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4245" y="5831766"/>
              <a:ext cx="504656" cy="555121"/>
            </a:xfrm>
            <a:prstGeom prst="rect">
              <a:avLst/>
            </a:prstGeom>
          </p:spPr>
        </p:pic>
      </p:grpSp>
      <p:sp>
        <p:nvSpPr>
          <p:cNvPr id="104" name="十字形 103">
            <a:extLst>
              <a:ext uri="{FF2B5EF4-FFF2-40B4-BE49-F238E27FC236}">
                <a16:creationId xmlns:a16="http://schemas.microsoft.com/office/drawing/2014/main" id="{3BA4D477-2E98-4B0C-8553-3B20AE683E52}"/>
              </a:ext>
            </a:extLst>
          </p:cNvPr>
          <p:cNvSpPr/>
          <p:nvPr/>
        </p:nvSpPr>
        <p:spPr>
          <a:xfrm>
            <a:off x="3063590" y="5345200"/>
            <a:ext cx="175740" cy="175740"/>
          </a:xfrm>
          <a:prstGeom prst="plus">
            <a:avLst>
              <a:gd name="adj" fmla="val 4307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106" name="圖片 105">
            <a:extLst>
              <a:ext uri="{FF2B5EF4-FFF2-40B4-BE49-F238E27FC236}">
                <a16:creationId xmlns:a16="http://schemas.microsoft.com/office/drawing/2014/main" id="{C220C63D-ED00-4957-B623-1556356BC8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285" y="4277208"/>
            <a:ext cx="1258061" cy="796719"/>
          </a:xfrm>
          <a:prstGeom prst="rect">
            <a:avLst/>
          </a:prstGeom>
        </p:spPr>
      </p:pic>
      <p:pic>
        <p:nvPicPr>
          <p:cNvPr id="107" name="圖片 106">
            <a:extLst>
              <a:ext uri="{FF2B5EF4-FFF2-40B4-BE49-F238E27FC236}">
                <a16:creationId xmlns:a16="http://schemas.microsoft.com/office/drawing/2014/main" id="{49889B00-46F3-42D7-83F6-C663D86ABB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06"/>
          <a:stretch/>
        </p:blipFill>
        <p:spPr>
          <a:xfrm>
            <a:off x="8495076" y="5498745"/>
            <a:ext cx="1400479" cy="342379"/>
          </a:xfrm>
          <a:prstGeom prst="rect">
            <a:avLst/>
          </a:prstGeom>
        </p:spPr>
      </p:pic>
      <p:sp>
        <p:nvSpPr>
          <p:cNvPr id="108" name="文字方塊 107">
            <a:extLst>
              <a:ext uri="{FF2B5EF4-FFF2-40B4-BE49-F238E27FC236}">
                <a16:creationId xmlns:a16="http://schemas.microsoft.com/office/drawing/2014/main" id="{1C86E51A-CC92-48DF-9157-E1EB7B50AE7E}"/>
              </a:ext>
            </a:extLst>
          </p:cNvPr>
          <p:cNvSpPr txBox="1"/>
          <p:nvPr/>
        </p:nvSpPr>
        <p:spPr>
          <a:xfrm>
            <a:off x="8492238" y="5093666"/>
            <a:ext cx="1406154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ctr">
              <a:defRPr sz="1400" b="1">
                <a:solidFill>
                  <a:schemeClr val="bg1"/>
                </a:solidFill>
                <a:latin typeface="微軟正黑體"/>
                <a:ea typeface="微軟正黑體"/>
                <a:cs typeface="Arial"/>
              </a:defRPr>
            </a:lvl1pPr>
          </a:lstStyle>
          <a:p>
            <a:r>
              <a:rPr lang="en-US" altLang="zh-TW" sz="1050" dirty="0"/>
              <a:t>QNAP Router-NAS</a:t>
            </a:r>
            <a:endParaRPr lang="zh-TW" altLang="en-US" sz="1050" dirty="0"/>
          </a:p>
        </p:txBody>
      </p:sp>
      <p:sp>
        <p:nvSpPr>
          <p:cNvPr id="109" name="文字方塊 108">
            <a:extLst>
              <a:ext uri="{FF2B5EF4-FFF2-40B4-BE49-F238E27FC236}">
                <a16:creationId xmlns:a16="http://schemas.microsoft.com/office/drawing/2014/main" id="{346FF735-21B7-4BC7-8386-8B73F7F407E3}"/>
              </a:ext>
            </a:extLst>
          </p:cNvPr>
          <p:cNvSpPr txBox="1"/>
          <p:nvPr/>
        </p:nvSpPr>
        <p:spPr>
          <a:xfrm>
            <a:off x="8771962" y="5830442"/>
            <a:ext cx="846706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ctr">
              <a:defRPr sz="1400" b="1">
                <a:solidFill>
                  <a:schemeClr val="bg1"/>
                </a:solidFill>
                <a:latin typeface="微軟正黑體"/>
                <a:ea typeface="微軟正黑體"/>
                <a:cs typeface="Arial"/>
              </a:defRPr>
            </a:lvl1pPr>
          </a:lstStyle>
          <a:p>
            <a:r>
              <a:rPr lang="en-US" altLang="zh-TW" sz="1050" dirty="0" err="1"/>
              <a:t>RouterOS</a:t>
            </a:r>
            <a:endParaRPr lang="zh-TW" altLang="en-US" sz="1050" dirty="0"/>
          </a:p>
        </p:txBody>
      </p:sp>
      <p:sp>
        <p:nvSpPr>
          <p:cNvPr id="110" name="十字形 109">
            <a:extLst>
              <a:ext uri="{FF2B5EF4-FFF2-40B4-BE49-F238E27FC236}">
                <a16:creationId xmlns:a16="http://schemas.microsoft.com/office/drawing/2014/main" id="{27C4B2AF-82D2-4CD5-84D1-A0CBB97E7448}"/>
              </a:ext>
            </a:extLst>
          </p:cNvPr>
          <p:cNvSpPr/>
          <p:nvPr/>
        </p:nvSpPr>
        <p:spPr>
          <a:xfrm>
            <a:off x="9126841" y="5345200"/>
            <a:ext cx="175740" cy="175740"/>
          </a:xfrm>
          <a:prstGeom prst="plus">
            <a:avLst>
              <a:gd name="adj" fmla="val 4307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112" name="圖片 111">
            <a:extLst>
              <a:ext uri="{FF2B5EF4-FFF2-40B4-BE49-F238E27FC236}">
                <a16:creationId xmlns:a16="http://schemas.microsoft.com/office/drawing/2014/main" id="{ECD4463C-D2D1-417D-9067-B311F59D39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516" y="5360176"/>
            <a:ext cx="764846" cy="402871"/>
          </a:xfrm>
          <a:prstGeom prst="rect">
            <a:avLst/>
          </a:prstGeom>
        </p:spPr>
      </p:pic>
      <p:pic>
        <p:nvPicPr>
          <p:cNvPr id="113" name="圖片 112">
            <a:extLst>
              <a:ext uri="{FF2B5EF4-FFF2-40B4-BE49-F238E27FC236}">
                <a16:creationId xmlns:a16="http://schemas.microsoft.com/office/drawing/2014/main" id="{F0A489B3-3390-49C5-A4C8-32BFF69E64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415" y="4281307"/>
            <a:ext cx="967048" cy="298851"/>
          </a:xfrm>
          <a:prstGeom prst="rect">
            <a:avLst/>
          </a:prstGeom>
        </p:spPr>
      </p:pic>
      <p:pic>
        <p:nvPicPr>
          <p:cNvPr id="114" name="圖片 113">
            <a:extLst>
              <a:ext uri="{FF2B5EF4-FFF2-40B4-BE49-F238E27FC236}">
                <a16:creationId xmlns:a16="http://schemas.microsoft.com/office/drawing/2014/main" id="{C88BF535-67C9-44DE-AC34-D61C66C4BFF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860" y="4820645"/>
            <a:ext cx="1140158" cy="298849"/>
          </a:xfrm>
          <a:prstGeom prst="rect">
            <a:avLst/>
          </a:prstGeom>
        </p:spPr>
      </p:pic>
      <p:grpSp>
        <p:nvGrpSpPr>
          <p:cNvPr id="123" name="群組 122">
            <a:extLst>
              <a:ext uri="{FF2B5EF4-FFF2-40B4-BE49-F238E27FC236}">
                <a16:creationId xmlns:a16="http://schemas.microsoft.com/office/drawing/2014/main" id="{10F014B8-D845-46E5-897D-56DC0CC226CF}"/>
              </a:ext>
            </a:extLst>
          </p:cNvPr>
          <p:cNvGrpSpPr/>
          <p:nvPr/>
        </p:nvGrpSpPr>
        <p:grpSpPr>
          <a:xfrm>
            <a:off x="3761095" y="4424125"/>
            <a:ext cx="385799" cy="1163944"/>
            <a:chOff x="3761095" y="4424125"/>
            <a:chExt cx="385799" cy="1163944"/>
          </a:xfrm>
        </p:grpSpPr>
        <p:cxnSp>
          <p:nvCxnSpPr>
            <p:cNvPr id="116" name="直線接點 115">
              <a:extLst>
                <a:ext uri="{FF2B5EF4-FFF2-40B4-BE49-F238E27FC236}">
                  <a16:creationId xmlns:a16="http://schemas.microsoft.com/office/drawing/2014/main" id="{41EACCD7-9B5F-4F39-A602-B919E6480C8E}"/>
                </a:ext>
              </a:extLst>
            </p:cNvPr>
            <p:cNvCxnSpPr>
              <a:stCxn id="14" idx="3"/>
            </p:cNvCxnSpPr>
            <p:nvPr/>
          </p:nvCxnSpPr>
          <p:spPr>
            <a:xfrm flipV="1">
              <a:off x="3761095" y="4424125"/>
              <a:ext cx="290675" cy="251443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接點 117">
              <a:extLst>
                <a:ext uri="{FF2B5EF4-FFF2-40B4-BE49-F238E27FC236}">
                  <a16:creationId xmlns:a16="http://schemas.microsoft.com/office/drawing/2014/main" id="{6AF2B6A2-CE0C-41B9-92C3-9061C2C39A3F}"/>
                </a:ext>
              </a:extLst>
            </p:cNvPr>
            <p:cNvCxnSpPr>
              <a:cxnSpLocks/>
              <a:endCxn id="14" idx="3"/>
            </p:cNvCxnSpPr>
            <p:nvPr/>
          </p:nvCxnSpPr>
          <p:spPr>
            <a:xfrm flipH="1" flipV="1">
              <a:off x="3761095" y="4675568"/>
              <a:ext cx="282267" cy="177611"/>
            </a:xfrm>
            <a:prstGeom prst="line">
              <a:avLst/>
            </a:prstGeom>
            <a:ln w="28575">
              <a:solidFill>
                <a:srgbClr val="FFD5C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線接點 119">
              <a:extLst>
                <a:ext uri="{FF2B5EF4-FFF2-40B4-BE49-F238E27FC236}">
                  <a16:creationId xmlns:a16="http://schemas.microsoft.com/office/drawing/2014/main" id="{8DA4D496-67CA-49C5-AE64-EBBD6D2C79D0}"/>
                </a:ext>
              </a:extLst>
            </p:cNvPr>
            <p:cNvCxnSpPr>
              <a:stCxn id="14" idx="3"/>
            </p:cNvCxnSpPr>
            <p:nvPr/>
          </p:nvCxnSpPr>
          <p:spPr>
            <a:xfrm>
              <a:off x="3761095" y="4675568"/>
              <a:ext cx="385799" cy="912501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4" name="群組 123">
            <a:extLst>
              <a:ext uri="{FF2B5EF4-FFF2-40B4-BE49-F238E27FC236}">
                <a16:creationId xmlns:a16="http://schemas.microsoft.com/office/drawing/2014/main" id="{837CE989-078C-4D3E-AE0B-5580656E65BE}"/>
              </a:ext>
            </a:extLst>
          </p:cNvPr>
          <p:cNvGrpSpPr/>
          <p:nvPr/>
        </p:nvGrpSpPr>
        <p:grpSpPr>
          <a:xfrm flipH="1">
            <a:off x="8178808" y="4424125"/>
            <a:ext cx="385799" cy="1163944"/>
            <a:chOff x="3897056" y="4206240"/>
            <a:chExt cx="385799" cy="1163944"/>
          </a:xfrm>
        </p:grpSpPr>
        <p:cxnSp>
          <p:nvCxnSpPr>
            <p:cNvPr id="125" name="直線接點 124">
              <a:extLst>
                <a:ext uri="{FF2B5EF4-FFF2-40B4-BE49-F238E27FC236}">
                  <a16:creationId xmlns:a16="http://schemas.microsoft.com/office/drawing/2014/main" id="{0C8B85B7-0309-4D72-9678-EADF957A26B5}"/>
                </a:ext>
              </a:extLst>
            </p:cNvPr>
            <p:cNvCxnSpPr/>
            <p:nvPr/>
          </p:nvCxnSpPr>
          <p:spPr>
            <a:xfrm flipV="1">
              <a:off x="3897056" y="4206240"/>
              <a:ext cx="290675" cy="251443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接點 125">
              <a:extLst>
                <a:ext uri="{FF2B5EF4-FFF2-40B4-BE49-F238E27FC236}">
                  <a16:creationId xmlns:a16="http://schemas.microsoft.com/office/drawing/2014/main" id="{6B5B79B8-076D-4603-A603-EFEE8621AC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897056" y="4457683"/>
              <a:ext cx="282267" cy="177611"/>
            </a:xfrm>
            <a:prstGeom prst="line">
              <a:avLst/>
            </a:prstGeom>
            <a:ln w="28575">
              <a:solidFill>
                <a:srgbClr val="FFD5C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接點 126">
              <a:extLst>
                <a:ext uri="{FF2B5EF4-FFF2-40B4-BE49-F238E27FC236}">
                  <a16:creationId xmlns:a16="http://schemas.microsoft.com/office/drawing/2014/main" id="{C8C11AFB-2E19-47C9-B9BD-6E161A44CD38}"/>
                </a:ext>
              </a:extLst>
            </p:cNvPr>
            <p:cNvCxnSpPr/>
            <p:nvPr/>
          </p:nvCxnSpPr>
          <p:spPr>
            <a:xfrm>
              <a:off x="3897056" y="4457683"/>
              <a:ext cx="385799" cy="912501"/>
            </a:xfrm>
            <a:prstGeom prst="line">
              <a:avLst/>
            </a:prstGeom>
            <a:ln w="285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群組 140">
            <a:extLst>
              <a:ext uri="{FF2B5EF4-FFF2-40B4-BE49-F238E27FC236}">
                <a16:creationId xmlns:a16="http://schemas.microsoft.com/office/drawing/2014/main" id="{1AED273B-5186-44CC-91E0-32923A8F500B}"/>
              </a:ext>
            </a:extLst>
          </p:cNvPr>
          <p:cNvGrpSpPr/>
          <p:nvPr/>
        </p:nvGrpSpPr>
        <p:grpSpPr>
          <a:xfrm>
            <a:off x="5359870" y="4448550"/>
            <a:ext cx="1701543" cy="1072390"/>
            <a:chOff x="5359871" y="4448550"/>
            <a:chExt cx="1263094" cy="1072390"/>
          </a:xfrm>
        </p:grpSpPr>
        <p:cxnSp>
          <p:nvCxnSpPr>
            <p:cNvPr id="129" name="直線接點 128">
              <a:extLst>
                <a:ext uri="{FF2B5EF4-FFF2-40B4-BE49-F238E27FC236}">
                  <a16:creationId xmlns:a16="http://schemas.microsoft.com/office/drawing/2014/main" id="{D463F3DB-AD24-4678-92D9-48877BA013B7}"/>
                </a:ext>
              </a:extLst>
            </p:cNvPr>
            <p:cNvCxnSpPr/>
            <p:nvPr/>
          </p:nvCxnSpPr>
          <p:spPr>
            <a:xfrm>
              <a:off x="5359871" y="4448550"/>
              <a:ext cx="1263094" cy="0"/>
            </a:xfrm>
            <a:prstGeom prst="line">
              <a:avLst/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線接點 129">
              <a:extLst>
                <a:ext uri="{FF2B5EF4-FFF2-40B4-BE49-F238E27FC236}">
                  <a16:creationId xmlns:a16="http://schemas.microsoft.com/office/drawing/2014/main" id="{6D8BEB35-0893-4AAB-B121-C77CF586D80D}"/>
                </a:ext>
              </a:extLst>
            </p:cNvPr>
            <p:cNvCxnSpPr/>
            <p:nvPr/>
          </p:nvCxnSpPr>
          <p:spPr>
            <a:xfrm>
              <a:off x="5359871" y="4967401"/>
              <a:ext cx="1263094" cy="0"/>
            </a:xfrm>
            <a:prstGeom prst="line">
              <a:avLst/>
            </a:prstGeom>
            <a:ln w="28575">
              <a:solidFill>
                <a:srgbClr val="FFD5C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線接點 130">
              <a:extLst>
                <a:ext uri="{FF2B5EF4-FFF2-40B4-BE49-F238E27FC236}">
                  <a16:creationId xmlns:a16="http://schemas.microsoft.com/office/drawing/2014/main" id="{C67D01F5-EFE3-45B5-9582-97F675FF8CDA}"/>
                </a:ext>
              </a:extLst>
            </p:cNvPr>
            <p:cNvCxnSpPr/>
            <p:nvPr/>
          </p:nvCxnSpPr>
          <p:spPr>
            <a:xfrm>
              <a:off x="5359871" y="5520940"/>
              <a:ext cx="1263094" cy="0"/>
            </a:xfrm>
            <a:prstGeom prst="line">
              <a:avLst/>
            </a:prstGeom>
            <a:ln w="2857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矩形: 圓角 131">
            <a:extLst>
              <a:ext uri="{FF2B5EF4-FFF2-40B4-BE49-F238E27FC236}">
                <a16:creationId xmlns:a16="http://schemas.microsoft.com/office/drawing/2014/main" id="{FBA8E4F4-0A7D-4B5C-87EA-C49F7A45D8A0}"/>
              </a:ext>
            </a:extLst>
          </p:cNvPr>
          <p:cNvSpPr/>
          <p:nvPr/>
        </p:nvSpPr>
        <p:spPr>
          <a:xfrm>
            <a:off x="5496399" y="4323988"/>
            <a:ext cx="290675" cy="1392462"/>
          </a:xfrm>
          <a:prstGeom prst="roundRect">
            <a:avLst/>
          </a:prstGeom>
          <a:solidFill>
            <a:srgbClr val="1E0133"/>
          </a:solidFill>
          <a:ln>
            <a:solidFill>
              <a:srgbClr val="1BE8BE"/>
            </a:solidFill>
          </a:ln>
          <a:effectLst>
            <a:glow rad="38100">
              <a:srgbClr val="1BE8BE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altLang="zh-TW" sz="1100" dirty="0">
                <a:solidFill>
                  <a:schemeClr val="bg1"/>
                </a:solidFill>
              </a:rPr>
              <a:t>Bonding</a:t>
            </a:r>
            <a:endParaRPr lang="zh-TW" altLang="en-US" sz="1100" dirty="0">
              <a:solidFill>
                <a:schemeClr val="bg1"/>
              </a:solidFill>
            </a:endParaRPr>
          </a:p>
        </p:txBody>
      </p:sp>
      <p:sp>
        <p:nvSpPr>
          <p:cNvPr id="135" name="矩形: 圓角 134">
            <a:extLst>
              <a:ext uri="{FF2B5EF4-FFF2-40B4-BE49-F238E27FC236}">
                <a16:creationId xmlns:a16="http://schemas.microsoft.com/office/drawing/2014/main" id="{B975A145-16BB-4F44-ADC4-B5D5DC1A1FA4}"/>
              </a:ext>
            </a:extLst>
          </p:cNvPr>
          <p:cNvSpPr/>
          <p:nvPr/>
        </p:nvSpPr>
        <p:spPr>
          <a:xfrm>
            <a:off x="6628211" y="4323988"/>
            <a:ext cx="290675" cy="1392462"/>
          </a:xfrm>
          <a:prstGeom prst="roundRect">
            <a:avLst/>
          </a:prstGeom>
          <a:solidFill>
            <a:srgbClr val="1E0133"/>
          </a:solidFill>
          <a:ln>
            <a:solidFill>
              <a:srgbClr val="1BE8BE"/>
            </a:solidFill>
          </a:ln>
          <a:effectLst>
            <a:glow rad="38100">
              <a:srgbClr val="1BE8BE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altLang="zh-TW" sz="1100" dirty="0">
                <a:solidFill>
                  <a:schemeClr val="bg1"/>
                </a:solidFill>
              </a:rPr>
              <a:t>Bonding</a:t>
            </a:r>
            <a:endParaRPr lang="zh-TW" altLang="en-US" sz="1100" dirty="0">
              <a:solidFill>
                <a:schemeClr val="bg1"/>
              </a:solidFill>
            </a:endParaRPr>
          </a:p>
        </p:txBody>
      </p:sp>
      <p:sp>
        <p:nvSpPr>
          <p:cNvPr id="136" name="文字方塊 135">
            <a:extLst>
              <a:ext uri="{FF2B5EF4-FFF2-40B4-BE49-F238E27FC236}">
                <a16:creationId xmlns:a16="http://schemas.microsoft.com/office/drawing/2014/main" id="{B03B5BA9-93AC-44BE-AF8A-3C093234BDD2}"/>
              </a:ext>
            </a:extLst>
          </p:cNvPr>
          <p:cNvSpPr txBox="1"/>
          <p:nvPr/>
        </p:nvSpPr>
        <p:spPr>
          <a:xfrm>
            <a:off x="5407791" y="3565878"/>
            <a:ext cx="1425390" cy="4154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ctr">
              <a:defRPr b="1">
                <a:solidFill>
                  <a:schemeClr val="bg1"/>
                </a:solidFill>
                <a:latin typeface="微軟正黑體"/>
                <a:ea typeface="微軟正黑體"/>
                <a:cs typeface="Arial"/>
              </a:defRPr>
            </a:lvl1pPr>
          </a:lstStyle>
          <a:p>
            <a:r>
              <a:rPr lang="en-US" altLang="zh-TW" sz="1050" dirty="0"/>
              <a:t>Site to Site VPN</a:t>
            </a:r>
          </a:p>
          <a:p>
            <a:r>
              <a:rPr lang="en-US" altLang="zh-TW" sz="1050" dirty="0" err="1"/>
              <a:t>EoIP</a:t>
            </a:r>
            <a:r>
              <a:rPr lang="en-US" altLang="zh-TW" sz="1050" dirty="0"/>
              <a:t> Tunnel +IPsec</a:t>
            </a:r>
            <a:endParaRPr lang="zh-TW" altLang="en-US" sz="1050" dirty="0"/>
          </a:p>
        </p:txBody>
      </p:sp>
      <p:sp>
        <p:nvSpPr>
          <p:cNvPr id="139" name="文字方塊 138">
            <a:extLst>
              <a:ext uri="{FF2B5EF4-FFF2-40B4-BE49-F238E27FC236}">
                <a16:creationId xmlns:a16="http://schemas.microsoft.com/office/drawing/2014/main" id="{115E9D08-6B1E-4A10-8CA6-3C99441C183D}"/>
              </a:ext>
            </a:extLst>
          </p:cNvPr>
          <p:cNvSpPr txBox="1"/>
          <p:nvPr/>
        </p:nvSpPr>
        <p:spPr>
          <a:xfrm>
            <a:off x="4209539" y="5801549"/>
            <a:ext cx="856325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ctr">
              <a:defRPr b="1">
                <a:solidFill>
                  <a:schemeClr val="bg1"/>
                </a:solidFill>
                <a:latin typeface="微軟正黑體"/>
                <a:ea typeface="微軟正黑體"/>
                <a:cs typeface="Arial"/>
              </a:defRPr>
            </a:lvl1pPr>
          </a:lstStyle>
          <a:p>
            <a:r>
              <a:rPr lang="zh-TW" altLang="en-US" sz="1050" dirty="0"/>
              <a:t>光纖</a:t>
            </a:r>
            <a:r>
              <a:rPr lang="en-US" altLang="zh-TW" sz="1050" dirty="0"/>
              <a:t>100M</a:t>
            </a:r>
            <a:endParaRPr lang="zh-TW" altLang="en-US" sz="1050" dirty="0"/>
          </a:p>
        </p:txBody>
      </p:sp>
      <p:sp>
        <p:nvSpPr>
          <p:cNvPr id="140" name="文字方塊 139">
            <a:extLst>
              <a:ext uri="{FF2B5EF4-FFF2-40B4-BE49-F238E27FC236}">
                <a16:creationId xmlns:a16="http://schemas.microsoft.com/office/drawing/2014/main" id="{3FA47E93-4543-461A-AA82-EBB7DAC6AEDC}"/>
              </a:ext>
            </a:extLst>
          </p:cNvPr>
          <p:cNvSpPr txBox="1"/>
          <p:nvPr/>
        </p:nvSpPr>
        <p:spPr>
          <a:xfrm>
            <a:off x="7271474" y="5801549"/>
            <a:ext cx="856325" cy="26161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ctr">
              <a:defRPr b="1">
                <a:solidFill>
                  <a:schemeClr val="bg1"/>
                </a:solidFill>
                <a:latin typeface="微軟正黑體"/>
                <a:ea typeface="微軟正黑體"/>
                <a:cs typeface="Arial"/>
              </a:defRPr>
            </a:lvl1pPr>
          </a:lstStyle>
          <a:p>
            <a:r>
              <a:rPr lang="zh-TW" altLang="en-US" sz="1050" dirty="0"/>
              <a:t>光纖</a:t>
            </a:r>
            <a:r>
              <a:rPr lang="en-US" altLang="zh-TW" sz="1050" dirty="0"/>
              <a:t>100M</a:t>
            </a:r>
            <a:endParaRPr lang="zh-TW" altLang="en-US" sz="1050" dirty="0"/>
          </a:p>
        </p:txBody>
      </p:sp>
      <p:sp>
        <p:nvSpPr>
          <p:cNvPr id="144" name="文字方塊 143">
            <a:extLst>
              <a:ext uri="{FF2B5EF4-FFF2-40B4-BE49-F238E27FC236}">
                <a16:creationId xmlns:a16="http://schemas.microsoft.com/office/drawing/2014/main" id="{32E817D0-461A-495E-B0B2-1E9E3C3FD963}"/>
              </a:ext>
            </a:extLst>
          </p:cNvPr>
          <p:cNvSpPr txBox="1"/>
          <p:nvPr/>
        </p:nvSpPr>
        <p:spPr>
          <a:xfrm>
            <a:off x="489189" y="3550837"/>
            <a:ext cx="976549" cy="41549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TW"/>
            </a:defPPr>
            <a:lvl1pPr algn="ctr">
              <a:defRPr b="1">
                <a:solidFill>
                  <a:schemeClr val="bg1"/>
                </a:solidFill>
                <a:latin typeface="微軟正黑體"/>
                <a:ea typeface="微軟正黑體"/>
                <a:cs typeface="Arial"/>
              </a:defRPr>
            </a:lvl1pPr>
          </a:lstStyle>
          <a:p>
            <a:r>
              <a:rPr lang="zh-TW" altLang="en-US" sz="1050" dirty="0"/>
              <a:t>主機房</a:t>
            </a:r>
            <a:endParaRPr lang="en-US" altLang="zh-TW" sz="1050" dirty="0"/>
          </a:p>
          <a:p>
            <a:r>
              <a:rPr lang="en-US" altLang="zh-TW" sz="1050" dirty="0"/>
              <a:t>Core-Switch</a:t>
            </a:r>
            <a:endParaRPr lang="zh-TW" altLang="en-US" sz="1050" dirty="0"/>
          </a:p>
        </p:txBody>
      </p:sp>
    </p:spTree>
    <p:extLst>
      <p:ext uri="{BB962C8B-B14F-4D97-AF65-F5344CB8AC3E}">
        <p14:creationId xmlns:p14="http://schemas.microsoft.com/office/powerpoint/2010/main" val="331191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1252" y="6522"/>
            <a:ext cx="7977809" cy="1325563"/>
          </a:xfrm>
        </p:spPr>
        <p:txBody>
          <a:bodyPr/>
          <a:lstStyle/>
          <a:p>
            <a:pPr algn="l"/>
            <a:r>
              <a:rPr lang="zh-TW" altLang="en-US">
                <a:latin typeface="微軟正黑體"/>
                <a:ea typeface="微軟正黑體"/>
              </a:rPr>
              <a:t>軟路由解析說明</a:t>
            </a:r>
            <a:endParaRPr 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9F15C99-E9C1-48AD-83E5-0D6F7ADA7415}"/>
              </a:ext>
            </a:extLst>
          </p:cNvPr>
          <p:cNvSpPr/>
          <p:nvPr/>
        </p:nvSpPr>
        <p:spPr>
          <a:xfrm>
            <a:off x="4065325" y="1599287"/>
            <a:ext cx="2339102" cy="48013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zh-TW" altLang="en-US" sz="2800">
                <a:solidFill>
                  <a:schemeClr val="bg1"/>
                </a:solidFill>
                <a:latin typeface="微軟正黑體"/>
                <a:ea typeface="微軟正黑體"/>
              </a:rPr>
              <a:t>何謂軟路由？</a:t>
            </a:r>
            <a:endParaRPr lang="en-US" altLang="zh-TW" sz="280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A8F1DCC-35ED-405D-8E9C-926C3644E20C}"/>
              </a:ext>
            </a:extLst>
          </p:cNvPr>
          <p:cNvSpPr/>
          <p:nvPr/>
        </p:nvSpPr>
        <p:spPr>
          <a:xfrm>
            <a:off x="4065325" y="2460485"/>
            <a:ext cx="6096000" cy="87665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600"/>
              </a:spcBef>
            </a:pP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認識 </a:t>
            </a:r>
            <a:r>
              <a:rPr lang="en-US" altLang="zh-TW" sz="28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MikroTik</a:t>
            </a: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RouterOS</a:t>
            </a: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en-US" altLang="zh-TW" sz="2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購買與啟用授權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87A3C04-49E2-41A1-B92E-EC25C41A608C}"/>
              </a:ext>
            </a:extLst>
          </p:cNvPr>
          <p:cNvSpPr/>
          <p:nvPr/>
        </p:nvSpPr>
        <p:spPr>
          <a:xfrm>
            <a:off x="4065325" y="3540538"/>
            <a:ext cx="6096000" cy="166968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600"/>
              </a:spcBef>
            </a:pPr>
            <a:r>
              <a:rPr lang="en-US" altLang="zh-TW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</a:t>
            </a: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RouterOS</a:t>
            </a:r>
            <a:r>
              <a:rPr lang="zh-TW" altLang="en-US" sz="28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深入探索</a:t>
            </a:r>
            <a:endParaRPr lang="en-US" altLang="zh-TW" sz="28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硬體支援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en-US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軟體支援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軟路由架構</a:t>
            </a:r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98A331B-9B77-4E74-870D-A1DCC9BE7F07}"/>
              </a:ext>
            </a:extLst>
          </p:cNvPr>
          <p:cNvSpPr/>
          <p:nvPr/>
        </p:nvSpPr>
        <p:spPr>
          <a:xfrm>
            <a:off x="4065325" y="5350086"/>
            <a:ext cx="6096000" cy="12731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90000"/>
              </a:lnSpc>
              <a:spcBef>
                <a:spcPts val="1600"/>
              </a:spcBef>
            </a:pPr>
            <a:r>
              <a:rPr lang="zh-TW" altLang="en-US" sz="28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實際演練</a:t>
            </a:r>
            <a:endParaRPr lang="en-US" altLang="zh-TW" sz="28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zh-TW" altLang="en-US" sz="24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基礎設定</a:t>
            </a:r>
            <a:endParaRPr lang="en-US" altLang="zh-TW" sz="24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zh-TW" altLang="en-US" sz="24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企業應用實例</a:t>
            </a:r>
            <a:endParaRPr lang="en-US" altLang="zh-TW" sz="24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1179712B-CD1E-4E2F-B2CF-E9225E762C87}"/>
              </a:ext>
            </a:extLst>
          </p:cNvPr>
          <p:cNvSpPr/>
          <p:nvPr/>
        </p:nvSpPr>
        <p:spPr>
          <a:xfrm>
            <a:off x="3882887" y="1775790"/>
            <a:ext cx="108000" cy="108000"/>
          </a:xfrm>
          <a:prstGeom prst="ellipse">
            <a:avLst/>
          </a:prstGeom>
          <a:solidFill>
            <a:srgbClr val="FFD5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58ADA531-CE5F-41A6-9E7B-4D85156F78C3}"/>
              </a:ext>
            </a:extLst>
          </p:cNvPr>
          <p:cNvSpPr/>
          <p:nvPr/>
        </p:nvSpPr>
        <p:spPr>
          <a:xfrm>
            <a:off x="3882887" y="2637181"/>
            <a:ext cx="108000" cy="108000"/>
          </a:xfrm>
          <a:prstGeom prst="ellipse">
            <a:avLst/>
          </a:prstGeom>
          <a:solidFill>
            <a:srgbClr val="F96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2F341AE0-B07A-4D9E-993D-4B582A8EE85D}"/>
              </a:ext>
            </a:extLst>
          </p:cNvPr>
          <p:cNvSpPr/>
          <p:nvPr/>
        </p:nvSpPr>
        <p:spPr>
          <a:xfrm>
            <a:off x="3882887" y="3684103"/>
            <a:ext cx="108000" cy="108000"/>
          </a:xfrm>
          <a:prstGeom prst="ellipse">
            <a:avLst/>
          </a:prstGeom>
          <a:solidFill>
            <a:srgbClr val="1BE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CD38AF22-64FB-4E41-9A5F-11FFB1F67055}"/>
              </a:ext>
            </a:extLst>
          </p:cNvPr>
          <p:cNvSpPr/>
          <p:nvPr/>
        </p:nvSpPr>
        <p:spPr>
          <a:xfrm>
            <a:off x="3882887" y="5479773"/>
            <a:ext cx="108000" cy="108000"/>
          </a:xfrm>
          <a:prstGeom prst="ellipse">
            <a:avLst/>
          </a:prstGeom>
          <a:solidFill>
            <a:srgbClr val="6C1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BDF1382F-D23D-4874-8680-A6183D96AE35}"/>
              </a:ext>
            </a:extLst>
          </p:cNvPr>
          <p:cNvSpPr/>
          <p:nvPr/>
        </p:nvSpPr>
        <p:spPr>
          <a:xfrm>
            <a:off x="4406348" y="3033557"/>
            <a:ext cx="108000" cy="108000"/>
          </a:xfrm>
          <a:prstGeom prst="ellipse">
            <a:avLst/>
          </a:prstGeom>
          <a:solidFill>
            <a:srgbClr val="F96C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830CFE35-1165-4B12-87E6-2242BC464961}"/>
              </a:ext>
            </a:extLst>
          </p:cNvPr>
          <p:cNvSpPr/>
          <p:nvPr/>
        </p:nvSpPr>
        <p:spPr>
          <a:xfrm>
            <a:off x="4413965" y="4121425"/>
            <a:ext cx="108000" cy="108000"/>
          </a:xfrm>
          <a:prstGeom prst="ellipse">
            <a:avLst/>
          </a:prstGeom>
          <a:solidFill>
            <a:srgbClr val="1BE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82046575-903A-445E-8A41-3E3CF49C7215}"/>
              </a:ext>
            </a:extLst>
          </p:cNvPr>
          <p:cNvSpPr/>
          <p:nvPr/>
        </p:nvSpPr>
        <p:spPr>
          <a:xfrm>
            <a:off x="4407339" y="4505738"/>
            <a:ext cx="108000" cy="108000"/>
          </a:xfrm>
          <a:prstGeom prst="ellipse">
            <a:avLst/>
          </a:prstGeom>
          <a:solidFill>
            <a:srgbClr val="1BE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4B0E39D8-F0DE-4764-8B2B-61720CB741E7}"/>
              </a:ext>
            </a:extLst>
          </p:cNvPr>
          <p:cNvSpPr/>
          <p:nvPr/>
        </p:nvSpPr>
        <p:spPr>
          <a:xfrm>
            <a:off x="4406348" y="4890051"/>
            <a:ext cx="108000" cy="108000"/>
          </a:xfrm>
          <a:prstGeom prst="ellipse">
            <a:avLst/>
          </a:prstGeom>
          <a:solidFill>
            <a:srgbClr val="1BE8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19FB3EC3-9803-48A3-A077-BA6CBA636527}"/>
              </a:ext>
            </a:extLst>
          </p:cNvPr>
          <p:cNvSpPr/>
          <p:nvPr/>
        </p:nvSpPr>
        <p:spPr>
          <a:xfrm>
            <a:off x="4406348" y="5926044"/>
            <a:ext cx="108000" cy="108000"/>
          </a:xfrm>
          <a:prstGeom prst="ellipse">
            <a:avLst/>
          </a:prstGeom>
          <a:solidFill>
            <a:srgbClr val="6C1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F6A344F9-7D28-4C8D-AB13-69D478258883}"/>
              </a:ext>
            </a:extLst>
          </p:cNvPr>
          <p:cNvSpPr/>
          <p:nvPr/>
        </p:nvSpPr>
        <p:spPr>
          <a:xfrm>
            <a:off x="4406348" y="6340711"/>
            <a:ext cx="108000" cy="108000"/>
          </a:xfrm>
          <a:prstGeom prst="ellipse">
            <a:avLst/>
          </a:prstGeom>
          <a:solidFill>
            <a:srgbClr val="6C1A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64058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C08B976F-3789-4C82-B500-068F24A13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200" y="2406050"/>
            <a:ext cx="5689600" cy="1193489"/>
          </a:xfrm>
        </p:spPr>
        <p:txBody>
          <a:bodyPr/>
          <a:lstStyle/>
          <a:p>
            <a:r>
              <a:rPr lang="en-US" altLang="zh-TW" sz="8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</a:t>
            </a:r>
            <a:endParaRPr lang="zh-TW" altLang="en-US" sz="8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圖片 4" descr="一張含有 藍色, 坐 的圖片&#10;&#10;自動產生的描述">
            <a:extLst>
              <a:ext uri="{FF2B5EF4-FFF2-40B4-BE49-F238E27FC236}">
                <a16:creationId xmlns:a16="http://schemas.microsoft.com/office/drawing/2014/main" id="{1B509B32-0740-4AFE-9E42-F9F346B44F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770" y="4452732"/>
            <a:ext cx="413985" cy="4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3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31 -0.02662 L 0.34948 -0.020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40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35512041-E85F-45AA-A25A-24340B5F1F4A}"/>
              </a:ext>
            </a:extLst>
          </p:cNvPr>
          <p:cNvSpPr txBox="1"/>
          <p:nvPr/>
        </p:nvSpPr>
        <p:spPr>
          <a:xfrm>
            <a:off x="2763078" y="2617305"/>
            <a:ext cx="9448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>
                <a:solidFill>
                  <a:schemeClr val="bg1"/>
                </a:solidFill>
                <a:effectLst>
                  <a:outerShdw blurRad="50800" dist="50800" dir="3600000" algn="tl" rotWithShape="0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</a:t>
            </a:r>
            <a:r>
              <a:rPr lang="zh-TW" altLang="en-US" sz="6000" b="1" dirty="0">
                <a:solidFill>
                  <a:schemeClr val="bg1"/>
                </a:solidFill>
                <a:effectLst>
                  <a:outerShdw blurRad="50800" dist="50800" dir="3600000" algn="tl" rotWithShape="0">
                    <a:prstClr val="black">
                      <a:alpha val="7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是您最好的選擇</a:t>
            </a:r>
            <a:r>
              <a:rPr lang="en-US" altLang="zh-TW" sz="6000" b="1" dirty="0">
                <a:solidFill>
                  <a:schemeClr val="bg1"/>
                </a:solidFill>
                <a:effectLst>
                  <a:outerShdw blurRad="50800" dist="50800" dir="3600000" algn="tl" rotWithShape="0">
                    <a:prstClr val="black">
                      <a:alpha val="70000"/>
                    </a:prst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6000" b="1" dirty="0">
              <a:solidFill>
                <a:schemeClr val="bg1"/>
              </a:solidFill>
              <a:effectLst>
                <a:outerShdw blurRad="50800" dist="50800" dir="3600000" algn="tl" rotWithShape="0">
                  <a:prstClr val="black">
                    <a:alpha val="70000"/>
                  </a:prst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16">
            <a:extLst>
              <a:ext uri="{FF2B5EF4-FFF2-40B4-BE49-F238E27FC236}">
                <a16:creationId xmlns:a16="http://schemas.microsoft.com/office/drawing/2014/main" id="{07E4D8D1-6DEF-4270-90E5-CFFDC83B7947}"/>
              </a:ext>
            </a:extLst>
          </p:cNvPr>
          <p:cNvSpPr txBox="1">
            <a:spLocks/>
          </p:cNvSpPr>
          <p:nvPr/>
        </p:nvSpPr>
        <p:spPr>
          <a:xfrm>
            <a:off x="8209723" y="6407426"/>
            <a:ext cx="3982278" cy="395067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TW" sz="700" dirty="0">
                <a:solidFill>
                  <a:srgbClr val="FFD5C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©2019</a:t>
            </a:r>
            <a:r>
              <a:rPr lang="zh-TW" altLang="en-US" sz="700" dirty="0">
                <a:solidFill>
                  <a:srgbClr val="FFD5C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著作權為威聯通科技股份有限公司所有。威聯通科技並保留所有權利。威聯通科技股份有限公司所使用或註冊之商標或標章。檔案中所提及之產品及公司名稱可能為其他公司所有之商標。</a:t>
            </a:r>
            <a:endParaRPr lang="zh-TW" sz="3600" dirty="0">
              <a:solidFill>
                <a:srgbClr val="FFD5C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3D3B984-CF5F-4839-8C31-AE2F8F6C9186}"/>
              </a:ext>
            </a:extLst>
          </p:cNvPr>
          <p:cNvSpPr txBox="1"/>
          <p:nvPr/>
        </p:nvSpPr>
        <p:spPr>
          <a:xfrm>
            <a:off x="6096000" y="3818498"/>
            <a:ext cx="47575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effectLst>
                  <a:outerShdw blurRad="50800" dist="50800" dir="3600000" algn="tl" rotWithShape="0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50800" dist="50800" dir="3600000" algn="tl" rotWithShape="0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50800" dist="50800" dir="3600000" algn="tl" rotWithShape="0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50800" dist="50800" dir="3600000" algn="tl" rotWithShape="0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effectLst>
                  <a:outerShdw blurRad="50800" dist="50800" dir="3600000" algn="tl" rotWithShape="0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X</a:t>
            </a:r>
            <a:r>
              <a:rPr lang="zh-TW" altLang="en-US" sz="2400" b="1" dirty="0">
                <a:solidFill>
                  <a:schemeClr val="bg1"/>
                </a:solidFill>
                <a:effectLst>
                  <a:outerShdw blurRad="50800" dist="50800" dir="3600000" algn="tl" rotWithShape="0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MikroTik</a:t>
            </a:r>
            <a:r>
              <a:rPr lang="zh-TW" altLang="en-US" sz="2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 dirty="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RouterOS</a:t>
            </a:r>
            <a:endParaRPr lang="zh-TW" altLang="en-US" sz="2400" b="1" dirty="0">
              <a:solidFill>
                <a:schemeClr val="bg1"/>
              </a:solidFill>
              <a:effectLst>
                <a:outerShdw blurRad="50800" dist="50800" dir="3600000" algn="tl" rotWithShape="0">
                  <a:prstClr val="black">
                    <a:alpha val="70000"/>
                  </a:prst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919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7">
            <a:extLst>
              <a:ext uri="{FF2B5EF4-FFF2-40B4-BE49-F238E27FC236}">
                <a16:creationId xmlns:a16="http://schemas.microsoft.com/office/drawing/2014/main" id="{AC782636-6E5C-4395-960A-55A6BC3DFA55}"/>
              </a:ext>
            </a:extLst>
          </p:cNvPr>
          <p:cNvSpPr/>
          <p:nvPr/>
        </p:nvSpPr>
        <p:spPr>
          <a:xfrm rot="5400000">
            <a:off x="6070205" y="482755"/>
            <a:ext cx="4088754" cy="6869661"/>
          </a:xfrm>
          <a:prstGeom prst="roundRect">
            <a:avLst>
              <a:gd name="adj" fmla="val 9992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E8BE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dirty="0"/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0C0EE869-6A99-4AD8-9D6D-1C16C3D56FE0}"/>
              </a:ext>
            </a:extLst>
          </p:cNvPr>
          <p:cNvGrpSpPr/>
          <p:nvPr/>
        </p:nvGrpSpPr>
        <p:grpSpPr>
          <a:xfrm>
            <a:off x="4672981" y="1873208"/>
            <a:ext cx="6876432" cy="4581533"/>
            <a:chOff x="1357533" y="321250"/>
            <a:chExt cx="6768689" cy="4509746"/>
          </a:xfrm>
        </p:grpSpPr>
        <p:sp>
          <p:nvSpPr>
            <p:cNvPr id="30" name="矩形: 圓角 29">
              <a:extLst>
                <a:ext uri="{FF2B5EF4-FFF2-40B4-BE49-F238E27FC236}">
                  <a16:creationId xmlns:a16="http://schemas.microsoft.com/office/drawing/2014/main" id="{040E3B62-3B64-43C0-9F81-32BA828A5F45}"/>
                </a:ext>
              </a:extLst>
            </p:cNvPr>
            <p:cNvSpPr/>
            <p:nvPr/>
          </p:nvSpPr>
          <p:spPr>
            <a:xfrm>
              <a:off x="1357533" y="321250"/>
              <a:ext cx="6762024" cy="3998959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0CCACF4F-CB6F-4E95-ACB5-9DE0EE138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197" y="3964562"/>
              <a:ext cx="6762025" cy="86643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何謂軟路</a:t>
            </a:r>
            <a:r>
              <a:rPr lang="zh-TW" altLang="en-US"/>
              <a:t>由？</a:t>
            </a:r>
            <a:endParaRPr lang="en-US" altLang="zh-TW" dirty="0"/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24F05984-E209-4BD9-BD9B-422F12F7817A}"/>
              </a:ext>
            </a:extLst>
          </p:cNvPr>
          <p:cNvGrpSpPr/>
          <p:nvPr/>
        </p:nvGrpSpPr>
        <p:grpSpPr>
          <a:xfrm>
            <a:off x="65110" y="4775140"/>
            <a:ext cx="3158832" cy="1096406"/>
            <a:chOff x="278885" y="2564253"/>
            <a:chExt cx="3773684" cy="1309816"/>
          </a:xfrm>
        </p:grpSpPr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9A3C7DE2-0E51-46D9-B8F4-F4C7455FC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885" y="2564253"/>
              <a:ext cx="3773684" cy="1309816"/>
            </a:xfrm>
            <a:prstGeom prst="rect">
              <a:avLst/>
            </a:prstGeom>
          </p:spPr>
        </p:pic>
        <p:sp>
          <p:nvSpPr>
            <p:cNvPr id="25" name="矩形: 圓角 24">
              <a:extLst>
                <a:ext uri="{FF2B5EF4-FFF2-40B4-BE49-F238E27FC236}">
                  <a16:creationId xmlns:a16="http://schemas.microsoft.com/office/drawing/2014/main" id="{EC3A206A-CD47-4FCD-8B87-9738ADCE8414}"/>
                </a:ext>
              </a:extLst>
            </p:cNvPr>
            <p:cNvSpPr/>
            <p:nvPr/>
          </p:nvSpPr>
          <p:spPr>
            <a:xfrm>
              <a:off x="1357534" y="2641873"/>
              <a:ext cx="1616386" cy="515809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381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308" y="2124841"/>
            <a:ext cx="1836750" cy="11481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37" y="2593395"/>
            <a:ext cx="2704589" cy="16906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8959" y="1217542"/>
            <a:ext cx="2955220" cy="321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elated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896" y="3369367"/>
            <a:ext cx="1848102" cy="147485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ross 16"/>
          <p:cNvSpPr/>
          <p:nvPr/>
        </p:nvSpPr>
        <p:spPr>
          <a:xfrm>
            <a:off x="7657644" y="3116916"/>
            <a:ext cx="367963" cy="362854"/>
          </a:xfrm>
          <a:prstGeom prst="plus">
            <a:avLst>
              <a:gd name="adj" fmla="val 4652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311954" y="5000625"/>
            <a:ext cx="519080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可在虛擬環境 </a:t>
            </a:r>
            <a:r>
              <a:rPr lang="en-US" altLang="zh-TW" b="1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(VM)</a:t>
            </a:r>
            <a:r>
              <a:rPr lang="zh-TW" altLang="en-US" b="1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或特定的實體裝置 </a:t>
            </a:r>
            <a:r>
              <a:rPr lang="en-US" altLang="zh-TW" b="1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(Appliance)</a:t>
            </a:r>
            <a:r>
              <a:rPr lang="zh-TW" altLang="en-US" b="1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中運行路由器功能。 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CD686FC5-7E53-4D24-A62A-32980B6C5B3B}"/>
              </a:ext>
            </a:extLst>
          </p:cNvPr>
          <p:cNvSpPr txBox="1"/>
          <p:nvPr/>
        </p:nvSpPr>
        <p:spPr>
          <a:xfrm>
            <a:off x="857084" y="5387832"/>
            <a:ext cx="3842139" cy="383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轉發封包資料於電腦與網路之間。</a:t>
            </a:r>
            <a:endParaRPr lang="en-US" sz="16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AC003A97-544F-4C6F-B16A-675024356B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06"/>
          <a:stretch/>
        </p:blipFill>
        <p:spPr>
          <a:xfrm>
            <a:off x="8325240" y="2780614"/>
            <a:ext cx="2940970" cy="718987"/>
          </a:xfrm>
          <a:prstGeom prst="rect">
            <a:avLst/>
          </a:prstGeom>
        </p:spPr>
      </p:pic>
      <p:grpSp>
        <p:nvGrpSpPr>
          <p:cNvPr id="19" name="群組 18">
            <a:extLst>
              <a:ext uri="{FF2B5EF4-FFF2-40B4-BE49-F238E27FC236}">
                <a16:creationId xmlns:a16="http://schemas.microsoft.com/office/drawing/2014/main" id="{0775720E-60E5-4250-8E33-736D6A634239}"/>
              </a:ext>
            </a:extLst>
          </p:cNvPr>
          <p:cNvGrpSpPr/>
          <p:nvPr/>
        </p:nvGrpSpPr>
        <p:grpSpPr>
          <a:xfrm>
            <a:off x="4940978" y="4428821"/>
            <a:ext cx="2338771" cy="577947"/>
            <a:chOff x="768725" y="2641873"/>
            <a:chExt cx="2794002" cy="690441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D3BD8ECC-110D-4318-A7D1-776AF72D5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725" y="3060153"/>
              <a:ext cx="2794002" cy="272161"/>
            </a:xfrm>
            <a:prstGeom prst="rect">
              <a:avLst/>
            </a:prstGeom>
          </p:spPr>
        </p:pic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3F49486C-282A-4DF5-BC7F-E933C54C9CB9}"/>
                </a:ext>
              </a:extLst>
            </p:cNvPr>
            <p:cNvSpPr/>
            <p:nvPr/>
          </p:nvSpPr>
          <p:spPr>
            <a:xfrm>
              <a:off x="1357534" y="2641873"/>
              <a:ext cx="1616386" cy="515809"/>
            </a:xfrm>
            <a:prstGeom prst="roundRect">
              <a:avLst>
                <a:gd name="adj" fmla="val 10667"/>
              </a:avLst>
            </a:prstGeom>
            <a:solidFill>
              <a:srgbClr val="1E0133"/>
            </a:solidFill>
            <a:ln>
              <a:solidFill>
                <a:srgbClr val="1BE8BE"/>
              </a:solidFill>
            </a:ln>
            <a:effectLst>
              <a:glow rad="381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A69F4AC9-F9F6-4A5E-ABA4-1673F9154566}"/>
              </a:ext>
            </a:extLst>
          </p:cNvPr>
          <p:cNvSpPr/>
          <p:nvPr/>
        </p:nvSpPr>
        <p:spPr>
          <a:xfrm>
            <a:off x="5584576" y="4461089"/>
            <a:ext cx="993236" cy="4182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軟路由</a:t>
            </a:r>
            <a:endParaRPr lang="en-US" altLang="zh-TW" b="1" dirty="0">
              <a:solidFill>
                <a:schemeClr val="bg1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BE3894EB-3E5E-4C91-B0FA-838C3B6533AD}"/>
              </a:ext>
            </a:extLst>
          </p:cNvPr>
          <p:cNvSpPr/>
          <p:nvPr/>
        </p:nvSpPr>
        <p:spPr>
          <a:xfrm>
            <a:off x="1147909" y="4872384"/>
            <a:ext cx="993236" cy="4182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 dirty="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路由器</a:t>
            </a:r>
            <a:endParaRPr lang="en-US" altLang="zh-TW" b="1" dirty="0">
              <a:solidFill>
                <a:schemeClr val="bg1"/>
              </a:solidFill>
              <a:latin typeface="微軟正黑體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03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/>
              <a:t>您可能需要軟路由</a:t>
            </a:r>
            <a:endParaRPr lang="en-US" b="1"/>
          </a:p>
        </p:txBody>
      </p:sp>
      <p:sp>
        <p:nvSpPr>
          <p:cNvPr id="6" name="文字方塊 15">
            <a:extLst>
              <a:ext uri="{FF2B5EF4-FFF2-40B4-BE49-F238E27FC236}">
                <a16:creationId xmlns:a16="http://schemas.microsoft.com/office/drawing/2014/main" id="{F371535F-15F8-4EC9-9BC3-C19700C3AF18}"/>
              </a:ext>
            </a:extLst>
          </p:cNvPr>
          <p:cNvSpPr txBox="1"/>
          <p:nvPr/>
        </p:nvSpPr>
        <p:spPr>
          <a:xfrm>
            <a:off x="8554107" y="3077853"/>
            <a:ext cx="1948241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2400" b="1" dirty="0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功能齊全</a:t>
            </a:r>
            <a:r>
              <a:rPr lang="zh-TW" altLang="en-US" sz="24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的路由器功能</a:t>
            </a:r>
            <a:endParaRPr lang="zh-TW" altLang="en-US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26">
            <a:extLst>
              <a:ext uri="{FF2B5EF4-FFF2-40B4-BE49-F238E27FC236}">
                <a16:creationId xmlns:a16="http://schemas.microsoft.com/office/drawing/2014/main" id="{F4B3E4FF-565C-48AE-BF7F-1BC3B1F8FE5F}"/>
              </a:ext>
            </a:extLst>
          </p:cNvPr>
          <p:cNvSpPr txBox="1"/>
          <p:nvPr/>
        </p:nvSpPr>
        <p:spPr>
          <a:xfrm>
            <a:off x="4993707" y="3085708"/>
            <a:ext cx="2083187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依據需求</a:t>
            </a:r>
            <a:r>
              <a:rPr lang="zh-TW" altLang="en-US" sz="2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彈性配置運算資源</a:t>
            </a:r>
            <a:endParaRPr lang="en-US" altLang="zh-TW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11" name="文字方塊 28">
            <a:extLst>
              <a:ext uri="{FF2B5EF4-FFF2-40B4-BE49-F238E27FC236}">
                <a16:creationId xmlns:a16="http://schemas.microsoft.com/office/drawing/2014/main" id="{FBE1CBF0-4F3B-4CDC-8820-21BE6C2BF128}"/>
              </a:ext>
            </a:extLst>
          </p:cNvPr>
          <p:cNvSpPr txBox="1"/>
          <p:nvPr/>
        </p:nvSpPr>
        <p:spPr>
          <a:xfrm>
            <a:off x="1573054" y="2877015"/>
            <a:ext cx="22454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2400" b="1">
                <a:solidFill>
                  <a:schemeClr val="bg1"/>
                </a:solidFill>
                <a:latin typeface="微軟正黑體"/>
                <a:ea typeface="微軟正黑體"/>
                <a:cs typeface="Arial"/>
              </a:rPr>
              <a:t>利用虛擬化環境快速佈建所需的網路環境</a:t>
            </a:r>
            <a:endParaRPr lang="en-US" altLang="zh-TW" sz="2400" b="1">
              <a:solidFill>
                <a:schemeClr val="bg1"/>
              </a:solidFill>
              <a:latin typeface="微軟正黑體"/>
              <a:ea typeface="微軟正黑體"/>
              <a:cs typeface="Arial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FA44F38D-F31F-4DA4-83B2-CDC9B6A19223}"/>
              </a:ext>
            </a:extLst>
          </p:cNvPr>
          <p:cNvGrpSpPr/>
          <p:nvPr/>
        </p:nvGrpSpPr>
        <p:grpSpPr>
          <a:xfrm>
            <a:off x="395187" y="2641873"/>
            <a:ext cx="4310165" cy="2528286"/>
            <a:chOff x="432910" y="2641873"/>
            <a:chExt cx="4310165" cy="2528286"/>
          </a:xfrm>
        </p:grpSpPr>
        <p:sp>
          <p:nvSpPr>
            <p:cNvPr id="4" name="矩形: 圓角 3">
              <a:extLst>
                <a:ext uri="{FF2B5EF4-FFF2-40B4-BE49-F238E27FC236}">
                  <a16:creationId xmlns:a16="http://schemas.microsoft.com/office/drawing/2014/main" id="{19D8D24A-371F-4329-9516-CCD7F85271F9}"/>
                </a:ext>
              </a:extLst>
            </p:cNvPr>
            <p:cNvSpPr/>
            <p:nvPr/>
          </p:nvSpPr>
          <p:spPr>
            <a:xfrm>
              <a:off x="1357533" y="2641873"/>
              <a:ext cx="2460921" cy="1678335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1BF3F815-5788-4FFD-800B-B2EDAC852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10" y="3674135"/>
              <a:ext cx="4310165" cy="1496024"/>
            </a:xfrm>
            <a:prstGeom prst="rect">
              <a:avLst/>
            </a:prstGeom>
          </p:spPr>
        </p:pic>
      </p:grp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9D18A4B0-1E07-432E-80DB-8F394E4F60DF}"/>
              </a:ext>
            </a:extLst>
          </p:cNvPr>
          <p:cNvSpPr/>
          <p:nvPr/>
        </p:nvSpPr>
        <p:spPr>
          <a:xfrm>
            <a:off x="4813961" y="2641873"/>
            <a:ext cx="2460921" cy="1678335"/>
          </a:xfrm>
          <a:prstGeom prst="roundRect">
            <a:avLst>
              <a:gd name="adj" fmla="val 10667"/>
            </a:avLst>
          </a:prstGeom>
          <a:noFill/>
          <a:ln>
            <a:solidFill>
              <a:srgbClr val="1BE8BE"/>
            </a:solidFill>
          </a:ln>
          <a:effectLst>
            <a:glow rad="139700">
              <a:srgbClr val="1BE8BE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5DDDB053-9F00-498A-B7C7-B45E4B73BF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38" y="3674135"/>
            <a:ext cx="4310165" cy="1496024"/>
          </a:xfrm>
          <a:prstGeom prst="rect">
            <a:avLst/>
          </a:prstGeom>
        </p:spPr>
      </p:pic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4383A82A-01DF-4EA4-BCC0-C4DEC14868C7}"/>
              </a:ext>
            </a:extLst>
          </p:cNvPr>
          <p:cNvSpPr/>
          <p:nvPr/>
        </p:nvSpPr>
        <p:spPr>
          <a:xfrm>
            <a:off x="8217553" y="2641873"/>
            <a:ext cx="2460921" cy="1678335"/>
          </a:xfrm>
          <a:prstGeom prst="roundRect">
            <a:avLst>
              <a:gd name="adj" fmla="val 10667"/>
            </a:avLst>
          </a:prstGeom>
          <a:noFill/>
          <a:ln>
            <a:solidFill>
              <a:srgbClr val="1BE8BE"/>
            </a:solidFill>
          </a:ln>
          <a:effectLst>
            <a:glow rad="139700">
              <a:srgbClr val="1BE8BE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8B505569-03EC-4694-A8C3-53208CBBB5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930" y="3674135"/>
            <a:ext cx="4310165" cy="1496024"/>
          </a:xfrm>
          <a:prstGeom prst="rect">
            <a:avLst/>
          </a:prstGeom>
        </p:spPr>
      </p:pic>
      <p:sp>
        <p:nvSpPr>
          <p:cNvPr id="9" name="文字方塊 14">
            <a:extLst>
              <a:ext uri="{FF2B5EF4-FFF2-40B4-BE49-F238E27FC236}">
                <a16:creationId xmlns:a16="http://schemas.microsoft.com/office/drawing/2014/main" id="{6DDF215E-1DC4-41B9-9052-ECF6F010A43B}"/>
              </a:ext>
            </a:extLst>
          </p:cNvPr>
          <p:cNvSpPr txBox="1"/>
          <p:nvPr/>
        </p:nvSpPr>
        <p:spPr>
          <a:xfrm>
            <a:off x="4884321" y="2097306"/>
            <a:ext cx="365460" cy="788874"/>
          </a:xfrm>
          <a:custGeom>
            <a:avLst/>
            <a:gdLst/>
            <a:ahLst/>
            <a:cxnLst/>
            <a:rect l="l" t="t" r="r" b="b"/>
            <a:pathLst>
              <a:path w="365460" h="788874">
                <a:moveTo>
                  <a:pt x="182729" y="0"/>
                </a:moveTo>
                <a:cubicBezTo>
                  <a:pt x="242997" y="368"/>
                  <a:pt x="288490" y="17440"/>
                  <a:pt x="319208" y="51215"/>
                </a:cubicBezTo>
                <a:cubicBezTo>
                  <a:pt x="349927" y="84991"/>
                  <a:pt x="365331" y="133259"/>
                  <a:pt x="365421" y="196021"/>
                </a:cubicBezTo>
                <a:cubicBezTo>
                  <a:pt x="366211" y="246647"/>
                  <a:pt x="355169" y="295879"/>
                  <a:pt x="332297" y="343719"/>
                </a:cubicBezTo>
                <a:cubicBezTo>
                  <a:pt x="309424" y="391558"/>
                  <a:pt x="269981" y="445249"/>
                  <a:pt x="213967" y="504792"/>
                </a:cubicBezTo>
                <a:cubicBezTo>
                  <a:pt x="178382" y="542854"/>
                  <a:pt x="153885" y="573462"/>
                  <a:pt x="140474" y="596615"/>
                </a:cubicBezTo>
                <a:cubicBezTo>
                  <a:pt x="127062" y="619769"/>
                  <a:pt x="120694" y="641180"/>
                  <a:pt x="121368" y="660850"/>
                </a:cubicBezTo>
                <a:cubicBezTo>
                  <a:pt x="121345" y="663637"/>
                  <a:pt x="121391" y="666423"/>
                  <a:pt x="121507" y="669210"/>
                </a:cubicBezTo>
                <a:cubicBezTo>
                  <a:pt x="121624" y="671997"/>
                  <a:pt x="121949" y="674784"/>
                  <a:pt x="122484" y="677570"/>
                </a:cubicBezTo>
                <a:lnTo>
                  <a:pt x="354290" y="677570"/>
                </a:lnTo>
                <a:lnTo>
                  <a:pt x="354290" y="788874"/>
                </a:lnTo>
                <a:lnTo>
                  <a:pt x="29" y="788874"/>
                </a:lnTo>
                <a:lnTo>
                  <a:pt x="29" y="693153"/>
                </a:lnTo>
                <a:cubicBezTo>
                  <a:pt x="-574" y="650759"/>
                  <a:pt x="8424" y="610451"/>
                  <a:pt x="27023" y="572229"/>
                </a:cubicBezTo>
                <a:cubicBezTo>
                  <a:pt x="45622" y="534006"/>
                  <a:pt x="77443" y="491463"/>
                  <a:pt x="122484" y="444599"/>
                </a:cubicBezTo>
                <a:cubicBezTo>
                  <a:pt x="168504" y="396249"/>
                  <a:pt x="200300" y="353611"/>
                  <a:pt x="217872" y="316687"/>
                </a:cubicBezTo>
                <a:cubicBezTo>
                  <a:pt x="235443" y="279763"/>
                  <a:pt x="243810" y="241027"/>
                  <a:pt x="242974" y="200480"/>
                </a:cubicBezTo>
                <a:cubicBezTo>
                  <a:pt x="242764" y="166040"/>
                  <a:pt x="237047" y="142399"/>
                  <a:pt x="225821" y="129557"/>
                </a:cubicBezTo>
                <a:cubicBezTo>
                  <a:pt x="214594" y="116714"/>
                  <a:pt x="199115" y="110630"/>
                  <a:pt x="179382" y="111303"/>
                </a:cubicBezTo>
                <a:cubicBezTo>
                  <a:pt x="159649" y="111024"/>
                  <a:pt x="144169" y="116877"/>
                  <a:pt x="132943" y="128860"/>
                </a:cubicBezTo>
                <a:cubicBezTo>
                  <a:pt x="121717" y="140843"/>
                  <a:pt x="115999" y="160629"/>
                  <a:pt x="115790" y="188218"/>
                </a:cubicBezTo>
                <a:lnTo>
                  <a:pt x="115790" y="271821"/>
                </a:lnTo>
                <a:lnTo>
                  <a:pt x="29" y="271821"/>
                </a:lnTo>
                <a:lnTo>
                  <a:pt x="29" y="196021"/>
                </a:lnTo>
                <a:cubicBezTo>
                  <a:pt x="118" y="133259"/>
                  <a:pt x="15522" y="84991"/>
                  <a:pt x="46241" y="51215"/>
                </a:cubicBezTo>
                <a:cubicBezTo>
                  <a:pt x="76960" y="17440"/>
                  <a:pt x="122456" y="368"/>
                  <a:pt x="1827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39700">
              <a:srgbClr val="1BE8BE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>
              <a:defRPr sz="88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endParaRPr lang="zh-TW" altLang="en-US"/>
          </a:p>
        </p:txBody>
      </p:sp>
      <p:sp>
        <p:nvSpPr>
          <p:cNvPr id="12" name="文字方塊 13">
            <a:extLst>
              <a:ext uri="{FF2B5EF4-FFF2-40B4-BE49-F238E27FC236}">
                <a16:creationId xmlns:a16="http://schemas.microsoft.com/office/drawing/2014/main" id="{0A378344-F731-4898-AD89-26ED408040CF}"/>
              </a:ext>
            </a:extLst>
          </p:cNvPr>
          <p:cNvSpPr txBox="1"/>
          <p:nvPr/>
        </p:nvSpPr>
        <p:spPr>
          <a:xfrm>
            <a:off x="8270389" y="2097306"/>
            <a:ext cx="359511" cy="728736"/>
          </a:xfrm>
          <a:custGeom>
            <a:avLst/>
            <a:gdLst/>
            <a:ahLst/>
            <a:cxnLst/>
            <a:rect l="l" t="t" r="r" b="b"/>
            <a:pathLst>
              <a:path w="359511" h="797789">
                <a:moveTo>
                  <a:pt x="182700" y="0"/>
                </a:moveTo>
                <a:cubicBezTo>
                  <a:pt x="242968" y="368"/>
                  <a:pt x="288461" y="17441"/>
                  <a:pt x="319180" y="51220"/>
                </a:cubicBezTo>
                <a:cubicBezTo>
                  <a:pt x="334539" y="68109"/>
                  <a:pt x="346070" y="88623"/>
                  <a:pt x="353772" y="112763"/>
                </a:cubicBezTo>
                <a:lnTo>
                  <a:pt x="359511" y="153902"/>
                </a:lnTo>
                <a:lnTo>
                  <a:pt x="359511" y="275135"/>
                </a:lnTo>
                <a:lnTo>
                  <a:pt x="344660" y="317995"/>
                </a:lnTo>
                <a:cubicBezTo>
                  <a:pt x="330723" y="344205"/>
                  <a:pt x="309062" y="363374"/>
                  <a:pt x="279679" y="375500"/>
                </a:cubicBezTo>
                <a:lnTo>
                  <a:pt x="279679" y="377726"/>
                </a:lnTo>
                <a:cubicBezTo>
                  <a:pt x="310036" y="391243"/>
                  <a:pt x="331975" y="411801"/>
                  <a:pt x="345495" y="439399"/>
                </a:cubicBezTo>
                <a:lnTo>
                  <a:pt x="359511" y="482012"/>
                </a:lnTo>
                <a:lnTo>
                  <a:pt x="359511" y="643893"/>
                </a:lnTo>
                <a:lnTo>
                  <a:pt x="353772" y="685030"/>
                </a:lnTo>
                <a:cubicBezTo>
                  <a:pt x="346070" y="709168"/>
                  <a:pt x="334539" y="729681"/>
                  <a:pt x="319180" y="746570"/>
                </a:cubicBezTo>
                <a:cubicBezTo>
                  <a:pt x="288461" y="780348"/>
                  <a:pt x="242968" y="797421"/>
                  <a:pt x="182700" y="797789"/>
                </a:cubicBezTo>
                <a:cubicBezTo>
                  <a:pt x="122427" y="797421"/>
                  <a:pt x="76931" y="780348"/>
                  <a:pt x="46213" y="746570"/>
                </a:cubicBezTo>
                <a:cubicBezTo>
                  <a:pt x="15494" y="712792"/>
                  <a:pt x="90" y="664516"/>
                  <a:pt x="0" y="601742"/>
                </a:cubicBezTo>
                <a:lnTo>
                  <a:pt x="0" y="537068"/>
                </a:lnTo>
                <a:lnTo>
                  <a:pt x="115761" y="537068"/>
                </a:lnTo>
                <a:lnTo>
                  <a:pt x="115761" y="609547"/>
                </a:lnTo>
                <a:cubicBezTo>
                  <a:pt x="115970" y="637145"/>
                  <a:pt x="121688" y="656937"/>
                  <a:pt x="132914" y="668924"/>
                </a:cubicBezTo>
                <a:cubicBezTo>
                  <a:pt x="144141" y="680910"/>
                  <a:pt x="159620" y="686764"/>
                  <a:pt x="179353" y="686486"/>
                </a:cubicBezTo>
                <a:cubicBezTo>
                  <a:pt x="199086" y="687136"/>
                  <a:pt x="214566" y="681096"/>
                  <a:pt x="225792" y="668366"/>
                </a:cubicBezTo>
                <a:cubicBezTo>
                  <a:pt x="237018" y="655636"/>
                  <a:pt x="242736" y="632313"/>
                  <a:pt x="242945" y="598396"/>
                </a:cubicBezTo>
                <a:lnTo>
                  <a:pt x="242945" y="537068"/>
                </a:lnTo>
                <a:cubicBezTo>
                  <a:pt x="243084" y="501224"/>
                  <a:pt x="236669" y="475625"/>
                  <a:pt x="223700" y="460270"/>
                </a:cubicBezTo>
                <a:cubicBezTo>
                  <a:pt x="210731" y="444915"/>
                  <a:pt x="190370" y="437435"/>
                  <a:pt x="162619" y="437830"/>
                </a:cubicBezTo>
                <a:lnTo>
                  <a:pt x="121339" y="437830"/>
                </a:lnTo>
                <a:lnTo>
                  <a:pt x="121339" y="326526"/>
                </a:lnTo>
                <a:lnTo>
                  <a:pt x="169312" y="326526"/>
                </a:lnTo>
                <a:cubicBezTo>
                  <a:pt x="192392" y="326991"/>
                  <a:pt x="210382" y="321044"/>
                  <a:pt x="223282" y="308684"/>
                </a:cubicBezTo>
                <a:cubicBezTo>
                  <a:pt x="236181" y="296325"/>
                  <a:pt x="242736" y="274765"/>
                  <a:pt x="242945" y="244006"/>
                </a:cubicBezTo>
                <a:lnTo>
                  <a:pt x="242945" y="200516"/>
                </a:lnTo>
                <a:cubicBezTo>
                  <a:pt x="242736" y="166062"/>
                  <a:pt x="237018" y="142412"/>
                  <a:pt x="225792" y="129564"/>
                </a:cubicBezTo>
                <a:cubicBezTo>
                  <a:pt x="214566" y="116716"/>
                  <a:pt x="199086" y="110629"/>
                  <a:pt x="179353" y="111303"/>
                </a:cubicBezTo>
                <a:cubicBezTo>
                  <a:pt x="159620" y="111024"/>
                  <a:pt x="144141" y="116879"/>
                  <a:pt x="132914" y="128867"/>
                </a:cubicBezTo>
                <a:cubicBezTo>
                  <a:pt x="121688" y="140855"/>
                  <a:pt x="115970" y="160649"/>
                  <a:pt x="115761" y="188249"/>
                </a:cubicBezTo>
                <a:lnTo>
                  <a:pt x="115761" y="238430"/>
                </a:lnTo>
                <a:lnTo>
                  <a:pt x="0" y="238430"/>
                </a:lnTo>
                <a:lnTo>
                  <a:pt x="0" y="196055"/>
                </a:lnTo>
                <a:cubicBezTo>
                  <a:pt x="90" y="133277"/>
                  <a:pt x="15494" y="84998"/>
                  <a:pt x="46213" y="51220"/>
                </a:cubicBezTo>
                <a:cubicBezTo>
                  <a:pt x="76931" y="17441"/>
                  <a:pt x="122427" y="368"/>
                  <a:pt x="1827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39700">
              <a:srgbClr val="1BE8BE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TW"/>
            </a:defPPr>
            <a:lvl1pPr>
              <a:defRPr sz="8800">
                <a:solidFill>
                  <a:schemeClr val="bg1"/>
                </a:solidFill>
                <a:latin typeface="Bebas Neue" panose="020B0606020202050201" pitchFamily="34" charset="0"/>
              </a:defRPr>
            </a:lvl1pPr>
          </a:lstStyle>
          <a:p>
            <a:endParaRPr lang="zh-TW" altLang="en-US"/>
          </a:p>
        </p:txBody>
      </p:sp>
      <p:sp>
        <p:nvSpPr>
          <p:cNvPr id="5" name="文字方塊 8">
            <a:extLst>
              <a:ext uri="{FF2B5EF4-FFF2-40B4-BE49-F238E27FC236}">
                <a16:creationId xmlns:a16="http://schemas.microsoft.com/office/drawing/2014/main" id="{87B2A6A2-9CC7-4C61-8F8B-059F0B973A83}"/>
              </a:ext>
            </a:extLst>
          </p:cNvPr>
          <p:cNvSpPr txBox="1"/>
          <p:nvPr/>
        </p:nvSpPr>
        <p:spPr>
          <a:xfrm>
            <a:off x="1368674" y="2097306"/>
            <a:ext cx="217173" cy="779959"/>
          </a:xfrm>
          <a:custGeom>
            <a:avLst/>
            <a:gdLst/>
            <a:ahLst/>
            <a:cxnLst/>
            <a:rect l="l" t="t" r="r" b="b"/>
            <a:pathLst>
              <a:path w="217173" h="779959">
                <a:moveTo>
                  <a:pt x="134800" y="0"/>
                </a:moveTo>
                <a:lnTo>
                  <a:pt x="217173" y="0"/>
                </a:lnTo>
                <a:lnTo>
                  <a:pt x="217173" y="779959"/>
                </a:lnTo>
                <a:lnTo>
                  <a:pt x="94726" y="779959"/>
                </a:lnTo>
                <a:lnTo>
                  <a:pt x="94726" y="184856"/>
                </a:lnTo>
                <a:lnTo>
                  <a:pt x="0" y="184856"/>
                </a:lnTo>
                <a:lnTo>
                  <a:pt x="0" y="98070"/>
                </a:lnTo>
                <a:cubicBezTo>
                  <a:pt x="45876" y="97257"/>
                  <a:pt x="77818" y="87459"/>
                  <a:pt x="95826" y="68677"/>
                </a:cubicBezTo>
                <a:cubicBezTo>
                  <a:pt x="113833" y="49894"/>
                  <a:pt x="126824" y="27002"/>
                  <a:pt x="1348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39700">
              <a:srgbClr val="1BE8BE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 sz="8800">
              <a:solidFill>
                <a:schemeClr val="bg1"/>
              </a:solidFill>
              <a:latin typeface="Bebas Neue" panose="020B06060202020502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356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/>
              <a:t>認識 </a:t>
            </a:r>
            <a:r>
              <a:rPr lang="en-US" altLang="zh-TW" b="1" err="1"/>
              <a:t>MikroTik</a:t>
            </a:r>
            <a:r>
              <a:rPr lang="zh-TW" altLang="en-US" b="1"/>
              <a:t> </a:t>
            </a:r>
            <a:r>
              <a:rPr lang="en-US" altLang="zh-TW" b="1" err="1"/>
              <a:t>RouterOS</a:t>
            </a:r>
            <a:r>
              <a:rPr lang="zh-TW" altLang="en-US" b="1"/>
              <a:t> 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305877" y="2378764"/>
            <a:ext cx="7427843" cy="3910841"/>
          </a:xfrm>
        </p:spPr>
        <p:txBody>
          <a:bodyPr/>
          <a:lstStyle/>
          <a:p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付費軟體 </a:t>
            </a:r>
            <a:endParaRPr lang="en-US" alt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600"/>
              </a:spcBef>
            </a:pP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Linux-based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韌體</a:t>
            </a:r>
            <a:endParaRPr lang="en-US" alt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600"/>
              </a:spcBef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兩種安裝方式</a:t>
            </a:r>
            <a:endParaRPr lang="en-US" alt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ISO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光碟映像檔 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PC/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x86</a:t>
            </a:r>
          </a:p>
          <a:p>
            <a:pPr lvl="1"/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CHR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(Cloud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Hosted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Router)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虛擬機</a:t>
            </a:r>
            <a:endParaRPr lang="en-US" alt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1600"/>
              </a:spcBef>
            </a:pP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授權方式</a:t>
            </a:r>
            <a:endParaRPr lang="en-US" alt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PC/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x86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根據需求擁有不同等級授權</a:t>
            </a:r>
            <a:endParaRPr lang="en-US" alt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CHR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根據傳輸速度計價</a:t>
            </a:r>
            <a:endParaRPr lang="en-US" alt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endParaRPr lang="en-US" altLang="zh-TW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DDE8907-C45E-4B13-B8A5-EE578C6079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06"/>
          <a:stretch/>
        </p:blipFill>
        <p:spPr>
          <a:xfrm>
            <a:off x="2464904" y="1336092"/>
            <a:ext cx="3253408" cy="79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4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7">
            <a:extLst>
              <a:ext uri="{FF2B5EF4-FFF2-40B4-BE49-F238E27FC236}">
                <a16:creationId xmlns:a16="http://schemas.microsoft.com/office/drawing/2014/main" id="{1DF395DD-8318-4658-AF07-4AF3FEA5FD3B}"/>
              </a:ext>
            </a:extLst>
          </p:cNvPr>
          <p:cNvSpPr/>
          <p:nvPr/>
        </p:nvSpPr>
        <p:spPr>
          <a:xfrm rot="5400000">
            <a:off x="4962288" y="1724444"/>
            <a:ext cx="2267422" cy="6869661"/>
          </a:xfrm>
          <a:prstGeom prst="roundRect">
            <a:avLst>
              <a:gd name="adj" fmla="val 9992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E8BE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dirty="0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CFD93239-35D6-4153-8478-C139D7B714AE}"/>
              </a:ext>
            </a:extLst>
          </p:cNvPr>
          <p:cNvGrpSpPr/>
          <p:nvPr/>
        </p:nvGrpSpPr>
        <p:grpSpPr>
          <a:xfrm>
            <a:off x="2654399" y="4025564"/>
            <a:ext cx="6876432" cy="2540692"/>
            <a:chOff x="1357533" y="321250"/>
            <a:chExt cx="6768689" cy="4509746"/>
          </a:xfrm>
        </p:grpSpPr>
        <p:sp>
          <p:nvSpPr>
            <p:cNvPr id="11" name="矩形: 圓角 10">
              <a:extLst>
                <a:ext uri="{FF2B5EF4-FFF2-40B4-BE49-F238E27FC236}">
                  <a16:creationId xmlns:a16="http://schemas.microsoft.com/office/drawing/2014/main" id="{A1BBBD74-3D49-41A1-BA8B-994222B40737}"/>
                </a:ext>
              </a:extLst>
            </p:cNvPr>
            <p:cNvSpPr/>
            <p:nvPr/>
          </p:nvSpPr>
          <p:spPr>
            <a:xfrm>
              <a:off x="1357533" y="321250"/>
              <a:ext cx="6762024" cy="3998959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635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bg1"/>
                </a:solidFill>
              </a:endParaRPr>
            </a:p>
          </p:txBody>
        </p:sp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4E98E786-3009-48DB-9F39-F3F937A71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197" y="3964562"/>
              <a:ext cx="6762025" cy="866434"/>
            </a:xfrm>
            <a:prstGeom prst="rect">
              <a:avLst/>
            </a:prstGeom>
          </p:spPr>
        </p:pic>
      </p:grpSp>
      <p:sp>
        <p:nvSpPr>
          <p:cNvPr id="5" name="矩形 7">
            <a:extLst>
              <a:ext uri="{FF2B5EF4-FFF2-40B4-BE49-F238E27FC236}">
                <a16:creationId xmlns:a16="http://schemas.microsoft.com/office/drawing/2014/main" id="{36B47506-8A8B-4A6E-B03A-44A8EBE2D997}"/>
              </a:ext>
            </a:extLst>
          </p:cNvPr>
          <p:cNvSpPr/>
          <p:nvPr/>
        </p:nvSpPr>
        <p:spPr>
          <a:xfrm rot="5400000">
            <a:off x="4962287" y="-871315"/>
            <a:ext cx="2267422" cy="6869661"/>
          </a:xfrm>
          <a:prstGeom prst="roundRect">
            <a:avLst>
              <a:gd name="adj" fmla="val 9992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E8BE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/>
              <a:t>安裝方式</a:t>
            </a:r>
            <a:endParaRPr lang="en-US" b="1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93871" y="1705083"/>
            <a:ext cx="5926412" cy="1746250"/>
          </a:xfrm>
        </p:spPr>
        <p:txBody>
          <a:bodyPr/>
          <a:lstStyle/>
          <a:p>
            <a:pPr marL="0" indent="0">
              <a:buNone/>
            </a:pP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ISO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安裝光碟檔適用於：</a:t>
            </a:r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en-US" altLang="zh-TW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RouterBOARD</a:t>
            </a:r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</a:t>
            </a:r>
          </a:p>
          <a:p>
            <a:pPr lvl="1"/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x86</a:t>
            </a:r>
          </a:p>
          <a:p>
            <a:pPr lvl="1"/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93870" y="4413244"/>
            <a:ext cx="6249293" cy="1745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CHR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(Cloud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Hosted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Router)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適用於：</a:t>
            </a:r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虛擬機器</a:t>
            </a:r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Amazon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AWS</a:t>
            </a: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marketplace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74F28E30-0D2E-41CE-8E07-260FC67242F2}"/>
              </a:ext>
            </a:extLst>
          </p:cNvPr>
          <p:cNvGrpSpPr/>
          <p:nvPr/>
        </p:nvGrpSpPr>
        <p:grpSpPr>
          <a:xfrm>
            <a:off x="2654398" y="1429805"/>
            <a:ext cx="6876432" cy="2540692"/>
            <a:chOff x="1357533" y="321250"/>
            <a:chExt cx="6768689" cy="4509746"/>
          </a:xfrm>
        </p:grpSpPr>
        <p:sp>
          <p:nvSpPr>
            <p:cNvPr id="7" name="矩形: 圓角 6">
              <a:extLst>
                <a:ext uri="{FF2B5EF4-FFF2-40B4-BE49-F238E27FC236}">
                  <a16:creationId xmlns:a16="http://schemas.microsoft.com/office/drawing/2014/main" id="{96E159E9-58E1-4F62-8A00-F58D7232F505}"/>
                </a:ext>
              </a:extLst>
            </p:cNvPr>
            <p:cNvSpPr/>
            <p:nvPr/>
          </p:nvSpPr>
          <p:spPr>
            <a:xfrm>
              <a:off x="1357533" y="321250"/>
              <a:ext cx="6762024" cy="3998959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635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bg1"/>
                </a:solidFill>
              </a:endParaRPr>
            </a:p>
          </p:txBody>
        </p: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04C0A106-7027-46DF-8962-C29D80A48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197" y="3964562"/>
              <a:ext cx="6762025" cy="8664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5461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群組 19">
            <a:extLst>
              <a:ext uri="{FF2B5EF4-FFF2-40B4-BE49-F238E27FC236}">
                <a16:creationId xmlns:a16="http://schemas.microsoft.com/office/drawing/2014/main" id="{95B3E12E-30F1-44F7-A86F-7AAB37DB285F}"/>
              </a:ext>
            </a:extLst>
          </p:cNvPr>
          <p:cNvGrpSpPr/>
          <p:nvPr/>
        </p:nvGrpSpPr>
        <p:grpSpPr>
          <a:xfrm>
            <a:off x="6153779" y="1856672"/>
            <a:ext cx="5412812" cy="4088756"/>
            <a:chOff x="499454" y="1969316"/>
            <a:chExt cx="3753406" cy="4088756"/>
          </a:xfrm>
        </p:grpSpPr>
        <p:sp>
          <p:nvSpPr>
            <p:cNvPr id="21" name="矩形 7">
              <a:extLst>
                <a:ext uri="{FF2B5EF4-FFF2-40B4-BE49-F238E27FC236}">
                  <a16:creationId xmlns:a16="http://schemas.microsoft.com/office/drawing/2014/main" id="{416EA5CC-6250-4696-89E5-C894BA3B661C}"/>
                </a:ext>
              </a:extLst>
            </p:cNvPr>
            <p:cNvSpPr/>
            <p:nvPr/>
          </p:nvSpPr>
          <p:spPr>
            <a:xfrm rot="5400000">
              <a:off x="330572" y="2138200"/>
              <a:ext cx="4088754" cy="3750989"/>
            </a:xfrm>
            <a:prstGeom prst="roundRect">
              <a:avLst>
                <a:gd name="adj" fmla="val 9992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1BE8BE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 dirty="0"/>
            </a:p>
          </p:txBody>
        </p:sp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B077EA45-C063-41C5-8900-F6FCB7735171}"/>
                </a:ext>
              </a:extLst>
            </p:cNvPr>
            <p:cNvSpPr/>
            <p:nvPr/>
          </p:nvSpPr>
          <p:spPr>
            <a:xfrm>
              <a:off x="510551" y="1969316"/>
              <a:ext cx="3742309" cy="4062615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635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2F04C554-DBCF-4DE8-9BFF-88370CC52069}"/>
              </a:ext>
            </a:extLst>
          </p:cNvPr>
          <p:cNvGrpSpPr/>
          <p:nvPr/>
        </p:nvGrpSpPr>
        <p:grpSpPr>
          <a:xfrm>
            <a:off x="515766" y="1856672"/>
            <a:ext cx="5406575" cy="4088755"/>
            <a:chOff x="510551" y="1969316"/>
            <a:chExt cx="3749081" cy="4088755"/>
          </a:xfrm>
        </p:grpSpPr>
        <p:sp>
          <p:nvSpPr>
            <p:cNvPr id="11" name="矩形 7">
              <a:extLst>
                <a:ext uri="{FF2B5EF4-FFF2-40B4-BE49-F238E27FC236}">
                  <a16:creationId xmlns:a16="http://schemas.microsoft.com/office/drawing/2014/main" id="{59E125D5-0ED8-4EC1-85C8-07048C24D72E}"/>
                </a:ext>
              </a:extLst>
            </p:cNvPr>
            <p:cNvSpPr/>
            <p:nvPr/>
          </p:nvSpPr>
          <p:spPr>
            <a:xfrm rot="5400000">
              <a:off x="344100" y="2142539"/>
              <a:ext cx="4088754" cy="3742310"/>
            </a:xfrm>
            <a:prstGeom prst="roundRect">
              <a:avLst>
                <a:gd name="adj" fmla="val 9992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1BE8BE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TW" altLang="en-US" dirty="0"/>
            </a:p>
          </p:txBody>
        </p:sp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51FC61CC-F83D-4783-9DD5-0CF234CB4B57}"/>
                </a:ext>
              </a:extLst>
            </p:cNvPr>
            <p:cNvSpPr/>
            <p:nvPr/>
          </p:nvSpPr>
          <p:spPr>
            <a:xfrm>
              <a:off x="510551" y="1969316"/>
              <a:ext cx="3742309" cy="4062615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762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3389A0CF-8550-42CB-97CA-42091D755CE1}"/>
              </a:ext>
            </a:extLst>
          </p:cNvPr>
          <p:cNvGrpSpPr/>
          <p:nvPr/>
        </p:nvGrpSpPr>
        <p:grpSpPr>
          <a:xfrm>
            <a:off x="6153781" y="2656296"/>
            <a:ext cx="5416180" cy="1948834"/>
            <a:chOff x="5928062" y="3111928"/>
            <a:chExt cx="5496743" cy="197782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r="1861"/>
            <a:stretch/>
          </p:blipFill>
          <p:spPr>
            <a:xfrm>
              <a:off x="5933808" y="3111928"/>
              <a:ext cx="5477084" cy="1977822"/>
            </a:xfrm>
            <a:prstGeom prst="rect">
              <a:avLst/>
            </a:prstGeom>
          </p:spPr>
        </p:pic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7653696B-8DB4-4B67-AA74-60495E523E37}"/>
                </a:ext>
              </a:extLst>
            </p:cNvPr>
            <p:cNvSpPr/>
            <p:nvPr/>
          </p:nvSpPr>
          <p:spPr>
            <a:xfrm>
              <a:off x="5928062" y="3113247"/>
              <a:ext cx="5496743" cy="1976503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rgbClr val="1BE8BE"/>
              </a:solidFill>
            </a:ln>
            <a:effectLst>
              <a:glow rad="635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購買與啟用授權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439136" y="2020991"/>
            <a:ext cx="1356873" cy="616226"/>
          </a:xfr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購買</a:t>
            </a:r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7C407A36-C508-4E76-9E4A-E6C5BD2903F0}"/>
              </a:ext>
            </a:extLst>
          </p:cNvPr>
          <p:cNvGrpSpPr/>
          <p:nvPr/>
        </p:nvGrpSpPr>
        <p:grpSpPr>
          <a:xfrm>
            <a:off x="514294" y="2637217"/>
            <a:ext cx="5409095" cy="2339889"/>
            <a:chOff x="275755" y="3113247"/>
            <a:chExt cx="5409095" cy="233988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5755" y="3113247"/>
              <a:ext cx="5409095" cy="2339889"/>
            </a:xfrm>
            <a:prstGeom prst="rect">
              <a:avLst/>
            </a:prstGeom>
          </p:spPr>
        </p:pic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18D803F0-9F92-4208-AE68-9EC58C269091}"/>
                </a:ext>
              </a:extLst>
            </p:cNvPr>
            <p:cNvSpPr/>
            <p:nvPr/>
          </p:nvSpPr>
          <p:spPr>
            <a:xfrm>
              <a:off x="275755" y="3113247"/>
              <a:ext cx="5409095" cy="2339889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rgbClr val="1BE8BE"/>
              </a:solidFill>
            </a:ln>
            <a:effectLst>
              <a:glow rad="635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E6DE547C-8BA4-407F-87DB-19282EFC595D}"/>
              </a:ext>
            </a:extLst>
          </p:cNvPr>
          <p:cNvGrpSpPr/>
          <p:nvPr/>
        </p:nvGrpSpPr>
        <p:grpSpPr>
          <a:xfrm>
            <a:off x="8266143" y="3518254"/>
            <a:ext cx="3310671" cy="1543109"/>
            <a:chOff x="8352678" y="4283191"/>
            <a:chExt cx="3692996" cy="172131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2679" y="4283191"/>
              <a:ext cx="3692995" cy="1721311"/>
            </a:xfrm>
            <a:prstGeom prst="rect">
              <a:avLst/>
            </a:prstGeom>
          </p:spPr>
        </p:pic>
        <p:sp>
          <p:nvSpPr>
            <p:cNvPr id="10" name="矩形: 圓角 9">
              <a:extLst>
                <a:ext uri="{FF2B5EF4-FFF2-40B4-BE49-F238E27FC236}">
                  <a16:creationId xmlns:a16="http://schemas.microsoft.com/office/drawing/2014/main" id="{976CF60B-21C3-4C63-9E71-2525160361B9}"/>
                </a:ext>
              </a:extLst>
            </p:cNvPr>
            <p:cNvSpPr/>
            <p:nvPr/>
          </p:nvSpPr>
          <p:spPr>
            <a:xfrm>
              <a:off x="8352678" y="4283191"/>
              <a:ext cx="3692996" cy="1721311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rgbClr val="1BE8BE"/>
              </a:solidFill>
            </a:ln>
            <a:effectLst>
              <a:glow rad="635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75CC72B7-54DE-48F6-958E-C539F7E06D80}"/>
              </a:ext>
            </a:extLst>
          </p:cNvPr>
          <p:cNvSpPr/>
          <p:nvPr/>
        </p:nvSpPr>
        <p:spPr>
          <a:xfrm>
            <a:off x="1325217" y="5125031"/>
            <a:ext cx="38895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buFont typeface="+mj-lt"/>
              <a:buAutoNum type="arabicPeriod"/>
              <a:defRPr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 </a:t>
            </a:r>
            <a:r>
              <a:rPr lang="en-US" altLang="zh-TW" sz="20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MikroTik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帳戶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lvl="0" indent="-514350">
              <a:buFont typeface="+mj-lt"/>
              <a:buAutoNum type="arabicPeriod"/>
              <a:defRPr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 </a:t>
            </a:r>
            <a:r>
              <a:rPr lang="en-US" altLang="zh-TW" sz="20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MikroTik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帳戶後購買</a:t>
            </a:r>
            <a:endParaRPr lang="en-US" altLang="zh-TW" sz="20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1345C62-0A7B-40CC-9B84-BEAE33A2E152}"/>
              </a:ext>
            </a:extLst>
          </p:cNvPr>
          <p:cNvSpPr txBox="1">
            <a:spLocks/>
          </p:cNvSpPr>
          <p:nvPr/>
        </p:nvSpPr>
        <p:spPr>
          <a:xfrm>
            <a:off x="8093153" y="2020991"/>
            <a:ext cx="1356873" cy="616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zh-TW" altLang="en-US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啟用</a:t>
            </a:r>
            <a:endParaRPr lang="en-US" altLang="zh-TW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E03F34F-ADAF-4C51-BF85-AE6F59A53599}"/>
              </a:ext>
            </a:extLst>
          </p:cNvPr>
          <p:cNvSpPr/>
          <p:nvPr/>
        </p:nvSpPr>
        <p:spPr>
          <a:xfrm>
            <a:off x="6979234" y="5125031"/>
            <a:ext cx="38895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>
              <a:buFont typeface="+mj-lt"/>
              <a:buAutoNum type="arabicPeriod"/>
              <a:defRPr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 </a:t>
            </a:r>
            <a:r>
              <a:rPr lang="en-US" altLang="zh-TW" sz="2000" b="1" dirty="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MikroTik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帳戶</a:t>
            </a:r>
          </a:p>
          <a:p>
            <a:pPr marL="514350" lvl="0" indent="-514350">
              <a:buFont typeface="+mj-lt"/>
              <a:buAutoNum type="arabicPeriod"/>
              <a:defRPr/>
            </a:pP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 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Software ID</a:t>
            </a:r>
          </a:p>
        </p:txBody>
      </p:sp>
    </p:spTree>
    <p:extLst>
      <p:ext uri="{BB962C8B-B14F-4D97-AF65-F5344CB8AC3E}">
        <p14:creationId xmlns:p14="http://schemas.microsoft.com/office/powerpoint/2010/main" val="1046966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7">
            <a:extLst>
              <a:ext uri="{FF2B5EF4-FFF2-40B4-BE49-F238E27FC236}">
                <a16:creationId xmlns:a16="http://schemas.microsoft.com/office/drawing/2014/main" id="{ACF95107-92D5-4FEA-BC9A-6C99CB93540F}"/>
              </a:ext>
            </a:extLst>
          </p:cNvPr>
          <p:cNvSpPr/>
          <p:nvPr/>
        </p:nvSpPr>
        <p:spPr>
          <a:xfrm rot="5400000">
            <a:off x="4064875" y="2417733"/>
            <a:ext cx="4088754" cy="3191922"/>
          </a:xfrm>
          <a:prstGeom prst="roundRect">
            <a:avLst>
              <a:gd name="adj" fmla="val 9992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E8BE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dirty="0"/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4093346D-3DC6-4FD6-87D0-E0A0E43E3444}"/>
              </a:ext>
            </a:extLst>
          </p:cNvPr>
          <p:cNvGrpSpPr/>
          <p:nvPr/>
        </p:nvGrpSpPr>
        <p:grpSpPr>
          <a:xfrm>
            <a:off x="4098331" y="1969316"/>
            <a:ext cx="4378774" cy="4886814"/>
            <a:chOff x="955740" y="321250"/>
            <a:chExt cx="4310165" cy="4810244"/>
          </a:xfrm>
        </p:grpSpPr>
        <p:sp>
          <p:nvSpPr>
            <p:cNvPr id="35" name="矩形: 圓角 34">
              <a:extLst>
                <a:ext uri="{FF2B5EF4-FFF2-40B4-BE49-F238E27FC236}">
                  <a16:creationId xmlns:a16="http://schemas.microsoft.com/office/drawing/2014/main" id="{636719AE-6567-4251-918E-AA1D9BD4A1DE}"/>
                </a:ext>
              </a:extLst>
            </p:cNvPr>
            <p:cNvSpPr/>
            <p:nvPr/>
          </p:nvSpPr>
          <p:spPr>
            <a:xfrm>
              <a:off x="1357533" y="321250"/>
              <a:ext cx="3148574" cy="3998959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FB73ECFE-40E0-46AD-B797-C61F26FA4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40" y="3635470"/>
              <a:ext cx="4310165" cy="1496024"/>
            </a:xfrm>
            <a:prstGeom prst="rect">
              <a:avLst/>
            </a:prstGeom>
          </p:spPr>
        </p:pic>
      </p:grpSp>
      <p:sp>
        <p:nvSpPr>
          <p:cNvPr id="37" name="矩形 7">
            <a:extLst>
              <a:ext uri="{FF2B5EF4-FFF2-40B4-BE49-F238E27FC236}">
                <a16:creationId xmlns:a16="http://schemas.microsoft.com/office/drawing/2014/main" id="{E4BD4830-2DE8-486A-8AE6-B3ECE54895E6}"/>
              </a:ext>
            </a:extLst>
          </p:cNvPr>
          <p:cNvSpPr/>
          <p:nvPr/>
        </p:nvSpPr>
        <p:spPr>
          <a:xfrm rot="5400000">
            <a:off x="7782937" y="2142539"/>
            <a:ext cx="4088754" cy="3742310"/>
          </a:xfrm>
          <a:prstGeom prst="roundRect">
            <a:avLst>
              <a:gd name="adj" fmla="val 9992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E8BE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dirty="0"/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96EE34E5-DA16-4572-B4CC-00EA745CD85A}"/>
              </a:ext>
            </a:extLst>
          </p:cNvPr>
          <p:cNvGrpSpPr/>
          <p:nvPr/>
        </p:nvGrpSpPr>
        <p:grpSpPr>
          <a:xfrm>
            <a:off x="7541199" y="1969316"/>
            <a:ext cx="4378774" cy="4886814"/>
            <a:chOff x="955740" y="321250"/>
            <a:chExt cx="4310165" cy="4810244"/>
          </a:xfrm>
        </p:grpSpPr>
        <p:sp>
          <p:nvSpPr>
            <p:cNvPr id="39" name="矩形: 圓角 38">
              <a:extLst>
                <a:ext uri="{FF2B5EF4-FFF2-40B4-BE49-F238E27FC236}">
                  <a16:creationId xmlns:a16="http://schemas.microsoft.com/office/drawing/2014/main" id="{D0BE11AF-6390-478B-8695-3B1CA93DFD3C}"/>
                </a:ext>
              </a:extLst>
            </p:cNvPr>
            <p:cNvSpPr/>
            <p:nvPr/>
          </p:nvSpPr>
          <p:spPr>
            <a:xfrm>
              <a:off x="1357533" y="321250"/>
              <a:ext cx="3683673" cy="3998959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B24FE2EB-8EE2-47FB-8043-5A197EC95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40" y="3635470"/>
              <a:ext cx="4310165" cy="1496024"/>
            </a:xfrm>
            <a:prstGeom prst="rect">
              <a:avLst/>
            </a:prstGeom>
          </p:spPr>
        </p:pic>
      </p:grpSp>
      <p:sp>
        <p:nvSpPr>
          <p:cNvPr id="24" name="矩形 7">
            <a:extLst>
              <a:ext uri="{FF2B5EF4-FFF2-40B4-BE49-F238E27FC236}">
                <a16:creationId xmlns:a16="http://schemas.microsoft.com/office/drawing/2014/main" id="{E187ED80-BD6F-4E09-8F83-73B3B5E4D860}"/>
              </a:ext>
            </a:extLst>
          </p:cNvPr>
          <p:cNvSpPr/>
          <p:nvPr/>
        </p:nvSpPr>
        <p:spPr>
          <a:xfrm rot="5400000">
            <a:off x="344100" y="2142539"/>
            <a:ext cx="4088754" cy="3742310"/>
          </a:xfrm>
          <a:prstGeom prst="roundRect">
            <a:avLst>
              <a:gd name="adj" fmla="val 9992"/>
            </a:avLst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1BE8BE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/>
              <a:t>NAS</a:t>
            </a:r>
            <a:r>
              <a:rPr lang="zh-TW" altLang="en-US" b="1"/>
              <a:t> </a:t>
            </a:r>
            <a:r>
              <a:rPr lang="en-US" altLang="zh-TW" b="1"/>
              <a:t>x</a:t>
            </a:r>
            <a:r>
              <a:rPr lang="zh-TW" altLang="en-US" b="1"/>
              <a:t> </a:t>
            </a:r>
            <a:r>
              <a:rPr lang="en-US" altLang="zh-TW" b="1" err="1"/>
              <a:t>RouterOS</a:t>
            </a:r>
            <a:r>
              <a:rPr lang="zh-TW" altLang="en-US" b="1"/>
              <a:t> 深入探索 </a:t>
            </a:r>
            <a:r>
              <a:rPr lang="en-US" altLang="zh-TW" b="1"/>
              <a:t>(1/2)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80758" y="5312168"/>
            <a:ext cx="2056419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QWA-AC2600</a:t>
            </a:r>
            <a:endParaRPr lang="en-US" sz="1400" b="1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65219" y="4117262"/>
            <a:ext cx="16658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</a:t>
            </a:r>
            <a:r>
              <a:rPr lang="en-US" sz="1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GbE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Mellanox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61549" y="4117262"/>
            <a:ext cx="16094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s-I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GbE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Aquantia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109968" y="5361197"/>
            <a:ext cx="16866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GbE</a:t>
            </a:r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 X550</a:t>
            </a: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BECA3D03-5C75-498D-BA0C-BB22519BBBF7}"/>
              </a:ext>
            </a:extLst>
          </p:cNvPr>
          <p:cNvGrpSpPr/>
          <p:nvPr/>
        </p:nvGrpSpPr>
        <p:grpSpPr>
          <a:xfrm>
            <a:off x="102362" y="1969316"/>
            <a:ext cx="4378774" cy="4886814"/>
            <a:chOff x="955740" y="321250"/>
            <a:chExt cx="4310165" cy="4810244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D4266848-2160-46B1-A48D-DCD2279D841A}"/>
                </a:ext>
              </a:extLst>
            </p:cNvPr>
            <p:cNvSpPr/>
            <p:nvPr/>
          </p:nvSpPr>
          <p:spPr>
            <a:xfrm>
              <a:off x="1357533" y="321250"/>
              <a:ext cx="3683673" cy="3998959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0B3F3CDA-239D-44C5-916E-784730277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40" y="3635470"/>
              <a:ext cx="4310165" cy="1496024"/>
            </a:xfrm>
            <a:prstGeom prst="rect">
              <a:avLst/>
            </a:prstGeom>
          </p:spPr>
        </p:pic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E249FA21-03C9-45F7-B8DF-1AC5CEF98703}"/>
              </a:ext>
            </a:extLst>
          </p:cNvPr>
          <p:cNvSpPr/>
          <p:nvPr/>
        </p:nvSpPr>
        <p:spPr>
          <a:xfrm>
            <a:off x="510551" y="1203340"/>
            <a:ext cx="28023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0">
              <a:spcBef>
                <a:spcPts val="1000"/>
              </a:spcBef>
              <a:buNone/>
            </a:pP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硬體支援</a:t>
            </a:r>
            <a:endParaRPr lang="en-US" altLang="zh-TW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FE3279A-D198-4415-8352-F7E3E004D5E8}"/>
              </a:ext>
            </a:extLst>
          </p:cNvPr>
          <p:cNvSpPr/>
          <p:nvPr/>
        </p:nvSpPr>
        <p:spPr>
          <a:xfrm>
            <a:off x="1106148" y="2124104"/>
            <a:ext cx="25921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家用至企業級的所有 x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86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架構 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8ACAD4AD-CB54-4397-958C-8835D5E257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5518" y="3136508"/>
            <a:ext cx="656309" cy="1041860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266C414A-8BEF-4C73-89FD-E36ACF7FC5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6657" y="3159707"/>
            <a:ext cx="1473322" cy="1256930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B07BA201-71BF-43B3-81E4-B703A3943F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202" y="4178141"/>
            <a:ext cx="2060490" cy="1417278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983A0BB3-7834-4659-BE7D-E1DC6DB8F9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8656" y="5105184"/>
            <a:ext cx="2521395" cy="828932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5C9427AB-B43B-4F0F-AD29-F1DF50D57652}"/>
              </a:ext>
            </a:extLst>
          </p:cNvPr>
          <p:cNvSpPr/>
          <p:nvPr/>
        </p:nvSpPr>
        <p:spPr>
          <a:xfrm>
            <a:off x="4809787" y="2124104"/>
            <a:ext cx="25921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支援 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QWA-AC2600 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無線網卡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E79DBCEE-E7B2-4542-BFDE-93B4866FCC47}"/>
              </a:ext>
            </a:extLst>
          </p:cNvPr>
          <p:cNvSpPr/>
          <p:nvPr/>
        </p:nvSpPr>
        <p:spPr>
          <a:xfrm>
            <a:off x="8568540" y="2124104"/>
            <a:ext cx="25921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支援 </a:t>
            </a:r>
            <a:r>
              <a:rPr lang="en-US" altLang="zh-TW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1GbE - 40GbE </a:t>
            </a:r>
            <a:r>
              <a:rPr lang="zh-TW" altLang="en-US" sz="20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高速網路擴充卡</a:t>
            </a:r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6DFF6FC1-5107-45C3-8136-C5F2DD9E048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6632" y="3146680"/>
            <a:ext cx="3591087" cy="2244829"/>
          </a:xfrm>
          <a:prstGeom prst="rect">
            <a:avLst/>
          </a:prstGeom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EA33D952-6550-4FD9-BB77-FCF08E56C7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8252" y="3128666"/>
            <a:ext cx="1630114" cy="1019002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771D22C5-C5A3-4465-8F82-8635E62260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9241" y="3137117"/>
            <a:ext cx="1689747" cy="1056280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D91B5A79-2E8E-412E-B75A-21A66395DDF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5742" y="4562797"/>
            <a:ext cx="1697250" cy="87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678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DA8BA991-1238-4B97-BA00-662764050938}"/>
              </a:ext>
            </a:extLst>
          </p:cNvPr>
          <p:cNvGrpSpPr/>
          <p:nvPr/>
        </p:nvGrpSpPr>
        <p:grpSpPr>
          <a:xfrm>
            <a:off x="-428862" y="2827404"/>
            <a:ext cx="4310165" cy="2528286"/>
            <a:chOff x="432910" y="2641873"/>
            <a:chExt cx="4310165" cy="2528286"/>
          </a:xfrm>
        </p:grpSpPr>
        <p:sp>
          <p:nvSpPr>
            <p:cNvPr id="9" name="矩形: 圓角 8">
              <a:extLst>
                <a:ext uri="{FF2B5EF4-FFF2-40B4-BE49-F238E27FC236}">
                  <a16:creationId xmlns:a16="http://schemas.microsoft.com/office/drawing/2014/main" id="{D0A8187A-CDFB-49C0-979B-B90EA6107E61}"/>
                </a:ext>
              </a:extLst>
            </p:cNvPr>
            <p:cNvSpPr/>
            <p:nvPr/>
          </p:nvSpPr>
          <p:spPr>
            <a:xfrm>
              <a:off x="1357533" y="2641873"/>
              <a:ext cx="2460921" cy="1678335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A04E3D74-69A3-4E86-A888-6F78380B7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10" y="3674135"/>
              <a:ext cx="4310165" cy="1496024"/>
            </a:xfrm>
            <a:prstGeom prst="rect">
              <a:avLst/>
            </a:prstGeom>
          </p:spPr>
        </p:pic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E7371BEC-3658-49E3-9A46-3579B30135EC}"/>
              </a:ext>
            </a:extLst>
          </p:cNvPr>
          <p:cNvGrpSpPr/>
          <p:nvPr/>
        </p:nvGrpSpPr>
        <p:grpSpPr>
          <a:xfrm>
            <a:off x="2431962" y="2827404"/>
            <a:ext cx="4310165" cy="2528286"/>
            <a:chOff x="432910" y="2641873"/>
            <a:chExt cx="4310165" cy="2528286"/>
          </a:xfrm>
        </p:grpSpPr>
        <p:sp>
          <p:nvSpPr>
            <p:cNvPr id="12" name="矩形: 圓角 11">
              <a:extLst>
                <a:ext uri="{FF2B5EF4-FFF2-40B4-BE49-F238E27FC236}">
                  <a16:creationId xmlns:a16="http://schemas.microsoft.com/office/drawing/2014/main" id="{342761CC-933E-485F-8BAF-8040CFB980BB}"/>
                </a:ext>
              </a:extLst>
            </p:cNvPr>
            <p:cNvSpPr/>
            <p:nvPr/>
          </p:nvSpPr>
          <p:spPr>
            <a:xfrm>
              <a:off x="1357533" y="2641873"/>
              <a:ext cx="2460921" cy="1678335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B0ED9493-88C2-4693-B4C3-40B861F94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10" y="3674135"/>
              <a:ext cx="4310165" cy="1496024"/>
            </a:xfrm>
            <a:prstGeom prst="rect">
              <a:avLst/>
            </a:prstGeom>
          </p:spPr>
        </p:pic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5463B1D3-E0CD-4CD2-96A4-D94C6A6FCA25}"/>
              </a:ext>
            </a:extLst>
          </p:cNvPr>
          <p:cNvGrpSpPr/>
          <p:nvPr/>
        </p:nvGrpSpPr>
        <p:grpSpPr>
          <a:xfrm>
            <a:off x="5292786" y="2827404"/>
            <a:ext cx="4310165" cy="2528286"/>
            <a:chOff x="432910" y="2641873"/>
            <a:chExt cx="4310165" cy="2528286"/>
          </a:xfrm>
        </p:grpSpPr>
        <p:sp>
          <p:nvSpPr>
            <p:cNvPr id="15" name="矩形: 圓角 14">
              <a:extLst>
                <a:ext uri="{FF2B5EF4-FFF2-40B4-BE49-F238E27FC236}">
                  <a16:creationId xmlns:a16="http://schemas.microsoft.com/office/drawing/2014/main" id="{0F776A28-C525-4D5C-98C1-CB0930D3015C}"/>
                </a:ext>
              </a:extLst>
            </p:cNvPr>
            <p:cNvSpPr/>
            <p:nvPr/>
          </p:nvSpPr>
          <p:spPr>
            <a:xfrm>
              <a:off x="1357533" y="2641873"/>
              <a:ext cx="2460921" cy="1678335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9A2DF43F-BE01-4D2E-AC03-FC41F81C1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10" y="3674135"/>
              <a:ext cx="4310165" cy="1496024"/>
            </a:xfrm>
            <a:prstGeom prst="rect">
              <a:avLst/>
            </a:prstGeom>
          </p:spPr>
        </p:pic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010100BC-4B70-454D-9EB0-4290A6348E59}"/>
              </a:ext>
            </a:extLst>
          </p:cNvPr>
          <p:cNvGrpSpPr/>
          <p:nvPr/>
        </p:nvGrpSpPr>
        <p:grpSpPr>
          <a:xfrm>
            <a:off x="8153610" y="2827404"/>
            <a:ext cx="4310165" cy="2528286"/>
            <a:chOff x="432910" y="2641873"/>
            <a:chExt cx="4310165" cy="2528286"/>
          </a:xfrm>
        </p:grpSpPr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931F5B72-7575-4FDF-89F9-68E56797F91A}"/>
                </a:ext>
              </a:extLst>
            </p:cNvPr>
            <p:cNvSpPr/>
            <p:nvPr/>
          </p:nvSpPr>
          <p:spPr>
            <a:xfrm>
              <a:off x="1357533" y="2641873"/>
              <a:ext cx="2460921" cy="1678335"/>
            </a:xfrm>
            <a:prstGeom prst="roundRect">
              <a:avLst>
                <a:gd name="adj" fmla="val 10667"/>
              </a:avLst>
            </a:prstGeom>
            <a:noFill/>
            <a:ln>
              <a:solidFill>
                <a:srgbClr val="1BE8BE"/>
              </a:solidFill>
            </a:ln>
            <a:effectLst>
              <a:glow rad="139700">
                <a:srgbClr val="1BE8BE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BEA484B0-C6DB-46D7-8900-2C279BE28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10" y="3674135"/>
              <a:ext cx="4310165" cy="149602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/>
              <a:t>NAS</a:t>
            </a:r>
            <a:r>
              <a:rPr lang="zh-TW" altLang="en-US" b="1"/>
              <a:t> </a:t>
            </a:r>
            <a:r>
              <a:rPr lang="en-US" altLang="zh-TW" b="1"/>
              <a:t>x</a:t>
            </a:r>
            <a:r>
              <a:rPr lang="zh-TW" altLang="en-US" b="1"/>
              <a:t> </a:t>
            </a:r>
            <a:r>
              <a:rPr lang="en-US" altLang="zh-TW" b="1" err="1"/>
              <a:t>RouterOS</a:t>
            </a:r>
            <a:r>
              <a:rPr lang="zh-TW" altLang="en-US" b="1"/>
              <a:t> 深入探索 </a:t>
            </a:r>
            <a:r>
              <a:rPr lang="en-US" altLang="zh-TW" b="1"/>
              <a:t>(2/2)</a:t>
            </a:r>
            <a:endParaRPr lang="en-US" b="1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DF06751-21D8-4705-93A7-ECAAD88BB7CA}"/>
              </a:ext>
            </a:extLst>
          </p:cNvPr>
          <p:cNvSpPr/>
          <p:nvPr/>
        </p:nvSpPr>
        <p:spPr>
          <a:xfrm>
            <a:off x="510551" y="1979649"/>
            <a:ext cx="28023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 indent="0">
              <a:spcBef>
                <a:spcPts val="1000"/>
              </a:spcBef>
              <a:buNone/>
            </a:pP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軟體支援</a:t>
            </a:r>
            <a:endParaRPr lang="en-US" altLang="zh-TW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4F9AC082-9490-47DA-A324-9DA76082CE42}"/>
              </a:ext>
            </a:extLst>
          </p:cNvPr>
          <p:cNvSpPr/>
          <p:nvPr/>
        </p:nvSpPr>
        <p:spPr>
          <a:xfrm>
            <a:off x="731306" y="3131564"/>
            <a:ext cx="21289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彈性配置處理器核心數、記憶體與介面卡數量</a:t>
            </a:r>
            <a:endParaRPr lang="en-US" altLang="zh-TW" sz="2000" b="1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5890315-9403-4915-AE50-9BC16B9236D8}"/>
              </a:ext>
            </a:extLst>
          </p:cNvPr>
          <p:cNvSpPr/>
          <p:nvPr/>
        </p:nvSpPr>
        <p:spPr>
          <a:xfrm>
            <a:off x="3731166" y="3131564"/>
            <a:ext cx="190521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動態調整虛擬網路卡與虛擬交換器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7219026-35FE-474E-B879-71ECF5944D88}"/>
              </a:ext>
            </a:extLst>
          </p:cNvPr>
          <p:cNvSpPr/>
          <p:nvPr/>
        </p:nvSpPr>
        <p:spPr>
          <a:xfrm>
            <a:off x="6659217" y="3131564"/>
            <a:ext cx="17835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Wireless AP Station </a:t>
            </a:r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支援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Wi-Fi </a:t>
            </a:r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存取點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FAFF420-16D1-434D-A0C7-197A411D97BD}"/>
              </a:ext>
            </a:extLst>
          </p:cNvPr>
          <p:cNvSpPr/>
          <p:nvPr/>
        </p:nvSpPr>
        <p:spPr>
          <a:xfrm>
            <a:off x="9218696" y="3131564"/>
            <a:ext cx="212898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直接操作虛擬機遠端桌面 </a:t>
            </a:r>
            <a:r>
              <a:rPr lang="en-US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(Console)</a:t>
            </a:r>
          </a:p>
        </p:txBody>
      </p:sp>
    </p:spTree>
    <p:extLst>
      <p:ext uri="{BB962C8B-B14F-4D97-AF65-F5344CB8AC3E}">
        <p14:creationId xmlns:p14="http://schemas.microsoft.com/office/powerpoint/2010/main" val="133358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799</Words>
  <Application>Microsoft Office PowerPoint</Application>
  <PresentationFormat>寬螢幕</PresentationFormat>
  <Paragraphs>161</Paragraphs>
  <Slides>21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8" baseType="lpstr">
      <vt:lpstr>Bebas Neue</vt:lpstr>
      <vt:lpstr>微軟正黑體</vt:lpstr>
      <vt:lpstr>新細明體</vt:lpstr>
      <vt:lpstr>Arial</vt:lpstr>
      <vt:lpstr>Calibri</vt:lpstr>
      <vt:lpstr>Calibri Light</vt:lpstr>
      <vt:lpstr>Office 佈景主題</vt:lpstr>
      <vt:lpstr>PowerPoint 簡報</vt:lpstr>
      <vt:lpstr>軟路由解析說明</vt:lpstr>
      <vt:lpstr>何謂軟路由？</vt:lpstr>
      <vt:lpstr>您可能需要軟路由</vt:lpstr>
      <vt:lpstr>認識 MikroTik RouterOS </vt:lpstr>
      <vt:lpstr>安裝方式</vt:lpstr>
      <vt:lpstr>購買與啟用授權</vt:lpstr>
      <vt:lpstr>NAS x RouterOS 深入探索 (1/2)</vt:lpstr>
      <vt:lpstr>NAS x RouterOS 深入探索 (2/2)</vt:lpstr>
      <vt:lpstr>NAS 軟體支援 – 虛擬機資源分配</vt:lpstr>
      <vt:lpstr>NAS 軟體支援 – 虛擬交換器連接</vt:lpstr>
      <vt:lpstr>NAS 軟體支援 – Wi-Fi AP</vt:lpstr>
      <vt:lpstr>NAS + RouterOS = 軟路由架構</vt:lpstr>
      <vt:lpstr>實際演練 – 基本步驟 </vt:lpstr>
      <vt:lpstr>實際演練 – 虛擬交換機設置</vt:lpstr>
      <vt:lpstr>實際演練 – Wi-Fi AP</vt:lpstr>
      <vt:lpstr>實際演練 – 路由拓墣</vt:lpstr>
      <vt:lpstr>Demo</vt:lpstr>
      <vt:lpstr>實際演練 – 企業應用案例</vt:lpstr>
      <vt:lpstr>Demo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Yvonne Tsai</dc:creator>
  <cp:lastModifiedBy>亞彣 蔡</cp:lastModifiedBy>
  <cp:revision>3</cp:revision>
  <dcterms:created xsi:type="dcterms:W3CDTF">2012-07-30T21:28:29Z</dcterms:created>
  <dcterms:modified xsi:type="dcterms:W3CDTF">2019-06-18T06:07:56Z</dcterms:modified>
</cp:coreProperties>
</file>