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36" r:id="rId9"/>
    <p:sldId id="337" r:id="rId10"/>
    <p:sldId id="338" r:id="rId11"/>
    <p:sldId id="339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1232A-4D1F-28BE-8C7B-D393EEE587CA}" v="9" dt="2019-06-10T10:38:44.454"/>
    <p1510:client id="{1BCD325A-3AA7-980E-F342-6A98662AC8B8}" v="1" dt="2019-06-10T08:17:13.732"/>
    <p1510:client id="{3C30AD9E-3583-4770-9D20-E93B7FB8BB2C}" v="347" dt="2019-06-11T07:40:05.831"/>
    <p1510:client id="{33F95153-83E2-7AE1-B9D3-2844FDF4BC6A}" v="8" dt="2019-06-11T03:49:13.332"/>
    <p1510:client id="{84AF58C4-8A59-DF73-661D-FDE1880CD24A}" v="10" dt="2019-06-11T07:23:29.337"/>
    <p1510:client id="{550C65A9-3C5A-046F-CA90-B387249E8A4C}" v="7" dt="2019-06-10T09:50:58.368"/>
    <p1510:client id="{59919311-B185-40E0-8E38-71E380B2F982}" v="1182" dt="2019-06-10T08:38:05.724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F2A19-C82A-4D9F-83CD-B5A6963D09DC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23FBE-7F15-4AC0-B40E-368EDA595B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65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30b72a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5530b72a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85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In NC, select “Antivirus”, or “McAfee”, to set up a rule to send out Skype messages.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57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https://blog.qnap.com/av-notification-en/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07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5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371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19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388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995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2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13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5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530b72aa6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530b72aa6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29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62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1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63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64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47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963084" y="1714489"/>
            <a:ext cx="10363200" cy="26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609585" lvl="0" indent="-304792" algn="ctr">
              <a:spcBef>
                <a:spcPts val="1067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  <a:defRPr sz="5333" b="1">
                <a:solidFill>
                  <a:srgbClr val="002060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2060"/>
                </a:solidFill>
              </a:defRPr>
            </a:lvl1pPr>
            <a:lvl2pPr lvl="1">
              <a:buNone/>
              <a:defRPr>
                <a:solidFill>
                  <a:srgbClr val="002060"/>
                </a:solidFill>
              </a:defRPr>
            </a:lvl2pPr>
            <a:lvl3pPr lvl="2">
              <a:buNone/>
              <a:defRPr>
                <a:solidFill>
                  <a:srgbClr val="002060"/>
                </a:solidFill>
              </a:defRPr>
            </a:lvl3pPr>
            <a:lvl4pPr lvl="3">
              <a:buNone/>
              <a:defRPr>
                <a:solidFill>
                  <a:srgbClr val="002060"/>
                </a:solidFill>
              </a:defRPr>
            </a:lvl4pPr>
            <a:lvl5pPr lvl="4">
              <a:buNone/>
              <a:defRPr>
                <a:solidFill>
                  <a:srgbClr val="002060"/>
                </a:solidFill>
              </a:defRPr>
            </a:lvl5pPr>
            <a:lvl6pPr lvl="5">
              <a:buNone/>
              <a:defRPr>
                <a:solidFill>
                  <a:srgbClr val="002060"/>
                </a:solidFill>
              </a:defRPr>
            </a:lvl6pPr>
            <a:lvl7pPr lvl="6">
              <a:buNone/>
              <a:defRPr>
                <a:solidFill>
                  <a:srgbClr val="002060"/>
                </a:solidFill>
              </a:defRPr>
            </a:lvl7pPr>
            <a:lvl8pPr lvl="7">
              <a:buNone/>
              <a:defRPr>
                <a:solidFill>
                  <a:srgbClr val="002060"/>
                </a:solidFill>
              </a:defRPr>
            </a:lvl8pPr>
            <a:lvl9pPr lvl="8">
              <a:buNone/>
              <a:defRPr>
                <a:solidFill>
                  <a:srgbClr val="002060"/>
                </a:solidFill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242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2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00221" y="3429000"/>
            <a:ext cx="85344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1" y="722"/>
            <a:ext cx="12326001" cy="6938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192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-22"/>
            <a:ext cx="12336000" cy="69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36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 preserve="1">
  <p:cSld name="1_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83F7F3D9-2306-4BF3-8EF8-E4838701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" y="0"/>
            <a:ext cx="12185791" cy="6858000"/>
          </a:xfrm>
          <a:prstGeom prst="rect">
            <a:avLst/>
          </a:prstGeom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35360" y="250370"/>
            <a:ext cx="11425200" cy="90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5360" y="1548408"/>
            <a:ext cx="11425269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000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61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 preserve="1">
  <p:cSld name="1_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F7F3D9-2306-4BF3-8EF8-E4838701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" y="0"/>
            <a:ext cx="12185791" cy="6857999"/>
          </a:xfrm>
          <a:prstGeom prst="rect">
            <a:avLst/>
          </a:prstGeom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9790" y="570451"/>
            <a:ext cx="11425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5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5360" y="1548408"/>
            <a:ext cx="11425269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000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3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-22"/>
            <a:ext cx="12335999" cy="69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3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591"/>
            <a:ext cx="12335999" cy="69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03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591"/>
            <a:ext cx="12335999" cy="69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26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719403" y="1338743"/>
            <a:ext cx="609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Malware Remover cleans Malwares for QTS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5055E49-C5ED-4CEA-9771-811814433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2017118"/>
            <a:ext cx="4502858" cy="4328120"/>
          </a:xfrm>
        </p:spPr>
        <p:txBody>
          <a:bodyPr>
            <a:normAutofit/>
          </a:bodyPr>
          <a:lstStyle/>
          <a:p>
            <a:pPr lvl="0">
              <a:buSzPct val="70000"/>
            </a:pPr>
            <a:r>
              <a:rPr lang="en-US" altLang="zh-TW" sz="2200"/>
              <a:t>Some of QTS NAS may be infected with malwares, like mining malwares, which can greatly reduce NAS performance.</a:t>
            </a:r>
          </a:p>
          <a:p>
            <a:pPr lvl="0">
              <a:buSzPct val="70000"/>
            </a:pPr>
            <a:r>
              <a:rPr lang="en-US" altLang="zh-TW" sz="2200"/>
              <a:t>Malware Remover can immediately, or regularly, scan OS and clean some QTS-targeted malwares. </a:t>
            </a:r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4294967295"/>
          </p:nvPr>
        </p:nvSpPr>
        <p:spPr>
          <a:xfrm>
            <a:off x="11460163" y="6345238"/>
            <a:ext cx="731837" cy="523875"/>
          </a:xfrm>
        </p:spPr>
        <p:txBody>
          <a:bodyPr/>
          <a:lstStyle/>
          <a:p>
            <a:fld id="{00000000-1234-1234-1234-123412341234}" type="slidenum">
              <a:rPr lang="en-US" altLang="zh-TW" smtClean="0">
                <a:sym typeface="Arial"/>
              </a:rPr>
              <a:pPr/>
              <a:t>10</a:t>
            </a:fld>
            <a:endParaRPr lang="en-US">
              <a:sym typeface="Arial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1DEF66D-AEA6-4BDC-AB73-1D0A831F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64" y="2017118"/>
            <a:ext cx="5948605" cy="36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5F3C-0F22-4407-8E56-F2B77FD0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Virus Signature Auto-update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26B0-7F1A-4D9B-84A3-91E842552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1" y="2021784"/>
            <a:ext cx="3866250" cy="4135135"/>
          </a:xfrm>
        </p:spPr>
        <p:txBody>
          <a:bodyPr>
            <a:normAutofit/>
          </a:bodyPr>
          <a:lstStyle/>
          <a:p>
            <a:pPr marL="608965" indent="-395605">
              <a:buSzPct val="70000"/>
            </a:pPr>
            <a:r>
              <a:rPr lang="en-US" altLang="zh-TW" sz="2400">
                <a:latin typeface="Arial"/>
                <a:ea typeface="新細明體"/>
                <a:cs typeface="Arial"/>
              </a:rPr>
              <a:t>Remember to enable the daily virus signature update of McAfee and </a:t>
            </a:r>
            <a:r>
              <a:rPr lang="en-US" altLang="zh-TW" sz="2400" err="1">
                <a:latin typeface="Arial"/>
                <a:ea typeface="新細明體"/>
                <a:cs typeface="Arial"/>
              </a:rPr>
              <a:t>ClamAV</a:t>
            </a:r>
            <a:r>
              <a:rPr lang="en-US" altLang="zh-TW" sz="2400">
                <a:latin typeface="Arial"/>
                <a:ea typeface="新細明體"/>
                <a:cs typeface="Arial"/>
              </a:rPr>
              <a:t>, in order to obtain the latest global antivirus update.</a:t>
            </a:r>
            <a:endParaRPr lang="en-US">
              <a:latin typeface="Arial"/>
              <a:ea typeface="新細明體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CCF5AC-CEBE-4A5F-BE48-8E7BABC4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345" y="2021785"/>
            <a:ext cx="7061700" cy="3730833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EDDC74EF-7A7C-48DE-84C2-CBCC14AB063C}"/>
              </a:ext>
            </a:extLst>
          </p:cNvPr>
          <p:cNvSpPr/>
          <p:nvPr/>
        </p:nvSpPr>
        <p:spPr>
          <a:xfrm>
            <a:off x="6393370" y="2926747"/>
            <a:ext cx="4496876" cy="1381957"/>
          </a:xfrm>
          <a:prstGeom prst="roundRect">
            <a:avLst>
              <a:gd name="adj" fmla="val 7454"/>
            </a:avLst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43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Good habits are never enough: QTS Autoupdate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5ED1B4-EF7E-4008-9605-82B2FE78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0" y="1828800"/>
            <a:ext cx="4445429" cy="4328120"/>
          </a:xfrm>
        </p:spPr>
        <p:txBody>
          <a:bodyPr>
            <a:normAutofit/>
          </a:bodyPr>
          <a:lstStyle/>
          <a:p>
            <a:pPr marL="608965" indent="-395605">
              <a:buSzPct val="70000"/>
            </a:pPr>
            <a:r>
              <a:rPr lang="en-US" altLang="zh-TW" sz="2400">
                <a:latin typeface="Arial"/>
                <a:ea typeface="新細明體"/>
                <a:cs typeface="Arial"/>
              </a:rPr>
              <a:t>Hackers always keep looking for holes in an operating systems. </a:t>
            </a:r>
            <a:endParaRPr lang="en-US"/>
          </a:p>
          <a:p>
            <a:pPr marL="608965" indent="-395605">
              <a:buSzPct val="70000"/>
            </a:pPr>
            <a:r>
              <a:rPr lang="en-US" altLang="zh-TW" sz="2400">
                <a:latin typeface="Arial"/>
                <a:ea typeface="新細明體"/>
                <a:cs typeface="Arial"/>
              </a:rPr>
              <a:t>QNAP Security Team constantly monitors and analyzes the global threats and provide fixes and updates to QTS so that hackers cannot find their ways into QTS.  </a:t>
            </a:r>
            <a:endParaRPr lang="en-US" altLang="zh-TW" sz="2400">
              <a:ea typeface="新細明體"/>
            </a:endParaRPr>
          </a:p>
          <a:p>
            <a:pPr marL="608965" indent="-395605">
              <a:buSzPct val="70000"/>
            </a:pPr>
            <a:r>
              <a:rPr lang="en-US" altLang="zh-TW" sz="2400">
                <a:latin typeface="Arial"/>
                <a:ea typeface="新細明體"/>
                <a:cs typeface="Arial"/>
              </a:rPr>
              <a:t>So, always keep QTS updated!</a:t>
            </a:r>
          </a:p>
        </p:txBody>
      </p:sp>
      <p:pic>
        <p:nvPicPr>
          <p:cNvPr id="4" name="圖片 3" descr="一張含有 樹 的圖片&#10;&#10;描述是以非常高的可信度產生">
            <a:extLst>
              <a:ext uri="{FF2B5EF4-FFF2-40B4-BE49-F238E27FC236}">
                <a16:creationId xmlns:a16="http://schemas.microsoft.com/office/drawing/2014/main" id="{9DEA8614-4F1B-4896-B787-0AFFC4793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5" y="1213379"/>
            <a:ext cx="8449825" cy="52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4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398177" y="2078562"/>
            <a:ext cx="7113972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  <a:t>Sending Notification and Quarantine Infected Files</a:t>
            </a:r>
            <a:br>
              <a:rPr lang="en-US" altLang="zh-TW" sz="2400" b="0"/>
            </a:b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230669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Set up rules in Notification Center of QTS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033" y="1548408"/>
            <a:ext cx="10868628" cy="4608512"/>
          </a:xfrm>
        </p:spPr>
        <p:txBody>
          <a:bodyPr>
            <a:normAutofit/>
          </a:bodyPr>
          <a:lstStyle/>
          <a:p>
            <a:pPr marL="213585" indent="0">
              <a:buNone/>
            </a:pPr>
            <a:r>
              <a:rPr lang="en-US" altLang="zh-CN" sz="2400" b="0"/>
              <a:t>First, need to set up rules at Notification Center, so that QTS can send out text messages to Skype in mobile phones, or to send out emails.</a:t>
            </a:r>
            <a:endParaRPr lang="en-US" altLang="zh-TW" sz="2400" b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150E26-4DA7-486E-8FB0-1DCD3C13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65" y="2535850"/>
            <a:ext cx="8201466" cy="34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2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動物 的圖片&#10;&#10;描述是以非常高的可信度產生">
            <a:extLst>
              <a:ext uri="{FF2B5EF4-FFF2-40B4-BE49-F238E27FC236}">
                <a16:creationId xmlns:a16="http://schemas.microsoft.com/office/drawing/2014/main" id="{75460E47-4C69-42B3-9644-D336C7624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/>
          <a:stretch/>
        </p:blipFill>
        <p:spPr>
          <a:xfrm>
            <a:off x="335360" y="2749627"/>
            <a:ext cx="11521280" cy="3407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90" y="480387"/>
            <a:ext cx="11425200" cy="1152128"/>
          </a:xfrm>
        </p:spPr>
        <p:txBody>
          <a:bodyPr/>
          <a:lstStyle/>
          <a:p>
            <a:r>
              <a:rPr lang="en-US" altLang="zh-CN"/>
              <a:t>Install Skype in your mobile phone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585" y="1432661"/>
            <a:ext cx="11205044" cy="4608512"/>
          </a:xfrm>
        </p:spPr>
        <p:txBody>
          <a:bodyPr/>
          <a:lstStyle/>
          <a:p>
            <a:pPr marL="213585" indent="0">
              <a:buNone/>
            </a:pPr>
            <a:r>
              <a:rPr lang="en-US" altLang="zh-CN" sz="2400" b="0"/>
              <a:t>Install Skype App in the mobile phone to receive verification message from QTS </a:t>
            </a:r>
            <a:r>
              <a:rPr lang="en-US" altLang="zh-CN" sz="2400" b="0" err="1"/>
              <a:t>Qbot</a:t>
            </a:r>
            <a:r>
              <a:rPr lang="en-US" altLang="zh-CN" sz="2400" b="0"/>
              <a:t> and begin to receive text messages from QTS.</a:t>
            </a:r>
            <a:endParaRPr lang="en-US" altLang="zh-TW" sz="2400" b="0"/>
          </a:p>
          <a:p>
            <a:endParaRPr lang="en-US"/>
          </a:p>
        </p:txBody>
      </p:sp>
      <p:pic>
        <p:nvPicPr>
          <p:cNvPr id="1026" name="Picture 2" descr="https://lh3.googleusercontent.com/h7Kg0PQsFAkNhRGUfvwcgr-0OrDotQw_McE0XfsOUHQvo6VcufQMrCMUG_watG5ZhypzciDphmCCY0V1K2SYaV31nTz_xHv_zlJFExjbSbeyNTJm46Sxjqv6C7w0g4iulNfczkgW">
            <a:extLst>
              <a:ext uri="{FF2B5EF4-FFF2-40B4-BE49-F238E27FC236}">
                <a16:creationId xmlns:a16="http://schemas.microsoft.com/office/drawing/2014/main" id="{400F1436-ACF0-47D5-9E98-70169020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57" y="2314148"/>
            <a:ext cx="4734074" cy="3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9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pc="-150"/>
              <a:t>If a virus is found, a text message would be sent out.</a:t>
            </a:r>
            <a:endParaRPr lang="en-US" spc="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99" y="1953522"/>
            <a:ext cx="3044448" cy="4019015"/>
          </a:xfrm>
        </p:spPr>
        <p:txBody>
          <a:bodyPr>
            <a:normAutofit/>
          </a:bodyPr>
          <a:lstStyle/>
          <a:p>
            <a:pPr marL="213585" indent="0">
              <a:buNone/>
            </a:pPr>
            <a:r>
              <a:rPr lang="en-US" altLang="zh-TW" sz="2400" b="0"/>
              <a:t>When virus signatures are updated, a scan job is turned on, or off, or a virus is found, your mobile phone can receive text messages, anywhere anytime. </a:t>
            </a:r>
          </a:p>
          <a:p>
            <a:endParaRPr lang="en-US" sz="2400" b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8877A1-65AE-4600-A22A-F3E9D8E0E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4"/>
          <a:stretch/>
        </p:blipFill>
        <p:spPr>
          <a:xfrm>
            <a:off x="3743733" y="2073509"/>
            <a:ext cx="4704533" cy="37324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7C430B0-16A3-4376-AC66-E5F9CC596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6" y="3055104"/>
            <a:ext cx="3213434" cy="31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5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水, 室外, 建築物, 城市 的圖片&#10;&#10;描述是以非常高的可信度產生">
            <a:extLst>
              <a:ext uri="{FF2B5EF4-FFF2-40B4-BE49-F238E27FC236}">
                <a16:creationId xmlns:a16="http://schemas.microsoft.com/office/drawing/2014/main" id="{E61863FB-768D-426F-8F34-BB4B17035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84044"/>
            <a:ext cx="11521280" cy="533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90" y="512576"/>
            <a:ext cx="11425200" cy="1152128"/>
          </a:xfrm>
        </p:spPr>
        <p:txBody>
          <a:bodyPr/>
          <a:lstStyle/>
          <a:p>
            <a:r>
              <a:rPr lang="en-US" altLang="zh-TW"/>
              <a:t>Quarantine a virus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307569"/>
            <a:ext cx="11425269" cy="4608512"/>
          </a:xfrm>
        </p:spPr>
        <p:txBody>
          <a:bodyPr>
            <a:normAutofit/>
          </a:bodyPr>
          <a:lstStyle/>
          <a:p>
            <a:pPr marL="608965" indent="-395605"/>
            <a:r>
              <a:rPr lang="en-US" altLang="zh-TW" sz="2200" b="0">
                <a:latin typeface="Arial"/>
                <a:ea typeface="新細明體"/>
                <a:cs typeface="Arial"/>
              </a:rPr>
              <a:t>If a file is found with a virus, it can be left at a Quarantine folder. The file can be checked later to see if it needs to be deleted. </a:t>
            </a:r>
            <a:endParaRPr lang="en-US"/>
          </a:p>
          <a:p>
            <a:pPr marL="608965" indent="-395605"/>
            <a:r>
              <a:rPr lang="en-US" altLang="zh-TW" sz="2200" b="0">
                <a:latin typeface="Arial"/>
                <a:ea typeface="新細明體"/>
                <a:cs typeface="Arial"/>
              </a:rPr>
              <a:t>“Restore and Exclude” can also be used to restore the file back to the original path and exclude the file from virus scanning again. </a:t>
            </a:r>
            <a:endParaRPr lang="en-US" altLang="zh-TW" sz="2200" b="0"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843D06-2979-4CC5-B1D7-EC166FED5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865" y="2799181"/>
            <a:ext cx="6861947" cy="32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4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Several actions can be taken to a virus found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1" y="1787440"/>
            <a:ext cx="2849776" cy="4369479"/>
          </a:xfrm>
        </p:spPr>
        <p:txBody>
          <a:bodyPr>
            <a:normAutofit/>
          </a:bodyPr>
          <a:lstStyle/>
          <a:p>
            <a:pPr marL="213585" indent="0">
              <a:buNone/>
            </a:pPr>
            <a:r>
              <a:rPr lang="en-US" altLang="zh-TW" sz="2200" b="0"/>
              <a:t>In Details&gt;</a:t>
            </a:r>
            <a:r>
              <a:rPr lang="zh-TW" altLang="en-US" sz="2200" b="0"/>
              <a:t> </a:t>
            </a:r>
            <a:r>
              <a:rPr lang="en-US" altLang="zh-TW" sz="2200" b="0"/>
              <a:t>Actions, an admin can choose to send out a text message, quarantine the infected files, or delete the infected files automatically.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4F1ADC-D616-4E9B-919A-495DBFB6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95" y="1787441"/>
            <a:ext cx="5679606" cy="3735176"/>
          </a:xfrm>
          <a:prstGeom prst="rect">
            <a:avLst/>
          </a:prstGeom>
        </p:spPr>
      </p:pic>
      <p:pic>
        <p:nvPicPr>
          <p:cNvPr id="11" name="圖片 10" descr="一張含有 標誌, 室外 的圖片&#10;&#10;描述是以非常高的可信度產生">
            <a:extLst>
              <a:ext uri="{FF2B5EF4-FFF2-40B4-BE49-F238E27FC236}">
                <a16:creationId xmlns:a16="http://schemas.microsoft.com/office/drawing/2014/main" id="{A7E9B76F-1D0E-4B2D-BAAF-DAA87B363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40" y="3429000"/>
            <a:ext cx="1266890" cy="12668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D3BE00-45A7-4C83-A6F3-D05BF7E4C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92" y="3113590"/>
            <a:ext cx="2999697" cy="2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82432" y="2276323"/>
            <a:ext cx="6476497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6000">
                <a:latin typeface="微軟正黑體"/>
                <a:ea typeface="微軟正黑體"/>
              </a:rPr>
              <a:t>The Demo of Setting Up McAfee</a:t>
            </a:r>
            <a:br>
              <a:rPr lang="en-US" altLang="zh-TW" sz="6000">
                <a:latin typeface="微軟正黑體"/>
                <a:ea typeface="微軟正黑體"/>
              </a:rPr>
            </a:br>
            <a:endParaRPr lang="en-US" altLang="en-US" sz="60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7913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單一角落 1">
            <a:extLst>
              <a:ext uri="{FF2B5EF4-FFF2-40B4-BE49-F238E27FC236}">
                <a16:creationId xmlns:a16="http://schemas.microsoft.com/office/drawing/2014/main" id="{7C714438-5B74-4F02-A5F2-32DCB3C08909}"/>
              </a:ext>
            </a:extLst>
          </p:cNvPr>
          <p:cNvSpPr/>
          <p:nvPr/>
        </p:nvSpPr>
        <p:spPr>
          <a:xfrm flipV="1">
            <a:off x="-115748" y="1562740"/>
            <a:ext cx="8459648" cy="359956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450858" y="1655334"/>
            <a:ext cx="7064829" cy="914245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  <a:endParaRPr lang="en-US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3DD759E9-76B0-43CE-9179-E8278F295278}"/>
              </a:ext>
            </a:extLst>
          </p:cNvPr>
          <p:cNvSpPr txBox="1">
            <a:spLocks/>
          </p:cNvSpPr>
          <p:nvPr/>
        </p:nvSpPr>
        <p:spPr>
          <a:xfrm>
            <a:off x="451573" y="2401861"/>
            <a:ext cx="7064829" cy="27025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buSzPct val="100000"/>
              <a:buAutoNum type="arabicPeriod"/>
            </a:pPr>
            <a:r>
              <a:rPr lang="en-US" altLang="zh-TW" sz="3200" b="0"/>
              <a:t>QNAP NAS cybersecurity protection</a:t>
            </a:r>
            <a:endParaRPr lang="en-US" altLang="zh-TW" sz="3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SzPct val="100000"/>
              <a:buAutoNum type="arabicPeriod"/>
            </a:pPr>
            <a:r>
              <a:rPr lang="en-US" altLang="zh-TW" sz="3200" b="0"/>
              <a:t>Non-fiction and Quarantine</a:t>
            </a:r>
            <a:endParaRPr lang="en-US" altLang="zh-TW" sz="3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SzPct val="100000"/>
              <a:buAutoNum type="arabicPeriod"/>
            </a:pPr>
            <a:r>
              <a:rPr lang="en-US" altLang="zh-TW" sz="3200" b="0"/>
              <a:t>The Demo of setting up McAfee notification in a NAS</a:t>
            </a:r>
            <a:endParaRPr lang="en-US" altLang="en-US" sz="3200" b="0" ker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F5C-658A-49A0-A623-6A14C053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/>
              <a:t>Download McAfee Antivirus from the A</a:t>
            </a:r>
            <a:r>
              <a:rPr lang="ja-JP" altLang="en-US"/>
              <a:t>pp Center</a:t>
            </a:r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EB6595-45D6-4A11-97F3-5CCED6A89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5" y="1668713"/>
            <a:ext cx="8023417" cy="45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69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Add virus scan jobs in McAfee</a:t>
            </a:r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2FAC51-6788-412A-9A8A-E3AF236A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75" y="1880686"/>
            <a:ext cx="9740249" cy="40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Setup rules in </a:t>
            </a:r>
            <a:r>
              <a:rPr lang="zh-TW" altLang="en-US"/>
              <a:t>Notification Center</a:t>
            </a:r>
            <a:endParaRPr lang="en-US"/>
          </a:p>
        </p:txBody>
      </p:sp>
      <p:pic>
        <p:nvPicPr>
          <p:cNvPr id="4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ECBA021-BD60-4815-9DE2-D91D5F39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80" y="1562527"/>
            <a:ext cx="11139576" cy="46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05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Use </a:t>
            </a:r>
            <a:r>
              <a:rPr lang="zh-TW" altLang="en-US"/>
              <a:t>Skype </a:t>
            </a:r>
            <a:r>
              <a:rPr lang="en-US" altLang="zh-TW"/>
              <a:t>in your mobile phone, or notebook to receive text messages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F2A842-B340-4E19-A07E-74C9AF9A6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36" y="1693411"/>
            <a:ext cx="6207327" cy="45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59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B5EA11-6B37-42A7-AD50-001A905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6DAD3-3455-42C3-AEB4-06164C0B6EB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409045" y="6333135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zh-TW" smtClean="0"/>
              <a:pPr/>
              <a:t>24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D91AEAC-C17F-42EA-A160-B2626A391211}"/>
              </a:ext>
            </a:extLst>
          </p:cNvPr>
          <p:cNvSpPr txBox="1"/>
          <p:nvPr/>
        </p:nvSpPr>
        <p:spPr>
          <a:xfrm>
            <a:off x="2125878" y="2151727"/>
            <a:ext cx="858450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more thing...</a:t>
            </a:r>
          </a:p>
          <a:p>
            <a:endParaRPr lang="zh-TW" altLang="en-US" sz="8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631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91BC443-350B-4012-BE14-B8266625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11" y="0"/>
            <a:ext cx="12209211" cy="6858000"/>
          </a:xfrm>
          <a:prstGeom prst="rect">
            <a:avLst/>
          </a:prstGeom>
        </p:spPr>
      </p:pic>
      <p:pic>
        <p:nvPicPr>
          <p:cNvPr id="15" name="圖片 14" descr="一張含有 男人, 個人, 天空 的圖片&#10;&#10;描述是以非常高的可信度產生">
            <a:extLst>
              <a:ext uri="{FF2B5EF4-FFF2-40B4-BE49-F238E27FC236}">
                <a16:creationId xmlns:a16="http://schemas.microsoft.com/office/drawing/2014/main" id="{27B3604F-A91F-4A4D-8E18-AB87DB499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22721" b="5692"/>
          <a:stretch/>
        </p:blipFill>
        <p:spPr>
          <a:xfrm>
            <a:off x="7639293" y="1892720"/>
            <a:ext cx="4213867" cy="4608512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E97CC70-D8B5-4234-88FE-924EAA6EA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12227"/>
              </p:ext>
            </p:extLst>
          </p:nvPr>
        </p:nvGraphicFramePr>
        <p:xfrm>
          <a:off x="1448762" y="2969840"/>
          <a:ext cx="8216097" cy="2325776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729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3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737">
                <a:tc>
                  <a:txBody>
                    <a:bodyPr/>
                    <a:lstStyle/>
                    <a:p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/>
                        </a:rPr>
                        <a:t>Orginal Prices</a:t>
                      </a:r>
                    </a:p>
                  </a:txBody>
                  <a:tcPr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/>
                        </a:rPr>
                        <a:t>Promotional Prices (</a:t>
                      </a:r>
                      <a:r>
                        <a:rPr lang="en-US" altLang="zh-TW">
                          <a:latin typeface="Arial"/>
                        </a:rPr>
                        <a:t>6/03~6/28)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43"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</a:t>
                      </a:r>
                      <a:r>
                        <a:rPr lang="zh-TW" altLang="en-US" sz="1800">
                          <a:latin typeface="Arial"/>
                          <a:ea typeface="+mn-ea"/>
                        </a:rPr>
                        <a:t>Prices</a:t>
                      </a:r>
                      <a:endParaRPr lang="en-US" altLang="zh-TW" sz="1800">
                        <a:latin typeface="Arial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800">
                          <a:latin typeface="Arial"/>
                          <a:ea typeface="+mn-ea"/>
                        </a:rPr>
                        <a:t>One year</a:t>
                      </a:r>
                      <a:r>
                        <a:rPr lang="en-US" altLang="zh-TW" sz="1800">
                          <a:latin typeface="Arial"/>
                          <a:ea typeface="+mn-ea"/>
                        </a:rPr>
                        <a:t>:USD$25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>
                          <a:latin typeface="Arial"/>
                          <a:ea typeface="+mn-ea"/>
                          <a:sym typeface="Wingdings" panose="05000000000000000000" pitchFamily="2" charset="2"/>
                        </a:rPr>
                        <a:t>USD$8.99/NTD$299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36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800">
                          <a:latin typeface="Arial"/>
                          <a:ea typeface="+mn-ea"/>
                        </a:rPr>
                        <a:t>Two years</a:t>
                      </a:r>
                      <a:r>
                        <a:rPr lang="en-US" altLang="zh-TW" sz="1800">
                          <a:latin typeface="Arial"/>
                          <a:ea typeface="+mn-ea"/>
                        </a:rPr>
                        <a:t>:USD$50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ctr">
                    <a:solidFill>
                      <a:srgbClr val="3A8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/>
                          <a:ea typeface="+mn-lt"/>
                          <a:cs typeface="+mn-lt"/>
                          <a:sym typeface="Wingdings" panose="05000000000000000000" pitchFamily="2" charset="2"/>
                        </a:rPr>
                        <a:t>USD$</a:t>
                      </a:r>
                      <a:r>
                        <a:rPr lang="en-US" altLang="zh-TW" sz="1800">
                          <a:latin typeface="Arial"/>
                          <a:ea typeface="+mn-ea"/>
                        </a:rPr>
                        <a:t>13.99</a:t>
                      </a:r>
                      <a:r>
                        <a:rPr lang="en-US" altLang="zh-TW" sz="1800">
                          <a:latin typeface="Arial"/>
                          <a:ea typeface="+mn-ea"/>
                          <a:sym typeface="Wingdings" panose="05000000000000000000" pitchFamily="2" charset="2"/>
                        </a:rPr>
                        <a:t>/NTD$469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ctr">
                    <a:solidFill>
                      <a:srgbClr val="3A88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25">
                <a:tc vMerge="1">
                  <a:txBody>
                    <a:bodyPr/>
                    <a:lstStyle/>
                    <a:p>
                      <a:pPr algn="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800">
                          <a:latin typeface="Arial"/>
                          <a:ea typeface="+mn-ea"/>
                        </a:rPr>
                        <a:t>Three years</a:t>
                      </a:r>
                      <a:r>
                        <a:rPr lang="en-US" altLang="zh-TW" sz="1800">
                          <a:latin typeface="Arial"/>
                          <a:ea typeface="+mn-ea"/>
                        </a:rPr>
                        <a:t>:N/A</a:t>
                      </a:r>
                    </a:p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CN" altLang="en-US" sz="1800">
                          <a:latin typeface="Arial"/>
                          <a:ea typeface="新細明體"/>
                        </a:rPr>
                        <a:t>(Only during Promotion)</a:t>
                      </a:r>
                      <a:endParaRPr lang="zh-TW" altLang="en-US">
                        <a:latin typeface="Arial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/>
                          <a:ea typeface="+mn-lt"/>
                          <a:cs typeface="+mn-lt"/>
                          <a:sym typeface="Wingdings" panose="05000000000000000000" pitchFamily="2" charset="2"/>
                        </a:rPr>
                        <a:t>USD$18.99/NTD$599</a:t>
                      </a:r>
                      <a:endParaRPr lang="zh-TW" altLang="en-US" sz="18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Promotion for McAfee, only until 6/28</a:t>
            </a:r>
            <a:endParaRPr lang="zh-TW" altLang="en-US" sz="40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751927" y="1489179"/>
            <a:ext cx="11004468" cy="999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52400" indent="0">
              <a:buSzPts val="1800"/>
              <a:buNone/>
            </a:pPr>
            <a:r>
              <a:rPr lang="zh-TW" altLang="en-US">
                <a:ea typeface="新細明體"/>
              </a:rPr>
              <a:t>To support QNAP exhibition in Computex and raise the cybersecurity awareness, a promotion of McAfee Antivirus in QTS has been launched.</a:t>
            </a:r>
            <a:endParaRPr lang="zh-TW" altLang="zh-TW">
              <a:cs typeface="Calibri" panose="020F0502020204030204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583090D-12EC-4004-BA79-3E67A990B1A3}"/>
              </a:ext>
            </a:extLst>
          </p:cNvPr>
          <p:cNvSpPr/>
          <p:nvPr/>
        </p:nvSpPr>
        <p:spPr>
          <a:xfrm>
            <a:off x="751927" y="3217763"/>
            <a:ext cx="2159576" cy="2159576"/>
          </a:xfrm>
          <a:prstGeom prst="ellipse">
            <a:avLst/>
          </a:prstGeom>
          <a:solidFill>
            <a:schemeClr val="bg1"/>
          </a:solidFill>
          <a:ln w="57150">
            <a:solidFill>
              <a:srgbClr val="477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C2055C-349B-4985-A351-D07963A4A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0" y="3375272"/>
            <a:ext cx="1881111" cy="16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01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214F9F8-4690-4DAD-91E6-73DD0782A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18" y="-1"/>
            <a:ext cx="12316218" cy="693140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397B125-9E86-453C-9F0C-D93F6CFFA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229" y="2571744"/>
            <a:ext cx="7064829" cy="1714512"/>
          </a:xfrm>
        </p:spPr>
        <p:txBody>
          <a:bodyPr>
            <a:normAutofit/>
          </a:bodyPr>
          <a:lstStyle/>
          <a:p>
            <a:r>
              <a:rPr lang="en-US" altLang="zh-TW" sz="5500" b="1">
                <a:latin typeface="Arial" panose="020B0604020202020204" pitchFamily="34" charset="0"/>
                <a:cs typeface="Arial" panose="020B0604020202020204" pitchFamily="34" charset="0"/>
              </a:rPr>
              <a:t>QNAP Products,</a:t>
            </a:r>
            <a:br>
              <a:rPr lang="en-US" altLang="zh-TW" sz="55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5500" b="1">
                <a:latin typeface="Arial" panose="020B0604020202020204" pitchFamily="34" charset="0"/>
                <a:cs typeface="Arial" panose="020B0604020202020204" pitchFamily="34" charset="0"/>
              </a:rPr>
              <a:t>your best choice!</a:t>
            </a:r>
            <a:endParaRPr lang="zh-TW" alt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1E54E17-4153-4ED6-9126-612B1D7AA7AB}"/>
              </a:ext>
            </a:extLst>
          </p:cNvPr>
          <p:cNvSpPr txBox="1"/>
          <p:nvPr/>
        </p:nvSpPr>
        <p:spPr>
          <a:xfrm>
            <a:off x="740229" y="6030410"/>
            <a:ext cx="402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天空, 室外, 建築物 的圖片&#10;&#10;描述是以非常高的可信度產生">
            <a:extLst>
              <a:ext uri="{FF2B5EF4-FFF2-40B4-BE49-F238E27FC236}">
                <a16:creationId xmlns:a16="http://schemas.microsoft.com/office/drawing/2014/main" id="{12888E59-35CE-4CB0-B65B-A148C64EF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B29DF29-C1D5-4E25-BD54-0619A81B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89" cy="6858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9B5AD4F-BEDC-49E5-A771-875D94888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6" y="1346295"/>
            <a:ext cx="5939925" cy="236789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BCBBB8D-534E-42CE-A9F8-52692CABA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65" y="3984504"/>
            <a:ext cx="5561796" cy="23935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63EA30-528F-46A4-97F0-1F9FDF328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7" y="493520"/>
            <a:ext cx="1603753" cy="29452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E87B12-F415-45B5-AF45-8B5B76003DC2}"/>
              </a:ext>
            </a:extLst>
          </p:cNvPr>
          <p:cNvSpPr txBox="1"/>
          <p:nvPr/>
        </p:nvSpPr>
        <p:spPr>
          <a:xfrm>
            <a:off x="2799651" y="1930077"/>
            <a:ext cx="354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/>
                <a:cs typeface="Arial"/>
              </a:rPr>
              <a:t>Will NAS get a virus? Why do we need Antivirus</a:t>
            </a:r>
            <a:r>
              <a:rPr lang="en-US" altLang="zh-CN" sz="240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altLang="zh-TW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229A8A-107A-4038-8002-8638D58CC658}"/>
              </a:ext>
            </a:extLst>
          </p:cNvPr>
          <p:cNvSpPr txBox="1"/>
          <p:nvPr/>
        </p:nvSpPr>
        <p:spPr>
          <a:xfrm>
            <a:off x="2631818" y="4234018"/>
            <a:ext cx="415094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NAS usually does not get PC virus? But the files it carries could contain viruses, the virus will infect all PCs and NBs connecting to the NAS. </a:t>
            </a:r>
            <a:endParaRPr lang="ja-JP" altLang="en-US" sz="2400">
              <a:solidFill>
                <a:schemeClr val="bg1"/>
              </a:solidFill>
              <a:latin typeface="Arial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9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40229" y="2473526"/>
            <a:ext cx="7064829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5600">
                <a:latin typeface="Arial" panose="020B0604020202020204" pitchFamily="34" charset="0"/>
                <a:cs typeface="Arial" panose="020B0604020202020204" pitchFamily="34" charset="0"/>
              </a:rPr>
              <a:t>QNAP NAS Cybersecurity Protection</a:t>
            </a:r>
            <a:endParaRPr lang="en-US" altLang="en-US" sz="5600" b="0"/>
          </a:p>
        </p:txBody>
      </p:sp>
    </p:spTree>
    <p:extLst>
      <p:ext uri="{BB962C8B-B14F-4D97-AF65-F5344CB8AC3E}">
        <p14:creationId xmlns:p14="http://schemas.microsoft.com/office/powerpoint/2010/main" val="136501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ym typeface="Arial"/>
              </a:rPr>
              <a:t>Virus Protection of QTS Files</a:t>
            </a:r>
            <a:endParaRPr lang="zh-TW" altLang="en-US">
              <a:sym typeface="Arial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335361" y="1863524"/>
            <a:ext cx="4788776" cy="4293396"/>
          </a:xfrm>
        </p:spPr>
        <p:txBody>
          <a:bodyPr>
            <a:normAutofit/>
          </a:bodyPr>
          <a:lstStyle/>
          <a:p>
            <a:r>
              <a:rPr lang="en-US" altLang="zh-TW" sz="2400"/>
              <a:t>NAS would get files from various sources, like uploaded files, pictures, or document files, which may carry virus, or malwares. </a:t>
            </a:r>
          </a:p>
          <a:p>
            <a:r>
              <a:rPr lang="en-US" altLang="zh-TW" sz="2400"/>
              <a:t>Need to regularly use Antivirus app to scan and clean up uploaded files, so that the virus would not infect other connected PC, or NBs.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88FE574-14B6-4317-9B50-32CD0D5CC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38" y="2044225"/>
            <a:ext cx="5864446" cy="3429000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B6F0E120-B5EA-4C17-A078-78E9AAC4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3871" y="3994482"/>
            <a:ext cx="430224" cy="4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C057784B-2FB4-40A4-82D0-7919AB7DE3E6}"/>
              </a:ext>
            </a:extLst>
          </p:cNvPr>
          <p:cNvSpPr/>
          <p:nvPr/>
        </p:nvSpPr>
        <p:spPr>
          <a:xfrm>
            <a:off x="6653800" y="3907383"/>
            <a:ext cx="425790" cy="502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78EF169-B98B-45F7-ADED-7048641ACAF9}"/>
              </a:ext>
            </a:extLst>
          </p:cNvPr>
          <p:cNvGrpSpPr/>
          <p:nvPr/>
        </p:nvGrpSpPr>
        <p:grpSpPr>
          <a:xfrm>
            <a:off x="6602498" y="3994482"/>
            <a:ext cx="528395" cy="459020"/>
            <a:chOff x="3225386" y="3063102"/>
            <a:chExt cx="528395" cy="459020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1B518F3D-8A5B-4C41-AE23-EAA27187E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9016" y="3063102"/>
              <a:ext cx="193230" cy="2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65A51A78-2118-4A09-9415-13EDFD5C17A0}"/>
                </a:ext>
              </a:extLst>
            </p:cNvPr>
            <p:cNvSpPr txBox="1"/>
            <p:nvPr/>
          </p:nvSpPr>
          <p:spPr>
            <a:xfrm>
              <a:off x="3225386" y="3245123"/>
              <a:ext cx="5283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/>
                <a:t>AFP</a:t>
              </a:r>
              <a:endParaRPr lang="zh-TW" altLang="en-US" sz="1200"/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A52A010-5EBD-4C76-976A-37F500ACA724}"/>
              </a:ext>
            </a:extLst>
          </p:cNvPr>
          <p:cNvSpPr/>
          <p:nvPr/>
        </p:nvSpPr>
        <p:spPr>
          <a:xfrm>
            <a:off x="7314592" y="4176503"/>
            <a:ext cx="604439" cy="3259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1300">
                <a:solidFill>
                  <a:schemeClr val="tx1"/>
                </a:solidFill>
              </a:rPr>
              <a:t>SMB</a:t>
            </a:r>
            <a:endParaRPr lang="zh-TW" altLang="en-US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7E13-C1BD-45C8-A98B-78CF603D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ym typeface="Arial"/>
              </a:rPr>
              <a:t>The Main Tasks of NAS Antivirus App</a:t>
            </a:r>
            <a:endParaRPr lang="ja-JP" altLang="en-US"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469CB-486A-4D1D-88FC-7AB21D13A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Antivirus scans the NAS regularly and deal with the infected files separately.</a:t>
            </a:r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4606B8-197B-40B2-9129-1B7CBA84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68" y="2362764"/>
            <a:ext cx="6368442" cy="379415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C0BD64D-2E9D-4DF6-89BB-3E3878DBAD7F}"/>
              </a:ext>
            </a:extLst>
          </p:cNvPr>
          <p:cNvSpPr txBox="1"/>
          <p:nvPr/>
        </p:nvSpPr>
        <p:spPr>
          <a:xfrm>
            <a:off x="3442189" y="5169632"/>
            <a:ext cx="262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Antivirus Scanning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AB14485-FDDD-4FA5-BF42-CF31C96D39F3}"/>
              </a:ext>
            </a:extLst>
          </p:cNvPr>
          <p:cNvSpPr txBox="1"/>
          <p:nvPr/>
        </p:nvSpPr>
        <p:spPr>
          <a:xfrm>
            <a:off x="8788587" y="2803953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Report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5083DE-1F8C-41C6-A5B2-F67F13385C24}"/>
              </a:ext>
            </a:extLst>
          </p:cNvPr>
          <p:cNvSpPr txBox="1"/>
          <p:nvPr/>
        </p:nvSpPr>
        <p:spPr>
          <a:xfrm>
            <a:off x="8804152" y="4178901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Quarantine</a:t>
            </a: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ABBD85-A309-452A-92C0-C330E36F5619}"/>
              </a:ext>
            </a:extLst>
          </p:cNvPr>
          <p:cNvSpPr txBox="1"/>
          <p:nvPr/>
        </p:nvSpPr>
        <p:spPr>
          <a:xfrm>
            <a:off x="8818163" y="5625737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Delete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58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0E09B71-D39A-4904-9EB6-DFCF7F1FD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48175"/>
              </p:ext>
            </p:extLst>
          </p:nvPr>
        </p:nvGraphicFramePr>
        <p:xfrm>
          <a:off x="515652" y="2412990"/>
          <a:ext cx="11143484" cy="3867977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18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14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4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Virus Analysis Team: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World-class, professional, global threat analysis teams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Mainly from global cybersecurity enthusiasts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4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Virus Signature Update: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At least, daily, virus signature update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Experts will provide the updates from time to time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4084"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Advantage: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r>
                        <a:rPr lang="en-US" altLang="zh-TW" sz="1600" b="0" i="0" u="none" strike="noStrike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one of the top choices of enterprise antivirus and can satisfy the requirement for enterprise cybersecurity audits.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-Can clean trojan horse, virus, worm, Adware and spyware from different operating systems.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-supports only QNAP x86 models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-Contains at least 3.7 million virus signatures. </a:t>
                      </a:r>
                      <a:endParaRPr lang="en-US" alt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-Lightweight, supports both x86 and ARM QNAP models.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108"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Price: 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USD$25/one year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USD$50/two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years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Free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 Comparison of McAfee and </a:t>
            </a:r>
            <a:r>
              <a:rPr lang="en-US" altLang="zh-TW" sz="4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ClamAV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 QTS</a:t>
            </a:r>
            <a:endParaRPr lang="zh-TW" altLang="en-US" sz="420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D40BEB7-9192-49CC-9D30-203374D4A4FF}"/>
              </a:ext>
            </a:extLst>
          </p:cNvPr>
          <p:cNvSpPr/>
          <p:nvPr/>
        </p:nvSpPr>
        <p:spPr>
          <a:xfrm>
            <a:off x="4227859" y="1482700"/>
            <a:ext cx="1387949" cy="138794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77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DB7B4DB-5129-418E-93F7-EACF06129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30" y="1569331"/>
            <a:ext cx="1208981" cy="1074648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D0352D5F-BE1A-457A-861C-F5BA9F07DEE8}"/>
              </a:ext>
            </a:extLst>
          </p:cNvPr>
          <p:cNvSpPr/>
          <p:nvPr/>
        </p:nvSpPr>
        <p:spPr>
          <a:xfrm>
            <a:off x="9320720" y="1482700"/>
            <a:ext cx="1387949" cy="138794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77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13EABC1-1AD3-4AD6-8A30-1E8C2A1D2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85" y="1410381"/>
            <a:ext cx="1689144" cy="13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14A5681-6E5F-4B04-9D80-D73EB82B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25" y="2018448"/>
            <a:ext cx="3955425" cy="3946332"/>
          </a:xfrm>
          <a:prstGeom prst="rect">
            <a:avLst/>
          </a:prstGeom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Not just Antivirus, QTS Security Circle!</a:t>
            </a:r>
            <a:endParaRPr lang="zh-TW" altLang="en-US"/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A9B4D90D-C96C-483A-97AA-CE03F7FCC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1575" y="2018448"/>
            <a:ext cx="4975300" cy="4384667"/>
          </a:xfrm>
        </p:spPr>
        <p:txBody>
          <a:bodyPr/>
          <a:lstStyle/>
          <a:p>
            <a:r>
              <a:rPr lang="en-US" altLang="zh-TW" sz="2600"/>
              <a:t>Beside installing Antivirus to protect the uploaded files, QTS NAS</a:t>
            </a:r>
            <a:r>
              <a:rPr lang="zh-TW" altLang="en-US" sz="2600"/>
              <a:t> </a:t>
            </a:r>
            <a:r>
              <a:rPr lang="en-US" altLang="zh-TW" sz="2600"/>
              <a:t>also needs a full circle of protection, such as OS integrity and safe NAS set-up. </a:t>
            </a:r>
          </a:p>
          <a:p>
            <a:endParaRPr lang="en-US" altLang="zh-TW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E11A11BC-1975-4FCA-9003-021720C63F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52946" y="3025982"/>
            <a:ext cx="1076607" cy="10766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E6B9FC-8526-473D-9D5F-1DB90D1E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25" y="4610382"/>
            <a:ext cx="1076607" cy="1093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1C889D3-389C-4CD5-949E-F20B94866C28}"/>
              </a:ext>
            </a:extLst>
          </p:cNvPr>
          <p:cNvSpPr/>
          <p:nvPr/>
        </p:nvSpPr>
        <p:spPr>
          <a:xfrm>
            <a:off x="6966576" y="4610382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5BAB372-9012-44B5-B00C-C8F0B7122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22" y="4633473"/>
            <a:ext cx="1094057" cy="972495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EA643A7-ADFA-4561-99DB-26C8544632E6}"/>
              </a:ext>
            </a:extLst>
          </p:cNvPr>
          <p:cNvSpPr/>
          <p:nvPr/>
        </p:nvSpPr>
        <p:spPr>
          <a:xfrm>
            <a:off x="6408518" y="3025979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45D02DA-D9C6-4D27-BD66-0CF7553AD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84" y="2998614"/>
            <a:ext cx="1325051" cy="1076604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4B831EC-9876-45F7-B64E-1D768B9DB945}"/>
              </a:ext>
            </a:extLst>
          </p:cNvPr>
          <p:cNvSpPr/>
          <p:nvPr/>
        </p:nvSpPr>
        <p:spPr>
          <a:xfrm>
            <a:off x="8124044" y="1722579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D38481-91CA-4E3E-A533-DC6B74300EBC}"/>
              </a:ext>
            </a:extLst>
          </p:cNvPr>
          <p:cNvSpPr txBox="1"/>
          <p:nvPr/>
        </p:nvSpPr>
        <p:spPr>
          <a:xfrm>
            <a:off x="8181639" y="1772253"/>
            <a:ext cx="984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QTS</a:t>
            </a:r>
          </a:p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4.4.1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CECD4B2-44B0-4AE8-AB38-6A917DA65835}"/>
              </a:ext>
            </a:extLst>
          </p:cNvPr>
          <p:cNvSpPr/>
          <p:nvPr/>
        </p:nvSpPr>
        <p:spPr>
          <a:xfrm>
            <a:off x="9050613" y="1680904"/>
            <a:ext cx="497712" cy="251043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solidFill>
                  <a:schemeClr val="tx1">
                    <a:lumMod val="75000"/>
                    <a:lumOff val="25000"/>
                  </a:schemeClr>
                </a:solidFill>
              </a:rPr>
              <a:t>beta</a:t>
            </a:r>
            <a:endParaRPr lang="zh-TW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圖片 2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9F53CAFA-1E2A-4309-B9CC-C62331133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12" y="2394541"/>
            <a:ext cx="2747773" cy="33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6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Security</a:t>
            </a:r>
            <a:r>
              <a:rPr lang="zh-TW" altLang="en-US"/>
              <a:t> </a:t>
            </a:r>
            <a:r>
              <a:rPr lang="en-US" altLang="zh-TW"/>
              <a:t>Counselor, for an overall safety</a:t>
            </a:r>
            <a:r>
              <a:rPr lang="zh-TW" altLang="en-US"/>
              <a:t> </a:t>
            </a:r>
            <a:r>
              <a:rPr lang="en-US" altLang="zh-TW"/>
              <a:t>review </a:t>
            </a: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4CD5F4-9C8A-45E5-9204-E7D6ADB71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548408"/>
            <a:ext cx="5070017" cy="4608512"/>
          </a:xfrm>
        </p:spPr>
        <p:txBody>
          <a:bodyPr>
            <a:noAutofit/>
          </a:bodyPr>
          <a:lstStyle/>
          <a:p>
            <a:pPr>
              <a:buSzPct val="70000"/>
            </a:pPr>
            <a:r>
              <a:rPr lang="en-US" altLang="zh-TW" sz="2200"/>
              <a:t>Based on the security requirements of your network environment, you can choose one of the three default security policies (Basic/Intermediate/Advanced). The Security Checkup function will use your selected policy to conduct overall cybersecurity check to yours NAS OS and setup.</a:t>
            </a:r>
          </a:p>
          <a:p>
            <a:pPr lvl="0">
              <a:buSzPct val="70000"/>
            </a:pPr>
            <a:r>
              <a:rPr lang="en-US" altLang="zh-TW" sz="2200"/>
              <a:t>You can click on scan results, and Security Counselor will take you to the relevant system section to change associated settings for securing your NAS.</a:t>
            </a:r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4294967295"/>
          </p:nvPr>
        </p:nvSpPr>
        <p:spPr>
          <a:xfrm>
            <a:off x="11460163" y="6345238"/>
            <a:ext cx="731837" cy="523875"/>
          </a:xfrm>
        </p:spPr>
        <p:txBody>
          <a:bodyPr/>
          <a:lstStyle/>
          <a:p>
            <a:fld id="{00000000-1234-1234-1234-123412341234}" type="slidenum">
              <a:rPr lang="en-US" altLang="zh-TW" smtClean="0">
                <a:sym typeface="Arial"/>
              </a:rPr>
              <a:pPr/>
              <a:t>9</a:t>
            </a:fld>
            <a:endParaRPr lang="en-US">
              <a:sym typeface="Arial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F50447-822F-4E78-9C64-E9784407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" t="2256" r="1149" b="2839"/>
          <a:stretch/>
        </p:blipFill>
        <p:spPr>
          <a:xfrm>
            <a:off x="5590572" y="2233915"/>
            <a:ext cx="5903090" cy="32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14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Microsoft Office PowerPoint</Application>
  <PresentationFormat>寬螢幕</PresentationFormat>
  <Paragraphs>97</Paragraphs>
  <Slides>26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ＭＳ Ｐゴシック</vt:lpstr>
      <vt:lpstr>宋体</vt:lpstr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Summary:</vt:lpstr>
      <vt:lpstr>PowerPoint 簡報</vt:lpstr>
      <vt:lpstr>QNAP NAS Cybersecurity Protection</vt:lpstr>
      <vt:lpstr>Virus Protection of QTS Files</vt:lpstr>
      <vt:lpstr>The Main Tasks of NAS Antivirus App</vt:lpstr>
      <vt:lpstr>A Comparison of McAfee and ClamAV in QTS</vt:lpstr>
      <vt:lpstr>Not just Antivirus, QTS Security Circle!</vt:lpstr>
      <vt:lpstr>Security Counselor, for an overall safety review </vt:lpstr>
      <vt:lpstr>Malware Remover cleans Malwares for QTS</vt:lpstr>
      <vt:lpstr>Virus Signature Auto-update</vt:lpstr>
      <vt:lpstr>Good habits are never enough: QTS Autoupdate</vt:lpstr>
      <vt:lpstr>Sending Notification and Quarantine Infected Files </vt:lpstr>
      <vt:lpstr>Set up rules in Notification Center of QTS</vt:lpstr>
      <vt:lpstr>Install Skype in your mobile phone</vt:lpstr>
      <vt:lpstr>If a virus is found, a text message would be sent out.</vt:lpstr>
      <vt:lpstr>Quarantine a virus</vt:lpstr>
      <vt:lpstr>Several actions can be taken to a virus found</vt:lpstr>
      <vt:lpstr>The Demo of Setting Up McAfee </vt:lpstr>
      <vt:lpstr>Download McAfee Antivirus from the App Center</vt:lpstr>
      <vt:lpstr>Add virus scan jobs in McAfee</vt:lpstr>
      <vt:lpstr>Setup rules in Notification Center</vt:lpstr>
      <vt:lpstr>Use Skype in your mobile phone, or notebook to receive text messages</vt:lpstr>
      <vt:lpstr>PowerPoint 簡報</vt:lpstr>
      <vt:lpstr>Promotion for McAfee, only until 6/28</vt:lpstr>
      <vt:lpstr>QNAP Products,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Eddie Chiu</dc:creator>
  <cp:lastModifiedBy>QNAP_Hsuan Chang</cp:lastModifiedBy>
  <cp:revision>1</cp:revision>
  <dcterms:created xsi:type="dcterms:W3CDTF">2012-07-30T21:28:29Z</dcterms:created>
  <dcterms:modified xsi:type="dcterms:W3CDTF">2019-06-11T07:40:08Z</dcterms:modified>
</cp:coreProperties>
</file>