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305" r:id="rId4"/>
    <p:sldId id="291" r:id="rId5"/>
    <p:sldId id="260" r:id="rId6"/>
    <p:sldId id="309" r:id="rId7"/>
    <p:sldId id="292" r:id="rId8"/>
    <p:sldId id="295" r:id="rId9"/>
    <p:sldId id="298" r:id="rId10"/>
    <p:sldId id="296" r:id="rId11"/>
    <p:sldId id="307" r:id="rId12"/>
    <p:sldId id="297" r:id="rId13"/>
    <p:sldId id="293" r:id="rId14"/>
    <p:sldId id="287" r:id="rId15"/>
    <p:sldId id="288" r:id="rId16"/>
    <p:sldId id="290" r:id="rId17"/>
    <p:sldId id="299" r:id="rId18"/>
    <p:sldId id="289" r:id="rId19"/>
    <p:sldId id="300" r:id="rId20"/>
    <p:sldId id="308" r:id="rId21"/>
    <p:sldId id="301" r:id="rId22"/>
    <p:sldId id="302" r:id="rId23"/>
    <p:sldId id="303" r:id="rId24"/>
    <p:sldId id="306" r:id="rId25"/>
    <p:sldId id="294" r:id="rId26"/>
    <p:sldId id="284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  <a:srgbClr val="3A889D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37D7C-CC55-4879-81A3-102BB093788A}" v="70" dt="2019-06-11T07:37:51.076"/>
    <p1510:client id="{6FF4818F-5AE4-4E16-D14C-B032A656324C}" v="3" dt="2019-06-11T03:51:31.789"/>
    <p1510:client id="{8D8FE80C-5352-4B0D-B113-A4E3634E73EB}" v="1659" dt="2019-06-10T07:50:23.183"/>
    <p1510:client id="{8C18E616-DE10-32E5-9963-AF1919866A3A}" v="11" dt="2019-06-11T07:23:46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深色樣式 1 - 輔色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76291-6E36-4133-8139-B1E902C35582}" type="datetimeFigureOut">
              <a:rPr lang="zh-TW" altLang="en-US" smtClean="0"/>
              <a:t>2019/6/11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15C70-79FF-440B-A5F0-351107D313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21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30b72a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5530b72a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857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In NC, select “Antivirus”, or “McAfee”, to set up a rule to send out Skype messages.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57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https://blog.qnap.com/av-notification-en/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070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453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371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19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388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3995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62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15C70-79FF-440B-A5F0-351107D3138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3136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455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530b72aa6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530b72aa6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29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62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1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63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64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47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1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00221" y="3429000"/>
            <a:ext cx="8534400" cy="57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91" y="722"/>
            <a:ext cx="12326001" cy="6938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20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35360" y="164637"/>
            <a:ext cx="11425269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35360" y="1700808"/>
            <a:ext cx="58372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3200" b="1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5923360" y="1700808"/>
            <a:ext cx="583726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3200" b="1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37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35360" y="164637"/>
            <a:ext cx="11425269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335360" y="1733121"/>
            <a:ext cx="566115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335360" y="2372883"/>
            <a:ext cx="566115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667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400"/>
            </a:lvl2pPr>
            <a:lvl3pPr marL="1828754" lvl="2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2133"/>
            </a:lvl3pPr>
            <a:lvl4pPr marL="2438339" lvl="3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867"/>
            </a:lvl4pPr>
            <a:lvl5pPr marL="3047924" lvl="4" indent="-40639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600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93368" y="1733121"/>
            <a:ext cx="556726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93368" y="2372883"/>
            <a:ext cx="5567261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667"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400"/>
            </a:lvl2pPr>
            <a:lvl3pPr marL="1828754" lvl="2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2133"/>
            </a:lvl3pPr>
            <a:lvl4pPr marL="2438339" lvl="3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867"/>
            </a:lvl4pPr>
            <a:lvl5pPr marL="3047924" lvl="4" indent="-40639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600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29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35362" y="1214421"/>
            <a:ext cx="4285325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667" b="1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766733" y="1214423"/>
            <a:ext cx="6993896" cy="4929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rgbClr val="262626"/>
              </a:buClr>
              <a:buSzPts val="2800"/>
              <a:buChar char="●"/>
              <a:defRPr sz="3733" b="1">
                <a:solidFill>
                  <a:srgbClr val="262626"/>
                </a:solidFill>
              </a:defRPr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  <a:defRPr sz="3200">
                <a:solidFill>
                  <a:srgbClr val="262626"/>
                </a:solidFill>
              </a:defRPr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■"/>
              <a:defRPr sz="2667">
                <a:solidFill>
                  <a:srgbClr val="262626"/>
                </a:solidFill>
              </a:defRPr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400">
                <a:solidFill>
                  <a:srgbClr val="262626"/>
                </a:solidFill>
              </a:defRPr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400">
                <a:solidFill>
                  <a:srgbClr val="262626"/>
                </a:solidFill>
              </a:defRPr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335362" y="2500308"/>
            <a:ext cx="4285325" cy="362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406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335360" y="4800600"/>
            <a:ext cx="11329259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>
            <a:spLocks noGrp="1"/>
          </p:cNvSpPr>
          <p:nvPr>
            <p:ph type="pic" idx="2"/>
          </p:nvPr>
        </p:nvSpPr>
        <p:spPr>
          <a:xfrm>
            <a:off x="335360" y="1500174"/>
            <a:ext cx="11329259" cy="3227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4267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335360" y="5367338"/>
            <a:ext cx="11329259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40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963084" y="1714489"/>
            <a:ext cx="10363200" cy="26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609585" lvl="0" indent="-304792" algn="ctr">
              <a:spcBef>
                <a:spcPts val="1067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  <a:defRPr sz="5333" b="1">
                <a:solidFill>
                  <a:srgbClr val="002060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77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239349" y="164638"/>
            <a:ext cx="11521280" cy="1335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0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3311691" y="548680"/>
            <a:ext cx="5582888" cy="5582888"/>
          </a:xfrm>
          <a:prstGeom prst="ellipse">
            <a:avLst/>
          </a:prstGeom>
          <a:gradFill>
            <a:gsLst>
              <a:gs pos="0">
                <a:srgbClr val="9FF4FE"/>
              </a:gs>
              <a:gs pos="38000">
                <a:srgbClr val="F4F8FB">
                  <a:alpha val="0"/>
                </a:srgbClr>
              </a:gs>
              <a:gs pos="70000">
                <a:srgbClr val="F4F8FB">
                  <a:alpha val="0"/>
                </a:srgbClr>
              </a:gs>
              <a:gs pos="100000">
                <a:srgbClr val="79F2FF"/>
              </a:gs>
            </a:gsLst>
            <a:lin ang="54000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499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-22"/>
            <a:ext cx="12335999" cy="69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64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591"/>
            <a:ext cx="12335999" cy="69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50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preserve="1" userDrawn="1">
  <p:cSld name="2_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591"/>
            <a:ext cx="12335999" cy="69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83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userDrawn="1">
  <p:cSld name="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77" y="-22"/>
            <a:ext cx="12336000" cy="694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740229" y="2809192"/>
            <a:ext cx="7064829" cy="17145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16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 preserve="1">
  <p:cSld name="1_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3F7F3D9-2306-4BF3-8EF8-E4838701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" y="0"/>
            <a:ext cx="12185791" cy="6857999"/>
          </a:xfrm>
          <a:prstGeom prst="rect">
            <a:avLst/>
          </a:prstGeom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9790" y="570451"/>
            <a:ext cx="11425200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500">
                <a:solidFill>
                  <a:schemeClr val="accent5">
                    <a:lumMod val="5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5360" y="1548408"/>
            <a:ext cx="11425269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000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800" b="1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10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83F7F3D9-2306-4BF3-8EF8-E483870186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" y="0"/>
            <a:ext cx="12185791" cy="6858000"/>
          </a:xfrm>
          <a:prstGeom prst="rect">
            <a:avLst/>
          </a:prstGeom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35360" y="250370"/>
            <a:ext cx="11425200" cy="901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4600"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35360" y="1548408"/>
            <a:ext cx="11425269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609585" lvl="0" indent="-396000" algn="l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800" b="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2133"/>
            </a:lvl4pPr>
            <a:lvl5pPr marL="3047924" lvl="4" indent="-423323" algn="l">
              <a:spcBef>
                <a:spcPts val="373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867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/>
        </p:nvSpPr>
        <p:spPr>
          <a:xfrm>
            <a:off x="8688288" y="5253203"/>
            <a:ext cx="3122752" cy="11521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 marR="0" lvl="0" indent="0" algn="l" rtl="0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altLang="zh-TW" sz="933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Copyright © 2019 QNAP Systems, Inc. All rights reserved. QNAP® and other names of QNAP Products are proprietary marks or registered trademarks of QNAP Systems, Inc. Other products and company names mentioned herein are trademarks of their respective holders.​</a:t>
            </a:r>
            <a:endParaRPr sz="933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5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44693" y="0"/>
            <a:ext cx="12336693" cy="6938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84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區段標題">
  <p:cSld name="1_區段標題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9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35360" y="164637"/>
            <a:ext cx="11425269" cy="144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35360" y="1614993"/>
            <a:ext cx="11425269" cy="45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544218" y="7175974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rgbClr val="262626"/>
                </a:solidFill>
              </a:defRPr>
            </a:lvl1pPr>
            <a:lvl2pPr lvl="1" algn="r">
              <a:buNone/>
              <a:defRPr sz="1733">
                <a:solidFill>
                  <a:srgbClr val="262626"/>
                </a:solidFill>
              </a:defRPr>
            </a:lvl2pPr>
            <a:lvl3pPr lvl="2" algn="r">
              <a:buNone/>
              <a:defRPr sz="1733">
                <a:solidFill>
                  <a:srgbClr val="262626"/>
                </a:solidFill>
              </a:defRPr>
            </a:lvl3pPr>
            <a:lvl4pPr lvl="3" algn="r">
              <a:buNone/>
              <a:defRPr sz="1733">
                <a:solidFill>
                  <a:srgbClr val="262626"/>
                </a:solidFill>
              </a:defRPr>
            </a:lvl4pPr>
            <a:lvl5pPr lvl="4" algn="r">
              <a:buNone/>
              <a:defRPr sz="1733">
                <a:solidFill>
                  <a:srgbClr val="262626"/>
                </a:solidFill>
              </a:defRPr>
            </a:lvl5pPr>
            <a:lvl6pPr lvl="5" algn="r">
              <a:buNone/>
              <a:defRPr sz="1733">
                <a:solidFill>
                  <a:srgbClr val="262626"/>
                </a:solidFill>
              </a:defRPr>
            </a:lvl6pPr>
            <a:lvl7pPr lvl="6" algn="r">
              <a:buNone/>
              <a:defRPr sz="1733">
                <a:solidFill>
                  <a:srgbClr val="262626"/>
                </a:solidFill>
              </a:defRPr>
            </a:lvl7pPr>
            <a:lvl8pPr lvl="7" algn="r">
              <a:buNone/>
              <a:defRPr sz="1733">
                <a:solidFill>
                  <a:srgbClr val="262626"/>
                </a:solidFill>
              </a:defRPr>
            </a:lvl8pPr>
            <a:lvl9pPr lvl="8" algn="r">
              <a:buNone/>
              <a:defRPr sz="1733">
                <a:solidFill>
                  <a:srgbClr val="262626"/>
                </a:solidFill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144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  <p:sldLayoutId id="2147483676" r:id="rId4"/>
    <p:sldLayoutId id="2147483662" r:id="rId5"/>
    <p:sldLayoutId id="2147483673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719403" y="1338743"/>
            <a:ext cx="6096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35360" y="162046"/>
            <a:ext cx="11425200" cy="1152128"/>
          </a:xfrm>
        </p:spPr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Malware Remover 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清除NAS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惡意軟體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5055E49-C5ED-4CEA-9771-811814433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706" y="1886673"/>
            <a:ext cx="4097744" cy="4446462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有的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QTS NAS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會被植入一些惡意軟體，如挖礦程式，降低了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的使用效能。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Malware Remover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可選擇立刻掃描，或定期掃描操作系統，並移除針對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攻擊的特定惡意程式。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4294967295"/>
          </p:nvPr>
        </p:nvSpPr>
        <p:spPr>
          <a:xfrm>
            <a:off x="11409045" y="6344710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zh-TW" smtClean="0">
                <a:sym typeface="Arial"/>
              </a:rPr>
              <a:pPr/>
              <a:t>10</a:t>
            </a:fld>
            <a:endParaRPr lang="en-US"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14144B3-8D62-4269-8F2A-6A5D5FC8A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823" y="1827001"/>
            <a:ext cx="6514221" cy="403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1838217-AA12-4277-A89F-05FEEE744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089" y="1937263"/>
            <a:ext cx="7561472" cy="4055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45F3C-0F22-4407-8E56-F2B77FD0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病毒碼自動更新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26B0-7F1A-4D9B-84A3-91E842552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837" y="2246637"/>
            <a:ext cx="3658127" cy="4135135"/>
          </a:xfrm>
        </p:spPr>
        <p:txBody>
          <a:bodyPr/>
          <a:lstStyle/>
          <a:p>
            <a:pPr marL="213360" indent="0">
              <a:buNone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要啟用每日檢查，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McAfee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ClamAV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是否有新的病毒特特徵更新，以獲得全球最新的疫情對策。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DDC74EF-7A7C-48DE-84C2-CBCC14AB063C}"/>
              </a:ext>
            </a:extLst>
          </p:cNvPr>
          <p:cNvSpPr/>
          <p:nvPr/>
        </p:nvSpPr>
        <p:spPr>
          <a:xfrm>
            <a:off x="6096000" y="2926747"/>
            <a:ext cx="4794246" cy="1381957"/>
          </a:xfrm>
          <a:prstGeom prst="roundRect">
            <a:avLst>
              <a:gd name="adj" fmla="val 7454"/>
            </a:avLst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984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養成好習慣，定期更新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D5ED1B4-EF7E-4008-9605-82B2FE780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0695" y="2404296"/>
            <a:ext cx="4529865" cy="3605513"/>
          </a:xfrm>
        </p:spPr>
        <p:txBody>
          <a:bodyPr/>
          <a:lstStyle/>
          <a:p>
            <a:pPr marL="285750" indent="-285750">
              <a:buSzPct val="80000"/>
              <a:buFont typeface="Wingdings" panose="05000000000000000000" pitchFamily="2" charset="2"/>
              <a:buChar char="l"/>
              <a:defRPr/>
            </a:pP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駭客會持續的尋找及開發，各式各樣的系統漏洞。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SzPct val="80000"/>
              <a:buFont typeface="Wingdings" panose="05000000000000000000" pitchFamily="2" charset="2"/>
              <a:buChar char="l"/>
              <a:defRPr/>
            </a:pP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資安團隊會持續關注各種資安威脅，及時調查及更新</a:t>
            </a: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。所以要即時更新</a:t>
            </a: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，以全方位悍衛</a:t>
            </a: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QTS NAS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的安全，使駭客不得其門而入。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3585" indent="0"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57FEA7F-F69B-4DB4-9245-84E31F4E1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39931"/>
            <a:ext cx="7940537" cy="49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4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524787" y="2739744"/>
            <a:ext cx="7280272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TW" altLang="en-US" sz="6000">
                <a:latin typeface="微軟正黑體"/>
                <a:ea typeface="微軟正黑體"/>
              </a:rPr>
              <a:t>發送通知和感染</a:t>
            </a:r>
            <a:br>
              <a:rPr lang="en-US" altLang="zh-TW" sz="6000">
                <a:latin typeface="微軟正黑體"/>
                <a:ea typeface="微軟正黑體"/>
              </a:rPr>
            </a:br>
            <a:r>
              <a:rPr lang="zh-TW" altLang="en-US" sz="6000">
                <a:latin typeface="微軟正黑體"/>
                <a:ea typeface="微軟正黑體"/>
              </a:rPr>
              <a:t>檔案隔離</a:t>
            </a:r>
            <a:br>
              <a:rPr lang="en-US" altLang="zh-TW" sz="2400" b="0"/>
            </a:b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558187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在QTS通知中心設定規則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1" y="1548408"/>
            <a:ext cx="11466850" cy="4608512"/>
          </a:xfrm>
        </p:spPr>
        <p:txBody>
          <a:bodyPr/>
          <a:lstStyle/>
          <a:p>
            <a:pPr marL="101600" indent="0">
              <a:buNone/>
            </a:pPr>
            <a:r>
              <a:rPr lang="zh-CN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先在通知中心設定規則，讓防毒軟體能發出訊息到手機軟體如簡訊、Skype或電子郵件。</a:t>
            </a:r>
            <a:endParaRPr lang="en-US" altLang="zh-TW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F0B047-17FC-41FD-9CEC-6CE17AD8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085" y="2282478"/>
            <a:ext cx="8857957" cy="37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動物 的圖片&#10;&#10;描述是以非常高的可信度產生">
            <a:extLst>
              <a:ext uri="{FF2B5EF4-FFF2-40B4-BE49-F238E27FC236}">
                <a16:creationId xmlns:a16="http://schemas.microsoft.com/office/drawing/2014/main" id="{75460E47-4C69-42B3-9644-D336C76245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750"/>
          <a:stretch/>
        </p:blipFill>
        <p:spPr>
          <a:xfrm>
            <a:off x="335360" y="2749627"/>
            <a:ext cx="11521280" cy="34072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在手機上安裝Skype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以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接收訊息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3585" indent="0">
              <a:buNone/>
            </a:pPr>
            <a:r>
              <a:rPr lang="zh-CN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在手機上安裝Skype，接受QTS QBot的訊息驗證，就可以接收QTS送出的訊息了。</a:t>
            </a:r>
            <a:endParaRPr lang="en-US" altLang="zh-TW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/>
          </a:p>
        </p:txBody>
      </p:sp>
      <p:pic>
        <p:nvPicPr>
          <p:cNvPr id="1026" name="Picture 2" descr="https://lh3.googleusercontent.com/h7Kg0PQsFAkNhRGUfvwcgr-0OrDotQw_McE0XfsOUHQvo6VcufQMrCMUG_watG5ZhypzciDphmCCY0V1K2SYaV31nTz_xHv_zlJFExjbSbeyNTJm46Sxjqv6C7w0g4iulNfczkgW">
            <a:extLst>
              <a:ext uri="{FF2B5EF4-FFF2-40B4-BE49-F238E27FC236}">
                <a16:creationId xmlns:a16="http://schemas.microsoft.com/office/drawing/2014/main" id="{400F1436-ACF0-47D5-9E98-70169020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57" y="2290998"/>
            <a:ext cx="4734074" cy="3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19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發現病毒時，主動發出通知訊息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286" y="2073508"/>
            <a:ext cx="3044447" cy="4083411"/>
          </a:xfrm>
        </p:spPr>
        <p:txBody>
          <a:bodyPr/>
          <a:lstStyle/>
          <a:p>
            <a:pPr marL="213585" indent="0">
              <a:buNone/>
            </a:pPr>
            <a:r>
              <a:rPr lang="zh-TW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當病毒碼更新、每次的掃描開關或發現病毒時，無論您在那裡，手機都可收到訊息，且完全免費。</a:t>
            </a:r>
            <a:endParaRPr lang="en-US" altLang="zh-TW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18877A1-65AE-4600-A22A-F3E9D8E0E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4"/>
          <a:stretch/>
        </p:blipFill>
        <p:spPr>
          <a:xfrm>
            <a:off x="3743733" y="2073509"/>
            <a:ext cx="4704533" cy="373248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7C430B0-16A3-4376-AC66-E5F9CC596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6" y="3055104"/>
            <a:ext cx="3213434" cy="310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4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水, 室外, 建築物, 城市 的圖片&#10;&#10;描述是以非常高的可信度產生">
            <a:extLst>
              <a:ext uri="{FF2B5EF4-FFF2-40B4-BE49-F238E27FC236}">
                <a16:creationId xmlns:a16="http://schemas.microsoft.com/office/drawing/2014/main" id="{E61863FB-768D-426F-8F34-BB4B17035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84044"/>
            <a:ext cx="11521280" cy="5332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病毒的隔離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467385"/>
            <a:ext cx="11425269" cy="4608512"/>
          </a:xfrm>
        </p:spPr>
        <p:txBody>
          <a:bodyPr/>
          <a:lstStyle/>
          <a:p>
            <a:r>
              <a:rPr lang="zh-TW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可先隔離有風險的檔案，放在隔離區，待稍後來確認，是否要刪除感染的檔案。</a:t>
            </a:r>
            <a:endParaRPr lang="en-US" altLang="zh-TW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也可復原檔案回原來的位置，讓這個檔案不再被掃描。</a:t>
            </a:r>
            <a:endParaRPr lang="en-US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EDCF74-75C0-4210-B307-08BA512AB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98" y="2543319"/>
            <a:ext cx="8919656" cy="343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66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設定病毒隔離後的操作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EE386-1ACE-488C-9F7C-9373BB4B8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765" y="1961920"/>
            <a:ext cx="2669124" cy="3766735"/>
          </a:xfrm>
        </p:spPr>
        <p:txBody>
          <a:bodyPr/>
          <a:lstStyle/>
          <a:p>
            <a:pPr marL="213585" indent="0">
              <a:buNone/>
            </a:pPr>
            <a:r>
              <a:rPr lang="zh-TW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可在細節</a:t>
            </a:r>
            <a:r>
              <a:rPr lang="en-US" altLang="zh-TW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400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動作，選擇只發出訊息，隔離感染病毒的檔案，或者自動刪除感染的檔案。</a:t>
            </a:r>
            <a:endParaRPr lang="en-US" altLang="zh-TW" sz="2400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96F01C7-6859-42BF-A52C-FEFD1D28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976" y="1961920"/>
            <a:ext cx="5754933" cy="36888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D3BE00-45A7-4C83-A6F3-D05BF7E4C5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92" y="3113590"/>
            <a:ext cx="2999697" cy="2537222"/>
          </a:xfrm>
          <a:prstGeom prst="rect">
            <a:avLst/>
          </a:prstGeom>
        </p:spPr>
      </p:pic>
      <p:pic>
        <p:nvPicPr>
          <p:cNvPr id="11" name="圖片 10" descr="一張含有 標誌, 室外 的圖片&#10;&#10;描述是以非常高的可信度產生">
            <a:extLst>
              <a:ext uri="{FF2B5EF4-FFF2-40B4-BE49-F238E27FC236}">
                <a16:creationId xmlns:a16="http://schemas.microsoft.com/office/drawing/2014/main" id="{A7E9B76F-1D0E-4B2D-BAAF-DAA87B3630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040" y="3429000"/>
            <a:ext cx="1266890" cy="12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9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740229" y="2658721"/>
            <a:ext cx="7064829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6000">
                <a:latin typeface="微軟正黑體"/>
                <a:ea typeface="微軟正黑體"/>
              </a:rPr>
              <a:t>McAfee</a:t>
            </a:r>
            <a:br>
              <a:rPr lang="en-US" altLang="zh-TW" sz="6000">
                <a:latin typeface="微軟正黑體"/>
                <a:ea typeface="微軟正黑體"/>
              </a:rPr>
            </a:br>
            <a:r>
              <a:rPr lang="zh-TW" altLang="en-US" sz="6000">
                <a:latin typeface="微軟正黑體"/>
                <a:ea typeface="微軟正黑體"/>
              </a:rPr>
              <a:t>示範教學</a:t>
            </a:r>
            <a:br>
              <a:rPr lang="en-US" altLang="zh-TW" sz="2400" b="0"/>
            </a:b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4003752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單一角落 1">
            <a:extLst>
              <a:ext uri="{FF2B5EF4-FFF2-40B4-BE49-F238E27FC236}">
                <a16:creationId xmlns:a16="http://schemas.microsoft.com/office/drawing/2014/main" id="{7C714438-5B74-4F02-A5F2-32DCB3C08909}"/>
              </a:ext>
            </a:extLst>
          </p:cNvPr>
          <p:cNvSpPr/>
          <p:nvPr/>
        </p:nvSpPr>
        <p:spPr>
          <a:xfrm flipV="1">
            <a:off x="-115748" y="2035531"/>
            <a:ext cx="8459648" cy="2890777"/>
          </a:xfrm>
          <a:prstGeom prst="snip1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2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578184" y="2187053"/>
            <a:ext cx="7064829" cy="1241947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zh-TW" altLang="en-US"/>
              <a:t>簡報大綱：</a:t>
            </a:r>
            <a:endParaRPr lang="en-US" altLang="en-US" sz="3200" b="0"/>
          </a:p>
        </p:txBody>
      </p:sp>
      <p:sp>
        <p:nvSpPr>
          <p:cNvPr id="4" name="Google Shape;75;p15">
            <a:extLst>
              <a:ext uri="{FF2B5EF4-FFF2-40B4-BE49-F238E27FC236}">
                <a16:creationId xmlns:a16="http://schemas.microsoft.com/office/drawing/2014/main" id="{3DD759E9-76B0-43CE-9179-E8278F295278}"/>
              </a:ext>
            </a:extLst>
          </p:cNvPr>
          <p:cNvSpPr txBox="1">
            <a:spLocks/>
          </p:cNvSpPr>
          <p:nvPr/>
        </p:nvSpPr>
        <p:spPr>
          <a:xfrm>
            <a:off x="578183" y="3182477"/>
            <a:ext cx="7064829" cy="21447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3200" kern="0"/>
              <a:t>1. </a:t>
            </a:r>
            <a:r>
              <a:rPr lang="en-US" altLang="zh-TW" sz="3200" kern="0"/>
              <a:t>QNAP NAS</a:t>
            </a:r>
            <a:r>
              <a:rPr lang="zh-TW" altLang="en-US" sz="3200" kern="0"/>
              <a:t>病毒防護</a:t>
            </a:r>
            <a:br>
              <a:rPr lang="en-US" altLang="zh-TW" sz="3200" kern="0"/>
            </a:br>
            <a:r>
              <a:rPr lang="en-US" altLang="zh-TW" sz="3200" kern="0"/>
              <a:t>2. </a:t>
            </a:r>
            <a:r>
              <a:rPr lang="en-US" altLang="zh-TW" sz="3200" kern="0" err="1"/>
              <a:t>主動</a:t>
            </a:r>
            <a:r>
              <a:rPr lang="zh-TW" altLang="en-US" sz="3200" kern="0"/>
              <a:t>通知和感染檔案隔離</a:t>
            </a:r>
            <a:br>
              <a:rPr lang="en-US" altLang="zh-TW" sz="3200" kern="0"/>
            </a:br>
            <a:r>
              <a:rPr lang="en-US" altLang="zh-TW" sz="3200" kern="0"/>
              <a:t>3. McAfee</a:t>
            </a:r>
            <a:r>
              <a:rPr lang="zh-TW" altLang="en-US" sz="3200" kern="0"/>
              <a:t>示範教學</a:t>
            </a:r>
            <a:endParaRPr lang="en-US" altLang="en-US" sz="3200" ker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F5C-658A-49A0-A623-6A14C0533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0"/>
            <a:ext cx="11425200" cy="1440000"/>
          </a:xfrm>
        </p:spPr>
        <p:txBody>
          <a:bodyPr/>
          <a:lstStyle/>
          <a:p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透過App Center安裝掃毒軟體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332706-8AFC-4998-9409-AC8A0F144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71" y="1729366"/>
            <a:ext cx="8561827" cy="45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34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64637"/>
            <a:ext cx="11425200" cy="960778"/>
          </a:xfrm>
        </p:spPr>
        <p:txBody>
          <a:bodyPr/>
          <a:lstStyle/>
          <a:p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在McAfee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建立排程掃毒任務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280BD6-0A0A-46B9-B4FA-902C5FE5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99" y="1821807"/>
            <a:ext cx="10823175" cy="40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64637"/>
            <a:ext cx="11425200" cy="960778"/>
          </a:xfrm>
        </p:spPr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設定通知中心 (Notification Center)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B7904B3-C159-4D72-B009-D95D7D35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7" y="1780387"/>
            <a:ext cx="10008925" cy="44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30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FC1F9-593D-439A-A5FC-4255D6B5B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64637"/>
            <a:ext cx="11425200" cy="960778"/>
          </a:xfrm>
        </p:spPr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 Skype 讓手機或筆電主動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獲得通知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0F2A842-B340-4E19-A07E-74C9AF9A6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336" y="1677919"/>
            <a:ext cx="6207327" cy="45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0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CB5EA11-6B37-42A7-AD50-001A905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3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6DAD3-3455-42C3-AEB4-06164C0B6EB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409045" y="6333135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zh-TW" smtClean="0"/>
              <a:pPr/>
              <a:t>24</a:t>
            </a:fld>
            <a:endParaRPr lang="zh-TW" altLang="en-US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D91AEAC-C17F-42EA-A160-B2626A391211}"/>
              </a:ext>
            </a:extLst>
          </p:cNvPr>
          <p:cNvSpPr txBox="1"/>
          <p:nvPr/>
        </p:nvSpPr>
        <p:spPr>
          <a:xfrm>
            <a:off x="1378799" y="1869965"/>
            <a:ext cx="9835810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對了，還有一件事</a:t>
            </a:r>
            <a:r>
              <a:rPr lang="en-US" altLang="zh-TW" sz="6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…</a:t>
            </a:r>
            <a:endParaRPr lang="zh-TW" altLang="en-US" sz="6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850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男人, 個人, 天空 的圖片&#10;&#10;描述是以非常高的可信度產生">
            <a:extLst>
              <a:ext uri="{FF2B5EF4-FFF2-40B4-BE49-F238E27FC236}">
                <a16:creationId xmlns:a16="http://schemas.microsoft.com/office/drawing/2014/main" id="{27B3604F-A91F-4A4D-8E18-AB87DB4997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22721" b="5692"/>
          <a:stretch/>
        </p:blipFill>
        <p:spPr>
          <a:xfrm>
            <a:off x="7639293" y="1892720"/>
            <a:ext cx="4213867" cy="4608512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E97CC70-D8B5-4234-88FE-924EAA6EA2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348863"/>
              </p:ext>
            </p:extLst>
          </p:nvPr>
        </p:nvGraphicFramePr>
        <p:xfrm>
          <a:off x="1448762" y="3306350"/>
          <a:ext cx="8216097" cy="2013113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729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3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737">
                <a:tc>
                  <a:txBody>
                    <a:bodyPr/>
                    <a:lstStyle/>
                    <a:p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原價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促銷價 </a:t>
                      </a:r>
                      <a:r>
                        <a:rPr lang="en-US" altLang="zh-TW" sz="20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(6/03~6/28)</a:t>
                      </a:r>
                      <a:endParaRPr lang="zh-TW" altLang="en-US" sz="20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843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   價格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一年份</a:t>
                      </a: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:USD$25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USD$8.99/NTD$299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36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兩年份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USD$50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3A88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USD$</a:t>
                      </a:r>
                      <a:r>
                        <a:rPr lang="en-US" altLang="zh-TW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13.99/NTD$469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3A88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725">
                <a:tc vMerge="1">
                  <a:txBody>
                    <a:bodyPr/>
                    <a:lstStyle/>
                    <a:p>
                      <a:pPr algn="r"/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三年份</a:t>
                      </a:r>
                      <a:r>
                        <a:rPr lang="en-US" altLang="zh-TW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:N/A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(促銷期間限定)</a:t>
                      </a:r>
                      <a:endParaRPr lang="zh-TW" altLang="en-US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 panose="05000000000000000000" pitchFamily="2" charset="2"/>
                        </a:rPr>
                        <a:t>USD$18.99/NTD$599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McAfee 2019 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六月限時促銷，只到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6/28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439838" y="1548408"/>
            <a:ext cx="11320791" cy="1554768"/>
          </a:xfrm>
        </p:spPr>
        <p:txBody>
          <a:bodyPr/>
          <a:lstStyle/>
          <a:p>
            <a:pPr marL="213585" indent="0">
              <a:buNone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參展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Computex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，及提高大家的資安意識，鼓勵大家在QTS上安裝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McAfee Antivirus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583090D-12EC-4004-BA79-3E67A990B1A3}"/>
              </a:ext>
            </a:extLst>
          </p:cNvPr>
          <p:cNvSpPr/>
          <p:nvPr/>
        </p:nvSpPr>
        <p:spPr>
          <a:xfrm>
            <a:off x="751927" y="3217763"/>
            <a:ext cx="2159576" cy="2159576"/>
          </a:xfrm>
          <a:prstGeom prst="ellipse">
            <a:avLst/>
          </a:prstGeom>
          <a:solidFill>
            <a:schemeClr val="bg1"/>
          </a:solidFill>
          <a:ln w="57150">
            <a:solidFill>
              <a:srgbClr val="3A8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BC2055C-349B-4985-A351-D07963A4A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70" y="3375272"/>
            <a:ext cx="1881111" cy="167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93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214F9F8-4690-4DAD-91E6-73DD0782A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18" y="-1"/>
            <a:ext cx="12316218" cy="693140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397B125-9E86-453C-9F0C-D93F6CFFA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229" y="2571744"/>
            <a:ext cx="7064829" cy="1714512"/>
          </a:xfrm>
        </p:spPr>
        <p:txBody>
          <a:bodyPr/>
          <a:lstStyle/>
          <a:p>
            <a:r>
              <a:rPr lang="en-US" altLang="zh-TW"/>
              <a:t>QNAP</a:t>
            </a:r>
            <a:br>
              <a:rPr lang="en-US" altLang="zh-TW"/>
            </a:b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1E54E17-4153-4ED6-9126-612B1D7AA7AB}"/>
              </a:ext>
            </a:extLst>
          </p:cNvPr>
          <p:cNvSpPr txBox="1"/>
          <p:nvPr/>
        </p:nvSpPr>
        <p:spPr>
          <a:xfrm>
            <a:off x="740229" y="6030410"/>
            <a:ext cx="40279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一張含有 天空, 室外, 建築物 的圖片&#10;&#10;描述是以非常高的可信度產生">
            <a:extLst>
              <a:ext uri="{FF2B5EF4-FFF2-40B4-BE49-F238E27FC236}">
                <a16:creationId xmlns:a16="http://schemas.microsoft.com/office/drawing/2014/main" id="{12888E59-35CE-4CB0-B65B-A148C64EF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" y="0"/>
            <a:ext cx="12190452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B29DF29-C1D5-4E25-BD54-0619A81B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89" cy="6858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9B5AD4F-BEDC-49E5-A771-875D94888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6" y="1346295"/>
            <a:ext cx="5939925" cy="236789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BCBBB8D-534E-42CE-A9F8-52692CABA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65" y="3984504"/>
            <a:ext cx="5561796" cy="23935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D63EA30-528F-46A4-97F0-1F9FDF328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7" y="493520"/>
            <a:ext cx="1603753" cy="29452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E87B12-F415-45B5-AF45-8B5B76003DC2}"/>
              </a:ext>
            </a:extLst>
          </p:cNvPr>
          <p:cNvSpPr txBox="1"/>
          <p:nvPr/>
        </p:nvSpPr>
        <p:spPr>
          <a:xfrm>
            <a:off x="2701175" y="2053188"/>
            <a:ext cx="3549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</a:t>
            </a:r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會中毒嗎？</a:t>
            </a:r>
            <a:endParaRPr lang="en-US" altLang="zh-CN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zh-CN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為什麼需要掃毒軟體？</a:t>
            </a:r>
            <a:endParaRPr lang="en-US" altLang="zh-TW" sz="2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7229A8A-107A-4038-8002-8638D58CC658}"/>
              </a:ext>
            </a:extLst>
          </p:cNvPr>
          <p:cNvSpPr txBox="1"/>
          <p:nvPr/>
        </p:nvSpPr>
        <p:spPr>
          <a:xfrm>
            <a:off x="2701175" y="4314491"/>
            <a:ext cx="3884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本身不會中電腦病毒</a:t>
            </a:r>
            <a:r>
              <a:rPr lang="en-US" altLang="ja-JP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? </a:t>
            </a:r>
            <a:r>
              <a:rPr lang="ja-JP" altLang="en-US" sz="2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但是檔案會夾帶病毒，如果不阻擋，就可能傳給其他電腦！</a:t>
            </a:r>
          </a:p>
        </p:txBody>
      </p:sp>
    </p:spTree>
    <p:extLst>
      <p:ext uri="{BB962C8B-B14F-4D97-AF65-F5344CB8AC3E}">
        <p14:creationId xmlns:p14="http://schemas.microsoft.com/office/powerpoint/2010/main" val="2125372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ctrTitle"/>
          </p:nvPr>
        </p:nvSpPr>
        <p:spPr>
          <a:xfrm>
            <a:off x="636057" y="2571744"/>
            <a:ext cx="7064829" cy="1714512"/>
          </a:xfrm>
          <a:prstGeom prst="rect">
            <a:avLst/>
          </a:prstGeom>
          <a:noFill/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6000">
                <a:latin typeface="微軟正黑體"/>
                <a:ea typeface="微軟正黑體"/>
              </a:rPr>
              <a:t>QNAP NAS</a:t>
            </a:r>
            <a:br>
              <a:rPr lang="en-US" altLang="zh-TW" sz="6000">
                <a:latin typeface="微軟正黑體"/>
                <a:ea typeface="微軟正黑體"/>
              </a:rPr>
            </a:br>
            <a:r>
              <a:rPr lang="zh-TW" altLang="en-US" sz="6000">
                <a:latin typeface="微軟正黑體"/>
                <a:ea typeface="微軟正黑體"/>
              </a:rPr>
              <a:t>病毒防護須知</a:t>
            </a:r>
            <a:br>
              <a:rPr lang="en-US" altLang="zh-TW" sz="2400" b="0"/>
            </a:br>
            <a:endParaRPr lang="en-US" altLang="en-US" sz="2400" b="0"/>
          </a:p>
        </p:txBody>
      </p:sp>
    </p:spTree>
    <p:extLst>
      <p:ext uri="{BB962C8B-B14F-4D97-AF65-F5344CB8AC3E}">
        <p14:creationId xmlns:p14="http://schemas.microsoft.com/office/powerpoint/2010/main" val="261429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QTS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檔案病毒防護</a:t>
            </a: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335361" y="2071868"/>
            <a:ext cx="4884822" cy="4085052"/>
          </a:xfrm>
        </p:spPr>
        <p:txBody>
          <a:bodyPr/>
          <a:lstStyle/>
          <a:p>
            <a:pPr marL="608965" indent="-395605"/>
            <a:r>
              <a:rPr lang="en-US" altLang="zh-TW" sz="2600" b="0">
                <a:latin typeface="微軟正黑體"/>
                <a:ea typeface="微軟正黑體"/>
              </a:rPr>
              <a:t>NAS </a:t>
            </a:r>
            <a:r>
              <a:rPr lang="zh-TW" altLang="en-US" sz="2600" b="0">
                <a:latin typeface="微軟正黑體"/>
                <a:ea typeface="微軟正黑體"/>
              </a:rPr>
              <a:t>會接受來自不同來源的上傳檔案</a:t>
            </a:r>
            <a:r>
              <a:rPr lang="zh-TW" sz="2600" b="0">
                <a:latin typeface="Microsoft JhengHei"/>
                <a:ea typeface="Microsoft JhengHei"/>
              </a:rPr>
              <a:t>、</a:t>
            </a:r>
            <a:r>
              <a:rPr lang="zh-TW" altLang="en-US" sz="2600" b="0">
                <a:latin typeface="微軟正黑體"/>
                <a:ea typeface="微軟正黑體"/>
              </a:rPr>
              <a:t>照片、文件檔，都可能會夾帶病毒或惡意軟體。</a:t>
            </a:r>
            <a:endParaRPr lang="en-US" altLang="zh-TW" sz="2600" b="0">
              <a:latin typeface="微軟正黑體"/>
              <a:ea typeface="微軟正黑體"/>
            </a:endParaRPr>
          </a:p>
          <a:p>
            <a:pPr marL="608965" indent="-395605"/>
            <a:r>
              <a:rPr lang="zh-TW" altLang="en-US" sz="2600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須要定期已防毒軟體來掃描，淨化上傳的檔案。以避免感染其他電腦。</a:t>
            </a:r>
            <a:endParaRPr lang="en-US" altLang="zh-TW" sz="2600" b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88FE574-14B6-4317-9B50-32CD0D5CC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38" y="2044225"/>
            <a:ext cx="5864446" cy="3429000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B6F0E120-B5EA-4C17-A078-78E9AAC47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3871" y="3994482"/>
            <a:ext cx="430224" cy="41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C057784B-2FB4-40A4-82D0-7919AB7DE3E6}"/>
              </a:ext>
            </a:extLst>
          </p:cNvPr>
          <p:cNvSpPr/>
          <p:nvPr/>
        </p:nvSpPr>
        <p:spPr>
          <a:xfrm>
            <a:off x="6653800" y="3907383"/>
            <a:ext cx="425790" cy="502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78EF169-B98B-45F7-ADED-7048641ACAF9}"/>
              </a:ext>
            </a:extLst>
          </p:cNvPr>
          <p:cNvGrpSpPr/>
          <p:nvPr/>
        </p:nvGrpSpPr>
        <p:grpSpPr>
          <a:xfrm>
            <a:off x="6602498" y="3994482"/>
            <a:ext cx="528395" cy="459020"/>
            <a:chOff x="3225386" y="3063102"/>
            <a:chExt cx="528395" cy="459020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1B518F3D-8A5B-4C41-AE23-EAA27187E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99016" y="3063102"/>
              <a:ext cx="193230" cy="2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65A51A78-2118-4A09-9415-13EDFD5C17A0}"/>
                </a:ext>
              </a:extLst>
            </p:cNvPr>
            <p:cNvSpPr txBox="1"/>
            <p:nvPr/>
          </p:nvSpPr>
          <p:spPr>
            <a:xfrm>
              <a:off x="3225386" y="3245123"/>
              <a:ext cx="5283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/>
                <a:t>AFP</a:t>
              </a:r>
              <a:endParaRPr lang="zh-TW" altLang="en-US" sz="1200"/>
            </a:p>
          </p:txBody>
        </p:sp>
      </p:grp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FA52A010-5EBD-4C76-976A-37F500ACA724}"/>
              </a:ext>
            </a:extLst>
          </p:cNvPr>
          <p:cNvSpPr/>
          <p:nvPr/>
        </p:nvSpPr>
        <p:spPr>
          <a:xfrm>
            <a:off x="7314592" y="4176503"/>
            <a:ext cx="604439" cy="3259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1300">
                <a:solidFill>
                  <a:schemeClr val="tx1"/>
                </a:solidFill>
              </a:rPr>
              <a:t>SMB</a:t>
            </a:r>
            <a:endParaRPr lang="zh-TW" altLang="en-US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7E13-C1BD-45C8-A98B-78CF603D9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掃毒的基本操作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469CB-486A-4D1D-88FC-7AB21D13A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415" y="1548408"/>
            <a:ext cx="11425269" cy="4608512"/>
          </a:xfrm>
        </p:spPr>
        <p:txBody>
          <a:bodyPr/>
          <a:lstStyle/>
          <a:p>
            <a:pPr marL="213585" indent="0">
              <a:buNone/>
            </a:pPr>
            <a:r>
              <a:rPr lang="ja-JP" altLang="en-US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透過定期掃毒將受感染的檔案區隔開來</a:t>
            </a:r>
            <a:endParaRPr lang="en-US" b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4606B8-197B-40B2-9129-1B7CBA84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09" y="1959085"/>
            <a:ext cx="6368442" cy="379415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C0BD64D-2E9D-4DF6-89BB-3E3878DBAD7F}"/>
              </a:ext>
            </a:extLst>
          </p:cNvPr>
          <p:cNvSpPr txBox="1"/>
          <p:nvPr/>
        </p:nvSpPr>
        <p:spPr>
          <a:xfrm>
            <a:off x="3733159" y="4681547"/>
            <a:ext cx="262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防</a:t>
            </a:r>
            <a:r>
              <a:rPr lang="ja-JP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毒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掃描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AB14485-FDDD-4FA5-BF42-CF31C96D39F3}"/>
              </a:ext>
            </a:extLst>
          </p:cNvPr>
          <p:cNvSpPr txBox="1"/>
          <p:nvPr/>
        </p:nvSpPr>
        <p:spPr>
          <a:xfrm>
            <a:off x="9121451" y="2328387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65083DE-1F8C-41C6-A5B2-F67F13385C24}"/>
              </a:ext>
            </a:extLst>
          </p:cNvPr>
          <p:cNvSpPr txBox="1"/>
          <p:nvPr/>
        </p:nvSpPr>
        <p:spPr>
          <a:xfrm>
            <a:off x="9152137" y="3755083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隔離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ABBD85-A309-452A-92C0-C330E36F5619}"/>
              </a:ext>
            </a:extLst>
          </p:cNvPr>
          <p:cNvSpPr txBox="1"/>
          <p:nvPr/>
        </p:nvSpPr>
        <p:spPr>
          <a:xfrm>
            <a:off x="9182824" y="5181779"/>
            <a:ext cx="140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</a:p>
        </p:txBody>
      </p:sp>
    </p:spTree>
    <p:extLst>
      <p:ext uri="{BB962C8B-B14F-4D97-AF65-F5344CB8AC3E}">
        <p14:creationId xmlns:p14="http://schemas.microsoft.com/office/powerpoint/2010/main" val="189982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5E983C6-1138-4A2A-B44A-392501C572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80354"/>
              </p:ext>
            </p:extLst>
          </p:nvPr>
        </p:nvGraphicFramePr>
        <p:xfrm>
          <a:off x="524258" y="2562544"/>
          <a:ext cx="11143484" cy="3747444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18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0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7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503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36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病毒分析團隊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世界級的專業病毒情報分析團隊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各地的熱血玩家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35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病毒</a:t>
                      </a:r>
                      <a:r>
                        <a:rPr lang="zh-TW" altLang="en-US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特徵碼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每日及時的</a:t>
                      </a:r>
                      <a:r>
                        <a:rPr lang="zh-TW" altLang="en-US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特徵碼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更新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專家們會不定時更新</a:t>
                      </a:r>
                      <a:r>
                        <a:rPr lang="zh-TW" altLang="en-US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特徵碼</a:t>
                      </a:r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9282"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優點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altLang="zh-TW" sz="1800" u="none" strike="noStrike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McAfee</a:t>
                      </a:r>
                      <a:r>
                        <a:rPr lang="zh-TW" altLang="en-US" sz="1800" u="none" strike="noStrike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公司已經連續六年佔據企業級防毒市場的第一名，可滿足資安稽核需求</a:t>
                      </a:r>
                      <a:endParaRPr lang="en-US" altLang="zh-TW" sz="1800" u="none" strike="noStrike" kern="12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可掃除跨各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OS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木馬、病毒、蠕蟲、廣告軟體及間諜軟體等</a:t>
                      </a:r>
                      <a:endParaRPr lang="en-US" altLang="zh-TW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 u="none" strike="noStrike" kern="1200" cap="none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支援</a:t>
                      </a:r>
                      <a:r>
                        <a:rPr lang="en-US" altLang="zh-TW" sz="1800" u="none" strike="noStrike" kern="1200" cap="none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QNAP x86</a:t>
                      </a:r>
                      <a:r>
                        <a:rPr lang="zh-TW" altLang="en-US" sz="1800" u="none" strike="noStrike" kern="1200" cap="none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Arial"/>
                        </a:rPr>
                        <a:t>機種</a:t>
                      </a:r>
                      <a:endParaRPr lang="zh-TW" altLang="en-US" sz="1800" b="0" i="0" u="none" strike="noStrike" kern="1200" cap="none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包含至少</a:t>
                      </a:r>
                      <a:r>
                        <a:rPr lang="en-US" altLang="zh-TW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370</a:t>
                      </a:r>
                      <a:r>
                        <a:rPr lang="zh-TW" altLang="en-US" sz="18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萬個病毒的特徵碼</a:t>
                      </a:r>
                      <a:endParaRPr lang="en-US" altLang="zh-TW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輕量，支援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x86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及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ARM QNAP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全機種</a:t>
                      </a:r>
                      <a:endParaRPr lang="en-US" altLang="zh-TW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3938">
                <a:tc>
                  <a:txBody>
                    <a:bodyPr/>
                    <a:lstStyle/>
                    <a:p>
                      <a:pPr algn="r"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價格</a:t>
                      </a: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 </a:t>
                      </a:r>
                      <a:endParaRPr lang="zh-TW" altLang="en-US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USD$25/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一年份</a:t>
                      </a:r>
                      <a:endParaRPr lang="en-US" altLang="zh-TW" sz="1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USD$50/</a:t>
                      </a: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兩年份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zh-TW" altLang="en-US" sz="1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免費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McAfee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/>
              <a:t> </a:t>
            </a:r>
            <a:r>
              <a:rPr lang="en-US" altLang="zh-TW" err="1"/>
              <a:t>ClamAV</a:t>
            </a:r>
            <a:r>
              <a:rPr lang="en-US" altLang="zh-TW"/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2132001-5D4F-480F-A8B6-16DDCCE6706A}"/>
              </a:ext>
            </a:extLst>
          </p:cNvPr>
          <p:cNvSpPr/>
          <p:nvPr/>
        </p:nvSpPr>
        <p:spPr>
          <a:xfrm>
            <a:off x="3660700" y="1467023"/>
            <a:ext cx="1644834" cy="16448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A8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7B7B1B0-3561-49F4-A967-12C6BEE29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71" y="1611640"/>
            <a:ext cx="1432742" cy="1273546"/>
          </a:xfrm>
          <a:prstGeom prst="rect">
            <a:avLst/>
          </a:prstGeom>
        </p:spPr>
      </p:pic>
      <p:sp>
        <p:nvSpPr>
          <p:cNvPr id="16" name="橢圓 15">
            <a:extLst>
              <a:ext uri="{FF2B5EF4-FFF2-40B4-BE49-F238E27FC236}">
                <a16:creationId xmlns:a16="http://schemas.microsoft.com/office/drawing/2014/main" id="{3DAE08BB-D521-40F3-8709-2657231EF785}"/>
              </a:ext>
            </a:extLst>
          </p:cNvPr>
          <p:cNvSpPr/>
          <p:nvPr/>
        </p:nvSpPr>
        <p:spPr>
          <a:xfrm>
            <a:off x="8753561" y="1467023"/>
            <a:ext cx="1644834" cy="1644834"/>
          </a:xfrm>
          <a:prstGeom prst="ellipse">
            <a:avLst/>
          </a:prstGeom>
          <a:solidFill>
            <a:schemeClr val="bg1"/>
          </a:solidFill>
          <a:ln w="57150">
            <a:solidFill>
              <a:srgbClr val="3A8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CD03568-AF1D-4256-A534-E4CB166DC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75" y="1397576"/>
            <a:ext cx="2001775" cy="16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7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14A5681-6E5F-4B04-9D80-D73EB82BF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25" y="2018448"/>
            <a:ext cx="3955425" cy="3946332"/>
          </a:xfrm>
          <a:prstGeom prst="rect">
            <a:avLst/>
          </a:prstGeom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不只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掃毒，QTS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資安防護圈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A9B4D90D-C96C-483A-97AA-CE03F7FCC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55892" y="2303709"/>
            <a:ext cx="4452651" cy="3853211"/>
          </a:xfrm>
        </p:spPr>
        <p:txBody>
          <a:bodyPr/>
          <a:lstStyle/>
          <a:p>
            <a:pPr marL="213360" indent="0">
              <a:buNone/>
            </a:pPr>
            <a:r>
              <a:rPr lang="zh-TW" altLang="en-US" sz="2600" b="0">
                <a:latin typeface="微軟正黑體"/>
                <a:ea typeface="微軟正黑體"/>
              </a:rPr>
              <a:t>除了安裝防毒軟體，保護檔案資料外，</a:t>
            </a:r>
            <a:r>
              <a:rPr lang="en-US" altLang="zh-TW" sz="2600" b="0">
                <a:latin typeface="微軟正黑體"/>
                <a:ea typeface="微軟正黑體"/>
              </a:rPr>
              <a:t>QTS NAS</a:t>
            </a:r>
            <a:r>
              <a:rPr lang="zh-TW" altLang="en-US" sz="2600" b="0">
                <a:latin typeface="微軟正黑體"/>
                <a:ea typeface="微軟正黑體"/>
              </a:rPr>
              <a:t>更是需要在，系統安全及</a:t>
            </a:r>
            <a:r>
              <a:rPr lang="en-US" altLang="zh-TW" sz="2600" b="0">
                <a:latin typeface="微軟正黑體"/>
                <a:ea typeface="微軟正黑體"/>
              </a:rPr>
              <a:t>NAS</a:t>
            </a:r>
            <a:r>
              <a:rPr lang="zh-TW" altLang="en-US" sz="2600" b="0">
                <a:latin typeface="微軟正黑體"/>
                <a:ea typeface="微軟正黑體"/>
              </a:rPr>
              <a:t>設定</a:t>
            </a:r>
            <a:r>
              <a:rPr lang="en-US" altLang="zh-TW" sz="2600" b="0">
                <a:latin typeface="微軟正黑體"/>
                <a:ea typeface="微軟正黑體"/>
              </a:rPr>
              <a:t>…</a:t>
            </a:r>
            <a:r>
              <a:rPr lang="zh-TW" altLang="en-US" sz="2600" b="0">
                <a:latin typeface="微軟正黑體"/>
                <a:ea typeface="微軟正黑體"/>
              </a:rPr>
              <a:t>等方面，有全面性的資安防護。</a:t>
            </a:r>
            <a:endParaRPr lang="en-US" altLang="zh-TW" sz="2600" b="0">
              <a:latin typeface="微軟正黑體"/>
              <a:ea typeface="微軟正黑體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E11A11BC-1975-4FCA-9003-021720C63FD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52946" y="3025982"/>
            <a:ext cx="1076607" cy="107660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E6B9FC-8526-473D-9D5F-1DB90D1E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025" y="4610382"/>
            <a:ext cx="1076607" cy="10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1C889D3-389C-4CD5-949E-F20B94866C28}"/>
              </a:ext>
            </a:extLst>
          </p:cNvPr>
          <p:cNvSpPr/>
          <p:nvPr/>
        </p:nvSpPr>
        <p:spPr>
          <a:xfrm>
            <a:off x="6966576" y="4610382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5BAB372-9012-44B5-B00C-C8F0B71228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22" y="4633473"/>
            <a:ext cx="1094057" cy="972495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4EA643A7-ADFA-4561-99DB-26C8544632E6}"/>
              </a:ext>
            </a:extLst>
          </p:cNvPr>
          <p:cNvSpPr/>
          <p:nvPr/>
        </p:nvSpPr>
        <p:spPr>
          <a:xfrm>
            <a:off x="6408518" y="3025979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45D02DA-D9C6-4D27-BD66-0CF7553AD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184" y="2998614"/>
            <a:ext cx="1325051" cy="1076604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84B831EC-9876-45F7-B64E-1D768B9DB945}"/>
              </a:ext>
            </a:extLst>
          </p:cNvPr>
          <p:cNvSpPr/>
          <p:nvPr/>
        </p:nvSpPr>
        <p:spPr>
          <a:xfrm>
            <a:off x="8124044" y="1722579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D38481-91CA-4E3E-A533-DC6B74300EBC}"/>
              </a:ext>
            </a:extLst>
          </p:cNvPr>
          <p:cNvSpPr txBox="1"/>
          <p:nvPr/>
        </p:nvSpPr>
        <p:spPr>
          <a:xfrm>
            <a:off x="8181639" y="1772253"/>
            <a:ext cx="9845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QTS</a:t>
            </a:r>
          </a:p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4.4.1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CECD4B2-44B0-4AE8-AB38-6A917DA65835}"/>
              </a:ext>
            </a:extLst>
          </p:cNvPr>
          <p:cNvSpPr/>
          <p:nvPr/>
        </p:nvSpPr>
        <p:spPr>
          <a:xfrm>
            <a:off x="9050613" y="1680904"/>
            <a:ext cx="497712" cy="251043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solidFill>
                  <a:schemeClr val="tx1">
                    <a:lumMod val="75000"/>
                    <a:lumOff val="25000"/>
                  </a:schemeClr>
                </a:solidFill>
              </a:rPr>
              <a:t>beta</a:t>
            </a:r>
            <a:endParaRPr lang="zh-TW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圖片 25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9F53CAFA-1E2A-4309-B9CC-C62331133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12" y="2394541"/>
            <a:ext cx="2747773" cy="33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85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以 Security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Counselor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整合防護功能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4CD5F4-9C8A-45E5-9204-E7D6ADB71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548407"/>
            <a:ext cx="4469841" cy="4608512"/>
          </a:xfrm>
        </p:spPr>
        <p:txBody>
          <a:bodyPr/>
          <a:lstStyle/>
          <a:p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Security Counselor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中，可根據網路環境的安全性需求，從系統提供的三項安全性等級 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基本、中階、高階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中選擇。系統將針對您選擇的等級進行排程掃描及安全檢查。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點選掃描結果，系統將會帶您到對應的設定頁面，讓您立即變更設定，確保 </a:t>
            </a:r>
            <a:r>
              <a:rPr lang="en-US" altLang="zh-TW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60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系統安全。</a:t>
            </a:r>
            <a:endParaRPr lang="en-US" altLang="zh-TW" sz="2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600"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4294967295"/>
          </p:nvPr>
        </p:nvSpPr>
        <p:spPr>
          <a:xfrm>
            <a:off x="11409045" y="6344710"/>
            <a:ext cx="731600" cy="524800"/>
          </a:xfrm>
        </p:spPr>
        <p:txBody>
          <a:bodyPr/>
          <a:lstStyle/>
          <a:p>
            <a:fld id="{00000000-1234-1234-1234-123412341234}" type="slidenum">
              <a:rPr lang="en-US" altLang="zh-TW" smtClean="0">
                <a:sym typeface="Arial"/>
              </a:rPr>
              <a:pPr/>
              <a:t>9</a:t>
            </a:fld>
            <a:endParaRPr lang="en-US"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82FB24-1B02-4D01-B8A5-0DB15EC8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662" y="2381937"/>
            <a:ext cx="6694125" cy="282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57785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903</Words>
  <Application>Microsoft Office PowerPoint</Application>
  <PresentationFormat>寬螢幕</PresentationFormat>
  <Paragraphs>95</Paragraphs>
  <Slides>26</Slides>
  <Notes>21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3" baseType="lpstr">
      <vt:lpstr>微軟正黑體</vt:lpstr>
      <vt:lpstr>微軟正黑體</vt:lpstr>
      <vt:lpstr>新細明體</vt:lpstr>
      <vt:lpstr>Arial</vt:lpstr>
      <vt:lpstr>Calibri</vt:lpstr>
      <vt:lpstr>Wingdings</vt:lpstr>
      <vt:lpstr>自訂設計</vt:lpstr>
      <vt:lpstr>PowerPoint 簡報</vt:lpstr>
      <vt:lpstr>簡報大綱：</vt:lpstr>
      <vt:lpstr>PowerPoint 簡報</vt:lpstr>
      <vt:lpstr>QNAP NAS 病毒防護須知 </vt:lpstr>
      <vt:lpstr>QTS檔案病毒防護</vt:lpstr>
      <vt:lpstr>NAS掃毒的基本操作</vt:lpstr>
      <vt:lpstr>McAfee 和 ClamAV 比較</vt:lpstr>
      <vt:lpstr>不只有掃毒，QTS資安防護圈!</vt:lpstr>
      <vt:lpstr>以 Security Counselor 整合防護功能</vt:lpstr>
      <vt:lpstr>Malware Remover 清除NAS惡意軟體</vt:lpstr>
      <vt:lpstr>病毒碼自動更新</vt:lpstr>
      <vt:lpstr>養成好習慣，定期更新QTS</vt:lpstr>
      <vt:lpstr>發送通知和感染 檔案隔離 </vt:lpstr>
      <vt:lpstr>在QTS通知中心設定規則</vt:lpstr>
      <vt:lpstr>在手機上安裝Skype以接收訊息</vt:lpstr>
      <vt:lpstr>發現病毒時，主動發出通知訊息</vt:lpstr>
      <vt:lpstr>病毒的隔離</vt:lpstr>
      <vt:lpstr>設定病毒隔離後的操作</vt:lpstr>
      <vt:lpstr>McAfee 示範教學 </vt:lpstr>
      <vt:lpstr>透過App Center安裝掃毒軟體</vt:lpstr>
      <vt:lpstr>在McAfee建立排程掃毒任務</vt:lpstr>
      <vt:lpstr>設定通知中心 (Notification Center)</vt:lpstr>
      <vt:lpstr>透過 Skype 讓手機或筆電主動獲得通知</vt:lpstr>
      <vt:lpstr>PowerPoint 簡報</vt:lpstr>
      <vt:lpstr>McAfee 2019 六月限時促銷，只到6/28</vt:lpstr>
      <vt:lpstr>QNAP 是您最好的選擇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QNAP_Hsuan Chang</cp:lastModifiedBy>
  <cp:revision>2</cp:revision>
  <dcterms:created xsi:type="dcterms:W3CDTF">2012-07-30T21:28:29Z</dcterms:created>
  <dcterms:modified xsi:type="dcterms:W3CDTF">2019-06-11T07:37:53Z</dcterms:modified>
</cp:coreProperties>
</file>