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54" r:id="rId2"/>
    <p:sldId id="437" r:id="rId3"/>
    <p:sldId id="453" r:id="rId4"/>
    <p:sldId id="443" r:id="rId5"/>
    <p:sldId id="440" r:id="rId6"/>
    <p:sldId id="442" r:id="rId7"/>
    <p:sldId id="441" r:id="rId8"/>
    <p:sldId id="444" r:id="rId9"/>
    <p:sldId id="450" r:id="rId10"/>
    <p:sldId id="449" r:id="rId11"/>
    <p:sldId id="452" r:id="rId12"/>
    <p:sldId id="451" r:id="rId13"/>
    <p:sldId id="438" r:id="rId14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NAP_Amol Narkhede" initials="QN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F3FF"/>
    <a:srgbClr val="FFFF00"/>
    <a:srgbClr val="090059"/>
    <a:srgbClr val="300A24"/>
    <a:srgbClr val="E16F39"/>
    <a:srgbClr val="00E0FE"/>
    <a:srgbClr val="C2FFC1"/>
    <a:srgbClr val="C9FCFF"/>
    <a:srgbClr val="9C2E90"/>
    <a:srgbClr val="E4E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40" d="100"/>
          <a:sy n="140" d="100"/>
        </p:scale>
        <p:origin x="696" y="4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55FF95-E311-8C4E-A24F-AB5FC1C76A6F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6D2FFC-82BF-3746-8228-1237F4E1CBA1}">
      <dgm:prSet phldrT="[Text]"/>
      <dgm:spPr/>
      <dgm:t>
        <a:bodyPr/>
        <a:lstStyle/>
        <a:p>
          <a:r>
            <a:rPr lang="en-US" altLang="zh-TW">
              <a:latin typeface="Arial" panose="020B0604020202020204" pitchFamily="34" charset="0"/>
              <a:cs typeface="Arial" panose="020B0604020202020204" pitchFamily="34" charset="0"/>
            </a:rPr>
            <a:t>Profound</a:t>
          </a:r>
          <a:r>
            <a:rPr lang="zh-TW" altLang="en-US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>
              <a:latin typeface="Arial" panose="020B0604020202020204" pitchFamily="34" charset="0"/>
              <a:cs typeface="Arial" panose="020B0604020202020204" pitchFamily="34" charset="0"/>
            </a:rPr>
            <a:t>Environment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D2453F-AE19-7945-B540-F7DCA14C760F}" type="parTrans" cxnId="{6A0D247F-CDD6-D34C-B7E4-8C70D8547058}">
      <dgm:prSet/>
      <dgm:spPr/>
      <dgm:t>
        <a:bodyPr/>
        <a:lstStyle/>
        <a:p>
          <a:endParaRPr lang="en-US"/>
        </a:p>
      </dgm:t>
    </dgm:pt>
    <dgm:pt modelId="{438953FF-0250-4E44-89E9-28A2751CBB2F}" type="sibTrans" cxnId="{6A0D247F-CDD6-D34C-B7E4-8C70D8547058}">
      <dgm:prSet/>
      <dgm:spPr/>
      <dgm:t>
        <a:bodyPr/>
        <a:lstStyle/>
        <a:p>
          <a:endParaRPr lang="en-US"/>
        </a:p>
      </dgm:t>
    </dgm:pt>
    <dgm:pt modelId="{FE72F6D7-B041-4E4A-AED5-3F2F76C60BFD}">
      <dgm:prSet phldrT="[Text]"/>
      <dgm:spPr/>
      <dgm:t>
        <a:bodyPr/>
        <a:lstStyle/>
        <a:p>
          <a:r>
            <a:rPr lang="en-US" altLang="zh-TW">
              <a:latin typeface="Arial" panose="020B0604020202020204" pitchFamily="34" charset="0"/>
              <a:cs typeface="Arial" panose="020B0604020202020204" pitchFamily="34" charset="0"/>
            </a:rPr>
            <a:t>All</a:t>
          </a:r>
          <a:r>
            <a:rPr lang="zh-TW" altLang="en-US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>
              <a:latin typeface="Arial" panose="020B0604020202020204" pitchFamily="34" charset="0"/>
              <a:cs typeface="Arial" panose="020B0604020202020204" pitchFamily="34" charset="0"/>
            </a:rPr>
            <a:t>x86</a:t>
          </a:r>
          <a:r>
            <a:rPr lang="zh-TW" altLang="en-US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>
              <a:latin typeface="Arial" panose="020B0604020202020204" pitchFamily="34" charset="0"/>
              <a:cs typeface="Arial" panose="020B0604020202020204" pitchFamily="34" charset="0"/>
            </a:rPr>
            <a:t>NAS</a:t>
          </a:r>
          <a:r>
            <a:rPr lang="zh-TW" altLang="en-US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>
              <a:latin typeface="Arial" panose="020B0604020202020204" pitchFamily="34" charset="0"/>
              <a:cs typeface="Arial" panose="020B0604020202020204" pitchFamily="34" charset="0"/>
            </a:rPr>
            <a:t>support from SOHO to SMB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FC6490-8377-724E-AA7C-102BC667763C}" type="parTrans" cxnId="{DFB684FF-2695-AD4C-9E66-867160F714F3}">
      <dgm:prSet/>
      <dgm:spPr/>
      <dgm:t>
        <a:bodyPr/>
        <a:lstStyle/>
        <a:p>
          <a:endParaRPr lang="en-US"/>
        </a:p>
      </dgm:t>
    </dgm:pt>
    <dgm:pt modelId="{B7718CFC-215B-904F-A560-F3D305F9D97E}" type="sibTrans" cxnId="{DFB684FF-2695-AD4C-9E66-867160F714F3}">
      <dgm:prSet/>
      <dgm:spPr/>
      <dgm:t>
        <a:bodyPr/>
        <a:lstStyle/>
        <a:p>
          <a:endParaRPr lang="en-US"/>
        </a:p>
      </dgm:t>
    </dgm:pt>
    <dgm:pt modelId="{3BD680BA-20BC-6344-979A-2054206600E8}">
      <dgm:prSet phldrT="[Text]"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1GbE to 40 </a:t>
          </a:r>
          <a:r>
            <a:rPr lang="en-US" err="1">
              <a:latin typeface="Arial" panose="020B0604020202020204" pitchFamily="34" charset="0"/>
              <a:cs typeface="Arial" panose="020B0604020202020204" pitchFamily="34" charset="0"/>
            </a:rPr>
            <a:t>GbE</a:t>
          </a: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 network expansion card</a:t>
          </a:r>
        </a:p>
      </dgm:t>
    </dgm:pt>
    <dgm:pt modelId="{4615FD86-90F6-2D46-A2B1-B4138631EEF0}" type="parTrans" cxnId="{45C09C91-4CF0-BB44-B2FB-0659D76ACC94}">
      <dgm:prSet/>
      <dgm:spPr/>
      <dgm:t>
        <a:bodyPr/>
        <a:lstStyle/>
        <a:p>
          <a:endParaRPr lang="en-US"/>
        </a:p>
      </dgm:t>
    </dgm:pt>
    <dgm:pt modelId="{4ADE5E3E-F55B-784D-B328-38531743AC60}" type="sibTrans" cxnId="{45C09C91-4CF0-BB44-B2FB-0659D76ACC94}">
      <dgm:prSet/>
      <dgm:spPr/>
      <dgm:t>
        <a:bodyPr/>
        <a:lstStyle/>
        <a:p>
          <a:endParaRPr lang="en-US"/>
        </a:p>
      </dgm:t>
    </dgm:pt>
    <dgm:pt modelId="{0D75DBA9-C337-A84E-81EC-3364CA04EF5C}">
      <dgm:prSet phldrT="[Text]"/>
      <dgm:spPr/>
      <dgm:t>
        <a:bodyPr/>
        <a:lstStyle/>
        <a:p>
          <a:r>
            <a:rPr lang="en-US" altLang="zh-TW">
              <a:latin typeface="Arial" panose="020B0604020202020204" pitchFamily="34" charset="0"/>
              <a:cs typeface="Arial" panose="020B0604020202020204" pitchFamily="34" charset="0"/>
            </a:rPr>
            <a:t>Flexible</a:t>
          </a:r>
          <a:r>
            <a:rPr lang="zh-TW" altLang="en-US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>
              <a:latin typeface="Arial" panose="020B0604020202020204" pitchFamily="34" charset="0"/>
              <a:cs typeface="Arial" panose="020B0604020202020204" pitchFamily="34" charset="0"/>
            </a:rPr>
            <a:t>infrastructure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090C14-D25F-E44C-857E-AB93B014F21F}" type="parTrans" cxnId="{525E975B-C8FD-A449-A755-0115FE5B0A72}">
      <dgm:prSet/>
      <dgm:spPr/>
      <dgm:t>
        <a:bodyPr/>
        <a:lstStyle/>
        <a:p>
          <a:endParaRPr lang="en-US"/>
        </a:p>
      </dgm:t>
    </dgm:pt>
    <dgm:pt modelId="{60D864FB-5E23-F441-ADF7-1827499C927A}" type="sibTrans" cxnId="{525E975B-C8FD-A449-A755-0115FE5B0A72}">
      <dgm:prSet/>
      <dgm:spPr/>
      <dgm:t>
        <a:bodyPr/>
        <a:lstStyle/>
        <a:p>
          <a:endParaRPr lang="en-US"/>
        </a:p>
      </dgm:t>
    </dgm:pt>
    <dgm:pt modelId="{C952CB57-F228-3B43-9DBB-77158B7422F8}">
      <dgm:prSet phldrT="[Text]"/>
      <dgm:spPr/>
      <dgm:t>
        <a:bodyPr/>
        <a:lstStyle/>
        <a:p>
          <a:r>
            <a:rPr lang="en-US" altLang="zh-TW">
              <a:latin typeface="Arial" panose="020B0604020202020204" pitchFamily="34" charset="0"/>
              <a:cs typeface="Arial" panose="020B0604020202020204" pitchFamily="34" charset="0"/>
            </a:rPr>
            <a:t>VM</a:t>
          </a:r>
          <a:r>
            <a:rPr lang="zh-TW" altLang="en-US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>
              <a:latin typeface="Arial" panose="020B0604020202020204" pitchFamily="34" charset="0"/>
              <a:cs typeface="Arial" panose="020B0604020202020204" pitchFamily="34" charset="0"/>
            </a:rPr>
            <a:t>resource</a:t>
          </a:r>
          <a:r>
            <a:rPr lang="zh-TW" altLang="en-US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>
              <a:latin typeface="Arial" panose="020B0604020202020204" pitchFamily="34" charset="0"/>
              <a:cs typeface="Arial" panose="020B0604020202020204" pitchFamily="34" charset="0"/>
            </a:rPr>
            <a:t>allocation:</a:t>
          </a:r>
          <a:r>
            <a:rPr lang="zh-TW" altLang="en-US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>
              <a:latin typeface="Arial" panose="020B0604020202020204" pitchFamily="34" charset="0"/>
              <a:cs typeface="Arial" panose="020B0604020202020204" pitchFamily="34" charset="0"/>
            </a:rPr>
            <a:t>vCPU,</a:t>
          </a:r>
          <a:r>
            <a:rPr lang="zh-TW" altLang="en-US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>
              <a:latin typeface="Arial" panose="020B0604020202020204" pitchFamily="34" charset="0"/>
              <a:cs typeface="Arial" panose="020B0604020202020204" pitchFamily="34" charset="0"/>
            </a:rPr>
            <a:t>memory</a:t>
          </a:r>
          <a:r>
            <a:rPr lang="zh-TW" altLang="en-US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>
              <a:latin typeface="Arial" panose="020B0604020202020204" pitchFamily="34" charset="0"/>
              <a:cs typeface="Arial" panose="020B0604020202020204" pitchFamily="34" charset="0"/>
            </a:rPr>
            <a:t>and</a:t>
          </a:r>
          <a:r>
            <a:rPr lang="zh-TW" altLang="en-US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>
              <a:latin typeface="Arial" panose="020B0604020202020204" pitchFamily="34" charset="0"/>
              <a:cs typeface="Arial" panose="020B0604020202020204" pitchFamily="34" charset="0"/>
            </a:rPr>
            <a:t>interfaces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7B72A3-A147-AD46-9192-57C723D8D782}" type="parTrans" cxnId="{537C98FB-1E9C-F241-BD99-F37C03438360}">
      <dgm:prSet/>
      <dgm:spPr/>
      <dgm:t>
        <a:bodyPr/>
        <a:lstStyle/>
        <a:p>
          <a:endParaRPr lang="en-US"/>
        </a:p>
      </dgm:t>
    </dgm:pt>
    <dgm:pt modelId="{D3958333-141A-914A-919E-A217A9496EE6}" type="sibTrans" cxnId="{537C98FB-1E9C-F241-BD99-F37C03438360}">
      <dgm:prSet/>
      <dgm:spPr/>
      <dgm:t>
        <a:bodyPr/>
        <a:lstStyle/>
        <a:p>
          <a:endParaRPr lang="en-US"/>
        </a:p>
      </dgm:t>
    </dgm:pt>
    <dgm:pt modelId="{3ADD72B0-ED6C-244B-B7FB-E01C5EF7D92A}">
      <dgm:prSet phldrT="[Text]"/>
      <dgm:spPr/>
      <dgm:t>
        <a:bodyPr/>
        <a:lstStyle/>
        <a:p>
          <a:r>
            <a:rPr lang="en-US" altLang="zh-TW">
              <a:latin typeface="Arial" panose="020B0604020202020204" pitchFamily="34" charset="0"/>
              <a:cs typeface="Arial" panose="020B0604020202020204" pitchFamily="34" charset="0"/>
            </a:rPr>
            <a:t>Connects</a:t>
          </a:r>
          <a:r>
            <a:rPr lang="zh-TW" altLang="en-US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>
              <a:latin typeface="Arial" panose="020B0604020202020204" pitchFamily="34" charset="0"/>
              <a:cs typeface="Arial" panose="020B0604020202020204" pitchFamily="34" charset="0"/>
            </a:rPr>
            <a:t>virtual</a:t>
          </a:r>
          <a:r>
            <a:rPr lang="zh-TW" altLang="en-US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>
              <a:latin typeface="Arial" panose="020B0604020202020204" pitchFamily="34" charset="0"/>
              <a:cs typeface="Arial" panose="020B0604020202020204" pitchFamily="34" charset="0"/>
            </a:rPr>
            <a:t>network</a:t>
          </a:r>
          <a:r>
            <a:rPr lang="zh-TW" altLang="en-US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>
              <a:latin typeface="Arial" panose="020B0604020202020204" pitchFamily="34" charset="0"/>
              <a:cs typeface="Arial" panose="020B0604020202020204" pitchFamily="34" charset="0"/>
            </a:rPr>
            <a:t>interfaces</a:t>
          </a:r>
          <a:r>
            <a:rPr lang="zh-TW" altLang="en-US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>
              <a:latin typeface="Arial" panose="020B0604020202020204" pitchFamily="34" charset="0"/>
              <a:cs typeface="Arial" panose="020B0604020202020204" pitchFamily="34" charset="0"/>
            </a:rPr>
            <a:t>to</a:t>
          </a:r>
          <a:r>
            <a:rPr lang="zh-TW" altLang="en-US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>
              <a:latin typeface="Arial" panose="020B0604020202020204" pitchFamily="34" charset="0"/>
              <a:cs typeface="Arial" panose="020B0604020202020204" pitchFamily="34" charset="0"/>
            </a:rPr>
            <a:t>Virtual</a:t>
          </a:r>
          <a:r>
            <a:rPr lang="zh-TW" altLang="en-US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>
              <a:latin typeface="Arial" panose="020B0604020202020204" pitchFamily="34" charset="0"/>
              <a:cs typeface="Arial" panose="020B0604020202020204" pitchFamily="34" charset="0"/>
            </a:rPr>
            <a:t>Switches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A963B0-DAE2-8C4A-888B-0B812A33B236}" type="parTrans" cxnId="{B432B059-F74F-5F45-A988-46832AA874C1}">
      <dgm:prSet/>
      <dgm:spPr/>
      <dgm:t>
        <a:bodyPr/>
        <a:lstStyle/>
        <a:p>
          <a:endParaRPr lang="en-US"/>
        </a:p>
      </dgm:t>
    </dgm:pt>
    <dgm:pt modelId="{40E13C43-B5FB-A945-ABE4-784C43E347C7}" type="sibTrans" cxnId="{B432B059-F74F-5F45-A988-46832AA874C1}">
      <dgm:prSet/>
      <dgm:spPr/>
      <dgm:t>
        <a:bodyPr/>
        <a:lstStyle/>
        <a:p>
          <a:endParaRPr lang="en-US"/>
        </a:p>
      </dgm:t>
    </dgm:pt>
    <dgm:pt modelId="{095CEDF9-638E-8642-92A3-40855C6B9E21}">
      <dgm:prSet phldrT="[Text]"/>
      <dgm:spPr/>
      <dgm:t>
        <a:bodyPr/>
        <a:lstStyle/>
        <a:p>
          <a:r>
            <a:rPr lang="en-US" altLang="zh-TW">
              <a:latin typeface="Arial" panose="020B0604020202020204" pitchFamily="34" charset="0"/>
              <a:cs typeface="Arial" panose="020B0604020202020204" pitchFamily="34" charset="0"/>
            </a:rPr>
            <a:t>Easy</a:t>
          </a:r>
          <a:r>
            <a:rPr lang="zh-TW" altLang="en-US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>
              <a:latin typeface="Arial" panose="020B0604020202020204" pitchFamily="34" charset="0"/>
              <a:cs typeface="Arial" panose="020B0604020202020204" pitchFamily="34" charset="0"/>
            </a:rPr>
            <a:t>to</a:t>
          </a:r>
          <a:r>
            <a:rPr lang="zh-TW" altLang="en-US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>
              <a:latin typeface="Arial" panose="020B0604020202020204" pitchFamily="34" charset="0"/>
              <a:cs typeface="Arial" panose="020B0604020202020204" pitchFamily="34" charset="0"/>
            </a:rPr>
            <a:t>manage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5767A8-DCDD-2143-B485-F18AB19C7643}" type="parTrans" cxnId="{6C31643F-0623-4547-A995-7A06E461CEA1}">
      <dgm:prSet/>
      <dgm:spPr/>
      <dgm:t>
        <a:bodyPr/>
        <a:lstStyle/>
        <a:p>
          <a:endParaRPr lang="en-US"/>
        </a:p>
      </dgm:t>
    </dgm:pt>
    <dgm:pt modelId="{42FD3BFA-F4A2-6748-882B-7064BD0F266F}" type="sibTrans" cxnId="{6C31643F-0623-4547-A995-7A06E461CEA1}">
      <dgm:prSet/>
      <dgm:spPr/>
      <dgm:t>
        <a:bodyPr/>
        <a:lstStyle/>
        <a:p>
          <a:endParaRPr lang="en-US"/>
        </a:p>
      </dgm:t>
    </dgm:pt>
    <dgm:pt modelId="{439B9858-4418-FA47-B560-0C225AD4CDFA}">
      <dgm:prSet phldrT="[Text]"/>
      <dgm:spPr/>
      <dgm:t>
        <a:bodyPr/>
        <a:lstStyle/>
        <a:p>
          <a:r>
            <a:rPr lang="en-US" altLang="zh-TW">
              <a:latin typeface="Arial" panose="020B0604020202020204" pitchFamily="34" charset="0"/>
              <a:cs typeface="Arial" panose="020B0604020202020204" pitchFamily="34" charset="0"/>
            </a:rPr>
            <a:t>Central</a:t>
          </a:r>
          <a:r>
            <a:rPr lang="zh-TW" altLang="en-US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>
              <a:latin typeface="Arial" panose="020B0604020202020204" pitchFamily="34" charset="0"/>
              <a:cs typeface="Arial" panose="020B0604020202020204" pitchFamily="34" charset="0"/>
            </a:rPr>
            <a:t>Management</a:t>
          </a:r>
          <a:r>
            <a:rPr lang="zh-TW" altLang="en-US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>
              <a:latin typeface="Arial" panose="020B0604020202020204" pitchFamily="34" charset="0"/>
              <a:cs typeface="Arial" panose="020B0604020202020204" pitchFamily="34" charset="0"/>
            </a:rPr>
            <a:t>via</a:t>
          </a:r>
          <a:r>
            <a:rPr lang="zh-TW" altLang="en-US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>
              <a:latin typeface="Arial" panose="020B0604020202020204" pitchFamily="34" charset="0"/>
              <a:cs typeface="Arial" panose="020B0604020202020204" pitchFamily="34" charset="0"/>
            </a:rPr>
            <a:t>Virtualization</a:t>
          </a:r>
          <a:r>
            <a:rPr lang="zh-TW" altLang="en-US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>
              <a:latin typeface="Arial" panose="020B0604020202020204" pitchFamily="34" charset="0"/>
              <a:cs typeface="Arial" panose="020B0604020202020204" pitchFamily="34" charset="0"/>
            </a:rPr>
            <a:t>Station,</a:t>
          </a:r>
          <a:r>
            <a:rPr lang="zh-TW" altLang="en-US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>
              <a:latin typeface="Arial" panose="020B0604020202020204" pitchFamily="34" charset="0"/>
              <a:cs typeface="Arial" panose="020B0604020202020204" pitchFamily="34" charset="0"/>
            </a:rPr>
            <a:t>e.g.</a:t>
          </a:r>
          <a:r>
            <a:rPr lang="zh-TW" altLang="en-US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>
              <a:latin typeface="Arial" panose="020B0604020202020204" pitchFamily="34" charset="0"/>
              <a:cs typeface="Arial" panose="020B0604020202020204" pitchFamily="34" charset="0"/>
            </a:rPr>
            <a:t>VM</a:t>
          </a:r>
          <a:r>
            <a:rPr lang="zh-TW" altLang="en-US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>
              <a:latin typeface="Arial" panose="020B0604020202020204" pitchFamily="34" charset="0"/>
              <a:cs typeface="Arial" panose="020B0604020202020204" pitchFamily="34" charset="0"/>
            </a:rPr>
            <a:t>resources</a:t>
          </a:r>
          <a:r>
            <a:rPr lang="zh-TW" altLang="en-US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>
              <a:latin typeface="Arial" panose="020B0604020202020204" pitchFamily="34" charset="0"/>
              <a:cs typeface="Arial" panose="020B0604020202020204" pitchFamily="34" charset="0"/>
            </a:rPr>
            <a:t>consume</a:t>
          </a:r>
          <a:r>
            <a:rPr lang="zh-TW" altLang="en-US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6FC987-4035-0B4F-9219-99C9D917CE83}" type="parTrans" cxnId="{C8651E3E-38D2-B443-8F25-8E73DA78C717}">
      <dgm:prSet/>
      <dgm:spPr/>
      <dgm:t>
        <a:bodyPr/>
        <a:lstStyle/>
        <a:p>
          <a:endParaRPr lang="en-US"/>
        </a:p>
      </dgm:t>
    </dgm:pt>
    <dgm:pt modelId="{1AF094E8-BE24-5F4E-805E-4164F13F9E64}" type="sibTrans" cxnId="{C8651E3E-38D2-B443-8F25-8E73DA78C717}">
      <dgm:prSet/>
      <dgm:spPr/>
      <dgm:t>
        <a:bodyPr/>
        <a:lstStyle/>
        <a:p>
          <a:endParaRPr lang="en-US"/>
        </a:p>
      </dgm:t>
    </dgm:pt>
    <dgm:pt modelId="{57A82BCB-BB06-E54B-882E-5CF681BE4EA4}">
      <dgm:prSet phldrT="[Text]"/>
      <dgm:spPr/>
      <dgm:t>
        <a:bodyPr/>
        <a:lstStyle/>
        <a:p>
          <a:r>
            <a:rPr lang="en-US" altLang="zh-TW">
              <a:latin typeface="Arial" panose="020B0604020202020204" pitchFamily="34" charset="0"/>
              <a:cs typeface="Arial" panose="020B0604020202020204" pitchFamily="34" charset="0"/>
            </a:rPr>
            <a:t>Ready-to-use,</a:t>
          </a:r>
          <a:r>
            <a:rPr lang="zh-TW" altLang="en-US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>
              <a:latin typeface="Arial" panose="020B0604020202020204" pitchFamily="34" charset="0"/>
              <a:cs typeface="Arial" panose="020B0604020202020204" pitchFamily="34" charset="0"/>
            </a:rPr>
            <a:t>downloading</a:t>
          </a:r>
          <a:r>
            <a:rPr lang="zh-TW" altLang="en-US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>
              <a:latin typeface="Arial" panose="020B0604020202020204" pitchFamily="34" charset="0"/>
              <a:cs typeface="Arial" panose="020B0604020202020204" pitchFamily="34" charset="0"/>
            </a:rPr>
            <a:t>from</a:t>
          </a:r>
          <a:r>
            <a:rPr lang="zh-TW" altLang="en-US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>
              <a:latin typeface="Arial" panose="020B0604020202020204" pitchFamily="34" charset="0"/>
              <a:cs typeface="Arial" panose="020B0604020202020204" pitchFamily="34" charset="0"/>
            </a:rPr>
            <a:t>VM</a:t>
          </a:r>
          <a:r>
            <a:rPr lang="zh-TW" altLang="en-US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>
              <a:latin typeface="Arial" panose="020B0604020202020204" pitchFamily="34" charset="0"/>
              <a:cs typeface="Arial" panose="020B0604020202020204" pitchFamily="34" charset="0"/>
            </a:rPr>
            <a:t>Marketplace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DF3A7B-B633-4842-9F34-E090DC6A3783}" type="parTrans" cxnId="{630E2665-B507-9443-83F7-0F7CCED03980}">
      <dgm:prSet/>
      <dgm:spPr/>
      <dgm:t>
        <a:bodyPr/>
        <a:lstStyle/>
        <a:p>
          <a:endParaRPr lang="en-US"/>
        </a:p>
      </dgm:t>
    </dgm:pt>
    <dgm:pt modelId="{7C0FF7AA-B159-9E42-9C8A-EDCF09674FF5}" type="sibTrans" cxnId="{630E2665-B507-9443-83F7-0F7CCED03980}">
      <dgm:prSet/>
      <dgm:spPr/>
      <dgm:t>
        <a:bodyPr/>
        <a:lstStyle/>
        <a:p>
          <a:endParaRPr lang="en-US"/>
        </a:p>
      </dgm:t>
    </dgm:pt>
    <dgm:pt modelId="{2791E823-276F-1D45-AEFC-78172CF1E0AD}" type="pres">
      <dgm:prSet presAssocID="{EB55FF95-E311-8C4E-A24F-AB5FC1C76A6F}" presName="Name0" presStyleCnt="0">
        <dgm:presLayoutVars>
          <dgm:dir/>
          <dgm:animLvl val="lvl"/>
          <dgm:resizeHandles val="exact"/>
        </dgm:presLayoutVars>
      </dgm:prSet>
      <dgm:spPr/>
    </dgm:pt>
    <dgm:pt modelId="{F9B9560D-F88E-C740-BCAD-15E05D533A36}" type="pres">
      <dgm:prSet presAssocID="{4C6D2FFC-82BF-3746-8228-1237F4E1CBA1}" presName="linNode" presStyleCnt="0"/>
      <dgm:spPr/>
    </dgm:pt>
    <dgm:pt modelId="{2F69073F-9824-1349-A4D9-88CD55A578DF}" type="pres">
      <dgm:prSet presAssocID="{4C6D2FFC-82BF-3746-8228-1237F4E1CBA1}" presName="parentText" presStyleLbl="node1" presStyleIdx="0" presStyleCnt="3" custScaleX="54790" custLinFactNeighborX="-3790">
        <dgm:presLayoutVars>
          <dgm:chMax val="1"/>
          <dgm:bulletEnabled val="1"/>
        </dgm:presLayoutVars>
      </dgm:prSet>
      <dgm:spPr/>
    </dgm:pt>
    <dgm:pt modelId="{36827B44-5436-FB40-B27B-1E2E03D95266}" type="pres">
      <dgm:prSet presAssocID="{4C6D2FFC-82BF-3746-8228-1237F4E1CBA1}" presName="descendantText" presStyleLbl="alignAccFollowNode1" presStyleIdx="0" presStyleCnt="3" custScaleX="112341" custScaleY="110937">
        <dgm:presLayoutVars>
          <dgm:bulletEnabled val="1"/>
        </dgm:presLayoutVars>
      </dgm:prSet>
      <dgm:spPr/>
    </dgm:pt>
    <dgm:pt modelId="{7C4FA662-B25C-5A4D-AF5A-E58B8A322AE1}" type="pres">
      <dgm:prSet presAssocID="{438953FF-0250-4E44-89E9-28A2751CBB2F}" presName="sp" presStyleCnt="0"/>
      <dgm:spPr/>
    </dgm:pt>
    <dgm:pt modelId="{85596663-2B28-E843-9AB3-4A4051A8018F}" type="pres">
      <dgm:prSet presAssocID="{0D75DBA9-C337-A84E-81EC-3364CA04EF5C}" presName="linNode" presStyleCnt="0"/>
      <dgm:spPr/>
    </dgm:pt>
    <dgm:pt modelId="{76272CB3-1CA3-1D48-AC06-D4DF02C9E3AB}" type="pres">
      <dgm:prSet presAssocID="{0D75DBA9-C337-A84E-81EC-3364CA04EF5C}" presName="parentText" presStyleLbl="node1" presStyleIdx="1" presStyleCnt="3" custScaleX="54790" custLinFactNeighborX="-3790">
        <dgm:presLayoutVars>
          <dgm:chMax val="1"/>
          <dgm:bulletEnabled val="1"/>
        </dgm:presLayoutVars>
      </dgm:prSet>
      <dgm:spPr/>
    </dgm:pt>
    <dgm:pt modelId="{F3FDFA25-1D56-E745-B27C-AADA31EF1D2B}" type="pres">
      <dgm:prSet presAssocID="{0D75DBA9-C337-A84E-81EC-3364CA04EF5C}" presName="descendantText" presStyleLbl="alignAccFollowNode1" presStyleIdx="1" presStyleCnt="3" custScaleX="112341">
        <dgm:presLayoutVars>
          <dgm:bulletEnabled val="1"/>
        </dgm:presLayoutVars>
      </dgm:prSet>
      <dgm:spPr/>
    </dgm:pt>
    <dgm:pt modelId="{9E69078A-D99C-1A4A-8494-73559B5BE052}" type="pres">
      <dgm:prSet presAssocID="{60D864FB-5E23-F441-ADF7-1827499C927A}" presName="sp" presStyleCnt="0"/>
      <dgm:spPr/>
    </dgm:pt>
    <dgm:pt modelId="{4CEE3531-62B2-E144-BACE-9403CAA991AE}" type="pres">
      <dgm:prSet presAssocID="{095CEDF9-638E-8642-92A3-40855C6B9E21}" presName="linNode" presStyleCnt="0"/>
      <dgm:spPr/>
    </dgm:pt>
    <dgm:pt modelId="{F81B6870-E115-2D4D-813E-7AA01A6EE56F}" type="pres">
      <dgm:prSet presAssocID="{095CEDF9-638E-8642-92A3-40855C6B9E21}" presName="parentText" presStyleLbl="node1" presStyleIdx="2" presStyleCnt="3" custScaleX="54790" custLinFactNeighborX="-3790">
        <dgm:presLayoutVars>
          <dgm:chMax val="1"/>
          <dgm:bulletEnabled val="1"/>
        </dgm:presLayoutVars>
      </dgm:prSet>
      <dgm:spPr/>
    </dgm:pt>
    <dgm:pt modelId="{354E6908-E836-9C43-B63A-4D01DAE6B1AF}" type="pres">
      <dgm:prSet presAssocID="{095CEDF9-638E-8642-92A3-40855C6B9E21}" presName="descendantText" presStyleLbl="alignAccFollowNode1" presStyleIdx="2" presStyleCnt="3" custScaleX="112341">
        <dgm:presLayoutVars>
          <dgm:bulletEnabled val="1"/>
        </dgm:presLayoutVars>
      </dgm:prSet>
      <dgm:spPr/>
    </dgm:pt>
  </dgm:ptLst>
  <dgm:cxnLst>
    <dgm:cxn modelId="{63BDFE10-7AEA-C545-B1DB-99CD0BCFF384}" type="presOf" srcId="{57A82BCB-BB06-E54B-882E-5CF681BE4EA4}" destId="{354E6908-E836-9C43-B63A-4D01DAE6B1AF}" srcOrd="0" destOrd="1" presId="urn:microsoft.com/office/officeart/2005/8/layout/vList5"/>
    <dgm:cxn modelId="{2B702016-F368-E54B-BE45-698B24E5F552}" type="presOf" srcId="{C952CB57-F228-3B43-9DBB-77158B7422F8}" destId="{F3FDFA25-1D56-E745-B27C-AADA31EF1D2B}" srcOrd="0" destOrd="0" presId="urn:microsoft.com/office/officeart/2005/8/layout/vList5"/>
    <dgm:cxn modelId="{E1EE093C-6468-8E43-BA92-2AA3983E6189}" type="presOf" srcId="{095CEDF9-638E-8642-92A3-40855C6B9E21}" destId="{F81B6870-E115-2D4D-813E-7AA01A6EE56F}" srcOrd="0" destOrd="0" presId="urn:microsoft.com/office/officeart/2005/8/layout/vList5"/>
    <dgm:cxn modelId="{C8651E3E-38D2-B443-8F25-8E73DA78C717}" srcId="{095CEDF9-638E-8642-92A3-40855C6B9E21}" destId="{439B9858-4418-FA47-B560-0C225AD4CDFA}" srcOrd="0" destOrd="0" parTransId="{5D6FC987-4035-0B4F-9219-99C9D917CE83}" sibTransId="{1AF094E8-BE24-5F4E-805E-4164F13F9E64}"/>
    <dgm:cxn modelId="{6C31643F-0623-4547-A995-7A06E461CEA1}" srcId="{EB55FF95-E311-8C4E-A24F-AB5FC1C76A6F}" destId="{095CEDF9-638E-8642-92A3-40855C6B9E21}" srcOrd="2" destOrd="0" parTransId="{5F5767A8-DCDD-2143-B485-F18AB19C7643}" sibTransId="{42FD3BFA-F4A2-6748-882B-7064BD0F266F}"/>
    <dgm:cxn modelId="{D619473F-0EDC-4D41-9CF7-22AA32A0B8E6}" type="presOf" srcId="{0D75DBA9-C337-A84E-81EC-3364CA04EF5C}" destId="{76272CB3-1CA3-1D48-AC06-D4DF02C9E3AB}" srcOrd="0" destOrd="0" presId="urn:microsoft.com/office/officeart/2005/8/layout/vList5"/>
    <dgm:cxn modelId="{525E975B-C8FD-A449-A755-0115FE5B0A72}" srcId="{EB55FF95-E311-8C4E-A24F-AB5FC1C76A6F}" destId="{0D75DBA9-C337-A84E-81EC-3364CA04EF5C}" srcOrd="1" destOrd="0" parTransId="{4A090C14-D25F-E44C-857E-AB93B014F21F}" sibTransId="{60D864FB-5E23-F441-ADF7-1827499C927A}"/>
    <dgm:cxn modelId="{630E2665-B507-9443-83F7-0F7CCED03980}" srcId="{095CEDF9-638E-8642-92A3-40855C6B9E21}" destId="{57A82BCB-BB06-E54B-882E-5CF681BE4EA4}" srcOrd="1" destOrd="0" parTransId="{9DDF3A7B-B633-4842-9F34-E090DC6A3783}" sibTransId="{7C0FF7AA-B159-9E42-9C8A-EDCF09674FF5}"/>
    <dgm:cxn modelId="{43AC446C-DD45-354F-B022-510EA5FDAA61}" type="presOf" srcId="{3BD680BA-20BC-6344-979A-2054206600E8}" destId="{36827B44-5436-FB40-B27B-1E2E03D95266}" srcOrd="0" destOrd="1" presId="urn:microsoft.com/office/officeart/2005/8/layout/vList5"/>
    <dgm:cxn modelId="{11D16273-BA18-1F4D-9DB5-2110172EC036}" type="presOf" srcId="{EB55FF95-E311-8C4E-A24F-AB5FC1C76A6F}" destId="{2791E823-276F-1D45-AEFC-78172CF1E0AD}" srcOrd="0" destOrd="0" presId="urn:microsoft.com/office/officeart/2005/8/layout/vList5"/>
    <dgm:cxn modelId="{B432B059-F74F-5F45-A988-46832AA874C1}" srcId="{0D75DBA9-C337-A84E-81EC-3364CA04EF5C}" destId="{3ADD72B0-ED6C-244B-B7FB-E01C5EF7D92A}" srcOrd="1" destOrd="0" parTransId="{3CA963B0-DAE2-8C4A-888B-0B812A33B236}" sibTransId="{40E13C43-B5FB-A945-ABE4-784C43E347C7}"/>
    <dgm:cxn modelId="{6A0D247F-CDD6-D34C-B7E4-8C70D8547058}" srcId="{EB55FF95-E311-8C4E-A24F-AB5FC1C76A6F}" destId="{4C6D2FFC-82BF-3746-8228-1237F4E1CBA1}" srcOrd="0" destOrd="0" parTransId="{62D2453F-AE19-7945-B540-F7DCA14C760F}" sibTransId="{438953FF-0250-4E44-89E9-28A2751CBB2F}"/>
    <dgm:cxn modelId="{45C09C91-4CF0-BB44-B2FB-0659D76ACC94}" srcId="{4C6D2FFC-82BF-3746-8228-1237F4E1CBA1}" destId="{3BD680BA-20BC-6344-979A-2054206600E8}" srcOrd="1" destOrd="0" parTransId="{4615FD86-90F6-2D46-A2B1-B4138631EEF0}" sibTransId="{4ADE5E3E-F55B-784D-B328-38531743AC60}"/>
    <dgm:cxn modelId="{9735B99C-FE87-3847-8267-9A0D337F33E0}" type="presOf" srcId="{3ADD72B0-ED6C-244B-B7FB-E01C5EF7D92A}" destId="{F3FDFA25-1D56-E745-B27C-AADA31EF1D2B}" srcOrd="0" destOrd="1" presId="urn:microsoft.com/office/officeart/2005/8/layout/vList5"/>
    <dgm:cxn modelId="{4E0EC9AB-9015-8D44-B74F-F226DD6D840B}" type="presOf" srcId="{439B9858-4418-FA47-B560-0C225AD4CDFA}" destId="{354E6908-E836-9C43-B63A-4D01DAE6B1AF}" srcOrd="0" destOrd="0" presId="urn:microsoft.com/office/officeart/2005/8/layout/vList5"/>
    <dgm:cxn modelId="{A9FD25AE-1EFC-304B-8810-2CA7274BBB24}" type="presOf" srcId="{4C6D2FFC-82BF-3746-8228-1237F4E1CBA1}" destId="{2F69073F-9824-1349-A4D9-88CD55A578DF}" srcOrd="0" destOrd="0" presId="urn:microsoft.com/office/officeart/2005/8/layout/vList5"/>
    <dgm:cxn modelId="{9A97E9F9-13CE-F048-ADB0-E4FFF9A53206}" type="presOf" srcId="{FE72F6D7-B041-4E4A-AED5-3F2F76C60BFD}" destId="{36827B44-5436-FB40-B27B-1E2E03D95266}" srcOrd="0" destOrd="0" presId="urn:microsoft.com/office/officeart/2005/8/layout/vList5"/>
    <dgm:cxn modelId="{537C98FB-1E9C-F241-BD99-F37C03438360}" srcId="{0D75DBA9-C337-A84E-81EC-3364CA04EF5C}" destId="{C952CB57-F228-3B43-9DBB-77158B7422F8}" srcOrd="0" destOrd="0" parTransId="{817B72A3-A147-AD46-9192-57C723D8D782}" sibTransId="{D3958333-141A-914A-919E-A217A9496EE6}"/>
    <dgm:cxn modelId="{DFB684FF-2695-AD4C-9E66-867160F714F3}" srcId="{4C6D2FFC-82BF-3746-8228-1237F4E1CBA1}" destId="{FE72F6D7-B041-4E4A-AED5-3F2F76C60BFD}" srcOrd="0" destOrd="0" parTransId="{6FFC6490-8377-724E-AA7C-102BC667763C}" sibTransId="{B7718CFC-215B-904F-A560-F3D305F9D97E}"/>
    <dgm:cxn modelId="{F90F1F7D-708E-2344-A5C4-4A6F82EE2E5D}" type="presParOf" srcId="{2791E823-276F-1D45-AEFC-78172CF1E0AD}" destId="{F9B9560D-F88E-C740-BCAD-15E05D533A36}" srcOrd="0" destOrd="0" presId="urn:microsoft.com/office/officeart/2005/8/layout/vList5"/>
    <dgm:cxn modelId="{477CB133-D090-F642-9607-85DCDFF122C8}" type="presParOf" srcId="{F9B9560D-F88E-C740-BCAD-15E05D533A36}" destId="{2F69073F-9824-1349-A4D9-88CD55A578DF}" srcOrd="0" destOrd="0" presId="urn:microsoft.com/office/officeart/2005/8/layout/vList5"/>
    <dgm:cxn modelId="{E7B4C260-E702-7C44-A70E-903419F1CE1C}" type="presParOf" srcId="{F9B9560D-F88E-C740-BCAD-15E05D533A36}" destId="{36827B44-5436-FB40-B27B-1E2E03D95266}" srcOrd="1" destOrd="0" presId="urn:microsoft.com/office/officeart/2005/8/layout/vList5"/>
    <dgm:cxn modelId="{396D5A0A-C27D-1A4E-A238-A1BA2EBAC95B}" type="presParOf" srcId="{2791E823-276F-1D45-AEFC-78172CF1E0AD}" destId="{7C4FA662-B25C-5A4D-AF5A-E58B8A322AE1}" srcOrd="1" destOrd="0" presId="urn:microsoft.com/office/officeart/2005/8/layout/vList5"/>
    <dgm:cxn modelId="{F47B77A9-19E7-7A42-9E43-C533A5664312}" type="presParOf" srcId="{2791E823-276F-1D45-AEFC-78172CF1E0AD}" destId="{85596663-2B28-E843-9AB3-4A4051A8018F}" srcOrd="2" destOrd="0" presId="urn:microsoft.com/office/officeart/2005/8/layout/vList5"/>
    <dgm:cxn modelId="{8136C61B-8A36-8A4B-9974-51524A36E356}" type="presParOf" srcId="{85596663-2B28-E843-9AB3-4A4051A8018F}" destId="{76272CB3-1CA3-1D48-AC06-D4DF02C9E3AB}" srcOrd="0" destOrd="0" presId="urn:microsoft.com/office/officeart/2005/8/layout/vList5"/>
    <dgm:cxn modelId="{288AEA72-E496-7F45-BF19-63CA24D49F1A}" type="presParOf" srcId="{85596663-2B28-E843-9AB3-4A4051A8018F}" destId="{F3FDFA25-1D56-E745-B27C-AADA31EF1D2B}" srcOrd="1" destOrd="0" presId="urn:microsoft.com/office/officeart/2005/8/layout/vList5"/>
    <dgm:cxn modelId="{46244713-7BB9-F042-A0B6-F3D83C062883}" type="presParOf" srcId="{2791E823-276F-1D45-AEFC-78172CF1E0AD}" destId="{9E69078A-D99C-1A4A-8494-73559B5BE052}" srcOrd="3" destOrd="0" presId="urn:microsoft.com/office/officeart/2005/8/layout/vList5"/>
    <dgm:cxn modelId="{8ADD6916-9698-B648-9AC5-2F88EACA3F30}" type="presParOf" srcId="{2791E823-276F-1D45-AEFC-78172CF1E0AD}" destId="{4CEE3531-62B2-E144-BACE-9403CAA991AE}" srcOrd="4" destOrd="0" presId="urn:microsoft.com/office/officeart/2005/8/layout/vList5"/>
    <dgm:cxn modelId="{EA2B4F3D-6B6B-F240-8EC0-0CDBC0549C04}" type="presParOf" srcId="{4CEE3531-62B2-E144-BACE-9403CAA991AE}" destId="{F81B6870-E115-2D4D-813E-7AA01A6EE56F}" srcOrd="0" destOrd="0" presId="urn:microsoft.com/office/officeart/2005/8/layout/vList5"/>
    <dgm:cxn modelId="{6775792E-3C35-9645-82E8-F2005259BF29}" type="presParOf" srcId="{4CEE3531-62B2-E144-BACE-9403CAA991AE}" destId="{354E6908-E836-9C43-B63A-4D01DAE6B1A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27B44-5436-FB40-B27B-1E2E03D95266}">
      <dsp:nvSpPr>
        <dsp:cNvPr id="0" name=""/>
        <dsp:cNvSpPr/>
      </dsp:nvSpPr>
      <dsp:spPr>
        <a:xfrm rot="5400000">
          <a:off x="3556725" y="-1915214"/>
          <a:ext cx="833421" cy="47723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400" kern="1200">
              <a:latin typeface="Arial" panose="020B0604020202020204" pitchFamily="34" charset="0"/>
              <a:cs typeface="Arial" panose="020B0604020202020204" pitchFamily="34" charset="0"/>
            </a:rPr>
            <a:t>All</a:t>
          </a:r>
          <a:r>
            <a:rPr lang="zh-TW" altLang="en-US" sz="1400" kern="12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 sz="1400" kern="1200">
              <a:latin typeface="Arial" panose="020B0604020202020204" pitchFamily="34" charset="0"/>
              <a:cs typeface="Arial" panose="020B0604020202020204" pitchFamily="34" charset="0"/>
            </a:rPr>
            <a:t>x86</a:t>
          </a:r>
          <a:r>
            <a:rPr lang="zh-TW" altLang="en-US" sz="1400" kern="12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 sz="1400" kern="1200">
              <a:latin typeface="Arial" panose="020B0604020202020204" pitchFamily="34" charset="0"/>
              <a:cs typeface="Arial" panose="020B0604020202020204" pitchFamily="34" charset="0"/>
            </a:rPr>
            <a:t>NAS</a:t>
          </a:r>
          <a:r>
            <a:rPr lang="zh-TW" altLang="en-US" sz="1400" kern="12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 sz="1400" kern="1200">
              <a:latin typeface="Arial" panose="020B0604020202020204" pitchFamily="34" charset="0"/>
              <a:cs typeface="Arial" panose="020B0604020202020204" pitchFamily="34" charset="0"/>
            </a:rPr>
            <a:t>support from SOHO to SMB</a:t>
          </a:r>
          <a:endParaRPr lang="en-US" sz="14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Arial" panose="020B0604020202020204" pitchFamily="34" charset="0"/>
              <a:cs typeface="Arial" panose="020B0604020202020204" pitchFamily="34" charset="0"/>
            </a:rPr>
            <a:t>1GbE to 40 </a:t>
          </a:r>
          <a:r>
            <a:rPr lang="en-US" sz="1400" kern="1200" err="1">
              <a:latin typeface="Arial" panose="020B0604020202020204" pitchFamily="34" charset="0"/>
              <a:cs typeface="Arial" panose="020B0604020202020204" pitchFamily="34" charset="0"/>
            </a:rPr>
            <a:t>GbE</a:t>
          </a:r>
          <a:r>
            <a:rPr lang="en-US" sz="1400" kern="1200">
              <a:latin typeface="Arial" panose="020B0604020202020204" pitchFamily="34" charset="0"/>
              <a:cs typeface="Arial" panose="020B0604020202020204" pitchFamily="34" charset="0"/>
            </a:rPr>
            <a:t> network expansion card</a:t>
          </a:r>
        </a:p>
      </dsp:txBody>
      <dsp:txXfrm rot="-5400000">
        <a:off x="1587264" y="94931"/>
        <a:ext cx="4731660" cy="752053"/>
      </dsp:txXfrm>
    </dsp:sp>
    <dsp:sp modelId="{2F69073F-9824-1349-A4D9-88CD55A578DF}">
      <dsp:nvSpPr>
        <dsp:cNvPr id="0" name=""/>
        <dsp:cNvSpPr/>
      </dsp:nvSpPr>
      <dsp:spPr>
        <a:xfrm>
          <a:off x="117026" y="1422"/>
          <a:ext cx="1309234" cy="9390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400" kern="1200">
              <a:latin typeface="Arial" panose="020B0604020202020204" pitchFamily="34" charset="0"/>
              <a:cs typeface="Arial" panose="020B0604020202020204" pitchFamily="34" charset="0"/>
            </a:rPr>
            <a:t>Profound</a:t>
          </a:r>
          <a:r>
            <a:rPr lang="zh-TW" altLang="en-US" sz="1400" kern="12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 sz="1400" kern="1200">
              <a:latin typeface="Arial" panose="020B0604020202020204" pitchFamily="34" charset="0"/>
              <a:cs typeface="Arial" panose="020B0604020202020204" pitchFamily="34" charset="0"/>
            </a:rPr>
            <a:t>Environment</a:t>
          </a:r>
          <a:endParaRPr lang="en-US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2868" y="47264"/>
        <a:ext cx="1217550" cy="847386"/>
      </dsp:txXfrm>
    </dsp:sp>
    <dsp:sp modelId="{F3FDFA25-1D56-E745-B27C-AADA31EF1D2B}">
      <dsp:nvSpPr>
        <dsp:cNvPr id="0" name=""/>
        <dsp:cNvSpPr/>
      </dsp:nvSpPr>
      <dsp:spPr>
        <a:xfrm rot="5400000">
          <a:off x="3597807" y="-929190"/>
          <a:ext cx="751256" cy="47723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400" kern="1200">
              <a:latin typeface="Arial" panose="020B0604020202020204" pitchFamily="34" charset="0"/>
              <a:cs typeface="Arial" panose="020B0604020202020204" pitchFamily="34" charset="0"/>
            </a:rPr>
            <a:t>VM</a:t>
          </a:r>
          <a:r>
            <a:rPr lang="zh-TW" altLang="en-US" sz="1400" kern="12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 sz="1400" kern="1200">
              <a:latin typeface="Arial" panose="020B0604020202020204" pitchFamily="34" charset="0"/>
              <a:cs typeface="Arial" panose="020B0604020202020204" pitchFamily="34" charset="0"/>
            </a:rPr>
            <a:t>resource</a:t>
          </a:r>
          <a:r>
            <a:rPr lang="zh-TW" altLang="en-US" sz="1400" kern="12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 sz="1400" kern="1200">
              <a:latin typeface="Arial" panose="020B0604020202020204" pitchFamily="34" charset="0"/>
              <a:cs typeface="Arial" panose="020B0604020202020204" pitchFamily="34" charset="0"/>
            </a:rPr>
            <a:t>allocation:</a:t>
          </a:r>
          <a:r>
            <a:rPr lang="zh-TW" altLang="en-US" sz="1400" kern="12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 sz="1400" kern="1200">
              <a:latin typeface="Arial" panose="020B0604020202020204" pitchFamily="34" charset="0"/>
              <a:cs typeface="Arial" panose="020B0604020202020204" pitchFamily="34" charset="0"/>
            </a:rPr>
            <a:t>vCPU,</a:t>
          </a:r>
          <a:r>
            <a:rPr lang="zh-TW" altLang="en-US" sz="1400" kern="12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 sz="1400" kern="1200">
              <a:latin typeface="Arial" panose="020B0604020202020204" pitchFamily="34" charset="0"/>
              <a:cs typeface="Arial" panose="020B0604020202020204" pitchFamily="34" charset="0"/>
            </a:rPr>
            <a:t>memory</a:t>
          </a:r>
          <a:r>
            <a:rPr lang="zh-TW" altLang="en-US" sz="1400" kern="12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 sz="1400" kern="1200">
              <a:latin typeface="Arial" panose="020B0604020202020204" pitchFamily="34" charset="0"/>
              <a:cs typeface="Arial" panose="020B0604020202020204" pitchFamily="34" charset="0"/>
            </a:rPr>
            <a:t>and</a:t>
          </a:r>
          <a:r>
            <a:rPr lang="zh-TW" altLang="en-US" sz="1400" kern="12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 sz="1400" kern="1200">
              <a:latin typeface="Arial" panose="020B0604020202020204" pitchFamily="34" charset="0"/>
              <a:cs typeface="Arial" panose="020B0604020202020204" pitchFamily="34" charset="0"/>
            </a:rPr>
            <a:t>interfaces</a:t>
          </a:r>
          <a:endParaRPr lang="en-US" sz="14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400" kern="1200">
              <a:latin typeface="Arial" panose="020B0604020202020204" pitchFamily="34" charset="0"/>
              <a:cs typeface="Arial" panose="020B0604020202020204" pitchFamily="34" charset="0"/>
            </a:rPr>
            <a:t>Connects</a:t>
          </a:r>
          <a:r>
            <a:rPr lang="zh-TW" altLang="en-US" sz="1400" kern="12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 sz="1400" kern="1200">
              <a:latin typeface="Arial" panose="020B0604020202020204" pitchFamily="34" charset="0"/>
              <a:cs typeface="Arial" panose="020B0604020202020204" pitchFamily="34" charset="0"/>
            </a:rPr>
            <a:t>virtual</a:t>
          </a:r>
          <a:r>
            <a:rPr lang="zh-TW" altLang="en-US" sz="1400" kern="12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 sz="1400" kern="1200">
              <a:latin typeface="Arial" panose="020B0604020202020204" pitchFamily="34" charset="0"/>
              <a:cs typeface="Arial" panose="020B0604020202020204" pitchFamily="34" charset="0"/>
            </a:rPr>
            <a:t>network</a:t>
          </a:r>
          <a:r>
            <a:rPr lang="zh-TW" altLang="en-US" sz="1400" kern="12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 sz="1400" kern="1200">
              <a:latin typeface="Arial" panose="020B0604020202020204" pitchFamily="34" charset="0"/>
              <a:cs typeface="Arial" panose="020B0604020202020204" pitchFamily="34" charset="0"/>
            </a:rPr>
            <a:t>interfaces</a:t>
          </a:r>
          <a:r>
            <a:rPr lang="zh-TW" altLang="en-US" sz="1400" kern="12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 sz="1400" kern="1200">
              <a:latin typeface="Arial" panose="020B0604020202020204" pitchFamily="34" charset="0"/>
              <a:cs typeface="Arial" panose="020B0604020202020204" pitchFamily="34" charset="0"/>
            </a:rPr>
            <a:t>to</a:t>
          </a:r>
          <a:r>
            <a:rPr lang="zh-TW" altLang="en-US" sz="1400" kern="12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 sz="1400" kern="1200">
              <a:latin typeface="Arial" panose="020B0604020202020204" pitchFamily="34" charset="0"/>
              <a:cs typeface="Arial" panose="020B0604020202020204" pitchFamily="34" charset="0"/>
            </a:rPr>
            <a:t>Virtual</a:t>
          </a:r>
          <a:r>
            <a:rPr lang="zh-TW" altLang="en-US" sz="1400" kern="12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 sz="1400" kern="1200">
              <a:latin typeface="Arial" panose="020B0604020202020204" pitchFamily="34" charset="0"/>
              <a:cs typeface="Arial" panose="020B0604020202020204" pitchFamily="34" charset="0"/>
            </a:rPr>
            <a:t>Switches</a:t>
          </a:r>
          <a:endParaRPr lang="en-US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587264" y="1118026"/>
        <a:ext cx="4735671" cy="677910"/>
      </dsp:txXfrm>
    </dsp:sp>
    <dsp:sp modelId="{76272CB3-1CA3-1D48-AC06-D4DF02C9E3AB}">
      <dsp:nvSpPr>
        <dsp:cNvPr id="0" name=""/>
        <dsp:cNvSpPr/>
      </dsp:nvSpPr>
      <dsp:spPr>
        <a:xfrm>
          <a:off x="117026" y="987446"/>
          <a:ext cx="1309234" cy="9390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400" kern="1200">
              <a:latin typeface="Arial" panose="020B0604020202020204" pitchFamily="34" charset="0"/>
              <a:cs typeface="Arial" panose="020B0604020202020204" pitchFamily="34" charset="0"/>
            </a:rPr>
            <a:t>Flexible</a:t>
          </a:r>
          <a:r>
            <a:rPr lang="zh-TW" altLang="en-US" sz="1400" kern="12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 sz="1400" kern="1200">
              <a:latin typeface="Arial" panose="020B0604020202020204" pitchFamily="34" charset="0"/>
              <a:cs typeface="Arial" panose="020B0604020202020204" pitchFamily="34" charset="0"/>
            </a:rPr>
            <a:t>infrastructure</a:t>
          </a:r>
          <a:endParaRPr lang="en-US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2868" y="1033288"/>
        <a:ext cx="1217550" cy="847386"/>
      </dsp:txXfrm>
    </dsp:sp>
    <dsp:sp modelId="{354E6908-E836-9C43-B63A-4D01DAE6B1AF}">
      <dsp:nvSpPr>
        <dsp:cNvPr id="0" name=""/>
        <dsp:cNvSpPr/>
      </dsp:nvSpPr>
      <dsp:spPr>
        <a:xfrm rot="5400000">
          <a:off x="3597807" y="56833"/>
          <a:ext cx="751256" cy="47723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400" kern="1200">
              <a:latin typeface="Arial" panose="020B0604020202020204" pitchFamily="34" charset="0"/>
              <a:cs typeface="Arial" panose="020B0604020202020204" pitchFamily="34" charset="0"/>
            </a:rPr>
            <a:t>Central</a:t>
          </a:r>
          <a:r>
            <a:rPr lang="zh-TW" altLang="en-US" sz="1400" kern="12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 sz="1400" kern="1200">
              <a:latin typeface="Arial" panose="020B0604020202020204" pitchFamily="34" charset="0"/>
              <a:cs typeface="Arial" panose="020B0604020202020204" pitchFamily="34" charset="0"/>
            </a:rPr>
            <a:t>Management</a:t>
          </a:r>
          <a:r>
            <a:rPr lang="zh-TW" altLang="en-US" sz="1400" kern="12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 sz="1400" kern="1200">
              <a:latin typeface="Arial" panose="020B0604020202020204" pitchFamily="34" charset="0"/>
              <a:cs typeface="Arial" panose="020B0604020202020204" pitchFamily="34" charset="0"/>
            </a:rPr>
            <a:t>via</a:t>
          </a:r>
          <a:r>
            <a:rPr lang="zh-TW" altLang="en-US" sz="1400" kern="12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 sz="1400" kern="1200">
              <a:latin typeface="Arial" panose="020B0604020202020204" pitchFamily="34" charset="0"/>
              <a:cs typeface="Arial" panose="020B0604020202020204" pitchFamily="34" charset="0"/>
            </a:rPr>
            <a:t>Virtualization</a:t>
          </a:r>
          <a:r>
            <a:rPr lang="zh-TW" altLang="en-US" sz="1400" kern="12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 sz="1400" kern="1200">
              <a:latin typeface="Arial" panose="020B0604020202020204" pitchFamily="34" charset="0"/>
              <a:cs typeface="Arial" panose="020B0604020202020204" pitchFamily="34" charset="0"/>
            </a:rPr>
            <a:t>Station,</a:t>
          </a:r>
          <a:r>
            <a:rPr lang="zh-TW" altLang="en-US" sz="1400" kern="12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 sz="1400" kern="1200">
              <a:latin typeface="Arial" panose="020B0604020202020204" pitchFamily="34" charset="0"/>
              <a:cs typeface="Arial" panose="020B0604020202020204" pitchFamily="34" charset="0"/>
            </a:rPr>
            <a:t>e.g.</a:t>
          </a:r>
          <a:r>
            <a:rPr lang="zh-TW" altLang="en-US" sz="1400" kern="12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 sz="1400" kern="1200">
              <a:latin typeface="Arial" panose="020B0604020202020204" pitchFamily="34" charset="0"/>
              <a:cs typeface="Arial" panose="020B0604020202020204" pitchFamily="34" charset="0"/>
            </a:rPr>
            <a:t>VM</a:t>
          </a:r>
          <a:r>
            <a:rPr lang="zh-TW" altLang="en-US" sz="1400" kern="12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 sz="1400" kern="1200">
              <a:latin typeface="Arial" panose="020B0604020202020204" pitchFamily="34" charset="0"/>
              <a:cs typeface="Arial" panose="020B0604020202020204" pitchFamily="34" charset="0"/>
            </a:rPr>
            <a:t>resources</a:t>
          </a:r>
          <a:r>
            <a:rPr lang="zh-TW" altLang="en-US" sz="1400" kern="12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 sz="1400" kern="1200">
              <a:latin typeface="Arial" panose="020B0604020202020204" pitchFamily="34" charset="0"/>
              <a:cs typeface="Arial" panose="020B0604020202020204" pitchFamily="34" charset="0"/>
            </a:rPr>
            <a:t>consume</a:t>
          </a:r>
          <a:r>
            <a:rPr lang="zh-TW" altLang="en-US" sz="1400" kern="12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14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400" kern="1200">
              <a:latin typeface="Arial" panose="020B0604020202020204" pitchFamily="34" charset="0"/>
              <a:cs typeface="Arial" panose="020B0604020202020204" pitchFamily="34" charset="0"/>
            </a:rPr>
            <a:t>Ready-to-use,</a:t>
          </a:r>
          <a:r>
            <a:rPr lang="zh-TW" altLang="en-US" sz="1400" kern="12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 sz="1400" kern="1200">
              <a:latin typeface="Arial" panose="020B0604020202020204" pitchFamily="34" charset="0"/>
              <a:cs typeface="Arial" panose="020B0604020202020204" pitchFamily="34" charset="0"/>
            </a:rPr>
            <a:t>downloading</a:t>
          </a:r>
          <a:r>
            <a:rPr lang="zh-TW" altLang="en-US" sz="1400" kern="12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 sz="1400" kern="1200">
              <a:latin typeface="Arial" panose="020B0604020202020204" pitchFamily="34" charset="0"/>
              <a:cs typeface="Arial" panose="020B0604020202020204" pitchFamily="34" charset="0"/>
            </a:rPr>
            <a:t>from</a:t>
          </a:r>
          <a:r>
            <a:rPr lang="zh-TW" altLang="en-US" sz="1400" kern="12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 sz="1400" kern="1200">
              <a:latin typeface="Arial" panose="020B0604020202020204" pitchFamily="34" charset="0"/>
              <a:cs typeface="Arial" panose="020B0604020202020204" pitchFamily="34" charset="0"/>
            </a:rPr>
            <a:t>VM</a:t>
          </a:r>
          <a:r>
            <a:rPr lang="zh-TW" altLang="en-US" sz="1400" kern="12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 sz="1400" kern="1200">
              <a:latin typeface="Arial" panose="020B0604020202020204" pitchFamily="34" charset="0"/>
              <a:cs typeface="Arial" panose="020B0604020202020204" pitchFamily="34" charset="0"/>
            </a:rPr>
            <a:t>Marketplace</a:t>
          </a:r>
          <a:endParaRPr lang="en-US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587264" y="2104050"/>
        <a:ext cx="4735671" cy="677910"/>
      </dsp:txXfrm>
    </dsp:sp>
    <dsp:sp modelId="{F81B6870-E115-2D4D-813E-7AA01A6EE56F}">
      <dsp:nvSpPr>
        <dsp:cNvPr id="0" name=""/>
        <dsp:cNvSpPr/>
      </dsp:nvSpPr>
      <dsp:spPr>
        <a:xfrm>
          <a:off x="117026" y="1973470"/>
          <a:ext cx="1309234" cy="9390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400" kern="1200">
              <a:latin typeface="Arial" panose="020B0604020202020204" pitchFamily="34" charset="0"/>
              <a:cs typeface="Arial" panose="020B0604020202020204" pitchFamily="34" charset="0"/>
            </a:rPr>
            <a:t>Easy</a:t>
          </a:r>
          <a:r>
            <a:rPr lang="zh-TW" altLang="en-US" sz="1400" kern="12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 sz="1400" kern="1200">
              <a:latin typeface="Arial" panose="020B0604020202020204" pitchFamily="34" charset="0"/>
              <a:cs typeface="Arial" panose="020B0604020202020204" pitchFamily="34" charset="0"/>
            </a:rPr>
            <a:t>to</a:t>
          </a:r>
          <a:r>
            <a:rPr lang="zh-TW" altLang="en-US" sz="1400" kern="12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 sz="1400" kern="1200">
              <a:latin typeface="Arial" panose="020B0604020202020204" pitchFamily="34" charset="0"/>
              <a:cs typeface="Arial" panose="020B0604020202020204" pitchFamily="34" charset="0"/>
            </a:rPr>
            <a:t>manage</a:t>
          </a:r>
          <a:endParaRPr lang="en-US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2868" y="2019312"/>
        <a:ext cx="1217550" cy="8473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25C96-7668-48A6-906E-60409CB4F0E2}" type="datetimeFigureOut">
              <a:rPr lang="zh-TW" altLang="en-US" smtClean="0"/>
              <a:pPr/>
              <a:t>2019/6/6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E37DA-B174-4061-859C-D3EB947C68F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4469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1E037-5658-413F-8580-1B4AF7233E14}" type="datetimeFigureOut">
              <a:rPr lang="zh-TW" altLang="en-US" smtClean="0"/>
              <a:pPr/>
              <a:t>2019/6/6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D77D7-CB0D-4B52-9C75-8F9A4515AC8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8489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ikrotik.com/testdocs/ros/2.9/guide/basic.php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downloads.openwrt.org/releases/18.06.2/targets/x86/64/" TargetMode="External"/><Relationship Id="rId4" Type="http://schemas.openxmlformats.org/officeDocument/2006/relationships/hyperlink" Target="https://mikrotik.com/download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ikrotik.com/testdocs/ros/2.9/guide/basic.php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downloads.openwrt.org/releases/18.06.2/targets/x86/64/" TargetMode="External"/><Relationship Id="rId4" Type="http://schemas.openxmlformats.org/officeDocument/2006/relationships/hyperlink" Target="https://mikrotik.com/download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>
                <a:latin typeface="新細明體"/>
                <a:ea typeface="新細明體"/>
              </a:rPr>
              <a:t>Co-presenter by Don  &amp; Amol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D77D7-CB0D-4B52-9C75-8F9A4515AC85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6656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D77D7-CB0D-4B52-9C75-8F9A4515AC85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666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D77D7-CB0D-4B52-9C75-8F9A4515AC85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7177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hlinkClick r:id="rId3"/>
              </a:rPr>
              <a:t>RouterOS</a:t>
            </a:r>
            <a:r>
              <a:rPr lang="zh-TW" altLang="en-US">
                <a:hlinkClick r:id="rId3"/>
              </a:rPr>
              <a:t> </a:t>
            </a:r>
            <a:r>
              <a:rPr lang="en-US" altLang="zh-TW">
                <a:hlinkClick r:id="rId3"/>
              </a:rPr>
              <a:t>command:</a:t>
            </a:r>
            <a:endParaRPr lang="en-US">
              <a:hlinkClick r:id="rId3"/>
            </a:endParaRPr>
          </a:p>
          <a:p>
            <a:r>
              <a:rPr lang="en-US">
                <a:hlinkClick r:id="rId3"/>
              </a:rPr>
              <a:t>https://mikrotik.com/testdocs/ros/2.9/guide/basic.php</a:t>
            </a:r>
            <a:endParaRPr lang="en-US"/>
          </a:p>
          <a:p>
            <a:endParaRPr lang="en-US"/>
          </a:p>
          <a:p>
            <a:r>
              <a:rPr lang="en-US" altLang="zh-TW" err="1"/>
              <a:t>RouterOS</a:t>
            </a:r>
            <a:r>
              <a:rPr lang="zh-TW" altLang="en-US"/>
              <a:t> </a:t>
            </a:r>
            <a:r>
              <a:rPr lang="en-US" altLang="zh-TW"/>
              <a:t>ova</a:t>
            </a:r>
            <a:r>
              <a:rPr lang="zh-TW" altLang="en-US" baseline="0"/>
              <a:t> </a:t>
            </a:r>
            <a:r>
              <a:rPr lang="en-US" altLang="zh-TW" baseline="0"/>
              <a:t>download:</a:t>
            </a:r>
          </a:p>
          <a:p>
            <a:r>
              <a:rPr lang="en-US">
                <a:hlinkClick r:id="rId4"/>
              </a:rPr>
              <a:t>https://mikrotik.com/download</a:t>
            </a:r>
            <a:endParaRPr lang="en-US"/>
          </a:p>
          <a:p>
            <a:endParaRPr lang="en-US"/>
          </a:p>
          <a:p>
            <a:r>
              <a:rPr lang="en-US" altLang="zh-TW" err="1"/>
              <a:t>OpenWrt</a:t>
            </a:r>
            <a:r>
              <a:rPr lang="zh-TW" altLang="en-US" baseline="0"/>
              <a:t> </a:t>
            </a:r>
            <a:r>
              <a:rPr lang="en-US" altLang="zh-TW" baseline="0"/>
              <a:t>download:</a:t>
            </a:r>
          </a:p>
          <a:p>
            <a:r>
              <a:rPr lang="en-US">
                <a:hlinkClick r:id="rId5"/>
              </a:rPr>
              <a:t>https://downloads.openwrt.org/releases/18.06.2/targets/x86/64/</a:t>
            </a:r>
            <a:endParaRPr lang="en-US"/>
          </a:p>
          <a:p>
            <a:endParaRPr lang="en-US"/>
          </a:p>
          <a:p>
            <a:r>
              <a:rPr lang="en-US" altLang="zh-TW" err="1"/>
              <a:t>OpenWrt</a:t>
            </a:r>
            <a:r>
              <a:rPr lang="zh-TW" altLang="en-US"/>
              <a:t> </a:t>
            </a:r>
            <a:r>
              <a:rPr lang="en-US" altLang="zh-TW"/>
              <a:t>image</a:t>
            </a:r>
            <a:r>
              <a:rPr lang="zh-TW" altLang="en-US"/>
              <a:t> </a:t>
            </a:r>
            <a:r>
              <a:rPr lang="en-US" altLang="zh-TW"/>
              <a:t>convert</a:t>
            </a:r>
            <a:r>
              <a:rPr lang="zh-TW" altLang="en-US"/>
              <a:t> </a:t>
            </a:r>
            <a:r>
              <a:rPr lang="en-US" altLang="zh-TW"/>
              <a:t>command:</a:t>
            </a:r>
          </a:p>
          <a:p>
            <a:r>
              <a:rPr lang="en-US"/>
              <a:t>/QVS/</a:t>
            </a:r>
            <a:r>
              <a:rPr lang="en-US" err="1"/>
              <a:t>usr</a:t>
            </a:r>
            <a:r>
              <a:rPr lang="en-US"/>
              <a:t>/bin/</a:t>
            </a:r>
            <a:r>
              <a:rPr lang="en-US" err="1"/>
              <a:t>qemu-img</a:t>
            </a:r>
            <a:r>
              <a:rPr lang="en-US"/>
              <a:t> convert -p -f raw -O qcow2 openwrt-1.img openwrt-2.img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D77D7-CB0D-4B52-9C75-8F9A4515AC85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5808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hlinkClick r:id="rId3"/>
              </a:rPr>
              <a:t>RouterOS</a:t>
            </a:r>
            <a:r>
              <a:rPr lang="zh-TW" altLang="en-US">
                <a:hlinkClick r:id="rId3"/>
              </a:rPr>
              <a:t> </a:t>
            </a:r>
            <a:r>
              <a:rPr lang="en-US" altLang="zh-TW">
                <a:hlinkClick r:id="rId3"/>
              </a:rPr>
              <a:t>command:</a:t>
            </a:r>
            <a:endParaRPr lang="en-US">
              <a:hlinkClick r:id="rId3"/>
            </a:endParaRPr>
          </a:p>
          <a:p>
            <a:r>
              <a:rPr lang="en-US">
                <a:hlinkClick r:id="rId3"/>
              </a:rPr>
              <a:t>https://mikrotik.com/testdocs/ros/2.9/guide/basic.php</a:t>
            </a:r>
            <a:endParaRPr lang="en-US"/>
          </a:p>
          <a:p>
            <a:r>
              <a:rPr lang="en-US"/>
              <a:t>add address 192.168.1.1/24 interface ether1</a:t>
            </a:r>
          </a:p>
          <a:p>
            <a:endParaRPr lang="en-US"/>
          </a:p>
          <a:p>
            <a:r>
              <a:rPr lang="en-US" altLang="zh-TW" err="1"/>
              <a:t>RouterOS</a:t>
            </a:r>
            <a:r>
              <a:rPr lang="zh-TW" altLang="en-US"/>
              <a:t> </a:t>
            </a:r>
            <a:r>
              <a:rPr lang="en-US" altLang="zh-TW"/>
              <a:t>ova</a:t>
            </a:r>
            <a:r>
              <a:rPr lang="zh-TW" altLang="en-US" baseline="0"/>
              <a:t> </a:t>
            </a:r>
            <a:r>
              <a:rPr lang="en-US" altLang="zh-TW" baseline="0"/>
              <a:t>download:</a:t>
            </a:r>
          </a:p>
          <a:p>
            <a:r>
              <a:rPr lang="en-US">
                <a:hlinkClick r:id="rId4"/>
              </a:rPr>
              <a:t>https://mikrotik.com/download</a:t>
            </a:r>
            <a:endParaRPr lang="en-US"/>
          </a:p>
          <a:p>
            <a:endParaRPr lang="en-US"/>
          </a:p>
          <a:p>
            <a:endParaRPr lang="en-US"/>
          </a:p>
          <a:p>
            <a:r>
              <a:rPr lang="en-US" altLang="zh-TW" err="1"/>
              <a:t>OpenWrt</a:t>
            </a:r>
            <a:r>
              <a:rPr lang="zh-TW" altLang="en-US" baseline="0"/>
              <a:t> </a:t>
            </a:r>
            <a:r>
              <a:rPr lang="en-US" altLang="zh-TW" baseline="0"/>
              <a:t>download:</a:t>
            </a:r>
          </a:p>
          <a:p>
            <a:r>
              <a:rPr lang="en-US">
                <a:hlinkClick r:id="rId5"/>
              </a:rPr>
              <a:t>https://downloads.openwrt.org/releases/18.06.2/targets/x86/64/</a:t>
            </a:r>
            <a:endParaRPr lang="en-US"/>
          </a:p>
          <a:p>
            <a:endParaRPr lang="en-US"/>
          </a:p>
          <a:p>
            <a:r>
              <a:rPr lang="en-US" altLang="zh-TW" err="1"/>
              <a:t>OpenWrt</a:t>
            </a:r>
            <a:r>
              <a:rPr lang="zh-TW" altLang="en-US"/>
              <a:t> </a:t>
            </a:r>
            <a:r>
              <a:rPr lang="en-US" altLang="zh-TW"/>
              <a:t>image</a:t>
            </a:r>
            <a:r>
              <a:rPr lang="zh-TW" altLang="en-US"/>
              <a:t> </a:t>
            </a:r>
            <a:r>
              <a:rPr lang="en-US" altLang="zh-TW"/>
              <a:t>convert</a:t>
            </a:r>
            <a:r>
              <a:rPr lang="zh-TW" altLang="en-US"/>
              <a:t> </a:t>
            </a:r>
            <a:r>
              <a:rPr lang="en-US" altLang="zh-TW"/>
              <a:t>command:</a:t>
            </a:r>
          </a:p>
          <a:p>
            <a:r>
              <a:rPr lang="en-US"/>
              <a:t>/QVS/</a:t>
            </a:r>
            <a:r>
              <a:rPr lang="en-US" err="1"/>
              <a:t>usr</a:t>
            </a:r>
            <a:r>
              <a:rPr lang="en-US"/>
              <a:t>/bin/</a:t>
            </a:r>
            <a:r>
              <a:rPr lang="en-US" err="1"/>
              <a:t>qemu-img</a:t>
            </a:r>
            <a:r>
              <a:rPr lang="en-US"/>
              <a:t> convert -p -f raw -O qcow2 openwrt-1.img openwrt-2.img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D77D7-CB0D-4B52-9C75-8F9A4515AC85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3430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>
                <a:latin typeface="新細明體"/>
                <a:ea typeface="新細明體"/>
              </a:rPr>
              <a:t>Co-presenter by Don  &amp; Amol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D77D7-CB0D-4B52-9C75-8F9A4515AC85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4777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229385B-BF16-4423-9498-0AF09EEAB9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3"/>
            <a:ext cx="9143999" cy="514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27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0861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3914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453AA85-ED5C-4CCD-8B10-72B8A89636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3"/>
            <a:ext cx="9143999" cy="514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22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 descr="一張含有 監視器, 電子用品 的圖片&#10;&#10;自動產生的描述">
            <a:extLst>
              <a:ext uri="{FF2B5EF4-FFF2-40B4-BE49-F238E27FC236}">
                <a16:creationId xmlns:a16="http://schemas.microsoft.com/office/drawing/2014/main" id="{846EDBA4-8947-4F0E-A625-FCED929653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3"/>
            <a:ext cx="9144000" cy="5142214"/>
          </a:xfrm>
          <a:prstGeom prst="rect">
            <a:avLst/>
          </a:prstGeom>
        </p:spPr>
      </p:pic>
      <p:sp>
        <p:nvSpPr>
          <p:cNvPr id="8" name="標題 1">
            <a:extLst>
              <a:ext uri="{FF2B5EF4-FFF2-40B4-BE49-F238E27FC236}">
                <a16:creationId xmlns:a16="http://schemas.microsoft.com/office/drawing/2014/main" id="{637B484F-1958-47A3-BC51-35A93E220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4926" y="289248"/>
            <a:ext cx="6252755" cy="493563"/>
          </a:xfr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03854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E8D5B67-3F41-4DF8-BA2F-3EADD48AD8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3"/>
            <a:ext cx="9144000" cy="5142214"/>
          </a:xfrm>
          <a:prstGeom prst="rect">
            <a:avLst/>
          </a:prstGeom>
        </p:spPr>
      </p:pic>
      <p:sp>
        <p:nvSpPr>
          <p:cNvPr id="8" name="標題 1">
            <a:extLst>
              <a:ext uri="{FF2B5EF4-FFF2-40B4-BE49-F238E27FC236}">
                <a16:creationId xmlns:a16="http://schemas.microsoft.com/office/drawing/2014/main" id="{637B484F-1958-47A3-BC51-35A93E220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1865500"/>
            <a:ext cx="4267200" cy="895117"/>
          </a:xfrm>
        </p:spPr>
        <p:txBody>
          <a:bodyPr/>
          <a:lstStyle>
            <a:lvl1pPr algn="ctr"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192434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7E4CCFBA-524F-4466-964D-61518AF42D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" y="0"/>
            <a:ext cx="9142223" cy="51435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2697" y="236996"/>
            <a:ext cx="8434252" cy="493563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zh-TW" altLang="en-US" sz="3600" b="1" kern="1200" dirty="0">
                <a:solidFill>
                  <a:srgbClr val="48DCD5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0" name="文字版面配置區 2">
            <a:extLst>
              <a:ext uri="{FF2B5EF4-FFF2-40B4-BE49-F238E27FC236}">
                <a16:creationId xmlns:a16="http://schemas.microsoft.com/office/drawing/2014/main" id="{BDD5D62A-253E-4EB2-821F-59A78AA9E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36320"/>
            <a:ext cx="8363272" cy="3558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493914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螢幕擷取畫面 的圖片&#10;&#10;自動產生的描述">
            <a:extLst>
              <a:ext uri="{FF2B5EF4-FFF2-40B4-BE49-F238E27FC236}">
                <a16:creationId xmlns:a16="http://schemas.microsoft.com/office/drawing/2014/main" id="{242C73D4-AD0C-43D7-8CC6-86BB1DBFE7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3"/>
            <a:ext cx="9144000" cy="514221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2697" y="236996"/>
            <a:ext cx="8434252" cy="493563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zh-TW" altLang="en-US" sz="3600" b="1" kern="1200" dirty="0">
                <a:solidFill>
                  <a:srgbClr val="48DC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708076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4955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3914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2501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一張含有 螢幕擷取畫面 的圖片&#10;&#10;自動產生的描述">
            <a:extLst>
              <a:ext uri="{FF2B5EF4-FFF2-40B4-BE49-F238E27FC236}">
                <a16:creationId xmlns:a16="http://schemas.microsoft.com/office/drawing/2014/main" id="{39A64C6A-1280-49FA-80F3-56C11140A7F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3"/>
            <a:ext cx="9144000" cy="5142214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323528" y="229770"/>
            <a:ext cx="8229600" cy="493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23528" y="1036320"/>
            <a:ext cx="8363272" cy="3558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70FA4-9E65-4971-979C-D8370CC7AC76}" type="datetimeFigureOut">
              <a:rPr lang="zh-TW" altLang="en-US" smtClean="0"/>
              <a:pPr/>
              <a:t>2019/6/6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1C82A-52C7-4F3A-A1A0-991261602C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7384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98" r:id="rId2"/>
    <p:sldLayoutId id="2147483670" r:id="rId3"/>
    <p:sldLayoutId id="2147483703" r:id="rId4"/>
    <p:sldLayoutId id="2147483696" r:id="rId5"/>
    <p:sldLayoutId id="2147483702" r:id="rId6"/>
    <p:sldLayoutId id="2147483701" r:id="rId7"/>
    <p:sldLayoutId id="2147483697" r:id="rId8"/>
    <p:sldLayoutId id="2147483700" r:id="rId9"/>
    <p:sldLayoutId id="2147483699" r:id="rId10"/>
    <p:sldLayoutId id="21474836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48DCD5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2397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C08B976F-3789-4C82-B500-068F24A13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1804537"/>
            <a:ext cx="4267200" cy="895117"/>
          </a:xfrm>
        </p:spPr>
        <p:txBody>
          <a:bodyPr/>
          <a:lstStyle/>
          <a:p>
            <a:r>
              <a:rPr lang="en-US" altLang="zh-TW" sz="6000"/>
              <a:t>Demo</a:t>
            </a:r>
            <a:endParaRPr lang="zh-TW" altLang="en-US" sz="6000"/>
          </a:p>
        </p:txBody>
      </p:sp>
      <p:pic>
        <p:nvPicPr>
          <p:cNvPr id="5" name="圖片 4" descr="一張含有 藍色, 坐 的圖片&#10;&#10;自動產生的描述">
            <a:extLst>
              <a:ext uri="{FF2B5EF4-FFF2-40B4-BE49-F238E27FC236}">
                <a16:creationId xmlns:a16="http://schemas.microsoft.com/office/drawing/2014/main" id="{D163E6EB-63BD-4F3F-9613-CE4D2B52AB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520" y="3419062"/>
            <a:ext cx="310489" cy="34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2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58 -0.02562 L 0.30122 -0.0194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40" y="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err="1">
                <a:latin typeface="Arial"/>
                <a:ea typeface="微軟正黑體"/>
                <a:cs typeface="Arial"/>
              </a:rPr>
              <a:t>OpenWrt</a:t>
            </a:r>
            <a:r>
              <a:rPr lang="zh-TW" altLang="en-US">
                <a:latin typeface="Arial"/>
                <a:ea typeface="微軟正黑體"/>
                <a:cs typeface="Arial"/>
              </a:rPr>
              <a:t> </a:t>
            </a:r>
            <a:r>
              <a:rPr lang="en-US" altLang="zh-TW">
                <a:latin typeface="Arial"/>
                <a:ea typeface="微軟正黑體"/>
                <a:cs typeface="Arial"/>
              </a:rPr>
              <a:t>–</a:t>
            </a:r>
            <a:r>
              <a:rPr lang="zh-TW" altLang="en-US">
                <a:latin typeface="Arial"/>
                <a:ea typeface="微軟正黑體"/>
                <a:cs typeface="Arial"/>
              </a:rPr>
              <a:t> Configuration</a:t>
            </a:r>
            <a:endParaRPr 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2E85F721-855E-480B-8BD7-3EB70B0767B2}"/>
              </a:ext>
            </a:extLst>
          </p:cNvPr>
          <p:cNvSpPr txBox="1"/>
          <p:nvPr/>
        </p:nvSpPr>
        <p:spPr>
          <a:xfrm>
            <a:off x="2396765" y="1788121"/>
            <a:ext cx="685944" cy="2463512"/>
          </a:xfrm>
          <a:custGeom>
            <a:avLst/>
            <a:gdLst/>
            <a:ahLst/>
            <a:cxnLst/>
            <a:rect l="l" t="t" r="r" b="b"/>
            <a:pathLst>
              <a:path w="217173" h="779959">
                <a:moveTo>
                  <a:pt x="134800" y="0"/>
                </a:moveTo>
                <a:lnTo>
                  <a:pt x="217173" y="0"/>
                </a:lnTo>
                <a:lnTo>
                  <a:pt x="217173" y="779959"/>
                </a:lnTo>
                <a:lnTo>
                  <a:pt x="94726" y="779959"/>
                </a:lnTo>
                <a:lnTo>
                  <a:pt x="94726" y="184856"/>
                </a:lnTo>
                <a:lnTo>
                  <a:pt x="0" y="184856"/>
                </a:lnTo>
                <a:lnTo>
                  <a:pt x="0" y="98070"/>
                </a:lnTo>
                <a:cubicBezTo>
                  <a:pt x="45876" y="97257"/>
                  <a:pt x="77818" y="87459"/>
                  <a:pt x="95826" y="68677"/>
                </a:cubicBezTo>
                <a:cubicBezTo>
                  <a:pt x="113833" y="49894"/>
                  <a:pt x="126824" y="27002"/>
                  <a:pt x="134800" y="0"/>
                </a:cubicBezTo>
                <a:close/>
              </a:path>
            </a:pathLst>
          </a:custGeom>
          <a:solidFill>
            <a:srgbClr val="FFFFFF">
              <a:alpha val="15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 sz="8800">
              <a:solidFill>
                <a:srgbClr val="FFFF00"/>
              </a:solidFill>
              <a:latin typeface="Bebas Neue" panose="020B0606020202050201" pitchFamily="34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EBE0A22B-D7AB-4106-B261-CD8F7390081A}"/>
              </a:ext>
            </a:extLst>
          </p:cNvPr>
          <p:cNvSpPr txBox="1"/>
          <p:nvPr/>
        </p:nvSpPr>
        <p:spPr>
          <a:xfrm>
            <a:off x="5480473" y="1759965"/>
            <a:ext cx="1154310" cy="2491668"/>
          </a:xfrm>
          <a:custGeom>
            <a:avLst/>
            <a:gdLst/>
            <a:ahLst/>
            <a:cxnLst/>
            <a:rect l="l" t="t" r="r" b="b"/>
            <a:pathLst>
              <a:path w="365460" h="788874">
                <a:moveTo>
                  <a:pt x="182729" y="0"/>
                </a:moveTo>
                <a:cubicBezTo>
                  <a:pt x="242997" y="368"/>
                  <a:pt x="288490" y="17440"/>
                  <a:pt x="319208" y="51215"/>
                </a:cubicBezTo>
                <a:cubicBezTo>
                  <a:pt x="349927" y="84991"/>
                  <a:pt x="365331" y="133259"/>
                  <a:pt x="365421" y="196021"/>
                </a:cubicBezTo>
                <a:cubicBezTo>
                  <a:pt x="366211" y="246647"/>
                  <a:pt x="355169" y="295879"/>
                  <a:pt x="332297" y="343719"/>
                </a:cubicBezTo>
                <a:cubicBezTo>
                  <a:pt x="309424" y="391558"/>
                  <a:pt x="269981" y="445249"/>
                  <a:pt x="213967" y="504792"/>
                </a:cubicBezTo>
                <a:cubicBezTo>
                  <a:pt x="178382" y="542854"/>
                  <a:pt x="153885" y="573462"/>
                  <a:pt x="140474" y="596615"/>
                </a:cubicBezTo>
                <a:cubicBezTo>
                  <a:pt x="127062" y="619769"/>
                  <a:pt x="120694" y="641180"/>
                  <a:pt x="121368" y="660850"/>
                </a:cubicBezTo>
                <a:cubicBezTo>
                  <a:pt x="121345" y="663637"/>
                  <a:pt x="121391" y="666423"/>
                  <a:pt x="121507" y="669210"/>
                </a:cubicBezTo>
                <a:cubicBezTo>
                  <a:pt x="121624" y="671997"/>
                  <a:pt x="121949" y="674784"/>
                  <a:pt x="122484" y="677570"/>
                </a:cubicBezTo>
                <a:lnTo>
                  <a:pt x="354290" y="677570"/>
                </a:lnTo>
                <a:lnTo>
                  <a:pt x="354290" y="788874"/>
                </a:lnTo>
                <a:lnTo>
                  <a:pt x="29" y="788874"/>
                </a:lnTo>
                <a:lnTo>
                  <a:pt x="29" y="693153"/>
                </a:lnTo>
                <a:cubicBezTo>
                  <a:pt x="-574" y="650759"/>
                  <a:pt x="8424" y="610451"/>
                  <a:pt x="27023" y="572229"/>
                </a:cubicBezTo>
                <a:cubicBezTo>
                  <a:pt x="45622" y="534006"/>
                  <a:pt x="77443" y="491463"/>
                  <a:pt x="122484" y="444599"/>
                </a:cubicBezTo>
                <a:cubicBezTo>
                  <a:pt x="168504" y="396249"/>
                  <a:pt x="200300" y="353611"/>
                  <a:pt x="217872" y="316687"/>
                </a:cubicBezTo>
                <a:cubicBezTo>
                  <a:pt x="235443" y="279763"/>
                  <a:pt x="243810" y="241027"/>
                  <a:pt x="242974" y="200480"/>
                </a:cubicBezTo>
                <a:cubicBezTo>
                  <a:pt x="242764" y="166040"/>
                  <a:pt x="237047" y="142399"/>
                  <a:pt x="225821" y="129557"/>
                </a:cubicBezTo>
                <a:cubicBezTo>
                  <a:pt x="214594" y="116714"/>
                  <a:pt x="199115" y="110630"/>
                  <a:pt x="179382" y="111303"/>
                </a:cubicBezTo>
                <a:cubicBezTo>
                  <a:pt x="159649" y="111024"/>
                  <a:pt x="144169" y="116877"/>
                  <a:pt x="132943" y="128860"/>
                </a:cubicBezTo>
                <a:cubicBezTo>
                  <a:pt x="121717" y="140843"/>
                  <a:pt x="115999" y="160629"/>
                  <a:pt x="115790" y="188218"/>
                </a:cubicBezTo>
                <a:lnTo>
                  <a:pt x="115790" y="271821"/>
                </a:lnTo>
                <a:lnTo>
                  <a:pt x="29" y="271821"/>
                </a:lnTo>
                <a:lnTo>
                  <a:pt x="29" y="196021"/>
                </a:lnTo>
                <a:cubicBezTo>
                  <a:pt x="118" y="133259"/>
                  <a:pt x="15522" y="84991"/>
                  <a:pt x="46241" y="51215"/>
                </a:cubicBezTo>
                <a:cubicBezTo>
                  <a:pt x="76960" y="17440"/>
                  <a:pt x="122456" y="368"/>
                  <a:pt x="182729" y="0"/>
                </a:cubicBezTo>
                <a:close/>
              </a:path>
            </a:pathLst>
          </a:custGeom>
          <a:solidFill>
            <a:srgbClr val="FFFFFF">
              <a:alpha val="15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 sz="8800">
              <a:solidFill>
                <a:srgbClr val="FFFF00"/>
              </a:solidFill>
              <a:latin typeface="Bebas Neue" panose="020B0606020202050201" pitchFamily="34" charset="0"/>
            </a:endParaRPr>
          </a:p>
        </p:txBody>
      </p:sp>
      <p:sp>
        <p:nvSpPr>
          <p:cNvPr id="5" name="文字方塊 7">
            <a:extLst>
              <a:ext uri="{FF2B5EF4-FFF2-40B4-BE49-F238E27FC236}">
                <a16:creationId xmlns:a16="http://schemas.microsoft.com/office/drawing/2014/main" id="{B400D096-B8E9-43A7-9D4A-6776292881EA}"/>
              </a:ext>
            </a:extLst>
          </p:cNvPr>
          <p:cNvSpPr txBox="1"/>
          <p:nvPr/>
        </p:nvSpPr>
        <p:spPr>
          <a:xfrm>
            <a:off x="1706802" y="2643784"/>
            <a:ext cx="2361126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TW" altLang="en-US" b="1" dirty="0">
                <a:solidFill>
                  <a:srgbClr val="09F3FF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The first interface configures as LAN in default</a:t>
            </a:r>
            <a:endParaRPr lang="zh-TW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群組 8" hidden="1">
            <a:extLst>
              <a:ext uri="{FF2B5EF4-FFF2-40B4-BE49-F238E27FC236}">
                <a16:creationId xmlns:a16="http://schemas.microsoft.com/office/drawing/2014/main" id="{15508DD7-675C-4538-870C-2DE9890894E4}"/>
              </a:ext>
            </a:extLst>
          </p:cNvPr>
          <p:cNvGrpSpPr/>
          <p:nvPr/>
        </p:nvGrpSpPr>
        <p:grpSpPr>
          <a:xfrm>
            <a:off x="2543927" y="1779015"/>
            <a:ext cx="4364424" cy="995724"/>
            <a:chOff x="2543927" y="1779015"/>
            <a:chExt cx="4364424" cy="995724"/>
          </a:xfrm>
        </p:grpSpPr>
        <p:sp>
          <p:nvSpPr>
            <p:cNvPr id="3" name="文字方塊 3">
              <a:extLst>
                <a:ext uri="{FF2B5EF4-FFF2-40B4-BE49-F238E27FC236}">
                  <a16:creationId xmlns:a16="http://schemas.microsoft.com/office/drawing/2014/main" id="{4FC8E125-71A2-4365-AD91-EB91B4E26CE9}"/>
                </a:ext>
              </a:extLst>
            </p:cNvPr>
            <p:cNvSpPr txBox="1"/>
            <p:nvPr/>
          </p:nvSpPr>
          <p:spPr>
            <a:xfrm>
              <a:off x="3155929" y="1779015"/>
              <a:ext cx="217173" cy="779959"/>
            </a:xfrm>
            <a:custGeom>
              <a:avLst/>
              <a:gdLst/>
              <a:ahLst/>
              <a:cxnLst/>
              <a:rect l="l" t="t" r="r" b="b"/>
              <a:pathLst>
                <a:path w="217173" h="779959">
                  <a:moveTo>
                    <a:pt x="134800" y="0"/>
                  </a:moveTo>
                  <a:lnTo>
                    <a:pt x="217173" y="0"/>
                  </a:lnTo>
                  <a:lnTo>
                    <a:pt x="217173" y="779959"/>
                  </a:lnTo>
                  <a:lnTo>
                    <a:pt x="94726" y="779959"/>
                  </a:lnTo>
                  <a:lnTo>
                    <a:pt x="94726" y="184856"/>
                  </a:lnTo>
                  <a:lnTo>
                    <a:pt x="0" y="184856"/>
                  </a:lnTo>
                  <a:lnTo>
                    <a:pt x="0" y="98070"/>
                  </a:lnTo>
                  <a:cubicBezTo>
                    <a:pt x="45876" y="97257"/>
                    <a:pt x="77818" y="87459"/>
                    <a:pt x="95826" y="68677"/>
                  </a:cubicBezTo>
                  <a:cubicBezTo>
                    <a:pt x="113833" y="49894"/>
                    <a:pt x="126824" y="27002"/>
                    <a:pt x="134800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 sz="8800">
                <a:solidFill>
                  <a:srgbClr val="FFFF00"/>
                </a:solidFill>
                <a:latin typeface="Bebas Neue" panose="020B0606020202050201" pitchFamily="34" charset="0"/>
              </a:endParaRPr>
            </a:p>
          </p:txBody>
        </p:sp>
        <p:sp>
          <p:nvSpPr>
            <p:cNvPr id="4" name="文字方塊 4">
              <a:extLst>
                <a:ext uri="{FF2B5EF4-FFF2-40B4-BE49-F238E27FC236}">
                  <a16:creationId xmlns:a16="http://schemas.microsoft.com/office/drawing/2014/main" id="{037ABD17-1E69-4986-9334-B4807354F0A9}"/>
                </a:ext>
              </a:extLst>
            </p:cNvPr>
            <p:cNvSpPr txBox="1"/>
            <p:nvPr/>
          </p:nvSpPr>
          <p:spPr>
            <a:xfrm>
              <a:off x="5732762" y="1779607"/>
              <a:ext cx="365460" cy="788874"/>
            </a:xfrm>
            <a:custGeom>
              <a:avLst/>
              <a:gdLst/>
              <a:ahLst/>
              <a:cxnLst/>
              <a:rect l="l" t="t" r="r" b="b"/>
              <a:pathLst>
                <a:path w="365460" h="788874">
                  <a:moveTo>
                    <a:pt x="182729" y="0"/>
                  </a:moveTo>
                  <a:cubicBezTo>
                    <a:pt x="242997" y="368"/>
                    <a:pt x="288490" y="17440"/>
                    <a:pt x="319208" y="51215"/>
                  </a:cubicBezTo>
                  <a:cubicBezTo>
                    <a:pt x="349927" y="84991"/>
                    <a:pt x="365331" y="133259"/>
                    <a:pt x="365421" y="196021"/>
                  </a:cubicBezTo>
                  <a:cubicBezTo>
                    <a:pt x="366211" y="246647"/>
                    <a:pt x="355169" y="295879"/>
                    <a:pt x="332297" y="343719"/>
                  </a:cubicBezTo>
                  <a:cubicBezTo>
                    <a:pt x="309424" y="391558"/>
                    <a:pt x="269981" y="445249"/>
                    <a:pt x="213967" y="504792"/>
                  </a:cubicBezTo>
                  <a:cubicBezTo>
                    <a:pt x="178382" y="542854"/>
                    <a:pt x="153885" y="573462"/>
                    <a:pt x="140474" y="596615"/>
                  </a:cubicBezTo>
                  <a:cubicBezTo>
                    <a:pt x="127062" y="619769"/>
                    <a:pt x="120694" y="641180"/>
                    <a:pt x="121368" y="660850"/>
                  </a:cubicBezTo>
                  <a:cubicBezTo>
                    <a:pt x="121345" y="663637"/>
                    <a:pt x="121391" y="666423"/>
                    <a:pt x="121507" y="669210"/>
                  </a:cubicBezTo>
                  <a:cubicBezTo>
                    <a:pt x="121624" y="671997"/>
                    <a:pt x="121949" y="674784"/>
                    <a:pt x="122484" y="677570"/>
                  </a:cubicBezTo>
                  <a:lnTo>
                    <a:pt x="354290" y="677570"/>
                  </a:lnTo>
                  <a:lnTo>
                    <a:pt x="354290" y="788874"/>
                  </a:lnTo>
                  <a:lnTo>
                    <a:pt x="29" y="788874"/>
                  </a:lnTo>
                  <a:lnTo>
                    <a:pt x="29" y="693153"/>
                  </a:lnTo>
                  <a:cubicBezTo>
                    <a:pt x="-574" y="650759"/>
                    <a:pt x="8424" y="610451"/>
                    <a:pt x="27023" y="572229"/>
                  </a:cubicBezTo>
                  <a:cubicBezTo>
                    <a:pt x="45622" y="534006"/>
                    <a:pt x="77443" y="491463"/>
                    <a:pt x="122484" y="444599"/>
                  </a:cubicBezTo>
                  <a:cubicBezTo>
                    <a:pt x="168504" y="396249"/>
                    <a:pt x="200300" y="353611"/>
                    <a:pt x="217872" y="316687"/>
                  </a:cubicBezTo>
                  <a:cubicBezTo>
                    <a:pt x="235443" y="279763"/>
                    <a:pt x="243810" y="241027"/>
                    <a:pt x="242974" y="200480"/>
                  </a:cubicBezTo>
                  <a:cubicBezTo>
                    <a:pt x="242764" y="166040"/>
                    <a:pt x="237047" y="142399"/>
                    <a:pt x="225821" y="129557"/>
                  </a:cubicBezTo>
                  <a:cubicBezTo>
                    <a:pt x="214594" y="116714"/>
                    <a:pt x="199115" y="110630"/>
                    <a:pt x="179382" y="111303"/>
                  </a:cubicBezTo>
                  <a:cubicBezTo>
                    <a:pt x="159649" y="111024"/>
                    <a:pt x="144169" y="116877"/>
                    <a:pt x="132943" y="128860"/>
                  </a:cubicBezTo>
                  <a:cubicBezTo>
                    <a:pt x="121717" y="140843"/>
                    <a:pt x="115999" y="160629"/>
                    <a:pt x="115790" y="188218"/>
                  </a:cubicBezTo>
                  <a:lnTo>
                    <a:pt x="115790" y="271821"/>
                  </a:lnTo>
                  <a:lnTo>
                    <a:pt x="29" y="271821"/>
                  </a:lnTo>
                  <a:lnTo>
                    <a:pt x="29" y="196021"/>
                  </a:lnTo>
                  <a:cubicBezTo>
                    <a:pt x="118" y="133259"/>
                    <a:pt x="15522" y="84991"/>
                    <a:pt x="46241" y="51215"/>
                  </a:cubicBezTo>
                  <a:cubicBezTo>
                    <a:pt x="76960" y="17440"/>
                    <a:pt x="122456" y="368"/>
                    <a:pt x="182729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 sz="8800">
                <a:solidFill>
                  <a:srgbClr val="FFFF00"/>
                </a:solidFill>
                <a:latin typeface="Bebas Neue" panose="020B0606020202050201" pitchFamily="34" charset="0"/>
              </a:endParaRPr>
            </a:p>
          </p:txBody>
        </p:sp>
        <p:cxnSp>
          <p:nvCxnSpPr>
            <p:cNvPr id="6" name="直線接點 14">
              <a:extLst>
                <a:ext uri="{FF2B5EF4-FFF2-40B4-BE49-F238E27FC236}">
                  <a16:creationId xmlns:a16="http://schemas.microsoft.com/office/drawing/2014/main" id="{B993511C-FF2D-47EB-9745-484F45ADC24B}"/>
                </a:ext>
              </a:extLst>
            </p:cNvPr>
            <p:cNvCxnSpPr>
              <a:cxnSpLocks/>
            </p:cNvCxnSpPr>
            <p:nvPr/>
          </p:nvCxnSpPr>
          <p:spPr>
            <a:xfrm>
              <a:off x="2543927" y="2760673"/>
              <a:ext cx="1524001" cy="14066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接點 16">
              <a:extLst>
                <a:ext uri="{FF2B5EF4-FFF2-40B4-BE49-F238E27FC236}">
                  <a16:creationId xmlns:a16="http://schemas.microsoft.com/office/drawing/2014/main" id="{8F0EEC0D-E7D2-43CC-A961-D4CE38EE905B}"/>
                </a:ext>
              </a:extLst>
            </p:cNvPr>
            <p:cNvCxnSpPr>
              <a:cxnSpLocks/>
            </p:cNvCxnSpPr>
            <p:nvPr/>
          </p:nvCxnSpPr>
          <p:spPr>
            <a:xfrm>
              <a:off x="4962483" y="2765723"/>
              <a:ext cx="1945868" cy="9016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字方塊 7">
            <a:extLst>
              <a:ext uri="{FF2B5EF4-FFF2-40B4-BE49-F238E27FC236}">
                <a16:creationId xmlns:a16="http://schemas.microsoft.com/office/drawing/2014/main" id="{B400D096-B8E9-43A7-9D4A-6776292881EA}"/>
              </a:ext>
            </a:extLst>
          </p:cNvPr>
          <p:cNvSpPr txBox="1"/>
          <p:nvPr/>
        </p:nvSpPr>
        <p:spPr>
          <a:xfrm>
            <a:off x="5026542" y="2782284"/>
            <a:ext cx="227452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TW" altLang="en-US" b="1">
                <a:solidFill>
                  <a:srgbClr val="09F3FF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Access Web UI via</a:t>
            </a:r>
            <a:endParaRPr lang="en-US" altLang="zh-TW" b="1">
              <a:solidFill>
                <a:srgbClr val="09F3FF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ctr"/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192.168.1.1</a:t>
            </a:r>
          </a:p>
        </p:txBody>
      </p:sp>
    </p:spTree>
    <p:extLst>
      <p:ext uri="{BB962C8B-B14F-4D97-AF65-F5344CB8AC3E}">
        <p14:creationId xmlns:p14="http://schemas.microsoft.com/office/powerpoint/2010/main" val="285671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err="1">
                <a:latin typeface="Arial"/>
                <a:ea typeface="微軟正黑體"/>
                <a:cs typeface="Arial"/>
              </a:rPr>
              <a:t>pfSense</a:t>
            </a:r>
            <a:r>
              <a:rPr lang="zh-TW" altLang="en-US">
                <a:latin typeface="Arial"/>
                <a:ea typeface="微軟正黑體"/>
                <a:cs typeface="Arial"/>
              </a:rPr>
              <a:t> </a:t>
            </a:r>
            <a:r>
              <a:rPr lang="en-US" altLang="zh-TW">
                <a:latin typeface="Arial"/>
                <a:ea typeface="微軟正黑體"/>
                <a:cs typeface="Arial"/>
              </a:rPr>
              <a:t>–</a:t>
            </a:r>
            <a:r>
              <a:rPr lang="zh-TW" altLang="en-US">
                <a:latin typeface="Arial"/>
                <a:ea typeface="微軟正黑體"/>
                <a:cs typeface="Arial"/>
              </a:rPr>
              <a:t> Configuration</a:t>
            </a:r>
            <a:endParaRPr lang="en-US" err="1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2CE8A569-BB35-4818-8755-919B55DD61FC}"/>
              </a:ext>
            </a:extLst>
          </p:cNvPr>
          <p:cNvSpPr txBox="1"/>
          <p:nvPr/>
        </p:nvSpPr>
        <p:spPr>
          <a:xfrm>
            <a:off x="1720105" y="5333196"/>
            <a:ext cx="685944" cy="2463512"/>
          </a:xfrm>
          <a:custGeom>
            <a:avLst/>
            <a:gdLst/>
            <a:ahLst/>
            <a:cxnLst/>
            <a:rect l="l" t="t" r="r" b="b"/>
            <a:pathLst>
              <a:path w="217173" h="779959">
                <a:moveTo>
                  <a:pt x="134800" y="0"/>
                </a:moveTo>
                <a:lnTo>
                  <a:pt x="217173" y="0"/>
                </a:lnTo>
                <a:lnTo>
                  <a:pt x="217173" y="779959"/>
                </a:lnTo>
                <a:lnTo>
                  <a:pt x="94726" y="779959"/>
                </a:lnTo>
                <a:lnTo>
                  <a:pt x="94726" y="184856"/>
                </a:lnTo>
                <a:lnTo>
                  <a:pt x="0" y="184856"/>
                </a:lnTo>
                <a:lnTo>
                  <a:pt x="0" y="98070"/>
                </a:lnTo>
                <a:cubicBezTo>
                  <a:pt x="45876" y="97257"/>
                  <a:pt x="77818" y="87459"/>
                  <a:pt x="95826" y="68677"/>
                </a:cubicBezTo>
                <a:cubicBezTo>
                  <a:pt x="113833" y="49894"/>
                  <a:pt x="126824" y="27002"/>
                  <a:pt x="134800" y="0"/>
                </a:cubicBezTo>
                <a:close/>
              </a:path>
            </a:pathLst>
          </a:custGeom>
          <a:solidFill>
            <a:srgbClr val="FFFFFF">
              <a:alpha val="14902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 sz="8800">
              <a:solidFill>
                <a:srgbClr val="FFFF00"/>
              </a:solidFill>
              <a:latin typeface="Bebas Neue" panose="020B0606020202050201" pitchFamily="34" charset="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F37E56D8-24D0-4B01-A980-F4BA68FC1DB7}"/>
              </a:ext>
            </a:extLst>
          </p:cNvPr>
          <p:cNvSpPr txBox="1"/>
          <p:nvPr/>
        </p:nvSpPr>
        <p:spPr>
          <a:xfrm>
            <a:off x="3983460" y="5328738"/>
            <a:ext cx="1154310" cy="2491668"/>
          </a:xfrm>
          <a:custGeom>
            <a:avLst/>
            <a:gdLst/>
            <a:ahLst/>
            <a:cxnLst/>
            <a:rect l="l" t="t" r="r" b="b"/>
            <a:pathLst>
              <a:path w="365460" h="788874">
                <a:moveTo>
                  <a:pt x="182729" y="0"/>
                </a:moveTo>
                <a:cubicBezTo>
                  <a:pt x="242997" y="368"/>
                  <a:pt x="288490" y="17440"/>
                  <a:pt x="319208" y="51215"/>
                </a:cubicBezTo>
                <a:cubicBezTo>
                  <a:pt x="349927" y="84991"/>
                  <a:pt x="365331" y="133259"/>
                  <a:pt x="365421" y="196021"/>
                </a:cubicBezTo>
                <a:cubicBezTo>
                  <a:pt x="366211" y="246647"/>
                  <a:pt x="355169" y="295879"/>
                  <a:pt x="332297" y="343719"/>
                </a:cubicBezTo>
                <a:cubicBezTo>
                  <a:pt x="309424" y="391558"/>
                  <a:pt x="269981" y="445249"/>
                  <a:pt x="213967" y="504792"/>
                </a:cubicBezTo>
                <a:cubicBezTo>
                  <a:pt x="178382" y="542854"/>
                  <a:pt x="153885" y="573462"/>
                  <a:pt x="140474" y="596615"/>
                </a:cubicBezTo>
                <a:cubicBezTo>
                  <a:pt x="127062" y="619769"/>
                  <a:pt x="120694" y="641180"/>
                  <a:pt x="121368" y="660850"/>
                </a:cubicBezTo>
                <a:cubicBezTo>
                  <a:pt x="121345" y="663637"/>
                  <a:pt x="121391" y="666423"/>
                  <a:pt x="121507" y="669210"/>
                </a:cubicBezTo>
                <a:cubicBezTo>
                  <a:pt x="121624" y="671997"/>
                  <a:pt x="121949" y="674784"/>
                  <a:pt x="122484" y="677570"/>
                </a:cubicBezTo>
                <a:lnTo>
                  <a:pt x="354290" y="677570"/>
                </a:lnTo>
                <a:lnTo>
                  <a:pt x="354290" y="788874"/>
                </a:lnTo>
                <a:lnTo>
                  <a:pt x="29" y="788874"/>
                </a:lnTo>
                <a:lnTo>
                  <a:pt x="29" y="693153"/>
                </a:lnTo>
                <a:cubicBezTo>
                  <a:pt x="-574" y="650759"/>
                  <a:pt x="8424" y="610451"/>
                  <a:pt x="27023" y="572229"/>
                </a:cubicBezTo>
                <a:cubicBezTo>
                  <a:pt x="45622" y="534006"/>
                  <a:pt x="77443" y="491463"/>
                  <a:pt x="122484" y="444599"/>
                </a:cubicBezTo>
                <a:cubicBezTo>
                  <a:pt x="168504" y="396249"/>
                  <a:pt x="200300" y="353611"/>
                  <a:pt x="217872" y="316687"/>
                </a:cubicBezTo>
                <a:cubicBezTo>
                  <a:pt x="235443" y="279763"/>
                  <a:pt x="243810" y="241027"/>
                  <a:pt x="242974" y="200480"/>
                </a:cubicBezTo>
                <a:cubicBezTo>
                  <a:pt x="242764" y="166040"/>
                  <a:pt x="237047" y="142399"/>
                  <a:pt x="225821" y="129557"/>
                </a:cubicBezTo>
                <a:cubicBezTo>
                  <a:pt x="214594" y="116714"/>
                  <a:pt x="199115" y="110630"/>
                  <a:pt x="179382" y="111303"/>
                </a:cubicBezTo>
                <a:cubicBezTo>
                  <a:pt x="159649" y="111024"/>
                  <a:pt x="144169" y="116877"/>
                  <a:pt x="132943" y="128860"/>
                </a:cubicBezTo>
                <a:cubicBezTo>
                  <a:pt x="121717" y="140843"/>
                  <a:pt x="115999" y="160629"/>
                  <a:pt x="115790" y="188218"/>
                </a:cubicBezTo>
                <a:lnTo>
                  <a:pt x="115790" y="271821"/>
                </a:lnTo>
                <a:lnTo>
                  <a:pt x="29" y="271821"/>
                </a:lnTo>
                <a:lnTo>
                  <a:pt x="29" y="196021"/>
                </a:lnTo>
                <a:cubicBezTo>
                  <a:pt x="118" y="133259"/>
                  <a:pt x="15522" y="84991"/>
                  <a:pt x="46241" y="51215"/>
                </a:cubicBezTo>
                <a:cubicBezTo>
                  <a:pt x="76960" y="17440"/>
                  <a:pt x="122456" y="368"/>
                  <a:pt x="182729" y="0"/>
                </a:cubicBezTo>
                <a:close/>
              </a:path>
            </a:pathLst>
          </a:custGeom>
          <a:solidFill>
            <a:srgbClr val="FFFFFF">
              <a:alpha val="14902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 sz="8800">
              <a:solidFill>
                <a:srgbClr val="FFFF00"/>
              </a:solidFill>
              <a:latin typeface="Bebas Neue" panose="020B0606020202050201" pitchFamily="34" charset="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19BD0851-DA85-4F14-9CC3-2B4AE48DBC73}"/>
              </a:ext>
            </a:extLst>
          </p:cNvPr>
          <p:cNvSpPr txBox="1"/>
          <p:nvPr/>
        </p:nvSpPr>
        <p:spPr>
          <a:xfrm>
            <a:off x="6635601" y="1726835"/>
            <a:ext cx="1135520" cy="2519827"/>
          </a:xfrm>
          <a:custGeom>
            <a:avLst/>
            <a:gdLst/>
            <a:ahLst/>
            <a:cxnLst/>
            <a:rect l="l" t="t" r="r" b="b"/>
            <a:pathLst>
              <a:path w="359511" h="797789">
                <a:moveTo>
                  <a:pt x="182700" y="0"/>
                </a:moveTo>
                <a:cubicBezTo>
                  <a:pt x="242968" y="368"/>
                  <a:pt x="288461" y="17441"/>
                  <a:pt x="319180" y="51220"/>
                </a:cubicBezTo>
                <a:cubicBezTo>
                  <a:pt x="334539" y="68109"/>
                  <a:pt x="346070" y="88623"/>
                  <a:pt x="353772" y="112763"/>
                </a:cubicBezTo>
                <a:lnTo>
                  <a:pt x="359511" y="153902"/>
                </a:lnTo>
                <a:lnTo>
                  <a:pt x="359511" y="275135"/>
                </a:lnTo>
                <a:lnTo>
                  <a:pt x="344660" y="317995"/>
                </a:lnTo>
                <a:cubicBezTo>
                  <a:pt x="330723" y="344205"/>
                  <a:pt x="309062" y="363374"/>
                  <a:pt x="279679" y="375500"/>
                </a:cubicBezTo>
                <a:lnTo>
                  <a:pt x="279679" y="377726"/>
                </a:lnTo>
                <a:cubicBezTo>
                  <a:pt x="310036" y="391243"/>
                  <a:pt x="331975" y="411801"/>
                  <a:pt x="345495" y="439399"/>
                </a:cubicBezTo>
                <a:lnTo>
                  <a:pt x="359511" y="482012"/>
                </a:lnTo>
                <a:lnTo>
                  <a:pt x="359511" y="643893"/>
                </a:lnTo>
                <a:lnTo>
                  <a:pt x="353772" y="685030"/>
                </a:lnTo>
                <a:cubicBezTo>
                  <a:pt x="346070" y="709168"/>
                  <a:pt x="334539" y="729681"/>
                  <a:pt x="319180" y="746570"/>
                </a:cubicBezTo>
                <a:cubicBezTo>
                  <a:pt x="288461" y="780348"/>
                  <a:pt x="242968" y="797421"/>
                  <a:pt x="182700" y="797789"/>
                </a:cubicBezTo>
                <a:cubicBezTo>
                  <a:pt x="122427" y="797421"/>
                  <a:pt x="76931" y="780348"/>
                  <a:pt x="46213" y="746570"/>
                </a:cubicBezTo>
                <a:cubicBezTo>
                  <a:pt x="15494" y="712792"/>
                  <a:pt x="90" y="664516"/>
                  <a:pt x="0" y="601742"/>
                </a:cubicBezTo>
                <a:lnTo>
                  <a:pt x="0" y="537068"/>
                </a:lnTo>
                <a:lnTo>
                  <a:pt x="115761" y="537068"/>
                </a:lnTo>
                <a:lnTo>
                  <a:pt x="115761" y="609547"/>
                </a:lnTo>
                <a:cubicBezTo>
                  <a:pt x="115970" y="637145"/>
                  <a:pt x="121688" y="656937"/>
                  <a:pt x="132914" y="668924"/>
                </a:cubicBezTo>
                <a:cubicBezTo>
                  <a:pt x="144141" y="680910"/>
                  <a:pt x="159620" y="686764"/>
                  <a:pt x="179353" y="686486"/>
                </a:cubicBezTo>
                <a:cubicBezTo>
                  <a:pt x="199086" y="687136"/>
                  <a:pt x="214566" y="681096"/>
                  <a:pt x="225792" y="668366"/>
                </a:cubicBezTo>
                <a:cubicBezTo>
                  <a:pt x="237018" y="655636"/>
                  <a:pt x="242736" y="632313"/>
                  <a:pt x="242945" y="598396"/>
                </a:cubicBezTo>
                <a:lnTo>
                  <a:pt x="242945" y="537068"/>
                </a:lnTo>
                <a:cubicBezTo>
                  <a:pt x="243084" y="501224"/>
                  <a:pt x="236669" y="475625"/>
                  <a:pt x="223700" y="460270"/>
                </a:cubicBezTo>
                <a:cubicBezTo>
                  <a:pt x="210731" y="444915"/>
                  <a:pt x="190370" y="437435"/>
                  <a:pt x="162619" y="437830"/>
                </a:cubicBezTo>
                <a:lnTo>
                  <a:pt x="121339" y="437830"/>
                </a:lnTo>
                <a:lnTo>
                  <a:pt x="121339" y="326526"/>
                </a:lnTo>
                <a:lnTo>
                  <a:pt x="169312" y="326526"/>
                </a:lnTo>
                <a:cubicBezTo>
                  <a:pt x="192392" y="326991"/>
                  <a:pt x="210382" y="321044"/>
                  <a:pt x="223282" y="308684"/>
                </a:cubicBezTo>
                <a:cubicBezTo>
                  <a:pt x="236181" y="296325"/>
                  <a:pt x="242736" y="274765"/>
                  <a:pt x="242945" y="244006"/>
                </a:cubicBezTo>
                <a:lnTo>
                  <a:pt x="242945" y="200516"/>
                </a:lnTo>
                <a:cubicBezTo>
                  <a:pt x="242736" y="166062"/>
                  <a:pt x="237018" y="142412"/>
                  <a:pt x="225792" y="129564"/>
                </a:cubicBezTo>
                <a:cubicBezTo>
                  <a:pt x="214566" y="116716"/>
                  <a:pt x="199086" y="110629"/>
                  <a:pt x="179353" y="111303"/>
                </a:cubicBezTo>
                <a:cubicBezTo>
                  <a:pt x="159620" y="111024"/>
                  <a:pt x="144141" y="116879"/>
                  <a:pt x="132914" y="128867"/>
                </a:cubicBezTo>
                <a:cubicBezTo>
                  <a:pt x="121688" y="140855"/>
                  <a:pt x="115970" y="160649"/>
                  <a:pt x="115761" y="188249"/>
                </a:cubicBezTo>
                <a:lnTo>
                  <a:pt x="115761" y="238430"/>
                </a:lnTo>
                <a:lnTo>
                  <a:pt x="0" y="238430"/>
                </a:lnTo>
                <a:lnTo>
                  <a:pt x="0" y="196055"/>
                </a:lnTo>
                <a:cubicBezTo>
                  <a:pt x="90" y="133277"/>
                  <a:pt x="15494" y="84998"/>
                  <a:pt x="46213" y="51220"/>
                </a:cubicBezTo>
                <a:cubicBezTo>
                  <a:pt x="76931" y="17441"/>
                  <a:pt x="122427" y="368"/>
                  <a:pt x="182700" y="0"/>
                </a:cubicBezTo>
                <a:close/>
              </a:path>
            </a:pathLst>
          </a:custGeom>
          <a:solidFill>
            <a:srgbClr val="FFFFFF">
              <a:alpha val="15000"/>
            </a:srgb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 sz="8800">
              <a:solidFill>
                <a:srgbClr val="FFFF00"/>
              </a:solidFill>
              <a:latin typeface="Bebas Neue" panose="020B0606020202050201" pitchFamily="34" charset="0"/>
            </a:endParaRPr>
          </a:p>
        </p:txBody>
      </p:sp>
      <p:grpSp>
        <p:nvGrpSpPr>
          <p:cNvPr id="18" name="群組 17" hidden="1">
            <a:extLst>
              <a:ext uri="{FF2B5EF4-FFF2-40B4-BE49-F238E27FC236}">
                <a16:creationId xmlns:a16="http://schemas.microsoft.com/office/drawing/2014/main" id="{F0C75BC7-59B1-4B76-A937-F849D9F7DEE3}"/>
              </a:ext>
            </a:extLst>
          </p:cNvPr>
          <p:cNvGrpSpPr/>
          <p:nvPr/>
        </p:nvGrpSpPr>
        <p:grpSpPr>
          <a:xfrm>
            <a:off x="1200385" y="1805596"/>
            <a:ext cx="6768865" cy="1010838"/>
            <a:chOff x="1200385" y="1805596"/>
            <a:chExt cx="6768865" cy="1010838"/>
          </a:xfrm>
        </p:grpSpPr>
        <p:sp>
          <p:nvSpPr>
            <p:cNvPr id="3" name="文字方塊 3">
              <a:extLst>
                <a:ext uri="{FF2B5EF4-FFF2-40B4-BE49-F238E27FC236}">
                  <a16:creationId xmlns:a16="http://schemas.microsoft.com/office/drawing/2014/main" id="{4FC8E125-71A2-4365-AD91-EB91B4E26CE9}"/>
                </a:ext>
              </a:extLst>
            </p:cNvPr>
            <p:cNvSpPr txBox="1"/>
            <p:nvPr/>
          </p:nvSpPr>
          <p:spPr>
            <a:xfrm>
              <a:off x="1812387" y="1805596"/>
              <a:ext cx="217173" cy="779959"/>
            </a:xfrm>
            <a:custGeom>
              <a:avLst/>
              <a:gdLst/>
              <a:ahLst/>
              <a:cxnLst/>
              <a:rect l="l" t="t" r="r" b="b"/>
              <a:pathLst>
                <a:path w="217173" h="779959">
                  <a:moveTo>
                    <a:pt x="134800" y="0"/>
                  </a:moveTo>
                  <a:lnTo>
                    <a:pt x="217173" y="0"/>
                  </a:lnTo>
                  <a:lnTo>
                    <a:pt x="217173" y="779959"/>
                  </a:lnTo>
                  <a:lnTo>
                    <a:pt x="94726" y="779959"/>
                  </a:lnTo>
                  <a:lnTo>
                    <a:pt x="94726" y="184856"/>
                  </a:lnTo>
                  <a:lnTo>
                    <a:pt x="0" y="184856"/>
                  </a:lnTo>
                  <a:lnTo>
                    <a:pt x="0" y="98070"/>
                  </a:lnTo>
                  <a:cubicBezTo>
                    <a:pt x="45876" y="97257"/>
                    <a:pt x="77818" y="87459"/>
                    <a:pt x="95826" y="68677"/>
                  </a:cubicBezTo>
                  <a:cubicBezTo>
                    <a:pt x="113833" y="49894"/>
                    <a:pt x="126824" y="27002"/>
                    <a:pt x="134800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 sz="8800">
                <a:solidFill>
                  <a:srgbClr val="FFFF00"/>
                </a:solidFill>
                <a:latin typeface="Bebas Neue" panose="020B0606020202050201" pitchFamily="34" charset="0"/>
              </a:endParaRPr>
            </a:p>
          </p:txBody>
        </p:sp>
        <p:sp>
          <p:nvSpPr>
            <p:cNvPr id="4" name="文字方塊 4">
              <a:extLst>
                <a:ext uri="{FF2B5EF4-FFF2-40B4-BE49-F238E27FC236}">
                  <a16:creationId xmlns:a16="http://schemas.microsoft.com/office/drawing/2014/main" id="{037ABD17-1E69-4986-9334-B4807354F0A9}"/>
                </a:ext>
              </a:extLst>
            </p:cNvPr>
            <p:cNvSpPr txBox="1"/>
            <p:nvPr/>
          </p:nvSpPr>
          <p:spPr>
            <a:xfrm>
              <a:off x="4364427" y="1814562"/>
              <a:ext cx="365460" cy="788874"/>
            </a:xfrm>
            <a:custGeom>
              <a:avLst/>
              <a:gdLst/>
              <a:ahLst/>
              <a:cxnLst/>
              <a:rect l="l" t="t" r="r" b="b"/>
              <a:pathLst>
                <a:path w="365460" h="788874">
                  <a:moveTo>
                    <a:pt x="182729" y="0"/>
                  </a:moveTo>
                  <a:cubicBezTo>
                    <a:pt x="242997" y="368"/>
                    <a:pt x="288490" y="17440"/>
                    <a:pt x="319208" y="51215"/>
                  </a:cubicBezTo>
                  <a:cubicBezTo>
                    <a:pt x="349927" y="84991"/>
                    <a:pt x="365331" y="133259"/>
                    <a:pt x="365421" y="196021"/>
                  </a:cubicBezTo>
                  <a:cubicBezTo>
                    <a:pt x="366211" y="246647"/>
                    <a:pt x="355169" y="295879"/>
                    <a:pt x="332297" y="343719"/>
                  </a:cubicBezTo>
                  <a:cubicBezTo>
                    <a:pt x="309424" y="391558"/>
                    <a:pt x="269981" y="445249"/>
                    <a:pt x="213967" y="504792"/>
                  </a:cubicBezTo>
                  <a:cubicBezTo>
                    <a:pt x="178382" y="542854"/>
                    <a:pt x="153885" y="573462"/>
                    <a:pt x="140474" y="596615"/>
                  </a:cubicBezTo>
                  <a:cubicBezTo>
                    <a:pt x="127062" y="619769"/>
                    <a:pt x="120694" y="641180"/>
                    <a:pt x="121368" y="660850"/>
                  </a:cubicBezTo>
                  <a:cubicBezTo>
                    <a:pt x="121345" y="663637"/>
                    <a:pt x="121391" y="666423"/>
                    <a:pt x="121507" y="669210"/>
                  </a:cubicBezTo>
                  <a:cubicBezTo>
                    <a:pt x="121624" y="671997"/>
                    <a:pt x="121949" y="674784"/>
                    <a:pt x="122484" y="677570"/>
                  </a:cubicBezTo>
                  <a:lnTo>
                    <a:pt x="354290" y="677570"/>
                  </a:lnTo>
                  <a:lnTo>
                    <a:pt x="354290" y="788874"/>
                  </a:lnTo>
                  <a:lnTo>
                    <a:pt x="29" y="788874"/>
                  </a:lnTo>
                  <a:lnTo>
                    <a:pt x="29" y="693153"/>
                  </a:lnTo>
                  <a:cubicBezTo>
                    <a:pt x="-574" y="650759"/>
                    <a:pt x="8424" y="610451"/>
                    <a:pt x="27023" y="572229"/>
                  </a:cubicBezTo>
                  <a:cubicBezTo>
                    <a:pt x="45622" y="534006"/>
                    <a:pt x="77443" y="491463"/>
                    <a:pt x="122484" y="444599"/>
                  </a:cubicBezTo>
                  <a:cubicBezTo>
                    <a:pt x="168504" y="396249"/>
                    <a:pt x="200300" y="353611"/>
                    <a:pt x="217872" y="316687"/>
                  </a:cubicBezTo>
                  <a:cubicBezTo>
                    <a:pt x="235443" y="279763"/>
                    <a:pt x="243810" y="241027"/>
                    <a:pt x="242974" y="200480"/>
                  </a:cubicBezTo>
                  <a:cubicBezTo>
                    <a:pt x="242764" y="166040"/>
                    <a:pt x="237047" y="142399"/>
                    <a:pt x="225821" y="129557"/>
                  </a:cubicBezTo>
                  <a:cubicBezTo>
                    <a:pt x="214594" y="116714"/>
                    <a:pt x="199115" y="110630"/>
                    <a:pt x="179382" y="111303"/>
                  </a:cubicBezTo>
                  <a:cubicBezTo>
                    <a:pt x="159649" y="111024"/>
                    <a:pt x="144169" y="116877"/>
                    <a:pt x="132943" y="128860"/>
                  </a:cubicBezTo>
                  <a:cubicBezTo>
                    <a:pt x="121717" y="140843"/>
                    <a:pt x="115999" y="160629"/>
                    <a:pt x="115790" y="188218"/>
                  </a:cubicBezTo>
                  <a:lnTo>
                    <a:pt x="115790" y="271821"/>
                  </a:lnTo>
                  <a:lnTo>
                    <a:pt x="29" y="271821"/>
                  </a:lnTo>
                  <a:lnTo>
                    <a:pt x="29" y="196021"/>
                  </a:lnTo>
                  <a:cubicBezTo>
                    <a:pt x="118" y="133259"/>
                    <a:pt x="15522" y="84991"/>
                    <a:pt x="46241" y="51215"/>
                  </a:cubicBezTo>
                  <a:cubicBezTo>
                    <a:pt x="76960" y="17440"/>
                    <a:pt x="122456" y="368"/>
                    <a:pt x="182729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 sz="8800">
                <a:solidFill>
                  <a:srgbClr val="FFFF00"/>
                </a:solidFill>
                <a:latin typeface="Bebas Neue" panose="020B0606020202050201" pitchFamily="34" charset="0"/>
              </a:endParaRPr>
            </a:p>
          </p:txBody>
        </p:sp>
        <p:sp>
          <p:nvSpPr>
            <p:cNvPr id="5" name="文字方塊 5">
              <a:extLst>
                <a:ext uri="{FF2B5EF4-FFF2-40B4-BE49-F238E27FC236}">
                  <a16:creationId xmlns:a16="http://schemas.microsoft.com/office/drawing/2014/main" id="{50FE3784-4A00-4F30-AC70-432A6DB4CB49}"/>
                </a:ext>
              </a:extLst>
            </p:cNvPr>
            <p:cNvSpPr txBox="1"/>
            <p:nvPr/>
          </p:nvSpPr>
          <p:spPr>
            <a:xfrm>
              <a:off x="6856190" y="1834440"/>
              <a:ext cx="359511" cy="797789"/>
            </a:xfrm>
            <a:custGeom>
              <a:avLst/>
              <a:gdLst/>
              <a:ahLst/>
              <a:cxnLst/>
              <a:rect l="l" t="t" r="r" b="b"/>
              <a:pathLst>
                <a:path w="359511" h="797789">
                  <a:moveTo>
                    <a:pt x="182700" y="0"/>
                  </a:moveTo>
                  <a:cubicBezTo>
                    <a:pt x="242968" y="368"/>
                    <a:pt x="288461" y="17441"/>
                    <a:pt x="319180" y="51220"/>
                  </a:cubicBezTo>
                  <a:cubicBezTo>
                    <a:pt x="334539" y="68109"/>
                    <a:pt x="346070" y="88623"/>
                    <a:pt x="353772" y="112763"/>
                  </a:cubicBezTo>
                  <a:lnTo>
                    <a:pt x="359511" y="153902"/>
                  </a:lnTo>
                  <a:lnTo>
                    <a:pt x="359511" y="275135"/>
                  </a:lnTo>
                  <a:lnTo>
                    <a:pt x="344660" y="317995"/>
                  </a:lnTo>
                  <a:cubicBezTo>
                    <a:pt x="330723" y="344205"/>
                    <a:pt x="309062" y="363374"/>
                    <a:pt x="279679" y="375500"/>
                  </a:cubicBezTo>
                  <a:lnTo>
                    <a:pt x="279679" y="377726"/>
                  </a:lnTo>
                  <a:cubicBezTo>
                    <a:pt x="310036" y="391243"/>
                    <a:pt x="331975" y="411801"/>
                    <a:pt x="345495" y="439399"/>
                  </a:cubicBezTo>
                  <a:lnTo>
                    <a:pt x="359511" y="482012"/>
                  </a:lnTo>
                  <a:lnTo>
                    <a:pt x="359511" y="643893"/>
                  </a:lnTo>
                  <a:lnTo>
                    <a:pt x="353772" y="685030"/>
                  </a:lnTo>
                  <a:cubicBezTo>
                    <a:pt x="346070" y="709168"/>
                    <a:pt x="334539" y="729681"/>
                    <a:pt x="319180" y="746570"/>
                  </a:cubicBezTo>
                  <a:cubicBezTo>
                    <a:pt x="288461" y="780348"/>
                    <a:pt x="242968" y="797421"/>
                    <a:pt x="182700" y="797789"/>
                  </a:cubicBezTo>
                  <a:cubicBezTo>
                    <a:pt x="122427" y="797421"/>
                    <a:pt x="76931" y="780348"/>
                    <a:pt x="46213" y="746570"/>
                  </a:cubicBezTo>
                  <a:cubicBezTo>
                    <a:pt x="15494" y="712792"/>
                    <a:pt x="90" y="664516"/>
                    <a:pt x="0" y="601742"/>
                  </a:cubicBezTo>
                  <a:lnTo>
                    <a:pt x="0" y="537068"/>
                  </a:lnTo>
                  <a:lnTo>
                    <a:pt x="115761" y="537068"/>
                  </a:lnTo>
                  <a:lnTo>
                    <a:pt x="115761" y="609547"/>
                  </a:lnTo>
                  <a:cubicBezTo>
                    <a:pt x="115970" y="637145"/>
                    <a:pt x="121688" y="656937"/>
                    <a:pt x="132914" y="668924"/>
                  </a:cubicBezTo>
                  <a:cubicBezTo>
                    <a:pt x="144141" y="680910"/>
                    <a:pt x="159620" y="686764"/>
                    <a:pt x="179353" y="686486"/>
                  </a:cubicBezTo>
                  <a:cubicBezTo>
                    <a:pt x="199086" y="687136"/>
                    <a:pt x="214566" y="681096"/>
                    <a:pt x="225792" y="668366"/>
                  </a:cubicBezTo>
                  <a:cubicBezTo>
                    <a:pt x="237018" y="655636"/>
                    <a:pt x="242736" y="632313"/>
                    <a:pt x="242945" y="598396"/>
                  </a:cubicBezTo>
                  <a:lnTo>
                    <a:pt x="242945" y="537068"/>
                  </a:lnTo>
                  <a:cubicBezTo>
                    <a:pt x="243084" y="501224"/>
                    <a:pt x="236669" y="475625"/>
                    <a:pt x="223700" y="460270"/>
                  </a:cubicBezTo>
                  <a:cubicBezTo>
                    <a:pt x="210731" y="444915"/>
                    <a:pt x="190370" y="437435"/>
                    <a:pt x="162619" y="437830"/>
                  </a:cubicBezTo>
                  <a:lnTo>
                    <a:pt x="121339" y="437830"/>
                  </a:lnTo>
                  <a:lnTo>
                    <a:pt x="121339" y="326526"/>
                  </a:lnTo>
                  <a:lnTo>
                    <a:pt x="169312" y="326526"/>
                  </a:lnTo>
                  <a:cubicBezTo>
                    <a:pt x="192392" y="326991"/>
                    <a:pt x="210382" y="321044"/>
                    <a:pt x="223282" y="308684"/>
                  </a:cubicBezTo>
                  <a:cubicBezTo>
                    <a:pt x="236181" y="296325"/>
                    <a:pt x="242736" y="274765"/>
                    <a:pt x="242945" y="244006"/>
                  </a:cubicBezTo>
                  <a:lnTo>
                    <a:pt x="242945" y="200516"/>
                  </a:lnTo>
                  <a:cubicBezTo>
                    <a:pt x="242736" y="166062"/>
                    <a:pt x="237018" y="142412"/>
                    <a:pt x="225792" y="129564"/>
                  </a:cubicBezTo>
                  <a:cubicBezTo>
                    <a:pt x="214566" y="116716"/>
                    <a:pt x="199086" y="110629"/>
                    <a:pt x="179353" y="111303"/>
                  </a:cubicBezTo>
                  <a:cubicBezTo>
                    <a:pt x="159620" y="111024"/>
                    <a:pt x="144141" y="116879"/>
                    <a:pt x="132914" y="128867"/>
                  </a:cubicBezTo>
                  <a:cubicBezTo>
                    <a:pt x="121688" y="140855"/>
                    <a:pt x="115970" y="160649"/>
                    <a:pt x="115761" y="188249"/>
                  </a:cubicBezTo>
                  <a:lnTo>
                    <a:pt x="115761" y="238430"/>
                  </a:lnTo>
                  <a:lnTo>
                    <a:pt x="0" y="238430"/>
                  </a:lnTo>
                  <a:lnTo>
                    <a:pt x="0" y="196055"/>
                  </a:lnTo>
                  <a:cubicBezTo>
                    <a:pt x="90" y="133277"/>
                    <a:pt x="15494" y="84998"/>
                    <a:pt x="46213" y="51220"/>
                  </a:cubicBezTo>
                  <a:cubicBezTo>
                    <a:pt x="76931" y="17441"/>
                    <a:pt x="122427" y="368"/>
                    <a:pt x="182700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 sz="8800">
                <a:solidFill>
                  <a:srgbClr val="FFFF00"/>
                </a:solidFill>
                <a:latin typeface="Bebas Neue" panose="020B0606020202050201" pitchFamily="34" charset="0"/>
              </a:endParaRPr>
            </a:p>
          </p:txBody>
        </p:sp>
        <p:cxnSp>
          <p:nvCxnSpPr>
            <p:cNvPr id="7" name="直線接點 14">
              <a:extLst>
                <a:ext uri="{FF2B5EF4-FFF2-40B4-BE49-F238E27FC236}">
                  <a16:creationId xmlns:a16="http://schemas.microsoft.com/office/drawing/2014/main" id="{B993511C-FF2D-47EB-9745-484F45ADC24B}"/>
                </a:ext>
              </a:extLst>
            </p:cNvPr>
            <p:cNvCxnSpPr>
              <a:cxnSpLocks/>
            </p:cNvCxnSpPr>
            <p:nvPr/>
          </p:nvCxnSpPr>
          <p:spPr>
            <a:xfrm>
              <a:off x="1200385" y="2787254"/>
              <a:ext cx="1524001" cy="14066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接點 16">
              <a:extLst>
                <a:ext uri="{FF2B5EF4-FFF2-40B4-BE49-F238E27FC236}">
                  <a16:creationId xmlns:a16="http://schemas.microsoft.com/office/drawing/2014/main" id="{8F0EEC0D-E7D2-43CC-A961-D4CE38EE905B}"/>
                </a:ext>
              </a:extLst>
            </p:cNvPr>
            <p:cNvCxnSpPr>
              <a:cxnSpLocks/>
            </p:cNvCxnSpPr>
            <p:nvPr/>
          </p:nvCxnSpPr>
          <p:spPr>
            <a:xfrm>
              <a:off x="3644900" y="2801320"/>
              <a:ext cx="1744980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19">
              <a:extLst>
                <a:ext uri="{FF2B5EF4-FFF2-40B4-BE49-F238E27FC236}">
                  <a16:creationId xmlns:a16="http://schemas.microsoft.com/office/drawing/2014/main" id="{2F96613D-CBC9-47D1-984A-F827F65F363B}"/>
                </a:ext>
              </a:extLst>
            </p:cNvPr>
            <p:cNvCxnSpPr>
              <a:cxnSpLocks/>
            </p:cNvCxnSpPr>
            <p:nvPr/>
          </p:nvCxnSpPr>
          <p:spPr>
            <a:xfrm>
              <a:off x="6178550" y="2816434"/>
              <a:ext cx="1790700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7D881E96-9046-450A-A053-EFBC286F0DC1}"/>
              </a:ext>
            </a:extLst>
          </p:cNvPr>
          <p:cNvSpPr txBox="1"/>
          <p:nvPr/>
        </p:nvSpPr>
        <p:spPr>
          <a:xfrm>
            <a:off x="1412265" y="1769071"/>
            <a:ext cx="685944" cy="2463512"/>
          </a:xfrm>
          <a:custGeom>
            <a:avLst/>
            <a:gdLst/>
            <a:ahLst/>
            <a:cxnLst/>
            <a:rect l="l" t="t" r="r" b="b"/>
            <a:pathLst>
              <a:path w="217173" h="779959">
                <a:moveTo>
                  <a:pt x="134800" y="0"/>
                </a:moveTo>
                <a:lnTo>
                  <a:pt x="217173" y="0"/>
                </a:lnTo>
                <a:lnTo>
                  <a:pt x="217173" y="779959"/>
                </a:lnTo>
                <a:lnTo>
                  <a:pt x="94726" y="779959"/>
                </a:lnTo>
                <a:lnTo>
                  <a:pt x="94726" y="184856"/>
                </a:lnTo>
                <a:lnTo>
                  <a:pt x="0" y="184856"/>
                </a:lnTo>
                <a:lnTo>
                  <a:pt x="0" y="98070"/>
                </a:lnTo>
                <a:cubicBezTo>
                  <a:pt x="45876" y="97257"/>
                  <a:pt x="77818" y="87459"/>
                  <a:pt x="95826" y="68677"/>
                </a:cubicBezTo>
                <a:cubicBezTo>
                  <a:pt x="113833" y="49894"/>
                  <a:pt x="126824" y="27002"/>
                  <a:pt x="134800" y="0"/>
                </a:cubicBezTo>
                <a:close/>
              </a:path>
            </a:pathLst>
          </a:custGeom>
          <a:solidFill>
            <a:srgbClr val="FFFFFF">
              <a:alpha val="15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 sz="8800">
              <a:solidFill>
                <a:srgbClr val="FFFF00"/>
              </a:solidFill>
              <a:latin typeface="Bebas Neue" panose="020B0606020202050201" pitchFamily="34" charset="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5DF0D238-02A3-4B0C-81C3-21796429BA92}"/>
              </a:ext>
            </a:extLst>
          </p:cNvPr>
          <p:cNvSpPr txBox="1"/>
          <p:nvPr/>
        </p:nvSpPr>
        <p:spPr>
          <a:xfrm>
            <a:off x="3876558" y="1740915"/>
            <a:ext cx="1154310" cy="2491668"/>
          </a:xfrm>
          <a:custGeom>
            <a:avLst/>
            <a:gdLst/>
            <a:ahLst/>
            <a:cxnLst/>
            <a:rect l="l" t="t" r="r" b="b"/>
            <a:pathLst>
              <a:path w="365460" h="788874">
                <a:moveTo>
                  <a:pt x="182729" y="0"/>
                </a:moveTo>
                <a:cubicBezTo>
                  <a:pt x="242997" y="368"/>
                  <a:pt x="288490" y="17440"/>
                  <a:pt x="319208" y="51215"/>
                </a:cubicBezTo>
                <a:cubicBezTo>
                  <a:pt x="349927" y="84991"/>
                  <a:pt x="365331" y="133259"/>
                  <a:pt x="365421" y="196021"/>
                </a:cubicBezTo>
                <a:cubicBezTo>
                  <a:pt x="366211" y="246647"/>
                  <a:pt x="355169" y="295879"/>
                  <a:pt x="332297" y="343719"/>
                </a:cubicBezTo>
                <a:cubicBezTo>
                  <a:pt x="309424" y="391558"/>
                  <a:pt x="269981" y="445249"/>
                  <a:pt x="213967" y="504792"/>
                </a:cubicBezTo>
                <a:cubicBezTo>
                  <a:pt x="178382" y="542854"/>
                  <a:pt x="153885" y="573462"/>
                  <a:pt x="140474" y="596615"/>
                </a:cubicBezTo>
                <a:cubicBezTo>
                  <a:pt x="127062" y="619769"/>
                  <a:pt x="120694" y="641180"/>
                  <a:pt x="121368" y="660850"/>
                </a:cubicBezTo>
                <a:cubicBezTo>
                  <a:pt x="121345" y="663637"/>
                  <a:pt x="121391" y="666423"/>
                  <a:pt x="121507" y="669210"/>
                </a:cubicBezTo>
                <a:cubicBezTo>
                  <a:pt x="121624" y="671997"/>
                  <a:pt x="121949" y="674784"/>
                  <a:pt x="122484" y="677570"/>
                </a:cubicBezTo>
                <a:lnTo>
                  <a:pt x="354290" y="677570"/>
                </a:lnTo>
                <a:lnTo>
                  <a:pt x="354290" y="788874"/>
                </a:lnTo>
                <a:lnTo>
                  <a:pt x="29" y="788874"/>
                </a:lnTo>
                <a:lnTo>
                  <a:pt x="29" y="693153"/>
                </a:lnTo>
                <a:cubicBezTo>
                  <a:pt x="-574" y="650759"/>
                  <a:pt x="8424" y="610451"/>
                  <a:pt x="27023" y="572229"/>
                </a:cubicBezTo>
                <a:cubicBezTo>
                  <a:pt x="45622" y="534006"/>
                  <a:pt x="77443" y="491463"/>
                  <a:pt x="122484" y="444599"/>
                </a:cubicBezTo>
                <a:cubicBezTo>
                  <a:pt x="168504" y="396249"/>
                  <a:pt x="200300" y="353611"/>
                  <a:pt x="217872" y="316687"/>
                </a:cubicBezTo>
                <a:cubicBezTo>
                  <a:pt x="235443" y="279763"/>
                  <a:pt x="243810" y="241027"/>
                  <a:pt x="242974" y="200480"/>
                </a:cubicBezTo>
                <a:cubicBezTo>
                  <a:pt x="242764" y="166040"/>
                  <a:pt x="237047" y="142399"/>
                  <a:pt x="225821" y="129557"/>
                </a:cubicBezTo>
                <a:cubicBezTo>
                  <a:pt x="214594" y="116714"/>
                  <a:pt x="199115" y="110630"/>
                  <a:pt x="179382" y="111303"/>
                </a:cubicBezTo>
                <a:cubicBezTo>
                  <a:pt x="159649" y="111024"/>
                  <a:pt x="144169" y="116877"/>
                  <a:pt x="132943" y="128860"/>
                </a:cubicBezTo>
                <a:cubicBezTo>
                  <a:pt x="121717" y="140843"/>
                  <a:pt x="115999" y="160629"/>
                  <a:pt x="115790" y="188218"/>
                </a:cubicBezTo>
                <a:lnTo>
                  <a:pt x="115790" y="271821"/>
                </a:lnTo>
                <a:lnTo>
                  <a:pt x="29" y="271821"/>
                </a:lnTo>
                <a:lnTo>
                  <a:pt x="29" y="196021"/>
                </a:lnTo>
                <a:cubicBezTo>
                  <a:pt x="118" y="133259"/>
                  <a:pt x="15522" y="84991"/>
                  <a:pt x="46241" y="51215"/>
                </a:cubicBezTo>
                <a:cubicBezTo>
                  <a:pt x="76960" y="17440"/>
                  <a:pt x="122456" y="368"/>
                  <a:pt x="182729" y="0"/>
                </a:cubicBezTo>
                <a:close/>
              </a:path>
            </a:pathLst>
          </a:custGeom>
          <a:solidFill>
            <a:srgbClr val="FFFFFF">
              <a:alpha val="15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 sz="8800">
              <a:solidFill>
                <a:srgbClr val="FFFF00"/>
              </a:solidFill>
              <a:latin typeface="Bebas Neue" panose="020B0606020202050201" pitchFamily="34" charset="0"/>
            </a:endParaRPr>
          </a:p>
        </p:txBody>
      </p:sp>
      <p:sp>
        <p:nvSpPr>
          <p:cNvPr id="22" name="文字方塊 7">
            <a:extLst>
              <a:ext uri="{FF2B5EF4-FFF2-40B4-BE49-F238E27FC236}">
                <a16:creationId xmlns:a16="http://schemas.microsoft.com/office/drawing/2014/main" id="{8560B2E8-E9CC-40CF-882E-E47509C29F44}"/>
              </a:ext>
            </a:extLst>
          </p:cNvPr>
          <p:cNvSpPr txBox="1"/>
          <p:nvPr/>
        </p:nvSpPr>
        <p:spPr>
          <a:xfrm>
            <a:off x="775532" y="2628323"/>
            <a:ext cx="2316820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TW" altLang="en-US" b="1" dirty="0">
                <a:solidFill>
                  <a:srgbClr val="09F3FF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Access Web UI via 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TW" b="1" dirty="0">
                <a:solidFill>
                  <a:srgbClr val="09F3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192.168.0.1</a:t>
            </a:r>
          </a:p>
          <a:p>
            <a:pPr algn="ctr"/>
            <a:r>
              <a:rPr lang="zh-TW" altLang="en-US" dirty="0">
                <a:solidFill>
                  <a:srgbClr val="FFFF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 </a:t>
            </a:r>
            <a:r>
              <a:rPr lang="en-US" altLang="zh-TW" dirty="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(admin/</a:t>
            </a:r>
            <a:r>
              <a:rPr lang="en-US" altLang="zh-TW" dirty="0" err="1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pfsense</a:t>
            </a:r>
            <a:r>
              <a:rPr lang="en-US" altLang="zh-TW" dirty="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)</a:t>
            </a:r>
            <a:endParaRPr lang="zh-TW" altLang="en-US" dirty="0">
              <a:solidFill>
                <a:schemeClr val="bg1"/>
              </a:solidFill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</p:txBody>
      </p:sp>
      <p:sp>
        <p:nvSpPr>
          <p:cNvPr id="24" name="文字方塊 7">
            <a:extLst>
              <a:ext uri="{FF2B5EF4-FFF2-40B4-BE49-F238E27FC236}">
                <a16:creationId xmlns:a16="http://schemas.microsoft.com/office/drawing/2014/main" id="{C144E12B-C4A9-47B4-A8C7-B4E93A75997A}"/>
              </a:ext>
            </a:extLst>
          </p:cNvPr>
          <p:cNvSpPr txBox="1"/>
          <p:nvPr/>
        </p:nvSpPr>
        <p:spPr>
          <a:xfrm>
            <a:off x="3429458" y="2766823"/>
            <a:ext cx="2069776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TW" altLang="en-US" b="1">
                <a:solidFill>
                  <a:srgbClr val="09F3FF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Go through initial wizard</a:t>
            </a:r>
            <a:endParaRPr lang="zh-TW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文字方塊 7">
            <a:extLst>
              <a:ext uri="{FF2B5EF4-FFF2-40B4-BE49-F238E27FC236}">
                <a16:creationId xmlns:a16="http://schemas.microsoft.com/office/drawing/2014/main" id="{6319D24F-9691-461A-86A1-65F16F038F39}"/>
              </a:ext>
            </a:extLst>
          </p:cNvPr>
          <p:cNvSpPr txBox="1"/>
          <p:nvPr/>
        </p:nvSpPr>
        <p:spPr>
          <a:xfrm>
            <a:off x="6021560" y="2489824"/>
            <a:ext cx="2470265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TW" altLang="en-US" b="1">
                <a:solidFill>
                  <a:srgbClr val="09F3FF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Disable </a:t>
            </a:r>
            <a:r>
              <a:rPr lang="en-US" altLang="zh-TW" b="1">
                <a:solidFill>
                  <a:srgbClr val="09F3FF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hardware</a:t>
            </a:r>
            <a:r>
              <a:rPr lang="zh-TW" altLang="en-US" b="1">
                <a:solidFill>
                  <a:srgbClr val="09F3FF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 </a:t>
            </a:r>
            <a:r>
              <a:rPr lang="en-US" altLang="zh-TW" b="1">
                <a:solidFill>
                  <a:srgbClr val="09F3FF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checksum.</a:t>
            </a:r>
            <a:r>
              <a:rPr lang="zh-TW" altLang="en-US" b="1">
                <a:solidFill>
                  <a:srgbClr val="09F3FF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 </a:t>
            </a:r>
            <a:endParaRPr lang="en-US" altLang="zh-TW" b="1">
              <a:solidFill>
                <a:srgbClr val="09F3FF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ctr"/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[System]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 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&gt;[Advanced]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 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&gt;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 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[Networking]</a:t>
            </a:r>
            <a:endParaRPr lang="zh-TW" altLang="en-US">
              <a:solidFill>
                <a:schemeClr val="bg1"/>
              </a:solidFill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09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2F40F500-D51D-42E7-A829-65B2402108CA}"/>
              </a:ext>
            </a:extLst>
          </p:cNvPr>
          <p:cNvSpPr txBox="1"/>
          <p:nvPr/>
        </p:nvSpPr>
        <p:spPr>
          <a:xfrm>
            <a:off x="234800" y="4467829"/>
            <a:ext cx="418044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</a:pPr>
            <a:r>
              <a:rPr lang="en-US" altLang="zh-TW" sz="700" b="1">
                <a:solidFill>
                  <a:schemeClr val="bg1"/>
                </a:solidFill>
                <a:latin typeface="Arial"/>
                <a:ea typeface="微軟正黑體" pitchFamily="34" charset="-120"/>
                <a:cs typeface="Arial"/>
                <a:sym typeface="Arial"/>
              </a:rPr>
              <a:t>Copyright © 2019 QNAP Systems, Inc. All rights reserved. QNAP® and other names of QNAP Products are proprietary marks or registered trademarks of QNAP Systems, Inc. Other products and company names mentioned herein are trademarks of their respective holders.</a:t>
            </a:r>
            <a:endParaRPr lang="zh-TW" altLang="en-US" sz="700" b="1">
              <a:solidFill>
                <a:schemeClr val="bg1"/>
              </a:solidFill>
              <a:latin typeface="Arial"/>
              <a:ea typeface="微軟正黑體" pitchFamily="34" charset="-12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0269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A7F87D-13E5-43EF-B0CD-638AB087F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9248"/>
            <a:ext cx="9144000" cy="493563"/>
          </a:xfrm>
        </p:spPr>
        <p:txBody>
          <a:bodyPr/>
          <a:lstStyle/>
          <a:p>
            <a:pPr algn="ctr"/>
            <a:r>
              <a:rPr lang="en-US" altLang="zh-TW"/>
              <a:t>Agenda</a:t>
            </a:r>
            <a:endParaRPr lang="zh-TW" altLang="en-US" sz="3600" b="1"/>
          </a:p>
        </p:txBody>
      </p:sp>
      <p:sp>
        <p:nvSpPr>
          <p:cNvPr id="3" name="文字方塊 2" hidden="1">
            <a:extLst>
              <a:ext uri="{FF2B5EF4-FFF2-40B4-BE49-F238E27FC236}">
                <a16:creationId xmlns:a16="http://schemas.microsoft.com/office/drawing/2014/main" id="{3DA9F668-9493-664F-8448-1177DC364755}"/>
              </a:ext>
            </a:extLst>
          </p:cNvPr>
          <p:cNvSpPr txBox="1"/>
          <p:nvPr/>
        </p:nvSpPr>
        <p:spPr>
          <a:xfrm>
            <a:off x="2090726" y="4973425"/>
            <a:ext cx="51387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altLang="zh-TW"/>
              <a:t>What</a:t>
            </a:r>
            <a:r>
              <a:rPr lang="zh-TW" altLang="en-US"/>
              <a:t> </a:t>
            </a:r>
            <a:r>
              <a:rPr lang="en-US" altLang="zh-TW"/>
              <a:t>is</a:t>
            </a:r>
            <a:r>
              <a:rPr lang="zh-TW" altLang="en-US"/>
              <a:t> </a:t>
            </a:r>
            <a:r>
              <a:rPr lang="en-US" altLang="zh-TW"/>
              <a:t>router</a:t>
            </a:r>
            <a:r>
              <a:rPr lang="zh-TW" altLang="en-US"/>
              <a:t> </a:t>
            </a:r>
            <a:r>
              <a:rPr lang="en-US" altLang="zh-TW"/>
              <a:t>software?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altLang="zh-TW"/>
              <a:t>Turn</a:t>
            </a:r>
            <a:r>
              <a:rPr lang="zh-TW" altLang="en-US"/>
              <a:t> </a:t>
            </a:r>
            <a:r>
              <a:rPr lang="en-US" altLang="zh-TW"/>
              <a:t>your</a:t>
            </a:r>
            <a:r>
              <a:rPr lang="zh-TW" altLang="en-US"/>
              <a:t> </a:t>
            </a:r>
            <a:r>
              <a:rPr lang="en-US" altLang="zh-TW"/>
              <a:t>NAS</a:t>
            </a:r>
            <a:r>
              <a:rPr lang="zh-TW" altLang="en-US"/>
              <a:t> </a:t>
            </a:r>
            <a:r>
              <a:rPr lang="en-US" altLang="zh-TW"/>
              <a:t>into</a:t>
            </a:r>
            <a:r>
              <a:rPr lang="zh-TW" altLang="en-US"/>
              <a:t> </a:t>
            </a:r>
            <a:r>
              <a:rPr lang="en-US" altLang="zh-TW"/>
              <a:t>a</a:t>
            </a:r>
            <a:r>
              <a:rPr lang="zh-TW" altLang="en-US"/>
              <a:t> </a:t>
            </a:r>
            <a:r>
              <a:rPr lang="en-US" altLang="zh-TW"/>
              <a:t>virtual</a:t>
            </a:r>
            <a:r>
              <a:rPr lang="zh-TW" altLang="en-US"/>
              <a:t> </a:t>
            </a:r>
            <a:r>
              <a:rPr lang="en-US" altLang="zh-TW"/>
              <a:t>router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kumimoji="1" lang="en-US" altLang="zh-TW"/>
              <a:t>Profound</a:t>
            </a:r>
            <a:r>
              <a:rPr kumimoji="1" lang="zh-TW" altLang="en-US"/>
              <a:t> </a:t>
            </a:r>
            <a:r>
              <a:rPr kumimoji="1" lang="en-US" altLang="zh-TW"/>
              <a:t>environment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kumimoji="1" lang="en-US" altLang="zh-TW"/>
              <a:t>Flexible</a:t>
            </a:r>
            <a:r>
              <a:rPr kumimoji="1" lang="zh-TW" altLang="en-US"/>
              <a:t> </a:t>
            </a:r>
            <a:r>
              <a:rPr kumimoji="1" lang="en-US" altLang="zh-TW"/>
              <a:t>virtual</a:t>
            </a:r>
            <a:r>
              <a:rPr kumimoji="1" lang="zh-TW" altLang="en-US"/>
              <a:t> </a:t>
            </a:r>
            <a:r>
              <a:rPr kumimoji="1" lang="en-US" altLang="zh-TW"/>
              <a:t>infrastructure</a:t>
            </a:r>
            <a:r>
              <a:rPr kumimoji="1" lang="zh-TW" altLang="en-US"/>
              <a:t> </a:t>
            </a:r>
            <a:r>
              <a:rPr kumimoji="1" lang="en-US" altLang="zh-TW"/>
              <a:t>on</a:t>
            </a:r>
            <a:r>
              <a:rPr kumimoji="1" lang="zh-TW" altLang="en-US"/>
              <a:t> </a:t>
            </a:r>
            <a:r>
              <a:rPr kumimoji="1" lang="en-US" altLang="zh-TW"/>
              <a:t>demand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kumimoji="1" lang="en-US" altLang="zh-TW"/>
              <a:t>Easy</a:t>
            </a:r>
            <a:r>
              <a:rPr kumimoji="1" lang="zh-TW" altLang="en-US"/>
              <a:t> </a:t>
            </a:r>
            <a:r>
              <a:rPr kumimoji="1" lang="en-US" altLang="zh-TW"/>
              <a:t>to</a:t>
            </a:r>
            <a:r>
              <a:rPr kumimoji="1" lang="zh-TW" altLang="en-US"/>
              <a:t> </a:t>
            </a:r>
            <a:r>
              <a:rPr kumimoji="1" lang="en-US" altLang="zh-TW"/>
              <a:t>manage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kumimoji="1" lang="en-US" altLang="zh-TW"/>
              <a:t>Router</a:t>
            </a:r>
            <a:r>
              <a:rPr kumimoji="1" lang="zh-TW" altLang="en-US"/>
              <a:t> </a:t>
            </a:r>
            <a:r>
              <a:rPr kumimoji="1" lang="en-US" altLang="zh-TW"/>
              <a:t>software</a:t>
            </a:r>
            <a:r>
              <a:rPr kumimoji="1" lang="zh-TW" altLang="en-US"/>
              <a:t> </a:t>
            </a:r>
            <a:r>
              <a:rPr kumimoji="1" lang="en-US" altLang="zh-TW"/>
              <a:t>introduction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kumimoji="1" lang="en-US" altLang="zh-TW"/>
              <a:t>How</a:t>
            </a:r>
            <a:r>
              <a:rPr kumimoji="1" lang="zh-TW" altLang="en-US"/>
              <a:t> </a:t>
            </a:r>
            <a:r>
              <a:rPr kumimoji="1" lang="en-US" altLang="zh-TW"/>
              <a:t>to</a:t>
            </a:r>
            <a:r>
              <a:rPr kumimoji="1" lang="zh-TW" altLang="en-US"/>
              <a:t> </a:t>
            </a:r>
            <a:r>
              <a:rPr kumimoji="1" lang="en-US" altLang="zh-TW"/>
              <a:t>setup</a:t>
            </a:r>
            <a:r>
              <a:rPr kumimoji="1" lang="zh-TW" altLang="en-US"/>
              <a:t> </a:t>
            </a:r>
            <a:r>
              <a:rPr kumimoji="1" lang="en-US" altLang="zh-TW"/>
              <a:t>it</a:t>
            </a:r>
            <a:r>
              <a:rPr kumimoji="1" lang="zh-TW" altLang="en-US"/>
              <a:t> </a:t>
            </a:r>
            <a:endParaRPr kumimoji="1" lang="en-US" altLang="zh-TW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35BA9792-C471-473F-BE2E-DF5288B0C998}"/>
              </a:ext>
            </a:extLst>
          </p:cNvPr>
          <p:cNvSpPr txBox="1"/>
          <p:nvPr/>
        </p:nvSpPr>
        <p:spPr>
          <a:xfrm>
            <a:off x="356739" y="1944298"/>
            <a:ext cx="262159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2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What</a:t>
            </a:r>
            <a:r>
              <a:rPr lang="zh-TW" altLang="en-US" sz="2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is</a:t>
            </a:r>
            <a:r>
              <a:rPr lang="zh-TW" altLang="en-US" sz="2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Router</a:t>
            </a:r>
            <a:r>
              <a:rPr lang="zh-TW" altLang="en-US" sz="2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Software?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AA6CE31E-FE4B-49A6-A036-654B4429524C}"/>
              </a:ext>
            </a:extLst>
          </p:cNvPr>
          <p:cNvSpPr txBox="1"/>
          <p:nvPr/>
        </p:nvSpPr>
        <p:spPr>
          <a:xfrm>
            <a:off x="3278358" y="1452057"/>
            <a:ext cx="2896023" cy="17266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indent="-182245"/>
            <a:r>
              <a:rPr lang="en-US" altLang="zh-TW" sz="2000" b="1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Turn</a:t>
            </a:r>
            <a:r>
              <a:rPr lang="zh-TW" altLang="en-US" sz="2000" b="1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US" altLang="zh-TW" sz="2000" b="1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Your</a:t>
            </a:r>
            <a:r>
              <a:rPr lang="zh-TW" altLang="en-US" sz="2000" b="1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US" altLang="zh-TW" sz="2000" b="1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NAS</a:t>
            </a:r>
            <a:r>
              <a:rPr lang="zh-TW" altLang="en-US" sz="2000" b="1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 </a:t>
            </a:r>
            <a:endParaRPr lang="zh-TW" altLang="en-US" sz="2000" dirty="0">
              <a:solidFill>
                <a:schemeClr val="bg1"/>
              </a:solidFill>
              <a:latin typeface="Arial"/>
              <a:ea typeface="微軟正黑體"/>
              <a:cs typeface="Arial"/>
            </a:endParaRPr>
          </a:p>
          <a:p>
            <a:pPr indent="-182245"/>
            <a:r>
              <a:rPr lang="en-US" altLang="zh-TW" sz="2000" b="1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into</a:t>
            </a:r>
            <a:r>
              <a:rPr lang="zh-TW" altLang="en-US" sz="2000" b="1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US" altLang="zh-TW" sz="2000" b="1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a</a:t>
            </a:r>
            <a:r>
              <a:rPr lang="zh-TW" altLang="en-US" sz="2000" b="1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US" altLang="zh-TW" sz="2000" b="1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Virtual</a:t>
            </a:r>
            <a:r>
              <a:rPr lang="zh-TW" altLang="en-US" sz="2000" b="1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US" altLang="zh-TW" sz="2000" b="1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Router</a:t>
            </a:r>
            <a:endParaRPr lang="zh-TW" altLang="en-US" sz="2000" dirty="0">
              <a:solidFill>
                <a:schemeClr val="bg1"/>
              </a:solidFill>
              <a:latin typeface="Arial"/>
              <a:ea typeface="微軟正黑體"/>
              <a:cs typeface="Arial"/>
            </a:endParaRPr>
          </a:p>
          <a:p>
            <a:pPr marL="182245" lvl="1" indent="-182245" fontAlgn="base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1" lang="en-US" altLang="zh-TW" sz="1600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Profound</a:t>
            </a:r>
            <a:r>
              <a:rPr kumimoji="1" lang="zh-TW" altLang="en-US" sz="1600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 </a:t>
            </a:r>
            <a:r>
              <a:rPr kumimoji="1" lang="en-US" altLang="zh-TW" sz="1600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environment</a:t>
            </a:r>
            <a:endParaRPr lang="en-US" altLang="zh-TW" sz="1600" dirty="0">
              <a:solidFill>
                <a:schemeClr val="bg1"/>
              </a:solidFill>
              <a:latin typeface="Arial"/>
              <a:ea typeface="微軟正黑體"/>
              <a:cs typeface="Arial"/>
            </a:endParaRPr>
          </a:p>
          <a:p>
            <a:pPr marL="182245" lvl="1" indent="-182245" fontAlgn="base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1" lang="en-US" altLang="zh-TW" sz="1600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Flexible</a:t>
            </a:r>
            <a:r>
              <a:rPr kumimoji="1" lang="zh-TW" altLang="en-US" sz="1600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 </a:t>
            </a:r>
            <a:r>
              <a:rPr kumimoji="1" lang="en-US" altLang="zh-TW" sz="1600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virtual</a:t>
            </a:r>
            <a:r>
              <a:rPr kumimoji="1" lang="zh-TW" altLang="en-US" sz="1600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 </a:t>
            </a:r>
            <a:r>
              <a:rPr kumimoji="1" lang="en-US" altLang="zh-TW" sz="1600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infrastructure</a:t>
            </a:r>
            <a:r>
              <a:rPr kumimoji="1" lang="zh-TW" altLang="en-US" sz="1600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 </a:t>
            </a:r>
            <a:r>
              <a:rPr kumimoji="1" lang="en-US" altLang="zh-TW" sz="1600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on</a:t>
            </a:r>
            <a:r>
              <a:rPr kumimoji="1" lang="zh-TW" altLang="en-US" sz="1600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 </a:t>
            </a:r>
            <a:r>
              <a:rPr kumimoji="1" lang="en-US" altLang="zh-TW" sz="1600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demand</a:t>
            </a:r>
            <a:endParaRPr lang="en-US" altLang="zh-TW" sz="1600" dirty="0">
              <a:solidFill>
                <a:schemeClr val="bg1"/>
              </a:solidFill>
              <a:latin typeface="Arial"/>
              <a:ea typeface="微軟正黑體"/>
              <a:cs typeface="Arial"/>
            </a:endParaRPr>
          </a:p>
          <a:p>
            <a:pPr marL="182245" lvl="1" indent="-182245" fontAlgn="base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1" lang="en-US" altLang="zh-TW" sz="1600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Easy</a:t>
            </a:r>
            <a:r>
              <a:rPr kumimoji="1" lang="zh-TW" altLang="en-US" sz="1600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 </a:t>
            </a:r>
            <a:r>
              <a:rPr kumimoji="1" lang="en-US" altLang="zh-TW" sz="1600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to</a:t>
            </a:r>
            <a:r>
              <a:rPr kumimoji="1" lang="zh-TW" altLang="en-US" sz="1600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 </a:t>
            </a:r>
            <a:r>
              <a:rPr kumimoji="1" lang="en-US" altLang="zh-TW" sz="1600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manage</a:t>
            </a:r>
            <a:endParaRPr lang="en-US" altLang="zh-TW" sz="1600" dirty="0">
              <a:solidFill>
                <a:schemeClr val="bg1"/>
              </a:solidFill>
              <a:latin typeface="Arial"/>
              <a:ea typeface="微軟正黑體"/>
              <a:cs typeface="Arial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F41551E8-A54A-4B0C-BD75-FB2EAF1A50F7}"/>
              </a:ext>
            </a:extLst>
          </p:cNvPr>
          <p:cNvSpPr txBox="1"/>
          <p:nvPr/>
        </p:nvSpPr>
        <p:spPr>
          <a:xfrm>
            <a:off x="6306067" y="1821186"/>
            <a:ext cx="2412954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TW" sz="2200" b="1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Router</a:t>
            </a:r>
            <a:r>
              <a:rPr lang="zh-TW" altLang="en-US" sz="2200" b="1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200" b="1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Software</a:t>
            </a:r>
            <a:r>
              <a:rPr lang="zh-TW" altLang="en-US" sz="2200" b="1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200" b="1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Introduction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kumimoji="1" lang="en-US" altLang="zh-TW" sz="1600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How</a:t>
            </a:r>
            <a:r>
              <a:rPr kumimoji="1" lang="zh-TW" altLang="en-US" sz="1600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 </a:t>
            </a:r>
            <a:r>
              <a:rPr kumimoji="1" lang="en-US" altLang="zh-TW" sz="1600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to</a:t>
            </a:r>
            <a:r>
              <a:rPr kumimoji="1" lang="zh-TW" altLang="en-US" sz="1600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 </a:t>
            </a:r>
            <a:r>
              <a:rPr kumimoji="1" lang="en-US" altLang="zh-TW" sz="1600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set</a:t>
            </a:r>
            <a:r>
              <a:rPr kumimoji="1" lang="zh-TW" altLang="en-US" sz="1600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 </a:t>
            </a:r>
            <a:r>
              <a:rPr kumimoji="1" lang="en-US" altLang="zh-TW" sz="1600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it</a:t>
            </a:r>
            <a:r>
              <a:rPr kumimoji="1" lang="zh-TW" altLang="en-US" sz="1600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 </a:t>
            </a:r>
            <a:r>
              <a:rPr kumimoji="1" lang="en-US" altLang="zh-TW" sz="1600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up</a:t>
            </a:r>
          </a:p>
        </p:txBody>
      </p:sp>
      <p:pic>
        <p:nvPicPr>
          <p:cNvPr id="8" name="圖片 7" descr="一張含有 藍色, 坐 的圖片&#10;&#10;自動產生的描述">
            <a:extLst>
              <a:ext uri="{FF2B5EF4-FFF2-40B4-BE49-F238E27FC236}">
                <a16:creationId xmlns:a16="http://schemas.microsoft.com/office/drawing/2014/main" id="{58CDC0AF-A74D-4A63-8572-9B881D1C931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842" y="3419062"/>
            <a:ext cx="310489" cy="344010"/>
          </a:xfrm>
          <a:prstGeom prst="rect">
            <a:avLst/>
          </a:prstGeom>
        </p:spPr>
      </p:pic>
      <p:pic>
        <p:nvPicPr>
          <p:cNvPr id="10" name="圖片 9" descr="一張含有 藍色, 坐 的圖片&#10;&#10;自動產生的描述">
            <a:extLst>
              <a:ext uri="{FF2B5EF4-FFF2-40B4-BE49-F238E27FC236}">
                <a16:creationId xmlns:a16="http://schemas.microsoft.com/office/drawing/2014/main" id="{EB0DA84A-E19C-4926-A43F-14D0FB2BC7A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520" y="3419062"/>
            <a:ext cx="310489" cy="344010"/>
          </a:xfrm>
          <a:prstGeom prst="rect">
            <a:avLst/>
          </a:prstGeom>
        </p:spPr>
      </p:pic>
      <p:pic>
        <p:nvPicPr>
          <p:cNvPr id="11" name="圖片 10" descr="一張含有 藍色, 坐 的圖片&#10;&#10;自動產生的描述">
            <a:extLst>
              <a:ext uri="{FF2B5EF4-FFF2-40B4-BE49-F238E27FC236}">
                <a16:creationId xmlns:a16="http://schemas.microsoft.com/office/drawing/2014/main" id="{A9EA62C2-634F-4AC5-9A7D-BA9C68D3CB0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0198" y="3419062"/>
            <a:ext cx="310489" cy="34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7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556 L 0.21823 -0.0024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3" y="1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0556 L 0.21823 -0.00247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3" y="15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0.00556 L 0.21823 -0.0024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3" y="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C5199284-A079-4EC0-9A02-D105DF8D0181}"/>
              </a:ext>
            </a:extLst>
          </p:cNvPr>
          <p:cNvSpPr/>
          <p:nvPr/>
        </p:nvSpPr>
        <p:spPr>
          <a:xfrm rot="5400000">
            <a:off x="4537453" y="505383"/>
            <a:ext cx="3676740" cy="482225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9F3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2" name="矩形: 圓角 21">
            <a:extLst>
              <a:ext uri="{FF2B5EF4-FFF2-40B4-BE49-F238E27FC236}">
                <a16:creationId xmlns:a16="http://schemas.microsoft.com/office/drawing/2014/main" id="{90C8185C-D2A5-44B9-BC8B-5C944791E21E}"/>
              </a:ext>
            </a:extLst>
          </p:cNvPr>
          <p:cNvSpPr/>
          <p:nvPr/>
        </p:nvSpPr>
        <p:spPr>
          <a:xfrm>
            <a:off x="4369735" y="3489878"/>
            <a:ext cx="2057191" cy="354509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Router Software</a:t>
            </a:r>
            <a:endParaRPr lang="zh-TW" altLang="en-US" b="1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20" name="群組 19" hidden="1">
            <a:extLst>
              <a:ext uri="{FF2B5EF4-FFF2-40B4-BE49-F238E27FC236}">
                <a16:creationId xmlns:a16="http://schemas.microsoft.com/office/drawing/2014/main" id="{EF42A790-F2A3-4647-B94E-3D5675ADE5EC}"/>
              </a:ext>
            </a:extLst>
          </p:cNvPr>
          <p:cNvGrpSpPr/>
          <p:nvPr/>
        </p:nvGrpSpPr>
        <p:grpSpPr>
          <a:xfrm>
            <a:off x="2514600" y="-4305300"/>
            <a:ext cx="20512242" cy="18897600"/>
            <a:chOff x="2514600" y="-4305300"/>
            <a:chExt cx="20512242" cy="18897600"/>
          </a:xfrm>
        </p:grpSpPr>
        <p:sp>
          <p:nvSpPr>
            <p:cNvPr id="17" name="橢圓 16">
              <a:extLst>
                <a:ext uri="{FF2B5EF4-FFF2-40B4-BE49-F238E27FC236}">
                  <a16:creationId xmlns:a16="http://schemas.microsoft.com/office/drawing/2014/main" id="{2E09E13C-9727-4058-8B20-A8F1AC6FCAF0}"/>
                </a:ext>
              </a:extLst>
            </p:cNvPr>
            <p:cNvSpPr/>
            <p:nvPr/>
          </p:nvSpPr>
          <p:spPr>
            <a:xfrm>
              <a:off x="4129242" y="-4305300"/>
              <a:ext cx="18897600" cy="188976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05CA8FC9-48BA-472D-80E6-A18C003D05A6}"/>
                </a:ext>
              </a:extLst>
            </p:cNvPr>
            <p:cNvSpPr/>
            <p:nvPr/>
          </p:nvSpPr>
          <p:spPr>
            <a:xfrm>
              <a:off x="2514600" y="1381125"/>
              <a:ext cx="6429375" cy="35623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4" name="手繪多邊形: 圖案 13" hidden="1">
            <a:extLst>
              <a:ext uri="{FF2B5EF4-FFF2-40B4-BE49-F238E27FC236}">
                <a16:creationId xmlns:a16="http://schemas.microsoft.com/office/drawing/2014/main" id="{E03C9407-FDAD-4AA6-8312-5587B566F45C}"/>
              </a:ext>
            </a:extLst>
          </p:cNvPr>
          <p:cNvSpPr/>
          <p:nvPr/>
        </p:nvSpPr>
        <p:spPr>
          <a:xfrm>
            <a:off x="3730171" y="1363980"/>
            <a:ext cx="5223329" cy="3581400"/>
          </a:xfrm>
          <a:custGeom>
            <a:avLst/>
            <a:gdLst>
              <a:gd name="connsiteX0" fmla="*/ 5312229 w 5312229"/>
              <a:gd name="connsiteY0" fmla="*/ 0 h 3672114"/>
              <a:gd name="connsiteX1" fmla="*/ 5312229 w 5312229"/>
              <a:gd name="connsiteY1" fmla="*/ 3672114 h 3672114"/>
              <a:gd name="connsiteX2" fmla="*/ 0 w 5312229"/>
              <a:gd name="connsiteY2" fmla="*/ 3672114 h 3672114"/>
              <a:gd name="connsiteX3" fmla="*/ 1059543 w 5312229"/>
              <a:gd name="connsiteY3" fmla="*/ 29029 h 3672114"/>
              <a:gd name="connsiteX4" fmla="*/ 5312229 w 5312229"/>
              <a:gd name="connsiteY4" fmla="*/ 0 h 367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12229" h="3672114">
                <a:moveTo>
                  <a:pt x="5312229" y="0"/>
                </a:moveTo>
                <a:lnTo>
                  <a:pt x="5312229" y="3672114"/>
                </a:lnTo>
                <a:lnTo>
                  <a:pt x="0" y="3672114"/>
                </a:lnTo>
                <a:lnTo>
                  <a:pt x="1059543" y="29029"/>
                </a:lnTo>
                <a:lnTo>
                  <a:pt x="5312229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Router Software</a:t>
            </a:r>
          </a:p>
        </p:txBody>
      </p:sp>
      <p:cxnSp>
        <p:nvCxnSpPr>
          <p:cNvPr id="9" name="Straight Connector 8" hidden="1"/>
          <p:cNvCxnSpPr>
            <a:cxnSpLocks/>
          </p:cNvCxnSpPr>
          <p:nvPr/>
        </p:nvCxnSpPr>
        <p:spPr>
          <a:xfrm flipH="1">
            <a:off x="3562107" y="1343025"/>
            <a:ext cx="1114426" cy="3667125"/>
          </a:xfrm>
          <a:prstGeom prst="line">
            <a:avLst/>
          </a:prstGeom>
          <a:ln w="76200">
            <a:solidFill>
              <a:srgbClr val="0900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4694" y="1416287"/>
            <a:ext cx="1622101" cy="101399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9369" y="1830084"/>
            <a:ext cx="2388521" cy="149309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mage result for router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4527" y="1416287"/>
            <a:ext cx="1992983" cy="149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lated image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7723" y="2033236"/>
            <a:ext cx="1616386" cy="128993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mage result for pfsense 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4098" y="2483869"/>
            <a:ext cx="1492469" cy="43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ross 6"/>
          <p:cNvSpPr/>
          <p:nvPr/>
        </p:nvSpPr>
        <p:spPr>
          <a:xfrm>
            <a:off x="6352707" y="2184870"/>
            <a:ext cx="462455" cy="456034"/>
          </a:xfrm>
          <a:prstGeom prst="plus">
            <a:avLst>
              <a:gd name="adj" fmla="val 3882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359791" y="3844387"/>
            <a:ext cx="4518078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TW" sz="1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Running</a:t>
            </a:r>
            <a:r>
              <a:rPr lang="zh-TW" altLang="en-US" sz="1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en-US" altLang="zh-TW" sz="1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software-based</a:t>
            </a:r>
            <a:r>
              <a:rPr lang="zh-TW" altLang="en-US" sz="1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en-US" altLang="zh-TW" sz="1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routers</a:t>
            </a:r>
            <a:r>
              <a:rPr lang="zh-TW" altLang="en-US" sz="1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en-US" sz="1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in</a:t>
            </a:r>
            <a:r>
              <a:rPr lang="zh-TW" altLang="en-US" sz="1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en-US" sz="1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</a:t>
            </a:r>
            <a:r>
              <a:rPr lang="zh-TW" altLang="en-US" sz="1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en-US" altLang="zh-TW" sz="1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virtual</a:t>
            </a:r>
            <a:r>
              <a:rPr lang="zh-TW" altLang="en-US" sz="1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</a:p>
          <a:p>
            <a:r>
              <a:rPr lang="en-US" sz="1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environment</a:t>
            </a:r>
            <a:r>
              <a:rPr lang="zh-TW" altLang="en-US" sz="1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en-US" altLang="zh-TW" sz="1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or</a:t>
            </a:r>
            <a:r>
              <a:rPr lang="zh-TW" altLang="en-US" sz="1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en-US" altLang="zh-TW" sz="1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an</a:t>
            </a:r>
            <a:r>
              <a:rPr lang="zh-TW" altLang="en-US" sz="1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en-US" altLang="zh-TW" sz="1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appliance.</a:t>
            </a:r>
            <a:endParaRPr lang="zh-TW" altLang="en-US" sz="16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pic>
        <p:nvPicPr>
          <p:cNvPr id="6" name="圖片 5" descr="一張含有 美工圖案 的圖片&#10;&#10;自動產生的描述">
            <a:extLst>
              <a:ext uri="{FF2B5EF4-FFF2-40B4-BE49-F238E27FC236}">
                <a16:creationId xmlns:a16="http://schemas.microsoft.com/office/drawing/2014/main" id="{8D28FFEE-25D4-458B-9B8D-E42535D3087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3898" y="1950767"/>
            <a:ext cx="1492469" cy="342802"/>
          </a:xfrm>
          <a:prstGeom prst="rect">
            <a:avLst/>
          </a:prstGeom>
        </p:spPr>
      </p:pic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FC3DEEFF-6C4C-4648-813F-3ABA0C283291}"/>
              </a:ext>
            </a:extLst>
          </p:cNvPr>
          <p:cNvSpPr/>
          <p:nvPr/>
        </p:nvSpPr>
        <p:spPr>
          <a:xfrm>
            <a:off x="593289" y="3489878"/>
            <a:ext cx="1148861" cy="354509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Routers</a:t>
            </a:r>
            <a:endParaRPr lang="en-US" altLang="zh-TW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4" name="TextBox 17">
            <a:extLst>
              <a:ext uri="{FF2B5EF4-FFF2-40B4-BE49-F238E27FC236}">
                <a16:creationId xmlns:a16="http://schemas.microsoft.com/office/drawing/2014/main" id="{CD686FC5-7E53-4D24-A62A-32980B6C5B3B}"/>
              </a:ext>
            </a:extLst>
          </p:cNvPr>
          <p:cNvSpPr txBox="1"/>
          <p:nvPr/>
        </p:nvSpPr>
        <p:spPr>
          <a:xfrm>
            <a:off x="571561" y="3844387"/>
            <a:ext cx="3302216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TW" sz="1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Forwards</a:t>
            </a:r>
            <a:r>
              <a:rPr lang="zh-TW" sz="1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en-US" altLang="zh-TW" sz="1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data</a:t>
            </a:r>
            <a:r>
              <a:rPr lang="zh-TW" sz="1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en-US" altLang="zh-TW" sz="1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between</a:t>
            </a:r>
            <a:r>
              <a:rPr lang="zh-TW" sz="1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en-US" altLang="zh-TW" sz="1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computer</a:t>
            </a:r>
            <a:r>
              <a:rPr lang="zh-TW" sz="1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en-US" altLang="zh-TW" sz="1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and</a:t>
            </a:r>
            <a:r>
              <a:rPr lang="zh-TW" sz="1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en-US" altLang="zh-TW" sz="1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network.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097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19D8D24A-371F-4329-9516-CCD7F85271F9}"/>
              </a:ext>
            </a:extLst>
          </p:cNvPr>
          <p:cNvSpPr/>
          <p:nvPr/>
        </p:nvSpPr>
        <p:spPr>
          <a:xfrm>
            <a:off x="325521" y="1766709"/>
            <a:ext cx="2394642" cy="1413953"/>
          </a:xfrm>
          <a:prstGeom prst="roundRect">
            <a:avLst>
              <a:gd name="adj" fmla="val 10667"/>
            </a:avLst>
          </a:prstGeom>
          <a:noFill/>
          <a:ln>
            <a:solidFill>
              <a:srgbClr val="09F3FF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Arial"/>
                <a:ea typeface="微軟正黑體"/>
                <a:cs typeface="Arial"/>
              </a:rPr>
              <a:t>Why</a:t>
            </a:r>
            <a:r>
              <a:rPr lang="zh-TW" altLang="en-US">
                <a:latin typeface="Arial"/>
                <a:ea typeface="微軟正黑體"/>
                <a:cs typeface="Arial"/>
              </a:rPr>
              <a:t> </a:t>
            </a:r>
            <a:r>
              <a:rPr lang="en-US" altLang="zh-TW">
                <a:latin typeface="Arial"/>
                <a:ea typeface="微軟正黑體"/>
                <a:cs typeface="Arial"/>
              </a:rPr>
              <a:t>You</a:t>
            </a:r>
            <a:r>
              <a:rPr lang="zh-TW" altLang="en-US">
                <a:latin typeface="Arial"/>
                <a:ea typeface="微軟正黑體"/>
                <a:cs typeface="Arial"/>
              </a:rPr>
              <a:t> </a:t>
            </a:r>
            <a:r>
              <a:rPr lang="en-US" altLang="zh-TW">
                <a:latin typeface="Arial"/>
                <a:ea typeface="微軟正黑體"/>
                <a:cs typeface="Arial"/>
              </a:rPr>
              <a:t>Need</a:t>
            </a:r>
            <a:r>
              <a:rPr lang="zh-TW" altLang="en-US">
                <a:latin typeface="Arial"/>
                <a:ea typeface="微軟正黑體"/>
                <a:cs typeface="Arial"/>
              </a:rPr>
              <a:t> </a:t>
            </a:r>
            <a:r>
              <a:rPr lang="en-US" altLang="zh-TW">
                <a:latin typeface="Arial"/>
                <a:ea typeface="微軟正黑體"/>
                <a:cs typeface="Arial"/>
              </a:rPr>
              <a:t>It</a:t>
            </a:r>
            <a:endParaRPr lang="en-US">
              <a:latin typeface="Arial"/>
              <a:ea typeface="微軟正黑體"/>
              <a:cs typeface="Arial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87B2A6A2-9CC7-4C61-8F8B-059F0B973A83}"/>
              </a:ext>
            </a:extLst>
          </p:cNvPr>
          <p:cNvSpPr txBox="1"/>
          <p:nvPr/>
        </p:nvSpPr>
        <p:spPr>
          <a:xfrm>
            <a:off x="442270" y="1095879"/>
            <a:ext cx="217173" cy="779959"/>
          </a:xfrm>
          <a:custGeom>
            <a:avLst/>
            <a:gdLst/>
            <a:ahLst/>
            <a:cxnLst/>
            <a:rect l="l" t="t" r="r" b="b"/>
            <a:pathLst>
              <a:path w="217173" h="779959">
                <a:moveTo>
                  <a:pt x="134800" y="0"/>
                </a:moveTo>
                <a:lnTo>
                  <a:pt x="217173" y="0"/>
                </a:lnTo>
                <a:lnTo>
                  <a:pt x="217173" y="779959"/>
                </a:lnTo>
                <a:lnTo>
                  <a:pt x="94726" y="779959"/>
                </a:lnTo>
                <a:lnTo>
                  <a:pt x="94726" y="184856"/>
                </a:lnTo>
                <a:lnTo>
                  <a:pt x="0" y="184856"/>
                </a:lnTo>
                <a:lnTo>
                  <a:pt x="0" y="98070"/>
                </a:lnTo>
                <a:cubicBezTo>
                  <a:pt x="45876" y="97257"/>
                  <a:pt x="77818" y="87459"/>
                  <a:pt x="95826" y="68677"/>
                </a:cubicBezTo>
                <a:cubicBezTo>
                  <a:pt x="113833" y="49894"/>
                  <a:pt x="126824" y="27002"/>
                  <a:pt x="1348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 sz="8800">
              <a:latin typeface="Bebas Neue" panose="020B0606020202050201" pitchFamily="34" charset="0"/>
            </a:endParaRPr>
          </a:p>
        </p:txBody>
      </p:sp>
      <p:sp>
        <p:nvSpPr>
          <p:cNvPr id="3" name="TextBox 2" hidden="1"/>
          <p:cNvSpPr txBox="1"/>
          <p:nvPr/>
        </p:nvSpPr>
        <p:spPr>
          <a:xfrm>
            <a:off x="525159" y="5464474"/>
            <a:ext cx="82419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router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firmware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out-of-date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vendor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b="1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zh-TW" altLang="en-US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b="1">
                <a:latin typeface="Arial" panose="020B0604020202020204" pitchFamily="34" charset="0"/>
                <a:cs typeface="Arial" panose="020B0604020202020204" pitchFamily="34" charset="0"/>
              </a:rPr>
              <a:t>longer</a:t>
            </a:r>
            <a:r>
              <a:rPr lang="zh-TW" altLang="en-US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b="1">
                <a:latin typeface="Arial" panose="020B0604020202020204" pitchFamily="34" charset="0"/>
                <a:cs typeface="Arial" panose="020B0604020202020204" pitchFamily="34" charset="0"/>
              </a:rPr>
              <a:t>updates</a:t>
            </a:r>
            <a:r>
              <a:rPr lang="zh-TW" altLang="en-US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more.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zh-TW" b="1">
                <a:latin typeface="Arial" panose="020B0604020202020204" pitchFamily="34" charset="0"/>
                <a:cs typeface="Arial" panose="020B0604020202020204" pitchFamily="34" charset="0"/>
              </a:rPr>
              <a:t>Continually</a:t>
            </a:r>
            <a:r>
              <a:rPr lang="zh-TW" altLang="en-US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b="1"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  <a:r>
              <a:rPr lang="zh-TW" altLang="en-US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b="1"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r>
              <a:rPr lang="zh-TW" altLang="en-US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router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software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keeps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devices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malicious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activities.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zh-TW" b="1">
                <a:latin typeface="Arial" panose="020B0604020202020204" pitchFamily="34" charset="0"/>
                <a:cs typeface="Arial" panose="020B0604020202020204" pitchFamily="34" charset="0"/>
              </a:rPr>
              <a:t>Leveraging</a:t>
            </a:r>
            <a:r>
              <a:rPr lang="zh-TW" altLang="en-US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b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zh-TW" altLang="en-US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b="1">
                <a:latin typeface="Arial" panose="020B0604020202020204" pitchFamily="34" charset="0"/>
                <a:cs typeface="Arial" panose="020B0604020202020204" pitchFamily="34" charset="0"/>
              </a:rPr>
              <a:t>NAS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high-performance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router.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字方塊 12" hidden="1">
            <a:extLst>
              <a:ext uri="{FF2B5EF4-FFF2-40B4-BE49-F238E27FC236}">
                <a16:creationId xmlns:a16="http://schemas.microsoft.com/office/drawing/2014/main" id="{9BE890DC-B6C9-49B0-AB66-1CE65AF1DC3F}"/>
              </a:ext>
            </a:extLst>
          </p:cNvPr>
          <p:cNvSpPr txBox="1"/>
          <p:nvPr/>
        </p:nvSpPr>
        <p:spPr>
          <a:xfrm>
            <a:off x="5849404" y="3570106"/>
            <a:ext cx="414427" cy="779959"/>
          </a:xfrm>
          <a:custGeom>
            <a:avLst/>
            <a:gdLst/>
            <a:ahLst/>
            <a:cxnLst/>
            <a:rect l="l" t="t" r="r" b="b"/>
            <a:pathLst>
              <a:path w="414427" h="779959">
                <a:moveTo>
                  <a:pt x="231800" y="238487"/>
                </a:moveTo>
                <a:lnTo>
                  <a:pt x="112557" y="527123"/>
                </a:lnTo>
                <a:lnTo>
                  <a:pt x="234029" y="527123"/>
                </a:lnTo>
                <a:lnTo>
                  <a:pt x="234029" y="238487"/>
                </a:lnTo>
                <a:close/>
                <a:moveTo>
                  <a:pt x="222885" y="0"/>
                </a:moveTo>
                <a:lnTo>
                  <a:pt x="356477" y="0"/>
                </a:lnTo>
                <a:lnTo>
                  <a:pt x="356477" y="527123"/>
                </a:lnTo>
                <a:lnTo>
                  <a:pt x="414427" y="527123"/>
                </a:lnTo>
                <a:lnTo>
                  <a:pt x="414427" y="638427"/>
                </a:lnTo>
                <a:lnTo>
                  <a:pt x="356477" y="638427"/>
                </a:lnTo>
                <a:lnTo>
                  <a:pt x="356477" y="779959"/>
                </a:lnTo>
                <a:lnTo>
                  <a:pt x="234029" y="779959"/>
                </a:lnTo>
                <a:lnTo>
                  <a:pt x="234029" y="638427"/>
                </a:lnTo>
                <a:lnTo>
                  <a:pt x="0" y="638427"/>
                </a:lnTo>
                <a:lnTo>
                  <a:pt x="0" y="527123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 sz="8800">
              <a:solidFill>
                <a:srgbClr val="FFFF00"/>
              </a:solidFill>
              <a:latin typeface="Bebas Neue" panose="020B0606020202050201" pitchFamily="34" charset="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F371535F-15F8-4EC9-9BC3-C19700C3AF18}"/>
              </a:ext>
            </a:extLst>
          </p:cNvPr>
          <p:cNvSpPr txBox="1"/>
          <p:nvPr/>
        </p:nvSpPr>
        <p:spPr>
          <a:xfrm>
            <a:off x="444507" y="2051025"/>
            <a:ext cx="2156669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TW" sz="16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If</a:t>
            </a:r>
            <a:r>
              <a:rPr lang="zh-TW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16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the</a:t>
            </a:r>
            <a:r>
              <a:rPr lang="zh-TW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16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router</a:t>
            </a:r>
            <a:r>
              <a:rPr lang="zh-TW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16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firmware</a:t>
            </a:r>
            <a:r>
              <a:rPr lang="zh-TW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16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is</a:t>
            </a:r>
            <a:r>
              <a:rPr lang="zh-TW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16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out-of-date</a:t>
            </a:r>
            <a:r>
              <a:rPr lang="zh-TW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16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and</a:t>
            </a:r>
            <a:r>
              <a:rPr lang="zh-TW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1600" b="1" dirty="0">
                <a:solidFill>
                  <a:srgbClr val="09F3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no</a:t>
            </a:r>
            <a:r>
              <a:rPr lang="zh-TW" altLang="en-US" sz="1600" b="1" dirty="0">
                <a:solidFill>
                  <a:srgbClr val="09F3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1600" b="1" dirty="0">
                <a:solidFill>
                  <a:srgbClr val="09F3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longer</a:t>
            </a:r>
            <a:r>
              <a:rPr lang="zh-TW" altLang="en-US" sz="1600" b="1" dirty="0">
                <a:solidFill>
                  <a:srgbClr val="09F3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1600" b="1" dirty="0">
                <a:solidFill>
                  <a:srgbClr val="09F3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updates</a:t>
            </a:r>
            <a:r>
              <a:rPr lang="zh-TW" altLang="en-US" sz="1600" b="1" dirty="0">
                <a:solidFill>
                  <a:srgbClr val="09F3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1600" b="1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it</a:t>
            </a:r>
            <a:endParaRPr lang="zh-TW" altLang="en-US" sz="1600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4E6F0608-9992-4170-9F96-C5BB8E504C5E}"/>
              </a:ext>
            </a:extLst>
          </p:cNvPr>
          <p:cNvSpPr/>
          <p:nvPr/>
        </p:nvSpPr>
        <p:spPr>
          <a:xfrm>
            <a:off x="3056969" y="1766709"/>
            <a:ext cx="2966142" cy="1413953"/>
          </a:xfrm>
          <a:prstGeom prst="roundRect">
            <a:avLst>
              <a:gd name="adj" fmla="val 10667"/>
            </a:avLst>
          </a:prstGeom>
          <a:noFill/>
          <a:ln>
            <a:solidFill>
              <a:srgbClr val="09F3FF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F4B3E4FF-565C-48AE-BF7F-1BC3B1F8FE5F}"/>
              </a:ext>
            </a:extLst>
          </p:cNvPr>
          <p:cNvSpPr txBox="1"/>
          <p:nvPr/>
        </p:nvSpPr>
        <p:spPr>
          <a:xfrm>
            <a:off x="3132124" y="1962477"/>
            <a:ext cx="2829889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TW" sz="1600" b="1" dirty="0">
                <a:solidFill>
                  <a:srgbClr val="09F3FF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Continuous</a:t>
            </a:r>
            <a:r>
              <a:rPr lang="zh-TW" altLang="en-US" sz="1600" b="1" dirty="0">
                <a:solidFill>
                  <a:srgbClr val="09F3FF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 </a:t>
            </a:r>
            <a:r>
              <a:rPr lang="en-US" altLang="zh-TW" sz="1600" b="1" dirty="0">
                <a:solidFill>
                  <a:srgbClr val="09F3FF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community</a:t>
            </a:r>
            <a:r>
              <a:rPr lang="zh-TW" altLang="en-US" sz="1600" b="1" dirty="0">
                <a:solidFill>
                  <a:srgbClr val="09F3FF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 </a:t>
            </a:r>
            <a:r>
              <a:rPr lang="en-US" altLang="zh-TW" sz="1600" b="1" dirty="0">
                <a:solidFill>
                  <a:srgbClr val="09F3FF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support</a:t>
            </a:r>
            <a:r>
              <a:rPr lang="zh-TW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 </a:t>
            </a:r>
            <a:r>
              <a:rPr lang="en-US" altLang="zh-TW" sz="1600" dirty="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for</a:t>
            </a:r>
            <a:r>
              <a:rPr lang="zh-TW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 </a:t>
            </a:r>
            <a:r>
              <a:rPr lang="en-US" altLang="zh-TW" sz="1600" dirty="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router</a:t>
            </a:r>
            <a:r>
              <a:rPr lang="zh-TW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 </a:t>
            </a:r>
            <a:r>
              <a:rPr lang="en-US" altLang="zh-TW" sz="1600" dirty="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software</a:t>
            </a:r>
            <a:r>
              <a:rPr lang="zh-TW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 </a:t>
            </a:r>
            <a:r>
              <a:rPr lang="en-US" altLang="zh-TW" sz="1600" dirty="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protects</a:t>
            </a:r>
            <a:r>
              <a:rPr lang="zh-TW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 </a:t>
            </a:r>
            <a:r>
              <a:rPr lang="en-US" altLang="zh-TW" sz="1600" dirty="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your</a:t>
            </a:r>
            <a:r>
              <a:rPr lang="zh-TW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 </a:t>
            </a:r>
            <a:r>
              <a:rPr lang="en-US" altLang="zh-TW" sz="1600" dirty="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devices</a:t>
            </a:r>
            <a:r>
              <a:rPr lang="zh-TW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 </a:t>
            </a:r>
            <a:r>
              <a:rPr lang="en-US" altLang="zh-TW" sz="1600" dirty="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against</a:t>
            </a:r>
            <a:r>
              <a:rPr lang="zh-TW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 </a:t>
            </a:r>
            <a:r>
              <a:rPr lang="en-US" altLang="zh-TW" sz="1600" dirty="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Internet</a:t>
            </a:r>
            <a:r>
              <a:rPr lang="zh-TW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 </a:t>
            </a:r>
            <a:r>
              <a:rPr lang="en-US" altLang="zh-TW" sz="1600" dirty="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malicious</a:t>
            </a:r>
            <a:r>
              <a:rPr lang="zh-TW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 </a:t>
            </a:r>
            <a:r>
              <a:rPr lang="en-US" altLang="zh-TW" sz="1600" dirty="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activities.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6DDF215E-1DC4-41B9-9052-ECF6F010A43B}"/>
              </a:ext>
            </a:extLst>
          </p:cNvPr>
          <p:cNvSpPr txBox="1"/>
          <p:nvPr/>
        </p:nvSpPr>
        <p:spPr>
          <a:xfrm>
            <a:off x="3265941" y="1086183"/>
            <a:ext cx="365460" cy="788874"/>
          </a:xfrm>
          <a:custGeom>
            <a:avLst/>
            <a:gdLst/>
            <a:ahLst/>
            <a:cxnLst/>
            <a:rect l="l" t="t" r="r" b="b"/>
            <a:pathLst>
              <a:path w="365460" h="788874">
                <a:moveTo>
                  <a:pt x="182729" y="0"/>
                </a:moveTo>
                <a:cubicBezTo>
                  <a:pt x="242997" y="368"/>
                  <a:pt x="288490" y="17440"/>
                  <a:pt x="319208" y="51215"/>
                </a:cubicBezTo>
                <a:cubicBezTo>
                  <a:pt x="349927" y="84991"/>
                  <a:pt x="365331" y="133259"/>
                  <a:pt x="365421" y="196021"/>
                </a:cubicBezTo>
                <a:cubicBezTo>
                  <a:pt x="366211" y="246647"/>
                  <a:pt x="355169" y="295879"/>
                  <a:pt x="332297" y="343719"/>
                </a:cubicBezTo>
                <a:cubicBezTo>
                  <a:pt x="309424" y="391558"/>
                  <a:pt x="269981" y="445249"/>
                  <a:pt x="213967" y="504792"/>
                </a:cubicBezTo>
                <a:cubicBezTo>
                  <a:pt x="178382" y="542854"/>
                  <a:pt x="153885" y="573462"/>
                  <a:pt x="140474" y="596615"/>
                </a:cubicBezTo>
                <a:cubicBezTo>
                  <a:pt x="127062" y="619769"/>
                  <a:pt x="120694" y="641180"/>
                  <a:pt x="121368" y="660850"/>
                </a:cubicBezTo>
                <a:cubicBezTo>
                  <a:pt x="121345" y="663637"/>
                  <a:pt x="121391" y="666423"/>
                  <a:pt x="121507" y="669210"/>
                </a:cubicBezTo>
                <a:cubicBezTo>
                  <a:pt x="121624" y="671997"/>
                  <a:pt x="121949" y="674784"/>
                  <a:pt x="122484" y="677570"/>
                </a:cubicBezTo>
                <a:lnTo>
                  <a:pt x="354290" y="677570"/>
                </a:lnTo>
                <a:lnTo>
                  <a:pt x="354290" y="788874"/>
                </a:lnTo>
                <a:lnTo>
                  <a:pt x="29" y="788874"/>
                </a:lnTo>
                <a:lnTo>
                  <a:pt x="29" y="693153"/>
                </a:lnTo>
                <a:cubicBezTo>
                  <a:pt x="-574" y="650759"/>
                  <a:pt x="8424" y="610451"/>
                  <a:pt x="27023" y="572229"/>
                </a:cubicBezTo>
                <a:cubicBezTo>
                  <a:pt x="45622" y="534006"/>
                  <a:pt x="77443" y="491463"/>
                  <a:pt x="122484" y="444599"/>
                </a:cubicBezTo>
                <a:cubicBezTo>
                  <a:pt x="168504" y="396249"/>
                  <a:pt x="200300" y="353611"/>
                  <a:pt x="217872" y="316687"/>
                </a:cubicBezTo>
                <a:cubicBezTo>
                  <a:pt x="235443" y="279763"/>
                  <a:pt x="243810" y="241027"/>
                  <a:pt x="242974" y="200480"/>
                </a:cubicBezTo>
                <a:cubicBezTo>
                  <a:pt x="242764" y="166040"/>
                  <a:pt x="237047" y="142399"/>
                  <a:pt x="225821" y="129557"/>
                </a:cubicBezTo>
                <a:cubicBezTo>
                  <a:pt x="214594" y="116714"/>
                  <a:pt x="199115" y="110630"/>
                  <a:pt x="179382" y="111303"/>
                </a:cubicBezTo>
                <a:cubicBezTo>
                  <a:pt x="159649" y="111024"/>
                  <a:pt x="144169" y="116877"/>
                  <a:pt x="132943" y="128860"/>
                </a:cubicBezTo>
                <a:cubicBezTo>
                  <a:pt x="121717" y="140843"/>
                  <a:pt x="115999" y="160629"/>
                  <a:pt x="115790" y="188218"/>
                </a:cubicBezTo>
                <a:lnTo>
                  <a:pt x="115790" y="271821"/>
                </a:lnTo>
                <a:lnTo>
                  <a:pt x="29" y="271821"/>
                </a:lnTo>
                <a:lnTo>
                  <a:pt x="29" y="196021"/>
                </a:lnTo>
                <a:cubicBezTo>
                  <a:pt x="118" y="133259"/>
                  <a:pt x="15522" y="84991"/>
                  <a:pt x="46241" y="51215"/>
                </a:cubicBezTo>
                <a:cubicBezTo>
                  <a:pt x="76960" y="17440"/>
                  <a:pt x="122456" y="368"/>
                  <a:pt x="1827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>
              <a:defRPr sz="8800">
                <a:latin typeface="Bebas Neue" panose="020B0606020202050201" pitchFamily="34" charset="0"/>
              </a:defRPr>
            </a:lvl1pPr>
          </a:lstStyle>
          <a:p>
            <a:endParaRPr lang="zh-TW" altLang="en-US"/>
          </a:p>
        </p:txBody>
      </p:sp>
      <p:sp>
        <p:nvSpPr>
          <p:cNvPr id="28" name="矩形: 圓角 27">
            <a:extLst>
              <a:ext uri="{FF2B5EF4-FFF2-40B4-BE49-F238E27FC236}">
                <a16:creationId xmlns:a16="http://schemas.microsoft.com/office/drawing/2014/main" id="{655E4DBD-E1D7-46FC-8B08-399848338784}"/>
              </a:ext>
            </a:extLst>
          </p:cNvPr>
          <p:cNvSpPr/>
          <p:nvPr/>
        </p:nvSpPr>
        <p:spPr>
          <a:xfrm>
            <a:off x="6330402" y="1747659"/>
            <a:ext cx="2508942" cy="1407603"/>
          </a:xfrm>
          <a:prstGeom prst="roundRect">
            <a:avLst>
              <a:gd name="adj" fmla="val 10667"/>
            </a:avLst>
          </a:prstGeom>
          <a:noFill/>
          <a:ln>
            <a:solidFill>
              <a:srgbClr val="09F3FF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FBE1CBF0-4F3B-4CDC-8820-21BE6C2BF128}"/>
              </a:ext>
            </a:extLst>
          </p:cNvPr>
          <p:cNvSpPr txBox="1"/>
          <p:nvPr/>
        </p:nvSpPr>
        <p:spPr>
          <a:xfrm>
            <a:off x="6499974" y="2051025"/>
            <a:ext cx="2372689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TW" sz="1600" b="1" dirty="0">
                <a:solidFill>
                  <a:srgbClr val="09F3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Leveraging</a:t>
            </a:r>
            <a:r>
              <a:rPr lang="zh-TW" altLang="en-US" sz="1600" b="1" dirty="0">
                <a:solidFill>
                  <a:srgbClr val="09F3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1600" b="1" dirty="0">
                <a:solidFill>
                  <a:srgbClr val="09F3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you</a:t>
            </a:r>
            <a:r>
              <a:rPr lang="zh-TW" altLang="en-US" sz="1600" b="1" dirty="0">
                <a:solidFill>
                  <a:srgbClr val="09F3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1600" b="1" dirty="0">
                <a:solidFill>
                  <a:srgbClr val="09F3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NAS</a:t>
            </a:r>
            <a:r>
              <a:rPr lang="zh-TW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16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as</a:t>
            </a:r>
            <a:r>
              <a:rPr lang="zh-TW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16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</a:t>
            </a:r>
            <a:r>
              <a:rPr lang="zh-TW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16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high-performance</a:t>
            </a:r>
            <a:r>
              <a:rPr lang="zh-TW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16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router.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0A378344-F731-4898-AD89-26ED408040CF}"/>
              </a:ext>
            </a:extLst>
          </p:cNvPr>
          <p:cNvSpPr txBox="1"/>
          <p:nvPr/>
        </p:nvSpPr>
        <p:spPr>
          <a:xfrm>
            <a:off x="6534837" y="1067133"/>
            <a:ext cx="359511" cy="797789"/>
          </a:xfrm>
          <a:custGeom>
            <a:avLst/>
            <a:gdLst/>
            <a:ahLst/>
            <a:cxnLst/>
            <a:rect l="l" t="t" r="r" b="b"/>
            <a:pathLst>
              <a:path w="359511" h="797789">
                <a:moveTo>
                  <a:pt x="182700" y="0"/>
                </a:moveTo>
                <a:cubicBezTo>
                  <a:pt x="242968" y="368"/>
                  <a:pt x="288461" y="17441"/>
                  <a:pt x="319180" y="51220"/>
                </a:cubicBezTo>
                <a:cubicBezTo>
                  <a:pt x="334539" y="68109"/>
                  <a:pt x="346070" y="88623"/>
                  <a:pt x="353772" y="112763"/>
                </a:cubicBezTo>
                <a:lnTo>
                  <a:pt x="359511" y="153902"/>
                </a:lnTo>
                <a:lnTo>
                  <a:pt x="359511" y="275135"/>
                </a:lnTo>
                <a:lnTo>
                  <a:pt x="344660" y="317995"/>
                </a:lnTo>
                <a:cubicBezTo>
                  <a:pt x="330723" y="344205"/>
                  <a:pt x="309062" y="363374"/>
                  <a:pt x="279679" y="375500"/>
                </a:cubicBezTo>
                <a:lnTo>
                  <a:pt x="279679" y="377726"/>
                </a:lnTo>
                <a:cubicBezTo>
                  <a:pt x="310036" y="391243"/>
                  <a:pt x="331975" y="411801"/>
                  <a:pt x="345495" y="439399"/>
                </a:cubicBezTo>
                <a:lnTo>
                  <a:pt x="359511" y="482012"/>
                </a:lnTo>
                <a:lnTo>
                  <a:pt x="359511" y="643893"/>
                </a:lnTo>
                <a:lnTo>
                  <a:pt x="353772" y="685030"/>
                </a:lnTo>
                <a:cubicBezTo>
                  <a:pt x="346070" y="709168"/>
                  <a:pt x="334539" y="729681"/>
                  <a:pt x="319180" y="746570"/>
                </a:cubicBezTo>
                <a:cubicBezTo>
                  <a:pt x="288461" y="780348"/>
                  <a:pt x="242968" y="797421"/>
                  <a:pt x="182700" y="797789"/>
                </a:cubicBezTo>
                <a:cubicBezTo>
                  <a:pt x="122427" y="797421"/>
                  <a:pt x="76931" y="780348"/>
                  <a:pt x="46213" y="746570"/>
                </a:cubicBezTo>
                <a:cubicBezTo>
                  <a:pt x="15494" y="712792"/>
                  <a:pt x="90" y="664516"/>
                  <a:pt x="0" y="601742"/>
                </a:cubicBezTo>
                <a:lnTo>
                  <a:pt x="0" y="537068"/>
                </a:lnTo>
                <a:lnTo>
                  <a:pt x="115761" y="537068"/>
                </a:lnTo>
                <a:lnTo>
                  <a:pt x="115761" y="609547"/>
                </a:lnTo>
                <a:cubicBezTo>
                  <a:pt x="115970" y="637145"/>
                  <a:pt x="121688" y="656937"/>
                  <a:pt x="132914" y="668924"/>
                </a:cubicBezTo>
                <a:cubicBezTo>
                  <a:pt x="144141" y="680910"/>
                  <a:pt x="159620" y="686764"/>
                  <a:pt x="179353" y="686486"/>
                </a:cubicBezTo>
                <a:cubicBezTo>
                  <a:pt x="199086" y="687136"/>
                  <a:pt x="214566" y="681096"/>
                  <a:pt x="225792" y="668366"/>
                </a:cubicBezTo>
                <a:cubicBezTo>
                  <a:pt x="237018" y="655636"/>
                  <a:pt x="242736" y="632313"/>
                  <a:pt x="242945" y="598396"/>
                </a:cubicBezTo>
                <a:lnTo>
                  <a:pt x="242945" y="537068"/>
                </a:lnTo>
                <a:cubicBezTo>
                  <a:pt x="243084" y="501224"/>
                  <a:pt x="236669" y="475625"/>
                  <a:pt x="223700" y="460270"/>
                </a:cubicBezTo>
                <a:cubicBezTo>
                  <a:pt x="210731" y="444915"/>
                  <a:pt x="190370" y="437435"/>
                  <a:pt x="162619" y="437830"/>
                </a:cubicBezTo>
                <a:lnTo>
                  <a:pt x="121339" y="437830"/>
                </a:lnTo>
                <a:lnTo>
                  <a:pt x="121339" y="326526"/>
                </a:lnTo>
                <a:lnTo>
                  <a:pt x="169312" y="326526"/>
                </a:lnTo>
                <a:cubicBezTo>
                  <a:pt x="192392" y="326991"/>
                  <a:pt x="210382" y="321044"/>
                  <a:pt x="223282" y="308684"/>
                </a:cubicBezTo>
                <a:cubicBezTo>
                  <a:pt x="236181" y="296325"/>
                  <a:pt x="242736" y="274765"/>
                  <a:pt x="242945" y="244006"/>
                </a:cubicBezTo>
                <a:lnTo>
                  <a:pt x="242945" y="200516"/>
                </a:lnTo>
                <a:cubicBezTo>
                  <a:pt x="242736" y="166062"/>
                  <a:pt x="237018" y="142412"/>
                  <a:pt x="225792" y="129564"/>
                </a:cubicBezTo>
                <a:cubicBezTo>
                  <a:pt x="214566" y="116716"/>
                  <a:pt x="199086" y="110629"/>
                  <a:pt x="179353" y="111303"/>
                </a:cubicBezTo>
                <a:cubicBezTo>
                  <a:pt x="159620" y="111024"/>
                  <a:pt x="144141" y="116879"/>
                  <a:pt x="132914" y="128867"/>
                </a:cubicBezTo>
                <a:cubicBezTo>
                  <a:pt x="121688" y="140855"/>
                  <a:pt x="115970" y="160649"/>
                  <a:pt x="115761" y="188249"/>
                </a:cubicBezTo>
                <a:lnTo>
                  <a:pt x="115761" y="238430"/>
                </a:lnTo>
                <a:lnTo>
                  <a:pt x="0" y="238430"/>
                </a:lnTo>
                <a:lnTo>
                  <a:pt x="0" y="196055"/>
                </a:lnTo>
                <a:cubicBezTo>
                  <a:pt x="90" y="133277"/>
                  <a:pt x="15494" y="84998"/>
                  <a:pt x="46213" y="51220"/>
                </a:cubicBezTo>
                <a:cubicBezTo>
                  <a:pt x="76931" y="17441"/>
                  <a:pt x="122427" y="368"/>
                  <a:pt x="1827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>
              <a:defRPr sz="8800">
                <a:latin typeface="Bebas Neue" panose="020B0606020202050201" pitchFamily="34" charset="0"/>
              </a:defRPr>
            </a:lvl1pPr>
          </a:lstStyle>
          <a:p>
            <a:endParaRPr lang="zh-TW" altLang="en-US"/>
          </a:p>
        </p:txBody>
      </p:sp>
      <p:sp>
        <p:nvSpPr>
          <p:cNvPr id="31" name="矩形: 圓角 30">
            <a:extLst>
              <a:ext uri="{FF2B5EF4-FFF2-40B4-BE49-F238E27FC236}">
                <a16:creationId xmlns:a16="http://schemas.microsoft.com/office/drawing/2014/main" id="{D2F4008A-1645-430A-9C89-92DA6B79726D}"/>
              </a:ext>
            </a:extLst>
          </p:cNvPr>
          <p:cNvSpPr/>
          <p:nvPr/>
        </p:nvSpPr>
        <p:spPr>
          <a:xfrm>
            <a:off x="2720163" y="3444883"/>
            <a:ext cx="3643036" cy="1205496"/>
          </a:xfrm>
          <a:prstGeom prst="roundRect">
            <a:avLst>
              <a:gd name="adj" fmla="val 10667"/>
            </a:avLst>
          </a:prstGeom>
          <a:noFill/>
          <a:ln>
            <a:solidFill>
              <a:srgbClr val="09F3FF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42B0F66D-5198-4C07-A831-BAC6B822C10F}"/>
              </a:ext>
            </a:extLst>
          </p:cNvPr>
          <p:cNvSpPr txBox="1"/>
          <p:nvPr/>
        </p:nvSpPr>
        <p:spPr>
          <a:xfrm>
            <a:off x="2999090" y="3888040"/>
            <a:ext cx="3715502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TW" sz="1600" b="1" dirty="0">
                <a:solidFill>
                  <a:srgbClr val="09F3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Utilizing</a:t>
            </a:r>
            <a:r>
              <a:rPr lang="zh-TW" altLang="en-US" sz="1600" b="1" dirty="0">
                <a:solidFill>
                  <a:srgbClr val="09F3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1600" b="1" dirty="0">
                <a:solidFill>
                  <a:srgbClr val="09F3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AC</a:t>
            </a:r>
            <a:r>
              <a:rPr lang="zh-TW" altLang="en-US" sz="1600" b="1" dirty="0">
                <a:solidFill>
                  <a:srgbClr val="09F3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1600" b="1" dirty="0">
                <a:solidFill>
                  <a:srgbClr val="09F3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2600</a:t>
            </a:r>
            <a:r>
              <a:rPr lang="zh-TW" altLang="en-US" sz="1600" b="1" dirty="0">
                <a:solidFill>
                  <a:srgbClr val="09F3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16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for</a:t>
            </a:r>
            <a:r>
              <a:rPr lang="zh-TW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1600" dirty="0" err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WiFi</a:t>
            </a:r>
            <a:r>
              <a:rPr lang="zh-TW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16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usage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DD462ED8-5D15-4A8A-B4D7-7E2F1D2CF601}"/>
              </a:ext>
            </a:extLst>
          </p:cNvPr>
          <p:cNvSpPr txBox="1"/>
          <p:nvPr/>
        </p:nvSpPr>
        <p:spPr>
          <a:xfrm>
            <a:off x="2460698" y="3672370"/>
            <a:ext cx="414427" cy="779959"/>
          </a:xfrm>
          <a:custGeom>
            <a:avLst/>
            <a:gdLst/>
            <a:ahLst/>
            <a:cxnLst/>
            <a:rect l="l" t="t" r="r" b="b"/>
            <a:pathLst>
              <a:path w="414427" h="779959">
                <a:moveTo>
                  <a:pt x="231800" y="238487"/>
                </a:moveTo>
                <a:lnTo>
                  <a:pt x="112557" y="527123"/>
                </a:lnTo>
                <a:lnTo>
                  <a:pt x="234029" y="527123"/>
                </a:lnTo>
                <a:lnTo>
                  <a:pt x="234029" y="238487"/>
                </a:lnTo>
                <a:close/>
                <a:moveTo>
                  <a:pt x="222885" y="0"/>
                </a:moveTo>
                <a:lnTo>
                  <a:pt x="356477" y="0"/>
                </a:lnTo>
                <a:lnTo>
                  <a:pt x="356477" y="527123"/>
                </a:lnTo>
                <a:lnTo>
                  <a:pt x="414427" y="527123"/>
                </a:lnTo>
                <a:lnTo>
                  <a:pt x="414427" y="638427"/>
                </a:lnTo>
                <a:lnTo>
                  <a:pt x="356477" y="638427"/>
                </a:lnTo>
                <a:lnTo>
                  <a:pt x="356477" y="779959"/>
                </a:lnTo>
                <a:lnTo>
                  <a:pt x="234029" y="779959"/>
                </a:lnTo>
                <a:lnTo>
                  <a:pt x="234029" y="638427"/>
                </a:lnTo>
                <a:lnTo>
                  <a:pt x="0" y="638427"/>
                </a:lnTo>
                <a:lnTo>
                  <a:pt x="0" y="5271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>
              <a:defRPr sz="8800">
                <a:latin typeface="Bebas Neue" panose="020B0606020202050201" pitchFamily="34" charset="0"/>
              </a:defRPr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0468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Turn</a:t>
            </a:r>
            <a:r>
              <a:rPr lang="zh-TW" altLang="en-US"/>
              <a:t> </a:t>
            </a:r>
            <a:r>
              <a:rPr lang="en-US" altLang="zh-TW"/>
              <a:t>Your</a:t>
            </a:r>
            <a:r>
              <a:rPr lang="zh-TW" altLang="en-US"/>
              <a:t> </a:t>
            </a:r>
            <a:r>
              <a:rPr lang="en-US" altLang="zh-TW"/>
              <a:t>NAS</a:t>
            </a:r>
            <a:r>
              <a:rPr lang="zh-TW" altLang="en-US"/>
              <a:t> </a:t>
            </a:r>
            <a:r>
              <a:rPr lang="en-US" altLang="zh-TW"/>
              <a:t>into</a:t>
            </a:r>
            <a:r>
              <a:rPr lang="zh-TW" altLang="en-US"/>
              <a:t> </a:t>
            </a:r>
            <a:r>
              <a:rPr lang="en-US" altLang="zh-TW"/>
              <a:t>a</a:t>
            </a:r>
            <a:r>
              <a:rPr lang="zh-TW" altLang="en-US"/>
              <a:t> </a:t>
            </a:r>
            <a:r>
              <a:rPr lang="en-US" altLang="zh-TW"/>
              <a:t>Virtual</a:t>
            </a:r>
            <a:r>
              <a:rPr lang="zh-TW" altLang="en-US"/>
              <a:t> </a:t>
            </a:r>
            <a:r>
              <a:rPr lang="en-US" altLang="zh-TW"/>
              <a:t>Router</a:t>
            </a:r>
            <a:endParaRPr lang="en-US"/>
          </a:p>
        </p:txBody>
      </p:sp>
      <p:graphicFrame>
        <p:nvGraphicFramePr>
          <p:cNvPr id="4" name="Diagram 3" hidden="1"/>
          <p:cNvGraphicFramePr/>
          <p:nvPr>
            <p:extLst>
              <p:ext uri="{D42A27DB-BD31-4B8C-83A1-F6EECF244321}">
                <p14:modId xmlns:p14="http://schemas.microsoft.com/office/powerpoint/2010/main" val="1004521971"/>
              </p:ext>
            </p:extLst>
          </p:nvPr>
        </p:nvGraphicFramePr>
        <p:xfrm>
          <a:off x="1369542" y="5409294"/>
          <a:ext cx="6637638" cy="2913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BA0114E0-AAFD-4900-A617-B94C658A0C84}"/>
              </a:ext>
            </a:extLst>
          </p:cNvPr>
          <p:cNvSpPr/>
          <p:nvPr/>
        </p:nvSpPr>
        <p:spPr>
          <a:xfrm>
            <a:off x="1378611" y="1243405"/>
            <a:ext cx="6404855" cy="769441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2000" b="1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Running</a:t>
            </a:r>
            <a:r>
              <a:rPr lang="zh-TW" sz="2000" b="1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en-US" altLang="zh-TW" sz="2400" b="1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router</a:t>
            </a:r>
            <a:r>
              <a:rPr lang="zh-TW" sz="2000" b="1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en-US" altLang="zh-TW" sz="2000" b="1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software</a:t>
            </a:r>
            <a:r>
              <a:rPr lang="zh-TW" sz="2000" b="1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en-US" altLang="zh-TW" sz="2000" b="1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in</a:t>
            </a:r>
            <a:r>
              <a:rPr lang="zh-TW" sz="2000" b="1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en-US" altLang="zh-TW" sz="2000" b="1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Virtualization</a:t>
            </a:r>
            <a:r>
              <a:rPr lang="zh-TW" sz="2000" b="1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en-US" altLang="zh-TW" sz="2000" b="1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Station</a:t>
            </a:r>
            <a:endParaRPr lang="zh-TW" sz="2000" dirty="0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algn="ctr"/>
            <a:endParaRPr lang="zh-TW" altLang="en-US" sz="2000" b="1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5" name="文字方塊 10">
            <a:extLst>
              <a:ext uri="{FF2B5EF4-FFF2-40B4-BE49-F238E27FC236}">
                <a16:creationId xmlns:a16="http://schemas.microsoft.com/office/drawing/2014/main" id="{EA248F7A-B962-4139-BA47-CBEB55F8B71E}"/>
              </a:ext>
            </a:extLst>
          </p:cNvPr>
          <p:cNvSpPr txBox="1"/>
          <p:nvPr/>
        </p:nvSpPr>
        <p:spPr>
          <a:xfrm>
            <a:off x="3306121" y="1967090"/>
            <a:ext cx="4733925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>
              <a:buFont typeface="Arial,Sans-Serif" panose="020B0604020202020204" pitchFamily="34" charset="0"/>
              <a:buChar char="•"/>
            </a:pPr>
            <a:r>
              <a:rPr lang="en-US" altLang="zh-TW" sz="140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Supports</a:t>
            </a:r>
            <a:r>
              <a:rPr lang="zh-TW" sz="140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en-US" altLang="zh-TW" sz="140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all</a:t>
            </a:r>
            <a:r>
              <a:rPr lang="zh-TW" sz="140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en-US" altLang="zh-TW" sz="140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x86</a:t>
            </a:r>
            <a:r>
              <a:rPr lang="zh-TW" sz="140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en-US" sz="140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NAS</a:t>
            </a:r>
            <a:r>
              <a:rPr lang="zh-TW" altLang="en-US" sz="140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en-US" sz="140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from</a:t>
            </a:r>
            <a:r>
              <a:rPr lang="zh-TW" altLang="en-US" sz="140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en-US" sz="140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SOHO</a:t>
            </a:r>
            <a:r>
              <a:rPr lang="zh-TW" altLang="en-US" sz="140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en-US" sz="140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to</a:t>
            </a:r>
            <a:r>
              <a:rPr lang="zh-TW" altLang="en-US" sz="140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en-US" sz="140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SMB</a:t>
            </a:r>
          </a:p>
          <a:p>
            <a:pPr marL="182563" indent="-182563">
              <a:buFont typeface="Arial,Sans-Serif" panose="020B0604020202020204" pitchFamily="34" charset="0"/>
              <a:buChar char="•"/>
            </a:pPr>
            <a:r>
              <a:rPr lang="en-US" sz="140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QWA-AC2600</a:t>
            </a:r>
            <a:r>
              <a:rPr lang="zh-TW" sz="140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en-US" altLang="zh-TW" sz="1400" err="1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WiFi</a:t>
            </a:r>
            <a:r>
              <a:rPr lang="zh-TW" sz="140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en-US" altLang="zh-TW" sz="140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expansion</a:t>
            </a:r>
            <a:r>
              <a:rPr lang="zh-TW" sz="140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en-US" altLang="zh-TW" sz="140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card</a:t>
            </a:r>
            <a:endParaRPr lang="en-US" sz="1400">
              <a:solidFill>
                <a:srgbClr val="FFFFFF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182563" indent="-182563">
              <a:buFont typeface="Arial,Sans-Serif" panose="020B0604020202020204" pitchFamily="34" charset="0"/>
              <a:buChar char="•"/>
            </a:pPr>
            <a:r>
              <a:rPr lang="en-US" sz="140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1GbE</a:t>
            </a:r>
            <a:r>
              <a:rPr lang="zh-TW" sz="140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en-US" altLang="zh-TW" sz="140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to</a:t>
            </a:r>
            <a:r>
              <a:rPr lang="zh-TW" sz="140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en-US" altLang="zh-TW" sz="140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40</a:t>
            </a:r>
            <a:r>
              <a:rPr lang="zh-TW" sz="140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en-US" altLang="zh-TW" sz="1400" err="1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GbE</a:t>
            </a:r>
            <a:r>
              <a:rPr lang="zh-TW" sz="140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en-US" altLang="zh-TW" sz="140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network</a:t>
            </a:r>
            <a:r>
              <a:rPr lang="zh-TW" sz="140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en-US" altLang="zh-TW" sz="140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expansion</a:t>
            </a:r>
            <a:r>
              <a:rPr lang="zh-TW" sz="140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en-US" altLang="zh-TW" sz="140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card</a:t>
            </a:r>
          </a:p>
        </p:txBody>
      </p:sp>
      <p:sp>
        <p:nvSpPr>
          <p:cNvPr id="16" name="矩形: 圓角 13">
            <a:extLst>
              <a:ext uri="{FF2B5EF4-FFF2-40B4-BE49-F238E27FC236}">
                <a16:creationId xmlns:a16="http://schemas.microsoft.com/office/drawing/2014/main" id="{424FD8CE-C61D-4D2C-9A86-90D5980A2478}"/>
              </a:ext>
            </a:extLst>
          </p:cNvPr>
          <p:cNvSpPr/>
          <p:nvPr/>
        </p:nvSpPr>
        <p:spPr>
          <a:xfrm>
            <a:off x="1378611" y="2025230"/>
            <a:ext cx="1757000" cy="638354"/>
          </a:xfrm>
          <a:prstGeom prst="roundRect">
            <a:avLst/>
          </a:prstGeom>
          <a:solidFill>
            <a:srgbClr val="09F3FF"/>
          </a:solidFill>
          <a:ln>
            <a:solidFill>
              <a:srgbClr val="09F3FF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1600" b="1">
                <a:solidFill>
                  <a:schemeClr val="tx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Profound</a:t>
            </a:r>
            <a:endParaRPr lang="zh-TW" altLang="en-US" sz="16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algn="ctr"/>
            <a:r>
              <a:rPr lang="zh-TW" altLang="en-US" sz="1600" b="1">
                <a:solidFill>
                  <a:schemeClr val="tx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Environment</a:t>
            </a:r>
          </a:p>
        </p:txBody>
      </p:sp>
      <p:cxnSp>
        <p:nvCxnSpPr>
          <p:cNvPr id="17" name="直線接點 15">
            <a:extLst>
              <a:ext uri="{FF2B5EF4-FFF2-40B4-BE49-F238E27FC236}">
                <a16:creationId xmlns:a16="http://schemas.microsoft.com/office/drawing/2014/main" id="{21D564BB-06DC-427A-AA68-F81A0D205FF4}"/>
              </a:ext>
            </a:extLst>
          </p:cNvPr>
          <p:cNvCxnSpPr/>
          <p:nvPr/>
        </p:nvCxnSpPr>
        <p:spPr>
          <a:xfrm>
            <a:off x="1427044" y="1787059"/>
            <a:ext cx="625072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6">
            <a:extLst>
              <a:ext uri="{FF2B5EF4-FFF2-40B4-BE49-F238E27FC236}">
                <a16:creationId xmlns:a16="http://schemas.microsoft.com/office/drawing/2014/main" id="{A6AAB551-1045-4C02-8A79-0F360B8169E2}"/>
              </a:ext>
            </a:extLst>
          </p:cNvPr>
          <p:cNvCxnSpPr/>
          <p:nvPr/>
        </p:nvCxnSpPr>
        <p:spPr>
          <a:xfrm>
            <a:off x="1427044" y="1186166"/>
            <a:ext cx="625072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7">
            <a:extLst>
              <a:ext uri="{FF2B5EF4-FFF2-40B4-BE49-F238E27FC236}">
                <a16:creationId xmlns:a16="http://schemas.microsoft.com/office/drawing/2014/main" id="{756733E6-BFFA-49F7-B910-FF98D8F6B88F}"/>
              </a:ext>
            </a:extLst>
          </p:cNvPr>
          <p:cNvSpPr txBox="1"/>
          <p:nvPr/>
        </p:nvSpPr>
        <p:spPr>
          <a:xfrm>
            <a:off x="3306121" y="3006846"/>
            <a:ext cx="473392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>
              <a:buFont typeface="Arial,Sans-Serif" panose="020B0604020202020204" pitchFamily="34" charset="0"/>
              <a:buChar char="•"/>
            </a:pPr>
            <a:r>
              <a:rPr lang="en-US" altLang="zh-TW" sz="140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VM</a:t>
            </a:r>
            <a:r>
              <a:rPr lang="zh-TW" altLang="en-US" sz="140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en-US" altLang="zh-TW" sz="140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resource</a:t>
            </a:r>
            <a:r>
              <a:rPr lang="zh-TW" altLang="en-US" sz="140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en-US" altLang="zh-TW" sz="140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allocation:</a:t>
            </a:r>
            <a:r>
              <a:rPr lang="zh-TW" altLang="en-US" sz="140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en-US" altLang="zh-TW" sz="140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vCPU,</a:t>
            </a:r>
            <a:r>
              <a:rPr lang="zh-TW" altLang="en-US" sz="140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en-US" altLang="zh-TW" sz="140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memory</a:t>
            </a:r>
            <a:r>
              <a:rPr lang="zh-TW" altLang="en-US" sz="140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en-US" altLang="zh-TW" sz="140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and</a:t>
            </a:r>
            <a:r>
              <a:rPr lang="zh-TW" altLang="en-US" sz="140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en-US" altLang="zh-TW" sz="140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interfaces</a:t>
            </a:r>
          </a:p>
          <a:p>
            <a:pPr marL="182563" indent="-182563">
              <a:buFont typeface="Arial,Sans-Serif" panose="020B0604020202020204" pitchFamily="34" charset="0"/>
              <a:buChar char="•"/>
            </a:pPr>
            <a:r>
              <a:rPr lang="en-US" altLang="zh-TW" sz="140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Connect</a:t>
            </a:r>
            <a:r>
              <a:rPr lang="zh-TW" altLang="en-US" sz="140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en-US" altLang="zh-TW" sz="140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virtual</a:t>
            </a:r>
            <a:r>
              <a:rPr lang="zh-TW" altLang="en-US" sz="140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en-US" altLang="zh-TW" sz="140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network</a:t>
            </a:r>
            <a:r>
              <a:rPr lang="zh-TW" altLang="en-US" sz="140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en-US" altLang="zh-TW" sz="140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interfaces</a:t>
            </a:r>
            <a:r>
              <a:rPr lang="zh-TW" altLang="en-US" sz="140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en-US" altLang="zh-TW" sz="140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to</a:t>
            </a:r>
            <a:r>
              <a:rPr lang="zh-TW" altLang="en-US" sz="140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en-US" altLang="zh-TW" sz="140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Virtual</a:t>
            </a:r>
            <a:r>
              <a:rPr lang="zh-TW" altLang="en-US" sz="140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en-US" altLang="zh-TW" sz="140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Switches</a:t>
            </a:r>
            <a:endParaRPr lang="en-US" sz="1400">
              <a:solidFill>
                <a:srgbClr val="FFFFFF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20" name="矩形: 圓角 18">
            <a:extLst>
              <a:ext uri="{FF2B5EF4-FFF2-40B4-BE49-F238E27FC236}">
                <a16:creationId xmlns:a16="http://schemas.microsoft.com/office/drawing/2014/main" id="{C1CA1914-1068-4A48-99A5-48DBD3CB4232}"/>
              </a:ext>
            </a:extLst>
          </p:cNvPr>
          <p:cNvSpPr/>
          <p:nvPr/>
        </p:nvSpPr>
        <p:spPr>
          <a:xfrm>
            <a:off x="1384502" y="2949279"/>
            <a:ext cx="1762893" cy="638354"/>
          </a:xfrm>
          <a:prstGeom prst="roundRect">
            <a:avLst/>
          </a:prstGeom>
          <a:solidFill>
            <a:srgbClr val="09F3FF"/>
          </a:solidFill>
          <a:ln>
            <a:solidFill>
              <a:srgbClr val="09F3FF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1600" b="1">
                <a:solidFill>
                  <a:schemeClr val="tx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Flexible</a:t>
            </a:r>
          </a:p>
          <a:p>
            <a:pPr lvl="0" algn="ctr"/>
            <a:r>
              <a:rPr lang="zh-TW" altLang="en-US" sz="1600" b="1">
                <a:solidFill>
                  <a:schemeClr val="tx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Infrastructure</a:t>
            </a:r>
          </a:p>
        </p:txBody>
      </p:sp>
      <p:sp>
        <p:nvSpPr>
          <p:cNvPr id="21" name="文字方塊 19">
            <a:extLst>
              <a:ext uri="{FF2B5EF4-FFF2-40B4-BE49-F238E27FC236}">
                <a16:creationId xmlns:a16="http://schemas.microsoft.com/office/drawing/2014/main" id="{D26687A9-8086-46A1-A199-D29DD8747514}"/>
              </a:ext>
            </a:extLst>
          </p:cNvPr>
          <p:cNvSpPr txBox="1"/>
          <p:nvPr/>
        </p:nvSpPr>
        <p:spPr>
          <a:xfrm>
            <a:off x="3306121" y="3789288"/>
            <a:ext cx="4618679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>
              <a:buFont typeface="Arial,Sans-Serif" panose="020B0604020202020204" pitchFamily="34" charset="0"/>
              <a:buChar char="•"/>
            </a:pPr>
            <a:r>
              <a:rPr lang="en-US" altLang="zh-TW" sz="1400" dirty="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Central management via Virtualization Station, e.g. VM resources consumption </a:t>
            </a:r>
          </a:p>
          <a:p>
            <a:pPr marL="182563" indent="-182563">
              <a:buFont typeface="Arial,Sans-Serif" panose="020B0604020202020204" pitchFamily="34" charset="0"/>
              <a:buChar char="•"/>
            </a:pPr>
            <a:r>
              <a:rPr lang="en-US" altLang="zh-TW" sz="1400" dirty="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Ready-to-use, downloading from VM Marketplace</a:t>
            </a:r>
            <a:endParaRPr lang="en-US" sz="1400" dirty="0">
              <a:solidFill>
                <a:srgbClr val="FFFFFF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22" name="矩形: 圓角 20">
            <a:extLst>
              <a:ext uri="{FF2B5EF4-FFF2-40B4-BE49-F238E27FC236}">
                <a16:creationId xmlns:a16="http://schemas.microsoft.com/office/drawing/2014/main" id="{9569EF2C-9270-485D-B89E-84229942861F}"/>
              </a:ext>
            </a:extLst>
          </p:cNvPr>
          <p:cNvSpPr/>
          <p:nvPr/>
        </p:nvSpPr>
        <p:spPr>
          <a:xfrm>
            <a:off x="1384502" y="3837792"/>
            <a:ext cx="1762893" cy="638354"/>
          </a:xfrm>
          <a:prstGeom prst="roundRect">
            <a:avLst/>
          </a:prstGeom>
          <a:solidFill>
            <a:srgbClr val="09F3FF"/>
          </a:solidFill>
          <a:ln>
            <a:solidFill>
              <a:srgbClr val="09F3FF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1600" b="1">
                <a:solidFill>
                  <a:schemeClr val="tx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Easy to manage</a:t>
            </a:r>
          </a:p>
        </p:txBody>
      </p:sp>
    </p:spTree>
    <p:extLst>
      <p:ext uri="{BB962C8B-B14F-4D97-AF65-F5344CB8AC3E}">
        <p14:creationId xmlns:p14="http://schemas.microsoft.com/office/powerpoint/2010/main" val="2052783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a typeface="微軟正黑體"/>
              </a:rPr>
              <a:t>Virtual Router Topology</a:t>
            </a:r>
            <a:endParaRPr lang="zh-TW" altLang="en-US"/>
          </a:p>
        </p:txBody>
      </p:sp>
      <p:pic>
        <p:nvPicPr>
          <p:cNvPr id="58" name="圖片 12">
            <a:extLst>
              <a:ext uri="{FF2B5EF4-FFF2-40B4-BE49-F238E27FC236}">
                <a16:creationId xmlns:a16="http://schemas.microsoft.com/office/drawing/2014/main" id="{A8734E2F-B86B-4462-86F7-B35A6A47CA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73" y="1022186"/>
            <a:ext cx="6639766" cy="3552473"/>
          </a:xfrm>
          <a:prstGeom prst="rect">
            <a:avLst/>
          </a:prstGeom>
        </p:spPr>
      </p:pic>
      <p:sp>
        <p:nvSpPr>
          <p:cNvPr id="59" name="矩形: 圓角 30">
            <a:extLst>
              <a:ext uri="{FF2B5EF4-FFF2-40B4-BE49-F238E27FC236}">
                <a16:creationId xmlns:a16="http://schemas.microsoft.com/office/drawing/2014/main" id="{14334E0E-D9FA-4154-B56A-255ED3F3D762}"/>
              </a:ext>
            </a:extLst>
          </p:cNvPr>
          <p:cNvSpPr/>
          <p:nvPr/>
        </p:nvSpPr>
        <p:spPr>
          <a:xfrm>
            <a:off x="5617969" y="3220002"/>
            <a:ext cx="1106847" cy="729739"/>
          </a:xfrm>
          <a:prstGeom prst="roundRect">
            <a:avLst>
              <a:gd name="adj" fmla="val 9594"/>
            </a:avLst>
          </a:prstGeom>
          <a:solidFill>
            <a:srgbClr val="09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60" name="文字方塊 13">
            <a:extLst>
              <a:ext uri="{FF2B5EF4-FFF2-40B4-BE49-F238E27FC236}">
                <a16:creationId xmlns:a16="http://schemas.microsoft.com/office/drawing/2014/main" id="{70979D3C-081D-430A-B199-17B8B57998E6}"/>
              </a:ext>
            </a:extLst>
          </p:cNvPr>
          <p:cNvSpPr txBox="1"/>
          <p:nvPr/>
        </p:nvSpPr>
        <p:spPr>
          <a:xfrm>
            <a:off x="1324850" y="1137478"/>
            <a:ext cx="6997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000" dirty="0">
                <a:solidFill>
                  <a:schemeClr val="bg1"/>
                </a:solidFill>
              </a:rPr>
              <a:t>Internet</a:t>
            </a:r>
            <a:endParaRPr lang="zh-TW" altLang="en-US" sz="1000" dirty="0">
              <a:solidFill>
                <a:schemeClr val="bg1"/>
              </a:solidFill>
            </a:endParaRPr>
          </a:p>
        </p:txBody>
      </p:sp>
      <p:sp>
        <p:nvSpPr>
          <p:cNvPr id="61" name="文字方塊 14">
            <a:extLst>
              <a:ext uri="{FF2B5EF4-FFF2-40B4-BE49-F238E27FC236}">
                <a16:creationId xmlns:a16="http://schemas.microsoft.com/office/drawing/2014/main" id="{98EF8461-59D7-411A-B9F6-F58F3DD8F0C6}"/>
              </a:ext>
            </a:extLst>
          </p:cNvPr>
          <p:cNvSpPr txBox="1"/>
          <p:nvPr/>
        </p:nvSpPr>
        <p:spPr>
          <a:xfrm>
            <a:off x="1395284" y="2107980"/>
            <a:ext cx="8905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000">
                <a:solidFill>
                  <a:srgbClr val="FFFF00"/>
                </a:solidFill>
              </a:rPr>
              <a:t>Physical NIC</a:t>
            </a:r>
            <a:endParaRPr lang="zh-TW" altLang="en-US" sz="1000">
              <a:solidFill>
                <a:srgbClr val="FFFF00"/>
              </a:solidFill>
            </a:endParaRPr>
          </a:p>
        </p:txBody>
      </p:sp>
      <p:sp>
        <p:nvSpPr>
          <p:cNvPr id="62" name="文字方塊 15">
            <a:extLst>
              <a:ext uri="{FF2B5EF4-FFF2-40B4-BE49-F238E27FC236}">
                <a16:creationId xmlns:a16="http://schemas.microsoft.com/office/drawing/2014/main" id="{137A69CF-8E7D-4008-840F-430A778271BF}"/>
              </a:ext>
            </a:extLst>
          </p:cNvPr>
          <p:cNvSpPr txBox="1"/>
          <p:nvPr/>
        </p:nvSpPr>
        <p:spPr>
          <a:xfrm>
            <a:off x="1212404" y="2959033"/>
            <a:ext cx="8905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000">
                <a:solidFill>
                  <a:srgbClr val="FFFF00"/>
                </a:solidFill>
              </a:rPr>
              <a:t>Physical NIC</a:t>
            </a:r>
            <a:endParaRPr lang="zh-TW" altLang="en-US" sz="1000">
              <a:solidFill>
                <a:srgbClr val="FFFF00"/>
              </a:solidFill>
            </a:endParaRPr>
          </a:p>
        </p:txBody>
      </p:sp>
      <p:sp>
        <p:nvSpPr>
          <p:cNvPr id="63" name="文字方塊 16">
            <a:extLst>
              <a:ext uri="{FF2B5EF4-FFF2-40B4-BE49-F238E27FC236}">
                <a16:creationId xmlns:a16="http://schemas.microsoft.com/office/drawing/2014/main" id="{72069CD2-9A53-46B4-BF50-A7532237FDD3}"/>
              </a:ext>
            </a:extLst>
          </p:cNvPr>
          <p:cNvSpPr txBox="1"/>
          <p:nvPr/>
        </p:nvSpPr>
        <p:spPr>
          <a:xfrm>
            <a:off x="260027" y="3555381"/>
            <a:ext cx="10716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000">
                <a:solidFill>
                  <a:srgbClr val="FFFF00"/>
                </a:solidFill>
              </a:rPr>
              <a:t>Physical Switch</a:t>
            </a:r>
            <a:endParaRPr lang="zh-TW" altLang="en-US" sz="1000">
              <a:solidFill>
                <a:srgbClr val="FFFF00"/>
              </a:solidFill>
            </a:endParaRPr>
          </a:p>
        </p:txBody>
      </p:sp>
      <p:sp>
        <p:nvSpPr>
          <p:cNvPr id="64" name="文字方塊 17">
            <a:extLst>
              <a:ext uri="{FF2B5EF4-FFF2-40B4-BE49-F238E27FC236}">
                <a16:creationId xmlns:a16="http://schemas.microsoft.com/office/drawing/2014/main" id="{E4FFBFA5-2122-407E-B623-823945880E62}"/>
              </a:ext>
            </a:extLst>
          </p:cNvPr>
          <p:cNvSpPr txBox="1"/>
          <p:nvPr/>
        </p:nvSpPr>
        <p:spPr>
          <a:xfrm>
            <a:off x="194638" y="4578163"/>
            <a:ext cx="3526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000">
                <a:solidFill>
                  <a:srgbClr val="FFFF00"/>
                </a:solidFill>
              </a:rPr>
              <a:t>PC</a:t>
            </a:r>
            <a:endParaRPr lang="zh-TW" altLang="en-US" sz="1000">
              <a:solidFill>
                <a:srgbClr val="FFFF00"/>
              </a:solidFill>
            </a:endParaRPr>
          </a:p>
        </p:txBody>
      </p:sp>
      <p:sp>
        <p:nvSpPr>
          <p:cNvPr id="65" name="文字方塊 18">
            <a:extLst>
              <a:ext uri="{FF2B5EF4-FFF2-40B4-BE49-F238E27FC236}">
                <a16:creationId xmlns:a16="http://schemas.microsoft.com/office/drawing/2014/main" id="{3E859227-DC5E-46FF-9B64-A63D93BE3FBA}"/>
              </a:ext>
            </a:extLst>
          </p:cNvPr>
          <p:cNvSpPr txBox="1"/>
          <p:nvPr/>
        </p:nvSpPr>
        <p:spPr>
          <a:xfrm>
            <a:off x="781321" y="4578163"/>
            <a:ext cx="5355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000" dirty="0">
                <a:solidFill>
                  <a:srgbClr val="FFFF00"/>
                </a:solidFill>
              </a:rPr>
              <a:t>Sever</a:t>
            </a:r>
            <a:endParaRPr lang="zh-TW" altLang="en-US" sz="1000" dirty="0">
              <a:solidFill>
                <a:srgbClr val="FFFF00"/>
              </a:solidFill>
            </a:endParaRPr>
          </a:p>
        </p:txBody>
      </p:sp>
      <p:sp>
        <p:nvSpPr>
          <p:cNvPr id="66" name="文字方塊 19">
            <a:extLst>
              <a:ext uri="{FF2B5EF4-FFF2-40B4-BE49-F238E27FC236}">
                <a16:creationId xmlns:a16="http://schemas.microsoft.com/office/drawing/2014/main" id="{E61C8AA7-178B-47C9-A057-282D6D5195E6}"/>
              </a:ext>
            </a:extLst>
          </p:cNvPr>
          <p:cNvSpPr txBox="1"/>
          <p:nvPr/>
        </p:nvSpPr>
        <p:spPr>
          <a:xfrm>
            <a:off x="2102951" y="2095176"/>
            <a:ext cx="18844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000">
                <a:solidFill>
                  <a:srgbClr val="FFFF00"/>
                </a:solidFill>
              </a:rPr>
              <a:t>Virtual Switch (external-only)</a:t>
            </a:r>
            <a:endParaRPr lang="zh-TW" altLang="en-US" sz="1000">
              <a:solidFill>
                <a:srgbClr val="FFFF00"/>
              </a:solidFill>
            </a:endParaRPr>
          </a:p>
        </p:txBody>
      </p:sp>
      <p:sp>
        <p:nvSpPr>
          <p:cNvPr id="67" name="文字方塊 20">
            <a:extLst>
              <a:ext uri="{FF2B5EF4-FFF2-40B4-BE49-F238E27FC236}">
                <a16:creationId xmlns:a16="http://schemas.microsoft.com/office/drawing/2014/main" id="{7E861925-49B1-4DDD-9E65-64A954A297A2}"/>
              </a:ext>
            </a:extLst>
          </p:cNvPr>
          <p:cNvSpPr txBox="1"/>
          <p:nvPr/>
        </p:nvSpPr>
        <p:spPr>
          <a:xfrm>
            <a:off x="2007535" y="2853342"/>
            <a:ext cx="15346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000">
                <a:solidFill>
                  <a:srgbClr val="FFFF00"/>
                </a:solidFill>
              </a:rPr>
              <a:t>Virtual Switch (Bridged)</a:t>
            </a:r>
            <a:endParaRPr lang="zh-TW" altLang="en-US" sz="1000">
              <a:solidFill>
                <a:srgbClr val="FFFF00"/>
              </a:solidFill>
            </a:endParaRPr>
          </a:p>
        </p:txBody>
      </p:sp>
      <p:sp>
        <p:nvSpPr>
          <p:cNvPr id="68" name="文字方塊 21">
            <a:extLst>
              <a:ext uri="{FF2B5EF4-FFF2-40B4-BE49-F238E27FC236}">
                <a16:creationId xmlns:a16="http://schemas.microsoft.com/office/drawing/2014/main" id="{94F8DB94-D734-4178-8A48-254125085FCD}"/>
              </a:ext>
            </a:extLst>
          </p:cNvPr>
          <p:cNvSpPr txBox="1"/>
          <p:nvPr/>
        </p:nvSpPr>
        <p:spPr>
          <a:xfrm>
            <a:off x="3768818" y="1228772"/>
            <a:ext cx="13693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000">
                <a:solidFill>
                  <a:srgbClr val="FFFF00"/>
                </a:solidFill>
              </a:rPr>
              <a:t>Virtual_NIC_1 (WAN)</a:t>
            </a:r>
            <a:endParaRPr lang="zh-TW" altLang="en-US" sz="1000">
              <a:solidFill>
                <a:srgbClr val="FFFF00"/>
              </a:solidFill>
            </a:endParaRPr>
          </a:p>
        </p:txBody>
      </p:sp>
      <p:sp>
        <p:nvSpPr>
          <p:cNvPr id="69" name="文字方塊 22">
            <a:extLst>
              <a:ext uri="{FF2B5EF4-FFF2-40B4-BE49-F238E27FC236}">
                <a16:creationId xmlns:a16="http://schemas.microsoft.com/office/drawing/2014/main" id="{AB3EE805-3B06-42CD-89D1-3007A05224FD}"/>
              </a:ext>
            </a:extLst>
          </p:cNvPr>
          <p:cNvSpPr txBox="1"/>
          <p:nvPr/>
        </p:nvSpPr>
        <p:spPr>
          <a:xfrm>
            <a:off x="4363737" y="3688772"/>
            <a:ext cx="1286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000">
                <a:solidFill>
                  <a:srgbClr val="FFFF00"/>
                </a:solidFill>
              </a:rPr>
              <a:t>Virtual_NIC_3 (LAN)</a:t>
            </a:r>
            <a:endParaRPr lang="zh-TW" altLang="en-US" sz="1000">
              <a:solidFill>
                <a:srgbClr val="FFFF00"/>
              </a:solidFill>
            </a:endParaRPr>
          </a:p>
        </p:txBody>
      </p:sp>
      <p:sp>
        <p:nvSpPr>
          <p:cNvPr id="70" name="文字方塊 23">
            <a:extLst>
              <a:ext uri="{FF2B5EF4-FFF2-40B4-BE49-F238E27FC236}">
                <a16:creationId xmlns:a16="http://schemas.microsoft.com/office/drawing/2014/main" id="{FEE91249-4157-4EB4-8CA7-C55F6E2B32CE}"/>
              </a:ext>
            </a:extLst>
          </p:cNvPr>
          <p:cNvSpPr txBox="1"/>
          <p:nvPr/>
        </p:nvSpPr>
        <p:spPr>
          <a:xfrm>
            <a:off x="4453470" y="2843879"/>
            <a:ext cx="1106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000">
                <a:solidFill>
                  <a:srgbClr val="FFFF00"/>
                </a:solidFill>
              </a:rPr>
              <a:t>Virtual_NIC_2 (LAN)</a:t>
            </a:r>
            <a:endParaRPr lang="zh-TW" altLang="en-US" sz="1000">
              <a:solidFill>
                <a:srgbClr val="FFFF00"/>
              </a:solidFill>
            </a:endParaRPr>
          </a:p>
        </p:txBody>
      </p:sp>
      <p:sp>
        <p:nvSpPr>
          <p:cNvPr id="71" name="文字方塊 24">
            <a:extLst>
              <a:ext uri="{FF2B5EF4-FFF2-40B4-BE49-F238E27FC236}">
                <a16:creationId xmlns:a16="http://schemas.microsoft.com/office/drawing/2014/main" id="{5E261001-011D-41FB-A23B-0F8751DD7D25}"/>
              </a:ext>
            </a:extLst>
          </p:cNvPr>
          <p:cNvSpPr txBox="1"/>
          <p:nvPr/>
        </p:nvSpPr>
        <p:spPr>
          <a:xfrm>
            <a:off x="5998691" y="2930934"/>
            <a:ext cx="620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600">
                <a:solidFill>
                  <a:srgbClr val="FFFF00"/>
                </a:solidFill>
              </a:rPr>
              <a:t>VM</a:t>
            </a:r>
            <a:endParaRPr lang="zh-TW" altLang="en-US" sz="1600">
              <a:solidFill>
                <a:srgbClr val="FFFF00"/>
              </a:solidFill>
            </a:endParaRPr>
          </a:p>
        </p:txBody>
      </p:sp>
      <p:sp>
        <p:nvSpPr>
          <p:cNvPr id="72" name="文字方塊 25">
            <a:extLst>
              <a:ext uri="{FF2B5EF4-FFF2-40B4-BE49-F238E27FC236}">
                <a16:creationId xmlns:a16="http://schemas.microsoft.com/office/drawing/2014/main" id="{6F4135CB-2E47-436D-A8AD-AD9AEC4966B5}"/>
              </a:ext>
            </a:extLst>
          </p:cNvPr>
          <p:cNvSpPr txBox="1"/>
          <p:nvPr/>
        </p:nvSpPr>
        <p:spPr>
          <a:xfrm>
            <a:off x="2806639" y="4578163"/>
            <a:ext cx="4188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000">
                <a:solidFill>
                  <a:srgbClr val="FFFF00"/>
                </a:solidFill>
              </a:rPr>
              <a:t>VM</a:t>
            </a:r>
            <a:endParaRPr lang="zh-TW" altLang="en-US" sz="1000">
              <a:solidFill>
                <a:srgbClr val="FFFF00"/>
              </a:solidFill>
            </a:endParaRPr>
          </a:p>
        </p:txBody>
      </p:sp>
      <p:sp>
        <p:nvSpPr>
          <p:cNvPr id="73" name="文字方塊 26">
            <a:extLst>
              <a:ext uri="{FF2B5EF4-FFF2-40B4-BE49-F238E27FC236}">
                <a16:creationId xmlns:a16="http://schemas.microsoft.com/office/drawing/2014/main" id="{9F718C5A-2F1B-4430-A8DC-E21238CE004C}"/>
              </a:ext>
            </a:extLst>
          </p:cNvPr>
          <p:cNvSpPr txBox="1"/>
          <p:nvPr/>
        </p:nvSpPr>
        <p:spPr>
          <a:xfrm>
            <a:off x="3625626" y="4578163"/>
            <a:ext cx="4188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000">
                <a:solidFill>
                  <a:srgbClr val="FFFF00"/>
                </a:solidFill>
              </a:rPr>
              <a:t>VM</a:t>
            </a:r>
            <a:endParaRPr lang="zh-TW" altLang="en-US" sz="1000">
              <a:solidFill>
                <a:srgbClr val="FFFF00"/>
              </a:solidFill>
            </a:endParaRPr>
          </a:p>
        </p:txBody>
      </p:sp>
      <p:pic>
        <p:nvPicPr>
          <p:cNvPr id="74" name="圖片 27" descr="一張含有 美工圖案 的圖片&#10;&#10;自動產生的描述">
            <a:extLst>
              <a:ext uri="{FF2B5EF4-FFF2-40B4-BE49-F238E27FC236}">
                <a16:creationId xmlns:a16="http://schemas.microsoft.com/office/drawing/2014/main" id="{161A961F-6D53-4FF9-80D9-807431B460C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5246" y="3340969"/>
            <a:ext cx="874877" cy="200949"/>
          </a:xfrm>
          <a:prstGeom prst="rect">
            <a:avLst/>
          </a:prstGeom>
        </p:spPr>
      </p:pic>
      <p:pic>
        <p:nvPicPr>
          <p:cNvPr id="75" name="Picture 74" descr="mage result for pfsense png">
            <a:extLst>
              <a:ext uri="{FF2B5EF4-FFF2-40B4-BE49-F238E27FC236}">
                <a16:creationId xmlns:a16="http://schemas.microsoft.com/office/drawing/2014/main" id="{66D29D44-72EF-4FBA-A1A5-1448D68F1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5246" y="3636458"/>
            <a:ext cx="874877" cy="25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矩形: 圓角 35">
            <a:extLst>
              <a:ext uri="{FF2B5EF4-FFF2-40B4-BE49-F238E27FC236}">
                <a16:creationId xmlns:a16="http://schemas.microsoft.com/office/drawing/2014/main" id="{4B7D2110-40DA-42E1-93D4-48CFFA7A6D8A}"/>
              </a:ext>
            </a:extLst>
          </p:cNvPr>
          <p:cNvSpPr/>
          <p:nvPr/>
        </p:nvSpPr>
        <p:spPr>
          <a:xfrm>
            <a:off x="50453" y="1021010"/>
            <a:ext cx="1216521" cy="620135"/>
          </a:xfrm>
          <a:prstGeom prst="roundRect">
            <a:avLst>
              <a:gd name="adj" fmla="val 9594"/>
            </a:avLst>
          </a:prstGeom>
          <a:solidFill>
            <a:srgbClr val="09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pic>
        <p:nvPicPr>
          <p:cNvPr id="77" name="圖形 36">
            <a:extLst>
              <a:ext uri="{FF2B5EF4-FFF2-40B4-BE49-F238E27FC236}">
                <a16:creationId xmlns:a16="http://schemas.microsoft.com/office/drawing/2014/main" id="{FE0DD5D8-7A09-48C7-B651-0DA3A27A667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818" y="1422261"/>
            <a:ext cx="396194" cy="162722"/>
          </a:xfrm>
          <a:prstGeom prst="rect">
            <a:avLst/>
          </a:prstGeom>
        </p:spPr>
      </p:pic>
      <p:pic>
        <p:nvPicPr>
          <p:cNvPr id="78" name="圖片 38" descr="一張含有 物件 的圖片&#10;&#10;自動產生的描述">
            <a:extLst>
              <a:ext uri="{FF2B5EF4-FFF2-40B4-BE49-F238E27FC236}">
                <a16:creationId xmlns:a16="http://schemas.microsoft.com/office/drawing/2014/main" id="{BC245799-8350-407B-9570-FFC9DB80527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164" y="1017506"/>
            <a:ext cx="408838" cy="408838"/>
          </a:xfrm>
          <a:prstGeom prst="rect">
            <a:avLst/>
          </a:prstGeom>
        </p:spPr>
      </p:pic>
      <p:pic>
        <p:nvPicPr>
          <p:cNvPr id="79" name="圖片 40">
            <a:extLst>
              <a:ext uri="{FF2B5EF4-FFF2-40B4-BE49-F238E27FC236}">
                <a16:creationId xmlns:a16="http://schemas.microsoft.com/office/drawing/2014/main" id="{D15D877A-3F9C-47EB-AFD6-3DD1FF544AC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708" y="1017507"/>
            <a:ext cx="484925" cy="414206"/>
          </a:xfrm>
          <a:prstGeom prst="rect">
            <a:avLst/>
          </a:prstGeom>
        </p:spPr>
      </p:pic>
      <p:pic>
        <p:nvPicPr>
          <p:cNvPr id="80" name="圖片 42">
            <a:extLst>
              <a:ext uri="{FF2B5EF4-FFF2-40B4-BE49-F238E27FC236}">
                <a16:creationId xmlns:a16="http://schemas.microsoft.com/office/drawing/2014/main" id="{8206E5B0-3E65-4C45-8AFD-E878CFD8000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899" y="1370051"/>
            <a:ext cx="850510" cy="284777"/>
          </a:xfrm>
          <a:prstGeom prst="rect">
            <a:avLst/>
          </a:prstGeom>
        </p:spPr>
      </p:pic>
      <p:sp>
        <p:nvSpPr>
          <p:cNvPr id="81" name="TextBox 1">
            <a:extLst>
              <a:ext uri="{FF2B5EF4-FFF2-40B4-BE49-F238E27FC236}">
                <a16:creationId xmlns:a16="http://schemas.microsoft.com/office/drawing/2014/main" id="{442DEB99-FF14-4BF4-BB00-A818C41ED6FD}"/>
              </a:ext>
            </a:extLst>
          </p:cNvPr>
          <p:cNvSpPr txBox="1"/>
          <p:nvPr/>
        </p:nvSpPr>
        <p:spPr>
          <a:xfrm>
            <a:off x="6826229" y="1100360"/>
            <a:ext cx="2255999" cy="10926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zh-TW" b="1" err="1">
                <a:solidFill>
                  <a:srgbClr val="09F3FF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vNIC</a:t>
            </a:r>
            <a:r>
              <a:rPr lang="zh-TW" altLang="en-US" b="1">
                <a:solidFill>
                  <a:srgbClr val="09F3FF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 </a:t>
            </a:r>
            <a:r>
              <a:rPr lang="en-US" altLang="zh-TW" b="1">
                <a:solidFill>
                  <a:srgbClr val="09F3FF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1:</a:t>
            </a:r>
            <a:r>
              <a:rPr lang="zh-TW" altLang="en-US" b="1">
                <a:solidFill>
                  <a:srgbClr val="09F3FF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 </a:t>
            </a:r>
            <a:endParaRPr lang="en-US" altLang="zh-TW" b="1">
              <a:solidFill>
                <a:srgbClr val="09F3FF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en-US" altLang="zh-TW" sz="140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WAN</a:t>
            </a:r>
            <a:r>
              <a:rPr lang="zh-TW" sz="140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 </a:t>
            </a:r>
            <a:r>
              <a:rPr lang="en-US" altLang="zh-TW" sz="140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interface,</a:t>
            </a:r>
            <a:r>
              <a:rPr lang="zh-TW" sz="140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 </a:t>
            </a:r>
            <a:r>
              <a:rPr lang="en-US" altLang="zh-TW" sz="140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all</a:t>
            </a:r>
            <a:r>
              <a:rPr lang="zh-TW" sz="140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 </a:t>
            </a:r>
            <a:r>
              <a:rPr lang="en-US" altLang="zh-TW" sz="140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the</a:t>
            </a:r>
            <a:r>
              <a:rPr lang="zh-TW" sz="140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 </a:t>
            </a:r>
            <a:endParaRPr lang="en-US" sz="1400">
              <a:solidFill>
                <a:schemeClr val="bg1"/>
              </a:solidFill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  <a:p>
            <a:r>
              <a:rPr lang="en-US" altLang="zh-TW" sz="140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traffic</a:t>
            </a:r>
            <a:r>
              <a:rPr lang="zh-TW" sz="140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 </a:t>
            </a:r>
            <a:r>
              <a:rPr lang="en-US" altLang="zh-TW" sz="140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throughout</a:t>
            </a:r>
            <a:r>
              <a:rPr lang="zh-TW" sz="140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 </a:t>
            </a:r>
            <a:r>
              <a:rPr lang="en-US" altLang="zh-TW" sz="140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virtual</a:t>
            </a:r>
            <a:r>
              <a:rPr lang="zh-TW" sz="140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 </a:t>
            </a:r>
            <a:r>
              <a:rPr lang="en-US" altLang="zh-TW" sz="140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router first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2" name="TextBox 4">
            <a:extLst>
              <a:ext uri="{FF2B5EF4-FFF2-40B4-BE49-F238E27FC236}">
                <a16:creationId xmlns:a16="http://schemas.microsoft.com/office/drawing/2014/main" id="{70EC14B9-2EB2-485D-A69F-F5EB2F608CF3}"/>
              </a:ext>
            </a:extLst>
          </p:cNvPr>
          <p:cNvSpPr txBox="1"/>
          <p:nvPr/>
        </p:nvSpPr>
        <p:spPr>
          <a:xfrm>
            <a:off x="6826229" y="2179091"/>
            <a:ext cx="2255999" cy="13080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zh-TW" b="1" dirty="0" err="1">
                <a:solidFill>
                  <a:srgbClr val="09F3FF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vNIC</a:t>
            </a:r>
            <a:r>
              <a:rPr lang="zh-TW" altLang="en-US" b="1" dirty="0">
                <a:solidFill>
                  <a:srgbClr val="09F3FF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 </a:t>
            </a:r>
            <a:r>
              <a:rPr lang="en-US" altLang="zh-TW" b="1" dirty="0">
                <a:solidFill>
                  <a:srgbClr val="09F3FF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2:</a:t>
            </a:r>
            <a:r>
              <a:rPr lang="zh-TW" altLang="en-US" b="1" dirty="0">
                <a:solidFill>
                  <a:srgbClr val="09F3FF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 </a:t>
            </a:r>
            <a:endParaRPr lang="en-US" altLang="zh-TW" b="1" dirty="0">
              <a:solidFill>
                <a:srgbClr val="09F3FF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en-US" altLang="zh-TW" sz="14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LAN</a:t>
            </a:r>
            <a:r>
              <a:rPr lang="zh-TW" sz="1400" dirty="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 </a:t>
            </a:r>
            <a:r>
              <a:rPr lang="en-US" altLang="zh-TW" sz="14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interface,</a:t>
            </a:r>
            <a:r>
              <a:rPr lang="zh-TW" sz="1400" dirty="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 </a:t>
            </a:r>
            <a:r>
              <a:rPr lang="en-US" altLang="zh-TW" sz="14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applying</a:t>
            </a:r>
            <a:r>
              <a:rPr lang="zh-TW" sz="1400" dirty="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 </a:t>
            </a:r>
            <a:endParaRPr lang="zh-TW" altLang="en-US" sz="1400" dirty="0">
              <a:solidFill>
                <a:schemeClr val="bg1"/>
              </a:solidFill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  <a:p>
            <a:r>
              <a:rPr lang="en-US" altLang="zh-TW" sz="14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network</a:t>
            </a:r>
            <a:r>
              <a:rPr lang="zh-TW" sz="1400" dirty="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 </a:t>
            </a:r>
            <a:r>
              <a:rPr lang="en-US" altLang="zh-TW" sz="14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settings</a:t>
            </a:r>
            <a:r>
              <a:rPr lang="zh-TW" sz="1400" dirty="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 </a:t>
            </a:r>
            <a:r>
              <a:rPr lang="en-US" altLang="zh-TW" sz="14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of</a:t>
            </a:r>
            <a:r>
              <a:rPr lang="zh-TW" sz="1400" dirty="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 </a:t>
            </a:r>
            <a:r>
              <a:rPr lang="en-US" altLang="zh-TW" sz="14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virtual</a:t>
            </a:r>
            <a:r>
              <a:rPr lang="zh-TW" sz="1400" dirty="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 </a:t>
            </a:r>
            <a:endParaRPr lang="zh-TW" altLang="en-US" sz="1400" dirty="0">
              <a:solidFill>
                <a:schemeClr val="bg1"/>
              </a:solidFill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  <a:p>
            <a:r>
              <a:rPr lang="en-US" altLang="zh-TW" sz="14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router</a:t>
            </a:r>
            <a:r>
              <a:rPr lang="zh-TW" sz="1400" dirty="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 </a:t>
            </a:r>
            <a:r>
              <a:rPr lang="en-US" altLang="zh-TW" sz="14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via</a:t>
            </a:r>
            <a:r>
              <a:rPr lang="zh-TW" sz="1400" dirty="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 </a:t>
            </a:r>
            <a:r>
              <a:rPr lang="en-US" altLang="zh-TW" sz="14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physical</a:t>
            </a:r>
            <a:r>
              <a:rPr lang="zh-TW" sz="1400" dirty="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 </a:t>
            </a:r>
            <a:r>
              <a:rPr lang="en-US" altLang="zh-TW" sz="14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NIC and QWA-AC2600.</a:t>
            </a:r>
            <a:endParaRPr lang="zh-TW" sz="1400" dirty="0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83" name="TextBox 4">
            <a:extLst>
              <a:ext uri="{FF2B5EF4-FFF2-40B4-BE49-F238E27FC236}">
                <a16:creationId xmlns:a16="http://schemas.microsoft.com/office/drawing/2014/main" id="{A8515B6B-66AE-42EB-9351-C28153E78A28}"/>
              </a:ext>
            </a:extLst>
          </p:cNvPr>
          <p:cNvSpPr txBox="1"/>
          <p:nvPr/>
        </p:nvSpPr>
        <p:spPr>
          <a:xfrm>
            <a:off x="6826229" y="3472683"/>
            <a:ext cx="2320808" cy="10926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zh-TW" b="1" dirty="0" err="1">
                <a:solidFill>
                  <a:srgbClr val="09F3FF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vNIC</a:t>
            </a:r>
            <a:r>
              <a:rPr lang="zh-TW" altLang="en-US" b="1" dirty="0">
                <a:solidFill>
                  <a:srgbClr val="09F3FF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 </a:t>
            </a:r>
            <a:r>
              <a:rPr lang="en-US" altLang="zh-TW" b="1" dirty="0">
                <a:solidFill>
                  <a:srgbClr val="09F3FF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1:</a:t>
            </a:r>
            <a:r>
              <a:rPr lang="zh-TW" altLang="en-US" b="1" dirty="0">
                <a:solidFill>
                  <a:srgbClr val="09F3FF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 </a:t>
            </a:r>
            <a:endParaRPr lang="en-US" altLang="zh-TW" b="1" dirty="0">
              <a:solidFill>
                <a:srgbClr val="09F3FF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en-US" altLang="zh-TW" sz="14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LAN</a:t>
            </a:r>
            <a:r>
              <a:rPr lang="zh-TW" sz="1400" dirty="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 </a:t>
            </a:r>
            <a:r>
              <a:rPr lang="en-US" altLang="zh-TW" sz="14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interface,</a:t>
            </a:r>
            <a:r>
              <a:rPr lang="zh-TW" sz="1400" dirty="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 </a:t>
            </a:r>
            <a:r>
              <a:rPr lang="en-US" altLang="zh-TW" sz="14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applying</a:t>
            </a:r>
            <a:r>
              <a:rPr lang="zh-TW" sz="1400" dirty="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 </a:t>
            </a:r>
            <a:endParaRPr lang="zh-TW" altLang="en-US" sz="1400" dirty="0">
              <a:solidFill>
                <a:schemeClr val="bg1"/>
              </a:solidFill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  <a:p>
            <a:r>
              <a:rPr lang="en-US" altLang="zh-TW" sz="14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network</a:t>
            </a:r>
            <a:r>
              <a:rPr lang="zh-TW" sz="1400" dirty="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 </a:t>
            </a:r>
            <a:r>
              <a:rPr lang="en-US" altLang="zh-TW" sz="14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settings</a:t>
            </a:r>
            <a:r>
              <a:rPr lang="zh-TW" sz="1400" dirty="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 </a:t>
            </a:r>
            <a:r>
              <a:rPr lang="en-US" altLang="zh-TW" sz="14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of</a:t>
            </a:r>
            <a:r>
              <a:rPr lang="zh-TW" sz="1400" dirty="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 </a:t>
            </a:r>
            <a:r>
              <a:rPr lang="en-US" altLang="zh-TW" sz="14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virtual</a:t>
            </a:r>
            <a:r>
              <a:rPr lang="zh-TW" sz="1400" dirty="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 </a:t>
            </a:r>
            <a:endParaRPr lang="zh-TW" altLang="en-US" sz="1400" dirty="0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r>
              <a:rPr lang="en-US" altLang="zh-TW" sz="14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router</a:t>
            </a:r>
            <a:r>
              <a:rPr lang="zh-TW" sz="1400" dirty="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 </a:t>
            </a:r>
            <a:r>
              <a:rPr lang="en-US" altLang="zh-TW" sz="14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via</a:t>
            </a:r>
            <a:r>
              <a:rPr lang="zh-TW" sz="1400" dirty="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 </a:t>
            </a:r>
            <a:r>
              <a:rPr lang="en-US" altLang="zh-TW" sz="14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Virtual</a:t>
            </a:r>
            <a:r>
              <a:rPr lang="zh-TW" sz="1400" dirty="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 </a:t>
            </a:r>
            <a:r>
              <a:rPr lang="en-US" altLang="zh-TW" sz="14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Switch.</a:t>
            </a:r>
            <a:endParaRPr lang="zh-TW" sz="1400" dirty="0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245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a typeface="微軟正黑體"/>
              </a:rPr>
              <a:t>Router Software</a:t>
            </a:r>
            <a:endParaRPr lang="zh-TW" altLang="en-US"/>
          </a:p>
        </p:txBody>
      </p:sp>
      <p:sp>
        <p:nvSpPr>
          <p:cNvPr id="10" name="矩形: 圓角 15">
            <a:extLst>
              <a:ext uri="{FF2B5EF4-FFF2-40B4-BE49-F238E27FC236}">
                <a16:creationId xmlns:a16="http://schemas.microsoft.com/office/drawing/2014/main" id="{F78FEB61-AA57-4673-B870-2F92D81EE505}"/>
              </a:ext>
            </a:extLst>
          </p:cNvPr>
          <p:cNvSpPr/>
          <p:nvPr/>
        </p:nvSpPr>
        <p:spPr>
          <a:xfrm>
            <a:off x="1116095" y="1700034"/>
            <a:ext cx="3217779" cy="2306816"/>
          </a:xfrm>
          <a:prstGeom prst="roundRect">
            <a:avLst>
              <a:gd name="adj" fmla="val 7584"/>
            </a:avLst>
          </a:prstGeom>
          <a:noFill/>
          <a:ln>
            <a:solidFill>
              <a:srgbClr val="09F3FF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2" name="矩形: 圓角 2">
            <a:extLst>
              <a:ext uri="{FF2B5EF4-FFF2-40B4-BE49-F238E27FC236}">
                <a16:creationId xmlns:a16="http://schemas.microsoft.com/office/drawing/2014/main" id="{7194A1C8-59EF-4B16-942C-3B03E242AC63}"/>
              </a:ext>
            </a:extLst>
          </p:cNvPr>
          <p:cNvSpPr/>
          <p:nvPr/>
        </p:nvSpPr>
        <p:spPr>
          <a:xfrm>
            <a:off x="1559759" y="1380857"/>
            <a:ext cx="2266950" cy="638354"/>
          </a:xfrm>
          <a:prstGeom prst="roundRect">
            <a:avLst/>
          </a:prstGeom>
          <a:solidFill>
            <a:srgbClr val="09F3FF"/>
          </a:solidFill>
          <a:ln>
            <a:solidFill>
              <a:srgbClr val="09F3FF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pic>
        <p:nvPicPr>
          <p:cNvPr id="14" name="圖片 8" descr="一張含有 美工圖案 的圖片&#10;&#10;自動產生的描述">
            <a:extLst>
              <a:ext uri="{FF2B5EF4-FFF2-40B4-BE49-F238E27FC236}">
                <a16:creationId xmlns:a16="http://schemas.microsoft.com/office/drawing/2014/main" id="{455AE6D2-48FA-4111-B36F-2657A8C486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8318" y="1499268"/>
            <a:ext cx="1748163" cy="401532"/>
          </a:xfrm>
          <a:prstGeom prst="rect">
            <a:avLst/>
          </a:prstGeom>
        </p:spPr>
      </p:pic>
      <p:sp>
        <p:nvSpPr>
          <p:cNvPr id="15" name="TextBox 4">
            <a:extLst>
              <a:ext uri="{FF2B5EF4-FFF2-40B4-BE49-F238E27FC236}">
                <a16:creationId xmlns:a16="http://schemas.microsoft.com/office/drawing/2014/main" id="{F67CDA63-4312-4D07-8622-7568179F46AF}"/>
              </a:ext>
            </a:extLst>
          </p:cNvPr>
          <p:cNvSpPr txBox="1"/>
          <p:nvPr/>
        </p:nvSpPr>
        <p:spPr>
          <a:xfrm>
            <a:off x="1345973" y="2370930"/>
            <a:ext cx="2801661" cy="107041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buFont typeface="Arial,Sans-Serif" panose="020B0604020202020204" pitchFamily="34" charset="0"/>
              <a:buChar char="•"/>
            </a:pPr>
            <a:r>
              <a:rPr lang="en-US" altLang="zh-TW" sz="1600" dirty="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Open</a:t>
            </a:r>
            <a:r>
              <a:rPr lang="zh-TW" sz="1600" dirty="0">
                <a:solidFill>
                  <a:srgbClr val="FFFFFF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 </a:t>
            </a:r>
            <a:r>
              <a:rPr lang="en-US" altLang="zh-TW" sz="1600" dirty="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source</a:t>
            </a:r>
            <a:endParaRPr lang="en-US" sz="1600" dirty="0">
              <a:solidFill>
                <a:srgbClr val="FFFFFF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180975" indent="-180975">
              <a:buFont typeface="Arial,Sans-Serif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Linux-based</a:t>
            </a:r>
            <a:r>
              <a:rPr lang="zh-TW" sz="1600" dirty="0">
                <a:solidFill>
                  <a:srgbClr val="FFFFFF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 </a:t>
            </a:r>
            <a:r>
              <a:rPr lang="en-US" altLang="zh-TW" sz="1600" dirty="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firmware</a:t>
            </a:r>
            <a:endParaRPr lang="en-US" sz="1600" dirty="0">
              <a:solidFill>
                <a:srgbClr val="FFFFFF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180975" indent="-180975">
              <a:buFont typeface="Arial,Sans-Serif" panose="020B0604020202020204" pitchFamily="34" charset="0"/>
              <a:buChar char="•"/>
            </a:pPr>
            <a:r>
              <a:rPr lang="en-US" altLang="zh-TW" sz="1600" dirty="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Allows</a:t>
            </a:r>
            <a:r>
              <a:rPr lang="zh-TW" sz="1600" dirty="0">
                <a:solidFill>
                  <a:srgbClr val="FFFFFF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 </a:t>
            </a:r>
            <a:r>
              <a:rPr lang="en-US" altLang="zh-TW" sz="1600" dirty="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to</a:t>
            </a:r>
            <a:r>
              <a:rPr lang="zh-TW" sz="1600" dirty="0">
                <a:solidFill>
                  <a:srgbClr val="FFFFFF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 </a:t>
            </a:r>
            <a:r>
              <a:rPr lang="en-US" altLang="zh-TW" sz="1600" dirty="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install</a:t>
            </a:r>
            <a:r>
              <a:rPr lang="zh-TW" sz="1600" dirty="0">
                <a:solidFill>
                  <a:srgbClr val="FFFFFF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 </a:t>
            </a:r>
            <a:r>
              <a:rPr lang="en-US" altLang="zh-TW" sz="1600" dirty="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in</a:t>
            </a:r>
            <a:r>
              <a:rPr lang="zh-TW" sz="1600" dirty="0">
                <a:solidFill>
                  <a:srgbClr val="FFFFFF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 </a:t>
            </a:r>
            <a:r>
              <a:rPr lang="en-US" altLang="zh-TW" sz="1600" dirty="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different</a:t>
            </a:r>
            <a:r>
              <a:rPr lang="zh-TW" sz="1600" dirty="0">
                <a:solidFill>
                  <a:srgbClr val="FFFFFF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 rout</a:t>
            </a:r>
            <a:r>
              <a:rPr lang="en-US" altLang="zh-TW" sz="1600" dirty="0">
                <a:solidFill>
                  <a:srgbClr val="FFFFFF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e</a:t>
            </a:r>
            <a:r>
              <a:rPr lang="zh-TW" sz="1600" dirty="0">
                <a:solidFill>
                  <a:srgbClr val="FFFFFF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r 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brands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矩形: 圓角 16">
            <a:extLst>
              <a:ext uri="{FF2B5EF4-FFF2-40B4-BE49-F238E27FC236}">
                <a16:creationId xmlns:a16="http://schemas.microsoft.com/office/drawing/2014/main" id="{AAED2EDC-852B-415F-9A18-DA94CD5DE75B}"/>
              </a:ext>
            </a:extLst>
          </p:cNvPr>
          <p:cNvSpPr/>
          <p:nvPr/>
        </p:nvSpPr>
        <p:spPr>
          <a:xfrm>
            <a:off x="4892807" y="1661934"/>
            <a:ext cx="3217779" cy="2370316"/>
          </a:xfrm>
          <a:prstGeom prst="roundRect">
            <a:avLst>
              <a:gd name="adj" fmla="val 7584"/>
            </a:avLst>
          </a:prstGeom>
          <a:noFill/>
          <a:ln>
            <a:solidFill>
              <a:srgbClr val="09F3FF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7" name="矩形: 圓角 17">
            <a:extLst>
              <a:ext uri="{FF2B5EF4-FFF2-40B4-BE49-F238E27FC236}">
                <a16:creationId xmlns:a16="http://schemas.microsoft.com/office/drawing/2014/main" id="{9F6F42F1-886F-4E85-9258-CEDABF9AC017}"/>
              </a:ext>
            </a:extLst>
          </p:cNvPr>
          <p:cNvSpPr/>
          <p:nvPr/>
        </p:nvSpPr>
        <p:spPr>
          <a:xfrm>
            <a:off x="5425371" y="1380857"/>
            <a:ext cx="2266950" cy="638354"/>
          </a:xfrm>
          <a:prstGeom prst="roundRect">
            <a:avLst/>
          </a:prstGeom>
          <a:solidFill>
            <a:srgbClr val="09F3FF"/>
          </a:solidFill>
          <a:ln>
            <a:solidFill>
              <a:srgbClr val="09F3FF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B41C2E4B-9309-4A11-84F4-6256588D0D39}"/>
              </a:ext>
            </a:extLst>
          </p:cNvPr>
          <p:cNvSpPr txBox="1"/>
          <p:nvPr/>
        </p:nvSpPr>
        <p:spPr>
          <a:xfrm>
            <a:off x="5069663" y="2370930"/>
            <a:ext cx="2931682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buFont typeface="Arial,Sans-Serif" panose="020B0604020202020204" pitchFamily="34" charset="0"/>
              <a:buChar char="•"/>
            </a:pPr>
            <a:r>
              <a:rPr lang="en-US" altLang="zh-TW" sz="1600" dirty="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Open</a:t>
            </a:r>
            <a:r>
              <a:rPr lang="zh-TW" altLang="en-US" sz="1600" dirty="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en-US" altLang="zh-TW" sz="1600" dirty="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source</a:t>
            </a:r>
            <a:endParaRPr lang="en-US" sz="1600" dirty="0">
              <a:solidFill>
                <a:srgbClr val="FFFFFF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180975" indent="-180975">
              <a:buFont typeface="Arial,Sans-Serif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FreeBSD-based</a:t>
            </a:r>
            <a:r>
              <a:rPr lang="zh-TW" altLang="en-US" sz="1600" dirty="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en-US" altLang="zh-TW" sz="1600" dirty="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firmware</a:t>
            </a:r>
            <a:endParaRPr lang="en-US" sz="1600" dirty="0">
              <a:solidFill>
                <a:srgbClr val="FFFFFF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180975" indent="-180975">
              <a:buFont typeface="Arial,Sans-Serif" panose="020B0604020202020204" pitchFamily="34" charset="0"/>
              <a:buChar char="•"/>
            </a:pPr>
            <a:r>
              <a:rPr lang="en-US" altLang="zh-TW" sz="1600" dirty="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Support</a:t>
            </a:r>
            <a:r>
              <a:rPr lang="zh-TW" altLang="en-US" sz="1600" dirty="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en-US" altLang="zh-TW" sz="1600" dirty="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service</a:t>
            </a:r>
            <a:r>
              <a:rPr lang="zh-TW" altLang="en-US" sz="1600" dirty="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en-US" altLang="zh-TW" sz="1600" dirty="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subscription</a:t>
            </a:r>
            <a:r>
              <a:rPr lang="zh-TW" altLang="en-US" sz="1600" dirty="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en-US" altLang="zh-TW" sz="1600" dirty="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provided</a:t>
            </a:r>
            <a:r>
              <a:rPr lang="zh-TW" altLang="en-US" sz="1600" dirty="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en-US" altLang="zh-TW" sz="1600" dirty="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from</a:t>
            </a:r>
            <a:r>
              <a:rPr lang="zh-TW" altLang="en-US" sz="1600" dirty="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Netgate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®</a:t>
            </a:r>
          </a:p>
        </p:txBody>
      </p:sp>
      <p:pic>
        <p:nvPicPr>
          <p:cNvPr id="19" name="Picture 18" descr="mage result for pfsense png">
            <a:extLst>
              <a:ext uri="{FF2B5EF4-FFF2-40B4-BE49-F238E27FC236}">
                <a16:creationId xmlns:a16="http://schemas.microsoft.com/office/drawing/2014/main" id="{C3FC1B8C-9EBF-494C-A30E-3AED35CA9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2504" y="1450415"/>
            <a:ext cx="1748163" cy="51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77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Arial"/>
                <a:ea typeface="微軟正黑體"/>
                <a:cs typeface="Arial"/>
              </a:rPr>
              <a:t>How to Setup It in VS</a:t>
            </a:r>
            <a:endParaRPr lang="en-US">
              <a:latin typeface="Arial"/>
              <a:ea typeface="微軟正黑體"/>
              <a:cs typeface="Arial"/>
            </a:endParaRPr>
          </a:p>
        </p:txBody>
      </p:sp>
      <p:sp>
        <p:nvSpPr>
          <p:cNvPr id="3" name="TextBox 2" hidden="1"/>
          <p:cNvSpPr txBox="1"/>
          <p:nvPr/>
        </p:nvSpPr>
        <p:spPr>
          <a:xfrm>
            <a:off x="642552" y="5338462"/>
            <a:ext cx="65490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router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appliance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Create/Import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mount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router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appliance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interfaces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WAN/LAN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(optional)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Setup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interface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</a:t>
            </a:r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E0827647-6658-4DA8-8FCC-B899368725F5}"/>
              </a:ext>
            </a:extLst>
          </p:cNvPr>
          <p:cNvSpPr/>
          <p:nvPr/>
        </p:nvSpPr>
        <p:spPr>
          <a:xfrm>
            <a:off x="348467" y="1847264"/>
            <a:ext cx="2056910" cy="2288008"/>
          </a:xfrm>
          <a:prstGeom prst="roundRect">
            <a:avLst>
              <a:gd name="adj" fmla="val 10667"/>
            </a:avLst>
          </a:prstGeom>
          <a:noFill/>
          <a:ln>
            <a:solidFill>
              <a:srgbClr val="09F3FF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B4CA36DC-8504-4203-9492-9A945A2EF5D8}"/>
              </a:ext>
            </a:extLst>
          </p:cNvPr>
          <p:cNvSpPr txBox="1"/>
          <p:nvPr/>
        </p:nvSpPr>
        <p:spPr>
          <a:xfrm>
            <a:off x="461320" y="1239934"/>
            <a:ext cx="217173" cy="779959"/>
          </a:xfrm>
          <a:custGeom>
            <a:avLst/>
            <a:gdLst/>
            <a:ahLst/>
            <a:cxnLst/>
            <a:rect l="l" t="t" r="r" b="b"/>
            <a:pathLst>
              <a:path w="217173" h="779959">
                <a:moveTo>
                  <a:pt x="134800" y="0"/>
                </a:moveTo>
                <a:lnTo>
                  <a:pt x="217173" y="0"/>
                </a:lnTo>
                <a:lnTo>
                  <a:pt x="217173" y="779959"/>
                </a:lnTo>
                <a:lnTo>
                  <a:pt x="94726" y="779959"/>
                </a:lnTo>
                <a:lnTo>
                  <a:pt x="94726" y="184856"/>
                </a:lnTo>
                <a:lnTo>
                  <a:pt x="0" y="184856"/>
                </a:lnTo>
                <a:lnTo>
                  <a:pt x="0" y="98070"/>
                </a:lnTo>
                <a:cubicBezTo>
                  <a:pt x="45876" y="97257"/>
                  <a:pt x="77818" y="87459"/>
                  <a:pt x="95826" y="68677"/>
                </a:cubicBezTo>
                <a:cubicBezTo>
                  <a:pt x="113833" y="49894"/>
                  <a:pt x="126824" y="27002"/>
                  <a:pt x="1348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sz="8800">
              <a:latin typeface="Bebas Neue" panose="020B0606020202050201" pitchFamily="34" charset="0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3C791BBE-2BEE-444D-9165-335F0227ED11}"/>
              </a:ext>
            </a:extLst>
          </p:cNvPr>
          <p:cNvSpPr txBox="1"/>
          <p:nvPr/>
        </p:nvSpPr>
        <p:spPr>
          <a:xfrm>
            <a:off x="440848" y="2362506"/>
            <a:ext cx="1894883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>
                <a:solidFill>
                  <a:srgbClr val="09F3FF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Download router software image or virtual appliance</a:t>
            </a:r>
          </a:p>
        </p:txBody>
      </p:sp>
      <p:sp>
        <p:nvSpPr>
          <p:cNvPr id="24" name="矩形: 圓角 32">
            <a:extLst>
              <a:ext uri="{FF2B5EF4-FFF2-40B4-BE49-F238E27FC236}">
                <a16:creationId xmlns:a16="http://schemas.microsoft.com/office/drawing/2014/main" id="{70996532-F6D2-4049-84B8-87ACE8316640}"/>
              </a:ext>
            </a:extLst>
          </p:cNvPr>
          <p:cNvSpPr/>
          <p:nvPr/>
        </p:nvSpPr>
        <p:spPr>
          <a:xfrm>
            <a:off x="2607366" y="1847264"/>
            <a:ext cx="2185721" cy="2288008"/>
          </a:xfrm>
          <a:prstGeom prst="roundRect">
            <a:avLst>
              <a:gd name="adj" fmla="val 10667"/>
            </a:avLst>
          </a:prstGeom>
          <a:noFill/>
          <a:ln>
            <a:solidFill>
              <a:srgbClr val="09F3FF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25" name="文字方塊 34">
            <a:extLst>
              <a:ext uri="{FF2B5EF4-FFF2-40B4-BE49-F238E27FC236}">
                <a16:creationId xmlns:a16="http://schemas.microsoft.com/office/drawing/2014/main" id="{D8E9D1F2-CAA5-4FC6-8FF5-242DB3FB9C58}"/>
              </a:ext>
            </a:extLst>
          </p:cNvPr>
          <p:cNvSpPr txBox="1"/>
          <p:nvPr/>
        </p:nvSpPr>
        <p:spPr>
          <a:xfrm>
            <a:off x="2641160" y="2023952"/>
            <a:ext cx="2185721" cy="187743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TW" altLang="en-US" b="1" dirty="0">
                <a:solidFill>
                  <a:srgbClr val="09F3FF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Create/Import VM</a:t>
            </a:r>
            <a:endParaRPr lang="en-US" altLang="zh-TW" b="1" dirty="0">
              <a:solidFill>
                <a:srgbClr val="09F3FF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82245" indent="-182245"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Create a VM and mount the router software image</a:t>
            </a:r>
          </a:p>
          <a:p>
            <a:pPr marL="182245" indent="-182245"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Import a virtual appliance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C1A245CD-E31D-4F7D-8299-7CA721E49924}"/>
              </a:ext>
            </a:extLst>
          </p:cNvPr>
          <p:cNvSpPr txBox="1"/>
          <p:nvPr/>
        </p:nvSpPr>
        <p:spPr>
          <a:xfrm>
            <a:off x="2815585" y="1233584"/>
            <a:ext cx="365460" cy="788874"/>
          </a:xfrm>
          <a:custGeom>
            <a:avLst/>
            <a:gdLst/>
            <a:ahLst/>
            <a:cxnLst/>
            <a:rect l="l" t="t" r="r" b="b"/>
            <a:pathLst>
              <a:path w="365460" h="788874">
                <a:moveTo>
                  <a:pt x="182729" y="0"/>
                </a:moveTo>
                <a:cubicBezTo>
                  <a:pt x="242997" y="368"/>
                  <a:pt x="288490" y="17440"/>
                  <a:pt x="319208" y="51215"/>
                </a:cubicBezTo>
                <a:cubicBezTo>
                  <a:pt x="349927" y="84991"/>
                  <a:pt x="365331" y="133259"/>
                  <a:pt x="365421" y="196021"/>
                </a:cubicBezTo>
                <a:cubicBezTo>
                  <a:pt x="366211" y="246647"/>
                  <a:pt x="355169" y="295879"/>
                  <a:pt x="332297" y="343719"/>
                </a:cubicBezTo>
                <a:cubicBezTo>
                  <a:pt x="309424" y="391558"/>
                  <a:pt x="269981" y="445249"/>
                  <a:pt x="213967" y="504792"/>
                </a:cubicBezTo>
                <a:cubicBezTo>
                  <a:pt x="178382" y="542854"/>
                  <a:pt x="153885" y="573462"/>
                  <a:pt x="140474" y="596615"/>
                </a:cubicBezTo>
                <a:cubicBezTo>
                  <a:pt x="127062" y="619769"/>
                  <a:pt x="120694" y="641180"/>
                  <a:pt x="121368" y="660850"/>
                </a:cubicBezTo>
                <a:cubicBezTo>
                  <a:pt x="121345" y="663637"/>
                  <a:pt x="121391" y="666423"/>
                  <a:pt x="121507" y="669210"/>
                </a:cubicBezTo>
                <a:cubicBezTo>
                  <a:pt x="121624" y="671997"/>
                  <a:pt x="121949" y="674784"/>
                  <a:pt x="122484" y="677570"/>
                </a:cubicBezTo>
                <a:lnTo>
                  <a:pt x="354290" y="677570"/>
                </a:lnTo>
                <a:lnTo>
                  <a:pt x="354290" y="788874"/>
                </a:lnTo>
                <a:lnTo>
                  <a:pt x="29" y="788874"/>
                </a:lnTo>
                <a:lnTo>
                  <a:pt x="29" y="693153"/>
                </a:lnTo>
                <a:cubicBezTo>
                  <a:pt x="-574" y="650759"/>
                  <a:pt x="8424" y="610451"/>
                  <a:pt x="27023" y="572229"/>
                </a:cubicBezTo>
                <a:cubicBezTo>
                  <a:pt x="45622" y="534006"/>
                  <a:pt x="77443" y="491463"/>
                  <a:pt x="122484" y="444599"/>
                </a:cubicBezTo>
                <a:cubicBezTo>
                  <a:pt x="168504" y="396249"/>
                  <a:pt x="200300" y="353611"/>
                  <a:pt x="217872" y="316687"/>
                </a:cubicBezTo>
                <a:cubicBezTo>
                  <a:pt x="235443" y="279763"/>
                  <a:pt x="243810" y="241027"/>
                  <a:pt x="242974" y="200480"/>
                </a:cubicBezTo>
                <a:cubicBezTo>
                  <a:pt x="242764" y="166040"/>
                  <a:pt x="237047" y="142399"/>
                  <a:pt x="225821" y="129557"/>
                </a:cubicBezTo>
                <a:cubicBezTo>
                  <a:pt x="214594" y="116714"/>
                  <a:pt x="199115" y="110630"/>
                  <a:pt x="179382" y="111303"/>
                </a:cubicBezTo>
                <a:cubicBezTo>
                  <a:pt x="159649" y="111024"/>
                  <a:pt x="144169" y="116877"/>
                  <a:pt x="132943" y="128860"/>
                </a:cubicBezTo>
                <a:cubicBezTo>
                  <a:pt x="121717" y="140843"/>
                  <a:pt x="115999" y="160629"/>
                  <a:pt x="115790" y="188218"/>
                </a:cubicBezTo>
                <a:lnTo>
                  <a:pt x="115790" y="271821"/>
                </a:lnTo>
                <a:lnTo>
                  <a:pt x="29" y="271821"/>
                </a:lnTo>
                <a:lnTo>
                  <a:pt x="29" y="196021"/>
                </a:lnTo>
                <a:cubicBezTo>
                  <a:pt x="118" y="133259"/>
                  <a:pt x="15522" y="84991"/>
                  <a:pt x="46241" y="51215"/>
                </a:cubicBezTo>
                <a:cubicBezTo>
                  <a:pt x="76960" y="17440"/>
                  <a:pt x="122456" y="368"/>
                  <a:pt x="1827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27" name="矩形: 圓角 35">
            <a:extLst>
              <a:ext uri="{FF2B5EF4-FFF2-40B4-BE49-F238E27FC236}">
                <a16:creationId xmlns:a16="http://schemas.microsoft.com/office/drawing/2014/main" id="{FB814D12-3815-41AE-8211-769A2DCEAD36}"/>
              </a:ext>
            </a:extLst>
          </p:cNvPr>
          <p:cNvSpPr/>
          <p:nvPr/>
        </p:nvSpPr>
        <p:spPr>
          <a:xfrm>
            <a:off x="4995076" y="1847264"/>
            <a:ext cx="1906658" cy="2288008"/>
          </a:xfrm>
          <a:prstGeom prst="roundRect">
            <a:avLst>
              <a:gd name="adj" fmla="val 10667"/>
            </a:avLst>
          </a:prstGeom>
          <a:noFill/>
          <a:ln>
            <a:solidFill>
              <a:srgbClr val="09F3FF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28" name="文字方塊 37">
            <a:extLst>
              <a:ext uri="{FF2B5EF4-FFF2-40B4-BE49-F238E27FC236}">
                <a16:creationId xmlns:a16="http://schemas.microsoft.com/office/drawing/2014/main" id="{1C5E1D6C-A6B7-4925-A119-FAD34A566013}"/>
              </a:ext>
            </a:extLst>
          </p:cNvPr>
          <p:cNvSpPr txBox="1"/>
          <p:nvPr/>
        </p:nvSpPr>
        <p:spPr>
          <a:xfrm>
            <a:off x="5157315" y="2362506"/>
            <a:ext cx="1813505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>
                <a:solidFill>
                  <a:srgbClr val="09F3FF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Add virtual network interfaces for WAN/ LAN</a:t>
            </a:r>
            <a:endParaRPr lang="zh-TW" altLang="en-US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67EF54D2-3AA2-41D2-8D2B-53B7E4671BF0}"/>
              </a:ext>
            </a:extLst>
          </p:cNvPr>
          <p:cNvSpPr txBox="1"/>
          <p:nvPr/>
        </p:nvSpPr>
        <p:spPr>
          <a:xfrm>
            <a:off x="5200724" y="1220633"/>
            <a:ext cx="359511" cy="797789"/>
          </a:xfrm>
          <a:custGeom>
            <a:avLst/>
            <a:gdLst/>
            <a:ahLst/>
            <a:cxnLst/>
            <a:rect l="l" t="t" r="r" b="b"/>
            <a:pathLst>
              <a:path w="359511" h="797789">
                <a:moveTo>
                  <a:pt x="182700" y="0"/>
                </a:moveTo>
                <a:cubicBezTo>
                  <a:pt x="242968" y="368"/>
                  <a:pt x="288461" y="17441"/>
                  <a:pt x="319180" y="51220"/>
                </a:cubicBezTo>
                <a:cubicBezTo>
                  <a:pt x="334539" y="68109"/>
                  <a:pt x="346070" y="88623"/>
                  <a:pt x="353772" y="112763"/>
                </a:cubicBezTo>
                <a:lnTo>
                  <a:pt x="359511" y="153902"/>
                </a:lnTo>
                <a:lnTo>
                  <a:pt x="359511" y="275135"/>
                </a:lnTo>
                <a:lnTo>
                  <a:pt x="344660" y="317995"/>
                </a:lnTo>
                <a:cubicBezTo>
                  <a:pt x="330723" y="344205"/>
                  <a:pt x="309062" y="363374"/>
                  <a:pt x="279679" y="375500"/>
                </a:cubicBezTo>
                <a:lnTo>
                  <a:pt x="279679" y="377726"/>
                </a:lnTo>
                <a:cubicBezTo>
                  <a:pt x="310036" y="391243"/>
                  <a:pt x="331975" y="411801"/>
                  <a:pt x="345495" y="439399"/>
                </a:cubicBezTo>
                <a:lnTo>
                  <a:pt x="359511" y="482012"/>
                </a:lnTo>
                <a:lnTo>
                  <a:pt x="359511" y="643893"/>
                </a:lnTo>
                <a:lnTo>
                  <a:pt x="353772" y="685030"/>
                </a:lnTo>
                <a:cubicBezTo>
                  <a:pt x="346070" y="709168"/>
                  <a:pt x="334539" y="729681"/>
                  <a:pt x="319180" y="746570"/>
                </a:cubicBezTo>
                <a:cubicBezTo>
                  <a:pt x="288461" y="780348"/>
                  <a:pt x="242968" y="797421"/>
                  <a:pt x="182700" y="797789"/>
                </a:cubicBezTo>
                <a:cubicBezTo>
                  <a:pt x="122427" y="797421"/>
                  <a:pt x="76931" y="780348"/>
                  <a:pt x="46213" y="746570"/>
                </a:cubicBezTo>
                <a:cubicBezTo>
                  <a:pt x="15494" y="712792"/>
                  <a:pt x="90" y="664516"/>
                  <a:pt x="0" y="601742"/>
                </a:cubicBezTo>
                <a:lnTo>
                  <a:pt x="0" y="537068"/>
                </a:lnTo>
                <a:lnTo>
                  <a:pt x="115761" y="537068"/>
                </a:lnTo>
                <a:lnTo>
                  <a:pt x="115761" y="609547"/>
                </a:lnTo>
                <a:cubicBezTo>
                  <a:pt x="115970" y="637145"/>
                  <a:pt x="121688" y="656937"/>
                  <a:pt x="132914" y="668924"/>
                </a:cubicBezTo>
                <a:cubicBezTo>
                  <a:pt x="144141" y="680910"/>
                  <a:pt x="159620" y="686764"/>
                  <a:pt x="179353" y="686486"/>
                </a:cubicBezTo>
                <a:cubicBezTo>
                  <a:pt x="199086" y="687136"/>
                  <a:pt x="214566" y="681096"/>
                  <a:pt x="225792" y="668366"/>
                </a:cubicBezTo>
                <a:cubicBezTo>
                  <a:pt x="237018" y="655636"/>
                  <a:pt x="242736" y="632313"/>
                  <a:pt x="242945" y="598396"/>
                </a:cubicBezTo>
                <a:lnTo>
                  <a:pt x="242945" y="537068"/>
                </a:lnTo>
                <a:cubicBezTo>
                  <a:pt x="243084" y="501224"/>
                  <a:pt x="236669" y="475625"/>
                  <a:pt x="223700" y="460270"/>
                </a:cubicBezTo>
                <a:cubicBezTo>
                  <a:pt x="210731" y="444915"/>
                  <a:pt x="190370" y="437435"/>
                  <a:pt x="162619" y="437830"/>
                </a:cubicBezTo>
                <a:lnTo>
                  <a:pt x="121339" y="437830"/>
                </a:lnTo>
                <a:lnTo>
                  <a:pt x="121339" y="326526"/>
                </a:lnTo>
                <a:lnTo>
                  <a:pt x="169312" y="326526"/>
                </a:lnTo>
                <a:cubicBezTo>
                  <a:pt x="192392" y="326991"/>
                  <a:pt x="210382" y="321044"/>
                  <a:pt x="223282" y="308684"/>
                </a:cubicBezTo>
                <a:cubicBezTo>
                  <a:pt x="236181" y="296325"/>
                  <a:pt x="242736" y="274765"/>
                  <a:pt x="242945" y="244006"/>
                </a:cubicBezTo>
                <a:lnTo>
                  <a:pt x="242945" y="200516"/>
                </a:lnTo>
                <a:cubicBezTo>
                  <a:pt x="242736" y="166062"/>
                  <a:pt x="237018" y="142412"/>
                  <a:pt x="225792" y="129564"/>
                </a:cubicBezTo>
                <a:cubicBezTo>
                  <a:pt x="214566" y="116716"/>
                  <a:pt x="199086" y="110629"/>
                  <a:pt x="179353" y="111303"/>
                </a:cubicBezTo>
                <a:cubicBezTo>
                  <a:pt x="159620" y="111024"/>
                  <a:pt x="144141" y="116879"/>
                  <a:pt x="132914" y="128867"/>
                </a:cubicBezTo>
                <a:cubicBezTo>
                  <a:pt x="121688" y="140855"/>
                  <a:pt x="115970" y="160649"/>
                  <a:pt x="115761" y="188249"/>
                </a:cubicBezTo>
                <a:lnTo>
                  <a:pt x="115761" y="238430"/>
                </a:lnTo>
                <a:lnTo>
                  <a:pt x="0" y="238430"/>
                </a:lnTo>
                <a:lnTo>
                  <a:pt x="0" y="196055"/>
                </a:lnTo>
                <a:cubicBezTo>
                  <a:pt x="90" y="133277"/>
                  <a:pt x="15494" y="84998"/>
                  <a:pt x="46213" y="51220"/>
                </a:cubicBezTo>
                <a:cubicBezTo>
                  <a:pt x="76931" y="17441"/>
                  <a:pt x="122427" y="368"/>
                  <a:pt x="1827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30" name="矩形: 圓角 38">
            <a:extLst>
              <a:ext uri="{FF2B5EF4-FFF2-40B4-BE49-F238E27FC236}">
                <a16:creationId xmlns:a16="http://schemas.microsoft.com/office/drawing/2014/main" id="{6FB8287F-3913-4190-95B5-DA892D2DE4EF}"/>
              </a:ext>
            </a:extLst>
          </p:cNvPr>
          <p:cNvSpPr/>
          <p:nvPr/>
        </p:nvSpPr>
        <p:spPr>
          <a:xfrm>
            <a:off x="7103723" y="1847264"/>
            <a:ext cx="1772213" cy="2288008"/>
          </a:xfrm>
          <a:prstGeom prst="roundRect">
            <a:avLst>
              <a:gd name="adj" fmla="val 10667"/>
            </a:avLst>
          </a:prstGeom>
          <a:noFill/>
          <a:ln>
            <a:solidFill>
              <a:srgbClr val="09F3FF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31" name="文字方塊 40">
            <a:extLst>
              <a:ext uri="{FF2B5EF4-FFF2-40B4-BE49-F238E27FC236}">
                <a16:creationId xmlns:a16="http://schemas.microsoft.com/office/drawing/2014/main" id="{631F10CA-C5D9-41ED-B278-7A99F1E0B61C}"/>
              </a:ext>
            </a:extLst>
          </p:cNvPr>
          <p:cNvSpPr txBox="1"/>
          <p:nvPr/>
        </p:nvSpPr>
        <p:spPr>
          <a:xfrm>
            <a:off x="7172809" y="2501005"/>
            <a:ext cx="1654359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>
                <a:solidFill>
                  <a:srgbClr val="09F3FF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Set up a LAN interface IP address</a:t>
            </a:r>
            <a:endParaRPr lang="zh-TW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570A523D-C2E1-4747-9B38-54B7059C9415}"/>
              </a:ext>
            </a:extLst>
          </p:cNvPr>
          <p:cNvSpPr txBox="1"/>
          <p:nvPr/>
        </p:nvSpPr>
        <p:spPr>
          <a:xfrm>
            <a:off x="7223829" y="1233584"/>
            <a:ext cx="414427" cy="779959"/>
          </a:xfrm>
          <a:custGeom>
            <a:avLst/>
            <a:gdLst/>
            <a:ahLst/>
            <a:cxnLst/>
            <a:rect l="l" t="t" r="r" b="b"/>
            <a:pathLst>
              <a:path w="414427" h="779959">
                <a:moveTo>
                  <a:pt x="231800" y="238487"/>
                </a:moveTo>
                <a:lnTo>
                  <a:pt x="112557" y="527123"/>
                </a:lnTo>
                <a:lnTo>
                  <a:pt x="234029" y="527123"/>
                </a:lnTo>
                <a:lnTo>
                  <a:pt x="234029" y="238487"/>
                </a:lnTo>
                <a:close/>
                <a:moveTo>
                  <a:pt x="222885" y="0"/>
                </a:moveTo>
                <a:lnTo>
                  <a:pt x="356477" y="0"/>
                </a:lnTo>
                <a:lnTo>
                  <a:pt x="356477" y="527123"/>
                </a:lnTo>
                <a:lnTo>
                  <a:pt x="414427" y="527123"/>
                </a:lnTo>
                <a:lnTo>
                  <a:pt x="414427" y="638427"/>
                </a:lnTo>
                <a:lnTo>
                  <a:pt x="356477" y="638427"/>
                </a:lnTo>
                <a:lnTo>
                  <a:pt x="356477" y="779959"/>
                </a:lnTo>
                <a:lnTo>
                  <a:pt x="234029" y="779959"/>
                </a:lnTo>
                <a:lnTo>
                  <a:pt x="234029" y="638427"/>
                </a:lnTo>
                <a:lnTo>
                  <a:pt x="0" y="638427"/>
                </a:lnTo>
                <a:lnTo>
                  <a:pt x="0" y="5271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6394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a typeface="微軟正黑體"/>
              </a:rPr>
              <a:t>Demo Environment Topology</a:t>
            </a:r>
            <a:endParaRPr lang="en-US"/>
          </a:p>
        </p:txBody>
      </p:sp>
      <p:grpSp>
        <p:nvGrpSpPr>
          <p:cNvPr id="3" name="群組 2" hidden="1">
            <a:extLst>
              <a:ext uri="{FF2B5EF4-FFF2-40B4-BE49-F238E27FC236}">
                <a16:creationId xmlns:a16="http://schemas.microsoft.com/office/drawing/2014/main" id="{076728CA-F0ED-45C6-A64C-7496D6FE6691}"/>
              </a:ext>
            </a:extLst>
          </p:cNvPr>
          <p:cNvGrpSpPr/>
          <p:nvPr/>
        </p:nvGrpSpPr>
        <p:grpSpPr>
          <a:xfrm>
            <a:off x="760703" y="1409296"/>
            <a:ext cx="7998851" cy="3507589"/>
            <a:chOff x="760703" y="1409296"/>
            <a:chExt cx="7998851" cy="350758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0703" y="1409296"/>
              <a:ext cx="6138281" cy="3507589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4890055" y="2402763"/>
              <a:ext cx="2008929" cy="139398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圖片 8" descr="一張含有 美工圖案 的圖片&#10;&#10;自動產生的描述">
              <a:extLst>
                <a:ext uri="{FF2B5EF4-FFF2-40B4-BE49-F238E27FC236}">
                  <a16:creationId xmlns:a16="http://schemas.microsoft.com/office/drawing/2014/main" id="{0341CD66-CEAA-41D1-ABE4-249FB9388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1391" y="2531972"/>
              <a:ext cx="1675408" cy="384821"/>
            </a:xfrm>
            <a:prstGeom prst="rect">
              <a:avLst/>
            </a:prstGeom>
          </p:spPr>
        </p:pic>
        <p:pic>
          <p:nvPicPr>
            <p:cNvPr id="15" name="圖片 9" descr="一張含有 室內, 電腦 的圖片&#10;&#10;自動產生的描述">
              <a:extLst>
                <a:ext uri="{FF2B5EF4-FFF2-40B4-BE49-F238E27FC236}">
                  <a16:creationId xmlns:a16="http://schemas.microsoft.com/office/drawing/2014/main" id="{F7FC2557-D36E-4FFE-A314-EA7B91CBB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1391" y="1888741"/>
              <a:ext cx="1675408" cy="438486"/>
            </a:xfrm>
            <a:prstGeom prst="rect">
              <a:avLst/>
            </a:prstGeom>
          </p:spPr>
        </p:pic>
        <p:pic>
          <p:nvPicPr>
            <p:cNvPr id="16" name="Picture 16" descr="mage result for pfsense pn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1391" y="3035217"/>
              <a:ext cx="1748163" cy="514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圖形 6">
            <a:extLst>
              <a:ext uri="{FF2B5EF4-FFF2-40B4-BE49-F238E27FC236}">
                <a16:creationId xmlns:a16="http://schemas.microsoft.com/office/drawing/2014/main" id="{59189472-50D0-43C1-B9CF-F3E67AB79DB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8047" y="5221451"/>
            <a:ext cx="7715250" cy="3810558"/>
          </a:xfrm>
          <a:prstGeom prst="rect">
            <a:avLst/>
          </a:prstGeom>
        </p:spPr>
      </p:pic>
      <p:cxnSp>
        <p:nvCxnSpPr>
          <p:cNvPr id="10" name="Straight Arrow Connector 1">
            <a:extLst>
              <a:ext uri="{FF2B5EF4-FFF2-40B4-BE49-F238E27FC236}">
                <a16:creationId xmlns:a16="http://schemas.microsoft.com/office/drawing/2014/main" id="{16042EC8-A9AE-4DAA-9D23-A4E4FD469E80}"/>
              </a:ext>
            </a:extLst>
          </p:cNvPr>
          <p:cNvCxnSpPr>
            <a:cxnSpLocks/>
          </p:cNvCxnSpPr>
          <p:nvPr/>
        </p:nvCxnSpPr>
        <p:spPr>
          <a:xfrm>
            <a:off x="7036641" y="6842405"/>
            <a:ext cx="1023401" cy="0"/>
          </a:xfrm>
          <a:prstGeom prst="straightConnector1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圖片 7">
            <a:extLst>
              <a:ext uri="{FF2B5EF4-FFF2-40B4-BE49-F238E27FC236}">
                <a16:creationId xmlns:a16="http://schemas.microsoft.com/office/drawing/2014/main" id="{2C52A6BE-68FB-4408-BABF-12C85DBDC70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322" y="1255383"/>
            <a:ext cx="7614700" cy="3322820"/>
          </a:xfrm>
          <a:prstGeom prst="rect">
            <a:avLst/>
          </a:prstGeom>
        </p:spPr>
      </p:pic>
      <p:pic>
        <p:nvPicPr>
          <p:cNvPr id="18" name="圖片 17" descr="一張含有 美工圖案 的圖片&#10;&#10;自動產生的描述">
            <a:extLst>
              <a:ext uri="{FF2B5EF4-FFF2-40B4-BE49-F238E27FC236}">
                <a16:creationId xmlns:a16="http://schemas.microsoft.com/office/drawing/2014/main" id="{FC2BEFFC-1CE1-4ADB-93CD-1701A1FF4AA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6759" y="1986992"/>
            <a:ext cx="1089564" cy="250260"/>
          </a:xfrm>
          <a:prstGeom prst="rect">
            <a:avLst/>
          </a:prstGeom>
        </p:spPr>
      </p:pic>
      <p:pic>
        <p:nvPicPr>
          <p:cNvPr id="19" name="Picture 16" descr="mage result for pfsense png">
            <a:extLst>
              <a:ext uri="{FF2B5EF4-FFF2-40B4-BE49-F238E27FC236}">
                <a16:creationId xmlns:a16="http://schemas.microsoft.com/office/drawing/2014/main" id="{2282638B-89A4-41AA-86A3-4032AD377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6760" y="2397537"/>
            <a:ext cx="1089563" cy="32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文字方塊 19">
            <a:extLst>
              <a:ext uri="{FF2B5EF4-FFF2-40B4-BE49-F238E27FC236}">
                <a16:creationId xmlns:a16="http://schemas.microsoft.com/office/drawing/2014/main" id="{5B364BD3-3FD1-4C84-9DB8-7071B5BAA4FE}"/>
              </a:ext>
            </a:extLst>
          </p:cNvPr>
          <p:cNvSpPr txBox="1"/>
          <p:nvPr/>
        </p:nvSpPr>
        <p:spPr>
          <a:xfrm>
            <a:off x="857319" y="1564822"/>
            <a:ext cx="1039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>
                <a:solidFill>
                  <a:schemeClr val="bg1"/>
                </a:solidFill>
              </a:rPr>
              <a:t>Internet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C711904E-4410-4DA8-A980-6D6BA6756FB2}"/>
              </a:ext>
            </a:extLst>
          </p:cNvPr>
          <p:cNvSpPr txBox="1"/>
          <p:nvPr/>
        </p:nvSpPr>
        <p:spPr>
          <a:xfrm>
            <a:off x="3363303" y="2386904"/>
            <a:ext cx="8905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000">
                <a:solidFill>
                  <a:srgbClr val="FFFF00"/>
                </a:solidFill>
              </a:rPr>
              <a:t>Physical NIC</a:t>
            </a:r>
            <a:endParaRPr lang="zh-TW" altLang="en-US" sz="1000">
              <a:solidFill>
                <a:srgbClr val="FFFF00"/>
              </a:solidFill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6D0E44C3-0A7E-4BCD-BC47-2C152250D74E}"/>
              </a:ext>
            </a:extLst>
          </p:cNvPr>
          <p:cNvSpPr txBox="1"/>
          <p:nvPr/>
        </p:nvSpPr>
        <p:spPr>
          <a:xfrm>
            <a:off x="4027517" y="2311546"/>
            <a:ext cx="9749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000">
                <a:solidFill>
                  <a:srgbClr val="FFFF00"/>
                </a:solidFill>
              </a:rPr>
              <a:t>Virtual Switch</a:t>
            </a:r>
            <a:endParaRPr lang="zh-TW" altLang="en-US" sz="1000">
              <a:solidFill>
                <a:srgbClr val="FFFF00"/>
              </a:solidFill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5B2E4DD5-B068-4640-AE88-E3987AF660E2}"/>
              </a:ext>
            </a:extLst>
          </p:cNvPr>
          <p:cNvSpPr txBox="1"/>
          <p:nvPr/>
        </p:nvSpPr>
        <p:spPr>
          <a:xfrm>
            <a:off x="4027517" y="2996021"/>
            <a:ext cx="9749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000">
                <a:solidFill>
                  <a:srgbClr val="FFFF00"/>
                </a:solidFill>
              </a:rPr>
              <a:t>Virtual Switch</a:t>
            </a:r>
            <a:endParaRPr lang="zh-TW" altLang="en-US" sz="1000">
              <a:solidFill>
                <a:srgbClr val="FFFF00"/>
              </a:solidFill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B17ABFCD-5F86-4E88-87FC-BF496183D065}"/>
              </a:ext>
            </a:extLst>
          </p:cNvPr>
          <p:cNvSpPr txBox="1"/>
          <p:nvPr/>
        </p:nvSpPr>
        <p:spPr>
          <a:xfrm>
            <a:off x="5388926" y="1488631"/>
            <a:ext cx="916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000" b="1"/>
              <a:t>Virtual_NIC_1 (WAN)</a:t>
            </a:r>
            <a:endParaRPr lang="zh-TW" altLang="en-US" sz="1000" b="1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53252488-1AA6-4C7D-832B-B6E8CA02039E}"/>
              </a:ext>
            </a:extLst>
          </p:cNvPr>
          <p:cNvSpPr txBox="1"/>
          <p:nvPr/>
        </p:nvSpPr>
        <p:spPr>
          <a:xfrm>
            <a:off x="5433691" y="3060184"/>
            <a:ext cx="12239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000" b="1"/>
              <a:t>Virtual_NIC_2 (LAN)</a:t>
            </a:r>
            <a:endParaRPr lang="zh-TW" altLang="en-US" sz="1000" b="1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16AFDDCD-4CD5-43F6-9702-79D7DF845291}"/>
              </a:ext>
            </a:extLst>
          </p:cNvPr>
          <p:cNvSpPr txBox="1"/>
          <p:nvPr/>
        </p:nvSpPr>
        <p:spPr>
          <a:xfrm>
            <a:off x="6521430" y="2737947"/>
            <a:ext cx="626145" cy="344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/>
              <a:t>VM</a:t>
            </a:r>
            <a:endParaRPr lang="zh-TW" altLang="en-US" sz="1600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CD28C0BA-54A8-495D-A54A-DFBCD21A36EA}"/>
              </a:ext>
            </a:extLst>
          </p:cNvPr>
          <p:cNvSpPr txBox="1"/>
          <p:nvPr/>
        </p:nvSpPr>
        <p:spPr>
          <a:xfrm>
            <a:off x="5882608" y="4258796"/>
            <a:ext cx="9749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000">
                <a:solidFill>
                  <a:srgbClr val="FFFF00"/>
                </a:solidFill>
              </a:rPr>
              <a:t>VM</a:t>
            </a:r>
            <a:endParaRPr lang="zh-TW" altLang="en-US" sz="10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669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689</Words>
  <Application>Microsoft Office PowerPoint</Application>
  <PresentationFormat>如螢幕大小 (16:9)</PresentationFormat>
  <Paragraphs>153</Paragraphs>
  <Slides>13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0" baseType="lpstr">
      <vt:lpstr>Arial,Sans-Serif</vt:lpstr>
      <vt:lpstr>Bebas Neue</vt:lpstr>
      <vt:lpstr>微軟正黑體</vt:lpstr>
      <vt:lpstr>新細明體</vt:lpstr>
      <vt:lpstr>Arial</vt:lpstr>
      <vt:lpstr>Calibri</vt:lpstr>
      <vt:lpstr>Office 佈景主題</vt:lpstr>
      <vt:lpstr>PowerPoint 簡報</vt:lpstr>
      <vt:lpstr>Agenda</vt:lpstr>
      <vt:lpstr>Router Software</vt:lpstr>
      <vt:lpstr>Why You Need It</vt:lpstr>
      <vt:lpstr>Turn Your NAS into a Virtual Router</vt:lpstr>
      <vt:lpstr>Virtual Router Topology</vt:lpstr>
      <vt:lpstr>Router Software</vt:lpstr>
      <vt:lpstr>How to Setup It in VS</vt:lpstr>
      <vt:lpstr>Demo Environment Topology</vt:lpstr>
      <vt:lpstr>Demo</vt:lpstr>
      <vt:lpstr>OpenWrt – Configuration</vt:lpstr>
      <vt:lpstr>pfSense – Configuration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胡燕蓉</dc:creator>
  <cp:lastModifiedBy>QNAP_Mili Wang</cp:lastModifiedBy>
  <cp:revision>2</cp:revision>
  <dcterms:modified xsi:type="dcterms:W3CDTF">2019-06-06T06:29:35Z</dcterms:modified>
</cp:coreProperties>
</file>