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37" r:id="rId3"/>
    <p:sldId id="439" r:id="rId4"/>
    <p:sldId id="443" r:id="rId5"/>
    <p:sldId id="440" r:id="rId6"/>
    <p:sldId id="442" r:id="rId7"/>
    <p:sldId id="441" r:id="rId8"/>
    <p:sldId id="444" r:id="rId9"/>
    <p:sldId id="445" r:id="rId10"/>
    <p:sldId id="449" r:id="rId11"/>
    <p:sldId id="447" r:id="rId12"/>
    <p:sldId id="448" r:id="rId13"/>
    <p:sldId id="438" r:id="rId14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Amol Narkhede" initials="QN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F3FF"/>
    <a:srgbClr val="091A2A"/>
    <a:srgbClr val="FFFF00"/>
    <a:srgbClr val="090059"/>
    <a:srgbClr val="300A24"/>
    <a:srgbClr val="E16F39"/>
    <a:srgbClr val="00E0FE"/>
    <a:srgbClr val="C2FFC1"/>
    <a:srgbClr val="C9FCFF"/>
    <a:srgbClr val="9C2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1266" y="7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5FF95-E311-8C4E-A24F-AB5FC1C76A6F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D2FFC-82BF-3746-8228-1237F4E1CBA1}">
      <dgm:prSet phldrT="[Text]"/>
      <dgm:spPr/>
      <dgm:t>
        <a:bodyPr/>
        <a:lstStyle/>
        <a:p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Profound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Environment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D2453F-AE19-7945-B540-F7DCA14C760F}" type="parTrans" cxnId="{6A0D247F-CDD6-D34C-B7E4-8C70D8547058}">
      <dgm:prSet/>
      <dgm:spPr/>
      <dgm:t>
        <a:bodyPr/>
        <a:lstStyle/>
        <a:p>
          <a:endParaRPr lang="en-US"/>
        </a:p>
      </dgm:t>
    </dgm:pt>
    <dgm:pt modelId="{438953FF-0250-4E44-89E9-28A2751CBB2F}" type="sibTrans" cxnId="{6A0D247F-CDD6-D34C-B7E4-8C70D8547058}">
      <dgm:prSet/>
      <dgm:spPr/>
      <dgm:t>
        <a:bodyPr/>
        <a:lstStyle/>
        <a:p>
          <a:endParaRPr lang="en-US"/>
        </a:p>
      </dgm:t>
    </dgm:pt>
    <dgm:pt modelId="{FE72F6D7-B041-4E4A-AED5-3F2F76C60BFD}">
      <dgm:prSet phldrT="[Text]"/>
      <dgm:spPr/>
      <dgm:t>
        <a:bodyPr/>
        <a:lstStyle/>
        <a:p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All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x86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NAS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support from SOHO to SMB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C6490-8377-724E-AA7C-102BC667763C}" type="parTrans" cxnId="{DFB684FF-2695-AD4C-9E66-867160F714F3}">
      <dgm:prSet/>
      <dgm:spPr/>
      <dgm:t>
        <a:bodyPr/>
        <a:lstStyle/>
        <a:p>
          <a:endParaRPr lang="en-US"/>
        </a:p>
      </dgm:t>
    </dgm:pt>
    <dgm:pt modelId="{B7718CFC-215B-904F-A560-F3D305F9D97E}" type="sibTrans" cxnId="{DFB684FF-2695-AD4C-9E66-867160F714F3}">
      <dgm:prSet/>
      <dgm:spPr/>
      <dgm:t>
        <a:bodyPr/>
        <a:lstStyle/>
        <a:p>
          <a:endParaRPr lang="en-US"/>
        </a:p>
      </dgm:t>
    </dgm:pt>
    <dgm:pt modelId="{3BD680BA-20BC-6344-979A-2054206600E8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1GbE to 40 </a:t>
          </a:r>
          <a:r>
            <a:rPr lang="en-US" err="1">
              <a:latin typeface="Arial" panose="020B0604020202020204" pitchFamily="34" charset="0"/>
              <a:cs typeface="Arial" panose="020B0604020202020204" pitchFamily="34" charset="0"/>
            </a:rPr>
            <a:t>GbE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network expansion card</a:t>
          </a:r>
        </a:p>
      </dgm:t>
    </dgm:pt>
    <dgm:pt modelId="{4615FD86-90F6-2D46-A2B1-B4138631EEF0}" type="parTrans" cxnId="{45C09C91-4CF0-BB44-B2FB-0659D76ACC94}">
      <dgm:prSet/>
      <dgm:spPr/>
      <dgm:t>
        <a:bodyPr/>
        <a:lstStyle/>
        <a:p>
          <a:endParaRPr lang="en-US"/>
        </a:p>
      </dgm:t>
    </dgm:pt>
    <dgm:pt modelId="{4ADE5E3E-F55B-784D-B328-38531743AC60}" type="sibTrans" cxnId="{45C09C91-4CF0-BB44-B2FB-0659D76ACC94}">
      <dgm:prSet/>
      <dgm:spPr/>
      <dgm:t>
        <a:bodyPr/>
        <a:lstStyle/>
        <a:p>
          <a:endParaRPr lang="en-US"/>
        </a:p>
      </dgm:t>
    </dgm:pt>
    <dgm:pt modelId="{0D75DBA9-C337-A84E-81EC-3364CA04EF5C}">
      <dgm:prSet phldrT="[Text]"/>
      <dgm:spPr/>
      <dgm:t>
        <a:bodyPr/>
        <a:lstStyle/>
        <a:p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Flexible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infrastructure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090C14-D25F-E44C-857E-AB93B014F21F}" type="parTrans" cxnId="{525E975B-C8FD-A449-A755-0115FE5B0A72}">
      <dgm:prSet/>
      <dgm:spPr/>
      <dgm:t>
        <a:bodyPr/>
        <a:lstStyle/>
        <a:p>
          <a:endParaRPr lang="en-US"/>
        </a:p>
      </dgm:t>
    </dgm:pt>
    <dgm:pt modelId="{60D864FB-5E23-F441-ADF7-1827499C927A}" type="sibTrans" cxnId="{525E975B-C8FD-A449-A755-0115FE5B0A72}">
      <dgm:prSet/>
      <dgm:spPr/>
      <dgm:t>
        <a:bodyPr/>
        <a:lstStyle/>
        <a:p>
          <a:endParaRPr lang="en-US"/>
        </a:p>
      </dgm:t>
    </dgm:pt>
    <dgm:pt modelId="{C952CB57-F228-3B43-9DBB-77158B7422F8}">
      <dgm:prSet phldrT="[Text]"/>
      <dgm:spPr/>
      <dgm:t>
        <a:bodyPr/>
        <a:lstStyle/>
        <a:p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VM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resource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allocation: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vCPU,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memory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interfaces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B72A3-A147-AD46-9192-57C723D8D782}" type="parTrans" cxnId="{537C98FB-1E9C-F241-BD99-F37C03438360}">
      <dgm:prSet/>
      <dgm:spPr/>
      <dgm:t>
        <a:bodyPr/>
        <a:lstStyle/>
        <a:p>
          <a:endParaRPr lang="en-US"/>
        </a:p>
      </dgm:t>
    </dgm:pt>
    <dgm:pt modelId="{D3958333-141A-914A-919E-A217A9496EE6}" type="sibTrans" cxnId="{537C98FB-1E9C-F241-BD99-F37C03438360}">
      <dgm:prSet/>
      <dgm:spPr/>
      <dgm:t>
        <a:bodyPr/>
        <a:lstStyle/>
        <a:p>
          <a:endParaRPr lang="en-US"/>
        </a:p>
      </dgm:t>
    </dgm:pt>
    <dgm:pt modelId="{3ADD72B0-ED6C-244B-B7FB-E01C5EF7D92A}">
      <dgm:prSet phldrT="[Text]"/>
      <dgm:spPr/>
      <dgm:t>
        <a:bodyPr/>
        <a:lstStyle/>
        <a:p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Connects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virtual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network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interfaces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Virtual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Switches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963B0-DAE2-8C4A-888B-0B812A33B236}" type="parTrans" cxnId="{B432B059-F74F-5F45-A988-46832AA874C1}">
      <dgm:prSet/>
      <dgm:spPr/>
      <dgm:t>
        <a:bodyPr/>
        <a:lstStyle/>
        <a:p>
          <a:endParaRPr lang="en-US"/>
        </a:p>
      </dgm:t>
    </dgm:pt>
    <dgm:pt modelId="{40E13C43-B5FB-A945-ABE4-784C43E347C7}" type="sibTrans" cxnId="{B432B059-F74F-5F45-A988-46832AA874C1}">
      <dgm:prSet/>
      <dgm:spPr/>
      <dgm:t>
        <a:bodyPr/>
        <a:lstStyle/>
        <a:p>
          <a:endParaRPr lang="en-US"/>
        </a:p>
      </dgm:t>
    </dgm:pt>
    <dgm:pt modelId="{095CEDF9-638E-8642-92A3-40855C6B9E21}">
      <dgm:prSet phldrT="[Text]"/>
      <dgm:spPr/>
      <dgm:t>
        <a:bodyPr/>
        <a:lstStyle/>
        <a:p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Easy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manage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767A8-DCDD-2143-B485-F18AB19C7643}" type="parTrans" cxnId="{6C31643F-0623-4547-A995-7A06E461CEA1}">
      <dgm:prSet/>
      <dgm:spPr/>
      <dgm:t>
        <a:bodyPr/>
        <a:lstStyle/>
        <a:p>
          <a:endParaRPr lang="en-US"/>
        </a:p>
      </dgm:t>
    </dgm:pt>
    <dgm:pt modelId="{42FD3BFA-F4A2-6748-882B-7064BD0F266F}" type="sibTrans" cxnId="{6C31643F-0623-4547-A995-7A06E461CEA1}">
      <dgm:prSet/>
      <dgm:spPr/>
      <dgm:t>
        <a:bodyPr/>
        <a:lstStyle/>
        <a:p>
          <a:endParaRPr lang="en-US"/>
        </a:p>
      </dgm:t>
    </dgm:pt>
    <dgm:pt modelId="{439B9858-4418-FA47-B560-0C225AD4CDFA}">
      <dgm:prSet phldrT="[Text]"/>
      <dgm:spPr/>
      <dgm:t>
        <a:bodyPr/>
        <a:lstStyle/>
        <a:p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Central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via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Virtualization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Station,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e.g.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VM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resources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consume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6FC987-4035-0B4F-9219-99C9D917CE83}" type="parTrans" cxnId="{C8651E3E-38D2-B443-8F25-8E73DA78C717}">
      <dgm:prSet/>
      <dgm:spPr/>
      <dgm:t>
        <a:bodyPr/>
        <a:lstStyle/>
        <a:p>
          <a:endParaRPr lang="en-US"/>
        </a:p>
      </dgm:t>
    </dgm:pt>
    <dgm:pt modelId="{1AF094E8-BE24-5F4E-805E-4164F13F9E64}" type="sibTrans" cxnId="{C8651E3E-38D2-B443-8F25-8E73DA78C717}">
      <dgm:prSet/>
      <dgm:spPr/>
      <dgm:t>
        <a:bodyPr/>
        <a:lstStyle/>
        <a:p>
          <a:endParaRPr lang="en-US"/>
        </a:p>
      </dgm:t>
    </dgm:pt>
    <dgm:pt modelId="{57A82BCB-BB06-E54B-882E-5CF681BE4EA4}">
      <dgm:prSet phldrT="[Text]"/>
      <dgm:spPr/>
      <dgm:t>
        <a:bodyPr/>
        <a:lstStyle/>
        <a:p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Ready-to-use,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downloading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from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VM</a:t>
          </a:r>
          <a:r>
            <a:rPr lang="zh-TW" alt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>
              <a:latin typeface="Arial" panose="020B0604020202020204" pitchFamily="34" charset="0"/>
              <a:cs typeface="Arial" panose="020B0604020202020204" pitchFamily="34" charset="0"/>
            </a:rPr>
            <a:t>Marketplace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DF3A7B-B633-4842-9F34-E090DC6A3783}" type="parTrans" cxnId="{630E2665-B507-9443-83F7-0F7CCED03980}">
      <dgm:prSet/>
      <dgm:spPr/>
      <dgm:t>
        <a:bodyPr/>
        <a:lstStyle/>
        <a:p>
          <a:endParaRPr lang="en-US"/>
        </a:p>
      </dgm:t>
    </dgm:pt>
    <dgm:pt modelId="{7C0FF7AA-B159-9E42-9C8A-EDCF09674FF5}" type="sibTrans" cxnId="{630E2665-B507-9443-83F7-0F7CCED03980}">
      <dgm:prSet/>
      <dgm:spPr/>
      <dgm:t>
        <a:bodyPr/>
        <a:lstStyle/>
        <a:p>
          <a:endParaRPr lang="en-US"/>
        </a:p>
      </dgm:t>
    </dgm:pt>
    <dgm:pt modelId="{2791E823-276F-1D45-AEFC-78172CF1E0AD}" type="pres">
      <dgm:prSet presAssocID="{EB55FF95-E311-8C4E-A24F-AB5FC1C76A6F}" presName="Name0" presStyleCnt="0">
        <dgm:presLayoutVars>
          <dgm:dir/>
          <dgm:animLvl val="lvl"/>
          <dgm:resizeHandles val="exact"/>
        </dgm:presLayoutVars>
      </dgm:prSet>
      <dgm:spPr/>
    </dgm:pt>
    <dgm:pt modelId="{F9B9560D-F88E-C740-BCAD-15E05D533A36}" type="pres">
      <dgm:prSet presAssocID="{4C6D2FFC-82BF-3746-8228-1237F4E1CBA1}" presName="linNode" presStyleCnt="0"/>
      <dgm:spPr/>
    </dgm:pt>
    <dgm:pt modelId="{2F69073F-9824-1349-A4D9-88CD55A578DF}" type="pres">
      <dgm:prSet presAssocID="{4C6D2FFC-82BF-3746-8228-1237F4E1CBA1}" presName="parentText" presStyleLbl="node1" presStyleIdx="0" presStyleCnt="3" custScaleX="54790" custLinFactNeighborX="-3790">
        <dgm:presLayoutVars>
          <dgm:chMax val="1"/>
          <dgm:bulletEnabled val="1"/>
        </dgm:presLayoutVars>
      </dgm:prSet>
      <dgm:spPr/>
    </dgm:pt>
    <dgm:pt modelId="{36827B44-5436-FB40-B27B-1E2E03D95266}" type="pres">
      <dgm:prSet presAssocID="{4C6D2FFC-82BF-3746-8228-1237F4E1CBA1}" presName="descendantText" presStyleLbl="alignAccFollowNode1" presStyleIdx="0" presStyleCnt="3" custScaleX="112341" custScaleY="110937">
        <dgm:presLayoutVars>
          <dgm:bulletEnabled val="1"/>
        </dgm:presLayoutVars>
      </dgm:prSet>
      <dgm:spPr/>
    </dgm:pt>
    <dgm:pt modelId="{7C4FA662-B25C-5A4D-AF5A-E58B8A322AE1}" type="pres">
      <dgm:prSet presAssocID="{438953FF-0250-4E44-89E9-28A2751CBB2F}" presName="sp" presStyleCnt="0"/>
      <dgm:spPr/>
    </dgm:pt>
    <dgm:pt modelId="{85596663-2B28-E843-9AB3-4A4051A8018F}" type="pres">
      <dgm:prSet presAssocID="{0D75DBA9-C337-A84E-81EC-3364CA04EF5C}" presName="linNode" presStyleCnt="0"/>
      <dgm:spPr/>
    </dgm:pt>
    <dgm:pt modelId="{76272CB3-1CA3-1D48-AC06-D4DF02C9E3AB}" type="pres">
      <dgm:prSet presAssocID="{0D75DBA9-C337-A84E-81EC-3364CA04EF5C}" presName="parentText" presStyleLbl="node1" presStyleIdx="1" presStyleCnt="3" custScaleX="54790" custLinFactNeighborX="-3790">
        <dgm:presLayoutVars>
          <dgm:chMax val="1"/>
          <dgm:bulletEnabled val="1"/>
        </dgm:presLayoutVars>
      </dgm:prSet>
      <dgm:spPr/>
    </dgm:pt>
    <dgm:pt modelId="{F3FDFA25-1D56-E745-B27C-AADA31EF1D2B}" type="pres">
      <dgm:prSet presAssocID="{0D75DBA9-C337-A84E-81EC-3364CA04EF5C}" presName="descendantText" presStyleLbl="alignAccFollowNode1" presStyleIdx="1" presStyleCnt="3" custScaleX="112341">
        <dgm:presLayoutVars>
          <dgm:bulletEnabled val="1"/>
        </dgm:presLayoutVars>
      </dgm:prSet>
      <dgm:spPr/>
    </dgm:pt>
    <dgm:pt modelId="{9E69078A-D99C-1A4A-8494-73559B5BE052}" type="pres">
      <dgm:prSet presAssocID="{60D864FB-5E23-F441-ADF7-1827499C927A}" presName="sp" presStyleCnt="0"/>
      <dgm:spPr/>
    </dgm:pt>
    <dgm:pt modelId="{4CEE3531-62B2-E144-BACE-9403CAA991AE}" type="pres">
      <dgm:prSet presAssocID="{095CEDF9-638E-8642-92A3-40855C6B9E21}" presName="linNode" presStyleCnt="0"/>
      <dgm:spPr/>
    </dgm:pt>
    <dgm:pt modelId="{F81B6870-E115-2D4D-813E-7AA01A6EE56F}" type="pres">
      <dgm:prSet presAssocID="{095CEDF9-638E-8642-92A3-40855C6B9E21}" presName="parentText" presStyleLbl="node1" presStyleIdx="2" presStyleCnt="3" custScaleX="54790" custLinFactNeighborX="-3790">
        <dgm:presLayoutVars>
          <dgm:chMax val="1"/>
          <dgm:bulletEnabled val="1"/>
        </dgm:presLayoutVars>
      </dgm:prSet>
      <dgm:spPr/>
    </dgm:pt>
    <dgm:pt modelId="{354E6908-E836-9C43-B63A-4D01DAE6B1AF}" type="pres">
      <dgm:prSet presAssocID="{095CEDF9-638E-8642-92A3-40855C6B9E21}" presName="descendantText" presStyleLbl="alignAccFollowNode1" presStyleIdx="2" presStyleCnt="3" custScaleX="112341">
        <dgm:presLayoutVars>
          <dgm:bulletEnabled val="1"/>
        </dgm:presLayoutVars>
      </dgm:prSet>
      <dgm:spPr/>
    </dgm:pt>
  </dgm:ptLst>
  <dgm:cxnLst>
    <dgm:cxn modelId="{63BDFE10-7AEA-C545-B1DB-99CD0BCFF384}" type="presOf" srcId="{57A82BCB-BB06-E54B-882E-5CF681BE4EA4}" destId="{354E6908-E836-9C43-B63A-4D01DAE6B1AF}" srcOrd="0" destOrd="1" presId="urn:microsoft.com/office/officeart/2005/8/layout/vList5"/>
    <dgm:cxn modelId="{2B702016-F368-E54B-BE45-698B24E5F552}" type="presOf" srcId="{C952CB57-F228-3B43-9DBB-77158B7422F8}" destId="{F3FDFA25-1D56-E745-B27C-AADA31EF1D2B}" srcOrd="0" destOrd="0" presId="urn:microsoft.com/office/officeart/2005/8/layout/vList5"/>
    <dgm:cxn modelId="{E1EE093C-6468-8E43-BA92-2AA3983E6189}" type="presOf" srcId="{095CEDF9-638E-8642-92A3-40855C6B9E21}" destId="{F81B6870-E115-2D4D-813E-7AA01A6EE56F}" srcOrd="0" destOrd="0" presId="urn:microsoft.com/office/officeart/2005/8/layout/vList5"/>
    <dgm:cxn modelId="{C8651E3E-38D2-B443-8F25-8E73DA78C717}" srcId="{095CEDF9-638E-8642-92A3-40855C6B9E21}" destId="{439B9858-4418-FA47-B560-0C225AD4CDFA}" srcOrd="0" destOrd="0" parTransId="{5D6FC987-4035-0B4F-9219-99C9D917CE83}" sibTransId="{1AF094E8-BE24-5F4E-805E-4164F13F9E64}"/>
    <dgm:cxn modelId="{6C31643F-0623-4547-A995-7A06E461CEA1}" srcId="{EB55FF95-E311-8C4E-A24F-AB5FC1C76A6F}" destId="{095CEDF9-638E-8642-92A3-40855C6B9E21}" srcOrd="2" destOrd="0" parTransId="{5F5767A8-DCDD-2143-B485-F18AB19C7643}" sibTransId="{42FD3BFA-F4A2-6748-882B-7064BD0F266F}"/>
    <dgm:cxn modelId="{D619473F-0EDC-4D41-9CF7-22AA32A0B8E6}" type="presOf" srcId="{0D75DBA9-C337-A84E-81EC-3364CA04EF5C}" destId="{76272CB3-1CA3-1D48-AC06-D4DF02C9E3AB}" srcOrd="0" destOrd="0" presId="urn:microsoft.com/office/officeart/2005/8/layout/vList5"/>
    <dgm:cxn modelId="{525E975B-C8FD-A449-A755-0115FE5B0A72}" srcId="{EB55FF95-E311-8C4E-A24F-AB5FC1C76A6F}" destId="{0D75DBA9-C337-A84E-81EC-3364CA04EF5C}" srcOrd="1" destOrd="0" parTransId="{4A090C14-D25F-E44C-857E-AB93B014F21F}" sibTransId="{60D864FB-5E23-F441-ADF7-1827499C927A}"/>
    <dgm:cxn modelId="{630E2665-B507-9443-83F7-0F7CCED03980}" srcId="{095CEDF9-638E-8642-92A3-40855C6B9E21}" destId="{57A82BCB-BB06-E54B-882E-5CF681BE4EA4}" srcOrd="1" destOrd="0" parTransId="{9DDF3A7B-B633-4842-9F34-E090DC6A3783}" sibTransId="{7C0FF7AA-B159-9E42-9C8A-EDCF09674FF5}"/>
    <dgm:cxn modelId="{43AC446C-DD45-354F-B022-510EA5FDAA61}" type="presOf" srcId="{3BD680BA-20BC-6344-979A-2054206600E8}" destId="{36827B44-5436-FB40-B27B-1E2E03D95266}" srcOrd="0" destOrd="1" presId="urn:microsoft.com/office/officeart/2005/8/layout/vList5"/>
    <dgm:cxn modelId="{11D16273-BA18-1F4D-9DB5-2110172EC036}" type="presOf" srcId="{EB55FF95-E311-8C4E-A24F-AB5FC1C76A6F}" destId="{2791E823-276F-1D45-AEFC-78172CF1E0AD}" srcOrd="0" destOrd="0" presId="urn:microsoft.com/office/officeart/2005/8/layout/vList5"/>
    <dgm:cxn modelId="{B432B059-F74F-5F45-A988-46832AA874C1}" srcId="{0D75DBA9-C337-A84E-81EC-3364CA04EF5C}" destId="{3ADD72B0-ED6C-244B-B7FB-E01C5EF7D92A}" srcOrd="1" destOrd="0" parTransId="{3CA963B0-DAE2-8C4A-888B-0B812A33B236}" sibTransId="{40E13C43-B5FB-A945-ABE4-784C43E347C7}"/>
    <dgm:cxn modelId="{6A0D247F-CDD6-D34C-B7E4-8C70D8547058}" srcId="{EB55FF95-E311-8C4E-A24F-AB5FC1C76A6F}" destId="{4C6D2FFC-82BF-3746-8228-1237F4E1CBA1}" srcOrd="0" destOrd="0" parTransId="{62D2453F-AE19-7945-B540-F7DCA14C760F}" sibTransId="{438953FF-0250-4E44-89E9-28A2751CBB2F}"/>
    <dgm:cxn modelId="{45C09C91-4CF0-BB44-B2FB-0659D76ACC94}" srcId="{4C6D2FFC-82BF-3746-8228-1237F4E1CBA1}" destId="{3BD680BA-20BC-6344-979A-2054206600E8}" srcOrd="1" destOrd="0" parTransId="{4615FD86-90F6-2D46-A2B1-B4138631EEF0}" sibTransId="{4ADE5E3E-F55B-784D-B328-38531743AC60}"/>
    <dgm:cxn modelId="{9735B99C-FE87-3847-8267-9A0D337F33E0}" type="presOf" srcId="{3ADD72B0-ED6C-244B-B7FB-E01C5EF7D92A}" destId="{F3FDFA25-1D56-E745-B27C-AADA31EF1D2B}" srcOrd="0" destOrd="1" presId="urn:microsoft.com/office/officeart/2005/8/layout/vList5"/>
    <dgm:cxn modelId="{4E0EC9AB-9015-8D44-B74F-F226DD6D840B}" type="presOf" srcId="{439B9858-4418-FA47-B560-0C225AD4CDFA}" destId="{354E6908-E836-9C43-B63A-4D01DAE6B1AF}" srcOrd="0" destOrd="0" presId="urn:microsoft.com/office/officeart/2005/8/layout/vList5"/>
    <dgm:cxn modelId="{A9FD25AE-1EFC-304B-8810-2CA7274BBB24}" type="presOf" srcId="{4C6D2FFC-82BF-3746-8228-1237F4E1CBA1}" destId="{2F69073F-9824-1349-A4D9-88CD55A578DF}" srcOrd="0" destOrd="0" presId="urn:microsoft.com/office/officeart/2005/8/layout/vList5"/>
    <dgm:cxn modelId="{9A97E9F9-13CE-F048-ADB0-E4FFF9A53206}" type="presOf" srcId="{FE72F6D7-B041-4E4A-AED5-3F2F76C60BFD}" destId="{36827B44-5436-FB40-B27B-1E2E03D95266}" srcOrd="0" destOrd="0" presId="urn:microsoft.com/office/officeart/2005/8/layout/vList5"/>
    <dgm:cxn modelId="{537C98FB-1E9C-F241-BD99-F37C03438360}" srcId="{0D75DBA9-C337-A84E-81EC-3364CA04EF5C}" destId="{C952CB57-F228-3B43-9DBB-77158B7422F8}" srcOrd="0" destOrd="0" parTransId="{817B72A3-A147-AD46-9192-57C723D8D782}" sibTransId="{D3958333-141A-914A-919E-A217A9496EE6}"/>
    <dgm:cxn modelId="{DFB684FF-2695-AD4C-9E66-867160F714F3}" srcId="{4C6D2FFC-82BF-3746-8228-1237F4E1CBA1}" destId="{FE72F6D7-B041-4E4A-AED5-3F2F76C60BFD}" srcOrd="0" destOrd="0" parTransId="{6FFC6490-8377-724E-AA7C-102BC667763C}" sibTransId="{B7718CFC-215B-904F-A560-F3D305F9D97E}"/>
    <dgm:cxn modelId="{F90F1F7D-708E-2344-A5C4-4A6F82EE2E5D}" type="presParOf" srcId="{2791E823-276F-1D45-AEFC-78172CF1E0AD}" destId="{F9B9560D-F88E-C740-BCAD-15E05D533A36}" srcOrd="0" destOrd="0" presId="urn:microsoft.com/office/officeart/2005/8/layout/vList5"/>
    <dgm:cxn modelId="{477CB133-D090-F642-9607-85DCDFF122C8}" type="presParOf" srcId="{F9B9560D-F88E-C740-BCAD-15E05D533A36}" destId="{2F69073F-9824-1349-A4D9-88CD55A578DF}" srcOrd="0" destOrd="0" presId="urn:microsoft.com/office/officeart/2005/8/layout/vList5"/>
    <dgm:cxn modelId="{E7B4C260-E702-7C44-A70E-903419F1CE1C}" type="presParOf" srcId="{F9B9560D-F88E-C740-BCAD-15E05D533A36}" destId="{36827B44-5436-FB40-B27B-1E2E03D95266}" srcOrd="1" destOrd="0" presId="urn:microsoft.com/office/officeart/2005/8/layout/vList5"/>
    <dgm:cxn modelId="{396D5A0A-C27D-1A4E-A238-A1BA2EBAC95B}" type="presParOf" srcId="{2791E823-276F-1D45-AEFC-78172CF1E0AD}" destId="{7C4FA662-B25C-5A4D-AF5A-E58B8A322AE1}" srcOrd="1" destOrd="0" presId="urn:microsoft.com/office/officeart/2005/8/layout/vList5"/>
    <dgm:cxn modelId="{F47B77A9-19E7-7A42-9E43-C533A5664312}" type="presParOf" srcId="{2791E823-276F-1D45-AEFC-78172CF1E0AD}" destId="{85596663-2B28-E843-9AB3-4A4051A8018F}" srcOrd="2" destOrd="0" presId="urn:microsoft.com/office/officeart/2005/8/layout/vList5"/>
    <dgm:cxn modelId="{8136C61B-8A36-8A4B-9974-51524A36E356}" type="presParOf" srcId="{85596663-2B28-E843-9AB3-4A4051A8018F}" destId="{76272CB3-1CA3-1D48-AC06-D4DF02C9E3AB}" srcOrd="0" destOrd="0" presId="urn:microsoft.com/office/officeart/2005/8/layout/vList5"/>
    <dgm:cxn modelId="{288AEA72-E496-7F45-BF19-63CA24D49F1A}" type="presParOf" srcId="{85596663-2B28-E843-9AB3-4A4051A8018F}" destId="{F3FDFA25-1D56-E745-B27C-AADA31EF1D2B}" srcOrd="1" destOrd="0" presId="urn:microsoft.com/office/officeart/2005/8/layout/vList5"/>
    <dgm:cxn modelId="{46244713-7BB9-F042-A0B6-F3D83C062883}" type="presParOf" srcId="{2791E823-276F-1D45-AEFC-78172CF1E0AD}" destId="{9E69078A-D99C-1A4A-8494-73559B5BE052}" srcOrd="3" destOrd="0" presId="urn:microsoft.com/office/officeart/2005/8/layout/vList5"/>
    <dgm:cxn modelId="{8ADD6916-9698-B648-9AC5-2F88EACA3F30}" type="presParOf" srcId="{2791E823-276F-1D45-AEFC-78172CF1E0AD}" destId="{4CEE3531-62B2-E144-BACE-9403CAA991AE}" srcOrd="4" destOrd="0" presId="urn:microsoft.com/office/officeart/2005/8/layout/vList5"/>
    <dgm:cxn modelId="{EA2B4F3D-6B6B-F240-8EC0-0CDBC0549C04}" type="presParOf" srcId="{4CEE3531-62B2-E144-BACE-9403CAA991AE}" destId="{F81B6870-E115-2D4D-813E-7AA01A6EE56F}" srcOrd="0" destOrd="0" presId="urn:microsoft.com/office/officeart/2005/8/layout/vList5"/>
    <dgm:cxn modelId="{6775792E-3C35-9645-82E8-F2005259BF29}" type="presParOf" srcId="{4CEE3531-62B2-E144-BACE-9403CAA991AE}" destId="{354E6908-E836-9C43-B63A-4D01DAE6B1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27B44-5436-FB40-B27B-1E2E03D95266}">
      <dsp:nvSpPr>
        <dsp:cNvPr id="0" name=""/>
        <dsp:cNvSpPr/>
      </dsp:nvSpPr>
      <dsp:spPr>
        <a:xfrm rot="5400000">
          <a:off x="3556725" y="-1915214"/>
          <a:ext cx="833421" cy="4772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All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x86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NAS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support from SOHO to SMB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1GbE to 40 </a:t>
          </a:r>
          <a:r>
            <a:rPr lang="en-US" sz="1400" kern="1200" err="1">
              <a:latin typeface="Arial" panose="020B0604020202020204" pitchFamily="34" charset="0"/>
              <a:cs typeface="Arial" panose="020B0604020202020204" pitchFamily="34" charset="0"/>
            </a:rPr>
            <a:t>GbE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 network expansion card</a:t>
          </a:r>
        </a:p>
      </dsp:txBody>
      <dsp:txXfrm rot="-5400000">
        <a:off x="1587264" y="94931"/>
        <a:ext cx="4731660" cy="752053"/>
      </dsp:txXfrm>
    </dsp:sp>
    <dsp:sp modelId="{2F69073F-9824-1349-A4D9-88CD55A578DF}">
      <dsp:nvSpPr>
        <dsp:cNvPr id="0" name=""/>
        <dsp:cNvSpPr/>
      </dsp:nvSpPr>
      <dsp:spPr>
        <a:xfrm>
          <a:off x="117026" y="1422"/>
          <a:ext cx="1309234" cy="9390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Profound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Environment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868" y="47264"/>
        <a:ext cx="1217550" cy="847386"/>
      </dsp:txXfrm>
    </dsp:sp>
    <dsp:sp modelId="{F3FDFA25-1D56-E745-B27C-AADA31EF1D2B}">
      <dsp:nvSpPr>
        <dsp:cNvPr id="0" name=""/>
        <dsp:cNvSpPr/>
      </dsp:nvSpPr>
      <dsp:spPr>
        <a:xfrm rot="5400000">
          <a:off x="3597807" y="-929190"/>
          <a:ext cx="751256" cy="4772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VM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resource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allocation: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vCPU,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memory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interfaces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Connects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virtual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network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interfaces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Virtual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Switches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87264" y="1118026"/>
        <a:ext cx="4735671" cy="677910"/>
      </dsp:txXfrm>
    </dsp:sp>
    <dsp:sp modelId="{76272CB3-1CA3-1D48-AC06-D4DF02C9E3AB}">
      <dsp:nvSpPr>
        <dsp:cNvPr id="0" name=""/>
        <dsp:cNvSpPr/>
      </dsp:nvSpPr>
      <dsp:spPr>
        <a:xfrm>
          <a:off x="117026" y="987446"/>
          <a:ext cx="1309234" cy="9390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Flexible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infrastructure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868" y="1033288"/>
        <a:ext cx="1217550" cy="847386"/>
      </dsp:txXfrm>
    </dsp:sp>
    <dsp:sp modelId="{354E6908-E836-9C43-B63A-4D01DAE6B1AF}">
      <dsp:nvSpPr>
        <dsp:cNvPr id="0" name=""/>
        <dsp:cNvSpPr/>
      </dsp:nvSpPr>
      <dsp:spPr>
        <a:xfrm rot="5400000">
          <a:off x="3597807" y="56833"/>
          <a:ext cx="751256" cy="4772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Central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via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Virtualization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Station,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e.g.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VM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resources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consume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Ready-to-use,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downloading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from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VM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Marketplace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87264" y="2104050"/>
        <a:ext cx="4735671" cy="677910"/>
      </dsp:txXfrm>
    </dsp:sp>
    <dsp:sp modelId="{F81B6870-E115-2D4D-813E-7AA01A6EE56F}">
      <dsp:nvSpPr>
        <dsp:cNvPr id="0" name=""/>
        <dsp:cNvSpPr/>
      </dsp:nvSpPr>
      <dsp:spPr>
        <a:xfrm>
          <a:off x="117026" y="1973470"/>
          <a:ext cx="1309234" cy="9390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Easy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zh-TW" alt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TW" sz="1400" kern="1200">
              <a:latin typeface="Arial" panose="020B0604020202020204" pitchFamily="34" charset="0"/>
              <a:cs typeface="Arial" panose="020B0604020202020204" pitchFamily="34" charset="0"/>
            </a:rPr>
            <a:t>manage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868" y="2019312"/>
        <a:ext cx="1217550" cy="847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25C96-7668-48A6-906E-60409CB4F0E2}" type="datetimeFigureOut">
              <a:rPr lang="zh-TW" altLang="en-US" smtClean="0"/>
              <a:pPr/>
              <a:t>2019/6/6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E37DA-B174-4061-859C-D3EB947C68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446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1E037-5658-413F-8580-1B4AF7233E14}" type="datetimeFigureOut">
              <a:rPr lang="zh-TW" altLang="en-US" smtClean="0"/>
              <a:pPr/>
              <a:t>2019/6/6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D77D7-CB0D-4B52-9C75-8F9A4515AC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48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ikrotik.com/testdocs/ros/2.9/guide/basic.ph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ownloads.openwrt.org/releases/18.06.2/targets/x86/64/" TargetMode="External"/><Relationship Id="rId4" Type="http://schemas.openxmlformats.org/officeDocument/2006/relationships/hyperlink" Target="https://mikrotik.com/download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krotik.com/testdocs/ros/2.9/guide/basic.php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ownloads.openwrt.org/releases/18.06.2/targets/x86/64/" TargetMode="External"/><Relationship Id="rId4" Type="http://schemas.openxmlformats.org/officeDocument/2006/relationships/hyperlink" Target="https://mikrotik.com/download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新細明體"/>
                <a:ea typeface="新細明體"/>
              </a:rPr>
              <a:t>Co-presenter by Don  &amp; Amol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65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6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177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hlinkClick r:id="rId3"/>
              </a:rPr>
              <a:t>RouterOS</a:t>
            </a:r>
            <a:r>
              <a:rPr lang="zh-TW" altLang="en-US">
                <a:hlinkClick r:id="rId3"/>
              </a:rPr>
              <a:t> </a:t>
            </a:r>
            <a:r>
              <a:rPr lang="en-US" altLang="zh-TW">
                <a:hlinkClick r:id="rId3"/>
              </a:rPr>
              <a:t>command:</a:t>
            </a:r>
            <a:endParaRPr lang="en-US">
              <a:hlinkClick r:id="rId3"/>
            </a:endParaRPr>
          </a:p>
          <a:p>
            <a:r>
              <a:rPr lang="en-US">
                <a:hlinkClick r:id="rId3"/>
              </a:rPr>
              <a:t>https://mikrotik.com/testdocs/ros/2.9/guide/basic.php</a:t>
            </a:r>
            <a:endParaRPr lang="en-US"/>
          </a:p>
          <a:p>
            <a:endParaRPr lang="en-US"/>
          </a:p>
          <a:p>
            <a:r>
              <a:rPr lang="en-US" altLang="zh-TW" err="1"/>
              <a:t>RouterOS</a:t>
            </a:r>
            <a:r>
              <a:rPr lang="zh-TW" altLang="en-US"/>
              <a:t> </a:t>
            </a:r>
            <a:r>
              <a:rPr lang="en-US" altLang="zh-TW"/>
              <a:t>ova</a:t>
            </a:r>
            <a:r>
              <a:rPr lang="zh-TW" altLang="en-US" baseline="0"/>
              <a:t> </a:t>
            </a:r>
            <a:r>
              <a:rPr lang="en-US" altLang="zh-TW" baseline="0"/>
              <a:t>download:</a:t>
            </a:r>
          </a:p>
          <a:p>
            <a:r>
              <a:rPr lang="en-US">
                <a:hlinkClick r:id="rId4"/>
              </a:rPr>
              <a:t>https://mikrotik.com/download</a:t>
            </a:r>
            <a:endParaRPr lang="en-US"/>
          </a:p>
          <a:p>
            <a:endParaRPr lang="en-US"/>
          </a:p>
          <a:p>
            <a:r>
              <a:rPr lang="en-US" altLang="zh-TW" err="1"/>
              <a:t>OpenWrt</a:t>
            </a:r>
            <a:r>
              <a:rPr lang="zh-TW" altLang="en-US" baseline="0"/>
              <a:t> </a:t>
            </a:r>
            <a:r>
              <a:rPr lang="en-US" altLang="zh-TW" baseline="0"/>
              <a:t>download:</a:t>
            </a:r>
          </a:p>
          <a:p>
            <a:r>
              <a:rPr lang="en-US">
                <a:hlinkClick r:id="rId5"/>
              </a:rPr>
              <a:t>https://downloads.openwrt.org/releases/18.06.2/targets/x86/64/</a:t>
            </a:r>
            <a:endParaRPr lang="en-US"/>
          </a:p>
          <a:p>
            <a:endParaRPr lang="en-US"/>
          </a:p>
          <a:p>
            <a:r>
              <a:rPr lang="en-US" altLang="zh-TW" err="1"/>
              <a:t>OpenWrt</a:t>
            </a:r>
            <a:r>
              <a:rPr lang="zh-TW" altLang="en-US"/>
              <a:t> </a:t>
            </a:r>
            <a:r>
              <a:rPr lang="en-US" altLang="zh-TW"/>
              <a:t>image</a:t>
            </a:r>
            <a:r>
              <a:rPr lang="zh-TW" altLang="en-US"/>
              <a:t> </a:t>
            </a:r>
            <a:r>
              <a:rPr lang="en-US" altLang="zh-TW"/>
              <a:t>convert</a:t>
            </a:r>
            <a:r>
              <a:rPr lang="zh-TW" altLang="en-US"/>
              <a:t> </a:t>
            </a:r>
            <a:r>
              <a:rPr lang="en-US" altLang="zh-TW"/>
              <a:t>command:</a:t>
            </a:r>
          </a:p>
          <a:p>
            <a:r>
              <a:rPr lang="en-US"/>
              <a:t>/QVS/</a:t>
            </a:r>
            <a:r>
              <a:rPr lang="en-US" err="1"/>
              <a:t>usr</a:t>
            </a:r>
            <a:r>
              <a:rPr lang="en-US"/>
              <a:t>/bin/</a:t>
            </a:r>
            <a:r>
              <a:rPr lang="en-US" err="1"/>
              <a:t>qemu-img</a:t>
            </a:r>
            <a:r>
              <a:rPr lang="en-US"/>
              <a:t> convert -p -f raw -O qcow2 openwrt-1.img openwrt-2.img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80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hlinkClick r:id="rId3"/>
              </a:rPr>
              <a:t>RouterOS</a:t>
            </a:r>
            <a:r>
              <a:rPr lang="zh-TW" altLang="en-US">
                <a:hlinkClick r:id="rId3"/>
              </a:rPr>
              <a:t> </a:t>
            </a:r>
            <a:r>
              <a:rPr lang="en-US" altLang="zh-TW">
                <a:hlinkClick r:id="rId3"/>
              </a:rPr>
              <a:t>command:</a:t>
            </a:r>
            <a:endParaRPr lang="en-US">
              <a:hlinkClick r:id="rId3"/>
            </a:endParaRPr>
          </a:p>
          <a:p>
            <a:r>
              <a:rPr lang="en-US">
                <a:hlinkClick r:id="rId3"/>
              </a:rPr>
              <a:t>https://mikrotik.com/testdocs/ros/2.9/guide/basic.php</a:t>
            </a:r>
            <a:endParaRPr lang="en-US"/>
          </a:p>
          <a:p>
            <a:r>
              <a:rPr lang="en-US"/>
              <a:t>add address 192.168.1.1/24 interface ether1</a:t>
            </a:r>
          </a:p>
          <a:p>
            <a:endParaRPr lang="en-US"/>
          </a:p>
          <a:p>
            <a:r>
              <a:rPr lang="en-US" altLang="zh-TW" err="1"/>
              <a:t>RouterOS</a:t>
            </a:r>
            <a:r>
              <a:rPr lang="zh-TW" altLang="en-US"/>
              <a:t> </a:t>
            </a:r>
            <a:r>
              <a:rPr lang="en-US" altLang="zh-TW"/>
              <a:t>ova</a:t>
            </a:r>
            <a:r>
              <a:rPr lang="zh-TW" altLang="en-US" baseline="0"/>
              <a:t> </a:t>
            </a:r>
            <a:r>
              <a:rPr lang="en-US" altLang="zh-TW" baseline="0"/>
              <a:t>download:</a:t>
            </a:r>
          </a:p>
          <a:p>
            <a:r>
              <a:rPr lang="en-US">
                <a:hlinkClick r:id="rId4"/>
              </a:rPr>
              <a:t>https://mikrotik.com/download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 altLang="zh-TW" err="1"/>
              <a:t>OpenWrt</a:t>
            </a:r>
            <a:r>
              <a:rPr lang="zh-TW" altLang="en-US" baseline="0"/>
              <a:t> </a:t>
            </a:r>
            <a:r>
              <a:rPr lang="en-US" altLang="zh-TW" baseline="0"/>
              <a:t>download:</a:t>
            </a:r>
          </a:p>
          <a:p>
            <a:r>
              <a:rPr lang="en-US">
                <a:hlinkClick r:id="rId5"/>
              </a:rPr>
              <a:t>https://downloads.openwrt.org/releases/18.06.2/targets/x86/64/</a:t>
            </a:r>
            <a:endParaRPr lang="en-US"/>
          </a:p>
          <a:p>
            <a:endParaRPr lang="en-US"/>
          </a:p>
          <a:p>
            <a:r>
              <a:rPr lang="en-US" altLang="zh-TW" err="1"/>
              <a:t>OpenWrt</a:t>
            </a:r>
            <a:r>
              <a:rPr lang="zh-TW" altLang="en-US"/>
              <a:t> </a:t>
            </a:r>
            <a:r>
              <a:rPr lang="en-US" altLang="zh-TW"/>
              <a:t>image</a:t>
            </a:r>
            <a:r>
              <a:rPr lang="zh-TW" altLang="en-US"/>
              <a:t> </a:t>
            </a:r>
            <a:r>
              <a:rPr lang="en-US" altLang="zh-TW"/>
              <a:t>convert</a:t>
            </a:r>
            <a:r>
              <a:rPr lang="zh-TW" altLang="en-US"/>
              <a:t> </a:t>
            </a:r>
            <a:r>
              <a:rPr lang="en-US" altLang="zh-TW"/>
              <a:t>command:</a:t>
            </a:r>
          </a:p>
          <a:p>
            <a:r>
              <a:rPr lang="en-US"/>
              <a:t>/QVS/</a:t>
            </a:r>
            <a:r>
              <a:rPr lang="en-US" err="1"/>
              <a:t>usr</a:t>
            </a:r>
            <a:r>
              <a:rPr lang="en-US"/>
              <a:t>/bin/</a:t>
            </a:r>
            <a:r>
              <a:rPr lang="en-US" err="1"/>
              <a:t>qemu-img</a:t>
            </a:r>
            <a:r>
              <a:rPr lang="en-US"/>
              <a:t> convert -p -f raw -O qcow2 openwrt-1.img openwrt-2.img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430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新細明體"/>
                <a:ea typeface="新細明體"/>
              </a:rPr>
              <a:t>Co-presenter by Don  &amp; Amol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77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5BAD813-E044-49E8-B864-70F17F9DE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"/>
            <a:ext cx="9143999" cy="51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2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6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91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453AA85-ED5C-4CCD-8B10-72B8A8963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"/>
            <a:ext cx="9143999" cy="51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2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監視器, 電子用品 的圖片&#10;&#10;自動產生的描述">
            <a:extLst>
              <a:ext uri="{FF2B5EF4-FFF2-40B4-BE49-F238E27FC236}">
                <a16:creationId xmlns:a16="http://schemas.microsoft.com/office/drawing/2014/main" id="{846EDBA4-8947-4F0E-A625-FCED92965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4000" cy="5142214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637B484F-1958-47A3-BC51-35A93E220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926" y="289248"/>
            <a:ext cx="6252755" cy="493563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385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E8D5B67-3F41-4DF8-BA2F-3EADD48AD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4000" cy="5142214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637B484F-1958-47A3-BC51-35A93E220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865500"/>
            <a:ext cx="4267200" cy="895117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19243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7E4CCFBA-524F-4466-964D-61518AF42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" y="0"/>
            <a:ext cx="9142223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697" y="236996"/>
            <a:ext cx="8434252" cy="493563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600" b="1" kern="1200" dirty="0">
                <a:solidFill>
                  <a:srgbClr val="48DC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" name="文字版面配置區 2">
            <a:extLst>
              <a:ext uri="{FF2B5EF4-FFF2-40B4-BE49-F238E27FC236}">
                <a16:creationId xmlns:a16="http://schemas.microsoft.com/office/drawing/2014/main" id="{BDD5D62A-253E-4EB2-821F-59A78AA9E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36320"/>
            <a:ext cx="8363272" cy="3558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9391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螢幕擷取畫面 的圖片&#10;&#10;自動產生的描述">
            <a:extLst>
              <a:ext uri="{FF2B5EF4-FFF2-40B4-BE49-F238E27FC236}">
                <a16:creationId xmlns:a16="http://schemas.microsoft.com/office/drawing/2014/main" id="{242C73D4-AD0C-43D7-8CC6-86BB1DBFE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4000" cy="5142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697" y="236996"/>
            <a:ext cx="8434252" cy="493563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600" b="1" kern="1200" dirty="0">
                <a:solidFill>
                  <a:srgbClr val="48DC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0807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95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91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50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螢幕擷取畫面 的圖片&#10;&#10;自動產生的描述">
            <a:extLst>
              <a:ext uri="{FF2B5EF4-FFF2-40B4-BE49-F238E27FC236}">
                <a16:creationId xmlns:a16="http://schemas.microsoft.com/office/drawing/2014/main" id="{39A64C6A-1280-49FA-80F3-56C11140A7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4000" cy="5142214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23528" y="229770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1036320"/>
            <a:ext cx="8363272" cy="3558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70FA4-9E65-4971-979C-D8370CC7AC76}" type="datetimeFigureOut">
              <a:rPr lang="zh-TW" altLang="en-US" smtClean="0"/>
              <a:pPr/>
              <a:t>2019/6/6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1C82A-52C7-4F3A-A1A0-991261602C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38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8" r:id="rId2"/>
    <p:sldLayoutId id="2147483670" r:id="rId3"/>
    <p:sldLayoutId id="2147483703" r:id="rId4"/>
    <p:sldLayoutId id="2147483696" r:id="rId5"/>
    <p:sldLayoutId id="2147483702" r:id="rId6"/>
    <p:sldLayoutId id="2147483701" r:id="rId7"/>
    <p:sldLayoutId id="2147483697" r:id="rId8"/>
    <p:sldLayoutId id="2147483700" r:id="rId9"/>
    <p:sldLayoutId id="2147483699" r:id="rId10"/>
    <p:sldLayoutId id="21474836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48DCD5"/>
          </a:solidFill>
          <a:latin typeface="微軟正黑體" panose="020B0604030504040204" pitchFamily="34" charset="-120"/>
          <a:ea typeface="微軟正黑體" panose="020B0604030504040204" pitchFamily="34" charset="-120"/>
          <a:cs typeface="Arial Unicode MS" panose="020B0604020202020204" pitchFamily="34" charset="-12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Arial Unicode MS" panose="020B0604020202020204" pitchFamily="34" charset="-12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Arial Unicode MS" panose="020B0604020202020204" pitchFamily="34" charset="-12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Arial Unicode MS" panose="020B0604020202020204" pitchFamily="34" charset="-12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Arial Unicode MS" panose="020B0604020202020204" pitchFamily="34" charset="-12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Arial Unicode MS" panose="020B0604020202020204" pitchFamily="34" charset="-12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88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08B976F-3789-4C82-B500-068F24A1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804537"/>
            <a:ext cx="4267200" cy="895117"/>
          </a:xfrm>
        </p:spPr>
        <p:txBody>
          <a:bodyPr/>
          <a:lstStyle/>
          <a:p>
            <a:r>
              <a:rPr lang="en-US" altLang="zh-TW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</a:t>
            </a:r>
            <a:endParaRPr lang="zh-TW" altLang="en-US" sz="6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 descr="一張含有 藍色, 坐 的圖片&#10;&#10;自動產生的描述">
            <a:extLst>
              <a:ext uri="{FF2B5EF4-FFF2-40B4-BE49-F238E27FC236}">
                <a16:creationId xmlns:a16="http://schemas.microsoft.com/office/drawing/2014/main" id="{8ACD765A-1473-45FC-8019-BB28882516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520" y="3419062"/>
            <a:ext cx="310489" cy="3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58 -0.02562 L 0.30122 -0.019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>
                <a:latin typeface="Arial"/>
                <a:ea typeface="微軟正黑體"/>
                <a:cs typeface="Arial"/>
              </a:rPr>
              <a:t>OpenWrt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–</a:t>
            </a:r>
            <a:r>
              <a:rPr lang="zh-TW" altLang="en-US">
                <a:latin typeface="Arial"/>
                <a:ea typeface="微軟正黑體"/>
                <a:cs typeface="Arial"/>
              </a:rPr>
              <a:t> 設定</a:t>
            </a:r>
            <a:endParaRPr 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E85F721-855E-480B-8BD7-3EB70B0767B2}"/>
              </a:ext>
            </a:extLst>
          </p:cNvPr>
          <p:cNvSpPr txBox="1"/>
          <p:nvPr/>
        </p:nvSpPr>
        <p:spPr>
          <a:xfrm>
            <a:off x="2396765" y="1788121"/>
            <a:ext cx="685944" cy="2463512"/>
          </a:xfrm>
          <a:custGeom>
            <a:avLst/>
            <a:gdLst/>
            <a:ahLst/>
            <a:cxnLst/>
            <a:rect l="l" t="t" r="r" b="b"/>
            <a:pathLst>
              <a:path w="217173" h="779959">
                <a:moveTo>
                  <a:pt x="134800" y="0"/>
                </a:moveTo>
                <a:lnTo>
                  <a:pt x="217173" y="0"/>
                </a:lnTo>
                <a:lnTo>
                  <a:pt x="217173" y="779959"/>
                </a:lnTo>
                <a:lnTo>
                  <a:pt x="94726" y="779959"/>
                </a:lnTo>
                <a:lnTo>
                  <a:pt x="94726" y="184856"/>
                </a:lnTo>
                <a:lnTo>
                  <a:pt x="0" y="184856"/>
                </a:lnTo>
                <a:lnTo>
                  <a:pt x="0" y="98070"/>
                </a:lnTo>
                <a:cubicBezTo>
                  <a:pt x="45876" y="97257"/>
                  <a:pt x="77818" y="87459"/>
                  <a:pt x="95826" y="68677"/>
                </a:cubicBezTo>
                <a:cubicBezTo>
                  <a:pt x="113833" y="49894"/>
                  <a:pt x="126824" y="27002"/>
                  <a:pt x="134800" y="0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solidFill>
                <a:srgbClr val="FFFF00"/>
              </a:solidFill>
              <a:latin typeface="Bebas Neue" panose="020B0606020202050201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BE0A22B-D7AB-4106-B261-CD8F7390081A}"/>
              </a:ext>
            </a:extLst>
          </p:cNvPr>
          <p:cNvSpPr txBox="1"/>
          <p:nvPr/>
        </p:nvSpPr>
        <p:spPr>
          <a:xfrm>
            <a:off x="5480473" y="1759965"/>
            <a:ext cx="1154310" cy="2491668"/>
          </a:xfrm>
          <a:custGeom>
            <a:avLst/>
            <a:gdLst/>
            <a:ahLst/>
            <a:cxnLst/>
            <a:rect l="l" t="t" r="r" b="b"/>
            <a:pathLst>
              <a:path w="365460" h="788874">
                <a:moveTo>
                  <a:pt x="182729" y="0"/>
                </a:moveTo>
                <a:cubicBezTo>
                  <a:pt x="242997" y="368"/>
                  <a:pt x="288490" y="17440"/>
                  <a:pt x="319208" y="51215"/>
                </a:cubicBezTo>
                <a:cubicBezTo>
                  <a:pt x="349927" y="84991"/>
                  <a:pt x="365331" y="133259"/>
                  <a:pt x="365421" y="196021"/>
                </a:cubicBezTo>
                <a:cubicBezTo>
                  <a:pt x="366211" y="246647"/>
                  <a:pt x="355169" y="295879"/>
                  <a:pt x="332297" y="343719"/>
                </a:cubicBezTo>
                <a:cubicBezTo>
                  <a:pt x="309424" y="391558"/>
                  <a:pt x="269981" y="445249"/>
                  <a:pt x="213967" y="504792"/>
                </a:cubicBezTo>
                <a:cubicBezTo>
                  <a:pt x="178382" y="542854"/>
                  <a:pt x="153885" y="573462"/>
                  <a:pt x="140474" y="596615"/>
                </a:cubicBezTo>
                <a:cubicBezTo>
                  <a:pt x="127062" y="619769"/>
                  <a:pt x="120694" y="641180"/>
                  <a:pt x="121368" y="660850"/>
                </a:cubicBezTo>
                <a:cubicBezTo>
                  <a:pt x="121345" y="663637"/>
                  <a:pt x="121391" y="666423"/>
                  <a:pt x="121507" y="669210"/>
                </a:cubicBezTo>
                <a:cubicBezTo>
                  <a:pt x="121624" y="671997"/>
                  <a:pt x="121949" y="674784"/>
                  <a:pt x="122484" y="677570"/>
                </a:cubicBezTo>
                <a:lnTo>
                  <a:pt x="354290" y="677570"/>
                </a:lnTo>
                <a:lnTo>
                  <a:pt x="354290" y="788874"/>
                </a:lnTo>
                <a:lnTo>
                  <a:pt x="29" y="788874"/>
                </a:lnTo>
                <a:lnTo>
                  <a:pt x="29" y="693153"/>
                </a:lnTo>
                <a:cubicBezTo>
                  <a:pt x="-574" y="650759"/>
                  <a:pt x="8424" y="610451"/>
                  <a:pt x="27023" y="572229"/>
                </a:cubicBezTo>
                <a:cubicBezTo>
                  <a:pt x="45622" y="534006"/>
                  <a:pt x="77443" y="491463"/>
                  <a:pt x="122484" y="444599"/>
                </a:cubicBezTo>
                <a:cubicBezTo>
                  <a:pt x="168504" y="396249"/>
                  <a:pt x="200300" y="353611"/>
                  <a:pt x="217872" y="316687"/>
                </a:cubicBezTo>
                <a:cubicBezTo>
                  <a:pt x="235443" y="279763"/>
                  <a:pt x="243810" y="241027"/>
                  <a:pt x="242974" y="200480"/>
                </a:cubicBezTo>
                <a:cubicBezTo>
                  <a:pt x="242764" y="166040"/>
                  <a:pt x="237047" y="142399"/>
                  <a:pt x="225821" y="129557"/>
                </a:cubicBezTo>
                <a:cubicBezTo>
                  <a:pt x="214594" y="116714"/>
                  <a:pt x="199115" y="110630"/>
                  <a:pt x="179382" y="111303"/>
                </a:cubicBezTo>
                <a:cubicBezTo>
                  <a:pt x="159649" y="111024"/>
                  <a:pt x="144169" y="116877"/>
                  <a:pt x="132943" y="128860"/>
                </a:cubicBezTo>
                <a:cubicBezTo>
                  <a:pt x="121717" y="140843"/>
                  <a:pt x="115999" y="160629"/>
                  <a:pt x="115790" y="188218"/>
                </a:cubicBezTo>
                <a:lnTo>
                  <a:pt x="115790" y="271821"/>
                </a:lnTo>
                <a:lnTo>
                  <a:pt x="29" y="271821"/>
                </a:lnTo>
                <a:lnTo>
                  <a:pt x="29" y="196021"/>
                </a:lnTo>
                <a:cubicBezTo>
                  <a:pt x="118" y="133259"/>
                  <a:pt x="15522" y="84991"/>
                  <a:pt x="46241" y="51215"/>
                </a:cubicBezTo>
                <a:cubicBezTo>
                  <a:pt x="76960" y="17440"/>
                  <a:pt x="122456" y="368"/>
                  <a:pt x="182729" y="0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solidFill>
                <a:srgbClr val="FFFF00"/>
              </a:solidFill>
              <a:latin typeface="Bebas Neue" panose="020B0606020202050201" pitchFamily="34" charset="0"/>
            </a:endParaRPr>
          </a:p>
        </p:txBody>
      </p:sp>
      <p:sp>
        <p:nvSpPr>
          <p:cNvPr id="5" name="文字方塊 7">
            <a:extLst>
              <a:ext uri="{FF2B5EF4-FFF2-40B4-BE49-F238E27FC236}">
                <a16:creationId xmlns:a16="http://schemas.microsoft.com/office/drawing/2014/main" id="{B400D096-B8E9-43A7-9D4A-6776292881EA}"/>
              </a:ext>
            </a:extLst>
          </p:cNvPr>
          <p:cNvSpPr txBox="1"/>
          <p:nvPr/>
        </p:nvSpPr>
        <p:spPr>
          <a:xfrm>
            <a:off x="1731567" y="2896693"/>
            <a:ext cx="236112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altLang="en-US" b="1">
                <a:solidFill>
                  <a:srgbClr val="09F3FF"/>
                </a:solidFill>
                <a:latin typeface="微軟正黑體"/>
                <a:ea typeface="微軟正黑體"/>
                <a:cs typeface="Arial"/>
              </a:rPr>
              <a:t>系統預設第一個虛擬介面卡為區域網路</a:t>
            </a:r>
          </a:p>
        </p:txBody>
      </p:sp>
      <p:grpSp>
        <p:nvGrpSpPr>
          <p:cNvPr id="9" name="群組 8" hidden="1">
            <a:extLst>
              <a:ext uri="{FF2B5EF4-FFF2-40B4-BE49-F238E27FC236}">
                <a16:creationId xmlns:a16="http://schemas.microsoft.com/office/drawing/2014/main" id="{15508DD7-675C-4538-870C-2DE9890894E4}"/>
              </a:ext>
            </a:extLst>
          </p:cNvPr>
          <p:cNvGrpSpPr/>
          <p:nvPr/>
        </p:nvGrpSpPr>
        <p:grpSpPr>
          <a:xfrm>
            <a:off x="2543927" y="1779015"/>
            <a:ext cx="4364424" cy="995724"/>
            <a:chOff x="2543927" y="1779015"/>
            <a:chExt cx="4364424" cy="995724"/>
          </a:xfrm>
        </p:grpSpPr>
        <p:sp>
          <p:nvSpPr>
            <p:cNvPr id="3" name="文字方塊 3">
              <a:extLst>
                <a:ext uri="{FF2B5EF4-FFF2-40B4-BE49-F238E27FC236}">
                  <a16:creationId xmlns:a16="http://schemas.microsoft.com/office/drawing/2014/main" id="{4FC8E125-71A2-4365-AD91-EB91B4E26CE9}"/>
                </a:ext>
              </a:extLst>
            </p:cNvPr>
            <p:cNvSpPr txBox="1"/>
            <p:nvPr/>
          </p:nvSpPr>
          <p:spPr>
            <a:xfrm>
              <a:off x="3155929" y="1779015"/>
              <a:ext cx="217173" cy="779959"/>
            </a:xfrm>
            <a:custGeom>
              <a:avLst/>
              <a:gdLst/>
              <a:ahLst/>
              <a:cxnLst/>
              <a:rect l="l" t="t" r="r" b="b"/>
              <a:pathLst>
                <a:path w="217173" h="779959">
                  <a:moveTo>
                    <a:pt x="134800" y="0"/>
                  </a:moveTo>
                  <a:lnTo>
                    <a:pt x="217173" y="0"/>
                  </a:lnTo>
                  <a:lnTo>
                    <a:pt x="217173" y="779959"/>
                  </a:lnTo>
                  <a:lnTo>
                    <a:pt x="94726" y="779959"/>
                  </a:lnTo>
                  <a:lnTo>
                    <a:pt x="94726" y="184856"/>
                  </a:lnTo>
                  <a:lnTo>
                    <a:pt x="0" y="184856"/>
                  </a:lnTo>
                  <a:lnTo>
                    <a:pt x="0" y="98070"/>
                  </a:lnTo>
                  <a:cubicBezTo>
                    <a:pt x="45876" y="97257"/>
                    <a:pt x="77818" y="87459"/>
                    <a:pt x="95826" y="68677"/>
                  </a:cubicBezTo>
                  <a:cubicBezTo>
                    <a:pt x="113833" y="49894"/>
                    <a:pt x="126824" y="27002"/>
                    <a:pt x="13480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8800">
                <a:solidFill>
                  <a:srgbClr val="FFFF00"/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4" name="文字方塊 4">
              <a:extLst>
                <a:ext uri="{FF2B5EF4-FFF2-40B4-BE49-F238E27FC236}">
                  <a16:creationId xmlns:a16="http://schemas.microsoft.com/office/drawing/2014/main" id="{037ABD17-1E69-4986-9334-B4807354F0A9}"/>
                </a:ext>
              </a:extLst>
            </p:cNvPr>
            <p:cNvSpPr txBox="1"/>
            <p:nvPr/>
          </p:nvSpPr>
          <p:spPr>
            <a:xfrm>
              <a:off x="5732762" y="1779607"/>
              <a:ext cx="365460" cy="788874"/>
            </a:xfrm>
            <a:custGeom>
              <a:avLst/>
              <a:gdLst/>
              <a:ahLst/>
              <a:cxnLst/>
              <a:rect l="l" t="t" r="r" b="b"/>
              <a:pathLst>
                <a:path w="365460" h="788874">
                  <a:moveTo>
                    <a:pt x="182729" y="0"/>
                  </a:moveTo>
                  <a:cubicBezTo>
                    <a:pt x="242997" y="368"/>
                    <a:pt x="288490" y="17440"/>
                    <a:pt x="319208" y="51215"/>
                  </a:cubicBezTo>
                  <a:cubicBezTo>
                    <a:pt x="349927" y="84991"/>
                    <a:pt x="365331" y="133259"/>
                    <a:pt x="365421" y="196021"/>
                  </a:cubicBezTo>
                  <a:cubicBezTo>
                    <a:pt x="366211" y="246647"/>
                    <a:pt x="355169" y="295879"/>
                    <a:pt x="332297" y="343719"/>
                  </a:cubicBezTo>
                  <a:cubicBezTo>
                    <a:pt x="309424" y="391558"/>
                    <a:pt x="269981" y="445249"/>
                    <a:pt x="213967" y="504792"/>
                  </a:cubicBezTo>
                  <a:cubicBezTo>
                    <a:pt x="178382" y="542854"/>
                    <a:pt x="153885" y="573462"/>
                    <a:pt x="140474" y="596615"/>
                  </a:cubicBezTo>
                  <a:cubicBezTo>
                    <a:pt x="127062" y="619769"/>
                    <a:pt x="120694" y="641180"/>
                    <a:pt x="121368" y="660850"/>
                  </a:cubicBezTo>
                  <a:cubicBezTo>
                    <a:pt x="121345" y="663637"/>
                    <a:pt x="121391" y="666423"/>
                    <a:pt x="121507" y="669210"/>
                  </a:cubicBezTo>
                  <a:cubicBezTo>
                    <a:pt x="121624" y="671997"/>
                    <a:pt x="121949" y="674784"/>
                    <a:pt x="122484" y="677570"/>
                  </a:cubicBezTo>
                  <a:lnTo>
                    <a:pt x="354290" y="677570"/>
                  </a:lnTo>
                  <a:lnTo>
                    <a:pt x="354290" y="788874"/>
                  </a:lnTo>
                  <a:lnTo>
                    <a:pt x="29" y="788874"/>
                  </a:lnTo>
                  <a:lnTo>
                    <a:pt x="29" y="693153"/>
                  </a:lnTo>
                  <a:cubicBezTo>
                    <a:pt x="-574" y="650759"/>
                    <a:pt x="8424" y="610451"/>
                    <a:pt x="27023" y="572229"/>
                  </a:cubicBezTo>
                  <a:cubicBezTo>
                    <a:pt x="45622" y="534006"/>
                    <a:pt x="77443" y="491463"/>
                    <a:pt x="122484" y="444599"/>
                  </a:cubicBezTo>
                  <a:cubicBezTo>
                    <a:pt x="168504" y="396249"/>
                    <a:pt x="200300" y="353611"/>
                    <a:pt x="217872" y="316687"/>
                  </a:cubicBezTo>
                  <a:cubicBezTo>
                    <a:pt x="235443" y="279763"/>
                    <a:pt x="243810" y="241027"/>
                    <a:pt x="242974" y="200480"/>
                  </a:cubicBezTo>
                  <a:cubicBezTo>
                    <a:pt x="242764" y="166040"/>
                    <a:pt x="237047" y="142399"/>
                    <a:pt x="225821" y="129557"/>
                  </a:cubicBezTo>
                  <a:cubicBezTo>
                    <a:pt x="214594" y="116714"/>
                    <a:pt x="199115" y="110630"/>
                    <a:pt x="179382" y="111303"/>
                  </a:cubicBezTo>
                  <a:cubicBezTo>
                    <a:pt x="159649" y="111024"/>
                    <a:pt x="144169" y="116877"/>
                    <a:pt x="132943" y="128860"/>
                  </a:cubicBezTo>
                  <a:cubicBezTo>
                    <a:pt x="121717" y="140843"/>
                    <a:pt x="115999" y="160629"/>
                    <a:pt x="115790" y="188218"/>
                  </a:cubicBezTo>
                  <a:lnTo>
                    <a:pt x="115790" y="271821"/>
                  </a:lnTo>
                  <a:lnTo>
                    <a:pt x="29" y="271821"/>
                  </a:lnTo>
                  <a:lnTo>
                    <a:pt x="29" y="196021"/>
                  </a:lnTo>
                  <a:cubicBezTo>
                    <a:pt x="118" y="133259"/>
                    <a:pt x="15522" y="84991"/>
                    <a:pt x="46241" y="51215"/>
                  </a:cubicBezTo>
                  <a:cubicBezTo>
                    <a:pt x="76960" y="17440"/>
                    <a:pt x="122456" y="368"/>
                    <a:pt x="182729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8800">
                <a:solidFill>
                  <a:srgbClr val="FFFF00"/>
                </a:solidFill>
                <a:latin typeface="Bebas Neue" panose="020B0606020202050201" pitchFamily="34" charset="0"/>
              </a:endParaRPr>
            </a:p>
          </p:txBody>
        </p:sp>
        <p:cxnSp>
          <p:nvCxnSpPr>
            <p:cNvPr id="6" name="直線接點 14">
              <a:extLst>
                <a:ext uri="{FF2B5EF4-FFF2-40B4-BE49-F238E27FC236}">
                  <a16:creationId xmlns:a16="http://schemas.microsoft.com/office/drawing/2014/main" id="{B993511C-FF2D-47EB-9745-484F45ADC24B}"/>
                </a:ext>
              </a:extLst>
            </p:cNvPr>
            <p:cNvCxnSpPr>
              <a:cxnSpLocks/>
            </p:cNvCxnSpPr>
            <p:nvPr/>
          </p:nvCxnSpPr>
          <p:spPr>
            <a:xfrm>
              <a:off x="2543927" y="2760673"/>
              <a:ext cx="1524001" cy="1406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16">
              <a:extLst>
                <a:ext uri="{FF2B5EF4-FFF2-40B4-BE49-F238E27FC236}">
                  <a16:creationId xmlns:a16="http://schemas.microsoft.com/office/drawing/2014/main" id="{8F0EEC0D-E7D2-43CC-A961-D4CE38EE905B}"/>
                </a:ext>
              </a:extLst>
            </p:cNvPr>
            <p:cNvCxnSpPr>
              <a:cxnSpLocks/>
            </p:cNvCxnSpPr>
            <p:nvPr/>
          </p:nvCxnSpPr>
          <p:spPr>
            <a:xfrm>
              <a:off x="4962483" y="2765723"/>
              <a:ext cx="1945868" cy="901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B400D096-B8E9-43A7-9D4A-6776292881EA}"/>
              </a:ext>
            </a:extLst>
          </p:cNvPr>
          <p:cNvSpPr txBox="1"/>
          <p:nvPr/>
        </p:nvSpPr>
        <p:spPr>
          <a:xfrm>
            <a:off x="5051308" y="2619694"/>
            <a:ext cx="201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使用</a:t>
            </a:r>
            <a:endParaRPr lang="en-US" altLang="zh-TW" b="1">
              <a:solidFill>
                <a:srgbClr val="09F3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algn="ctr"/>
            <a:r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192.168.1.1</a:t>
            </a:r>
          </a:p>
          <a:p>
            <a:pPr algn="ctr"/>
            <a:r>
              <a:rPr lang="zh-TW" altLang="en-US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存取網頁管理頁面</a:t>
            </a:r>
            <a:endParaRPr lang="en-US" altLang="zh-TW" b="1">
              <a:solidFill>
                <a:srgbClr val="09F3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22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>
                <a:latin typeface="Arial"/>
                <a:ea typeface="微軟正黑體"/>
                <a:cs typeface="Arial"/>
              </a:rPr>
              <a:t>pfSense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–</a:t>
            </a:r>
            <a:r>
              <a:rPr lang="zh-TW" altLang="en-US">
                <a:latin typeface="Arial"/>
                <a:ea typeface="微軟正黑體"/>
                <a:cs typeface="Arial"/>
              </a:rPr>
              <a:t> 設定</a:t>
            </a:r>
            <a:endParaRPr lang="en-US" err="1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CE8A569-BB35-4818-8755-919B55DD61FC}"/>
              </a:ext>
            </a:extLst>
          </p:cNvPr>
          <p:cNvSpPr txBox="1"/>
          <p:nvPr/>
        </p:nvSpPr>
        <p:spPr>
          <a:xfrm>
            <a:off x="1720105" y="5333196"/>
            <a:ext cx="685944" cy="2463512"/>
          </a:xfrm>
          <a:custGeom>
            <a:avLst/>
            <a:gdLst/>
            <a:ahLst/>
            <a:cxnLst/>
            <a:rect l="l" t="t" r="r" b="b"/>
            <a:pathLst>
              <a:path w="217173" h="779959">
                <a:moveTo>
                  <a:pt x="134800" y="0"/>
                </a:moveTo>
                <a:lnTo>
                  <a:pt x="217173" y="0"/>
                </a:lnTo>
                <a:lnTo>
                  <a:pt x="217173" y="779959"/>
                </a:lnTo>
                <a:lnTo>
                  <a:pt x="94726" y="779959"/>
                </a:lnTo>
                <a:lnTo>
                  <a:pt x="94726" y="184856"/>
                </a:lnTo>
                <a:lnTo>
                  <a:pt x="0" y="184856"/>
                </a:lnTo>
                <a:lnTo>
                  <a:pt x="0" y="98070"/>
                </a:lnTo>
                <a:cubicBezTo>
                  <a:pt x="45876" y="97257"/>
                  <a:pt x="77818" y="87459"/>
                  <a:pt x="95826" y="68677"/>
                </a:cubicBezTo>
                <a:cubicBezTo>
                  <a:pt x="113833" y="49894"/>
                  <a:pt x="126824" y="27002"/>
                  <a:pt x="134800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solidFill>
                <a:srgbClr val="FFFF00"/>
              </a:solidFill>
              <a:latin typeface="Bebas Neue" panose="020B0606020202050201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37E56D8-24D0-4B01-A980-F4BA68FC1DB7}"/>
              </a:ext>
            </a:extLst>
          </p:cNvPr>
          <p:cNvSpPr txBox="1"/>
          <p:nvPr/>
        </p:nvSpPr>
        <p:spPr>
          <a:xfrm>
            <a:off x="3983460" y="5328738"/>
            <a:ext cx="1154310" cy="2491668"/>
          </a:xfrm>
          <a:custGeom>
            <a:avLst/>
            <a:gdLst/>
            <a:ahLst/>
            <a:cxnLst/>
            <a:rect l="l" t="t" r="r" b="b"/>
            <a:pathLst>
              <a:path w="365460" h="788874">
                <a:moveTo>
                  <a:pt x="182729" y="0"/>
                </a:moveTo>
                <a:cubicBezTo>
                  <a:pt x="242997" y="368"/>
                  <a:pt x="288490" y="17440"/>
                  <a:pt x="319208" y="51215"/>
                </a:cubicBezTo>
                <a:cubicBezTo>
                  <a:pt x="349927" y="84991"/>
                  <a:pt x="365331" y="133259"/>
                  <a:pt x="365421" y="196021"/>
                </a:cubicBezTo>
                <a:cubicBezTo>
                  <a:pt x="366211" y="246647"/>
                  <a:pt x="355169" y="295879"/>
                  <a:pt x="332297" y="343719"/>
                </a:cubicBezTo>
                <a:cubicBezTo>
                  <a:pt x="309424" y="391558"/>
                  <a:pt x="269981" y="445249"/>
                  <a:pt x="213967" y="504792"/>
                </a:cubicBezTo>
                <a:cubicBezTo>
                  <a:pt x="178382" y="542854"/>
                  <a:pt x="153885" y="573462"/>
                  <a:pt x="140474" y="596615"/>
                </a:cubicBezTo>
                <a:cubicBezTo>
                  <a:pt x="127062" y="619769"/>
                  <a:pt x="120694" y="641180"/>
                  <a:pt x="121368" y="660850"/>
                </a:cubicBezTo>
                <a:cubicBezTo>
                  <a:pt x="121345" y="663637"/>
                  <a:pt x="121391" y="666423"/>
                  <a:pt x="121507" y="669210"/>
                </a:cubicBezTo>
                <a:cubicBezTo>
                  <a:pt x="121624" y="671997"/>
                  <a:pt x="121949" y="674784"/>
                  <a:pt x="122484" y="677570"/>
                </a:cubicBezTo>
                <a:lnTo>
                  <a:pt x="354290" y="677570"/>
                </a:lnTo>
                <a:lnTo>
                  <a:pt x="354290" y="788874"/>
                </a:lnTo>
                <a:lnTo>
                  <a:pt x="29" y="788874"/>
                </a:lnTo>
                <a:lnTo>
                  <a:pt x="29" y="693153"/>
                </a:lnTo>
                <a:cubicBezTo>
                  <a:pt x="-574" y="650759"/>
                  <a:pt x="8424" y="610451"/>
                  <a:pt x="27023" y="572229"/>
                </a:cubicBezTo>
                <a:cubicBezTo>
                  <a:pt x="45622" y="534006"/>
                  <a:pt x="77443" y="491463"/>
                  <a:pt x="122484" y="444599"/>
                </a:cubicBezTo>
                <a:cubicBezTo>
                  <a:pt x="168504" y="396249"/>
                  <a:pt x="200300" y="353611"/>
                  <a:pt x="217872" y="316687"/>
                </a:cubicBezTo>
                <a:cubicBezTo>
                  <a:pt x="235443" y="279763"/>
                  <a:pt x="243810" y="241027"/>
                  <a:pt x="242974" y="200480"/>
                </a:cubicBezTo>
                <a:cubicBezTo>
                  <a:pt x="242764" y="166040"/>
                  <a:pt x="237047" y="142399"/>
                  <a:pt x="225821" y="129557"/>
                </a:cubicBezTo>
                <a:cubicBezTo>
                  <a:pt x="214594" y="116714"/>
                  <a:pt x="199115" y="110630"/>
                  <a:pt x="179382" y="111303"/>
                </a:cubicBezTo>
                <a:cubicBezTo>
                  <a:pt x="159649" y="111024"/>
                  <a:pt x="144169" y="116877"/>
                  <a:pt x="132943" y="128860"/>
                </a:cubicBezTo>
                <a:cubicBezTo>
                  <a:pt x="121717" y="140843"/>
                  <a:pt x="115999" y="160629"/>
                  <a:pt x="115790" y="188218"/>
                </a:cubicBezTo>
                <a:lnTo>
                  <a:pt x="115790" y="271821"/>
                </a:lnTo>
                <a:lnTo>
                  <a:pt x="29" y="271821"/>
                </a:lnTo>
                <a:lnTo>
                  <a:pt x="29" y="196021"/>
                </a:lnTo>
                <a:cubicBezTo>
                  <a:pt x="118" y="133259"/>
                  <a:pt x="15522" y="84991"/>
                  <a:pt x="46241" y="51215"/>
                </a:cubicBezTo>
                <a:cubicBezTo>
                  <a:pt x="76960" y="17440"/>
                  <a:pt x="122456" y="368"/>
                  <a:pt x="182729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solidFill>
                <a:srgbClr val="FFFF00"/>
              </a:solidFill>
              <a:latin typeface="Bebas Neue" panose="020B0606020202050201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9BD0851-DA85-4F14-9CC3-2B4AE48DBC73}"/>
              </a:ext>
            </a:extLst>
          </p:cNvPr>
          <p:cNvSpPr txBox="1"/>
          <p:nvPr/>
        </p:nvSpPr>
        <p:spPr>
          <a:xfrm>
            <a:off x="6635601" y="1726835"/>
            <a:ext cx="1135520" cy="2519827"/>
          </a:xfrm>
          <a:custGeom>
            <a:avLst/>
            <a:gdLst/>
            <a:ahLst/>
            <a:cxnLst/>
            <a:rect l="l" t="t" r="r" b="b"/>
            <a:pathLst>
              <a:path w="359511" h="797789">
                <a:moveTo>
                  <a:pt x="182700" y="0"/>
                </a:moveTo>
                <a:cubicBezTo>
                  <a:pt x="242968" y="368"/>
                  <a:pt x="288461" y="17441"/>
                  <a:pt x="319180" y="51220"/>
                </a:cubicBezTo>
                <a:cubicBezTo>
                  <a:pt x="334539" y="68109"/>
                  <a:pt x="346070" y="88623"/>
                  <a:pt x="353772" y="112763"/>
                </a:cubicBezTo>
                <a:lnTo>
                  <a:pt x="359511" y="153902"/>
                </a:lnTo>
                <a:lnTo>
                  <a:pt x="359511" y="275135"/>
                </a:lnTo>
                <a:lnTo>
                  <a:pt x="344660" y="317995"/>
                </a:lnTo>
                <a:cubicBezTo>
                  <a:pt x="330723" y="344205"/>
                  <a:pt x="309062" y="363374"/>
                  <a:pt x="279679" y="375500"/>
                </a:cubicBezTo>
                <a:lnTo>
                  <a:pt x="279679" y="377726"/>
                </a:lnTo>
                <a:cubicBezTo>
                  <a:pt x="310036" y="391243"/>
                  <a:pt x="331975" y="411801"/>
                  <a:pt x="345495" y="439399"/>
                </a:cubicBezTo>
                <a:lnTo>
                  <a:pt x="359511" y="482012"/>
                </a:lnTo>
                <a:lnTo>
                  <a:pt x="359511" y="643893"/>
                </a:lnTo>
                <a:lnTo>
                  <a:pt x="353772" y="685030"/>
                </a:lnTo>
                <a:cubicBezTo>
                  <a:pt x="346070" y="709168"/>
                  <a:pt x="334539" y="729681"/>
                  <a:pt x="319180" y="746570"/>
                </a:cubicBezTo>
                <a:cubicBezTo>
                  <a:pt x="288461" y="780348"/>
                  <a:pt x="242968" y="797421"/>
                  <a:pt x="182700" y="797789"/>
                </a:cubicBezTo>
                <a:cubicBezTo>
                  <a:pt x="122427" y="797421"/>
                  <a:pt x="76931" y="780348"/>
                  <a:pt x="46213" y="746570"/>
                </a:cubicBezTo>
                <a:cubicBezTo>
                  <a:pt x="15494" y="712792"/>
                  <a:pt x="90" y="664516"/>
                  <a:pt x="0" y="601742"/>
                </a:cubicBezTo>
                <a:lnTo>
                  <a:pt x="0" y="537068"/>
                </a:lnTo>
                <a:lnTo>
                  <a:pt x="115761" y="537068"/>
                </a:lnTo>
                <a:lnTo>
                  <a:pt x="115761" y="609547"/>
                </a:lnTo>
                <a:cubicBezTo>
                  <a:pt x="115970" y="637145"/>
                  <a:pt x="121688" y="656937"/>
                  <a:pt x="132914" y="668924"/>
                </a:cubicBezTo>
                <a:cubicBezTo>
                  <a:pt x="144141" y="680910"/>
                  <a:pt x="159620" y="686764"/>
                  <a:pt x="179353" y="686486"/>
                </a:cubicBezTo>
                <a:cubicBezTo>
                  <a:pt x="199086" y="687136"/>
                  <a:pt x="214566" y="681096"/>
                  <a:pt x="225792" y="668366"/>
                </a:cubicBezTo>
                <a:cubicBezTo>
                  <a:pt x="237018" y="655636"/>
                  <a:pt x="242736" y="632313"/>
                  <a:pt x="242945" y="598396"/>
                </a:cubicBezTo>
                <a:lnTo>
                  <a:pt x="242945" y="537068"/>
                </a:lnTo>
                <a:cubicBezTo>
                  <a:pt x="243084" y="501224"/>
                  <a:pt x="236669" y="475625"/>
                  <a:pt x="223700" y="460270"/>
                </a:cubicBezTo>
                <a:cubicBezTo>
                  <a:pt x="210731" y="444915"/>
                  <a:pt x="190370" y="437435"/>
                  <a:pt x="162619" y="437830"/>
                </a:cubicBezTo>
                <a:lnTo>
                  <a:pt x="121339" y="437830"/>
                </a:lnTo>
                <a:lnTo>
                  <a:pt x="121339" y="326526"/>
                </a:lnTo>
                <a:lnTo>
                  <a:pt x="169312" y="326526"/>
                </a:lnTo>
                <a:cubicBezTo>
                  <a:pt x="192392" y="326991"/>
                  <a:pt x="210382" y="321044"/>
                  <a:pt x="223282" y="308684"/>
                </a:cubicBezTo>
                <a:cubicBezTo>
                  <a:pt x="236181" y="296325"/>
                  <a:pt x="242736" y="274765"/>
                  <a:pt x="242945" y="244006"/>
                </a:cubicBezTo>
                <a:lnTo>
                  <a:pt x="242945" y="200516"/>
                </a:lnTo>
                <a:cubicBezTo>
                  <a:pt x="242736" y="166062"/>
                  <a:pt x="237018" y="142412"/>
                  <a:pt x="225792" y="129564"/>
                </a:cubicBezTo>
                <a:cubicBezTo>
                  <a:pt x="214566" y="116716"/>
                  <a:pt x="199086" y="110629"/>
                  <a:pt x="179353" y="111303"/>
                </a:cubicBezTo>
                <a:cubicBezTo>
                  <a:pt x="159620" y="111024"/>
                  <a:pt x="144141" y="116879"/>
                  <a:pt x="132914" y="128867"/>
                </a:cubicBezTo>
                <a:cubicBezTo>
                  <a:pt x="121688" y="140855"/>
                  <a:pt x="115970" y="160649"/>
                  <a:pt x="115761" y="188249"/>
                </a:cubicBezTo>
                <a:lnTo>
                  <a:pt x="115761" y="238430"/>
                </a:lnTo>
                <a:lnTo>
                  <a:pt x="0" y="238430"/>
                </a:lnTo>
                <a:lnTo>
                  <a:pt x="0" y="196055"/>
                </a:lnTo>
                <a:cubicBezTo>
                  <a:pt x="90" y="133277"/>
                  <a:pt x="15494" y="84998"/>
                  <a:pt x="46213" y="51220"/>
                </a:cubicBezTo>
                <a:cubicBezTo>
                  <a:pt x="76931" y="17441"/>
                  <a:pt x="122427" y="368"/>
                  <a:pt x="182700" y="0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solidFill>
                <a:srgbClr val="FFFF00"/>
              </a:solidFill>
              <a:latin typeface="Bebas Neue" panose="020B0606020202050201" pitchFamily="34" charset="0"/>
            </a:endParaRPr>
          </a:p>
        </p:txBody>
      </p:sp>
      <p:grpSp>
        <p:nvGrpSpPr>
          <p:cNvPr id="18" name="群組 17" hidden="1">
            <a:extLst>
              <a:ext uri="{FF2B5EF4-FFF2-40B4-BE49-F238E27FC236}">
                <a16:creationId xmlns:a16="http://schemas.microsoft.com/office/drawing/2014/main" id="{F0C75BC7-59B1-4B76-A937-F849D9F7DEE3}"/>
              </a:ext>
            </a:extLst>
          </p:cNvPr>
          <p:cNvGrpSpPr/>
          <p:nvPr/>
        </p:nvGrpSpPr>
        <p:grpSpPr>
          <a:xfrm>
            <a:off x="1200385" y="1805596"/>
            <a:ext cx="6768865" cy="1010838"/>
            <a:chOff x="1200385" y="1805596"/>
            <a:chExt cx="6768865" cy="1010838"/>
          </a:xfrm>
        </p:grpSpPr>
        <p:sp>
          <p:nvSpPr>
            <p:cNvPr id="3" name="文字方塊 3">
              <a:extLst>
                <a:ext uri="{FF2B5EF4-FFF2-40B4-BE49-F238E27FC236}">
                  <a16:creationId xmlns:a16="http://schemas.microsoft.com/office/drawing/2014/main" id="{4FC8E125-71A2-4365-AD91-EB91B4E26CE9}"/>
                </a:ext>
              </a:extLst>
            </p:cNvPr>
            <p:cNvSpPr txBox="1"/>
            <p:nvPr/>
          </p:nvSpPr>
          <p:spPr>
            <a:xfrm>
              <a:off x="1812387" y="1805596"/>
              <a:ext cx="217173" cy="779959"/>
            </a:xfrm>
            <a:custGeom>
              <a:avLst/>
              <a:gdLst/>
              <a:ahLst/>
              <a:cxnLst/>
              <a:rect l="l" t="t" r="r" b="b"/>
              <a:pathLst>
                <a:path w="217173" h="779959">
                  <a:moveTo>
                    <a:pt x="134800" y="0"/>
                  </a:moveTo>
                  <a:lnTo>
                    <a:pt x="217173" y="0"/>
                  </a:lnTo>
                  <a:lnTo>
                    <a:pt x="217173" y="779959"/>
                  </a:lnTo>
                  <a:lnTo>
                    <a:pt x="94726" y="779959"/>
                  </a:lnTo>
                  <a:lnTo>
                    <a:pt x="94726" y="184856"/>
                  </a:lnTo>
                  <a:lnTo>
                    <a:pt x="0" y="184856"/>
                  </a:lnTo>
                  <a:lnTo>
                    <a:pt x="0" y="98070"/>
                  </a:lnTo>
                  <a:cubicBezTo>
                    <a:pt x="45876" y="97257"/>
                    <a:pt x="77818" y="87459"/>
                    <a:pt x="95826" y="68677"/>
                  </a:cubicBezTo>
                  <a:cubicBezTo>
                    <a:pt x="113833" y="49894"/>
                    <a:pt x="126824" y="27002"/>
                    <a:pt x="13480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8800">
                <a:solidFill>
                  <a:srgbClr val="FFFF00"/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4" name="文字方塊 4">
              <a:extLst>
                <a:ext uri="{FF2B5EF4-FFF2-40B4-BE49-F238E27FC236}">
                  <a16:creationId xmlns:a16="http://schemas.microsoft.com/office/drawing/2014/main" id="{037ABD17-1E69-4986-9334-B4807354F0A9}"/>
                </a:ext>
              </a:extLst>
            </p:cNvPr>
            <p:cNvSpPr txBox="1"/>
            <p:nvPr/>
          </p:nvSpPr>
          <p:spPr>
            <a:xfrm>
              <a:off x="4364427" y="1814562"/>
              <a:ext cx="365460" cy="788874"/>
            </a:xfrm>
            <a:custGeom>
              <a:avLst/>
              <a:gdLst/>
              <a:ahLst/>
              <a:cxnLst/>
              <a:rect l="l" t="t" r="r" b="b"/>
              <a:pathLst>
                <a:path w="365460" h="788874">
                  <a:moveTo>
                    <a:pt x="182729" y="0"/>
                  </a:moveTo>
                  <a:cubicBezTo>
                    <a:pt x="242997" y="368"/>
                    <a:pt x="288490" y="17440"/>
                    <a:pt x="319208" y="51215"/>
                  </a:cubicBezTo>
                  <a:cubicBezTo>
                    <a:pt x="349927" y="84991"/>
                    <a:pt x="365331" y="133259"/>
                    <a:pt x="365421" y="196021"/>
                  </a:cubicBezTo>
                  <a:cubicBezTo>
                    <a:pt x="366211" y="246647"/>
                    <a:pt x="355169" y="295879"/>
                    <a:pt x="332297" y="343719"/>
                  </a:cubicBezTo>
                  <a:cubicBezTo>
                    <a:pt x="309424" y="391558"/>
                    <a:pt x="269981" y="445249"/>
                    <a:pt x="213967" y="504792"/>
                  </a:cubicBezTo>
                  <a:cubicBezTo>
                    <a:pt x="178382" y="542854"/>
                    <a:pt x="153885" y="573462"/>
                    <a:pt x="140474" y="596615"/>
                  </a:cubicBezTo>
                  <a:cubicBezTo>
                    <a:pt x="127062" y="619769"/>
                    <a:pt x="120694" y="641180"/>
                    <a:pt x="121368" y="660850"/>
                  </a:cubicBezTo>
                  <a:cubicBezTo>
                    <a:pt x="121345" y="663637"/>
                    <a:pt x="121391" y="666423"/>
                    <a:pt x="121507" y="669210"/>
                  </a:cubicBezTo>
                  <a:cubicBezTo>
                    <a:pt x="121624" y="671997"/>
                    <a:pt x="121949" y="674784"/>
                    <a:pt x="122484" y="677570"/>
                  </a:cubicBezTo>
                  <a:lnTo>
                    <a:pt x="354290" y="677570"/>
                  </a:lnTo>
                  <a:lnTo>
                    <a:pt x="354290" y="788874"/>
                  </a:lnTo>
                  <a:lnTo>
                    <a:pt x="29" y="788874"/>
                  </a:lnTo>
                  <a:lnTo>
                    <a:pt x="29" y="693153"/>
                  </a:lnTo>
                  <a:cubicBezTo>
                    <a:pt x="-574" y="650759"/>
                    <a:pt x="8424" y="610451"/>
                    <a:pt x="27023" y="572229"/>
                  </a:cubicBezTo>
                  <a:cubicBezTo>
                    <a:pt x="45622" y="534006"/>
                    <a:pt x="77443" y="491463"/>
                    <a:pt x="122484" y="444599"/>
                  </a:cubicBezTo>
                  <a:cubicBezTo>
                    <a:pt x="168504" y="396249"/>
                    <a:pt x="200300" y="353611"/>
                    <a:pt x="217872" y="316687"/>
                  </a:cubicBezTo>
                  <a:cubicBezTo>
                    <a:pt x="235443" y="279763"/>
                    <a:pt x="243810" y="241027"/>
                    <a:pt x="242974" y="200480"/>
                  </a:cubicBezTo>
                  <a:cubicBezTo>
                    <a:pt x="242764" y="166040"/>
                    <a:pt x="237047" y="142399"/>
                    <a:pt x="225821" y="129557"/>
                  </a:cubicBezTo>
                  <a:cubicBezTo>
                    <a:pt x="214594" y="116714"/>
                    <a:pt x="199115" y="110630"/>
                    <a:pt x="179382" y="111303"/>
                  </a:cubicBezTo>
                  <a:cubicBezTo>
                    <a:pt x="159649" y="111024"/>
                    <a:pt x="144169" y="116877"/>
                    <a:pt x="132943" y="128860"/>
                  </a:cubicBezTo>
                  <a:cubicBezTo>
                    <a:pt x="121717" y="140843"/>
                    <a:pt x="115999" y="160629"/>
                    <a:pt x="115790" y="188218"/>
                  </a:cubicBezTo>
                  <a:lnTo>
                    <a:pt x="115790" y="271821"/>
                  </a:lnTo>
                  <a:lnTo>
                    <a:pt x="29" y="271821"/>
                  </a:lnTo>
                  <a:lnTo>
                    <a:pt x="29" y="196021"/>
                  </a:lnTo>
                  <a:cubicBezTo>
                    <a:pt x="118" y="133259"/>
                    <a:pt x="15522" y="84991"/>
                    <a:pt x="46241" y="51215"/>
                  </a:cubicBezTo>
                  <a:cubicBezTo>
                    <a:pt x="76960" y="17440"/>
                    <a:pt x="122456" y="368"/>
                    <a:pt x="182729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8800">
                <a:solidFill>
                  <a:srgbClr val="FFFF00"/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5" name="文字方塊 5">
              <a:extLst>
                <a:ext uri="{FF2B5EF4-FFF2-40B4-BE49-F238E27FC236}">
                  <a16:creationId xmlns:a16="http://schemas.microsoft.com/office/drawing/2014/main" id="{50FE3784-4A00-4F30-AC70-432A6DB4CB49}"/>
                </a:ext>
              </a:extLst>
            </p:cNvPr>
            <p:cNvSpPr txBox="1"/>
            <p:nvPr/>
          </p:nvSpPr>
          <p:spPr>
            <a:xfrm>
              <a:off x="6856190" y="1834440"/>
              <a:ext cx="359511" cy="797789"/>
            </a:xfrm>
            <a:custGeom>
              <a:avLst/>
              <a:gdLst/>
              <a:ahLst/>
              <a:cxnLst/>
              <a:rect l="l" t="t" r="r" b="b"/>
              <a:pathLst>
                <a:path w="359511" h="797789">
                  <a:moveTo>
                    <a:pt x="182700" y="0"/>
                  </a:moveTo>
                  <a:cubicBezTo>
                    <a:pt x="242968" y="368"/>
                    <a:pt x="288461" y="17441"/>
                    <a:pt x="319180" y="51220"/>
                  </a:cubicBezTo>
                  <a:cubicBezTo>
                    <a:pt x="334539" y="68109"/>
                    <a:pt x="346070" y="88623"/>
                    <a:pt x="353772" y="112763"/>
                  </a:cubicBezTo>
                  <a:lnTo>
                    <a:pt x="359511" y="153902"/>
                  </a:lnTo>
                  <a:lnTo>
                    <a:pt x="359511" y="275135"/>
                  </a:lnTo>
                  <a:lnTo>
                    <a:pt x="344660" y="317995"/>
                  </a:lnTo>
                  <a:cubicBezTo>
                    <a:pt x="330723" y="344205"/>
                    <a:pt x="309062" y="363374"/>
                    <a:pt x="279679" y="375500"/>
                  </a:cubicBezTo>
                  <a:lnTo>
                    <a:pt x="279679" y="377726"/>
                  </a:lnTo>
                  <a:cubicBezTo>
                    <a:pt x="310036" y="391243"/>
                    <a:pt x="331975" y="411801"/>
                    <a:pt x="345495" y="439399"/>
                  </a:cubicBezTo>
                  <a:lnTo>
                    <a:pt x="359511" y="482012"/>
                  </a:lnTo>
                  <a:lnTo>
                    <a:pt x="359511" y="643893"/>
                  </a:lnTo>
                  <a:lnTo>
                    <a:pt x="353772" y="685030"/>
                  </a:lnTo>
                  <a:cubicBezTo>
                    <a:pt x="346070" y="709168"/>
                    <a:pt x="334539" y="729681"/>
                    <a:pt x="319180" y="746570"/>
                  </a:cubicBezTo>
                  <a:cubicBezTo>
                    <a:pt x="288461" y="780348"/>
                    <a:pt x="242968" y="797421"/>
                    <a:pt x="182700" y="797789"/>
                  </a:cubicBezTo>
                  <a:cubicBezTo>
                    <a:pt x="122427" y="797421"/>
                    <a:pt x="76931" y="780348"/>
                    <a:pt x="46213" y="746570"/>
                  </a:cubicBezTo>
                  <a:cubicBezTo>
                    <a:pt x="15494" y="712792"/>
                    <a:pt x="90" y="664516"/>
                    <a:pt x="0" y="601742"/>
                  </a:cubicBezTo>
                  <a:lnTo>
                    <a:pt x="0" y="537068"/>
                  </a:lnTo>
                  <a:lnTo>
                    <a:pt x="115761" y="537068"/>
                  </a:lnTo>
                  <a:lnTo>
                    <a:pt x="115761" y="609547"/>
                  </a:lnTo>
                  <a:cubicBezTo>
                    <a:pt x="115970" y="637145"/>
                    <a:pt x="121688" y="656937"/>
                    <a:pt x="132914" y="668924"/>
                  </a:cubicBezTo>
                  <a:cubicBezTo>
                    <a:pt x="144141" y="680910"/>
                    <a:pt x="159620" y="686764"/>
                    <a:pt x="179353" y="686486"/>
                  </a:cubicBezTo>
                  <a:cubicBezTo>
                    <a:pt x="199086" y="687136"/>
                    <a:pt x="214566" y="681096"/>
                    <a:pt x="225792" y="668366"/>
                  </a:cubicBezTo>
                  <a:cubicBezTo>
                    <a:pt x="237018" y="655636"/>
                    <a:pt x="242736" y="632313"/>
                    <a:pt x="242945" y="598396"/>
                  </a:cubicBezTo>
                  <a:lnTo>
                    <a:pt x="242945" y="537068"/>
                  </a:lnTo>
                  <a:cubicBezTo>
                    <a:pt x="243084" y="501224"/>
                    <a:pt x="236669" y="475625"/>
                    <a:pt x="223700" y="460270"/>
                  </a:cubicBezTo>
                  <a:cubicBezTo>
                    <a:pt x="210731" y="444915"/>
                    <a:pt x="190370" y="437435"/>
                    <a:pt x="162619" y="437830"/>
                  </a:cubicBezTo>
                  <a:lnTo>
                    <a:pt x="121339" y="437830"/>
                  </a:lnTo>
                  <a:lnTo>
                    <a:pt x="121339" y="326526"/>
                  </a:lnTo>
                  <a:lnTo>
                    <a:pt x="169312" y="326526"/>
                  </a:lnTo>
                  <a:cubicBezTo>
                    <a:pt x="192392" y="326991"/>
                    <a:pt x="210382" y="321044"/>
                    <a:pt x="223282" y="308684"/>
                  </a:cubicBezTo>
                  <a:cubicBezTo>
                    <a:pt x="236181" y="296325"/>
                    <a:pt x="242736" y="274765"/>
                    <a:pt x="242945" y="244006"/>
                  </a:cubicBezTo>
                  <a:lnTo>
                    <a:pt x="242945" y="200516"/>
                  </a:lnTo>
                  <a:cubicBezTo>
                    <a:pt x="242736" y="166062"/>
                    <a:pt x="237018" y="142412"/>
                    <a:pt x="225792" y="129564"/>
                  </a:cubicBezTo>
                  <a:cubicBezTo>
                    <a:pt x="214566" y="116716"/>
                    <a:pt x="199086" y="110629"/>
                    <a:pt x="179353" y="111303"/>
                  </a:cubicBezTo>
                  <a:cubicBezTo>
                    <a:pt x="159620" y="111024"/>
                    <a:pt x="144141" y="116879"/>
                    <a:pt x="132914" y="128867"/>
                  </a:cubicBezTo>
                  <a:cubicBezTo>
                    <a:pt x="121688" y="140855"/>
                    <a:pt x="115970" y="160649"/>
                    <a:pt x="115761" y="188249"/>
                  </a:cubicBezTo>
                  <a:lnTo>
                    <a:pt x="115761" y="238430"/>
                  </a:lnTo>
                  <a:lnTo>
                    <a:pt x="0" y="238430"/>
                  </a:lnTo>
                  <a:lnTo>
                    <a:pt x="0" y="196055"/>
                  </a:lnTo>
                  <a:cubicBezTo>
                    <a:pt x="90" y="133277"/>
                    <a:pt x="15494" y="84998"/>
                    <a:pt x="46213" y="51220"/>
                  </a:cubicBezTo>
                  <a:cubicBezTo>
                    <a:pt x="76931" y="17441"/>
                    <a:pt x="122427" y="368"/>
                    <a:pt x="18270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8800">
                <a:solidFill>
                  <a:srgbClr val="FFFF00"/>
                </a:solidFill>
                <a:latin typeface="Bebas Neue" panose="020B0606020202050201" pitchFamily="34" charset="0"/>
              </a:endParaRPr>
            </a:p>
          </p:txBody>
        </p:sp>
        <p:cxnSp>
          <p:nvCxnSpPr>
            <p:cNvPr id="7" name="直線接點 14">
              <a:extLst>
                <a:ext uri="{FF2B5EF4-FFF2-40B4-BE49-F238E27FC236}">
                  <a16:creationId xmlns:a16="http://schemas.microsoft.com/office/drawing/2014/main" id="{B993511C-FF2D-47EB-9745-484F45ADC24B}"/>
                </a:ext>
              </a:extLst>
            </p:cNvPr>
            <p:cNvCxnSpPr>
              <a:cxnSpLocks/>
            </p:cNvCxnSpPr>
            <p:nvPr/>
          </p:nvCxnSpPr>
          <p:spPr>
            <a:xfrm>
              <a:off x="1200385" y="2787254"/>
              <a:ext cx="1524001" cy="1406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16">
              <a:extLst>
                <a:ext uri="{FF2B5EF4-FFF2-40B4-BE49-F238E27FC236}">
                  <a16:creationId xmlns:a16="http://schemas.microsoft.com/office/drawing/2014/main" id="{8F0EEC0D-E7D2-43CC-A961-D4CE38EE905B}"/>
                </a:ext>
              </a:extLst>
            </p:cNvPr>
            <p:cNvCxnSpPr>
              <a:cxnSpLocks/>
            </p:cNvCxnSpPr>
            <p:nvPr/>
          </p:nvCxnSpPr>
          <p:spPr>
            <a:xfrm>
              <a:off x="3644900" y="2801320"/>
              <a:ext cx="174498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19">
              <a:extLst>
                <a:ext uri="{FF2B5EF4-FFF2-40B4-BE49-F238E27FC236}">
                  <a16:creationId xmlns:a16="http://schemas.microsoft.com/office/drawing/2014/main" id="{2F96613D-CBC9-47D1-984A-F827F65F363B}"/>
                </a:ext>
              </a:extLst>
            </p:cNvPr>
            <p:cNvCxnSpPr>
              <a:cxnSpLocks/>
            </p:cNvCxnSpPr>
            <p:nvPr/>
          </p:nvCxnSpPr>
          <p:spPr>
            <a:xfrm>
              <a:off x="6178550" y="2816434"/>
              <a:ext cx="17907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D881E96-9046-450A-A053-EFBC286F0DC1}"/>
              </a:ext>
            </a:extLst>
          </p:cNvPr>
          <p:cNvSpPr txBox="1"/>
          <p:nvPr/>
        </p:nvSpPr>
        <p:spPr>
          <a:xfrm>
            <a:off x="1412265" y="1769071"/>
            <a:ext cx="685944" cy="2463512"/>
          </a:xfrm>
          <a:custGeom>
            <a:avLst/>
            <a:gdLst/>
            <a:ahLst/>
            <a:cxnLst/>
            <a:rect l="l" t="t" r="r" b="b"/>
            <a:pathLst>
              <a:path w="217173" h="779959">
                <a:moveTo>
                  <a:pt x="134800" y="0"/>
                </a:moveTo>
                <a:lnTo>
                  <a:pt x="217173" y="0"/>
                </a:lnTo>
                <a:lnTo>
                  <a:pt x="217173" y="779959"/>
                </a:lnTo>
                <a:lnTo>
                  <a:pt x="94726" y="779959"/>
                </a:lnTo>
                <a:lnTo>
                  <a:pt x="94726" y="184856"/>
                </a:lnTo>
                <a:lnTo>
                  <a:pt x="0" y="184856"/>
                </a:lnTo>
                <a:lnTo>
                  <a:pt x="0" y="98070"/>
                </a:lnTo>
                <a:cubicBezTo>
                  <a:pt x="45876" y="97257"/>
                  <a:pt x="77818" y="87459"/>
                  <a:pt x="95826" y="68677"/>
                </a:cubicBezTo>
                <a:cubicBezTo>
                  <a:pt x="113833" y="49894"/>
                  <a:pt x="126824" y="27002"/>
                  <a:pt x="134800" y="0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solidFill>
                <a:srgbClr val="FFFF00"/>
              </a:solidFill>
              <a:latin typeface="Bebas Neue" panose="020B0606020202050201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DF0D238-02A3-4B0C-81C3-21796429BA92}"/>
              </a:ext>
            </a:extLst>
          </p:cNvPr>
          <p:cNvSpPr txBox="1"/>
          <p:nvPr/>
        </p:nvSpPr>
        <p:spPr>
          <a:xfrm>
            <a:off x="3876558" y="1740915"/>
            <a:ext cx="1154310" cy="2491668"/>
          </a:xfrm>
          <a:custGeom>
            <a:avLst/>
            <a:gdLst/>
            <a:ahLst/>
            <a:cxnLst/>
            <a:rect l="l" t="t" r="r" b="b"/>
            <a:pathLst>
              <a:path w="365460" h="788874">
                <a:moveTo>
                  <a:pt x="182729" y="0"/>
                </a:moveTo>
                <a:cubicBezTo>
                  <a:pt x="242997" y="368"/>
                  <a:pt x="288490" y="17440"/>
                  <a:pt x="319208" y="51215"/>
                </a:cubicBezTo>
                <a:cubicBezTo>
                  <a:pt x="349927" y="84991"/>
                  <a:pt x="365331" y="133259"/>
                  <a:pt x="365421" y="196021"/>
                </a:cubicBezTo>
                <a:cubicBezTo>
                  <a:pt x="366211" y="246647"/>
                  <a:pt x="355169" y="295879"/>
                  <a:pt x="332297" y="343719"/>
                </a:cubicBezTo>
                <a:cubicBezTo>
                  <a:pt x="309424" y="391558"/>
                  <a:pt x="269981" y="445249"/>
                  <a:pt x="213967" y="504792"/>
                </a:cubicBezTo>
                <a:cubicBezTo>
                  <a:pt x="178382" y="542854"/>
                  <a:pt x="153885" y="573462"/>
                  <a:pt x="140474" y="596615"/>
                </a:cubicBezTo>
                <a:cubicBezTo>
                  <a:pt x="127062" y="619769"/>
                  <a:pt x="120694" y="641180"/>
                  <a:pt x="121368" y="660850"/>
                </a:cubicBezTo>
                <a:cubicBezTo>
                  <a:pt x="121345" y="663637"/>
                  <a:pt x="121391" y="666423"/>
                  <a:pt x="121507" y="669210"/>
                </a:cubicBezTo>
                <a:cubicBezTo>
                  <a:pt x="121624" y="671997"/>
                  <a:pt x="121949" y="674784"/>
                  <a:pt x="122484" y="677570"/>
                </a:cubicBezTo>
                <a:lnTo>
                  <a:pt x="354290" y="677570"/>
                </a:lnTo>
                <a:lnTo>
                  <a:pt x="354290" y="788874"/>
                </a:lnTo>
                <a:lnTo>
                  <a:pt x="29" y="788874"/>
                </a:lnTo>
                <a:lnTo>
                  <a:pt x="29" y="693153"/>
                </a:lnTo>
                <a:cubicBezTo>
                  <a:pt x="-574" y="650759"/>
                  <a:pt x="8424" y="610451"/>
                  <a:pt x="27023" y="572229"/>
                </a:cubicBezTo>
                <a:cubicBezTo>
                  <a:pt x="45622" y="534006"/>
                  <a:pt x="77443" y="491463"/>
                  <a:pt x="122484" y="444599"/>
                </a:cubicBezTo>
                <a:cubicBezTo>
                  <a:pt x="168504" y="396249"/>
                  <a:pt x="200300" y="353611"/>
                  <a:pt x="217872" y="316687"/>
                </a:cubicBezTo>
                <a:cubicBezTo>
                  <a:pt x="235443" y="279763"/>
                  <a:pt x="243810" y="241027"/>
                  <a:pt x="242974" y="200480"/>
                </a:cubicBezTo>
                <a:cubicBezTo>
                  <a:pt x="242764" y="166040"/>
                  <a:pt x="237047" y="142399"/>
                  <a:pt x="225821" y="129557"/>
                </a:cubicBezTo>
                <a:cubicBezTo>
                  <a:pt x="214594" y="116714"/>
                  <a:pt x="199115" y="110630"/>
                  <a:pt x="179382" y="111303"/>
                </a:cubicBezTo>
                <a:cubicBezTo>
                  <a:pt x="159649" y="111024"/>
                  <a:pt x="144169" y="116877"/>
                  <a:pt x="132943" y="128860"/>
                </a:cubicBezTo>
                <a:cubicBezTo>
                  <a:pt x="121717" y="140843"/>
                  <a:pt x="115999" y="160629"/>
                  <a:pt x="115790" y="188218"/>
                </a:cubicBezTo>
                <a:lnTo>
                  <a:pt x="115790" y="271821"/>
                </a:lnTo>
                <a:lnTo>
                  <a:pt x="29" y="271821"/>
                </a:lnTo>
                <a:lnTo>
                  <a:pt x="29" y="196021"/>
                </a:lnTo>
                <a:cubicBezTo>
                  <a:pt x="118" y="133259"/>
                  <a:pt x="15522" y="84991"/>
                  <a:pt x="46241" y="51215"/>
                </a:cubicBezTo>
                <a:cubicBezTo>
                  <a:pt x="76960" y="17440"/>
                  <a:pt x="122456" y="368"/>
                  <a:pt x="182729" y="0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solidFill>
                <a:srgbClr val="FFFF00"/>
              </a:solidFill>
              <a:latin typeface="Bebas Neue" panose="020B0606020202050201" pitchFamily="34" charset="0"/>
            </a:endParaRPr>
          </a:p>
        </p:txBody>
      </p:sp>
      <p:sp>
        <p:nvSpPr>
          <p:cNvPr id="22" name="文字方塊 7">
            <a:extLst>
              <a:ext uri="{FF2B5EF4-FFF2-40B4-BE49-F238E27FC236}">
                <a16:creationId xmlns:a16="http://schemas.microsoft.com/office/drawing/2014/main" id="{8560B2E8-E9CC-40CF-882E-E47509C29F44}"/>
              </a:ext>
            </a:extLst>
          </p:cNvPr>
          <p:cNvSpPr txBox="1"/>
          <p:nvPr/>
        </p:nvSpPr>
        <p:spPr>
          <a:xfrm>
            <a:off x="870347" y="2542989"/>
            <a:ext cx="2069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使用</a:t>
            </a:r>
            <a:endParaRPr lang="en-US" altLang="zh-TW" b="1">
              <a:solidFill>
                <a:srgbClr val="09F3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algn="ctr"/>
            <a:r>
              <a:rPr lang="en-US" altLang="zh-TW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192.168.0.1</a:t>
            </a:r>
          </a:p>
          <a:p>
            <a:pPr algn="ctr"/>
            <a:r>
              <a:rPr lang="zh-TW" altLang="en-US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存取網頁管理頁面</a:t>
            </a:r>
            <a:endParaRPr lang="en-US" altLang="zh-TW" b="1">
              <a:solidFill>
                <a:srgbClr val="09F3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algn="ctr"/>
            <a:r>
              <a:rPr lang="zh-TW" altLang="en-US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(admin/</a:t>
            </a:r>
            <a:r>
              <a:rPr lang="en-US" altLang="zh-TW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pfsense</a:t>
            </a:r>
            <a:r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)</a:t>
            </a:r>
            <a:endParaRPr lang="zh-TW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24" name="文字方塊 7">
            <a:extLst>
              <a:ext uri="{FF2B5EF4-FFF2-40B4-BE49-F238E27FC236}">
                <a16:creationId xmlns:a16="http://schemas.microsoft.com/office/drawing/2014/main" id="{C144E12B-C4A9-47B4-A8C7-B4E93A75997A}"/>
              </a:ext>
            </a:extLst>
          </p:cNvPr>
          <p:cNvSpPr txBox="1"/>
          <p:nvPr/>
        </p:nvSpPr>
        <p:spPr>
          <a:xfrm>
            <a:off x="3418825" y="2958487"/>
            <a:ext cx="20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初始化設定</a:t>
            </a:r>
          </a:p>
        </p:txBody>
      </p:sp>
      <p:sp>
        <p:nvSpPr>
          <p:cNvPr id="25" name="文字方塊 7">
            <a:extLst>
              <a:ext uri="{FF2B5EF4-FFF2-40B4-BE49-F238E27FC236}">
                <a16:creationId xmlns:a16="http://schemas.microsoft.com/office/drawing/2014/main" id="{6319D24F-9691-461A-86A1-65F16F038F39}"/>
              </a:ext>
            </a:extLst>
          </p:cNvPr>
          <p:cNvSpPr txBox="1"/>
          <p:nvPr/>
        </p:nvSpPr>
        <p:spPr>
          <a:xfrm>
            <a:off x="6120121" y="2542989"/>
            <a:ext cx="247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停用 </a:t>
            </a:r>
            <a:r>
              <a:rPr lang="en-US" altLang="zh-TW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hardware</a:t>
            </a:r>
            <a:r>
              <a:rPr lang="zh-TW" altLang="en-US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</a:t>
            </a:r>
            <a:r>
              <a:rPr lang="en-US" altLang="zh-TW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checksum.</a:t>
            </a:r>
            <a:r>
              <a:rPr lang="zh-TW" altLang="en-US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</a:t>
            </a:r>
            <a:endParaRPr lang="en-US" altLang="zh-TW" b="1">
              <a:solidFill>
                <a:srgbClr val="09F3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algn="ctr"/>
            <a:r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[System]</a:t>
            </a:r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&gt;[Advanced]</a:t>
            </a:r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&gt;</a:t>
            </a:r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[Networking]</a:t>
            </a:r>
            <a:endParaRPr lang="zh-TW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4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F40F500-D51D-42E7-A829-65B2402108CA}"/>
              </a:ext>
            </a:extLst>
          </p:cNvPr>
          <p:cNvSpPr txBox="1"/>
          <p:nvPr/>
        </p:nvSpPr>
        <p:spPr>
          <a:xfrm>
            <a:off x="234800" y="4467829"/>
            <a:ext cx="4058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7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©2019</a:t>
            </a:r>
            <a:r>
              <a:rPr lang="zh-TW" altLang="en-US" sz="7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著作權為威聯通科技股份有限公司所有。威聯通科技並保留所有權利。威聯通科技股份有限公司所使用或註冊之商標或標章。檔案中所提及之產品及公司名稱可能為其他公司所有之商標 。</a:t>
            </a:r>
            <a:endParaRPr lang="zh-TW" altLang="zh-TW" sz="7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6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A7F87D-13E5-43EF-B0CD-638AB087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823"/>
            <a:ext cx="9144000" cy="493563"/>
          </a:xfrm>
        </p:spPr>
        <p:txBody>
          <a:bodyPr/>
          <a:lstStyle/>
          <a:p>
            <a:pPr algn="ctr"/>
            <a:r>
              <a:rPr lang="zh-TW" altLang="en-US" sz="3600" b="1">
                <a:latin typeface="微軟正黑體" panose="020B0604030504040204" pitchFamily="34" charset="-120"/>
              </a:rPr>
              <a:t>大綱</a:t>
            </a:r>
          </a:p>
        </p:txBody>
      </p:sp>
      <p:sp>
        <p:nvSpPr>
          <p:cNvPr id="3" name="文字方塊 2" hidden="1">
            <a:extLst>
              <a:ext uri="{FF2B5EF4-FFF2-40B4-BE49-F238E27FC236}">
                <a16:creationId xmlns:a16="http://schemas.microsoft.com/office/drawing/2014/main" id="{3DA9F668-9493-664F-8448-1177DC364755}"/>
              </a:ext>
            </a:extLst>
          </p:cNvPr>
          <p:cNvSpPr txBox="1"/>
          <p:nvPr/>
        </p:nvSpPr>
        <p:spPr>
          <a:xfrm>
            <a:off x="2090726" y="4973425"/>
            <a:ext cx="5138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TW"/>
              <a:t>What</a:t>
            </a:r>
            <a:r>
              <a:rPr lang="zh-TW" altLang="en-US"/>
              <a:t> </a:t>
            </a:r>
            <a:r>
              <a:rPr lang="en-US" altLang="zh-TW"/>
              <a:t>is</a:t>
            </a:r>
            <a:r>
              <a:rPr lang="zh-TW" altLang="en-US"/>
              <a:t> </a:t>
            </a:r>
            <a:r>
              <a:rPr lang="en-US" altLang="zh-TW"/>
              <a:t>router</a:t>
            </a:r>
            <a:r>
              <a:rPr lang="zh-TW" altLang="en-US"/>
              <a:t> </a:t>
            </a:r>
            <a:r>
              <a:rPr lang="en-US" altLang="zh-TW"/>
              <a:t>software?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TW"/>
              <a:t>Turn</a:t>
            </a:r>
            <a:r>
              <a:rPr lang="zh-TW" altLang="en-US"/>
              <a:t> </a:t>
            </a:r>
            <a:r>
              <a:rPr lang="en-US" altLang="zh-TW"/>
              <a:t>your</a:t>
            </a:r>
            <a:r>
              <a:rPr lang="zh-TW" altLang="en-US"/>
              <a:t> </a:t>
            </a:r>
            <a:r>
              <a:rPr lang="en-US" altLang="zh-TW"/>
              <a:t>NAS</a:t>
            </a:r>
            <a:r>
              <a:rPr lang="zh-TW" altLang="en-US"/>
              <a:t> </a:t>
            </a:r>
            <a:r>
              <a:rPr lang="en-US" altLang="zh-TW"/>
              <a:t>into</a:t>
            </a:r>
            <a:r>
              <a:rPr lang="zh-TW" altLang="en-US"/>
              <a:t> </a:t>
            </a:r>
            <a:r>
              <a:rPr lang="en-US" altLang="zh-TW"/>
              <a:t>a</a:t>
            </a:r>
            <a:r>
              <a:rPr lang="zh-TW" altLang="en-US"/>
              <a:t> </a:t>
            </a:r>
            <a:r>
              <a:rPr lang="en-US" altLang="zh-TW"/>
              <a:t>virtual</a:t>
            </a:r>
            <a:r>
              <a:rPr lang="zh-TW" altLang="en-US"/>
              <a:t> </a:t>
            </a:r>
            <a:r>
              <a:rPr lang="en-US" altLang="zh-TW"/>
              <a:t>router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kumimoji="1" lang="en-US" altLang="zh-TW"/>
              <a:t>Profound</a:t>
            </a:r>
            <a:r>
              <a:rPr kumimoji="1" lang="zh-TW" altLang="en-US"/>
              <a:t> </a:t>
            </a:r>
            <a:r>
              <a:rPr kumimoji="1" lang="en-US" altLang="zh-TW"/>
              <a:t>environment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kumimoji="1" lang="en-US" altLang="zh-TW"/>
              <a:t>Flexible</a:t>
            </a:r>
            <a:r>
              <a:rPr kumimoji="1" lang="zh-TW" altLang="en-US"/>
              <a:t> </a:t>
            </a:r>
            <a:r>
              <a:rPr kumimoji="1" lang="en-US" altLang="zh-TW"/>
              <a:t>virtual</a:t>
            </a:r>
            <a:r>
              <a:rPr kumimoji="1" lang="zh-TW" altLang="en-US"/>
              <a:t> </a:t>
            </a:r>
            <a:r>
              <a:rPr kumimoji="1" lang="en-US" altLang="zh-TW"/>
              <a:t>infrastructure</a:t>
            </a:r>
            <a:r>
              <a:rPr kumimoji="1" lang="zh-TW" altLang="en-US"/>
              <a:t> </a:t>
            </a:r>
            <a:r>
              <a:rPr kumimoji="1" lang="en-US" altLang="zh-TW"/>
              <a:t>on</a:t>
            </a:r>
            <a:r>
              <a:rPr kumimoji="1" lang="zh-TW" altLang="en-US"/>
              <a:t> </a:t>
            </a:r>
            <a:r>
              <a:rPr kumimoji="1" lang="en-US" altLang="zh-TW"/>
              <a:t>demand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kumimoji="1" lang="en-US" altLang="zh-TW"/>
              <a:t>Easy</a:t>
            </a:r>
            <a:r>
              <a:rPr kumimoji="1" lang="zh-TW" altLang="en-US"/>
              <a:t> </a:t>
            </a:r>
            <a:r>
              <a:rPr kumimoji="1" lang="en-US" altLang="zh-TW"/>
              <a:t>to</a:t>
            </a:r>
            <a:r>
              <a:rPr kumimoji="1" lang="zh-TW" altLang="en-US"/>
              <a:t> </a:t>
            </a:r>
            <a:r>
              <a:rPr kumimoji="1" lang="en-US" altLang="zh-TW"/>
              <a:t>manage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kumimoji="1" lang="en-US" altLang="zh-TW"/>
              <a:t>Router</a:t>
            </a:r>
            <a:r>
              <a:rPr kumimoji="1" lang="zh-TW" altLang="en-US"/>
              <a:t> </a:t>
            </a:r>
            <a:r>
              <a:rPr kumimoji="1" lang="en-US" altLang="zh-TW"/>
              <a:t>software</a:t>
            </a:r>
            <a:r>
              <a:rPr kumimoji="1" lang="zh-TW" altLang="en-US"/>
              <a:t> </a:t>
            </a:r>
            <a:r>
              <a:rPr kumimoji="1" lang="en-US" altLang="zh-TW"/>
              <a:t>introduction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kumimoji="1" lang="en-US" altLang="zh-TW"/>
              <a:t>How</a:t>
            </a:r>
            <a:r>
              <a:rPr kumimoji="1" lang="zh-TW" altLang="en-US"/>
              <a:t> </a:t>
            </a:r>
            <a:r>
              <a:rPr kumimoji="1" lang="en-US" altLang="zh-TW"/>
              <a:t>to</a:t>
            </a:r>
            <a:r>
              <a:rPr kumimoji="1" lang="zh-TW" altLang="en-US"/>
              <a:t> </a:t>
            </a:r>
            <a:r>
              <a:rPr kumimoji="1" lang="en-US" altLang="zh-TW"/>
              <a:t>setup</a:t>
            </a:r>
            <a:r>
              <a:rPr kumimoji="1" lang="zh-TW" altLang="en-US"/>
              <a:t> </a:t>
            </a:r>
            <a:r>
              <a:rPr kumimoji="1" lang="en-US" altLang="zh-TW"/>
              <a:t>it</a:t>
            </a:r>
            <a:r>
              <a:rPr kumimoji="1" lang="zh-TW" altLang="en-US"/>
              <a:t> </a:t>
            </a:r>
            <a:endParaRPr kumimoji="1" lang="en-US" altLang="zh-TW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5BA9792-C471-473F-BE2E-DF5288B0C998}"/>
              </a:ext>
            </a:extLst>
          </p:cNvPr>
          <p:cNvSpPr txBox="1"/>
          <p:nvPr/>
        </p:nvSpPr>
        <p:spPr>
          <a:xfrm>
            <a:off x="356739" y="2098186"/>
            <a:ext cx="262159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何謂軟體路由？</a:t>
            </a:r>
            <a:endParaRPr lang="en-US" altLang="zh-TW" sz="24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A6CE31E-FE4B-49A6-A036-654B4429524C}"/>
              </a:ext>
            </a:extLst>
          </p:cNvPr>
          <p:cNvSpPr txBox="1"/>
          <p:nvPr/>
        </p:nvSpPr>
        <p:spPr>
          <a:xfrm>
            <a:off x="3622765" y="1428775"/>
            <a:ext cx="2259587" cy="18004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82563" indent="-182563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玩轉</a:t>
            </a:r>
            <a:endParaRPr lang="en-US" altLang="zh-TW" sz="24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2563" indent="-182563"/>
            <a:r>
              <a:rPr lang="zh-TW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軟體路由器</a:t>
            </a:r>
            <a:endParaRPr lang="en-US" altLang="zh-TW" sz="24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2563" lvl="1" indent="-182563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完善的運行環境</a:t>
            </a:r>
            <a:endParaRPr kumimoji="1" lang="en-US" altLang="zh-TW" sz="16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2563" lvl="1" indent="-182563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彈性的資源配置</a:t>
            </a:r>
            <a:endParaRPr kumimoji="1" lang="en-US" altLang="zh-TW" sz="16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2563" lvl="1" indent="-182563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簡單管理</a:t>
            </a:r>
            <a:endParaRPr kumimoji="1" lang="en-US" altLang="zh-TW" sz="16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41551E8-A54A-4B0C-BD75-FB2EAF1A50F7}"/>
              </a:ext>
            </a:extLst>
          </p:cNvPr>
          <p:cNvSpPr txBox="1"/>
          <p:nvPr/>
        </p:nvSpPr>
        <p:spPr>
          <a:xfrm>
            <a:off x="6456195" y="1975078"/>
            <a:ext cx="225958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軟體路由介紹</a:t>
            </a:r>
            <a:endParaRPr lang="en-US" altLang="zh-TW" sz="24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kumimoji="1" lang="zh-TW" altLang="en-US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如何安裝</a:t>
            </a:r>
            <a:endParaRPr kumimoji="1" lang="en-US" altLang="zh-TW" sz="1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圖片 5" descr="一張含有 藍色, 坐 的圖片&#10;&#10;自動產生的描述">
            <a:extLst>
              <a:ext uri="{FF2B5EF4-FFF2-40B4-BE49-F238E27FC236}">
                <a16:creationId xmlns:a16="http://schemas.microsoft.com/office/drawing/2014/main" id="{D16E8897-E185-4E81-AF71-D04247A3D8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2" y="3419062"/>
            <a:ext cx="310489" cy="344010"/>
          </a:xfrm>
          <a:prstGeom prst="rect">
            <a:avLst/>
          </a:prstGeom>
        </p:spPr>
      </p:pic>
      <p:pic>
        <p:nvPicPr>
          <p:cNvPr id="11" name="圖片 10" descr="一張含有 藍色, 坐 的圖片&#10;&#10;自動產生的描述">
            <a:extLst>
              <a:ext uri="{FF2B5EF4-FFF2-40B4-BE49-F238E27FC236}">
                <a16:creationId xmlns:a16="http://schemas.microsoft.com/office/drawing/2014/main" id="{2F916B5B-FBA7-4040-9D5E-E765CF4C90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520" y="3419062"/>
            <a:ext cx="310489" cy="344010"/>
          </a:xfrm>
          <a:prstGeom prst="rect">
            <a:avLst/>
          </a:prstGeom>
        </p:spPr>
      </p:pic>
      <p:pic>
        <p:nvPicPr>
          <p:cNvPr id="12" name="圖片 11" descr="一張含有 藍色, 坐 的圖片&#10;&#10;自動產生的描述">
            <a:extLst>
              <a:ext uri="{FF2B5EF4-FFF2-40B4-BE49-F238E27FC236}">
                <a16:creationId xmlns:a16="http://schemas.microsoft.com/office/drawing/2014/main" id="{337FD6F7-2F55-4F4E-A657-C99DAC82D1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198" y="3419062"/>
            <a:ext cx="310489" cy="3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556 L 0.21823 -0.002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556 L 0.21823 -0.002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556 L 0.21823 -0.002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5199284-A079-4EC0-9A02-D105DF8D0181}"/>
              </a:ext>
            </a:extLst>
          </p:cNvPr>
          <p:cNvSpPr/>
          <p:nvPr/>
        </p:nvSpPr>
        <p:spPr>
          <a:xfrm rot="5400000">
            <a:off x="4537453" y="505383"/>
            <a:ext cx="3676740" cy="48222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9F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90C8185C-D2A5-44B9-BC8B-5C944791E21E}"/>
              </a:ext>
            </a:extLst>
          </p:cNvPr>
          <p:cNvSpPr/>
          <p:nvPr/>
        </p:nvSpPr>
        <p:spPr>
          <a:xfrm>
            <a:off x="4381518" y="3489878"/>
            <a:ext cx="1148861" cy="35450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軟體路由</a:t>
            </a:r>
            <a:endParaRPr lang="en-US" altLang="zh-TW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0" name="群組 19" hidden="1">
            <a:extLst>
              <a:ext uri="{FF2B5EF4-FFF2-40B4-BE49-F238E27FC236}">
                <a16:creationId xmlns:a16="http://schemas.microsoft.com/office/drawing/2014/main" id="{EF42A790-F2A3-4647-B94E-3D5675ADE5EC}"/>
              </a:ext>
            </a:extLst>
          </p:cNvPr>
          <p:cNvGrpSpPr/>
          <p:nvPr/>
        </p:nvGrpSpPr>
        <p:grpSpPr>
          <a:xfrm>
            <a:off x="2514600" y="-4305300"/>
            <a:ext cx="20512242" cy="18897600"/>
            <a:chOff x="2514600" y="-4305300"/>
            <a:chExt cx="20512242" cy="18897600"/>
          </a:xfrm>
        </p:grpSpPr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2E09E13C-9727-4058-8B20-A8F1AC6FCAF0}"/>
                </a:ext>
              </a:extLst>
            </p:cNvPr>
            <p:cNvSpPr/>
            <p:nvPr/>
          </p:nvSpPr>
          <p:spPr>
            <a:xfrm>
              <a:off x="4129242" y="-4305300"/>
              <a:ext cx="18897600" cy="18897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5CA8FC9-48BA-472D-80E6-A18C003D05A6}"/>
                </a:ext>
              </a:extLst>
            </p:cNvPr>
            <p:cNvSpPr/>
            <p:nvPr/>
          </p:nvSpPr>
          <p:spPr>
            <a:xfrm>
              <a:off x="2514600" y="1381125"/>
              <a:ext cx="6429375" cy="3562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手繪多邊形: 圖案 13" hidden="1">
            <a:extLst>
              <a:ext uri="{FF2B5EF4-FFF2-40B4-BE49-F238E27FC236}">
                <a16:creationId xmlns:a16="http://schemas.microsoft.com/office/drawing/2014/main" id="{E03C9407-FDAD-4AA6-8312-5587B566F45C}"/>
              </a:ext>
            </a:extLst>
          </p:cNvPr>
          <p:cNvSpPr/>
          <p:nvPr/>
        </p:nvSpPr>
        <p:spPr>
          <a:xfrm>
            <a:off x="3730171" y="1363980"/>
            <a:ext cx="5223329" cy="3581400"/>
          </a:xfrm>
          <a:custGeom>
            <a:avLst/>
            <a:gdLst>
              <a:gd name="connsiteX0" fmla="*/ 5312229 w 5312229"/>
              <a:gd name="connsiteY0" fmla="*/ 0 h 3672114"/>
              <a:gd name="connsiteX1" fmla="*/ 5312229 w 5312229"/>
              <a:gd name="connsiteY1" fmla="*/ 3672114 h 3672114"/>
              <a:gd name="connsiteX2" fmla="*/ 0 w 5312229"/>
              <a:gd name="connsiteY2" fmla="*/ 3672114 h 3672114"/>
              <a:gd name="connsiteX3" fmla="*/ 1059543 w 5312229"/>
              <a:gd name="connsiteY3" fmla="*/ 29029 h 3672114"/>
              <a:gd name="connsiteX4" fmla="*/ 5312229 w 5312229"/>
              <a:gd name="connsiteY4" fmla="*/ 0 h 367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2229" h="3672114">
                <a:moveTo>
                  <a:pt x="5312229" y="0"/>
                </a:moveTo>
                <a:lnTo>
                  <a:pt x="5312229" y="3672114"/>
                </a:lnTo>
                <a:lnTo>
                  <a:pt x="0" y="3672114"/>
                </a:lnTo>
                <a:lnTo>
                  <a:pt x="1059543" y="29029"/>
                </a:lnTo>
                <a:lnTo>
                  <a:pt x="531222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軟體路由</a:t>
            </a:r>
            <a:endParaRPr lang="en-US"/>
          </a:p>
        </p:txBody>
      </p:sp>
      <p:cxnSp>
        <p:nvCxnSpPr>
          <p:cNvPr id="9" name="Straight Connector 8" hidden="1"/>
          <p:cNvCxnSpPr>
            <a:cxnSpLocks/>
          </p:cNvCxnSpPr>
          <p:nvPr/>
        </p:nvCxnSpPr>
        <p:spPr>
          <a:xfrm flipH="1">
            <a:off x="3562107" y="1343025"/>
            <a:ext cx="1114426" cy="3667125"/>
          </a:xfrm>
          <a:prstGeom prst="line">
            <a:avLst/>
          </a:prstGeom>
          <a:ln w="76200">
            <a:solidFill>
              <a:srgbClr val="090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694" y="1416287"/>
            <a:ext cx="1622101" cy="10139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369" y="1830084"/>
            <a:ext cx="2388521" cy="14930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age result for router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527" y="1416287"/>
            <a:ext cx="1992983" cy="149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ated imag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723" y="2033236"/>
            <a:ext cx="1616386" cy="12899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age result for pfsense 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4098" y="2483869"/>
            <a:ext cx="1492469" cy="4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ross 6"/>
          <p:cNvSpPr/>
          <p:nvPr/>
        </p:nvSpPr>
        <p:spPr>
          <a:xfrm>
            <a:off x="6352707" y="2184870"/>
            <a:ext cx="462455" cy="456034"/>
          </a:xfrm>
          <a:prstGeom prst="plus">
            <a:avLst>
              <a:gd name="adj" fmla="val 388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59790" y="3844387"/>
            <a:ext cx="4584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可在虛擬環境 </a:t>
            </a:r>
            <a:r>
              <a:rPr lang="en-US" altLang="zh-TW" sz="1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(VM)</a:t>
            </a:r>
            <a:r>
              <a:rPr lang="zh-TW" altLang="en-US" sz="1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或特定的實體裝置 </a:t>
            </a:r>
            <a:r>
              <a:rPr lang="en-US" altLang="zh-TW" sz="1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(Appliance)</a:t>
            </a:r>
            <a:r>
              <a:rPr lang="zh-TW" altLang="en-US" sz="1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中運行路由器功能的軟體路由。 </a:t>
            </a:r>
            <a:endParaRPr lang="en-US" sz="16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圖片 5" descr="一張含有 美工圖案 的圖片&#10;&#10;自動產生的描述">
            <a:extLst>
              <a:ext uri="{FF2B5EF4-FFF2-40B4-BE49-F238E27FC236}">
                <a16:creationId xmlns:a16="http://schemas.microsoft.com/office/drawing/2014/main" id="{8D28FFEE-25D4-458B-9B8D-E42535D308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898" y="1950767"/>
            <a:ext cx="1492469" cy="342802"/>
          </a:xfrm>
          <a:prstGeom prst="rect">
            <a:avLst/>
          </a:prstGeom>
        </p:spPr>
      </p:pic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FC3DEEFF-6C4C-4648-813F-3ABA0C283291}"/>
              </a:ext>
            </a:extLst>
          </p:cNvPr>
          <p:cNvSpPr/>
          <p:nvPr/>
        </p:nvSpPr>
        <p:spPr>
          <a:xfrm>
            <a:off x="593289" y="3489878"/>
            <a:ext cx="1148861" cy="35450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路由器</a:t>
            </a:r>
            <a:endParaRPr lang="en-US" altLang="zh-TW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CD686FC5-7E53-4D24-A62A-32980B6C5B3B}"/>
              </a:ext>
            </a:extLst>
          </p:cNvPr>
          <p:cNvSpPr txBox="1"/>
          <p:nvPr/>
        </p:nvSpPr>
        <p:spPr>
          <a:xfrm>
            <a:off x="571561" y="3844387"/>
            <a:ext cx="3393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轉發封包資料於電腦與網路之間。</a:t>
            </a:r>
            <a:endParaRPr lang="en-US" sz="160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7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19D8D24A-371F-4329-9516-CCD7F85271F9}"/>
              </a:ext>
            </a:extLst>
          </p:cNvPr>
          <p:cNvSpPr/>
          <p:nvPr/>
        </p:nvSpPr>
        <p:spPr>
          <a:xfrm>
            <a:off x="820821" y="1728609"/>
            <a:ext cx="2223192" cy="1407603"/>
          </a:xfrm>
          <a:prstGeom prst="roundRect">
            <a:avLst>
              <a:gd name="adj" fmla="val 10667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您可能需要軟體路由</a:t>
            </a:r>
            <a:r>
              <a:rPr lang="is-IS" altLang="zh-TW">
                <a:latin typeface="Arial"/>
                <a:ea typeface="微軟正黑體"/>
                <a:cs typeface="Arial"/>
              </a:rPr>
              <a:t>…</a:t>
            </a:r>
            <a:endParaRPr lang="en-US">
              <a:latin typeface="Arial"/>
              <a:ea typeface="微軟正黑體"/>
              <a:cs typeface="Arial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7B2A6A2-9CC7-4C61-8F8B-059F0B973A83}"/>
              </a:ext>
            </a:extLst>
          </p:cNvPr>
          <p:cNvSpPr txBox="1"/>
          <p:nvPr/>
        </p:nvSpPr>
        <p:spPr>
          <a:xfrm>
            <a:off x="1026470" y="1114929"/>
            <a:ext cx="217173" cy="779959"/>
          </a:xfrm>
          <a:custGeom>
            <a:avLst/>
            <a:gdLst/>
            <a:ahLst/>
            <a:cxnLst/>
            <a:rect l="l" t="t" r="r" b="b"/>
            <a:pathLst>
              <a:path w="217173" h="779959">
                <a:moveTo>
                  <a:pt x="134800" y="0"/>
                </a:moveTo>
                <a:lnTo>
                  <a:pt x="217173" y="0"/>
                </a:lnTo>
                <a:lnTo>
                  <a:pt x="217173" y="779959"/>
                </a:lnTo>
                <a:lnTo>
                  <a:pt x="94726" y="779959"/>
                </a:lnTo>
                <a:lnTo>
                  <a:pt x="94726" y="184856"/>
                </a:lnTo>
                <a:lnTo>
                  <a:pt x="0" y="184856"/>
                </a:lnTo>
                <a:lnTo>
                  <a:pt x="0" y="98070"/>
                </a:lnTo>
                <a:cubicBezTo>
                  <a:pt x="45876" y="97257"/>
                  <a:pt x="77818" y="87459"/>
                  <a:pt x="95826" y="68677"/>
                </a:cubicBezTo>
                <a:cubicBezTo>
                  <a:pt x="113833" y="49894"/>
                  <a:pt x="126824" y="27002"/>
                  <a:pt x="1348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latin typeface="Bebas Neue" panose="020B0606020202050201" pitchFamily="34" charset="0"/>
            </a:endParaRPr>
          </a:p>
        </p:txBody>
      </p:sp>
      <p:sp>
        <p:nvSpPr>
          <p:cNvPr id="3" name="TextBox 2" hidden="1"/>
          <p:cNvSpPr txBox="1"/>
          <p:nvPr/>
        </p:nvSpPr>
        <p:spPr>
          <a:xfrm>
            <a:off x="525159" y="5464474"/>
            <a:ext cx="8241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firmware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out-of-date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vendor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zh-TW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zh-TW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r>
              <a:rPr lang="zh-TW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more.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Continually</a:t>
            </a:r>
            <a:r>
              <a:rPr lang="zh-TW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zh-TW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zh-TW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keeps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malicious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activities.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Leveraging</a:t>
            </a:r>
            <a:r>
              <a:rPr lang="zh-TW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zh-TW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high-performance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router.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字方塊 12" hidden="1">
            <a:extLst>
              <a:ext uri="{FF2B5EF4-FFF2-40B4-BE49-F238E27FC236}">
                <a16:creationId xmlns:a16="http://schemas.microsoft.com/office/drawing/2014/main" id="{9BE890DC-B6C9-49B0-AB66-1CE65AF1DC3F}"/>
              </a:ext>
            </a:extLst>
          </p:cNvPr>
          <p:cNvSpPr txBox="1"/>
          <p:nvPr/>
        </p:nvSpPr>
        <p:spPr>
          <a:xfrm>
            <a:off x="5849404" y="3570106"/>
            <a:ext cx="414427" cy="779959"/>
          </a:xfrm>
          <a:custGeom>
            <a:avLst/>
            <a:gdLst/>
            <a:ahLst/>
            <a:cxnLst/>
            <a:rect l="l" t="t" r="r" b="b"/>
            <a:pathLst>
              <a:path w="414427" h="779959">
                <a:moveTo>
                  <a:pt x="231800" y="238487"/>
                </a:moveTo>
                <a:lnTo>
                  <a:pt x="112557" y="527123"/>
                </a:lnTo>
                <a:lnTo>
                  <a:pt x="234029" y="527123"/>
                </a:lnTo>
                <a:lnTo>
                  <a:pt x="234029" y="238487"/>
                </a:lnTo>
                <a:close/>
                <a:moveTo>
                  <a:pt x="222885" y="0"/>
                </a:moveTo>
                <a:lnTo>
                  <a:pt x="356477" y="0"/>
                </a:lnTo>
                <a:lnTo>
                  <a:pt x="356477" y="527123"/>
                </a:lnTo>
                <a:lnTo>
                  <a:pt x="414427" y="527123"/>
                </a:lnTo>
                <a:lnTo>
                  <a:pt x="414427" y="638427"/>
                </a:lnTo>
                <a:lnTo>
                  <a:pt x="356477" y="638427"/>
                </a:lnTo>
                <a:lnTo>
                  <a:pt x="356477" y="779959"/>
                </a:lnTo>
                <a:lnTo>
                  <a:pt x="234029" y="779959"/>
                </a:lnTo>
                <a:lnTo>
                  <a:pt x="234029" y="638427"/>
                </a:lnTo>
                <a:lnTo>
                  <a:pt x="0" y="638427"/>
                </a:lnTo>
                <a:lnTo>
                  <a:pt x="0" y="52712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solidFill>
                <a:srgbClr val="FFFF00"/>
              </a:solidFill>
              <a:latin typeface="Bebas Neue" panose="020B0606020202050201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371535F-15F8-4EC9-9BC3-C19700C3AF18}"/>
              </a:ext>
            </a:extLst>
          </p:cNvPr>
          <p:cNvSpPr txBox="1"/>
          <p:nvPr/>
        </p:nvSpPr>
        <p:spPr>
          <a:xfrm>
            <a:off x="925324" y="2154915"/>
            <a:ext cx="211868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微軟正黑體"/>
                <a:ea typeface="微軟正黑體"/>
                <a:cs typeface="Arial"/>
              </a:rPr>
              <a:t>當購買的路由器</a:t>
            </a:r>
            <a:r>
              <a:rPr lang="zh-TW" altLang="en-US" b="1">
                <a:solidFill>
                  <a:srgbClr val="09F3FF"/>
                </a:solidFill>
                <a:latin typeface="微軟正黑體"/>
                <a:ea typeface="微軟正黑體"/>
                <a:cs typeface="Arial"/>
              </a:rPr>
              <a:t>不再提供韌體更新</a:t>
            </a:r>
            <a:endParaRPr lang="en-US" altLang="zh-TW" b="1">
              <a:solidFill>
                <a:srgbClr val="09F3FF"/>
              </a:solidFill>
              <a:latin typeface="微軟正黑體"/>
              <a:ea typeface="微軟正黑體"/>
              <a:cs typeface="Arial"/>
            </a:endParaRPr>
          </a:p>
          <a:p>
            <a:endParaRPr lang="zh-TW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4E6F0608-9992-4170-9F96-C5BB8E504C5E}"/>
              </a:ext>
            </a:extLst>
          </p:cNvPr>
          <p:cNvSpPr/>
          <p:nvPr/>
        </p:nvSpPr>
        <p:spPr>
          <a:xfrm>
            <a:off x="3403573" y="1728609"/>
            <a:ext cx="2223192" cy="1407603"/>
          </a:xfrm>
          <a:prstGeom prst="roundRect">
            <a:avLst>
              <a:gd name="adj" fmla="val 10667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4B3E4FF-565C-48AE-BF7F-1BC3B1F8FE5F}"/>
              </a:ext>
            </a:extLst>
          </p:cNvPr>
          <p:cNvSpPr txBox="1"/>
          <p:nvPr/>
        </p:nvSpPr>
        <p:spPr>
          <a:xfrm>
            <a:off x="3508076" y="2046904"/>
            <a:ext cx="211868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開源社群持續更新韌體</a:t>
            </a:r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，提升網路環境安全性</a:t>
            </a:r>
            <a:endParaRPr lang="en-US" alt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DDF215E-1DC4-41B9-9052-ECF6F010A43B}"/>
              </a:ext>
            </a:extLst>
          </p:cNvPr>
          <p:cNvSpPr txBox="1"/>
          <p:nvPr/>
        </p:nvSpPr>
        <p:spPr>
          <a:xfrm>
            <a:off x="3612545" y="1098883"/>
            <a:ext cx="365460" cy="788874"/>
          </a:xfrm>
          <a:custGeom>
            <a:avLst/>
            <a:gdLst/>
            <a:ahLst/>
            <a:cxnLst/>
            <a:rect l="l" t="t" r="r" b="b"/>
            <a:pathLst>
              <a:path w="365460" h="788874">
                <a:moveTo>
                  <a:pt x="182729" y="0"/>
                </a:moveTo>
                <a:cubicBezTo>
                  <a:pt x="242997" y="368"/>
                  <a:pt x="288490" y="17440"/>
                  <a:pt x="319208" y="51215"/>
                </a:cubicBezTo>
                <a:cubicBezTo>
                  <a:pt x="349927" y="84991"/>
                  <a:pt x="365331" y="133259"/>
                  <a:pt x="365421" y="196021"/>
                </a:cubicBezTo>
                <a:cubicBezTo>
                  <a:pt x="366211" y="246647"/>
                  <a:pt x="355169" y="295879"/>
                  <a:pt x="332297" y="343719"/>
                </a:cubicBezTo>
                <a:cubicBezTo>
                  <a:pt x="309424" y="391558"/>
                  <a:pt x="269981" y="445249"/>
                  <a:pt x="213967" y="504792"/>
                </a:cubicBezTo>
                <a:cubicBezTo>
                  <a:pt x="178382" y="542854"/>
                  <a:pt x="153885" y="573462"/>
                  <a:pt x="140474" y="596615"/>
                </a:cubicBezTo>
                <a:cubicBezTo>
                  <a:pt x="127062" y="619769"/>
                  <a:pt x="120694" y="641180"/>
                  <a:pt x="121368" y="660850"/>
                </a:cubicBezTo>
                <a:cubicBezTo>
                  <a:pt x="121345" y="663637"/>
                  <a:pt x="121391" y="666423"/>
                  <a:pt x="121507" y="669210"/>
                </a:cubicBezTo>
                <a:cubicBezTo>
                  <a:pt x="121624" y="671997"/>
                  <a:pt x="121949" y="674784"/>
                  <a:pt x="122484" y="677570"/>
                </a:cubicBezTo>
                <a:lnTo>
                  <a:pt x="354290" y="677570"/>
                </a:lnTo>
                <a:lnTo>
                  <a:pt x="354290" y="788874"/>
                </a:lnTo>
                <a:lnTo>
                  <a:pt x="29" y="788874"/>
                </a:lnTo>
                <a:lnTo>
                  <a:pt x="29" y="693153"/>
                </a:lnTo>
                <a:cubicBezTo>
                  <a:pt x="-574" y="650759"/>
                  <a:pt x="8424" y="610451"/>
                  <a:pt x="27023" y="572229"/>
                </a:cubicBezTo>
                <a:cubicBezTo>
                  <a:pt x="45622" y="534006"/>
                  <a:pt x="77443" y="491463"/>
                  <a:pt x="122484" y="444599"/>
                </a:cubicBezTo>
                <a:cubicBezTo>
                  <a:pt x="168504" y="396249"/>
                  <a:pt x="200300" y="353611"/>
                  <a:pt x="217872" y="316687"/>
                </a:cubicBezTo>
                <a:cubicBezTo>
                  <a:pt x="235443" y="279763"/>
                  <a:pt x="243810" y="241027"/>
                  <a:pt x="242974" y="200480"/>
                </a:cubicBezTo>
                <a:cubicBezTo>
                  <a:pt x="242764" y="166040"/>
                  <a:pt x="237047" y="142399"/>
                  <a:pt x="225821" y="129557"/>
                </a:cubicBezTo>
                <a:cubicBezTo>
                  <a:pt x="214594" y="116714"/>
                  <a:pt x="199115" y="110630"/>
                  <a:pt x="179382" y="111303"/>
                </a:cubicBezTo>
                <a:cubicBezTo>
                  <a:pt x="159649" y="111024"/>
                  <a:pt x="144169" y="116877"/>
                  <a:pt x="132943" y="128860"/>
                </a:cubicBezTo>
                <a:cubicBezTo>
                  <a:pt x="121717" y="140843"/>
                  <a:pt x="115999" y="160629"/>
                  <a:pt x="115790" y="188218"/>
                </a:cubicBezTo>
                <a:lnTo>
                  <a:pt x="115790" y="271821"/>
                </a:lnTo>
                <a:lnTo>
                  <a:pt x="29" y="271821"/>
                </a:lnTo>
                <a:lnTo>
                  <a:pt x="29" y="196021"/>
                </a:lnTo>
                <a:cubicBezTo>
                  <a:pt x="118" y="133259"/>
                  <a:pt x="15522" y="84991"/>
                  <a:pt x="46241" y="51215"/>
                </a:cubicBezTo>
                <a:cubicBezTo>
                  <a:pt x="76960" y="17440"/>
                  <a:pt x="122456" y="368"/>
                  <a:pt x="18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>
              <a:defRPr sz="8800">
                <a:latin typeface="Bebas Neue" panose="020B0606020202050201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655E4DBD-E1D7-46FC-8B08-399848338784}"/>
              </a:ext>
            </a:extLst>
          </p:cNvPr>
          <p:cNvSpPr/>
          <p:nvPr/>
        </p:nvSpPr>
        <p:spPr>
          <a:xfrm>
            <a:off x="6012902" y="1728609"/>
            <a:ext cx="2223192" cy="1407603"/>
          </a:xfrm>
          <a:prstGeom prst="roundRect">
            <a:avLst>
              <a:gd name="adj" fmla="val 10667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BE1CBF0-4F3B-4CDC-8820-21BE6C2BF128}"/>
              </a:ext>
            </a:extLst>
          </p:cNvPr>
          <p:cNvSpPr txBox="1"/>
          <p:nvPr/>
        </p:nvSpPr>
        <p:spPr>
          <a:xfrm>
            <a:off x="6216542" y="2131588"/>
            <a:ext cx="196123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NAS</a:t>
            </a:r>
            <a:r>
              <a:rPr lang="zh-TW" altLang="en-US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提供</a:t>
            </a:r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彈性的網路配置環境</a:t>
            </a:r>
            <a:endParaRPr lang="en-US" alt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A378344-F731-4898-AD89-26ED408040CF}"/>
              </a:ext>
            </a:extLst>
          </p:cNvPr>
          <p:cNvSpPr txBox="1"/>
          <p:nvPr/>
        </p:nvSpPr>
        <p:spPr>
          <a:xfrm>
            <a:off x="6217337" y="1098883"/>
            <a:ext cx="359511" cy="797789"/>
          </a:xfrm>
          <a:custGeom>
            <a:avLst/>
            <a:gdLst/>
            <a:ahLst/>
            <a:cxnLst/>
            <a:rect l="l" t="t" r="r" b="b"/>
            <a:pathLst>
              <a:path w="359511" h="797789">
                <a:moveTo>
                  <a:pt x="182700" y="0"/>
                </a:moveTo>
                <a:cubicBezTo>
                  <a:pt x="242968" y="368"/>
                  <a:pt x="288461" y="17441"/>
                  <a:pt x="319180" y="51220"/>
                </a:cubicBezTo>
                <a:cubicBezTo>
                  <a:pt x="334539" y="68109"/>
                  <a:pt x="346070" y="88623"/>
                  <a:pt x="353772" y="112763"/>
                </a:cubicBezTo>
                <a:lnTo>
                  <a:pt x="359511" y="153902"/>
                </a:lnTo>
                <a:lnTo>
                  <a:pt x="359511" y="275135"/>
                </a:lnTo>
                <a:lnTo>
                  <a:pt x="344660" y="317995"/>
                </a:lnTo>
                <a:cubicBezTo>
                  <a:pt x="330723" y="344205"/>
                  <a:pt x="309062" y="363374"/>
                  <a:pt x="279679" y="375500"/>
                </a:cubicBezTo>
                <a:lnTo>
                  <a:pt x="279679" y="377726"/>
                </a:lnTo>
                <a:cubicBezTo>
                  <a:pt x="310036" y="391243"/>
                  <a:pt x="331975" y="411801"/>
                  <a:pt x="345495" y="439399"/>
                </a:cubicBezTo>
                <a:lnTo>
                  <a:pt x="359511" y="482012"/>
                </a:lnTo>
                <a:lnTo>
                  <a:pt x="359511" y="643893"/>
                </a:lnTo>
                <a:lnTo>
                  <a:pt x="353772" y="685030"/>
                </a:lnTo>
                <a:cubicBezTo>
                  <a:pt x="346070" y="709168"/>
                  <a:pt x="334539" y="729681"/>
                  <a:pt x="319180" y="746570"/>
                </a:cubicBezTo>
                <a:cubicBezTo>
                  <a:pt x="288461" y="780348"/>
                  <a:pt x="242968" y="797421"/>
                  <a:pt x="182700" y="797789"/>
                </a:cubicBezTo>
                <a:cubicBezTo>
                  <a:pt x="122427" y="797421"/>
                  <a:pt x="76931" y="780348"/>
                  <a:pt x="46213" y="746570"/>
                </a:cubicBezTo>
                <a:cubicBezTo>
                  <a:pt x="15494" y="712792"/>
                  <a:pt x="90" y="664516"/>
                  <a:pt x="0" y="601742"/>
                </a:cubicBezTo>
                <a:lnTo>
                  <a:pt x="0" y="537068"/>
                </a:lnTo>
                <a:lnTo>
                  <a:pt x="115761" y="537068"/>
                </a:lnTo>
                <a:lnTo>
                  <a:pt x="115761" y="609547"/>
                </a:lnTo>
                <a:cubicBezTo>
                  <a:pt x="115970" y="637145"/>
                  <a:pt x="121688" y="656937"/>
                  <a:pt x="132914" y="668924"/>
                </a:cubicBezTo>
                <a:cubicBezTo>
                  <a:pt x="144141" y="680910"/>
                  <a:pt x="159620" y="686764"/>
                  <a:pt x="179353" y="686486"/>
                </a:cubicBezTo>
                <a:cubicBezTo>
                  <a:pt x="199086" y="687136"/>
                  <a:pt x="214566" y="681096"/>
                  <a:pt x="225792" y="668366"/>
                </a:cubicBezTo>
                <a:cubicBezTo>
                  <a:pt x="237018" y="655636"/>
                  <a:pt x="242736" y="632313"/>
                  <a:pt x="242945" y="598396"/>
                </a:cubicBezTo>
                <a:lnTo>
                  <a:pt x="242945" y="537068"/>
                </a:lnTo>
                <a:cubicBezTo>
                  <a:pt x="243084" y="501224"/>
                  <a:pt x="236669" y="475625"/>
                  <a:pt x="223700" y="460270"/>
                </a:cubicBezTo>
                <a:cubicBezTo>
                  <a:pt x="210731" y="444915"/>
                  <a:pt x="190370" y="437435"/>
                  <a:pt x="162619" y="437830"/>
                </a:cubicBezTo>
                <a:lnTo>
                  <a:pt x="121339" y="437830"/>
                </a:lnTo>
                <a:lnTo>
                  <a:pt x="121339" y="326526"/>
                </a:lnTo>
                <a:lnTo>
                  <a:pt x="169312" y="326526"/>
                </a:lnTo>
                <a:cubicBezTo>
                  <a:pt x="192392" y="326991"/>
                  <a:pt x="210382" y="321044"/>
                  <a:pt x="223282" y="308684"/>
                </a:cubicBezTo>
                <a:cubicBezTo>
                  <a:pt x="236181" y="296325"/>
                  <a:pt x="242736" y="274765"/>
                  <a:pt x="242945" y="244006"/>
                </a:cubicBezTo>
                <a:lnTo>
                  <a:pt x="242945" y="200516"/>
                </a:lnTo>
                <a:cubicBezTo>
                  <a:pt x="242736" y="166062"/>
                  <a:pt x="237018" y="142412"/>
                  <a:pt x="225792" y="129564"/>
                </a:cubicBezTo>
                <a:cubicBezTo>
                  <a:pt x="214566" y="116716"/>
                  <a:pt x="199086" y="110629"/>
                  <a:pt x="179353" y="111303"/>
                </a:cubicBezTo>
                <a:cubicBezTo>
                  <a:pt x="159620" y="111024"/>
                  <a:pt x="144141" y="116879"/>
                  <a:pt x="132914" y="128867"/>
                </a:cubicBezTo>
                <a:cubicBezTo>
                  <a:pt x="121688" y="140855"/>
                  <a:pt x="115970" y="160649"/>
                  <a:pt x="115761" y="188249"/>
                </a:cubicBezTo>
                <a:lnTo>
                  <a:pt x="115761" y="238430"/>
                </a:lnTo>
                <a:lnTo>
                  <a:pt x="0" y="238430"/>
                </a:lnTo>
                <a:lnTo>
                  <a:pt x="0" y="196055"/>
                </a:lnTo>
                <a:cubicBezTo>
                  <a:pt x="90" y="133277"/>
                  <a:pt x="15494" y="84998"/>
                  <a:pt x="46213" y="51220"/>
                </a:cubicBezTo>
                <a:cubicBezTo>
                  <a:pt x="76931" y="17441"/>
                  <a:pt x="122427" y="368"/>
                  <a:pt x="1827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>
              <a:defRPr sz="8800">
                <a:latin typeface="Bebas Neue" panose="020B0606020202050201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D2F4008A-1645-430A-9C89-92DA6B79726D}"/>
              </a:ext>
            </a:extLst>
          </p:cNvPr>
          <p:cNvSpPr/>
          <p:nvPr/>
        </p:nvSpPr>
        <p:spPr>
          <a:xfrm>
            <a:off x="2580343" y="3444883"/>
            <a:ext cx="3919631" cy="1205496"/>
          </a:xfrm>
          <a:prstGeom prst="roundRect">
            <a:avLst>
              <a:gd name="adj" fmla="val 10667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42B0F66D-5198-4C07-A831-BAC6B822C10F}"/>
              </a:ext>
            </a:extLst>
          </p:cNvPr>
          <p:cNvSpPr txBox="1"/>
          <p:nvPr/>
        </p:nvSpPr>
        <p:spPr>
          <a:xfrm>
            <a:off x="2784473" y="3877369"/>
            <a:ext cx="371550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搭配 </a:t>
            </a:r>
            <a:r>
              <a:rPr lang="en-US" altLang="zh-TW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AC</a:t>
            </a:r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2600</a:t>
            </a:r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提供無線 </a:t>
            </a:r>
            <a:r>
              <a:rPr lang="en-US" altLang="zh-TW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WiFi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使用</a:t>
            </a:r>
            <a:endParaRPr lang="en-US" alt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D462ED8-5D15-4A8A-B4D7-7E2F1D2CF601}"/>
              </a:ext>
            </a:extLst>
          </p:cNvPr>
          <p:cNvSpPr txBox="1"/>
          <p:nvPr/>
        </p:nvSpPr>
        <p:spPr>
          <a:xfrm>
            <a:off x="2320879" y="3672370"/>
            <a:ext cx="414427" cy="779959"/>
          </a:xfrm>
          <a:custGeom>
            <a:avLst/>
            <a:gdLst/>
            <a:ahLst/>
            <a:cxnLst/>
            <a:rect l="l" t="t" r="r" b="b"/>
            <a:pathLst>
              <a:path w="414427" h="779959">
                <a:moveTo>
                  <a:pt x="231800" y="238487"/>
                </a:moveTo>
                <a:lnTo>
                  <a:pt x="112557" y="527123"/>
                </a:lnTo>
                <a:lnTo>
                  <a:pt x="234029" y="527123"/>
                </a:lnTo>
                <a:lnTo>
                  <a:pt x="234029" y="238487"/>
                </a:lnTo>
                <a:close/>
                <a:moveTo>
                  <a:pt x="222885" y="0"/>
                </a:moveTo>
                <a:lnTo>
                  <a:pt x="356477" y="0"/>
                </a:lnTo>
                <a:lnTo>
                  <a:pt x="356477" y="527123"/>
                </a:lnTo>
                <a:lnTo>
                  <a:pt x="414427" y="527123"/>
                </a:lnTo>
                <a:lnTo>
                  <a:pt x="414427" y="638427"/>
                </a:lnTo>
                <a:lnTo>
                  <a:pt x="356477" y="638427"/>
                </a:lnTo>
                <a:lnTo>
                  <a:pt x="356477" y="779959"/>
                </a:lnTo>
                <a:lnTo>
                  <a:pt x="234029" y="779959"/>
                </a:lnTo>
                <a:lnTo>
                  <a:pt x="234029" y="638427"/>
                </a:lnTo>
                <a:lnTo>
                  <a:pt x="0" y="638427"/>
                </a:lnTo>
                <a:lnTo>
                  <a:pt x="0" y="527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>
              <a:defRPr sz="8800">
                <a:latin typeface="Bebas Neue" panose="020B0606020202050201" pitchFamily="34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46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" y="236996"/>
            <a:ext cx="8434252" cy="493563"/>
          </a:xfrm>
        </p:spPr>
        <p:txBody>
          <a:bodyPr/>
          <a:lstStyle/>
          <a:p>
            <a:r>
              <a:rPr lang="en-US" altLang="zh-TW"/>
              <a:t>NAS</a:t>
            </a:r>
            <a:r>
              <a:rPr lang="zh-TW" altLang="en-US"/>
              <a:t> 玩轉軟體路由器</a:t>
            </a:r>
            <a:endParaRPr lang="en-US"/>
          </a:p>
        </p:txBody>
      </p:sp>
      <p:graphicFrame>
        <p:nvGraphicFramePr>
          <p:cNvPr id="4" name="Diagram 3" hidden="1"/>
          <p:cNvGraphicFramePr/>
          <p:nvPr>
            <p:extLst>
              <p:ext uri="{D42A27DB-BD31-4B8C-83A1-F6EECF244321}">
                <p14:modId xmlns:p14="http://schemas.microsoft.com/office/powerpoint/2010/main" val="1004521971"/>
              </p:ext>
            </p:extLst>
          </p:nvPr>
        </p:nvGraphicFramePr>
        <p:xfrm>
          <a:off x="1369542" y="5409294"/>
          <a:ext cx="6637638" cy="291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455204" y="1265343"/>
            <a:ext cx="6222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利用虛擬機運行軟體路由於虛擬機工作站</a:t>
            </a:r>
            <a:endParaRPr lang="en-US" sz="24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6A71B34-32D6-49E1-8268-76856EF58692}"/>
              </a:ext>
            </a:extLst>
          </p:cNvPr>
          <p:cNvSpPr txBox="1"/>
          <p:nvPr/>
        </p:nvSpPr>
        <p:spPr>
          <a:xfrm>
            <a:off x="3306121" y="1967090"/>
            <a:ext cx="4733925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支援家用至企業級的所有 x</a:t>
            </a: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86</a:t>
            </a: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架構 </a:t>
            </a: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支援 </a:t>
            </a: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QWA-AC2600</a:t>
            </a: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無線網卡</a:t>
            </a:r>
            <a:endParaRPr lang="en-US" altLang="zh-TW" sz="1400">
              <a:solidFill>
                <a:schemeClr val="bg1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支援 </a:t>
            </a: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1GbE</a:t>
            </a: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- 40GbE </a:t>
            </a: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高速網路擴充卡</a:t>
            </a:r>
            <a:endParaRPr lang="en-US" altLang="zh-TW" sz="1400">
              <a:solidFill>
                <a:schemeClr val="bg1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95FB9CEF-2027-4E1E-847C-FD1E0DFF9747}"/>
              </a:ext>
            </a:extLst>
          </p:cNvPr>
          <p:cNvSpPr/>
          <p:nvPr/>
        </p:nvSpPr>
        <p:spPr>
          <a:xfrm>
            <a:off x="1455203" y="2025230"/>
            <a:ext cx="1597924" cy="638354"/>
          </a:xfrm>
          <a:prstGeom prst="roundRect">
            <a:avLst/>
          </a:prstGeom>
          <a:solidFill>
            <a:srgbClr val="09F3FF"/>
          </a:solidFill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完善的</a:t>
            </a:r>
            <a:endParaRPr lang="en-US" altLang="zh-TW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zh-TW" altLang="en-US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運行環境</a:t>
            </a:r>
            <a:endParaRPr lang="en-US" altLang="zh-TW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B2DE9512-9673-4DDC-8E6E-C086D1C506CD}"/>
              </a:ext>
            </a:extLst>
          </p:cNvPr>
          <p:cNvCxnSpPr/>
          <p:nvPr/>
        </p:nvCxnSpPr>
        <p:spPr>
          <a:xfrm>
            <a:off x="1427044" y="1787059"/>
            <a:ext cx="62507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8AB180AC-DD90-43E9-BAB8-DE48909A02C4}"/>
              </a:ext>
            </a:extLst>
          </p:cNvPr>
          <p:cNvCxnSpPr/>
          <p:nvPr/>
        </p:nvCxnSpPr>
        <p:spPr>
          <a:xfrm>
            <a:off x="1427044" y="1186166"/>
            <a:ext cx="62507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031E2D6-4274-47BA-8B13-C786CB9779B3}"/>
              </a:ext>
            </a:extLst>
          </p:cNvPr>
          <p:cNvSpPr txBox="1"/>
          <p:nvPr/>
        </p:nvSpPr>
        <p:spPr>
          <a:xfrm>
            <a:off x="3306121" y="3006846"/>
            <a:ext cx="473392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虛擬機資源配置：處理器核心數、記憶體與介面卡</a:t>
            </a:r>
            <a:endParaRPr lang="en-US" altLang="zh-TW" sz="1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彈性配置虛擬網路卡至虛擬交換器</a:t>
            </a:r>
            <a:endParaRPr lang="en-US" altLang="zh-TW" sz="1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08EDB7C6-E961-4237-883C-3B1BAD50D7E3}"/>
              </a:ext>
            </a:extLst>
          </p:cNvPr>
          <p:cNvSpPr/>
          <p:nvPr/>
        </p:nvSpPr>
        <p:spPr>
          <a:xfrm>
            <a:off x="1455203" y="2949279"/>
            <a:ext cx="1597924" cy="638354"/>
          </a:xfrm>
          <a:prstGeom prst="roundRect">
            <a:avLst/>
          </a:prstGeom>
          <a:solidFill>
            <a:srgbClr val="09F3FF"/>
          </a:solidFill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彈性的</a:t>
            </a:r>
            <a:endParaRPr lang="en-US" altLang="zh-TW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0" algn="ctr"/>
            <a:r>
              <a:rPr lang="zh-TW" altLang="en-US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資源配置</a:t>
            </a:r>
            <a:endParaRPr lang="en-US" altLang="zh-TW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224C6FC-EE14-4FD4-B8A2-CF157B05C185}"/>
              </a:ext>
            </a:extLst>
          </p:cNvPr>
          <p:cNvSpPr txBox="1"/>
          <p:nvPr/>
        </p:nvSpPr>
        <p:spPr>
          <a:xfrm>
            <a:off x="3306121" y="3895359"/>
            <a:ext cx="473392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中央控管所有虛擬機資源與運行狀況</a:t>
            </a:r>
            <a:endParaRPr lang="en-US" altLang="zh-TW" sz="1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前往虛擬機市集，下載即可用</a:t>
            </a:r>
            <a:endParaRPr lang="en-US" altLang="zh-TW" sz="1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A3602ECE-BA9D-4200-822D-94E1E272EB7F}"/>
              </a:ext>
            </a:extLst>
          </p:cNvPr>
          <p:cNvSpPr/>
          <p:nvPr/>
        </p:nvSpPr>
        <p:spPr>
          <a:xfrm>
            <a:off x="1455203" y="3837792"/>
            <a:ext cx="1597924" cy="638354"/>
          </a:xfrm>
          <a:prstGeom prst="roundRect">
            <a:avLst/>
          </a:prstGeom>
          <a:solidFill>
            <a:srgbClr val="09F3FF"/>
          </a:solidFill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簡單管理</a:t>
            </a:r>
            <a:endParaRPr lang="en-US" altLang="zh-TW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8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AB70039A-93F1-47EA-8B53-F369E3FD3E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28" y="995673"/>
            <a:ext cx="6639766" cy="3552473"/>
          </a:xfrm>
          <a:prstGeom prst="rect">
            <a:avLst/>
          </a:prstGeom>
        </p:spPr>
      </p:pic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FE7DF8C4-54C2-4649-8F9E-8E072CDB3E2E}"/>
              </a:ext>
            </a:extLst>
          </p:cNvPr>
          <p:cNvSpPr/>
          <p:nvPr/>
        </p:nvSpPr>
        <p:spPr>
          <a:xfrm>
            <a:off x="5685724" y="3193489"/>
            <a:ext cx="1106847" cy="729739"/>
          </a:xfrm>
          <a:prstGeom prst="roundRect">
            <a:avLst>
              <a:gd name="adj" fmla="val 9594"/>
            </a:avLst>
          </a:prstGeom>
          <a:solidFill>
            <a:srgbClr val="09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路由拓墣 </a:t>
            </a:r>
            <a:r>
              <a:rPr lang="en-US" altLang="zh-TW"/>
              <a:t>– NAS</a:t>
            </a:r>
            <a:r>
              <a:rPr lang="zh-TW" altLang="en-US"/>
              <a:t> </a:t>
            </a:r>
            <a:r>
              <a:rPr lang="en-US" altLang="zh-TW"/>
              <a:t>+</a:t>
            </a:r>
            <a:r>
              <a:rPr lang="zh-TW" altLang="en-US"/>
              <a:t> 軟體路由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26229" y="1100360"/>
            <a:ext cx="22559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介面卡 </a:t>
            </a:r>
            <a:r>
              <a:rPr lang="en-US" altLang="zh-TW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b="1" err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vNIC</a:t>
            </a:r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1):</a:t>
            </a:r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b="1">
              <a:solidFill>
                <a:srgbClr val="09F3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廣域網路介面卡。所有封包將會先進入軟體路由。</a:t>
            </a: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" y="5220932"/>
            <a:ext cx="5654696" cy="3081985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CBFD7574-9835-442C-B74E-E11E137E4A26}"/>
              </a:ext>
            </a:extLst>
          </p:cNvPr>
          <p:cNvSpPr txBox="1"/>
          <p:nvPr/>
        </p:nvSpPr>
        <p:spPr>
          <a:xfrm>
            <a:off x="1399429" y="1097317"/>
            <a:ext cx="699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chemeClr val="bg1"/>
                </a:solidFill>
              </a:rPr>
              <a:t>Internet</a:t>
            </a:r>
            <a:endParaRPr lang="zh-TW" altLang="en-US" sz="1000">
              <a:solidFill>
                <a:schemeClr val="bg1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82FFA2D-9CD1-407E-A69C-5489F900F522}"/>
              </a:ext>
            </a:extLst>
          </p:cNvPr>
          <p:cNvSpPr txBox="1"/>
          <p:nvPr/>
        </p:nvSpPr>
        <p:spPr>
          <a:xfrm>
            <a:off x="1463039" y="2081467"/>
            <a:ext cx="8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</a:rPr>
              <a:t>Physical NIC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7ED5836-947C-4DD1-9505-281EC5810FAE}"/>
              </a:ext>
            </a:extLst>
          </p:cNvPr>
          <p:cNvSpPr txBox="1"/>
          <p:nvPr/>
        </p:nvSpPr>
        <p:spPr>
          <a:xfrm>
            <a:off x="1280159" y="2932520"/>
            <a:ext cx="8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</a:rPr>
              <a:t>Physical NIC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8CC4F47-9390-4A61-BF36-316D6188723E}"/>
              </a:ext>
            </a:extLst>
          </p:cNvPr>
          <p:cNvSpPr txBox="1"/>
          <p:nvPr/>
        </p:nvSpPr>
        <p:spPr>
          <a:xfrm>
            <a:off x="327782" y="3528868"/>
            <a:ext cx="1071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</a:rPr>
              <a:t>Physical Switch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06EE5BC-82A7-493E-A7BF-A88903391C52}"/>
              </a:ext>
            </a:extLst>
          </p:cNvPr>
          <p:cNvSpPr txBox="1"/>
          <p:nvPr/>
        </p:nvSpPr>
        <p:spPr>
          <a:xfrm>
            <a:off x="262393" y="4551650"/>
            <a:ext cx="352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</a:rPr>
              <a:t>PC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2F67921-E577-4625-A8B3-612F0D26D504}"/>
              </a:ext>
            </a:extLst>
          </p:cNvPr>
          <p:cNvSpPr txBox="1"/>
          <p:nvPr/>
        </p:nvSpPr>
        <p:spPr>
          <a:xfrm>
            <a:off x="855900" y="4551650"/>
            <a:ext cx="535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</a:rPr>
              <a:t>Sever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983B7B8-CD90-49B3-B031-1D963A505465}"/>
              </a:ext>
            </a:extLst>
          </p:cNvPr>
          <p:cNvSpPr txBox="1"/>
          <p:nvPr/>
        </p:nvSpPr>
        <p:spPr>
          <a:xfrm>
            <a:off x="2170706" y="2068663"/>
            <a:ext cx="1884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</a:rPr>
              <a:t>Virtual Switch (external-only)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9A2050A-8D78-48C5-8CC0-AF82B473F2BF}"/>
              </a:ext>
            </a:extLst>
          </p:cNvPr>
          <p:cNvSpPr txBox="1"/>
          <p:nvPr/>
        </p:nvSpPr>
        <p:spPr>
          <a:xfrm>
            <a:off x="2075290" y="2826829"/>
            <a:ext cx="153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</a:rPr>
              <a:t>Virtual Switch (Bridged)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C5D192A-4924-4352-9C36-928E68E4113D}"/>
              </a:ext>
            </a:extLst>
          </p:cNvPr>
          <p:cNvSpPr txBox="1"/>
          <p:nvPr/>
        </p:nvSpPr>
        <p:spPr>
          <a:xfrm>
            <a:off x="3836573" y="1202259"/>
            <a:ext cx="1369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</a:rPr>
              <a:t>Virtual_NIC_1 (WAN)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E1030D3-450D-4B42-B964-98432B438F04}"/>
              </a:ext>
            </a:extLst>
          </p:cNvPr>
          <p:cNvSpPr txBox="1"/>
          <p:nvPr/>
        </p:nvSpPr>
        <p:spPr>
          <a:xfrm>
            <a:off x="4431492" y="3662259"/>
            <a:ext cx="1286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</a:rPr>
              <a:t>Virtual_NIC_3 (LAN)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E4684E95-BF03-4E53-8F8D-A4F6E0DB454E}"/>
              </a:ext>
            </a:extLst>
          </p:cNvPr>
          <p:cNvSpPr txBox="1"/>
          <p:nvPr/>
        </p:nvSpPr>
        <p:spPr>
          <a:xfrm>
            <a:off x="4521225" y="2817366"/>
            <a:ext cx="1106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</a:rPr>
              <a:t>Virtual_NIC_2 (LAN)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9F2FC2E-66E2-44FD-9E0E-BCB943E27EB5}"/>
              </a:ext>
            </a:extLst>
          </p:cNvPr>
          <p:cNvSpPr txBox="1"/>
          <p:nvPr/>
        </p:nvSpPr>
        <p:spPr>
          <a:xfrm>
            <a:off x="5960410" y="2851431"/>
            <a:ext cx="620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rgbClr val="FFFF00"/>
                </a:solidFill>
              </a:rPr>
              <a:t>VM</a:t>
            </a:r>
            <a:endParaRPr lang="zh-TW" altLang="en-US" sz="1600" dirty="0">
              <a:solidFill>
                <a:srgbClr val="FFFF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BA5C731-B678-477D-86BC-65E8CA36A3E6}"/>
              </a:ext>
            </a:extLst>
          </p:cNvPr>
          <p:cNvSpPr txBox="1"/>
          <p:nvPr/>
        </p:nvSpPr>
        <p:spPr>
          <a:xfrm>
            <a:off x="2874394" y="4551650"/>
            <a:ext cx="418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</a:rPr>
              <a:t>VM</a:t>
            </a:r>
            <a:endParaRPr lang="zh-TW" altLang="en-US" sz="1000">
              <a:solidFill>
                <a:srgbClr val="FFFF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4B8C8E8-B489-44F0-A967-BF996F7D9675}"/>
              </a:ext>
            </a:extLst>
          </p:cNvPr>
          <p:cNvSpPr txBox="1"/>
          <p:nvPr/>
        </p:nvSpPr>
        <p:spPr>
          <a:xfrm>
            <a:off x="3693381" y="4551650"/>
            <a:ext cx="418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</a:rPr>
              <a:t>VM</a:t>
            </a:r>
            <a:endParaRPr lang="zh-TW" altLang="en-US" sz="1000">
              <a:solidFill>
                <a:srgbClr val="FFFF00"/>
              </a:solidFill>
            </a:endParaRPr>
          </a:p>
        </p:txBody>
      </p:sp>
      <p:pic>
        <p:nvPicPr>
          <p:cNvPr id="28" name="圖片 27" descr="一張含有 美工圖案 的圖片&#10;&#10;自動產生的描述">
            <a:extLst>
              <a:ext uri="{FF2B5EF4-FFF2-40B4-BE49-F238E27FC236}">
                <a16:creationId xmlns:a16="http://schemas.microsoft.com/office/drawing/2014/main" id="{E9D10838-943C-4559-9789-0498F49A14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001" y="3314456"/>
            <a:ext cx="874877" cy="200949"/>
          </a:xfrm>
          <a:prstGeom prst="rect">
            <a:avLst/>
          </a:prstGeom>
        </p:spPr>
      </p:pic>
      <p:pic>
        <p:nvPicPr>
          <p:cNvPr id="29" name="Picture 16" descr="mage result for pfsense png">
            <a:extLst>
              <a:ext uri="{FF2B5EF4-FFF2-40B4-BE49-F238E27FC236}">
                <a16:creationId xmlns:a16="http://schemas.microsoft.com/office/drawing/2014/main" id="{BA0961B9-D673-4375-9D85-6675F9E6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001" y="3609945"/>
            <a:ext cx="874877" cy="25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41B93936-03A6-4311-87B7-CB3AB88035CE}"/>
              </a:ext>
            </a:extLst>
          </p:cNvPr>
          <p:cNvSpPr/>
          <p:nvPr/>
        </p:nvSpPr>
        <p:spPr>
          <a:xfrm>
            <a:off x="118208" y="994497"/>
            <a:ext cx="1216521" cy="620135"/>
          </a:xfrm>
          <a:prstGeom prst="roundRect">
            <a:avLst>
              <a:gd name="adj" fmla="val 9594"/>
            </a:avLst>
          </a:prstGeom>
          <a:solidFill>
            <a:srgbClr val="09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7" name="圖形 36">
            <a:extLst>
              <a:ext uri="{FF2B5EF4-FFF2-40B4-BE49-F238E27FC236}">
                <a16:creationId xmlns:a16="http://schemas.microsoft.com/office/drawing/2014/main" id="{0797D5DC-345B-4C78-B6A5-713F776139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573" y="1395748"/>
            <a:ext cx="396194" cy="162722"/>
          </a:xfrm>
          <a:prstGeom prst="rect">
            <a:avLst/>
          </a:prstGeom>
        </p:spPr>
      </p:pic>
      <p:pic>
        <p:nvPicPr>
          <p:cNvPr id="39" name="圖片 38" descr="一張含有 物件 的圖片&#10;&#10;自動產生的描述">
            <a:extLst>
              <a:ext uri="{FF2B5EF4-FFF2-40B4-BE49-F238E27FC236}">
                <a16:creationId xmlns:a16="http://schemas.microsoft.com/office/drawing/2014/main" id="{DDB578D6-1E6B-48B7-AB37-4A142712FAF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19" y="990993"/>
            <a:ext cx="408838" cy="408838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33B53C61-5715-4FB9-86F9-E3CDC909A8F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63" y="990994"/>
            <a:ext cx="484925" cy="414206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59048874-304B-4B0E-8E68-20E0092E46C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54" y="1343538"/>
            <a:ext cx="850510" cy="284777"/>
          </a:xfrm>
          <a:prstGeom prst="rect">
            <a:avLst/>
          </a:prstGeom>
        </p:spPr>
      </p:pic>
      <p:sp>
        <p:nvSpPr>
          <p:cNvPr id="44" name="TextBox 4">
            <a:extLst>
              <a:ext uri="{FF2B5EF4-FFF2-40B4-BE49-F238E27FC236}">
                <a16:creationId xmlns:a16="http://schemas.microsoft.com/office/drawing/2014/main" id="{48434F58-6DAF-493C-A6CE-2B286D705480}"/>
              </a:ext>
            </a:extLst>
          </p:cNvPr>
          <p:cNvSpPr txBox="1"/>
          <p:nvPr/>
        </p:nvSpPr>
        <p:spPr>
          <a:xfrm>
            <a:off x="6826229" y="2081467"/>
            <a:ext cx="225599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介面卡 </a:t>
            </a:r>
            <a:r>
              <a:rPr lang="en-US" altLang="zh-TW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b="1" err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vNIC</a:t>
            </a:r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2):</a:t>
            </a:r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b="1">
              <a:solidFill>
                <a:srgbClr val="09F3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區域網路介面卡。透過 </a:t>
            </a: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網路卡或無線網卡將網路設定套用至 </a:t>
            </a: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以外的裝置。</a:t>
            </a:r>
            <a:endParaRPr lang="en-US" altLang="zh-TW" sz="1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2092C8AC-8284-4C04-824E-0185AFC57BF5}"/>
              </a:ext>
            </a:extLst>
          </p:cNvPr>
          <p:cNvSpPr txBox="1"/>
          <p:nvPr/>
        </p:nvSpPr>
        <p:spPr>
          <a:xfrm>
            <a:off x="6826229" y="3478511"/>
            <a:ext cx="22559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介面卡 </a:t>
            </a:r>
            <a:r>
              <a:rPr lang="en-US" altLang="zh-TW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b="1" err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vNIC</a:t>
            </a:r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1):</a:t>
            </a:r>
            <a:r>
              <a:rPr lang="zh-TW" altLang="en-US" b="1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b="1">
              <a:solidFill>
                <a:srgbClr val="09F3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區域網路介面卡，透過虛擬交換器將網路設定套用至其他虛擬機。</a:t>
            </a:r>
            <a:endParaRPr lang="en-US" altLang="zh-TW" sz="1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4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軟體路由</a:t>
            </a:r>
            <a:endParaRPr 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B6C85E53-88A5-4DFE-B849-1637BE704704}"/>
              </a:ext>
            </a:extLst>
          </p:cNvPr>
          <p:cNvSpPr/>
          <p:nvPr/>
        </p:nvSpPr>
        <p:spPr>
          <a:xfrm>
            <a:off x="1325645" y="1776234"/>
            <a:ext cx="2951079" cy="2471916"/>
          </a:xfrm>
          <a:prstGeom prst="roundRect">
            <a:avLst>
              <a:gd name="adj" fmla="val 7584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955D1D2F-CB18-4421-B10E-0410CBCA07CD}"/>
              </a:ext>
            </a:extLst>
          </p:cNvPr>
          <p:cNvSpPr/>
          <p:nvPr/>
        </p:nvSpPr>
        <p:spPr>
          <a:xfrm>
            <a:off x="1667709" y="1457057"/>
            <a:ext cx="2266950" cy="638354"/>
          </a:xfrm>
          <a:prstGeom prst="roundRect">
            <a:avLst/>
          </a:prstGeom>
          <a:solidFill>
            <a:srgbClr val="09F3FF"/>
          </a:solidFill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一張含有 美工圖案 的圖片&#10;&#10;自動產生的描述">
            <a:extLst>
              <a:ext uri="{FF2B5EF4-FFF2-40B4-BE49-F238E27FC236}">
                <a16:creationId xmlns:a16="http://schemas.microsoft.com/office/drawing/2014/main" id="{0341CD66-CEAA-41D1-ABE4-249FB93885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268" y="1575468"/>
            <a:ext cx="1748163" cy="401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2252" y="2513494"/>
            <a:ext cx="2672394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開源軟體</a:t>
            </a:r>
            <a:endParaRPr lang="en-US" altLang="zh-TW" sz="1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altLang="zh-TW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Linux-based</a:t>
            </a:r>
            <a:r>
              <a:rPr lang="zh-TW" altLang="en-US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韌體</a:t>
            </a:r>
            <a:endParaRPr lang="en-US" altLang="zh-TW" sz="1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支援刷新既有實體路由器韌體 </a:t>
            </a:r>
            <a:r>
              <a:rPr lang="en-US" altLang="zh-TW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(</a:t>
            </a:r>
            <a:r>
              <a:rPr lang="zh-TW" altLang="en-US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提供相容性列表</a:t>
            </a:r>
            <a:r>
              <a:rPr lang="en-US" altLang="zh-TW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)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B61EE96C-819D-4658-9F6C-8231B0418031}"/>
              </a:ext>
            </a:extLst>
          </p:cNvPr>
          <p:cNvSpPr/>
          <p:nvPr/>
        </p:nvSpPr>
        <p:spPr>
          <a:xfrm>
            <a:off x="4810257" y="1776234"/>
            <a:ext cx="2951079" cy="2471916"/>
          </a:xfrm>
          <a:prstGeom prst="roundRect">
            <a:avLst>
              <a:gd name="adj" fmla="val 7584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52FC3F2B-0D29-4853-83DF-ED0E7A06DE49}"/>
              </a:ext>
            </a:extLst>
          </p:cNvPr>
          <p:cNvSpPr/>
          <p:nvPr/>
        </p:nvSpPr>
        <p:spPr>
          <a:xfrm>
            <a:off x="5152321" y="1457057"/>
            <a:ext cx="2266950" cy="638354"/>
          </a:xfrm>
          <a:prstGeom prst="roundRect">
            <a:avLst/>
          </a:prstGeom>
          <a:solidFill>
            <a:srgbClr val="09F3FF"/>
          </a:solidFill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DAB23D28-5F80-4B6E-B318-6FA476EE62F4}"/>
              </a:ext>
            </a:extLst>
          </p:cNvPr>
          <p:cNvSpPr txBox="1"/>
          <p:nvPr/>
        </p:nvSpPr>
        <p:spPr>
          <a:xfrm>
            <a:off x="5076826" y="2513494"/>
            <a:ext cx="2582432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開源軟體</a:t>
            </a:r>
            <a:endParaRPr lang="en-US" altLang="zh-TW" sz="1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altLang="zh-TW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FreeBSD-based</a:t>
            </a:r>
            <a:r>
              <a:rPr lang="zh-TW" altLang="en-US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韌體</a:t>
            </a:r>
            <a:endParaRPr lang="en-US" altLang="zh-TW" sz="1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提供客戶服務授權訂閱 </a:t>
            </a:r>
            <a:r>
              <a:rPr lang="en-US" altLang="zh-TW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(</a:t>
            </a:r>
            <a:r>
              <a:rPr lang="zh-TW" altLang="en-US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授權商：</a:t>
            </a:r>
            <a:r>
              <a:rPr lang="en-US" altLang="zh-TW" sz="160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Netgate</a:t>
            </a:r>
            <a:r>
              <a:rPr lang="en-US" altLang="zh-TW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®)</a:t>
            </a:r>
          </a:p>
        </p:txBody>
      </p:sp>
      <p:pic>
        <p:nvPicPr>
          <p:cNvPr id="5" name="Picture 16" descr="mage result for pfsense 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9454" y="1526615"/>
            <a:ext cx="1748163" cy="5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佈署軟體路由</a:t>
            </a:r>
            <a:endParaRPr lang="en-US">
              <a:latin typeface="Arial"/>
              <a:ea typeface="微軟正黑體"/>
              <a:cs typeface="Arial"/>
            </a:endParaRPr>
          </a:p>
        </p:txBody>
      </p:sp>
      <p:sp>
        <p:nvSpPr>
          <p:cNvPr id="3" name="TextBox 2" hidden="1"/>
          <p:cNvSpPr txBox="1"/>
          <p:nvPr/>
        </p:nvSpPr>
        <p:spPr>
          <a:xfrm>
            <a:off x="642552" y="5338462"/>
            <a:ext cx="6549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Create/Import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interfaces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WAN/LAN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(optional)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539AC4AB-7D05-43CE-9212-15132FFFE994}"/>
              </a:ext>
            </a:extLst>
          </p:cNvPr>
          <p:cNvSpPr/>
          <p:nvPr/>
        </p:nvSpPr>
        <p:spPr>
          <a:xfrm>
            <a:off x="319172" y="1847264"/>
            <a:ext cx="1662028" cy="2299962"/>
          </a:xfrm>
          <a:prstGeom prst="roundRect">
            <a:avLst>
              <a:gd name="adj" fmla="val 10667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E549791-06F7-46FF-8DF9-F6C1757AECDA}"/>
              </a:ext>
            </a:extLst>
          </p:cNvPr>
          <p:cNvSpPr txBox="1"/>
          <p:nvPr/>
        </p:nvSpPr>
        <p:spPr>
          <a:xfrm>
            <a:off x="524820" y="1233584"/>
            <a:ext cx="217173" cy="779959"/>
          </a:xfrm>
          <a:custGeom>
            <a:avLst/>
            <a:gdLst/>
            <a:ahLst/>
            <a:cxnLst/>
            <a:rect l="l" t="t" r="r" b="b"/>
            <a:pathLst>
              <a:path w="217173" h="779959">
                <a:moveTo>
                  <a:pt x="134800" y="0"/>
                </a:moveTo>
                <a:lnTo>
                  <a:pt x="217173" y="0"/>
                </a:lnTo>
                <a:lnTo>
                  <a:pt x="217173" y="779959"/>
                </a:lnTo>
                <a:lnTo>
                  <a:pt x="94726" y="779959"/>
                </a:lnTo>
                <a:lnTo>
                  <a:pt x="94726" y="184856"/>
                </a:lnTo>
                <a:lnTo>
                  <a:pt x="0" y="184856"/>
                </a:lnTo>
                <a:lnTo>
                  <a:pt x="0" y="98070"/>
                </a:lnTo>
                <a:cubicBezTo>
                  <a:pt x="45876" y="97257"/>
                  <a:pt x="77818" y="87459"/>
                  <a:pt x="95826" y="68677"/>
                </a:cubicBezTo>
                <a:cubicBezTo>
                  <a:pt x="113833" y="49894"/>
                  <a:pt x="126824" y="27002"/>
                  <a:pt x="1348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8800">
              <a:latin typeface="Bebas Neue" panose="020B0606020202050201" pitchFamily="34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761A715-550E-4367-9C53-19E729EE3303}"/>
              </a:ext>
            </a:extLst>
          </p:cNvPr>
          <p:cNvSpPr txBox="1"/>
          <p:nvPr/>
        </p:nvSpPr>
        <p:spPr>
          <a:xfrm>
            <a:off x="524820" y="2503828"/>
            <a:ext cx="139555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下載軟體路由映像檔或虛擬裝置</a:t>
            </a:r>
            <a:endParaRPr lang="en-US" altLang="zh-TW" b="1">
              <a:solidFill>
                <a:srgbClr val="09F3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A606F6A1-A378-4137-AE56-5B4CCA3C32E3}"/>
              </a:ext>
            </a:extLst>
          </p:cNvPr>
          <p:cNvSpPr/>
          <p:nvPr/>
        </p:nvSpPr>
        <p:spPr>
          <a:xfrm>
            <a:off x="2269851" y="1847264"/>
            <a:ext cx="2109521" cy="2299962"/>
          </a:xfrm>
          <a:prstGeom prst="roundRect">
            <a:avLst>
              <a:gd name="adj" fmla="val 10667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E6C2004B-61D3-4B9B-88AF-95D52A85B20E}"/>
              </a:ext>
            </a:extLst>
          </p:cNvPr>
          <p:cNvSpPr txBox="1"/>
          <p:nvPr/>
        </p:nvSpPr>
        <p:spPr>
          <a:xfrm>
            <a:off x="2419949" y="2272996"/>
            <a:ext cx="1897302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建立</a:t>
            </a:r>
            <a:r>
              <a:rPr lang="en-US" altLang="zh-TW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/</a:t>
            </a:r>
            <a:r>
              <a:rPr lang="zh-TW" altLang="en-US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匯入虛擬機 </a:t>
            </a:r>
            <a:endParaRPr lang="en-US" altLang="zh-TW" b="1">
              <a:solidFill>
                <a:srgbClr val="09F3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建立虛擬機掛載軟體路由映像檔</a:t>
            </a:r>
            <a:endParaRPr lang="en-US" altLang="zh-TW" sz="1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匯入虛擬裝置</a:t>
            </a:r>
            <a:endParaRPr lang="en-US" altLang="zh-TW" sz="1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DD54B94-D931-4D7B-B61D-E9FFB1BE8E00}"/>
              </a:ext>
            </a:extLst>
          </p:cNvPr>
          <p:cNvSpPr txBox="1"/>
          <p:nvPr/>
        </p:nvSpPr>
        <p:spPr>
          <a:xfrm>
            <a:off x="2541570" y="1233584"/>
            <a:ext cx="365460" cy="788874"/>
          </a:xfrm>
          <a:custGeom>
            <a:avLst/>
            <a:gdLst/>
            <a:ahLst/>
            <a:cxnLst/>
            <a:rect l="l" t="t" r="r" b="b"/>
            <a:pathLst>
              <a:path w="365460" h="788874">
                <a:moveTo>
                  <a:pt x="182729" y="0"/>
                </a:moveTo>
                <a:cubicBezTo>
                  <a:pt x="242997" y="368"/>
                  <a:pt x="288490" y="17440"/>
                  <a:pt x="319208" y="51215"/>
                </a:cubicBezTo>
                <a:cubicBezTo>
                  <a:pt x="349927" y="84991"/>
                  <a:pt x="365331" y="133259"/>
                  <a:pt x="365421" y="196021"/>
                </a:cubicBezTo>
                <a:cubicBezTo>
                  <a:pt x="366211" y="246647"/>
                  <a:pt x="355169" y="295879"/>
                  <a:pt x="332297" y="343719"/>
                </a:cubicBezTo>
                <a:cubicBezTo>
                  <a:pt x="309424" y="391558"/>
                  <a:pt x="269981" y="445249"/>
                  <a:pt x="213967" y="504792"/>
                </a:cubicBezTo>
                <a:cubicBezTo>
                  <a:pt x="178382" y="542854"/>
                  <a:pt x="153885" y="573462"/>
                  <a:pt x="140474" y="596615"/>
                </a:cubicBezTo>
                <a:cubicBezTo>
                  <a:pt x="127062" y="619769"/>
                  <a:pt x="120694" y="641180"/>
                  <a:pt x="121368" y="660850"/>
                </a:cubicBezTo>
                <a:cubicBezTo>
                  <a:pt x="121345" y="663637"/>
                  <a:pt x="121391" y="666423"/>
                  <a:pt x="121507" y="669210"/>
                </a:cubicBezTo>
                <a:cubicBezTo>
                  <a:pt x="121624" y="671997"/>
                  <a:pt x="121949" y="674784"/>
                  <a:pt x="122484" y="677570"/>
                </a:cubicBezTo>
                <a:lnTo>
                  <a:pt x="354290" y="677570"/>
                </a:lnTo>
                <a:lnTo>
                  <a:pt x="354290" y="788874"/>
                </a:lnTo>
                <a:lnTo>
                  <a:pt x="29" y="788874"/>
                </a:lnTo>
                <a:lnTo>
                  <a:pt x="29" y="693153"/>
                </a:lnTo>
                <a:cubicBezTo>
                  <a:pt x="-574" y="650759"/>
                  <a:pt x="8424" y="610451"/>
                  <a:pt x="27023" y="572229"/>
                </a:cubicBezTo>
                <a:cubicBezTo>
                  <a:pt x="45622" y="534006"/>
                  <a:pt x="77443" y="491463"/>
                  <a:pt x="122484" y="444599"/>
                </a:cubicBezTo>
                <a:cubicBezTo>
                  <a:pt x="168504" y="396249"/>
                  <a:pt x="200300" y="353611"/>
                  <a:pt x="217872" y="316687"/>
                </a:cubicBezTo>
                <a:cubicBezTo>
                  <a:pt x="235443" y="279763"/>
                  <a:pt x="243810" y="241027"/>
                  <a:pt x="242974" y="200480"/>
                </a:cubicBezTo>
                <a:cubicBezTo>
                  <a:pt x="242764" y="166040"/>
                  <a:pt x="237047" y="142399"/>
                  <a:pt x="225821" y="129557"/>
                </a:cubicBezTo>
                <a:cubicBezTo>
                  <a:pt x="214594" y="116714"/>
                  <a:pt x="199115" y="110630"/>
                  <a:pt x="179382" y="111303"/>
                </a:cubicBezTo>
                <a:cubicBezTo>
                  <a:pt x="159649" y="111024"/>
                  <a:pt x="144169" y="116877"/>
                  <a:pt x="132943" y="128860"/>
                </a:cubicBezTo>
                <a:cubicBezTo>
                  <a:pt x="121717" y="140843"/>
                  <a:pt x="115999" y="160629"/>
                  <a:pt x="115790" y="188218"/>
                </a:cubicBezTo>
                <a:lnTo>
                  <a:pt x="115790" y="271821"/>
                </a:lnTo>
                <a:lnTo>
                  <a:pt x="29" y="271821"/>
                </a:lnTo>
                <a:lnTo>
                  <a:pt x="29" y="196021"/>
                </a:lnTo>
                <a:cubicBezTo>
                  <a:pt x="118" y="133259"/>
                  <a:pt x="15522" y="84991"/>
                  <a:pt x="46241" y="51215"/>
                </a:cubicBezTo>
                <a:cubicBezTo>
                  <a:pt x="76960" y="17440"/>
                  <a:pt x="122456" y="368"/>
                  <a:pt x="18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>
              <a:defRPr sz="8800">
                <a:latin typeface="Bebas Neue" panose="020B0606020202050201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5E37DD95-A099-41E3-A17B-59B47A87C4FC}"/>
              </a:ext>
            </a:extLst>
          </p:cNvPr>
          <p:cNvSpPr/>
          <p:nvPr/>
        </p:nvSpPr>
        <p:spPr>
          <a:xfrm>
            <a:off x="4651091" y="1847264"/>
            <a:ext cx="2075964" cy="2299962"/>
          </a:xfrm>
          <a:prstGeom prst="roundRect">
            <a:avLst>
              <a:gd name="adj" fmla="val 10667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32E6AE2-ADF2-4DDD-9690-6CF95C688AF7}"/>
              </a:ext>
            </a:extLst>
          </p:cNvPr>
          <p:cNvSpPr txBox="1"/>
          <p:nvPr/>
        </p:nvSpPr>
        <p:spPr>
          <a:xfrm>
            <a:off x="4762623" y="2642328"/>
            <a:ext cx="181350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b="1">
                <a:solidFill>
                  <a:srgbClr val="09F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新增虛擬網路卡：</a:t>
            </a:r>
            <a:endParaRPr lang="en-US" altLang="zh-TW" b="1">
              <a:solidFill>
                <a:srgbClr val="09F3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廣域、區域網路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C201578-7C1F-4F02-B430-6082BC409519}"/>
              </a:ext>
            </a:extLst>
          </p:cNvPr>
          <p:cNvSpPr txBox="1"/>
          <p:nvPr/>
        </p:nvSpPr>
        <p:spPr>
          <a:xfrm>
            <a:off x="4856739" y="1220633"/>
            <a:ext cx="359511" cy="797789"/>
          </a:xfrm>
          <a:custGeom>
            <a:avLst/>
            <a:gdLst/>
            <a:ahLst/>
            <a:cxnLst/>
            <a:rect l="l" t="t" r="r" b="b"/>
            <a:pathLst>
              <a:path w="359511" h="797789">
                <a:moveTo>
                  <a:pt x="182700" y="0"/>
                </a:moveTo>
                <a:cubicBezTo>
                  <a:pt x="242968" y="368"/>
                  <a:pt x="288461" y="17441"/>
                  <a:pt x="319180" y="51220"/>
                </a:cubicBezTo>
                <a:cubicBezTo>
                  <a:pt x="334539" y="68109"/>
                  <a:pt x="346070" y="88623"/>
                  <a:pt x="353772" y="112763"/>
                </a:cubicBezTo>
                <a:lnTo>
                  <a:pt x="359511" y="153902"/>
                </a:lnTo>
                <a:lnTo>
                  <a:pt x="359511" y="275135"/>
                </a:lnTo>
                <a:lnTo>
                  <a:pt x="344660" y="317995"/>
                </a:lnTo>
                <a:cubicBezTo>
                  <a:pt x="330723" y="344205"/>
                  <a:pt x="309062" y="363374"/>
                  <a:pt x="279679" y="375500"/>
                </a:cubicBezTo>
                <a:lnTo>
                  <a:pt x="279679" y="377726"/>
                </a:lnTo>
                <a:cubicBezTo>
                  <a:pt x="310036" y="391243"/>
                  <a:pt x="331975" y="411801"/>
                  <a:pt x="345495" y="439399"/>
                </a:cubicBezTo>
                <a:lnTo>
                  <a:pt x="359511" y="482012"/>
                </a:lnTo>
                <a:lnTo>
                  <a:pt x="359511" y="643893"/>
                </a:lnTo>
                <a:lnTo>
                  <a:pt x="353772" y="685030"/>
                </a:lnTo>
                <a:cubicBezTo>
                  <a:pt x="346070" y="709168"/>
                  <a:pt x="334539" y="729681"/>
                  <a:pt x="319180" y="746570"/>
                </a:cubicBezTo>
                <a:cubicBezTo>
                  <a:pt x="288461" y="780348"/>
                  <a:pt x="242968" y="797421"/>
                  <a:pt x="182700" y="797789"/>
                </a:cubicBezTo>
                <a:cubicBezTo>
                  <a:pt x="122427" y="797421"/>
                  <a:pt x="76931" y="780348"/>
                  <a:pt x="46213" y="746570"/>
                </a:cubicBezTo>
                <a:cubicBezTo>
                  <a:pt x="15494" y="712792"/>
                  <a:pt x="90" y="664516"/>
                  <a:pt x="0" y="601742"/>
                </a:cubicBezTo>
                <a:lnTo>
                  <a:pt x="0" y="537068"/>
                </a:lnTo>
                <a:lnTo>
                  <a:pt x="115761" y="537068"/>
                </a:lnTo>
                <a:lnTo>
                  <a:pt x="115761" y="609547"/>
                </a:lnTo>
                <a:cubicBezTo>
                  <a:pt x="115970" y="637145"/>
                  <a:pt x="121688" y="656937"/>
                  <a:pt x="132914" y="668924"/>
                </a:cubicBezTo>
                <a:cubicBezTo>
                  <a:pt x="144141" y="680910"/>
                  <a:pt x="159620" y="686764"/>
                  <a:pt x="179353" y="686486"/>
                </a:cubicBezTo>
                <a:cubicBezTo>
                  <a:pt x="199086" y="687136"/>
                  <a:pt x="214566" y="681096"/>
                  <a:pt x="225792" y="668366"/>
                </a:cubicBezTo>
                <a:cubicBezTo>
                  <a:pt x="237018" y="655636"/>
                  <a:pt x="242736" y="632313"/>
                  <a:pt x="242945" y="598396"/>
                </a:cubicBezTo>
                <a:lnTo>
                  <a:pt x="242945" y="537068"/>
                </a:lnTo>
                <a:cubicBezTo>
                  <a:pt x="243084" y="501224"/>
                  <a:pt x="236669" y="475625"/>
                  <a:pt x="223700" y="460270"/>
                </a:cubicBezTo>
                <a:cubicBezTo>
                  <a:pt x="210731" y="444915"/>
                  <a:pt x="190370" y="437435"/>
                  <a:pt x="162619" y="437830"/>
                </a:cubicBezTo>
                <a:lnTo>
                  <a:pt x="121339" y="437830"/>
                </a:lnTo>
                <a:lnTo>
                  <a:pt x="121339" y="326526"/>
                </a:lnTo>
                <a:lnTo>
                  <a:pt x="169312" y="326526"/>
                </a:lnTo>
                <a:cubicBezTo>
                  <a:pt x="192392" y="326991"/>
                  <a:pt x="210382" y="321044"/>
                  <a:pt x="223282" y="308684"/>
                </a:cubicBezTo>
                <a:cubicBezTo>
                  <a:pt x="236181" y="296325"/>
                  <a:pt x="242736" y="274765"/>
                  <a:pt x="242945" y="244006"/>
                </a:cubicBezTo>
                <a:lnTo>
                  <a:pt x="242945" y="200516"/>
                </a:lnTo>
                <a:cubicBezTo>
                  <a:pt x="242736" y="166062"/>
                  <a:pt x="237018" y="142412"/>
                  <a:pt x="225792" y="129564"/>
                </a:cubicBezTo>
                <a:cubicBezTo>
                  <a:pt x="214566" y="116716"/>
                  <a:pt x="199086" y="110629"/>
                  <a:pt x="179353" y="111303"/>
                </a:cubicBezTo>
                <a:cubicBezTo>
                  <a:pt x="159620" y="111024"/>
                  <a:pt x="144141" y="116879"/>
                  <a:pt x="132914" y="128867"/>
                </a:cubicBezTo>
                <a:cubicBezTo>
                  <a:pt x="121688" y="140855"/>
                  <a:pt x="115970" y="160649"/>
                  <a:pt x="115761" y="188249"/>
                </a:cubicBezTo>
                <a:lnTo>
                  <a:pt x="115761" y="238430"/>
                </a:lnTo>
                <a:lnTo>
                  <a:pt x="0" y="238430"/>
                </a:lnTo>
                <a:lnTo>
                  <a:pt x="0" y="196055"/>
                </a:lnTo>
                <a:cubicBezTo>
                  <a:pt x="90" y="133277"/>
                  <a:pt x="15494" y="84998"/>
                  <a:pt x="46213" y="51220"/>
                </a:cubicBezTo>
                <a:cubicBezTo>
                  <a:pt x="76931" y="17441"/>
                  <a:pt x="122427" y="368"/>
                  <a:pt x="1827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>
              <a:defRPr sz="8800">
                <a:latin typeface="Bebas Neue" panose="020B0606020202050201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DF0C634A-CF77-47E8-AF8E-F282CA350C52}"/>
              </a:ext>
            </a:extLst>
          </p:cNvPr>
          <p:cNvSpPr/>
          <p:nvPr/>
        </p:nvSpPr>
        <p:spPr>
          <a:xfrm>
            <a:off x="7014736" y="1847264"/>
            <a:ext cx="1662028" cy="2299962"/>
          </a:xfrm>
          <a:prstGeom prst="roundRect">
            <a:avLst>
              <a:gd name="adj" fmla="val 10667"/>
            </a:avLst>
          </a:prstGeom>
          <a:noFill/>
          <a:ln>
            <a:solidFill>
              <a:srgbClr val="09F3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80A2CBED-8E20-4356-A1AE-7DB880281D95}"/>
              </a:ext>
            </a:extLst>
          </p:cNvPr>
          <p:cNvSpPr txBox="1"/>
          <p:nvPr/>
        </p:nvSpPr>
        <p:spPr>
          <a:xfrm>
            <a:off x="7194257" y="2642328"/>
            <a:ext cx="139555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設定區域網路 </a:t>
            </a:r>
            <a:r>
              <a:rPr lang="en-US" altLang="zh-TW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IP</a:t>
            </a:r>
            <a:r>
              <a:rPr lang="zh-TW" altLang="en-US" b="1" dirty="0">
                <a:solidFill>
                  <a:srgbClr val="09F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位址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92EDF558-2D68-45E6-89B2-B5B245C08967}"/>
              </a:ext>
            </a:extLst>
          </p:cNvPr>
          <p:cNvSpPr txBox="1"/>
          <p:nvPr/>
        </p:nvSpPr>
        <p:spPr>
          <a:xfrm>
            <a:off x="7134841" y="1233584"/>
            <a:ext cx="414427" cy="779959"/>
          </a:xfrm>
          <a:custGeom>
            <a:avLst/>
            <a:gdLst/>
            <a:ahLst/>
            <a:cxnLst/>
            <a:rect l="l" t="t" r="r" b="b"/>
            <a:pathLst>
              <a:path w="414427" h="779959">
                <a:moveTo>
                  <a:pt x="231800" y="238487"/>
                </a:moveTo>
                <a:lnTo>
                  <a:pt x="112557" y="527123"/>
                </a:lnTo>
                <a:lnTo>
                  <a:pt x="234029" y="527123"/>
                </a:lnTo>
                <a:lnTo>
                  <a:pt x="234029" y="238487"/>
                </a:lnTo>
                <a:close/>
                <a:moveTo>
                  <a:pt x="222885" y="0"/>
                </a:moveTo>
                <a:lnTo>
                  <a:pt x="356477" y="0"/>
                </a:lnTo>
                <a:lnTo>
                  <a:pt x="356477" y="527123"/>
                </a:lnTo>
                <a:lnTo>
                  <a:pt x="414427" y="527123"/>
                </a:lnTo>
                <a:lnTo>
                  <a:pt x="414427" y="638427"/>
                </a:lnTo>
                <a:lnTo>
                  <a:pt x="356477" y="638427"/>
                </a:lnTo>
                <a:lnTo>
                  <a:pt x="356477" y="779959"/>
                </a:lnTo>
                <a:lnTo>
                  <a:pt x="234029" y="779959"/>
                </a:lnTo>
                <a:lnTo>
                  <a:pt x="234029" y="638427"/>
                </a:lnTo>
                <a:lnTo>
                  <a:pt x="0" y="638427"/>
                </a:lnTo>
                <a:lnTo>
                  <a:pt x="0" y="527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>
              <a:defRPr sz="8800">
                <a:latin typeface="Bebas Neue" panose="020B0606020202050201" pitchFamily="34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39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實際演練拓墣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群組 2" hidden="1">
            <a:extLst>
              <a:ext uri="{FF2B5EF4-FFF2-40B4-BE49-F238E27FC236}">
                <a16:creationId xmlns:a16="http://schemas.microsoft.com/office/drawing/2014/main" id="{076728CA-F0ED-45C6-A64C-7496D6FE6691}"/>
              </a:ext>
            </a:extLst>
          </p:cNvPr>
          <p:cNvGrpSpPr/>
          <p:nvPr/>
        </p:nvGrpSpPr>
        <p:grpSpPr>
          <a:xfrm>
            <a:off x="760703" y="1409296"/>
            <a:ext cx="7998851" cy="3507589"/>
            <a:chOff x="760703" y="1409296"/>
            <a:chExt cx="7998851" cy="350758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703" y="1409296"/>
              <a:ext cx="6138281" cy="350758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890055" y="2402763"/>
              <a:ext cx="2008929" cy="13939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圖片 8" descr="一張含有 美工圖案 的圖片&#10;&#10;自動產生的描述">
              <a:extLst>
                <a:ext uri="{FF2B5EF4-FFF2-40B4-BE49-F238E27FC236}">
                  <a16:creationId xmlns:a16="http://schemas.microsoft.com/office/drawing/2014/main" id="{0341CD66-CEAA-41D1-ABE4-249FB9388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1391" y="2531972"/>
              <a:ext cx="1675408" cy="384821"/>
            </a:xfrm>
            <a:prstGeom prst="rect">
              <a:avLst/>
            </a:prstGeom>
          </p:spPr>
        </p:pic>
        <p:pic>
          <p:nvPicPr>
            <p:cNvPr id="15" name="圖片 9" descr="一張含有 室內, 電腦 的圖片&#10;&#10;自動產生的描述">
              <a:extLst>
                <a:ext uri="{FF2B5EF4-FFF2-40B4-BE49-F238E27FC236}">
                  <a16:creationId xmlns:a16="http://schemas.microsoft.com/office/drawing/2014/main" id="{F7FC2557-D36E-4FFE-A314-EA7B91CBB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1391" y="1888741"/>
              <a:ext cx="1675408" cy="438486"/>
            </a:xfrm>
            <a:prstGeom prst="rect">
              <a:avLst/>
            </a:prstGeom>
          </p:spPr>
        </p:pic>
        <p:pic>
          <p:nvPicPr>
            <p:cNvPr id="16" name="Picture 16" descr="mage result for pfsense 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391" y="3035217"/>
              <a:ext cx="1748163" cy="514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圖形 6">
            <a:extLst>
              <a:ext uri="{FF2B5EF4-FFF2-40B4-BE49-F238E27FC236}">
                <a16:creationId xmlns:a16="http://schemas.microsoft.com/office/drawing/2014/main" id="{59189472-50D0-43C1-B9CF-F3E67AB79D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8047" y="5221451"/>
            <a:ext cx="7715250" cy="3810558"/>
          </a:xfrm>
          <a:prstGeom prst="rect">
            <a:avLst/>
          </a:prstGeom>
        </p:spPr>
      </p:pic>
      <p:cxnSp>
        <p:nvCxnSpPr>
          <p:cNvPr id="10" name="Straight Arrow Connector 1">
            <a:extLst>
              <a:ext uri="{FF2B5EF4-FFF2-40B4-BE49-F238E27FC236}">
                <a16:creationId xmlns:a16="http://schemas.microsoft.com/office/drawing/2014/main" id="{16042EC8-A9AE-4DAA-9D23-A4E4FD469E80}"/>
              </a:ext>
            </a:extLst>
          </p:cNvPr>
          <p:cNvCxnSpPr>
            <a:cxnSpLocks/>
          </p:cNvCxnSpPr>
          <p:nvPr/>
        </p:nvCxnSpPr>
        <p:spPr>
          <a:xfrm>
            <a:off x="7036641" y="6842405"/>
            <a:ext cx="1023401" cy="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id="{2C52A6BE-68FB-4408-BABF-12C85DBDC70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322" y="1255383"/>
            <a:ext cx="7614700" cy="3322820"/>
          </a:xfrm>
          <a:prstGeom prst="rect">
            <a:avLst/>
          </a:prstGeom>
        </p:spPr>
      </p:pic>
      <p:pic>
        <p:nvPicPr>
          <p:cNvPr id="18" name="圖片 17" descr="一張含有 美工圖案 的圖片&#10;&#10;自動產生的描述">
            <a:extLst>
              <a:ext uri="{FF2B5EF4-FFF2-40B4-BE49-F238E27FC236}">
                <a16:creationId xmlns:a16="http://schemas.microsoft.com/office/drawing/2014/main" id="{FC2BEFFC-1CE1-4ADB-93CD-1701A1FF4AA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514" y="1986992"/>
            <a:ext cx="1089564" cy="250260"/>
          </a:xfrm>
          <a:prstGeom prst="rect">
            <a:avLst/>
          </a:prstGeom>
        </p:spPr>
      </p:pic>
      <p:pic>
        <p:nvPicPr>
          <p:cNvPr id="19" name="Picture 16" descr="mage result for pfsense png">
            <a:extLst>
              <a:ext uri="{FF2B5EF4-FFF2-40B4-BE49-F238E27FC236}">
                <a16:creationId xmlns:a16="http://schemas.microsoft.com/office/drawing/2014/main" id="{2282638B-89A4-41AA-86A3-4032AD377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515" y="2397537"/>
            <a:ext cx="1089563" cy="32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5B364BD3-3FD1-4C84-9DB8-7071B5BAA4FE}"/>
              </a:ext>
            </a:extLst>
          </p:cNvPr>
          <p:cNvSpPr txBox="1"/>
          <p:nvPr/>
        </p:nvSpPr>
        <p:spPr>
          <a:xfrm>
            <a:off x="810978" y="1546085"/>
            <a:ext cx="1123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zh-TW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711904E-4410-4DA8-A980-6D6BA6756FB2}"/>
              </a:ext>
            </a:extLst>
          </p:cNvPr>
          <p:cNvSpPr txBox="1"/>
          <p:nvPr/>
        </p:nvSpPr>
        <p:spPr>
          <a:xfrm>
            <a:off x="3363303" y="2386904"/>
            <a:ext cx="890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NIC</a:t>
            </a:r>
            <a:endParaRPr lang="zh-TW" altLang="en-US" sz="1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D0E44C3-0A7E-4BCD-BC47-2C152250D74E}"/>
              </a:ext>
            </a:extLst>
          </p:cNvPr>
          <p:cNvSpPr txBox="1"/>
          <p:nvPr/>
        </p:nvSpPr>
        <p:spPr>
          <a:xfrm>
            <a:off x="4027517" y="2311546"/>
            <a:ext cx="974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Switch</a:t>
            </a:r>
            <a:endParaRPr lang="zh-TW" altLang="en-US" sz="1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B2E4DD5-B068-4640-AE88-E3987AF660E2}"/>
              </a:ext>
            </a:extLst>
          </p:cNvPr>
          <p:cNvSpPr txBox="1"/>
          <p:nvPr/>
        </p:nvSpPr>
        <p:spPr>
          <a:xfrm>
            <a:off x="4027517" y="2996021"/>
            <a:ext cx="974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Switch</a:t>
            </a:r>
            <a:endParaRPr lang="zh-TW" altLang="en-US" sz="1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B17ABFCD-5F86-4E88-87FC-BF496183D065}"/>
              </a:ext>
            </a:extLst>
          </p:cNvPr>
          <p:cNvSpPr txBox="1"/>
          <p:nvPr/>
        </p:nvSpPr>
        <p:spPr>
          <a:xfrm>
            <a:off x="5388926" y="1488631"/>
            <a:ext cx="1039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Virtual_NIC_1 (WAN)</a:t>
            </a:r>
            <a:endParaRPr lang="zh-TW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53252488-1AA6-4C7D-832B-B6E8CA02039E}"/>
              </a:ext>
            </a:extLst>
          </p:cNvPr>
          <p:cNvSpPr txBox="1"/>
          <p:nvPr/>
        </p:nvSpPr>
        <p:spPr>
          <a:xfrm>
            <a:off x="5433691" y="2910341"/>
            <a:ext cx="1223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Virtual_NIC_2 (LAN)</a:t>
            </a:r>
            <a:endParaRPr lang="zh-TW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6AFDDCD-4CD5-43F6-9702-79D7DF845291}"/>
              </a:ext>
            </a:extLst>
          </p:cNvPr>
          <p:cNvSpPr txBox="1"/>
          <p:nvPr/>
        </p:nvSpPr>
        <p:spPr>
          <a:xfrm>
            <a:off x="6541782" y="2750519"/>
            <a:ext cx="626145" cy="34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endParaRPr lang="zh-TW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D28C0BA-54A8-495D-A54A-DFBCD21A36EA}"/>
              </a:ext>
            </a:extLst>
          </p:cNvPr>
          <p:cNvSpPr txBox="1"/>
          <p:nvPr/>
        </p:nvSpPr>
        <p:spPr>
          <a:xfrm>
            <a:off x="5882608" y="4258796"/>
            <a:ext cx="974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endParaRPr lang="zh-TW" altLang="en-US" sz="1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20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897</Words>
  <Application>Microsoft Office PowerPoint</Application>
  <PresentationFormat>如螢幕大小 (16:9)</PresentationFormat>
  <Paragraphs>150</Paragraphs>
  <Slides>13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Bebas Neue</vt:lpstr>
      <vt:lpstr>微軟正黑體</vt:lpstr>
      <vt:lpstr>新細明體</vt:lpstr>
      <vt:lpstr>Arial</vt:lpstr>
      <vt:lpstr>Calibri</vt:lpstr>
      <vt:lpstr>Office 佈景主題</vt:lpstr>
      <vt:lpstr>PowerPoint 簡報</vt:lpstr>
      <vt:lpstr>大綱</vt:lpstr>
      <vt:lpstr>軟體路由</vt:lpstr>
      <vt:lpstr>您可能需要軟體路由…</vt:lpstr>
      <vt:lpstr>NAS 玩轉軟體路由器</vt:lpstr>
      <vt:lpstr>路由拓墣 – NAS + 軟體路由</vt:lpstr>
      <vt:lpstr>軟體路由</vt:lpstr>
      <vt:lpstr>佈署軟體路由</vt:lpstr>
      <vt:lpstr>實際演練拓墣</vt:lpstr>
      <vt:lpstr>Demo</vt:lpstr>
      <vt:lpstr>OpenWrt – 設定</vt:lpstr>
      <vt:lpstr>pfSense – 設定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胡燕蓉</dc:creator>
  <cp:lastModifiedBy>QNAP_Mili Wang</cp:lastModifiedBy>
  <cp:revision>2</cp:revision>
  <dcterms:modified xsi:type="dcterms:W3CDTF">2019-06-06T06:05:11Z</dcterms:modified>
</cp:coreProperties>
</file>