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</p:sldMasterIdLst>
  <p:notesMasterIdLst>
    <p:notesMasterId r:id="rId32"/>
  </p:notesMasterIdLst>
  <p:handoutMasterIdLst>
    <p:handoutMasterId r:id="rId33"/>
  </p:handoutMasterIdLst>
  <p:sldIdLst>
    <p:sldId id="369" r:id="rId2"/>
    <p:sldId id="376" r:id="rId3"/>
    <p:sldId id="383" r:id="rId4"/>
    <p:sldId id="377" r:id="rId5"/>
    <p:sldId id="355" r:id="rId6"/>
    <p:sldId id="362" r:id="rId7"/>
    <p:sldId id="335" r:id="rId8"/>
    <p:sldId id="354" r:id="rId9"/>
    <p:sldId id="379" r:id="rId10"/>
    <p:sldId id="380" r:id="rId11"/>
    <p:sldId id="382" r:id="rId12"/>
    <p:sldId id="363" r:id="rId13"/>
    <p:sldId id="341" r:id="rId14"/>
    <p:sldId id="334" r:id="rId15"/>
    <p:sldId id="333" r:id="rId16"/>
    <p:sldId id="323" r:id="rId17"/>
    <p:sldId id="339" r:id="rId18"/>
    <p:sldId id="480" r:id="rId19"/>
    <p:sldId id="503" r:id="rId20"/>
    <p:sldId id="506" r:id="rId21"/>
    <p:sldId id="385" r:id="rId22"/>
    <p:sldId id="350" r:id="rId23"/>
    <p:sldId id="308" r:id="rId24"/>
    <p:sldId id="303" r:id="rId25"/>
    <p:sldId id="345" r:id="rId26"/>
    <p:sldId id="357" r:id="rId27"/>
    <p:sldId id="349" r:id="rId28"/>
    <p:sldId id="388" r:id="rId29"/>
    <p:sldId id="389" r:id="rId30"/>
    <p:sldId id="507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微軟正黑體" panose="020B0604030504040204" pitchFamily="34" charset="-120"/>
      <p:regular r:id="rId40"/>
      <p:bold r:id="rId41"/>
    </p:embeddedFont>
    <p:embeddedFont>
      <p:font typeface="微軟正黑體" panose="020B0604030504040204" pitchFamily="34" charset="-120"/>
      <p:regular r:id="rId40"/>
      <p:bold r:id="rId41"/>
    </p:embeddedFont>
    <p:embeddedFont>
      <p:font typeface="新細明體" panose="02020500000000000000" pitchFamily="18" charset="-120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F8E1"/>
    <a:srgbClr val="09F7E1"/>
    <a:srgbClr val="53E3DE"/>
    <a:srgbClr val="298F8A"/>
    <a:srgbClr val="1CACA9"/>
    <a:srgbClr val="AEED59"/>
    <a:srgbClr val="165D92"/>
    <a:srgbClr val="7ABBEB"/>
    <a:srgbClr val="2DD52D"/>
    <a:srgbClr val="3CD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EC7AD-BC31-24AE-AFF4-A1C0CCB26BCA}" v="44" dt="2019-06-04T03:04:46.622"/>
    <p1510:client id="{2CAC1620-7557-4759-92A1-9A92E237360C}" v="1457" dt="2019-06-03T09:10:37.919"/>
    <p1510:client id="{37BACA12-82FF-1691-5A4E-16C96D4FC16C}" vWet="2" dt="2019-06-04T02:33:07.262"/>
    <p1510:client id="{45D47F8A-BD89-5540-9CE6-AF11A69BF0A0}" v="2242" vWet="2344" dt="2019-06-04T02:31:34.286"/>
    <p1510:client id="{61086DB5-F260-ABE9-E3F1-6F45F753A5EF}" v="269" dt="2019-06-04T06:31:03.325"/>
    <p1510:client id="{7030684B-4D9B-4591-854C-95A816F8C3ED}" v="349" dt="2019-06-04T08:56:35.838"/>
    <p1510:client id="{B8AA9FB8-5801-E278-06A2-46CCA8D45559}" v="9" dt="2019-06-04T06:35:41.038"/>
    <p1510:client id="{B8B45316-885A-4BB7-E898-E6DF73D58E22}" vWet="2" dt="2019-06-04T02:37:18.875"/>
    <p1510:client id="{C0C308A8-1A09-FEA4-E993-871DE389539E}" v="40" dt="2019-06-04T03:12:27.171"/>
    <p1510:client id="{D3CC305F-FEF5-094E-A682-42077A6EAEED}" v="2" dt="2019-06-04T05:50:20.973"/>
    <p1510:client id="{E06DC4A5-535B-FF8B-C7B5-C35907BC87AB}" vWet="4" dt="2019-06-04T05:46:40.342"/>
    <p1510:client id="{E31EB478-16EE-F7E3-297D-2E99D44FD054}" v="15" dt="2019-06-04T03:23:39.750"/>
  </p1510:revLst>
</p1510:revInfo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77" y="7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CBBF772-8B41-4970-BC89-B3061506EE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1F55C7B-BC72-408C-9A34-D96B691884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5AFB8-0B7C-4A99-94AE-C310D1BD4E38}" type="datetimeFigureOut">
              <a:rPr lang="zh-TW" altLang="en-US" smtClean="0"/>
              <a:t>2019/6/4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DF87DE-9409-44F4-9CD8-C75650C432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D35C00-D222-435B-A998-041C83574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FF596-97CB-4505-B3B6-8B621BD02D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0375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gure-eight.com/dataset/open-images-annotated-with-bounding-boxes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academictorrents.com/details/9e9194e21ce045deee8d811481b4cd676b20b06b" TargetMode="External"/><Relationship Id="rId4" Type="http://schemas.openxmlformats.org/officeDocument/2006/relationships/hyperlink" Target="https://storage.googleapis.com/openimages/web/download.html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storage.techtarget.com/tip/FC-technology-still-dominates-enterprise-storage-networkin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2e74f1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e2e74f1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6911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3472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2761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>
                <a:latin typeface="Calibri"/>
                <a:cs typeface="Calibri"/>
              </a:rPr>
              <a:t>請確認</a:t>
            </a:r>
            <a:r>
              <a:rPr lang="en-US" altLang="zh-TW">
                <a:latin typeface="新細明體"/>
                <a:ea typeface="新細明體"/>
                <a:cs typeface="Calibri"/>
              </a:rPr>
              <a:t>   QTS   4.3.5   的 UI </a:t>
            </a:r>
            <a:r>
              <a:rPr lang="en-US" altLang="zh-TW" err="1">
                <a:latin typeface="新細明體"/>
                <a:ea typeface="新細明體"/>
                <a:cs typeface="Calibri"/>
              </a:rPr>
              <a:t>要不要換</a:t>
            </a:r>
            <a:r>
              <a:rPr lang="en-US" altLang="zh-TW">
                <a:latin typeface="新細明體"/>
                <a:ea typeface="新細明體"/>
                <a:cs typeface="Calibri"/>
              </a:rPr>
              <a:t> (by Teresa)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757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>
                <a:hlinkClick r:id="rId3"/>
              </a:rPr>
              <a:t>https://www.figure-eight.com/dataset/open-images-annotated-with-bounding-boxes/</a:t>
            </a:r>
            <a:endParaRPr lang="zh-TW" altLang="en-US">
              <a:hlinkClick r:id="rId3"/>
            </a:endParaRPr>
          </a:p>
          <a:p>
            <a:pPr>
              <a:buNone/>
            </a:pPr>
            <a:r>
              <a:rPr lang="en-US" altLang="zh-TW">
                <a:hlinkClick r:id="rId4"/>
              </a:rPr>
              <a:t>https://storage.googleapis.com/openimages/web/download.html</a:t>
            </a:r>
            <a:endParaRPr lang="zh-TW"/>
          </a:p>
          <a:p>
            <a:pPr>
              <a:buNone/>
            </a:pPr>
            <a:r>
              <a:rPr lang="en-US">
                <a:hlinkClick r:id="rId5"/>
              </a:rPr>
              <a:t>http://academictorrents.com/details/9e9194e21ce045deee8d811481b4cd676b20b06b</a:t>
            </a:r>
          </a:p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7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7046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</a:t>
            </a:r>
            <a:r>
              <a:rPr lang="en-US" err="1"/>
              <a:t>ark.intel.com</a:t>
            </a:r>
            <a:r>
              <a:rPr lang="en-US"/>
              <a:t>/products/147526/Intel-Optane-SSD-905P-Series-1-5TB-2-5in-PCIe-x4-3D-XPoint-</a:t>
            </a:r>
          </a:p>
        </p:txBody>
      </p:sp>
    </p:spTree>
    <p:extLst>
      <p:ext uri="{BB962C8B-B14F-4D97-AF65-F5344CB8AC3E}">
        <p14:creationId xmlns:p14="http://schemas.microsoft.com/office/powerpoint/2010/main" val="2398457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491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53531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CPU</a:t>
            </a:r>
            <a:r>
              <a:rPr lang="zh-CN" altLang="en-US"/>
              <a:t>左右各四條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26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69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839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https://searchstorage.techtarget.com/tip/FC-technology-still-dominates-enterprise-storage-networking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208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-1110" y="0"/>
            <a:ext cx="9146218" cy="51563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2" cy="514349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4C25BC9-B784-4989-A205-40C1E1933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985737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0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2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D0919CD4-3B6B-4749-BB5F-27CA22F0D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985737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51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3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38546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標題及物件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580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0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F7BC9EC-4A0B-4B42-8B01-2F61C608509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0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47D4BB1-BA6F-4C42-A3E1-25A52A27ED77}"/>
              </a:ext>
            </a:extLst>
          </p:cNvPr>
          <p:cNvSpPr/>
          <p:nvPr userDrawn="1"/>
        </p:nvSpPr>
        <p:spPr>
          <a:xfrm>
            <a:off x="215537" y="453956"/>
            <a:ext cx="8739052" cy="4496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028FB1D-A917-45C8-9604-AFED5D8EE1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"/>
          <a:stretch>
            <a:fillRect/>
          </a:stretch>
        </p:blipFill>
        <p:spPr>
          <a:xfrm>
            <a:off x="215537" y="1302741"/>
            <a:ext cx="8739052" cy="3648082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7CD19C05-F6EC-440E-B350-3408636BCC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510" y="0"/>
            <a:ext cx="9023490" cy="13800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506962"/>
            <a:ext cx="8229600" cy="493563"/>
          </a:xfrm>
        </p:spPr>
        <p:txBody>
          <a:bodyPr/>
          <a:lstStyle>
            <a:lvl1pPr>
              <a:defRPr sz="3600" b="1">
                <a:solidFill>
                  <a:srgbClr val="09005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0213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5237"/>
            <a:ext cx="9142153" cy="514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9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3" y="10473"/>
            <a:ext cx="9142151" cy="514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5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79D3CA2-2DD6-4142-B38B-6DECDCEC44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2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2619"/>
            <a:ext cx="9142153" cy="514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4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>
  <p:cSld name="6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3262"/>
            <a:ext cx="9142153" cy="514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0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 userDrawn="1">
  <p:cSld name="4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圖片 2">
            <a:extLst>
              <a:ext uri="{FF2B5EF4-FFF2-40B4-BE49-F238E27FC236}">
                <a16:creationId xmlns:a16="http://schemas.microsoft.com/office/drawing/2014/main" id="{458FD1CD-7D27-445E-824A-1B09BD42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" y="3761"/>
            <a:ext cx="9142153" cy="5142461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8515BEF-0ED3-4C82-AD4F-E7A1B6866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EBB4DFD6-915C-4050-8CF0-3A4EF9FA70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44E0F68-E0C5-4EA6-95E3-0E179BDB2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86251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1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2785"/>
            <a:ext cx="9142223" cy="513792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12435FB-EDF6-4065-AC0C-B1C5D53CFA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985737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5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23EAAA-C563-43A2-8605-CFD3FB451E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2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66FA0D0-C2B5-4B85-B6A9-72E228DD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0"/>
            <a:ext cx="7886700" cy="862519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A1E7CD6-9635-4158-BF89-6314119B35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4C25BC9-B784-4989-A205-40C1E1933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12"/>
          <a:stretch/>
        </p:blipFill>
        <p:spPr>
          <a:xfrm>
            <a:off x="0" y="959795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0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17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84" r:id="rId3"/>
    <p:sldLayoutId id="2147483681" r:id="rId4"/>
    <p:sldLayoutId id="2147483683" r:id="rId5"/>
    <p:sldLayoutId id="2147483706" r:id="rId6"/>
    <p:sldLayoutId id="2147483703" r:id="rId7"/>
    <p:sldLayoutId id="2147483704" r:id="rId8"/>
    <p:sldLayoutId id="2147483688" r:id="rId9"/>
    <p:sldLayoutId id="2147483705" r:id="rId10"/>
    <p:sldLayoutId id="2147483702" r:id="rId11"/>
    <p:sldLayoutId id="2147483701" r:id="rId12"/>
    <p:sldLayoutId id="2147483700" r:id="rId13"/>
    <p:sldLayoutId id="214748370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tiff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tiff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tiff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tiff"/><Relationship Id="rId3" Type="http://schemas.openxmlformats.org/officeDocument/2006/relationships/image" Target="../media/image71.png"/><Relationship Id="rId7" Type="http://schemas.openxmlformats.org/officeDocument/2006/relationships/image" Target="../media/image75.tif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svg"/><Relationship Id="rId2" Type="http://schemas.openxmlformats.org/officeDocument/2006/relationships/image" Target="../media/image29.png"/><Relationship Id="rId16" Type="http://schemas.openxmlformats.org/officeDocument/2006/relationships/image" Target="../media/image95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sv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svg"/><Relationship Id="rId4" Type="http://schemas.openxmlformats.org/officeDocument/2006/relationships/image" Target="../media/image83.svg"/><Relationship Id="rId9" Type="http://schemas.openxmlformats.org/officeDocument/2006/relationships/image" Target="../media/image88.png"/><Relationship Id="rId14" Type="http://schemas.openxmlformats.org/officeDocument/2006/relationships/image" Target="../media/image93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7.sv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6.png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24" Type="http://schemas.openxmlformats.org/officeDocument/2006/relationships/image" Target="../media/image118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23" Type="http://schemas.openxmlformats.org/officeDocument/2006/relationships/image" Target="../media/image117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26.svg"/><Relationship Id="rId3" Type="http://schemas.openxmlformats.org/officeDocument/2006/relationships/image" Target="../media/image120.png"/><Relationship Id="rId7" Type="http://schemas.openxmlformats.org/officeDocument/2006/relationships/image" Target="../media/image117.png"/><Relationship Id="rId12" Type="http://schemas.openxmlformats.org/officeDocument/2006/relationships/image" Target="../media/image125.png"/><Relationship Id="rId17" Type="http://schemas.openxmlformats.org/officeDocument/2006/relationships/image" Target="../media/image129.png"/><Relationship Id="rId2" Type="http://schemas.openxmlformats.org/officeDocument/2006/relationships/image" Target="../media/image119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6.png"/><Relationship Id="rId11" Type="http://schemas.openxmlformats.org/officeDocument/2006/relationships/image" Target="../media/image124.svg"/><Relationship Id="rId5" Type="http://schemas.openxmlformats.org/officeDocument/2006/relationships/image" Target="../media/image122.png"/><Relationship Id="rId15" Type="http://schemas.openxmlformats.org/officeDocument/2006/relationships/image" Target="../media/image128.svg"/><Relationship Id="rId10" Type="http://schemas.openxmlformats.org/officeDocument/2006/relationships/image" Target="../media/image123.png"/><Relationship Id="rId4" Type="http://schemas.openxmlformats.org/officeDocument/2006/relationships/image" Target="../media/image121.png"/><Relationship Id="rId9" Type="http://schemas.openxmlformats.org/officeDocument/2006/relationships/image" Target="../media/image106.png"/><Relationship Id="rId14" Type="http://schemas.openxmlformats.org/officeDocument/2006/relationships/image" Target="../media/image1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sv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3.svg"/><Relationship Id="rId4" Type="http://schemas.openxmlformats.org/officeDocument/2006/relationships/image" Target="../media/image1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tiff"/><Relationship Id="rId7" Type="http://schemas.openxmlformats.org/officeDocument/2006/relationships/image" Target="../media/image27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tif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148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C023A-423C-4A79-BF9A-097D753E9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60" y="39303"/>
            <a:ext cx="7886700" cy="862519"/>
          </a:xfrm>
        </p:spPr>
        <p:txBody>
          <a:bodyPr/>
          <a:lstStyle/>
          <a:p>
            <a:r>
              <a:rPr lang="en-US" altLang="zh-CN"/>
              <a:t>Top View</a:t>
            </a:r>
            <a:endParaRPr lang="zh-CN" altLang="en-US"/>
          </a:p>
        </p:txBody>
      </p:sp>
      <p:pic>
        <p:nvPicPr>
          <p:cNvPr id="4" name="Picture 4" descr="图片包含 室内, 橱柜, 墙壁&#10;&#10;已生成高可信度的说明">
            <a:extLst>
              <a:ext uri="{FF2B5EF4-FFF2-40B4-BE49-F238E27FC236}">
                <a16:creationId xmlns:a16="http://schemas.microsoft.com/office/drawing/2014/main" id="{81878568-1427-47A6-8171-20DDEFC29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5311" y="2087186"/>
            <a:ext cx="4177781" cy="3037043"/>
          </a:xfrm>
          <a:prstGeom prst="rect">
            <a:avLst/>
          </a:prstGeom>
          <a:effectLst>
            <a:outerShdw blurRad="241300" dist="177800" dir="1302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6C006B-7725-49B6-B5CA-E1B4D353965D}"/>
              </a:ext>
            </a:extLst>
          </p:cNvPr>
          <p:cNvSpPr txBox="1"/>
          <p:nvPr/>
        </p:nvSpPr>
        <p:spPr>
          <a:xfrm>
            <a:off x="6681808" y="1315600"/>
            <a:ext cx="263112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x</a:t>
            </a:r>
            <a:r>
              <a:rPr 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6+2 pin PCIe power connector 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2FED829-FFE6-4CE5-83BA-EC5AB1771972}"/>
              </a:ext>
            </a:extLst>
          </p:cNvPr>
          <p:cNvGrpSpPr/>
          <p:nvPr/>
        </p:nvGrpSpPr>
        <p:grpSpPr>
          <a:xfrm>
            <a:off x="3841279" y="1891946"/>
            <a:ext cx="4823868" cy="2163710"/>
            <a:chOff x="3677057" y="2007176"/>
            <a:chExt cx="4823868" cy="2163710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2DCA2D35-5B73-4ADE-BCBC-34B6B1F664C3}"/>
                </a:ext>
              </a:extLst>
            </p:cNvPr>
            <p:cNvSpPr/>
            <p:nvPr/>
          </p:nvSpPr>
          <p:spPr>
            <a:xfrm>
              <a:off x="6517586" y="2007176"/>
              <a:ext cx="1983339" cy="1983339"/>
            </a:xfrm>
            <a:prstGeom prst="ellipse">
              <a:avLst/>
            </a:prstGeom>
            <a:solidFill>
              <a:srgbClr val="09F8E1">
                <a:alpha val="34000"/>
              </a:srgbClr>
            </a:solidFill>
            <a:ln>
              <a:solidFill>
                <a:srgbClr val="09F8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1" name="群組 50">
              <a:extLst>
                <a:ext uri="{FF2B5EF4-FFF2-40B4-BE49-F238E27FC236}">
                  <a16:creationId xmlns:a16="http://schemas.microsoft.com/office/drawing/2014/main" id="{C1771C39-D025-4764-B2C9-FDC0DE8B5996}"/>
                </a:ext>
              </a:extLst>
            </p:cNvPr>
            <p:cNvGrpSpPr/>
            <p:nvPr/>
          </p:nvGrpSpPr>
          <p:grpSpPr>
            <a:xfrm>
              <a:off x="6577713" y="2072295"/>
              <a:ext cx="1849178" cy="2098591"/>
              <a:chOff x="6058756" y="3087787"/>
              <a:chExt cx="1491961" cy="1693193"/>
            </a:xfrm>
          </p:grpSpPr>
          <p:pic>
            <p:nvPicPr>
              <p:cNvPr id="9" name="圖形 27">
                <a:extLst>
                  <a:ext uri="{FF2B5EF4-FFF2-40B4-BE49-F238E27FC236}">
                    <a16:creationId xmlns:a16="http://schemas.microsoft.com/office/drawing/2014/main" id="{31F102AB-9E8F-4062-BC9D-E50A2101EB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058756" y="3087787"/>
                <a:ext cx="1491961" cy="1491961"/>
              </a:xfrm>
              <a:prstGeom prst="rect">
                <a:avLst/>
              </a:prstGeom>
            </p:spPr>
          </p:pic>
          <p:pic>
            <p:nvPicPr>
              <p:cNvPr id="10" name="圖片 3">
                <a:extLst>
                  <a:ext uri="{FF2B5EF4-FFF2-40B4-BE49-F238E27FC236}">
                    <a16:creationId xmlns:a16="http://schemas.microsoft.com/office/drawing/2014/main" id="{A3134318-F3A9-4E4F-BCD2-F38282707E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24596" y="3179264"/>
                <a:ext cx="1366935" cy="1601716"/>
              </a:xfrm>
              <a:prstGeom prst="rect">
                <a:avLst/>
              </a:prstGeom>
            </p:spPr>
          </p:pic>
        </p:grpSp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44DF79EA-25C6-4DEB-B17B-10F0ACEDE42A}"/>
                </a:ext>
              </a:extLst>
            </p:cNvPr>
            <p:cNvSpPr/>
            <p:nvPr/>
          </p:nvSpPr>
          <p:spPr>
            <a:xfrm>
              <a:off x="3677057" y="2871307"/>
              <a:ext cx="976983" cy="976983"/>
            </a:xfrm>
            <a:prstGeom prst="ellipse">
              <a:avLst/>
            </a:prstGeom>
            <a:solidFill>
              <a:srgbClr val="09F8E1">
                <a:alpha val="34000"/>
              </a:srgbClr>
            </a:solidFill>
            <a:ln>
              <a:solidFill>
                <a:srgbClr val="09F8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CA6E1CB7-9531-441D-B013-B45D8DCF7E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1549" y="2053122"/>
              <a:ext cx="3182393" cy="840685"/>
            </a:xfrm>
            <a:prstGeom prst="line">
              <a:avLst/>
            </a:prstGeom>
            <a:ln w="19050">
              <a:solidFill>
                <a:srgbClr val="09F8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32DE88E5-7748-4A37-92C8-5AB7BDB12F5D}"/>
                </a:ext>
              </a:extLst>
            </p:cNvPr>
            <p:cNvCxnSpPr>
              <a:cxnSpLocks/>
              <a:stCxn id="3" idx="4"/>
            </p:cNvCxnSpPr>
            <p:nvPr/>
          </p:nvCxnSpPr>
          <p:spPr>
            <a:xfrm>
              <a:off x="4165549" y="3848290"/>
              <a:ext cx="3294791" cy="142225"/>
            </a:xfrm>
            <a:prstGeom prst="line">
              <a:avLst/>
            </a:prstGeom>
            <a:ln w="19050">
              <a:solidFill>
                <a:srgbClr val="09F8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3F2C5A7-B2B4-45A5-8A34-3920BEF0DB78}"/>
              </a:ext>
            </a:extLst>
          </p:cNvPr>
          <p:cNvSpPr txBox="1"/>
          <p:nvPr/>
        </p:nvSpPr>
        <p:spPr>
          <a:xfrm>
            <a:off x="289405" y="1681637"/>
            <a:ext cx="263112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latin typeface="微軟正黑體"/>
                <a:ea typeface="微軟正黑體"/>
              </a:rPr>
              <a:t>Four PCIe Gen3 x8 </a:t>
            </a:r>
            <a:r>
              <a:rPr lang="en-US" altLang="zh-CN" sz="1600" b="1">
                <a:solidFill>
                  <a:schemeClr val="bg1"/>
                </a:solidFill>
                <a:latin typeface="微軟正黑體"/>
                <a:ea typeface="微軟正黑體"/>
              </a:rPr>
              <a:t>slot</a:t>
            </a:r>
            <a:endParaRPr lang="zh-CN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15" name="Straight Connector 7">
            <a:extLst>
              <a:ext uri="{FF2B5EF4-FFF2-40B4-BE49-F238E27FC236}">
                <a16:creationId xmlns:a16="http://schemas.microsoft.com/office/drawing/2014/main" id="{4A7FBEAD-0121-704B-A00B-7E801002FDC8}"/>
              </a:ext>
            </a:extLst>
          </p:cNvPr>
          <p:cNvCxnSpPr/>
          <p:nvPr/>
        </p:nvCxnSpPr>
        <p:spPr>
          <a:xfrm>
            <a:off x="2611471" y="2344662"/>
            <a:ext cx="0" cy="301083"/>
          </a:xfrm>
          <a:prstGeom prst="line">
            <a:avLst/>
          </a:prstGeom>
          <a:ln w="28575">
            <a:solidFill>
              <a:srgbClr val="FF3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0">
            <a:extLst>
              <a:ext uri="{FF2B5EF4-FFF2-40B4-BE49-F238E27FC236}">
                <a16:creationId xmlns:a16="http://schemas.microsoft.com/office/drawing/2014/main" id="{F6D3CFD7-7194-B24A-AE32-DADB06A0E259}"/>
              </a:ext>
            </a:extLst>
          </p:cNvPr>
          <p:cNvCxnSpPr>
            <a:cxnSpLocks/>
          </p:cNvCxnSpPr>
          <p:nvPr/>
        </p:nvCxnSpPr>
        <p:spPr>
          <a:xfrm>
            <a:off x="2608637" y="2481352"/>
            <a:ext cx="2070602" cy="36781"/>
          </a:xfrm>
          <a:prstGeom prst="straightConnector1">
            <a:avLst/>
          </a:prstGeom>
          <a:ln w="28575">
            <a:solidFill>
              <a:srgbClr val="FA585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1">
            <a:extLst>
              <a:ext uri="{FF2B5EF4-FFF2-40B4-BE49-F238E27FC236}">
                <a16:creationId xmlns:a16="http://schemas.microsoft.com/office/drawing/2014/main" id="{29F3113C-AF85-4440-A7FA-CF577B6B0D73}"/>
              </a:ext>
            </a:extLst>
          </p:cNvPr>
          <p:cNvSpPr txBox="1"/>
          <p:nvPr/>
        </p:nvSpPr>
        <p:spPr>
          <a:xfrm>
            <a:off x="3026998" y="2327906"/>
            <a:ext cx="891591" cy="307777"/>
          </a:xfrm>
          <a:prstGeom prst="rect">
            <a:avLst/>
          </a:prstGeom>
          <a:solidFill>
            <a:srgbClr val="FA5854"/>
          </a:solidFill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330 mm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AB842462-3EF0-BD4A-8D64-23A7E3F57377}"/>
              </a:ext>
            </a:extLst>
          </p:cNvPr>
          <p:cNvSpPr/>
          <p:nvPr/>
        </p:nvSpPr>
        <p:spPr>
          <a:xfrm>
            <a:off x="154967" y="1986888"/>
            <a:ext cx="20829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en-US" altLang="zh-CN" sz="1600" b="1">
                <a:solidFill>
                  <a:schemeClr val="bg1"/>
                </a:solidFill>
                <a:ea typeface="微軟正黑體" panose="020B0604030504040204" pitchFamily="34" charset="-120"/>
              </a:rPr>
              <a:t>Max depth 330mm</a:t>
            </a:r>
          </a:p>
          <a:p>
            <a:pPr marL="266700" lvl="0" indent="-139700">
              <a:buClr>
                <a:srgbClr val="F2F2F2"/>
              </a:buClr>
              <a:buSzPts val="1600"/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ea typeface="微軟正黑體" panose="020B0604030504040204" pitchFamily="34" charset="-120"/>
              </a:rPr>
              <a:t>Fit for GPU cards in the market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8F13F423-D2A0-1C46-894D-07CA70D21FC5}"/>
              </a:ext>
            </a:extLst>
          </p:cNvPr>
          <p:cNvSpPr/>
          <p:nvPr/>
        </p:nvSpPr>
        <p:spPr>
          <a:xfrm>
            <a:off x="3067467" y="1093062"/>
            <a:ext cx="3173836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en-US" altLang="zh-CN" sz="1600" b="1">
                <a:solidFill>
                  <a:schemeClr val="bg1"/>
                </a:solidFill>
                <a:ea typeface="微軟正黑體" panose="020B0604030504040204" pitchFamily="34" charset="-120"/>
              </a:rPr>
              <a:t>3x 12 cm cooling fan</a:t>
            </a:r>
          </a:p>
          <a:p>
            <a:pPr marL="266700" lvl="0" indent="-139700">
              <a:buClr>
                <a:srgbClr val="F2F2F2"/>
              </a:buClr>
              <a:buSzPts val="1600"/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ea typeface="微軟正黑體" panose="020B0604030504040204" pitchFamily="34" charset="-120"/>
              </a:rPr>
              <a:t>Front-to-back airflow for HDD and GPU cards</a:t>
            </a:r>
          </a:p>
          <a:p>
            <a:pPr marL="266700" lvl="0" indent="-139700">
              <a:buClr>
                <a:srgbClr val="F2F2F2"/>
              </a:buClr>
              <a:buSzPts val="1600"/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ea typeface="微軟正黑體" panose="020B0604030504040204" pitchFamily="34" charset="-120"/>
              </a:rPr>
              <a:t>12cm quiet cooling fans</a:t>
            </a:r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936B591A-F82D-AE4A-B5A7-8CFC990F1B08}"/>
              </a:ext>
            </a:extLst>
          </p:cNvPr>
          <p:cNvSpPr/>
          <p:nvPr/>
        </p:nvSpPr>
        <p:spPr>
          <a:xfrm rot="5400000">
            <a:off x="3431340" y="2852202"/>
            <a:ext cx="212372" cy="2003850"/>
          </a:xfrm>
          <a:prstGeom prst="rect">
            <a:avLst/>
          </a:prstGeom>
          <a:noFill/>
          <a:ln w="28575">
            <a:solidFill>
              <a:srgbClr val="FA5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82B0641C-82E5-A04D-A8B2-2E41F7B6454A}"/>
              </a:ext>
            </a:extLst>
          </p:cNvPr>
          <p:cNvSpPr/>
          <p:nvPr/>
        </p:nvSpPr>
        <p:spPr>
          <a:xfrm>
            <a:off x="154966" y="3178280"/>
            <a:ext cx="169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lvl="0">
              <a:buClr>
                <a:srgbClr val="F2F2F2"/>
              </a:buClr>
              <a:buSzPts val="1600"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Main Board</a:t>
            </a:r>
          </a:p>
        </p:txBody>
      </p:sp>
      <p:cxnSp>
        <p:nvCxnSpPr>
          <p:cNvPr id="29" name="Shape 193">
            <a:extLst>
              <a:ext uri="{FF2B5EF4-FFF2-40B4-BE49-F238E27FC236}">
                <a16:creationId xmlns:a16="http://schemas.microsoft.com/office/drawing/2014/main" id="{C280EFCB-521D-A74D-95A7-A36736FFA313}"/>
              </a:ext>
            </a:extLst>
          </p:cNvPr>
          <p:cNvCxnSpPr>
            <a:cxnSpLocks/>
            <a:stCxn id="28" idx="3"/>
            <a:endCxn id="26" idx="2"/>
          </p:cNvCxnSpPr>
          <p:nvPr/>
        </p:nvCxnSpPr>
        <p:spPr>
          <a:xfrm>
            <a:off x="1852332" y="3362946"/>
            <a:ext cx="683269" cy="491181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FA5854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4" name="Shape 193">
            <a:extLst>
              <a:ext uri="{FF2B5EF4-FFF2-40B4-BE49-F238E27FC236}">
                <a16:creationId xmlns:a16="http://schemas.microsoft.com/office/drawing/2014/main" id="{8C9702FD-9F87-421B-9119-0C9AE8DCDF21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61213" y="2039611"/>
            <a:ext cx="164089" cy="128036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C0000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7" name="Rectangle 18">
            <a:extLst>
              <a:ext uri="{FF2B5EF4-FFF2-40B4-BE49-F238E27FC236}">
                <a16:creationId xmlns:a16="http://schemas.microsoft.com/office/drawing/2014/main" id="{F8349854-E85A-4464-80DA-1D052E93A821}"/>
              </a:ext>
            </a:extLst>
          </p:cNvPr>
          <p:cNvSpPr/>
          <p:nvPr/>
        </p:nvSpPr>
        <p:spPr>
          <a:xfrm>
            <a:off x="4625753" y="4104541"/>
            <a:ext cx="192509" cy="884403"/>
          </a:xfrm>
          <a:prstGeom prst="rect">
            <a:avLst/>
          </a:prstGeom>
          <a:noFill/>
          <a:ln w="28575">
            <a:solidFill>
              <a:srgbClr val="FA58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hape 193">
            <a:extLst>
              <a:ext uri="{FF2B5EF4-FFF2-40B4-BE49-F238E27FC236}">
                <a16:creationId xmlns:a16="http://schemas.microsoft.com/office/drawing/2014/main" id="{C848DD8A-92FA-4E4C-8710-3C618DD8D759}"/>
              </a:ext>
            </a:extLst>
          </p:cNvPr>
          <p:cNvCxnSpPr>
            <a:cxnSpLocks/>
            <a:stCxn id="31" idx="3"/>
            <a:endCxn id="27" idx="1"/>
          </p:cNvCxnSpPr>
          <p:nvPr/>
        </p:nvCxnSpPr>
        <p:spPr>
          <a:xfrm>
            <a:off x="1961234" y="4470613"/>
            <a:ext cx="2664519" cy="76130"/>
          </a:xfrm>
          <a:prstGeom prst="bentConnector3">
            <a:avLst>
              <a:gd name="adj1" fmla="val 99917"/>
            </a:avLst>
          </a:prstGeom>
          <a:noFill/>
          <a:ln w="21590" cap="flat" cmpd="sng">
            <a:solidFill>
              <a:srgbClr val="FA5854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1" name="Rectangle 16">
            <a:extLst>
              <a:ext uri="{FF2B5EF4-FFF2-40B4-BE49-F238E27FC236}">
                <a16:creationId xmlns:a16="http://schemas.microsoft.com/office/drawing/2014/main" id="{AC1C9886-CFF6-49AB-A36C-B47709135805}"/>
              </a:ext>
            </a:extLst>
          </p:cNvPr>
          <p:cNvSpPr/>
          <p:nvPr/>
        </p:nvSpPr>
        <p:spPr>
          <a:xfrm>
            <a:off x="317297" y="4178225"/>
            <a:ext cx="16439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CN" sz="1600" b="1">
                <a:solidFill>
                  <a:schemeClr val="bg1"/>
                </a:solidFill>
                <a:ea typeface="Microsoft JhengHei"/>
              </a:rPr>
              <a:t>Liquid cooling radiators</a:t>
            </a:r>
            <a:endParaRPr lang="en-US" altLang="zh-TW" sz="1600" b="1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F43CBB0B-E044-489B-B17B-25BF60D52F03}"/>
              </a:ext>
            </a:extLst>
          </p:cNvPr>
          <p:cNvSpPr/>
          <p:nvPr/>
        </p:nvSpPr>
        <p:spPr>
          <a:xfrm>
            <a:off x="4693024" y="2201956"/>
            <a:ext cx="349623" cy="2800350"/>
          </a:xfrm>
          <a:custGeom>
            <a:avLst/>
            <a:gdLst>
              <a:gd name="connsiteX0" fmla="*/ 0 w 349623"/>
              <a:gd name="connsiteY0" fmla="*/ 1869141 h 2800350"/>
              <a:gd name="connsiteX1" fmla="*/ 6723 w 349623"/>
              <a:gd name="connsiteY1" fmla="*/ 0 h 2800350"/>
              <a:gd name="connsiteX2" fmla="*/ 215152 w 349623"/>
              <a:gd name="connsiteY2" fmla="*/ 6723 h 2800350"/>
              <a:gd name="connsiteX3" fmla="*/ 218514 w 349623"/>
              <a:gd name="connsiteY3" fmla="*/ 1822076 h 2800350"/>
              <a:gd name="connsiteX4" fmla="*/ 339538 w 349623"/>
              <a:gd name="connsiteY4" fmla="*/ 1855694 h 2800350"/>
              <a:gd name="connsiteX5" fmla="*/ 349623 w 349623"/>
              <a:gd name="connsiteY5" fmla="*/ 2800350 h 2800350"/>
              <a:gd name="connsiteX6" fmla="*/ 144555 w 349623"/>
              <a:gd name="connsiteY6" fmla="*/ 2786903 h 2800350"/>
              <a:gd name="connsiteX7" fmla="*/ 154641 w 349623"/>
              <a:gd name="connsiteY7" fmla="*/ 1865779 h 2800350"/>
              <a:gd name="connsiteX8" fmla="*/ 0 w 349623"/>
              <a:gd name="connsiteY8" fmla="*/ 1869141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623" h="2800350">
                <a:moveTo>
                  <a:pt x="0" y="1869141"/>
                </a:moveTo>
                <a:lnTo>
                  <a:pt x="6723" y="0"/>
                </a:lnTo>
                <a:lnTo>
                  <a:pt x="215152" y="6723"/>
                </a:lnTo>
                <a:cubicBezTo>
                  <a:pt x="216273" y="611841"/>
                  <a:pt x="217393" y="1216958"/>
                  <a:pt x="218514" y="1822076"/>
                </a:cubicBezTo>
                <a:lnTo>
                  <a:pt x="339538" y="1855694"/>
                </a:lnTo>
                <a:lnTo>
                  <a:pt x="349623" y="2800350"/>
                </a:lnTo>
                <a:lnTo>
                  <a:pt x="144555" y="2786903"/>
                </a:lnTo>
                <a:lnTo>
                  <a:pt x="154641" y="1865779"/>
                </a:lnTo>
                <a:lnTo>
                  <a:pt x="0" y="1869141"/>
                </a:lnTo>
                <a:close/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3" name="Straight Connector 7">
            <a:extLst>
              <a:ext uri="{FF2B5EF4-FFF2-40B4-BE49-F238E27FC236}">
                <a16:creationId xmlns:a16="http://schemas.microsoft.com/office/drawing/2014/main" id="{267D7365-ECD9-4FB9-B21F-052220A4635A}"/>
              </a:ext>
            </a:extLst>
          </p:cNvPr>
          <p:cNvCxnSpPr/>
          <p:nvPr/>
        </p:nvCxnSpPr>
        <p:spPr>
          <a:xfrm>
            <a:off x="4679239" y="2358234"/>
            <a:ext cx="0" cy="301083"/>
          </a:xfrm>
          <a:prstGeom prst="line">
            <a:avLst/>
          </a:prstGeom>
          <a:ln w="28575">
            <a:solidFill>
              <a:srgbClr val="FF3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hape 193">
            <a:extLst>
              <a:ext uri="{FF2B5EF4-FFF2-40B4-BE49-F238E27FC236}">
                <a16:creationId xmlns:a16="http://schemas.microsoft.com/office/drawing/2014/main" id="{635ADF61-0B4C-40D5-89FE-45D99311E492}"/>
              </a:ext>
            </a:extLst>
          </p:cNvPr>
          <p:cNvCxnSpPr>
            <a:cxnSpLocks/>
          </p:cNvCxnSpPr>
          <p:nvPr/>
        </p:nvCxnSpPr>
        <p:spPr>
          <a:xfrm>
            <a:off x="1652013" y="2632370"/>
            <a:ext cx="1301902" cy="585448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FA5854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604051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電子用品 的圖片&#10;&#10;自動產生的描述">
            <a:extLst>
              <a:ext uri="{FF2B5EF4-FFF2-40B4-BE49-F238E27FC236}">
                <a16:creationId xmlns:a16="http://schemas.microsoft.com/office/drawing/2014/main" id="{E2233150-BEBE-4424-AB23-D42697843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24" y="1422541"/>
            <a:ext cx="3866786" cy="1801086"/>
          </a:xfrm>
          <a:prstGeom prst="rect">
            <a:avLst/>
          </a:prstGeom>
          <a:effectLst>
            <a:outerShdw blurRad="177800" dist="3810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EACD8AF-31FB-274F-BDBF-C4614FC70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78214"/>
            <a:ext cx="7886700" cy="862519"/>
          </a:xfrm>
        </p:spPr>
        <p:txBody>
          <a:bodyPr/>
          <a:lstStyle/>
          <a:p>
            <a:r>
              <a:rPr lang="en-US" altLang="zh-TW"/>
              <a:t>SBC Main Board</a:t>
            </a:r>
            <a:endParaRPr kumimoji="1" lang="zh-TW" altLang="en-US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C109378-A24A-3743-88FD-7EB895C3C7A1}"/>
              </a:ext>
            </a:extLst>
          </p:cNvPr>
          <p:cNvSpPr txBox="1">
            <a:spLocks/>
          </p:cNvSpPr>
          <p:nvPr/>
        </p:nvSpPr>
        <p:spPr>
          <a:xfrm>
            <a:off x="1019777" y="3460394"/>
            <a:ext cx="2252663" cy="34131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Font typeface="Arial" panose="020B0604020202020204" pitchFamily="34" charset="0"/>
              <a:buNone/>
            </a:pPr>
            <a:r>
              <a:rPr lang="en-US" altLang="zh-TW" sz="1400" b="1">
                <a:solidFill>
                  <a:srgbClr val="09F8E1"/>
                </a:solidFill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</a:rPr>
              <a:t>General Signal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5A09ECF0-8209-084B-8067-E78D84BCB7C0}"/>
              </a:ext>
            </a:extLst>
          </p:cNvPr>
          <p:cNvSpPr txBox="1">
            <a:spLocks/>
          </p:cNvSpPr>
          <p:nvPr/>
        </p:nvSpPr>
        <p:spPr>
          <a:xfrm>
            <a:off x="4427984" y="3291831"/>
            <a:ext cx="2746251" cy="2880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>
                <a:solidFill>
                  <a:srgbClr val="09F8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Speed Signal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50B2BE-1C7F-F642-9F93-1D181C2529C7}"/>
              </a:ext>
            </a:extLst>
          </p:cNvPr>
          <p:cNvSpPr txBox="1"/>
          <p:nvPr/>
        </p:nvSpPr>
        <p:spPr>
          <a:xfrm>
            <a:off x="1019777" y="3187712"/>
            <a:ext cx="218407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</a:rPr>
              <a:t>M.2 2280 </a:t>
            </a:r>
            <a:r>
              <a:rPr lang="en-US" altLang="zh-TW" sz="1600" b="1" err="1">
                <a:solidFill>
                  <a:schemeClr val="bg1"/>
                </a:solidFill>
              </a:rPr>
              <a:t>nVMe</a:t>
            </a:r>
            <a:r>
              <a:rPr lang="en-US" altLang="zh-TW" sz="1600" b="1">
                <a:solidFill>
                  <a:schemeClr val="bg1"/>
                </a:solidFill>
              </a:rPr>
              <a:t> SSD</a:t>
            </a:r>
            <a:endParaRPr lang="zh-TW" altLang="en-US" sz="1600" b="1">
              <a:solidFill>
                <a:schemeClr val="bg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6FE0591-0598-5F47-8F30-49858396F22F}"/>
              </a:ext>
            </a:extLst>
          </p:cNvPr>
          <p:cNvSpPr txBox="1"/>
          <p:nvPr/>
        </p:nvSpPr>
        <p:spPr>
          <a:xfrm>
            <a:off x="4427984" y="3549383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PCIE : 56 lanes to gold finger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3.0:  4 ports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 SAS on-board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ethernet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8C891BC-37A7-2B40-BCB7-8C421F9BDC7C}"/>
              </a:ext>
            </a:extLst>
          </p:cNvPr>
          <p:cNvSpPr txBox="1"/>
          <p:nvPr/>
        </p:nvSpPr>
        <p:spPr>
          <a:xfrm>
            <a:off x="1019777" y="3720959"/>
            <a:ext cx="252028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285750" indent="-285750">
              <a:buFont typeface="Arial" panose="020B0604020202020204" pitchFamily="34" charset="0"/>
              <a:buChar char="•"/>
              <a:defRPr sz="1400"/>
            </a:lvl1pPr>
          </a:lstStyle>
          <a:p>
            <a:pPr marL="90170" indent="-90170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panel</a:t>
            </a:r>
            <a:endParaRPr lang="en-US"/>
          </a:p>
          <a:p>
            <a:pPr marL="90170" indent="-90170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SMBUS</a:t>
            </a:r>
          </a:p>
          <a:p>
            <a:pPr marL="90170" indent="-90170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</a:rPr>
              <a:t>CLOCK</a:t>
            </a:r>
          </a:p>
          <a:p>
            <a:pPr marL="90170" indent="-90170">
              <a:buClr>
                <a:schemeClr val="bg1"/>
              </a:buClr>
            </a:pPr>
            <a:r>
              <a:rPr lang="en-US" altLang="zh-TW" sz="1200">
                <a:solidFill>
                  <a:srgbClr val="F2F2F2"/>
                </a:solidFill>
              </a:rPr>
              <a:t>SGPIO for HDD LED</a:t>
            </a:r>
            <a:endParaRPr 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31267FD-01A3-465A-90EE-40B944B81821}"/>
              </a:ext>
            </a:extLst>
          </p:cNvPr>
          <p:cNvGrpSpPr/>
          <p:nvPr/>
        </p:nvGrpSpPr>
        <p:grpSpPr>
          <a:xfrm>
            <a:off x="4293856" y="1205309"/>
            <a:ext cx="4302634" cy="2086522"/>
            <a:chOff x="4074817" y="1190750"/>
            <a:chExt cx="4601639" cy="2227389"/>
          </a:xfrm>
          <a:effectLst>
            <a:outerShdw blurRad="177800" dist="3810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2" descr="\\10.10.2.29\Product_Pic\PEMUX-MB_20181218\PEMUX-MB-XEW-L56_F.png">
              <a:extLst>
                <a:ext uri="{FF2B5EF4-FFF2-40B4-BE49-F238E27FC236}">
                  <a16:creationId xmlns:a16="http://schemas.microsoft.com/office/drawing/2014/main" id="{C0495ADE-6975-9649-9347-842BCB2562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817" y="1190750"/>
              <a:ext cx="4601639" cy="2227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35EE4CD0-EFFE-4A28-8FC1-6E9589EB1FD7}"/>
                </a:ext>
              </a:extLst>
            </p:cNvPr>
            <p:cNvSpPr/>
            <p:nvPr/>
          </p:nvSpPr>
          <p:spPr>
            <a:xfrm>
              <a:off x="4638059" y="2903133"/>
              <a:ext cx="3734090" cy="333773"/>
            </a:xfrm>
            <a:prstGeom prst="roundRect">
              <a:avLst/>
            </a:prstGeom>
            <a:noFill/>
            <a:ln w="28575">
              <a:solidFill>
                <a:srgbClr val="53E3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AC9323A-15A1-4DD2-A362-B3042DA64719}"/>
              </a:ext>
            </a:extLst>
          </p:cNvPr>
          <p:cNvSpPr/>
          <p:nvPr/>
        </p:nvSpPr>
        <p:spPr>
          <a:xfrm>
            <a:off x="2305739" y="1450357"/>
            <a:ext cx="1478223" cy="393028"/>
          </a:xfrm>
          <a:prstGeom prst="roundRect">
            <a:avLst/>
          </a:prstGeom>
          <a:noFill/>
          <a:ln w="28575">
            <a:solidFill>
              <a:srgbClr val="53E3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239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19EF3B8F-02F1-431C-97E3-45F500D5F1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202" y="1722047"/>
            <a:ext cx="5258887" cy="3034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C89038-3378-314C-BB28-04A54AB32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90902"/>
            <a:ext cx="7886700" cy="862519"/>
          </a:xfrm>
        </p:spPr>
        <p:txBody>
          <a:bodyPr/>
          <a:lstStyle/>
          <a:p>
            <a:r>
              <a:rPr lang="en-US" altLang="zh-CN" sz="3600"/>
              <a:t>ASETEK</a:t>
            </a:r>
            <a:r>
              <a:rPr lang="en-US" altLang="zh-CN" sz="3600">
                <a:ea typeface="Microsoft JhengHei"/>
              </a:rPr>
              <a:t> CPU Liquid Cooling System</a:t>
            </a:r>
            <a:endParaRPr lang="en-US" sz="3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57A9DF-8830-EA41-86AD-A0578E2AE0A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10360" y="1388069"/>
            <a:ext cx="5362575" cy="404951"/>
          </a:xfrm>
          <a:prstGeom prst="rect">
            <a:avLst/>
          </a:prstGeom>
        </p:spPr>
        <p:txBody>
          <a:bodyPr/>
          <a:lstStyle/>
          <a:p>
            <a:pPr marL="76200" indent="0">
              <a:buClr>
                <a:schemeClr val="bg1"/>
              </a:buClr>
              <a:buNone/>
            </a:pPr>
            <a:r>
              <a:rPr lang="en-US" altLang="zh-CN" sz="1800">
                <a:solidFill>
                  <a:schemeClr val="bg1"/>
                </a:solidFill>
              </a:rPr>
              <a:t>Unparalleled Cooling Performance for 140W Xeon</a:t>
            </a:r>
            <a:endParaRPr lang="en-US" altLang="zh-TW" sz="1800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A5199-6B92-A24C-8707-21ED767DFEC2}"/>
              </a:ext>
            </a:extLst>
          </p:cNvPr>
          <p:cNvSpPr txBox="1"/>
          <p:nvPr/>
        </p:nvSpPr>
        <p:spPr>
          <a:xfrm>
            <a:off x="6651140" y="1733102"/>
            <a:ext cx="1941557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CN" b="1">
                <a:solidFill>
                  <a:schemeClr val="bg1"/>
                </a:solidFill>
                <a:ea typeface="Microsoft JhengHei"/>
              </a:rPr>
              <a:t>Liquid cooling pump</a:t>
            </a:r>
            <a:endParaRPr lang="en-US" altLang="zh-TW" b="1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E7569A-A92B-BB42-91C0-92D660D44632}"/>
              </a:ext>
            </a:extLst>
          </p:cNvPr>
          <p:cNvSpPr txBox="1"/>
          <p:nvPr/>
        </p:nvSpPr>
        <p:spPr>
          <a:xfrm>
            <a:off x="4725623" y="1695474"/>
            <a:ext cx="1069524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CN" b="1">
                <a:solidFill>
                  <a:schemeClr val="bg1"/>
                </a:solidFill>
                <a:ea typeface="Microsoft JhengHei"/>
              </a:rPr>
              <a:t>Cooled </a:t>
            </a:r>
          </a:p>
          <a:p>
            <a:pPr>
              <a:buClr>
                <a:srgbClr val="FE7030"/>
              </a:buClr>
            </a:pPr>
            <a:r>
              <a:rPr lang="en-US" altLang="zh-CN" b="1">
                <a:solidFill>
                  <a:schemeClr val="bg1"/>
                </a:solidFill>
                <a:ea typeface="Microsoft JhengHei"/>
              </a:rPr>
              <a:t>water inlet</a:t>
            </a:r>
            <a:endParaRPr lang="en-US" altLang="zh-TW" b="1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233F23-CA42-4042-B5B9-3D75251D5996}"/>
              </a:ext>
            </a:extLst>
          </p:cNvPr>
          <p:cNvSpPr txBox="1"/>
          <p:nvPr/>
        </p:nvSpPr>
        <p:spPr>
          <a:xfrm>
            <a:off x="4182151" y="4274646"/>
            <a:ext cx="2120786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TW" b="1">
                <a:solidFill>
                  <a:schemeClr val="bg1"/>
                </a:solidFill>
                <a:ea typeface="Microsoft JhengHei"/>
              </a:rPr>
              <a:t>Heated water </a:t>
            </a:r>
          </a:p>
          <a:p>
            <a:pPr>
              <a:buClr>
                <a:srgbClr val="FE7030"/>
              </a:buClr>
            </a:pPr>
            <a:r>
              <a:rPr lang="en-US" altLang="zh-TW" b="1">
                <a:solidFill>
                  <a:schemeClr val="bg1"/>
                </a:solidFill>
                <a:ea typeface="Microsoft JhengHei"/>
              </a:rPr>
              <a:t>outlet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2DA5F0-7EB1-C241-A7A4-6830274DE1AE}"/>
              </a:ext>
            </a:extLst>
          </p:cNvPr>
          <p:cNvSpPr txBox="1"/>
          <p:nvPr/>
        </p:nvSpPr>
        <p:spPr>
          <a:xfrm>
            <a:off x="294756" y="2058670"/>
            <a:ext cx="142932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CN" b="1">
                <a:solidFill>
                  <a:schemeClr val="bg1"/>
                </a:solidFill>
                <a:ea typeface="Microsoft JhengHei"/>
              </a:rPr>
              <a:t>Liquid cooling radiators</a:t>
            </a:r>
            <a:endParaRPr lang="en-US" altLang="zh-TW" b="1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BC8F4F-EF79-F94A-8B52-B0FE5804385E}"/>
              </a:ext>
            </a:extLst>
          </p:cNvPr>
          <p:cNvSpPr txBox="1"/>
          <p:nvPr/>
        </p:nvSpPr>
        <p:spPr>
          <a:xfrm>
            <a:off x="383978" y="3120323"/>
            <a:ext cx="142932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FE7030"/>
              </a:buClr>
            </a:pPr>
            <a:r>
              <a:rPr lang="en-US" altLang="zh-CN" b="1">
                <a:solidFill>
                  <a:schemeClr val="bg1"/>
                </a:solidFill>
              </a:rPr>
              <a:t>12 cm </a:t>
            </a:r>
            <a:r>
              <a:rPr lang="en-US" altLang="zh-CN" b="1">
                <a:solidFill>
                  <a:schemeClr val="bg1"/>
                </a:solidFill>
                <a:ea typeface="Microsoft JhengHei"/>
              </a:rPr>
              <a:t>Cooling Fan</a:t>
            </a:r>
            <a:endParaRPr lang="en-US" altLang="zh-TW" b="1">
              <a:solidFill>
                <a:schemeClr val="bg1"/>
              </a:solidFill>
              <a:ea typeface="Microsoft JhengHei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7FB14F0-F126-B34C-8941-65B1180D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935" y="4361413"/>
            <a:ext cx="1993054" cy="320915"/>
          </a:xfrm>
          <a:prstGeom prst="rect">
            <a:avLst/>
          </a:prstGeom>
        </p:spPr>
      </p:pic>
      <p:cxnSp>
        <p:nvCxnSpPr>
          <p:cNvPr id="22" name="Shape 193">
            <a:extLst>
              <a:ext uri="{FF2B5EF4-FFF2-40B4-BE49-F238E27FC236}">
                <a16:creationId xmlns:a16="http://schemas.microsoft.com/office/drawing/2014/main" id="{1B67D1F6-2237-4252-AD17-7FF7584509D2}"/>
              </a:ext>
            </a:extLst>
          </p:cNvPr>
          <p:cNvCxnSpPr>
            <a:cxnSpLocks/>
          </p:cNvCxnSpPr>
          <p:nvPr/>
        </p:nvCxnSpPr>
        <p:spPr>
          <a:xfrm>
            <a:off x="1689789" y="2395818"/>
            <a:ext cx="786438" cy="246674"/>
          </a:xfrm>
          <a:prstGeom prst="bentConnector3">
            <a:avLst>
              <a:gd name="adj1" fmla="val 100095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" name="Shape 193">
            <a:extLst>
              <a:ext uri="{FF2B5EF4-FFF2-40B4-BE49-F238E27FC236}">
                <a16:creationId xmlns:a16="http://schemas.microsoft.com/office/drawing/2014/main" id="{BE4ABCE4-2377-4D9A-8686-53FE1B17F6BF}"/>
              </a:ext>
            </a:extLst>
          </p:cNvPr>
          <p:cNvCxnSpPr>
            <a:cxnSpLocks/>
          </p:cNvCxnSpPr>
          <p:nvPr/>
        </p:nvCxnSpPr>
        <p:spPr>
          <a:xfrm>
            <a:off x="1724080" y="3497188"/>
            <a:ext cx="1417467" cy="0"/>
          </a:xfrm>
          <a:prstGeom prst="straightConnector1">
            <a:avLst/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" name="Shape 193">
            <a:extLst>
              <a:ext uri="{FF2B5EF4-FFF2-40B4-BE49-F238E27FC236}">
                <a16:creationId xmlns:a16="http://schemas.microsoft.com/office/drawing/2014/main" id="{BFA4B8F6-79E7-4B8B-AF96-944322FDFF7C}"/>
              </a:ext>
            </a:extLst>
          </p:cNvPr>
          <p:cNvCxnSpPr>
            <a:cxnSpLocks/>
          </p:cNvCxnSpPr>
          <p:nvPr/>
        </p:nvCxnSpPr>
        <p:spPr>
          <a:xfrm rot="5400000">
            <a:off x="6074784" y="2300951"/>
            <a:ext cx="989356" cy="163355"/>
          </a:xfrm>
          <a:prstGeom prst="bentConnector3">
            <a:avLst>
              <a:gd name="adj1" fmla="val 838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7" name="Shape 193">
            <a:extLst>
              <a:ext uri="{FF2B5EF4-FFF2-40B4-BE49-F238E27FC236}">
                <a16:creationId xmlns:a16="http://schemas.microsoft.com/office/drawing/2014/main" id="{BF4C8C41-4423-4FAD-9E28-1A0D5854CB68}"/>
              </a:ext>
            </a:extLst>
          </p:cNvPr>
          <p:cNvCxnSpPr>
            <a:cxnSpLocks/>
          </p:cNvCxnSpPr>
          <p:nvPr/>
        </p:nvCxnSpPr>
        <p:spPr>
          <a:xfrm rot="5400000">
            <a:off x="3815329" y="2625901"/>
            <a:ext cx="1680073" cy="200797"/>
          </a:xfrm>
          <a:prstGeom prst="bentConnector3">
            <a:avLst>
              <a:gd name="adj1" fmla="val -84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4E42B9DD-2D3D-4C7E-9C23-FF1EBEAF77FE}"/>
              </a:ext>
            </a:extLst>
          </p:cNvPr>
          <p:cNvCxnSpPr>
            <a:cxnSpLocks/>
          </p:cNvCxnSpPr>
          <p:nvPr/>
        </p:nvCxnSpPr>
        <p:spPr>
          <a:xfrm rot="16200000" flipV="1">
            <a:off x="3917318" y="4318316"/>
            <a:ext cx="490755" cy="86195"/>
          </a:xfrm>
          <a:prstGeom prst="bentConnector3">
            <a:avLst>
              <a:gd name="adj1" fmla="val 1437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741637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F7AEB-4359-8541-86FD-E16D2ADA8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95161"/>
            <a:ext cx="7886700" cy="862519"/>
          </a:xfrm>
        </p:spPr>
        <p:txBody>
          <a:bodyPr/>
          <a:lstStyle/>
          <a:p>
            <a:r>
              <a:rPr lang="en-US"/>
              <a:t>QDA U.2 </a:t>
            </a:r>
            <a:r>
              <a:rPr lang="en-US" altLang="zh-CN"/>
              <a:t>to</a:t>
            </a:r>
            <a:r>
              <a:rPr lang="zh-CN" altLang="en-US"/>
              <a:t> </a:t>
            </a:r>
            <a:r>
              <a:rPr lang="en-US" altLang="zh-CN"/>
              <a:t>M.2 Drive Converter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B8FA2B-8260-5142-B806-E122D11CC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90" b="96349" l="773" r="99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232" y="1155462"/>
            <a:ext cx="1580863" cy="1099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5568C3-021F-6A4D-9F24-02B8EA548461}"/>
              </a:ext>
            </a:extLst>
          </p:cNvPr>
          <p:cNvSpPr txBox="1"/>
          <p:nvPr/>
        </p:nvSpPr>
        <p:spPr>
          <a:xfrm>
            <a:off x="894044" y="4088910"/>
            <a:ext cx="88838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/>
                <a:ea typeface="微軟正黑體"/>
              </a:rPr>
              <a:t>U.2 port</a:t>
            </a:r>
            <a:endParaRPr lang="zh-CN" altLang="en-US" b="1">
              <a:solidFill>
                <a:srgbClr val="09F8E1"/>
              </a:solidFill>
              <a:latin typeface="微軟正黑體"/>
              <a:ea typeface="微軟正黑體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355D3F-7CDC-E74C-929C-E6FF1C9994E4}"/>
              </a:ext>
            </a:extLst>
          </p:cNvPr>
          <p:cNvSpPr/>
          <p:nvPr/>
        </p:nvSpPr>
        <p:spPr>
          <a:xfrm>
            <a:off x="3332640" y="2310063"/>
            <a:ext cx="2425364" cy="357510"/>
          </a:xfrm>
          <a:prstGeom prst="rect">
            <a:avLst/>
          </a:prstGeom>
          <a:solidFill>
            <a:srgbClr val="09F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QDA-U2MP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054583-9250-EF4C-973D-063E25534496}"/>
              </a:ext>
            </a:extLst>
          </p:cNvPr>
          <p:cNvSpPr/>
          <p:nvPr/>
        </p:nvSpPr>
        <p:spPr>
          <a:xfrm>
            <a:off x="6138250" y="2310063"/>
            <a:ext cx="2381061" cy="357510"/>
          </a:xfrm>
          <a:prstGeom prst="rect">
            <a:avLst/>
          </a:prstGeom>
          <a:solidFill>
            <a:srgbClr val="09F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QDA-U2MPR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748A68-89E1-E246-A5B6-07B18FFA7FCE}"/>
              </a:ext>
            </a:extLst>
          </p:cNvPr>
          <p:cNvSpPr txBox="1"/>
          <p:nvPr/>
        </p:nvSpPr>
        <p:spPr>
          <a:xfrm>
            <a:off x="6046727" y="2801197"/>
            <a:ext cx="2640073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Dimension</a:t>
            </a: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100.2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x</a:t>
            </a:r>
            <a:r>
              <a:rPr lang="en-US" altLang="zh-CN">
                <a:solidFill>
                  <a:schemeClr val="bg1"/>
                </a:solidFill>
              </a:rPr>
              <a:t> 69.85 x 15mm (2.5”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HDD</a:t>
            </a:r>
            <a:r>
              <a:rPr lang="en-US" altLang="zh-CN">
                <a:solidFill>
                  <a:schemeClr val="bg1"/>
                </a:solidFill>
              </a:rPr>
              <a:t>)</a:t>
            </a:r>
          </a:p>
          <a:p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Controller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Marvell </a:t>
            </a:r>
            <a:r>
              <a:rPr lang="en-US" altLang="zh-CN" err="1">
                <a:solidFill>
                  <a:schemeClr val="bg1"/>
                </a:solidFill>
              </a:rPr>
              <a:t>NevoX</a:t>
            </a:r>
            <a:endParaRPr lang="en-US" altLang="zh-CN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RAID：</a:t>
            </a:r>
            <a:r>
              <a:rPr lang="zh-CN" altLang="en-US">
                <a:solidFill>
                  <a:srgbClr val="09F8E1"/>
                </a:solidFill>
                <a:latin typeface="微軟正黑體"/>
                <a:ea typeface="微軟正黑體"/>
              </a:rPr>
              <a:t>Hardware RAID0</a:t>
            </a:r>
            <a:r>
              <a:rPr lang="zh-CN" altLang="en-US">
                <a:solidFill>
                  <a:schemeClr val="bg1"/>
                </a:solidFill>
              </a:rPr>
              <a:t>，</a:t>
            </a:r>
            <a:r>
              <a:rPr lang="zh-CN" altLang="en-US">
                <a:solidFill>
                  <a:schemeClr val="bg1"/>
                </a:solidFill>
                <a:ea typeface="微軟正黑體"/>
              </a:rPr>
              <a:t>RAID1</a:t>
            </a:r>
            <a:r>
              <a:rPr lang="en-US" altLang="zh-CN">
                <a:solidFill>
                  <a:schemeClr val="bg1"/>
                </a:solidFill>
              </a:rPr>
              <a:t> 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U.2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interface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PCIe Gen3 x4</a:t>
            </a:r>
          </a:p>
          <a:p>
            <a:r>
              <a:rPr lang="en-US">
                <a:solidFill>
                  <a:schemeClr val="bg1"/>
                </a:solidFill>
              </a:rPr>
              <a:t>M.2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interface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 </a:t>
            </a:r>
            <a:r>
              <a:rPr lang="en-US" altLang="zh-CN">
                <a:solidFill>
                  <a:srgbClr val="09F8E1"/>
                </a:solidFill>
              </a:rPr>
              <a:t>2</a:t>
            </a:r>
            <a:r>
              <a:rPr lang="en-US" altLang="zh-CN">
                <a:solidFill>
                  <a:schemeClr val="bg1"/>
                </a:solidFill>
              </a:rPr>
              <a:t> x </a:t>
            </a:r>
            <a:r>
              <a:rPr lang="en-US">
                <a:solidFill>
                  <a:schemeClr val="bg1"/>
                </a:solidFill>
              </a:rPr>
              <a:t> PCIe Gen3 x4 M.2 port, 2280.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CD2E8C-D8AA-994A-92A2-4A992D5C5FE1}"/>
              </a:ext>
            </a:extLst>
          </p:cNvPr>
          <p:cNvSpPr txBox="1"/>
          <p:nvPr/>
        </p:nvSpPr>
        <p:spPr>
          <a:xfrm>
            <a:off x="3332640" y="2799238"/>
            <a:ext cx="2622884" cy="16004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Dimension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100.2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x</a:t>
            </a:r>
            <a:r>
              <a:rPr lang="en-US" altLang="zh-CN">
                <a:solidFill>
                  <a:schemeClr val="bg1"/>
                </a:solidFill>
              </a:rPr>
              <a:t> 69.85 x 15mm (2.5”</a:t>
            </a:r>
            <a:r>
              <a:rPr lang="zh-TW" altLang="en-US">
                <a:solidFill>
                  <a:schemeClr val="bg1"/>
                </a:solidFill>
              </a:rPr>
              <a:t> </a:t>
            </a:r>
            <a:r>
              <a:rPr lang="en-US" altLang="zh-TW">
                <a:solidFill>
                  <a:schemeClr val="bg1"/>
                </a:solidFill>
              </a:rPr>
              <a:t>HDD</a:t>
            </a:r>
            <a:r>
              <a:rPr lang="en-US" altLang="zh-CN">
                <a:solidFill>
                  <a:schemeClr val="bg1"/>
                </a:solidFill>
              </a:rPr>
              <a:t>)</a:t>
            </a:r>
          </a:p>
          <a:p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Controller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 err="1">
                <a:solidFill>
                  <a:schemeClr val="bg1"/>
                </a:solidFill>
              </a:rPr>
              <a:t>Asmedia</a:t>
            </a:r>
            <a:r>
              <a:rPr lang="en-US" altLang="zh-CN">
                <a:solidFill>
                  <a:schemeClr val="bg1"/>
                </a:solidFill>
              </a:rPr>
              <a:t> 2812X</a:t>
            </a:r>
          </a:p>
          <a:p>
            <a:r>
              <a:rPr lang="en-US">
                <a:solidFill>
                  <a:schemeClr val="bg1"/>
                </a:solidFill>
              </a:rPr>
              <a:t>RAID：</a:t>
            </a:r>
            <a:r>
              <a:rPr lang="zh-CN" altLang="en-US">
                <a:solidFill>
                  <a:schemeClr val="bg1"/>
                </a:solidFill>
                <a:latin typeface="微軟正黑體"/>
                <a:ea typeface="微軟正黑體"/>
              </a:rPr>
              <a:t>N/A</a:t>
            </a:r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>
                <a:solidFill>
                  <a:schemeClr val="bg1"/>
                </a:solidFill>
              </a:rPr>
              <a:t>U.2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interface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chemeClr val="bg1"/>
                </a:solidFill>
              </a:rPr>
              <a:t> PCIe Gen3 x4</a:t>
            </a:r>
          </a:p>
          <a:p>
            <a:r>
              <a:rPr lang="en-US">
                <a:solidFill>
                  <a:schemeClr val="bg1"/>
                </a:solidFill>
              </a:rPr>
              <a:t>M.2 </a:t>
            </a:r>
            <a:r>
              <a:rPr lang="en-US" altLang="zh-CN">
                <a:solidFill>
                  <a:schemeClr val="bg1"/>
                </a:solidFill>
                <a:latin typeface="微軟正黑體"/>
                <a:ea typeface="微軟正黑體"/>
              </a:rPr>
              <a:t>interface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  <a:r>
              <a:rPr lang="en-US" altLang="zh-CN">
                <a:solidFill>
                  <a:srgbClr val="09F8E1"/>
                </a:solidFill>
              </a:rPr>
              <a:t>2</a:t>
            </a:r>
            <a:r>
              <a:rPr lang="en-US" altLang="zh-CN">
                <a:solidFill>
                  <a:schemeClr val="bg1"/>
                </a:solidFill>
              </a:rPr>
              <a:t> x </a:t>
            </a:r>
            <a:r>
              <a:rPr lang="en-US">
                <a:solidFill>
                  <a:schemeClr val="bg1"/>
                </a:solidFill>
              </a:rPr>
              <a:t> PCIe Gen3 x4 M.2 port, 2280.</a:t>
            </a:r>
          </a:p>
        </p:txBody>
      </p:sp>
      <p:cxnSp>
        <p:nvCxnSpPr>
          <p:cNvPr id="13" name="Shape 193">
            <a:extLst>
              <a:ext uri="{FF2B5EF4-FFF2-40B4-BE49-F238E27FC236}">
                <a16:creationId xmlns:a16="http://schemas.microsoft.com/office/drawing/2014/main" id="{6E61E0F8-4E13-4E2D-BE12-703329DDF798}"/>
              </a:ext>
            </a:extLst>
          </p:cNvPr>
          <p:cNvCxnSpPr>
            <a:cxnSpLocks/>
            <a:stCxn id="7" idx="0"/>
          </p:cNvCxnSpPr>
          <p:nvPr/>
        </p:nvCxnSpPr>
        <p:spPr>
          <a:xfrm rot="16200000" flipV="1">
            <a:off x="653380" y="3404052"/>
            <a:ext cx="831144" cy="538571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rgbClr val="09F8E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001C8AD1-EC37-D640-84D8-E4D2591DC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42072"/>
            <a:ext cx="2971816" cy="185738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4AC1C52C-B90D-3B40-9C46-D50A22F41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90" b="96349" l="773" r="99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4601" y="1144955"/>
            <a:ext cx="1580863" cy="109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63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36480-C92B-504D-BE3C-21A90F182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73106"/>
            <a:ext cx="7886700" cy="862519"/>
          </a:xfrm>
        </p:spPr>
        <p:txBody>
          <a:bodyPr/>
          <a:lstStyle/>
          <a:p>
            <a:r>
              <a:rPr lang="zh-CN" altLang="en-US">
                <a:latin typeface="微軟正黑體"/>
                <a:ea typeface="微軟正黑體"/>
              </a:rPr>
              <a:t>4-Channel DDR4 Memory</a:t>
            </a:r>
            <a:endParaRPr lang="zh-CN" altLang="en-US"/>
          </a:p>
        </p:txBody>
      </p:sp>
      <p:sp>
        <p:nvSpPr>
          <p:cNvPr id="4" name="文字方塊 2">
            <a:extLst>
              <a:ext uri="{FF2B5EF4-FFF2-40B4-BE49-F238E27FC236}">
                <a16:creationId xmlns:a16="http://schemas.microsoft.com/office/drawing/2014/main" id="{DE40FD61-8F11-7847-B83F-A2EB61AD41BF}"/>
              </a:ext>
            </a:extLst>
          </p:cNvPr>
          <p:cNvSpPr txBox="1"/>
          <p:nvPr/>
        </p:nvSpPr>
        <p:spPr>
          <a:xfrm>
            <a:off x="4796168" y="2752410"/>
            <a:ext cx="3890514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Up to </a:t>
            </a:r>
            <a:r>
              <a:rPr lang="en-US" altLang="zh-TW" sz="20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256GB</a:t>
            </a:r>
            <a:endParaRPr lang="zh-CN" altLang="en-US" sz="2000">
              <a:solidFill>
                <a:schemeClr val="bg1"/>
              </a:solidFill>
              <a:ea typeface="微軟正黑體"/>
            </a:endParaRP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</a:rPr>
              <a:t>Installing memory in 4 to take advantage of 4-channel</a:t>
            </a:r>
            <a:endParaRPr lang="zh-CN" altLang="en-US" sz="20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endParaRPr lang="zh-CN" alt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9" name="矩形: 圓角 18">
            <a:extLst>
              <a:ext uri="{FF2B5EF4-FFF2-40B4-BE49-F238E27FC236}">
                <a16:creationId xmlns:a16="http://schemas.microsoft.com/office/drawing/2014/main" id="{872156A7-02FC-014E-AD0F-1075DC3F7C15}"/>
              </a:ext>
            </a:extLst>
          </p:cNvPr>
          <p:cNvSpPr/>
          <p:nvPr/>
        </p:nvSpPr>
        <p:spPr>
          <a:xfrm>
            <a:off x="4385534" y="1986936"/>
            <a:ext cx="2183332" cy="40683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rgbClr val="09F8E1"/>
                </a:solidFill>
                <a:latin typeface="微軟正黑體"/>
                <a:ea typeface="微軟正黑體"/>
              </a:rPr>
              <a:t>4 Memory Slot</a:t>
            </a:r>
            <a:endParaRPr lang="zh-TW" altLang="en-US" sz="1600" b="1">
              <a:solidFill>
                <a:srgbClr val="09F8E1"/>
              </a:solidFill>
              <a:latin typeface="微軟正黑體"/>
              <a:ea typeface="微軟正黑體"/>
            </a:endParaRPr>
          </a:p>
        </p:txBody>
      </p:sp>
      <p:pic>
        <p:nvPicPr>
          <p:cNvPr id="17" name="Picture 2" descr="\\10.10.2.29\Product_Pic\PEMUX-MB_20181218\PEMUX-MB-XEW-L56_F.png">
            <a:extLst>
              <a:ext uri="{FF2B5EF4-FFF2-40B4-BE49-F238E27FC236}">
                <a16:creationId xmlns:a16="http://schemas.microsoft.com/office/drawing/2014/main" id="{C1D9AC03-487F-FC49-8DF7-B2F4E61B4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/>
          <a:stretch/>
        </p:blipFill>
        <p:spPr bwMode="auto">
          <a:xfrm>
            <a:off x="0" y="1828930"/>
            <a:ext cx="4465960" cy="302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1C12A223-C528-42B4-ADCE-472AEA82E55B}"/>
              </a:ext>
            </a:extLst>
          </p:cNvPr>
          <p:cNvSpPr/>
          <p:nvPr/>
        </p:nvSpPr>
        <p:spPr>
          <a:xfrm>
            <a:off x="1194099" y="1967729"/>
            <a:ext cx="2664309" cy="445247"/>
          </a:xfrm>
          <a:prstGeom prst="rect">
            <a:avLst/>
          </a:prstGeom>
          <a:solidFill>
            <a:srgbClr val="EBF1DE">
              <a:alpha val="14902"/>
            </a:srgbClr>
          </a:solidFill>
          <a:ln w="38100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ADC101E2-72F3-A344-8F67-6E9A0019B58A}"/>
              </a:ext>
            </a:extLst>
          </p:cNvPr>
          <p:cNvSpPr/>
          <p:nvPr/>
        </p:nvSpPr>
        <p:spPr>
          <a:xfrm>
            <a:off x="1194100" y="3876339"/>
            <a:ext cx="2628451" cy="418831"/>
          </a:xfrm>
          <a:prstGeom prst="rect">
            <a:avLst/>
          </a:prstGeom>
          <a:solidFill>
            <a:srgbClr val="EBF1DE">
              <a:alpha val="14902"/>
            </a:srgbClr>
          </a:solidFill>
          <a:ln w="38100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518602A-D2D4-4AE2-9235-A6623495E57C}"/>
              </a:ext>
            </a:extLst>
          </p:cNvPr>
          <p:cNvCxnSpPr>
            <a:stCxn id="15" idx="3"/>
            <a:endCxn id="9" idx="1"/>
          </p:cNvCxnSpPr>
          <p:nvPr/>
        </p:nvCxnSpPr>
        <p:spPr>
          <a:xfrm>
            <a:off x="3858408" y="2190353"/>
            <a:ext cx="527126" cy="0"/>
          </a:xfrm>
          <a:prstGeom prst="line">
            <a:avLst/>
          </a:prstGeom>
          <a:ln w="28575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BE80EB5C-76B8-402C-B184-8C38015CB2D1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3822551" y="2393769"/>
            <a:ext cx="855491" cy="1691986"/>
          </a:xfrm>
          <a:prstGeom prst="bentConnector2">
            <a:avLst/>
          </a:prstGeom>
          <a:ln w="28575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981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0DB45-1A96-8C46-B696-A5EAE4629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94" y="0"/>
            <a:ext cx="7886700" cy="862519"/>
          </a:xfrm>
        </p:spPr>
        <p:txBody>
          <a:bodyPr/>
          <a:lstStyle/>
          <a:p>
            <a:pPr algn="ctr"/>
            <a:r>
              <a:rPr lang="zh-CN" altLang="en-US">
                <a:latin typeface="Microsoft JhengHei"/>
                <a:ea typeface="Microsoft JhengHei"/>
              </a:rPr>
              <a:t>Memory Accessory</a:t>
            </a:r>
            <a:endParaRPr lang="zh-CN" altLang="en-US"/>
          </a:p>
        </p:txBody>
      </p:sp>
      <p:graphicFrame>
        <p:nvGraphicFramePr>
          <p:cNvPr id="4" name="表格 5">
            <a:extLst>
              <a:ext uri="{FF2B5EF4-FFF2-40B4-BE49-F238E27FC236}">
                <a16:creationId xmlns:a16="http://schemas.microsoft.com/office/drawing/2014/main" id="{CBBA9871-A971-0346-9149-069640857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309496"/>
              </p:ext>
            </p:extLst>
          </p:nvPr>
        </p:nvGraphicFramePr>
        <p:xfrm>
          <a:off x="833480" y="862519"/>
          <a:ext cx="7477040" cy="3780954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3115433">
                  <a:extLst>
                    <a:ext uri="{9D8B030D-6E8A-4147-A177-3AD203B41FA5}">
                      <a16:colId xmlns:a16="http://schemas.microsoft.com/office/drawing/2014/main" val="320320051"/>
                    </a:ext>
                  </a:extLst>
                </a:gridCol>
                <a:gridCol w="4361607">
                  <a:extLst>
                    <a:ext uri="{9D8B030D-6E8A-4147-A177-3AD203B41FA5}">
                      <a16:colId xmlns:a16="http://schemas.microsoft.com/office/drawing/2014/main" val="3539905540"/>
                    </a:ext>
                  </a:extLst>
                </a:gridCol>
              </a:tblGrid>
              <a:tr h="5195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09F8E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Ordering P/N</a:t>
                      </a:r>
                      <a:endParaRPr lang="zh-TW" altLang="en-US">
                        <a:solidFill>
                          <a:srgbClr val="09F8E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09F8E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Specification</a:t>
                      </a:r>
                      <a:endParaRPr lang="zh-TW" altLang="en-US">
                        <a:solidFill>
                          <a:srgbClr val="09F8E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920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RAM-8GDR4ECK0-RD-2666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DDR type: DDR4(288PIN) ECC RDIMM </a:t>
                      </a:r>
                      <a:endParaRPr lang="zh-TW" alt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Capacity: 8 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Manufacturer: Kingston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Frequency: DDR4-2666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 P/N: KSM26RS8/8MEI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737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RAM-16GDR4ECK0-RD-2666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ECC RDIMM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Kingston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DDR4-2666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KSM26RS4/16MEI</a:t>
                      </a:r>
                      <a:endParaRPr lang="zh-TW" b="0" i="0" noProof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283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RAM-32GDR4ECK0-RD-2666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ECC RDIMM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 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Kingston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DDR4-2666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 </a:t>
                      </a: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KSM26RD4/32MEI</a:t>
                      </a:r>
                      <a:endParaRPr lang="zh-TW" b="0" i="0" noProof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09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6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u="none" strike="noStrike" cap="non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RAM-64GDR4ECS0-LR-2666</a:t>
                      </a:r>
                      <a:endParaRPr lang="zh-TW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 ECC LRDIMM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64 GB </a:t>
                      </a:r>
                      <a:endParaRPr lang="en-US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Manufacturer: Kingston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Frequency: DDR4-2666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Manufacturer P/N: M386A8K40BM2-CTD</a:t>
                      </a:r>
                      <a:r>
                        <a:rPr lang="en-US" altLang="zh-TW" sz="950" b="0" i="0" u="none" strike="noStrike" cap="none" noProof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Arial"/>
                        </a:rPr>
                        <a:t> </a:t>
                      </a:r>
                      <a:endParaRPr lang="zh-TW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Arial"/>
                      </a:endParaRPr>
                    </a:p>
                  </a:txBody>
                  <a:tcPr>
                    <a:solidFill>
                      <a:srgbClr val="3CD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640247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C6201E4C-7742-4AD0-8935-FDB57E2E5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701" y="4023271"/>
            <a:ext cx="2703670" cy="76848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A4D31BC-F6D5-428A-997F-F84D738F7E80}"/>
              </a:ext>
            </a:extLst>
          </p:cNvPr>
          <p:cNvSpPr/>
          <p:nvPr/>
        </p:nvSpPr>
        <p:spPr>
          <a:xfrm>
            <a:off x="7043152" y="4187681"/>
            <a:ext cx="168214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000" b="1">
                <a:solidFill>
                  <a:schemeClr val="tx1"/>
                </a:solidFill>
                <a:ea typeface="微軟正黑體"/>
              </a:rPr>
              <a:t>LRDIMM &amp; RDIMM cannot be used at the same time.</a:t>
            </a:r>
            <a:endParaRPr lang="zh-CN" sz="1000">
              <a:solidFill>
                <a:schemeClr val="tx1"/>
              </a:solidFill>
              <a:ea typeface="微軟正黑體"/>
            </a:endParaRPr>
          </a:p>
          <a:p>
            <a:endParaRPr lang="zh-CN" altLang="en-US" sz="1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5A67817-34D4-4B29-97F6-5D2BF471A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9499" y="4968303"/>
            <a:ext cx="945002" cy="17519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EF33A037-E880-4B37-87A9-332FD901F4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12"/>
          <a:stretch/>
        </p:blipFill>
        <p:spPr>
          <a:xfrm>
            <a:off x="0" y="750599"/>
            <a:ext cx="8436077" cy="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88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44C13-1F9A-D34C-A943-D4170449C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87" y="33159"/>
            <a:ext cx="7886700" cy="862519"/>
          </a:xfrm>
        </p:spPr>
        <p:txBody>
          <a:bodyPr/>
          <a:lstStyle/>
          <a:p>
            <a:r>
              <a:rPr lang="en-US" altLang="zh-CN">
                <a:latin typeface="Microsoft JhengHei"/>
                <a:ea typeface="Microsoft JhengHei"/>
              </a:rPr>
              <a:t>Choose Your TS-2088XU</a:t>
            </a:r>
            <a:endParaRPr lang="en-US">
              <a:ea typeface="Microsoft JhengHe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F05846-FA70-9445-97A3-0713034513CF}"/>
              </a:ext>
            </a:extLst>
          </p:cNvPr>
          <p:cNvSpPr/>
          <p:nvPr/>
        </p:nvSpPr>
        <p:spPr>
          <a:xfrm>
            <a:off x="490402" y="1126660"/>
            <a:ext cx="31277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W2123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B6BD1A-F425-DA41-9FB2-B1B8CA074B73}"/>
              </a:ext>
            </a:extLst>
          </p:cNvPr>
          <p:cNvSpPr/>
          <p:nvPr/>
        </p:nvSpPr>
        <p:spPr>
          <a:xfrm>
            <a:off x="490402" y="1897842"/>
            <a:ext cx="31277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buClrTx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W2133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64G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CF982A-ECAC-2E40-B7F7-313006C72FE7}"/>
              </a:ext>
            </a:extLst>
          </p:cNvPr>
          <p:cNvSpPr/>
          <p:nvPr/>
        </p:nvSpPr>
        <p:spPr>
          <a:xfrm>
            <a:off x="490402" y="2695804"/>
            <a:ext cx="40815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W2145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128G </a:t>
            </a:r>
            <a:r>
              <a:rPr lang="en-US" sz="2100" kern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(BTO)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8FD9FD-7F13-564D-AE69-C3CFF38646E5}"/>
              </a:ext>
            </a:extLst>
          </p:cNvPr>
          <p:cNvSpPr/>
          <p:nvPr/>
        </p:nvSpPr>
        <p:spPr>
          <a:xfrm>
            <a:off x="490402" y="4243727"/>
            <a:ext cx="40815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W2195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256G </a:t>
            </a:r>
            <a:r>
              <a:rPr lang="en-US" sz="2100" kern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(BTO)</a:t>
            </a:r>
            <a:endParaRPr lang="en-US" sz="2100" kern="1200">
              <a:solidFill>
                <a:srgbClr val="92D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2C0D2B-3361-D649-936D-BEDF249CBDAF}"/>
              </a:ext>
            </a:extLst>
          </p:cNvPr>
          <p:cNvSpPr txBox="1"/>
          <p:nvPr/>
        </p:nvSpPr>
        <p:spPr>
          <a:xfrm>
            <a:off x="490402" y="1496934"/>
            <a:ext cx="5012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W-2123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-core/8-thread 3.6GHz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processor(Turbo 3.9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32GB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8GB)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C4DD7E-710D-6F46-98C1-20AFA6D19950}"/>
              </a:ext>
            </a:extLst>
          </p:cNvPr>
          <p:cNvSpPr txBox="1"/>
          <p:nvPr/>
        </p:nvSpPr>
        <p:spPr>
          <a:xfrm>
            <a:off x="490402" y="2263369"/>
            <a:ext cx="510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W-2133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-core/12-thread 3.6GHz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processor(Turbo 3.9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16GB)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509A07-F739-0141-87DD-41732E6D0963}"/>
              </a:ext>
            </a:extLst>
          </p:cNvPr>
          <p:cNvSpPr txBox="1"/>
          <p:nvPr/>
        </p:nvSpPr>
        <p:spPr>
          <a:xfrm>
            <a:off x="490402" y="3053769"/>
            <a:ext cx="510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W-2145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-core/16-thread 3.7GHz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processor(Turbo 4.5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32GB)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AE013-4656-1B47-9D2C-8DD8DE3F888E}"/>
              </a:ext>
            </a:extLst>
          </p:cNvPr>
          <p:cNvSpPr txBox="1"/>
          <p:nvPr/>
        </p:nvSpPr>
        <p:spPr>
          <a:xfrm>
            <a:off x="490402" y="4583966"/>
            <a:ext cx="519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W-2195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-core/36-thread 2.3GHz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processor(Turbo 4.3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256GB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64GB)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93DC35C0-2205-4DB4-B157-6DF8699DF0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308"/>
          <a:stretch/>
        </p:blipFill>
        <p:spPr>
          <a:xfrm>
            <a:off x="5684935" y="2171659"/>
            <a:ext cx="3459065" cy="2656964"/>
          </a:xfrm>
          <a:prstGeom prst="rect">
            <a:avLst/>
          </a:prstGeom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A9FD5556-2ECB-C74E-8CC6-C809F368EE7B}"/>
              </a:ext>
            </a:extLst>
          </p:cNvPr>
          <p:cNvSpPr/>
          <p:nvPr/>
        </p:nvSpPr>
        <p:spPr>
          <a:xfrm>
            <a:off x="490402" y="3499356"/>
            <a:ext cx="40815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buClrTx/>
              <a:defRPr/>
            </a:pP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TS-2088XU-</a:t>
            </a:r>
            <a:r>
              <a:rPr lang="en-US" sz="2100" kern="120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W2175</a:t>
            </a:r>
            <a:r>
              <a:rPr lang="en-US" sz="21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sz="2100" kern="1200">
                <a:solidFill>
                  <a:srgbClr val="92D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128G </a:t>
            </a:r>
            <a:r>
              <a:rPr lang="en-US" sz="2100" kern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(BTO)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C2B541E6-340B-2540-9A36-0ECF5E036C0C}"/>
              </a:ext>
            </a:extLst>
          </p:cNvPr>
          <p:cNvSpPr txBox="1"/>
          <p:nvPr/>
        </p:nvSpPr>
        <p:spPr>
          <a:xfrm>
            <a:off x="490402" y="3857321"/>
            <a:ext cx="519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Xeon® W-2145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-core/28-thread 2.5GHz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processor(Turbo 4.3 GHz)</a:t>
            </a:r>
          </a:p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128GB DDR4 </a:t>
            </a:r>
            <a:r>
              <a:rPr lang="en-US" sz="1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</a:t>
            </a: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RDIMM (4 x 32GB)</a:t>
            </a:r>
          </a:p>
        </p:txBody>
      </p:sp>
    </p:spTree>
    <p:extLst>
      <p:ext uri="{BB962C8B-B14F-4D97-AF65-F5344CB8AC3E}">
        <p14:creationId xmlns:p14="http://schemas.microsoft.com/office/powerpoint/2010/main" val="3631608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71CF20-5B8B-F444-BFA0-620454766ECD}"/>
              </a:ext>
            </a:extLst>
          </p:cNvPr>
          <p:cNvSpPr txBox="1"/>
          <p:nvPr/>
        </p:nvSpPr>
        <p:spPr>
          <a:xfrm>
            <a:off x="2298535" y="1213286"/>
            <a:ext cx="454693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600">
                <a:solidFill>
                  <a:schemeClr val="bg1"/>
                </a:solidFill>
                <a:latin typeface="微軟正黑體"/>
                <a:ea typeface="微軟正黑體"/>
              </a:rPr>
              <a:t>Build Up High Performance Computing Storage with QTS 4.4.1</a:t>
            </a:r>
            <a:endParaRPr lang="zh-CN" altLang="en-US" sz="4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157015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35">
            <a:extLst>
              <a:ext uri="{FF2B5EF4-FFF2-40B4-BE49-F238E27FC236}">
                <a16:creationId xmlns:a16="http://schemas.microsoft.com/office/drawing/2014/main" id="{DD06796C-1D0F-47B8-B2E2-AD113EC862AE}"/>
              </a:ext>
            </a:extLst>
          </p:cNvPr>
          <p:cNvSpPr/>
          <p:nvPr/>
        </p:nvSpPr>
        <p:spPr>
          <a:xfrm>
            <a:off x="519952" y="2306269"/>
            <a:ext cx="3761591" cy="3356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altLang="zh-TW" sz="1800" b="1">
                <a:solidFill>
                  <a:schemeClr val="bg1"/>
                </a:solidFill>
                <a:latin typeface="Arial"/>
                <a:ea typeface="+mn-lt"/>
                <a:cs typeface="Arial"/>
              </a:rPr>
              <a:t>Banking</a:t>
            </a:r>
            <a:endParaRPr lang="zh-CN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796FB10-3279-4F0D-976F-DFFFCD754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70" y="55418"/>
            <a:ext cx="7886700" cy="862519"/>
          </a:xfrm>
        </p:spPr>
        <p:txBody>
          <a:bodyPr/>
          <a:lstStyle/>
          <a:p>
            <a:r>
              <a:rPr lang="en-US" altLang="zh-TW" b="1" err="1">
                <a:latin typeface="微軟正黑體"/>
                <a:ea typeface="微軟正黑體"/>
              </a:rPr>
              <a:t>Fibre</a:t>
            </a:r>
            <a:r>
              <a:rPr lang="en-US" altLang="zh-TW" b="1">
                <a:latin typeface="微軟正黑體"/>
                <a:ea typeface="微軟正黑體"/>
              </a:rPr>
              <a:t> Channel Adopt Industries</a:t>
            </a:r>
            <a:endParaRPr lang="zh-TW">
              <a:latin typeface="微軟正黑體"/>
              <a:ea typeface="微軟正黑體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A357659-D564-4625-92B5-355FEEA3DF5E}"/>
              </a:ext>
            </a:extLst>
          </p:cNvPr>
          <p:cNvSpPr txBox="1"/>
          <p:nvPr/>
        </p:nvSpPr>
        <p:spPr>
          <a:xfrm>
            <a:off x="898781" y="2672026"/>
            <a:ext cx="192299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kumimoji="1"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Low latency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8FE862F-33F6-4FE2-A657-657AEEE24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2" y="3021801"/>
            <a:ext cx="2782556" cy="18749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9160405-EE62-410A-9412-D12D24B36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225" y="3016306"/>
            <a:ext cx="2693748" cy="18749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B8E474A-A713-4681-8F95-3142AAA0AC7B}"/>
              </a:ext>
            </a:extLst>
          </p:cNvPr>
          <p:cNvSpPr txBox="1"/>
          <p:nvPr/>
        </p:nvSpPr>
        <p:spPr>
          <a:xfrm>
            <a:off x="5326159" y="2683447"/>
            <a:ext cx="271547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FFFFFF"/>
                </a:solidFill>
                <a:ea typeface="微軟正黑體" panose="020B0604030504040204" pitchFamily="34" charset="-120"/>
              </a:rPr>
              <a:t>Database transaction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2AFD0F-398E-A34D-AD95-C50CA7B9D64C}"/>
              </a:ext>
            </a:extLst>
          </p:cNvPr>
          <p:cNvSpPr/>
          <p:nvPr/>
        </p:nvSpPr>
        <p:spPr>
          <a:xfrm>
            <a:off x="360632" y="1189711"/>
            <a:ext cx="8229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"</a:t>
            </a:r>
            <a:r>
              <a:rPr lang="en-US" sz="1350" err="1">
                <a:solidFill>
                  <a:schemeClr val="bg1"/>
                </a:solidFill>
                <a:latin typeface="Arial" panose="020B0604020202020204" pitchFamily="34" charset="0"/>
              </a:rPr>
              <a:t>Fibre</a:t>
            </a:r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 Channel is safe. It's trusted. It's still a rock-solid solution. And customers aren't looking to rip everything out and change their protocols. Changing protocols is something that usually takes many years to happen," said Stuart </a:t>
            </a:r>
            <a:r>
              <a:rPr lang="en-US" sz="1350" err="1">
                <a:solidFill>
                  <a:schemeClr val="bg1"/>
                </a:solidFill>
                <a:latin typeface="Arial" panose="020B0604020202020204" pitchFamily="34" charset="0"/>
              </a:rPr>
              <a:t>Miniman</a:t>
            </a:r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, principal research contributor at </a:t>
            </a:r>
            <a:r>
              <a:rPr lang="en-US" sz="1350" err="1">
                <a:solidFill>
                  <a:schemeClr val="bg1"/>
                </a:solidFill>
                <a:latin typeface="Arial" panose="020B0604020202020204" pitchFamily="34" charset="0"/>
              </a:rPr>
              <a:t>Wikibon</a:t>
            </a:r>
            <a:r>
              <a:rPr lang="en-US" sz="1350">
                <a:solidFill>
                  <a:schemeClr val="bg1"/>
                </a:solidFill>
                <a:latin typeface="Arial" panose="020B0604020202020204" pitchFamily="34" charset="0"/>
              </a:rPr>
              <a:t>, a community-focused research and analyst firm based in Marlborough, Mass.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5D8CEE4-01E7-4321-82BA-222CA5B4F5A4}"/>
              </a:ext>
            </a:extLst>
          </p:cNvPr>
          <p:cNvSpPr/>
          <p:nvPr/>
        </p:nvSpPr>
        <p:spPr>
          <a:xfrm>
            <a:off x="2443829" y="2673950"/>
            <a:ext cx="1471878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180975" indent="-1809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微軟正黑體"/>
                <a:ea typeface="微軟正黑體"/>
              </a:rPr>
              <a:t>High security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35">
            <a:extLst>
              <a:ext uri="{FF2B5EF4-FFF2-40B4-BE49-F238E27FC236}">
                <a16:creationId xmlns:a16="http://schemas.microsoft.com/office/drawing/2014/main" id="{C52A4096-50B8-493D-8788-A182C12249B1}"/>
              </a:ext>
            </a:extLst>
          </p:cNvPr>
          <p:cNvSpPr/>
          <p:nvPr/>
        </p:nvSpPr>
        <p:spPr>
          <a:xfrm>
            <a:off x="4937759" y="2306269"/>
            <a:ext cx="3575125" cy="3356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altLang="zh-TW" sz="1800" b="1">
                <a:solidFill>
                  <a:schemeClr val="bg1"/>
                </a:solidFill>
                <a:latin typeface="Arial"/>
                <a:ea typeface="+mn-lt"/>
                <a:cs typeface="Arial"/>
              </a:rPr>
              <a:t>Online e-commerce</a:t>
            </a:r>
            <a:endParaRPr lang="zh-TW" sz="18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2589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A0DC336-A446-4B72-8A1A-E4F2FE9F3ADD}"/>
              </a:ext>
            </a:extLst>
          </p:cNvPr>
          <p:cNvSpPr/>
          <p:nvPr/>
        </p:nvSpPr>
        <p:spPr>
          <a:xfrm>
            <a:off x="213813" y="2080768"/>
            <a:ext cx="4066686" cy="2937598"/>
          </a:xfrm>
          <a:prstGeom prst="roundRect">
            <a:avLst>
              <a:gd name="adj" fmla="val 7839"/>
            </a:avLst>
          </a:prstGeom>
          <a:solidFill>
            <a:schemeClr val="tx1">
              <a:alpha val="23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44A94C4B-B73A-4B80-A889-1BA4D693A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0609" y="1922426"/>
            <a:ext cx="4437370" cy="3095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17BA08-9870-564B-BD58-57AAFA61B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079" y="36787"/>
            <a:ext cx="7886700" cy="862519"/>
          </a:xfrm>
        </p:spPr>
        <p:txBody>
          <a:bodyPr/>
          <a:lstStyle/>
          <a:p>
            <a:r>
              <a:rPr lang="en-US" altLang="zh-TW" b="1" err="1"/>
              <a:t>Fibre</a:t>
            </a:r>
            <a:r>
              <a:rPr lang="en-US" altLang="zh-TW" b="1"/>
              <a:t> </a:t>
            </a:r>
            <a:r>
              <a:rPr lang="en-US" altLang="zh-TW"/>
              <a:t>Channel</a:t>
            </a:r>
            <a:r>
              <a:rPr lang="en-US" altLang="zh-TW" b="1"/>
              <a:t> &amp; CDM</a:t>
            </a:r>
            <a:r>
              <a:rPr lang="en-US" altLang="zh-TW"/>
              <a:t>​</a:t>
            </a:r>
            <a:endParaRPr lang="en-US">
              <a:latin typeface="微軟正黑體" panose="020B0604030504040204" pitchFamily="34" charset="-120"/>
            </a:endParaRPr>
          </a:p>
        </p:txBody>
      </p:sp>
      <p:pic>
        <p:nvPicPr>
          <p:cNvPr id="5" name="圖片 2">
            <a:extLst>
              <a:ext uri="{FF2B5EF4-FFF2-40B4-BE49-F238E27FC236}">
                <a16:creationId xmlns:a16="http://schemas.microsoft.com/office/drawing/2014/main" id="{D428C309-1EE3-124E-A543-3CD7EA6440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4"/>
          <a:stretch/>
        </p:blipFill>
        <p:spPr>
          <a:xfrm>
            <a:off x="4565944" y="2060091"/>
            <a:ext cx="4100195" cy="2768392"/>
          </a:xfrm>
          <a:prstGeom prst="roundRect">
            <a:avLst>
              <a:gd name="adj" fmla="val 4637"/>
            </a:avLst>
          </a:prstGeom>
          <a:solidFill>
            <a:schemeClr val="bg1"/>
          </a:solidFill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7B363E81-FCC2-1C42-B009-7A77FD668559}"/>
              </a:ext>
            </a:extLst>
          </p:cNvPr>
          <p:cNvSpPr/>
          <p:nvPr/>
        </p:nvSpPr>
        <p:spPr>
          <a:xfrm rot="5400000">
            <a:off x="5199406" y="2240339"/>
            <a:ext cx="188281" cy="1803919"/>
          </a:xfrm>
          <a:prstGeom prst="triangle">
            <a:avLst>
              <a:gd name="adj" fmla="val 4722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E7F3E3-50BA-4C46-9F6F-0AFB7B1F9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75" y="2395012"/>
            <a:ext cx="3838692" cy="2263630"/>
          </a:xfrm>
          <a:prstGeom prst="rect">
            <a:avLst/>
          </a:prstGeom>
        </p:spPr>
      </p:pic>
      <p:sp>
        <p:nvSpPr>
          <p:cNvPr id="8" name="矩形: 圓角 35">
            <a:extLst>
              <a:ext uri="{FF2B5EF4-FFF2-40B4-BE49-F238E27FC236}">
                <a16:creationId xmlns:a16="http://schemas.microsoft.com/office/drawing/2014/main" id="{B960C8C7-7B35-4B68-B938-AF00016537B2}"/>
              </a:ext>
            </a:extLst>
          </p:cNvPr>
          <p:cNvSpPr/>
          <p:nvPr/>
        </p:nvSpPr>
        <p:spPr>
          <a:xfrm>
            <a:off x="7483057" y="1831909"/>
            <a:ext cx="1155628" cy="2918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59558D7-652E-488A-A2D6-89CE803F09DD}"/>
              </a:ext>
            </a:extLst>
          </p:cNvPr>
          <p:cNvSpPr txBox="1"/>
          <p:nvPr/>
        </p:nvSpPr>
        <p:spPr>
          <a:xfrm>
            <a:off x="7533566" y="1831120"/>
            <a:ext cx="1324413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189"/>
            <a:r>
              <a:rPr lang="en-US" altLang="zh-TW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Application</a:t>
            </a:r>
            <a:endParaRPr lang="en-GB" altLang="zh-TW" sz="1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13BE642-664C-4F9B-ACF4-87F705125660}"/>
              </a:ext>
            </a:extLst>
          </p:cNvPr>
          <p:cNvGrpSpPr/>
          <p:nvPr/>
        </p:nvGrpSpPr>
        <p:grpSpPr>
          <a:xfrm>
            <a:off x="6177568" y="3048158"/>
            <a:ext cx="782638" cy="387117"/>
            <a:chOff x="6177568" y="3048158"/>
            <a:chExt cx="782638" cy="38711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937D857-C64D-40F5-8C4A-FB673A9CFDA0}"/>
                </a:ext>
              </a:extLst>
            </p:cNvPr>
            <p:cNvSpPr/>
            <p:nvPr/>
          </p:nvSpPr>
          <p:spPr>
            <a:xfrm>
              <a:off x="6195506" y="3048158"/>
              <a:ext cx="746762" cy="387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CD3FC0EE-0B81-4FCD-ABE9-67954CA035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" r="-909" b="5212"/>
            <a:stretch/>
          </p:blipFill>
          <p:spPr>
            <a:xfrm>
              <a:off x="6177568" y="3087409"/>
              <a:ext cx="782638" cy="337072"/>
            </a:xfrm>
            <a:prstGeom prst="rect">
              <a:avLst/>
            </a:prstGeom>
            <a:effectLst/>
          </p:spPr>
        </p:pic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87A8BB83-C2C6-954F-951A-FEF4B8D2DB59}"/>
              </a:ext>
            </a:extLst>
          </p:cNvPr>
          <p:cNvSpPr/>
          <p:nvPr/>
        </p:nvSpPr>
        <p:spPr>
          <a:xfrm>
            <a:off x="505315" y="1154062"/>
            <a:ext cx="52915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</a:rPr>
              <a:t>QTS 4.4.1 will support iSCSI &amp; FC Manager​</a:t>
            </a:r>
          </a:p>
          <a:p>
            <a:pPr marL="179388" indent="-179388" fontAlgn="base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</a:rPr>
              <a:t>LUN (LUN clone) can be mapped between iSCSI target and FC port group for copy data management (CDM) ​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4A4B9D1-6772-41DF-89A1-B88DA6383023}"/>
              </a:ext>
            </a:extLst>
          </p:cNvPr>
          <p:cNvSpPr/>
          <p:nvPr/>
        </p:nvSpPr>
        <p:spPr>
          <a:xfrm>
            <a:off x="8120185" y="2966281"/>
            <a:ext cx="518500" cy="106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E661C79-CF8F-4E85-928B-79C8D5D0C52F}"/>
              </a:ext>
            </a:extLst>
          </p:cNvPr>
          <p:cNvSpPr/>
          <p:nvPr/>
        </p:nvSpPr>
        <p:spPr>
          <a:xfrm>
            <a:off x="6848700" y="2745363"/>
            <a:ext cx="719195" cy="124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>
                <a:solidFill>
                  <a:schemeClr val="tx1"/>
                </a:solidFill>
                <a:ea typeface="新細明體"/>
                <a:cs typeface="Calibri"/>
              </a:rPr>
              <a:t>Backup to NAS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8B23162-FC72-4E7B-95B5-9FF05E1EB0A5}"/>
              </a:ext>
            </a:extLst>
          </p:cNvPr>
          <p:cNvSpPr/>
          <p:nvPr/>
        </p:nvSpPr>
        <p:spPr>
          <a:xfrm>
            <a:off x="7837809" y="4345697"/>
            <a:ext cx="634067" cy="106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8C23386-7B7D-4981-A963-030F446DF4EC}"/>
              </a:ext>
            </a:extLst>
          </p:cNvPr>
          <p:cNvSpPr/>
          <p:nvPr/>
        </p:nvSpPr>
        <p:spPr>
          <a:xfrm>
            <a:off x="8154842" y="2662440"/>
            <a:ext cx="165937" cy="67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6">
            <a:extLst>
              <a:ext uri="{FF2B5EF4-FFF2-40B4-BE49-F238E27FC236}">
                <a16:creationId xmlns:a16="http://schemas.microsoft.com/office/drawing/2014/main" id="{1F82DF5B-4FEF-4520-9DCA-87583017F3A8}"/>
              </a:ext>
            </a:extLst>
          </p:cNvPr>
          <p:cNvSpPr/>
          <p:nvPr/>
        </p:nvSpPr>
        <p:spPr>
          <a:xfrm>
            <a:off x="5375762" y="3187244"/>
            <a:ext cx="754545" cy="342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>
                <a:solidFill>
                  <a:schemeClr val="tx1"/>
                </a:solidFill>
                <a:ea typeface="新細明體"/>
                <a:cs typeface="Calibri"/>
              </a:rPr>
              <a:t>TS-2088XU</a:t>
            </a:r>
            <a:endParaRPr lang="zh-CN" altLang="en-US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9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5B442F-06BF-4866-926F-087626F05EF3}"/>
              </a:ext>
            </a:extLst>
          </p:cNvPr>
          <p:cNvSpPr txBox="1">
            <a:spLocks/>
          </p:cNvSpPr>
          <p:nvPr/>
        </p:nvSpPr>
        <p:spPr>
          <a:xfrm>
            <a:off x="2781992" y="1579418"/>
            <a:ext cx="3566160" cy="166254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CN" sz="50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in a Storage</a:t>
            </a:r>
            <a:endParaRPr lang="zh-CN" altLang="en-US" sz="5000" spc="-1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011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21">
            <a:extLst>
              <a:ext uri="{FF2B5EF4-FFF2-40B4-BE49-F238E27FC236}">
                <a16:creationId xmlns:a16="http://schemas.microsoft.com/office/drawing/2014/main" id="{15970FAF-7072-A249-BB58-6CA3EED9E52D}"/>
              </a:ext>
            </a:extLst>
          </p:cNvPr>
          <p:cNvSpPr/>
          <p:nvPr/>
        </p:nvSpPr>
        <p:spPr>
          <a:xfrm>
            <a:off x="4580500" y="2001448"/>
            <a:ext cx="4563499" cy="15858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22">
            <a:extLst>
              <a:ext uri="{FF2B5EF4-FFF2-40B4-BE49-F238E27FC236}">
                <a16:creationId xmlns:a16="http://schemas.microsoft.com/office/drawing/2014/main" id="{05679B5D-CB45-744B-BFCB-33C964A0BCC6}"/>
              </a:ext>
            </a:extLst>
          </p:cNvPr>
          <p:cNvSpPr/>
          <p:nvPr/>
        </p:nvSpPr>
        <p:spPr>
          <a:xfrm>
            <a:off x="1" y="2001447"/>
            <a:ext cx="4574364" cy="1585824"/>
          </a:xfrm>
          <a:prstGeom prst="rect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图片 14">
            <a:extLst>
              <a:ext uri="{FF2B5EF4-FFF2-40B4-BE49-F238E27FC236}">
                <a16:creationId xmlns:a16="http://schemas.microsoft.com/office/drawing/2014/main" id="{75F05E61-7A0B-D249-A6A7-35A5540EE1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02" t="31109" r="19895" b="30405"/>
          <a:stretch/>
        </p:blipFill>
        <p:spPr>
          <a:xfrm>
            <a:off x="4685172" y="2074243"/>
            <a:ext cx="1716488" cy="52592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60" y="82560"/>
            <a:ext cx="7886700" cy="862519"/>
          </a:xfrm>
        </p:spPr>
        <p:txBody>
          <a:bodyPr/>
          <a:lstStyle/>
          <a:p>
            <a:r>
              <a:rPr lang="en-US" altLang="zh-TW" sz="3600"/>
              <a:t>Supported </a:t>
            </a:r>
            <a:r>
              <a:rPr lang="en-US" altLang="zh-TW" sz="3600" err="1"/>
              <a:t>Fibre</a:t>
            </a:r>
            <a:r>
              <a:rPr lang="en-US" altLang="zh-TW" sz="3600"/>
              <a:t> Channel adapters</a:t>
            </a:r>
            <a:endParaRPr lang="zh-TW" altLang="en-US" sz="3600">
              <a:latin typeface="微軟正黑體" panose="020B0604030504040204" pitchFamily="34" charset="-120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370160" y="1051250"/>
            <a:ext cx="8497887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rgbClr val="F70F78"/>
              </a:buClr>
            </a:pPr>
            <a:endParaRPr lang="zh-CN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BDC1EF97-D50B-F44F-9A77-70691D12A1C5}"/>
              </a:ext>
            </a:extLst>
          </p:cNvPr>
          <p:cNvSpPr txBox="1">
            <a:spLocks/>
          </p:cNvSpPr>
          <p:nvPr/>
        </p:nvSpPr>
        <p:spPr>
          <a:xfrm>
            <a:off x="370160" y="1265969"/>
            <a:ext cx="7146333" cy="5813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Clr>
                <a:schemeClr val="bg1"/>
              </a:buClr>
              <a:buNone/>
            </a:pPr>
            <a:r>
              <a:rPr lang="en-US" altLang="zh-TW" sz="1800">
                <a:solidFill>
                  <a:schemeClr val="accent3">
                    <a:lumMod val="40000"/>
                    <a:lumOff val="60000"/>
                  </a:schemeClr>
                </a:solidFill>
                <a:latin typeface="Arial"/>
                <a:ea typeface="微軟正黑體"/>
                <a:cs typeface="Arial"/>
              </a:rPr>
              <a:t>Partnering with industry-leading FC adapter vendors for the most economical FC SAN storage solution</a:t>
            </a: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77F0947D-441B-EB44-BBA0-A4541D8F152B}"/>
              </a:ext>
            </a:extLst>
          </p:cNvPr>
          <p:cNvSpPr txBox="1"/>
          <p:nvPr/>
        </p:nvSpPr>
        <p:spPr>
          <a:xfrm>
            <a:off x="4811485" y="3693443"/>
            <a:ext cx="4346587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 ATTO</a:t>
            </a:r>
            <a:endParaRPr lang="zh-CN" altLang="en-US" sz="1500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CN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Celerity 32Gb/16Gb FC adapters</a:t>
            </a:r>
            <a:endParaRPr lang="zh-CN" altLang="en-US" sz="1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本框 17">
            <a:extLst>
              <a:ext uri="{FF2B5EF4-FFF2-40B4-BE49-F238E27FC236}">
                <a16:creationId xmlns:a16="http://schemas.microsoft.com/office/drawing/2014/main" id="{D44B8AC3-4784-4C49-A440-23A595AF816D}"/>
              </a:ext>
            </a:extLst>
          </p:cNvPr>
          <p:cNvSpPr txBox="1"/>
          <p:nvPr/>
        </p:nvSpPr>
        <p:spPr>
          <a:xfrm>
            <a:off x="394954" y="3713857"/>
            <a:ext cx="4472341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</a:t>
            </a:r>
            <a:r>
              <a:rPr lang="zh-TW" altLang="en-US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zh-CN" sz="1500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 </a:t>
            </a:r>
            <a:endParaRPr lang="zh-CN" altLang="en-US" sz="1500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CN" sz="15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Qlogic</a:t>
            </a:r>
            <a:r>
              <a:rPr lang="en-US" altLang="zh-CN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32Gb/16Gb/8Gb/4Gb FC adapters</a:t>
            </a:r>
            <a:endParaRPr lang="zh-CN" altLang="en-US" sz="1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90EE01-7FE9-0B4E-84FE-0219880B9CE0}"/>
              </a:ext>
            </a:extLst>
          </p:cNvPr>
          <p:cNvSpPr/>
          <p:nvPr/>
        </p:nvSpPr>
        <p:spPr>
          <a:xfrm>
            <a:off x="3124075" y="4576136"/>
            <a:ext cx="2754280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1000" b="1">
                <a:solidFill>
                  <a:schemeClr val="bg1"/>
                </a:solidFill>
                <a:latin typeface="微軟正黑體"/>
                <a:ea typeface="微軟正黑體"/>
              </a:rPr>
              <a:t>HAL </a:t>
            </a:r>
            <a:r>
              <a:rPr lang="en-US" sz="1000">
                <a:solidFill>
                  <a:schemeClr val="bg1"/>
                </a:solidFill>
                <a:latin typeface="微軟正黑體"/>
                <a:ea typeface="微軟正黑體"/>
              </a:rPr>
              <a:t>: http://www.qnap.com/compatibility/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6CF1CB2-62FB-4760-915C-F19DFD194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1392" y="2588341"/>
            <a:ext cx="1420399" cy="763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9FC193-D238-D54E-B472-97D5D8A1D2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4638" y="1777537"/>
            <a:ext cx="2028906" cy="20289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C45300E-350D-41BF-884E-4C60CB3D13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324" y="2343473"/>
            <a:ext cx="3042572" cy="1462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4265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1"/>
          <p:cNvSpPr txBox="1">
            <a:spLocks noGrp="1"/>
          </p:cNvSpPr>
          <p:nvPr>
            <p:ph type="title"/>
          </p:nvPr>
        </p:nvSpPr>
        <p:spPr>
          <a:xfrm>
            <a:off x="210360" y="59794"/>
            <a:ext cx="7886700" cy="86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2060"/>
              </a:buClr>
              <a:buSzPts val="4000"/>
            </a:pPr>
            <a:r>
              <a:rPr lang="en-US" altLang="zh-CN"/>
              <a:t>Deep Learning NAS</a:t>
            </a:r>
            <a:r>
              <a:rPr lang="en-US" altLang="zh-CN">
                <a:solidFill>
                  <a:srgbClr val="09F8E1"/>
                </a:solidFill>
              </a:rPr>
              <a:t>- TS-2088XU</a:t>
            </a:r>
            <a:endParaRPr lang="en-US" b="1" i="0" u="none" strike="noStrike" cap="none">
              <a:solidFill>
                <a:srgbClr val="09F8E1"/>
              </a:solidFill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B940D-B852-9D43-9406-DF15010A1D57}"/>
              </a:ext>
            </a:extLst>
          </p:cNvPr>
          <p:cNvSpPr/>
          <p:nvPr/>
        </p:nvSpPr>
        <p:spPr>
          <a:xfrm>
            <a:off x="6180986" y="1820119"/>
            <a:ext cx="2909029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all-in-one solution for computing and storage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03C1DB0-8D3C-4F3A-8C0D-53C862748D7D}"/>
              </a:ext>
            </a:extLst>
          </p:cNvPr>
          <p:cNvGrpSpPr/>
          <p:nvPr/>
        </p:nvGrpSpPr>
        <p:grpSpPr>
          <a:xfrm>
            <a:off x="273917" y="1193590"/>
            <a:ext cx="5240192" cy="3635946"/>
            <a:chOff x="273917" y="1193590"/>
            <a:chExt cx="5240192" cy="3635946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4BAF0C13-03BC-49B1-8882-D2D03BAD1BB3}"/>
                </a:ext>
              </a:extLst>
            </p:cNvPr>
            <p:cNvSpPr/>
            <p:nvPr/>
          </p:nvSpPr>
          <p:spPr>
            <a:xfrm>
              <a:off x="273917" y="4556971"/>
              <a:ext cx="5240192" cy="272565"/>
            </a:xfrm>
            <a:prstGeom prst="roundRect">
              <a:avLst>
                <a:gd name="adj" fmla="val 3828"/>
              </a:avLst>
            </a:prstGeom>
            <a:solidFill>
              <a:srgbClr val="F86002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300" b="1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QTS</a:t>
              </a:r>
              <a:r>
                <a:rPr lang="en-US" altLang="zh-TW" sz="13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4.4.1</a:t>
              </a:r>
              <a:endParaRPr lang="zh-TW" sz="13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352A5847-DCE0-4E8C-9657-5FB4C0C5FE44}"/>
                </a:ext>
              </a:extLst>
            </p:cNvPr>
            <p:cNvSpPr/>
            <p:nvPr/>
          </p:nvSpPr>
          <p:spPr>
            <a:xfrm>
              <a:off x="273917" y="1193590"/>
              <a:ext cx="4019176" cy="1903333"/>
            </a:xfrm>
            <a:prstGeom prst="roundRect">
              <a:avLst>
                <a:gd name="adj" fmla="val 3828"/>
              </a:avLst>
            </a:prstGeom>
            <a:solidFill>
              <a:srgbClr val="009AD0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200" b="1">
                  <a:solidFill>
                    <a:schemeClr val="bg1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Deep Learning Models</a:t>
              </a: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95B84056-55E9-4953-819F-8F934D43EFAF}"/>
                </a:ext>
              </a:extLst>
            </p:cNvPr>
            <p:cNvSpPr/>
            <p:nvPr/>
          </p:nvSpPr>
          <p:spPr>
            <a:xfrm>
              <a:off x="324793" y="1479007"/>
              <a:ext cx="1271891" cy="785324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Image Classification</a:t>
              </a: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AlexNet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VGG16,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GoogLeNet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ResNet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MobileNet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etc.</a:t>
              </a: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C84501FF-0C05-4F6A-938E-28C1ED677F41}"/>
                </a:ext>
              </a:extLst>
            </p:cNvPr>
            <p:cNvSpPr/>
            <p:nvPr/>
          </p:nvSpPr>
          <p:spPr>
            <a:xfrm>
              <a:off x="1647560" y="1479007"/>
              <a:ext cx="1271891" cy="785324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Object Detection</a:t>
              </a: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SSD, Yolo v1/v2/v3,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R-FCN, RCNN,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Faster RCNN, etc.</a:t>
              </a: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B0C3CBD4-DF03-41A3-B6CD-2301A7BACD87}"/>
                </a:ext>
              </a:extLst>
            </p:cNvPr>
            <p:cNvSpPr/>
            <p:nvPr/>
          </p:nvSpPr>
          <p:spPr>
            <a:xfrm>
              <a:off x="2960181" y="1479007"/>
              <a:ext cx="1271891" cy="785324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Image Segmentation</a:t>
              </a: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SegNet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U-Net, FCN,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DeepLab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 v1/v2, etc.</a:t>
              </a:r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84C50BCE-1D48-42A2-98DE-7E4E9737E3D4}"/>
                </a:ext>
              </a:extLst>
            </p:cNvPr>
            <p:cNvSpPr/>
            <p:nvPr/>
          </p:nvSpPr>
          <p:spPr>
            <a:xfrm>
              <a:off x="1647560" y="2343339"/>
              <a:ext cx="1271891" cy="655815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Video Classification</a:t>
              </a: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RNN, LSTM, etc.</a:t>
              </a: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D9F8E355-976E-4DD2-8AB2-3495951112F6}"/>
                </a:ext>
              </a:extLst>
            </p:cNvPr>
            <p:cNvSpPr/>
            <p:nvPr/>
          </p:nvSpPr>
          <p:spPr>
            <a:xfrm>
              <a:off x="329858" y="2343339"/>
              <a:ext cx="1271891" cy="655815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Face Recognition</a:t>
              </a: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MTCNN,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DeepFace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Facenet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etc.</a:t>
              </a:r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70C55F7A-0B6A-4C8C-8DEC-19A63E11E081}"/>
                </a:ext>
              </a:extLst>
            </p:cNvPr>
            <p:cNvSpPr/>
            <p:nvPr/>
          </p:nvSpPr>
          <p:spPr>
            <a:xfrm>
              <a:off x="2970326" y="2343339"/>
              <a:ext cx="1271891" cy="655815"/>
            </a:xfrm>
            <a:prstGeom prst="roundRect">
              <a:avLst>
                <a:gd name="adj" fmla="val 540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000" b="1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Vocie</a:t>
              </a:r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 Recognition</a:t>
              </a:r>
            </a:p>
            <a:p>
              <a:pPr algn="ctr"/>
              <a:endParaRPr lang="en-US" altLang="zh-TW" sz="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DeepVoice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WaveNet</a:t>
              </a:r>
              <a:r>
                <a:rPr lang="en-US" altLang="zh-TW" sz="9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, </a:t>
              </a:r>
              <a:r>
                <a:rPr lang="en-US" altLang="zh-TW" sz="90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etc</a:t>
              </a:r>
              <a:endParaRPr lang="en-US" altLang="zh-TW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8EC6BFC0-4D26-4ABE-9316-BC2BBFFD62AF}"/>
                </a:ext>
              </a:extLst>
            </p:cNvPr>
            <p:cNvSpPr/>
            <p:nvPr/>
          </p:nvSpPr>
          <p:spPr>
            <a:xfrm>
              <a:off x="4394845" y="1193590"/>
              <a:ext cx="1119264" cy="1903147"/>
            </a:xfrm>
            <a:prstGeom prst="roundRect">
              <a:avLst>
                <a:gd name="adj" fmla="val 4964"/>
              </a:avLst>
            </a:prstGeom>
            <a:solidFill>
              <a:srgbClr val="4AA3AC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5294A014-A359-49E4-BF46-87FB40D223BE}"/>
                </a:ext>
              </a:extLst>
            </p:cNvPr>
            <p:cNvSpPr/>
            <p:nvPr/>
          </p:nvSpPr>
          <p:spPr>
            <a:xfrm>
              <a:off x="273917" y="3181659"/>
              <a:ext cx="2546971" cy="609851"/>
            </a:xfrm>
            <a:prstGeom prst="roundRect">
              <a:avLst>
                <a:gd name="adj" fmla="val 6003"/>
              </a:avLst>
            </a:prstGeom>
            <a:solidFill>
              <a:srgbClr val="92D050"/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Training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Intel® MKL/ </a:t>
              </a:r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NVIDIA® CUDA/ </a:t>
              </a:r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OpenCL</a:t>
              </a:r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7475AB45-FC6A-4D47-971B-5C519FEFB117}"/>
                </a:ext>
              </a:extLst>
            </p:cNvPr>
            <p:cNvSpPr/>
            <p:nvPr/>
          </p:nvSpPr>
          <p:spPr>
            <a:xfrm>
              <a:off x="2919449" y="3181658"/>
              <a:ext cx="2594660" cy="609852"/>
            </a:xfrm>
            <a:prstGeom prst="roundRect">
              <a:avLst>
                <a:gd name="adj" fmla="val 6003"/>
              </a:avLst>
            </a:prstGeom>
            <a:solidFill>
              <a:srgbClr val="C000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Inference(tool kit/SDK)</a:t>
              </a:r>
            </a:p>
            <a:p>
              <a:pPr algn="ctr"/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CoreML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(iOS)/ </a:t>
              </a:r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OpenVINO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</a:t>
              </a:r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Tensorflow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Lite (Android) / </a:t>
              </a:r>
              <a:r>
                <a:rPr lang="en-US" altLang="zh-TW" sz="900" err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TensorRT</a:t>
              </a:r>
              <a:r>
                <a:rPr lang="zh-TW" altLang="en-US" sz="90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lang="en-US" altLang="zh-TW" sz="90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(Nvidia)</a:t>
              </a: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54A9AA12-337A-456F-8C23-A784BC4B6BA3}"/>
                </a:ext>
              </a:extLst>
            </p:cNvPr>
            <p:cNvSpPr/>
            <p:nvPr/>
          </p:nvSpPr>
          <p:spPr>
            <a:xfrm>
              <a:off x="4519609" y="1264531"/>
              <a:ext cx="869734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Framework</a:t>
              </a:r>
            </a:p>
            <a:p>
              <a:pPr algn="ctr"/>
              <a:endParaRPr lang="en-US" altLang="zh-TW" sz="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Caffe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Caffe2</a:t>
              </a: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CNTK</a:t>
              </a: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MXNet</a:t>
              </a:r>
              <a:endParaRPr lang="en-US" altLang="zh-TW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Neon</a:t>
              </a: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PyTorch</a:t>
              </a:r>
              <a:endParaRPr lang="en-US" altLang="zh-TW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Tensorflow</a:t>
              </a:r>
              <a:endParaRPr lang="en-US" altLang="zh-TW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zh-TW" sz="9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  <a:endParaRPr lang="zh-TW" altLang="en-US" sz="900"/>
            </a:p>
          </p:txBody>
        </p: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4689D0BB-E526-49EB-BACA-E475ACDB2CE5}"/>
                </a:ext>
              </a:extLst>
            </p:cNvPr>
            <p:cNvSpPr/>
            <p:nvPr/>
          </p:nvSpPr>
          <p:spPr>
            <a:xfrm>
              <a:off x="273917" y="3869128"/>
              <a:ext cx="5240191" cy="279775"/>
            </a:xfrm>
            <a:prstGeom prst="roundRect">
              <a:avLst>
                <a:gd name="adj" fmla="val 3828"/>
              </a:avLst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Container Station</a:t>
              </a:r>
              <a:endPara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85274653-D26F-4CD8-A1B5-BFA32C25DD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196" b="10324"/>
          <a:stretch/>
        </p:blipFill>
        <p:spPr>
          <a:xfrm>
            <a:off x="5311252" y="2230581"/>
            <a:ext cx="3832748" cy="1903147"/>
          </a:xfrm>
          <a:prstGeom prst="rect">
            <a:avLst/>
          </a:prstGeom>
          <a:effectLst>
            <a:reflection blurRad="63500" stA="32000" endPos="65000" dist="50800" dir="5400000" sy="-100000" algn="bl" rotWithShape="0"/>
          </a:effectLst>
        </p:spPr>
      </p:pic>
      <p:pic>
        <p:nvPicPr>
          <p:cNvPr id="31" name="Google Shape;977;p66">
            <a:extLst>
              <a:ext uri="{FF2B5EF4-FFF2-40B4-BE49-F238E27FC236}">
                <a16:creationId xmlns:a16="http://schemas.microsoft.com/office/drawing/2014/main" id="{770B16D0-C749-4429-874F-A525955895B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3129" y="3525877"/>
            <a:ext cx="778915" cy="778915"/>
          </a:xfrm>
          <a:prstGeom prst="rect">
            <a:avLst/>
          </a:prstGeom>
          <a:noFill/>
          <a:ln>
            <a:noFill/>
          </a:ln>
          <a:effectLst>
            <a:outerShdw blurRad="215900" dist="139700" dir="13500000" algn="br" rotWithShape="0">
              <a:prstClr val="black">
                <a:alpha val="94000"/>
              </a:prstClr>
            </a:outerShdw>
          </a:effectLst>
        </p:spPr>
      </p:pic>
      <p:sp>
        <p:nvSpPr>
          <p:cNvPr id="32" name="矩形: 圓角 29">
            <a:extLst>
              <a:ext uri="{FF2B5EF4-FFF2-40B4-BE49-F238E27FC236}">
                <a16:creationId xmlns:a16="http://schemas.microsoft.com/office/drawing/2014/main" id="{0BCD335D-3D38-8642-BB34-3B70651FCC65}"/>
              </a:ext>
            </a:extLst>
          </p:cNvPr>
          <p:cNvSpPr/>
          <p:nvPr/>
        </p:nvSpPr>
        <p:spPr>
          <a:xfrm>
            <a:off x="275069" y="4210415"/>
            <a:ext cx="2545819" cy="279775"/>
          </a:xfrm>
          <a:prstGeom prst="roundRect">
            <a:avLst>
              <a:gd name="adj" fmla="val 3828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NVIDIA Driver</a:t>
            </a:r>
            <a:endParaRPr lang="zh-TW" altLang="en-US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: 圓角 29">
            <a:extLst>
              <a:ext uri="{FF2B5EF4-FFF2-40B4-BE49-F238E27FC236}">
                <a16:creationId xmlns:a16="http://schemas.microsoft.com/office/drawing/2014/main" id="{D182B573-3F3F-6644-A896-624E2F47F4CD}"/>
              </a:ext>
            </a:extLst>
          </p:cNvPr>
          <p:cNvSpPr/>
          <p:nvPr/>
        </p:nvSpPr>
        <p:spPr>
          <a:xfrm>
            <a:off x="2919449" y="4197807"/>
            <a:ext cx="2594659" cy="279775"/>
          </a:xfrm>
          <a:prstGeom prst="roundRect">
            <a:avLst>
              <a:gd name="adj" fmla="val 3828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IGD Driver</a:t>
            </a:r>
            <a:endParaRPr lang="zh-TW" altLang="en-US" sz="1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590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1D8DD8F-E186-427E-957F-8E1589950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31C1192-75BC-41FA-A2F0-740837E7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95114"/>
            <a:ext cx="7886700" cy="862519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 altLang="zh-TW" sz="3400"/>
              <a:t>The ready-to-use AI environment -</a:t>
            </a:r>
            <a:r>
              <a:rPr lang="en-US" altLang="zh-TW" sz="3400" b="1" err="1"/>
              <a:t>QuAI</a:t>
            </a:r>
            <a:r>
              <a:rPr lang="en-US" altLang="zh-TW"/>
              <a:t>​</a:t>
            </a:r>
            <a:endParaRPr lang="zh-TW" altLang="en-US">
              <a:ea typeface="Microsoft JhengHei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C579D7C-1EAD-4186-84C8-DB674AEF69F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20336" y="1316048"/>
            <a:ext cx="8903325" cy="769272"/>
          </a:xfrm>
          <a:prstGeom prst="rect">
            <a:avLst/>
          </a:prstGeom>
        </p:spPr>
        <p:txBody>
          <a:bodyPr/>
          <a:lstStyle/>
          <a:p>
            <a:pPr marL="76200" indent="0">
              <a:lnSpc>
                <a:spcPts val="2100"/>
              </a:lnSpc>
              <a:buNone/>
            </a:pPr>
            <a:r>
              <a:rPr lang="en-US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Ready-to-use GPU driver and Container Station enable users to easily and quickly construct containers such as Caffe, TensorFlow, </a:t>
            </a:r>
            <a:r>
              <a:rPr lang="en-US" altLang="zh-TW" sz="17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MXNet</a:t>
            </a:r>
            <a:r>
              <a:rPr lang="en-US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and </a:t>
            </a:r>
            <a:r>
              <a:rPr lang="en-US" altLang="zh-TW" sz="17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pytorch</a:t>
            </a:r>
            <a:r>
              <a:rPr lang="en-US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with GUI in QTS.​</a:t>
            </a:r>
            <a:endParaRPr lang="zh-TW" sz="1700" b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6" descr="A picture containing object&#10;&#10;描述是以高可信度產生">
            <a:extLst>
              <a:ext uri="{FF2B5EF4-FFF2-40B4-BE49-F238E27FC236}">
                <a16:creationId xmlns:a16="http://schemas.microsoft.com/office/drawing/2014/main" id="{568620AC-EFFB-467F-AAA6-1E9AE73F1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080" y="141738"/>
            <a:ext cx="769272" cy="7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01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平行四邊形 12">
            <a:extLst>
              <a:ext uri="{FF2B5EF4-FFF2-40B4-BE49-F238E27FC236}">
                <a16:creationId xmlns:a16="http://schemas.microsoft.com/office/drawing/2014/main" id="{C3AF15DB-7761-4217-91BB-8A9D0B9917DF}"/>
              </a:ext>
            </a:extLst>
          </p:cNvPr>
          <p:cNvSpPr/>
          <p:nvPr/>
        </p:nvSpPr>
        <p:spPr>
          <a:xfrm>
            <a:off x="4786315" y="3265719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3" cstate="screen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4786315" y="2063816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3" cstate="screen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18030" y="1928808"/>
            <a:ext cx="5511614" cy="1049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2300" b="1">
              <a:solidFill>
                <a:schemeClr val="bg1"/>
              </a:solidFill>
              <a:latin typeface="Calibri" pitchFamily="34" charset="0"/>
              <a:ea typeface="微軟正黑體" pitchFamily="34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08" y="89083"/>
            <a:ext cx="9259223" cy="862519"/>
          </a:xfrm>
        </p:spPr>
        <p:txBody>
          <a:bodyPr>
            <a:noAutofit/>
          </a:bodyPr>
          <a:lstStyle/>
          <a:p>
            <a:r>
              <a:rPr lang="en-US" altLang="zh-TW"/>
              <a:t>QTS &amp; virtualization</a:t>
            </a:r>
            <a:r>
              <a:rPr lang="zh-TW" altLang="en-US"/>
              <a:t> </a:t>
            </a:r>
            <a:r>
              <a:rPr lang="en-US" altLang="zh-TW"/>
              <a:t>increase productivity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56315" y="1171070"/>
            <a:ext cx="4393405" cy="67709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zh-TW" altLang="zh-TW" sz="1800" b="1">
                <a:solidFill>
                  <a:schemeClr val="bg1"/>
                </a:solidFill>
              </a:rPr>
              <a:t>Supports Windo</a:t>
            </a:r>
            <a:r>
              <a:rPr lang="en-US" altLang="zh-TW" sz="1800" b="1">
                <a:solidFill>
                  <a:schemeClr val="bg1"/>
                </a:solidFill>
              </a:rPr>
              <a:t>w</a:t>
            </a:r>
            <a:r>
              <a:rPr lang="zh-TW" altLang="zh-TW" sz="1800" b="1">
                <a:solidFill>
                  <a:schemeClr val="bg1"/>
                </a:solidFill>
              </a:rPr>
              <a:t>s</a:t>
            </a:r>
            <a:r>
              <a:rPr lang="en-US" altLang="zh-TW" sz="1800" b="1">
                <a:solidFill>
                  <a:schemeClr val="bg1"/>
                </a:solidFill>
              </a:rPr>
              <a:t>/Linux</a:t>
            </a:r>
            <a:r>
              <a:rPr lang="zh-TW" altLang="zh-TW" sz="1800" b="1">
                <a:solidFill>
                  <a:schemeClr val="bg1"/>
                </a:solidFill>
              </a:rPr>
              <a:t> </a:t>
            </a:r>
            <a:r>
              <a:rPr lang="en-US" altLang="zh-TW" sz="1800" b="1">
                <a:solidFill>
                  <a:schemeClr val="bg1"/>
                </a:solidFill>
              </a:rPr>
              <a:t>VMs</a:t>
            </a:r>
            <a:r>
              <a:rPr lang="zh-TW" altLang="zh-TW" sz="1800" b="1">
                <a:solidFill>
                  <a:schemeClr val="bg1"/>
                </a:solidFill>
              </a:rPr>
              <a:t> </a:t>
            </a:r>
            <a:r>
              <a:rPr lang="en-US" altLang="zh-TW" sz="1800" b="1">
                <a:solidFill>
                  <a:schemeClr val="bg1"/>
                </a:solidFill>
              </a:rPr>
              <a:t>and</a:t>
            </a:r>
            <a:r>
              <a:rPr lang="zh-TW" altLang="zh-TW" sz="1800" b="1">
                <a:solidFill>
                  <a:schemeClr val="bg1"/>
                </a:solidFill>
              </a:rPr>
              <a:t> </a:t>
            </a:r>
            <a:r>
              <a:rPr lang="en-US" altLang="zh-TW" sz="1800" b="1">
                <a:solidFill>
                  <a:schemeClr val="bg1"/>
                </a:solidFill>
              </a:rPr>
              <a:t>c</a:t>
            </a:r>
            <a:r>
              <a:rPr lang="zh-TW" altLang="zh-TW" sz="1800" b="1">
                <a:solidFill>
                  <a:schemeClr val="bg1"/>
                </a:solidFill>
              </a:rPr>
              <a:t>ontainers</a:t>
            </a:r>
            <a:endParaRPr lang="en-US" sz="1800" b="1">
              <a:solidFill>
                <a:schemeClr val="bg1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2870" y="2391328"/>
            <a:ext cx="2786050" cy="400097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 eaLnBrk="1" hangingPunct="1">
              <a:defRPr/>
            </a:pPr>
            <a:r>
              <a:rPr lang="en-US" sz="1800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Virtualization 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4308" y="3598940"/>
            <a:ext cx="2714612" cy="400097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en-US" sz="1800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Container Station</a:t>
            </a: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2165202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3406080"/>
            <a:ext cx="785818" cy="785818"/>
          </a:xfrm>
          <a:prstGeom prst="rect">
            <a:avLst/>
          </a:prstGeom>
          <a:noFill/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6B447DA0-9CEA-414D-BF6D-D569CEC51CE8}"/>
              </a:ext>
            </a:extLst>
          </p:cNvPr>
          <p:cNvGrpSpPr/>
          <p:nvPr/>
        </p:nvGrpSpPr>
        <p:grpSpPr>
          <a:xfrm>
            <a:off x="142844" y="1799041"/>
            <a:ext cx="5177301" cy="3094876"/>
            <a:chOff x="142844" y="1857369"/>
            <a:chExt cx="5290780" cy="316271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44" y="1857369"/>
              <a:ext cx="5290780" cy="3162711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585F7974-F05B-4684-BB10-12AC218B8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67" y="2191508"/>
              <a:ext cx="3988448" cy="22435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5214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32" y="1620400"/>
            <a:ext cx="2443504" cy="234860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0360" y="83728"/>
            <a:ext cx="7886700" cy="862519"/>
          </a:xfrm>
        </p:spPr>
        <p:txBody>
          <a:bodyPr>
            <a:normAutofit fontScale="90000"/>
          </a:bodyPr>
          <a:lstStyle/>
          <a:p>
            <a:r>
              <a:rPr lang="en-US" altLang="zh-TW" sz="4000"/>
              <a:t>GPU</a:t>
            </a:r>
            <a:r>
              <a:rPr lang="en-US" altLang="zh-TW"/>
              <a:t> boosts image/video processing​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4" name="剪去對角線角落矩形 3"/>
          <p:cNvSpPr/>
          <p:nvPr/>
        </p:nvSpPr>
        <p:spPr>
          <a:xfrm>
            <a:off x="2699752" y="1133276"/>
            <a:ext cx="6203514" cy="3511402"/>
          </a:xfrm>
          <a:prstGeom prst="snip2DiagRect">
            <a:avLst>
              <a:gd name="adj1" fmla="val 0"/>
              <a:gd name="adj2" fmla="val 906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Rectangle 15"/>
          <p:cNvSpPr/>
          <p:nvPr/>
        </p:nvSpPr>
        <p:spPr>
          <a:xfrm>
            <a:off x="3088742" y="1170965"/>
            <a:ext cx="57793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rgbClr val="FFFF00"/>
                </a:solidFill>
              </a:rPr>
              <a:t>H/W accelerated with GPU to lower CPU usage.</a:t>
            </a:r>
            <a:r>
              <a:rPr lang="en-US" altLang="zh-TW" sz="1600">
                <a:solidFill>
                  <a:srgbClr val="FFFF00"/>
                </a:solidFill>
              </a:rPr>
              <a:t>​</a:t>
            </a:r>
            <a:endParaRPr lang="en-US" sz="1600" b="1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3231304" y="1584889"/>
            <a:ext cx="2540490" cy="2879421"/>
            <a:chOff x="2908688" y="2130380"/>
            <a:chExt cx="2546264" cy="2748682"/>
          </a:xfrm>
        </p:grpSpPr>
        <p:grpSp>
          <p:nvGrpSpPr>
            <p:cNvPr id="8" name="Group 18"/>
            <p:cNvGrpSpPr/>
            <p:nvPr/>
          </p:nvGrpSpPr>
          <p:grpSpPr>
            <a:xfrm>
              <a:off x="2908688" y="2130380"/>
              <a:ext cx="2546264" cy="2748682"/>
              <a:chOff x="3724119" y="2140287"/>
              <a:chExt cx="2546264" cy="2748682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2" name="Rectangle 13"/>
              <p:cNvSpPr/>
              <p:nvPr/>
            </p:nvSpPr>
            <p:spPr>
              <a:xfrm>
                <a:off x="4396622" y="4595167"/>
                <a:ext cx="1703640" cy="2938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w/ GPU</a:t>
                </a:r>
                <a:endParaRPr lang="en-US" altLang="zh-TW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Verdana"/>
                </a:endParaRPr>
              </a:p>
            </p:txBody>
          </p:sp>
        </p:grpSp>
        <p:sp>
          <p:nvSpPr>
            <p:cNvPr id="10" name="Rectangle 16"/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21"/>
          <p:cNvGrpSpPr/>
          <p:nvPr/>
        </p:nvGrpSpPr>
        <p:grpSpPr>
          <a:xfrm>
            <a:off x="5773719" y="1584890"/>
            <a:ext cx="2632668" cy="2866724"/>
            <a:chOff x="6321291" y="2144386"/>
            <a:chExt cx="2592288" cy="2743015"/>
          </a:xfrm>
        </p:grpSpPr>
        <p:grpSp>
          <p:nvGrpSpPr>
            <p:cNvPr id="13" name="Group 19"/>
            <p:cNvGrpSpPr/>
            <p:nvPr/>
          </p:nvGrpSpPr>
          <p:grpSpPr>
            <a:xfrm>
              <a:off x="6321291" y="2144386"/>
              <a:ext cx="2592288" cy="2743015"/>
              <a:chOff x="6321291" y="2144386"/>
              <a:chExt cx="2592288" cy="2743015"/>
            </a:xfrm>
          </p:grpSpPr>
          <p:pic>
            <p:nvPicPr>
              <p:cNvPr id="16" name="Picture 1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7" name="Rectangle 14"/>
              <p:cNvSpPr/>
              <p:nvPr/>
            </p:nvSpPr>
            <p:spPr>
              <a:xfrm>
                <a:off x="6990819" y="4592906"/>
                <a:ext cx="1703640" cy="294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w/o GPU</a:t>
                </a:r>
              </a:p>
            </p:txBody>
          </p:sp>
        </p:grpSp>
        <p:sp>
          <p:nvSpPr>
            <p:cNvPr id="15" name="Rectangle 17"/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23"/>
          <p:cNvSpPr/>
          <p:nvPr/>
        </p:nvSpPr>
        <p:spPr>
          <a:xfrm>
            <a:off x="123591" y="1170965"/>
            <a:ext cx="2445429" cy="523220"/>
          </a:xfrm>
          <a:prstGeom prst="rect">
            <a:avLst/>
          </a:prstGeom>
          <a:solidFill>
            <a:srgbClr val="FFFF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zh-TW" altLang="zh-TW" b="1"/>
              <a:t>For OpenGL &amp; Dir</a:t>
            </a:r>
            <a:r>
              <a:rPr lang="en-US" altLang="zh-TW" b="1" err="1"/>
              <a:t>ectX</a:t>
            </a:r>
            <a:r>
              <a:rPr lang="zh-TW" altLang="zh-TW" b="1"/>
              <a:t> </a:t>
            </a:r>
            <a:r>
              <a:rPr lang="en-US" altLang="zh-TW" b="1"/>
              <a:t>ap</a:t>
            </a:r>
            <a:r>
              <a:rPr lang="zh-TW" altLang="zh-TW" b="1"/>
              <a:t>p</a:t>
            </a:r>
            <a:r>
              <a:rPr lang="en-US" altLang="zh-TW" b="1" err="1"/>
              <a:t>licatio</a:t>
            </a:r>
            <a:r>
              <a:rPr lang="zh-TW" altLang="zh-TW" b="1"/>
              <a:t>ns</a:t>
            </a:r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0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848" y="4119802"/>
            <a:ext cx="391752" cy="390940"/>
          </a:xfrm>
          <a:prstGeom prst="rect">
            <a:avLst/>
          </a:prstGeom>
          <a:noFill/>
        </p:spPr>
      </p:pic>
      <p:pic>
        <p:nvPicPr>
          <p:cNvPr id="21" name="Picture 3" descr="C:\Users\user\Desktop\20170928_Virtualization Station 直播\有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09" y="4117570"/>
            <a:ext cx="417302" cy="395402"/>
          </a:xfrm>
          <a:prstGeom prst="rect">
            <a:avLst/>
          </a:prstGeom>
          <a:noFill/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D7672B3-1C92-4F86-804A-9935D9F9756C}"/>
              </a:ext>
            </a:extLst>
          </p:cNvPr>
          <p:cNvSpPr/>
          <p:nvPr/>
        </p:nvSpPr>
        <p:spPr>
          <a:xfrm>
            <a:off x="1073150" y="4064000"/>
            <a:ext cx="1155700" cy="450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3F08DDA4-5C1D-4065-9D86-1CCC3733AF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3290" y="4103646"/>
            <a:ext cx="468224" cy="363652"/>
          </a:xfrm>
          <a:prstGeom prst="rect">
            <a:avLst/>
          </a:prstGeom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3FB0D425-995A-4C0A-96E8-6ECDC29EBA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119" y="4085495"/>
            <a:ext cx="481298" cy="40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08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F49A9-4BBC-8B42-8D4E-73B32B19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38501"/>
            <a:ext cx="7886700" cy="862519"/>
          </a:xfrm>
        </p:spPr>
        <p:txBody>
          <a:bodyPr/>
          <a:lstStyle/>
          <a:p>
            <a:r>
              <a:rPr lang="en-US" altLang="zh-TW" sz="3400" err="1"/>
              <a:t>vQTS</a:t>
            </a:r>
            <a:r>
              <a:rPr lang="en-US" altLang="zh-TW" sz="3400"/>
              <a:t> – Virtual QTS  </a:t>
            </a:r>
            <a:endParaRPr lang="en-US" sz="340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331497-FC23-49C3-BD34-D08B3536418B}"/>
              </a:ext>
            </a:extLst>
          </p:cNvPr>
          <p:cNvSpPr txBox="1"/>
          <p:nvPr/>
        </p:nvSpPr>
        <p:spPr>
          <a:xfrm>
            <a:off x="1404768" y="1140257"/>
            <a:ext cx="811133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9070" indent="-17907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CN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Host multiple virtual NAS in a physical NAS</a:t>
            </a:r>
            <a:endParaRPr lang="en-US" altLang="zh-TW" sz="1600" kern="1200">
              <a:solidFill>
                <a:schemeClr val="bg1"/>
              </a:solidFill>
              <a:latin typeface="Microsoft JhengHei"/>
              <a:ea typeface="Microsoft JhengHei"/>
              <a:cs typeface="+mn-cs"/>
            </a:endParaRPr>
          </a:p>
          <a:p>
            <a:pPr marL="179070" indent="-17907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Resource segregation (CPU, memory and networking)</a:t>
            </a:r>
          </a:p>
          <a:p>
            <a:pPr marL="179070" indent="-17907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kern="1200">
                <a:solidFill>
                  <a:schemeClr val="bg1"/>
                </a:solidFill>
                <a:latin typeface="Microsoft JhengHei"/>
                <a:ea typeface="Microsoft JhengHei"/>
                <a:cs typeface="+mn-cs"/>
              </a:rPr>
              <a:t>Savings on energy, cost and physical space.</a:t>
            </a:r>
            <a:endParaRPr lang="zh-TW" altLang="en-US" sz="1600" kern="1200">
              <a:solidFill>
                <a:schemeClr val="bg1"/>
              </a:solidFill>
              <a:latin typeface="Microsoft JhengHei"/>
              <a:ea typeface="Microsoft JhengHei"/>
              <a:cs typeface="+mn-cs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EE72DB0A-F2D9-4561-8908-FB2E86E49465}"/>
              </a:ext>
            </a:extLst>
          </p:cNvPr>
          <p:cNvGrpSpPr/>
          <p:nvPr/>
        </p:nvGrpSpPr>
        <p:grpSpPr>
          <a:xfrm>
            <a:off x="1517880" y="2065354"/>
            <a:ext cx="6108240" cy="3039645"/>
            <a:chOff x="1988820" y="1989184"/>
            <a:chExt cx="6108240" cy="3039645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47DC6C0-7449-BE41-8443-E420FF312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8820" y="1989184"/>
              <a:ext cx="5273040" cy="2900172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341F8F7A-80B1-41E6-810A-742F5BD596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" r="-909" b="5212"/>
            <a:stretch/>
          </p:blipFill>
          <p:spPr>
            <a:xfrm>
              <a:off x="4651507" y="3544875"/>
              <a:ext cx="3445553" cy="1483954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4276789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圖形 56">
            <a:extLst>
              <a:ext uri="{FF2B5EF4-FFF2-40B4-BE49-F238E27FC236}">
                <a16:creationId xmlns:a16="http://schemas.microsoft.com/office/drawing/2014/main" id="{B9FD68D5-A0AE-4F48-9855-D79AD7422FAA}"/>
              </a:ext>
            </a:extLst>
          </p:cNvPr>
          <p:cNvGrpSpPr/>
          <p:nvPr/>
        </p:nvGrpSpPr>
        <p:grpSpPr>
          <a:xfrm>
            <a:off x="538135" y="2897453"/>
            <a:ext cx="5649004" cy="1986309"/>
            <a:chOff x="538135" y="2897453"/>
            <a:chExt cx="5649004" cy="1986309"/>
          </a:xfrm>
        </p:grpSpPr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CFA21082-F5F1-4E74-99AB-A6472FCD84E6}"/>
                </a:ext>
              </a:extLst>
            </p:cNvPr>
            <p:cNvSpPr/>
            <p:nvPr/>
          </p:nvSpPr>
          <p:spPr>
            <a:xfrm>
              <a:off x="2848705" y="3269749"/>
              <a:ext cx="1992709" cy="502227"/>
            </a:xfrm>
            <a:custGeom>
              <a:avLst/>
              <a:gdLst>
                <a:gd name="connsiteX0" fmla="*/ 0 w 1992708"/>
                <a:gd name="connsiteY0" fmla="*/ 503604 h 502227"/>
                <a:gd name="connsiteX1" fmla="*/ 724666 w 1992708"/>
                <a:gd name="connsiteY1" fmla="*/ 503604 h 502227"/>
                <a:gd name="connsiteX2" fmla="*/ 724666 w 1992708"/>
                <a:gd name="connsiteY2" fmla="*/ 0 h 502227"/>
                <a:gd name="connsiteX3" fmla="*/ 1997974 w 1992708"/>
                <a:gd name="connsiteY3" fmla="*/ 0 h 50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2708" h="502227">
                  <a:moveTo>
                    <a:pt x="0" y="503604"/>
                  </a:moveTo>
                  <a:lnTo>
                    <a:pt x="724666" y="503604"/>
                  </a:lnTo>
                  <a:lnTo>
                    <a:pt x="724666" y="0"/>
                  </a:lnTo>
                  <a:lnTo>
                    <a:pt x="1997974" y="0"/>
                  </a:lnTo>
                </a:path>
              </a:pathLst>
            </a:custGeom>
            <a:noFill/>
            <a:ln w="68815" cap="flat">
              <a:solidFill>
                <a:srgbClr val="13FF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5B444242-E070-4729-B4E8-CB4C45786A3B}"/>
                </a:ext>
              </a:extLst>
            </p:cNvPr>
            <p:cNvSpPr/>
            <p:nvPr/>
          </p:nvSpPr>
          <p:spPr>
            <a:xfrm>
              <a:off x="2848705" y="4090648"/>
              <a:ext cx="1296071" cy="461725"/>
            </a:xfrm>
            <a:custGeom>
              <a:avLst/>
              <a:gdLst>
                <a:gd name="connsiteX0" fmla="*/ 0 w 1296070"/>
                <a:gd name="connsiteY0" fmla="*/ 0 h 461725"/>
                <a:gd name="connsiteX1" fmla="*/ 724666 w 1296070"/>
                <a:gd name="connsiteY1" fmla="*/ 0 h 461725"/>
                <a:gd name="connsiteX2" fmla="*/ 724666 w 1296070"/>
                <a:gd name="connsiteY2" fmla="*/ 468124 h 461725"/>
                <a:gd name="connsiteX3" fmla="*/ 1299149 w 1296070"/>
                <a:gd name="connsiteY3" fmla="*/ 468124 h 46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6070" h="461725">
                  <a:moveTo>
                    <a:pt x="0" y="0"/>
                  </a:moveTo>
                  <a:lnTo>
                    <a:pt x="724666" y="0"/>
                  </a:lnTo>
                  <a:lnTo>
                    <a:pt x="724666" y="468124"/>
                  </a:lnTo>
                  <a:lnTo>
                    <a:pt x="1299149" y="468124"/>
                  </a:lnTo>
                </a:path>
              </a:pathLst>
            </a:custGeom>
            <a:noFill/>
            <a:ln w="68815" cap="flat">
              <a:solidFill>
                <a:srgbClr val="13FF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" name="手繪多邊形: 圖案 5">
              <a:extLst>
                <a:ext uri="{FF2B5EF4-FFF2-40B4-BE49-F238E27FC236}">
                  <a16:creationId xmlns:a16="http://schemas.microsoft.com/office/drawing/2014/main" id="{AAFA0AF6-7072-432B-A896-E2F0BC346CEF}"/>
                </a:ext>
              </a:extLst>
            </p:cNvPr>
            <p:cNvSpPr/>
            <p:nvPr/>
          </p:nvSpPr>
          <p:spPr>
            <a:xfrm>
              <a:off x="5167700" y="4186314"/>
              <a:ext cx="793843" cy="486026"/>
            </a:xfrm>
            <a:custGeom>
              <a:avLst/>
              <a:gdLst>
                <a:gd name="connsiteX0" fmla="*/ 665856 w 793843"/>
                <a:gd name="connsiteY0" fmla="*/ 221952 h 486026"/>
                <a:gd name="connsiteX1" fmla="*/ 638071 w 793843"/>
                <a:gd name="connsiteY1" fmla="*/ 224868 h 486026"/>
                <a:gd name="connsiteX2" fmla="*/ 638153 w 793843"/>
                <a:gd name="connsiteY2" fmla="*/ 223410 h 486026"/>
                <a:gd name="connsiteX3" fmla="*/ 414742 w 793843"/>
                <a:gd name="connsiteY3" fmla="*/ 0 h 486026"/>
                <a:gd name="connsiteX4" fmla="*/ 198299 w 793843"/>
                <a:gd name="connsiteY4" fmla="*/ 167841 h 486026"/>
                <a:gd name="connsiteX5" fmla="*/ 163143 w 793843"/>
                <a:gd name="connsiteY5" fmla="*/ 164034 h 486026"/>
                <a:gd name="connsiteX6" fmla="*/ 0 w 793843"/>
                <a:gd name="connsiteY6" fmla="*/ 327177 h 486026"/>
                <a:gd name="connsiteX7" fmla="*/ 163143 w 793843"/>
                <a:gd name="connsiteY7" fmla="*/ 490320 h 486026"/>
                <a:gd name="connsiteX8" fmla="*/ 665937 w 793843"/>
                <a:gd name="connsiteY8" fmla="*/ 490320 h 486026"/>
                <a:gd name="connsiteX9" fmla="*/ 800080 w 793843"/>
                <a:gd name="connsiteY9" fmla="*/ 356176 h 486026"/>
                <a:gd name="connsiteX10" fmla="*/ 665856 w 793843"/>
                <a:gd name="connsiteY10" fmla="*/ 221952 h 48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3843" h="486026">
                  <a:moveTo>
                    <a:pt x="665856" y="221952"/>
                  </a:moveTo>
                  <a:cubicBezTo>
                    <a:pt x="656297" y="221952"/>
                    <a:pt x="647063" y="223005"/>
                    <a:pt x="638071" y="224868"/>
                  </a:cubicBezTo>
                  <a:cubicBezTo>
                    <a:pt x="638071" y="224382"/>
                    <a:pt x="638153" y="223896"/>
                    <a:pt x="638153" y="223410"/>
                  </a:cubicBezTo>
                  <a:cubicBezTo>
                    <a:pt x="638153" y="99959"/>
                    <a:pt x="538112" y="0"/>
                    <a:pt x="414742" y="0"/>
                  </a:cubicBezTo>
                  <a:cubicBezTo>
                    <a:pt x="310490" y="0"/>
                    <a:pt x="223005" y="71365"/>
                    <a:pt x="198299" y="167841"/>
                  </a:cubicBezTo>
                  <a:cubicBezTo>
                    <a:pt x="186958" y="165411"/>
                    <a:pt x="175213" y="164034"/>
                    <a:pt x="163143" y="164034"/>
                  </a:cubicBezTo>
                  <a:cubicBezTo>
                    <a:pt x="73066" y="164034"/>
                    <a:pt x="0" y="237019"/>
                    <a:pt x="0" y="327177"/>
                  </a:cubicBezTo>
                  <a:cubicBezTo>
                    <a:pt x="0" y="417254"/>
                    <a:pt x="73066" y="490320"/>
                    <a:pt x="163143" y="490320"/>
                  </a:cubicBezTo>
                  <a:lnTo>
                    <a:pt x="665937" y="490320"/>
                  </a:lnTo>
                  <a:cubicBezTo>
                    <a:pt x="740056" y="490320"/>
                    <a:pt x="800080" y="430295"/>
                    <a:pt x="800080" y="356176"/>
                  </a:cubicBezTo>
                  <a:cubicBezTo>
                    <a:pt x="800000" y="282057"/>
                    <a:pt x="739975" y="221952"/>
                    <a:pt x="665856" y="221952"/>
                  </a:cubicBezTo>
                  <a:close/>
                </a:path>
              </a:pathLst>
            </a:custGeom>
            <a:solidFill>
              <a:srgbClr val="7FCCE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" name="手繪多邊形: 圖案 8">
              <a:extLst>
                <a:ext uri="{FF2B5EF4-FFF2-40B4-BE49-F238E27FC236}">
                  <a16:creationId xmlns:a16="http://schemas.microsoft.com/office/drawing/2014/main" id="{C2922710-DE54-4725-9BCE-BEF902AE0729}"/>
                </a:ext>
              </a:extLst>
            </p:cNvPr>
            <p:cNvSpPr/>
            <p:nvPr/>
          </p:nvSpPr>
          <p:spPr>
            <a:xfrm>
              <a:off x="4217194" y="4138522"/>
              <a:ext cx="396922" cy="243013"/>
            </a:xfrm>
            <a:custGeom>
              <a:avLst/>
              <a:gdLst>
                <a:gd name="connsiteX0" fmla="*/ 333009 w 396921"/>
                <a:gd name="connsiteY0" fmla="*/ 110976 h 243013"/>
                <a:gd name="connsiteX1" fmla="*/ 319077 w 396921"/>
                <a:gd name="connsiteY1" fmla="*/ 112434 h 243013"/>
                <a:gd name="connsiteX2" fmla="*/ 319077 w 396921"/>
                <a:gd name="connsiteY2" fmla="*/ 111705 h 243013"/>
                <a:gd name="connsiteX3" fmla="*/ 207371 w 396921"/>
                <a:gd name="connsiteY3" fmla="*/ 0 h 243013"/>
                <a:gd name="connsiteX4" fmla="*/ 99150 w 396921"/>
                <a:gd name="connsiteY4" fmla="*/ 83921 h 243013"/>
                <a:gd name="connsiteX5" fmla="*/ 81572 w 396921"/>
                <a:gd name="connsiteY5" fmla="*/ 81976 h 243013"/>
                <a:gd name="connsiteX6" fmla="*/ 0 w 396921"/>
                <a:gd name="connsiteY6" fmla="*/ 163548 h 243013"/>
                <a:gd name="connsiteX7" fmla="*/ 81572 w 396921"/>
                <a:gd name="connsiteY7" fmla="*/ 245119 h 243013"/>
                <a:gd name="connsiteX8" fmla="*/ 333009 w 396921"/>
                <a:gd name="connsiteY8" fmla="*/ 245119 h 243013"/>
                <a:gd name="connsiteX9" fmla="*/ 400081 w 396921"/>
                <a:gd name="connsiteY9" fmla="*/ 178048 h 243013"/>
                <a:gd name="connsiteX10" fmla="*/ 333009 w 396921"/>
                <a:gd name="connsiteY10" fmla="*/ 110976 h 2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921" h="243013">
                  <a:moveTo>
                    <a:pt x="333009" y="110976"/>
                  </a:moveTo>
                  <a:cubicBezTo>
                    <a:pt x="328230" y="110976"/>
                    <a:pt x="323613" y="111462"/>
                    <a:pt x="319077" y="112434"/>
                  </a:cubicBezTo>
                  <a:cubicBezTo>
                    <a:pt x="319077" y="112191"/>
                    <a:pt x="319077" y="111948"/>
                    <a:pt x="319077" y="111705"/>
                  </a:cubicBezTo>
                  <a:cubicBezTo>
                    <a:pt x="319077" y="49980"/>
                    <a:pt x="269097" y="0"/>
                    <a:pt x="207371" y="0"/>
                  </a:cubicBezTo>
                  <a:cubicBezTo>
                    <a:pt x="155286" y="0"/>
                    <a:pt x="111462" y="35723"/>
                    <a:pt x="99150" y="83921"/>
                  </a:cubicBezTo>
                  <a:cubicBezTo>
                    <a:pt x="93479" y="82705"/>
                    <a:pt x="87566" y="81976"/>
                    <a:pt x="81572" y="81976"/>
                  </a:cubicBezTo>
                  <a:cubicBezTo>
                    <a:pt x="36533" y="81976"/>
                    <a:pt x="0" y="118509"/>
                    <a:pt x="0" y="163548"/>
                  </a:cubicBezTo>
                  <a:cubicBezTo>
                    <a:pt x="0" y="208586"/>
                    <a:pt x="36533" y="245119"/>
                    <a:pt x="81572" y="245119"/>
                  </a:cubicBezTo>
                  <a:lnTo>
                    <a:pt x="333009" y="245119"/>
                  </a:lnTo>
                  <a:cubicBezTo>
                    <a:pt x="370028" y="245119"/>
                    <a:pt x="400081" y="215067"/>
                    <a:pt x="400081" y="178048"/>
                  </a:cubicBezTo>
                  <a:cubicBezTo>
                    <a:pt x="400081" y="140948"/>
                    <a:pt x="370109" y="110976"/>
                    <a:pt x="333009" y="110976"/>
                  </a:cubicBezTo>
                  <a:close/>
                </a:path>
              </a:pathLst>
            </a:custGeom>
            <a:solidFill>
              <a:srgbClr val="7FCCE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B71E52B8-B13E-4F67-82DB-7C00F70F223B}"/>
                </a:ext>
              </a:extLst>
            </p:cNvPr>
            <p:cNvSpPr/>
            <p:nvPr/>
          </p:nvSpPr>
          <p:spPr>
            <a:xfrm>
              <a:off x="5167618" y="4360312"/>
              <a:ext cx="356419" cy="315917"/>
            </a:xfrm>
            <a:custGeom>
              <a:avLst/>
              <a:gdLst>
                <a:gd name="connsiteX0" fmla="*/ 364034 w 356419"/>
                <a:gd name="connsiteY0" fmla="*/ 316241 h 315917"/>
                <a:gd name="connsiteX1" fmla="*/ 133414 w 356419"/>
                <a:gd name="connsiteY1" fmla="*/ 83921 h 315917"/>
                <a:gd name="connsiteX2" fmla="*/ 107250 w 356419"/>
                <a:gd name="connsiteY2" fmla="*/ 0 h 315917"/>
                <a:gd name="connsiteX3" fmla="*/ 0 w 356419"/>
                <a:gd name="connsiteY3" fmla="*/ 153098 h 315917"/>
                <a:gd name="connsiteX4" fmla="*/ 163143 w 356419"/>
                <a:gd name="connsiteY4" fmla="*/ 316241 h 315917"/>
                <a:gd name="connsiteX5" fmla="*/ 364034 w 356419"/>
                <a:gd name="connsiteY5" fmla="*/ 316241 h 31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419" h="315917">
                  <a:moveTo>
                    <a:pt x="364034" y="316241"/>
                  </a:moveTo>
                  <a:cubicBezTo>
                    <a:pt x="353503" y="193520"/>
                    <a:pt x="255893" y="95342"/>
                    <a:pt x="133414" y="83921"/>
                  </a:cubicBezTo>
                  <a:cubicBezTo>
                    <a:pt x="127987" y="54597"/>
                    <a:pt x="119077" y="26569"/>
                    <a:pt x="107250" y="0"/>
                  </a:cubicBezTo>
                  <a:cubicBezTo>
                    <a:pt x="44715" y="22843"/>
                    <a:pt x="0" y="82624"/>
                    <a:pt x="0" y="153098"/>
                  </a:cubicBezTo>
                  <a:cubicBezTo>
                    <a:pt x="0" y="243175"/>
                    <a:pt x="73066" y="316241"/>
                    <a:pt x="163143" y="316241"/>
                  </a:cubicBezTo>
                  <a:lnTo>
                    <a:pt x="364034" y="316241"/>
                  </a:lnTo>
                  <a:close/>
                </a:path>
              </a:pathLst>
            </a:custGeom>
            <a:solidFill>
              <a:srgbClr val="349AD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5BF4F48F-F4B1-4F07-B9C6-36BB5140F73B}"/>
                </a:ext>
              </a:extLst>
            </p:cNvPr>
            <p:cNvSpPr/>
            <p:nvPr/>
          </p:nvSpPr>
          <p:spPr>
            <a:xfrm>
              <a:off x="1379933" y="3563309"/>
              <a:ext cx="1231267" cy="899149"/>
            </a:xfrm>
            <a:custGeom>
              <a:avLst/>
              <a:gdLst>
                <a:gd name="connsiteX0" fmla="*/ 1190846 w 1231267"/>
                <a:gd name="connsiteY0" fmla="*/ 907168 h 899148"/>
                <a:gd name="connsiteX1" fmla="*/ 40988 w 1231267"/>
                <a:gd name="connsiteY1" fmla="*/ 907168 h 899148"/>
                <a:gd name="connsiteX2" fmla="*/ 0 w 1231267"/>
                <a:gd name="connsiteY2" fmla="*/ 866180 h 899148"/>
                <a:gd name="connsiteX3" fmla="*/ 0 w 1231267"/>
                <a:gd name="connsiteY3" fmla="*/ 40988 h 899148"/>
                <a:gd name="connsiteX4" fmla="*/ 40988 w 1231267"/>
                <a:gd name="connsiteY4" fmla="*/ 0 h 899148"/>
                <a:gd name="connsiteX5" fmla="*/ 1190846 w 1231267"/>
                <a:gd name="connsiteY5" fmla="*/ 0 h 899148"/>
                <a:gd name="connsiteX6" fmla="*/ 1231834 w 1231267"/>
                <a:gd name="connsiteY6" fmla="*/ 40988 h 899148"/>
                <a:gd name="connsiteX7" fmla="*/ 1231834 w 1231267"/>
                <a:gd name="connsiteY7" fmla="*/ 866180 h 899148"/>
                <a:gd name="connsiteX8" fmla="*/ 1190846 w 1231267"/>
                <a:gd name="connsiteY8" fmla="*/ 907168 h 899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1267" h="899148">
                  <a:moveTo>
                    <a:pt x="1190846" y="907168"/>
                  </a:moveTo>
                  <a:lnTo>
                    <a:pt x="40988" y="907168"/>
                  </a:lnTo>
                  <a:cubicBezTo>
                    <a:pt x="18388" y="907168"/>
                    <a:pt x="0" y="888861"/>
                    <a:pt x="0" y="866180"/>
                  </a:cubicBezTo>
                  <a:lnTo>
                    <a:pt x="0" y="40988"/>
                  </a:lnTo>
                  <a:cubicBezTo>
                    <a:pt x="0" y="18388"/>
                    <a:pt x="18307" y="0"/>
                    <a:pt x="40988" y="0"/>
                  </a:cubicBezTo>
                  <a:lnTo>
                    <a:pt x="1190846" y="0"/>
                  </a:lnTo>
                  <a:cubicBezTo>
                    <a:pt x="1213446" y="0"/>
                    <a:pt x="1231834" y="18307"/>
                    <a:pt x="1231834" y="40988"/>
                  </a:cubicBezTo>
                  <a:lnTo>
                    <a:pt x="1231834" y="866180"/>
                  </a:lnTo>
                  <a:cubicBezTo>
                    <a:pt x="1231834" y="888780"/>
                    <a:pt x="1213527" y="907168"/>
                    <a:pt x="1190846" y="907168"/>
                  </a:cubicBezTo>
                  <a:close/>
                </a:path>
              </a:pathLst>
            </a:custGeom>
            <a:solidFill>
              <a:srgbClr val="BDBDB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7D97210B-87FE-4A9B-B9CE-4F1CAEBF5428}"/>
                </a:ext>
              </a:extLst>
            </p:cNvPr>
            <p:cNvSpPr/>
            <p:nvPr/>
          </p:nvSpPr>
          <p:spPr>
            <a:xfrm>
              <a:off x="1417600" y="3635808"/>
              <a:ext cx="793843" cy="251114"/>
            </a:xfrm>
            <a:custGeom>
              <a:avLst/>
              <a:gdLst>
                <a:gd name="connsiteX0" fmla="*/ 0 w 793843"/>
                <a:gd name="connsiteY0" fmla="*/ 252896 h 251113"/>
                <a:gd name="connsiteX1" fmla="*/ 0 w 793843"/>
                <a:gd name="connsiteY1" fmla="*/ 30539 h 251113"/>
                <a:gd name="connsiteX2" fmla="*/ 30539 w 793843"/>
                <a:gd name="connsiteY2" fmla="*/ 0 h 251113"/>
                <a:gd name="connsiteX3" fmla="*/ 769056 w 793843"/>
                <a:gd name="connsiteY3" fmla="*/ 0 h 251113"/>
                <a:gd name="connsiteX4" fmla="*/ 799595 w 793843"/>
                <a:gd name="connsiteY4" fmla="*/ 30539 h 251113"/>
                <a:gd name="connsiteX5" fmla="*/ 799595 w 793843"/>
                <a:gd name="connsiteY5" fmla="*/ 252896 h 25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3843" h="251113">
                  <a:moveTo>
                    <a:pt x="0" y="252896"/>
                  </a:moveTo>
                  <a:lnTo>
                    <a:pt x="0" y="30539"/>
                  </a:lnTo>
                  <a:cubicBezTo>
                    <a:pt x="0" y="13690"/>
                    <a:pt x="13690" y="0"/>
                    <a:pt x="30539" y="0"/>
                  </a:cubicBezTo>
                  <a:lnTo>
                    <a:pt x="769056" y="0"/>
                  </a:lnTo>
                  <a:cubicBezTo>
                    <a:pt x="785905" y="0"/>
                    <a:pt x="799595" y="13690"/>
                    <a:pt x="799595" y="30539"/>
                  </a:cubicBezTo>
                  <a:lnTo>
                    <a:pt x="799595" y="252896"/>
                  </a:lnTo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D272C59D-B530-42EF-816F-C29F3BC2731C}"/>
                </a:ext>
              </a:extLst>
            </p:cNvPr>
            <p:cNvSpPr/>
            <p:nvPr/>
          </p:nvSpPr>
          <p:spPr>
            <a:xfrm>
              <a:off x="1417600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F4E9E291-3B41-4074-8E29-F22360328E89}"/>
                </a:ext>
              </a:extLst>
            </p:cNvPr>
            <p:cNvSpPr/>
            <p:nvPr/>
          </p:nvSpPr>
          <p:spPr>
            <a:xfrm>
              <a:off x="1438580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42EE18B1-9190-4AB0-A146-FC25F884ADE0}"/>
                </a:ext>
              </a:extLst>
            </p:cNvPr>
            <p:cNvSpPr/>
            <p:nvPr/>
          </p:nvSpPr>
          <p:spPr>
            <a:xfrm>
              <a:off x="1417600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422FDB2B-CA8F-4200-9752-89386EE9B29B}"/>
                </a:ext>
              </a:extLst>
            </p:cNvPr>
            <p:cNvSpPr/>
            <p:nvPr/>
          </p:nvSpPr>
          <p:spPr>
            <a:xfrm>
              <a:off x="1553850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66D93881-0376-42A9-8E2D-A82D2BC9A3D3}"/>
                </a:ext>
              </a:extLst>
            </p:cNvPr>
            <p:cNvSpPr/>
            <p:nvPr/>
          </p:nvSpPr>
          <p:spPr>
            <a:xfrm>
              <a:off x="1574749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7B482736-EAAB-40D9-A4D6-BA97387836EF}"/>
                </a:ext>
              </a:extLst>
            </p:cNvPr>
            <p:cNvSpPr/>
            <p:nvPr/>
          </p:nvSpPr>
          <p:spPr>
            <a:xfrm>
              <a:off x="1553850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D74A5B34-3917-4DAD-AC71-1EA07AD17009}"/>
                </a:ext>
              </a:extLst>
            </p:cNvPr>
            <p:cNvSpPr/>
            <p:nvPr/>
          </p:nvSpPr>
          <p:spPr>
            <a:xfrm>
              <a:off x="1690018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66DE7CD7-B1A2-40F7-AF2A-8554318F465E}"/>
                </a:ext>
              </a:extLst>
            </p:cNvPr>
            <p:cNvSpPr/>
            <p:nvPr/>
          </p:nvSpPr>
          <p:spPr>
            <a:xfrm>
              <a:off x="1710917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6A519E1E-9B6D-4CFB-8939-163AAAD6D9D2}"/>
                </a:ext>
              </a:extLst>
            </p:cNvPr>
            <p:cNvSpPr/>
            <p:nvPr/>
          </p:nvSpPr>
          <p:spPr>
            <a:xfrm>
              <a:off x="1690018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D4FC73A6-D39E-47E9-A7E6-F960EBD44A25}"/>
                </a:ext>
              </a:extLst>
            </p:cNvPr>
            <p:cNvSpPr/>
            <p:nvPr/>
          </p:nvSpPr>
          <p:spPr>
            <a:xfrm>
              <a:off x="1826186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02550392-9E0A-4D56-A397-CAE679D30B10}"/>
                </a:ext>
              </a:extLst>
            </p:cNvPr>
            <p:cNvSpPr/>
            <p:nvPr/>
          </p:nvSpPr>
          <p:spPr>
            <a:xfrm>
              <a:off x="1847167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7EE391CC-88A5-44E9-A893-EFB40DBEF667}"/>
                </a:ext>
              </a:extLst>
            </p:cNvPr>
            <p:cNvSpPr/>
            <p:nvPr/>
          </p:nvSpPr>
          <p:spPr>
            <a:xfrm>
              <a:off x="1826186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E0926508-C1CE-4389-91BD-02B9457E26FE}"/>
                </a:ext>
              </a:extLst>
            </p:cNvPr>
            <p:cNvSpPr/>
            <p:nvPr/>
          </p:nvSpPr>
          <p:spPr>
            <a:xfrm>
              <a:off x="1962355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56B6BAC9-AC56-475D-9AF6-9155778DDF58}"/>
                </a:ext>
              </a:extLst>
            </p:cNvPr>
            <p:cNvSpPr/>
            <p:nvPr/>
          </p:nvSpPr>
          <p:spPr>
            <a:xfrm>
              <a:off x="1983335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35B5063B-F00A-47C7-8CC7-9A5C94111A76}"/>
                </a:ext>
              </a:extLst>
            </p:cNvPr>
            <p:cNvSpPr/>
            <p:nvPr/>
          </p:nvSpPr>
          <p:spPr>
            <a:xfrm>
              <a:off x="1962355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8D988BE2-F17F-4903-BD39-77E9FC31D0B9}"/>
                </a:ext>
              </a:extLst>
            </p:cNvPr>
            <p:cNvSpPr/>
            <p:nvPr/>
          </p:nvSpPr>
          <p:spPr>
            <a:xfrm>
              <a:off x="2098604" y="4261081"/>
              <a:ext cx="113406" cy="129607"/>
            </a:xfrm>
            <a:custGeom>
              <a:avLst/>
              <a:gdLst>
                <a:gd name="connsiteX0" fmla="*/ 0 w 113406"/>
                <a:gd name="connsiteY0" fmla="*/ 0 h 129607"/>
                <a:gd name="connsiteX1" fmla="*/ 118671 w 113406"/>
                <a:gd name="connsiteY1" fmla="*/ 0 h 129607"/>
                <a:gd name="connsiteX2" fmla="*/ 118671 w 113406"/>
                <a:gd name="connsiteY2" fmla="*/ 136978 h 129607"/>
                <a:gd name="connsiteX3" fmla="*/ 0 w 113406"/>
                <a:gd name="connsiteY3" fmla="*/ 136978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129607">
                  <a:moveTo>
                    <a:pt x="0" y="0"/>
                  </a:moveTo>
                  <a:lnTo>
                    <a:pt x="118671" y="0"/>
                  </a:lnTo>
                  <a:lnTo>
                    <a:pt x="118671" y="136978"/>
                  </a:lnTo>
                  <a:lnTo>
                    <a:pt x="0" y="136978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EF207986-20E4-4372-A78C-F928E5743DEF}"/>
                </a:ext>
              </a:extLst>
            </p:cNvPr>
            <p:cNvSpPr/>
            <p:nvPr/>
          </p:nvSpPr>
          <p:spPr>
            <a:xfrm>
              <a:off x="2119503" y="4261081"/>
              <a:ext cx="72904" cy="24301"/>
            </a:xfrm>
            <a:custGeom>
              <a:avLst/>
              <a:gdLst>
                <a:gd name="connsiteX0" fmla="*/ 0 w 72903"/>
                <a:gd name="connsiteY0" fmla="*/ 0 h 24301"/>
                <a:gd name="connsiteX1" fmla="*/ 76792 w 72903"/>
                <a:gd name="connsiteY1" fmla="*/ 0 h 24301"/>
                <a:gd name="connsiteX2" fmla="*/ 76792 w 72903"/>
                <a:gd name="connsiteY2" fmla="*/ 24868 h 24301"/>
                <a:gd name="connsiteX3" fmla="*/ 0 w 72903"/>
                <a:gd name="connsiteY3" fmla="*/ 24868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24301">
                  <a:moveTo>
                    <a:pt x="0" y="0"/>
                  </a:moveTo>
                  <a:lnTo>
                    <a:pt x="76792" y="0"/>
                  </a:lnTo>
                  <a:lnTo>
                    <a:pt x="76792" y="24868"/>
                  </a:lnTo>
                  <a:lnTo>
                    <a:pt x="0" y="24868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2765DD6F-0EB5-4925-A63E-4D9EC11DF653}"/>
                </a:ext>
              </a:extLst>
            </p:cNvPr>
            <p:cNvSpPr/>
            <p:nvPr/>
          </p:nvSpPr>
          <p:spPr>
            <a:xfrm>
              <a:off x="2098604" y="3920215"/>
              <a:ext cx="113406" cy="340219"/>
            </a:xfrm>
            <a:custGeom>
              <a:avLst/>
              <a:gdLst>
                <a:gd name="connsiteX0" fmla="*/ 0 w 113406"/>
                <a:gd name="connsiteY0" fmla="*/ 0 h 340218"/>
                <a:gd name="connsiteX1" fmla="*/ 118671 w 113406"/>
                <a:gd name="connsiteY1" fmla="*/ 0 h 340218"/>
                <a:gd name="connsiteX2" fmla="*/ 118671 w 113406"/>
                <a:gd name="connsiteY2" fmla="*/ 340786 h 340218"/>
                <a:gd name="connsiteX3" fmla="*/ 0 w 113406"/>
                <a:gd name="connsiteY3" fmla="*/ 340786 h 34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340218">
                  <a:moveTo>
                    <a:pt x="0" y="0"/>
                  </a:moveTo>
                  <a:lnTo>
                    <a:pt x="118671" y="0"/>
                  </a:lnTo>
                  <a:lnTo>
                    <a:pt x="118671" y="340786"/>
                  </a:lnTo>
                  <a:lnTo>
                    <a:pt x="0" y="340786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87655B09-A437-419A-9A8F-C0045355F559}"/>
                </a:ext>
              </a:extLst>
            </p:cNvPr>
            <p:cNvSpPr/>
            <p:nvPr/>
          </p:nvSpPr>
          <p:spPr>
            <a:xfrm>
              <a:off x="1687547" y="3683358"/>
              <a:ext cx="72904" cy="72904"/>
            </a:xfrm>
            <a:custGeom>
              <a:avLst/>
              <a:gdLst>
                <a:gd name="connsiteX0" fmla="*/ 79708 w 72903"/>
                <a:gd name="connsiteY0" fmla="*/ 75739 h 72903"/>
                <a:gd name="connsiteX1" fmla="*/ 0 w 72903"/>
                <a:gd name="connsiteY1" fmla="*/ 75739 h 72903"/>
                <a:gd name="connsiteX2" fmla="*/ 0 w 72903"/>
                <a:gd name="connsiteY2" fmla="*/ 0 h 72903"/>
                <a:gd name="connsiteX3" fmla="*/ 79708 w 72903"/>
                <a:gd name="connsiteY3" fmla="*/ 0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79708" y="75739"/>
                  </a:moveTo>
                  <a:lnTo>
                    <a:pt x="0" y="75739"/>
                  </a:lnTo>
                  <a:lnTo>
                    <a:pt x="0" y="0"/>
                  </a:lnTo>
                  <a:lnTo>
                    <a:pt x="79708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77AB8FE1-FBB8-4D36-B8CF-007FA54B6397}"/>
                </a:ext>
              </a:extLst>
            </p:cNvPr>
            <p:cNvSpPr/>
            <p:nvPr/>
          </p:nvSpPr>
          <p:spPr>
            <a:xfrm>
              <a:off x="1462720" y="3683358"/>
              <a:ext cx="218712" cy="72904"/>
            </a:xfrm>
            <a:custGeom>
              <a:avLst/>
              <a:gdLst>
                <a:gd name="connsiteX0" fmla="*/ 0 w 218711"/>
                <a:gd name="connsiteY0" fmla="*/ 0 h 72903"/>
                <a:gd name="connsiteX1" fmla="*/ 224868 w 218711"/>
                <a:gd name="connsiteY1" fmla="*/ 0 h 72903"/>
                <a:gd name="connsiteX2" fmla="*/ 224868 w 218711"/>
                <a:gd name="connsiteY2" fmla="*/ 75739 h 72903"/>
                <a:gd name="connsiteX3" fmla="*/ 0 w 218711"/>
                <a:gd name="connsiteY3" fmla="*/ 75739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711" h="72903">
                  <a:moveTo>
                    <a:pt x="0" y="0"/>
                  </a:moveTo>
                  <a:lnTo>
                    <a:pt x="224868" y="0"/>
                  </a:lnTo>
                  <a:lnTo>
                    <a:pt x="224868" y="75739"/>
                  </a:lnTo>
                  <a:lnTo>
                    <a:pt x="0" y="75739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0F8E2B73-E10C-4E46-809F-EB2E08FD86EF}"/>
                </a:ext>
              </a:extLst>
            </p:cNvPr>
            <p:cNvSpPr/>
            <p:nvPr/>
          </p:nvSpPr>
          <p:spPr>
            <a:xfrm>
              <a:off x="1687547" y="3778003"/>
              <a:ext cx="72904" cy="72904"/>
            </a:xfrm>
            <a:custGeom>
              <a:avLst/>
              <a:gdLst>
                <a:gd name="connsiteX0" fmla="*/ 79708 w 72903"/>
                <a:gd name="connsiteY0" fmla="*/ 75739 h 72903"/>
                <a:gd name="connsiteX1" fmla="*/ 0 w 72903"/>
                <a:gd name="connsiteY1" fmla="*/ 75739 h 72903"/>
                <a:gd name="connsiteX2" fmla="*/ 0 w 72903"/>
                <a:gd name="connsiteY2" fmla="*/ 0 h 72903"/>
                <a:gd name="connsiteX3" fmla="*/ 79708 w 72903"/>
                <a:gd name="connsiteY3" fmla="*/ 0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79708" y="75739"/>
                  </a:moveTo>
                  <a:lnTo>
                    <a:pt x="0" y="75739"/>
                  </a:lnTo>
                  <a:lnTo>
                    <a:pt x="0" y="0"/>
                  </a:lnTo>
                  <a:lnTo>
                    <a:pt x="79708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E1926534-057A-4C75-AA94-892736E19C79}"/>
                </a:ext>
              </a:extLst>
            </p:cNvPr>
            <p:cNvSpPr/>
            <p:nvPr/>
          </p:nvSpPr>
          <p:spPr>
            <a:xfrm>
              <a:off x="1462720" y="3778052"/>
              <a:ext cx="218712" cy="72904"/>
            </a:xfrm>
            <a:custGeom>
              <a:avLst/>
              <a:gdLst>
                <a:gd name="connsiteX0" fmla="*/ 0 w 218711"/>
                <a:gd name="connsiteY0" fmla="*/ 0 h 72903"/>
                <a:gd name="connsiteX1" fmla="*/ 224868 w 218711"/>
                <a:gd name="connsiteY1" fmla="*/ 0 h 72903"/>
                <a:gd name="connsiteX2" fmla="*/ 224868 w 218711"/>
                <a:gd name="connsiteY2" fmla="*/ 75739 h 72903"/>
                <a:gd name="connsiteX3" fmla="*/ 0 w 218711"/>
                <a:gd name="connsiteY3" fmla="*/ 75739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711" h="72903">
                  <a:moveTo>
                    <a:pt x="0" y="0"/>
                  </a:moveTo>
                  <a:lnTo>
                    <a:pt x="224868" y="0"/>
                  </a:lnTo>
                  <a:lnTo>
                    <a:pt x="224868" y="75739"/>
                  </a:lnTo>
                  <a:lnTo>
                    <a:pt x="0" y="75739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5B9AA1A3-E513-46C6-A374-A86E3C7E12CD}"/>
                </a:ext>
              </a:extLst>
            </p:cNvPr>
            <p:cNvSpPr/>
            <p:nvPr/>
          </p:nvSpPr>
          <p:spPr>
            <a:xfrm>
              <a:off x="1817438" y="3683358"/>
              <a:ext cx="340219" cy="113406"/>
            </a:xfrm>
            <a:custGeom>
              <a:avLst/>
              <a:gdLst>
                <a:gd name="connsiteX0" fmla="*/ 0 w 340218"/>
                <a:gd name="connsiteY0" fmla="*/ 0 h 113406"/>
                <a:gd name="connsiteX1" fmla="*/ 340461 w 340218"/>
                <a:gd name="connsiteY1" fmla="*/ 0 h 113406"/>
                <a:gd name="connsiteX2" fmla="*/ 340461 w 340218"/>
                <a:gd name="connsiteY2" fmla="*/ 119319 h 113406"/>
                <a:gd name="connsiteX3" fmla="*/ 0 w 340218"/>
                <a:gd name="connsiteY3" fmla="*/ 119319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218" h="113406">
                  <a:moveTo>
                    <a:pt x="0" y="0"/>
                  </a:moveTo>
                  <a:lnTo>
                    <a:pt x="340461" y="0"/>
                  </a:lnTo>
                  <a:lnTo>
                    <a:pt x="340461" y="119319"/>
                  </a:lnTo>
                  <a:lnTo>
                    <a:pt x="0" y="119319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9DF2CF28-0087-4313-BBDC-AAE757B5E419}"/>
                </a:ext>
              </a:extLst>
            </p:cNvPr>
            <p:cNvSpPr/>
            <p:nvPr/>
          </p:nvSpPr>
          <p:spPr>
            <a:xfrm>
              <a:off x="1817438" y="3842693"/>
              <a:ext cx="340219" cy="8100"/>
            </a:xfrm>
            <a:custGeom>
              <a:avLst/>
              <a:gdLst>
                <a:gd name="connsiteX0" fmla="*/ 0 w 340218"/>
                <a:gd name="connsiteY0" fmla="*/ 0 h 8100"/>
                <a:gd name="connsiteX1" fmla="*/ 340461 w 340218"/>
                <a:gd name="connsiteY1" fmla="*/ 0 h 8100"/>
                <a:gd name="connsiteX2" fmla="*/ 340461 w 340218"/>
                <a:gd name="connsiteY2" fmla="*/ 11098 h 8100"/>
                <a:gd name="connsiteX3" fmla="*/ 0 w 340218"/>
                <a:gd name="connsiteY3" fmla="*/ 11098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218" h="8100">
                  <a:moveTo>
                    <a:pt x="0" y="0"/>
                  </a:moveTo>
                  <a:lnTo>
                    <a:pt x="340461" y="0"/>
                  </a:lnTo>
                  <a:lnTo>
                    <a:pt x="340461" y="11098"/>
                  </a:lnTo>
                  <a:lnTo>
                    <a:pt x="0" y="11098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B6000F40-2926-4241-AAF4-AD01BDBBAA86}"/>
                </a:ext>
              </a:extLst>
            </p:cNvPr>
            <p:cNvSpPr/>
            <p:nvPr/>
          </p:nvSpPr>
          <p:spPr>
            <a:xfrm>
              <a:off x="2249272" y="3635808"/>
              <a:ext cx="356419" cy="761441"/>
            </a:xfrm>
            <a:custGeom>
              <a:avLst/>
              <a:gdLst>
                <a:gd name="connsiteX0" fmla="*/ 362495 w 356419"/>
                <a:gd name="connsiteY0" fmla="*/ 0 h 761441"/>
                <a:gd name="connsiteX1" fmla="*/ 30944 w 356419"/>
                <a:gd name="connsiteY1" fmla="*/ 0 h 761441"/>
                <a:gd name="connsiteX2" fmla="*/ 0 w 356419"/>
                <a:gd name="connsiteY2" fmla="*/ 29162 h 761441"/>
                <a:gd name="connsiteX3" fmla="*/ 0 w 356419"/>
                <a:gd name="connsiteY3" fmla="*/ 733090 h 761441"/>
                <a:gd name="connsiteX4" fmla="*/ 30944 w 356419"/>
                <a:gd name="connsiteY4" fmla="*/ 762251 h 761441"/>
                <a:gd name="connsiteX5" fmla="*/ 362495 w 356419"/>
                <a:gd name="connsiteY5" fmla="*/ 762251 h 761441"/>
                <a:gd name="connsiteX6" fmla="*/ 362495 w 356419"/>
                <a:gd name="connsiteY6" fmla="*/ 0 h 76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6419" h="761441">
                  <a:moveTo>
                    <a:pt x="362495" y="0"/>
                  </a:moveTo>
                  <a:lnTo>
                    <a:pt x="30944" y="0"/>
                  </a:lnTo>
                  <a:cubicBezTo>
                    <a:pt x="13852" y="0"/>
                    <a:pt x="0" y="13042"/>
                    <a:pt x="0" y="29162"/>
                  </a:cubicBezTo>
                  <a:lnTo>
                    <a:pt x="0" y="733090"/>
                  </a:lnTo>
                  <a:cubicBezTo>
                    <a:pt x="0" y="749210"/>
                    <a:pt x="13852" y="762251"/>
                    <a:pt x="30944" y="762251"/>
                  </a:cubicBezTo>
                  <a:lnTo>
                    <a:pt x="362495" y="762251"/>
                  </a:lnTo>
                  <a:lnTo>
                    <a:pt x="362495" y="0"/>
                  </a:lnTo>
                  <a:close/>
                </a:path>
              </a:pathLst>
            </a:custGeom>
            <a:solidFill>
              <a:srgbClr val="727272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D33FAFE0-A61E-4048-A917-296F9F57C28B}"/>
                </a:ext>
              </a:extLst>
            </p:cNvPr>
            <p:cNvSpPr/>
            <p:nvPr/>
          </p:nvSpPr>
          <p:spPr>
            <a:xfrm>
              <a:off x="2268147" y="3983317"/>
              <a:ext cx="81004" cy="137707"/>
            </a:xfrm>
            <a:custGeom>
              <a:avLst/>
              <a:gdLst>
                <a:gd name="connsiteX0" fmla="*/ 85136 w 81004"/>
                <a:gd name="connsiteY0" fmla="*/ 139166 h 137707"/>
                <a:gd name="connsiteX1" fmla="*/ 85136 w 81004"/>
                <a:gd name="connsiteY1" fmla="*/ 87971 h 137707"/>
                <a:gd name="connsiteX2" fmla="*/ 0 w 81004"/>
                <a:gd name="connsiteY2" fmla="*/ 0 h 137707"/>
                <a:gd name="connsiteX3" fmla="*/ 0 w 81004"/>
                <a:gd name="connsiteY3" fmla="*/ 139166 h 1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4" h="137707">
                  <a:moveTo>
                    <a:pt x="85136" y="139166"/>
                  </a:moveTo>
                  <a:lnTo>
                    <a:pt x="85136" y="87971"/>
                  </a:lnTo>
                  <a:lnTo>
                    <a:pt x="0" y="0"/>
                  </a:lnTo>
                  <a:lnTo>
                    <a:pt x="0" y="139166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7EE54C1B-1CFC-468C-A9CE-60D79A579749}"/>
                </a:ext>
              </a:extLst>
            </p:cNvPr>
            <p:cNvSpPr/>
            <p:nvPr/>
          </p:nvSpPr>
          <p:spPr>
            <a:xfrm>
              <a:off x="2268147" y="4142977"/>
              <a:ext cx="81004" cy="234913"/>
            </a:xfrm>
            <a:custGeom>
              <a:avLst/>
              <a:gdLst>
                <a:gd name="connsiteX0" fmla="*/ 0 w 81004"/>
                <a:gd name="connsiteY0" fmla="*/ 0 h 234912"/>
                <a:gd name="connsiteX1" fmla="*/ 0 w 81004"/>
                <a:gd name="connsiteY1" fmla="*/ 225921 h 234912"/>
                <a:gd name="connsiteX2" fmla="*/ 12070 w 81004"/>
                <a:gd name="connsiteY2" fmla="*/ 236128 h 234912"/>
                <a:gd name="connsiteX3" fmla="*/ 85136 w 81004"/>
                <a:gd name="connsiteY3" fmla="*/ 236128 h 234912"/>
                <a:gd name="connsiteX4" fmla="*/ 85136 w 81004"/>
                <a:gd name="connsiteY4" fmla="*/ 0 h 234912"/>
                <a:gd name="connsiteX5" fmla="*/ 0 w 81004"/>
                <a:gd name="connsiteY5" fmla="*/ 0 h 23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004" h="234912">
                  <a:moveTo>
                    <a:pt x="0" y="0"/>
                  </a:moveTo>
                  <a:lnTo>
                    <a:pt x="0" y="225921"/>
                  </a:lnTo>
                  <a:cubicBezTo>
                    <a:pt x="0" y="231592"/>
                    <a:pt x="5427" y="236128"/>
                    <a:pt x="12070" y="236128"/>
                  </a:cubicBezTo>
                  <a:lnTo>
                    <a:pt x="85136" y="236128"/>
                  </a:lnTo>
                  <a:lnTo>
                    <a:pt x="851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F7A4E372-91DD-4B2E-89B5-1AF0836A95A4}"/>
                </a:ext>
              </a:extLst>
            </p:cNvPr>
            <p:cNvSpPr/>
            <p:nvPr/>
          </p:nvSpPr>
          <p:spPr>
            <a:xfrm>
              <a:off x="2297065" y="4245771"/>
              <a:ext cx="16201" cy="89105"/>
            </a:xfrm>
            <a:custGeom>
              <a:avLst/>
              <a:gdLst>
                <a:gd name="connsiteX0" fmla="*/ 0 w 16200"/>
                <a:gd name="connsiteY0" fmla="*/ 0 h 89104"/>
                <a:gd name="connsiteX1" fmla="*/ 22033 w 16200"/>
                <a:gd name="connsiteY1" fmla="*/ 0 h 89104"/>
                <a:gd name="connsiteX2" fmla="*/ 22033 w 16200"/>
                <a:gd name="connsiteY2" fmla="*/ 96071 h 89104"/>
                <a:gd name="connsiteX3" fmla="*/ 0 w 16200"/>
                <a:gd name="connsiteY3" fmla="*/ 96071 h 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89104">
                  <a:moveTo>
                    <a:pt x="0" y="0"/>
                  </a:moveTo>
                  <a:lnTo>
                    <a:pt x="22033" y="0"/>
                  </a:lnTo>
                  <a:lnTo>
                    <a:pt x="22033" y="96071"/>
                  </a:lnTo>
                  <a:lnTo>
                    <a:pt x="0" y="96071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50431EF5-509C-4F2E-B0BB-6671BC4A3ACA}"/>
                </a:ext>
              </a:extLst>
            </p:cNvPr>
            <p:cNvSpPr/>
            <p:nvPr/>
          </p:nvSpPr>
          <p:spPr>
            <a:xfrm>
              <a:off x="2421002" y="3712600"/>
              <a:ext cx="40502" cy="32402"/>
            </a:xfrm>
            <a:custGeom>
              <a:avLst/>
              <a:gdLst>
                <a:gd name="connsiteX0" fmla="*/ 47631 w 40502"/>
                <a:gd name="connsiteY0" fmla="*/ 36614 h 32401"/>
                <a:gd name="connsiteX1" fmla="*/ 33617 w 40502"/>
                <a:gd name="connsiteY1" fmla="*/ 36614 h 32401"/>
                <a:gd name="connsiteX2" fmla="*/ 33617 w 40502"/>
                <a:gd name="connsiteY2" fmla="*/ 26813 h 32401"/>
                <a:gd name="connsiteX3" fmla="*/ 14014 w 40502"/>
                <a:gd name="connsiteY3" fmla="*/ 26813 h 32401"/>
                <a:gd name="connsiteX4" fmla="*/ 14014 w 40502"/>
                <a:gd name="connsiteY4" fmla="*/ 36614 h 32401"/>
                <a:gd name="connsiteX5" fmla="*/ 0 w 40502"/>
                <a:gd name="connsiteY5" fmla="*/ 36614 h 32401"/>
                <a:gd name="connsiteX6" fmla="*/ 0 w 40502"/>
                <a:gd name="connsiteY6" fmla="*/ 7938 h 32401"/>
                <a:gd name="connsiteX7" fmla="*/ 2754 w 40502"/>
                <a:gd name="connsiteY7" fmla="*/ 2106 h 32401"/>
                <a:gd name="connsiteX8" fmla="*/ 10531 w 40502"/>
                <a:gd name="connsiteY8" fmla="*/ 0 h 32401"/>
                <a:gd name="connsiteX9" fmla="*/ 37181 w 40502"/>
                <a:gd name="connsiteY9" fmla="*/ 0 h 32401"/>
                <a:gd name="connsiteX10" fmla="*/ 44957 w 40502"/>
                <a:gd name="connsiteY10" fmla="*/ 2106 h 32401"/>
                <a:gd name="connsiteX11" fmla="*/ 47631 w 40502"/>
                <a:gd name="connsiteY11" fmla="*/ 7938 h 32401"/>
                <a:gd name="connsiteX12" fmla="*/ 47631 w 40502"/>
                <a:gd name="connsiteY12" fmla="*/ 36614 h 32401"/>
                <a:gd name="connsiteX13" fmla="*/ 33617 w 40502"/>
                <a:gd name="connsiteY13" fmla="*/ 20089 h 32401"/>
                <a:gd name="connsiteX14" fmla="*/ 33617 w 40502"/>
                <a:gd name="connsiteY14" fmla="*/ 9478 h 32401"/>
                <a:gd name="connsiteX15" fmla="*/ 14014 w 40502"/>
                <a:gd name="connsiteY15" fmla="*/ 9478 h 32401"/>
                <a:gd name="connsiteX16" fmla="*/ 14014 w 40502"/>
                <a:gd name="connsiteY16" fmla="*/ 20089 h 32401"/>
                <a:gd name="connsiteX17" fmla="*/ 33617 w 40502"/>
                <a:gd name="connsiteY17" fmla="*/ 20089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502" h="32401">
                  <a:moveTo>
                    <a:pt x="47631" y="36614"/>
                  </a:moveTo>
                  <a:lnTo>
                    <a:pt x="33617" y="36614"/>
                  </a:lnTo>
                  <a:lnTo>
                    <a:pt x="33617" y="26813"/>
                  </a:lnTo>
                  <a:lnTo>
                    <a:pt x="14014" y="26813"/>
                  </a:lnTo>
                  <a:lnTo>
                    <a:pt x="14014" y="36614"/>
                  </a:lnTo>
                  <a:lnTo>
                    <a:pt x="0" y="36614"/>
                  </a:lnTo>
                  <a:lnTo>
                    <a:pt x="0" y="7938"/>
                  </a:lnTo>
                  <a:cubicBezTo>
                    <a:pt x="0" y="5508"/>
                    <a:pt x="891" y="3564"/>
                    <a:pt x="2754" y="2106"/>
                  </a:cubicBezTo>
                  <a:cubicBezTo>
                    <a:pt x="4536" y="729"/>
                    <a:pt x="7128" y="0"/>
                    <a:pt x="10531" y="0"/>
                  </a:cubicBezTo>
                  <a:lnTo>
                    <a:pt x="37181" y="0"/>
                  </a:lnTo>
                  <a:cubicBezTo>
                    <a:pt x="40502" y="0"/>
                    <a:pt x="43094" y="729"/>
                    <a:pt x="44957" y="2106"/>
                  </a:cubicBezTo>
                  <a:cubicBezTo>
                    <a:pt x="46740" y="3483"/>
                    <a:pt x="47631" y="5508"/>
                    <a:pt x="47631" y="7938"/>
                  </a:cubicBezTo>
                  <a:lnTo>
                    <a:pt x="47631" y="36614"/>
                  </a:lnTo>
                  <a:close/>
                  <a:moveTo>
                    <a:pt x="33617" y="20089"/>
                  </a:moveTo>
                  <a:lnTo>
                    <a:pt x="33617" y="9478"/>
                  </a:lnTo>
                  <a:lnTo>
                    <a:pt x="14014" y="9478"/>
                  </a:lnTo>
                  <a:lnTo>
                    <a:pt x="14014" y="20089"/>
                  </a:lnTo>
                  <a:lnTo>
                    <a:pt x="33617" y="20089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39F02F1D-C0FE-49EF-A882-992CD5013D66}"/>
                </a:ext>
              </a:extLst>
            </p:cNvPr>
            <p:cNvSpPr/>
            <p:nvPr/>
          </p:nvSpPr>
          <p:spPr>
            <a:xfrm>
              <a:off x="2475275" y="3712519"/>
              <a:ext cx="40502" cy="32402"/>
            </a:xfrm>
            <a:custGeom>
              <a:avLst/>
              <a:gdLst>
                <a:gd name="connsiteX0" fmla="*/ 43580 w 40502"/>
                <a:gd name="connsiteY0" fmla="*/ 1782 h 32401"/>
                <a:gd name="connsiteX1" fmla="*/ 37100 w 40502"/>
                <a:gd name="connsiteY1" fmla="*/ 0 h 32401"/>
                <a:gd name="connsiteX2" fmla="*/ 37181 w 40502"/>
                <a:gd name="connsiteY2" fmla="*/ 0 h 32401"/>
                <a:gd name="connsiteX3" fmla="*/ 36614 w 40502"/>
                <a:gd name="connsiteY3" fmla="*/ 0 h 32401"/>
                <a:gd name="connsiteX4" fmla="*/ 36290 w 40502"/>
                <a:gd name="connsiteY4" fmla="*/ 0 h 32401"/>
                <a:gd name="connsiteX5" fmla="*/ 11341 w 40502"/>
                <a:gd name="connsiteY5" fmla="*/ 0 h 32401"/>
                <a:gd name="connsiteX6" fmla="*/ 11341 w 40502"/>
                <a:gd name="connsiteY6" fmla="*/ 0 h 32401"/>
                <a:gd name="connsiteX7" fmla="*/ 10531 w 40502"/>
                <a:gd name="connsiteY7" fmla="*/ 0 h 32401"/>
                <a:gd name="connsiteX8" fmla="*/ 2754 w 40502"/>
                <a:gd name="connsiteY8" fmla="*/ 2106 h 32401"/>
                <a:gd name="connsiteX9" fmla="*/ 0 w 40502"/>
                <a:gd name="connsiteY9" fmla="*/ 7776 h 32401"/>
                <a:gd name="connsiteX10" fmla="*/ 0 w 40502"/>
                <a:gd name="connsiteY10" fmla="*/ 7776 h 32401"/>
                <a:gd name="connsiteX11" fmla="*/ 0 w 40502"/>
                <a:gd name="connsiteY11" fmla="*/ 7857 h 32401"/>
                <a:gd name="connsiteX12" fmla="*/ 0 w 40502"/>
                <a:gd name="connsiteY12" fmla="*/ 7938 h 32401"/>
                <a:gd name="connsiteX13" fmla="*/ 0 w 40502"/>
                <a:gd name="connsiteY13" fmla="*/ 7938 h 32401"/>
                <a:gd name="connsiteX14" fmla="*/ 0 w 40502"/>
                <a:gd name="connsiteY14" fmla="*/ 36614 h 32401"/>
                <a:gd name="connsiteX15" fmla="*/ 14014 w 40502"/>
                <a:gd name="connsiteY15" fmla="*/ 36614 h 32401"/>
                <a:gd name="connsiteX16" fmla="*/ 14014 w 40502"/>
                <a:gd name="connsiteY16" fmla="*/ 27055 h 32401"/>
                <a:gd name="connsiteX17" fmla="*/ 36614 w 40502"/>
                <a:gd name="connsiteY17" fmla="*/ 27055 h 32401"/>
                <a:gd name="connsiteX18" fmla="*/ 45849 w 40502"/>
                <a:gd name="connsiteY18" fmla="*/ 19684 h 32401"/>
                <a:gd name="connsiteX19" fmla="*/ 45849 w 40502"/>
                <a:gd name="connsiteY19" fmla="*/ 7938 h 32401"/>
                <a:gd name="connsiteX20" fmla="*/ 43580 w 40502"/>
                <a:gd name="connsiteY20" fmla="*/ 1782 h 32401"/>
                <a:gd name="connsiteX21" fmla="*/ 31511 w 40502"/>
                <a:gd name="connsiteY21" fmla="*/ 19036 h 32401"/>
                <a:gd name="connsiteX22" fmla="*/ 13690 w 40502"/>
                <a:gd name="connsiteY22" fmla="*/ 19036 h 32401"/>
                <a:gd name="connsiteX23" fmla="*/ 13690 w 40502"/>
                <a:gd name="connsiteY23" fmla="*/ 9559 h 32401"/>
                <a:gd name="connsiteX24" fmla="*/ 31511 w 40502"/>
                <a:gd name="connsiteY24" fmla="*/ 9559 h 32401"/>
                <a:gd name="connsiteX25" fmla="*/ 31511 w 40502"/>
                <a:gd name="connsiteY25" fmla="*/ 19036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43580" y="1782"/>
                  </a:moveTo>
                  <a:cubicBezTo>
                    <a:pt x="42203" y="648"/>
                    <a:pt x="40016" y="81"/>
                    <a:pt x="37100" y="0"/>
                  </a:cubicBezTo>
                  <a:lnTo>
                    <a:pt x="37181" y="0"/>
                  </a:lnTo>
                  <a:lnTo>
                    <a:pt x="36614" y="0"/>
                  </a:lnTo>
                  <a:cubicBezTo>
                    <a:pt x="36533" y="0"/>
                    <a:pt x="36371" y="0"/>
                    <a:pt x="36290" y="0"/>
                  </a:cubicBezTo>
                  <a:lnTo>
                    <a:pt x="11341" y="0"/>
                  </a:lnTo>
                  <a:lnTo>
                    <a:pt x="11341" y="0"/>
                  </a:lnTo>
                  <a:lnTo>
                    <a:pt x="10531" y="0"/>
                  </a:lnTo>
                  <a:cubicBezTo>
                    <a:pt x="7209" y="0"/>
                    <a:pt x="4617" y="729"/>
                    <a:pt x="2754" y="2106"/>
                  </a:cubicBezTo>
                  <a:cubicBezTo>
                    <a:pt x="972" y="3483"/>
                    <a:pt x="0" y="5427"/>
                    <a:pt x="0" y="7776"/>
                  </a:cubicBezTo>
                  <a:lnTo>
                    <a:pt x="0" y="7776"/>
                  </a:lnTo>
                  <a:lnTo>
                    <a:pt x="0" y="7857"/>
                  </a:lnTo>
                  <a:cubicBezTo>
                    <a:pt x="0" y="7857"/>
                    <a:pt x="0" y="7938"/>
                    <a:pt x="0" y="7938"/>
                  </a:cubicBezTo>
                  <a:lnTo>
                    <a:pt x="0" y="7938"/>
                  </a:lnTo>
                  <a:lnTo>
                    <a:pt x="0" y="36614"/>
                  </a:lnTo>
                  <a:lnTo>
                    <a:pt x="14014" y="36614"/>
                  </a:lnTo>
                  <a:lnTo>
                    <a:pt x="14014" y="27055"/>
                  </a:lnTo>
                  <a:lnTo>
                    <a:pt x="36614" y="27055"/>
                  </a:lnTo>
                  <a:cubicBezTo>
                    <a:pt x="42770" y="27055"/>
                    <a:pt x="45849" y="24625"/>
                    <a:pt x="45849" y="19684"/>
                  </a:cubicBezTo>
                  <a:lnTo>
                    <a:pt x="45849" y="7938"/>
                  </a:lnTo>
                  <a:cubicBezTo>
                    <a:pt x="45767" y="5103"/>
                    <a:pt x="45038" y="3078"/>
                    <a:pt x="43580" y="1782"/>
                  </a:cubicBezTo>
                  <a:close/>
                  <a:moveTo>
                    <a:pt x="31511" y="19036"/>
                  </a:moveTo>
                  <a:lnTo>
                    <a:pt x="13690" y="19036"/>
                  </a:lnTo>
                  <a:lnTo>
                    <a:pt x="13690" y="9559"/>
                  </a:lnTo>
                  <a:lnTo>
                    <a:pt x="31511" y="9559"/>
                  </a:lnTo>
                  <a:lnTo>
                    <a:pt x="31511" y="19036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E9CB1A1C-3E34-46AA-AA7D-99AF00DAA266}"/>
                </a:ext>
              </a:extLst>
            </p:cNvPr>
            <p:cNvSpPr/>
            <p:nvPr/>
          </p:nvSpPr>
          <p:spPr>
            <a:xfrm>
              <a:off x="2366729" y="3712438"/>
              <a:ext cx="40502" cy="32402"/>
            </a:xfrm>
            <a:custGeom>
              <a:avLst/>
              <a:gdLst>
                <a:gd name="connsiteX0" fmla="*/ 36695 w 40502"/>
                <a:gd name="connsiteY0" fmla="*/ 81 h 32401"/>
                <a:gd name="connsiteX1" fmla="*/ 36695 w 40502"/>
                <a:gd name="connsiteY1" fmla="*/ 81 h 32401"/>
                <a:gd name="connsiteX2" fmla="*/ 34589 w 40502"/>
                <a:gd name="connsiteY2" fmla="*/ 81 h 32401"/>
                <a:gd name="connsiteX3" fmla="*/ 34589 w 40502"/>
                <a:gd name="connsiteY3" fmla="*/ 21385 h 32401"/>
                <a:gd name="connsiteX4" fmla="*/ 33860 w 40502"/>
                <a:gd name="connsiteY4" fmla="*/ 21709 h 32401"/>
                <a:gd name="connsiteX5" fmla="*/ 33374 w 40502"/>
                <a:gd name="connsiteY5" fmla="*/ 21466 h 32401"/>
                <a:gd name="connsiteX6" fmla="*/ 19036 w 40502"/>
                <a:gd name="connsiteY6" fmla="*/ 1296 h 32401"/>
                <a:gd name="connsiteX7" fmla="*/ 19036 w 40502"/>
                <a:gd name="connsiteY7" fmla="*/ 1215 h 32401"/>
                <a:gd name="connsiteX8" fmla="*/ 19036 w 40502"/>
                <a:gd name="connsiteY8" fmla="*/ 1215 h 32401"/>
                <a:gd name="connsiteX9" fmla="*/ 18874 w 40502"/>
                <a:gd name="connsiteY9" fmla="*/ 1053 h 32401"/>
                <a:gd name="connsiteX10" fmla="*/ 18793 w 40502"/>
                <a:gd name="connsiteY10" fmla="*/ 972 h 32401"/>
                <a:gd name="connsiteX11" fmla="*/ 15796 w 40502"/>
                <a:gd name="connsiteY11" fmla="*/ 0 h 32401"/>
                <a:gd name="connsiteX12" fmla="*/ 4455 w 40502"/>
                <a:gd name="connsiteY12" fmla="*/ 0 h 32401"/>
                <a:gd name="connsiteX13" fmla="*/ 1134 w 40502"/>
                <a:gd name="connsiteY13" fmla="*/ 1215 h 32401"/>
                <a:gd name="connsiteX14" fmla="*/ 0 w 40502"/>
                <a:gd name="connsiteY14" fmla="*/ 4455 h 32401"/>
                <a:gd name="connsiteX15" fmla="*/ 0 w 40502"/>
                <a:gd name="connsiteY15" fmla="*/ 4455 h 32401"/>
                <a:gd name="connsiteX16" fmla="*/ 0 w 40502"/>
                <a:gd name="connsiteY16" fmla="*/ 36695 h 32401"/>
                <a:gd name="connsiteX17" fmla="*/ 13204 w 40502"/>
                <a:gd name="connsiteY17" fmla="*/ 36695 h 32401"/>
                <a:gd name="connsiteX18" fmla="*/ 13123 w 40502"/>
                <a:gd name="connsiteY18" fmla="*/ 14662 h 32401"/>
                <a:gd name="connsiteX19" fmla="*/ 14419 w 40502"/>
                <a:gd name="connsiteY19" fmla="*/ 13933 h 32401"/>
                <a:gd name="connsiteX20" fmla="*/ 14986 w 40502"/>
                <a:gd name="connsiteY20" fmla="*/ 14257 h 32401"/>
                <a:gd name="connsiteX21" fmla="*/ 14986 w 40502"/>
                <a:gd name="connsiteY21" fmla="*/ 14257 h 32401"/>
                <a:gd name="connsiteX22" fmla="*/ 34265 w 40502"/>
                <a:gd name="connsiteY22" fmla="*/ 36695 h 32401"/>
                <a:gd name="connsiteX23" fmla="*/ 48036 w 40502"/>
                <a:gd name="connsiteY23" fmla="*/ 36695 h 32401"/>
                <a:gd name="connsiteX24" fmla="*/ 48036 w 40502"/>
                <a:gd name="connsiteY24" fmla="*/ 0 h 32401"/>
                <a:gd name="connsiteX25" fmla="*/ 36695 w 40502"/>
                <a:gd name="connsiteY25" fmla="*/ 0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36695" y="81"/>
                  </a:moveTo>
                  <a:lnTo>
                    <a:pt x="36695" y="81"/>
                  </a:lnTo>
                  <a:lnTo>
                    <a:pt x="34589" y="81"/>
                  </a:lnTo>
                  <a:lnTo>
                    <a:pt x="34589" y="21385"/>
                  </a:lnTo>
                  <a:cubicBezTo>
                    <a:pt x="34508" y="21628"/>
                    <a:pt x="34265" y="21790"/>
                    <a:pt x="33860" y="21709"/>
                  </a:cubicBezTo>
                  <a:cubicBezTo>
                    <a:pt x="33860" y="21709"/>
                    <a:pt x="33617" y="21628"/>
                    <a:pt x="33374" y="21466"/>
                  </a:cubicBezTo>
                  <a:cubicBezTo>
                    <a:pt x="31025" y="17821"/>
                    <a:pt x="21871" y="5265"/>
                    <a:pt x="19036" y="1296"/>
                  </a:cubicBezTo>
                  <a:cubicBezTo>
                    <a:pt x="19036" y="1296"/>
                    <a:pt x="19036" y="1296"/>
                    <a:pt x="19036" y="1215"/>
                  </a:cubicBezTo>
                  <a:lnTo>
                    <a:pt x="19036" y="1215"/>
                  </a:lnTo>
                  <a:cubicBezTo>
                    <a:pt x="18955" y="1134"/>
                    <a:pt x="18955" y="1134"/>
                    <a:pt x="18874" y="1053"/>
                  </a:cubicBezTo>
                  <a:cubicBezTo>
                    <a:pt x="18874" y="1053"/>
                    <a:pt x="18793" y="972"/>
                    <a:pt x="18793" y="972"/>
                  </a:cubicBezTo>
                  <a:cubicBezTo>
                    <a:pt x="18064" y="324"/>
                    <a:pt x="17092" y="0"/>
                    <a:pt x="15796" y="0"/>
                  </a:cubicBezTo>
                  <a:lnTo>
                    <a:pt x="4455" y="0"/>
                  </a:lnTo>
                  <a:cubicBezTo>
                    <a:pt x="2997" y="0"/>
                    <a:pt x="1944" y="405"/>
                    <a:pt x="1134" y="1215"/>
                  </a:cubicBezTo>
                  <a:cubicBezTo>
                    <a:pt x="324" y="2025"/>
                    <a:pt x="0" y="3078"/>
                    <a:pt x="0" y="4455"/>
                  </a:cubicBezTo>
                  <a:lnTo>
                    <a:pt x="0" y="4455"/>
                  </a:lnTo>
                  <a:lnTo>
                    <a:pt x="0" y="36695"/>
                  </a:lnTo>
                  <a:lnTo>
                    <a:pt x="13204" y="36695"/>
                  </a:lnTo>
                  <a:cubicBezTo>
                    <a:pt x="13204" y="36695"/>
                    <a:pt x="13123" y="19684"/>
                    <a:pt x="13123" y="14662"/>
                  </a:cubicBezTo>
                  <a:cubicBezTo>
                    <a:pt x="13204" y="14338"/>
                    <a:pt x="13447" y="13852"/>
                    <a:pt x="14419" y="13933"/>
                  </a:cubicBezTo>
                  <a:cubicBezTo>
                    <a:pt x="14419" y="13933"/>
                    <a:pt x="14824" y="13933"/>
                    <a:pt x="14986" y="14257"/>
                  </a:cubicBezTo>
                  <a:lnTo>
                    <a:pt x="14986" y="14257"/>
                  </a:lnTo>
                  <a:cubicBezTo>
                    <a:pt x="17578" y="18307"/>
                    <a:pt x="34265" y="36695"/>
                    <a:pt x="34265" y="36695"/>
                  </a:cubicBezTo>
                  <a:lnTo>
                    <a:pt x="48036" y="36695"/>
                  </a:lnTo>
                  <a:lnTo>
                    <a:pt x="48036" y="0"/>
                  </a:lnTo>
                  <a:lnTo>
                    <a:pt x="36695" y="0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8195E666-4CB2-47AA-8361-528D33C4A1BB}"/>
                </a:ext>
              </a:extLst>
            </p:cNvPr>
            <p:cNvSpPr/>
            <p:nvPr/>
          </p:nvSpPr>
          <p:spPr>
            <a:xfrm>
              <a:off x="2313590" y="3711952"/>
              <a:ext cx="40502" cy="32402"/>
            </a:xfrm>
            <a:custGeom>
              <a:avLst/>
              <a:gdLst>
                <a:gd name="connsiteX0" fmla="*/ 30053 w 40502"/>
                <a:gd name="connsiteY0" fmla="*/ 28757 h 32401"/>
                <a:gd name="connsiteX1" fmla="*/ 29405 w 40502"/>
                <a:gd name="connsiteY1" fmla="*/ 28271 h 32401"/>
                <a:gd name="connsiteX2" fmla="*/ 14824 w 40502"/>
                <a:gd name="connsiteY2" fmla="*/ 28271 h 32401"/>
                <a:gd name="connsiteX3" fmla="*/ 14824 w 40502"/>
                <a:gd name="connsiteY3" fmla="*/ 8910 h 32401"/>
                <a:gd name="connsiteX4" fmla="*/ 34346 w 40502"/>
                <a:gd name="connsiteY4" fmla="*/ 8910 h 32401"/>
                <a:gd name="connsiteX5" fmla="*/ 34346 w 40502"/>
                <a:gd name="connsiteY5" fmla="*/ 25273 h 32401"/>
                <a:gd name="connsiteX6" fmla="*/ 46983 w 40502"/>
                <a:gd name="connsiteY6" fmla="*/ 31673 h 32401"/>
                <a:gd name="connsiteX7" fmla="*/ 47631 w 40502"/>
                <a:gd name="connsiteY7" fmla="*/ 27622 h 32401"/>
                <a:gd name="connsiteX8" fmla="*/ 47631 w 40502"/>
                <a:gd name="connsiteY8" fmla="*/ 9721 h 32401"/>
                <a:gd name="connsiteX9" fmla="*/ 36857 w 40502"/>
                <a:gd name="connsiteY9" fmla="*/ 0 h 32401"/>
                <a:gd name="connsiteX10" fmla="*/ 36857 w 40502"/>
                <a:gd name="connsiteY10" fmla="*/ 0 h 32401"/>
                <a:gd name="connsiteX11" fmla="*/ 35723 w 40502"/>
                <a:gd name="connsiteY11" fmla="*/ 0 h 32401"/>
                <a:gd name="connsiteX12" fmla="*/ 35561 w 40502"/>
                <a:gd name="connsiteY12" fmla="*/ 0 h 32401"/>
                <a:gd name="connsiteX13" fmla="*/ 35561 w 40502"/>
                <a:gd name="connsiteY13" fmla="*/ 0 h 32401"/>
                <a:gd name="connsiteX14" fmla="*/ 12070 w 40502"/>
                <a:gd name="connsiteY14" fmla="*/ 0 h 32401"/>
                <a:gd name="connsiteX15" fmla="*/ 0 w 40502"/>
                <a:gd name="connsiteY15" fmla="*/ 9721 h 32401"/>
                <a:gd name="connsiteX16" fmla="*/ 0 w 40502"/>
                <a:gd name="connsiteY16" fmla="*/ 27622 h 32401"/>
                <a:gd name="connsiteX17" fmla="*/ 12070 w 40502"/>
                <a:gd name="connsiteY17" fmla="*/ 37262 h 32401"/>
                <a:gd name="connsiteX18" fmla="*/ 35642 w 40502"/>
                <a:gd name="connsiteY18" fmla="*/ 37262 h 32401"/>
                <a:gd name="connsiteX19" fmla="*/ 35642 w 40502"/>
                <a:gd name="connsiteY19" fmla="*/ 37262 h 32401"/>
                <a:gd name="connsiteX20" fmla="*/ 39044 w 40502"/>
                <a:gd name="connsiteY20" fmla="*/ 37019 h 32401"/>
                <a:gd name="connsiteX21" fmla="*/ 30053 w 40502"/>
                <a:gd name="connsiteY21" fmla="*/ 28757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502" h="32401">
                  <a:moveTo>
                    <a:pt x="30053" y="28757"/>
                  </a:moveTo>
                  <a:cubicBezTo>
                    <a:pt x="29810" y="28595"/>
                    <a:pt x="29567" y="28433"/>
                    <a:pt x="29405" y="28271"/>
                  </a:cubicBezTo>
                  <a:lnTo>
                    <a:pt x="14824" y="28271"/>
                  </a:lnTo>
                  <a:lnTo>
                    <a:pt x="14824" y="8910"/>
                  </a:lnTo>
                  <a:lnTo>
                    <a:pt x="34346" y="8910"/>
                  </a:lnTo>
                  <a:lnTo>
                    <a:pt x="34346" y="25273"/>
                  </a:lnTo>
                  <a:cubicBezTo>
                    <a:pt x="40178" y="27136"/>
                    <a:pt x="44228" y="29486"/>
                    <a:pt x="46983" y="31673"/>
                  </a:cubicBezTo>
                  <a:cubicBezTo>
                    <a:pt x="47469" y="30539"/>
                    <a:pt x="47631" y="29162"/>
                    <a:pt x="47631" y="27622"/>
                  </a:cubicBezTo>
                  <a:lnTo>
                    <a:pt x="47631" y="9721"/>
                  </a:lnTo>
                  <a:cubicBezTo>
                    <a:pt x="47631" y="3564"/>
                    <a:pt x="44066" y="324"/>
                    <a:pt x="36857" y="0"/>
                  </a:cubicBezTo>
                  <a:lnTo>
                    <a:pt x="36857" y="0"/>
                  </a:lnTo>
                  <a:lnTo>
                    <a:pt x="35723" y="0"/>
                  </a:lnTo>
                  <a:cubicBezTo>
                    <a:pt x="35642" y="0"/>
                    <a:pt x="35642" y="0"/>
                    <a:pt x="35561" y="0"/>
                  </a:cubicBezTo>
                  <a:lnTo>
                    <a:pt x="35561" y="0"/>
                  </a:lnTo>
                  <a:lnTo>
                    <a:pt x="12070" y="0"/>
                  </a:lnTo>
                  <a:cubicBezTo>
                    <a:pt x="4050" y="0"/>
                    <a:pt x="0" y="3240"/>
                    <a:pt x="0" y="9721"/>
                  </a:cubicBezTo>
                  <a:lnTo>
                    <a:pt x="0" y="27622"/>
                  </a:lnTo>
                  <a:cubicBezTo>
                    <a:pt x="0" y="34103"/>
                    <a:pt x="4050" y="37262"/>
                    <a:pt x="12070" y="37262"/>
                  </a:cubicBezTo>
                  <a:lnTo>
                    <a:pt x="35642" y="37262"/>
                  </a:lnTo>
                  <a:lnTo>
                    <a:pt x="35642" y="37262"/>
                  </a:lnTo>
                  <a:cubicBezTo>
                    <a:pt x="36857" y="37262"/>
                    <a:pt x="37991" y="37181"/>
                    <a:pt x="39044" y="37019"/>
                  </a:cubicBezTo>
                  <a:cubicBezTo>
                    <a:pt x="37100" y="34265"/>
                    <a:pt x="33455" y="31187"/>
                    <a:pt x="30053" y="28757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3D1C810E-A4E1-4D4C-BA63-30C1D0AD9E09}"/>
                </a:ext>
              </a:extLst>
            </p:cNvPr>
            <p:cNvSpPr/>
            <p:nvPr/>
          </p:nvSpPr>
          <p:spPr>
            <a:xfrm>
              <a:off x="2338296" y="3736011"/>
              <a:ext cx="24301" cy="8100"/>
            </a:xfrm>
            <a:custGeom>
              <a:avLst/>
              <a:gdLst>
                <a:gd name="connsiteX0" fmla="*/ 21871 w 24301"/>
                <a:gd name="connsiteY0" fmla="*/ 8505 h 8100"/>
                <a:gd name="connsiteX1" fmla="*/ 9640 w 24301"/>
                <a:gd name="connsiteY1" fmla="*/ 2187 h 8100"/>
                <a:gd name="connsiteX2" fmla="*/ 0 w 24301"/>
                <a:gd name="connsiteY2" fmla="*/ 0 h 8100"/>
                <a:gd name="connsiteX3" fmla="*/ 6237 w 24301"/>
                <a:gd name="connsiteY3" fmla="*/ 4212 h 8100"/>
                <a:gd name="connsiteX4" fmla="*/ 15310 w 24301"/>
                <a:gd name="connsiteY4" fmla="*/ 12880 h 8100"/>
                <a:gd name="connsiteX5" fmla="*/ 15958 w 24301"/>
                <a:gd name="connsiteY5" fmla="*/ 14095 h 8100"/>
                <a:gd name="connsiteX6" fmla="*/ 26488 w 24301"/>
                <a:gd name="connsiteY6" fmla="*/ 14095 h 8100"/>
                <a:gd name="connsiteX7" fmla="*/ 21871 w 24301"/>
                <a:gd name="connsiteY7" fmla="*/ 8505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" h="8100">
                  <a:moveTo>
                    <a:pt x="21871" y="8505"/>
                  </a:moveTo>
                  <a:cubicBezTo>
                    <a:pt x="19279" y="6318"/>
                    <a:pt x="15391" y="4050"/>
                    <a:pt x="9640" y="2187"/>
                  </a:cubicBezTo>
                  <a:cubicBezTo>
                    <a:pt x="6885" y="1296"/>
                    <a:pt x="3726" y="567"/>
                    <a:pt x="0" y="0"/>
                  </a:cubicBezTo>
                  <a:cubicBezTo>
                    <a:pt x="1539" y="972"/>
                    <a:pt x="3888" y="2430"/>
                    <a:pt x="6237" y="4212"/>
                  </a:cubicBezTo>
                  <a:cubicBezTo>
                    <a:pt x="9721" y="6723"/>
                    <a:pt x="13366" y="9883"/>
                    <a:pt x="15310" y="12880"/>
                  </a:cubicBezTo>
                  <a:cubicBezTo>
                    <a:pt x="15553" y="13285"/>
                    <a:pt x="15796" y="13690"/>
                    <a:pt x="15958" y="14095"/>
                  </a:cubicBezTo>
                  <a:lnTo>
                    <a:pt x="26488" y="14095"/>
                  </a:lnTo>
                  <a:cubicBezTo>
                    <a:pt x="25921" y="12880"/>
                    <a:pt x="24625" y="10774"/>
                    <a:pt x="21871" y="8505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FADAA7C0-8724-4A1F-A6C0-C63323E2BD08}"/>
                </a:ext>
              </a:extLst>
            </p:cNvPr>
            <p:cNvSpPr/>
            <p:nvPr/>
          </p:nvSpPr>
          <p:spPr>
            <a:xfrm>
              <a:off x="5077379" y="2897453"/>
              <a:ext cx="1109760" cy="810044"/>
            </a:xfrm>
            <a:custGeom>
              <a:avLst/>
              <a:gdLst>
                <a:gd name="connsiteX0" fmla="*/ 1073309 w 1109760"/>
                <a:gd name="connsiteY0" fmla="*/ 817578 h 810044"/>
                <a:gd name="connsiteX1" fmla="*/ 36938 w 1109760"/>
                <a:gd name="connsiteY1" fmla="*/ 817578 h 810044"/>
                <a:gd name="connsiteX2" fmla="*/ 0 w 1109760"/>
                <a:gd name="connsiteY2" fmla="*/ 780640 h 810044"/>
                <a:gd name="connsiteX3" fmla="*/ 0 w 1109760"/>
                <a:gd name="connsiteY3" fmla="*/ 36938 h 810044"/>
                <a:gd name="connsiteX4" fmla="*/ 36938 w 1109760"/>
                <a:gd name="connsiteY4" fmla="*/ 0 h 810044"/>
                <a:gd name="connsiteX5" fmla="*/ 1073390 w 1109760"/>
                <a:gd name="connsiteY5" fmla="*/ 0 h 810044"/>
                <a:gd name="connsiteX6" fmla="*/ 1110328 w 1109760"/>
                <a:gd name="connsiteY6" fmla="*/ 36938 h 810044"/>
                <a:gd name="connsiteX7" fmla="*/ 1110328 w 1109760"/>
                <a:gd name="connsiteY7" fmla="*/ 780720 h 810044"/>
                <a:gd name="connsiteX8" fmla="*/ 1073309 w 1109760"/>
                <a:gd name="connsiteY8" fmla="*/ 817578 h 81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60" h="810044">
                  <a:moveTo>
                    <a:pt x="1073309" y="817578"/>
                  </a:moveTo>
                  <a:lnTo>
                    <a:pt x="36938" y="817578"/>
                  </a:lnTo>
                  <a:cubicBezTo>
                    <a:pt x="16525" y="817578"/>
                    <a:pt x="0" y="801053"/>
                    <a:pt x="0" y="780640"/>
                  </a:cubicBezTo>
                  <a:lnTo>
                    <a:pt x="0" y="36938"/>
                  </a:lnTo>
                  <a:cubicBezTo>
                    <a:pt x="0" y="16525"/>
                    <a:pt x="16525" y="0"/>
                    <a:pt x="36938" y="0"/>
                  </a:cubicBezTo>
                  <a:lnTo>
                    <a:pt x="1073390" y="0"/>
                  </a:lnTo>
                  <a:cubicBezTo>
                    <a:pt x="1093803" y="0"/>
                    <a:pt x="1110328" y="16525"/>
                    <a:pt x="1110328" y="36938"/>
                  </a:cubicBezTo>
                  <a:lnTo>
                    <a:pt x="1110328" y="780720"/>
                  </a:lnTo>
                  <a:cubicBezTo>
                    <a:pt x="1110247" y="801053"/>
                    <a:pt x="1093722" y="817578"/>
                    <a:pt x="1073309" y="817578"/>
                  </a:cubicBezTo>
                  <a:close/>
                </a:path>
              </a:pathLst>
            </a:custGeom>
            <a:solidFill>
              <a:srgbClr val="BDBDB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693B7911-6117-40C6-99DE-41BEDDC13D6D}"/>
                </a:ext>
              </a:extLst>
            </p:cNvPr>
            <p:cNvSpPr/>
            <p:nvPr/>
          </p:nvSpPr>
          <p:spPr>
            <a:xfrm>
              <a:off x="5111320" y="2962743"/>
              <a:ext cx="712839" cy="226812"/>
            </a:xfrm>
            <a:custGeom>
              <a:avLst/>
              <a:gdLst>
                <a:gd name="connsiteX0" fmla="*/ 0 w 712838"/>
                <a:gd name="connsiteY0" fmla="*/ 227946 h 226812"/>
                <a:gd name="connsiteX1" fmla="*/ 0 w 712838"/>
                <a:gd name="connsiteY1" fmla="*/ 27541 h 226812"/>
                <a:gd name="connsiteX2" fmla="*/ 27542 w 712838"/>
                <a:gd name="connsiteY2" fmla="*/ 0 h 226812"/>
                <a:gd name="connsiteX3" fmla="*/ 693155 w 712838"/>
                <a:gd name="connsiteY3" fmla="*/ 0 h 226812"/>
                <a:gd name="connsiteX4" fmla="*/ 720697 w 712838"/>
                <a:gd name="connsiteY4" fmla="*/ 27541 h 226812"/>
                <a:gd name="connsiteX5" fmla="*/ 720697 w 712838"/>
                <a:gd name="connsiteY5" fmla="*/ 227946 h 22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2838" h="226812">
                  <a:moveTo>
                    <a:pt x="0" y="227946"/>
                  </a:moveTo>
                  <a:lnTo>
                    <a:pt x="0" y="27541"/>
                  </a:lnTo>
                  <a:cubicBezTo>
                    <a:pt x="0" y="12313"/>
                    <a:pt x="12313" y="0"/>
                    <a:pt x="27542" y="0"/>
                  </a:cubicBezTo>
                  <a:lnTo>
                    <a:pt x="693155" y="0"/>
                  </a:lnTo>
                  <a:cubicBezTo>
                    <a:pt x="708384" y="0"/>
                    <a:pt x="720697" y="12313"/>
                    <a:pt x="720697" y="27541"/>
                  </a:cubicBezTo>
                  <a:lnTo>
                    <a:pt x="720697" y="227946"/>
                  </a:lnTo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D9A273C8-84E8-48AF-A12D-1E5FD25902C2}"/>
                </a:ext>
              </a:extLst>
            </p:cNvPr>
            <p:cNvSpPr/>
            <p:nvPr/>
          </p:nvSpPr>
          <p:spPr>
            <a:xfrm>
              <a:off x="5111320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8853EDAF-10D9-44A1-8365-FDFF4FD310BB}"/>
                </a:ext>
              </a:extLst>
            </p:cNvPr>
            <p:cNvSpPr/>
            <p:nvPr/>
          </p:nvSpPr>
          <p:spPr>
            <a:xfrm>
              <a:off x="5130194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8 w 64803"/>
                <a:gd name="connsiteY1" fmla="*/ 0 h 16200"/>
                <a:gd name="connsiteX2" fmla="*/ 69178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8" y="0"/>
                  </a:lnTo>
                  <a:lnTo>
                    <a:pt x="69178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DC5CF335-4EA0-4943-8017-C73C03ED4EA9}"/>
                </a:ext>
              </a:extLst>
            </p:cNvPr>
            <p:cNvSpPr/>
            <p:nvPr/>
          </p:nvSpPr>
          <p:spPr>
            <a:xfrm>
              <a:off x="5111320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16A70DC5-5A8A-4627-B9FE-D62A5AC862A9}"/>
                </a:ext>
              </a:extLst>
            </p:cNvPr>
            <p:cNvSpPr/>
            <p:nvPr/>
          </p:nvSpPr>
          <p:spPr>
            <a:xfrm>
              <a:off x="5234042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4012A23B-2A47-4026-9CBC-704D857FB27D}"/>
                </a:ext>
              </a:extLst>
            </p:cNvPr>
            <p:cNvSpPr/>
            <p:nvPr/>
          </p:nvSpPr>
          <p:spPr>
            <a:xfrm>
              <a:off x="5252916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7 w 64803"/>
                <a:gd name="connsiteY1" fmla="*/ 0 h 16200"/>
                <a:gd name="connsiteX2" fmla="*/ 69177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7" y="0"/>
                  </a:lnTo>
                  <a:lnTo>
                    <a:pt x="69177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92246CDC-6594-469D-B4A3-AE551BB98AD2}"/>
                </a:ext>
              </a:extLst>
            </p:cNvPr>
            <p:cNvSpPr/>
            <p:nvPr/>
          </p:nvSpPr>
          <p:spPr>
            <a:xfrm>
              <a:off x="5234042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0BD2CC7D-B4BA-45C2-ACC4-1896EB8BCA7E}"/>
                </a:ext>
              </a:extLst>
            </p:cNvPr>
            <p:cNvSpPr/>
            <p:nvPr/>
          </p:nvSpPr>
          <p:spPr>
            <a:xfrm>
              <a:off x="5356845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D87ADE01-BA57-4CA3-8CE7-110F0EDEB83A}"/>
                </a:ext>
              </a:extLst>
            </p:cNvPr>
            <p:cNvSpPr/>
            <p:nvPr/>
          </p:nvSpPr>
          <p:spPr>
            <a:xfrm>
              <a:off x="5375719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8 w 64803"/>
                <a:gd name="connsiteY1" fmla="*/ 0 h 16200"/>
                <a:gd name="connsiteX2" fmla="*/ 69178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8" y="0"/>
                  </a:lnTo>
                  <a:lnTo>
                    <a:pt x="69178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ACBCC2F9-BF86-44F5-BDD3-9BD6642CB104}"/>
                </a:ext>
              </a:extLst>
            </p:cNvPr>
            <p:cNvSpPr/>
            <p:nvPr/>
          </p:nvSpPr>
          <p:spPr>
            <a:xfrm>
              <a:off x="5356845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4CB7A66B-0A2C-420C-897B-E27E9CA16AC5}"/>
                </a:ext>
              </a:extLst>
            </p:cNvPr>
            <p:cNvSpPr/>
            <p:nvPr/>
          </p:nvSpPr>
          <p:spPr>
            <a:xfrm>
              <a:off x="5479566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9329C192-B983-46FF-BDE8-44839058FF8D}"/>
                </a:ext>
              </a:extLst>
            </p:cNvPr>
            <p:cNvSpPr/>
            <p:nvPr/>
          </p:nvSpPr>
          <p:spPr>
            <a:xfrm>
              <a:off x="5498440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7 w 64803"/>
                <a:gd name="connsiteY1" fmla="*/ 0 h 16200"/>
                <a:gd name="connsiteX2" fmla="*/ 69177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7" y="0"/>
                  </a:lnTo>
                  <a:lnTo>
                    <a:pt x="69177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21A151D3-B055-42A9-9170-0BE0BAA8C8C7}"/>
                </a:ext>
              </a:extLst>
            </p:cNvPr>
            <p:cNvSpPr/>
            <p:nvPr/>
          </p:nvSpPr>
          <p:spPr>
            <a:xfrm>
              <a:off x="5479566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928D6D8-C454-4896-9AA8-F24CBE02CA7E}"/>
                </a:ext>
              </a:extLst>
            </p:cNvPr>
            <p:cNvSpPr/>
            <p:nvPr/>
          </p:nvSpPr>
          <p:spPr>
            <a:xfrm>
              <a:off x="5602369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09C35E01-EF5B-4B66-A872-3DE4585B8E85}"/>
                </a:ext>
              </a:extLst>
            </p:cNvPr>
            <p:cNvSpPr/>
            <p:nvPr/>
          </p:nvSpPr>
          <p:spPr>
            <a:xfrm>
              <a:off x="5621243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8 w 64803"/>
                <a:gd name="connsiteY1" fmla="*/ 0 h 16200"/>
                <a:gd name="connsiteX2" fmla="*/ 69178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8" y="0"/>
                  </a:lnTo>
                  <a:lnTo>
                    <a:pt x="69178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CB6EEC5B-97E5-46AB-883F-EBB7F1948E42}"/>
                </a:ext>
              </a:extLst>
            </p:cNvPr>
            <p:cNvSpPr/>
            <p:nvPr/>
          </p:nvSpPr>
          <p:spPr>
            <a:xfrm>
              <a:off x="5602369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CA6D845E-BBEA-4A8D-8B84-B57690D041D0}"/>
                </a:ext>
              </a:extLst>
            </p:cNvPr>
            <p:cNvSpPr/>
            <p:nvPr/>
          </p:nvSpPr>
          <p:spPr>
            <a:xfrm>
              <a:off x="5725091" y="3526290"/>
              <a:ext cx="105306" cy="121507"/>
            </a:xfrm>
            <a:custGeom>
              <a:avLst/>
              <a:gdLst>
                <a:gd name="connsiteX0" fmla="*/ 0 w 105305"/>
                <a:gd name="connsiteY0" fmla="*/ 0 h 121506"/>
                <a:gd name="connsiteX1" fmla="*/ 106926 w 105305"/>
                <a:gd name="connsiteY1" fmla="*/ 0 h 121506"/>
                <a:gd name="connsiteX2" fmla="*/ 106926 w 105305"/>
                <a:gd name="connsiteY2" fmla="*/ 123451 h 121506"/>
                <a:gd name="connsiteX3" fmla="*/ 0 w 105305"/>
                <a:gd name="connsiteY3" fmla="*/ 123451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121506">
                  <a:moveTo>
                    <a:pt x="0" y="0"/>
                  </a:moveTo>
                  <a:lnTo>
                    <a:pt x="106926" y="0"/>
                  </a:lnTo>
                  <a:lnTo>
                    <a:pt x="106926" y="123451"/>
                  </a:lnTo>
                  <a:lnTo>
                    <a:pt x="0" y="123451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E418D9BB-5369-473F-B990-46B78BD64C11}"/>
                </a:ext>
              </a:extLst>
            </p:cNvPr>
            <p:cNvSpPr/>
            <p:nvPr/>
          </p:nvSpPr>
          <p:spPr>
            <a:xfrm>
              <a:off x="5743965" y="3526290"/>
              <a:ext cx="64804" cy="16201"/>
            </a:xfrm>
            <a:custGeom>
              <a:avLst/>
              <a:gdLst>
                <a:gd name="connsiteX0" fmla="*/ 0 w 64803"/>
                <a:gd name="connsiteY0" fmla="*/ 0 h 16200"/>
                <a:gd name="connsiteX1" fmla="*/ 69177 w 64803"/>
                <a:gd name="connsiteY1" fmla="*/ 0 h 16200"/>
                <a:gd name="connsiteX2" fmla="*/ 69177 w 64803"/>
                <a:gd name="connsiteY2" fmla="*/ 22357 h 16200"/>
                <a:gd name="connsiteX3" fmla="*/ 0 w 64803"/>
                <a:gd name="connsiteY3" fmla="*/ 22357 h 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16200">
                  <a:moveTo>
                    <a:pt x="0" y="0"/>
                  </a:moveTo>
                  <a:lnTo>
                    <a:pt x="69177" y="0"/>
                  </a:lnTo>
                  <a:lnTo>
                    <a:pt x="69177" y="22357"/>
                  </a:lnTo>
                  <a:lnTo>
                    <a:pt x="0" y="22357"/>
                  </a:lnTo>
                  <a:close/>
                </a:path>
              </a:pathLst>
            </a:custGeom>
            <a:solidFill>
              <a:srgbClr val="9B9B9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73AB981C-10D9-4365-8E68-157887D1EF72}"/>
                </a:ext>
              </a:extLst>
            </p:cNvPr>
            <p:cNvSpPr/>
            <p:nvPr/>
          </p:nvSpPr>
          <p:spPr>
            <a:xfrm>
              <a:off x="5725091" y="3219122"/>
              <a:ext cx="105306" cy="299716"/>
            </a:xfrm>
            <a:custGeom>
              <a:avLst/>
              <a:gdLst>
                <a:gd name="connsiteX0" fmla="*/ 0 w 105305"/>
                <a:gd name="connsiteY0" fmla="*/ 0 h 299716"/>
                <a:gd name="connsiteX1" fmla="*/ 106926 w 105305"/>
                <a:gd name="connsiteY1" fmla="*/ 0 h 299716"/>
                <a:gd name="connsiteX2" fmla="*/ 106926 w 105305"/>
                <a:gd name="connsiteY2" fmla="*/ 307169 h 299716"/>
                <a:gd name="connsiteX3" fmla="*/ 0 w 105305"/>
                <a:gd name="connsiteY3" fmla="*/ 307169 h 29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305" h="299716">
                  <a:moveTo>
                    <a:pt x="0" y="0"/>
                  </a:moveTo>
                  <a:lnTo>
                    <a:pt x="106926" y="0"/>
                  </a:lnTo>
                  <a:lnTo>
                    <a:pt x="106926" y="307169"/>
                  </a:lnTo>
                  <a:lnTo>
                    <a:pt x="0" y="307169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0C5E3FBC-8095-4304-883A-7DF36A530540}"/>
                </a:ext>
              </a:extLst>
            </p:cNvPr>
            <p:cNvSpPr/>
            <p:nvPr/>
          </p:nvSpPr>
          <p:spPr>
            <a:xfrm>
              <a:off x="5354577" y="3005621"/>
              <a:ext cx="64804" cy="64804"/>
            </a:xfrm>
            <a:custGeom>
              <a:avLst/>
              <a:gdLst>
                <a:gd name="connsiteX0" fmla="*/ 71851 w 64803"/>
                <a:gd name="connsiteY0" fmla="*/ 68287 h 64803"/>
                <a:gd name="connsiteX1" fmla="*/ 0 w 64803"/>
                <a:gd name="connsiteY1" fmla="*/ 68287 h 64803"/>
                <a:gd name="connsiteX2" fmla="*/ 0 w 64803"/>
                <a:gd name="connsiteY2" fmla="*/ 0 h 64803"/>
                <a:gd name="connsiteX3" fmla="*/ 71851 w 64803"/>
                <a:gd name="connsiteY3" fmla="*/ 0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64803">
                  <a:moveTo>
                    <a:pt x="71851" y="68287"/>
                  </a:moveTo>
                  <a:lnTo>
                    <a:pt x="0" y="68287"/>
                  </a:lnTo>
                  <a:lnTo>
                    <a:pt x="0" y="0"/>
                  </a:lnTo>
                  <a:lnTo>
                    <a:pt x="71851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A291615E-658F-4142-9835-A3AD3A64D98D}"/>
                </a:ext>
              </a:extLst>
            </p:cNvPr>
            <p:cNvSpPr/>
            <p:nvPr/>
          </p:nvSpPr>
          <p:spPr>
            <a:xfrm>
              <a:off x="5151985" y="3005594"/>
              <a:ext cx="202511" cy="64804"/>
            </a:xfrm>
            <a:custGeom>
              <a:avLst/>
              <a:gdLst>
                <a:gd name="connsiteX0" fmla="*/ 0 w 202511"/>
                <a:gd name="connsiteY0" fmla="*/ 0 h 64803"/>
                <a:gd name="connsiteX1" fmla="*/ 202673 w 202511"/>
                <a:gd name="connsiteY1" fmla="*/ 0 h 64803"/>
                <a:gd name="connsiteX2" fmla="*/ 202673 w 202511"/>
                <a:gd name="connsiteY2" fmla="*/ 68287 h 64803"/>
                <a:gd name="connsiteX3" fmla="*/ 0 w 202511"/>
                <a:gd name="connsiteY3" fmla="*/ 68287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511" h="64803">
                  <a:moveTo>
                    <a:pt x="0" y="0"/>
                  </a:moveTo>
                  <a:lnTo>
                    <a:pt x="202673" y="0"/>
                  </a:lnTo>
                  <a:lnTo>
                    <a:pt x="202673" y="68287"/>
                  </a:lnTo>
                  <a:lnTo>
                    <a:pt x="0" y="68287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D28E5A4C-0D34-4B69-854A-14C7DA770BC0}"/>
                </a:ext>
              </a:extLst>
            </p:cNvPr>
            <p:cNvSpPr/>
            <p:nvPr/>
          </p:nvSpPr>
          <p:spPr>
            <a:xfrm>
              <a:off x="5354577" y="3090897"/>
              <a:ext cx="64804" cy="64804"/>
            </a:xfrm>
            <a:custGeom>
              <a:avLst/>
              <a:gdLst>
                <a:gd name="connsiteX0" fmla="*/ 71851 w 64803"/>
                <a:gd name="connsiteY0" fmla="*/ 68287 h 64803"/>
                <a:gd name="connsiteX1" fmla="*/ 0 w 64803"/>
                <a:gd name="connsiteY1" fmla="*/ 68287 h 64803"/>
                <a:gd name="connsiteX2" fmla="*/ 0 w 64803"/>
                <a:gd name="connsiteY2" fmla="*/ 0 h 64803"/>
                <a:gd name="connsiteX3" fmla="*/ 71851 w 64803"/>
                <a:gd name="connsiteY3" fmla="*/ 0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03" h="64803">
                  <a:moveTo>
                    <a:pt x="71851" y="68287"/>
                  </a:moveTo>
                  <a:lnTo>
                    <a:pt x="0" y="68287"/>
                  </a:lnTo>
                  <a:lnTo>
                    <a:pt x="0" y="0"/>
                  </a:lnTo>
                  <a:lnTo>
                    <a:pt x="71851" y="0"/>
                  </a:lnTo>
                  <a:close/>
                </a:path>
              </a:pathLst>
            </a:custGeom>
            <a:solidFill>
              <a:srgbClr val="55555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9F3B0237-AF48-4C55-8272-70F8A75B3DD7}"/>
                </a:ext>
              </a:extLst>
            </p:cNvPr>
            <p:cNvSpPr/>
            <p:nvPr/>
          </p:nvSpPr>
          <p:spPr>
            <a:xfrm>
              <a:off x="5151985" y="3090973"/>
              <a:ext cx="202511" cy="64804"/>
            </a:xfrm>
            <a:custGeom>
              <a:avLst/>
              <a:gdLst>
                <a:gd name="connsiteX0" fmla="*/ 0 w 202511"/>
                <a:gd name="connsiteY0" fmla="*/ 0 h 64803"/>
                <a:gd name="connsiteX1" fmla="*/ 202673 w 202511"/>
                <a:gd name="connsiteY1" fmla="*/ 0 h 64803"/>
                <a:gd name="connsiteX2" fmla="*/ 202673 w 202511"/>
                <a:gd name="connsiteY2" fmla="*/ 68287 h 64803"/>
                <a:gd name="connsiteX3" fmla="*/ 0 w 202511"/>
                <a:gd name="connsiteY3" fmla="*/ 68287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511" h="64803">
                  <a:moveTo>
                    <a:pt x="0" y="0"/>
                  </a:moveTo>
                  <a:lnTo>
                    <a:pt x="202673" y="0"/>
                  </a:lnTo>
                  <a:lnTo>
                    <a:pt x="202673" y="68287"/>
                  </a:lnTo>
                  <a:lnTo>
                    <a:pt x="0" y="68287"/>
                  </a:lnTo>
                  <a:close/>
                </a:path>
              </a:pathLst>
            </a:custGeom>
            <a:solidFill>
              <a:srgbClr val="B0B0B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20BBF738-37FE-4B14-BCEE-5DD4E4FF97E7}"/>
                </a:ext>
              </a:extLst>
            </p:cNvPr>
            <p:cNvSpPr/>
            <p:nvPr/>
          </p:nvSpPr>
          <p:spPr>
            <a:xfrm>
              <a:off x="5471709" y="3005594"/>
              <a:ext cx="299716" cy="105306"/>
            </a:xfrm>
            <a:custGeom>
              <a:avLst/>
              <a:gdLst>
                <a:gd name="connsiteX0" fmla="*/ 0 w 299716"/>
                <a:gd name="connsiteY0" fmla="*/ 0 h 105305"/>
                <a:gd name="connsiteX1" fmla="*/ 306845 w 299716"/>
                <a:gd name="connsiteY1" fmla="*/ 0 h 105305"/>
                <a:gd name="connsiteX2" fmla="*/ 306845 w 299716"/>
                <a:gd name="connsiteY2" fmla="*/ 107493 h 105305"/>
                <a:gd name="connsiteX3" fmla="*/ 0 w 299716"/>
                <a:gd name="connsiteY3" fmla="*/ 107493 h 10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16" h="105305">
                  <a:moveTo>
                    <a:pt x="0" y="0"/>
                  </a:moveTo>
                  <a:lnTo>
                    <a:pt x="306845" y="0"/>
                  </a:lnTo>
                  <a:lnTo>
                    <a:pt x="306845" y="107493"/>
                  </a:lnTo>
                  <a:lnTo>
                    <a:pt x="0" y="107493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13243188-9D81-418A-ACAB-E61930F73970}"/>
                </a:ext>
              </a:extLst>
            </p:cNvPr>
            <p:cNvSpPr/>
            <p:nvPr/>
          </p:nvSpPr>
          <p:spPr>
            <a:xfrm>
              <a:off x="5471709" y="3149215"/>
              <a:ext cx="299716" cy="8100"/>
            </a:xfrm>
            <a:custGeom>
              <a:avLst/>
              <a:gdLst>
                <a:gd name="connsiteX0" fmla="*/ 0 w 299716"/>
                <a:gd name="connsiteY0" fmla="*/ 0 h 8100"/>
                <a:gd name="connsiteX1" fmla="*/ 306845 w 299716"/>
                <a:gd name="connsiteY1" fmla="*/ 0 h 8100"/>
                <a:gd name="connsiteX2" fmla="*/ 306845 w 299716"/>
                <a:gd name="connsiteY2" fmla="*/ 9964 h 8100"/>
                <a:gd name="connsiteX3" fmla="*/ 0 w 299716"/>
                <a:gd name="connsiteY3" fmla="*/ 9964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16" h="8100">
                  <a:moveTo>
                    <a:pt x="0" y="0"/>
                  </a:moveTo>
                  <a:lnTo>
                    <a:pt x="306845" y="0"/>
                  </a:lnTo>
                  <a:lnTo>
                    <a:pt x="306845" y="9964"/>
                  </a:lnTo>
                  <a:lnTo>
                    <a:pt x="0" y="9964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7C1351D7-35C1-48A6-BEF7-4B64FE788E1A}"/>
                </a:ext>
              </a:extLst>
            </p:cNvPr>
            <p:cNvSpPr/>
            <p:nvPr/>
          </p:nvSpPr>
          <p:spPr>
            <a:xfrm>
              <a:off x="5860935" y="2962743"/>
              <a:ext cx="324018" cy="680437"/>
            </a:xfrm>
            <a:custGeom>
              <a:avLst/>
              <a:gdLst>
                <a:gd name="connsiteX0" fmla="*/ 326691 w 324017"/>
                <a:gd name="connsiteY0" fmla="*/ 0 h 680437"/>
                <a:gd name="connsiteX1" fmla="*/ 27866 w 324017"/>
                <a:gd name="connsiteY1" fmla="*/ 0 h 680437"/>
                <a:gd name="connsiteX2" fmla="*/ 0 w 324017"/>
                <a:gd name="connsiteY2" fmla="*/ 26245 h 680437"/>
                <a:gd name="connsiteX3" fmla="*/ 0 w 324017"/>
                <a:gd name="connsiteY3" fmla="*/ 660753 h 680437"/>
                <a:gd name="connsiteX4" fmla="*/ 27866 w 324017"/>
                <a:gd name="connsiteY4" fmla="*/ 686998 h 680437"/>
                <a:gd name="connsiteX5" fmla="*/ 326691 w 324017"/>
                <a:gd name="connsiteY5" fmla="*/ 686998 h 680437"/>
                <a:gd name="connsiteX6" fmla="*/ 326691 w 324017"/>
                <a:gd name="connsiteY6" fmla="*/ 0 h 68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4017" h="680437">
                  <a:moveTo>
                    <a:pt x="326691" y="0"/>
                  </a:moveTo>
                  <a:lnTo>
                    <a:pt x="27866" y="0"/>
                  </a:lnTo>
                  <a:cubicBezTo>
                    <a:pt x="12475" y="0"/>
                    <a:pt x="0" y="11746"/>
                    <a:pt x="0" y="26245"/>
                  </a:cubicBezTo>
                  <a:lnTo>
                    <a:pt x="0" y="660753"/>
                  </a:lnTo>
                  <a:cubicBezTo>
                    <a:pt x="0" y="675253"/>
                    <a:pt x="12475" y="686998"/>
                    <a:pt x="27866" y="686998"/>
                  </a:cubicBezTo>
                  <a:lnTo>
                    <a:pt x="326691" y="686998"/>
                  </a:lnTo>
                  <a:lnTo>
                    <a:pt x="326691" y="0"/>
                  </a:lnTo>
                  <a:close/>
                </a:path>
              </a:pathLst>
            </a:custGeom>
            <a:solidFill>
              <a:srgbClr val="727272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A7B77529-014F-45F0-B406-88FFA576DCE4}"/>
                </a:ext>
              </a:extLst>
            </p:cNvPr>
            <p:cNvSpPr/>
            <p:nvPr/>
          </p:nvSpPr>
          <p:spPr>
            <a:xfrm>
              <a:off x="5877946" y="3275987"/>
              <a:ext cx="72904" cy="121507"/>
            </a:xfrm>
            <a:custGeom>
              <a:avLst/>
              <a:gdLst>
                <a:gd name="connsiteX0" fmla="*/ 76711 w 72903"/>
                <a:gd name="connsiteY0" fmla="*/ 125476 h 121506"/>
                <a:gd name="connsiteX1" fmla="*/ 76711 w 72903"/>
                <a:gd name="connsiteY1" fmla="*/ 79222 h 121506"/>
                <a:gd name="connsiteX2" fmla="*/ 0 w 72903"/>
                <a:gd name="connsiteY2" fmla="*/ 0 h 121506"/>
                <a:gd name="connsiteX3" fmla="*/ 0 w 72903"/>
                <a:gd name="connsiteY3" fmla="*/ 125476 h 12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121506">
                  <a:moveTo>
                    <a:pt x="76711" y="125476"/>
                  </a:moveTo>
                  <a:lnTo>
                    <a:pt x="76711" y="79222"/>
                  </a:lnTo>
                  <a:lnTo>
                    <a:pt x="0" y="0"/>
                  </a:lnTo>
                  <a:lnTo>
                    <a:pt x="0" y="125476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52A2F834-B98D-4ECC-BFC9-AEDBF3040E8B}"/>
                </a:ext>
              </a:extLst>
            </p:cNvPr>
            <p:cNvSpPr/>
            <p:nvPr/>
          </p:nvSpPr>
          <p:spPr>
            <a:xfrm>
              <a:off x="5877946" y="3419850"/>
              <a:ext cx="72904" cy="210611"/>
            </a:xfrm>
            <a:custGeom>
              <a:avLst/>
              <a:gdLst>
                <a:gd name="connsiteX0" fmla="*/ 0 w 72903"/>
                <a:gd name="connsiteY0" fmla="*/ 0 h 210611"/>
                <a:gd name="connsiteX1" fmla="*/ 0 w 72903"/>
                <a:gd name="connsiteY1" fmla="*/ 203564 h 210611"/>
                <a:gd name="connsiteX2" fmla="*/ 10854 w 72903"/>
                <a:gd name="connsiteY2" fmla="*/ 212799 h 210611"/>
                <a:gd name="connsiteX3" fmla="*/ 76711 w 72903"/>
                <a:gd name="connsiteY3" fmla="*/ 212799 h 210611"/>
                <a:gd name="connsiteX4" fmla="*/ 76711 w 72903"/>
                <a:gd name="connsiteY4" fmla="*/ 0 h 210611"/>
                <a:gd name="connsiteX5" fmla="*/ 0 w 72903"/>
                <a:gd name="connsiteY5" fmla="*/ 0 h 21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903" h="210611">
                  <a:moveTo>
                    <a:pt x="0" y="0"/>
                  </a:moveTo>
                  <a:lnTo>
                    <a:pt x="0" y="203564"/>
                  </a:lnTo>
                  <a:cubicBezTo>
                    <a:pt x="0" y="208667"/>
                    <a:pt x="4860" y="212799"/>
                    <a:pt x="10854" y="212799"/>
                  </a:cubicBezTo>
                  <a:lnTo>
                    <a:pt x="76711" y="212799"/>
                  </a:lnTo>
                  <a:lnTo>
                    <a:pt x="767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75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51396DF1-788B-49EC-A659-61851D0FE72A}"/>
                </a:ext>
              </a:extLst>
            </p:cNvPr>
            <p:cNvSpPr/>
            <p:nvPr/>
          </p:nvSpPr>
          <p:spPr>
            <a:xfrm>
              <a:off x="5903949" y="3512519"/>
              <a:ext cx="16201" cy="81004"/>
            </a:xfrm>
            <a:custGeom>
              <a:avLst/>
              <a:gdLst>
                <a:gd name="connsiteX0" fmla="*/ 0 w 16200"/>
                <a:gd name="connsiteY0" fmla="*/ 0 h 81004"/>
                <a:gd name="connsiteX1" fmla="*/ 19846 w 16200"/>
                <a:gd name="connsiteY1" fmla="*/ 0 h 81004"/>
                <a:gd name="connsiteX2" fmla="*/ 19846 w 16200"/>
                <a:gd name="connsiteY2" fmla="*/ 86594 h 81004"/>
                <a:gd name="connsiteX3" fmla="*/ 0 w 16200"/>
                <a:gd name="connsiteY3" fmla="*/ 86594 h 8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81004">
                  <a:moveTo>
                    <a:pt x="0" y="0"/>
                  </a:moveTo>
                  <a:lnTo>
                    <a:pt x="19846" y="0"/>
                  </a:lnTo>
                  <a:lnTo>
                    <a:pt x="19846" y="86594"/>
                  </a:lnTo>
                  <a:lnTo>
                    <a:pt x="0" y="86594"/>
                  </a:lnTo>
                  <a:close/>
                </a:path>
              </a:pathLst>
            </a:custGeom>
            <a:solidFill>
              <a:srgbClr val="80808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DDD8554D-1C94-4267-AF5E-C900FABEC261}"/>
                </a:ext>
              </a:extLst>
            </p:cNvPr>
            <p:cNvSpPr/>
            <p:nvPr/>
          </p:nvSpPr>
          <p:spPr>
            <a:xfrm>
              <a:off x="6015654" y="3031920"/>
              <a:ext cx="40502" cy="32402"/>
            </a:xfrm>
            <a:custGeom>
              <a:avLst/>
              <a:gdLst>
                <a:gd name="connsiteX0" fmla="*/ 42932 w 40502"/>
                <a:gd name="connsiteY0" fmla="*/ 33050 h 32401"/>
                <a:gd name="connsiteX1" fmla="*/ 30296 w 40502"/>
                <a:gd name="connsiteY1" fmla="*/ 33050 h 32401"/>
                <a:gd name="connsiteX2" fmla="*/ 30296 w 40502"/>
                <a:gd name="connsiteY2" fmla="*/ 24220 h 32401"/>
                <a:gd name="connsiteX3" fmla="*/ 12637 w 40502"/>
                <a:gd name="connsiteY3" fmla="*/ 24220 h 32401"/>
                <a:gd name="connsiteX4" fmla="*/ 12637 w 40502"/>
                <a:gd name="connsiteY4" fmla="*/ 33050 h 32401"/>
                <a:gd name="connsiteX5" fmla="*/ 0 w 40502"/>
                <a:gd name="connsiteY5" fmla="*/ 33050 h 32401"/>
                <a:gd name="connsiteX6" fmla="*/ 0 w 40502"/>
                <a:gd name="connsiteY6" fmla="*/ 7209 h 32401"/>
                <a:gd name="connsiteX7" fmla="*/ 2511 w 40502"/>
                <a:gd name="connsiteY7" fmla="*/ 1944 h 32401"/>
                <a:gd name="connsiteX8" fmla="*/ 9477 w 40502"/>
                <a:gd name="connsiteY8" fmla="*/ 0 h 32401"/>
                <a:gd name="connsiteX9" fmla="*/ 33455 w 40502"/>
                <a:gd name="connsiteY9" fmla="*/ 0 h 32401"/>
                <a:gd name="connsiteX10" fmla="*/ 40421 w 40502"/>
                <a:gd name="connsiteY10" fmla="*/ 1944 h 32401"/>
                <a:gd name="connsiteX11" fmla="*/ 42851 w 40502"/>
                <a:gd name="connsiteY11" fmla="*/ 7209 h 32401"/>
                <a:gd name="connsiteX12" fmla="*/ 42851 w 40502"/>
                <a:gd name="connsiteY12" fmla="*/ 33050 h 32401"/>
                <a:gd name="connsiteX13" fmla="*/ 30296 w 40502"/>
                <a:gd name="connsiteY13" fmla="*/ 18145 h 32401"/>
                <a:gd name="connsiteX14" fmla="*/ 30296 w 40502"/>
                <a:gd name="connsiteY14" fmla="*/ 8586 h 32401"/>
                <a:gd name="connsiteX15" fmla="*/ 12637 w 40502"/>
                <a:gd name="connsiteY15" fmla="*/ 8586 h 32401"/>
                <a:gd name="connsiteX16" fmla="*/ 12637 w 40502"/>
                <a:gd name="connsiteY16" fmla="*/ 18145 h 32401"/>
                <a:gd name="connsiteX17" fmla="*/ 30296 w 40502"/>
                <a:gd name="connsiteY17" fmla="*/ 18145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502" h="32401">
                  <a:moveTo>
                    <a:pt x="42932" y="33050"/>
                  </a:moveTo>
                  <a:lnTo>
                    <a:pt x="30296" y="33050"/>
                  </a:lnTo>
                  <a:lnTo>
                    <a:pt x="30296" y="24220"/>
                  </a:lnTo>
                  <a:lnTo>
                    <a:pt x="12637" y="24220"/>
                  </a:lnTo>
                  <a:lnTo>
                    <a:pt x="12637" y="33050"/>
                  </a:lnTo>
                  <a:lnTo>
                    <a:pt x="0" y="33050"/>
                  </a:lnTo>
                  <a:lnTo>
                    <a:pt x="0" y="7209"/>
                  </a:lnTo>
                  <a:cubicBezTo>
                    <a:pt x="0" y="5022"/>
                    <a:pt x="810" y="3240"/>
                    <a:pt x="2511" y="1944"/>
                  </a:cubicBezTo>
                  <a:cubicBezTo>
                    <a:pt x="4131" y="648"/>
                    <a:pt x="6480" y="0"/>
                    <a:pt x="9477" y="0"/>
                  </a:cubicBezTo>
                  <a:lnTo>
                    <a:pt x="33455" y="0"/>
                  </a:lnTo>
                  <a:cubicBezTo>
                    <a:pt x="36452" y="0"/>
                    <a:pt x="38801" y="648"/>
                    <a:pt x="40421" y="1944"/>
                  </a:cubicBezTo>
                  <a:cubicBezTo>
                    <a:pt x="42041" y="3240"/>
                    <a:pt x="42851" y="4941"/>
                    <a:pt x="42851" y="7209"/>
                  </a:cubicBezTo>
                  <a:lnTo>
                    <a:pt x="42851" y="33050"/>
                  </a:lnTo>
                  <a:close/>
                  <a:moveTo>
                    <a:pt x="30296" y="18145"/>
                  </a:moveTo>
                  <a:lnTo>
                    <a:pt x="30296" y="8586"/>
                  </a:lnTo>
                  <a:lnTo>
                    <a:pt x="12637" y="8586"/>
                  </a:lnTo>
                  <a:lnTo>
                    <a:pt x="12637" y="18145"/>
                  </a:lnTo>
                  <a:lnTo>
                    <a:pt x="30296" y="18145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BC584C97-29BC-409B-969E-6DBAA3A7A6E9}"/>
                </a:ext>
              </a:extLst>
            </p:cNvPr>
            <p:cNvSpPr/>
            <p:nvPr/>
          </p:nvSpPr>
          <p:spPr>
            <a:xfrm>
              <a:off x="6064580" y="3031920"/>
              <a:ext cx="40502" cy="32402"/>
            </a:xfrm>
            <a:custGeom>
              <a:avLst/>
              <a:gdLst>
                <a:gd name="connsiteX0" fmla="*/ 39287 w 40502"/>
                <a:gd name="connsiteY0" fmla="*/ 1620 h 32401"/>
                <a:gd name="connsiteX1" fmla="*/ 33455 w 40502"/>
                <a:gd name="connsiteY1" fmla="*/ 0 h 32401"/>
                <a:gd name="connsiteX2" fmla="*/ 33536 w 40502"/>
                <a:gd name="connsiteY2" fmla="*/ 0 h 32401"/>
                <a:gd name="connsiteX3" fmla="*/ 33050 w 40502"/>
                <a:gd name="connsiteY3" fmla="*/ 0 h 32401"/>
                <a:gd name="connsiteX4" fmla="*/ 32726 w 40502"/>
                <a:gd name="connsiteY4" fmla="*/ 0 h 32401"/>
                <a:gd name="connsiteX5" fmla="*/ 10207 w 40502"/>
                <a:gd name="connsiteY5" fmla="*/ 0 h 32401"/>
                <a:gd name="connsiteX6" fmla="*/ 10207 w 40502"/>
                <a:gd name="connsiteY6" fmla="*/ 0 h 32401"/>
                <a:gd name="connsiteX7" fmla="*/ 9477 w 40502"/>
                <a:gd name="connsiteY7" fmla="*/ 0 h 32401"/>
                <a:gd name="connsiteX8" fmla="*/ 2511 w 40502"/>
                <a:gd name="connsiteY8" fmla="*/ 1944 h 32401"/>
                <a:gd name="connsiteX9" fmla="*/ 0 w 40502"/>
                <a:gd name="connsiteY9" fmla="*/ 7047 h 32401"/>
                <a:gd name="connsiteX10" fmla="*/ 0 w 40502"/>
                <a:gd name="connsiteY10" fmla="*/ 7047 h 32401"/>
                <a:gd name="connsiteX11" fmla="*/ 0 w 40502"/>
                <a:gd name="connsiteY11" fmla="*/ 7128 h 32401"/>
                <a:gd name="connsiteX12" fmla="*/ 0 w 40502"/>
                <a:gd name="connsiteY12" fmla="*/ 7209 h 32401"/>
                <a:gd name="connsiteX13" fmla="*/ 0 w 40502"/>
                <a:gd name="connsiteY13" fmla="*/ 7209 h 32401"/>
                <a:gd name="connsiteX14" fmla="*/ 0 w 40502"/>
                <a:gd name="connsiteY14" fmla="*/ 33050 h 32401"/>
                <a:gd name="connsiteX15" fmla="*/ 12637 w 40502"/>
                <a:gd name="connsiteY15" fmla="*/ 33050 h 32401"/>
                <a:gd name="connsiteX16" fmla="*/ 12637 w 40502"/>
                <a:gd name="connsiteY16" fmla="*/ 24382 h 32401"/>
                <a:gd name="connsiteX17" fmla="*/ 33050 w 40502"/>
                <a:gd name="connsiteY17" fmla="*/ 24382 h 32401"/>
                <a:gd name="connsiteX18" fmla="*/ 41393 w 40502"/>
                <a:gd name="connsiteY18" fmla="*/ 17740 h 32401"/>
                <a:gd name="connsiteX19" fmla="*/ 41393 w 40502"/>
                <a:gd name="connsiteY19" fmla="*/ 7128 h 32401"/>
                <a:gd name="connsiteX20" fmla="*/ 39287 w 40502"/>
                <a:gd name="connsiteY20" fmla="*/ 1620 h 32401"/>
                <a:gd name="connsiteX21" fmla="*/ 28433 w 40502"/>
                <a:gd name="connsiteY21" fmla="*/ 17092 h 32401"/>
                <a:gd name="connsiteX22" fmla="*/ 12394 w 40502"/>
                <a:gd name="connsiteY22" fmla="*/ 17092 h 32401"/>
                <a:gd name="connsiteX23" fmla="*/ 12394 w 40502"/>
                <a:gd name="connsiteY23" fmla="*/ 8505 h 32401"/>
                <a:gd name="connsiteX24" fmla="*/ 28433 w 40502"/>
                <a:gd name="connsiteY24" fmla="*/ 8505 h 32401"/>
                <a:gd name="connsiteX25" fmla="*/ 28433 w 40502"/>
                <a:gd name="connsiteY25" fmla="*/ 17092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39287" y="1620"/>
                  </a:moveTo>
                  <a:cubicBezTo>
                    <a:pt x="37991" y="648"/>
                    <a:pt x="36047" y="81"/>
                    <a:pt x="33455" y="0"/>
                  </a:cubicBezTo>
                  <a:lnTo>
                    <a:pt x="33536" y="0"/>
                  </a:lnTo>
                  <a:lnTo>
                    <a:pt x="33050" y="0"/>
                  </a:lnTo>
                  <a:cubicBezTo>
                    <a:pt x="32969" y="0"/>
                    <a:pt x="32888" y="0"/>
                    <a:pt x="32726" y="0"/>
                  </a:cubicBezTo>
                  <a:lnTo>
                    <a:pt x="10207" y="0"/>
                  </a:lnTo>
                  <a:lnTo>
                    <a:pt x="10207" y="0"/>
                  </a:lnTo>
                  <a:lnTo>
                    <a:pt x="9477" y="0"/>
                  </a:lnTo>
                  <a:cubicBezTo>
                    <a:pt x="6480" y="0"/>
                    <a:pt x="4131" y="648"/>
                    <a:pt x="2511" y="1944"/>
                  </a:cubicBezTo>
                  <a:cubicBezTo>
                    <a:pt x="891" y="3240"/>
                    <a:pt x="81" y="4941"/>
                    <a:pt x="0" y="7047"/>
                  </a:cubicBezTo>
                  <a:lnTo>
                    <a:pt x="0" y="7047"/>
                  </a:lnTo>
                  <a:lnTo>
                    <a:pt x="0" y="7128"/>
                  </a:lnTo>
                  <a:cubicBezTo>
                    <a:pt x="0" y="7128"/>
                    <a:pt x="0" y="7209"/>
                    <a:pt x="0" y="7209"/>
                  </a:cubicBezTo>
                  <a:lnTo>
                    <a:pt x="0" y="7209"/>
                  </a:lnTo>
                  <a:lnTo>
                    <a:pt x="0" y="33050"/>
                  </a:lnTo>
                  <a:lnTo>
                    <a:pt x="12637" y="33050"/>
                  </a:lnTo>
                  <a:lnTo>
                    <a:pt x="12637" y="24382"/>
                  </a:lnTo>
                  <a:lnTo>
                    <a:pt x="33050" y="24382"/>
                  </a:lnTo>
                  <a:cubicBezTo>
                    <a:pt x="38558" y="24382"/>
                    <a:pt x="41393" y="22195"/>
                    <a:pt x="41393" y="17740"/>
                  </a:cubicBezTo>
                  <a:lnTo>
                    <a:pt x="41393" y="7128"/>
                  </a:lnTo>
                  <a:cubicBezTo>
                    <a:pt x="41313" y="4536"/>
                    <a:pt x="40664" y="2754"/>
                    <a:pt x="39287" y="1620"/>
                  </a:cubicBezTo>
                  <a:close/>
                  <a:moveTo>
                    <a:pt x="28433" y="17092"/>
                  </a:moveTo>
                  <a:lnTo>
                    <a:pt x="12394" y="17092"/>
                  </a:lnTo>
                  <a:lnTo>
                    <a:pt x="12394" y="8505"/>
                  </a:lnTo>
                  <a:lnTo>
                    <a:pt x="28433" y="8505"/>
                  </a:lnTo>
                  <a:lnTo>
                    <a:pt x="28433" y="17092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5850174F-9C92-43BE-B791-6843F0744FA4}"/>
                </a:ext>
              </a:extLst>
            </p:cNvPr>
            <p:cNvSpPr/>
            <p:nvPr/>
          </p:nvSpPr>
          <p:spPr>
            <a:xfrm>
              <a:off x="5966808" y="3031920"/>
              <a:ext cx="40502" cy="32402"/>
            </a:xfrm>
            <a:custGeom>
              <a:avLst/>
              <a:gdLst>
                <a:gd name="connsiteX0" fmla="*/ 33050 w 40502"/>
                <a:gd name="connsiteY0" fmla="*/ 0 h 32401"/>
                <a:gd name="connsiteX1" fmla="*/ 33050 w 40502"/>
                <a:gd name="connsiteY1" fmla="*/ 0 h 32401"/>
                <a:gd name="connsiteX2" fmla="*/ 31187 w 40502"/>
                <a:gd name="connsiteY2" fmla="*/ 0 h 32401"/>
                <a:gd name="connsiteX3" fmla="*/ 31187 w 40502"/>
                <a:gd name="connsiteY3" fmla="*/ 19198 h 32401"/>
                <a:gd name="connsiteX4" fmla="*/ 30539 w 40502"/>
                <a:gd name="connsiteY4" fmla="*/ 19522 h 32401"/>
                <a:gd name="connsiteX5" fmla="*/ 30134 w 40502"/>
                <a:gd name="connsiteY5" fmla="*/ 19279 h 32401"/>
                <a:gd name="connsiteX6" fmla="*/ 17173 w 40502"/>
                <a:gd name="connsiteY6" fmla="*/ 1134 h 32401"/>
                <a:gd name="connsiteX7" fmla="*/ 17173 w 40502"/>
                <a:gd name="connsiteY7" fmla="*/ 1134 h 32401"/>
                <a:gd name="connsiteX8" fmla="*/ 17173 w 40502"/>
                <a:gd name="connsiteY8" fmla="*/ 1134 h 32401"/>
                <a:gd name="connsiteX9" fmla="*/ 17011 w 40502"/>
                <a:gd name="connsiteY9" fmla="*/ 1053 h 32401"/>
                <a:gd name="connsiteX10" fmla="*/ 16930 w 40502"/>
                <a:gd name="connsiteY10" fmla="*/ 972 h 32401"/>
                <a:gd name="connsiteX11" fmla="*/ 14257 w 40502"/>
                <a:gd name="connsiteY11" fmla="*/ 81 h 32401"/>
                <a:gd name="connsiteX12" fmla="*/ 4050 w 40502"/>
                <a:gd name="connsiteY12" fmla="*/ 81 h 32401"/>
                <a:gd name="connsiteX13" fmla="*/ 1053 w 40502"/>
                <a:gd name="connsiteY13" fmla="*/ 1134 h 32401"/>
                <a:gd name="connsiteX14" fmla="*/ 0 w 40502"/>
                <a:gd name="connsiteY14" fmla="*/ 4050 h 32401"/>
                <a:gd name="connsiteX15" fmla="*/ 0 w 40502"/>
                <a:gd name="connsiteY15" fmla="*/ 4050 h 32401"/>
                <a:gd name="connsiteX16" fmla="*/ 0 w 40502"/>
                <a:gd name="connsiteY16" fmla="*/ 33131 h 32401"/>
                <a:gd name="connsiteX17" fmla="*/ 11908 w 40502"/>
                <a:gd name="connsiteY17" fmla="*/ 33131 h 32401"/>
                <a:gd name="connsiteX18" fmla="*/ 11827 w 40502"/>
                <a:gd name="connsiteY18" fmla="*/ 13285 h 32401"/>
                <a:gd name="connsiteX19" fmla="*/ 13042 w 40502"/>
                <a:gd name="connsiteY19" fmla="*/ 12637 h 32401"/>
                <a:gd name="connsiteX20" fmla="*/ 13528 w 40502"/>
                <a:gd name="connsiteY20" fmla="*/ 12961 h 32401"/>
                <a:gd name="connsiteX21" fmla="*/ 13528 w 40502"/>
                <a:gd name="connsiteY21" fmla="*/ 12961 h 32401"/>
                <a:gd name="connsiteX22" fmla="*/ 30944 w 40502"/>
                <a:gd name="connsiteY22" fmla="*/ 33131 h 32401"/>
                <a:gd name="connsiteX23" fmla="*/ 43338 w 40502"/>
                <a:gd name="connsiteY23" fmla="*/ 33131 h 32401"/>
                <a:gd name="connsiteX24" fmla="*/ 43338 w 40502"/>
                <a:gd name="connsiteY24" fmla="*/ 0 h 32401"/>
                <a:gd name="connsiteX25" fmla="*/ 33050 w 40502"/>
                <a:gd name="connsiteY25" fmla="*/ 0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502" h="32401">
                  <a:moveTo>
                    <a:pt x="33050" y="0"/>
                  </a:moveTo>
                  <a:lnTo>
                    <a:pt x="33050" y="0"/>
                  </a:lnTo>
                  <a:lnTo>
                    <a:pt x="31187" y="0"/>
                  </a:lnTo>
                  <a:lnTo>
                    <a:pt x="31187" y="19198"/>
                  </a:lnTo>
                  <a:cubicBezTo>
                    <a:pt x="31106" y="19360"/>
                    <a:pt x="30944" y="19522"/>
                    <a:pt x="30539" y="19522"/>
                  </a:cubicBezTo>
                  <a:cubicBezTo>
                    <a:pt x="30539" y="19522"/>
                    <a:pt x="30296" y="19441"/>
                    <a:pt x="30134" y="19279"/>
                  </a:cubicBezTo>
                  <a:cubicBezTo>
                    <a:pt x="28028" y="15958"/>
                    <a:pt x="19765" y="4698"/>
                    <a:pt x="17173" y="1134"/>
                  </a:cubicBezTo>
                  <a:cubicBezTo>
                    <a:pt x="17173" y="1134"/>
                    <a:pt x="17173" y="1134"/>
                    <a:pt x="17173" y="1134"/>
                  </a:cubicBezTo>
                  <a:lnTo>
                    <a:pt x="17173" y="1134"/>
                  </a:lnTo>
                  <a:cubicBezTo>
                    <a:pt x="17173" y="1134"/>
                    <a:pt x="17092" y="1053"/>
                    <a:pt x="17011" y="1053"/>
                  </a:cubicBezTo>
                  <a:cubicBezTo>
                    <a:pt x="17011" y="1053"/>
                    <a:pt x="17011" y="972"/>
                    <a:pt x="16930" y="972"/>
                  </a:cubicBezTo>
                  <a:cubicBezTo>
                    <a:pt x="16282" y="405"/>
                    <a:pt x="15391" y="81"/>
                    <a:pt x="14257" y="81"/>
                  </a:cubicBezTo>
                  <a:lnTo>
                    <a:pt x="4050" y="81"/>
                  </a:lnTo>
                  <a:cubicBezTo>
                    <a:pt x="2754" y="81"/>
                    <a:pt x="1782" y="486"/>
                    <a:pt x="1053" y="1134"/>
                  </a:cubicBezTo>
                  <a:cubicBezTo>
                    <a:pt x="324" y="1863"/>
                    <a:pt x="0" y="2835"/>
                    <a:pt x="0" y="4050"/>
                  </a:cubicBezTo>
                  <a:lnTo>
                    <a:pt x="0" y="4050"/>
                  </a:lnTo>
                  <a:lnTo>
                    <a:pt x="0" y="33131"/>
                  </a:lnTo>
                  <a:lnTo>
                    <a:pt x="11908" y="33131"/>
                  </a:lnTo>
                  <a:cubicBezTo>
                    <a:pt x="11908" y="33131"/>
                    <a:pt x="11827" y="17821"/>
                    <a:pt x="11827" y="13285"/>
                  </a:cubicBezTo>
                  <a:cubicBezTo>
                    <a:pt x="11908" y="12961"/>
                    <a:pt x="12070" y="12556"/>
                    <a:pt x="13042" y="12637"/>
                  </a:cubicBezTo>
                  <a:cubicBezTo>
                    <a:pt x="13042" y="12637"/>
                    <a:pt x="13366" y="12637"/>
                    <a:pt x="13528" y="12961"/>
                  </a:cubicBezTo>
                  <a:lnTo>
                    <a:pt x="13528" y="12961"/>
                  </a:lnTo>
                  <a:cubicBezTo>
                    <a:pt x="15796" y="16606"/>
                    <a:pt x="30944" y="33131"/>
                    <a:pt x="30944" y="33131"/>
                  </a:cubicBezTo>
                  <a:lnTo>
                    <a:pt x="43338" y="33131"/>
                  </a:lnTo>
                  <a:lnTo>
                    <a:pt x="43338" y="0"/>
                  </a:lnTo>
                  <a:lnTo>
                    <a:pt x="33050" y="0"/>
                  </a:ln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8604941A-A12A-4F59-811F-07DCEFD4580A}"/>
                </a:ext>
              </a:extLst>
            </p:cNvPr>
            <p:cNvSpPr/>
            <p:nvPr/>
          </p:nvSpPr>
          <p:spPr>
            <a:xfrm>
              <a:off x="5918934" y="3031515"/>
              <a:ext cx="40502" cy="32402"/>
            </a:xfrm>
            <a:custGeom>
              <a:avLst/>
              <a:gdLst>
                <a:gd name="connsiteX0" fmla="*/ 27055 w 40502"/>
                <a:gd name="connsiteY0" fmla="*/ 25840 h 32401"/>
                <a:gd name="connsiteX1" fmla="*/ 26408 w 40502"/>
                <a:gd name="connsiteY1" fmla="*/ 25435 h 32401"/>
                <a:gd name="connsiteX2" fmla="*/ 13285 w 40502"/>
                <a:gd name="connsiteY2" fmla="*/ 25435 h 32401"/>
                <a:gd name="connsiteX3" fmla="*/ 13285 w 40502"/>
                <a:gd name="connsiteY3" fmla="*/ 8019 h 32401"/>
                <a:gd name="connsiteX4" fmla="*/ 30863 w 40502"/>
                <a:gd name="connsiteY4" fmla="*/ 8019 h 32401"/>
                <a:gd name="connsiteX5" fmla="*/ 30863 w 40502"/>
                <a:gd name="connsiteY5" fmla="*/ 22762 h 32401"/>
                <a:gd name="connsiteX6" fmla="*/ 42284 w 40502"/>
                <a:gd name="connsiteY6" fmla="*/ 28514 h 32401"/>
                <a:gd name="connsiteX7" fmla="*/ 42932 w 40502"/>
                <a:gd name="connsiteY7" fmla="*/ 24868 h 32401"/>
                <a:gd name="connsiteX8" fmla="*/ 42932 w 40502"/>
                <a:gd name="connsiteY8" fmla="*/ 8748 h 32401"/>
                <a:gd name="connsiteX9" fmla="*/ 33212 w 40502"/>
                <a:gd name="connsiteY9" fmla="*/ 0 h 32401"/>
                <a:gd name="connsiteX10" fmla="*/ 33212 w 40502"/>
                <a:gd name="connsiteY10" fmla="*/ 0 h 32401"/>
                <a:gd name="connsiteX11" fmla="*/ 32159 w 40502"/>
                <a:gd name="connsiteY11" fmla="*/ 0 h 32401"/>
                <a:gd name="connsiteX12" fmla="*/ 32077 w 40502"/>
                <a:gd name="connsiteY12" fmla="*/ 0 h 32401"/>
                <a:gd name="connsiteX13" fmla="*/ 32077 w 40502"/>
                <a:gd name="connsiteY13" fmla="*/ 0 h 32401"/>
                <a:gd name="connsiteX14" fmla="*/ 10854 w 40502"/>
                <a:gd name="connsiteY14" fmla="*/ 0 h 32401"/>
                <a:gd name="connsiteX15" fmla="*/ 0 w 40502"/>
                <a:gd name="connsiteY15" fmla="*/ 8748 h 32401"/>
                <a:gd name="connsiteX16" fmla="*/ 0 w 40502"/>
                <a:gd name="connsiteY16" fmla="*/ 24868 h 32401"/>
                <a:gd name="connsiteX17" fmla="*/ 10854 w 40502"/>
                <a:gd name="connsiteY17" fmla="*/ 33617 h 32401"/>
                <a:gd name="connsiteX18" fmla="*/ 32077 w 40502"/>
                <a:gd name="connsiteY18" fmla="*/ 33617 h 32401"/>
                <a:gd name="connsiteX19" fmla="*/ 32077 w 40502"/>
                <a:gd name="connsiteY19" fmla="*/ 33617 h 32401"/>
                <a:gd name="connsiteX20" fmla="*/ 35156 w 40502"/>
                <a:gd name="connsiteY20" fmla="*/ 33374 h 32401"/>
                <a:gd name="connsiteX21" fmla="*/ 27055 w 40502"/>
                <a:gd name="connsiteY21" fmla="*/ 25840 h 3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502" h="32401">
                  <a:moveTo>
                    <a:pt x="27055" y="25840"/>
                  </a:moveTo>
                  <a:cubicBezTo>
                    <a:pt x="26812" y="25678"/>
                    <a:pt x="26650" y="25516"/>
                    <a:pt x="26408" y="25435"/>
                  </a:cubicBezTo>
                  <a:lnTo>
                    <a:pt x="13285" y="25435"/>
                  </a:lnTo>
                  <a:lnTo>
                    <a:pt x="13285" y="8019"/>
                  </a:lnTo>
                  <a:lnTo>
                    <a:pt x="30863" y="8019"/>
                  </a:lnTo>
                  <a:lnTo>
                    <a:pt x="30863" y="22762"/>
                  </a:lnTo>
                  <a:cubicBezTo>
                    <a:pt x="36128" y="24382"/>
                    <a:pt x="39773" y="26488"/>
                    <a:pt x="42284" y="28514"/>
                  </a:cubicBezTo>
                  <a:cubicBezTo>
                    <a:pt x="42689" y="27461"/>
                    <a:pt x="42932" y="26245"/>
                    <a:pt x="42932" y="24868"/>
                  </a:cubicBezTo>
                  <a:lnTo>
                    <a:pt x="42932" y="8748"/>
                  </a:lnTo>
                  <a:cubicBezTo>
                    <a:pt x="42932" y="3240"/>
                    <a:pt x="39692" y="324"/>
                    <a:pt x="33212" y="0"/>
                  </a:cubicBezTo>
                  <a:lnTo>
                    <a:pt x="33212" y="0"/>
                  </a:lnTo>
                  <a:lnTo>
                    <a:pt x="32159" y="0"/>
                  </a:lnTo>
                  <a:cubicBezTo>
                    <a:pt x="32159" y="0"/>
                    <a:pt x="32077" y="0"/>
                    <a:pt x="32077" y="0"/>
                  </a:cubicBezTo>
                  <a:lnTo>
                    <a:pt x="32077" y="0"/>
                  </a:lnTo>
                  <a:lnTo>
                    <a:pt x="10854" y="0"/>
                  </a:lnTo>
                  <a:cubicBezTo>
                    <a:pt x="3564" y="0"/>
                    <a:pt x="0" y="2916"/>
                    <a:pt x="0" y="8748"/>
                  </a:cubicBezTo>
                  <a:lnTo>
                    <a:pt x="0" y="24868"/>
                  </a:lnTo>
                  <a:cubicBezTo>
                    <a:pt x="0" y="30701"/>
                    <a:pt x="3645" y="33617"/>
                    <a:pt x="10854" y="33617"/>
                  </a:cubicBezTo>
                  <a:lnTo>
                    <a:pt x="32077" y="33617"/>
                  </a:lnTo>
                  <a:lnTo>
                    <a:pt x="32077" y="33617"/>
                  </a:lnTo>
                  <a:cubicBezTo>
                    <a:pt x="33212" y="33617"/>
                    <a:pt x="34184" y="33536"/>
                    <a:pt x="35156" y="33374"/>
                  </a:cubicBezTo>
                  <a:cubicBezTo>
                    <a:pt x="33374" y="30782"/>
                    <a:pt x="30133" y="28028"/>
                    <a:pt x="27055" y="25840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01E3F3D2-014F-4653-B23E-88D36A7977A3}"/>
                </a:ext>
              </a:extLst>
            </p:cNvPr>
            <p:cNvSpPr/>
            <p:nvPr/>
          </p:nvSpPr>
          <p:spPr>
            <a:xfrm>
              <a:off x="5941211" y="3053062"/>
              <a:ext cx="16201" cy="8100"/>
            </a:xfrm>
            <a:custGeom>
              <a:avLst/>
              <a:gdLst>
                <a:gd name="connsiteX0" fmla="*/ 19684 w 16200"/>
                <a:gd name="connsiteY0" fmla="*/ 7695 h 8100"/>
                <a:gd name="connsiteX1" fmla="*/ 8668 w 16200"/>
                <a:gd name="connsiteY1" fmla="*/ 2025 h 8100"/>
                <a:gd name="connsiteX2" fmla="*/ 0 w 16200"/>
                <a:gd name="connsiteY2" fmla="*/ 0 h 8100"/>
                <a:gd name="connsiteX3" fmla="*/ 5670 w 16200"/>
                <a:gd name="connsiteY3" fmla="*/ 3807 h 8100"/>
                <a:gd name="connsiteX4" fmla="*/ 13851 w 16200"/>
                <a:gd name="connsiteY4" fmla="*/ 11584 h 8100"/>
                <a:gd name="connsiteX5" fmla="*/ 14500 w 16200"/>
                <a:gd name="connsiteY5" fmla="*/ 12637 h 8100"/>
                <a:gd name="connsiteX6" fmla="*/ 23977 w 16200"/>
                <a:gd name="connsiteY6" fmla="*/ 12637 h 8100"/>
                <a:gd name="connsiteX7" fmla="*/ 19684 w 16200"/>
                <a:gd name="connsiteY7" fmla="*/ 7695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200" h="8100">
                  <a:moveTo>
                    <a:pt x="19684" y="7695"/>
                  </a:moveTo>
                  <a:cubicBezTo>
                    <a:pt x="17335" y="5751"/>
                    <a:pt x="13851" y="3645"/>
                    <a:pt x="8668" y="2025"/>
                  </a:cubicBezTo>
                  <a:cubicBezTo>
                    <a:pt x="6156" y="1215"/>
                    <a:pt x="3321" y="567"/>
                    <a:pt x="0" y="0"/>
                  </a:cubicBezTo>
                  <a:cubicBezTo>
                    <a:pt x="1377" y="891"/>
                    <a:pt x="3483" y="2187"/>
                    <a:pt x="5670" y="3807"/>
                  </a:cubicBezTo>
                  <a:cubicBezTo>
                    <a:pt x="8749" y="6075"/>
                    <a:pt x="12070" y="8910"/>
                    <a:pt x="13851" y="11584"/>
                  </a:cubicBezTo>
                  <a:cubicBezTo>
                    <a:pt x="14095" y="11908"/>
                    <a:pt x="14257" y="12313"/>
                    <a:pt x="14500" y="12637"/>
                  </a:cubicBezTo>
                  <a:lnTo>
                    <a:pt x="23977" y="12637"/>
                  </a:lnTo>
                  <a:cubicBezTo>
                    <a:pt x="23329" y="11584"/>
                    <a:pt x="22114" y="9721"/>
                    <a:pt x="19684" y="7695"/>
                  </a:cubicBezTo>
                  <a:close/>
                </a:path>
              </a:pathLst>
            </a:custGeom>
            <a:solidFill>
              <a:srgbClr val="FFFF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53F42510-52C5-41D2-81D1-230AAEDFEEEF}"/>
                </a:ext>
              </a:extLst>
            </p:cNvPr>
            <p:cNvSpPr/>
            <p:nvPr/>
          </p:nvSpPr>
          <p:spPr>
            <a:xfrm>
              <a:off x="1379933" y="3563309"/>
              <a:ext cx="153908" cy="413122"/>
            </a:xfrm>
            <a:custGeom>
              <a:avLst/>
              <a:gdLst>
                <a:gd name="connsiteX0" fmla="*/ 93560 w 153908"/>
                <a:gd name="connsiteY0" fmla="*/ 420008 h 413122"/>
                <a:gd name="connsiteX1" fmla="*/ 0 w 153908"/>
                <a:gd name="connsiteY1" fmla="*/ 420008 h 413122"/>
                <a:gd name="connsiteX2" fmla="*/ 0 w 153908"/>
                <a:gd name="connsiteY2" fmla="*/ 0 h 413122"/>
                <a:gd name="connsiteX3" fmla="*/ 156339 w 153908"/>
                <a:gd name="connsiteY3" fmla="*/ 0 h 413122"/>
                <a:gd name="connsiteX4" fmla="*/ 156339 w 153908"/>
                <a:gd name="connsiteY4" fmla="*/ 357230 h 413122"/>
                <a:gd name="connsiteX5" fmla="*/ 93560 w 153908"/>
                <a:gd name="connsiteY5" fmla="*/ 420008 h 4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908" h="413122">
                  <a:moveTo>
                    <a:pt x="93560" y="420008"/>
                  </a:moveTo>
                  <a:lnTo>
                    <a:pt x="0" y="420008"/>
                  </a:lnTo>
                  <a:lnTo>
                    <a:pt x="0" y="0"/>
                  </a:lnTo>
                  <a:lnTo>
                    <a:pt x="156339" y="0"/>
                  </a:lnTo>
                  <a:lnTo>
                    <a:pt x="156339" y="357230"/>
                  </a:lnTo>
                  <a:cubicBezTo>
                    <a:pt x="156339" y="391899"/>
                    <a:pt x="128230" y="420008"/>
                    <a:pt x="93560" y="420008"/>
                  </a:cubicBezTo>
                  <a:close/>
                </a:path>
              </a:pathLst>
            </a:custGeom>
            <a:solidFill>
              <a:srgbClr val="474747">
                <a:alpha val="66000"/>
              </a:srgbClr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710E10E6-6254-4431-B095-31DA0496552E}"/>
                </a:ext>
              </a:extLst>
            </p:cNvPr>
            <p:cNvSpPr/>
            <p:nvPr/>
          </p:nvSpPr>
          <p:spPr>
            <a:xfrm>
              <a:off x="1181148" y="3206323"/>
              <a:ext cx="89105" cy="712839"/>
            </a:xfrm>
            <a:custGeom>
              <a:avLst/>
              <a:gdLst>
                <a:gd name="connsiteX0" fmla="*/ 0 w 89104"/>
                <a:gd name="connsiteY0" fmla="*/ 0 h 712838"/>
                <a:gd name="connsiteX1" fmla="*/ 0 w 89104"/>
                <a:gd name="connsiteY1" fmla="*/ 714054 h 712838"/>
                <a:gd name="connsiteX2" fmla="*/ 94532 w 89104"/>
                <a:gd name="connsiteY2" fmla="*/ 525395 h 712838"/>
                <a:gd name="connsiteX3" fmla="*/ 94532 w 89104"/>
                <a:gd name="connsiteY3" fmla="*/ 188659 h 71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104" h="712838">
                  <a:moveTo>
                    <a:pt x="0" y="0"/>
                  </a:moveTo>
                  <a:lnTo>
                    <a:pt x="0" y="714054"/>
                  </a:lnTo>
                  <a:lnTo>
                    <a:pt x="94532" y="525395"/>
                  </a:lnTo>
                  <a:lnTo>
                    <a:pt x="94532" y="188659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40F3C02B-68FB-4672-B713-66FA1931D9AE}"/>
                </a:ext>
              </a:extLst>
            </p:cNvPr>
            <p:cNvSpPr/>
            <p:nvPr/>
          </p:nvSpPr>
          <p:spPr>
            <a:xfrm>
              <a:off x="538135" y="3193119"/>
              <a:ext cx="639935" cy="745241"/>
            </a:xfrm>
            <a:custGeom>
              <a:avLst/>
              <a:gdLst>
                <a:gd name="connsiteX0" fmla="*/ 618874 w 639934"/>
                <a:gd name="connsiteY0" fmla="*/ 745241 h 745240"/>
                <a:gd name="connsiteX1" fmla="*/ 28757 w 639934"/>
                <a:gd name="connsiteY1" fmla="*/ 745241 h 745240"/>
                <a:gd name="connsiteX2" fmla="*/ 0 w 639934"/>
                <a:gd name="connsiteY2" fmla="*/ 716484 h 745240"/>
                <a:gd name="connsiteX3" fmla="*/ 0 w 639934"/>
                <a:gd name="connsiteY3" fmla="*/ 28757 h 745240"/>
                <a:gd name="connsiteX4" fmla="*/ 28757 w 639934"/>
                <a:gd name="connsiteY4" fmla="*/ 0 h 745240"/>
                <a:gd name="connsiteX5" fmla="*/ 618874 w 639934"/>
                <a:gd name="connsiteY5" fmla="*/ 0 h 745240"/>
                <a:gd name="connsiteX6" fmla="*/ 647630 w 639934"/>
                <a:gd name="connsiteY6" fmla="*/ 28757 h 745240"/>
                <a:gd name="connsiteX7" fmla="*/ 647630 w 639934"/>
                <a:gd name="connsiteY7" fmla="*/ 716484 h 745240"/>
                <a:gd name="connsiteX8" fmla="*/ 618874 w 639934"/>
                <a:gd name="connsiteY8" fmla="*/ 745241 h 74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934" h="745240">
                  <a:moveTo>
                    <a:pt x="618874" y="745241"/>
                  </a:moveTo>
                  <a:lnTo>
                    <a:pt x="28757" y="745241"/>
                  </a:lnTo>
                  <a:cubicBezTo>
                    <a:pt x="12880" y="745241"/>
                    <a:pt x="0" y="732361"/>
                    <a:pt x="0" y="716484"/>
                  </a:cubicBezTo>
                  <a:lnTo>
                    <a:pt x="0" y="28757"/>
                  </a:lnTo>
                  <a:cubicBezTo>
                    <a:pt x="0" y="12880"/>
                    <a:pt x="12880" y="0"/>
                    <a:pt x="28757" y="0"/>
                  </a:cubicBezTo>
                  <a:lnTo>
                    <a:pt x="618874" y="0"/>
                  </a:lnTo>
                  <a:cubicBezTo>
                    <a:pt x="634751" y="0"/>
                    <a:pt x="647630" y="12880"/>
                    <a:pt x="647630" y="28757"/>
                  </a:cubicBezTo>
                  <a:lnTo>
                    <a:pt x="647630" y="716484"/>
                  </a:lnTo>
                  <a:cubicBezTo>
                    <a:pt x="647630" y="732361"/>
                    <a:pt x="634751" y="745241"/>
                    <a:pt x="618874" y="745241"/>
                  </a:cubicBezTo>
                  <a:close/>
                </a:path>
              </a:pathLst>
            </a:custGeom>
            <a:solidFill>
              <a:srgbClr val="F2F2F2"/>
            </a:solidFill>
            <a:ln w="8092" cap="flat">
              <a:solidFill>
                <a:srgbClr val="BEBE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C251DAC0-23B7-44B6-B209-6D24FB80DCCA}"/>
                </a:ext>
              </a:extLst>
            </p:cNvPr>
            <p:cNvSpPr/>
            <p:nvPr/>
          </p:nvSpPr>
          <p:spPr>
            <a:xfrm>
              <a:off x="1246195" y="3193119"/>
              <a:ext cx="234913" cy="745241"/>
            </a:xfrm>
            <a:custGeom>
              <a:avLst/>
              <a:gdLst>
                <a:gd name="connsiteX0" fmla="*/ 220413 w 234912"/>
                <a:gd name="connsiteY0" fmla="*/ 745241 h 745240"/>
                <a:gd name="connsiteX1" fmla="*/ 17416 w 234912"/>
                <a:gd name="connsiteY1" fmla="*/ 745241 h 745240"/>
                <a:gd name="connsiteX2" fmla="*/ 0 w 234912"/>
                <a:gd name="connsiteY2" fmla="*/ 727825 h 745240"/>
                <a:gd name="connsiteX3" fmla="*/ 0 w 234912"/>
                <a:gd name="connsiteY3" fmla="*/ 17416 h 745240"/>
                <a:gd name="connsiteX4" fmla="*/ 17416 w 234912"/>
                <a:gd name="connsiteY4" fmla="*/ 0 h 745240"/>
                <a:gd name="connsiteX5" fmla="*/ 220494 w 234912"/>
                <a:gd name="connsiteY5" fmla="*/ 0 h 745240"/>
                <a:gd name="connsiteX6" fmla="*/ 237910 w 234912"/>
                <a:gd name="connsiteY6" fmla="*/ 17416 h 745240"/>
                <a:gd name="connsiteX7" fmla="*/ 237910 w 234912"/>
                <a:gd name="connsiteY7" fmla="*/ 727744 h 745240"/>
                <a:gd name="connsiteX8" fmla="*/ 220413 w 234912"/>
                <a:gd name="connsiteY8" fmla="*/ 745241 h 74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912" h="745240">
                  <a:moveTo>
                    <a:pt x="220413" y="745241"/>
                  </a:moveTo>
                  <a:lnTo>
                    <a:pt x="17416" y="745241"/>
                  </a:lnTo>
                  <a:cubicBezTo>
                    <a:pt x="7776" y="745241"/>
                    <a:pt x="0" y="737464"/>
                    <a:pt x="0" y="727825"/>
                  </a:cubicBezTo>
                  <a:lnTo>
                    <a:pt x="0" y="17416"/>
                  </a:lnTo>
                  <a:cubicBezTo>
                    <a:pt x="0" y="7776"/>
                    <a:pt x="7776" y="0"/>
                    <a:pt x="17416" y="0"/>
                  </a:cubicBezTo>
                  <a:lnTo>
                    <a:pt x="220494" y="0"/>
                  </a:lnTo>
                  <a:cubicBezTo>
                    <a:pt x="230134" y="0"/>
                    <a:pt x="237910" y="7776"/>
                    <a:pt x="237910" y="17416"/>
                  </a:cubicBezTo>
                  <a:lnTo>
                    <a:pt x="237910" y="727744"/>
                  </a:lnTo>
                  <a:cubicBezTo>
                    <a:pt x="237829" y="737464"/>
                    <a:pt x="230052" y="745241"/>
                    <a:pt x="220413" y="745241"/>
                  </a:cubicBezTo>
                  <a:close/>
                </a:path>
              </a:pathLst>
            </a:custGeom>
            <a:solidFill>
              <a:srgbClr val="F2F2F2"/>
            </a:solidFill>
            <a:ln w="8092" cap="flat">
              <a:solidFill>
                <a:srgbClr val="BEBE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AE691F3E-5E79-441A-AF9F-DA92DD7D4714}"/>
                </a:ext>
              </a:extLst>
            </p:cNvPr>
            <p:cNvSpPr/>
            <p:nvPr/>
          </p:nvSpPr>
          <p:spPr>
            <a:xfrm>
              <a:off x="572400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CD844F66-3AD9-4F63-8267-70803217CCA6}"/>
                </a:ext>
              </a:extLst>
            </p:cNvPr>
            <p:cNvSpPr/>
            <p:nvPr/>
          </p:nvSpPr>
          <p:spPr>
            <a:xfrm>
              <a:off x="672603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C0B8B81F-6FDE-4AC2-B08A-7A917B3947A9}"/>
                </a:ext>
              </a:extLst>
            </p:cNvPr>
            <p:cNvSpPr/>
            <p:nvPr/>
          </p:nvSpPr>
          <p:spPr>
            <a:xfrm>
              <a:off x="772886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30811EAE-BE16-4F48-85AB-E05AD7B99B5F}"/>
                </a:ext>
              </a:extLst>
            </p:cNvPr>
            <p:cNvSpPr/>
            <p:nvPr/>
          </p:nvSpPr>
          <p:spPr>
            <a:xfrm>
              <a:off x="873088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30B2689A-FA9E-4755-BD39-4A06F8E3280D}"/>
                </a:ext>
              </a:extLst>
            </p:cNvPr>
            <p:cNvSpPr/>
            <p:nvPr/>
          </p:nvSpPr>
          <p:spPr>
            <a:xfrm>
              <a:off x="973372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6202E1CB-551A-453C-BDE4-6FF2579AB338}"/>
                </a:ext>
              </a:extLst>
            </p:cNvPr>
            <p:cNvSpPr/>
            <p:nvPr/>
          </p:nvSpPr>
          <p:spPr>
            <a:xfrm>
              <a:off x="1073574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F94AD56E-84BC-402E-86A1-0ECE15B23E61}"/>
                </a:ext>
              </a:extLst>
            </p:cNvPr>
            <p:cNvSpPr/>
            <p:nvPr/>
          </p:nvSpPr>
          <p:spPr>
            <a:xfrm>
              <a:off x="572400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3FF7BD2C-D4D0-43BA-ADC7-B459B39C375E}"/>
                </a:ext>
              </a:extLst>
            </p:cNvPr>
            <p:cNvSpPr/>
            <p:nvPr/>
          </p:nvSpPr>
          <p:spPr>
            <a:xfrm>
              <a:off x="672603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FAD072D3-6D83-4B02-91FF-65A58DFF9907}"/>
                </a:ext>
              </a:extLst>
            </p:cNvPr>
            <p:cNvSpPr/>
            <p:nvPr/>
          </p:nvSpPr>
          <p:spPr>
            <a:xfrm>
              <a:off x="772886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72B500FC-DEC7-4394-A61F-FF7BB57F5927}"/>
                </a:ext>
              </a:extLst>
            </p:cNvPr>
            <p:cNvSpPr/>
            <p:nvPr/>
          </p:nvSpPr>
          <p:spPr>
            <a:xfrm>
              <a:off x="873088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1C0FC08D-426C-4FF4-9A03-76C74DB0C5CF}"/>
                </a:ext>
              </a:extLst>
            </p:cNvPr>
            <p:cNvSpPr/>
            <p:nvPr/>
          </p:nvSpPr>
          <p:spPr>
            <a:xfrm>
              <a:off x="973372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C7EDB126-A14B-4DFF-BA8C-CE737220FDDC}"/>
                </a:ext>
              </a:extLst>
            </p:cNvPr>
            <p:cNvSpPr/>
            <p:nvPr/>
          </p:nvSpPr>
          <p:spPr>
            <a:xfrm>
              <a:off x="1073574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33C608B1-2F98-4804-8087-007F44334E36}"/>
                </a:ext>
              </a:extLst>
            </p:cNvPr>
            <p:cNvSpPr/>
            <p:nvPr/>
          </p:nvSpPr>
          <p:spPr>
            <a:xfrm>
              <a:off x="572400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A30DDFE8-C6A0-40D8-BADA-E273D6B2AEA4}"/>
                </a:ext>
              </a:extLst>
            </p:cNvPr>
            <p:cNvSpPr/>
            <p:nvPr/>
          </p:nvSpPr>
          <p:spPr>
            <a:xfrm>
              <a:off x="672603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585E8DE2-B2E2-4780-8F74-E0A6425BC809}"/>
                </a:ext>
              </a:extLst>
            </p:cNvPr>
            <p:cNvSpPr/>
            <p:nvPr/>
          </p:nvSpPr>
          <p:spPr>
            <a:xfrm>
              <a:off x="772886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0DEDD534-FEBB-4614-97C3-3EF0EC329A97}"/>
                </a:ext>
              </a:extLst>
            </p:cNvPr>
            <p:cNvSpPr/>
            <p:nvPr/>
          </p:nvSpPr>
          <p:spPr>
            <a:xfrm>
              <a:off x="873088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BFCB8DA4-5FDD-4054-9447-3BEA9C577D82}"/>
                </a:ext>
              </a:extLst>
            </p:cNvPr>
            <p:cNvSpPr/>
            <p:nvPr/>
          </p:nvSpPr>
          <p:spPr>
            <a:xfrm>
              <a:off x="973372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726258A0-DE98-4C0C-BBF6-6827DBE39751}"/>
                </a:ext>
              </a:extLst>
            </p:cNvPr>
            <p:cNvSpPr/>
            <p:nvPr/>
          </p:nvSpPr>
          <p:spPr>
            <a:xfrm>
              <a:off x="1073574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538FEB0C-1050-47A7-9F8B-1E4BF90C8814}"/>
                </a:ext>
              </a:extLst>
            </p:cNvPr>
            <p:cNvSpPr/>
            <p:nvPr/>
          </p:nvSpPr>
          <p:spPr>
            <a:xfrm>
              <a:off x="572400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96F8B058-4B47-4BB3-840A-0FDCE37FC8A1}"/>
                </a:ext>
              </a:extLst>
            </p:cNvPr>
            <p:cNvSpPr/>
            <p:nvPr/>
          </p:nvSpPr>
          <p:spPr>
            <a:xfrm>
              <a:off x="672603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4BF5D6C7-C22B-4F08-9A64-F980816DC542}"/>
                </a:ext>
              </a:extLst>
            </p:cNvPr>
            <p:cNvSpPr/>
            <p:nvPr/>
          </p:nvSpPr>
          <p:spPr>
            <a:xfrm>
              <a:off x="772886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018F1303-EE8D-45AB-BC8A-E1709F87A433}"/>
                </a:ext>
              </a:extLst>
            </p:cNvPr>
            <p:cNvSpPr/>
            <p:nvPr/>
          </p:nvSpPr>
          <p:spPr>
            <a:xfrm>
              <a:off x="873088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B024F8EF-B37C-4FB3-BCB9-DECED24B532A}"/>
                </a:ext>
              </a:extLst>
            </p:cNvPr>
            <p:cNvSpPr/>
            <p:nvPr/>
          </p:nvSpPr>
          <p:spPr>
            <a:xfrm>
              <a:off x="973372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C3E91A09-710A-4FA4-A93B-376DE6F2C95C}"/>
                </a:ext>
              </a:extLst>
            </p:cNvPr>
            <p:cNvSpPr/>
            <p:nvPr/>
          </p:nvSpPr>
          <p:spPr>
            <a:xfrm>
              <a:off x="1073574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" name="手繪多邊形: 圖案 125">
              <a:extLst>
                <a:ext uri="{FF2B5EF4-FFF2-40B4-BE49-F238E27FC236}">
                  <a16:creationId xmlns:a16="http://schemas.microsoft.com/office/drawing/2014/main" id="{DD65E70C-BD74-45D9-9305-565CC357E061}"/>
                </a:ext>
              </a:extLst>
            </p:cNvPr>
            <p:cNvSpPr/>
            <p:nvPr/>
          </p:nvSpPr>
          <p:spPr>
            <a:xfrm>
              <a:off x="572400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5B1B3FAF-812A-4DA2-AD84-5188BA634FD7}"/>
                </a:ext>
              </a:extLst>
            </p:cNvPr>
            <p:cNvSpPr/>
            <p:nvPr/>
          </p:nvSpPr>
          <p:spPr>
            <a:xfrm>
              <a:off x="672603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3CE28F3F-9B58-4D85-941E-738B9F1C844E}"/>
                </a:ext>
              </a:extLst>
            </p:cNvPr>
            <p:cNvSpPr/>
            <p:nvPr/>
          </p:nvSpPr>
          <p:spPr>
            <a:xfrm>
              <a:off x="772886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03357609-6B31-4E4A-A74A-D6F87F96E220}"/>
                </a:ext>
              </a:extLst>
            </p:cNvPr>
            <p:cNvSpPr/>
            <p:nvPr/>
          </p:nvSpPr>
          <p:spPr>
            <a:xfrm>
              <a:off x="873088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E9820400-9A82-4BD1-81CF-0E54551E3133}"/>
                </a:ext>
              </a:extLst>
            </p:cNvPr>
            <p:cNvSpPr/>
            <p:nvPr/>
          </p:nvSpPr>
          <p:spPr>
            <a:xfrm>
              <a:off x="973372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3D2FD0C4-263E-4D74-B298-00E68B414079}"/>
                </a:ext>
              </a:extLst>
            </p:cNvPr>
            <p:cNvSpPr/>
            <p:nvPr/>
          </p:nvSpPr>
          <p:spPr>
            <a:xfrm>
              <a:off x="1073574" y="3638805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C70CFF3C-C07E-4471-ADB2-7858D3508F6E}"/>
                </a:ext>
              </a:extLst>
            </p:cNvPr>
            <p:cNvSpPr/>
            <p:nvPr/>
          </p:nvSpPr>
          <p:spPr>
            <a:xfrm>
              <a:off x="572400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5326E3D-1EB4-4D13-A6DA-9AC75416BAB6}"/>
                </a:ext>
              </a:extLst>
            </p:cNvPr>
            <p:cNvSpPr/>
            <p:nvPr/>
          </p:nvSpPr>
          <p:spPr>
            <a:xfrm>
              <a:off x="672603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533ACC64-A7AA-4759-80CE-B1B1E13A5F26}"/>
                </a:ext>
              </a:extLst>
            </p:cNvPr>
            <p:cNvSpPr/>
            <p:nvPr/>
          </p:nvSpPr>
          <p:spPr>
            <a:xfrm>
              <a:off x="772886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CC033CFF-3CE1-4BCF-AFAB-C656A5ED0E41}"/>
                </a:ext>
              </a:extLst>
            </p:cNvPr>
            <p:cNvSpPr/>
            <p:nvPr/>
          </p:nvSpPr>
          <p:spPr>
            <a:xfrm>
              <a:off x="873088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DD76AA62-158C-4594-A34F-12673AE28A98}"/>
                </a:ext>
              </a:extLst>
            </p:cNvPr>
            <p:cNvSpPr/>
            <p:nvPr/>
          </p:nvSpPr>
          <p:spPr>
            <a:xfrm>
              <a:off x="973372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4C8DDF9F-2D52-42A8-9C93-41C7AEE1FE7A}"/>
                </a:ext>
              </a:extLst>
            </p:cNvPr>
            <p:cNvSpPr/>
            <p:nvPr/>
          </p:nvSpPr>
          <p:spPr>
            <a:xfrm>
              <a:off x="1073574" y="3740790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091EA795-1026-4233-8F10-475CAD2E4907}"/>
                </a:ext>
              </a:extLst>
            </p:cNvPr>
            <p:cNvSpPr/>
            <p:nvPr/>
          </p:nvSpPr>
          <p:spPr>
            <a:xfrm>
              <a:off x="1326146" y="323078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41A5F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CBF0B34-A59E-4B00-A9CE-D28724B43BF7}"/>
                </a:ext>
              </a:extLst>
            </p:cNvPr>
            <p:cNvSpPr/>
            <p:nvPr/>
          </p:nvSpPr>
          <p:spPr>
            <a:xfrm>
              <a:off x="1326146" y="333277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FF7D00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69191B9A-DB5D-48B8-ABA9-EE2C25ECB1DF}"/>
                </a:ext>
              </a:extLst>
            </p:cNvPr>
            <p:cNvSpPr/>
            <p:nvPr/>
          </p:nvSpPr>
          <p:spPr>
            <a:xfrm>
              <a:off x="1326146" y="3434836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F4387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D673C8B7-2127-4724-BE45-A43277CD9D5E}"/>
                </a:ext>
              </a:extLst>
            </p:cNvPr>
            <p:cNvSpPr/>
            <p:nvPr/>
          </p:nvSpPr>
          <p:spPr>
            <a:xfrm>
              <a:off x="1326146" y="3536821"/>
              <a:ext cx="72904" cy="72904"/>
            </a:xfrm>
            <a:custGeom>
              <a:avLst/>
              <a:gdLst>
                <a:gd name="connsiteX0" fmla="*/ 0 w 72903"/>
                <a:gd name="connsiteY0" fmla="*/ 0 h 72903"/>
                <a:gd name="connsiteX1" fmla="*/ 78007 w 72903"/>
                <a:gd name="connsiteY1" fmla="*/ 0 h 72903"/>
                <a:gd name="connsiteX2" fmla="*/ 78007 w 72903"/>
                <a:gd name="connsiteY2" fmla="*/ 78007 h 72903"/>
                <a:gd name="connsiteX3" fmla="*/ 0 w 72903"/>
                <a:gd name="connsiteY3" fmla="*/ 78007 h 7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03" h="72903">
                  <a:moveTo>
                    <a:pt x="0" y="0"/>
                  </a:moveTo>
                  <a:lnTo>
                    <a:pt x="78007" y="0"/>
                  </a:lnTo>
                  <a:lnTo>
                    <a:pt x="78007" y="78007"/>
                  </a:lnTo>
                  <a:lnTo>
                    <a:pt x="0" y="78007"/>
                  </a:lnTo>
                  <a:close/>
                </a:path>
              </a:pathLst>
            </a:custGeom>
            <a:solidFill>
              <a:srgbClr val="565656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431834C8-07B9-4983-AFF2-C6A67C826FF9}"/>
                </a:ext>
              </a:extLst>
            </p:cNvPr>
            <p:cNvSpPr/>
            <p:nvPr/>
          </p:nvSpPr>
          <p:spPr>
            <a:xfrm>
              <a:off x="748747" y="3847230"/>
              <a:ext cx="40502" cy="56703"/>
            </a:xfrm>
            <a:custGeom>
              <a:avLst/>
              <a:gdLst>
                <a:gd name="connsiteX0" fmla="*/ 0 w 40502"/>
                <a:gd name="connsiteY0" fmla="*/ 60186 h 56703"/>
                <a:gd name="connsiteX1" fmla="*/ 0 w 40502"/>
                <a:gd name="connsiteY1" fmla="*/ 0 h 56703"/>
                <a:gd name="connsiteX2" fmla="*/ 17578 w 40502"/>
                <a:gd name="connsiteY2" fmla="*/ 0 h 56703"/>
                <a:gd name="connsiteX3" fmla="*/ 32240 w 40502"/>
                <a:gd name="connsiteY3" fmla="*/ 3969 h 56703"/>
                <a:gd name="connsiteX4" fmla="*/ 37505 w 40502"/>
                <a:gd name="connsiteY4" fmla="*/ 15877 h 56703"/>
                <a:gd name="connsiteX5" fmla="*/ 34994 w 40502"/>
                <a:gd name="connsiteY5" fmla="*/ 23734 h 56703"/>
                <a:gd name="connsiteX6" fmla="*/ 28190 w 40502"/>
                <a:gd name="connsiteY6" fmla="*/ 28514 h 56703"/>
                <a:gd name="connsiteX7" fmla="*/ 37505 w 40502"/>
                <a:gd name="connsiteY7" fmla="*/ 33455 h 56703"/>
                <a:gd name="connsiteX8" fmla="*/ 41150 w 40502"/>
                <a:gd name="connsiteY8" fmla="*/ 43418 h 56703"/>
                <a:gd name="connsiteX9" fmla="*/ 35885 w 40502"/>
                <a:gd name="connsiteY9" fmla="*/ 55812 h 56703"/>
                <a:gd name="connsiteX10" fmla="*/ 21871 w 40502"/>
                <a:gd name="connsiteY10" fmla="*/ 60186 h 56703"/>
                <a:gd name="connsiteX11" fmla="*/ 0 w 40502"/>
                <a:gd name="connsiteY11" fmla="*/ 60186 h 56703"/>
                <a:gd name="connsiteX12" fmla="*/ 5022 w 40502"/>
                <a:gd name="connsiteY12" fmla="*/ 26974 h 56703"/>
                <a:gd name="connsiteX13" fmla="*/ 19522 w 40502"/>
                <a:gd name="connsiteY13" fmla="*/ 26974 h 56703"/>
                <a:gd name="connsiteX14" fmla="*/ 29162 w 40502"/>
                <a:gd name="connsiteY14" fmla="*/ 23977 h 56703"/>
                <a:gd name="connsiteX15" fmla="*/ 32564 w 40502"/>
                <a:gd name="connsiteY15" fmla="*/ 15634 h 56703"/>
                <a:gd name="connsiteX16" fmla="*/ 28757 w 40502"/>
                <a:gd name="connsiteY16" fmla="*/ 7047 h 56703"/>
                <a:gd name="connsiteX17" fmla="*/ 17659 w 40502"/>
                <a:gd name="connsiteY17" fmla="*/ 4212 h 56703"/>
                <a:gd name="connsiteX18" fmla="*/ 5022 w 40502"/>
                <a:gd name="connsiteY18" fmla="*/ 4212 h 56703"/>
                <a:gd name="connsiteX19" fmla="*/ 5022 w 40502"/>
                <a:gd name="connsiteY19" fmla="*/ 26974 h 56703"/>
                <a:gd name="connsiteX20" fmla="*/ 5022 w 40502"/>
                <a:gd name="connsiteY20" fmla="*/ 31106 h 56703"/>
                <a:gd name="connsiteX21" fmla="*/ 5022 w 40502"/>
                <a:gd name="connsiteY21" fmla="*/ 55974 h 56703"/>
                <a:gd name="connsiteX22" fmla="*/ 21871 w 40502"/>
                <a:gd name="connsiteY22" fmla="*/ 55974 h 56703"/>
                <a:gd name="connsiteX23" fmla="*/ 32321 w 40502"/>
                <a:gd name="connsiteY23" fmla="*/ 52653 h 56703"/>
                <a:gd name="connsiteX24" fmla="*/ 36128 w 40502"/>
                <a:gd name="connsiteY24" fmla="*/ 43418 h 56703"/>
                <a:gd name="connsiteX25" fmla="*/ 32402 w 40502"/>
                <a:gd name="connsiteY25" fmla="*/ 34670 h 56703"/>
                <a:gd name="connsiteX26" fmla="*/ 22357 w 40502"/>
                <a:gd name="connsiteY26" fmla="*/ 31106 h 56703"/>
                <a:gd name="connsiteX27" fmla="*/ 21709 w 40502"/>
                <a:gd name="connsiteY27" fmla="*/ 31106 h 56703"/>
                <a:gd name="connsiteX28" fmla="*/ 5022 w 40502"/>
                <a:gd name="connsiteY28" fmla="*/ 31106 h 5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0502" h="56703">
                  <a:moveTo>
                    <a:pt x="0" y="60186"/>
                  </a:moveTo>
                  <a:lnTo>
                    <a:pt x="0" y="0"/>
                  </a:lnTo>
                  <a:lnTo>
                    <a:pt x="17578" y="0"/>
                  </a:lnTo>
                  <a:cubicBezTo>
                    <a:pt x="23815" y="0"/>
                    <a:pt x="28676" y="1296"/>
                    <a:pt x="32240" y="3969"/>
                  </a:cubicBezTo>
                  <a:cubicBezTo>
                    <a:pt x="35723" y="6642"/>
                    <a:pt x="37505" y="10531"/>
                    <a:pt x="37505" y="15877"/>
                  </a:cubicBezTo>
                  <a:cubicBezTo>
                    <a:pt x="37505" y="18874"/>
                    <a:pt x="36695" y="21547"/>
                    <a:pt x="34994" y="23734"/>
                  </a:cubicBezTo>
                  <a:cubicBezTo>
                    <a:pt x="33293" y="25921"/>
                    <a:pt x="31025" y="27623"/>
                    <a:pt x="28190" y="28514"/>
                  </a:cubicBezTo>
                  <a:cubicBezTo>
                    <a:pt x="31997" y="29000"/>
                    <a:pt x="35075" y="30620"/>
                    <a:pt x="37505" y="33455"/>
                  </a:cubicBezTo>
                  <a:cubicBezTo>
                    <a:pt x="39935" y="36290"/>
                    <a:pt x="41150" y="39611"/>
                    <a:pt x="41150" y="43418"/>
                  </a:cubicBezTo>
                  <a:cubicBezTo>
                    <a:pt x="41150" y="48765"/>
                    <a:pt x="39449" y="52896"/>
                    <a:pt x="35885" y="55812"/>
                  </a:cubicBezTo>
                  <a:cubicBezTo>
                    <a:pt x="32402" y="58728"/>
                    <a:pt x="27704" y="60186"/>
                    <a:pt x="21871" y="60186"/>
                  </a:cubicBezTo>
                  <a:lnTo>
                    <a:pt x="0" y="60186"/>
                  </a:lnTo>
                  <a:close/>
                  <a:moveTo>
                    <a:pt x="5022" y="26974"/>
                  </a:moveTo>
                  <a:lnTo>
                    <a:pt x="19522" y="26974"/>
                  </a:lnTo>
                  <a:cubicBezTo>
                    <a:pt x="23653" y="26893"/>
                    <a:pt x="26893" y="25921"/>
                    <a:pt x="29162" y="23977"/>
                  </a:cubicBezTo>
                  <a:cubicBezTo>
                    <a:pt x="31430" y="22033"/>
                    <a:pt x="32564" y="19279"/>
                    <a:pt x="32564" y="15634"/>
                  </a:cubicBezTo>
                  <a:cubicBezTo>
                    <a:pt x="32564" y="11827"/>
                    <a:pt x="31268" y="8991"/>
                    <a:pt x="28757" y="7047"/>
                  </a:cubicBezTo>
                  <a:cubicBezTo>
                    <a:pt x="26245" y="5103"/>
                    <a:pt x="22519" y="4212"/>
                    <a:pt x="17659" y="4212"/>
                  </a:cubicBezTo>
                  <a:lnTo>
                    <a:pt x="5022" y="4212"/>
                  </a:lnTo>
                  <a:lnTo>
                    <a:pt x="5022" y="26974"/>
                  </a:lnTo>
                  <a:close/>
                  <a:moveTo>
                    <a:pt x="5022" y="31106"/>
                  </a:moveTo>
                  <a:lnTo>
                    <a:pt x="5022" y="55974"/>
                  </a:lnTo>
                  <a:lnTo>
                    <a:pt x="21871" y="55974"/>
                  </a:lnTo>
                  <a:cubicBezTo>
                    <a:pt x="26326" y="55974"/>
                    <a:pt x="29810" y="54921"/>
                    <a:pt x="32321" y="52653"/>
                  </a:cubicBezTo>
                  <a:cubicBezTo>
                    <a:pt x="34832" y="50385"/>
                    <a:pt x="36128" y="47388"/>
                    <a:pt x="36128" y="43418"/>
                  </a:cubicBezTo>
                  <a:cubicBezTo>
                    <a:pt x="36128" y="39773"/>
                    <a:pt x="34913" y="36857"/>
                    <a:pt x="32402" y="34670"/>
                  </a:cubicBezTo>
                  <a:cubicBezTo>
                    <a:pt x="29891" y="32402"/>
                    <a:pt x="26569" y="31268"/>
                    <a:pt x="22357" y="31106"/>
                  </a:cubicBezTo>
                  <a:lnTo>
                    <a:pt x="21709" y="31106"/>
                  </a:lnTo>
                  <a:lnTo>
                    <a:pt x="5022" y="31106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151C2CFE-D017-4F37-B196-F0D312B0B02B}"/>
                </a:ext>
              </a:extLst>
            </p:cNvPr>
            <p:cNvSpPr/>
            <p:nvPr/>
          </p:nvSpPr>
          <p:spPr>
            <a:xfrm>
              <a:off x="797268" y="3861729"/>
              <a:ext cx="32402" cy="40502"/>
            </a:xfrm>
            <a:custGeom>
              <a:avLst/>
              <a:gdLst>
                <a:gd name="connsiteX0" fmla="*/ 19522 w 32401"/>
                <a:gd name="connsiteY0" fmla="*/ 46497 h 40502"/>
                <a:gd name="connsiteX1" fmla="*/ 5427 w 32401"/>
                <a:gd name="connsiteY1" fmla="*/ 40340 h 40502"/>
                <a:gd name="connsiteX2" fmla="*/ 0 w 32401"/>
                <a:gd name="connsiteY2" fmla="*/ 24544 h 40502"/>
                <a:gd name="connsiteX3" fmla="*/ 0 w 32401"/>
                <a:gd name="connsiteY3" fmla="*/ 22276 h 40502"/>
                <a:gd name="connsiteX4" fmla="*/ 5508 w 32401"/>
                <a:gd name="connsiteY4" fmla="*/ 6318 h 40502"/>
                <a:gd name="connsiteX5" fmla="*/ 19117 w 32401"/>
                <a:gd name="connsiteY5" fmla="*/ 0 h 40502"/>
                <a:gd name="connsiteX6" fmla="*/ 31673 w 32401"/>
                <a:gd name="connsiteY6" fmla="*/ 5265 h 40502"/>
                <a:gd name="connsiteX7" fmla="*/ 36128 w 32401"/>
                <a:gd name="connsiteY7" fmla="*/ 19360 h 40502"/>
                <a:gd name="connsiteX8" fmla="*/ 36128 w 32401"/>
                <a:gd name="connsiteY8" fmla="*/ 23167 h 40502"/>
                <a:gd name="connsiteX9" fmla="*/ 5022 w 32401"/>
                <a:gd name="connsiteY9" fmla="*/ 23167 h 40502"/>
                <a:gd name="connsiteX10" fmla="*/ 5022 w 32401"/>
                <a:gd name="connsiteY10" fmla="*/ 24544 h 40502"/>
                <a:gd name="connsiteX11" fmla="*/ 8910 w 32401"/>
                <a:gd name="connsiteY11" fmla="*/ 37262 h 40502"/>
                <a:gd name="connsiteX12" fmla="*/ 19603 w 32401"/>
                <a:gd name="connsiteY12" fmla="*/ 42284 h 40502"/>
                <a:gd name="connsiteX13" fmla="*/ 27136 w 32401"/>
                <a:gd name="connsiteY13" fmla="*/ 40907 h 40502"/>
                <a:gd name="connsiteX14" fmla="*/ 32807 w 32401"/>
                <a:gd name="connsiteY14" fmla="*/ 37262 h 40502"/>
                <a:gd name="connsiteX15" fmla="*/ 34913 w 32401"/>
                <a:gd name="connsiteY15" fmla="*/ 40664 h 40502"/>
                <a:gd name="connsiteX16" fmla="*/ 28757 w 32401"/>
                <a:gd name="connsiteY16" fmla="*/ 44795 h 40502"/>
                <a:gd name="connsiteX17" fmla="*/ 19522 w 32401"/>
                <a:gd name="connsiteY17" fmla="*/ 46497 h 40502"/>
                <a:gd name="connsiteX18" fmla="*/ 19117 w 32401"/>
                <a:gd name="connsiteY18" fmla="*/ 4293 h 40502"/>
                <a:gd name="connsiteX19" fmla="*/ 9721 w 32401"/>
                <a:gd name="connsiteY19" fmla="*/ 8424 h 40502"/>
                <a:gd name="connsiteX20" fmla="*/ 5427 w 32401"/>
                <a:gd name="connsiteY20" fmla="*/ 18793 h 40502"/>
                <a:gd name="connsiteX21" fmla="*/ 5589 w 32401"/>
                <a:gd name="connsiteY21" fmla="*/ 19036 h 40502"/>
                <a:gd name="connsiteX22" fmla="*/ 31187 w 32401"/>
                <a:gd name="connsiteY22" fmla="*/ 19036 h 40502"/>
                <a:gd name="connsiteX23" fmla="*/ 31187 w 32401"/>
                <a:gd name="connsiteY23" fmla="*/ 17983 h 40502"/>
                <a:gd name="connsiteX24" fmla="*/ 28028 w 32401"/>
                <a:gd name="connsiteY24" fmla="*/ 8181 h 40502"/>
                <a:gd name="connsiteX25" fmla="*/ 19117 w 32401"/>
                <a:gd name="connsiteY25" fmla="*/ 4293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01" h="40502">
                  <a:moveTo>
                    <a:pt x="19522" y="46497"/>
                  </a:moveTo>
                  <a:cubicBezTo>
                    <a:pt x="13771" y="46497"/>
                    <a:pt x="9072" y="44471"/>
                    <a:pt x="5427" y="40340"/>
                  </a:cubicBezTo>
                  <a:cubicBezTo>
                    <a:pt x="1782" y="36290"/>
                    <a:pt x="0" y="31025"/>
                    <a:pt x="0" y="24544"/>
                  </a:cubicBezTo>
                  <a:lnTo>
                    <a:pt x="0" y="22276"/>
                  </a:lnTo>
                  <a:cubicBezTo>
                    <a:pt x="0" y="15796"/>
                    <a:pt x="1863" y="10531"/>
                    <a:pt x="5508" y="6318"/>
                  </a:cubicBezTo>
                  <a:cubicBezTo>
                    <a:pt x="9153" y="2106"/>
                    <a:pt x="13690" y="0"/>
                    <a:pt x="19117" y="0"/>
                  </a:cubicBezTo>
                  <a:cubicBezTo>
                    <a:pt x="24544" y="0"/>
                    <a:pt x="28757" y="1782"/>
                    <a:pt x="31673" y="5265"/>
                  </a:cubicBezTo>
                  <a:cubicBezTo>
                    <a:pt x="34670" y="8748"/>
                    <a:pt x="36128" y="13447"/>
                    <a:pt x="36128" y="19360"/>
                  </a:cubicBezTo>
                  <a:lnTo>
                    <a:pt x="36128" y="23167"/>
                  </a:lnTo>
                  <a:lnTo>
                    <a:pt x="5022" y="23167"/>
                  </a:lnTo>
                  <a:lnTo>
                    <a:pt x="5022" y="24544"/>
                  </a:lnTo>
                  <a:cubicBezTo>
                    <a:pt x="5022" y="29648"/>
                    <a:pt x="6318" y="33860"/>
                    <a:pt x="8910" y="37262"/>
                  </a:cubicBezTo>
                  <a:cubicBezTo>
                    <a:pt x="11503" y="40664"/>
                    <a:pt x="15067" y="42284"/>
                    <a:pt x="19603" y="42284"/>
                  </a:cubicBezTo>
                  <a:cubicBezTo>
                    <a:pt x="22357" y="42284"/>
                    <a:pt x="24868" y="41798"/>
                    <a:pt x="27136" y="40907"/>
                  </a:cubicBezTo>
                  <a:cubicBezTo>
                    <a:pt x="29405" y="40016"/>
                    <a:pt x="31349" y="38801"/>
                    <a:pt x="32807" y="37262"/>
                  </a:cubicBezTo>
                  <a:lnTo>
                    <a:pt x="34913" y="40664"/>
                  </a:lnTo>
                  <a:cubicBezTo>
                    <a:pt x="33374" y="42284"/>
                    <a:pt x="31268" y="43661"/>
                    <a:pt x="28757" y="44795"/>
                  </a:cubicBezTo>
                  <a:cubicBezTo>
                    <a:pt x="26164" y="46011"/>
                    <a:pt x="23086" y="46497"/>
                    <a:pt x="19522" y="46497"/>
                  </a:cubicBezTo>
                  <a:close/>
                  <a:moveTo>
                    <a:pt x="19117" y="4293"/>
                  </a:moveTo>
                  <a:cubicBezTo>
                    <a:pt x="15310" y="4293"/>
                    <a:pt x="12151" y="5670"/>
                    <a:pt x="9721" y="8424"/>
                  </a:cubicBezTo>
                  <a:cubicBezTo>
                    <a:pt x="7290" y="11179"/>
                    <a:pt x="5832" y="14581"/>
                    <a:pt x="5427" y="18793"/>
                  </a:cubicBezTo>
                  <a:lnTo>
                    <a:pt x="5589" y="19036"/>
                  </a:lnTo>
                  <a:lnTo>
                    <a:pt x="31187" y="19036"/>
                  </a:lnTo>
                  <a:lnTo>
                    <a:pt x="31187" y="17983"/>
                  </a:lnTo>
                  <a:cubicBezTo>
                    <a:pt x="31187" y="14014"/>
                    <a:pt x="30134" y="10774"/>
                    <a:pt x="28028" y="8181"/>
                  </a:cubicBezTo>
                  <a:cubicBezTo>
                    <a:pt x="25921" y="5589"/>
                    <a:pt x="23005" y="4293"/>
                    <a:pt x="19117" y="4293"/>
                  </a:cubicBez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66946E5A-144A-43AE-9C2D-D10B44915927}"/>
                </a:ext>
              </a:extLst>
            </p:cNvPr>
            <p:cNvSpPr/>
            <p:nvPr/>
          </p:nvSpPr>
          <p:spPr>
            <a:xfrm>
              <a:off x="839391" y="3842045"/>
              <a:ext cx="24301" cy="64804"/>
            </a:xfrm>
            <a:custGeom>
              <a:avLst/>
              <a:gdLst>
                <a:gd name="connsiteX0" fmla="*/ 7371 w 24301"/>
                <a:gd name="connsiteY0" fmla="*/ 65371 h 64803"/>
                <a:gd name="connsiteX1" fmla="*/ 7371 w 24301"/>
                <a:gd name="connsiteY1" fmla="*/ 24706 h 64803"/>
                <a:gd name="connsiteX2" fmla="*/ 0 w 24301"/>
                <a:gd name="connsiteY2" fmla="*/ 24706 h 64803"/>
                <a:gd name="connsiteX3" fmla="*/ 0 w 24301"/>
                <a:gd name="connsiteY3" fmla="*/ 20656 h 64803"/>
                <a:gd name="connsiteX4" fmla="*/ 7371 w 24301"/>
                <a:gd name="connsiteY4" fmla="*/ 20656 h 64803"/>
                <a:gd name="connsiteX5" fmla="*/ 7371 w 24301"/>
                <a:gd name="connsiteY5" fmla="*/ 14095 h 64803"/>
                <a:gd name="connsiteX6" fmla="*/ 10774 w 24301"/>
                <a:gd name="connsiteY6" fmla="*/ 3645 h 64803"/>
                <a:gd name="connsiteX7" fmla="*/ 20251 w 24301"/>
                <a:gd name="connsiteY7" fmla="*/ 0 h 64803"/>
                <a:gd name="connsiteX8" fmla="*/ 23005 w 24301"/>
                <a:gd name="connsiteY8" fmla="*/ 243 h 64803"/>
                <a:gd name="connsiteX9" fmla="*/ 25921 w 24301"/>
                <a:gd name="connsiteY9" fmla="*/ 810 h 64803"/>
                <a:gd name="connsiteX10" fmla="*/ 25273 w 24301"/>
                <a:gd name="connsiteY10" fmla="*/ 4860 h 64803"/>
                <a:gd name="connsiteX11" fmla="*/ 23248 w 24301"/>
                <a:gd name="connsiteY11" fmla="*/ 4455 h 64803"/>
                <a:gd name="connsiteX12" fmla="*/ 20818 w 24301"/>
                <a:gd name="connsiteY12" fmla="*/ 4293 h 64803"/>
                <a:gd name="connsiteX13" fmla="*/ 14581 w 24301"/>
                <a:gd name="connsiteY13" fmla="*/ 6885 h 64803"/>
                <a:gd name="connsiteX14" fmla="*/ 12394 w 24301"/>
                <a:gd name="connsiteY14" fmla="*/ 14095 h 64803"/>
                <a:gd name="connsiteX15" fmla="*/ 12394 w 24301"/>
                <a:gd name="connsiteY15" fmla="*/ 20656 h 64803"/>
                <a:gd name="connsiteX16" fmla="*/ 22519 w 24301"/>
                <a:gd name="connsiteY16" fmla="*/ 20656 h 64803"/>
                <a:gd name="connsiteX17" fmla="*/ 22519 w 24301"/>
                <a:gd name="connsiteY17" fmla="*/ 24706 h 64803"/>
                <a:gd name="connsiteX18" fmla="*/ 12394 w 24301"/>
                <a:gd name="connsiteY18" fmla="*/ 24706 h 64803"/>
                <a:gd name="connsiteX19" fmla="*/ 12394 w 24301"/>
                <a:gd name="connsiteY19" fmla="*/ 65371 h 64803"/>
                <a:gd name="connsiteX20" fmla="*/ 7371 w 24301"/>
                <a:gd name="connsiteY20" fmla="*/ 65371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301" h="64803">
                  <a:moveTo>
                    <a:pt x="7371" y="65371"/>
                  </a:moveTo>
                  <a:lnTo>
                    <a:pt x="7371" y="24706"/>
                  </a:lnTo>
                  <a:lnTo>
                    <a:pt x="0" y="24706"/>
                  </a:lnTo>
                  <a:lnTo>
                    <a:pt x="0" y="20656"/>
                  </a:lnTo>
                  <a:lnTo>
                    <a:pt x="7371" y="20656"/>
                  </a:lnTo>
                  <a:lnTo>
                    <a:pt x="7371" y="14095"/>
                  </a:lnTo>
                  <a:cubicBezTo>
                    <a:pt x="7371" y="9640"/>
                    <a:pt x="8505" y="6156"/>
                    <a:pt x="10774" y="3645"/>
                  </a:cubicBezTo>
                  <a:cubicBezTo>
                    <a:pt x="13042" y="1215"/>
                    <a:pt x="16201" y="0"/>
                    <a:pt x="20251" y="0"/>
                  </a:cubicBezTo>
                  <a:cubicBezTo>
                    <a:pt x="21142" y="0"/>
                    <a:pt x="22033" y="81"/>
                    <a:pt x="23005" y="243"/>
                  </a:cubicBezTo>
                  <a:cubicBezTo>
                    <a:pt x="23977" y="405"/>
                    <a:pt x="24868" y="567"/>
                    <a:pt x="25921" y="810"/>
                  </a:cubicBezTo>
                  <a:lnTo>
                    <a:pt x="25273" y="4860"/>
                  </a:lnTo>
                  <a:cubicBezTo>
                    <a:pt x="24625" y="4698"/>
                    <a:pt x="23896" y="4536"/>
                    <a:pt x="23248" y="4455"/>
                  </a:cubicBezTo>
                  <a:cubicBezTo>
                    <a:pt x="22600" y="4374"/>
                    <a:pt x="21709" y="4293"/>
                    <a:pt x="20818" y="4293"/>
                  </a:cubicBezTo>
                  <a:cubicBezTo>
                    <a:pt x="18145" y="4293"/>
                    <a:pt x="16039" y="5184"/>
                    <a:pt x="14581" y="6885"/>
                  </a:cubicBezTo>
                  <a:cubicBezTo>
                    <a:pt x="13123" y="8586"/>
                    <a:pt x="12394" y="11017"/>
                    <a:pt x="12394" y="14095"/>
                  </a:cubicBezTo>
                  <a:lnTo>
                    <a:pt x="12394" y="20656"/>
                  </a:lnTo>
                  <a:lnTo>
                    <a:pt x="22519" y="20656"/>
                  </a:lnTo>
                  <a:lnTo>
                    <a:pt x="22519" y="24706"/>
                  </a:lnTo>
                  <a:lnTo>
                    <a:pt x="12394" y="24706"/>
                  </a:lnTo>
                  <a:lnTo>
                    <a:pt x="12394" y="65371"/>
                  </a:lnTo>
                  <a:lnTo>
                    <a:pt x="7371" y="65371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7C3263CE-1DC4-4892-9B08-3EBBA92EDA46}"/>
                </a:ext>
              </a:extLst>
            </p:cNvPr>
            <p:cNvSpPr/>
            <p:nvPr/>
          </p:nvSpPr>
          <p:spPr>
            <a:xfrm>
              <a:off x="867823" y="3861811"/>
              <a:ext cx="32402" cy="40502"/>
            </a:xfrm>
            <a:custGeom>
              <a:avLst/>
              <a:gdLst>
                <a:gd name="connsiteX0" fmla="*/ 0 w 32401"/>
                <a:gd name="connsiteY0" fmla="*/ 22519 h 40502"/>
                <a:gd name="connsiteX1" fmla="*/ 5427 w 32401"/>
                <a:gd name="connsiteY1" fmla="*/ 6318 h 40502"/>
                <a:gd name="connsiteX2" fmla="*/ 19765 w 32401"/>
                <a:gd name="connsiteY2" fmla="*/ 0 h 40502"/>
                <a:gd name="connsiteX3" fmla="*/ 34184 w 32401"/>
                <a:gd name="connsiteY3" fmla="*/ 6318 h 40502"/>
                <a:gd name="connsiteX4" fmla="*/ 39611 w 32401"/>
                <a:gd name="connsiteY4" fmla="*/ 22519 h 40502"/>
                <a:gd name="connsiteX5" fmla="*/ 39611 w 32401"/>
                <a:gd name="connsiteY5" fmla="*/ 23896 h 40502"/>
                <a:gd name="connsiteX6" fmla="*/ 34184 w 32401"/>
                <a:gd name="connsiteY6" fmla="*/ 40097 h 40502"/>
                <a:gd name="connsiteX7" fmla="*/ 19846 w 32401"/>
                <a:gd name="connsiteY7" fmla="*/ 46415 h 40502"/>
                <a:gd name="connsiteX8" fmla="*/ 5427 w 32401"/>
                <a:gd name="connsiteY8" fmla="*/ 40097 h 40502"/>
                <a:gd name="connsiteX9" fmla="*/ 0 w 32401"/>
                <a:gd name="connsiteY9" fmla="*/ 23896 h 40502"/>
                <a:gd name="connsiteX10" fmla="*/ 0 w 32401"/>
                <a:gd name="connsiteY10" fmla="*/ 22519 h 40502"/>
                <a:gd name="connsiteX11" fmla="*/ 4941 w 32401"/>
                <a:gd name="connsiteY11" fmla="*/ 23896 h 40502"/>
                <a:gd name="connsiteX12" fmla="*/ 8829 w 32401"/>
                <a:gd name="connsiteY12" fmla="*/ 36938 h 40502"/>
                <a:gd name="connsiteX13" fmla="*/ 19765 w 32401"/>
                <a:gd name="connsiteY13" fmla="*/ 42203 h 40502"/>
                <a:gd name="connsiteX14" fmla="*/ 30620 w 32401"/>
                <a:gd name="connsiteY14" fmla="*/ 36938 h 40502"/>
                <a:gd name="connsiteX15" fmla="*/ 34589 w 32401"/>
                <a:gd name="connsiteY15" fmla="*/ 23896 h 40502"/>
                <a:gd name="connsiteX16" fmla="*/ 34589 w 32401"/>
                <a:gd name="connsiteY16" fmla="*/ 22519 h 40502"/>
                <a:gd name="connsiteX17" fmla="*/ 30620 w 32401"/>
                <a:gd name="connsiteY17" fmla="*/ 9559 h 40502"/>
                <a:gd name="connsiteX18" fmla="*/ 19684 w 32401"/>
                <a:gd name="connsiteY18" fmla="*/ 4212 h 40502"/>
                <a:gd name="connsiteX19" fmla="*/ 8829 w 32401"/>
                <a:gd name="connsiteY19" fmla="*/ 9559 h 40502"/>
                <a:gd name="connsiteX20" fmla="*/ 4941 w 32401"/>
                <a:gd name="connsiteY20" fmla="*/ 22519 h 40502"/>
                <a:gd name="connsiteX21" fmla="*/ 4941 w 32401"/>
                <a:gd name="connsiteY21" fmla="*/ 23896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401" h="40502">
                  <a:moveTo>
                    <a:pt x="0" y="22519"/>
                  </a:moveTo>
                  <a:cubicBezTo>
                    <a:pt x="0" y="15958"/>
                    <a:pt x="1782" y="10531"/>
                    <a:pt x="5427" y="6318"/>
                  </a:cubicBezTo>
                  <a:cubicBezTo>
                    <a:pt x="9072" y="2106"/>
                    <a:pt x="13852" y="0"/>
                    <a:pt x="19765" y="0"/>
                  </a:cubicBezTo>
                  <a:cubicBezTo>
                    <a:pt x="25759" y="0"/>
                    <a:pt x="30539" y="2106"/>
                    <a:pt x="34184" y="6318"/>
                  </a:cubicBezTo>
                  <a:cubicBezTo>
                    <a:pt x="37829" y="10531"/>
                    <a:pt x="39611" y="15958"/>
                    <a:pt x="39611" y="22519"/>
                  </a:cubicBezTo>
                  <a:lnTo>
                    <a:pt x="39611" y="23896"/>
                  </a:lnTo>
                  <a:cubicBezTo>
                    <a:pt x="39611" y="30539"/>
                    <a:pt x="37829" y="35885"/>
                    <a:pt x="34184" y="40097"/>
                  </a:cubicBezTo>
                  <a:cubicBezTo>
                    <a:pt x="30539" y="44309"/>
                    <a:pt x="25840" y="46415"/>
                    <a:pt x="19846" y="46415"/>
                  </a:cubicBezTo>
                  <a:cubicBezTo>
                    <a:pt x="13852" y="46415"/>
                    <a:pt x="8991" y="44309"/>
                    <a:pt x="5427" y="40097"/>
                  </a:cubicBezTo>
                  <a:cubicBezTo>
                    <a:pt x="1782" y="35885"/>
                    <a:pt x="0" y="30458"/>
                    <a:pt x="0" y="23896"/>
                  </a:cubicBezTo>
                  <a:lnTo>
                    <a:pt x="0" y="22519"/>
                  </a:lnTo>
                  <a:close/>
                  <a:moveTo>
                    <a:pt x="4941" y="23896"/>
                  </a:moveTo>
                  <a:cubicBezTo>
                    <a:pt x="4941" y="29081"/>
                    <a:pt x="6237" y="33455"/>
                    <a:pt x="8829" y="36938"/>
                  </a:cubicBezTo>
                  <a:cubicBezTo>
                    <a:pt x="11422" y="40502"/>
                    <a:pt x="15067" y="42203"/>
                    <a:pt x="19765" y="42203"/>
                  </a:cubicBezTo>
                  <a:cubicBezTo>
                    <a:pt x="24382" y="42203"/>
                    <a:pt x="27947" y="40421"/>
                    <a:pt x="30620" y="36938"/>
                  </a:cubicBezTo>
                  <a:cubicBezTo>
                    <a:pt x="33293" y="33374"/>
                    <a:pt x="34589" y="29081"/>
                    <a:pt x="34589" y="23896"/>
                  </a:cubicBezTo>
                  <a:lnTo>
                    <a:pt x="34589" y="22519"/>
                  </a:lnTo>
                  <a:cubicBezTo>
                    <a:pt x="34589" y="17416"/>
                    <a:pt x="33293" y="13123"/>
                    <a:pt x="30620" y="9559"/>
                  </a:cubicBezTo>
                  <a:cubicBezTo>
                    <a:pt x="27947" y="5994"/>
                    <a:pt x="24301" y="4212"/>
                    <a:pt x="19684" y="4212"/>
                  </a:cubicBezTo>
                  <a:cubicBezTo>
                    <a:pt x="15067" y="4212"/>
                    <a:pt x="11422" y="5994"/>
                    <a:pt x="8829" y="9559"/>
                  </a:cubicBezTo>
                  <a:cubicBezTo>
                    <a:pt x="6237" y="13123"/>
                    <a:pt x="4941" y="17416"/>
                    <a:pt x="4941" y="22519"/>
                  </a:cubicBezTo>
                  <a:lnTo>
                    <a:pt x="4941" y="23896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CC281283-7BB5-42E5-9E11-DA28256DFEBC}"/>
                </a:ext>
              </a:extLst>
            </p:cNvPr>
            <p:cNvSpPr/>
            <p:nvPr/>
          </p:nvSpPr>
          <p:spPr>
            <a:xfrm>
              <a:off x="917722" y="3861729"/>
              <a:ext cx="16201" cy="40502"/>
            </a:xfrm>
            <a:custGeom>
              <a:avLst/>
              <a:gdLst>
                <a:gd name="connsiteX0" fmla="*/ 20413 w 16200"/>
                <a:gd name="connsiteY0" fmla="*/ 5184 h 40502"/>
                <a:gd name="connsiteX1" fmla="*/ 16930 w 16200"/>
                <a:gd name="connsiteY1" fmla="*/ 4941 h 40502"/>
                <a:gd name="connsiteX2" fmla="*/ 9234 w 16200"/>
                <a:gd name="connsiteY2" fmla="*/ 7533 h 40502"/>
                <a:gd name="connsiteX3" fmla="*/ 4941 w 16200"/>
                <a:gd name="connsiteY3" fmla="*/ 14743 h 40502"/>
                <a:gd name="connsiteX4" fmla="*/ 4941 w 16200"/>
                <a:gd name="connsiteY4" fmla="*/ 45605 h 40502"/>
                <a:gd name="connsiteX5" fmla="*/ 0 w 16200"/>
                <a:gd name="connsiteY5" fmla="*/ 45605 h 40502"/>
                <a:gd name="connsiteX6" fmla="*/ 0 w 16200"/>
                <a:gd name="connsiteY6" fmla="*/ 891 h 40502"/>
                <a:gd name="connsiteX7" fmla="*/ 4374 w 16200"/>
                <a:gd name="connsiteY7" fmla="*/ 891 h 40502"/>
                <a:gd name="connsiteX8" fmla="*/ 5022 w 16200"/>
                <a:gd name="connsiteY8" fmla="*/ 8343 h 40502"/>
                <a:gd name="connsiteX9" fmla="*/ 5022 w 16200"/>
                <a:gd name="connsiteY9" fmla="*/ 8829 h 40502"/>
                <a:gd name="connsiteX10" fmla="*/ 10207 w 16200"/>
                <a:gd name="connsiteY10" fmla="*/ 2349 h 40502"/>
                <a:gd name="connsiteX11" fmla="*/ 17983 w 16200"/>
                <a:gd name="connsiteY11" fmla="*/ 0 h 40502"/>
                <a:gd name="connsiteX12" fmla="*/ 19684 w 16200"/>
                <a:gd name="connsiteY12" fmla="*/ 162 h 40502"/>
                <a:gd name="connsiteX13" fmla="*/ 21061 w 16200"/>
                <a:gd name="connsiteY13" fmla="*/ 486 h 40502"/>
                <a:gd name="connsiteX14" fmla="*/ 20413 w 16200"/>
                <a:gd name="connsiteY14" fmla="*/ 5184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200" h="40502">
                  <a:moveTo>
                    <a:pt x="20413" y="5184"/>
                  </a:moveTo>
                  <a:lnTo>
                    <a:pt x="16930" y="4941"/>
                  </a:lnTo>
                  <a:cubicBezTo>
                    <a:pt x="13852" y="4941"/>
                    <a:pt x="11260" y="5832"/>
                    <a:pt x="9234" y="7533"/>
                  </a:cubicBezTo>
                  <a:cubicBezTo>
                    <a:pt x="7209" y="9316"/>
                    <a:pt x="5832" y="11665"/>
                    <a:pt x="4941" y="14743"/>
                  </a:cubicBezTo>
                  <a:lnTo>
                    <a:pt x="4941" y="45605"/>
                  </a:lnTo>
                  <a:lnTo>
                    <a:pt x="0" y="45605"/>
                  </a:lnTo>
                  <a:lnTo>
                    <a:pt x="0" y="891"/>
                  </a:lnTo>
                  <a:lnTo>
                    <a:pt x="4374" y="891"/>
                  </a:lnTo>
                  <a:lnTo>
                    <a:pt x="5022" y="8343"/>
                  </a:lnTo>
                  <a:lnTo>
                    <a:pt x="5022" y="8829"/>
                  </a:lnTo>
                  <a:cubicBezTo>
                    <a:pt x="6318" y="6075"/>
                    <a:pt x="8019" y="3888"/>
                    <a:pt x="10207" y="2349"/>
                  </a:cubicBezTo>
                  <a:cubicBezTo>
                    <a:pt x="12394" y="810"/>
                    <a:pt x="14986" y="0"/>
                    <a:pt x="17983" y="0"/>
                  </a:cubicBezTo>
                  <a:cubicBezTo>
                    <a:pt x="18550" y="0"/>
                    <a:pt x="19198" y="81"/>
                    <a:pt x="19684" y="162"/>
                  </a:cubicBezTo>
                  <a:cubicBezTo>
                    <a:pt x="20251" y="243"/>
                    <a:pt x="20656" y="324"/>
                    <a:pt x="21061" y="486"/>
                  </a:cubicBezTo>
                  <a:lnTo>
                    <a:pt x="20413" y="5184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F2050A0B-577F-477C-8F57-9645814668DE}"/>
                </a:ext>
              </a:extLst>
            </p:cNvPr>
            <p:cNvSpPr/>
            <p:nvPr/>
          </p:nvSpPr>
          <p:spPr>
            <a:xfrm>
              <a:off x="943238" y="3861729"/>
              <a:ext cx="32402" cy="40502"/>
            </a:xfrm>
            <a:custGeom>
              <a:avLst/>
              <a:gdLst>
                <a:gd name="connsiteX0" fmla="*/ 19522 w 32401"/>
                <a:gd name="connsiteY0" fmla="*/ 46497 h 40502"/>
                <a:gd name="connsiteX1" fmla="*/ 5427 w 32401"/>
                <a:gd name="connsiteY1" fmla="*/ 40340 h 40502"/>
                <a:gd name="connsiteX2" fmla="*/ 0 w 32401"/>
                <a:gd name="connsiteY2" fmla="*/ 24544 h 40502"/>
                <a:gd name="connsiteX3" fmla="*/ 0 w 32401"/>
                <a:gd name="connsiteY3" fmla="*/ 22276 h 40502"/>
                <a:gd name="connsiteX4" fmla="*/ 5508 w 32401"/>
                <a:gd name="connsiteY4" fmla="*/ 6318 h 40502"/>
                <a:gd name="connsiteX5" fmla="*/ 19117 w 32401"/>
                <a:gd name="connsiteY5" fmla="*/ 0 h 40502"/>
                <a:gd name="connsiteX6" fmla="*/ 31673 w 32401"/>
                <a:gd name="connsiteY6" fmla="*/ 5265 h 40502"/>
                <a:gd name="connsiteX7" fmla="*/ 36128 w 32401"/>
                <a:gd name="connsiteY7" fmla="*/ 19360 h 40502"/>
                <a:gd name="connsiteX8" fmla="*/ 36128 w 32401"/>
                <a:gd name="connsiteY8" fmla="*/ 23167 h 40502"/>
                <a:gd name="connsiteX9" fmla="*/ 5022 w 32401"/>
                <a:gd name="connsiteY9" fmla="*/ 23167 h 40502"/>
                <a:gd name="connsiteX10" fmla="*/ 5022 w 32401"/>
                <a:gd name="connsiteY10" fmla="*/ 24544 h 40502"/>
                <a:gd name="connsiteX11" fmla="*/ 8911 w 32401"/>
                <a:gd name="connsiteY11" fmla="*/ 37262 h 40502"/>
                <a:gd name="connsiteX12" fmla="*/ 19603 w 32401"/>
                <a:gd name="connsiteY12" fmla="*/ 42284 h 40502"/>
                <a:gd name="connsiteX13" fmla="*/ 27136 w 32401"/>
                <a:gd name="connsiteY13" fmla="*/ 40907 h 40502"/>
                <a:gd name="connsiteX14" fmla="*/ 32807 w 32401"/>
                <a:gd name="connsiteY14" fmla="*/ 37262 h 40502"/>
                <a:gd name="connsiteX15" fmla="*/ 34913 w 32401"/>
                <a:gd name="connsiteY15" fmla="*/ 40664 h 40502"/>
                <a:gd name="connsiteX16" fmla="*/ 28757 w 32401"/>
                <a:gd name="connsiteY16" fmla="*/ 44795 h 40502"/>
                <a:gd name="connsiteX17" fmla="*/ 19522 w 32401"/>
                <a:gd name="connsiteY17" fmla="*/ 46497 h 40502"/>
                <a:gd name="connsiteX18" fmla="*/ 19117 w 32401"/>
                <a:gd name="connsiteY18" fmla="*/ 4293 h 40502"/>
                <a:gd name="connsiteX19" fmla="*/ 9721 w 32401"/>
                <a:gd name="connsiteY19" fmla="*/ 8424 h 40502"/>
                <a:gd name="connsiteX20" fmla="*/ 5427 w 32401"/>
                <a:gd name="connsiteY20" fmla="*/ 18793 h 40502"/>
                <a:gd name="connsiteX21" fmla="*/ 5589 w 32401"/>
                <a:gd name="connsiteY21" fmla="*/ 19036 h 40502"/>
                <a:gd name="connsiteX22" fmla="*/ 31187 w 32401"/>
                <a:gd name="connsiteY22" fmla="*/ 19036 h 40502"/>
                <a:gd name="connsiteX23" fmla="*/ 31187 w 32401"/>
                <a:gd name="connsiteY23" fmla="*/ 17983 h 40502"/>
                <a:gd name="connsiteX24" fmla="*/ 28028 w 32401"/>
                <a:gd name="connsiteY24" fmla="*/ 8181 h 40502"/>
                <a:gd name="connsiteX25" fmla="*/ 19117 w 32401"/>
                <a:gd name="connsiteY25" fmla="*/ 4293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01" h="40502">
                  <a:moveTo>
                    <a:pt x="19522" y="46497"/>
                  </a:moveTo>
                  <a:cubicBezTo>
                    <a:pt x="13771" y="46497"/>
                    <a:pt x="9073" y="44471"/>
                    <a:pt x="5427" y="40340"/>
                  </a:cubicBezTo>
                  <a:cubicBezTo>
                    <a:pt x="1782" y="36290"/>
                    <a:pt x="0" y="31025"/>
                    <a:pt x="0" y="24544"/>
                  </a:cubicBezTo>
                  <a:lnTo>
                    <a:pt x="0" y="22276"/>
                  </a:lnTo>
                  <a:cubicBezTo>
                    <a:pt x="0" y="15796"/>
                    <a:pt x="1863" y="10531"/>
                    <a:pt x="5508" y="6318"/>
                  </a:cubicBezTo>
                  <a:cubicBezTo>
                    <a:pt x="9154" y="2106"/>
                    <a:pt x="13690" y="0"/>
                    <a:pt x="19117" y="0"/>
                  </a:cubicBezTo>
                  <a:cubicBezTo>
                    <a:pt x="24544" y="0"/>
                    <a:pt x="28757" y="1782"/>
                    <a:pt x="31673" y="5265"/>
                  </a:cubicBezTo>
                  <a:cubicBezTo>
                    <a:pt x="34670" y="8748"/>
                    <a:pt x="36128" y="13447"/>
                    <a:pt x="36128" y="19360"/>
                  </a:cubicBezTo>
                  <a:lnTo>
                    <a:pt x="36128" y="23167"/>
                  </a:lnTo>
                  <a:lnTo>
                    <a:pt x="5022" y="23167"/>
                  </a:lnTo>
                  <a:lnTo>
                    <a:pt x="5022" y="24544"/>
                  </a:lnTo>
                  <a:cubicBezTo>
                    <a:pt x="5022" y="29648"/>
                    <a:pt x="6318" y="33860"/>
                    <a:pt x="8911" y="37262"/>
                  </a:cubicBezTo>
                  <a:cubicBezTo>
                    <a:pt x="11503" y="40664"/>
                    <a:pt x="15067" y="42284"/>
                    <a:pt x="19603" y="42284"/>
                  </a:cubicBezTo>
                  <a:cubicBezTo>
                    <a:pt x="22357" y="42284"/>
                    <a:pt x="24868" y="41798"/>
                    <a:pt x="27136" y="40907"/>
                  </a:cubicBezTo>
                  <a:cubicBezTo>
                    <a:pt x="29405" y="40016"/>
                    <a:pt x="31349" y="38801"/>
                    <a:pt x="32807" y="37262"/>
                  </a:cubicBezTo>
                  <a:lnTo>
                    <a:pt x="34913" y="40664"/>
                  </a:lnTo>
                  <a:cubicBezTo>
                    <a:pt x="33374" y="42284"/>
                    <a:pt x="31268" y="43661"/>
                    <a:pt x="28757" y="44795"/>
                  </a:cubicBezTo>
                  <a:cubicBezTo>
                    <a:pt x="26164" y="46011"/>
                    <a:pt x="23086" y="46497"/>
                    <a:pt x="19522" y="46497"/>
                  </a:cubicBezTo>
                  <a:close/>
                  <a:moveTo>
                    <a:pt x="19117" y="4293"/>
                  </a:moveTo>
                  <a:cubicBezTo>
                    <a:pt x="15310" y="4293"/>
                    <a:pt x="12151" y="5670"/>
                    <a:pt x="9721" y="8424"/>
                  </a:cubicBezTo>
                  <a:cubicBezTo>
                    <a:pt x="7290" y="11179"/>
                    <a:pt x="5832" y="14581"/>
                    <a:pt x="5427" y="18793"/>
                  </a:cubicBezTo>
                  <a:lnTo>
                    <a:pt x="5589" y="19036"/>
                  </a:lnTo>
                  <a:lnTo>
                    <a:pt x="31187" y="19036"/>
                  </a:lnTo>
                  <a:lnTo>
                    <a:pt x="31187" y="17983"/>
                  </a:lnTo>
                  <a:cubicBezTo>
                    <a:pt x="31187" y="14014"/>
                    <a:pt x="30134" y="10774"/>
                    <a:pt x="28028" y="8181"/>
                  </a:cubicBezTo>
                  <a:cubicBezTo>
                    <a:pt x="25921" y="5589"/>
                    <a:pt x="23005" y="4293"/>
                    <a:pt x="19117" y="4293"/>
                  </a:cubicBez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C938FA87-814F-401E-A860-CCFC275EEE12}"/>
                </a:ext>
              </a:extLst>
            </p:cNvPr>
            <p:cNvSpPr/>
            <p:nvPr/>
          </p:nvSpPr>
          <p:spPr>
            <a:xfrm>
              <a:off x="1277300" y="3847230"/>
              <a:ext cx="48603" cy="56703"/>
            </a:xfrm>
            <a:custGeom>
              <a:avLst/>
              <a:gdLst>
                <a:gd name="connsiteX0" fmla="*/ 37586 w 48602"/>
                <a:gd name="connsiteY0" fmla="*/ 43418 h 56703"/>
                <a:gd name="connsiteX1" fmla="*/ 11179 w 48602"/>
                <a:gd name="connsiteY1" fmla="*/ 43418 h 56703"/>
                <a:gd name="connsiteX2" fmla="*/ 5103 w 48602"/>
                <a:gd name="connsiteY2" fmla="*/ 60186 h 56703"/>
                <a:gd name="connsiteX3" fmla="*/ 0 w 48602"/>
                <a:gd name="connsiteY3" fmla="*/ 60186 h 56703"/>
                <a:gd name="connsiteX4" fmla="*/ 22114 w 48602"/>
                <a:gd name="connsiteY4" fmla="*/ 0 h 56703"/>
                <a:gd name="connsiteX5" fmla="*/ 26812 w 48602"/>
                <a:gd name="connsiteY5" fmla="*/ 0 h 56703"/>
                <a:gd name="connsiteX6" fmla="*/ 48765 w 48602"/>
                <a:gd name="connsiteY6" fmla="*/ 60186 h 56703"/>
                <a:gd name="connsiteX7" fmla="*/ 43661 w 48602"/>
                <a:gd name="connsiteY7" fmla="*/ 60186 h 56703"/>
                <a:gd name="connsiteX8" fmla="*/ 37586 w 48602"/>
                <a:gd name="connsiteY8" fmla="*/ 43418 h 56703"/>
                <a:gd name="connsiteX9" fmla="*/ 12718 w 48602"/>
                <a:gd name="connsiteY9" fmla="*/ 38963 h 56703"/>
                <a:gd name="connsiteX10" fmla="*/ 35966 w 48602"/>
                <a:gd name="connsiteY10" fmla="*/ 38963 h 56703"/>
                <a:gd name="connsiteX11" fmla="*/ 24544 w 48602"/>
                <a:gd name="connsiteY11" fmla="*/ 7047 h 56703"/>
                <a:gd name="connsiteX12" fmla="*/ 24301 w 48602"/>
                <a:gd name="connsiteY12" fmla="*/ 7047 h 56703"/>
                <a:gd name="connsiteX13" fmla="*/ 12718 w 48602"/>
                <a:gd name="connsiteY13" fmla="*/ 38963 h 5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02" h="56703">
                  <a:moveTo>
                    <a:pt x="37586" y="43418"/>
                  </a:moveTo>
                  <a:lnTo>
                    <a:pt x="11179" y="43418"/>
                  </a:lnTo>
                  <a:lnTo>
                    <a:pt x="5103" y="60186"/>
                  </a:lnTo>
                  <a:lnTo>
                    <a:pt x="0" y="60186"/>
                  </a:lnTo>
                  <a:lnTo>
                    <a:pt x="22114" y="0"/>
                  </a:lnTo>
                  <a:lnTo>
                    <a:pt x="26812" y="0"/>
                  </a:lnTo>
                  <a:lnTo>
                    <a:pt x="48765" y="60186"/>
                  </a:lnTo>
                  <a:lnTo>
                    <a:pt x="43661" y="60186"/>
                  </a:lnTo>
                  <a:lnTo>
                    <a:pt x="37586" y="43418"/>
                  </a:lnTo>
                  <a:close/>
                  <a:moveTo>
                    <a:pt x="12718" y="38963"/>
                  </a:moveTo>
                  <a:lnTo>
                    <a:pt x="35966" y="38963"/>
                  </a:lnTo>
                  <a:lnTo>
                    <a:pt x="24544" y="7047"/>
                  </a:lnTo>
                  <a:lnTo>
                    <a:pt x="24301" y="7047"/>
                  </a:lnTo>
                  <a:lnTo>
                    <a:pt x="12718" y="38963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26340F7F-E79A-49F2-BCA3-55C4B315F55B}"/>
                </a:ext>
              </a:extLst>
            </p:cNvPr>
            <p:cNvSpPr/>
            <p:nvPr/>
          </p:nvSpPr>
          <p:spPr>
            <a:xfrm>
              <a:off x="1330196" y="3842045"/>
              <a:ext cx="24301" cy="64804"/>
            </a:xfrm>
            <a:custGeom>
              <a:avLst/>
              <a:gdLst>
                <a:gd name="connsiteX0" fmla="*/ 7371 w 24301"/>
                <a:gd name="connsiteY0" fmla="*/ 65371 h 64803"/>
                <a:gd name="connsiteX1" fmla="*/ 7371 w 24301"/>
                <a:gd name="connsiteY1" fmla="*/ 24706 h 64803"/>
                <a:gd name="connsiteX2" fmla="*/ 0 w 24301"/>
                <a:gd name="connsiteY2" fmla="*/ 24706 h 64803"/>
                <a:gd name="connsiteX3" fmla="*/ 0 w 24301"/>
                <a:gd name="connsiteY3" fmla="*/ 20656 h 64803"/>
                <a:gd name="connsiteX4" fmla="*/ 7371 w 24301"/>
                <a:gd name="connsiteY4" fmla="*/ 20656 h 64803"/>
                <a:gd name="connsiteX5" fmla="*/ 7371 w 24301"/>
                <a:gd name="connsiteY5" fmla="*/ 14095 h 64803"/>
                <a:gd name="connsiteX6" fmla="*/ 10774 w 24301"/>
                <a:gd name="connsiteY6" fmla="*/ 3645 h 64803"/>
                <a:gd name="connsiteX7" fmla="*/ 20251 w 24301"/>
                <a:gd name="connsiteY7" fmla="*/ 0 h 64803"/>
                <a:gd name="connsiteX8" fmla="*/ 23005 w 24301"/>
                <a:gd name="connsiteY8" fmla="*/ 243 h 64803"/>
                <a:gd name="connsiteX9" fmla="*/ 25921 w 24301"/>
                <a:gd name="connsiteY9" fmla="*/ 810 h 64803"/>
                <a:gd name="connsiteX10" fmla="*/ 25273 w 24301"/>
                <a:gd name="connsiteY10" fmla="*/ 4860 h 64803"/>
                <a:gd name="connsiteX11" fmla="*/ 23248 w 24301"/>
                <a:gd name="connsiteY11" fmla="*/ 4455 h 64803"/>
                <a:gd name="connsiteX12" fmla="*/ 20818 w 24301"/>
                <a:gd name="connsiteY12" fmla="*/ 4293 h 64803"/>
                <a:gd name="connsiteX13" fmla="*/ 14581 w 24301"/>
                <a:gd name="connsiteY13" fmla="*/ 6885 h 64803"/>
                <a:gd name="connsiteX14" fmla="*/ 12394 w 24301"/>
                <a:gd name="connsiteY14" fmla="*/ 14095 h 64803"/>
                <a:gd name="connsiteX15" fmla="*/ 12394 w 24301"/>
                <a:gd name="connsiteY15" fmla="*/ 20656 h 64803"/>
                <a:gd name="connsiteX16" fmla="*/ 22519 w 24301"/>
                <a:gd name="connsiteY16" fmla="*/ 20656 h 64803"/>
                <a:gd name="connsiteX17" fmla="*/ 22519 w 24301"/>
                <a:gd name="connsiteY17" fmla="*/ 24706 h 64803"/>
                <a:gd name="connsiteX18" fmla="*/ 12313 w 24301"/>
                <a:gd name="connsiteY18" fmla="*/ 24706 h 64803"/>
                <a:gd name="connsiteX19" fmla="*/ 12313 w 24301"/>
                <a:gd name="connsiteY19" fmla="*/ 65371 h 64803"/>
                <a:gd name="connsiteX20" fmla="*/ 7371 w 24301"/>
                <a:gd name="connsiteY20" fmla="*/ 65371 h 6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301" h="64803">
                  <a:moveTo>
                    <a:pt x="7371" y="65371"/>
                  </a:moveTo>
                  <a:lnTo>
                    <a:pt x="7371" y="24706"/>
                  </a:lnTo>
                  <a:lnTo>
                    <a:pt x="0" y="24706"/>
                  </a:lnTo>
                  <a:lnTo>
                    <a:pt x="0" y="20656"/>
                  </a:lnTo>
                  <a:lnTo>
                    <a:pt x="7371" y="20656"/>
                  </a:lnTo>
                  <a:lnTo>
                    <a:pt x="7371" y="14095"/>
                  </a:lnTo>
                  <a:cubicBezTo>
                    <a:pt x="7371" y="9640"/>
                    <a:pt x="8505" y="6156"/>
                    <a:pt x="10774" y="3645"/>
                  </a:cubicBezTo>
                  <a:cubicBezTo>
                    <a:pt x="13042" y="1215"/>
                    <a:pt x="16201" y="0"/>
                    <a:pt x="20251" y="0"/>
                  </a:cubicBezTo>
                  <a:cubicBezTo>
                    <a:pt x="21142" y="0"/>
                    <a:pt x="22033" y="81"/>
                    <a:pt x="23005" y="243"/>
                  </a:cubicBezTo>
                  <a:cubicBezTo>
                    <a:pt x="23977" y="405"/>
                    <a:pt x="24868" y="567"/>
                    <a:pt x="25921" y="810"/>
                  </a:cubicBezTo>
                  <a:lnTo>
                    <a:pt x="25273" y="4860"/>
                  </a:lnTo>
                  <a:cubicBezTo>
                    <a:pt x="24625" y="4698"/>
                    <a:pt x="23896" y="4536"/>
                    <a:pt x="23248" y="4455"/>
                  </a:cubicBezTo>
                  <a:cubicBezTo>
                    <a:pt x="22600" y="4374"/>
                    <a:pt x="21709" y="4293"/>
                    <a:pt x="20818" y="4293"/>
                  </a:cubicBezTo>
                  <a:cubicBezTo>
                    <a:pt x="18145" y="4293"/>
                    <a:pt x="16039" y="5184"/>
                    <a:pt x="14581" y="6885"/>
                  </a:cubicBezTo>
                  <a:cubicBezTo>
                    <a:pt x="13123" y="8586"/>
                    <a:pt x="12394" y="11017"/>
                    <a:pt x="12394" y="14095"/>
                  </a:cubicBezTo>
                  <a:lnTo>
                    <a:pt x="12394" y="20656"/>
                  </a:lnTo>
                  <a:lnTo>
                    <a:pt x="22519" y="20656"/>
                  </a:lnTo>
                  <a:lnTo>
                    <a:pt x="22519" y="24706"/>
                  </a:lnTo>
                  <a:lnTo>
                    <a:pt x="12313" y="24706"/>
                  </a:lnTo>
                  <a:lnTo>
                    <a:pt x="12313" y="65371"/>
                  </a:lnTo>
                  <a:lnTo>
                    <a:pt x="7371" y="65371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62DEF98A-28CA-4B51-A836-9BCD60178512}"/>
                </a:ext>
              </a:extLst>
            </p:cNvPr>
            <p:cNvSpPr/>
            <p:nvPr/>
          </p:nvSpPr>
          <p:spPr>
            <a:xfrm>
              <a:off x="1356442" y="3851199"/>
              <a:ext cx="16201" cy="56703"/>
            </a:xfrm>
            <a:custGeom>
              <a:avLst/>
              <a:gdLst>
                <a:gd name="connsiteX0" fmla="*/ 12637 w 16200"/>
                <a:gd name="connsiteY0" fmla="*/ 0 h 56703"/>
                <a:gd name="connsiteX1" fmla="*/ 12637 w 16200"/>
                <a:gd name="connsiteY1" fmla="*/ 11422 h 56703"/>
                <a:gd name="connsiteX2" fmla="*/ 22438 w 16200"/>
                <a:gd name="connsiteY2" fmla="*/ 11422 h 56703"/>
                <a:gd name="connsiteX3" fmla="*/ 22438 w 16200"/>
                <a:gd name="connsiteY3" fmla="*/ 15472 h 56703"/>
                <a:gd name="connsiteX4" fmla="*/ 12637 w 16200"/>
                <a:gd name="connsiteY4" fmla="*/ 15472 h 56703"/>
                <a:gd name="connsiteX5" fmla="*/ 12637 w 16200"/>
                <a:gd name="connsiteY5" fmla="*/ 44633 h 56703"/>
                <a:gd name="connsiteX6" fmla="*/ 14257 w 16200"/>
                <a:gd name="connsiteY6" fmla="*/ 50871 h 56703"/>
                <a:gd name="connsiteX7" fmla="*/ 18469 w 16200"/>
                <a:gd name="connsiteY7" fmla="*/ 52734 h 56703"/>
                <a:gd name="connsiteX8" fmla="*/ 20251 w 16200"/>
                <a:gd name="connsiteY8" fmla="*/ 52653 h 56703"/>
                <a:gd name="connsiteX9" fmla="*/ 22276 w 16200"/>
                <a:gd name="connsiteY9" fmla="*/ 52329 h 56703"/>
                <a:gd name="connsiteX10" fmla="*/ 23005 w 16200"/>
                <a:gd name="connsiteY10" fmla="*/ 55974 h 56703"/>
                <a:gd name="connsiteX11" fmla="*/ 20575 w 16200"/>
                <a:gd name="connsiteY11" fmla="*/ 56784 h 56703"/>
                <a:gd name="connsiteX12" fmla="*/ 17659 w 16200"/>
                <a:gd name="connsiteY12" fmla="*/ 57108 h 56703"/>
                <a:gd name="connsiteX13" fmla="*/ 10288 w 16200"/>
                <a:gd name="connsiteY13" fmla="*/ 54111 h 56703"/>
                <a:gd name="connsiteX14" fmla="*/ 7695 w 16200"/>
                <a:gd name="connsiteY14" fmla="*/ 44714 h 56703"/>
                <a:gd name="connsiteX15" fmla="*/ 7695 w 16200"/>
                <a:gd name="connsiteY15" fmla="*/ 15553 h 56703"/>
                <a:gd name="connsiteX16" fmla="*/ 0 w 16200"/>
                <a:gd name="connsiteY16" fmla="*/ 15553 h 56703"/>
                <a:gd name="connsiteX17" fmla="*/ 0 w 16200"/>
                <a:gd name="connsiteY17" fmla="*/ 11503 h 56703"/>
                <a:gd name="connsiteX18" fmla="*/ 7695 w 16200"/>
                <a:gd name="connsiteY18" fmla="*/ 11503 h 56703"/>
                <a:gd name="connsiteX19" fmla="*/ 7695 w 16200"/>
                <a:gd name="connsiteY19" fmla="*/ 81 h 56703"/>
                <a:gd name="connsiteX20" fmla="*/ 12637 w 16200"/>
                <a:gd name="connsiteY20" fmla="*/ 81 h 5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200" h="56703">
                  <a:moveTo>
                    <a:pt x="12637" y="0"/>
                  </a:moveTo>
                  <a:lnTo>
                    <a:pt x="12637" y="11422"/>
                  </a:lnTo>
                  <a:lnTo>
                    <a:pt x="22438" y="11422"/>
                  </a:lnTo>
                  <a:lnTo>
                    <a:pt x="22438" y="15472"/>
                  </a:lnTo>
                  <a:lnTo>
                    <a:pt x="12637" y="15472"/>
                  </a:lnTo>
                  <a:lnTo>
                    <a:pt x="12637" y="44633"/>
                  </a:lnTo>
                  <a:cubicBezTo>
                    <a:pt x="12637" y="47550"/>
                    <a:pt x="13204" y="49656"/>
                    <a:pt x="14257" y="50871"/>
                  </a:cubicBezTo>
                  <a:cubicBezTo>
                    <a:pt x="15310" y="52086"/>
                    <a:pt x="16768" y="52734"/>
                    <a:pt x="18469" y="52734"/>
                  </a:cubicBezTo>
                  <a:cubicBezTo>
                    <a:pt x="19036" y="52734"/>
                    <a:pt x="19684" y="52734"/>
                    <a:pt x="20251" y="52653"/>
                  </a:cubicBezTo>
                  <a:cubicBezTo>
                    <a:pt x="20818" y="52572"/>
                    <a:pt x="21466" y="52491"/>
                    <a:pt x="22276" y="52329"/>
                  </a:cubicBezTo>
                  <a:lnTo>
                    <a:pt x="23005" y="55974"/>
                  </a:lnTo>
                  <a:cubicBezTo>
                    <a:pt x="22357" y="56298"/>
                    <a:pt x="21547" y="56541"/>
                    <a:pt x="20575" y="56784"/>
                  </a:cubicBezTo>
                  <a:cubicBezTo>
                    <a:pt x="19603" y="57027"/>
                    <a:pt x="18631" y="57108"/>
                    <a:pt x="17659" y="57108"/>
                  </a:cubicBezTo>
                  <a:cubicBezTo>
                    <a:pt x="14500" y="57108"/>
                    <a:pt x="12070" y="56136"/>
                    <a:pt x="10288" y="54111"/>
                  </a:cubicBezTo>
                  <a:cubicBezTo>
                    <a:pt x="8505" y="52086"/>
                    <a:pt x="7695" y="49008"/>
                    <a:pt x="7695" y="44714"/>
                  </a:cubicBezTo>
                  <a:lnTo>
                    <a:pt x="7695" y="15553"/>
                  </a:lnTo>
                  <a:lnTo>
                    <a:pt x="0" y="15553"/>
                  </a:lnTo>
                  <a:lnTo>
                    <a:pt x="0" y="11503"/>
                  </a:lnTo>
                  <a:lnTo>
                    <a:pt x="7695" y="11503"/>
                  </a:lnTo>
                  <a:lnTo>
                    <a:pt x="7695" y="81"/>
                  </a:lnTo>
                  <a:lnTo>
                    <a:pt x="12637" y="81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F3B26B01-7466-4673-A57D-AECA27C027FB}"/>
                </a:ext>
              </a:extLst>
            </p:cNvPr>
            <p:cNvSpPr/>
            <p:nvPr/>
          </p:nvSpPr>
          <p:spPr>
            <a:xfrm>
              <a:off x="1386008" y="3861729"/>
              <a:ext cx="32402" cy="40502"/>
            </a:xfrm>
            <a:custGeom>
              <a:avLst/>
              <a:gdLst>
                <a:gd name="connsiteX0" fmla="*/ 19522 w 32401"/>
                <a:gd name="connsiteY0" fmla="*/ 46497 h 40502"/>
                <a:gd name="connsiteX1" fmla="*/ 5427 w 32401"/>
                <a:gd name="connsiteY1" fmla="*/ 40340 h 40502"/>
                <a:gd name="connsiteX2" fmla="*/ 0 w 32401"/>
                <a:gd name="connsiteY2" fmla="*/ 24544 h 40502"/>
                <a:gd name="connsiteX3" fmla="*/ 0 w 32401"/>
                <a:gd name="connsiteY3" fmla="*/ 22276 h 40502"/>
                <a:gd name="connsiteX4" fmla="*/ 5508 w 32401"/>
                <a:gd name="connsiteY4" fmla="*/ 6318 h 40502"/>
                <a:gd name="connsiteX5" fmla="*/ 19117 w 32401"/>
                <a:gd name="connsiteY5" fmla="*/ 0 h 40502"/>
                <a:gd name="connsiteX6" fmla="*/ 31673 w 32401"/>
                <a:gd name="connsiteY6" fmla="*/ 5265 h 40502"/>
                <a:gd name="connsiteX7" fmla="*/ 36128 w 32401"/>
                <a:gd name="connsiteY7" fmla="*/ 19360 h 40502"/>
                <a:gd name="connsiteX8" fmla="*/ 36128 w 32401"/>
                <a:gd name="connsiteY8" fmla="*/ 23167 h 40502"/>
                <a:gd name="connsiteX9" fmla="*/ 5022 w 32401"/>
                <a:gd name="connsiteY9" fmla="*/ 23167 h 40502"/>
                <a:gd name="connsiteX10" fmla="*/ 5022 w 32401"/>
                <a:gd name="connsiteY10" fmla="*/ 24544 h 40502"/>
                <a:gd name="connsiteX11" fmla="*/ 8910 w 32401"/>
                <a:gd name="connsiteY11" fmla="*/ 37262 h 40502"/>
                <a:gd name="connsiteX12" fmla="*/ 19603 w 32401"/>
                <a:gd name="connsiteY12" fmla="*/ 42284 h 40502"/>
                <a:gd name="connsiteX13" fmla="*/ 27136 w 32401"/>
                <a:gd name="connsiteY13" fmla="*/ 40907 h 40502"/>
                <a:gd name="connsiteX14" fmla="*/ 32807 w 32401"/>
                <a:gd name="connsiteY14" fmla="*/ 37262 h 40502"/>
                <a:gd name="connsiteX15" fmla="*/ 34913 w 32401"/>
                <a:gd name="connsiteY15" fmla="*/ 40664 h 40502"/>
                <a:gd name="connsiteX16" fmla="*/ 28757 w 32401"/>
                <a:gd name="connsiteY16" fmla="*/ 44795 h 40502"/>
                <a:gd name="connsiteX17" fmla="*/ 19522 w 32401"/>
                <a:gd name="connsiteY17" fmla="*/ 46497 h 40502"/>
                <a:gd name="connsiteX18" fmla="*/ 19117 w 32401"/>
                <a:gd name="connsiteY18" fmla="*/ 4293 h 40502"/>
                <a:gd name="connsiteX19" fmla="*/ 9721 w 32401"/>
                <a:gd name="connsiteY19" fmla="*/ 8424 h 40502"/>
                <a:gd name="connsiteX20" fmla="*/ 5427 w 32401"/>
                <a:gd name="connsiteY20" fmla="*/ 18793 h 40502"/>
                <a:gd name="connsiteX21" fmla="*/ 5589 w 32401"/>
                <a:gd name="connsiteY21" fmla="*/ 19036 h 40502"/>
                <a:gd name="connsiteX22" fmla="*/ 31187 w 32401"/>
                <a:gd name="connsiteY22" fmla="*/ 19036 h 40502"/>
                <a:gd name="connsiteX23" fmla="*/ 31187 w 32401"/>
                <a:gd name="connsiteY23" fmla="*/ 17983 h 40502"/>
                <a:gd name="connsiteX24" fmla="*/ 28028 w 32401"/>
                <a:gd name="connsiteY24" fmla="*/ 8181 h 40502"/>
                <a:gd name="connsiteX25" fmla="*/ 19117 w 32401"/>
                <a:gd name="connsiteY25" fmla="*/ 4293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401" h="40502">
                  <a:moveTo>
                    <a:pt x="19522" y="46497"/>
                  </a:moveTo>
                  <a:cubicBezTo>
                    <a:pt x="13771" y="46497"/>
                    <a:pt x="9073" y="44471"/>
                    <a:pt x="5427" y="40340"/>
                  </a:cubicBezTo>
                  <a:cubicBezTo>
                    <a:pt x="1782" y="36290"/>
                    <a:pt x="0" y="31025"/>
                    <a:pt x="0" y="24544"/>
                  </a:cubicBezTo>
                  <a:lnTo>
                    <a:pt x="0" y="22276"/>
                  </a:lnTo>
                  <a:cubicBezTo>
                    <a:pt x="0" y="15796"/>
                    <a:pt x="1863" y="10531"/>
                    <a:pt x="5508" y="6318"/>
                  </a:cubicBezTo>
                  <a:cubicBezTo>
                    <a:pt x="9154" y="2106"/>
                    <a:pt x="13690" y="0"/>
                    <a:pt x="19117" y="0"/>
                  </a:cubicBezTo>
                  <a:cubicBezTo>
                    <a:pt x="24544" y="0"/>
                    <a:pt x="28757" y="1782"/>
                    <a:pt x="31673" y="5265"/>
                  </a:cubicBezTo>
                  <a:cubicBezTo>
                    <a:pt x="34670" y="8748"/>
                    <a:pt x="36128" y="13447"/>
                    <a:pt x="36128" y="19360"/>
                  </a:cubicBezTo>
                  <a:lnTo>
                    <a:pt x="36128" y="23167"/>
                  </a:lnTo>
                  <a:lnTo>
                    <a:pt x="5022" y="23167"/>
                  </a:lnTo>
                  <a:lnTo>
                    <a:pt x="5022" y="24544"/>
                  </a:lnTo>
                  <a:cubicBezTo>
                    <a:pt x="5022" y="29648"/>
                    <a:pt x="6318" y="33860"/>
                    <a:pt x="8910" y="37262"/>
                  </a:cubicBezTo>
                  <a:cubicBezTo>
                    <a:pt x="11503" y="40664"/>
                    <a:pt x="15067" y="42284"/>
                    <a:pt x="19603" y="42284"/>
                  </a:cubicBezTo>
                  <a:cubicBezTo>
                    <a:pt x="22357" y="42284"/>
                    <a:pt x="24868" y="41798"/>
                    <a:pt x="27136" y="40907"/>
                  </a:cubicBezTo>
                  <a:cubicBezTo>
                    <a:pt x="29405" y="40016"/>
                    <a:pt x="31349" y="38801"/>
                    <a:pt x="32807" y="37262"/>
                  </a:cubicBezTo>
                  <a:lnTo>
                    <a:pt x="34913" y="40664"/>
                  </a:lnTo>
                  <a:cubicBezTo>
                    <a:pt x="33374" y="42284"/>
                    <a:pt x="31268" y="43661"/>
                    <a:pt x="28757" y="44795"/>
                  </a:cubicBezTo>
                  <a:cubicBezTo>
                    <a:pt x="26164" y="46011"/>
                    <a:pt x="23086" y="46497"/>
                    <a:pt x="19522" y="46497"/>
                  </a:cubicBezTo>
                  <a:close/>
                  <a:moveTo>
                    <a:pt x="19117" y="4293"/>
                  </a:moveTo>
                  <a:cubicBezTo>
                    <a:pt x="15310" y="4293"/>
                    <a:pt x="12151" y="5670"/>
                    <a:pt x="9721" y="8424"/>
                  </a:cubicBezTo>
                  <a:cubicBezTo>
                    <a:pt x="7290" y="11179"/>
                    <a:pt x="5832" y="14581"/>
                    <a:pt x="5427" y="18793"/>
                  </a:cubicBezTo>
                  <a:lnTo>
                    <a:pt x="5589" y="19036"/>
                  </a:lnTo>
                  <a:lnTo>
                    <a:pt x="31187" y="19036"/>
                  </a:lnTo>
                  <a:lnTo>
                    <a:pt x="31187" y="17983"/>
                  </a:lnTo>
                  <a:cubicBezTo>
                    <a:pt x="31187" y="14014"/>
                    <a:pt x="30134" y="10774"/>
                    <a:pt x="28028" y="8181"/>
                  </a:cubicBezTo>
                  <a:cubicBezTo>
                    <a:pt x="25921" y="5589"/>
                    <a:pt x="23005" y="4293"/>
                    <a:pt x="19117" y="4293"/>
                  </a:cubicBez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32840E3E-5256-433F-92D5-39472934FFA2}"/>
                </a:ext>
              </a:extLst>
            </p:cNvPr>
            <p:cNvSpPr/>
            <p:nvPr/>
          </p:nvSpPr>
          <p:spPr>
            <a:xfrm>
              <a:off x="1432100" y="3861729"/>
              <a:ext cx="16201" cy="40502"/>
            </a:xfrm>
            <a:custGeom>
              <a:avLst/>
              <a:gdLst>
                <a:gd name="connsiteX0" fmla="*/ 20413 w 16200"/>
                <a:gd name="connsiteY0" fmla="*/ 5184 h 40502"/>
                <a:gd name="connsiteX1" fmla="*/ 16930 w 16200"/>
                <a:gd name="connsiteY1" fmla="*/ 4941 h 40502"/>
                <a:gd name="connsiteX2" fmla="*/ 9234 w 16200"/>
                <a:gd name="connsiteY2" fmla="*/ 7533 h 40502"/>
                <a:gd name="connsiteX3" fmla="*/ 4941 w 16200"/>
                <a:gd name="connsiteY3" fmla="*/ 14743 h 40502"/>
                <a:gd name="connsiteX4" fmla="*/ 4941 w 16200"/>
                <a:gd name="connsiteY4" fmla="*/ 45605 h 40502"/>
                <a:gd name="connsiteX5" fmla="*/ 0 w 16200"/>
                <a:gd name="connsiteY5" fmla="*/ 45605 h 40502"/>
                <a:gd name="connsiteX6" fmla="*/ 0 w 16200"/>
                <a:gd name="connsiteY6" fmla="*/ 891 h 40502"/>
                <a:gd name="connsiteX7" fmla="*/ 4374 w 16200"/>
                <a:gd name="connsiteY7" fmla="*/ 891 h 40502"/>
                <a:gd name="connsiteX8" fmla="*/ 5022 w 16200"/>
                <a:gd name="connsiteY8" fmla="*/ 8343 h 40502"/>
                <a:gd name="connsiteX9" fmla="*/ 5022 w 16200"/>
                <a:gd name="connsiteY9" fmla="*/ 8829 h 40502"/>
                <a:gd name="connsiteX10" fmla="*/ 10207 w 16200"/>
                <a:gd name="connsiteY10" fmla="*/ 2349 h 40502"/>
                <a:gd name="connsiteX11" fmla="*/ 17983 w 16200"/>
                <a:gd name="connsiteY11" fmla="*/ 0 h 40502"/>
                <a:gd name="connsiteX12" fmla="*/ 19684 w 16200"/>
                <a:gd name="connsiteY12" fmla="*/ 162 h 40502"/>
                <a:gd name="connsiteX13" fmla="*/ 21061 w 16200"/>
                <a:gd name="connsiteY13" fmla="*/ 486 h 40502"/>
                <a:gd name="connsiteX14" fmla="*/ 20413 w 16200"/>
                <a:gd name="connsiteY14" fmla="*/ 5184 h 4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200" h="40502">
                  <a:moveTo>
                    <a:pt x="20413" y="5184"/>
                  </a:moveTo>
                  <a:lnTo>
                    <a:pt x="16930" y="4941"/>
                  </a:lnTo>
                  <a:cubicBezTo>
                    <a:pt x="13852" y="4941"/>
                    <a:pt x="11260" y="5832"/>
                    <a:pt x="9234" y="7533"/>
                  </a:cubicBezTo>
                  <a:cubicBezTo>
                    <a:pt x="7209" y="9316"/>
                    <a:pt x="5832" y="11665"/>
                    <a:pt x="4941" y="14743"/>
                  </a:cubicBezTo>
                  <a:lnTo>
                    <a:pt x="4941" y="45605"/>
                  </a:lnTo>
                  <a:lnTo>
                    <a:pt x="0" y="45605"/>
                  </a:lnTo>
                  <a:lnTo>
                    <a:pt x="0" y="891"/>
                  </a:lnTo>
                  <a:lnTo>
                    <a:pt x="4374" y="891"/>
                  </a:lnTo>
                  <a:lnTo>
                    <a:pt x="5022" y="8343"/>
                  </a:lnTo>
                  <a:lnTo>
                    <a:pt x="5022" y="8829"/>
                  </a:lnTo>
                  <a:cubicBezTo>
                    <a:pt x="6318" y="6075"/>
                    <a:pt x="8019" y="3888"/>
                    <a:pt x="10207" y="2349"/>
                  </a:cubicBezTo>
                  <a:cubicBezTo>
                    <a:pt x="12394" y="810"/>
                    <a:pt x="14986" y="0"/>
                    <a:pt x="17983" y="0"/>
                  </a:cubicBezTo>
                  <a:cubicBezTo>
                    <a:pt x="18550" y="0"/>
                    <a:pt x="19198" y="81"/>
                    <a:pt x="19684" y="162"/>
                  </a:cubicBezTo>
                  <a:cubicBezTo>
                    <a:pt x="20251" y="243"/>
                    <a:pt x="20656" y="324"/>
                    <a:pt x="21061" y="486"/>
                  </a:cubicBezTo>
                  <a:lnTo>
                    <a:pt x="20413" y="5184"/>
                  </a:lnTo>
                  <a:close/>
                </a:path>
              </a:pathLst>
            </a:custGeom>
            <a:solidFill>
              <a:srgbClr val="1359D5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88792DA9-2AC5-42DA-A0C5-E82728249B23}"/>
                </a:ext>
              </a:extLst>
            </p:cNvPr>
            <p:cNvSpPr/>
            <p:nvPr/>
          </p:nvSpPr>
          <p:spPr>
            <a:xfrm>
              <a:off x="2700386" y="3670316"/>
              <a:ext cx="178210" cy="202511"/>
            </a:xfrm>
            <a:custGeom>
              <a:avLst/>
              <a:gdLst>
                <a:gd name="connsiteX0" fmla="*/ 178453 w 178209"/>
                <a:gd name="connsiteY0" fmla="*/ 206075 h 202511"/>
                <a:gd name="connsiteX1" fmla="*/ 0 w 178209"/>
                <a:gd name="connsiteY1" fmla="*/ 103038 h 202511"/>
                <a:gd name="connsiteX2" fmla="*/ 178453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178453" y="206075"/>
                  </a:moveTo>
                  <a:lnTo>
                    <a:pt x="0" y="103038"/>
                  </a:lnTo>
                  <a:lnTo>
                    <a:pt x="178453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84D384D0-C956-4D4A-B0A3-2CE7D4F2B3A2}"/>
                </a:ext>
              </a:extLst>
            </p:cNvPr>
            <p:cNvSpPr/>
            <p:nvPr/>
          </p:nvSpPr>
          <p:spPr>
            <a:xfrm>
              <a:off x="4816545" y="3166712"/>
              <a:ext cx="178210" cy="202511"/>
            </a:xfrm>
            <a:custGeom>
              <a:avLst/>
              <a:gdLst>
                <a:gd name="connsiteX0" fmla="*/ 0 w 178209"/>
                <a:gd name="connsiteY0" fmla="*/ 206156 h 202511"/>
                <a:gd name="connsiteX1" fmla="*/ 178453 w 178209"/>
                <a:gd name="connsiteY1" fmla="*/ 103119 h 202511"/>
                <a:gd name="connsiteX2" fmla="*/ 0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0" y="206156"/>
                  </a:moveTo>
                  <a:lnTo>
                    <a:pt x="178453" y="103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F739460E-1EF7-4094-A2C4-433C8138C792}"/>
                </a:ext>
              </a:extLst>
            </p:cNvPr>
            <p:cNvSpPr/>
            <p:nvPr/>
          </p:nvSpPr>
          <p:spPr>
            <a:xfrm>
              <a:off x="2700386" y="3987610"/>
              <a:ext cx="178210" cy="202511"/>
            </a:xfrm>
            <a:custGeom>
              <a:avLst/>
              <a:gdLst>
                <a:gd name="connsiteX0" fmla="*/ 178453 w 178209"/>
                <a:gd name="connsiteY0" fmla="*/ 206075 h 202511"/>
                <a:gd name="connsiteX1" fmla="*/ 0 w 178209"/>
                <a:gd name="connsiteY1" fmla="*/ 103038 h 202511"/>
                <a:gd name="connsiteX2" fmla="*/ 178453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178453" y="206075"/>
                  </a:moveTo>
                  <a:lnTo>
                    <a:pt x="0" y="103038"/>
                  </a:lnTo>
                  <a:lnTo>
                    <a:pt x="178453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C7F530CE-7DC9-416F-95FB-ABDB2283839D}"/>
                </a:ext>
              </a:extLst>
            </p:cNvPr>
            <p:cNvSpPr/>
            <p:nvPr/>
          </p:nvSpPr>
          <p:spPr>
            <a:xfrm>
              <a:off x="4117720" y="4455735"/>
              <a:ext cx="178210" cy="202511"/>
            </a:xfrm>
            <a:custGeom>
              <a:avLst/>
              <a:gdLst>
                <a:gd name="connsiteX0" fmla="*/ 0 w 178209"/>
                <a:gd name="connsiteY0" fmla="*/ 206156 h 202511"/>
                <a:gd name="connsiteX1" fmla="*/ 178453 w 178209"/>
                <a:gd name="connsiteY1" fmla="*/ 103119 h 202511"/>
                <a:gd name="connsiteX2" fmla="*/ 0 w 178209"/>
                <a:gd name="connsiteY2" fmla="*/ 0 h 20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209" h="202511">
                  <a:moveTo>
                    <a:pt x="0" y="206156"/>
                  </a:moveTo>
                  <a:lnTo>
                    <a:pt x="178453" y="103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FFC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D1247DAB-E1C1-4485-9E62-66ABF718EA58}"/>
                </a:ext>
              </a:extLst>
            </p:cNvPr>
            <p:cNvSpPr/>
            <p:nvPr/>
          </p:nvSpPr>
          <p:spPr>
            <a:xfrm>
              <a:off x="4351013" y="4203163"/>
              <a:ext cx="1109760" cy="680437"/>
            </a:xfrm>
            <a:custGeom>
              <a:avLst/>
              <a:gdLst>
                <a:gd name="connsiteX0" fmla="*/ 926204 w 1109760"/>
                <a:gd name="connsiteY0" fmla="*/ 308870 h 680437"/>
                <a:gd name="connsiteX1" fmla="*/ 887565 w 1109760"/>
                <a:gd name="connsiteY1" fmla="*/ 312920 h 680437"/>
                <a:gd name="connsiteX2" fmla="*/ 887647 w 1109760"/>
                <a:gd name="connsiteY2" fmla="*/ 310814 h 680437"/>
                <a:gd name="connsiteX3" fmla="*/ 576913 w 1109760"/>
                <a:gd name="connsiteY3" fmla="*/ 0 h 680437"/>
                <a:gd name="connsiteX4" fmla="*/ 275820 w 1109760"/>
                <a:gd name="connsiteY4" fmla="*/ 233455 h 680437"/>
                <a:gd name="connsiteX5" fmla="*/ 226893 w 1109760"/>
                <a:gd name="connsiteY5" fmla="*/ 228108 h 680437"/>
                <a:gd name="connsiteX6" fmla="*/ 0 w 1109760"/>
                <a:gd name="connsiteY6" fmla="*/ 455002 h 680437"/>
                <a:gd name="connsiteX7" fmla="*/ 226893 w 1109760"/>
                <a:gd name="connsiteY7" fmla="*/ 681895 h 680437"/>
                <a:gd name="connsiteX8" fmla="*/ 926204 w 1109760"/>
                <a:gd name="connsiteY8" fmla="*/ 681895 h 680437"/>
                <a:gd name="connsiteX9" fmla="*/ 1112758 w 1109760"/>
                <a:gd name="connsiteY9" fmla="*/ 495342 h 680437"/>
                <a:gd name="connsiteX10" fmla="*/ 926204 w 1109760"/>
                <a:gd name="connsiteY10" fmla="*/ 308870 h 680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9760" h="680437">
                  <a:moveTo>
                    <a:pt x="926204" y="308870"/>
                  </a:moveTo>
                  <a:cubicBezTo>
                    <a:pt x="912920" y="308870"/>
                    <a:pt x="900040" y="310328"/>
                    <a:pt x="887565" y="312920"/>
                  </a:cubicBezTo>
                  <a:cubicBezTo>
                    <a:pt x="887565" y="312191"/>
                    <a:pt x="887647" y="311543"/>
                    <a:pt x="887647" y="310814"/>
                  </a:cubicBezTo>
                  <a:cubicBezTo>
                    <a:pt x="887647" y="139166"/>
                    <a:pt x="748481" y="0"/>
                    <a:pt x="576913" y="0"/>
                  </a:cubicBezTo>
                  <a:cubicBezTo>
                    <a:pt x="431997" y="0"/>
                    <a:pt x="310166" y="99230"/>
                    <a:pt x="275820" y="233455"/>
                  </a:cubicBezTo>
                  <a:cubicBezTo>
                    <a:pt x="260024" y="230052"/>
                    <a:pt x="243661" y="228108"/>
                    <a:pt x="226893" y="228108"/>
                  </a:cubicBezTo>
                  <a:cubicBezTo>
                    <a:pt x="101579" y="228108"/>
                    <a:pt x="0" y="329688"/>
                    <a:pt x="0" y="455002"/>
                  </a:cubicBezTo>
                  <a:cubicBezTo>
                    <a:pt x="0" y="580316"/>
                    <a:pt x="101579" y="681895"/>
                    <a:pt x="226893" y="681895"/>
                  </a:cubicBezTo>
                  <a:lnTo>
                    <a:pt x="926204" y="681895"/>
                  </a:lnTo>
                  <a:cubicBezTo>
                    <a:pt x="1029242" y="681895"/>
                    <a:pt x="1112758" y="598380"/>
                    <a:pt x="1112758" y="495342"/>
                  </a:cubicBezTo>
                  <a:cubicBezTo>
                    <a:pt x="1112758" y="392385"/>
                    <a:pt x="1029242" y="308870"/>
                    <a:pt x="926204" y="308870"/>
                  </a:cubicBezTo>
                  <a:close/>
                </a:path>
              </a:pathLst>
            </a:custGeom>
            <a:solidFill>
              <a:srgbClr val="7FCCEF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C982009C-F0A7-4A67-8EB0-365094986AC1}"/>
                </a:ext>
              </a:extLst>
            </p:cNvPr>
            <p:cNvSpPr/>
            <p:nvPr/>
          </p:nvSpPr>
          <p:spPr>
            <a:xfrm>
              <a:off x="4584873" y="4527343"/>
              <a:ext cx="623734" cy="356419"/>
            </a:xfrm>
            <a:custGeom>
              <a:avLst/>
              <a:gdLst>
                <a:gd name="connsiteX0" fmla="*/ 288943 w 623733"/>
                <a:gd name="connsiteY0" fmla="*/ 22681 h 356419"/>
                <a:gd name="connsiteX1" fmla="*/ 286108 w 623733"/>
                <a:gd name="connsiteY1" fmla="*/ 25516 h 356419"/>
                <a:gd name="connsiteX2" fmla="*/ 283192 w 623733"/>
                <a:gd name="connsiteY2" fmla="*/ 22681 h 356419"/>
                <a:gd name="connsiteX3" fmla="*/ 262616 w 623733"/>
                <a:gd name="connsiteY3" fmla="*/ 2025 h 356419"/>
                <a:gd name="connsiteX4" fmla="*/ 257432 w 623733"/>
                <a:gd name="connsiteY4" fmla="*/ 0 h 356419"/>
                <a:gd name="connsiteX5" fmla="*/ 86351 w 623733"/>
                <a:gd name="connsiteY5" fmla="*/ 0 h 356419"/>
                <a:gd name="connsiteX6" fmla="*/ 69502 w 623733"/>
                <a:gd name="connsiteY6" fmla="*/ 16849 h 356419"/>
                <a:gd name="connsiteX7" fmla="*/ 0 w 623733"/>
                <a:gd name="connsiteY7" fmla="*/ 86351 h 356419"/>
                <a:gd name="connsiteX8" fmla="*/ 229972 w 623733"/>
                <a:gd name="connsiteY8" fmla="*/ 357796 h 356419"/>
                <a:gd name="connsiteX9" fmla="*/ 624220 w 623733"/>
                <a:gd name="connsiteY9" fmla="*/ 357796 h 356419"/>
                <a:gd name="connsiteX10" fmla="*/ 288943 w 623733"/>
                <a:gd name="connsiteY10" fmla="*/ 22681 h 35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3733" h="356419">
                  <a:moveTo>
                    <a:pt x="288943" y="22681"/>
                  </a:moveTo>
                  <a:lnTo>
                    <a:pt x="286108" y="25516"/>
                  </a:lnTo>
                  <a:lnTo>
                    <a:pt x="283192" y="22681"/>
                  </a:lnTo>
                  <a:lnTo>
                    <a:pt x="262616" y="2025"/>
                  </a:lnTo>
                  <a:cubicBezTo>
                    <a:pt x="261320" y="729"/>
                    <a:pt x="259457" y="0"/>
                    <a:pt x="257432" y="0"/>
                  </a:cubicBezTo>
                  <a:lnTo>
                    <a:pt x="86351" y="0"/>
                  </a:lnTo>
                  <a:lnTo>
                    <a:pt x="69502" y="16849"/>
                  </a:lnTo>
                  <a:lnTo>
                    <a:pt x="0" y="86351"/>
                  </a:lnTo>
                  <a:lnTo>
                    <a:pt x="229972" y="357796"/>
                  </a:lnTo>
                  <a:lnTo>
                    <a:pt x="624220" y="357796"/>
                  </a:lnTo>
                  <a:lnTo>
                    <a:pt x="288943" y="22681"/>
                  </a:lnTo>
                  <a:close/>
                </a:path>
              </a:pathLst>
            </a:custGeom>
            <a:solidFill>
              <a:srgbClr val="349AD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F3FCCC45-D5C6-437B-9E35-C9F0BD3211D4}"/>
                </a:ext>
              </a:extLst>
            </p:cNvPr>
            <p:cNvSpPr/>
            <p:nvPr/>
          </p:nvSpPr>
          <p:spPr>
            <a:xfrm>
              <a:off x="4298603" y="4693483"/>
              <a:ext cx="518428" cy="24301"/>
            </a:xfrm>
            <a:custGeom>
              <a:avLst/>
              <a:gdLst>
                <a:gd name="connsiteX0" fmla="*/ 0 w 518428"/>
                <a:gd name="connsiteY0" fmla="*/ 0 h 24301"/>
                <a:gd name="connsiteX1" fmla="*/ 520292 w 518428"/>
                <a:gd name="connsiteY1" fmla="*/ 0 h 24301"/>
                <a:gd name="connsiteX2" fmla="*/ 520292 w 518428"/>
                <a:gd name="connsiteY2" fmla="*/ 25516 h 24301"/>
                <a:gd name="connsiteX3" fmla="*/ 0 w 518428"/>
                <a:gd name="connsiteY3" fmla="*/ 25516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428" h="24301">
                  <a:moveTo>
                    <a:pt x="0" y="0"/>
                  </a:moveTo>
                  <a:lnTo>
                    <a:pt x="520292" y="0"/>
                  </a:lnTo>
                  <a:lnTo>
                    <a:pt x="520292" y="25516"/>
                  </a:lnTo>
                  <a:lnTo>
                    <a:pt x="0" y="2551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B2C2A1AA-D015-469E-AFFE-5CF2872088F8}"/>
                </a:ext>
              </a:extLst>
            </p:cNvPr>
            <p:cNvSpPr/>
            <p:nvPr/>
          </p:nvSpPr>
          <p:spPr>
            <a:xfrm>
              <a:off x="4267902" y="4527262"/>
              <a:ext cx="575131" cy="162009"/>
            </a:xfrm>
            <a:custGeom>
              <a:avLst/>
              <a:gdLst>
                <a:gd name="connsiteX0" fmla="*/ 581774 w 575131"/>
                <a:gd name="connsiteY0" fmla="*/ 159012 h 162008"/>
                <a:gd name="connsiteX1" fmla="*/ 574564 w 575131"/>
                <a:gd name="connsiteY1" fmla="*/ 166221 h 162008"/>
                <a:gd name="connsiteX2" fmla="*/ 7209 w 575131"/>
                <a:gd name="connsiteY2" fmla="*/ 166221 h 162008"/>
                <a:gd name="connsiteX3" fmla="*/ 0 w 575131"/>
                <a:gd name="connsiteY3" fmla="*/ 159012 h 162008"/>
                <a:gd name="connsiteX4" fmla="*/ 0 w 575131"/>
                <a:gd name="connsiteY4" fmla="*/ 7290 h 162008"/>
                <a:gd name="connsiteX5" fmla="*/ 7209 w 575131"/>
                <a:gd name="connsiteY5" fmla="*/ 0 h 162008"/>
                <a:gd name="connsiteX6" fmla="*/ 574564 w 575131"/>
                <a:gd name="connsiteY6" fmla="*/ 0 h 162008"/>
                <a:gd name="connsiteX7" fmla="*/ 581774 w 575131"/>
                <a:gd name="connsiteY7" fmla="*/ 7290 h 162008"/>
                <a:gd name="connsiteX8" fmla="*/ 581774 w 575131"/>
                <a:gd name="connsiteY8" fmla="*/ 159012 h 16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131" h="162008">
                  <a:moveTo>
                    <a:pt x="581774" y="159012"/>
                  </a:moveTo>
                  <a:cubicBezTo>
                    <a:pt x="581774" y="162981"/>
                    <a:pt x="578533" y="166221"/>
                    <a:pt x="574564" y="166221"/>
                  </a:cubicBezTo>
                  <a:lnTo>
                    <a:pt x="7209" y="166221"/>
                  </a:lnTo>
                  <a:cubicBezTo>
                    <a:pt x="3240" y="166221"/>
                    <a:pt x="0" y="162981"/>
                    <a:pt x="0" y="159012"/>
                  </a:cubicBezTo>
                  <a:lnTo>
                    <a:pt x="0" y="7290"/>
                  </a:lnTo>
                  <a:cubicBezTo>
                    <a:pt x="0" y="3321"/>
                    <a:pt x="3240" y="0"/>
                    <a:pt x="7209" y="0"/>
                  </a:cubicBezTo>
                  <a:lnTo>
                    <a:pt x="574564" y="0"/>
                  </a:lnTo>
                  <a:cubicBezTo>
                    <a:pt x="578533" y="0"/>
                    <a:pt x="581774" y="3240"/>
                    <a:pt x="581774" y="7290"/>
                  </a:cubicBezTo>
                  <a:lnTo>
                    <a:pt x="581774" y="159012"/>
                  </a:lnTo>
                  <a:close/>
                </a:path>
              </a:pathLst>
            </a:custGeom>
            <a:solidFill>
              <a:srgbClr val="9AA5A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67C4FF85-8B3D-4532-8601-1DCCDC853E19}"/>
                </a:ext>
              </a:extLst>
            </p:cNvPr>
            <p:cNvSpPr/>
            <p:nvPr/>
          </p:nvSpPr>
          <p:spPr>
            <a:xfrm>
              <a:off x="4284751" y="4544192"/>
              <a:ext cx="542730" cy="129607"/>
            </a:xfrm>
            <a:custGeom>
              <a:avLst/>
              <a:gdLst>
                <a:gd name="connsiteX0" fmla="*/ 0 w 542729"/>
                <a:gd name="connsiteY0" fmla="*/ 0 h 129607"/>
                <a:gd name="connsiteX1" fmla="*/ 547995 w 542729"/>
                <a:gd name="connsiteY1" fmla="*/ 0 h 129607"/>
                <a:gd name="connsiteX2" fmla="*/ 547995 w 542729"/>
                <a:gd name="connsiteY2" fmla="*/ 132361 h 129607"/>
                <a:gd name="connsiteX3" fmla="*/ 0 w 542729"/>
                <a:gd name="connsiteY3" fmla="*/ 132361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729" h="129607">
                  <a:moveTo>
                    <a:pt x="0" y="0"/>
                  </a:moveTo>
                  <a:lnTo>
                    <a:pt x="547995" y="0"/>
                  </a:lnTo>
                  <a:lnTo>
                    <a:pt x="547995" y="132361"/>
                  </a:lnTo>
                  <a:lnTo>
                    <a:pt x="0" y="132361"/>
                  </a:ln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148131F3-B6FC-4EFA-90DE-60738B9B0BDC}"/>
                </a:ext>
              </a:extLst>
            </p:cNvPr>
            <p:cNvSpPr/>
            <p:nvPr/>
          </p:nvSpPr>
          <p:spPr>
            <a:xfrm>
              <a:off x="4765431" y="4595143"/>
              <a:ext cx="24301" cy="24301"/>
            </a:xfrm>
            <a:custGeom>
              <a:avLst/>
              <a:gdLst>
                <a:gd name="connsiteX0" fmla="*/ 30458 w 24301"/>
                <a:gd name="connsiteY0" fmla="*/ 15229 h 24301"/>
                <a:gd name="connsiteX1" fmla="*/ 15229 w 24301"/>
                <a:gd name="connsiteY1" fmla="*/ 30539 h 24301"/>
                <a:gd name="connsiteX2" fmla="*/ 0 w 24301"/>
                <a:gd name="connsiteY2" fmla="*/ 15229 h 24301"/>
                <a:gd name="connsiteX3" fmla="*/ 15229 w 24301"/>
                <a:gd name="connsiteY3" fmla="*/ 0 h 24301"/>
                <a:gd name="connsiteX4" fmla="*/ 30458 w 24301"/>
                <a:gd name="connsiteY4" fmla="*/ 15229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01" h="24301">
                  <a:moveTo>
                    <a:pt x="30458" y="15229"/>
                  </a:moveTo>
                  <a:cubicBezTo>
                    <a:pt x="30458" y="23653"/>
                    <a:pt x="23654" y="30539"/>
                    <a:pt x="15229" y="30539"/>
                  </a:cubicBezTo>
                  <a:cubicBezTo>
                    <a:pt x="6805" y="30539"/>
                    <a:pt x="0" y="23734"/>
                    <a:pt x="0" y="15229"/>
                  </a:cubicBezTo>
                  <a:cubicBezTo>
                    <a:pt x="0" y="6804"/>
                    <a:pt x="6805" y="0"/>
                    <a:pt x="15229" y="0"/>
                  </a:cubicBezTo>
                  <a:cubicBezTo>
                    <a:pt x="23654" y="0"/>
                    <a:pt x="30458" y="6804"/>
                    <a:pt x="30458" y="15229"/>
                  </a:cubicBez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60F7FBDE-157E-4EF1-A915-A42CC62D317B}"/>
                </a:ext>
              </a:extLst>
            </p:cNvPr>
            <p:cNvSpPr/>
            <p:nvPr/>
          </p:nvSpPr>
          <p:spPr>
            <a:xfrm>
              <a:off x="4342426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BB87C5C2-3AB6-4385-A1CB-D08894F5988F}"/>
                </a:ext>
              </a:extLst>
            </p:cNvPr>
            <p:cNvSpPr/>
            <p:nvPr/>
          </p:nvSpPr>
          <p:spPr>
            <a:xfrm>
              <a:off x="4383820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BE4C144B-7AFF-4277-979D-8055192A6722}"/>
                </a:ext>
              </a:extLst>
            </p:cNvPr>
            <p:cNvSpPr/>
            <p:nvPr/>
          </p:nvSpPr>
          <p:spPr>
            <a:xfrm>
              <a:off x="4425132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1F69E8CD-C6EB-4C48-B9B3-BF1720FA8802}"/>
                </a:ext>
              </a:extLst>
            </p:cNvPr>
            <p:cNvSpPr/>
            <p:nvPr/>
          </p:nvSpPr>
          <p:spPr>
            <a:xfrm>
              <a:off x="4466444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64A70736-56F7-4C89-B596-C8BDE0FF340B}"/>
                </a:ext>
              </a:extLst>
            </p:cNvPr>
            <p:cNvSpPr/>
            <p:nvPr/>
          </p:nvSpPr>
          <p:spPr>
            <a:xfrm>
              <a:off x="4507837" y="4577565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0D19544D-DEE5-42D5-BD23-07B1970403E5}"/>
                </a:ext>
              </a:extLst>
            </p:cNvPr>
            <p:cNvSpPr/>
            <p:nvPr/>
          </p:nvSpPr>
          <p:spPr>
            <a:xfrm>
              <a:off x="4342426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FCC35F7C-9F8C-4F6E-A488-391D6C718E7C}"/>
                </a:ext>
              </a:extLst>
            </p:cNvPr>
            <p:cNvSpPr/>
            <p:nvPr/>
          </p:nvSpPr>
          <p:spPr>
            <a:xfrm>
              <a:off x="4383820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2338F501-4E81-4C3C-A863-BF72F23E77E5}"/>
                </a:ext>
              </a:extLst>
            </p:cNvPr>
            <p:cNvSpPr/>
            <p:nvPr/>
          </p:nvSpPr>
          <p:spPr>
            <a:xfrm>
              <a:off x="4425132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31CC2797-2169-4EED-B4F3-CEFB840D97D2}"/>
                </a:ext>
              </a:extLst>
            </p:cNvPr>
            <p:cNvSpPr/>
            <p:nvPr/>
          </p:nvSpPr>
          <p:spPr>
            <a:xfrm>
              <a:off x="4466444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75CB4B42-3178-4944-81AB-67D99E5CB5AF}"/>
                </a:ext>
              </a:extLst>
            </p:cNvPr>
            <p:cNvSpPr/>
            <p:nvPr/>
          </p:nvSpPr>
          <p:spPr>
            <a:xfrm>
              <a:off x="4507837" y="462981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0187FA13-4694-45E0-BBC3-1ADAC39D424D}"/>
                </a:ext>
              </a:extLst>
            </p:cNvPr>
            <p:cNvSpPr/>
            <p:nvPr/>
          </p:nvSpPr>
          <p:spPr>
            <a:xfrm>
              <a:off x="4362516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27A4ED1F-63FE-4BB5-9829-7087A60C5EB3}"/>
                </a:ext>
              </a:extLst>
            </p:cNvPr>
            <p:cNvSpPr/>
            <p:nvPr/>
          </p:nvSpPr>
          <p:spPr>
            <a:xfrm>
              <a:off x="4403828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4B305763-3A17-4C37-AF59-F8479E4B45F0}"/>
                </a:ext>
              </a:extLst>
            </p:cNvPr>
            <p:cNvSpPr/>
            <p:nvPr/>
          </p:nvSpPr>
          <p:spPr>
            <a:xfrm>
              <a:off x="4445140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5BF1EF0F-27FA-4706-A9D0-67F2479DF945}"/>
                </a:ext>
              </a:extLst>
            </p:cNvPr>
            <p:cNvSpPr/>
            <p:nvPr/>
          </p:nvSpPr>
          <p:spPr>
            <a:xfrm>
              <a:off x="4486533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B788A49D-F9C4-4D16-96AE-C90B936511D4}"/>
                </a:ext>
              </a:extLst>
            </p:cNvPr>
            <p:cNvSpPr/>
            <p:nvPr/>
          </p:nvSpPr>
          <p:spPr>
            <a:xfrm>
              <a:off x="4527846" y="4603649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1537A579-186E-424A-B029-725545B8BBB1}"/>
                </a:ext>
              </a:extLst>
            </p:cNvPr>
            <p:cNvSpPr/>
            <p:nvPr/>
          </p:nvSpPr>
          <p:spPr>
            <a:xfrm>
              <a:off x="4596132" y="4603649"/>
              <a:ext cx="113406" cy="8100"/>
            </a:xfrm>
            <a:custGeom>
              <a:avLst/>
              <a:gdLst>
                <a:gd name="connsiteX0" fmla="*/ 0 w 113406"/>
                <a:gd name="connsiteY0" fmla="*/ 0 h 8100"/>
                <a:gd name="connsiteX1" fmla="*/ 114459 w 113406"/>
                <a:gd name="connsiteY1" fmla="*/ 0 h 8100"/>
                <a:gd name="connsiteX2" fmla="*/ 114459 w 113406"/>
                <a:gd name="connsiteY2" fmla="*/ 13447 h 8100"/>
                <a:gd name="connsiteX3" fmla="*/ 0 w 113406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8100">
                  <a:moveTo>
                    <a:pt x="0" y="0"/>
                  </a:moveTo>
                  <a:lnTo>
                    <a:pt x="114459" y="0"/>
                  </a:lnTo>
                  <a:lnTo>
                    <a:pt x="114459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C96C44A5-594E-4A37-B557-272875999467}"/>
                </a:ext>
              </a:extLst>
            </p:cNvPr>
            <p:cNvSpPr/>
            <p:nvPr/>
          </p:nvSpPr>
          <p:spPr>
            <a:xfrm>
              <a:off x="4849676" y="4550024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39 w 16200"/>
                <a:gd name="connsiteY1" fmla="*/ 0 h 113406"/>
                <a:gd name="connsiteX2" fmla="*/ 24139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39" y="0"/>
                  </a:lnTo>
                  <a:lnTo>
                    <a:pt x="24139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5BAE14CD-537D-4524-9903-C7985CD8A190}"/>
                </a:ext>
              </a:extLst>
            </p:cNvPr>
            <p:cNvSpPr/>
            <p:nvPr/>
          </p:nvSpPr>
          <p:spPr>
            <a:xfrm>
              <a:off x="4857939" y="4558124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701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D0281D0E-912A-4BC4-AC0C-A54D8DA5C031}"/>
                </a:ext>
              </a:extLst>
            </p:cNvPr>
            <p:cNvSpPr/>
            <p:nvPr/>
          </p:nvSpPr>
          <p:spPr>
            <a:xfrm>
              <a:off x="4857939" y="4655006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701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4598C0AE-0804-4F3E-8B83-D4438D9AD489}"/>
                </a:ext>
              </a:extLst>
            </p:cNvPr>
            <p:cNvSpPr/>
            <p:nvPr/>
          </p:nvSpPr>
          <p:spPr>
            <a:xfrm>
              <a:off x="4243682" y="4550024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40 w 16200"/>
                <a:gd name="connsiteY1" fmla="*/ 0 h 113406"/>
                <a:gd name="connsiteX2" fmla="*/ 24140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40" y="0"/>
                  </a:lnTo>
                  <a:lnTo>
                    <a:pt x="24140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A2279081-B24B-4012-AA0D-7B89C2BDEF23}"/>
                </a:ext>
              </a:extLst>
            </p:cNvPr>
            <p:cNvSpPr/>
            <p:nvPr/>
          </p:nvSpPr>
          <p:spPr>
            <a:xfrm>
              <a:off x="4251945" y="4558124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701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B40945DD-9844-4289-94A6-89D8F8657C35}"/>
                </a:ext>
              </a:extLst>
            </p:cNvPr>
            <p:cNvSpPr/>
            <p:nvPr/>
          </p:nvSpPr>
          <p:spPr>
            <a:xfrm>
              <a:off x="4251945" y="4655006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701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F33F9F0E-3B33-4510-9EC2-D8ECDB02E548}"/>
                </a:ext>
              </a:extLst>
            </p:cNvPr>
            <p:cNvSpPr/>
            <p:nvPr/>
          </p:nvSpPr>
          <p:spPr>
            <a:xfrm>
              <a:off x="4267902" y="4718999"/>
              <a:ext cx="575131" cy="162009"/>
            </a:xfrm>
            <a:custGeom>
              <a:avLst/>
              <a:gdLst>
                <a:gd name="connsiteX0" fmla="*/ 581774 w 575131"/>
                <a:gd name="connsiteY0" fmla="*/ 159012 h 162008"/>
                <a:gd name="connsiteX1" fmla="*/ 574564 w 575131"/>
                <a:gd name="connsiteY1" fmla="*/ 166221 h 162008"/>
                <a:gd name="connsiteX2" fmla="*/ 7209 w 575131"/>
                <a:gd name="connsiteY2" fmla="*/ 166221 h 162008"/>
                <a:gd name="connsiteX3" fmla="*/ 0 w 575131"/>
                <a:gd name="connsiteY3" fmla="*/ 159012 h 162008"/>
                <a:gd name="connsiteX4" fmla="*/ 0 w 575131"/>
                <a:gd name="connsiteY4" fmla="*/ 7290 h 162008"/>
                <a:gd name="connsiteX5" fmla="*/ 7209 w 575131"/>
                <a:gd name="connsiteY5" fmla="*/ 0 h 162008"/>
                <a:gd name="connsiteX6" fmla="*/ 574564 w 575131"/>
                <a:gd name="connsiteY6" fmla="*/ 0 h 162008"/>
                <a:gd name="connsiteX7" fmla="*/ 581774 w 575131"/>
                <a:gd name="connsiteY7" fmla="*/ 7290 h 162008"/>
                <a:gd name="connsiteX8" fmla="*/ 581774 w 575131"/>
                <a:gd name="connsiteY8" fmla="*/ 159012 h 16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5131" h="162008">
                  <a:moveTo>
                    <a:pt x="581774" y="159012"/>
                  </a:moveTo>
                  <a:cubicBezTo>
                    <a:pt x="581774" y="162981"/>
                    <a:pt x="578533" y="166221"/>
                    <a:pt x="574564" y="166221"/>
                  </a:cubicBezTo>
                  <a:lnTo>
                    <a:pt x="7209" y="166221"/>
                  </a:lnTo>
                  <a:cubicBezTo>
                    <a:pt x="3240" y="166221"/>
                    <a:pt x="0" y="162981"/>
                    <a:pt x="0" y="159012"/>
                  </a:cubicBezTo>
                  <a:lnTo>
                    <a:pt x="0" y="7290"/>
                  </a:lnTo>
                  <a:cubicBezTo>
                    <a:pt x="0" y="3321"/>
                    <a:pt x="3240" y="0"/>
                    <a:pt x="7209" y="0"/>
                  </a:cubicBezTo>
                  <a:lnTo>
                    <a:pt x="574564" y="0"/>
                  </a:lnTo>
                  <a:cubicBezTo>
                    <a:pt x="578533" y="0"/>
                    <a:pt x="581774" y="3240"/>
                    <a:pt x="581774" y="7290"/>
                  </a:cubicBezTo>
                  <a:lnTo>
                    <a:pt x="581774" y="159012"/>
                  </a:lnTo>
                  <a:close/>
                </a:path>
              </a:pathLst>
            </a:custGeom>
            <a:solidFill>
              <a:srgbClr val="9AA5AD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1AA6156F-C0FC-4585-B135-F5D31301114C}"/>
                </a:ext>
              </a:extLst>
            </p:cNvPr>
            <p:cNvSpPr/>
            <p:nvPr/>
          </p:nvSpPr>
          <p:spPr>
            <a:xfrm>
              <a:off x="4284751" y="4735848"/>
              <a:ext cx="542730" cy="129607"/>
            </a:xfrm>
            <a:custGeom>
              <a:avLst/>
              <a:gdLst>
                <a:gd name="connsiteX0" fmla="*/ 0 w 542729"/>
                <a:gd name="connsiteY0" fmla="*/ 0 h 129607"/>
                <a:gd name="connsiteX1" fmla="*/ 547995 w 542729"/>
                <a:gd name="connsiteY1" fmla="*/ 0 h 129607"/>
                <a:gd name="connsiteX2" fmla="*/ 547995 w 542729"/>
                <a:gd name="connsiteY2" fmla="*/ 132361 h 129607"/>
                <a:gd name="connsiteX3" fmla="*/ 0 w 542729"/>
                <a:gd name="connsiteY3" fmla="*/ 132361 h 12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729" h="129607">
                  <a:moveTo>
                    <a:pt x="0" y="0"/>
                  </a:moveTo>
                  <a:lnTo>
                    <a:pt x="547995" y="0"/>
                  </a:lnTo>
                  <a:lnTo>
                    <a:pt x="547995" y="132361"/>
                  </a:lnTo>
                  <a:lnTo>
                    <a:pt x="0" y="132361"/>
                  </a:ln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5DDC9760-1847-4045-A2B6-E5E7EED15F7B}"/>
                </a:ext>
              </a:extLst>
            </p:cNvPr>
            <p:cNvSpPr/>
            <p:nvPr/>
          </p:nvSpPr>
          <p:spPr>
            <a:xfrm>
              <a:off x="4765431" y="4786881"/>
              <a:ext cx="24301" cy="24301"/>
            </a:xfrm>
            <a:custGeom>
              <a:avLst/>
              <a:gdLst>
                <a:gd name="connsiteX0" fmla="*/ 30458 w 24301"/>
                <a:gd name="connsiteY0" fmla="*/ 15229 h 24301"/>
                <a:gd name="connsiteX1" fmla="*/ 15229 w 24301"/>
                <a:gd name="connsiteY1" fmla="*/ 30458 h 24301"/>
                <a:gd name="connsiteX2" fmla="*/ 0 w 24301"/>
                <a:gd name="connsiteY2" fmla="*/ 15229 h 24301"/>
                <a:gd name="connsiteX3" fmla="*/ 15229 w 24301"/>
                <a:gd name="connsiteY3" fmla="*/ 0 h 24301"/>
                <a:gd name="connsiteX4" fmla="*/ 30458 w 24301"/>
                <a:gd name="connsiteY4" fmla="*/ 15229 h 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01" h="24301">
                  <a:moveTo>
                    <a:pt x="30458" y="15229"/>
                  </a:moveTo>
                  <a:cubicBezTo>
                    <a:pt x="30458" y="23653"/>
                    <a:pt x="23654" y="30458"/>
                    <a:pt x="15229" y="30458"/>
                  </a:cubicBezTo>
                  <a:cubicBezTo>
                    <a:pt x="6805" y="30458"/>
                    <a:pt x="0" y="23653"/>
                    <a:pt x="0" y="15229"/>
                  </a:cubicBezTo>
                  <a:cubicBezTo>
                    <a:pt x="0" y="6804"/>
                    <a:pt x="6805" y="0"/>
                    <a:pt x="15229" y="0"/>
                  </a:cubicBezTo>
                  <a:cubicBezTo>
                    <a:pt x="23654" y="0"/>
                    <a:pt x="30458" y="6804"/>
                    <a:pt x="30458" y="15229"/>
                  </a:cubicBez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627924EE-BBB0-42DF-BE9A-E947A21A8D99}"/>
                </a:ext>
              </a:extLst>
            </p:cNvPr>
            <p:cNvSpPr/>
            <p:nvPr/>
          </p:nvSpPr>
          <p:spPr>
            <a:xfrm>
              <a:off x="4342426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3BE6F3A7-5452-493B-B44B-14A3B30B7920}"/>
                </a:ext>
              </a:extLst>
            </p:cNvPr>
            <p:cNvSpPr/>
            <p:nvPr/>
          </p:nvSpPr>
          <p:spPr>
            <a:xfrm>
              <a:off x="4383820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2F1F5E12-E449-486B-A454-AEDB2103D20E}"/>
                </a:ext>
              </a:extLst>
            </p:cNvPr>
            <p:cNvSpPr/>
            <p:nvPr/>
          </p:nvSpPr>
          <p:spPr>
            <a:xfrm>
              <a:off x="4425132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C7A2ADAB-BB46-4202-8C61-BB2E59FE5C1B}"/>
                </a:ext>
              </a:extLst>
            </p:cNvPr>
            <p:cNvSpPr/>
            <p:nvPr/>
          </p:nvSpPr>
          <p:spPr>
            <a:xfrm>
              <a:off x="4466444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874F8BCD-B28A-4892-92DF-8DAEFBF9D6F2}"/>
                </a:ext>
              </a:extLst>
            </p:cNvPr>
            <p:cNvSpPr/>
            <p:nvPr/>
          </p:nvSpPr>
          <p:spPr>
            <a:xfrm>
              <a:off x="4507837" y="4769303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3485CF1E-C84E-4939-A160-ED54864A45FF}"/>
                </a:ext>
              </a:extLst>
            </p:cNvPr>
            <p:cNvSpPr/>
            <p:nvPr/>
          </p:nvSpPr>
          <p:spPr>
            <a:xfrm>
              <a:off x="4342426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6" name="手繪多邊形: 圖案 195">
              <a:extLst>
                <a:ext uri="{FF2B5EF4-FFF2-40B4-BE49-F238E27FC236}">
                  <a16:creationId xmlns:a16="http://schemas.microsoft.com/office/drawing/2014/main" id="{DEA5163A-108A-47DF-95E0-DECDE2622DC2}"/>
                </a:ext>
              </a:extLst>
            </p:cNvPr>
            <p:cNvSpPr/>
            <p:nvPr/>
          </p:nvSpPr>
          <p:spPr>
            <a:xfrm>
              <a:off x="4383820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7" name="手繪多邊形: 圖案 196">
              <a:extLst>
                <a:ext uri="{FF2B5EF4-FFF2-40B4-BE49-F238E27FC236}">
                  <a16:creationId xmlns:a16="http://schemas.microsoft.com/office/drawing/2014/main" id="{35393EC3-6C6A-41AE-91AB-F840BF52A168}"/>
                </a:ext>
              </a:extLst>
            </p:cNvPr>
            <p:cNvSpPr/>
            <p:nvPr/>
          </p:nvSpPr>
          <p:spPr>
            <a:xfrm>
              <a:off x="4425132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8" name="手繪多邊形: 圖案 197">
              <a:extLst>
                <a:ext uri="{FF2B5EF4-FFF2-40B4-BE49-F238E27FC236}">
                  <a16:creationId xmlns:a16="http://schemas.microsoft.com/office/drawing/2014/main" id="{F16151B1-B024-43B1-B407-D1A30A9E3445}"/>
                </a:ext>
              </a:extLst>
            </p:cNvPr>
            <p:cNvSpPr/>
            <p:nvPr/>
          </p:nvSpPr>
          <p:spPr>
            <a:xfrm>
              <a:off x="4466444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9" name="手繪多邊形: 圖案 198">
              <a:extLst>
                <a:ext uri="{FF2B5EF4-FFF2-40B4-BE49-F238E27FC236}">
                  <a16:creationId xmlns:a16="http://schemas.microsoft.com/office/drawing/2014/main" id="{4157FD46-B353-4246-B325-19C0303401E1}"/>
                </a:ext>
              </a:extLst>
            </p:cNvPr>
            <p:cNvSpPr/>
            <p:nvPr/>
          </p:nvSpPr>
          <p:spPr>
            <a:xfrm>
              <a:off x="4507837" y="4821470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447 h 8100"/>
                <a:gd name="connsiteX3" fmla="*/ 0 w 8100"/>
                <a:gd name="connsiteY3" fmla="*/ 13447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447"/>
                  </a:lnTo>
                  <a:lnTo>
                    <a:pt x="0" y="13447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1FCECF75-4821-41B5-9EBE-BC629FAB2D4E}"/>
                </a:ext>
              </a:extLst>
            </p:cNvPr>
            <p:cNvSpPr/>
            <p:nvPr/>
          </p:nvSpPr>
          <p:spPr>
            <a:xfrm>
              <a:off x="4362516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F8394FF9-6EF8-48EB-82E2-B2D56B73628C}"/>
                </a:ext>
              </a:extLst>
            </p:cNvPr>
            <p:cNvSpPr/>
            <p:nvPr/>
          </p:nvSpPr>
          <p:spPr>
            <a:xfrm>
              <a:off x="4403828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2310F68C-0073-436C-94A7-4900F5529706}"/>
                </a:ext>
              </a:extLst>
            </p:cNvPr>
            <p:cNvSpPr/>
            <p:nvPr/>
          </p:nvSpPr>
          <p:spPr>
            <a:xfrm>
              <a:off x="4445140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12626889-1ED1-4F3C-A30A-5F1C1E1FB316}"/>
                </a:ext>
              </a:extLst>
            </p:cNvPr>
            <p:cNvSpPr/>
            <p:nvPr/>
          </p:nvSpPr>
          <p:spPr>
            <a:xfrm>
              <a:off x="4486533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366 w 8100"/>
                <a:gd name="connsiteY1" fmla="*/ 0 h 8100"/>
                <a:gd name="connsiteX2" fmla="*/ 13366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366" y="0"/>
                  </a:lnTo>
                  <a:lnTo>
                    <a:pt x="13366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F03127BC-E33F-412A-82E0-B529AF2709B2}"/>
                </a:ext>
              </a:extLst>
            </p:cNvPr>
            <p:cNvSpPr/>
            <p:nvPr/>
          </p:nvSpPr>
          <p:spPr>
            <a:xfrm>
              <a:off x="4527846" y="4795386"/>
              <a:ext cx="8100" cy="8100"/>
            </a:xfrm>
            <a:custGeom>
              <a:avLst/>
              <a:gdLst>
                <a:gd name="connsiteX0" fmla="*/ 0 w 8100"/>
                <a:gd name="connsiteY0" fmla="*/ 0 h 8100"/>
                <a:gd name="connsiteX1" fmla="*/ 13447 w 8100"/>
                <a:gd name="connsiteY1" fmla="*/ 0 h 8100"/>
                <a:gd name="connsiteX2" fmla="*/ 13447 w 8100"/>
                <a:gd name="connsiteY2" fmla="*/ 13366 h 8100"/>
                <a:gd name="connsiteX3" fmla="*/ 0 w 8100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" h="8100">
                  <a:moveTo>
                    <a:pt x="0" y="0"/>
                  </a:moveTo>
                  <a:lnTo>
                    <a:pt x="13447" y="0"/>
                  </a:lnTo>
                  <a:lnTo>
                    <a:pt x="13447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F0CB0E2E-3672-4ECA-BA50-2E4A21738C3C}"/>
                </a:ext>
              </a:extLst>
            </p:cNvPr>
            <p:cNvSpPr/>
            <p:nvPr/>
          </p:nvSpPr>
          <p:spPr>
            <a:xfrm>
              <a:off x="4596132" y="4795386"/>
              <a:ext cx="113406" cy="8100"/>
            </a:xfrm>
            <a:custGeom>
              <a:avLst/>
              <a:gdLst>
                <a:gd name="connsiteX0" fmla="*/ 0 w 113406"/>
                <a:gd name="connsiteY0" fmla="*/ 0 h 8100"/>
                <a:gd name="connsiteX1" fmla="*/ 114459 w 113406"/>
                <a:gd name="connsiteY1" fmla="*/ 0 h 8100"/>
                <a:gd name="connsiteX2" fmla="*/ 114459 w 113406"/>
                <a:gd name="connsiteY2" fmla="*/ 13366 h 8100"/>
                <a:gd name="connsiteX3" fmla="*/ 0 w 113406"/>
                <a:gd name="connsiteY3" fmla="*/ 13366 h 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406" h="8100">
                  <a:moveTo>
                    <a:pt x="0" y="0"/>
                  </a:moveTo>
                  <a:lnTo>
                    <a:pt x="114459" y="0"/>
                  </a:lnTo>
                  <a:lnTo>
                    <a:pt x="114459" y="13366"/>
                  </a:lnTo>
                  <a:lnTo>
                    <a:pt x="0" y="13366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218B8E57-B2AA-4C3E-8607-1B10741465B8}"/>
                </a:ext>
              </a:extLst>
            </p:cNvPr>
            <p:cNvSpPr/>
            <p:nvPr/>
          </p:nvSpPr>
          <p:spPr>
            <a:xfrm>
              <a:off x="4849676" y="4741680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39 w 16200"/>
                <a:gd name="connsiteY1" fmla="*/ 0 h 113406"/>
                <a:gd name="connsiteX2" fmla="*/ 24139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39" y="0"/>
                  </a:lnTo>
                  <a:lnTo>
                    <a:pt x="24139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9B3872EC-73BE-4B19-97D9-15D17E903D7B}"/>
                </a:ext>
              </a:extLst>
            </p:cNvPr>
            <p:cNvSpPr/>
            <p:nvPr/>
          </p:nvSpPr>
          <p:spPr>
            <a:xfrm>
              <a:off x="4857939" y="4749862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620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7FA3C7A4-39C5-4B10-9375-9D0821FF28ED}"/>
                </a:ext>
              </a:extLst>
            </p:cNvPr>
            <p:cNvSpPr/>
            <p:nvPr/>
          </p:nvSpPr>
          <p:spPr>
            <a:xfrm>
              <a:off x="4857939" y="4846743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913" y="7614"/>
                    <a:pt x="3807" y="7614"/>
                  </a:cubicBezTo>
                  <a:cubicBezTo>
                    <a:pt x="1701" y="7614"/>
                    <a:pt x="0" y="5913"/>
                    <a:pt x="0" y="3807"/>
                  </a:cubicBezTo>
                  <a:cubicBezTo>
                    <a:pt x="0" y="1701"/>
                    <a:pt x="1782" y="0"/>
                    <a:pt x="3807" y="0"/>
                  </a:cubicBezTo>
                  <a:cubicBezTo>
                    <a:pt x="5832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F0495FAE-03F6-4D79-B889-C90B13CE147F}"/>
                </a:ext>
              </a:extLst>
            </p:cNvPr>
            <p:cNvSpPr/>
            <p:nvPr/>
          </p:nvSpPr>
          <p:spPr>
            <a:xfrm>
              <a:off x="4243682" y="4741680"/>
              <a:ext cx="16201" cy="113406"/>
            </a:xfrm>
            <a:custGeom>
              <a:avLst/>
              <a:gdLst>
                <a:gd name="connsiteX0" fmla="*/ 0 w 16200"/>
                <a:gd name="connsiteY0" fmla="*/ 0 h 113406"/>
                <a:gd name="connsiteX1" fmla="*/ 24140 w 16200"/>
                <a:gd name="connsiteY1" fmla="*/ 0 h 113406"/>
                <a:gd name="connsiteX2" fmla="*/ 24140 w 16200"/>
                <a:gd name="connsiteY2" fmla="*/ 120778 h 113406"/>
                <a:gd name="connsiteX3" fmla="*/ 0 w 16200"/>
                <a:gd name="connsiteY3" fmla="*/ 120778 h 11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0" h="113406">
                  <a:moveTo>
                    <a:pt x="0" y="0"/>
                  </a:moveTo>
                  <a:lnTo>
                    <a:pt x="24140" y="0"/>
                  </a:lnTo>
                  <a:lnTo>
                    <a:pt x="24140" y="120778"/>
                  </a:lnTo>
                  <a:lnTo>
                    <a:pt x="0" y="120778"/>
                  </a:lnTo>
                  <a:close/>
                </a:path>
              </a:pathLst>
            </a:custGeom>
            <a:solidFill>
              <a:srgbClr val="5D6D7E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57732BCC-2EC9-4B61-83D5-B1A2457CC7C5}"/>
                </a:ext>
              </a:extLst>
            </p:cNvPr>
            <p:cNvSpPr/>
            <p:nvPr/>
          </p:nvSpPr>
          <p:spPr>
            <a:xfrm>
              <a:off x="4251945" y="4749862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620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D12F52C-FBB1-4E9D-A68B-BDF3E2D6B1AB}"/>
                </a:ext>
              </a:extLst>
            </p:cNvPr>
            <p:cNvSpPr/>
            <p:nvPr/>
          </p:nvSpPr>
          <p:spPr>
            <a:xfrm>
              <a:off x="4251945" y="4846743"/>
              <a:ext cx="8100" cy="8100"/>
            </a:xfrm>
            <a:custGeom>
              <a:avLst/>
              <a:gdLst>
                <a:gd name="connsiteX0" fmla="*/ 7614 w 0"/>
                <a:gd name="connsiteY0" fmla="*/ 3807 h 0"/>
                <a:gd name="connsiteX1" fmla="*/ 3807 w 0"/>
                <a:gd name="connsiteY1" fmla="*/ 7614 h 0"/>
                <a:gd name="connsiteX2" fmla="*/ 0 w 0"/>
                <a:gd name="connsiteY2" fmla="*/ 3807 h 0"/>
                <a:gd name="connsiteX3" fmla="*/ 3807 w 0"/>
                <a:gd name="connsiteY3" fmla="*/ 0 h 0"/>
                <a:gd name="connsiteX4" fmla="*/ 7614 w 0"/>
                <a:gd name="connsiteY4" fmla="*/ 380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7614" y="3807"/>
                  </a:moveTo>
                  <a:cubicBezTo>
                    <a:pt x="7614" y="5913"/>
                    <a:pt x="5832" y="7614"/>
                    <a:pt x="3807" y="7614"/>
                  </a:cubicBezTo>
                  <a:cubicBezTo>
                    <a:pt x="1782" y="7614"/>
                    <a:pt x="0" y="5913"/>
                    <a:pt x="0" y="3807"/>
                  </a:cubicBezTo>
                  <a:cubicBezTo>
                    <a:pt x="0" y="1701"/>
                    <a:pt x="1701" y="0"/>
                    <a:pt x="3807" y="0"/>
                  </a:cubicBezTo>
                  <a:cubicBezTo>
                    <a:pt x="5913" y="0"/>
                    <a:pt x="7614" y="1701"/>
                    <a:pt x="7614" y="3807"/>
                  </a:cubicBezTo>
                  <a:close/>
                </a:path>
              </a:pathLst>
            </a:custGeom>
            <a:solidFill>
              <a:srgbClr val="E6E8EB"/>
            </a:solidFill>
            <a:ln w="80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FB818C44-C5DB-4F80-9264-1CA136666966}"/>
              </a:ext>
            </a:extLst>
          </p:cNvPr>
          <p:cNvGrpSpPr/>
          <p:nvPr/>
        </p:nvGrpSpPr>
        <p:grpSpPr>
          <a:xfrm>
            <a:off x="5098600" y="3886922"/>
            <a:ext cx="3005508" cy="880402"/>
            <a:chOff x="4228341" y="4832633"/>
            <a:chExt cx="2449550" cy="717545"/>
          </a:xfrm>
        </p:grpSpPr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16E95F8C-E584-40BB-B02C-F4C0898BA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CC53D0A1-FCBD-4BA2-9DD3-3C82D6426A35}"/>
                </a:ext>
              </a:extLst>
            </p:cNvPr>
            <p:cNvSpPr txBox="1"/>
            <p:nvPr/>
          </p:nvSpPr>
          <p:spPr>
            <a:xfrm>
              <a:off x="4389096" y="5034675"/>
              <a:ext cx="383060" cy="3260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DE0FABAC-6E4D-4BF8-9C8F-2AB219DF0B5F}"/>
              </a:ext>
            </a:extLst>
          </p:cNvPr>
          <p:cNvSpPr/>
          <p:nvPr/>
        </p:nvSpPr>
        <p:spPr>
          <a:xfrm rot="10800000">
            <a:off x="4690533" y="1152818"/>
            <a:ext cx="4035652" cy="9941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61" y="35174"/>
            <a:ext cx="9294588" cy="862519"/>
          </a:xfrm>
        </p:spPr>
        <p:txBody>
          <a:bodyPr>
            <a:noAutofit/>
          </a:bodyPr>
          <a:lstStyle/>
          <a:p>
            <a:r>
              <a:rPr lang="en-US" altLang="zh-TW" sz="3200">
                <a:latin typeface="微軟正黑體"/>
                <a:ea typeface="微軟正黑體"/>
              </a:rPr>
              <a:t>HBS 3.0 Back up with source-side data deduplication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B7276A8-83B6-4EE3-95F8-E4147D052F13}"/>
              </a:ext>
            </a:extLst>
          </p:cNvPr>
          <p:cNvGrpSpPr/>
          <p:nvPr/>
        </p:nvGrpSpPr>
        <p:grpSpPr>
          <a:xfrm>
            <a:off x="6236575" y="2773619"/>
            <a:ext cx="2605241" cy="700094"/>
            <a:chOff x="4228341" y="4678440"/>
            <a:chExt cx="2975945" cy="871742"/>
          </a:xfrm>
        </p:grpSpPr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79AAD550-878E-4112-B8FD-9833FE99F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28341" y="4678440"/>
              <a:ext cx="2975945" cy="8717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6CE8582A-3006-4B7E-9ED0-8EFBEC28CC8B}"/>
                </a:ext>
              </a:extLst>
            </p:cNvPr>
            <p:cNvSpPr txBox="1"/>
            <p:nvPr/>
          </p:nvSpPr>
          <p:spPr>
            <a:xfrm>
              <a:off x="4362404" y="4875262"/>
              <a:ext cx="536877" cy="498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DB7D7E62-3D4B-449B-8923-8B406B7E9FBE}"/>
              </a:ext>
            </a:extLst>
          </p:cNvPr>
          <p:cNvSpPr/>
          <p:nvPr/>
        </p:nvSpPr>
        <p:spPr>
          <a:xfrm>
            <a:off x="7056955" y="2977423"/>
            <a:ext cx="1482571" cy="2373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 space saving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9064D5DE-FE0E-45D1-82F9-AC69B28B486D}"/>
              </a:ext>
            </a:extLst>
          </p:cNvPr>
          <p:cNvSpPr/>
          <p:nvPr/>
        </p:nvSpPr>
        <p:spPr>
          <a:xfrm>
            <a:off x="6136059" y="4194936"/>
            <a:ext cx="1725241" cy="3202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Compatible with cloud services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DF584130-9AE8-462D-9468-0F2FD10A8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7140" y="3527684"/>
            <a:ext cx="874508" cy="538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45C4EB-3E41-4901-8AE4-F07617DAB11B}"/>
              </a:ext>
            </a:extLst>
          </p:cNvPr>
          <p:cNvSpPr txBox="1"/>
          <p:nvPr/>
        </p:nvSpPr>
        <p:spPr>
          <a:xfrm>
            <a:off x="471915" y="4646258"/>
            <a:ext cx="2299571" cy="242374"/>
          </a:xfrm>
          <a:prstGeom prst="rect">
            <a:avLst/>
          </a:prstGeom>
          <a:solidFill>
            <a:srgbClr val="09F8E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25" b="1" err="1">
                <a:latin typeface="Microsoft JhengHei"/>
                <a:ea typeface="Microsoft JhengHei"/>
                <a:cs typeface="Calibri"/>
              </a:rPr>
              <a:t>QuDedup</a:t>
            </a:r>
            <a:r>
              <a:rPr lang="en-US" sz="1125" b="1">
                <a:latin typeface="Microsoft JhengHei"/>
                <a:ea typeface="Microsoft JhengHei"/>
                <a:cs typeface="Calibri"/>
              </a:rPr>
              <a:t> </a:t>
            </a:r>
            <a:r>
              <a:rPr lang="en-US" altLang="zh-CN" sz="1125" b="1">
                <a:latin typeface="Microsoft JhengHei"/>
                <a:ea typeface="Microsoft JhengHei"/>
                <a:cs typeface="Calibri"/>
              </a:rPr>
              <a:t>support model</a:t>
            </a:r>
            <a:r>
              <a:rPr lang="zh-CN" altLang="en-US" sz="1125" b="1">
                <a:latin typeface="Microsoft JhengHei"/>
                <a:ea typeface="Microsoft JhengHei"/>
                <a:cs typeface="Calibri"/>
              </a:rPr>
              <a:t>: x86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CCBB0F3-DEDA-411E-8F6A-EB41AD8DD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163535"/>
              </p:ext>
            </p:extLst>
          </p:nvPr>
        </p:nvGraphicFramePr>
        <p:xfrm>
          <a:off x="4779812" y="1265003"/>
          <a:ext cx="3878167" cy="712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388">
                  <a:extLst>
                    <a:ext uri="{9D8B030D-6E8A-4147-A177-3AD203B41FA5}">
                      <a16:colId xmlns:a16="http://schemas.microsoft.com/office/drawing/2014/main" val="2836215290"/>
                    </a:ext>
                  </a:extLst>
                </a:gridCol>
                <a:gridCol w="1411014">
                  <a:extLst>
                    <a:ext uri="{9D8B030D-6E8A-4147-A177-3AD203B41FA5}">
                      <a16:colId xmlns:a16="http://schemas.microsoft.com/office/drawing/2014/main" val="2069786655"/>
                    </a:ext>
                  </a:extLst>
                </a:gridCol>
                <a:gridCol w="1074765">
                  <a:extLst>
                    <a:ext uri="{9D8B030D-6E8A-4147-A177-3AD203B41FA5}">
                      <a16:colId xmlns:a16="http://schemas.microsoft.com/office/drawing/2014/main" val="323141724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VM image Size</a:t>
                      </a:r>
                      <a:endParaRPr lang="en-US" sz="12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gradFill>
                      <a:gsLst>
                        <a:gs pos="0">
                          <a:srgbClr val="298F8A"/>
                        </a:gs>
                        <a:gs pos="100000">
                          <a:srgbClr val="09F8E1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Deduped File Size</a:t>
                      </a:r>
                      <a:endParaRPr lang="zh-CN" altLang="en-US" sz="12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gradFill>
                      <a:gsLst>
                        <a:gs pos="0">
                          <a:srgbClr val="298F8A"/>
                        </a:gs>
                        <a:gs pos="100000">
                          <a:srgbClr val="09F8E1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Compression Rate</a:t>
                      </a:r>
                      <a:endParaRPr lang="en-US" sz="12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gradFill>
                      <a:gsLst>
                        <a:gs pos="0">
                          <a:srgbClr val="298F8A"/>
                        </a:gs>
                        <a:gs pos="100000">
                          <a:srgbClr val="09F8E1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0074631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15.48 GB</a:t>
                      </a:r>
                    </a:p>
                  </a:txBody>
                  <a:tcPr marL="68580" marR="68580" marT="34290" marB="34290"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7.59 GB</a:t>
                      </a:r>
                    </a:p>
                  </a:txBody>
                  <a:tcPr marL="68580" marR="68580" marT="34290" marB="34290"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2.04:1</a:t>
                      </a:r>
                    </a:p>
                  </a:txBody>
                  <a:tcPr marL="68580" marR="68580" marT="34290" marB="34290" anchor="ctr"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8609"/>
                  </a:ext>
                </a:extLst>
              </a:tr>
            </a:tbl>
          </a:graphicData>
        </a:graphic>
      </p:graphicFrame>
      <p:grpSp>
        <p:nvGrpSpPr>
          <p:cNvPr id="58" name="群組 57">
            <a:extLst>
              <a:ext uri="{FF2B5EF4-FFF2-40B4-BE49-F238E27FC236}">
                <a16:creationId xmlns:a16="http://schemas.microsoft.com/office/drawing/2014/main" id="{408B9F3A-B36F-4E03-96F3-1E532D9B81C7}"/>
              </a:ext>
            </a:extLst>
          </p:cNvPr>
          <p:cNvGrpSpPr/>
          <p:nvPr/>
        </p:nvGrpSpPr>
        <p:grpSpPr>
          <a:xfrm>
            <a:off x="2335847" y="2716210"/>
            <a:ext cx="2400967" cy="706238"/>
            <a:chOff x="4228341" y="4832633"/>
            <a:chExt cx="2449550" cy="717545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92FC023B-EE87-4CB9-8F1F-03DEB6DC3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85E18F7C-DBEF-44E6-BC61-989FB466EDA7}"/>
                </a:ext>
              </a:extLst>
            </p:cNvPr>
            <p:cNvSpPr txBox="1"/>
            <p:nvPr/>
          </p:nvSpPr>
          <p:spPr>
            <a:xfrm>
              <a:off x="4363226" y="4982115"/>
              <a:ext cx="479510" cy="406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1A1DAC28-2806-4A64-BC25-0F37C13CCB1A}"/>
              </a:ext>
            </a:extLst>
          </p:cNvPr>
          <p:cNvSpPr/>
          <p:nvPr/>
        </p:nvSpPr>
        <p:spPr>
          <a:xfrm>
            <a:off x="3007618" y="2967024"/>
            <a:ext cx="1670878" cy="2373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Bandwidth reduction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12" name="內容版面配置區 21">
            <a:extLst>
              <a:ext uri="{FF2B5EF4-FFF2-40B4-BE49-F238E27FC236}">
                <a16:creationId xmlns:a16="http://schemas.microsoft.com/office/drawing/2014/main" id="{579E9B11-EDA8-C54C-8760-FC6460B593C1}"/>
              </a:ext>
            </a:extLst>
          </p:cNvPr>
          <p:cNvSpPr txBox="1">
            <a:spLocks/>
          </p:cNvSpPr>
          <p:nvPr/>
        </p:nvSpPr>
        <p:spPr>
          <a:xfrm>
            <a:off x="330015" y="1288744"/>
            <a:ext cx="4324194" cy="8625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ClrTx/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09F7E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Feature highlights</a:t>
            </a:r>
          </a:p>
          <a:p>
            <a:pPr marL="0" indent="0">
              <a:lnSpc>
                <a:spcPts val="1400"/>
              </a:lnSpc>
              <a:buClrTx/>
              <a:buNone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Source-side data deduplication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buClrTx/>
            </a:pPr>
            <a:endParaRPr lang="zh-TW" altLang="en-US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buClrTx/>
            </a:pPr>
            <a:endParaRPr lang="zh-TW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文字方塊 212">
            <a:extLst>
              <a:ext uri="{FF2B5EF4-FFF2-40B4-BE49-F238E27FC236}">
                <a16:creationId xmlns:a16="http://schemas.microsoft.com/office/drawing/2014/main" id="{1E93106C-81B6-2247-BA33-777E0044BD13}"/>
              </a:ext>
            </a:extLst>
          </p:cNvPr>
          <p:cNvSpPr txBox="1"/>
          <p:nvPr/>
        </p:nvSpPr>
        <p:spPr>
          <a:xfrm>
            <a:off x="317938" y="1853678"/>
            <a:ext cx="5217889" cy="9079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Advantages</a:t>
            </a:r>
          </a:p>
          <a:p>
            <a:pPr marL="177800" indent="-1778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30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Bandwidth reduction</a:t>
            </a:r>
          </a:p>
          <a:p>
            <a:pPr marL="177800" indent="-1778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30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 space saving</a:t>
            </a:r>
          </a:p>
          <a:p>
            <a:pPr marL="177800" indent="-1778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300">
                <a:solidFill>
                  <a:schemeClr val="accent3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Highly compatible with cloud services</a:t>
            </a:r>
          </a:p>
        </p:txBody>
      </p:sp>
      <p:sp>
        <p:nvSpPr>
          <p:cNvPr id="214" name="TextBox 7">
            <a:extLst>
              <a:ext uri="{FF2B5EF4-FFF2-40B4-BE49-F238E27FC236}">
                <a16:creationId xmlns:a16="http://schemas.microsoft.com/office/drawing/2014/main" id="{2C9AEA78-E2EC-9243-8462-61A781AB341B}"/>
              </a:ext>
            </a:extLst>
          </p:cNvPr>
          <p:cNvSpPr txBox="1"/>
          <p:nvPr/>
        </p:nvSpPr>
        <p:spPr>
          <a:xfrm>
            <a:off x="4854622" y="2184586"/>
            <a:ext cx="3728545" cy="246221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Note: This is the compression rate of one VM image file.</a:t>
            </a:r>
          </a:p>
        </p:txBody>
      </p:sp>
    </p:spTree>
    <p:extLst>
      <p:ext uri="{BB962C8B-B14F-4D97-AF65-F5344CB8AC3E}">
        <p14:creationId xmlns:p14="http://schemas.microsoft.com/office/powerpoint/2010/main" val="1926880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19F832B5-2D4F-4531-99BB-1D4CE201F48A}"/>
              </a:ext>
            </a:extLst>
          </p:cNvPr>
          <p:cNvSpPr/>
          <p:nvPr/>
        </p:nvSpPr>
        <p:spPr>
          <a:xfrm>
            <a:off x="308925" y="3419695"/>
            <a:ext cx="3726771" cy="1376549"/>
          </a:xfrm>
          <a:prstGeom prst="roundRect">
            <a:avLst>
              <a:gd name="adj" fmla="val 9209"/>
            </a:avLst>
          </a:prstGeom>
          <a:solidFill>
            <a:srgbClr val="09F8E1"/>
          </a:solidFill>
          <a:ln>
            <a:solidFill>
              <a:srgbClr val="298F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F848D398-4257-4F42-9038-A659912BC2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909" b="5212"/>
          <a:stretch/>
        </p:blipFill>
        <p:spPr>
          <a:xfrm>
            <a:off x="4183904" y="2867082"/>
            <a:ext cx="1383360" cy="595795"/>
          </a:xfrm>
          <a:prstGeom prst="rect">
            <a:avLst/>
          </a:prstGeom>
          <a:effectLst/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D8721F89-6632-4AAE-BD48-DDB789DD1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909" b="5212"/>
          <a:stretch/>
        </p:blipFill>
        <p:spPr>
          <a:xfrm>
            <a:off x="5708151" y="2867082"/>
            <a:ext cx="1383360" cy="595795"/>
          </a:xfrm>
          <a:prstGeom prst="rect">
            <a:avLst/>
          </a:prstGeom>
          <a:effectLst/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F672DDB4-DC4A-4857-A225-40BA8B24D6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909" b="5212"/>
          <a:stretch/>
        </p:blipFill>
        <p:spPr>
          <a:xfrm>
            <a:off x="7232397" y="2867082"/>
            <a:ext cx="1383360" cy="595795"/>
          </a:xfrm>
          <a:prstGeom prst="rect">
            <a:avLst/>
          </a:prstGeom>
          <a:effectLst/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46D91E07-0E94-0048-BF25-0E76A731A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6155" y="3468319"/>
            <a:ext cx="64331" cy="729091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9E34D4EB-FCB4-A44B-A4EE-8FF6B6750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6110" y="3468318"/>
            <a:ext cx="64331" cy="72909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4D55B6-5693-45FD-BA4A-0E0A6CBE6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870" y="91306"/>
            <a:ext cx="7886700" cy="862519"/>
          </a:xfrm>
        </p:spPr>
        <p:txBody>
          <a:bodyPr/>
          <a:lstStyle/>
          <a:p>
            <a:r>
              <a:rPr lang="en-US" altLang="zh-CN" sz="3400">
                <a:latin typeface="微軟正黑體"/>
                <a:ea typeface="Microsoft JhengHei"/>
              </a:rPr>
              <a:t>Hybrid Cloud Solution to Embrace The Advantages of Both</a:t>
            </a:r>
            <a:endParaRPr lang="zh-TW" altLang="en-US" sz="3400">
              <a:latin typeface="微軟正黑體"/>
              <a:ea typeface="Microsoft JhengHe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BDD222A-5474-9A48-8441-2C5C62D587A4}"/>
              </a:ext>
            </a:extLst>
          </p:cNvPr>
          <p:cNvSpPr txBox="1"/>
          <p:nvPr/>
        </p:nvSpPr>
        <p:spPr>
          <a:xfrm>
            <a:off x="4152839" y="2684094"/>
            <a:ext cx="56137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Taipei</a:t>
            </a:r>
            <a:endParaRPr kumimoji="1" lang="zh-TW" altLang="en-US" sz="101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BE2EB26-7E01-EE4A-92D0-7301715DD421}"/>
              </a:ext>
            </a:extLst>
          </p:cNvPr>
          <p:cNvSpPr txBox="1"/>
          <p:nvPr/>
        </p:nvSpPr>
        <p:spPr>
          <a:xfrm>
            <a:off x="5684278" y="2684094"/>
            <a:ext cx="570990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Tokyo</a:t>
            </a:r>
            <a:endParaRPr kumimoji="1" lang="zh-TW" altLang="en-US" sz="101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07E6530-BBEA-0B41-A796-E11238CE57D2}"/>
              </a:ext>
            </a:extLst>
          </p:cNvPr>
          <p:cNvSpPr txBox="1"/>
          <p:nvPr/>
        </p:nvSpPr>
        <p:spPr>
          <a:xfrm>
            <a:off x="7233341" y="2682670"/>
            <a:ext cx="79060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New York</a:t>
            </a:r>
            <a:endParaRPr kumimoji="1" lang="zh-TW" altLang="en-US" sz="101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39B896AE-659E-5547-8943-9B8BB87AFA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6631" y="2029058"/>
            <a:ext cx="1704182" cy="719544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45F82A51-06CC-914B-BD4A-DC4976441B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5671" y="2010858"/>
            <a:ext cx="1577947" cy="706921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E12EA65B-AFB8-4542-A352-372A6D8C05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15782" y="2043491"/>
            <a:ext cx="50494" cy="719544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A0DAC19-8DF5-EC44-8D59-114C889FC0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44034" y="2234028"/>
            <a:ext cx="301033" cy="301033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26EA14CD-E66E-D347-BD91-3CE2B2F99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90512" y="2225922"/>
            <a:ext cx="301033" cy="301033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0CC9362D-19F3-0D47-961A-EF55597BB9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79205" y="2222370"/>
            <a:ext cx="301033" cy="30103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5D914B81-33CA-D643-A3A9-1C9D94F4CB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86979" y="4208769"/>
            <a:ext cx="681546" cy="468563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53CAC049-B085-C140-A6D5-59636528C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06135" y="3468319"/>
            <a:ext cx="64331" cy="729091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5E36AAE-970C-314F-A205-5E642DB39F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81788" y="4208769"/>
            <a:ext cx="681546" cy="468563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D2B9F20E-2436-1247-9690-D5DA5407D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03749" y="4208769"/>
            <a:ext cx="681546" cy="468563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D66470BC-0E5D-264E-8329-E7ADC5DDBB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80987" y="3671473"/>
            <a:ext cx="301033" cy="301033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B02B89BF-FD33-1043-BC51-D7AAFF5969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57624" y="3671473"/>
            <a:ext cx="301033" cy="30103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EF806A5-AC4D-3D42-BA2C-9B9299A8BA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84776" y="3672971"/>
            <a:ext cx="301033" cy="301033"/>
          </a:xfrm>
          <a:prstGeom prst="rect">
            <a:avLst/>
          </a:prstGeom>
        </p:spPr>
      </p:pic>
      <p:sp>
        <p:nvSpPr>
          <p:cNvPr id="30" name="Google Shape;125;p18">
            <a:extLst>
              <a:ext uri="{FF2B5EF4-FFF2-40B4-BE49-F238E27FC236}">
                <a16:creationId xmlns:a16="http://schemas.microsoft.com/office/drawing/2014/main" id="{921FAB12-750D-A048-9C50-4BA7AEF60B9C}"/>
              </a:ext>
            </a:extLst>
          </p:cNvPr>
          <p:cNvSpPr txBox="1">
            <a:spLocks/>
          </p:cNvSpPr>
          <p:nvPr/>
        </p:nvSpPr>
        <p:spPr>
          <a:xfrm>
            <a:off x="253870" y="1308929"/>
            <a:ext cx="4179655" cy="13005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Security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>
              <a:buClr>
                <a:schemeClr val="bg1"/>
              </a:buClr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Storage extension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>
              <a:buClr>
                <a:schemeClr val="bg1"/>
              </a:buClr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Access speed</a:t>
            </a:r>
          </a:p>
          <a:p>
            <a:pPr>
              <a:buClr>
                <a:schemeClr val="bg1"/>
              </a:buClr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Powerful computing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bg1"/>
              </a:buClr>
            </a:pP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Access anywhere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bg1"/>
              </a:buClr>
            </a:pP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1" name="Google Shape;125;p18">
            <a:extLst>
              <a:ext uri="{FF2B5EF4-FFF2-40B4-BE49-F238E27FC236}">
                <a16:creationId xmlns:a16="http://schemas.microsoft.com/office/drawing/2014/main" id="{EAA5A831-5EEB-F343-852C-BE22590D6C41}"/>
              </a:ext>
            </a:extLst>
          </p:cNvPr>
          <p:cNvSpPr txBox="1">
            <a:spLocks/>
          </p:cNvSpPr>
          <p:nvPr/>
        </p:nvSpPr>
        <p:spPr>
          <a:xfrm>
            <a:off x="2043148" y="1215927"/>
            <a:ext cx="2938872" cy="10389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F5CFBC11-9C59-A747-BF06-1EA9634B92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51158" y="1057872"/>
            <a:ext cx="1842321" cy="1001964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8F1B9B67-97B8-2D40-8965-3E3F2F9B37C7}"/>
              </a:ext>
            </a:extLst>
          </p:cNvPr>
          <p:cNvSpPr/>
          <p:nvPr/>
        </p:nvSpPr>
        <p:spPr>
          <a:xfrm>
            <a:off x="378506" y="3454453"/>
            <a:ext cx="3592358" cy="12931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GB" altLang="zh-TW" sz="1600">
                <a:solidFill>
                  <a:srgbClr val="3B56DF"/>
                </a:solidFill>
                <a:ea typeface="Microsoft JhengHei UI"/>
              </a:rPr>
              <a:t>Hybrid cloud solution</a:t>
            </a:r>
            <a:r>
              <a:rPr lang="zh-TW" altLang="en-US" sz="1600">
                <a:solidFill>
                  <a:srgbClr val="3B56DF"/>
                </a:solidFill>
                <a:ea typeface="Microsoft JhengHei UI"/>
              </a:rPr>
              <a:t> </a:t>
            </a:r>
            <a:r>
              <a:rPr lang="en-GB" altLang="zh-TW" sz="1600">
                <a:ea typeface="Microsoft JhengHei UI"/>
              </a:rPr>
              <a:t>is one of the best choices for the enterprise!</a:t>
            </a:r>
            <a:endParaRPr lang="en-US" altLang="zh-TW" sz="1600">
              <a:ea typeface="Microsoft JhengHei UI"/>
            </a:endParaRPr>
          </a:p>
          <a:p>
            <a:pPr>
              <a:lnSpc>
                <a:spcPts val="2400"/>
              </a:lnSpc>
            </a:pPr>
            <a:r>
              <a:rPr lang="en-GB" altLang="zh-TW" sz="1600">
                <a:ea typeface="Microsoft JhengHei UI"/>
              </a:rPr>
              <a:t>Keep the old service investment and get the elasticity advantage!</a:t>
            </a:r>
            <a:endParaRPr lang="zh-TW" altLang="en-US" sz="1600">
              <a:ea typeface="Microsoft JhengHei UI"/>
            </a:endParaRPr>
          </a:p>
        </p:txBody>
      </p:sp>
    </p:spTree>
    <p:extLst>
      <p:ext uri="{BB962C8B-B14F-4D97-AF65-F5344CB8AC3E}">
        <p14:creationId xmlns:p14="http://schemas.microsoft.com/office/powerpoint/2010/main" val="6069088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8ADCF5-15DB-EF4A-BF3A-D1CD92CA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7" y="91345"/>
            <a:ext cx="9444709" cy="862519"/>
          </a:xfrm>
        </p:spPr>
        <p:txBody>
          <a:bodyPr/>
          <a:lstStyle/>
          <a:p>
            <a:r>
              <a:rPr kumimoji="1" lang="en-US" altLang="zh-TW" sz="3400">
                <a:latin typeface="微軟正黑體"/>
                <a:ea typeface="微軟正黑體"/>
              </a:rPr>
              <a:t>QNAP Hybrid Cloud Solution: </a:t>
            </a:r>
            <a:r>
              <a:rPr kumimoji="1" lang="en-US" altLang="zh-CN" sz="3400" err="1">
                <a:latin typeface="微軟正黑體"/>
                <a:ea typeface="微軟正黑體"/>
              </a:rPr>
              <a:t>CacheMount</a:t>
            </a:r>
            <a:endParaRPr lang="zh-TW" altLang="en-US" sz="3400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4FDB09D8-F356-4A8A-8D45-A502FF909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82528" y="878906"/>
            <a:ext cx="9444709" cy="4811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EAEBEDEE-8959-9C46-A3C8-81D8E174B049}"/>
              </a:ext>
            </a:extLst>
          </p:cNvPr>
          <p:cNvSpPr/>
          <p:nvPr/>
        </p:nvSpPr>
        <p:spPr>
          <a:xfrm>
            <a:off x="5753081" y="1674318"/>
            <a:ext cx="2212465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400" b="1">
                <a:ea typeface="微軟正黑體"/>
              </a:rPr>
              <a:t>Cache Function:</a:t>
            </a:r>
          </a:p>
          <a:p>
            <a:r>
              <a:rPr lang="en-GB" altLang="zh-TW" b="1">
                <a:ea typeface="微軟正黑體"/>
              </a:rPr>
              <a:t>Much smoother access </a:t>
            </a:r>
            <a:endParaRPr lang="en-GB" altLang="zh-TW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77F7D9D-1C65-7946-B9E2-AA72177ABC72}"/>
              </a:ext>
            </a:extLst>
          </p:cNvPr>
          <p:cNvSpPr/>
          <p:nvPr/>
        </p:nvSpPr>
        <p:spPr>
          <a:xfrm>
            <a:off x="6124957" y="2544938"/>
            <a:ext cx="2924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can access cloud storage through SMB/AFP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E33B872-FED5-1947-BD3F-A5502BA70317}"/>
              </a:ext>
            </a:extLst>
          </p:cNvPr>
          <p:cNvSpPr/>
          <p:nvPr/>
        </p:nvSpPr>
        <p:spPr>
          <a:xfrm>
            <a:off x="6082737" y="3431340"/>
            <a:ext cx="24777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 files between multiple site office on time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7FE018C-6776-7240-B88E-9B23AD5086CB}"/>
              </a:ext>
            </a:extLst>
          </p:cNvPr>
          <p:cNvSpPr/>
          <p:nvPr/>
        </p:nvSpPr>
        <p:spPr>
          <a:xfrm>
            <a:off x="5633223" y="4294735"/>
            <a:ext cx="2477779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altLang="zh-TW" b="1">
                <a:ea typeface="微軟正黑體"/>
              </a:rPr>
              <a:t>Horizontally</a:t>
            </a:r>
            <a:r>
              <a:rPr lang="en-GB" altLang="zh-TW" sz="1400" b="1">
                <a:ea typeface="微軟正黑體"/>
              </a:rPr>
              <a:t> integrate QTS APPs to use cloud data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D1994DF-9071-7445-83F8-EE640DF5686A}"/>
              </a:ext>
            </a:extLst>
          </p:cNvPr>
          <p:cNvSpPr/>
          <p:nvPr/>
        </p:nvSpPr>
        <p:spPr>
          <a:xfrm>
            <a:off x="5736148" y="1281982"/>
            <a:ext cx="226857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GB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New experiences</a:t>
            </a: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BBE1FF09-7D95-5A4E-8353-4689C7419C76}"/>
              </a:ext>
            </a:extLst>
          </p:cNvPr>
          <p:cNvGrpSpPr/>
          <p:nvPr/>
        </p:nvGrpSpPr>
        <p:grpSpPr>
          <a:xfrm>
            <a:off x="3691494" y="2359526"/>
            <a:ext cx="1745809" cy="1649166"/>
            <a:chOff x="3814615" y="2189215"/>
            <a:chExt cx="1780053" cy="1681514"/>
          </a:xfrm>
        </p:grpSpPr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BE4C8BE3-D86C-FA44-BB86-A8DBBA7ADF9F}"/>
                </a:ext>
              </a:extLst>
            </p:cNvPr>
            <p:cNvSpPr/>
            <p:nvPr/>
          </p:nvSpPr>
          <p:spPr>
            <a:xfrm>
              <a:off x="3857748" y="2189215"/>
              <a:ext cx="1681514" cy="1681514"/>
            </a:xfrm>
            <a:prstGeom prst="ellipse">
              <a:avLst/>
            </a:prstGeom>
            <a:solidFill>
              <a:schemeClr val="bg1"/>
            </a:solidFill>
            <a:ln w="28575">
              <a:gradFill>
                <a:gsLst>
                  <a:gs pos="0">
                    <a:srgbClr val="DB04B9"/>
                  </a:gs>
                  <a:gs pos="100000">
                    <a:srgbClr val="0E71E8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6" name="Google Shape;207;p25">
              <a:extLst>
                <a:ext uri="{FF2B5EF4-FFF2-40B4-BE49-F238E27FC236}">
                  <a16:creationId xmlns:a16="http://schemas.microsoft.com/office/drawing/2014/main" id="{08F9BF5A-C5BE-9643-B90E-2558C9D07D66}"/>
                </a:ext>
              </a:extLst>
            </p:cNvPr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9932" y="2394238"/>
              <a:ext cx="1098607" cy="10985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7" name="Google Shape;208;p25">
              <a:extLst>
                <a:ext uri="{FF2B5EF4-FFF2-40B4-BE49-F238E27FC236}">
                  <a16:creationId xmlns:a16="http://schemas.microsoft.com/office/drawing/2014/main" id="{E2E6F11E-E2F6-474F-B781-D79B91489E26}"/>
                </a:ext>
              </a:extLst>
            </p:cNvPr>
            <p:cNvSpPr txBox="1"/>
            <p:nvPr/>
          </p:nvSpPr>
          <p:spPr>
            <a:xfrm>
              <a:off x="3814615" y="3464538"/>
              <a:ext cx="1780053" cy="314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150" b="1" err="1">
                  <a:solidFill>
                    <a:srgbClr val="07376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Impact"/>
                </a:rPr>
                <a:t>CacheMount</a:t>
              </a:r>
              <a:endParaRPr lang="en-US" sz="1150" b="1">
                <a:solidFill>
                  <a:srgbClr val="0737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Impact"/>
              </a:endParaRPr>
            </a:p>
          </p:txBody>
        </p:sp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9FB4A804-A1D7-DB46-BF3A-10F7B7B3DE62}"/>
              </a:ext>
            </a:extLst>
          </p:cNvPr>
          <p:cNvSpPr txBox="1"/>
          <p:nvPr/>
        </p:nvSpPr>
        <p:spPr>
          <a:xfrm>
            <a:off x="474252" y="1291175"/>
            <a:ext cx="2561920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 anchor="t">
            <a:spAutoFit/>
          </a:bodyPr>
          <a:lstStyle/>
          <a:p>
            <a:r>
              <a:rPr lang="en-GB" altLang="zh-TW" b="1">
                <a:solidFill>
                  <a:schemeClr val="bg1"/>
                </a:solidFill>
                <a:ea typeface="微軟正黑體"/>
              </a:rPr>
              <a:t>Supports </a:t>
            </a:r>
            <a:r>
              <a:rPr lang="en-GB" b="1">
                <a:solidFill>
                  <a:schemeClr val="bg1"/>
                </a:solidFill>
                <a:ea typeface="微軟正黑體"/>
              </a:rPr>
              <a:t>20</a:t>
            </a:r>
            <a:r>
              <a:rPr lang="zh-TW" altLang="en-US" b="1">
                <a:solidFill>
                  <a:schemeClr val="bg1"/>
                </a:solidFill>
                <a:ea typeface="微軟正黑體"/>
              </a:rPr>
              <a:t> </a:t>
            </a:r>
            <a:r>
              <a:rPr lang="en-GB" altLang="zh-TW" b="1">
                <a:solidFill>
                  <a:schemeClr val="bg1"/>
                </a:solidFill>
                <a:ea typeface="微軟正黑體"/>
              </a:rPr>
              <a:t>Cloud</a:t>
            </a:r>
            <a:r>
              <a:rPr lang="zh-TW" altLang="en-US" b="1">
                <a:solidFill>
                  <a:schemeClr val="bg1"/>
                </a:solidFill>
                <a:ea typeface="微軟正黑體"/>
              </a:rPr>
              <a:t> </a:t>
            </a:r>
            <a:r>
              <a:rPr lang="en-GB" altLang="zh-TW" b="1">
                <a:solidFill>
                  <a:schemeClr val="bg1"/>
                </a:solidFill>
                <a:ea typeface="微軟正黑體"/>
              </a:rPr>
              <a:t>Services</a:t>
            </a:r>
            <a:endParaRPr lang="en-GB" b="1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EDD5212-6807-3E49-8344-74934389BDCB}"/>
              </a:ext>
            </a:extLst>
          </p:cNvPr>
          <p:cNvSpPr/>
          <p:nvPr/>
        </p:nvSpPr>
        <p:spPr>
          <a:xfrm>
            <a:off x="810876" y="1735821"/>
            <a:ext cx="1962397" cy="33086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GB" altLang="zh-TW" sz="1550" b="1">
                <a:ea typeface="微軟正黑體"/>
              </a:rPr>
              <a:t>File-based Storage</a:t>
            </a:r>
          </a:p>
        </p:txBody>
      </p:sp>
      <p:pic>
        <p:nvPicPr>
          <p:cNvPr id="50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0F214261-7E74-9E47-B5F3-310FC111A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2945" y="2111189"/>
            <a:ext cx="320279" cy="320279"/>
          </a:xfrm>
          <a:prstGeom prst="rect">
            <a:avLst/>
          </a:prstGeom>
          <a:noFill/>
        </p:spPr>
      </p:pic>
      <p:pic>
        <p:nvPicPr>
          <p:cNvPr id="51" name="Picture 4" descr="https://lh6.googleusercontent.com/SA4uCyR_L2jYMxGHC8JcQTlO_Fi9fvJ01WwSys_hjF9oiyvEopa8yurvBgrShk7u3W0l2n2QRfE8VniYiUpT9MM2LO5_H_HvyxoJmc3E-O73Jp3siIe-6VnvGCawf8RH_MkgmPsSCCc">
            <a:extLst>
              <a:ext uri="{FF2B5EF4-FFF2-40B4-BE49-F238E27FC236}">
                <a16:creationId xmlns:a16="http://schemas.microsoft.com/office/drawing/2014/main" id="{FA2F775F-328B-C144-9767-FB207D8EE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5266" y="2501891"/>
            <a:ext cx="320279" cy="320279"/>
          </a:xfrm>
          <a:prstGeom prst="rect">
            <a:avLst/>
          </a:prstGeom>
          <a:noFill/>
        </p:spPr>
      </p:pic>
      <p:pic>
        <p:nvPicPr>
          <p:cNvPr id="52" name="Picture 5" descr="https://lh5.googleusercontent.com/b23u0ELh4hL_awB9Ww8vAh7Zb4GFaTyM9JSXkjRp0Op_jSl8QgyYQgVBe80qtGNDzwNoQ_JvJG05J8wcqXnnj88_y22ro12VeuppteRlA4uAOloCT_8w_iXv6JburYdSsGUPeN8tvh0">
            <a:extLst>
              <a:ext uri="{FF2B5EF4-FFF2-40B4-BE49-F238E27FC236}">
                <a16:creationId xmlns:a16="http://schemas.microsoft.com/office/drawing/2014/main" id="{5B4E92A6-A494-8C43-B066-6C5BBF482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4619" y="2502402"/>
            <a:ext cx="320279" cy="320279"/>
          </a:xfrm>
          <a:prstGeom prst="rect">
            <a:avLst/>
          </a:prstGeom>
          <a:noFill/>
        </p:spPr>
      </p:pic>
      <p:pic>
        <p:nvPicPr>
          <p:cNvPr id="53" name="Picture 7" descr="https://lh4.googleusercontent.com/H0XP8Jf23xF4_It_H1HIamwPlS0OZnb3ZwylCZIXa5x1H1pjl1FKTmmTa11CmKxi-TwaH1XwEv7df8G1O0IuSBfh7FZdZEG3Xi9ZVf7j1NH65lhVqI8w79kvWfz-rfCtXFel6RoBJoI">
            <a:extLst>
              <a:ext uri="{FF2B5EF4-FFF2-40B4-BE49-F238E27FC236}">
                <a16:creationId xmlns:a16="http://schemas.microsoft.com/office/drawing/2014/main" id="{93693285-44F6-8142-9ECE-E21D92BEB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3632" y="2112689"/>
            <a:ext cx="320279" cy="320279"/>
          </a:xfrm>
          <a:prstGeom prst="rect">
            <a:avLst/>
          </a:prstGeom>
          <a:noFill/>
        </p:spPr>
      </p:pic>
      <p:pic>
        <p:nvPicPr>
          <p:cNvPr id="54" name="Picture 10" descr="https://lh5.googleusercontent.com/yDLc8xkAuuVx7crlIE2KNk0ewYBuVYjSKxQ5-0kgPW8S4En-3J4DTgJmPELmxQwN8JbJhTMB-lKlBnEcEA2ejrh6oEbgoTK2g0aeYzDlI4TflzYSmKvfwz4Q5HPlbLA48sdewMmt2yE">
            <a:extLst>
              <a:ext uri="{FF2B5EF4-FFF2-40B4-BE49-F238E27FC236}">
                <a16:creationId xmlns:a16="http://schemas.microsoft.com/office/drawing/2014/main" id="{7CC11C62-5C65-AE48-A254-07F30206E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05403" y="2112019"/>
            <a:ext cx="320279" cy="320279"/>
          </a:xfrm>
          <a:prstGeom prst="rect">
            <a:avLst/>
          </a:prstGeom>
          <a:noFill/>
        </p:spPr>
      </p:pic>
      <p:pic>
        <p:nvPicPr>
          <p:cNvPr id="55" name="Picture 12" descr="https://lh6.googleusercontent.com/2xwQyO-ybTkAAlCBIc-utXfwa8yEQQSBOAN-mgL1KmFDhzHTcwDZurEnS8G2FhqCXXCnpOPtRB_CV8CWFBHxHvni3DZq0v5Sk5cCLBPtfAkLh-dgfn7WvbsGNgqzb29qmdTvvAUQc_E">
            <a:extLst>
              <a:ext uri="{FF2B5EF4-FFF2-40B4-BE49-F238E27FC236}">
                <a16:creationId xmlns:a16="http://schemas.microsoft.com/office/drawing/2014/main" id="{EBFF57DD-3077-8641-8268-71A00891F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55130" y="2111189"/>
            <a:ext cx="320279" cy="320279"/>
          </a:xfrm>
          <a:prstGeom prst="rect">
            <a:avLst/>
          </a:prstGeom>
          <a:noFill/>
        </p:spPr>
      </p:pic>
      <p:pic>
        <p:nvPicPr>
          <p:cNvPr id="56" name="Picture 13" descr="https://lh5.googleusercontent.com/Un2FspDsSs-A7u1QrWpTV3KlHwhMgCy3UIZ2tLWbfcIB6mPl-7BdzEpD06UtzBsVPLwneo2U0bzBA89nvv9YudgnqGutPfpcvjkJs1D25xY_alzqWo-znyDdLeS9QE5Up-7UQO0qZIE">
            <a:extLst>
              <a:ext uri="{FF2B5EF4-FFF2-40B4-BE49-F238E27FC236}">
                <a16:creationId xmlns:a16="http://schemas.microsoft.com/office/drawing/2014/main" id="{0A697914-86CD-8348-AFA4-323241B36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93632" y="2503333"/>
            <a:ext cx="320279" cy="320279"/>
          </a:xfrm>
          <a:prstGeom prst="rect">
            <a:avLst/>
          </a:prstGeom>
          <a:noFill/>
        </p:spPr>
      </p:pic>
      <p:pic>
        <p:nvPicPr>
          <p:cNvPr id="57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C65DEA97-645A-1247-842C-39B0634B3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15266" y="2111190"/>
            <a:ext cx="320279" cy="320278"/>
          </a:xfrm>
          <a:prstGeom prst="rect">
            <a:avLst/>
          </a:prstGeom>
          <a:noFill/>
        </p:spPr>
      </p:pic>
      <p:pic>
        <p:nvPicPr>
          <p:cNvPr id="58" name="Picture 23" descr="C:\Users\Josh Chen\Desktop\sharefile.png">
            <a:extLst>
              <a:ext uri="{FF2B5EF4-FFF2-40B4-BE49-F238E27FC236}">
                <a16:creationId xmlns:a16="http://schemas.microsoft.com/office/drawing/2014/main" id="{1891E668-D763-A947-8A80-21448A905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1925" y="2502823"/>
            <a:ext cx="321299" cy="321300"/>
          </a:xfrm>
          <a:prstGeom prst="rect">
            <a:avLst/>
          </a:prstGeom>
          <a:noFill/>
        </p:spPr>
      </p:pic>
      <p:pic>
        <p:nvPicPr>
          <p:cNvPr id="59" name="Picture 25" descr="C:\Users\Josh Chen\Desktop\OneDrive.png">
            <a:extLst>
              <a:ext uri="{FF2B5EF4-FFF2-40B4-BE49-F238E27FC236}">
                <a16:creationId xmlns:a16="http://schemas.microsoft.com/office/drawing/2014/main" id="{BE328EEE-29A2-D747-89EC-176F1C688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404" y="2501891"/>
            <a:ext cx="321300" cy="321300"/>
          </a:xfrm>
          <a:prstGeom prst="rect">
            <a:avLst/>
          </a:prstGeom>
          <a:noFill/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52F86A5B-40CA-F243-B00F-03C38953E7C9}"/>
              </a:ext>
            </a:extLst>
          </p:cNvPr>
          <p:cNvSpPr/>
          <p:nvPr/>
        </p:nvSpPr>
        <p:spPr>
          <a:xfrm>
            <a:off x="819094" y="3450435"/>
            <a:ext cx="2238113" cy="33086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550" b="1">
                <a:ea typeface="微軟正黑體"/>
              </a:rPr>
              <a:t>Object-based Storage</a:t>
            </a:r>
            <a:endParaRPr lang="en-GB" altLang="zh-TW" sz="1550" b="1">
              <a:ea typeface="微軟正黑體"/>
            </a:endParaRPr>
          </a:p>
        </p:txBody>
      </p:sp>
      <p:pic>
        <p:nvPicPr>
          <p:cNvPr id="61" name="Picture 6" descr="https://lh4.googleusercontent.com/JLwINZBR99tkGPRx3FA7rWHaz4lrB4beEXvVDTvYNOP5IjDY41yBYtDUGLBFNzd38AYzYdEORsJ-Hu3sSmrbpf6Ffqy12-Oo0oN_j-ZoxY98DIhex5SxovJCSE67G7Vulk2lJvUhbwo">
            <a:extLst>
              <a:ext uri="{FF2B5EF4-FFF2-40B4-BE49-F238E27FC236}">
                <a16:creationId xmlns:a16="http://schemas.microsoft.com/office/drawing/2014/main" id="{8C2AB47E-F07F-5441-9969-F5C4C4FA9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54619" y="4188783"/>
            <a:ext cx="320279" cy="320279"/>
          </a:xfrm>
          <a:prstGeom prst="rect">
            <a:avLst/>
          </a:prstGeom>
          <a:noFill/>
        </p:spPr>
      </p:pic>
      <p:pic>
        <p:nvPicPr>
          <p:cNvPr id="62" name="Picture 8" descr="https://lh3.googleusercontent.com/hnn68hOWXAfi-2buhync8Ho5N6Mh1Cia1p0BYKEFmgSCSweBZZvfugkqQyrghaN8zyIsBFAl27eld7JprW8x9O13h7UnOZtO0T-xd_Tym8bWTlhrMjby8MzOdHSSIAxcK-61egURb-U">
            <a:extLst>
              <a:ext uri="{FF2B5EF4-FFF2-40B4-BE49-F238E27FC236}">
                <a16:creationId xmlns:a16="http://schemas.microsoft.com/office/drawing/2014/main" id="{73072912-6C29-2748-947E-7597FBEB8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34259" y="3795202"/>
            <a:ext cx="320279" cy="320279"/>
          </a:xfrm>
          <a:prstGeom prst="rect">
            <a:avLst/>
          </a:prstGeom>
          <a:noFill/>
        </p:spPr>
      </p:pic>
      <p:pic>
        <p:nvPicPr>
          <p:cNvPr id="63" name="Picture 9" descr="https://lh3.googleusercontent.com/P4OJxLNf-0l3nfs9F8p39ujclzvA-Sa4M3YFDfLyGXNdBF1S3hW2XVX-Pa8PtbpzLQ3_u9J04ppaJpMsBi50EFF2NsGeZerLXGD3JSyvXDdNG-CPz4isgqbQJzagwjjPyqb3c8hNW_s">
            <a:extLst>
              <a:ext uri="{FF2B5EF4-FFF2-40B4-BE49-F238E27FC236}">
                <a16:creationId xmlns:a16="http://schemas.microsoft.com/office/drawing/2014/main" id="{13CA7AC2-730A-4244-95E7-1F6A91BDA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34259" y="4188783"/>
            <a:ext cx="320279" cy="320279"/>
          </a:xfrm>
          <a:prstGeom prst="rect">
            <a:avLst/>
          </a:prstGeom>
          <a:noFill/>
        </p:spPr>
      </p:pic>
      <p:pic>
        <p:nvPicPr>
          <p:cNvPr id="64" name="Picture 11" descr="https://lh4.googleusercontent.com/mK6k9HxxlQ3iieT8IW0gEWxdyKJgYfYBWwdBvN0lRLu8_cGB7X1lN2KOXLFP9TXD-UMxtXANPXor198AJF-FyeUM35snyzMMvdZbcQ_OmxIfdMdUejC5Cy8R8FjD2RfZBKEHA0hMPus">
            <a:extLst>
              <a:ext uri="{FF2B5EF4-FFF2-40B4-BE49-F238E27FC236}">
                <a16:creationId xmlns:a16="http://schemas.microsoft.com/office/drawing/2014/main" id="{416E6B25-3F6F-CD4F-939B-B56250803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12625" y="4189398"/>
            <a:ext cx="320279" cy="320279"/>
          </a:xfrm>
          <a:prstGeom prst="rect">
            <a:avLst/>
          </a:prstGeom>
          <a:noFill/>
        </p:spPr>
      </p:pic>
      <p:pic>
        <p:nvPicPr>
          <p:cNvPr id="65" name="Picture 14" descr="https://lh5.googleusercontent.com/c-VuMbfcURQcWQtCVz--q6LxBcxY3slbhaPIm-dpbfmvPNMaYWQ0ipmkTPMv3hgaGWf0TANE0FBtUZDit-HSbunIQrWF1jmbyek1KF3PBDz6g-NiamNTqP8O87dLx0eyXxwaNQ9vD-Y">
            <a:extLst>
              <a:ext uri="{FF2B5EF4-FFF2-40B4-BE49-F238E27FC236}">
                <a16:creationId xmlns:a16="http://schemas.microsoft.com/office/drawing/2014/main" id="{04DF67B6-FD5E-B34E-B087-546789979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554308" y="3795974"/>
            <a:ext cx="320279" cy="320279"/>
          </a:xfrm>
          <a:prstGeom prst="rect">
            <a:avLst/>
          </a:prstGeom>
          <a:noFill/>
        </p:spPr>
      </p:pic>
      <p:pic>
        <p:nvPicPr>
          <p:cNvPr id="66" name="Picture 15" descr="https://lh4.googleusercontent.com/jAQgNPnfGRQtJiItDhMyoQENWRIQueXO-SLCN41rfXwPvMZuHJtzjbth4T8SNT5oRKkLFgmEAadaVDCJB13v1Az3VFJT2I3_g54luBgTg4dwUO_hTpbJCci5nMf47m0hNNun4ZJmKe8">
            <a:extLst>
              <a:ext uri="{FF2B5EF4-FFF2-40B4-BE49-F238E27FC236}">
                <a16:creationId xmlns:a16="http://schemas.microsoft.com/office/drawing/2014/main" id="{B0456AF3-F754-7A40-AF2E-08F2267FC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37522" y="4188783"/>
            <a:ext cx="320279" cy="320279"/>
          </a:xfrm>
          <a:prstGeom prst="rect">
            <a:avLst/>
          </a:prstGeom>
          <a:noFill/>
        </p:spPr>
      </p:pic>
      <p:pic>
        <p:nvPicPr>
          <p:cNvPr id="67" name="Picture 16" descr="https://lh3.googleusercontent.com/6NBXHIDeSHzKas-KeL_-8NU77BUwwUodC8lXj_BGNUvuNeIFJ8y0d_XVUE3GGZkgdaAi7g31BOFz7W1nsfAWuDXt_ZNuak58YvwKvtxkNI4xEIRA9sr0IOjH5_EX8BEtt9F1XtuwGe4">
            <a:extLst>
              <a:ext uri="{FF2B5EF4-FFF2-40B4-BE49-F238E27FC236}">
                <a16:creationId xmlns:a16="http://schemas.microsoft.com/office/drawing/2014/main" id="{964F0CBD-BF29-DE4E-8DA9-8733EC1DD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139101" y="3795202"/>
            <a:ext cx="320279" cy="320279"/>
          </a:xfrm>
          <a:prstGeom prst="rect">
            <a:avLst/>
          </a:prstGeom>
          <a:noFill/>
        </p:spPr>
      </p:pic>
      <p:pic>
        <p:nvPicPr>
          <p:cNvPr id="68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675830F7-10B5-524B-BB5C-B231DE8B7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317699" y="3795202"/>
            <a:ext cx="320279" cy="320279"/>
          </a:xfrm>
          <a:prstGeom prst="rect">
            <a:avLst/>
          </a:prstGeom>
          <a:noFill/>
        </p:spPr>
      </p:pic>
      <p:pic>
        <p:nvPicPr>
          <p:cNvPr id="69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60CCF7E9-0C97-8840-8571-DE1A2210B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912625" y="3796432"/>
            <a:ext cx="320279" cy="320279"/>
          </a:xfrm>
          <a:prstGeom prst="rect">
            <a:avLst/>
          </a:prstGeom>
          <a:noFill/>
        </p:spPr>
      </p:pic>
      <p:pic>
        <p:nvPicPr>
          <p:cNvPr id="70" name="Picture 20" descr="Image result for è¯çºé²">
            <a:extLst>
              <a:ext uri="{FF2B5EF4-FFF2-40B4-BE49-F238E27FC236}">
                <a16:creationId xmlns:a16="http://schemas.microsoft.com/office/drawing/2014/main" id="{7FF908B4-CD2D-4E4A-8C42-60530BAC4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1316678" y="4188272"/>
            <a:ext cx="321300" cy="321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0142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7E13D6-E65D-9348-A70A-0221431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87558"/>
            <a:ext cx="8819340" cy="862519"/>
          </a:xfrm>
        </p:spPr>
        <p:txBody>
          <a:bodyPr/>
          <a:lstStyle/>
          <a:p>
            <a:r>
              <a:rPr lang="zh-TW" altLang="en-US">
                <a:cs typeface="Arial" panose="020B0604020202020204" pitchFamily="34" charset="0"/>
              </a:rPr>
              <a:t>CacheMount</a:t>
            </a:r>
            <a:r>
              <a:rPr lang="zh-TW" altLang="en-US"/>
              <a:t> </a:t>
            </a:r>
            <a:r>
              <a:rPr lang="en-US" altLang="zh-TW"/>
              <a:t>as a Bridge to the Cloud</a:t>
            </a:r>
            <a:endParaRPr kumimoji="1" lang="zh-TW" altLang="en-US"/>
          </a:p>
        </p:txBody>
      </p:sp>
      <p:pic>
        <p:nvPicPr>
          <p:cNvPr id="3" name="Picture 29">
            <a:extLst>
              <a:ext uri="{FF2B5EF4-FFF2-40B4-BE49-F238E27FC236}">
                <a16:creationId xmlns:a16="http://schemas.microsoft.com/office/drawing/2014/main" id="{D78DE156-17F9-D648-BDFB-9959C0B24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198" y="2260987"/>
            <a:ext cx="2703875" cy="1843415"/>
          </a:xfrm>
          <a:prstGeom prst="rect">
            <a:avLst/>
          </a:prstGeom>
        </p:spPr>
      </p:pic>
      <p:sp>
        <p:nvSpPr>
          <p:cNvPr id="4" name="矩形: 圓角 37">
            <a:extLst>
              <a:ext uri="{FF2B5EF4-FFF2-40B4-BE49-F238E27FC236}">
                <a16:creationId xmlns:a16="http://schemas.microsoft.com/office/drawing/2014/main" id="{BD83543B-7462-2F41-ACA1-76A7B984A4CB}"/>
              </a:ext>
            </a:extLst>
          </p:cNvPr>
          <p:cNvSpPr/>
          <p:nvPr/>
        </p:nvSpPr>
        <p:spPr>
          <a:xfrm>
            <a:off x="427597" y="1236144"/>
            <a:ext cx="1736528" cy="3059969"/>
          </a:xfrm>
          <a:prstGeom prst="roundRect">
            <a:avLst>
              <a:gd name="adj" fmla="val 8721"/>
            </a:avLst>
          </a:prstGeom>
          <a:solidFill>
            <a:srgbClr val="FFFFFF"/>
          </a:solidFill>
          <a:ln w="25400">
            <a:solidFill>
              <a:srgbClr val="09F8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3">
            <a:extLst>
              <a:ext uri="{FF2B5EF4-FFF2-40B4-BE49-F238E27FC236}">
                <a16:creationId xmlns:a16="http://schemas.microsoft.com/office/drawing/2014/main" id="{CAA541FE-7F55-B049-91CD-A357038F44ED}"/>
              </a:ext>
            </a:extLst>
          </p:cNvPr>
          <p:cNvSpPr/>
          <p:nvPr/>
        </p:nvSpPr>
        <p:spPr>
          <a:xfrm>
            <a:off x="2401238" y="1236144"/>
            <a:ext cx="4334301" cy="3059969"/>
          </a:xfrm>
          <a:prstGeom prst="roundRect">
            <a:avLst>
              <a:gd name="adj" fmla="val 4244"/>
            </a:avLst>
          </a:prstGeom>
          <a:solidFill>
            <a:srgbClr val="09F8E1"/>
          </a:solidFill>
          <a:ln w="25400">
            <a:solidFill>
              <a:srgbClr val="1CACA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110">
            <a:extLst>
              <a:ext uri="{FF2B5EF4-FFF2-40B4-BE49-F238E27FC236}">
                <a16:creationId xmlns:a16="http://schemas.microsoft.com/office/drawing/2014/main" id="{3953A6B4-A8F2-F048-92F9-C430A04A4C6F}"/>
              </a:ext>
            </a:extLst>
          </p:cNvPr>
          <p:cNvSpPr/>
          <p:nvPr/>
        </p:nvSpPr>
        <p:spPr>
          <a:xfrm>
            <a:off x="6988637" y="1236144"/>
            <a:ext cx="1968370" cy="3059969"/>
          </a:xfrm>
          <a:prstGeom prst="roundRect">
            <a:avLst>
              <a:gd name="adj" fmla="val 8721"/>
            </a:avLst>
          </a:prstGeom>
          <a:solidFill>
            <a:srgbClr val="FFFFFF"/>
          </a:solidFill>
          <a:ln w="25400">
            <a:solidFill>
              <a:srgbClr val="09F8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>
              <a:solidFill>
                <a:schemeClr val="bg1">
                  <a:lumMod val="8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75C223-E80D-1F40-AD10-F1EF9A4D5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911" y="4235605"/>
            <a:ext cx="2639192" cy="330312"/>
          </a:xfrm>
          <a:prstGeom prst="rect">
            <a:avLst/>
          </a:prstGeom>
        </p:spPr>
      </p:pic>
      <p:sp>
        <p:nvSpPr>
          <p:cNvPr id="9" name="矩形: 圓角 2">
            <a:extLst>
              <a:ext uri="{FF2B5EF4-FFF2-40B4-BE49-F238E27FC236}">
                <a16:creationId xmlns:a16="http://schemas.microsoft.com/office/drawing/2014/main" id="{22F24185-604B-EC4B-A76E-2A7B726177F8}"/>
              </a:ext>
            </a:extLst>
          </p:cNvPr>
          <p:cNvSpPr/>
          <p:nvPr/>
        </p:nvSpPr>
        <p:spPr>
          <a:xfrm>
            <a:off x="551635" y="2130409"/>
            <a:ext cx="1485149" cy="871200"/>
          </a:xfrm>
          <a:prstGeom prst="roundRect">
            <a:avLst/>
          </a:prstGeom>
          <a:solidFill>
            <a:srgbClr val="D0E3F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Object-based storage service</a:t>
            </a:r>
          </a:p>
          <a:p>
            <a:pPr algn="ctr"/>
            <a:endParaRPr lang="en-GB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55">
            <a:extLst>
              <a:ext uri="{FF2B5EF4-FFF2-40B4-BE49-F238E27FC236}">
                <a16:creationId xmlns:a16="http://schemas.microsoft.com/office/drawing/2014/main" id="{330424EC-2DE5-C645-A866-5293654A7BDE}"/>
              </a:ext>
            </a:extLst>
          </p:cNvPr>
          <p:cNvSpPr/>
          <p:nvPr/>
        </p:nvSpPr>
        <p:spPr>
          <a:xfrm>
            <a:off x="551635" y="3136766"/>
            <a:ext cx="1485149" cy="823575"/>
          </a:xfrm>
          <a:prstGeom prst="roundRect">
            <a:avLst/>
          </a:prstGeom>
          <a:solidFill>
            <a:srgbClr val="D0E3F4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File-based storage service</a:t>
            </a:r>
          </a:p>
          <a:p>
            <a:pPr algn="ctr"/>
            <a:endParaRPr lang="en-GB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57">
            <a:extLst>
              <a:ext uri="{FF2B5EF4-FFF2-40B4-BE49-F238E27FC236}">
                <a16:creationId xmlns:a16="http://schemas.microsoft.com/office/drawing/2014/main" id="{A94F78F6-E83E-4E48-B498-96B6A97FAA75}"/>
              </a:ext>
            </a:extLst>
          </p:cNvPr>
          <p:cNvSpPr/>
          <p:nvPr/>
        </p:nvSpPr>
        <p:spPr>
          <a:xfrm>
            <a:off x="2621929" y="2360702"/>
            <a:ext cx="1119245" cy="1551989"/>
          </a:xfrm>
          <a:prstGeom prst="roundRect">
            <a:avLst>
              <a:gd name="adj" fmla="val 121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58">
            <a:extLst>
              <a:ext uri="{FF2B5EF4-FFF2-40B4-BE49-F238E27FC236}">
                <a16:creationId xmlns:a16="http://schemas.microsoft.com/office/drawing/2014/main" id="{B832B763-BBED-5B4F-941A-F15FB1A92C8B}"/>
              </a:ext>
            </a:extLst>
          </p:cNvPr>
          <p:cNvSpPr/>
          <p:nvPr/>
        </p:nvSpPr>
        <p:spPr>
          <a:xfrm>
            <a:off x="3890052" y="2360702"/>
            <a:ext cx="1488132" cy="1551990"/>
          </a:xfrm>
          <a:prstGeom prst="roundRect">
            <a:avLst>
              <a:gd name="adj" fmla="val 12131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4C216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TW" sz="14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Cache Volume</a:t>
            </a:r>
            <a:endParaRPr lang="en-GB" sz="1400" b="1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3" name="矩形: 圓角 4">
            <a:extLst>
              <a:ext uri="{FF2B5EF4-FFF2-40B4-BE49-F238E27FC236}">
                <a16:creationId xmlns:a16="http://schemas.microsoft.com/office/drawing/2014/main" id="{10B839E2-E520-B641-93BF-9EE5E32B10A6}"/>
              </a:ext>
            </a:extLst>
          </p:cNvPr>
          <p:cNvSpPr/>
          <p:nvPr/>
        </p:nvSpPr>
        <p:spPr>
          <a:xfrm>
            <a:off x="4014748" y="2964859"/>
            <a:ext cx="1279968" cy="3960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Metadata</a:t>
            </a:r>
          </a:p>
        </p:txBody>
      </p:sp>
      <p:sp>
        <p:nvSpPr>
          <p:cNvPr id="14" name="矩形: 圓角 60">
            <a:extLst>
              <a:ext uri="{FF2B5EF4-FFF2-40B4-BE49-F238E27FC236}">
                <a16:creationId xmlns:a16="http://schemas.microsoft.com/office/drawing/2014/main" id="{36704633-A158-3244-9C43-491C6BEA3FAC}"/>
              </a:ext>
            </a:extLst>
          </p:cNvPr>
          <p:cNvSpPr/>
          <p:nvPr/>
        </p:nvSpPr>
        <p:spPr>
          <a:xfrm>
            <a:off x="4014748" y="3397624"/>
            <a:ext cx="1279968" cy="3960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300" b="1">
                <a:latin typeface="微軟正黑體"/>
                <a:ea typeface="微軟正黑體"/>
              </a:rPr>
              <a:t>Cached Data</a:t>
            </a:r>
            <a:endParaRPr lang="en-GB" sz="1300" b="1">
              <a:latin typeface="微軟正黑體"/>
              <a:ea typeface="微軟正黑體"/>
            </a:endParaRPr>
          </a:p>
        </p:txBody>
      </p:sp>
      <p:sp>
        <p:nvSpPr>
          <p:cNvPr id="15" name="矩形: 圓角 107">
            <a:extLst>
              <a:ext uri="{FF2B5EF4-FFF2-40B4-BE49-F238E27FC236}">
                <a16:creationId xmlns:a16="http://schemas.microsoft.com/office/drawing/2014/main" id="{1751E217-A065-CD43-AC21-4DCAB6412392}"/>
              </a:ext>
            </a:extLst>
          </p:cNvPr>
          <p:cNvSpPr/>
          <p:nvPr/>
        </p:nvSpPr>
        <p:spPr>
          <a:xfrm>
            <a:off x="5529456" y="2360702"/>
            <a:ext cx="1064308" cy="1551990"/>
          </a:xfrm>
          <a:prstGeom prst="roundRect">
            <a:avLst>
              <a:gd name="adj" fmla="val 1213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GB" altLang="zh-TW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 panose="020B0604030504040204" pitchFamily="34" charset="-120"/>
                <a:cs typeface="Arial"/>
              </a:rPr>
              <a:t>User Interface</a:t>
            </a:r>
            <a:endParaRPr lang="en-GB" altLang="zh-TW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108">
            <a:extLst>
              <a:ext uri="{FF2B5EF4-FFF2-40B4-BE49-F238E27FC236}">
                <a16:creationId xmlns:a16="http://schemas.microsoft.com/office/drawing/2014/main" id="{4B35C9FB-9666-3F40-B1A6-FC95FA0316D5}"/>
              </a:ext>
            </a:extLst>
          </p:cNvPr>
          <p:cNvSpPr/>
          <p:nvPr/>
        </p:nvSpPr>
        <p:spPr>
          <a:xfrm>
            <a:off x="5601900" y="3299408"/>
            <a:ext cx="939392" cy="49421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</a:t>
            </a:r>
          </a:p>
          <a:p>
            <a:pPr algn="ctr"/>
            <a:r>
              <a:rPr lang="en-GB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Algorithm</a:t>
            </a:r>
          </a:p>
        </p:txBody>
      </p:sp>
      <p:sp>
        <p:nvSpPr>
          <p:cNvPr id="17" name="矩形: 圓角 111">
            <a:extLst>
              <a:ext uri="{FF2B5EF4-FFF2-40B4-BE49-F238E27FC236}">
                <a16:creationId xmlns:a16="http://schemas.microsoft.com/office/drawing/2014/main" id="{16C90B91-F691-E441-97EE-04F06898017C}"/>
              </a:ext>
            </a:extLst>
          </p:cNvPr>
          <p:cNvSpPr/>
          <p:nvPr/>
        </p:nvSpPr>
        <p:spPr>
          <a:xfrm>
            <a:off x="7102933" y="2130409"/>
            <a:ext cx="1735651" cy="776208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Applications</a:t>
            </a:r>
          </a:p>
          <a:p>
            <a:pPr algn="ctr"/>
            <a:r>
              <a:rPr lang="en-GB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management, editing, multimedia services</a:t>
            </a:r>
          </a:p>
        </p:txBody>
      </p:sp>
      <p:sp>
        <p:nvSpPr>
          <p:cNvPr id="18" name="矩形: 圓角 112">
            <a:extLst>
              <a:ext uri="{FF2B5EF4-FFF2-40B4-BE49-F238E27FC236}">
                <a16:creationId xmlns:a16="http://schemas.microsoft.com/office/drawing/2014/main" id="{36064A90-2FC4-1844-8547-40FA832AA20E}"/>
              </a:ext>
            </a:extLst>
          </p:cNvPr>
          <p:cNvSpPr/>
          <p:nvPr/>
        </p:nvSpPr>
        <p:spPr>
          <a:xfrm>
            <a:off x="7102933" y="3148179"/>
            <a:ext cx="1735651" cy="764513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 Protocol Access</a:t>
            </a:r>
          </a:p>
          <a:p>
            <a:pPr algn="ctr"/>
            <a:r>
              <a:rPr lang="en-GB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Samba, NFS, FPT, AFP, WebDAV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A97B698-3557-6546-B9A0-A44F4DECE01D}"/>
              </a:ext>
            </a:extLst>
          </p:cNvPr>
          <p:cNvSpPr txBox="1"/>
          <p:nvPr/>
        </p:nvSpPr>
        <p:spPr>
          <a:xfrm>
            <a:off x="3818384" y="1333320"/>
            <a:ext cx="2095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CacheMount</a:t>
            </a:r>
            <a:endParaRPr lang="en-GB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FC309A21-0AD8-744A-B652-E024EF613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378" y="1082706"/>
            <a:ext cx="754833" cy="7493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圓角 34">
            <a:extLst>
              <a:ext uri="{FF2B5EF4-FFF2-40B4-BE49-F238E27FC236}">
                <a16:creationId xmlns:a16="http://schemas.microsoft.com/office/drawing/2014/main" id="{E6D7BD11-1ED0-764A-A96B-5A879B1CAC0B}"/>
              </a:ext>
            </a:extLst>
          </p:cNvPr>
          <p:cNvSpPr/>
          <p:nvPr/>
        </p:nvSpPr>
        <p:spPr>
          <a:xfrm>
            <a:off x="2707018" y="2490621"/>
            <a:ext cx="945830" cy="396000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9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 Agent</a:t>
            </a:r>
          </a:p>
        </p:txBody>
      </p:sp>
      <p:sp>
        <p:nvSpPr>
          <p:cNvPr id="22" name="矩形: 圓角 35">
            <a:extLst>
              <a:ext uri="{FF2B5EF4-FFF2-40B4-BE49-F238E27FC236}">
                <a16:creationId xmlns:a16="http://schemas.microsoft.com/office/drawing/2014/main" id="{FC16F896-6123-BC4E-A7B6-1F5A97EC423E}"/>
              </a:ext>
            </a:extLst>
          </p:cNvPr>
          <p:cNvSpPr/>
          <p:nvPr/>
        </p:nvSpPr>
        <p:spPr>
          <a:xfrm>
            <a:off x="2707018" y="2938695"/>
            <a:ext cx="945830" cy="396000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9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Sync Agent</a:t>
            </a:r>
          </a:p>
        </p:txBody>
      </p:sp>
      <p:sp>
        <p:nvSpPr>
          <p:cNvPr id="23" name="矩形: 圓角 36">
            <a:extLst>
              <a:ext uri="{FF2B5EF4-FFF2-40B4-BE49-F238E27FC236}">
                <a16:creationId xmlns:a16="http://schemas.microsoft.com/office/drawing/2014/main" id="{50DD3888-F6AF-A543-ABCD-CA7A4C8F7F6E}"/>
              </a:ext>
            </a:extLst>
          </p:cNvPr>
          <p:cNvSpPr/>
          <p:nvPr/>
        </p:nvSpPr>
        <p:spPr>
          <a:xfrm>
            <a:off x="2707018" y="3381096"/>
            <a:ext cx="945830" cy="396000"/>
          </a:xfrm>
          <a:prstGeom prst="roundRect">
            <a:avLst/>
          </a:prstGeom>
          <a:gradFill>
            <a:gsLst>
              <a:gs pos="0">
                <a:srgbClr val="298F8A"/>
              </a:gs>
              <a:gs pos="100000">
                <a:srgbClr val="09F8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9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Authorization</a:t>
            </a:r>
          </a:p>
          <a:p>
            <a:pPr algn="ctr"/>
            <a:r>
              <a:rPr lang="en-GB" altLang="zh-TW" sz="9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Agent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4D1A779-01B5-444F-8A8B-56898FA27722}"/>
              </a:ext>
            </a:extLst>
          </p:cNvPr>
          <p:cNvSpPr txBox="1"/>
          <p:nvPr/>
        </p:nvSpPr>
        <p:spPr>
          <a:xfrm>
            <a:off x="464064" y="1352265"/>
            <a:ext cx="172354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 Service</a:t>
            </a:r>
          </a:p>
        </p:txBody>
      </p:sp>
      <p:pic>
        <p:nvPicPr>
          <p:cNvPr id="25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00D3B7E6-1A78-844F-8FFB-BC286AF25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9822" y="2658736"/>
            <a:ext cx="252000" cy="252000"/>
          </a:xfrm>
          <a:prstGeom prst="rect">
            <a:avLst/>
          </a:prstGeom>
          <a:noFill/>
        </p:spPr>
      </p:pic>
      <p:pic>
        <p:nvPicPr>
          <p:cNvPr id="26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E03DD7CC-C27F-AE4B-8B6A-2A0EDAF96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41302" y="2654617"/>
            <a:ext cx="252000" cy="252000"/>
          </a:xfrm>
          <a:prstGeom prst="rect">
            <a:avLst/>
          </a:prstGeom>
          <a:noFill/>
        </p:spPr>
      </p:pic>
      <p:pic>
        <p:nvPicPr>
          <p:cNvPr id="27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38521766-AC6D-D14B-BAFD-458C3F55E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9822" y="3709956"/>
            <a:ext cx="252000" cy="252000"/>
          </a:xfrm>
          <a:prstGeom prst="rect">
            <a:avLst/>
          </a:prstGeom>
          <a:noFill/>
        </p:spPr>
      </p:pic>
      <p:pic>
        <p:nvPicPr>
          <p:cNvPr id="28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65A41597-56FA-504E-94AE-F61D3D0DE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41302" y="3711181"/>
            <a:ext cx="252001" cy="252000"/>
          </a:xfrm>
          <a:prstGeom prst="rect">
            <a:avLst/>
          </a:prstGeom>
          <a:noFill/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8DC00FF0-0B67-F949-BB45-900DCE24BF52}"/>
              </a:ext>
            </a:extLst>
          </p:cNvPr>
          <p:cNvSpPr txBox="1"/>
          <p:nvPr/>
        </p:nvSpPr>
        <p:spPr>
          <a:xfrm>
            <a:off x="1459570" y="3732919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41E4D88-13C2-4D47-847F-0450918E8A01}"/>
              </a:ext>
            </a:extLst>
          </p:cNvPr>
          <p:cNvSpPr txBox="1"/>
          <p:nvPr/>
        </p:nvSpPr>
        <p:spPr>
          <a:xfrm>
            <a:off x="1459570" y="265461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GB" sz="12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45">
            <a:extLst>
              <a:ext uri="{FF2B5EF4-FFF2-40B4-BE49-F238E27FC236}">
                <a16:creationId xmlns:a16="http://schemas.microsoft.com/office/drawing/2014/main" id="{374E124F-6AE7-C54F-AD42-8DBFDC048F10}"/>
              </a:ext>
            </a:extLst>
          </p:cNvPr>
          <p:cNvSpPr/>
          <p:nvPr/>
        </p:nvSpPr>
        <p:spPr>
          <a:xfrm>
            <a:off x="2621929" y="1925864"/>
            <a:ext cx="3971835" cy="289138"/>
          </a:xfrm>
          <a:prstGeom prst="roundRect">
            <a:avLst>
              <a:gd name="adj" fmla="val 3147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zh-TW" sz="16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 panose="020B0604030504040204" pitchFamily="34" charset="-120"/>
                <a:cs typeface="Arial"/>
              </a:rPr>
              <a:t>User Interface</a:t>
            </a:r>
            <a:endParaRPr lang="en-GB" altLang="zh-TW" sz="16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B524D4D-1393-924D-9D0E-ADDD582AE6C1}"/>
              </a:ext>
            </a:extLst>
          </p:cNvPr>
          <p:cNvSpPr txBox="1"/>
          <p:nvPr/>
        </p:nvSpPr>
        <p:spPr>
          <a:xfrm>
            <a:off x="7181877" y="1377847"/>
            <a:ext cx="144142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altLang="zh-TW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Usage</a:t>
            </a: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D98AAAA1-4BF4-3B4C-97B1-4775854DE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33432" y="2013900"/>
            <a:ext cx="228308" cy="461804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72A6AFB0-C3C7-944E-8227-BF4BA43D8F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0393" y="1971010"/>
            <a:ext cx="228308" cy="461804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34DC618-3E7D-444E-8717-89ACC21A14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90240" y="2937909"/>
            <a:ext cx="443659" cy="233473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A7586403-69FA-BD45-839F-1DD7F4BD09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2077926" y="3199153"/>
            <a:ext cx="443659" cy="233473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1AD46CC7-1FD5-A24C-BAE5-69BAA180EE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623544" y="2921601"/>
            <a:ext cx="443659" cy="233473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1620F0B3-20A4-5646-B318-A9F0056213A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3611230" y="3182845"/>
            <a:ext cx="443659" cy="233473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A3978D4E-056A-4A44-AB92-CEF278D48B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51017" y="2949372"/>
            <a:ext cx="443659" cy="233473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0E723049-AC10-5D4C-890B-2766330D87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6638703" y="3210616"/>
            <a:ext cx="443659" cy="233473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E4A58EAC-EAB7-D245-8510-E158DA62349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29033" y="3480690"/>
            <a:ext cx="440077" cy="236138"/>
          </a:xfrm>
          <a:prstGeom prst="rect">
            <a:avLst/>
          </a:prstGeom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FE732D2B-5902-4071-BDB2-C321D6614C0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-1" r="-909" b="5212"/>
          <a:stretch/>
        </p:blipFill>
        <p:spPr>
          <a:xfrm>
            <a:off x="3469354" y="3679724"/>
            <a:ext cx="2398758" cy="1033114"/>
          </a:xfrm>
          <a:prstGeom prst="rect">
            <a:avLst/>
          </a:prstGeom>
          <a:effectLst/>
        </p:spPr>
      </p:pic>
      <p:grpSp>
        <p:nvGrpSpPr>
          <p:cNvPr id="84" name="群組 83">
            <a:extLst>
              <a:ext uri="{FF2B5EF4-FFF2-40B4-BE49-F238E27FC236}">
                <a16:creationId xmlns:a16="http://schemas.microsoft.com/office/drawing/2014/main" id="{5A9AC977-B6C4-4972-82F2-081D480633AD}"/>
              </a:ext>
            </a:extLst>
          </p:cNvPr>
          <p:cNvGrpSpPr/>
          <p:nvPr/>
        </p:nvGrpSpPr>
        <p:grpSpPr>
          <a:xfrm>
            <a:off x="3424716" y="4427655"/>
            <a:ext cx="2488035" cy="570367"/>
            <a:chOff x="3424716" y="4427655"/>
            <a:chExt cx="2488035" cy="570367"/>
          </a:xfrm>
        </p:grpSpPr>
        <p:sp>
          <p:nvSpPr>
            <p:cNvPr id="85" name="矩形: 圓角 54">
              <a:extLst>
                <a:ext uri="{FF2B5EF4-FFF2-40B4-BE49-F238E27FC236}">
                  <a16:creationId xmlns:a16="http://schemas.microsoft.com/office/drawing/2014/main" id="{A657505F-4A8E-4568-806B-687AD08C7A92}"/>
                </a:ext>
              </a:extLst>
            </p:cNvPr>
            <p:cNvSpPr/>
            <p:nvPr/>
          </p:nvSpPr>
          <p:spPr>
            <a:xfrm>
              <a:off x="3424716" y="4427655"/>
              <a:ext cx="2488035" cy="57036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>
              <a:solidFill>
                <a:schemeClr val="tx1">
                  <a:lumMod val="95000"/>
                  <a:lumOff val="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60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AC59CB09-ED7A-4C0D-880A-8384D95039A2}"/>
                </a:ext>
              </a:extLst>
            </p:cNvPr>
            <p:cNvSpPr/>
            <p:nvPr/>
          </p:nvSpPr>
          <p:spPr>
            <a:xfrm>
              <a:off x="4116939" y="4463846"/>
              <a:ext cx="1680268" cy="27699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200" b="1">
                  <a:latin typeface="微軟正黑體"/>
                  <a:ea typeface="微軟正黑體"/>
                </a:rPr>
                <a:t>Storage &amp; Snapshot</a:t>
              </a:r>
              <a:endParaRPr lang="en-GB" altLang="zh-TW" sz="1200" b="1">
                <a:latin typeface="微軟正黑體"/>
                <a:ea typeface="微軟正黑體"/>
              </a:endParaRPr>
            </a:p>
          </p:txBody>
        </p:sp>
        <p:pic>
          <p:nvPicPr>
            <p:cNvPr id="87" name="圖片 86">
              <a:extLst>
                <a:ext uri="{FF2B5EF4-FFF2-40B4-BE49-F238E27FC236}">
                  <a16:creationId xmlns:a16="http://schemas.microsoft.com/office/drawing/2014/main" id="{D3FD494E-6413-434D-BD92-A012930DF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4979" y="4481244"/>
              <a:ext cx="426718" cy="426718"/>
            </a:xfrm>
            <a:prstGeom prst="rect">
              <a:avLst/>
            </a:prstGeom>
          </p:spPr>
        </p:pic>
        <p:sp>
          <p:nvSpPr>
            <p:cNvPr id="88" name="矩形: 圓角 53">
              <a:extLst>
                <a:ext uri="{FF2B5EF4-FFF2-40B4-BE49-F238E27FC236}">
                  <a16:creationId xmlns:a16="http://schemas.microsoft.com/office/drawing/2014/main" id="{C826E580-411F-4F9B-852C-1059C2E5EA85}"/>
                </a:ext>
              </a:extLst>
            </p:cNvPr>
            <p:cNvSpPr/>
            <p:nvPr/>
          </p:nvSpPr>
          <p:spPr>
            <a:xfrm>
              <a:off x="4192602" y="4725893"/>
              <a:ext cx="1425151" cy="215707"/>
            </a:xfrm>
            <a:prstGeom prst="roundRect">
              <a:avLst>
                <a:gd name="adj" fmla="val 3147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10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User Interface</a:t>
              </a:r>
              <a:endParaRPr lang="en-GB" sz="10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5" name="圖形 34">
            <a:extLst>
              <a:ext uri="{FF2B5EF4-FFF2-40B4-BE49-F238E27FC236}">
                <a16:creationId xmlns:a16="http://schemas.microsoft.com/office/drawing/2014/main" id="{2CA8DC00-8F52-C746-B96E-CD2A6A6AEF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10598" y="3869517"/>
            <a:ext cx="282478" cy="61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E4C7B-63A1-4E5E-9AA0-2C7598077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90055"/>
            <a:ext cx="7886700" cy="862519"/>
          </a:xfrm>
        </p:spPr>
        <p:txBody>
          <a:bodyPr/>
          <a:lstStyle/>
          <a:p>
            <a:r>
              <a:rPr lang="en-US" altLang="zh-CN" sz="3400"/>
              <a:t>High Performance Computing is the Foundation of Data Science </a:t>
            </a:r>
            <a:endParaRPr lang="zh-CN" altLang="en-US" sz="340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E4CBFC0-64EB-4CBF-8DDA-3647F098CBBB}"/>
              </a:ext>
            </a:extLst>
          </p:cNvPr>
          <p:cNvSpPr/>
          <p:nvPr/>
        </p:nvSpPr>
        <p:spPr>
          <a:xfrm>
            <a:off x="244919" y="1762413"/>
            <a:ext cx="2146171" cy="73866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AI/DL</a:t>
            </a:r>
          </a:p>
          <a:p>
            <a:pPr algn="ctr">
              <a:buClr>
                <a:schemeClr val="bg1"/>
              </a:buClr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(GPU/VPU)</a:t>
            </a:r>
          </a:p>
          <a:p>
            <a:pPr algn="ctr">
              <a:buClr>
                <a:schemeClr val="bg1"/>
              </a:buClr>
            </a:pPr>
            <a:endParaRPr lang="en-US" altLang="zh-CN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740E4C-5283-4FBE-AF43-DF7F690E5FED}"/>
              </a:ext>
            </a:extLst>
          </p:cNvPr>
          <p:cNvSpPr/>
          <p:nvPr/>
        </p:nvSpPr>
        <p:spPr>
          <a:xfrm>
            <a:off x="2391090" y="1762413"/>
            <a:ext cx="214169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3D/2D Rendering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>
              <a:buClr>
                <a:schemeClr val="bg1"/>
              </a:buClr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(GPU/CPU)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705B8C5-8FBE-420A-B62B-C9B509F7DB64}"/>
              </a:ext>
            </a:extLst>
          </p:cNvPr>
          <p:cNvSpPr/>
          <p:nvPr/>
        </p:nvSpPr>
        <p:spPr>
          <a:xfrm>
            <a:off x="4721988" y="1689677"/>
            <a:ext cx="1866592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altLang="zh-CN" sz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Compression/Encryption</a:t>
            </a:r>
          </a:p>
          <a:p>
            <a:pPr algn="ctr">
              <a:buClr>
                <a:schemeClr val="bg1"/>
              </a:buClr>
            </a:pPr>
            <a:r>
              <a:rPr lang="en-US" altLang="zh-CN" sz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(CPU/FPGA)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7EEC3EE-6FA1-4501-9A22-763DC9400642}"/>
              </a:ext>
            </a:extLst>
          </p:cNvPr>
          <p:cNvSpPr/>
          <p:nvPr/>
        </p:nvSpPr>
        <p:spPr>
          <a:xfrm>
            <a:off x="6633609" y="1762413"/>
            <a:ext cx="2427246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VM GPU </a:t>
            </a:r>
            <a:b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Passthrough (GPU)</a:t>
            </a:r>
          </a:p>
        </p:txBody>
      </p:sp>
    </p:spTree>
    <p:extLst>
      <p:ext uri="{BB962C8B-B14F-4D97-AF65-F5344CB8AC3E}">
        <p14:creationId xmlns:p14="http://schemas.microsoft.com/office/powerpoint/2010/main" val="1806112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740;p56">
            <a:extLst>
              <a:ext uri="{FF2B5EF4-FFF2-40B4-BE49-F238E27FC236}">
                <a16:creationId xmlns:a16="http://schemas.microsoft.com/office/drawing/2014/main" id="{06AAFF13-95AB-4F58-B70B-0FEACBA45968}"/>
              </a:ext>
            </a:extLst>
          </p:cNvPr>
          <p:cNvSpPr txBox="1"/>
          <p:nvPr/>
        </p:nvSpPr>
        <p:spPr>
          <a:xfrm>
            <a:off x="5893084" y="4359179"/>
            <a:ext cx="3019910" cy="40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>
              <a:lnSpc>
                <a:spcPct val="150000"/>
              </a:lnSpc>
              <a:spcBef>
                <a:spcPts val="500"/>
              </a:spcBef>
              <a:buClr>
                <a:srgbClr val="3F3F3F"/>
              </a:buClr>
              <a:buSzPts val="600"/>
            </a:pPr>
            <a:r>
              <a:rPr lang="en-US" altLang="zh-TW" sz="6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Copyright© 2019 QNAP Systems, Inc. All rights reserved. QNAP® and other names of QNAP Products are proprietary marks or registered trademarks of QNAP Systems, Inc. Other products and company names mentioned herein are trademarks of their respective holders.​​​​​​</a:t>
            </a:r>
            <a:endParaRPr sz="60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75C9D741-3BAF-44B5-BDE0-16F3F0B86CCF}"/>
              </a:ext>
            </a:extLst>
          </p:cNvPr>
          <p:cNvSpPr txBox="1"/>
          <p:nvPr/>
        </p:nvSpPr>
        <p:spPr>
          <a:xfrm>
            <a:off x="351321" y="1941624"/>
            <a:ext cx="478375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700" spc="3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4700" spc="3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700" spc="300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br>
              <a:rPr lang="en-US" altLang="zh-TW">
                <a:solidFill>
                  <a:srgbClr val="09F7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spc="600">
                <a:solidFill>
                  <a:srgbClr val="09F8E1"/>
                </a:solidFill>
              </a:rPr>
              <a:t>is</a:t>
            </a:r>
            <a:r>
              <a:rPr lang="zh-TW" altLang="en-US" sz="1600" spc="600">
                <a:solidFill>
                  <a:srgbClr val="09F8E1"/>
                </a:solidFill>
              </a:rPr>
              <a:t> </a:t>
            </a:r>
            <a:r>
              <a:rPr lang="en-US" altLang="zh-TW" sz="1600" spc="600">
                <a:solidFill>
                  <a:srgbClr val="09F8E1"/>
                </a:solidFill>
              </a:rPr>
              <a:t>​Your</a:t>
            </a:r>
            <a:r>
              <a:rPr lang="zh-TW" altLang="en-US" sz="1600" spc="600">
                <a:solidFill>
                  <a:srgbClr val="09F8E1"/>
                </a:solidFill>
              </a:rPr>
              <a:t> </a:t>
            </a:r>
            <a:r>
              <a:rPr lang="en-US" altLang="zh-TW" sz="1600" spc="600">
                <a:solidFill>
                  <a:srgbClr val="09F8E1"/>
                </a:solidFill>
              </a:rPr>
              <a:t>​Best Choice</a:t>
            </a:r>
            <a:r>
              <a:rPr lang="en-US" altLang="zh-TW" sz="2000">
                <a:solidFill>
                  <a:srgbClr val="09F8E1"/>
                </a:solidFill>
              </a:rPr>
              <a:t>​​</a:t>
            </a:r>
            <a:endParaRPr lang="zh-TW" altLang="en-US" sz="2000" spc="1000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7" name="圖形 46">
            <a:extLst>
              <a:ext uri="{FF2B5EF4-FFF2-40B4-BE49-F238E27FC236}">
                <a16:creationId xmlns:a16="http://schemas.microsoft.com/office/drawing/2014/main" id="{6EEEBE06-3FAB-4B17-B6B3-1EBCB3097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8275" y="1542574"/>
            <a:ext cx="1362362" cy="335430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683D8760-5345-478E-B6A7-ABD74A87E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5444" y="262539"/>
            <a:ext cx="885825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8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982025-60E9-4343-B052-097EC21D4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Tools for Acceleration</a:t>
            </a:r>
            <a:endParaRPr kumimoji="1"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B6110D6-2347-B342-BF55-EEF7FDCCB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628" y="469264"/>
            <a:ext cx="4563739" cy="285233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50D6BC8-3B2F-FB4B-B95C-876782CE8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887" y="2735980"/>
            <a:ext cx="3629171" cy="226823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14B6025-C899-1B45-B04F-142A3351A8C7}"/>
              </a:ext>
            </a:extLst>
          </p:cNvPr>
          <p:cNvSpPr/>
          <p:nvPr/>
        </p:nvSpPr>
        <p:spPr>
          <a:xfrm>
            <a:off x="4711098" y="4586112"/>
            <a:ext cx="3658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Mustang-V100 VPU Card (PCIe </a:t>
            </a:r>
            <a:r>
              <a:rPr lang="en-US" altLang="zh-CN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Gen2 x4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275112A-6A4E-F746-BE97-201175AB768E}"/>
              </a:ext>
            </a:extLst>
          </p:cNvPr>
          <p:cNvSpPr/>
          <p:nvPr/>
        </p:nvSpPr>
        <p:spPr>
          <a:xfrm>
            <a:off x="4644996" y="2656666"/>
            <a:ext cx="37080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Mustang-F100 FPGA Card (PCIe </a:t>
            </a:r>
            <a:r>
              <a:rPr lang="en-US" altLang="zh-CN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Gen3 x8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10" name="Picture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5C0823C6-CAE5-4614-A530-453C39A70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47" y="1254168"/>
            <a:ext cx="3331608" cy="148903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4530361-89F1-B143-872C-148A0CFA9E19}"/>
              </a:ext>
            </a:extLst>
          </p:cNvPr>
          <p:cNvSpPr/>
          <p:nvPr/>
        </p:nvSpPr>
        <p:spPr>
          <a:xfrm>
            <a:off x="980460" y="2666917"/>
            <a:ext cx="30643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DL Graphic Card(PCIe </a:t>
            </a:r>
            <a:r>
              <a:rPr lang="en-US" altLang="zh-CN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Gen3 x16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FBF10A9-53E7-BA4D-9D4A-46E56C4F4DEE}"/>
              </a:ext>
            </a:extLst>
          </p:cNvPr>
          <p:cNvSpPr/>
          <p:nvPr/>
        </p:nvSpPr>
        <p:spPr>
          <a:xfrm>
            <a:off x="1236871" y="4696435"/>
            <a:ext cx="263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GPU Card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(PCIe </a:t>
            </a:r>
            <a:r>
              <a:rPr lang="en-US" altLang="zh-TW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Gen3 x16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路面 的圖片&#10;&#10;自動產生的描述">
            <a:extLst>
              <a:ext uri="{FF2B5EF4-FFF2-40B4-BE49-F238E27FC236}">
                <a16:creationId xmlns:a16="http://schemas.microsoft.com/office/drawing/2014/main" id="{DD836CD6-14F5-4492-97A5-E8C69E4ED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47" y="3138125"/>
            <a:ext cx="3403179" cy="1701589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BDFEAFFC-ADB5-8E48-B790-EF17E31608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3551" y="1189088"/>
            <a:ext cx="635632" cy="42163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6936FF6-7A03-034A-9979-8F87A6147A5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9326" y="1189088"/>
            <a:ext cx="1089786" cy="809596"/>
          </a:xfrm>
          <a:prstGeom prst="rect">
            <a:avLst/>
          </a:prstGeom>
        </p:spPr>
      </p:pic>
      <p:pic>
        <p:nvPicPr>
          <p:cNvPr id="16" name="圖片 15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3A413BC6-737B-8A40-A7EA-2F0A16F9EE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0" y="3168349"/>
            <a:ext cx="660143" cy="157788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D036380D-0E77-9347-885A-4484C2D441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7390" y="3110783"/>
            <a:ext cx="635632" cy="42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18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1"/>
          <p:cNvSpPr txBox="1">
            <a:spLocks noGrp="1"/>
          </p:cNvSpPr>
          <p:nvPr>
            <p:ph type="title"/>
          </p:nvPr>
        </p:nvSpPr>
        <p:spPr>
          <a:xfrm>
            <a:off x="274906" y="60870"/>
            <a:ext cx="7886700" cy="86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2060"/>
              </a:buClr>
              <a:buSzPts val="4000"/>
            </a:pPr>
            <a:r>
              <a:rPr lang="en-US" altLang="zh-CN">
                <a:solidFill>
                  <a:srgbClr val="09F8E1"/>
                </a:solidFill>
              </a:rPr>
              <a:t>TS-2088XU</a:t>
            </a:r>
            <a:endParaRPr lang="zh-TW" altLang="en-US" b="1" i="0" u="none" strike="noStrike" cap="none">
              <a:solidFill>
                <a:srgbClr val="09F8E1"/>
              </a:solidFill>
              <a:sym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5274653-D26F-4CD8-A1B5-BFA32C25DD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09" b="5212"/>
          <a:stretch/>
        </p:blipFill>
        <p:spPr>
          <a:xfrm>
            <a:off x="97436" y="1729955"/>
            <a:ext cx="5444859" cy="2345029"/>
          </a:xfrm>
          <a:prstGeom prst="rect">
            <a:avLst/>
          </a:prstGeom>
          <a:effectLst>
            <a:reflection blurRad="63500" stA="32000" endPos="65000" dist="50800" dir="5400000" sy="-100000" algn="bl" rotWithShape="0"/>
          </a:effectLst>
        </p:spPr>
      </p:pic>
      <p:pic>
        <p:nvPicPr>
          <p:cNvPr id="31" name="Google Shape;977;p66">
            <a:extLst>
              <a:ext uri="{FF2B5EF4-FFF2-40B4-BE49-F238E27FC236}">
                <a16:creationId xmlns:a16="http://schemas.microsoft.com/office/drawing/2014/main" id="{770B16D0-C749-4429-874F-A525955895B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5486" y="1792835"/>
            <a:ext cx="778915" cy="778915"/>
          </a:xfrm>
          <a:prstGeom prst="rect">
            <a:avLst/>
          </a:prstGeom>
          <a:noFill/>
          <a:ln>
            <a:noFill/>
          </a:ln>
          <a:effectLst>
            <a:outerShdw blurRad="215900" dist="139700" dir="13500000" algn="br" rotWithShape="0">
              <a:prstClr val="black">
                <a:alpha val="94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C9F106D-4569-7548-BDA5-79A3082AF04D}"/>
              </a:ext>
            </a:extLst>
          </p:cNvPr>
          <p:cNvSpPr/>
          <p:nvPr/>
        </p:nvSpPr>
        <p:spPr>
          <a:xfrm>
            <a:off x="5542295" y="1705240"/>
            <a:ext cx="23350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kern="1200">
                <a:solidFill>
                  <a:srgbClr val="09F8E1"/>
                </a:solidFill>
                <a:latin typeface="Microsoft JhengHei"/>
                <a:ea typeface="Microsoft JhengHei"/>
                <a:cs typeface="+mj-cs"/>
              </a:rPr>
              <a:t>Intel </a:t>
            </a:r>
            <a:r>
              <a:rPr lang="en-US" altLang="zh-TW" sz="2800" b="1" kern="1200">
                <a:solidFill>
                  <a:srgbClr val="09F8E1"/>
                </a:solidFill>
                <a:latin typeface="Microsoft JhengHei"/>
                <a:ea typeface="Microsoft JhengHei"/>
                <a:cs typeface="+mj-cs"/>
              </a:rPr>
              <a:t>Xeon W Processor</a:t>
            </a:r>
            <a:endParaRPr lang="zh-TW" altLang="en-US" sz="2800" b="1" kern="1200">
              <a:solidFill>
                <a:srgbClr val="09F8E1"/>
              </a:solidFill>
              <a:latin typeface="Microsoft JhengHei"/>
              <a:ea typeface="Microsoft JhengHei"/>
              <a:cs typeface="+mj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B6EAE14-BFA0-E042-9207-DFABB6E64E5F}"/>
              </a:ext>
            </a:extLst>
          </p:cNvPr>
          <p:cNvSpPr/>
          <p:nvPr/>
        </p:nvSpPr>
        <p:spPr>
          <a:xfrm>
            <a:off x="5517709" y="2822400"/>
            <a:ext cx="35288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</a:rPr>
              <a:t>Up to </a:t>
            </a:r>
            <a:r>
              <a:rPr lang="en-US" altLang="zh-TW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 cores</a:t>
            </a:r>
            <a:r>
              <a:rPr lang="en-US" altLang="zh-TW" b="1">
                <a:solidFill>
                  <a:srgbClr val="FF0000"/>
                </a:solidFill>
                <a:latin typeface="Arial" panose="020B0604020202020204" pitchFamily="34" charset="0"/>
              </a:rPr>
              <a:t> 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</a:rPr>
              <a:t>and </a:t>
            </a:r>
            <a:r>
              <a:rPr lang="en-US" altLang="zh-TW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36 threads</a:t>
            </a:r>
            <a:r>
              <a:rPr lang="en-US" altLang="zh-TW" b="1">
                <a:solidFill>
                  <a:srgbClr val="FF0000"/>
                </a:solidFill>
                <a:latin typeface="Arial" panose="020B0604020202020204" pitchFamily="34" charset="0"/>
              </a:rPr>
              <a:t> 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</a:rPr>
              <a:t>with up to </a:t>
            </a:r>
            <a:r>
              <a:rPr lang="en-US" altLang="zh-TW" b="1">
                <a:solidFill>
                  <a:srgbClr val="09F8E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4.5 GHz</a:t>
            </a:r>
            <a:r>
              <a:rPr lang="en-US" altLang="zh-TW" b="1">
                <a:solidFill>
                  <a:srgbClr val="FF0000"/>
                </a:solidFill>
                <a:latin typeface="Arial" panose="020B0604020202020204" pitchFamily="34" charset="0"/>
              </a:rPr>
              <a:t> 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</a:rPr>
              <a:t>Intel® Turbo Boost Technology 2.0 frequency, combined with DDR4 ECC</a:t>
            </a:r>
            <a:r>
              <a:rPr lang="zh-TW" altLang="zh-TW">
                <a:solidFill>
                  <a:srgbClr val="FFFFFF"/>
                </a:solidFill>
                <a:ea typeface="Arial" panose="020B0604020202020204" pitchFamily="34" charset="0"/>
              </a:rPr>
              <a:t> </a:t>
            </a:r>
            <a:r>
              <a:rPr lang="en-US" altLang="zh-TW">
                <a:solidFill>
                  <a:srgbClr val="FFFFFF"/>
                </a:solidFill>
                <a:latin typeface="Arial" panose="020B0604020202020204" pitchFamily="34" charset="0"/>
              </a:rPr>
              <a:t>RDIMM 2666 MHz memory support delivering rapid workload loading and processing.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779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324E0-B3DD-824B-AD83-CCF80DB2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60" y="0"/>
            <a:ext cx="7886700" cy="862519"/>
          </a:xfrm>
        </p:spPr>
        <p:txBody>
          <a:bodyPr/>
          <a:lstStyle/>
          <a:p>
            <a:r>
              <a:rPr lang="en-US">
                <a:latin typeface="Microsoft JhengHei"/>
                <a:ea typeface="Microsoft JhengHei"/>
              </a:rPr>
              <a:t>Compute and Storage in a Box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2DB5654-97FC-43E9-A258-40E5F2CDD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25" y="2557840"/>
            <a:ext cx="5794906" cy="26569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6572A3-D4F1-D44C-A16C-FE89E7AF5768}"/>
              </a:ext>
            </a:extLst>
          </p:cNvPr>
          <p:cNvSpPr txBox="1"/>
          <p:nvPr/>
        </p:nvSpPr>
        <p:spPr>
          <a:xfrm>
            <a:off x="1146365" y="2054796"/>
            <a:ext cx="181162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/>
                <a:ea typeface="微軟正黑體"/>
              </a:rPr>
              <a:t>2.5”U.2 SSD port</a:t>
            </a:r>
          </a:p>
          <a:p>
            <a:r>
              <a:rPr lang="en-US" altLang="zh-CN" b="1">
                <a:solidFill>
                  <a:srgbClr val="09F8E1"/>
                </a:solidFill>
                <a:latin typeface="微軟正黑體"/>
                <a:ea typeface="微軟正黑體"/>
              </a:rPr>
              <a:t>(PCIe Gen3 x4)</a:t>
            </a:r>
            <a:endParaRPr lang="zh-CN" altLang="en-US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E1448AB-B823-554B-8638-ECC591F774A6}"/>
              </a:ext>
            </a:extLst>
          </p:cNvPr>
          <p:cNvSpPr txBox="1"/>
          <p:nvPr/>
        </p:nvSpPr>
        <p:spPr>
          <a:xfrm>
            <a:off x="3332536" y="2054796"/>
            <a:ext cx="258735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/>
                <a:ea typeface="微軟正黑體"/>
              </a:rPr>
              <a:t>2.5” SATA 6Gb/s  SSD port</a:t>
            </a:r>
            <a:endParaRPr lang="zh-CN" altLang="en-US" b="1">
              <a:solidFill>
                <a:srgbClr val="09F8E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19E801B9-2034-8C4B-B1D9-B0FC6123F82D}"/>
              </a:ext>
            </a:extLst>
          </p:cNvPr>
          <p:cNvSpPr txBox="1"/>
          <p:nvPr/>
        </p:nvSpPr>
        <p:spPr>
          <a:xfrm>
            <a:off x="6313074" y="2054796"/>
            <a:ext cx="2494176" cy="5294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rgbClr val="09F8E1"/>
                </a:solidFill>
                <a:latin typeface="微軟正黑體"/>
                <a:ea typeface="微軟正黑體"/>
              </a:rPr>
              <a:t>3.5” SATA 6Gb/s  HDD port</a:t>
            </a:r>
            <a:endParaRPr lang="zh-CN" altLang="en-US" b="1">
              <a:solidFill>
                <a:srgbClr val="09F8E1"/>
              </a:solidFill>
              <a:latin typeface="微軟正黑體"/>
              <a:ea typeface="微軟正黑體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A051917-C7CF-4971-A310-417A66B6A314}"/>
              </a:ext>
            </a:extLst>
          </p:cNvPr>
          <p:cNvSpPr/>
          <p:nvPr/>
        </p:nvSpPr>
        <p:spPr>
          <a:xfrm>
            <a:off x="3153462" y="2993529"/>
            <a:ext cx="865726" cy="406787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B351D78-458C-47FD-BEE5-17F8F8417073}"/>
              </a:ext>
            </a:extLst>
          </p:cNvPr>
          <p:cNvSpPr/>
          <p:nvPr/>
        </p:nvSpPr>
        <p:spPr>
          <a:xfrm>
            <a:off x="4057432" y="2993529"/>
            <a:ext cx="2645848" cy="406787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9D13070-BF90-4EFC-802B-5268800C0825}"/>
              </a:ext>
            </a:extLst>
          </p:cNvPr>
          <p:cNvSpPr/>
          <p:nvPr/>
        </p:nvSpPr>
        <p:spPr>
          <a:xfrm>
            <a:off x="2084043" y="3561177"/>
            <a:ext cx="4619237" cy="1254199"/>
          </a:xfrm>
          <a:prstGeom prst="roundRect">
            <a:avLst>
              <a:gd name="adj" fmla="val 2704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接點: 肘形 9">
            <a:extLst>
              <a:ext uri="{FF2B5EF4-FFF2-40B4-BE49-F238E27FC236}">
                <a16:creationId xmlns:a16="http://schemas.microsoft.com/office/drawing/2014/main" id="{CFCBCA6D-66FC-45A5-B011-D8DF3C5A941F}"/>
              </a:ext>
            </a:extLst>
          </p:cNvPr>
          <p:cNvCxnSpPr>
            <a:stCxn id="20" idx="3"/>
            <a:endCxn id="25" idx="2"/>
          </p:cNvCxnSpPr>
          <p:nvPr/>
        </p:nvCxnSpPr>
        <p:spPr>
          <a:xfrm flipV="1">
            <a:off x="6703280" y="2584227"/>
            <a:ext cx="856882" cy="1604050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DA3C75EC-B5A4-442B-A4EA-1AD0A430A5B7}"/>
              </a:ext>
            </a:extLst>
          </p:cNvPr>
          <p:cNvCxnSpPr>
            <a:cxnSpLocks/>
          </p:cNvCxnSpPr>
          <p:nvPr/>
        </p:nvCxnSpPr>
        <p:spPr>
          <a:xfrm flipV="1">
            <a:off x="4485079" y="2381612"/>
            <a:ext cx="0" cy="611918"/>
          </a:xfrm>
          <a:prstGeom prst="line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A33246AF-1865-4CB4-8BF5-85DBE2748AD5}"/>
              </a:ext>
            </a:extLst>
          </p:cNvPr>
          <p:cNvCxnSpPr>
            <a:stCxn id="15" idx="2"/>
            <a:endCxn id="7" idx="0"/>
          </p:cNvCxnSpPr>
          <p:nvPr/>
        </p:nvCxnSpPr>
        <p:spPr>
          <a:xfrm rot="16200000" flipH="1">
            <a:off x="2611495" y="2018698"/>
            <a:ext cx="415513" cy="1534148"/>
          </a:xfrm>
          <a:prstGeom prst="bentConnector3">
            <a:avLst>
              <a:gd name="adj1" fmla="val 37496"/>
            </a:avLst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41150C8E-2C8A-4FB1-A02F-C79802029814}"/>
              </a:ext>
            </a:extLst>
          </p:cNvPr>
          <p:cNvSpPr txBox="1"/>
          <p:nvPr/>
        </p:nvSpPr>
        <p:spPr>
          <a:xfrm>
            <a:off x="498765" y="1077846"/>
            <a:ext cx="6733309" cy="10464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070" indent="-17907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</a:rPr>
              <a:t>​Versatile storage interface</a:t>
            </a:r>
            <a:endParaRPr lang="en-US">
              <a:solidFill>
                <a:schemeClr val="bg1"/>
              </a:solidFill>
            </a:endParaRPr>
          </a:p>
          <a:p>
            <a:pPr marL="179070" indent="-17907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</a:rPr>
              <a:t>Take care for the demand of storage capacity and performance</a:t>
            </a:r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185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5C7F-7DB7-A342-8554-FD0B0E4A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07" y="49421"/>
            <a:ext cx="7886700" cy="862519"/>
          </a:xfrm>
        </p:spPr>
        <p:txBody>
          <a:bodyPr/>
          <a:lstStyle/>
          <a:p>
            <a:r>
              <a:rPr lang="en-US"/>
              <a:t>PCIe Gen3 x4 U.2 </a:t>
            </a:r>
            <a:r>
              <a:rPr lang="en-US" err="1"/>
              <a:t>NVMe</a:t>
            </a:r>
            <a:r>
              <a:rPr lang="en-US"/>
              <a:t> SSD 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BB03270-74FD-400F-9AF5-7C6B83D30B93}"/>
              </a:ext>
            </a:extLst>
          </p:cNvPr>
          <p:cNvGrpSpPr/>
          <p:nvPr/>
        </p:nvGrpSpPr>
        <p:grpSpPr>
          <a:xfrm>
            <a:off x="595353" y="1344946"/>
            <a:ext cx="5967852" cy="3362301"/>
            <a:chOff x="2130909" y="1015272"/>
            <a:chExt cx="6863658" cy="4106105"/>
          </a:xfrm>
        </p:grpSpPr>
        <p:pic>
          <p:nvPicPr>
            <p:cNvPr id="19" name="圖片 19">
              <a:extLst>
                <a:ext uri="{FF2B5EF4-FFF2-40B4-BE49-F238E27FC236}">
                  <a16:creationId xmlns:a16="http://schemas.microsoft.com/office/drawing/2014/main" id="{9E7E40CE-1FE9-429E-BB0E-FCE2A5781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0909" y="1015272"/>
              <a:ext cx="3341171" cy="4051849"/>
            </a:xfrm>
            <a:prstGeom prst="rect">
              <a:avLst/>
            </a:prstGeom>
          </p:spPr>
        </p:pic>
        <p:pic>
          <p:nvPicPr>
            <p:cNvPr id="21" name="圖片 21">
              <a:extLst>
                <a:ext uri="{FF2B5EF4-FFF2-40B4-BE49-F238E27FC236}">
                  <a16:creationId xmlns:a16="http://schemas.microsoft.com/office/drawing/2014/main" id="{3608D2D1-D093-4DE4-9B96-C19D345FB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9503" y="1028427"/>
              <a:ext cx="3375064" cy="4092950"/>
            </a:xfrm>
            <a:prstGeom prst="rect">
              <a:avLst/>
            </a:prstGeom>
          </p:spPr>
        </p:pic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53DC7BEC-B7DC-41BB-9B12-51B3070185D0}"/>
                </a:ext>
              </a:extLst>
            </p:cNvPr>
            <p:cNvSpPr/>
            <p:nvPr/>
          </p:nvSpPr>
          <p:spPr>
            <a:xfrm>
              <a:off x="2186095" y="1047683"/>
              <a:ext cx="3171160" cy="4322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en-US" altLang="zh-TW" sz="17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Sequential</a:t>
              </a:r>
              <a:r>
                <a:rPr lang="en-US" altLang="zh-TW" sz="17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(MB/s)</a:t>
              </a:r>
              <a:endParaRPr lang="zh-CN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Rectangle 16">
              <a:extLst>
                <a:ext uri="{FF2B5EF4-FFF2-40B4-BE49-F238E27FC236}">
                  <a16:creationId xmlns:a16="http://schemas.microsoft.com/office/drawing/2014/main" id="{4EB2B23B-C421-4318-B25C-C53EE322B894}"/>
                </a:ext>
              </a:extLst>
            </p:cNvPr>
            <p:cNvSpPr/>
            <p:nvPr/>
          </p:nvSpPr>
          <p:spPr>
            <a:xfrm>
              <a:off x="6022984" y="1049164"/>
              <a:ext cx="2568102" cy="4322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en-US" altLang="zh-TW" sz="17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Random IOPS</a:t>
              </a:r>
              <a:endParaRPr lang="zh-CN" altLang="en-US" sz="1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8" name="圖片 7" descr="一張含有 室內 的圖片&#10;&#10;自動產生的描述">
            <a:extLst>
              <a:ext uri="{FF2B5EF4-FFF2-40B4-BE49-F238E27FC236}">
                <a16:creationId xmlns:a16="http://schemas.microsoft.com/office/drawing/2014/main" id="{C1302648-4539-4A3B-8BC2-F648AACF18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9191" y="1912022"/>
            <a:ext cx="3200170" cy="34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4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7DD1-7B89-E44D-8680-EBC7CB8A1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23" y="54107"/>
            <a:ext cx="7886700" cy="862519"/>
          </a:xfrm>
        </p:spPr>
        <p:txBody>
          <a:bodyPr/>
          <a:lstStyle/>
          <a:p>
            <a:r>
              <a:rPr lang="en-US" altLang="zh-CN">
                <a:latin typeface="Microsoft JhengHei"/>
                <a:ea typeface="Microsoft JhengHei"/>
              </a:rPr>
              <a:t>System Block Diagram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62" name="Text Box 50">
            <a:extLst>
              <a:ext uri="{FF2B5EF4-FFF2-40B4-BE49-F238E27FC236}">
                <a16:creationId xmlns:a16="http://schemas.microsoft.com/office/drawing/2014/main" id="{9392A80B-3AAF-C641-A48C-075918C0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1551858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3" name="Text Box 50">
            <a:extLst>
              <a:ext uri="{FF2B5EF4-FFF2-40B4-BE49-F238E27FC236}">
                <a16:creationId xmlns:a16="http://schemas.microsoft.com/office/drawing/2014/main" id="{B82836C3-AE1F-7B4E-8EEE-374B25AAD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1954715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7" name="Text Box 50">
            <a:extLst>
              <a:ext uri="{FF2B5EF4-FFF2-40B4-BE49-F238E27FC236}">
                <a16:creationId xmlns:a16="http://schemas.microsoft.com/office/drawing/2014/main" id="{8B280E61-D92A-CB48-AC0A-CE0FE435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2357572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8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8" name="Text Box 50">
            <a:extLst>
              <a:ext uri="{FF2B5EF4-FFF2-40B4-BE49-F238E27FC236}">
                <a16:creationId xmlns:a16="http://schemas.microsoft.com/office/drawing/2014/main" id="{ADDA22E1-7ACB-924D-9506-4E1E66ABC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3163284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2*PCI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4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69" name="Text Box 50">
            <a:extLst>
              <a:ext uri="{FF2B5EF4-FFF2-40B4-BE49-F238E27FC236}">
                <a16:creationId xmlns:a16="http://schemas.microsoft.com/office/drawing/2014/main" id="{758B1735-AE44-7D4A-9085-B39A69F5A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0380" y="2760429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8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pic>
        <p:nvPicPr>
          <p:cNvPr id="70" name="Picture 2">
            <a:extLst>
              <a:ext uri="{FF2B5EF4-FFF2-40B4-BE49-F238E27FC236}">
                <a16:creationId xmlns:a16="http://schemas.microsoft.com/office/drawing/2014/main" id="{692BD3F3-C667-5848-9111-C2FFC3306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858" y="1437305"/>
            <a:ext cx="1364978" cy="133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Line 43">
            <a:extLst>
              <a:ext uri="{FF2B5EF4-FFF2-40B4-BE49-F238E27FC236}">
                <a16:creationId xmlns:a16="http://schemas.microsoft.com/office/drawing/2014/main" id="{2B732C76-A10A-B240-9A81-1876B36100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2113" y="2652295"/>
            <a:ext cx="1132052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73" name="Line 43">
            <a:extLst>
              <a:ext uri="{FF2B5EF4-FFF2-40B4-BE49-F238E27FC236}">
                <a16:creationId xmlns:a16="http://schemas.microsoft.com/office/drawing/2014/main" id="{66C593C8-AB15-6544-BAD6-75FEDA1695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2113" y="2205932"/>
            <a:ext cx="1132052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75" name="Line 43">
            <a:extLst>
              <a:ext uri="{FF2B5EF4-FFF2-40B4-BE49-F238E27FC236}">
                <a16:creationId xmlns:a16="http://schemas.microsoft.com/office/drawing/2014/main" id="{6C871E8B-CDA4-7A4C-9057-054BA46BE2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2113" y="1759570"/>
            <a:ext cx="1132052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78" name="Text Box 50">
            <a:extLst>
              <a:ext uri="{FF2B5EF4-FFF2-40B4-BE49-F238E27FC236}">
                <a16:creationId xmlns:a16="http://schemas.microsoft.com/office/drawing/2014/main" id="{967E68AE-D694-954C-BAC4-22E88304D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1565306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80" name="Text Box 50">
            <a:extLst>
              <a:ext uri="{FF2B5EF4-FFF2-40B4-BE49-F238E27FC236}">
                <a16:creationId xmlns:a16="http://schemas.microsoft.com/office/drawing/2014/main" id="{98EC721D-0C27-4D42-9CB2-EC923A288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2011850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82" name="Text Box 50">
            <a:extLst>
              <a:ext uri="{FF2B5EF4-FFF2-40B4-BE49-F238E27FC236}">
                <a16:creationId xmlns:a16="http://schemas.microsoft.com/office/drawing/2014/main" id="{A0017A9D-0589-4648-A7A9-55ADF482E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2458393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16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F59204A9-543A-C247-ABFF-4CD96EC655AE}"/>
              </a:ext>
            </a:extLst>
          </p:cNvPr>
          <p:cNvGrpSpPr/>
          <p:nvPr/>
        </p:nvGrpSpPr>
        <p:grpSpPr>
          <a:xfrm>
            <a:off x="6176633" y="1540710"/>
            <a:ext cx="302752" cy="1081697"/>
            <a:chOff x="6374209" y="1443360"/>
            <a:chExt cx="444759" cy="1081697"/>
          </a:xfrm>
        </p:grpSpPr>
        <p:sp>
          <p:nvSpPr>
            <p:cNvPr id="85" name="Line 43">
              <a:extLst>
                <a:ext uri="{FF2B5EF4-FFF2-40B4-BE49-F238E27FC236}">
                  <a16:creationId xmlns:a16="http://schemas.microsoft.com/office/drawing/2014/main" id="{F818E8E6-D612-8748-8DF4-3F86C6E7A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5593" y="1784652"/>
              <a:ext cx="443374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87" name="Line 43">
              <a:extLst>
                <a:ext uri="{FF2B5EF4-FFF2-40B4-BE49-F238E27FC236}">
                  <a16:creationId xmlns:a16="http://schemas.microsoft.com/office/drawing/2014/main" id="{9AB7553C-51AA-6746-81F6-91B963FBA7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5593" y="1443360"/>
              <a:ext cx="428547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88" name="Line 43">
              <a:extLst>
                <a:ext uri="{FF2B5EF4-FFF2-40B4-BE49-F238E27FC236}">
                  <a16:creationId xmlns:a16="http://schemas.microsoft.com/office/drawing/2014/main" id="{7CA51185-69B0-1C47-8C5A-0B5A0D321E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4209" y="2175307"/>
              <a:ext cx="444759" cy="1265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sp>
          <p:nvSpPr>
            <p:cNvPr id="89" name="Line 43">
              <a:extLst>
                <a:ext uri="{FF2B5EF4-FFF2-40B4-BE49-F238E27FC236}">
                  <a16:creationId xmlns:a16="http://schemas.microsoft.com/office/drawing/2014/main" id="{C6372977-5337-B341-B2A9-8627BD18D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74209" y="2525057"/>
              <a:ext cx="444759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0" name="Picture 3">
            <a:extLst>
              <a:ext uri="{FF2B5EF4-FFF2-40B4-BE49-F238E27FC236}">
                <a16:creationId xmlns:a16="http://schemas.microsoft.com/office/drawing/2014/main" id="{3895DA93-9EC1-1045-A8A8-CFD64FF31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3" y="1373315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3">
            <a:extLst>
              <a:ext uri="{FF2B5EF4-FFF2-40B4-BE49-F238E27FC236}">
                <a16:creationId xmlns:a16="http://schemas.microsoft.com/office/drawing/2014/main" id="{104CC532-2753-3742-8498-C40E31126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3" y="1723811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3">
            <a:extLst>
              <a:ext uri="{FF2B5EF4-FFF2-40B4-BE49-F238E27FC236}">
                <a16:creationId xmlns:a16="http://schemas.microsoft.com/office/drawing/2014/main" id="{CE2CE5D4-FF43-E04F-9F35-34BD6B665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129" y="2108644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3">
            <a:extLst>
              <a:ext uri="{FF2B5EF4-FFF2-40B4-BE49-F238E27FC236}">
                <a16:creationId xmlns:a16="http://schemas.microsoft.com/office/drawing/2014/main" id="{C35DF099-C7C4-C445-9649-FBF9B0F5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513" y="2458394"/>
            <a:ext cx="1387807" cy="32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ext Box 50">
            <a:extLst>
              <a:ext uri="{FF2B5EF4-FFF2-40B4-BE49-F238E27FC236}">
                <a16:creationId xmlns:a16="http://schemas.microsoft.com/office/drawing/2014/main" id="{5583EAE1-D87D-9F48-B12C-E980E4218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045" y="1132910"/>
            <a:ext cx="16059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ECC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RDIMM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x4</a:t>
            </a:r>
            <a:endParaRPr lang="en-US" altLang="ja-JP" sz="1400" b="1">
              <a:solidFill>
                <a:schemeClr val="bg1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104" name="Line 43">
            <a:extLst>
              <a:ext uri="{FF2B5EF4-FFF2-40B4-BE49-F238E27FC236}">
                <a16:creationId xmlns:a16="http://schemas.microsoft.com/office/drawing/2014/main" id="{5B0C853F-8F39-CE4B-97E5-D333C21B4A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72347" y="2817242"/>
            <a:ext cx="2" cy="558057"/>
          </a:xfrm>
          <a:prstGeom prst="line">
            <a:avLst/>
          </a:prstGeom>
          <a:noFill/>
          <a:ln w="12700">
            <a:solidFill>
              <a:srgbClr val="09F8E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6" name="Text Box 50">
            <a:extLst>
              <a:ext uri="{FF2B5EF4-FFF2-40B4-BE49-F238E27FC236}">
                <a16:creationId xmlns:a16="http://schemas.microsoft.com/office/drawing/2014/main" id="{856B7882-7096-2C47-90F0-88104C655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724" y="2997505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rgbClr val="09F8E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DMI channel</a:t>
            </a:r>
          </a:p>
        </p:txBody>
      </p:sp>
      <p:sp>
        <p:nvSpPr>
          <p:cNvPr id="108" name="Line 43">
            <a:extLst>
              <a:ext uri="{FF2B5EF4-FFF2-40B4-BE49-F238E27FC236}">
                <a16:creationId xmlns:a16="http://schemas.microsoft.com/office/drawing/2014/main" id="{A6B3AA65-7291-A04C-B177-F814EEB838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28545" y="3895453"/>
            <a:ext cx="392809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111" name="Text Box 50">
            <a:extLst>
              <a:ext uri="{FF2B5EF4-FFF2-40B4-BE49-F238E27FC236}">
                <a16:creationId xmlns:a16="http://schemas.microsoft.com/office/drawing/2014/main" id="{A8CD287B-CFB5-4648-8535-902009B09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797" y="3249701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1 x </a:t>
            </a:r>
            <a:r>
              <a:rPr lang="en-US" altLang="ja-JP" sz="1000" b="1" err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GbE</a:t>
            </a:r>
            <a:r>
              <a:rPr lang="en-US" altLang="ja-JP" sz="10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 LAN</a:t>
            </a:r>
          </a:p>
        </p:txBody>
      </p:sp>
      <p:pic>
        <p:nvPicPr>
          <p:cNvPr id="112" name="Picture 6">
            <a:extLst>
              <a:ext uri="{FF2B5EF4-FFF2-40B4-BE49-F238E27FC236}">
                <a16:creationId xmlns:a16="http://schemas.microsoft.com/office/drawing/2014/main" id="{2438F07F-E483-B549-9232-198FECCFA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6" r="4512"/>
          <a:stretch/>
        </p:blipFill>
        <p:spPr bwMode="auto">
          <a:xfrm>
            <a:off x="6923208" y="3454428"/>
            <a:ext cx="474756" cy="42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Text Box 50">
            <a:extLst>
              <a:ext uri="{FF2B5EF4-FFF2-40B4-BE49-F238E27FC236}">
                <a16:creationId xmlns:a16="http://schemas.microsoft.com/office/drawing/2014/main" id="{C9618DC5-272B-2E44-90A1-55A9E2BA4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797" y="3910170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1 x 10GbE LAN</a:t>
            </a:r>
          </a:p>
        </p:txBody>
      </p:sp>
      <p:pic>
        <p:nvPicPr>
          <p:cNvPr id="116" name="Picture 6">
            <a:extLst>
              <a:ext uri="{FF2B5EF4-FFF2-40B4-BE49-F238E27FC236}">
                <a16:creationId xmlns:a16="http://schemas.microsoft.com/office/drawing/2014/main" id="{6633D330-7810-8D4C-B89E-017913BE1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6" r="4512"/>
          <a:stretch/>
        </p:blipFill>
        <p:spPr bwMode="auto">
          <a:xfrm>
            <a:off x="6923208" y="4076212"/>
            <a:ext cx="474756" cy="42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Line 43">
            <a:extLst>
              <a:ext uri="{FF2B5EF4-FFF2-40B4-BE49-F238E27FC236}">
                <a16:creationId xmlns:a16="http://schemas.microsoft.com/office/drawing/2014/main" id="{AE501091-C262-D84C-9424-AF63AF3288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11368" y="3408065"/>
            <a:ext cx="854175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sp>
        <p:nvSpPr>
          <p:cNvPr id="118" name="Text Box 50">
            <a:extLst>
              <a:ext uri="{FF2B5EF4-FFF2-40B4-BE49-F238E27FC236}">
                <a16:creationId xmlns:a16="http://schemas.microsoft.com/office/drawing/2014/main" id="{1F809F66-66BB-0641-9987-042778FF1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9113" y="3111627"/>
            <a:ext cx="121957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000" b="1">
                <a:solidFill>
                  <a:schemeClr val="bg1"/>
                </a:solidFill>
                <a:ea typeface="標楷體" pitchFamily="65" charset="-120"/>
              </a:rPr>
              <a:t>2*PCI</a:t>
            </a:r>
            <a:r>
              <a:rPr lang="en-US" altLang="zh-TW" sz="1000" b="1">
                <a:solidFill>
                  <a:schemeClr val="bg1"/>
                </a:solidFill>
                <a:ea typeface="標楷體" pitchFamily="65" charset="-120"/>
              </a:rPr>
              <a:t>-E Gen3 x 4</a:t>
            </a:r>
            <a:endParaRPr lang="en-US" altLang="ja-JP" sz="1000" b="1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19" name="AutoShape 7">
            <a:extLst>
              <a:ext uri="{FF2B5EF4-FFF2-40B4-BE49-F238E27FC236}">
                <a16:creationId xmlns:a16="http://schemas.microsoft.com/office/drawing/2014/main" id="{6EA3FE55-9651-FC48-BEF1-3B70A2ABF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3724" y="1358025"/>
            <a:ext cx="348748" cy="2152981"/>
          </a:xfrm>
          <a:prstGeom prst="roundRect">
            <a:avLst>
              <a:gd name="adj" fmla="val 0"/>
            </a:avLst>
          </a:prstGeom>
          <a:solidFill>
            <a:srgbClr val="53E3DE"/>
          </a:soli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vert270"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fr-FR" altLang="zh-TW"/>
              <a:t>Gold Finger</a:t>
            </a:r>
          </a:p>
        </p:txBody>
      </p: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AEE84D63-E793-B644-AB5E-CF991636289A}"/>
              </a:ext>
            </a:extLst>
          </p:cNvPr>
          <p:cNvGrpSpPr/>
          <p:nvPr/>
        </p:nvGrpSpPr>
        <p:grpSpPr>
          <a:xfrm>
            <a:off x="6422270" y="3671009"/>
            <a:ext cx="425348" cy="627803"/>
            <a:chOff x="6656157" y="3807943"/>
            <a:chExt cx="567465" cy="627803"/>
          </a:xfrm>
        </p:grpSpPr>
        <p:sp>
          <p:nvSpPr>
            <p:cNvPr id="121" name="Line 43">
              <a:extLst>
                <a:ext uri="{FF2B5EF4-FFF2-40B4-BE49-F238E27FC236}">
                  <a16:creationId xmlns:a16="http://schemas.microsoft.com/office/drawing/2014/main" id="{77A6911E-6F2B-3442-B56C-BA60600378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56157" y="4435418"/>
              <a:ext cx="567465" cy="328"/>
            </a:xfrm>
            <a:prstGeom prst="line">
              <a:avLst/>
            </a:prstGeom>
            <a:noFill/>
            <a:ln w="12700">
              <a:solidFill>
                <a:srgbClr val="53E3DE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22" name="Line 43">
              <a:extLst>
                <a:ext uri="{FF2B5EF4-FFF2-40B4-BE49-F238E27FC236}">
                  <a16:creationId xmlns:a16="http://schemas.microsoft.com/office/drawing/2014/main" id="{E78E09B4-1A60-DD45-8CD9-55220F7875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56157" y="3807943"/>
              <a:ext cx="543342" cy="0"/>
            </a:xfrm>
            <a:prstGeom prst="line">
              <a:avLst/>
            </a:prstGeom>
            <a:noFill/>
            <a:ln w="12700">
              <a:solidFill>
                <a:srgbClr val="53E3DE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</p:grpSp>
      <p:sp>
        <p:nvSpPr>
          <p:cNvPr id="129" name="Line 43">
            <a:extLst>
              <a:ext uri="{FF2B5EF4-FFF2-40B4-BE49-F238E27FC236}">
                <a16:creationId xmlns:a16="http://schemas.microsoft.com/office/drawing/2014/main" id="{867FAA43-AB01-A342-80DB-6DCF8E9700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28546" y="4341883"/>
            <a:ext cx="392809" cy="0"/>
          </a:xfrm>
          <a:prstGeom prst="line">
            <a:avLst/>
          </a:prstGeom>
          <a:noFill/>
          <a:ln w="12700">
            <a:solidFill>
              <a:srgbClr val="AEED59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rgbClr val="0000FF"/>
              </a:solidFill>
            </a:endParaRPr>
          </a:p>
        </p:txBody>
      </p: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9C0613B9-A2B1-2048-9967-1EBD024F52D6}"/>
              </a:ext>
            </a:extLst>
          </p:cNvPr>
          <p:cNvGrpSpPr/>
          <p:nvPr/>
        </p:nvGrpSpPr>
        <p:grpSpPr>
          <a:xfrm>
            <a:off x="2103542" y="1750817"/>
            <a:ext cx="1098965" cy="1601738"/>
            <a:chOff x="2431836" y="1653467"/>
            <a:chExt cx="1132052" cy="1601738"/>
          </a:xfrm>
        </p:grpSpPr>
        <p:sp>
          <p:nvSpPr>
            <p:cNvPr id="131" name="Line 43">
              <a:extLst>
                <a:ext uri="{FF2B5EF4-FFF2-40B4-BE49-F238E27FC236}">
                  <a16:creationId xmlns:a16="http://schemas.microsoft.com/office/drawing/2014/main" id="{A14C87A5-5D5E-8940-A0B2-2B1A64F27C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2448979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2" name="Line 43">
              <a:extLst>
                <a:ext uri="{FF2B5EF4-FFF2-40B4-BE49-F238E27FC236}">
                  <a16:creationId xmlns:a16="http://schemas.microsoft.com/office/drawing/2014/main" id="{E87C4D60-1918-D748-88DD-9A792EF445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2051223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3" name="Line 43">
              <a:extLst>
                <a:ext uri="{FF2B5EF4-FFF2-40B4-BE49-F238E27FC236}">
                  <a16:creationId xmlns:a16="http://schemas.microsoft.com/office/drawing/2014/main" id="{01088154-56D0-844D-98A9-0111A83490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1653467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4" name="Line 43">
              <a:extLst>
                <a:ext uri="{FF2B5EF4-FFF2-40B4-BE49-F238E27FC236}">
                  <a16:creationId xmlns:a16="http://schemas.microsoft.com/office/drawing/2014/main" id="{4BB8DD2D-6960-5D45-8C71-41811B868A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64923" y="3244488"/>
              <a:ext cx="1098965" cy="10717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  <p:sp>
          <p:nvSpPr>
            <p:cNvPr id="135" name="Line 43">
              <a:extLst>
                <a:ext uri="{FF2B5EF4-FFF2-40B4-BE49-F238E27FC236}">
                  <a16:creationId xmlns:a16="http://schemas.microsoft.com/office/drawing/2014/main" id="{A11B509B-6536-4C44-ABB0-1563420152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836" y="2846735"/>
              <a:ext cx="1132052" cy="0"/>
            </a:xfrm>
            <a:prstGeom prst="line">
              <a:avLst/>
            </a:prstGeom>
            <a:noFill/>
            <a:ln w="12700">
              <a:solidFill>
                <a:srgbClr val="AEED59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b="1">
                <a:solidFill>
                  <a:srgbClr val="0000FF"/>
                </a:solidFill>
              </a:endParaRPr>
            </a:p>
          </p:txBody>
        </p:sp>
      </p:grpSp>
      <p:sp>
        <p:nvSpPr>
          <p:cNvPr id="136" name="矩形 135">
            <a:extLst>
              <a:ext uri="{FF2B5EF4-FFF2-40B4-BE49-F238E27FC236}">
                <a16:creationId xmlns:a16="http://schemas.microsoft.com/office/drawing/2014/main" id="{490ACE5B-AE10-DD4C-9CEA-8E12C90584FE}"/>
              </a:ext>
            </a:extLst>
          </p:cNvPr>
          <p:cNvSpPr/>
          <p:nvPr/>
        </p:nvSpPr>
        <p:spPr>
          <a:xfrm>
            <a:off x="732498" y="1429608"/>
            <a:ext cx="13334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rgbClr val="AEED59"/>
                </a:solidFill>
              </a:rPr>
              <a:t>Backplane</a:t>
            </a:r>
            <a:endParaRPr lang="zh-TW" altLang="en-US" sz="1400">
              <a:solidFill>
                <a:srgbClr val="AEED59"/>
              </a:solidFill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05344950-76C5-6745-9112-CC54BE610698}"/>
              </a:ext>
            </a:extLst>
          </p:cNvPr>
          <p:cNvSpPr/>
          <p:nvPr/>
        </p:nvSpPr>
        <p:spPr>
          <a:xfrm>
            <a:off x="3105658" y="4141770"/>
            <a:ext cx="953628" cy="400110"/>
          </a:xfrm>
          <a:prstGeom prst="rect">
            <a:avLst/>
          </a:prstGeom>
          <a:solidFill>
            <a:srgbClr val="AEED59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1 x </a:t>
            </a:r>
          </a:p>
          <a:p>
            <a:pPr algn="ctr"/>
            <a:r>
              <a:rPr lang="en-US" altLang="zh-TW" sz="1000">
                <a:solidFill>
                  <a:schemeClr val="tx1"/>
                </a:solidFill>
              </a:rPr>
              <a:t>M.2 SSD</a:t>
            </a:r>
            <a:endParaRPr lang="zh-TW" altLang="en-US" sz="1000">
              <a:solidFill>
                <a:schemeClr val="tx1"/>
              </a:solidFill>
            </a:endParaRPr>
          </a:p>
        </p:txBody>
      </p:sp>
      <p:pic>
        <p:nvPicPr>
          <p:cNvPr id="139" name="Picture 2" descr="D:\Users\cloudiacai\Desktop\0121-GRAND-C422-簡報美化\material\資產 51.png">
            <a:extLst>
              <a:ext uri="{FF2B5EF4-FFF2-40B4-BE49-F238E27FC236}">
                <a16:creationId xmlns:a16="http://schemas.microsoft.com/office/drawing/2014/main" id="{E42C3F40-3923-BE46-A5FB-9157FA711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225" y="4143099"/>
            <a:ext cx="296781" cy="398547"/>
          </a:xfrm>
          <a:prstGeom prst="rect">
            <a:avLst/>
          </a:prstGeom>
          <a:noFill/>
        </p:spPr>
      </p:pic>
      <p:sp>
        <p:nvSpPr>
          <p:cNvPr id="141" name="矩形 140">
            <a:extLst>
              <a:ext uri="{FF2B5EF4-FFF2-40B4-BE49-F238E27FC236}">
                <a16:creationId xmlns:a16="http://schemas.microsoft.com/office/drawing/2014/main" id="{E9707F13-074C-C84F-AE13-625BDBF9A0E4}"/>
              </a:ext>
            </a:extLst>
          </p:cNvPr>
          <p:cNvSpPr/>
          <p:nvPr/>
        </p:nvSpPr>
        <p:spPr>
          <a:xfrm>
            <a:off x="3105658" y="3672831"/>
            <a:ext cx="953628" cy="400110"/>
          </a:xfrm>
          <a:prstGeom prst="rect">
            <a:avLst/>
          </a:prstGeom>
          <a:solidFill>
            <a:srgbClr val="AEED59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000">
                <a:solidFill>
                  <a:schemeClr val="tx1"/>
                </a:solidFill>
              </a:rPr>
              <a:t>8 x</a:t>
            </a:r>
          </a:p>
          <a:p>
            <a:pPr algn="ctr"/>
            <a:r>
              <a:rPr lang="en-US" altLang="zh-TW" sz="1000">
                <a:solidFill>
                  <a:schemeClr val="tx1"/>
                </a:solidFill>
              </a:rPr>
              <a:t>SATA HDD</a:t>
            </a:r>
            <a:endParaRPr lang="zh-TW" altLang="en-US" sz="1000">
              <a:solidFill>
                <a:schemeClr val="tx1"/>
              </a:solidFill>
            </a:endParaRPr>
          </a:p>
        </p:txBody>
      </p:sp>
      <p:pic>
        <p:nvPicPr>
          <p:cNvPr id="142" name="Picture 3" descr="D:\Users\cloudiacai\Desktop\0121-GRAND-C422-簡報美化\material\資產 52.png">
            <a:extLst>
              <a:ext uri="{FF2B5EF4-FFF2-40B4-BE49-F238E27FC236}">
                <a16:creationId xmlns:a16="http://schemas.microsoft.com/office/drawing/2014/main" id="{3DE48FCB-E442-B048-8BF9-BAA478ACB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915" y="3671707"/>
            <a:ext cx="267401" cy="398547"/>
          </a:xfrm>
          <a:prstGeom prst="rect">
            <a:avLst/>
          </a:prstGeom>
          <a:noFill/>
        </p:spPr>
      </p:pic>
      <p:grpSp>
        <p:nvGrpSpPr>
          <p:cNvPr id="143" name="群組 142">
            <a:extLst>
              <a:ext uri="{FF2B5EF4-FFF2-40B4-BE49-F238E27FC236}">
                <a16:creationId xmlns:a16="http://schemas.microsoft.com/office/drawing/2014/main" id="{C6A9ACF6-228F-6047-97FD-D6FCA510C664}"/>
              </a:ext>
            </a:extLst>
          </p:cNvPr>
          <p:cNvGrpSpPr/>
          <p:nvPr/>
        </p:nvGrpSpPr>
        <p:grpSpPr>
          <a:xfrm>
            <a:off x="304883" y="1662553"/>
            <a:ext cx="1798659" cy="513063"/>
            <a:chOff x="858136" y="1320286"/>
            <a:chExt cx="1798659" cy="295611"/>
          </a:xfrm>
        </p:grpSpPr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D8FD451B-8811-CD42-89A9-0238358DF859}"/>
                </a:ext>
              </a:extLst>
            </p:cNvPr>
            <p:cNvSpPr/>
            <p:nvPr/>
          </p:nvSpPr>
          <p:spPr>
            <a:xfrm>
              <a:off x="1356556" y="1355239"/>
              <a:ext cx="1300239" cy="246221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4 x PCIe Gen3 x8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45" name="Picture 4" descr="D:\Users\cloudiacai\Desktop\0121-GRAND-C422-簡報美化\material\資產 53.png">
              <a:extLst>
                <a:ext uri="{FF2B5EF4-FFF2-40B4-BE49-F238E27FC236}">
                  <a16:creationId xmlns:a16="http://schemas.microsoft.com/office/drawing/2014/main" id="{187FC036-82F1-154A-B535-7160B6CF2C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136" y="1320286"/>
              <a:ext cx="483600" cy="295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706EFB06-C778-BA4E-9B5E-765937D16050}"/>
              </a:ext>
            </a:extLst>
          </p:cNvPr>
          <p:cNvGrpSpPr/>
          <p:nvPr/>
        </p:nvGrpSpPr>
        <p:grpSpPr>
          <a:xfrm>
            <a:off x="753208" y="2286953"/>
            <a:ext cx="1314929" cy="400110"/>
            <a:chOff x="1329201" y="1816280"/>
            <a:chExt cx="1314929" cy="400110"/>
          </a:xfrm>
        </p:grpSpPr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A773EC4B-A37E-6E48-96BE-BFBA745C32B9}"/>
                </a:ext>
              </a:extLst>
            </p:cNvPr>
            <p:cNvSpPr/>
            <p:nvPr/>
          </p:nvSpPr>
          <p:spPr>
            <a:xfrm>
              <a:off x="1598127" y="1816280"/>
              <a:ext cx="1046003" cy="400110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2 x </a:t>
              </a:r>
            </a:p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U.2 SSD x4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48" name="Picture 2" descr="D:\Users\cloudiacai\Desktop\0121-GRAND-C422-簡報美化\material\資產 51.png">
              <a:extLst>
                <a:ext uri="{FF2B5EF4-FFF2-40B4-BE49-F238E27FC236}">
                  <a16:creationId xmlns:a16="http://schemas.microsoft.com/office/drawing/2014/main" id="{F135619B-94BC-9147-8BFF-586A0938B7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9201" y="1816280"/>
              <a:ext cx="296781" cy="398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9" name="群組 148">
            <a:extLst>
              <a:ext uri="{FF2B5EF4-FFF2-40B4-BE49-F238E27FC236}">
                <a16:creationId xmlns:a16="http://schemas.microsoft.com/office/drawing/2014/main" id="{4ADEC40F-EB99-834E-82FE-E582A0A10A37}"/>
              </a:ext>
            </a:extLst>
          </p:cNvPr>
          <p:cNvGrpSpPr/>
          <p:nvPr/>
        </p:nvGrpSpPr>
        <p:grpSpPr>
          <a:xfrm>
            <a:off x="767898" y="2727572"/>
            <a:ext cx="1300239" cy="401328"/>
            <a:chOff x="1343890" y="2325783"/>
            <a:chExt cx="1300239" cy="401328"/>
          </a:xfrm>
        </p:grpSpPr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13DAE725-8100-DC44-9DD3-C79C191B4857}"/>
                </a:ext>
              </a:extLst>
            </p:cNvPr>
            <p:cNvSpPr/>
            <p:nvPr/>
          </p:nvSpPr>
          <p:spPr>
            <a:xfrm>
              <a:off x="1598126" y="2327001"/>
              <a:ext cx="1046003" cy="400110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12 x</a:t>
              </a:r>
            </a:p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SATA HDD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51" name="Picture 3" descr="D:\Users\cloudiacai\Desktop\0121-GRAND-C422-簡報美化\material\資產 52.png">
              <a:extLst>
                <a:ext uri="{FF2B5EF4-FFF2-40B4-BE49-F238E27FC236}">
                  <a16:creationId xmlns:a16="http://schemas.microsoft.com/office/drawing/2014/main" id="{000A2F4C-66A5-6C45-8658-9FD975AFB8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3890" y="2325783"/>
              <a:ext cx="267401" cy="398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2" name="群組 151">
            <a:extLst>
              <a:ext uri="{FF2B5EF4-FFF2-40B4-BE49-F238E27FC236}">
                <a16:creationId xmlns:a16="http://schemas.microsoft.com/office/drawing/2014/main" id="{1CFD369D-1410-C841-96D4-568F29AA0510}"/>
              </a:ext>
            </a:extLst>
          </p:cNvPr>
          <p:cNvGrpSpPr/>
          <p:nvPr/>
        </p:nvGrpSpPr>
        <p:grpSpPr>
          <a:xfrm>
            <a:off x="323599" y="3181700"/>
            <a:ext cx="1744538" cy="295611"/>
            <a:chOff x="899592" y="2864103"/>
            <a:chExt cx="1744538" cy="295611"/>
          </a:xfrm>
        </p:grpSpPr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280106C8-BFBD-C443-92E8-838DC911884B}"/>
                </a:ext>
              </a:extLst>
            </p:cNvPr>
            <p:cNvSpPr/>
            <p:nvPr/>
          </p:nvSpPr>
          <p:spPr>
            <a:xfrm>
              <a:off x="1338901" y="2891976"/>
              <a:ext cx="1305229" cy="246221"/>
            </a:xfrm>
            <a:prstGeom prst="rect">
              <a:avLst/>
            </a:prstGeom>
            <a:solidFill>
              <a:srgbClr val="AEED59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tx1"/>
                  </a:solidFill>
                </a:rPr>
                <a:t>2 x PCIe Gen3 x4</a:t>
              </a:r>
              <a:endParaRPr lang="zh-TW" altLang="en-US" sz="1000">
                <a:solidFill>
                  <a:schemeClr val="tx1"/>
                </a:solidFill>
              </a:endParaRPr>
            </a:p>
          </p:txBody>
        </p:sp>
        <p:pic>
          <p:nvPicPr>
            <p:cNvPr id="154" name="Picture 4" descr="D:\Users\cloudiacai\Desktop\0121-GRAND-C422-簡報美化\material\資產 53.png">
              <a:extLst>
                <a:ext uri="{FF2B5EF4-FFF2-40B4-BE49-F238E27FC236}">
                  <a16:creationId xmlns:a16="http://schemas.microsoft.com/office/drawing/2014/main" id="{05E1A9EC-45CC-FA41-B0EA-C12785D8D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864103"/>
              <a:ext cx="483600" cy="295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圖片 5" descr="一張含有 電子用品, 顯示, 監視器, 螢幕 的圖片&#10;&#10;自動產生的描述">
            <a:extLst>
              <a:ext uri="{FF2B5EF4-FFF2-40B4-BE49-F238E27FC236}">
                <a16:creationId xmlns:a16="http://schemas.microsoft.com/office/drawing/2014/main" id="{AAA77D4A-A29D-40A8-9F23-CD476E2229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7787" y="3389424"/>
            <a:ext cx="1796228" cy="1166051"/>
          </a:xfrm>
          <a:prstGeom prst="rect">
            <a:avLst/>
          </a:prstGeom>
        </p:spPr>
      </p:pic>
      <p:sp>
        <p:nvSpPr>
          <p:cNvPr id="74" name="矩形 73">
            <a:extLst>
              <a:ext uri="{FF2B5EF4-FFF2-40B4-BE49-F238E27FC236}">
                <a16:creationId xmlns:a16="http://schemas.microsoft.com/office/drawing/2014/main" id="{D1A0AFCF-61F8-834A-85E0-BEED0E7062CF}"/>
              </a:ext>
            </a:extLst>
          </p:cNvPr>
          <p:cNvSpPr/>
          <p:nvPr/>
        </p:nvSpPr>
        <p:spPr>
          <a:xfrm>
            <a:off x="4973521" y="3822552"/>
            <a:ext cx="953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C422</a:t>
            </a:r>
            <a:endParaRPr lang="zh-TW" altLang="en-US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10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48D2-4368-4261-B996-FA86402F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0" y="74396"/>
            <a:ext cx="7886700" cy="862519"/>
          </a:xfrm>
        </p:spPr>
        <p:txBody>
          <a:bodyPr/>
          <a:lstStyle/>
          <a:p>
            <a:r>
              <a:rPr lang="en-US" altLang="zh-CN"/>
              <a:t>Rear View</a:t>
            </a:r>
            <a:endParaRPr lang="zh-CN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BF30E55-206B-435D-8766-7A2FE7798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1607" y="1304029"/>
            <a:ext cx="5443005" cy="2196519"/>
          </a:xfrm>
          <a:prstGeom prst="rect">
            <a:avLst/>
          </a:prstGeom>
          <a:effectLst>
            <a:reflection blurRad="50800" stA="45000" endPos="15000" dist="50800" dir="5400000" sy="-100000" algn="bl" rotWithShape="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9BA1CF-4FFC-47DE-9C5D-09D7911FC7C7}"/>
              </a:ext>
            </a:extLst>
          </p:cNvPr>
          <p:cNvSpPr txBox="1"/>
          <p:nvPr/>
        </p:nvSpPr>
        <p:spPr>
          <a:xfrm>
            <a:off x="6722732" y="3849540"/>
            <a:ext cx="160614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1200W 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redundant PSU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FEAE9-59C3-45F2-B889-DCB7E6CE0BDF}"/>
              </a:ext>
            </a:extLst>
          </p:cNvPr>
          <p:cNvSpPr txBox="1"/>
          <p:nvPr/>
        </p:nvSpPr>
        <p:spPr>
          <a:xfrm>
            <a:off x="4572000" y="4417931"/>
            <a:ext cx="19516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10GBase-T 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LAN port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05BCA8D-DD86-1141-A133-92B39385DEA2}"/>
              </a:ext>
            </a:extLst>
          </p:cNvPr>
          <p:cNvSpPr txBox="1"/>
          <p:nvPr/>
        </p:nvSpPr>
        <p:spPr>
          <a:xfrm>
            <a:off x="293262" y="3866520"/>
            <a:ext cx="19516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1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G</a:t>
            </a:r>
            <a:r>
              <a:rPr lang="en-US" altLang="zh-CN" b="1" err="1">
                <a:solidFill>
                  <a:schemeClr val="bg1"/>
                </a:solidFill>
                <a:latin typeface="微軟正黑體"/>
                <a:ea typeface="微軟正黑體"/>
              </a:rPr>
              <a:t>igabit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LAN port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D36C69F-F8A6-4049-B53F-104D915D40FF}"/>
              </a:ext>
            </a:extLst>
          </p:cNvPr>
          <p:cNvSpPr txBox="1"/>
          <p:nvPr/>
        </p:nvSpPr>
        <p:spPr>
          <a:xfrm>
            <a:off x="3074611" y="3862600"/>
            <a:ext cx="160614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4 x USB 3.0 port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: 圓角 6">
            <a:extLst>
              <a:ext uri="{FF2B5EF4-FFF2-40B4-BE49-F238E27FC236}">
                <a16:creationId xmlns:a16="http://schemas.microsoft.com/office/drawing/2014/main" id="{309D40B3-BD7F-234B-9EB5-B6E352722A0C}"/>
              </a:ext>
            </a:extLst>
          </p:cNvPr>
          <p:cNvSpPr/>
          <p:nvPr/>
        </p:nvSpPr>
        <p:spPr>
          <a:xfrm>
            <a:off x="4802380" y="2888995"/>
            <a:ext cx="421692" cy="261924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接點: 肘形 27">
            <a:extLst>
              <a:ext uri="{FF2B5EF4-FFF2-40B4-BE49-F238E27FC236}">
                <a16:creationId xmlns:a16="http://schemas.microsoft.com/office/drawing/2014/main" id="{22E04002-564E-724D-8653-A67035021A76}"/>
              </a:ext>
            </a:extLst>
          </p:cNvPr>
          <p:cNvCxnSpPr>
            <a:cxnSpLocks/>
            <a:stCxn id="12" idx="0"/>
            <a:endCxn id="13" idx="2"/>
          </p:cNvCxnSpPr>
          <p:nvPr/>
        </p:nvCxnSpPr>
        <p:spPr>
          <a:xfrm rot="5400000" flipH="1" flipV="1">
            <a:off x="4089615" y="2938990"/>
            <a:ext cx="711681" cy="1135541"/>
          </a:xfrm>
          <a:prstGeom prst="bentConnector3">
            <a:avLst>
              <a:gd name="adj1" fmla="val 34810"/>
            </a:avLst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圓角 6">
            <a:extLst>
              <a:ext uri="{FF2B5EF4-FFF2-40B4-BE49-F238E27FC236}">
                <a16:creationId xmlns:a16="http://schemas.microsoft.com/office/drawing/2014/main" id="{1B86F09B-93D3-DC46-B764-BB2F087E26D7}"/>
              </a:ext>
            </a:extLst>
          </p:cNvPr>
          <p:cNvSpPr/>
          <p:nvPr/>
        </p:nvSpPr>
        <p:spPr>
          <a:xfrm>
            <a:off x="4779227" y="2457803"/>
            <a:ext cx="175022" cy="196156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6">
            <a:extLst>
              <a:ext uri="{FF2B5EF4-FFF2-40B4-BE49-F238E27FC236}">
                <a16:creationId xmlns:a16="http://schemas.microsoft.com/office/drawing/2014/main" id="{15906E25-5C8F-D147-859B-8394430BB5BA}"/>
              </a:ext>
            </a:extLst>
          </p:cNvPr>
          <p:cNvSpPr/>
          <p:nvPr/>
        </p:nvSpPr>
        <p:spPr>
          <a:xfrm>
            <a:off x="5013226" y="2692839"/>
            <a:ext cx="175022" cy="196156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接點: 肘形 27">
            <a:extLst>
              <a:ext uri="{FF2B5EF4-FFF2-40B4-BE49-F238E27FC236}">
                <a16:creationId xmlns:a16="http://schemas.microsoft.com/office/drawing/2014/main" id="{BDB6AB64-341D-4F49-99EF-83FB3C072ED1}"/>
              </a:ext>
            </a:extLst>
          </p:cNvPr>
          <p:cNvCxnSpPr>
            <a:cxnSpLocks/>
            <a:stCxn id="6" idx="0"/>
            <a:endCxn id="18" idx="3"/>
          </p:cNvCxnSpPr>
          <p:nvPr/>
        </p:nvCxnSpPr>
        <p:spPr>
          <a:xfrm rot="16200000" flipV="1">
            <a:off x="4554522" y="3424643"/>
            <a:ext cx="1627014" cy="359562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接點: 肘形 27">
            <a:extLst>
              <a:ext uri="{FF2B5EF4-FFF2-40B4-BE49-F238E27FC236}">
                <a16:creationId xmlns:a16="http://schemas.microsoft.com/office/drawing/2014/main" id="{4E4DC75B-6832-AC49-B0A5-C48D64225E9D}"/>
              </a:ext>
            </a:extLst>
          </p:cNvPr>
          <p:cNvCxnSpPr>
            <a:cxnSpLocks/>
            <a:stCxn id="11" idx="0"/>
            <a:endCxn id="17" idx="1"/>
          </p:cNvCxnSpPr>
          <p:nvPr/>
        </p:nvCxnSpPr>
        <p:spPr>
          <a:xfrm rot="5400000" flipH="1" flipV="1">
            <a:off x="2368830" y="1456124"/>
            <a:ext cx="1310639" cy="3510155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: 圓角 6">
            <a:extLst>
              <a:ext uri="{FF2B5EF4-FFF2-40B4-BE49-F238E27FC236}">
                <a16:creationId xmlns:a16="http://schemas.microsoft.com/office/drawing/2014/main" id="{DDFBE9E5-AB4E-4E8D-94AC-EB58FD68AAF8}"/>
              </a:ext>
            </a:extLst>
          </p:cNvPr>
          <p:cNvSpPr/>
          <p:nvPr/>
        </p:nvSpPr>
        <p:spPr>
          <a:xfrm>
            <a:off x="5816301" y="2375594"/>
            <a:ext cx="961017" cy="1024722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接點: 肘形 27">
            <a:extLst>
              <a:ext uri="{FF2B5EF4-FFF2-40B4-BE49-F238E27FC236}">
                <a16:creationId xmlns:a16="http://schemas.microsoft.com/office/drawing/2014/main" id="{4666855E-D23C-4682-830B-44A8E1F197A1}"/>
              </a:ext>
            </a:extLst>
          </p:cNvPr>
          <p:cNvCxnSpPr>
            <a:cxnSpLocks/>
            <a:stCxn id="3" idx="0"/>
            <a:endCxn id="20" idx="2"/>
          </p:cNvCxnSpPr>
          <p:nvPr/>
        </p:nvCxnSpPr>
        <p:spPr>
          <a:xfrm rot="16200000" flipV="1">
            <a:off x="6686696" y="3010430"/>
            <a:ext cx="449224" cy="1228996"/>
          </a:xfrm>
          <a:prstGeom prst="bentConnector3">
            <a:avLst>
              <a:gd name="adj1" fmla="val 50000"/>
            </a:avLst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">
            <a:extLst>
              <a:ext uri="{FF2B5EF4-FFF2-40B4-BE49-F238E27FC236}">
                <a16:creationId xmlns:a16="http://schemas.microsoft.com/office/drawing/2014/main" id="{ED9D46FB-C059-453C-A841-7663DC155E20}"/>
              </a:ext>
            </a:extLst>
          </p:cNvPr>
          <p:cNvSpPr txBox="1"/>
          <p:nvPr/>
        </p:nvSpPr>
        <p:spPr>
          <a:xfrm>
            <a:off x="1829136" y="4378540"/>
            <a:ext cx="160614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2 x USB 2.0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port</a:t>
            </a:r>
            <a:endParaRPr lang="en-US" altLang="zh-CN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6" name="矩形: 圓角 6">
            <a:extLst>
              <a:ext uri="{FF2B5EF4-FFF2-40B4-BE49-F238E27FC236}">
                <a16:creationId xmlns:a16="http://schemas.microsoft.com/office/drawing/2014/main" id="{C4E97B0E-B5CD-4F5A-97D6-EAB6D8DCCA5C}"/>
              </a:ext>
            </a:extLst>
          </p:cNvPr>
          <p:cNvSpPr/>
          <p:nvPr/>
        </p:nvSpPr>
        <p:spPr>
          <a:xfrm>
            <a:off x="4802380" y="2688918"/>
            <a:ext cx="210845" cy="183207"/>
          </a:xfrm>
          <a:prstGeom prst="roundRect">
            <a:avLst>
              <a:gd name="adj" fmla="val 7971"/>
            </a:avLst>
          </a:prstGeom>
          <a:noFill/>
          <a:ln w="28575">
            <a:solidFill>
              <a:srgbClr val="09F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7" name="接點: 肘形 27">
            <a:extLst>
              <a:ext uri="{FF2B5EF4-FFF2-40B4-BE49-F238E27FC236}">
                <a16:creationId xmlns:a16="http://schemas.microsoft.com/office/drawing/2014/main" id="{473E8AC1-05A1-4E37-8177-FEE0E96B6F8B}"/>
              </a:ext>
            </a:extLst>
          </p:cNvPr>
          <p:cNvCxnSpPr>
            <a:cxnSpLocks/>
            <a:stCxn id="32" idx="0"/>
            <a:endCxn id="46" idx="1"/>
          </p:cNvCxnSpPr>
          <p:nvPr/>
        </p:nvCxnSpPr>
        <p:spPr>
          <a:xfrm rot="5400000" flipH="1" flipV="1">
            <a:off x="2918286" y="2494446"/>
            <a:ext cx="1598018" cy="2170170"/>
          </a:xfrm>
          <a:prstGeom prst="bentConnector2">
            <a:avLst/>
          </a:prstGeom>
          <a:ln w="19050">
            <a:solidFill>
              <a:srgbClr val="09F8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975320"/>
      </p:ext>
    </p:extLst>
  </p:cSld>
  <p:clrMapOvr>
    <a:masterClrMapping/>
  </p:clrMapOvr>
</p:sld>
</file>

<file path=ppt/theme/theme1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1338</Words>
  <Application>Microsoft Office PowerPoint</Application>
  <PresentationFormat>如螢幕大小 (16:9)</PresentationFormat>
  <Paragraphs>311</Paragraphs>
  <Slides>30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7" baseType="lpstr">
      <vt:lpstr>微軟正黑體</vt:lpstr>
      <vt:lpstr>Calibri</vt:lpstr>
      <vt:lpstr>新細明體</vt:lpstr>
      <vt:lpstr>Arial</vt:lpstr>
      <vt:lpstr>Calibri Light</vt:lpstr>
      <vt:lpstr>微軟正黑體</vt:lpstr>
      <vt:lpstr>1_自訂設計</vt:lpstr>
      <vt:lpstr>PowerPoint 簡報</vt:lpstr>
      <vt:lpstr>PowerPoint 簡報</vt:lpstr>
      <vt:lpstr>High Performance Computing is the Foundation of Data Science </vt:lpstr>
      <vt:lpstr>Tools for Acceleration</vt:lpstr>
      <vt:lpstr>TS-2088XU</vt:lpstr>
      <vt:lpstr>Compute and Storage in a Box</vt:lpstr>
      <vt:lpstr>PCIe Gen3 x4 U.2 NVMe SSD </vt:lpstr>
      <vt:lpstr>System Block Diagram</vt:lpstr>
      <vt:lpstr>Rear View</vt:lpstr>
      <vt:lpstr>Top View</vt:lpstr>
      <vt:lpstr>SBC Main Board</vt:lpstr>
      <vt:lpstr>ASETEK CPU Liquid Cooling System</vt:lpstr>
      <vt:lpstr>QDA U.2 to M.2 Drive Converter</vt:lpstr>
      <vt:lpstr>4-Channel DDR4 Memory</vt:lpstr>
      <vt:lpstr>Memory Accessory</vt:lpstr>
      <vt:lpstr>Choose Your TS-2088XU</vt:lpstr>
      <vt:lpstr>PowerPoint 簡報</vt:lpstr>
      <vt:lpstr>Fibre Channel Adopt Industries</vt:lpstr>
      <vt:lpstr>Fibre Channel &amp; CDM​</vt:lpstr>
      <vt:lpstr>Supported Fibre Channel adapters</vt:lpstr>
      <vt:lpstr>Deep Learning NAS- TS-2088XU</vt:lpstr>
      <vt:lpstr>The ready-to-use AI environment -QuAI​</vt:lpstr>
      <vt:lpstr>QTS &amp; virtualization increase productivity</vt:lpstr>
      <vt:lpstr>GPU boosts image/video processing​</vt:lpstr>
      <vt:lpstr>vQTS – Virtual QTS  </vt:lpstr>
      <vt:lpstr>HBS 3.0 Back up with source-side data deduplication</vt:lpstr>
      <vt:lpstr>Hybrid Cloud Solution to Embrace The Advantages of Both</vt:lpstr>
      <vt:lpstr>QNAP Hybrid Cloud Solution: CacheMount</vt:lpstr>
      <vt:lpstr>CacheMount as a Bridge to the Cloud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QNAP_Copy Su</cp:lastModifiedBy>
  <cp:revision>1</cp:revision>
  <cp:lastPrinted>2019-06-03T06:04:24Z</cp:lastPrinted>
  <dcterms:modified xsi:type="dcterms:W3CDTF">2019-06-04T08:56:36Z</dcterms:modified>
</cp:coreProperties>
</file>