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6" r:id="rId1"/>
  </p:sldMasterIdLst>
  <p:notesMasterIdLst>
    <p:notesMasterId r:id="rId82"/>
  </p:notesMasterIdLst>
  <p:handoutMasterIdLst>
    <p:handoutMasterId r:id="rId83"/>
  </p:handoutMasterIdLst>
  <p:sldIdLst>
    <p:sldId id="1356" r:id="rId2"/>
    <p:sldId id="1335" r:id="rId3"/>
    <p:sldId id="259" r:id="rId4"/>
    <p:sldId id="1365" r:id="rId5"/>
    <p:sldId id="1364" r:id="rId6"/>
    <p:sldId id="1328" r:id="rId7"/>
    <p:sldId id="1325" r:id="rId8"/>
    <p:sldId id="1324" r:id="rId9"/>
    <p:sldId id="1323" r:id="rId10"/>
    <p:sldId id="1322" r:id="rId11"/>
    <p:sldId id="1321" r:id="rId12"/>
    <p:sldId id="1320" r:id="rId13"/>
    <p:sldId id="1318" r:id="rId14"/>
    <p:sldId id="1317" r:id="rId15"/>
    <p:sldId id="1316" r:id="rId16"/>
    <p:sldId id="1315" r:id="rId17"/>
    <p:sldId id="1314" r:id="rId18"/>
    <p:sldId id="1313" r:id="rId19"/>
    <p:sldId id="1312" r:id="rId20"/>
    <p:sldId id="1309" r:id="rId21"/>
    <p:sldId id="292" r:id="rId22"/>
    <p:sldId id="291" r:id="rId23"/>
    <p:sldId id="290" r:id="rId24"/>
    <p:sldId id="289" r:id="rId25"/>
    <p:sldId id="288" r:id="rId26"/>
    <p:sldId id="287" r:id="rId27"/>
    <p:sldId id="286" r:id="rId28"/>
    <p:sldId id="284" r:id="rId29"/>
    <p:sldId id="1334" r:id="rId30"/>
    <p:sldId id="1332" r:id="rId31"/>
    <p:sldId id="1329" r:id="rId32"/>
    <p:sldId id="277" r:id="rId33"/>
    <p:sldId id="276" r:id="rId34"/>
    <p:sldId id="1366" r:id="rId35"/>
    <p:sldId id="272" r:id="rId36"/>
    <p:sldId id="270" r:id="rId37"/>
    <p:sldId id="267" r:id="rId38"/>
    <p:sldId id="266" r:id="rId39"/>
    <p:sldId id="264" r:id="rId40"/>
    <p:sldId id="263" r:id="rId41"/>
    <p:sldId id="262" r:id="rId42"/>
    <p:sldId id="261" r:id="rId43"/>
    <p:sldId id="1368" r:id="rId44"/>
    <p:sldId id="1367" r:id="rId45"/>
    <p:sldId id="1159" r:id="rId46"/>
    <p:sldId id="1160" r:id="rId47"/>
    <p:sldId id="1158" r:id="rId48"/>
    <p:sldId id="1372" r:id="rId49"/>
    <p:sldId id="1373" r:id="rId50"/>
    <p:sldId id="1370" r:id="rId51"/>
    <p:sldId id="1363" r:id="rId52"/>
    <p:sldId id="1354" r:id="rId53"/>
    <p:sldId id="1353" r:id="rId54"/>
    <p:sldId id="1347" r:id="rId55"/>
    <p:sldId id="1346" r:id="rId56"/>
    <p:sldId id="1345" r:id="rId57"/>
    <p:sldId id="1351" r:id="rId58"/>
    <p:sldId id="1350" r:id="rId59"/>
    <p:sldId id="1369" r:id="rId60"/>
    <p:sldId id="1284" r:id="rId61"/>
    <p:sldId id="302" r:id="rId62"/>
    <p:sldId id="1285" r:id="rId63"/>
    <p:sldId id="307" r:id="rId64"/>
    <p:sldId id="1287" r:id="rId65"/>
    <p:sldId id="309" r:id="rId66"/>
    <p:sldId id="1360" r:id="rId67"/>
    <p:sldId id="1361" r:id="rId68"/>
    <p:sldId id="313" r:id="rId69"/>
    <p:sldId id="1371" r:id="rId70"/>
    <p:sldId id="1286" r:id="rId71"/>
    <p:sldId id="306" r:id="rId72"/>
    <p:sldId id="1289" r:id="rId73"/>
    <p:sldId id="1293" r:id="rId74"/>
    <p:sldId id="1294" r:id="rId75"/>
    <p:sldId id="1295" r:id="rId76"/>
    <p:sldId id="1297" r:id="rId77"/>
    <p:sldId id="1298" r:id="rId78"/>
    <p:sldId id="1308" r:id="rId79"/>
    <p:sldId id="324" r:id="rId80"/>
    <p:sldId id="1362" r:id="rId8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Josh Chen" initials="QC" lastIdx="4" clrIdx="0"/>
  <p:cmAuthor id="2" name="QNAP_Cherry Chen" initials="QC" lastIdx="4" clrIdx="1"/>
  <p:cmAuthor id="3" name="QNAP_Ichung Tsai" initials="QT" lastIdx="3" clrIdx="2"/>
  <p:cmAuthor id="4" name="QNAP_Coco Chiang" initials="QC" lastIdx="1"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2E8C"/>
    <a:srgbClr val="CC0066"/>
    <a:srgbClr val="FF00FF"/>
    <a:srgbClr val="07D9B2"/>
    <a:srgbClr val="92FFB5"/>
    <a:srgbClr val="C1CDDB"/>
    <a:srgbClr val="529466"/>
    <a:srgbClr val="009999"/>
    <a:srgbClr val="C5CC37"/>
    <a:srgbClr val="7C8E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0D4094-8F1B-4301-8BBC-672B5047A982}" v="767" dt="2019-05-29T12:26:22.046"/>
    <p1510:client id="{3251648A-20B5-E147-A2B7-56A22808D1A6}" v="90" dt="2019-05-29T06:31:22.563"/>
    <p1510:client id="{6B7DF698-B384-70BF-7D17-C16550494C02}" v="8" dt="2019-05-29T12:18:46.127"/>
    <p1510:client id="{877B05A0-5920-E49C-E759-86E1D4028A9A}" v="18" dt="2019-05-29T05:55:48.923"/>
    <p1510:client id="{88C4A395-8B3A-4571-9B73-B885D61BC4B8}" v="2644" dt="2019-05-29T12:17:19.219"/>
    <p1510:client id="{CD36E880-3B67-F017-20A3-97CE5E388B89}" v="17" dt="2019-05-29T08:38:58.672"/>
    <p1510:client id="{DBC7F915-99A3-61BA-F3A9-72EAE0FC00D5}" v="4" dt="2019-05-29T13:21:53.387"/>
    <p1510:client id="{E80C1CDE-09A2-21DC-E3AE-C23F6F9567AD}" v="24" dt="2019-05-30T02:26:43.482"/>
    <p1510:client id="{E9D35323-D8FC-1E62-C75D-81813BB10A68}" v="1" dt="2019-05-29T08:11:54.526"/>
    <p1510:client id="{FC43FFE6-D07A-D20B-C202-B45A72364F4C}" v="21" dt="2019-05-29T12:30:35.7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ommentAuthors" Target="commentAuthors.xml"/><Relationship Id="rId89" Type="http://schemas.microsoft.com/office/2015/10/relationships/revisionInfo" Target="revisionInfo.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74B4E3AF-9368-4720-A7C8-5FE647A7FED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EA7D57BC-4FC4-45C4-B896-2027EF29FAA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00C3AE-3F8F-4394-9982-13F492651DDA}" type="datetimeFigureOut">
              <a:rPr lang="zh-TW" altLang="en-US" smtClean="0"/>
              <a:t>2019/5/29</a:t>
            </a:fld>
            <a:endParaRPr lang="zh-TW" altLang="en-US"/>
          </a:p>
        </p:txBody>
      </p:sp>
      <p:sp>
        <p:nvSpPr>
          <p:cNvPr id="4" name="頁尾版面配置區 3">
            <a:extLst>
              <a:ext uri="{FF2B5EF4-FFF2-40B4-BE49-F238E27FC236}">
                <a16:creationId xmlns:a16="http://schemas.microsoft.com/office/drawing/2014/main" id="{3FAE35FD-0344-4819-86D2-F06DCC7589F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6F6799CB-868D-4B36-B7E9-8A8500E5E92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E5E51C-263A-4893-B864-AE1CBD26FA96}" type="slidenum">
              <a:rPr lang="zh-TW" altLang="en-US" smtClean="0"/>
              <a:t>‹#›</a:t>
            </a:fld>
            <a:endParaRPr lang="zh-TW" altLang="en-US"/>
          </a:p>
        </p:txBody>
      </p:sp>
    </p:spTree>
    <p:extLst>
      <p:ext uri="{BB962C8B-B14F-4D97-AF65-F5344CB8AC3E}">
        <p14:creationId xmlns:p14="http://schemas.microsoft.com/office/powerpoint/2010/main" val="2871813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DE69E4-4643-774E-9891-FCE53752CAD8}" type="datetimeFigureOut">
              <a:rPr lang="en-US" smtClean="0"/>
              <a:t>5/29/2019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431656-5C67-6144-A3B4-36C4E34DBDEF}" type="slidenum">
              <a:rPr lang="en-US" smtClean="0"/>
              <a:t>‹#›</a:t>
            </a:fld>
            <a:endParaRPr lang="en-US"/>
          </a:p>
        </p:txBody>
      </p:sp>
    </p:spTree>
    <p:extLst>
      <p:ext uri="{BB962C8B-B14F-4D97-AF65-F5344CB8AC3E}">
        <p14:creationId xmlns:p14="http://schemas.microsoft.com/office/powerpoint/2010/main" val="2043723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earchstorage.techtarget.com/tip/FC-technology-still-dominates-enterprise-storage-networkin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3A431656-5C67-6144-A3B4-36C4E34DBDEF}" type="slidenum">
              <a:rPr lang="en-US" smtClean="0"/>
              <a:t>1</a:t>
            </a:fld>
            <a:endParaRPr lang="en-US"/>
          </a:p>
        </p:txBody>
      </p:sp>
    </p:spTree>
    <p:extLst>
      <p:ext uri="{BB962C8B-B14F-4D97-AF65-F5344CB8AC3E}">
        <p14:creationId xmlns:p14="http://schemas.microsoft.com/office/powerpoint/2010/main" val="1224752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5CD77D7-CB0D-4B52-9C75-8F9A4515AC85}" type="slidenum">
              <a:rPr lang="zh-TW" altLang="en-US" smtClean="0"/>
              <a:pPr/>
              <a:t>28</a:t>
            </a:fld>
            <a:endParaRPr lang="zh-TW" altLang="en-US"/>
          </a:p>
        </p:txBody>
      </p:sp>
    </p:spTree>
    <p:extLst>
      <p:ext uri="{BB962C8B-B14F-4D97-AF65-F5344CB8AC3E}">
        <p14:creationId xmlns:p14="http://schemas.microsoft.com/office/powerpoint/2010/main" val="676884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5CD77D7-CB0D-4B52-9C75-8F9A4515AC85}" type="slidenum">
              <a:rPr lang="zh-TW" altLang="en-US" smtClean="0"/>
              <a:pPr/>
              <a:t>29</a:t>
            </a:fld>
            <a:endParaRPr lang="zh-TW" altLang="en-US"/>
          </a:p>
        </p:txBody>
      </p:sp>
    </p:spTree>
    <p:extLst>
      <p:ext uri="{BB962C8B-B14F-4D97-AF65-F5344CB8AC3E}">
        <p14:creationId xmlns:p14="http://schemas.microsoft.com/office/powerpoint/2010/main" val="1423255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5CD77D7-CB0D-4B52-9C75-8F9A4515AC85}" type="slidenum">
              <a:rPr lang="zh-TW" altLang="en-US" smtClean="0"/>
              <a:pPr/>
              <a:t>30</a:t>
            </a:fld>
            <a:endParaRPr lang="zh-TW" altLang="en-US"/>
          </a:p>
        </p:txBody>
      </p:sp>
    </p:spTree>
    <p:extLst>
      <p:ext uri="{BB962C8B-B14F-4D97-AF65-F5344CB8AC3E}">
        <p14:creationId xmlns:p14="http://schemas.microsoft.com/office/powerpoint/2010/main" val="678883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5CD77D7-CB0D-4B52-9C75-8F9A4515AC85}" type="slidenum">
              <a:rPr lang="zh-TW" altLang="en-US" smtClean="0"/>
              <a:pPr/>
              <a:t>31</a:t>
            </a:fld>
            <a:endParaRPr lang="zh-TW" altLang="en-US"/>
          </a:p>
        </p:txBody>
      </p:sp>
    </p:spTree>
    <p:extLst>
      <p:ext uri="{BB962C8B-B14F-4D97-AF65-F5344CB8AC3E}">
        <p14:creationId xmlns:p14="http://schemas.microsoft.com/office/powerpoint/2010/main" val="35283224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5CD77D7-CB0D-4B52-9C75-8F9A4515AC85}" type="slidenum">
              <a:rPr lang="zh-TW" altLang="en-US" smtClean="0"/>
              <a:pPr/>
              <a:t>37</a:t>
            </a:fld>
            <a:endParaRPr lang="zh-TW" altLang="en-US"/>
          </a:p>
        </p:txBody>
      </p:sp>
    </p:spTree>
    <p:extLst>
      <p:ext uri="{BB962C8B-B14F-4D97-AF65-F5344CB8AC3E}">
        <p14:creationId xmlns:p14="http://schemas.microsoft.com/office/powerpoint/2010/main" val="210240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7562AB-4441-464E-8AF2-95D75E89C2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769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7562AB-4441-464E-8AF2-95D75E89C2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9665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51</a:t>
            </a:fld>
            <a:endParaRPr lang="zh-TW" altLang="en-US"/>
          </a:p>
        </p:txBody>
      </p:sp>
    </p:spTree>
    <p:extLst>
      <p:ext uri="{BB962C8B-B14F-4D97-AF65-F5344CB8AC3E}">
        <p14:creationId xmlns:p14="http://schemas.microsoft.com/office/powerpoint/2010/main" val="894939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52</a:t>
            </a:fld>
            <a:endParaRPr lang="zh-TW" altLang="en-US"/>
          </a:p>
        </p:txBody>
      </p:sp>
    </p:spTree>
    <p:extLst>
      <p:ext uri="{BB962C8B-B14F-4D97-AF65-F5344CB8AC3E}">
        <p14:creationId xmlns:p14="http://schemas.microsoft.com/office/powerpoint/2010/main" val="1169603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53</a:t>
            </a:fld>
            <a:endParaRPr lang="zh-TW" altLang="en-US"/>
          </a:p>
        </p:txBody>
      </p:sp>
    </p:spTree>
    <p:extLst>
      <p:ext uri="{BB962C8B-B14F-4D97-AF65-F5344CB8AC3E}">
        <p14:creationId xmlns:p14="http://schemas.microsoft.com/office/powerpoint/2010/main" val="1940238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zh-TW" sz="1600">
                <a:ea typeface="新細明體"/>
              </a:rPr>
              <a:t>QTS</a:t>
            </a:r>
            <a:r>
              <a:rPr kumimoji="1" lang="zh-TW" altLang="en-US" sz="1600">
                <a:ea typeface="新細明體"/>
              </a:rPr>
              <a:t> </a:t>
            </a:r>
            <a:r>
              <a:rPr kumimoji="1" lang="en-US" altLang="zh-TW" sz="1600">
                <a:ea typeface="新細明體"/>
              </a:rPr>
              <a:t>4.4.1</a:t>
            </a:r>
            <a:r>
              <a:rPr kumimoji="1" lang="zh-TW" altLang="en-US" sz="1600">
                <a:ea typeface="新細明體"/>
              </a:rPr>
              <a:t> </a:t>
            </a:r>
            <a:r>
              <a:rPr kumimoji="1" lang="en" altLang="zh-TW" sz="1600">
                <a:ea typeface="新細明體"/>
              </a:rPr>
              <a:t>support</a:t>
            </a:r>
            <a:r>
              <a:rPr kumimoji="1" lang="en-US" altLang="zh-TW" sz="1600">
                <a:ea typeface="新細明體"/>
              </a:rPr>
              <a:t>s</a:t>
            </a:r>
            <a:r>
              <a:rPr kumimoji="1" lang="en" altLang="zh-TW" sz="1600">
                <a:ea typeface="新細明體"/>
              </a:rPr>
              <a:t> better features and performance</a:t>
            </a:r>
            <a:r>
              <a:rPr kumimoji="1" lang="zh-TW" altLang="en-US" sz="1600">
                <a:ea typeface="新細明體"/>
              </a:rPr>
              <a:t> </a:t>
            </a:r>
            <a:r>
              <a:rPr kumimoji="1" lang="en-US" altLang="zh-TW" sz="1600">
                <a:ea typeface="新細明體"/>
              </a:rPr>
              <a:t>within</a:t>
            </a:r>
            <a:r>
              <a:rPr kumimoji="1" lang="zh-TW" altLang="en-US" sz="1600">
                <a:ea typeface="新細明體"/>
              </a:rPr>
              <a:t> </a:t>
            </a:r>
            <a:r>
              <a:rPr kumimoji="1" lang="en-US" altLang="zh-TW" sz="1600">
                <a:ea typeface="新細明體"/>
              </a:rPr>
              <a:t>kernel</a:t>
            </a:r>
            <a:r>
              <a:rPr kumimoji="1" lang="zh-TW" altLang="en-US" sz="1600">
                <a:ea typeface="新細明體"/>
              </a:rPr>
              <a:t> </a:t>
            </a:r>
            <a:r>
              <a:rPr kumimoji="1" lang="en-US" altLang="zh-TW" sz="1600">
                <a:ea typeface="新細明體"/>
              </a:rPr>
              <a:t>4.14</a:t>
            </a:r>
            <a:r>
              <a:rPr kumimoji="1" lang="zh-TW" altLang="en-US" sz="1600">
                <a:ea typeface="新細明體"/>
              </a:rPr>
              <a:t> </a:t>
            </a:r>
            <a:r>
              <a:rPr kumimoji="1" lang="en-US" altLang="zh-TW" sz="1600">
                <a:ea typeface="新細明體"/>
              </a:rPr>
              <a:t>(5mins)</a:t>
            </a:r>
          </a:p>
          <a:p>
            <a:r>
              <a:rPr kumimoji="1" lang="en-US" altLang="zh-TW" sz="1600">
                <a:ea typeface="新細明體"/>
              </a:rPr>
              <a:t>Storage</a:t>
            </a:r>
            <a:r>
              <a:rPr kumimoji="1" lang="zh-TW" altLang="en-US" sz="1600">
                <a:ea typeface="新細明體"/>
              </a:rPr>
              <a:t> </a:t>
            </a:r>
            <a:r>
              <a:rPr kumimoji="1" lang="en-US" altLang="zh-TW" sz="1600">
                <a:ea typeface="新細明體"/>
              </a:rPr>
              <a:t>&amp;</a:t>
            </a:r>
            <a:r>
              <a:rPr kumimoji="1" lang="zh-TW" altLang="en-US" sz="1600">
                <a:ea typeface="新細明體"/>
              </a:rPr>
              <a:t> </a:t>
            </a:r>
            <a:r>
              <a:rPr kumimoji="1" lang="en-US" altLang="zh-TW" sz="1600">
                <a:ea typeface="新細明體"/>
              </a:rPr>
              <a:t>Backup</a:t>
            </a:r>
            <a:r>
              <a:rPr kumimoji="1" lang="zh-TW" altLang="en-US" sz="1600">
                <a:ea typeface="新細明體"/>
              </a:rPr>
              <a:t> </a:t>
            </a:r>
            <a:r>
              <a:rPr kumimoji="1" lang="en-US" altLang="zh-TW" sz="1600">
                <a:ea typeface="新細明體"/>
              </a:rPr>
              <a:t>solutions</a:t>
            </a:r>
            <a:r>
              <a:rPr kumimoji="1" lang="zh-TW" altLang="en-US" sz="1600">
                <a:ea typeface="新細明體"/>
              </a:rPr>
              <a:t> </a:t>
            </a:r>
            <a:r>
              <a:rPr kumimoji="1" lang="en-US" altLang="zh-TW" sz="1600">
                <a:ea typeface="新細明體"/>
              </a:rPr>
              <a:t>(25</a:t>
            </a:r>
            <a:r>
              <a:rPr kumimoji="1" lang="zh-TW" altLang="en-US" sz="1600">
                <a:ea typeface="新細明體"/>
              </a:rPr>
              <a:t> </a:t>
            </a:r>
            <a:r>
              <a:rPr kumimoji="1" lang="en-US" altLang="zh-TW" sz="1600">
                <a:ea typeface="新細明體"/>
              </a:rPr>
              <a:t>mins, </a:t>
            </a:r>
            <a:r>
              <a:rPr kumimoji="1" lang="en-US" altLang="zh-TW" sz="1600" err="1">
                <a:ea typeface="新細明體"/>
              </a:rPr>
              <a:t>Syun</a:t>
            </a:r>
            <a:r>
              <a:rPr kumimoji="1" lang="en-US" altLang="zh-TW" sz="1600">
                <a:ea typeface="新細明體"/>
              </a:rPr>
              <a:t>)</a:t>
            </a:r>
          </a:p>
          <a:p>
            <a:pPr lvl="1"/>
            <a:r>
              <a:rPr kumimoji="1" lang="en-US" altLang="zh-TW" sz="1200">
                <a:ea typeface="新細明體"/>
              </a:rPr>
              <a:t>HBS</a:t>
            </a:r>
            <a:r>
              <a:rPr kumimoji="1" lang="zh-TW" altLang="en-US" sz="1200">
                <a:ea typeface="新細明體"/>
              </a:rPr>
              <a:t> </a:t>
            </a:r>
            <a:r>
              <a:rPr kumimoji="1" lang="en-US" altLang="zh-TW" sz="1200">
                <a:ea typeface="新細明體"/>
              </a:rPr>
              <a:t>3.0 </a:t>
            </a:r>
          </a:p>
          <a:p>
            <a:pPr lvl="1"/>
            <a:r>
              <a:rPr kumimoji="1" lang="en-US" altLang="zh-TW" sz="1200">
                <a:ea typeface="新細明體"/>
              </a:rPr>
              <a:t>Enterprise</a:t>
            </a:r>
            <a:r>
              <a:rPr kumimoji="1" lang="zh-TW" altLang="en-US" sz="1200">
                <a:ea typeface="新細明體"/>
              </a:rPr>
              <a:t> </a:t>
            </a:r>
            <a:r>
              <a:rPr kumimoji="1" lang="en-US" altLang="zh-TW" sz="1200">
                <a:ea typeface="新細明體"/>
              </a:rPr>
              <a:t>FC</a:t>
            </a:r>
            <a:r>
              <a:rPr kumimoji="1" lang="zh-TW" altLang="en-US" sz="1200">
                <a:ea typeface="新細明體"/>
              </a:rPr>
              <a:t> </a:t>
            </a:r>
            <a:r>
              <a:rPr kumimoji="1" lang="en-US" altLang="zh-TW" sz="1200">
                <a:ea typeface="新細明體"/>
              </a:rPr>
              <a:t>infrastructure</a:t>
            </a:r>
          </a:p>
          <a:p>
            <a:pPr lvl="1"/>
            <a:r>
              <a:rPr kumimoji="1" lang="en-US" altLang="zh-TW" sz="1200">
                <a:ea typeface="新細明體"/>
              </a:rPr>
              <a:t>SED</a:t>
            </a:r>
            <a:r>
              <a:rPr kumimoji="1" lang="zh-TW" altLang="en-US" sz="1200">
                <a:ea typeface="新細明體"/>
              </a:rPr>
              <a:t> </a:t>
            </a:r>
            <a:r>
              <a:rPr kumimoji="1" lang="en-US" altLang="zh-TW" sz="1200">
                <a:ea typeface="新細明體"/>
              </a:rPr>
              <a:t>encryption</a:t>
            </a:r>
            <a:r>
              <a:rPr kumimoji="1" lang="zh-TW" altLang="en-US" sz="1200">
                <a:ea typeface="新細明體"/>
              </a:rPr>
              <a:t> </a:t>
            </a:r>
            <a:r>
              <a:rPr kumimoji="1" lang="en-US" altLang="zh-TW" sz="1200">
                <a:ea typeface="新細明體"/>
              </a:rPr>
              <a:t>available</a:t>
            </a:r>
          </a:p>
          <a:p>
            <a:pPr lvl="1"/>
            <a:r>
              <a:rPr kumimoji="1" lang="en-US" altLang="zh-TW" sz="1200" err="1">
                <a:ea typeface="新細明體"/>
              </a:rPr>
              <a:t>Qtier</a:t>
            </a:r>
            <a:r>
              <a:rPr kumimoji="1" lang="zh-TW" altLang="en-US" sz="1200">
                <a:ea typeface="新細明體"/>
              </a:rPr>
              <a:t> </a:t>
            </a:r>
            <a:r>
              <a:rPr kumimoji="1" lang="en-US" altLang="zh-TW" sz="1200">
                <a:ea typeface="新細明體"/>
              </a:rPr>
              <a:t>improvements</a:t>
            </a:r>
          </a:p>
          <a:p>
            <a:r>
              <a:rPr kumimoji="1" lang="en-US" altLang="zh-TW" sz="1600">
                <a:ea typeface="新細明體"/>
              </a:rPr>
              <a:t>Hybrid</a:t>
            </a:r>
            <a:r>
              <a:rPr kumimoji="1" lang="zh-TW" altLang="en-US" sz="1600">
                <a:ea typeface="新細明體"/>
              </a:rPr>
              <a:t> </a:t>
            </a:r>
            <a:r>
              <a:rPr kumimoji="1" lang="en-US" altLang="zh-TW" sz="1600">
                <a:ea typeface="新細明體"/>
              </a:rPr>
              <a:t>Cloud</a:t>
            </a:r>
            <a:r>
              <a:rPr kumimoji="1" lang="zh-TW" altLang="en-US" sz="1600">
                <a:ea typeface="新細明體"/>
              </a:rPr>
              <a:t> </a:t>
            </a:r>
            <a:r>
              <a:rPr kumimoji="1" lang="en-US" altLang="zh-TW" sz="1600">
                <a:ea typeface="新細明體"/>
              </a:rPr>
              <a:t>solutions:</a:t>
            </a:r>
            <a:r>
              <a:rPr kumimoji="1" lang="zh-TW" altLang="en-US" sz="1600">
                <a:ea typeface="新細明體"/>
              </a:rPr>
              <a:t> </a:t>
            </a:r>
            <a:r>
              <a:rPr kumimoji="1" lang="en-US" altLang="zh-TW" sz="1600">
                <a:ea typeface="新細明體"/>
              </a:rPr>
              <a:t>(20</a:t>
            </a:r>
            <a:r>
              <a:rPr kumimoji="1" lang="zh-TW" altLang="en-US" sz="1600">
                <a:ea typeface="新細明體"/>
              </a:rPr>
              <a:t> </a:t>
            </a:r>
            <a:r>
              <a:rPr kumimoji="1" lang="en-US" altLang="zh-TW" sz="1600">
                <a:ea typeface="新細明體"/>
              </a:rPr>
              <a:t>mins, Josh)</a:t>
            </a:r>
          </a:p>
          <a:p>
            <a:pPr lvl="1"/>
            <a:r>
              <a:rPr kumimoji="1" lang="en-US" altLang="zh-TW" sz="1400">
                <a:ea typeface="新細明體"/>
              </a:rPr>
              <a:t>File-level:</a:t>
            </a:r>
            <a:r>
              <a:rPr kumimoji="1" lang="zh-TW" altLang="en-US" sz="1400">
                <a:ea typeface="新細明體"/>
              </a:rPr>
              <a:t> </a:t>
            </a:r>
            <a:r>
              <a:rPr kumimoji="1" lang="en-US" altLang="zh-TW" sz="1400" err="1">
                <a:ea typeface="新細明體"/>
              </a:rPr>
              <a:t>Cachemount</a:t>
            </a:r>
            <a:endParaRPr kumimoji="1" lang="en-US" altLang="zh-TW" sz="1400">
              <a:ea typeface="新細明體"/>
            </a:endParaRPr>
          </a:p>
          <a:p>
            <a:pPr lvl="1"/>
            <a:r>
              <a:rPr kumimoji="1" lang="en-US" altLang="zh-TW" sz="1400">
                <a:ea typeface="新細明體"/>
              </a:rPr>
              <a:t>Block-level:</a:t>
            </a:r>
            <a:r>
              <a:rPr kumimoji="1" lang="zh-TW" altLang="en-US" sz="1400">
                <a:ea typeface="新細明體"/>
              </a:rPr>
              <a:t> </a:t>
            </a:r>
            <a:r>
              <a:rPr kumimoji="1" lang="en-US" altLang="zh-TW" sz="1400">
                <a:ea typeface="新細明體"/>
              </a:rPr>
              <a:t>VJBOD</a:t>
            </a:r>
            <a:r>
              <a:rPr kumimoji="1" lang="zh-TW" altLang="en-US" sz="1400">
                <a:ea typeface="新細明體"/>
              </a:rPr>
              <a:t> </a:t>
            </a:r>
            <a:r>
              <a:rPr kumimoji="1" lang="en-US" altLang="zh-TW" sz="1400">
                <a:ea typeface="新細明體"/>
              </a:rPr>
              <a:t>Cloud</a:t>
            </a:r>
            <a:endParaRPr kumimoji="1" lang="en" altLang="zh-TW" sz="1400">
              <a:ea typeface="新細明體"/>
            </a:endParaRPr>
          </a:p>
          <a:p>
            <a:r>
              <a:rPr kumimoji="1" lang="en-US" altLang="zh-TW" sz="1600">
                <a:ea typeface="新細明體"/>
              </a:rPr>
              <a:t>Multimedia</a:t>
            </a:r>
            <a:r>
              <a:rPr kumimoji="1" lang="zh-TW" altLang="en-US" sz="1600">
                <a:ea typeface="新細明體"/>
              </a:rPr>
              <a:t> </a:t>
            </a:r>
            <a:r>
              <a:rPr kumimoji="1" lang="en-US" altLang="zh-TW" sz="1600">
                <a:ea typeface="新細明體"/>
              </a:rPr>
              <a:t>(15</a:t>
            </a:r>
            <a:r>
              <a:rPr kumimoji="1" lang="zh-TW" altLang="en-US" sz="1600">
                <a:ea typeface="新細明體"/>
              </a:rPr>
              <a:t> </a:t>
            </a:r>
            <a:r>
              <a:rPr kumimoji="1" lang="en-US" altLang="zh-TW" sz="1600">
                <a:ea typeface="新細明體"/>
              </a:rPr>
              <a:t>mins, I-Chung)</a:t>
            </a:r>
          </a:p>
          <a:p>
            <a:pPr lvl="1"/>
            <a:r>
              <a:rPr lang="en-US" altLang="zh-TW" sz="1400" err="1">
                <a:ea typeface="新細明體"/>
              </a:rPr>
              <a:t>QuMagie</a:t>
            </a:r>
            <a:endParaRPr lang="en-US" altLang="zh-TW" sz="1400">
              <a:ea typeface="新細明體"/>
            </a:endParaRPr>
          </a:p>
          <a:p>
            <a:pPr lvl="1"/>
            <a:r>
              <a:rPr lang="en-US" altLang="zh-TW" sz="1400">
                <a:ea typeface="新細明體"/>
              </a:rPr>
              <a:t>Multimedia</a:t>
            </a:r>
            <a:r>
              <a:rPr lang="zh-TW" altLang="en-US" sz="1400">
                <a:ea typeface="新細明體"/>
              </a:rPr>
              <a:t> </a:t>
            </a:r>
            <a:r>
              <a:rPr lang="en-US" altLang="zh-TW" sz="1400">
                <a:ea typeface="新細明體"/>
              </a:rPr>
              <a:t>Console</a:t>
            </a:r>
            <a:endParaRPr kumimoji="1" lang="en" altLang="zh-TW" sz="1400"/>
          </a:p>
          <a:p>
            <a:endParaRPr lang="en-US"/>
          </a:p>
        </p:txBody>
      </p:sp>
      <p:sp>
        <p:nvSpPr>
          <p:cNvPr id="4" name="Slide Number Placeholder 3"/>
          <p:cNvSpPr>
            <a:spLocks noGrp="1"/>
          </p:cNvSpPr>
          <p:nvPr>
            <p:ph type="sldNum" sz="quarter" idx="10"/>
          </p:nvPr>
        </p:nvSpPr>
        <p:spPr/>
        <p:txBody>
          <a:bodyPr/>
          <a:lstStyle/>
          <a:p>
            <a:fld id="{3A431656-5C67-6144-A3B4-36C4E34DBDEF}" type="slidenum">
              <a:rPr lang="en-US" smtClean="0"/>
              <a:t>2</a:t>
            </a:fld>
            <a:endParaRPr lang="en-US"/>
          </a:p>
        </p:txBody>
      </p:sp>
    </p:spTree>
    <p:extLst>
      <p:ext uri="{BB962C8B-B14F-4D97-AF65-F5344CB8AC3E}">
        <p14:creationId xmlns:p14="http://schemas.microsoft.com/office/powerpoint/2010/main" val="582425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0" i="0" kern="1200">
                <a:solidFill>
                  <a:schemeClr val="tx1"/>
                </a:solidFill>
                <a:effectLst/>
                <a:latin typeface="+mn-lt"/>
                <a:ea typeface="+mn-ea"/>
                <a:cs typeface="+mn-cs"/>
              </a:rPr>
              <a:t>21743114</a:t>
            </a:r>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54</a:t>
            </a:fld>
            <a:endParaRPr lang="zh-TW" altLang="en-US"/>
          </a:p>
        </p:txBody>
      </p:sp>
    </p:spTree>
    <p:extLst>
      <p:ext uri="{BB962C8B-B14F-4D97-AF65-F5344CB8AC3E}">
        <p14:creationId xmlns:p14="http://schemas.microsoft.com/office/powerpoint/2010/main" val="2275564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a:solidFill>
                  <a:schemeClr val="tx1"/>
                </a:solidFill>
                <a:effectLst/>
                <a:latin typeface="+mn-lt"/>
                <a:ea typeface="+mn-ea"/>
                <a:cs typeface="+mn-cs"/>
              </a:rPr>
              <a:t>防偷竊 </a:t>
            </a:r>
            <a:r>
              <a:rPr lang="en-US" altLang="zh-TW" sz="1200" b="0" i="0" kern="1200">
                <a:solidFill>
                  <a:schemeClr val="tx1"/>
                </a:solidFill>
                <a:effectLst/>
                <a:latin typeface="+mn-lt"/>
                <a:ea typeface="+mn-ea"/>
                <a:cs typeface="+mn-cs"/>
              </a:rPr>
              <a:t>&gt;</a:t>
            </a:r>
            <a:r>
              <a:rPr lang="zh-TW" altLang="en-US" sz="1200" b="0" i="0" kern="1200">
                <a:solidFill>
                  <a:schemeClr val="tx1"/>
                </a:solidFill>
                <a:effectLst/>
                <a:latin typeface="+mn-lt"/>
                <a:ea typeface="+mn-ea"/>
                <a:cs typeface="+mn-cs"/>
              </a:rPr>
              <a:t> 開頭就要講</a:t>
            </a:r>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55</a:t>
            </a:fld>
            <a:endParaRPr lang="zh-TW" altLang="en-US"/>
          </a:p>
        </p:txBody>
      </p:sp>
    </p:spTree>
    <p:extLst>
      <p:ext uri="{BB962C8B-B14F-4D97-AF65-F5344CB8AC3E}">
        <p14:creationId xmlns:p14="http://schemas.microsoft.com/office/powerpoint/2010/main" val="1465590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56</a:t>
            </a:fld>
            <a:endParaRPr lang="zh-TW" altLang="en-US"/>
          </a:p>
        </p:txBody>
      </p:sp>
    </p:spTree>
    <p:extLst>
      <p:ext uri="{BB962C8B-B14F-4D97-AF65-F5344CB8AC3E}">
        <p14:creationId xmlns:p14="http://schemas.microsoft.com/office/powerpoint/2010/main" val="32706413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57</a:t>
            </a:fld>
            <a:endParaRPr lang="zh-TW" altLang="en-US"/>
          </a:p>
        </p:txBody>
      </p:sp>
    </p:spTree>
    <p:extLst>
      <p:ext uri="{BB962C8B-B14F-4D97-AF65-F5344CB8AC3E}">
        <p14:creationId xmlns:p14="http://schemas.microsoft.com/office/powerpoint/2010/main" val="1732417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Features, Advantage, Benefit</a:t>
            </a:r>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58</a:t>
            </a:fld>
            <a:endParaRPr lang="zh-TW" altLang="en-US"/>
          </a:p>
        </p:txBody>
      </p:sp>
    </p:spTree>
    <p:extLst>
      <p:ext uri="{BB962C8B-B14F-4D97-AF65-F5344CB8AC3E}">
        <p14:creationId xmlns:p14="http://schemas.microsoft.com/office/powerpoint/2010/main" val="3109157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 user story as the opening</a:t>
            </a:r>
          </a:p>
        </p:txBody>
      </p:sp>
      <p:sp>
        <p:nvSpPr>
          <p:cNvPr id="4" name="Slide Number Placeholder 3"/>
          <p:cNvSpPr>
            <a:spLocks noGrp="1"/>
          </p:cNvSpPr>
          <p:nvPr>
            <p:ph type="sldNum" sz="quarter" idx="5"/>
          </p:nvPr>
        </p:nvSpPr>
        <p:spPr/>
        <p:txBody>
          <a:bodyPr/>
          <a:lstStyle/>
          <a:p>
            <a:fld id="{DA3BABB4-2F7B-A842-9FE8-86BE52C4CC40}" type="slidenum">
              <a:rPr lang="en-US" smtClean="0"/>
              <a:t>61</a:t>
            </a:fld>
            <a:endParaRPr lang="en-US"/>
          </a:p>
        </p:txBody>
      </p:sp>
    </p:spTree>
    <p:extLst>
      <p:ext uri="{BB962C8B-B14F-4D97-AF65-F5344CB8AC3E}">
        <p14:creationId xmlns:p14="http://schemas.microsoft.com/office/powerpoint/2010/main" val="37953368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a:t>//Opening</a:t>
            </a:r>
            <a:endParaRPr lang="en-US"/>
          </a:p>
        </p:txBody>
      </p:sp>
      <p:sp>
        <p:nvSpPr>
          <p:cNvPr id="4" name="Slide Number Placeholder 3"/>
          <p:cNvSpPr>
            <a:spLocks noGrp="1"/>
          </p:cNvSpPr>
          <p:nvPr>
            <p:ph type="sldNum" sz="quarter" idx="5"/>
          </p:nvPr>
        </p:nvSpPr>
        <p:spPr/>
        <p:txBody>
          <a:bodyPr/>
          <a:lstStyle/>
          <a:p>
            <a:fld id="{DA3BABB4-2F7B-A842-9FE8-86BE52C4CC40}" type="slidenum">
              <a:rPr lang="en-US" smtClean="0"/>
              <a:t>62</a:t>
            </a:fld>
            <a:endParaRPr lang="en-US"/>
          </a:p>
        </p:txBody>
      </p:sp>
    </p:spTree>
    <p:extLst>
      <p:ext uri="{BB962C8B-B14F-4D97-AF65-F5344CB8AC3E}">
        <p14:creationId xmlns:p14="http://schemas.microsoft.com/office/powerpoint/2010/main" val="11427672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12</a:t>
            </a:r>
            <a:r>
              <a:rPr lang="zh-CN" altLang="en-US"/>
              <a:t>生肖除了龍沒有我們都有</a:t>
            </a:r>
            <a:endParaRPr lang="en-US"/>
          </a:p>
        </p:txBody>
      </p:sp>
      <p:sp>
        <p:nvSpPr>
          <p:cNvPr id="4" name="Slide Number Placeholder 3"/>
          <p:cNvSpPr>
            <a:spLocks noGrp="1"/>
          </p:cNvSpPr>
          <p:nvPr>
            <p:ph type="sldNum" sz="quarter" idx="5"/>
          </p:nvPr>
        </p:nvSpPr>
        <p:spPr/>
        <p:txBody>
          <a:bodyPr/>
          <a:lstStyle/>
          <a:p>
            <a:fld id="{DA3BABB4-2F7B-A842-9FE8-86BE52C4CC40}" type="slidenum">
              <a:rPr lang="en-US" smtClean="0"/>
              <a:t>68</a:t>
            </a:fld>
            <a:endParaRPr lang="en-US"/>
          </a:p>
        </p:txBody>
      </p:sp>
    </p:spTree>
    <p:extLst>
      <p:ext uri="{BB962C8B-B14F-4D97-AF65-F5344CB8AC3E}">
        <p14:creationId xmlns:p14="http://schemas.microsoft.com/office/powerpoint/2010/main" val="36418516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B5EA4B-62ED-7247-BD6B-CE14FC3786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5087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431656-5C67-6144-A3B4-36C4E34DBDEF}" type="slidenum">
              <a:rPr lang="en-US" smtClean="0"/>
              <a:t>3</a:t>
            </a:fld>
            <a:endParaRPr lang="en-US"/>
          </a:p>
        </p:txBody>
      </p:sp>
    </p:spTree>
    <p:extLst>
      <p:ext uri="{BB962C8B-B14F-4D97-AF65-F5344CB8AC3E}">
        <p14:creationId xmlns:p14="http://schemas.microsoft.com/office/powerpoint/2010/main" val="586747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4</a:t>
            </a:fld>
            <a:endParaRPr lang="zh-TW" altLang="en-US"/>
          </a:p>
        </p:txBody>
      </p:sp>
    </p:spTree>
    <p:extLst>
      <p:ext uri="{BB962C8B-B14F-4D97-AF65-F5344CB8AC3E}">
        <p14:creationId xmlns:p14="http://schemas.microsoft.com/office/powerpoint/2010/main" val="416253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F8E944ED-08EB-4D93-ACE1-7399A139B7A7}" type="slidenum">
              <a:rPr lang="en-US" altLang="zh-TW" smtClean="0"/>
              <a:t>6</a:t>
            </a:fld>
            <a:endParaRPr lang="zh-TW" altLang="en-US"/>
          </a:p>
        </p:txBody>
      </p:sp>
    </p:spTree>
    <p:extLst>
      <p:ext uri="{BB962C8B-B14F-4D97-AF65-F5344CB8AC3E}">
        <p14:creationId xmlns:p14="http://schemas.microsoft.com/office/powerpoint/2010/main" val="2961020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68B1E18F-0193-4CBB-ABBE-FBBF33ED2550}" type="slidenum">
              <a:rPr lang="en-US" altLang="zh-TW" smtClean="0"/>
              <a:t>11</a:t>
            </a:fld>
            <a:endParaRPr lang="zh-TW" altLang="en-US"/>
          </a:p>
        </p:txBody>
      </p:sp>
    </p:spTree>
    <p:extLst>
      <p:ext uri="{BB962C8B-B14F-4D97-AF65-F5344CB8AC3E}">
        <p14:creationId xmlns:p14="http://schemas.microsoft.com/office/powerpoint/2010/main" val="3474914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3A431656-5C67-6144-A3B4-36C4E34DBDEF}" type="slidenum">
              <a:rPr lang="en-US" smtClean="0"/>
              <a:t>13</a:t>
            </a:fld>
            <a:endParaRPr lang="en-US"/>
          </a:p>
        </p:txBody>
      </p:sp>
    </p:spTree>
    <p:extLst>
      <p:ext uri="{BB962C8B-B14F-4D97-AF65-F5344CB8AC3E}">
        <p14:creationId xmlns:p14="http://schemas.microsoft.com/office/powerpoint/2010/main" val="2856854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8B1E18F-0193-4CBB-ABBE-FBBF33ED2550}" type="slidenum">
              <a:rPr lang="en-US" altLang="zh-TW" smtClean="0"/>
              <a:t>14</a:t>
            </a:fld>
            <a:endParaRPr lang="zh-TW" altLang="en-US"/>
          </a:p>
        </p:txBody>
      </p:sp>
    </p:spTree>
    <p:extLst>
      <p:ext uri="{BB962C8B-B14F-4D97-AF65-F5344CB8AC3E}">
        <p14:creationId xmlns:p14="http://schemas.microsoft.com/office/powerpoint/2010/main" val="1507489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https://searchstorage.techtarget.com/tip/FC-technology-still-dominates-enterprise-storage-networking</a:t>
            </a:r>
            <a:endParaRPr lang="en-US"/>
          </a:p>
        </p:txBody>
      </p:sp>
      <p:sp>
        <p:nvSpPr>
          <p:cNvPr id="4" name="Slide Number Placeholder 3"/>
          <p:cNvSpPr>
            <a:spLocks noGrp="1"/>
          </p:cNvSpPr>
          <p:nvPr>
            <p:ph type="sldNum" sz="quarter" idx="5"/>
          </p:nvPr>
        </p:nvSpPr>
        <p:spPr/>
        <p:txBody>
          <a:bodyPr/>
          <a:lstStyle/>
          <a:p>
            <a:fld id="{45CD77D7-CB0D-4B52-9C75-8F9A4515AC85}" type="slidenum">
              <a:rPr lang="zh-TW" altLang="en-US" smtClean="0"/>
              <a:pPr/>
              <a:t>23</a:t>
            </a:fld>
            <a:endParaRPr lang="zh-TW" altLang="en-US"/>
          </a:p>
        </p:txBody>
      </p:sp>
    </p:spTree>
    <p:extLst>
      <p:ext uri="{BB962C8B-B14F-4D97-AF65-F5344CB8AC3E}">
        <p14:creationId xmlns:p14="http://schemas.microsoft.com/office/powerpoint/2010/main" val="10704321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sp>
        <p:nvSpPr>
          <p:cNvPr id="4" name="日期版面配置區 3">
            <a:extLst>
              <a:ext uri="{FF2B5EF4-FFF2-40B4-BE49-F238E27FC236}">
                <a16:creationId xmlns:a16="http://schemas.microsoft.com/office/drawing/2014/main" id="{7CF2004E-B876-A94E-9064-E4CE371102FE}"/>
              </a:ext>
            </a:extLst>
          </p:cNvPr>
          <p:cNvSpPr>
            <a:spLocks noGrp="1"/>
          </p:cNvSpPr>
          <p:nvPr>
            <p:ph type="dt" sz="half" idx="10"/>
          </p:nvPr>
        </p:nvSpPr>
        <p:spPr/>
        <p:txBody>
          <a:bodyPr/>
          <a:lstStyle/>
          <a:p>
            <a:fld id="{CBE77BEE-DEEA-6546-B9E6-284749A4EDF8}" type="datetimeFigureOut">
              <a:rPr kumimoji="1" lang="zh-TW" altLang="en-US" smtClean="0"/>
              <a:t>2019/5/29</a:t>
            </a:fld>
            <a:endParaRPr kumimoji="1" lang="zh-TW" altLang="en-US"/>
          </a:p>
        </p:txBody>
      </p:sp>
      <p:sp>
        <p:nvSpPr>
          <p:cNvPr id="5" name="頁尾版面配置區 4">
            <a:extLst>
              <a:ext uri="{FF2B5EF4-FFF2-40B4-BE49-F238E27FC236}">
                <a16:creationId xmlns:a16="http://schemas.microsoft.com/office/drawing/2014/main" id="{B6F6C6AF-D89A-CB4E-93C5-5531555262B7}"/>
              </a:ext>
            </a:extLst>
          </p:cNvPr>
          <p:cNvSpPr>
            <a:spLocks noGrp="1"/>
          </p:cNvSpPr>
          <p:nvPr>
            <p:ph type="ftr" sz="quarter" idx="11"/>
          </p:nvPr>
        </p:nvSpPr>
        <p:spPr>
          <a:xfrm>
            <a:off x="4038600" y="6356350"/>
            <a:ext cx="4114800" cy="365125"/>
          </a:xfrm>
          <a:prstGeom prst="rect">
            <a:avLst/>
          </a:prstGeom>
        </p:spPr>
        <p:txBody>
          <a:bodyPr/>
          <a:lstStyle/>
          <a:p>
            <a:endParaRPr kumimoji="1" lang="zh-TW" altLang="en-US"/>
          </a:p>
        </p:txBody>
      </p:sp>
      <p:sp>
        <p:nvSpPr>
          <p:cNvPr id="6" name="投影片編號版面配置區 5">
            <a:extLst>
              <a:ext uri="{FF2B5EF4-FFF2-40B4-BE49-F238E27FC236}">
                <a16:creationId xmlns:a16="http://schemas.microsoft.com/office/drawing/2014/main" id="{BED5881F-6A5B-D741-AC19-E6B23D32E8EE}"/>
              </a:ext>
            </a:extLst>
          </p:cNvPr>
          <p:cNvSpPr>
            <a:spLocks noGrp="1"/>
          </p:cNvSpPr>
          <p:nvPr>
            <p:ph type="sldNum" sz="quarter" idx="12"/>
          </p:nvPr>
        </p:nvSpPr>
        <p:spPr/>
        <p:txBody>
          <a:bodyPr/>
          <a:lstStyle/>
          <a:p>
            <a:fld id="{03B61C7C-44EC-7843-9B9C-F9191CB02226}" type="slidenum">
              <a:rPr kumimoji="1" lang="zh-TW" altLang="en-US" smtClean="0"/>
              <a:t>‹#›</a:t>
            </a:fld>
            <a:endParaRPr kumimoji="1" lang="zh-TW" altLang="en-US"/>
          </a:p>
        </p:txBody>
      </p:sp>
      <p:pic>
        <p:nvPicPr>
          <p:cNvPr id="21" name="圖片 20" descr="一張含有 樹, 夜空 的圖片&#10;&#10;描述是以高可信度產生">
            <a:extLst>
              <a:ext uri="{FF2B5EF4-FFF2-40B4-BE49-F238E27FC236}">
                <a16:creationId xmlns:a16="http://schemas.microsoft.com/office/drawing/2014/main" id="{DB977518-F561-499E-A3A1-B1326E72EB4B}"/>
              </a:ext>
            </a:extLst>
          </p:cNvPr>
          <p:cNvPicPr>
            <a:picLocks noChangeAspect="1"/>
          </p:cNvPicPr>
          <p:nvPr userDrawn="1"/>
        </p:nvPicPr>
        <p:blipFill>
          <a:blip r:embed="rId2"/>
          <a:stretch>
            <a:fillRect/>
          </a:stretch>
        </p:blipFill>
        <p:spPr>
          <a:xfrm>
            <a:off x="-249748" y="-141843"/>
            <a:ext cx="12441747" cy="6999843"/>
          </a:xfrm>
          <a:prstGeom prst="rect">
            <a:avLst/>
          </a:prstGeom>
        </p:spPr>
      </p:pic>
    </p:spTree>
    <p:extLst>
      <p:ext uri="{BB962C8B-B14F-4D97-AF65-F5344CB8AC3E}">
        <p14:creationId xmlns:p14="http://schemas.microsoft.com/office/powerpoint/2010/main" val="1169835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只有標題">
    <p:spTree>
      <p:nvGrpSpPr>
        <p:cNvPr id="1" name=""/>
        <p:cNvGrpSpPr/>
        <p:nvPr/>
      </p:nvGrpSpPr>
      <p:grpSpPr>
        <a:xfrm>
          <a:off x="0" y="0"/>
          <a:ext cx="0" cy="0"/>
          <a:chOff x="0" y="0"/>
          <a:chExt cx="0" cy="0"/>
        </a:xfrm>
      </p:grpSpPr>
      <p:pic>
        <p:nvPicPr>
          <p:cNvPr id="6" name="圖片 5" descr="一張含有 樹, 天空 的圖片&#10;&#10;自動產生的描述">
            <a:extLst>
              <a:ext uri="{FF2B5EF4-FFF2-40B4-BE49-F238E27FC236}">
                <a16:creationId xmlns:a16="http://schemas.microsoft.com/office/drawing/2014/main" id="{A254D24D-0008-4AB7-8EC1-DD28E8DB215D}"/>
              </a:ext>
            </a:extLst>
          </p:cNvPr>
          <p:cNvPicPr>
            <a:picLocks noChangeAspect="1"/>
          </p:cNvPicPr>
          <p:nvPr userDrawn="1"/>
        </p:nvPicPr>
        <p:blipFill rotWithShape="1">
          <a:blip r:embed="rId2"/>
          <a:srcRect t="11059"/>
          <a:stretch/>
        </p:blipFill>
        <p:spPr>
          <a:xfrm>
            <a:off x="1185" y="758414"/>
            <a:ext cx="12189630" cy="6099586"/>
          </a:xfrm>
          <a:prstGeom prst="rect">
            <a:avLst/>
          </a:prstGeom>
        </p:spPr>
      </p:pic>
      <p:sp>
        <p:nvSpPr>
          <p:cNvPr id="8" name="標題 1">
            <a:extLst>
              <a:ext uri="{FF2B5EF4-FFF2-40B4-BE49-F238E27FC236}">
                <a16:creationId xmlns:a16="http://schemas.microsoft.com/office/drawing/2014/main" id="{CC308868-C3C1-4DDF-AFA0-83677B5F3E54}"/>
              </a:ext>
            </a:extLst>
          </p:cNvPr>
          <p:cNvSpPr>
            <a:spLocks noGrp="1"/>
          </p:cNvSpPr>
          <p:nvPr>
            <p:ph type="title"/>
          </p:nvPr>
        </p:nvSpPr>
        <p:spPr>
          <a:xfrm>
            <a:off x="609599" y="444130"/>
            <a:ext cx="10972800" cy="658084"/>
          </a:xfrm>
        </p:spPr>
        <p:txBody>
          <a:bodyPr>
            <a:normAutofit/>
          </a:bodyPr>
          <a:lstStyle>
            <a:lvl1pPr>
              <a:lnSpc>
                <a:spcPts val="3500"/>
              </a:lnSpc>
              <a:defRPr sz="4200" b="1">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zh-TW" altLang="en-US"/>
              <a:t>按一下以編輯母片標題樣式</a:t>
            </a:r>
          </a:p>
        </p:txBody>
      </p:sp>
    </p:spTree>
    <p:extLst>
      <p:ext uri="{BB962C8B-B14F-4D97-AF65-F5344CB8AC3E}">
        <p14:creationId xmlns:p14="http://schemas.microsoft.com/office/powerpoint/2010/main" val="3548977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標題投影片">
    <p:spTree>
      <p:nvGrpSpPr>
        <p:cNvPr id="1" name=""/>
        <p:cNvGrpSpPr/>
        <p:nvPr/>
      </p:nvGrpSpPr>
      <p:grpSpPr>
        <a:xfrm>
          <a:off x="0" y="0"/>
          <a:ext cx="0" cy="0"/>
          <a:chOff x="0" y="0"/>
          <a:chExt cx="0" cy="0"/>
        </a:xfrm>
      </p:grpSpPr>
      <p:sp>
        <p:nvSpPr>
          <p:cNvPr id="4" name="日期版面配置區 3">
            <a:extLst>
              <a:ext uri="{FF2B5EF4-FFF2-40B4-BE49-F238E27FC236}">
                <a16:creationId xmlns:a16="http://schemas.microsoft.com/office/drawing/2014/main" id="{7CF2004E-B876-A94E-9064-E4CE371102FE}"/>
              </a:ext>
            </a:extLst>
          </p:cNvPr>
          <p:cNvSpPr>
            <a:spLocks noGrp="1"/>
          </p:cNvSpPr>
          <p:nvPr>
            <p:ph type="dt" sz="half" idx="10"/>
          </p:nvPr>
        </p:nvSpPr>
        <p:spPr/>
        <p:txBody>
          <a:bodyPr/>
          <a:lstStyle/>
          <a:p>
            <a:fld id="{CBE77BEE-DEEA-6546-B9E6-284749A4EDF8}" type="datetimeFigureOut">
              <a:rPr kumimoji="1" lang="zh-TW" altLang="en-US" smtClean="0"/>
              <a:t>2019/5/29</a:t>
            </a:fld>
            <a:endParaRPr kumimoji="1" lang="zh-TW" altLang="en-US"/>
          </a:p>
        </p:txBody>
      </p:sp>
      <p:sp>
        <p:nvSpPr>
          <p:cNvPr id="5" name="頁尾版面配置區 4">
            <a:extLst>
              <a:ext uri="{FF2B5EF4-FFF2-40B4-BE49-F238E27FC236}">
                <a16:creationId xmlns:a16="http://schemas.microsoft.com/office/drawing/2014/main" id="{B6F6C6AF-D89A-CB4E-93C5-5531555262B7}"/>
              </a:ext>
            </a:extLst>
          </p:cNvPr>
          <p:cNvSpPr>
            <a:spLocks noGrp="1"/>
          </p:cNvSpPr>
          <p:nvPr>
            <p:ph type="ftr" sz="quarter" idx="11"/>
          </p:nvPr>
        </p:nvSpPr>
        <p:spPr>
          <a:xfrm>
            <a:off x="4038600" y="6356350"/>
            <a:ext cx="4114800" cy="365125"/>
          </a:xfrm>
          <a:prstGeom prst="rect">
            <a:avLst/>
          </a:prstGeom>
        </p:spPr>
        <p:txBody>
          <a:bodyPr/>
          <a:lstStyle/>
          <a:p>
            <a:endParaRPr kumimoji="1" lang="zh-TW" altLang="en-US"/>
          </a:p>
        </p:txBody>
      </p:sp>
      <p:sp>
        <p:nvSpPr>
          <p:cNvPr id="6" name="投影片編號版面配置區 5">
            <a:extLst>
              <a:ext uri="{FF2B5EF4-FFF2-40B4-BE49-F238E27FC236}">
                <a16:creationId xmlns:a16="http://schemas.microsoft.com/office/drawing/2014/main" id="{BED5881F-6A5B-D741-AC19-E6B23D32E8EE}"/>
              </a:ext>
            </a:extLst>
          </p:cNvPr>
          <p:cNvSpPr>
            <a:spLocks noGrp="1"/>
          </p:cNvSpPr>
          <p:nvPr>
            <p:ph type="sldNum" sz="quarter" idx="12"/>
          </p:nvPr>
        </p:nvSpPr>
        <p:spPr/>
        <p:txBody>
          <a:bodyPr/>
          <a:lstStyle/>
          <a:p>
            <a:fld id="{03B61C7C-44EC-7843-9B9C-F9191CB02226}" type="slidenum">
              <a:rPr kumimoji="1" lang="zh-TW" altLang="en-US" smtClean="0"/>
              <a:t>‹#›</a:t>
            </a:fld>
            <a:endParaRPr kumimoji="1" lang="zh-TW" altLang="en-US"/>
          </a:p>
        </p:txBody>
      </p:sp>
      <p:pic>
        <p:nvPicPr>
          <p:cNvPr id="21" name="圖片 20" descr="一張含有 樹, 夜空 的圖片&#10;&#10;描述是以高可信度產生">
            <a:extLst>
              <a:ext uri="{FF2B5EF4-FFF2-40B4-BE49-F238E27FC236}">
                <a16:creationId xmlns:a16="http://schemas.microsoft.com/office/drawing/2014/main" id="{DB977518-F561-499E-A3A1-B1326E72EB4B}"/>
              </a:ext>
            </a:extLst>
          </p:cNvPr>
          <p:cNvPicPr>
            <a:picLocks noChangeAspect="1"/>
          </p:cNvPicPr>
          <p:nvPr userDrawn="1"/>
        </p:nvPicPr>
        <p:blipFill>
          <a:blip r:embed="rId2"/>
          <a:stretch>
            <a:fillRect/>
          </a:stretch>
        </p:blipFill>
        <p:spPr>
          <a:xfrm>
            <a:off x="-249748" y="-141843"/>
            <a:ext cx="12441747" cy="6999843"/>
          </a:xfrm>
          <a:prstGeom prst="rect">
            <a:avLst/>
          </a:prstGeom>
        </p:spPr>
      </p:pic>
    </p:spTree>
    <p:extLst>
      <p:ext uri="{BB962C8B-B14F-4D97-AF65-F5344CB8AC3E}">
        <p14:creationId xmlns:p14="http://schemas.microsoft.com/office/powerpoint/2010/main" val="410210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DBD47E1D-5D79-A345-9362-4DD513463DFB}"/>
              </a:ext>
            </a:extLst>
          </p:cNvPr>
          <p:cNvSpPr>
            <a:spLocks noGrp="1"/>
          </p:cNvSpPr>
          <p:nvPr>
            <p:ph type="dt" sz="half" idx="10"/>
          </p:nvPr>
        </p:nvSpPr>
        <p:spPr/>
        <p:txBody>
          <a:bodyPr/>
          <a:lstStyle/>
          <a:p>
            <a:fld id="{CBE77BEE-DEEA-6546-B9E6-284749A4EDF8}" type="datetimeFigureOut">
              <a:rPr kumimoji="1" lang="zh-TW" altLang="en-US" smtClean="0"/>
              <a:t>2019/5/29</a:t>
            </a:fld>
            <a:endParaRPr kumimoji="1" lang="zh-TW" altLang="en-US"/>
          </a:p>
        </p:txBody>
      </p:sp>
      <p:sp>
        <p:nvSpPr>
          <p:cNvPr id="3" name="頁尾版面配置區 2">
            <a:extLst>
              <a:ext uri="{FF2B5EF4-FFF2-40B4-BE49-F238E27FC236}">
                <a16:creationId xmlns:a16="http://schemas.microsoft.com/office/drawing/2014/main" id="{DBF20CBD-83A2-DC48-88CE-66E4CB915145}"/>
              </a:ext>
            </a:extLst>
          </p:cNvPr>
          <p:cNvSpPr>
            <a:spLocks noGrp="1"/>
          </p:cNvSpPr>
          <p:nvPr>
            <p:ph type="ftr" sz="quarter" idx="11"/>
          </p:nvPr>
        </p:nvSpPr>
        <p:spPr>
          <a:xfrm>
            <a:off x="4038600" y="6356350"/>
            <a:ext cx="4114800" cy="365125"/>
          </a:xfrm>
          <a:prstGeom prst="rect">
            <a:avLst/>
          </a:prstGeom>
        </p:spPr>
        <p:txBody>
          <a:bodyPr/>
          <a:lstStyle/>
          <a:p>
            <a:endParaRPr kumimoji="1" lang="zh-TW" altLang="en-US"/>
          </a:p>
        </p:txBody>
      </p:sp>
      <p:sp>
        <p:nvSpPr>
          <p:cNvPr id="4" name="投影片編號版面配置區 3">
            <a:extLst>
              <a:ext uri="{FF2B5EF4-FFF2-40B4-BE49-F238E27FC236}">
                <a16:creationId xmlns:a16="http://schemas.microsoft.com/office/drawing/2014/main" id="{2ECE73A6-2EC7-9C4B-BECA-14D1D2CCB8FF}"/>
              </a:ext>
            </a:extLst>
          </p:cNvPr>
          <p:cNvSpPr>
            <a:spLocks noGrp="1"/>
          </p:cNvSpPr>
          <p:nvPr>
            <p:ph type="sldNum" sz="quarter" idx="12"/>
          </p:nvPr>
        </p:nvSpPr>
        <p:spPr/>
        <p:txBody>
          <a:bodyPr/>
          <a:lstStyle/>
          <a:p>
            <a:fld id="{03B61C7C-44EC-7843-9B9C-F9191CB02226}" type="slidenum">
              <a:rPr kumimoji="1" lang="zh-TW" altLang="en-US" smtClean="0"/>
              <a:t>‹#›</a:t>
            </a:fld>
            <a:endParaRPr kumimoji="1" lang="zh-TW" altLang="en-US"/>
          </a:p>
        </p:txBody>
      </p:sp>
    </p:spTree>
    <p:extLst>
      <p:ext uri="{BB962C8B-B14F-4D97-AF65-F5344CB8AC3E}">
        <p14:creationId xmlns:p14="http://schemas.microsoft.com/office/powerpoint/2010/main" val="314240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8" name="圖片 7" descr="一張含有 樹 的圖片&#10;&#10;描述是以非常高的可信度產生">
            <a:extLst>
              <a:ext uri="{FF2B5EF4-FFF2-40B4-BE49-F238E27FC236}">
                <a16:creationId xmlns:a16="http://schemas.microsoft.com/office/drawing/2014/main" id="{27B6A239-424D-419B-9B0E-126D67861287}"/>
              </a:ext>
            </a:extLst>
          </p:cNvPr>
          <p:cNvPicPr>
            <a:picLocks noChangeAspect="1"/>
          </p:cNvPicPr>
          <p:nvPr userDrawn="1"/>
        </p:nvPicPr>
        <p:blipFill>
          <a:blip r:embed="rId2"/>
          <a:stretch>
            <a:fillRect/>
          </a:stretch>
        </p:blipFill>
        <p:spPr>
          <a:xfrm>
            <a:off x="1185" y="0"/>
            <a:ext cx="12189630" cy="6858000"/>
          </a:xfrm>
          <a:prstGeom prst="rect">
            <a:avLst/>
          </a:prstGeom>
        </p:spPr>
      </p:pic>
      <p:sp>
        <p:nvSpPr>
          <p:cNvPr id="2" name="標題 1">
            <a:extLst>
              <a:ext uri="{FF2B5EF4-FFF2-40B4-BE49-F238E27FC236}">
                <a16:creationId xmlns:a16="http://schemas.microsoft.com/office/drawing/2014/main" id="{EFC4815C-6477-D14B-90CB-5D7A7FD29BF6}"/>
              </a:ext>
            </a:extLst>
          </p:cNvPr>
          <p:cNvSpPr>
            <a:spLocks noGrp="1"/>
          </p:cNvSpPr>
          <p:nvPr>
            <p:ph type="ctrTitle"/>
          </p:nvPr>
        </p:nvSpPr>
        <p:spPr>
          <a:xfrm>
            <a:off x="716437" y="1122363"/>
            <a:ext cx="10637363" cy="1564276"/>
          </a:xfrm>
        </p:spPr>
        <p:txBody>
          <a:bodyPr anchor="b"/>
          <a:lstStyle>
            <a:lvl1pPr algn="ctr">
              <a:defRPr sz="6000"/>
            </a:lvl1pPr>
          </a:lstStyle>
          <a:p>
            <a:r>
              <a:rPr kumimoji="1" lang="zh-TW" altLang="en-US"/>
              <a:t>按一下以編輯母片標題樣式</a:t>
            </a:r>
          </a:p>
        </p:txBody>
      </p:sp>
      <p:sp>
        <p:nvSpPr>
          <p:cNvPr id="3" name="副標題 2">
            <a:extLst>
              <a:ext uri="{FF2B5EF4-FFF2-40B4-BE49-F238E27FC236}">
                <a16:creationId xmlns:a16="http://schemas.microsoft.com/office/drawing/2014/main" id="{9438E3F9-5E0F-9C47-89F4-5A00C8B74415}"/>
              </a:ext>
            </a:extLst>
          </p:cNvPr>
          <p:cNvSpPr>
            <a:spLocks noGrp="1"/>
          </p:cNvSpPr>
          <p:nvPr>
            <p:ph type="subTitle" idx="1"/>
          </p:nvPr>
        </p:nvSpPr>
        <p:spPr>
          <a:xfrm>
            <a:off x="716437" y="2686639"/>
            <a:ext cx="10759126" cy="5090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TW" altLang="en-US"/>
              <a:t>按一下以編輯母片子標題樣式</a:t>
            </a:r>
          </a:p>
        </p:txBody>
      </p:sp>
      <p:sp>
        <p:nvSpPr>
          <p:cNvPr id="4" name="日期版面配置區 3">
            <a:extLst>
              <a:ext uri="{FF2B5EF4-FFF2-40B4-BE49-F238E27FC236}">
                <a16:creationId xmlns:a16="http://schemas.microsoft.com/office/drawing/2014/main" id="{7CF2004E-B876-A94E-9064-E4CE371102FE}"/>
              </a:ext>
            </a:extLst>
          </p:cNvPr>
          <p:cNvSpPr>
            <a:spLocks noGrp="1"/>
          </p:cNvSpPr>
          <p:nvPr>
            <p:ph type="dt" sz="half" idx="10"/>
          </p:nvPr>
        </p:nvSpPr>
        <p:spPr/>
        <p:txBody>
          <a:bodyPr/>
          <a:lstStyle/>
          <a:p>
            <a:fld id="{CBE77BEE-DEEA-6546-B9E6-284749A4EDF8}" type="datetimeFigureOut">
              <a:rPr kumimoji="1" lang="zh-TW" altLang="en-US" smtClean="0"/>
              <a:t>2019/5/29</a:t>
            </a:fld>
            <a:endParaRPr kumimoji="1" lang="zh-TW" altLang="en-US"/>
          </a:p>
        </p:txBody>
      </p:sp>
      <p:sp>
        <p:nvSpPr>
          <p:cNvPr id="5" name="頁尾版面配置區 4">
            <a:extLst>
              <a:ext uri="{FF2B5EF4-FFF2-40B4-BE49-F238E27FC236}">
                <a16:creationId xmlns:a16="http://schemas.microsoft.com/office/drawing/2014/main" id="{B6F6C6AF-D89A-CB4E-93C5-5531555262B7}"/>
              </a:ext>
            </a:extLst>
          </p:cNvPr>
          <p:cNvSpPr>
            <a:spLocks noGrp="1"/>
          </p:cNvSpPr>
          <p:nvPr>
            <p:ph type="ftr" sz="quarter" idx="11"/>
          </p:nvPr>
        </p:nvSpPr>
        <p:spPr>
          <a:xfrm>
            <a:off x="4038600" y="6356350"/>
            <a:ext cx="4114800" cy="365125"/>
          </a:xfrm>
          <a:prstGeom prst="rect">
            <a:avLst/>
          </a:prstGeom>
        </p:spPr>
        <p:txBody>
          <a:bodyPr/>
          <a:lstStyle/>
          <a:p>
            <a:endParaRPr kumimoji="1" lang="zh-TW" altLang="en-US"/>
          </a:p>
        </p:txBody>
      </p:sp>
      <p:sp>
        <p:nvSpPr>
          <p:cNvPr id="6" name="投影片編號版面配置區 5">
            <a:extLst>
              <a:ext uri="{FF2B5EF4-FFF2-40B4-BE49-F238E27FC236}">
                <a16:creationId xmlns:a16="http://schemas.microsoft.com/office/drawing/2014/main" id="{BED5881F-6A5B-D741-AC19-E6B23D32E8EE}"/>
              </a:ext>
            </a:extLst>
          </p:cNvPr>
          <p:cNvSpPr>
            <a:spLocks noGrp="1"/>
          </p:cNvSpPr>
          <p:nvPr>
            <p:ph type="sldNum" sz="quarter" idx="12"/>
          </p:nvPr>
        </p:nvSpPr>
        <p:spPr/>
        <p:txBody>
          <a:bodyPr/>
          <a:lstStyle/>
          <a:p>
            <a:fld id="{03B61C7C-44EC-7843-9B9C-F9191CB02226}" type="slidenum">
              <a:rPr kumimoji="1" lang="zh-TW" altLang="en-US" smtClean="0"/>
              <a:t>‹#›</a:t>
            </a:fld>
            <a:endParaRPr kumimoji="1" lang="zh-TW" altLang="en-US"/>
          </a:p>
        </p:txBody>
      </p:sp>
    </p:spTree>
    <p:extLst>
      <p:ext uri="{BB962C8B-B14F-4D97-AF65-F5344CB8AC3E}">
        <p14:creationId xmlns:p14="http://schemas.microsoft.com/office/powerpoint/2010/main" val="1550222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1EE63C-E7FF-3641-8C7B-69D4036033F2}"/>
              </a:ext>
            </a:extLst>
          </p:cNvPr>
          <p:cNvSpPr>
            <a:spLocks noGrp="1"/>
          </p:cNvSpPr>
          <p:nvPr>
            <p:ph type="title"/>
          </p:nvPr>
        </p:nvSpPr>
        <p:spPr/>
        <p:txBody>
          <a:body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A1A22D50-A817-F946-A567-6CC7A74F51B6}"/>
              </a:ext>
            </a:extLst>
          </p:cNvPr>
          <p:cNvSpPr>
            <a:spLocks noGrp="1"/>
          </p:cNvSpPr>
          <p:nvPr>
            <p:ph idx="1"/>
          </p:nvPr>
        </p:nvSpPr>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6CAB35DB-8F83-904D-A4F8-172B5E6C3C4D}"/>
              </a:ext>
            </a:extLst>
          </p:cNvPr>
          <p:cNvSpPr>
            <a:spLocks noGrp="1"/>
          </p:cNvSpPr>
          <p:nvPr>
            <p:ph type="dt" sz="half" idx="10"/>
          </p:nvPr>
        </p:nvSpPr>
        <p:spPr/>
        <p:txBody>
          <a:bodyPr/>
          <a:lstStyle/>
          <a:p>
            <a:fld id="{CBE77BEE-DEEA-6546-B9E6-284749A4EDF8}" type="datetimeFigureOut">
              <a:rPr kumimoji="1" lang="zh-TW" altLang="en-US" smtClean="0"/>
              <a:t>2019/5/29</a:t>
            </a:fld>
            <a:endParaRPr kumimoji="1" lang="zh-TW" altLang="en-US"/>
          </a:p>
        </p:txBody>
      </p:sp>
      <p:sp>
        <p:nvSpPr>
          <p:cNvPr id="5" name="頁尾版面配置區 4">
            <a:extLst>
              <a:ext uri="{FF2B5EF4-FFF2-40B4-BE49-F238E27FC236}">
                <a16:creationId xmlns:a16="http://schemas.microsoft.com/office/drawing/2014/main" id="{37A28CF3-96B9-784D-BE0E-E4383C47E1DD}"/>
              </a:ext>
            </a:extLst>
          </p:cNvPr>
          <p:cNvSpPr>
            <a:spLocks noGrp="1"/>
          </p:cNvSpPr>
          <p:nvPr>
            <p:ph type="ftr" sz="quarter" idx="11"/>
          </p:nvPr>
        </p:nvSpPr>
        <p:spPr>
          <a:xfrm>
            <a:off x="4038600" y="6356350"/>
            <a:ext cx="4114800" cy="365125"/>
          </a:xfrm>
          <a:prstGeom prst="rect">
            <a:avLst/>
          </a:prstGeom>
        </p:spPr>
        <p:txBody>
          <a:bodyPr/>
          <a:lstStyle/>
          <a:p>
            <a:endParaRPr kumimoji="1" lang="zh-TW" altLang="en-US"/>
          </a:p>
        </p:txBody>
      </p:sp>
      <p:sp>
        <p:nvSpPr>
          <p:cNvPr id="6" name="投影片編號版面配置區 5">
            <a:extLst>
              <a:ext uri="{FF2B5EF4-FFF2-40B4-BE49-F238E27FC236}">
                <a16:creationId xmlns:a16="http://schemas.microsoft.com/office/drawing/2014/main" id="{BD8743DA-C5D1-6B4C-9C5D-83C69EE15B76}"/>
              </a:ext>
            </a:extLst>
          </p:cNvPr>
          <p:cNvSpPr>
            <a:spLocks noGrp="1"/>
          </p:cNvSpPr>
          <p:nvPr>
            <p:ph type="sldNum" sz="quarter" idx="12"/>
          </p:nvPr>
        </p:nvSpPr>
        <p:spPr>
          <a:xfrm>
            <a:off x="9832156" y="6356350"/>
            <a:ext cx="1521644" cy="365125"/>
          </a:xfrm>
        </p:spPr>
        <p:txBody>
          <a:bodyPr/>
          <a:lstStyle/>
          <a:p>
            <a:fld id="{03B61C7C-44EC-7843-9B9C-F9191CB02226}" type="slidenum">
              <a:rPr kumimoji="1" lang="zh-TW" altLang="en-US" smtClean="0"/>
              <a:t>‹#›</a:t>
            </a:fld>
            <a:endParaRPr kumimoji="1" lang="zh-TW" altLang="en-US"/>
          </a:p>
        </p:txBody>
      </p:sp>
    </p:spTree>
    <p:extLst>
      <p:ext uri="{BB962C8B-B14F-4D97-AF65-F5344CB8AC3E}">
        <p14:creationId xmlns:p14="http://schemas.microsoft.com/office/powerpoint/2010/main" val="2681910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7" name="圖片 6" descr="一張含有 樹 的圖片&#10;&#10;描述是以非常高的可信度產生">
            <a:extLst>
              <a:ext uri="{FF2B5EF4-FFF2-40B4-BE49-F238E27FC236}">
                <a16:creationId xmlns:a16="http://schemas.microsoft.com/office/drawing/2014/main" id="{00221674-C5BA-47B3-AA8A-B43ED490DC4B}"/>
              </a:ext>
            </a:extLst>
          </p:cNvPr>
          <p:cNvPicPr>
            <a:picLocks noChangeAspect="1"/>
          </p:cNvPicPr>
          <p:nvPr userDrawn="1"/>
        </p:nvPicPr>
        <p:blipFill>
          <a:blip r:embed="rId2"/>
          <a:stretch>
            <a:fillRect/>
          </a:stretch>
        </p:blipFill>
        <p:spPr>
          <a:xfrm>
            <a:off x="1185" y="0"/>
            <a:ext cx="12189630" cy="6858000"/>
          </a:xfrm>
          <a:prstGeom prst="rect">
            <a:avLst/>
          </a:prstGeom>
        </p:spPr>
      </p:pic>
      <p:sp>
        <p:nvSpPr>
          <p:cNvPr id="2" name="標題 1">
            <a:extLst>
              <a:ext uri="{FF2B5EF4-FFF2-40B4-BE49-F238E27FC236}">
                <a16:creationId xmlns:a16="http://schemas.microsoft.com/office/drawing/2014/main" id="{7E61F0FD-BF37-B54D-8D25-677488E92A03}"/>
              </a:ext>
            </a:extLst>
          </p:cNvPr>
          <p:cNvSpPr>
            <a:spLocks noGrp="1"/>
          </p:cNvSpPr>
          <p:nvPr>
            <p:ph type="title"/>
          </p:nvPr>
        </p:nvSpPr>
        <p:spPr>
          <a:xfrm>
            <a:off x="831850" y="1709738"/>
            <a:ext cx="10515600" cy="2852737"/>
          </a:xfrm>
        </p:spPr>
        <p:txBody>
          <a:bodyPr anchor="b"/>
          <a:lstStyle>
            <a:lvl1pPr>
              <a:defRPr sz="6000"/>
            </a:lvl1p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78228819-22EF-1142-9B67-F3034DCDAF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TW" altLang="en-US"/>
              <a:t>按一下以編輯母片文字樣式</a:t>
            </a:r>
          </a:p>
        </p:txBody>
      </p:sp>
      <p:sp>
        <p:nvSpPr>
          <p:cNvPr id="4" name="日期版面配置區 3">
            <a:extLst>
              <a:ext uri="{FF2B5EF4-FFF2-40B4-BE49-F238E27FC236}">
                <a16:creationId xmlns:a16="http://schemas.microsoft.com/office/drawing/2014/main" id="{C70B1391-81D2-EA4D-BD8F-118C9FB18AC1}"/>
              </a:ext>
            </a:extLst>
          </p:cNvPr>
          <p:cNvSpPr>
            <a:spLocks noGrp="1"/>
          </p:cNvSpPr>
          <p:nvPr>
            <p:ph type="dt" sz="half" idx="10"/>
          </p:nvPr>
        </p:nvSpPr>
        <p:spPr/>
        <p:txBody>
          <a:bodyPr/>
          <a:lstStyle/>
          <a:p>
            <a:fld id="{CBE77BEE-DEEA-6546-B9E6-284749A4EDF8}" type="datetimeFigureOut">
              <a:rPr kumimoji="1" lang="zh-TW" altLang="en-US" smtClean="0"/>
              <a:t>2019/5/29</a:t>
            </a:fld>
            <a:endParaRPr kumimoji="1" lang="zh-TW" altLang="en-US"/>
          </a:p>
        </p:txBody>
      </p:sp>
      <p:sp>
        <p:nvSpPr>
          <p:cNvPr id="5" name="頁尾版面配置區 4">
            <a:extLst>
              <a:ext uri="{FF2B5EF4-FFF2-40B4-BE49-F238E27FC236}">
                <a16:creationId xmlns:a16="http://schemas.microsoft.com/office/drawing/2014/main" id="{3243E700-36F3-7346-ADF3-C5D2F7EE2416}"/>
              </a:ext>
            </a:extLst>
          </p:cNvPr>
          <p:cNvSpPr>
            <a:spLocks noGrp="1"/>
          </p:cNvSpPr>
          <p:nvPr>
            <p:ph type="ftr" sz="quarter" idx="11"/>
          </p:nvPr>
        </p:nvSpPr>
        <p:spPr>
          <a:xfrm>
            <a:off x="4038600" y="6356350"/>
            <a:ext cx="4114800" cy="365125"/>
          </a:xfrm>
          <a:prstGeom prst="rect">
            <a:avLst/>
          </a:prstGeom>
        </p:spPr>
        <p:txBody>
          <a:bodyPr/>
          <a:lstStyle/>
          <a:p>
            <a:endParaRPr kumimoji="1" lang="zh-TW" altLang="en-US"/>
          </a:p>
        </p:txBody>
      </p:sp>
      <p:sp>
        <p:nvSpPr>
          <p:cNvPr id="6" name="投影片編號版面配置區 5">
            <a:extLst>
              <a:ext uri="{FF2B5EF4-FFF2-40B4-BE49-F238E27FC236}">
                <a16:creationId xmlns:a16="http://schemas.microsoft.com/office/drawing/2014/main" id="{EB5684B9-A8FA-6A41-9ECA-AF5EE2BDC45D}"/>
              </a:ext>
            </a:extLst>
          </p:cNvPr>
          <p:cNvSpPr>
            <a:spLocks noGrp="1"/>
          </p:cNvSpPr>
          <p:nvPr>
            <p:ph type="sldNum" sz="quarter" idx="12"/>
          </p:nvPr>
        </p:nvSpPr>
        <p:spPr/>
        <p:txBody>
          <a:bodyPr/>
          <a:lstStyle/>
          <a:p>
            <a:fld id="{03B61C7C-44EC-7843-9B9C-F9191CB02226}" type="slidenum">
              <a:rPr kumimoji="1" lang="zh-TW" altLang="en-US" smtClean="0"/>
              <a:t>‹#›</a:t>
            </a:fld>
            <a:endParaRPr kumimoji="1" lang="zh-TW" altLang="en-US"/>
          </a:p>
        </p:txBody>
      </p:sp>
    </p:spTree>
    <p:extLst>
      <p:ext uri="{BB962C8B-B14F-4D97-AF65-F5344CB8AC3E}">
        <p14:creationId xmlns:p14="http://schemas.microsoft.com/office/powerpoint/2010/main" val="1605673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章節標題">
    <p:spTree>
      <p:nvGrpSpPr>
        <p:cNvPr id="1" name=""/>
        <p:cNvGrpSpPr/>
        <p:nvPr/>
      </p:nvGrpSpPr>
      <p:grpSpPr>
        <a:xfrm>
          <a:off x="0" y="0"/>
          <a:ext cx="0" cy="0"/>
          <a:chOff x="0" y="0"/>
          <a:chExt cx="0" cy="0"/>
        </a:xfrm>
      </p:grpSpPr>
      <p:pic>
        <p:nvPicPr>
          <p:cNvPr id="7" name="圖片 6" descr="一張含有 樹 的圖片&#10;&#10;描述是以非常高的可信度產生">
            <a:extLst>
              <a:ext uri="{FF2B5EF4-FFF2-40B4-BE49-F238E27FC236}">
                <a16:creationId xmlns:a16="http://schemas.microsoft.com/office/drawing/2014/main" id="{00221674-C5BA-47B3-AA8A-B43ED490DC4B}"/>
              </a:ext>
            </a:extLst>
          </p:cNvPr>
          <p:cNvPicPr>
            <a:picLocks noChangeAspect="1"/>
          </p:cNvPicPr>
          <p:nvPr userDrawn="1"/>
        </p:nvPicPr>
        <p:blipFill>
          <a:blip r:embed="rId2"/>
          <a:stretch>
            <a:fillRect/>
          </a:stretch>
        </p:blipFill>
        <p:spPr>
          <a:xfrm>
            <a:off x="1185" y="0"/>
            <a:ext cx="12189630" cy="6858000"/>
          </a:xfrm>
          <a:prstGeom prst="rect">
            <a:avLst/>
          </a:prstGeom>
        </p:spPr>
      </p:pic>
      <p:pic>
        <p:nvPicPr>
          <p:cNvPr id="8" name="圖片 7">
            <a:extLst>
              <a:ext uri="{FF2B5EF4-FFF2-40B4-BE49-F238E27FC236}">
                <a16:creationId xmlns:a16="http://schemas.microsoft.com/office/drawing/2014/main" id="{47560CA4-3E66-4EE9-8483-453B5F7B8BC2}"/>
              </a:ext>
            </a:extLst>
          </p:cNvPr>
          <p:cNvPicPr>
            <a:picLocks noChangeAspect="1"/>
          </p:cNvPicPr>
          <p:nvPr userDrawn="1"/>
        </p:nvPicPr>
        <p:blipFill>
          <a:blip r:embed="rId3"/>
          <a:stretch>
            <a:fillRect/>
          </a:stretch>
        </p:blipFill>
        <p:spPr>
          <a:xfrm>
            <a:off x="6945584" y="311365"/>
            <a:ext cx="5097927" cy="5949561"/>
          </a:xfrm>
          <a:prstGeom prst="rect">
            <a:avLst/>
          </a:prstGeom>
        </p:spPr>
      </p:pic>
    </p:spTree>
    <p:extLst>
      <p:ext uri="{BB962C8B-B14F-4D97-AF65-F5344CB8AC3E}">
        <p14:creationId xmlns:p14="http://schemas.microsoft.com/office/powerpoint/2010/main" val="1185265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B3E70F9-65BF-C54E-BB76-197CA2E16A67}"/>
              </a:ext>
            </a:extLst>
          </p:cNvPr>
          <p:cNvSpPr>
            <a:spLocks noGrp="1"/>
          </p:cNvSpPr>
          <p:nvPr>
            <p:ph type="title"/>
          </p:nvPr>
        </p:nvSpPr>
        <p:spPr/>
        <p:txBody>
          <a:bodyPr/>
          <a:lstStyle/>
          <a:p>
            <a:r>
              <a:rPr kumimoji="1" lang="zh-TW" altLang="en-US"/>
              <a:t>按一下以編輯母片標題樣式</a:t>
            </a:r>
          </a:p>
        </p:txBody>
      </p:sp>
      <p:sp>
        <p:nvSpPr>
          <p:cNvPr id="3" name="日期版面配置區 2">
            <a:extLst>
              <a:ext uri="{FF2B5EF4-FFF2-40B4-BE49-F238E27FC236}">
                <a16:creationId xmlns:a16="http://schemas.microsoft.com/office/drawing/2014/main" id="{3F918785-31D5-0C46-AE9B-AE6BA6026DDB}"/>
              </a:ext>
            </a:extLst>
          </p:cNvPr>
          <p:cNvSpPr>
            <a:spLocks noGrp="1"/>
          </p:cNvSpPr>
          <p:nvPr>
            <p:ph type="dt" sz="half" idx="10"/>
          </p:nvPr>
        </p:nvSpPr>
        <p:spPr/>
        <p:txBody>
          <a:bodyPr/>
          <a:lstStyle/>
          <a:p>
            <a:fld id="{CBE77BEE-DEEA-6546-B9E6-284749A4EDF8}" type="datetimeFigureOut">
              <a:rPr kumimoji="1" lang="zh-TW" altLang="en-US" smtClean="0"/>
              <a:t>2019/5/29</a:t>
            </a:fld>
            <a:endParaRPr kumimoji="1" lang="zh-TW" altLang="en-US"/>
          </a:p>
        </p:txBody>
      </p:sp>
      <p:sp>
        <p:nvSpPr>
          <p:cNvPr id="4" name="頁尾版面配置區 3">
            <a:extLst>
              <a:ext uri="{FF2B5EF4-FFF2-40B4-BE49-F238E27FC236}">
                <a16:creationId xmlns:a16="http://schemas.microsoft.com/office/drawing/2014/main" id="{FB7719DA-1908-3E42-A163-8FB673D94253}"/>
              </a:ext>
            </a:extLst>
          </p:cNvPr>
          <p:cNvSpPr>
            <a:spLocks noGrp="1"/>
          </p:cNvSpPr>
          <p:nvPr>
            <p:ph type="ftr" sz="quarter" idx="11"/>
          </p:nvPr>
        </p:nvSpPr>
        <p:spPr>
          <a:xfrm>
            <a:off x="4038600" y="6356350"/>
            <a:ext cx="4114800" cy="365125"/>
          </a:xfrm>
          <a:prstGeom prst="rect">
            <a:avLst/>
          </a:prstGeom>
        </p:spPr>
        <p:txBody>
          <a:bodyPr/>
          <a:lstStyle/>
          <a:p>
            <a:endParaRPr kumimoji="1" lang="zh-TW" altLang="en-US"/>
          </a:p>
        </p:txBody>
      </p:sp>
      <p:sp>
        <p:nvSpPr>
          <p:cNvPr id="5" name="投影片編號版面配置區 4">
            <a:extLst>
              <a:ext uri="{FF2B5EF4-FFF2-40B4-BE49-F238E27FC236}">
                <a16:creationId xmlns:a16="http://schemas.microsoft.com/office/drawing/2014/main" id="{FBA541DC-A2B7-4D40-8458-F72F244D4C1C}"/>
              </a:ext>
            </a:extLst>
          </p:cNvPr>
          <p:cNvSpPr>
            <a:spLocks noGrp="1"/>
          </p:cNvSpPr>
          <p:nvPr>
            <p:ph type="sldNum" sz="quarter" idx="12"/>
          </p:nvPr>
        </p:nvSpPr>
        <p:spPr/>
        <p:txBody>
          <a:bodyPr/>
          <a:lstStyle/>
          <a:p>
            <a:fld id="{03B61C7C-44EC-7843-9B9C-F9191CB02226}" type="slidenum">
              <a:rPr kumimoji="1" lang="zh-TW" altLang="en-US" smtClean="0"/>
              <a:t>‹#›</a:t>
            </a:fld>
            <a:endParaRPr kumimoji="1" lang="zh-TW" altLang="en-US"/>
          </a:p>
        </p:txBody>
      </p:sp>
    </p:spTree>
    <p:extLst>
      <p:ext uri="{BB962C8B-B14F-4D97-AF65-F5344CB8AC3E}">
        <p14:creationId xmlns:p14="http://schemas.microsoft.com/office/powerpoint/2010/main" val="3662955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只有標題">
    <p:spTree>
      <p:nvGrpSpPr>
        <p:cNvPr id="1" name=""/>
        <p:cNvGrpSpPr/>
        <p:nvPr/>
      </p:nvGrpSpPr>
      <p:grpSpPr>
        <a:xfrm>
          <a:off x="0" y="0"/>
          <a:ext cx="0" cy="0"/>
          <a:chOff x="0" y="0"/>
          <a:chExt cx="0" cy="0"/>
        </a:xfrm>
      </p:grpSpPr>
      <p:pic>
        <p:nvPicPr>
          <p:cNvPr id="4" name="圖片 3" descr="一張含有 樹 的圖片&#10;&#10;自動產生的描述">
            <a:extLst>
              <a:ext uri="{FF2B5EF4-FFF2-40B4-BE49-F238E27FC236}">
                <a16:creationId xmlns:a16="http://schemas.microsoft.com/office/drawing/2014/main" id="{E3BC9E8C-CF69-4308-9881-07965B2B3D31}"/>
              </a:ext>
            </a:extLst>
          </p:cNvPr>
          <p:cNvPicPr>
            <a:picLocks noChangeAspect="1"/>
          </p:cNvPicPr>
          <p:nvPr userDrawn="1"/>
        </p:nvPicPr>
        <p:blipFill>
          <a:blip r:embed="rId2"/>
          <a:stretch>
            <a:fillRect/>
          </a:stretch>
        </p:blipFill>
        <p:spPr>
          <a:xfrm>
            <a:off x="1185" y="0"/>
            <a:ext cx="12189630" cy="68580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只有標題">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276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只有標題">
    <p:spTree>
      <p:nvGrpSpPr>
        <p:cNvPr id="1" name=""/>
        <p:cNvGrpSpPr/>
        <p:nvPr/>
      </p:nvGrpSpPr>
      <p:grpSpPr>
        <a:xfrm>
          <a:off x="0" y="0"/>
          <a:ext cx="0" cy="0"/>
          <a:chOff x="0" y="0"/>
          <a:chExt cx="0" cy="0"/>
        </a:xfrm>
      </p:grpSpPr>
      <p:pic>
        <p:nvPicPr>
          <p:cNvPr id="4" name="圖片 3" descr="一張含有 樹, 黑暗, 天空 的圖片&#10;&#10;自動產生的描述">
            <a:extLst>
              <a:ext uri="{FF2B5EF4-FFF2-40B4-BE49-F238E27FC236}">
                <a16:creationId xmlns:a16="http://schemas.microsoft.com/office/drawing/2014/main" id="{94BEEFDB-6A66-4B03-B1C6-441AB5E5BCB8}"/>
              </a:ext>
            </a:extLst>
          </p:cNvPr>
          <p:cNvPicPr>
            <a:picLocks noChangeAspect="1"/>
          </p:cNvPicPr>
          <p:nvPr userDrawn="1"/>
        </p:nvPicPr>
        <p:blipFill rotWithShape="1">
          <a:blip r:embed="rId2"/>
          <a:srcRect t="11843"/>
          <a:stretch/>
        </p:blipFill>
        <p:spPr>
          <a:xfrm>
            <a:off x="1185" y="812202"/>
            <a:ext cx="12189630" cy="6045798"/>
          </a:xfrm>
          <a:prstGeom prst="rect">
            <a:avLst/>
          </a:prstGeom>
        </p:spPr>
      </p:pic>
    </p:spTree>
    <p:extLst>
      <p:ext uri="{BB962C8B-B14F-4D97-AF65-F5344CB8AC3E}">
        <p14:creationId xmlns:p14="http://schemas.microsoft.com/office/powerpoint/2010/main" val="3210214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圖片 11" descr="一張含有 樹 的圖片&#10;&#10;描述是以非常高的可信度產生">
            <a:extLst>
              <a:ext uri="{FF2B5EF4-FFF2-40B4-BE49-F238E27FC236}">
                <a16:creationId xmlns:a16="http://schemas.microsoft.com/office/drawing/2014/main" id="{E2EACDEF-26B9-4C65-8B6E-CEFD37AC242E}"/>
              </a:ext>
            </a:extLst>
          </p:cNvPr>
          <p:cNvPicPr>
            <a:picLocks noChangeAspect="1"/>
          </p:cNvPicPr>
          <p:nvPr userDrawn="1"/>
        </p:nvPicPr>
        <p:blipFill>
          <a:blip r:embed="rId14"/>
          <a:stretch>
            <a:fillRect/>
          </a:stretch>
        </p:blipFill>
        <p:spPr>
          <a:xfrm>
            <a:off x="1185" y="0"/>
            <a:ext cx="12189630" cy="6858000"/>
          </a:xfrm>
          <a:prstGeom prst="rect">
            <a:avLst/>
          </a:prstGeom>
        </p:spPr>
      </p:pic>
      <p:sp>
        <p:nvSpPr>
          <p:cNvPr id="2" name="標題版面配置區 1">
            <a:extLst>
              <a:ext uri="{FF2B5EF4-FFF2-40B4-BE49-F238E27FC236}">
                <a16:creationId xmlns:a16="http://schemas.microsoft.com/office/drawing/2014/main" id="{62EFF944-71D9-C34D-86E0-F1E8394005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460FCFC8-CF61-8F4E-8EE5-C329F216D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03FA7EED-BC70-234A-ADDF-AA11ABC9014B}"/>
              </a:ext>
            </a:extLst>
          </p:cNvPr>
          <p:cNvSpPr>
            <a:spLocks noGrp="1"/>
          </p:cNvSpPr>
          <p:nvPr>
            <p:ph type="dt" sz="half" idx="2"/>
          </p:nvPr>
        </p:nvSpPr>
        <p:spPr>
          <a:xfrm>
            <a:off x="8690727" y="6356350"/>
            <a:ext cx="11414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E77BEE-DEEA-6546-B9E6-284749A4EDF8}" type="datetimeFigureOut">
              <a:rPr kumimoji="1" lang="zh-TW" altLang="en-US" smtClean="0"/>
              <a:t>2019/5/29</a:t>
            </a:fld>
            <a:endParaRPr kumimoji="1" lang="zh-TW" altLang="en-US"/>
          </a:p>
        </p:txBody>
      </p:sp>
      <p:sp>
        <p:nvSpPr>
          <p:cNvPr id="6" name="投影片編號版面配置區 5">
            <a:extLst>
              <a:ext uri="{FF2B5EF4-FFF2-40B4-BE49-F238E27FC236}">
                <a16:creationId xmlns:a16="http://schemas.microsoft.com/office/drawing/2014/main" id="{5F0BE331-9785-1B48-85A3-DE513713AD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B61C7C-44EC-7843-9B9C-F9191CB02226}" type="slidenum">
              <a:rPr kumimoji="1" lang="zh-TW" altLang="en-US" smtClean="0"/>
              <a:t>‹#›</a:t>
            </a:fld>
            <a:endParaRPr kumimoji="1" lang="zh-TW" altLang="en-US"/>
          </a:p>
        </p:txBody>
      </p:sp>
      <p:pic>
        <p:nvPicPr>
          <p:cNvPr id="7" name="圖片 6">
            <a:extLst>
              <a:ext uri="{FF2B5EF4-FFF2-40B4-BE49-F238E27FC236}">
                <a16:creationId xmlns:a16="http://schemas.microsoft.com/office/drawing/2014/main" id="{DBEC8078-1462-4118-9DFD-7396ACAEF6FE}"/>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11257930" y="1"/>
            <a:ext cx="934071" cy="616089"/>
          </a:xfrm>
          <a:prstGeom prst="rect">
            <a:avLst/>
          </a:prstGeom>
        </p:spPr>
      </p:pic>
    </p:spTree>
    <p:extLst>
      <p:ext uri="{BB962C8B-B14F-4D97-AF65-F5344CB8AC3E}">
        <p14:creationId xmlns:p14="http://schemas.microsoft.com/office/powerpoint/2010/main" val="3702299184"/>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76" r:id="rId5"/>
    <p:sldLayoutId id="2147483753" r:id="rId6"/>
    <p:sldLayoutId id="2147483742" r:id="rId7"/>
    <p:sldLayoutId id="2147483745" r:id="rId8"/>
    <p:sldLayoutId id="2147483775" r:id="rId9"/>
    <p:sldLayoutId id="2147483773" r:id="rId10"/>
    <p:sldLayoutId id="2147483759" r:id="rId11"/>
    <p:sldLayoutId id="2147483774" r:id="rId12"/>
  </p:sldLayoutIdLst>
  <p:txStyles>
    <p:titleStyle>
      <a:lvl1pPr algn="l" defTabSz="914400" rtl="0" eaLnBrk="1" latinLnBrk="0" hangingPunct="1">
        <a:lnSpc>
          <a:spcPct val="90000"/>
        </a:lnSpc>
        <a:spcBef>
          <a:spcPct val="0"/>
        </a:spcBef>
        <a:buNone/>
        <a:defRPr sz="4600" kern="1200">
          <a:solidFill>
            <a:schemeClr val="accent3">
              <a:lumMod val="40000"/>
              <a:lumOff val="60000"/>
            </a:schemeClr>
          </a:solidFill>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3.jp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48.png"/><Relationship Id="rId4" Type="http://schemas.openxmlformats.org/officeDocument/2006/relationships/image" Target="../media/image47.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image" Target="../media/image50.tiff"/><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snia.org/" TargetMode="External"/><Relationship Id="rId1" Type="http://schemas.openxmlformats.org/officeDocument/2006/relationships/slideLayout" Target="../slideLayouts/slideLayout6.xml"/><Relationship Id="rId4" Type="http://schemas.openxmlformats.org/officeDocument/2006/relationships/hyperlink" Target="https://www.globenewswire.com/Tracker?data=_Om62bl8y91fDcV1abuEjOLKevuw_gYO-6bypGlg6wErBvG_0csEWwiXmuIePrx5sTCr54ZxWv2UWnfy91vVyPBvPyLARF3GrTF_PplCRG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image" Target="../media/image60.svg"/></Relationships>
</file>

<file path=ppt/slides/_rels/slide2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68.png"/><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3" Type="http://schemas.openxmlformats.org/officeDocument/2006/relationships/image" Target="../media/image69.tiff"/><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71.tiff"/><Relationship Id="rId4" Type="http://schemas.openxmlformats.org/officeDocument/2006/relationships/image" Target="../media/image70.tiff"/></Relationships>
</file>

<file path=ppt/slides/_rels/slide3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8.xml"/><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6.xml"/><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svg"/><Relationship Id="rId2" Type="http://schemas.openxmlformats.org/officeDocument/2006/relationships/image" Target="../media/image84.png"/><Relationship Id="rId1" Type="http://schemas.openxmlformats.org/officeDocument/2006/relationships/slideLayout" Target="../slideLayouts/slideLayout10.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1.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88.png"/><Relationship Id="rId1" Type="http://schemas.openxmlformats.org/officeDocument/2006/relationships/slideLayout" Target="../slideLayouts/slideLayout10.xml"/><Relationship Id="rId5" Type="http://schemas.openxmlformats.org/officeDocument/2006/relationships/image" Target="../media/image92.png"/><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93.png"/><Relationship Id="rId1" Type="http://schemas.openxmlformats.org/officeDocument/2006/relationships/slideLayout" Target="../slideLayouts/slideLayout6.xml"/><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89.svg"/></Relationships>
</file>

<file path=ppt/slides/_rels/slide43.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8.png"/><Relationship Id="rId1" Type="http://schemas.openxmlformats.org/officeDocument/2006/relationships/slideLayout" Target="../slideLayouts/slideLayout4.xml"/><Relationship Id="rId4" Type="http://schemas.openxmlformats.org/officeDocument/2006/relationships/image" Target="../media/image99.svg"/></Relationships>
</file>

<file path=ppt/slides/_rels/slide4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png"/></Relationships>
</file>

<file path=ppt/slides/_rels/slide4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6.xml"/><Relationship Id="rId4" Type="http://schemas.openxmlformats.org/officeDocument/2006/relationships/image" Target="../media/image106.png"/></Relationships>
</file>

<file path=ppt/slides/_rels/slide47.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png"/><Relationship Id="rId18" Type="http://schemas.openxmlformats.org/officeDocument/2006/relationships/image" Target="../media/image122.png"/><Relationship Id="rId3" Type="http://schemas.openxmlformats.org/officeDocument/2006/relationships/image" Target="../media/image107.png"/><Relationship Id="rId7" Type="http://schemas.openxmlformats.org/officeDocument/2006/relationships/image" Target="../media/image111.png"/><Relationship Id="rId12" Type="http://schemas.openxmlformats.org/officeDocument/2006/relationships/image" Target="../media/image116.png"/><Relationship Id="rId17" Type="http://schemas.openxmlformats.org/officeDocument/2006/relationships/image" Target="../media/image121.png"/><Relationship Id="rId2" Type="http://schemas.openxmlformats.org/officeDocument/2006/relationships/notesSlide" Target="../notesSlides/notesSlide16.xml"/><Relationship Id="rId16" Type="http://schemas.openxmlformats.org/officeDocument/2006/relationships/image" Target="../media/image120.png"/><Relationship Id="rId20" Type="http://schemas.openxmlformats.org/officeDocument/2006/relationships/image" Target="../media/image124.png"/><Relationship Id="rId1" Type="http://schemas.openxmlformats.org/officeDocument/2006/relationships/slideLayout" Target="../slideLayouts/slideLayout6.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9.png"/><Relationship Id="rId15" Type="http://schemas.openxmlformats.org/officeDocument/2006/relationships/image" Target="../media/image119.png"/><Relationship Id="rId10" Type="http://schemas.openxmlformats.org/officeDocument/2006/relationships/image" Target="../media/image114.png"/><Relationship Id="rId19" Type="http://schemas.openxmlformats.org/officeDocument/2006/relationships/image" Target="../media/image123.png"/><Relationship Id="rId4" Type="http://schemas.openxmlformats.org/officeDocument/2006/relationships/image" Target="../media/image108.png"/><Relationship Id="rId9" Type="http://schemas.openxmlformats.org/officeDocument/2006/relationships/image" Target="../media/image113.png"/><Relationship Id="rId14" Type="http://schemas.openxmlformats.org/officeDocument/2006/relationships/image" Target="../media/image118.png"/></Relationships>
</file>

<file path=ppt/slides/_rels/slide48.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28.png"/><Relationship Id="rId7" Type="http://schemas.openxmlformats.org/officeDocument/2006/relationships/image" Target="../media/image110.png"/><Relationship Id="rId12" Type="http://schemas.openxmlformats.org/officeDocument/2006/relationships/image" Target="../media/image129.png"/><Relationship Id="rId2" Type="http://schemas.openxmlformats.org/officeDocument/2006/relationships/image" Target="../media/image127.png"/><Relationship Id="rId1" Type="http://schemas.openxmlformats.org/officeDocument/2006/relationships/slideLayout" Target="../slideLayouts/slideLayout6.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108.png"/><Relationship Id="rId10" Type="http://schemas.openxmlformats.org/officeDocument/2006/relationships/image" Target="../media/image113.png"/><Relationship Id="rId4" Type="http://schemas.openxmlformats.org/officeDocument/2006/relationships/image" Target="../media/image107.png"/><Relationship Id="rId9" Type="http://schemas.openxmlformats.org/officeDocument/2006/relationships/image" Target="../media/image112.png"/></Relationships>
</file>

<file path=ppt/slides/_rels/slide5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31.svg"/><Relationship Id="rId4" Type="http://schemas.openxmlformats.org/officeDocument/2006/relationships/image" Target="../media/image96.png"/></Relationships>
</file>

<file path=ppt/slides/_rels/slide52.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53.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35.png"/><Relationship Id="rId18" Type="http://schemas.openxmlformats.org/officeDocument/2006/relationships/image" Target="../media/image143.png"/><Relationship Id="rId3" Type="http://schemas.openxmlformats.org/officeDocument/2006/relationships/image" Target="../media/image122.png"/><Relationship Id="rId7" Type="http://schemas.openxmlformats.org/officeDocument/2006/relationships/image" Target="../media/image137.png"/><Relationship Id="rId12" Type="http://schemas.openxmlformats.org/officeDocument/2006/relationships/image" Target="../media/image139.png"/><Relationship Id="rId17" Type="http://schemas.openxmlformats.org/officeDocument/2006/relationships/image" Target="../media/image142.png"/><Relationship Id="rId2" Type="http://schemas.openxmlformats.org/officeDocument/2006/relationships/notesSlide" Target="../notesSlides/notesSlide19.xml"/><Relationship Id="rId16" Type="http://schemas.openxmlformats.org/officeDocument/2006/relationships/image" Target="../media/image141.png"/><Relationship Id="rId1" Type="http://schemas.openxmlformats.org/officeDocument/2006/relationships/slideLayout" Target="../slideLayouts/slideLayout6.xml"/><Relationship Id="rId6" Type="http://schemas.openxmlformats.org/officeDocument/2006/relationships/image" Target="../media/image119.png"/><Relationship Id="rId11" Type="http://schemas.openxmlformats.org/officeDocument/2006/relationships/image" Target="../media/image138.png"/><Relationship Id="rId5" Type="http://schemas.openxmlformats.org/officeDocument/2006/relationships/image" Target="../media/image121.png"/><Relationship Id="rId15" Type="http://schemas.openxmlformats.org/officeDocument/2006/relationships/image" Target="../media/image134.png"/><Relationship Id="rId10" Type="http://schemas.openxmlformats.org/officeDocument/2006/relationships/image" Target="../media/image123.png"/><Relationship Id="rId4" Type="http://schemas.openxmlformats.org/officeDocument/2006/relationships/image" Target="../media/image117.png"/><Relationship Id="rId9" Type="http://schemas.openxmlformats.org/officeDocument/2006/relationships/image" Target="../media/image116.png"/><Relationship Id="rId14" Type="http://schemas.openxmlformats.org/officeDocument/2006/relationships/image" Target="../media/image140.png"/></Relationships>
</file>

<file path=ppt/slides/_rels/slide54.xml.rels><?xml version="1.0" encoding="UTF-8" standalone="yes"?>
<Relationships xmlns="http://schemas.openxmlformats.org/package/2006/relationships"><Relationship Id="rId3" Type="http://schemas.openxmlformats.org/officeDocument/2006/relationships/image" Target="../media/image144.jpeg"/><Relationship Id="rId7" Type="http://schemas.openxmlformats.org/officeDocument/2006/relationships/image" Target="../media/image148.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55.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5.png"/><Relationship Id="rId7" Type="http://schemas.openxmlformats.org/officeDocument/2006/relationships/image" Target="../media/image148.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150.png"/><Relationship Id="rId11" Type="http://schemas.openxmlformats.org/officeDocument/2006/relationships/image" Target="../media/image154.png"/><Relationship Id="rId5" Type="http://schemas.openxmlformats.org/officeDocument/2006/relationships/hyperlink" Target="https://www.veeam.com/wp-using-aws-vtl-gateway-deployment-guide.html" TargetMode="External"/><Relationship Id="rId10" Type="http://schemas.openxmlformats.org/officeDocument/2006/relationships/image" Target="../media/image153.png"/><Relationship Id="rId4" Type="http://schemas.openxmlformats.org/officeDocument/2006/relationships/image" Target="../media/image149.jpg"/><Relationship Id="rId9" Type="http://schemas.openxmlformats.org/officeDocument/2006/relationships/image" Target="../media/image152.png"/></Relationships>
</file>

<file path=ppt/slides/_rels/slide5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5.png"/><Relationship Id="rId7" Type="http://schemas.openxmlformats.org/officeDocument/2006/relationships/image" Target="../media/image159.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57.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167.png"/><Relationship Id="rId7" Type="http://schemas.openxmlformats.org/officeDocument/2006/relationships/image" Target="../media/image170.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169.png"/><Relationship Id="rId5" Type="http://schemas.openxmlformats.org/officeDocument/2006/relationships/image" Target="../media/image2.png"/><Relationship Id="rId4" Type="http://schemas.openxmlformats.org/officeDocument/2006/relationships/image" Target="../media/image168.svg"/></Relationships>
</file>

<file path=ppt/slides/_rels/slide62.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170.png"/><Relationship Id="rId4" Type="http://schemas.openxmlformats.org/officeDocument/2006/relationships/image" Target="../media/image172.png"/></Relationships>
</file>

<file path=ppt/slides/_rels/slide6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5.jpg"/><Relationship Id="rId1" Type="http://schemas.openxmlformats.org/officeDocument/2006/relationships/slideLayout" Target="../slideLayouts/slideLayout4.xml"/><Relationship Id="rId5" Type="http://schemas.openxmlformats.org/officeDocument/2006/relationships/image" Target="../media/image166.png"/><Relationship Id="rId4" Type="http://schemas.openxmlformats.org/officeDocument/2006/relationships/image" Target="../media/image173.jpeg"/></Relationships>
</file>

<file path=ppt/slides/_rels/slide6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4.jpeg"/><Relationship Id="rId1" Type="http://schemas.openxmlformats.org/officeDocument/2006/relationships/slideLayout" Target="../slideLayouts/slideLayout6.xml"/><Relationship Id="rId4" Type="http://schemas.openxmlformats.org/officeDocument/2006/relationships/image" Target="../media/image170.png"/></Relationships>
</file>

<file path=ppt/slides/_rels/slide6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75.jpeg"/><Relationship Id="rId1" Type="http://schemas.openxmlformats.org/officeDocument/2006/relationships/slideLayout" Target="../slideLayouts/slideLayout6.xml"/><Relationship Id="rId4" Type="http://schemas.openxmlformats.org/officeDocument/2006/relationships/image" Target="../media/image176.gif"/></Relationships>
</file>

<file path=ppt/slides/_rels/slide6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5.jpg"/><Relationship Id="rId1" Type="http://schemas.openxmlformats.org/officeDocument/2006/relationships/slideLayout" Target="../slideLayouts/slideLayout4.xml"/><Relationship Id="rId6" Type="http://schemas.openxmlformats.org/officeDocument/2006/relationships/image" Target="../media/image177.jpeg"/><Relationship Id="rId5" Type="http://schemas.openxmlformats.org/officeDocument/2006/relationships/image" Target="../media/image166.png"/><Relationship Id="rId4" Type="http://schemas.openxmlformats.org/officeDocument/2006/relationships/image" Target="../media/image173.jpeg"/></Relationships>
</file>

<file path=ppt/slides/_rels/slide6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8.jpeg"/><Relationship Id="rId1" Type="http://schemas.openxmlformats.org/officeDocument/2006/relationships/slideLayout" Target="../slideLayouts/slideLayout6.xml"/><Relationship Id="rId4" Type="http://schemas.openxmlformats.org/officeDocument/2006/relationships/image" Target="../media/image170.png"/></Relationships>
</file>

<file path=ppt/slides/_rels/slide6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181.svg"/><Relationship Id="rId5" Type="http://schemas.openxmlformats.org/officeDocument/2006/relationships/image" Target="../media/image180.png"/><Relationship Id="rId4" Type="http://schemas.openxmlformats.org/officeDocument/2006/relationships/image" Target="../media/image179.png"/></Relationships>
</file>

<file path=ppt/slides/_rels/slide69.xml.rels><?xml version="1.0" encoding="UTF-8" standalone="yes"?>
<Relationships xmlns="http://schemas.openxmlformats.org/package/2006/relationships"><Relationship Id="rId2" Type="http://schemas.openxmlformats.org/officeDocument/2006/relationships/image" Target="../media/image182.g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8" Type="http://schemas.openxmlformats.org/officeDocument/2006/relationships/image" Target="../media/image188.svg"/><Relationship Id="rId3" Type="http://schemas.openxmlformats.org/officeDocument/2006/relationships/image" Target="../media/image184.png"/><Relationship Id="rId7" Type="http://schemas.openxmlformats.org/officeDocument/2006/relationships/image" Target="../media/image187.png"/><Relationship Id="rId2" Type="http://schemas.openxmlformats.org/officeDocument/2006/relationships/image" Target="../media/image183.jpeg"/><Relationship Id="rId1" Type="http://schemas.openxmlformats.org/officeDocument/2006/relationships/slideLayout" Target="../slideLayouts/slideLayout6.xml"/><Relationship Id="rId6" Type="http://schemas.openxmlformats.org/officeDocument/2006/relationships/image" Target="../media/image186.svg"/><Relationship Id="rId11" Type="http://schemas.openxmlformats.org/officeDocument/2006/relationships/image" Target="../media/image170.png"/><Relationship Id="rId5" Type="http://schemas.openxmlformats.org/officeDocument/2006/relationships/image" Target="../media/image180.png"/><Relationship Id="rId10" Type="http://schemas.openxmlformats.org/officeDocument/2006/relationships/image" Target="../media/image190.svg"/><Relationship Id="rId4" Type="http://schemas.openxmlformats.org/officeDocument/2006/relationships/image" Target="../media/image185.svg"/><Relationship Id="rId9" Type="http://schemas.openxmlformats.org/officeDocument/2006/relationships/image" Target="../media/image189.png"/></Relationships>
</file>

<file path=ppt/slides/_rels/slide71.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70.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193.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94.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95.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199.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70.png"/></Relationships>
</file>

<file path=ppt/slides/_rels/slide77.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6.xml"/><Relationship Id="rId4" Type="http://schemas.openxmlformats.org/officeDocument/2006/relationships/image" Target="../media/image170.png"/></Relationships>
</file>

<file path=ppt/slides/_rels/slide78.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2.png"/><Relationship Id="rId1" Type="http://schemas.openxmlformats.org/officeDocument/2006/relationships/slideLayout" Target="../slideLayouts/slideLayout6.xml"/><Relationship Id="rId4" Type="http://schemas.openxmlformats.org/officeDocument/2006/relationships/image" Target="../media/image170.png"/></Relationships>
</file>

<file path=ppt/slides/_rels/slide7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69.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樹, 夜空 的圖片&#10;&#10;自動產生的描述">
            <a:extLst>
              <a:ext uri="{FF2B5EF4-FFF2-40B4-BE49-F238E27FC236}">
                <a16:creationId xmlns:a16="http://schemas.microsoft.com/office/drawing/2014/main" id="{81FBC39F-2FDD-44C8-811E-656B302D80B0}"/>
              </a:ext>
            </a:extLst>
          </p:cNvPr>
          <p:cNvPicPr>
            <a:picLocks noChangeAspect="1"/>
          </p:cNvPicPr>
          <p:nvPr/>
        </p:nvPicPr>
        <p:blipFill>
          <a:blip r:embed="rId3"/>
          <a:stretch>
            <a:fillRect/>
          </a:stretch>
        </p:blipFill>
        <p:spPr>
          <a:xfrm>
            <a:off x="-242888" y="-137318"/>
            <a:ext cx="12433703" cy="6995318"/>
          </a:xfrm>
          <a:prstGeom prst="rect">
            <a:avLst/>
          </a:prstGeom>
        </p:spPr>
      </p:pic>
    </p:spTree>
    <p:extLst>
      <p:ext uri="{BB962C8B-B14F-4D97-AF65-F5344CB8AC3E}">
        <p14:creationId xmlns:p14="http://schemas.microsoft.com/office/powerpoint/2010/main" val="1617883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0FEB41-6796-4616-8E6F-DB1358A7A221}"/>
              </a:ext>
            </a:extLst>
          </p:cNvPr>
          <p:cNvSpPr>
            <a:spLocks noGrp="1"/>
          </p:cNvSpPr>
          <p:nvPr>
            <p:ph type="title"/>
          </p:nvPr>
        </p:nvSpPr>
        <p:spPr>
          <a:xfrm>
            <a:off x="365866" y="365125"/>
            <a:ext cx="11826134" cy="1325563"/>
          </a:xfrm>
        </p:spPr>
        <p:txBody>
          <a:bodyPr>
            <a:normAutofit/>
          </a:bodyPr>
          <a:lstStyle/>
          <a:p>
            <a:pPr>
              <a:lnSpc>
                <a:spcPts val="4800"/>
              </a:lnSpc>
            </a:pPr>
            <a:r>
              <a:rPr lang="zh-TW" altLang="en-US">
                <a:cs typeface="Arial"/>
              </a:rPr>
              <a:t>來源端重複資料刪除技術</a:t>
            </a:r>
            <a:br>
              <a:rPr lang="en-US" altLang="zh-TW">
                <a:cs typeface="Arial"/>
              </a:rPr>
            </a:br>
            <a:r>
              <a:rPr lang="zh-TW" altLang="en-US">
                <a:cs typeface="Arial"/>
              </a:rPr>
              <a:t>更符合現代企業需求</a:t>
            </a:r>
            <a:endParaRPr lang="en-US" altLang="zh-TW">
              <a:cs typeface="Arial"/>
            </a:endParaRPr>
          </a:p>
        </p:txBody>
      </p:sp>
      <p:sp>
        <p:nvSpPr>
          <p:cNvPr id="18" name="矩形 23">
            <a:extLst>
              <a:ext uri="{FF2B5EF4-FFF2-40B4-BE49-F238E27FC236}">
                <a16:creationId xmlns:a16="http://schemas.microsoft.com/office/drawing/2014/main" id="{397D70D1-EE3C-4BF3-8B91-BC910F2373F6}"/>
              </a:ext>
            </a:extLst>
          </p:cNvPr>
          <p:cNvSpPr/>
          <p:nvPr/>
        </p:nvSpPr>
        <p:spPr>
          <a:xfrm rot="10800000">
            <a:off x="7354483" y="2228036"/>
            <a:ext cx="4503763" cy="1952775"/>
          </a:xfrm>
          <a:prstGeom prst="rect">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sp>
        <p:nvSpPr>
          <p:cNvPr id="19" name="矩形 24">
            <a:extLst>
              <a:ext uri="{FF2B5EF4-FFF2-40B4-BE49-F238E27FC236}">
                <a16:creationId xmlns:a16="http://schemas.microsoft.com/office/drawing/2014/main" id="{49BDDA8E-8881-4B09-8FCC-DC48A7A23A86}"/>
              </a:ext>
            </a:extLst>
          </p:cNvPr>
          <p:cNvSpPr/>
          <p:nvPr/>
        </p:nvSpPr>
        <p:spPr>
          <a:xfrm rot="10800000">
            <a:off x="7354485" y="2159445"/>
            <a:ext cx="4503763" cy="84493"/>
          </a:xfrm>
          <a:prstGeom prst="rect">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grpSp>
        <p:nvGrpSpPr>
          <p:cNvPr id="10" name="群組 8">
            <a:extLst>
              <a:ext uri="{FF2B5EF4-FFF2-40B4-BE49-F238E27FC236}">
                <a16:creationId xmlns:a16="http://schemas.microsoft.com/office/drawing/2014/main" id="{10D0599B-D996-4526-AD48-83AF1B2C34FE}"/>
              </a:ext>
            </a:extLst>
          </p:cNvPr>
          <p:cNvGrpSpPr/>
          <p:nvPr/>
        </p:nvGrpSpPr>
        <p:grpSpPr>
          <a:xfrm>
            <a:off x="539781" y="4460694"/>
            <a:ext cx="5011764" cy="1254774"/>
            <a:chOff x="528206" y="4673637"/>
            <a:chExt cx="4503764" cy="1254774"/>
          </a:xfrm>
        </p:grpSpPr>
        <p:sp>
          <p:nvSpPr>
            <p:cNvPr id="16" name="矩形 3">
              <a:extLst>
                <a:ext uri="{FF2B5EF4-FFF2-40B4-BE49-F238E27FC236}">
                  <a16:creationId xmlns:a16="http://schemas.microsoft.com/office/drawing/2014/main" id="{77D2854F-7BB9-4DFE-9DBA-14E7F01DFB4B}"/>
                </a:ext>
              </a:extLst>
            </p:cNvPr>
            <p:cNvSpPr/>
            <p:nvPr/>
          </p:nvSpPr>
          <p:spPr>
            <a:xfrm>
              <a:off x="528207" y="4673637"/>
              <a:ext cx="4503763" cy="1160859"/>
            </a:xfrm>
            <a:prstGeom prst="rect">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sp>
          <p:nvSpPr>
            <p:cNvPr id="17" name="矩形 21">
              <a:extLst>
                <a:ext uri="{FF2B5EF4-FFF2-40B4-BE49-F238E27FC236}">
                  <a16:creationId xmlns:a16="http://schemas.microsoft.com/office/drawing/2014/main" id="{A63410BE-151C-48E1-9D7C-1026C74BA62B}"/>
                </a:ext>
              </a:extLst>
            </p:cNvPr>
            <p:cNvSpPr/>
            <p:nvPr/>
          </p:nvSpPr>
          <p:spPr>
            <a:xfrm>
              <a:off x="528206" y="5834497"/>
              <a:ext cx="4503763" cy="93914"/>
            </a:xfrm>
            <a:prstGeom prst="rect">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grpSp>
      <p:sp>
        <p:nvSpPr>
          <p:cNvPr id="11" name="文字方塊 19">
            <a:extLst>
              <a:ext uri="{FF2B5EF4-FFF2-40B4-BE49-F238E27FC236}">
                <a16:creationId xmlns:a16="http://schemas.microsoft.com/office/drawing/2014/main" id="{B30AFDB0-6942-4474-B931-D6A3CC97F797}"/>
              </a:ext>
            </a:extLst>
          </p:cNvPr>
          <p:cNvSpPr txBox="1"/>
          <p:nvPr/>
        </p:nvSpPr>
        <p:spPr>
          <a:xfrm>
            <a:off x="525378" y="2190924"/>
            <a:ext cx="5954935" cy="830997"/>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400">
                <a:solidFill>
                  <a:schemeClr val="accent3">
                    <a:lumMod val="40000"/>
                    <a:lumOff val="60000"/>
                  </a:schemeClr>
                </a:solidFill>
                <a:latin typeface="Arial"/>
                <a:ea typeface="微軟正黑體"/>
                <a:cs typeface="Arial"/>
              </a:rPr>
              <a:t>81%</a:t>
            </a:r>
            <a:r>
              <a:rPr lang="zh-TW" sz="2400">
                <a:solidFill>
                  <a:schemeClr val="accent3">
                    <a:lumMod val="40000"/>
                    <a:lumOff val="60000"/>
                  </a:schemeClr>
                </a:solidFill>
                <a:latin typeface="Arial"/>
                <a:ea typeface="微軟正黑體"/>
                <a:cs typeface="Arial"/>
              </a:rPr>
              <a:t> </a:t>
            </a:r>
            <a:r>
              <a:rPr lang="zh-TW" altLang="en-US" sz="2400">
                <a:solidFill>
                  <a:schemeClr val="accent3">
                    <a:lumMod val="40000"/>
                    <a:lumOff val="60000"/>
                  </a:schemeClr>
                </a:solidFill>
                <a:latin typeface="Arial"/>
                <a:ea typeface="微軟正黑體"/>
                <a:cs typeface="Arial"/>
              </a:rPr>
              <a:t>的企業已採行雲端來進行資料儲存，來源端去重複化更適合雲端儲存需求。</a:t>
            </a:r>
            <a:endParaRPr lang="en-US" altLang="zh-TW" sz="2400">
              <a:solidFill>
                <a:schemeClr val="accent3">
                  <a:lumMod val="40000"/>
                  <a:lumOff val="60000"/>
                </a:schemeClr>
              </a:solidFill>
              <a:latin typeface="Arial" panose="020B0604020202020204" pitchFamily="34" charset="0"/>
              <a:cs typeface="Arial" panose="020B0604020202020204" pitchFamily="34" charset="0"/>
            </a:endParaRPr>
          </a:p>
        </p:txBody>
      </p:sp>
      <p:sp>
        <p:nvSpPr>
          <p:cNvPr id="12" name="文字方塊 18">
            <a:extLst>
              <a:ext uri="{FF2B5EF4-FFF2-40B4-BE49-F238E27FC236}">
                <a16:creationId xmlns:a16="http://schemas.microsoft.com/office/drawing/2014/main" id="{C79C9D1A-CADC-42CE-81E6-A85B8DE75653}"/>
              </a:ext>
            </a:extLst>
          </p:cNvPr>
          <p:cNvSpPr txBox="1"/>
          <p:nvPr/>
        </p:nvSpPr>
        <p:spPr>
          <a:xfrm>
            <a:off x="479706" y="5179608"/>
            <a:ext cx="5103909" cy="400110"/>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000" b="1">
                <a:solidFill>
                  <a:schemeClr val="bg1"/>
                </a:solidFill>
                <a:latin typeface="Arial" panose="020B0604020202020204" pitchFamily="34" charset="0"/>
                <a:ea typeface="微軟正黑體"/>
                <a:cs typeface="Arial" panose="020B0604020202020204" pitchFamily="34" charset="0"/>
              </a:rPr>
              <a:t>來源端資料去重複化</a:t>
            </a:r>
            <a:endParaRPr lang="en-US" altLang="zh-TW" sz="2000">
              <a:solidFill>
                <a:schemeClr val="bg1"/>
              </a:solidFill>
              <a:latin typeface="Arial" panose="020B0604020202020204" pitchFamily="34" charset="0"/>
              <a:cs typeface="Arial" panose="020B0604020202020204" pitchFamily="34" charset="0"/>
            </a:endParaRPr>
          </a:p>
        </p:txBody>
      </p:sp>
      <p:sp>
        <p:nvSpPr>
          <p:cNvPr id="13" name="文字方塊 25">
            <a:extLst>
              <a:ext uri="{FF2B5EF4-FFF2-40B4-BE49-F238E27FC236}">
                <a16:creationId xmlns:a16="http://schemas.microsoft.com/office/drawing/2014/main" id="{F92A2248-D853-4344-8C6F-C6499490F99B}"/>
              </a:ext>
            </a:extLst>
          </p:cNvPr>
          <p:cNvSpPr txBox="1"/>
          <p:nvPr/>
        </p:nvSpPr>
        <p:spPr>
          <a:xfrm>
            <a:off x="7482053" y="2698245"/>
            <a:ext cx="3949487" cy="707886"/>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000">
                <a:solidFill>
                  <a:schemeClr val="accent3">
                    <a:lumMod val="20000"/>
                    <a:lumOff val="80000"/>
                  </a:schemeClr>
                </a:solidFill>
                <a:latin typeface="Arial"/>
                <a:ea typeface="微軟正黑體"/>
                <a:cs typeface="Arial"/>
              </a:rPr>
              <a:t>縮減備份儲存佔用空間</a:t>
            </a:r>
            <a:endParaRPr lang="en-US" altLang="zh-TW" sz="2000">
              <a:solidFill>
                <a:schemeClr val="accent3">
                  <a:lumMod val="20000"/>
                  <a:lumOff val="80000"/>
                </a:schemeClr>
              </a:solidFill>
              <a:latin typeface="Arial"/>
              <a:ea typeface="微軟正黑體"/>
              <a:cs typeface="Arial"/>
            </a:endParaRPr>
          </a:p>
          <a:p>
            <a:r>
              <a:rPr lang="zh-TW" altLang="en-US" sz="2000">
                <a:solidFill>
                  <a:schemeClr val="accent3">
                    <a:lumMod val="20000"/>
                    <a:lumOff val="80000"/>
                  </a:schemeClr>
                </a:solidFill>
                <a:latin typeface="Arial"/>
                <a:ea typeface="微軟正黑體"/>
                <a:cs typeface="Arial"/>
              </a:rPr>
              <a:t>降低資料傳輸佔用頻寬</a:t>
            </a:r>
            <a:endParaRPr lang="en-US" sz="2000">
              <a:solidFill>
                <a:schemeClr val="accent3">
                  <a:lumMod val="20000"/>
                  <a:lumOff val="80000"/>
                </a:schemeClr>
              </a:solidFill>
              <a:latin typeface="Arial"/>
              <a:cs typeface="Arial"/>
            </a:endParaRPr>
          </a:p>
        </p:txBody>
      </p:sp>
      <p:sp>
        <p:nvSpPr>
          <p:cNvPr id="14" name="矩形 9">
            <a:extLst>
              <a:ext uri="{FF2B5EF4-FFF2-40B4-BE49-F238E27FC236}">
                <a16:creationId xmlns:a16="http://schemas.microsoft.com/office/drawing/2014/main" id="{013D5948-02B5-492E-BFA2-DAD8D3C8A38C}"/>
              </a:ext>
            </a:extLst>
          </p:cNvPr>
          <p:cNvSpPr/>
          <p:nvPr/>
        </p:nvSpPr>
        <p:spPr>
          <a:xfrm>
            <a:off x="7492926" y="2299162"/>
            <a:ext cx="4237172" cy="430887"/>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200" b="1">
                <a:solidFill>
                  <a:schemeClr val="bg1"/>
                </a:solidFill>
                <a:latin typeface="Arial" panose="020B0604020202020204" pitchFamily="34" charset="0"/>
                <a:ea typeface="微軟正黑體"/>
                <a:cs typeface="Arial" panose="020B0604020202020204" pitchFamily="34" charset="0"/>
              </a:rPr>
              <a:t>高度相容於不同的備份目的端</a:t>
            </a:r>
            <a:endParaRPr lang="zh-TW" altLang="en-US" sz="2200" b="1">
              <a:solidFill>
                <a:schemeClr val="bg1"/>
              </a:solidFill>
              <a:latin typeface="Arial" panose="020B0604020202020204" pitchFamily="34" charset="0"/>
              <a:ea typeface="微軟正黑體"/>
              <a:cs typeface="Arial" panose="020B0604020202020204" pitchFamily="34" charset="0"/>
            </a:endParaRPr>
          </a:p>
        </p:txBody>
      </p:sp>
      <p:pic>
        <p:nvPicPr>
          <p:cNvPr id="15" name="圖形 10">
            <a:extLst>
              <a:ext uri="{FF2B5EF4-FFF2-40B4-BE49-F238E27FC236}">
                <a16:creationId xmlns:a16="http://schemas.microsoft.com/office/drawing/2014/main" id="{DBDC0743-E3CF-4E04-B02D-662EBE2CF1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0850" y="3672277"/>
            <a:ext cx="10843705" cy="1392560"/>
          </a:xfrm>
          <a:prstGeom prst="rect">
            <a:avLst/>
          </a:prstGeom>
        </p:spPr>
      </p:pic>
    </p:spTree>
    <p:extLst>
      <p:ext uri="{BB962C8B-B14F-4D97-AF65-F5344CB8AC3E}">
        <p14:creationId xmlns:p14="http://schemas.microsoft.com/office/powerpoint/2010/main" val="3544347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7">
            <a:extLst>
              <a:ext uri="{FF2B5EF4-FFF2-40B4-BE49-F238E27FC236}">
                <a16:creationId xmlns:a16="http://schemas.microsoft.com/office/drawing/2014/main" id="{D40CF89B-5DE6-4806-ACB4-636D06B04166}"/>
              </a:ext>
            </a:extLst>
          </p:cNvPr>
          <p:cNvSpPr/>
          <p:nvPr/>
        </p:nvSpPr>
        <p:spPr>
          <a:xfrm>
            <a:off x="355115" y="1765190"/>
            <a:ext cx="8407222" cy="3722614"/>
          </a:xfrm>
          <a:prstGeom prst="rect">
            <a:avLst/>
          </a:prstGeom>
          <a:gradFill>
            <a:gsLst>
              <a:gs pos="0">
                <a:schemeClr val="bg1">
                  <a:alpha val="0"/>
                </a:schemeClr>
              </a:gs>
              <a:gs pos="76000">
                <a:srgbClr val="FFFFFF">
                  <a:alpha val="77000"/>
                </a:srgbClr>
              </a:gs>
              <a:gs pos="100000">
                <a:schemeClr val="bg1">
                  <a:alpha val="9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sp>
        <p:nvSpPr>
          <p:cNvPr id="17" name="橢圓 16">
            <a:extLst>
              <a:ext uri="{FF2B5EF4-FFF2-40B4-BE49-F238E27FC236}">
                <a16:creationId xmlns:a16="http://schemas.microsoft.com/office/drawing/2014/main" id="{FB875221-1A0A-4DCD-8E99-E7AD9683ADD4}"/>
              </a:ext>
            </a:extLst>
          </p:cNvPr>
          <p:cNvSpPr/>
          <p:nvPr/>
        </p:nvSpPr>
        <p:spPr>
          <a:xfrm>
            <a:off x="9053059" y="2038045"/>
            <a:ext cx="2606842" cy="2606842"/>
          </a:xfrm>
          <a:prstGeom prst="ellipse">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DF5AC40E-78DA-4439-B93F-03591CC9FB92}"/>
              </a:ext>
            </a:extLst>
          </p:cNvPr>
          <p:cNvSpPr/>
          <p:nvPr/>
        </p:nvSpPr>
        <p:spPr>
          <a:xfrm>
            <a:off x="1733526" y="5434816"/>
            <a:ext cx="7229375" cy="511168"/>
          </a:xfrm>
          <a:prstGeom prst="roundRect">
            <a:avLst>
              <a:gd name="adj" fmla="val 50000"/>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F3E7D451-980D-4832-B664-8BBEF9475E0D}"/>
              </a:ext>
            </a:extLst>
          </p:cNvPr>
          <p:cNvSpPr>
            <a:spLocks noGrp="1"/>
          </p:cNvSpPr>
          <p:nvPr>
            <p:ph type="title"/>
          </p:nvPr>
        </p:nvSpPr>
        <p:spPr>
          <a:xfrm>
            <a:off x="355115" y="365125"/>
            <a:ext cx="10515600" cy="1325563"/>
          </a:xfrm>
        </p:spPr>
        <p:txBody>
          <a:bodyPr>
            <a:normAutofit/>
          </a:bodyPr>
          <a:lstStyle/>
          <a:p>
            <a:pPr>
              <a:lnSpc>
                <a:spcPts val="4800"/>
              </a:lnSpc>
            </a:pPr>
            <a:r>
              <a:rPr lang="zh-TW" altLang="en-US"/>
              <a:t>備份版本越多，風險越低</a:t>
            </a:r>
            <a:endParaRPr lang="zh-TW"/>
          </a:p>
        </p:txBody>
      </p:sp>
      <p:sp>
        <p:nvSpPr>
          <p:cNvPr id="3" name="內容版面配置區 2">
            <a:extLst>
              <a:ext uri="{FF2B5EF4-FFF2-40B4-BE49-F238E27FC236}">
                <a16:creationId xmlns:a16="http://schemas.microsoft.com/office/drawing/2014/main" id="{97928AF6-27BC-433C-80AB-6691C992E491}"/>
              </a:ext>
            </a:extLst>
          </p:cNvPr>
          <p:cNvSpPr>
            <a:spLocks noGrp="1"/>
          </p:cNvSpPr>
          <p:nvPr/>
        </p:nvSpPr>
        <p:spPr>
          <a:xfrm>
            <a:off x="551563" y="1971922"/>
            <a:ext cx="8114582" cy="12244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TW" altLang="en-US">
                <a:solidFill>
                  <a:schemeClr val="accent3">
                    <a:lumMod val="40000"/>
                    <a:lumOff val="60000"/>
                  </a:schemeClr>
                </a:solidFill>
                <a:ea typeface="微軟正黑體"/>
              </a:rPr>
              <a:t>多版本備份可大幅提升檔案災難復原的可用度</a:t>
            </a:r>
            <a:endParaRPr lang="en-US" altLang="zh-TW">
              <a:solidFill>
                <a:schemeClr val="accent3">
                  <a:lumMod val="40000"/>
                  <a:lumOff val="60000"/>
                </a:schemeClr>
              </a:solidFill>
              <a:latin typeface="Arial" panose="020B0604020202020204" pitchFamily="34" charset="0"/>
              <a:ea typeface="微軟正黑體"/>
              <a:cs typeface="Arial"/>
            </a:endParaRPr>
          </a:p>
        </p:txBody>
      </p:sp>
      <p:pic>
        <p:nvPicPr>
          <p:cNvPr id="14" name="圖形 6">
            <a:extLst>
              <a:ext uri="{FF2B5EF4-FFF2-40B4-BE49-F238E27FC236}">
                <a16:creationId xmlns:a16="http://schemas.microsoft.com/office/drawing/2014/main" id="{C771E0DD-B928-42BF-B8F6-C8EB2DD8F5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6174" y="2905847"/>
            <a:ext cx="7786838" cy="2155339"/>
          </a:xfrm>
          <a:prstGeom prst="rect">
            <a:avLst/>
          </a:prstGeom>
        </p:spPr>
      </p:pic>
      <p:sp>
        <p:nvSpPr>
          <p:cNvPr id="5" name="文字方塊 9">
            <a:extLst>
              <a:ext uri="{FF2B5EF4-FFF2-40B4-BE49-F238E27FC236}">
                <a16:creationId xmlns:a16="http://schemas.microsoft.com/office/drawing/2014/main" id="{EEA65AB7-E132-4421-89B2-25AE2792590D}"/>
              </a:ext>
            </a:extLst>
          </p:cNvPr>
          <p:cNvSpPr txBox="1"/>
          <p:nvPr/>
        </p:nvSpPr>
        <p:spPr>
          <a:xfrm>
            <a:off x="523424" y="4851124"/>
            <a:ext cx="1261884" cy="523220"/>
          </a:xfrm>
          <a:prstGeom prst="rect">
            <a:avLst/>
          </a:prstGeom>
          <a:noFill/>
        </p:spPr>
        <p:txBody>
          <a:bodyPr wrap="non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a:solidFill>
                  <a:srgbClr val="090059"/>
                </a:solidFill>
                <a:latin typeface="微軟正黑體"/>
                <a:ea typeface="微軟正黑體"/>
              </a:rPr>
              <a:t>第一版程式碼</a:t>
            </a:r>
            <a:endParaRPr lang="zh-TW" altLang="en-US" sz="1400" b="1">
              <a:solidFill>
                <a:srgbClr val="090059"/>
              </a:solidFill>
              <a:latin typeface="微軟正黑體"/>
              <a:ea typeface="微軟正黑體"/>
            </a:endParaRPr>
          </a:p>
          <a:p>
            <a:r>
              <a:rPr lang="zh-CN" altLang="en-US" sz="1400">
                <a:latin typeface="微軟正黑體"/>
                <a:ea typeface="微軟正黑體"/>
              </a:rPr>
              <a:t>可正常執行</a:t>
            </a:r>
            <a:endParaRPr lang="en-US" altLang="zh-TW" sz="1400">
              <a:latin typeface="微軟正黑體"/>
              <a:ea typeface="微軟正黑體"/>
            </a:endParaRPr>
          </a:p>
        </p:txBody>
      </p:sp>
      <p:sp>
        <p:nvSpPr>
          <p:cNvPr id="6" name="文字方塊 16">
            <a:extLst>
              <a:ext uri="{FF2B5EF4-FFF2-40B4-BE49-F238E27FC236}">
                <a16:creationId xmlns:a16="http://schemas.microsoft.com/office/drawing/2014/main" id="{1813FCF9-8EBB-4E0C-A9FD-D186C40B8ADA}"/>
              </a:ext>
            </a:extLst>
          </p:cNvPr>
          <p:cNvSpPr txBox="1"/>
          <p:nvPr/>
        </p:nvSpPr>
        <p:spPr>
          <a:xfrm>
            <a:off x="1966498" y="3716034"/>
            <a:ext cx="930063" cy="276999"/>
          </a:xfrm>
          <a:prstGeom prst="rect">
            <a:avLst/>
          </a:prstGeom>
          <a:noFill/>
        </p:spPr>
        <p:txBody>
          <a:bodyPr wrap="non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1200" b="1">
                <a:latin typeface="微軟正黑體"/>
                <a:ea typeface="微軟正黑體"/>
              </a:rPr>
              <a:t>備份任務 1</a:t>
            </a:r>
            <a:endParaRPr lang="zh-TW" b="1">
              <a:latin typeface="Arial" panose="020B0604020202020204" pitchFamily="34" charset="0"/>
              <a:cs typeface="Arial" panose="020B0604020202020204" pitchFamily="34" charset="0"/>
            </a:endParaRPr>
          </a:p>
        </p:txBody>
      </p:sp>
      <p:sp>
        <p:nvSpPr>
          <p:cNvPr id="7" name="文字方塊 17">
            <a:extLst>
              <a:ext uri="{FF2B5EF4-FFF2-40B4-BE49-F238E27FC236}">
                <a16:creationId xmlns:a16="http://schemas.microsoft.com/office/drawing/2014/main" id="{513C95A2-5FC5-4FEF-A578-CB2EF428F3EC}"/>
              </a:ext>
            </a:extLst>
          </p:cNvPr>
          <p:cNvSpPr txBox="1"/>
          <p:nvPr/>
        </p:nvSpPr>
        <p:spPr>
          <a:xfrm>
            <a:off x="4430354" y="3651388"/>
            <a:ext cx="930063" cy="276999"/>
          </a:xfrm>
          <a:prstGeom prst="rect">
            <a:avLst/>
          </a:prstGeom>
          <a:noFill/>
        </p:spPr>
        <p:txBody>
          <a:bodyPr wrap="non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200" b="1">
                <a:latin typeface="微軟正黑體"/>
                <a:ea typeface="微軟正黑體"/>
              </a:rPr>
              <a:t>備份任務</a:t>
            </a:r>
            <a:r>
              <a:rPr lang="zh-TW" altLang="en-US" sz="1200" b="1">
                <a:latin typeface="微軟正黑體"/>
                <a:ea typeface="微軟正黑體"/>
              </a:rPr>
              <a:t> </a:t>
            </a:r>
            <a:r>
              <a:rPr lang="en-US" altLang="zh-TW" sz="1200" b="1">
                <a:latin typeface="微軟正黑體"/>
                <a:ea typeface="微軟正黑體"/>
              </a:rPr>
              <a:t>2</a:t>
            </a:r>
            <a:endParaRPr lang="en-US" altLang="zh-TW" sz="1200" b="1">
              <a:latin typeface="微軟正黑體" panose="020B0604030504040204" pitchFamily="34" charset="-120"/>
              <a:ea typeface="微軟正黑體" panose="020B0604030504040204" pitchFamily="34" charset="-120"/>
            </a:endParaRPr>
          </a:p>
        </p:txBody>
      </p:sp>
      <p:sp>
        <p:nvSpPr>
          <p:cNvPr id="8" name="文字方塊 18">
            <a:extLst>
              <a:ext uri="{FF2B5EF4-FFF2-40B4-BE49-F238E27FC236}">
                <a16:creationId xmlns:a16="http://schemas.microsoft.com/office/drawing/2014/main" id="{ADAB696A-CC71-49C1-AEF8-D057D30D85B7}"/>
              </a:ext>
            </a:extLst>
          </p:cNvPr>
          <p:cNvSpPr txBox="1"/>
          <p:nvPr/>
        </p:nvSpPr>
        <p:spPr>
          <a:xfrm>
            <a:off x="2905504" y="4851124"/>
            <a:ext cx="1261884" cy="523220"/>
          </a:xfrm>
          <a:prstGeom prst="rect">
            <a:avLst/>
          </a:prstGeom>
          <a:noFill/>
        </p:spPr>
        <p:txBody>
          <a:bodyPr wrap="non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a:solidFill>
                  <a:srgbClr val="090059"/>
                </a:solidFill>
                <a:latin typeface="微軟正黑體"/>
                <a:ea typeface="微軟正黑體"/>
              </a:rPr>
              <a:t>第二版程式碼</a:t>
            </a:r>
            <a:br>
              <a:rPr lang="zh-TW" altLang="en-US" sz="1400" b="1">
                <a:solidFill>
                  <a:schemeClr val="accent1"/>
                </a:solidFill>
                <a:latin typeface="微軟正黑體"/>
                <a:ea typeface="微軟正黑體"/>
              </a:rPr>
            </a:br>
            <a:r>
              <a:rPr lang="zh-TW" altLang="en-US" sz="1400">
                <a:latin typeface="微軟正黑體"/>
                <a:ea typeface="微軟正黑體"/>
              </a:rPr>
              <a:t>錯誤無法執行</a:t>
            </a:r>
          </a:p>
        </p:txBody>
      </p:sp>
      <p:sp>
        <p:nvSpPr>
          <p:cNvPr id="9" name="文字方塊 19">
            <a:extLst>
              <a:ext uri="{FF2B5EF4-FFF2-40B4-BE49-F238E27FC236}">
                <a16:creationId xmlns:a16="http://schemas.microsoft.com/office/drawing/2014/main" id="{7BF3BCB1-1DC9-47E0-871B-60909A8321E8}"/>
              </a:ext>
            </a:extLst>
          </p:cNvPr>
          <p:cNvSpPr txBox="1"/>
          <p:nvPr/>
        </p:nvSpPr>
        <p:spPr>
          <a:xfrm>
            <a:off x="5430042" y="4851124"/>
            <a:ext cx="1261884" cy="523220"/>
          </a:xfrm>
          <a:prstGeom prst="rect">
            <a:avLst/>
          </a:prstGeom>
          <a:noFill/>
        </p:spPr>
        <p:txBody>
          <a:bodyPr wrap="non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400" b="1">
                <a:solidFill>
                  <a:srgbClr val="090059"/>
                </a:solidFill>
                <a:latin typeface="微軟正黑體"/>
                <a:ea typeface="微軟正黑體"/>
              </a:rPr>
              <a:t>當前程式碼</a:t>
            </a:r>
            <a:br>
              <a:rPr lang="zh-TW" altLang="en-US" sz="1400" b="1">
                <a:solidFill>
                  <a:schemeClr val="accent1"/>
                </a:solidFill>
                <a:latin typeface="微軟正黑體"/>
                <a:ea typeface="微軟正黑體"/>
              </a:rPr>
            </a:br>
            <a:r>
              <a:rPr lang="zh-CN" altLang="en-US" sz="1400">
                <a:latin typeface="微軟正黑體"/>
                <a:ea typeface="微軟正黑體"/>
              </a:rPr>
              <a:t>錯誤無法執行</a:t>
            </a:r>
            <a:endParaRPr lang="zh-TW" altLang="en-US" sz="1400">
              <a:latin typeface="微軟正黑體"/>
              <a:ea typeface="微軟正黑體"/>
            </a:endParaRPr>
          </a:p>
        </p:txBody>
      </p:sp>
      <p:sp>
        <p:nvSpPr>
          <p:cNvPr id="10" name="文字方塊 20">
            <a:extLst>
              <a:ext uri="{FF2B5EF4-FFF2-40B4-BE49-F238E27FC236}">
                <a16:creationId xmlns:a16="http://schemas.microsoft.com/office/drawing/2014/main" id="{C1CEE692-9BD0-4522-8C24-16D6F2B2264F}"/>
              </a:ext>
            </a:extLst>
          </p:cNvPr>
          <p:cNvSpPr txBox="1"/>
          <p:nvPr/>
        </p:nvSpPr>
        <p:spPr>
          <a:xfrm>
            <a:off x="7045819" y="4851124"/>
            <a:ext cx="2180294" cy="523220"/>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400" b="1">
                <a:solidFill>
                  <a:srgbClr val="090059"/>
                </a:solidFill>
                <a:latin typeface="微軟正黑體"/>
                <a:ea typeface="微軟正黑體"/>
              </a:rPr>
              <a:t>還原至第一版</a:t>
            </a:r>
            <a:endParaRPr lang="en-US" altLang="zh-TW" sz="1400" b="1">
              <a:solidFill>
                <a:srgbClr val="090059"/>
              </a:solidFill>
              <a:latin typeface="微軟正黑體"/>
              <a:ea typeface="微軟正黑體"/>
            </a:endParaRPr>
          </a:p>
          <a:p>
            <a:r>
              <a:rPr lang="zh-TW" altLang="en-US" sz="1400" b="1">
                <a:solidFill>
                  <a:srgbClr val="090059"/>
                </a:solidFill>
                <a:latin typeface="微軟正黑體"/>
                <a:ea typeface="微軟正黑體"/>
              </a:rPr>
              <a:t>程式碼</a:t>
            </a:r>
          </a:p>
        </p:txBody>
      </p:sp>
      <p:sp>
        <p:nvSpPr>
          <p:cNvPr id="11" name="矩形 12">
            <a:extLst>
              <a:ext uri="{FF2B5EF4-FFF2-40B4-BE49-F238E27FC236}">
                <a16:creationId xmlns:a16="http://schemas.microsoft.com/office/drawing/2014/main" id="{76FDE144-3967-4F0F-B1C8-9185364F0C28}"/>
              </a:ext>
            </a:extLst>
          </p:cNvPr>
          <p:cNvSpPr/>
          <p:nvPr/>
        </p:nvSpPr>
        <p:spPr>
          <a:xfrm>
            <a:off x="9071392" y="2529679"/>
            <a:ext cx="2535100" cy="1692771"/>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800" b="1">
                <a:solidFill>
                  <a:schemeClr val="bg1"/>
                </a:solidFill>
                <a:latin typeface="Arial"/>
                <a:ea typeface="微軟正黑體"/>
                <a:cs typeface="Arial"/>
              </a:rPr>
              <a:t>別忽略了</a:t>
            </a:r>
            <a:endParaRPr lang="en-US" altLang="zh-TW" sz="2800" b="1">
              <a:solidFill>
                <a:schemeClr val="bg1"/>
              </a:solidFill>
              <a:latin typeface="Arial"/>
              <a:ea typeface="微軟正黑體"/>
              <a:cs typeface="Arial"/>
            </a:endParaRPr>
          </a:p>
          <a:p>
            <a:pPr algn="ctr"/>
            <a:r>
              <a:rPr lang="zh-TW" altLang="en-US" sz="2800" b="1">
                <a:solidFill>
                  <a:schemeClr val="bg1"/>
                </a:solidFill>
                <a:latin typeface="Arial"/>
                <a:ea typeface="微軟正黑體"/>
                <a:cs typeface="Arial"/>
              </a:rPr>
              <a:t>隱藏風險</a:t>
            </a:r>
            <a:endParaRPr lang="en-US" altLang="zh-TW" sz="2000" b="1">
              <a:solidFill>
                <a:schemeClr val="bg1"/>
              </a:solidFill>
              <a:latin typeface="Arial"/>
              <a:ea typeface="微軟正黑體"/>
              <a:cs typeface="Arial"/>
            </a:endParaRPr>
          </a:p>
          <a:p>
            <a:pPr algn="ctr"/>
            <a:endParaRPr lang="en-US" altLang="zh-CN" sz="1600" b="1">
              <a:solidFill>
                <a:schemeClr val="bg1"/>
              </a:solidFill>
              <a:latin typeface="Arial"/>
              <a:ea typeface="微軟正黑體"/>
              <a:cs typeface="Arial"/>
            </a:endParaRPr>
          </a:p>
          <a:p>
            <a:pPr algn="ctr"/>
            <a:r>
              <a:rPr lang="zh-CN" altLang="en-US" sz="1600" b="1">
                <a:solidFill>
                  <a:schemeClr val="bg1"/>
                </a:solidFill>
                <a:latin typeface="Arial"/>
                <a:ea typeface="微軟正黑體"/>
                <a:cs typeface="Arial"/>
              </a:rPr>
              <a:t>備份任務因為資料量太大而無法及時完成</a:t>
            </a:r>
            <a:endParaRPr lang="zh-TW" sz="1200">
              <a:solidFill>
                <a:schemeClr val="bg1"/>
              </a:solidFill>
              <a:latin typeface="Arial"/>
              <a:ea typeface="微軟正黑體"/>
              <a:cs typeface="Arial"/>
            </a:endParaRPr>
          </a:p>
        </p:txBody>
      </p:sp>
      <p:sp>
        <p:nvSpPr>
          <p:cNvPr id="13" name="矩形 27">
            <a:extLst>
              <a:ext uri="{FF2B5EF4-FFF2-40B4-BE49-F238E27FC236}">
                <a16:creationId xmlns:a16="http://schemas.microsoft.com/office/drawing/2014/main" id="{CFCECAD6-FF12-489A-8215-3E81433A806B}"/>
              </a:ext>
            </a:extLst>
          </p:cNvPr>
          <p:cNvSpPr/>
          <p:nvPr/>
        </p:nvSpPr>
        <p:spPr>
          <a:xfrm>
            <a:off x="2101929" y="5524815"/>
            <a:ext cx="7758338" cy="369332"/>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a:solidFill>
                  <a:schemeClr val="bg1"/>
                </a:solidFill>
                <a:latin typeface="微軟正黑體"/>
                <a:ea typeface="微軟正黑體"/>
              </a:rPr>
              <a:t>藉由去除冗餘的資料來加快備份任務的執行，會是關鍵要素 </a:t>
            </a:r>
            <a:endParaRPr lang="zh-TW" altLang="en-US">
              <a:solidFill>
                <a:schemeClr val="bg1"/>
              </a:solidFill>
              <a:latin typeface="微軟正黑體"/>
              <a:ea typeface="微軟正黑體"/>
            </a:endParaRPr>
          </a:p>
        </p:txBody>
      </p:sp>
      <p:cxnSp>
        <p:nvCxnSpPr>
          <p:cNvPr id="22" name="直線接點 21">
            <a:extLst>
              <a:ext uri="{FF2B5EF4-FFF2-40B4-BE49-F238E27FC236}">
                <a16:creationId xmlns:a16="http://schemas.microsoft.com/office/drawing/2014/main" id="{7A47736F-E11F-445D-8C3D-8A4D5A924353}"/>
              </a:ext>
            </a:extLst>
          </p:cNvPr>
          <p:cNvCxnSpPr/>
          <p:nvPr/>
        </p:nvCxnSpPr>
        <p:spPr>
          <a:xfrm>
            <a:off x="9177867" y="3536640"/>
            <a:ext cx="2353733" cy="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228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7">
            <a:extLst>
              <a:ext uri="{FF2B5EF4-FFF2-40B4-BE49-F238E27FC236}">
                <a16:creationId xmlns:a16="http://schemas.microsoft.com/office/drawing/2014/main" id="{B02ED4C3-1476-4DC7-AA88-6A351775817F}"/>
              </a:ext>
            </a:extLst>
          </p:cNvPr>
          <p:cNvSpPr/>
          <p:nvPr/>
        </p:nvSpPr>
        <p:spPr>
          <a:xfrm>
            <a:off x="2421719" y="3676603"/>
            <a:ext cx="7437898" cy="2134907"/>
          </a:xfrm>
          <a:prstGeom prst="rect">
            <a:avLst/>
          </a:prstGeom>
          <a:gradFill>
            <a:gsLst>
              <a:gs pos="0">
                <a:schemeClr val="bg1">
                  <a:alpha val="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sp>
        <p:nvSpPr>
          <p:cNvPr id="26" name="矩形: 圓角 25">
            <a:extLst>
              <a:ext uri="{FF2B5EF4-FFF2-40B4-BE49-F238E27FC236}">
                <a16:creationId xmlns:a16="http://schemas.microsoft.com/office/drawing/2014/main" id="{CB6A3B50-D578-4347-B59D-98375C5AA328}"/>
              </a:ext>
            </a:extLst>
          </p:cNvPr>
          <p:cNvSpPr/>
          <p:nvPr/>
        </p:nvSpPr>
        <p:spPr>
          <a:xfrm>
            <a:off x="960699" y="2758151"/>
            <a:ext cx="10598509" cy="498419"/>
          </a:xfrm>
          <a:prstGeom prst="roundRect">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圓角 2">
            <a:extLst>
              <a:ext uri="{FF2B5EF4-FFF2-40B4-BE49-F238E27FC236}">
                <a16:creationId xmlns:a16="http://schemas.microsoft.com/office/drawing/2014/main" id="{8198AF2A-C1EC-4B51-81D6-B6A5A3C304A1}"/>
              </a:ext>
            </a:extLst>
          </p:cNvPr>
          <p:cNvSpPr/>
          <p:nvPr/>
        </p:nvSpPr>
        <p:spPr>
          <a:xfrm>
            <a:off x="960699" y="2001343"/>
            <a:ext cx="10598510" cy="477056"/>
          </a:xfrm>
          <a:prstGeom prst="roundRect">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84" name="矩形 21">
            <a:extLst>
              <a:ext uri="{FF2B5EF4-FFF2-40B4-BE49-F238E27FC236}">
                <a16:creationId xmlns:a16="http://schemas.microsoft.com/office/drawing/2014/main" id="{9154BA7E-0148-4A72-B31F-1634634EDD68}"/>
              </a:ext>
            </a:extLst>
          </p:cNvPr>
          <p:cNvSpPr/>
          <p:nvPr/>
        </p:nvSpPr>
        <p:spPr>
          <a:xfrm rot="10800000">
            <a:off x="7328764" y="3596417"/>
            <a:ext cx="4818186" cy="2234888"/>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graphicFrame>
        <p:nvGraphicFramePr>
          <p:cNvPr id="91" name="Table 90">
            <a:extLst>
              <a:ext uri="{FF2B5EF4-FFF2-40B4-BE49-F238E27FC236}">
                <a16:creationId xmlns:a16="http://schemas.microsoft.com/office/drawing/2014/main" id="{8873CA1F-82A4-469D-A040-40C343568B45}"/>
              </a:ext>
            </a:extLst>
          </p:cNvPr>
          <p:cNvGraphicFramePr>
            <a:graphicFrameLocks noGrp="1"/>
          </p:cNvGraphicFramePr>
          <p:nvPr/>
        </p:nvGraphicFramePr>
        <p:xfrm>
          <a:off x="7510236" y="3775564"/>
          <a:ext cx="4486275" cy="1457325"/>
        </p:xfrm>
        <a:graphic>
          <a:graphicData uri="http://schemas.openxmlformats.org/drawingml/2006/table">
            <a:tbl>
              <a:tblPr firstRow="1" bandRow="1">
                <a:tableStyleId>{5C22544A-7EE6-4342-B048-85BDC9FD1C3A}</a:tableStyleId>
              </a:tblPr>
              <a:tblGrid>
                <a:gridCol w="1123950">
                  <a:extLst>
                    <a:ext uri="{9D8B030D-6E8A-4147-A177-3AD203B41FA5}">
                      <a16:colId xmlns:a16="http://schemas.microsoft.com/office/drawing/2014/main" val="731012547"/>
                    </a:ext>
                  </a:extLst>
                </a:gridCol>
                <a:gridCol w="1123950">
                  <a:extLst>
                    <a:ext uri="{9D8B030D-6E8A-4147-A177-3AD203B41FA5}">
                      <a16:colId xmlns:a16="http://schemas.microsoft.com/office/drawing/2014/main" val="969229648"/>
                    </a:ext>
                  </a:extLst>
                </a:gridCol>
                <a:gridCol w="1038225">
                  <a:extLst>
                    <a:ext uri="{9D8B030D-6E8A-4147-A177-3AD203B41FA5}">
                      <a16:colId xmlns:a16="http://schemas.microsoft.com/office/drawing/2014/main" val="3176824657"/>
                    </a:ext>
                  </a:extLst>
                </a:gridCol>
                <a:gridCol w="1200150">
                  <a:extLst>
                    <a:ext uri="{9D8B030D-6E8A-4147-A177-3AD203B41FA5}">
                      <a16:colId xmlns:a16="http://schemas.microsoft.com/office/drawing/2014/main" val="4281348116"/>
                    </a:ext>
                  </a:extLst>
                </a:gridCol>
              </a:tblGrid>
              <a:tr h="657225">
                <a:tc>
                  <a:txBody>
                    <a:bodyPr/>
                    <a:lstStyle/>
                    <a:p>
                      <a:pPr algn="ctr" fontAlgn="auto"/>
                      <a:r>
                        <a:rPr lang="zh-TW" altLang="en-US" sz="1600" b="1">
                          <a:solidFill>
                            <a:schemeClr val="tx1"/>
                          </a:solidFill>
                          <a:effectLst/>
                          <a:latin typeface="Microsoft JhengHei" panose="020B0604030504040204" pitchFamily="34" charset="-120"/>
                          <a:ea typeface="Microsoft JhengHei" panose="020B0604030504040204" pitchFamily="34" charset="-120"/>
                        </a:rPr>
                        <a:t>​</a:t>
                      </a:r>
                    </a:p>
                  </a:txBody>
                  <a:tcPr>
                    <a:solidFill>
                      <a:srgbClr val="07D9B2"/>
                    </a:solidFill>
                  </a:tcPr>
                </a:tc>
                <a:tc>
                  <a:txBody>
                    <a:bodyPr/>
                    <a:lstStyle/>
                    <a:p>
                      <a:pPr algn="ctr" fontAlgn="base"/>
                      <a:r>
                        <a:rPr lang="zh-CN" altLang="en-US" sz="1600">
                          <a:solidFill>
                            <a:schemeClr val="tx1"/>
                          </a:solidFill>
                          <a:effectLst/>
                          <a:latin typeface="Microsoft JhengHei" panose="020B0604030504040204" pitchFamily="34" charset="-120"/>
                          <a:ea typeface="Microsoft JhengHei" panose="020B0604030504040204" pitchFamily="34" charset="-120"/>
                        </a:rPr>
                        <a:t>來源端檔案大小</a:t>
                      </a:r>
                      <a:r>
                        <a:rPr lang="af-ZA" altLang="zh-TW" sz="1600">
                          <a:solidFill>
                            <a:schemeClr val="tx1"/>
                          </a:solidFill>
                          <a:effectLst/>
                          <a:latin typeface="Microsoft JhengHei" panose="020B0604030504040204" pitchFamily="34" charset="-120"/>
                          <a:ea typeface="Microsoft JhengHei" panose="020B0604030504040204" pitchFamily="34" charset="-120"/>
                        </a:rPr>
                        <a:t>​</a:t>
                      </a:r>
                      <a:endParaRPr lang="af-ZA" altLang="zh-TW" b="1">
                        <a:solidFill>
                          <a:schemeClr val="tx1"/>
                        </a:solidFill>
                        <a:effectLst/>
                        <a:latin typeface="Microsoft JhengHei" panose="020B0604030504040204" pitchFamily="34" charset="-120"/>
                        <a:ea typeface="Microsoft JhengHei" panose="020B0604030504040204" pitchFamily="34" charset="-120"/>
                      </a:endParaRPr>
                    </a:p>
                  </a:txBody>
                  <a:tcPr>
                    <a:solidFill>
                      <a:srgbClr val="07D9B2"/>
                    </a:solidFill>
                  </a:tcPr>
                </a:tc>
                <a:tc>
                  <a:txBody>
                    <a:bodyPr/>
                    <a:lstStyle/>
                    <a:p>
                      <a:pPr algn="ctr" fontAlgn="base"/>
                      <a:r>
                        <a:rPr lang="zh-CN" altLang="en-US" sz="1600" b="1">
                          <a:solidFill>
                            <a:schemeClr val="tx1"/>
                          </a:solidFill>
                          <a:effectLst/>
                          <a:latin typeface="Microsoft JhengHei" panose="020B0604030504040204" pitchFamily="34" charset="-120"/>
                          <a:ea typeface="Microsoft JhengHei" panose="020B0604030504040204" pitchFamily="34" charset="-120"/>
                        </a:rPr>
                        <a:t>目的端檔案大小</a:t>
                      </a:r>
                      <a:endParaRPr lang="af-ZA" altLang="zh-TW" b="1">
                        <a:solidFill>
                          <a:schemeClr val="tx1"/>
                        </a:solidFill>
                        <a:effectLst/>
                        <a:latin typeface="Microsoft JhengHei" panose="020B0604030504040204" pitchFamily="34" charset="-120"/>
                        <a:ea typeface="Microsoft JhengHei" panose="020B0604030504040204" pitchFamily="34" charset="-120"/>
                      </a:endParaRPr>
                    </a:p>
                  </a:txBody>
                  <a:tcPr>
                    <a:solidFill>
                      <a:srgbClr val="07D9B2"/>
                    </a:solidFill>
                  </a:tcPr>
                </a:tc>
                <a:tc>
                  <a:txBody>
                    <a:bodyPr/>
                    <a:lstStyle/>
                    <a:p>
                      <a:pPr algn="ctr" fontAlgn="base"/>
                      <a:r>
                        <a:rPr lang="zh-CN" altLang="en-US" sz="1600" b="1">
                          <a:solidFill>
                            <a:schemeClr val="tx1"/>
                          </a:solidFill>
                          <a:effectLst/>
                          <a:latin typeface="Microsoft JhengHei" panose="020B0604030504040204" pitchFamily="34" charset="-120"/>
                          <a:ea typeface="Microsoft JhengHei" panose="020B0604030504040204" pitchFamily="34" charset="-120"/>
                        </a:rPr>
                        <a:t>可還原版本數</a:t>
                      </a:r>
                      <a:endParaRPr lang="af-ZA" altLang="zh-TW" b="1">
                        <a:solidFill>
                          <a:schemeClr val="tx1"/>
                        </a:solidFill>
                        <a:effectLst/>
                        <a:latin typeface="Microsoft JhengHei" panose="020B0604030504040204" pitchFamily="34" charset="-120"/>
                        <a:ea typeface="Microsoft JhengHei" panose="020B0604030504040204" pitchFamily="34" charset="-120"/>
                      </a:endParaRPr>
                    </a:p>
                  </a:txBody>
                  <a:tcPr>
                    <a:solidFill>
                      <a:srgbClr val="07D9B2"/>
                    </a:solidFill>
                  </a:tcPr>
                </a:tc>
                <a:extLst>
                  <a:ext uri="{0D108BD9-81ED-4DB2-BD59-A6C34878D82A}">
                    <a16:rowId xmlns:a16="http://schemas.microsoft.com/office/drawing/2014/main" val="605794418"/>
                  </a:ext>
                </a:extLst>
              </a:tr>
              <a:tr h="400050">
                <a:tc>
                  <a:txBody>
                    <a:bodyPr/>
                    <a:lstStyle/>
                    <a:p>
                      <a:pPr algn="ctr" fontAlgn="base"/>
                      <a:r>
                        <a:rPr lang="en-US" sz="1600" b="1">
                          <a:effectLst/>
                          <a:latin typeface="Microsoft JhengHei" panose="020B0604030504040204" pitchFamily="34" charset="-120"/>
                          <a:ea typeface="Microsoft JhengHei" panose="020B0604030504040204" pitchFamily="34" charset="-120"/>
                        </a:rPr>
                        <a:t>1</a:t>
                      </a:r>
                      <a:r>
                        <a:rPr lang="en-US" sz="1600" b="1" baseline="30000">
                          <a:effectLst/>
                          <a:latin typeface="Microsoft JhengHei" panose="020B0604030504040204" pitchFamily="34" charset="-120"/>
                          <a:ea typeface="Microsoft JhengHei" panose="020B0604030504040204" pitchFamily="34" charset="-120"/>
                        </a:rPr>
                        <a:t>st</a:t>
                      </a:r>
                      <a:r>
                        <a:rPr lang="en-US" sz="1600" b="1">
                          <a:effectLst/>
                          <a:latin typeface="Microsoft JhengHei" panose="020B0604030504040204" pitchFamily="34" charset="-120"/>
                          <a:ea typeface="Microsoft JhengHei" panose="020B0604030504040204" pitchFamily="34" charset="-120"/>
                        </a:rPr>
                        <a:t> </a:t>
                      </a:r>
                      <a:r>
                        <a:rPr lang="zh-CN" altLang="en-US" sz="1600" b="1">
                          <a:effectLst/>
                          <a:latin typeface="Microsoft JhengHei" panose="020B0604030504040204" pitchFamily="34" charset="-120"/>
                          <a:ea typeface="Microsoft JhengHei" panose="020B0604030504040204" pitchFamily="34" charset="-120"/>
                        </a:rPr>
                        <a:t>備份</a:t>
                      </a:r>
                      <a:r>
                        <a:rPr lang="en-US" sz="1600" b="1">
                          <a:effectLst/>
                          <a:latin typeface="Microsoft JhengHei" panose="020B0604030504040204" pitchFamily="34" charset="-120"/>
                          <a:ea typeface="Microsoft JhengHei" panose="020B0604030504040204" pitchFamily="34" charset="-120"/>
                        </a:rPr>
                        <a:t>​</a:t>
                      </a:r>
                      <a:endParaRPr lang="en-US" b="1">
                        <a:effectLst/>
                        <a:latin typeface="Microsoft JhengHei" panose="020B0604030504040204" pitchFamily="34" charset="-120"/>
                        <a:ea typeface="Microsoft JhengHei" panose="020B0604030504040204" pitchFamily="34" charset="-120"/>
                      </a:endParaRPr>
                    </a:p>
                  </a:txBody>
                  <a:tcPr anchor="ctr">
                    <a:solidFill>
                      <a:schemeClr val="bg1">
                        <a:lumMod val="75000"/>
                      </a:schemeClr>
                    </a:solidFill>
                  </a:tcPr>
                </a:tc>
                <a:tc>
                  <a:txBody>
                    <a:bodyPr/>
                    <a:lstStyle/>
                    <a:p>
                      <a:pPr algn="ctr" fontAlgn="base"/>
                      <a:r>
                        <a:rPr lang="af-ZA" sz="1600">
                          <a:effectLst/>
                          <a:latin typeface="Microsoft JhengHei" panose="020B0604030504040204" pitchFamily="34" charset="-120"/>
                          <a:ea typeface="Microsoft JhengHei" panose="020B0604030504040204" pitchFamily="34" charset="-120"/>
                        </a:rPr>
                        <a:t>15.48GB</a:t>
                      </a:r>
                      <a:r>
                        <a:rPr lang="af-ZA" altLang="zh-TW" sz="1600">
                          <a:effectLst/>
                          <a:latin typeface="Microsoft JhengHei" panose="020B0604030504040204" pitchFamily="34" charset="-120"/>
                          <a:ea typeface="Microsoft JhengHei" panose="020B0604030504040204" pitchFamily="34" charset="-120"/>
                        </a:rPr>
                        <a:t>​</a:t>
                      </a:r>
                      <a:endParaRPr lang="af-ZA" altLang="zh-TW">
                        <a:effectLst/>
                        <a:latin typeface="Microsoft JhengHei" panose="020B0604030504040204" pitchFamily="34" charset="-120"/>
                        <a:ea typeface="Microsoft JhengHei" panose="020B0604030504040204" pitchFamily="34" charset="-120"/>
                      </a:endParaRPr>
                    </a:p>
                  </a:txBody>
                  <a:tcPr anchor="ctr">
                    <a:solidFill>
                      <a:schemeClr val="bg1">
                        <a:lumMod val="75000"/>
                      </a:schemeClr>
                    </a:solidFill>
                  </a:tcPr>
                </a:tc>
                <a:tc>
                  <a:txBody>
                    <a:bodyPr/>
                    <a:lstStyle/>
                    <a:p>
                      <a:pPr algn="ctr" fontAlgn="base"/>
                      <a:r>
                        <a:rPr lang="af-ZA" sz="1600">
                          <a:effectLst/>
                          <a:latin typeface="Microsoft JhengHei" panose="020B0604030504040204" pitchFamily="34" charset="-120"/>
                          <a:ea typeface="Microsoft JhengHei" panose="020B0604030504040204" pitchFamily="34" charset="-120"/>
                        </a:rPr>
                        <a:t>7.59 GB​</a:t>
                      </a:r>
                      <a:endParaRPr lang="af-ZA">
                        <a:effectLst/>
                        <a:latin typeface="Microsoft JhengHei" panose="020B0604030504040204" pitchFamily="34" charset="-120"/>
                        <a:ea typeface="Microsoft JhengHei" panose="020B0604030504040204" pitchFamily="34" charset="-120"/>
                      </a:endParaRPr>
                    </a:p>
                  </a:txBody>
                  <a:tcPr anchor="ctr">
                    <a:solidFill>
                      <a:schemeClr val="bg1">
                        <a:lumMod val="75000"/>
                      </a:schemeClr>
                    </a:solidFill>
                  </a:tcPr>
                </a:tc>
                <a:tc>
                  <a:txBody>
                    <a:bodyPr/>
                    <a:lstStyle/>
                    <a:p>
                      <a:pPr algn="ctr" fontAlgn="base"/>
                      <a:r>
                        <a:rPr lang="en-US" sz="1600">
                          <a:effectLst/>
                          <a:latin typeface="Microsoft JhengHei" panose="020B0604030504040204" pitchFamily="34" charset="-120"/>
                          <a:ea typeface="Microsoft JhengHei" panose="020B0604030504040204" pitchFamily="34" charset="-120"/>
                        </a:rPr>
                        <a:t>1​</a:t>
                      </a:r>
                      <a:endParaRPr lang="en-US">
                        <a:effectLst/>
                        <a:latin typeface="Microsoft JhengHei" panose="020B0604030504040204" pitchFamily="34" charset="-120"/>
                        <a:ea typeface="Microsoft JhengHei" panose="020B0604030504040204" pitchFamily="34" charset="-120"/>
                      </a:endParaRPr>
                    </a:p>
                  </a:txBody>
                  <a:tcPr anchor="ctr">
                    <a:solidFill>
                      <a:schemeClr val="bg1">
                        <a:lumMod val="75000"/>
                      </a:schemeClr>
                    </a:solidFill>
                  </a:tcPr>
                </a:tc>
                <a:extLst>
                  <a:ext uri="{0D108BD9-81ED-4DB2-BD59-A6C34878D82A}">
                    <a16:rowId xmlns:a16="http://schemas.microsoft.com/office/drawing/2014/main" val="489371703"/>
                  </a:ext>
                </a:extLst>
              </a:tr>
              <a:tr h="400050">
                <a:tc>
                  <a:txBody>
                    <a:bodyPr/>
                    <a:lstStyle/>
                    <a:p>
                      <a:pPr algn="ctr" fontAlgn="base"/>
                      <a:r>
                        <a:rPr lang="en-US" altLang="zh-TW" sz="1600" b="1">
                          <a:effectLst/>
                          <a:latin typeface="Microsoft JhengHei" panose="020B0604030504040204" pitchFamily="34" charset="-120"/>
                          <a:ea typeface="Microsoft JhengHei" panose="020B0604030504040204" pitchFamily="34" charset="-120"/>
                        </a:rPr>
                        <a:t>2</a:t>
                      </a:r>
                      <a:r>
                        <a:rPr lang="en-US" altLang="zh-TW" sz="1600" b="1" baseline="30000">
                          <a:effectLst/>
                          <a:latin typeface="Microsoft JhengHei" panose="020B0604030504040204" pitchFamily="34" charset="-120"/>
                          <a:ea typeface="Microsoft JhengHei" panose="020B0604030504040204" pitchFamily="34" charset="-120"/>
                        </a:rPr>
                        <a:t>nd</a:t>
                      </a:r>
                      <a:r>
                        <a:rPr lang="zh-TW" altLang="en-US" sz="1600" b="1">
                          <a:effectLst/>
                          <a:latin typeface="Microsoft JhengHei" panose="020B0604030504040204" pitchFamily="34" charset="-120"/>
                          <a:ea typeface="Microsoft JhengHei" panose="020B0604030504040204" pitchFamily="34" charset="-120"/>
                        </a:rPr>
                        <a:t> 備份</a:t>
                      </a:r>
                      <a:endParaRPr lang="en-US" b="1">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tc>
                  <a:txBody>
                    <a:bodyPr/>
                    <a:lstStyle/>
                    <a:p>
                      <a:pPr algn="ctr" fontAlgn="base"/>
                      <a:r>
                        <a:rPr lang="af-ZA" sz="1600">
                          <a:effectLst/>
                          <a:latin typeface="Microsoft JhengHei" panose="020B0604030504040204" pitchFamily="34" charset="-120"/>
                          <a:ea typeface="Microsoft JhengHei" panose="020B0604030504040204" pitchFamily="34" charset="-120"/>
                        </a:rPr>
                        <a:t>15.49GB</a:t>
                      </a:r>
                      <a:r>
                        <a:rPr lang="af-ZA" altLang="zh-TW" sz="1600">
                          <a:effectLst/>
                          <a:latin typeface="Microsoft JhengHei" panose="020B0604030504040204" pitchFamily="34" charset="-120"/>
                          <a:ea typeface="Microsoft JhengHei" panose="020B0604030504040204" pitchFamily="34" charset="-120"/>
                        </a:rPr>
                        <a:t>​</a:t>
                      </a:r>
                      <a:endParaRPr lang="af-ZA" altLang="zh-TW">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tc>
                  <a:txBody>
                    <a:bodyPr/>
                    <a:lstStyle/>
                    <a:p>
                      <a:pPr algn="ctr" fontAlgn="base"/>
                      <a:r>
                        <a:rPr lang="af-ZA" sz="1600">
                          <a:effectLst/>
                          <a:latin typeface="Microsoft JhengHei" panose="020B0604030504040204" pitchFamily="34" charset="-120"/>
                          <a:ea typeface="Microsoft JhengHei" panose="020B0604030504040204" pitchFamily="34" charset="-120"/>
                        </a:rPr>
                        <a:t>7.82 GB​</a:t>
                      </a:r>
                      <a:endParaRPr lang="af-ZA">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tc>
                  <a:txBody>
                    <a:bodyPr/>
                    <a:lstStyle/>
                    <a:p>
                      <a:pPr algn="ctr" fontAlgn="base"/>
                      <a:r>
                        <a:rPr lang="en-US" sz="1600">
                          <a:effectLst/>
                          <a:latin typeface="Microsoft JhengHei" panose="020B0604030504040204" pitchFamily="34" charset="-120"/>
                          <a:ea typeface="Microsoft JhengHei" panose="020B0604030504040204" pitchFamily="34" charset="-120"/>
                        </a:rPr>
                        <a:t>2​</a:t>
                      </a:r>
                      <a:endParaRPr lang="en-US">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extLst>
                  <a:ext uri="{0D108BD9-81ED-4DB2-BD59-A6C34878D82A}">
                    <a16:rowId xmlns:a16="http://schemas.microsoft.com/office/drawing/2014/main" val="157117092"/>
                  </a:ext>
                </a:extLst>
              </a:tr>
            </a:tbl>
          </a:graphicData>
        </a:graphic>
      </p:graphicFrame>
      <p:sp>
        <p:nvSpPr>
          <p:cNvPr id="2" name="Title 1">
            <a:extLst>
              <a:ext uri="{FF2B5EF4-FFF2-40B4-BE49-F238E27FC236}">
                <a16:creationId xmlns:a16="http://schemas.microsoft.com/office/drawing/2014/main" id="{016505A4-75A1-43B2-A349-771C1BCB3A16}"/>
              </a:ext>
            </a:extLst>
          </p:cNvPr>
          <p:cNvSpPr>
            <a:spLocks noGrp="1"/>
          </p:cNvSpPr>
          <p:nvPr>
            <p:ph type="title"/>
          </p:nvPr>
        </p:nvSpPr>
        <p:spPr>
          <a:xfrm>
            <a:off x="512162" y="365125"/>
            <a:ext cx="10515600" cy="1325563"/>
          </a:xfrm>
        </p:spPr>
        <p:txBody>
          <a:bodyPr>
            <a:normAutofit/>
          </a:bodyPr>
          <a:lstStyle/>
          <a:p>
            <a:pPr>
              <a:lnSpc>
                <a:spcPts val="4800"/>
              </a:lnSpc>
            </a:pPr>
            <a:r>
              <a:rPr lang="zh-CN" altLang="en-US"/>
              <a:t>備份要減量，多版本備份也要減量</a:t>
            </a:r>
            <a:endParaRPr lang="zh-TW"/>
          </a:p>
        </p:txBody>
      </p:sp>
      <p:sp>
        <p:nvSpPr>
          <p:cNvPr id="71" name="文字方塊 17">
            <a:extLst>
              <a:ext uri="{FF2B5EF4-FFF2-40B4-BE49-F238E27FC236}">
                <a16:creationId xmlns:a16="http://schemas.microsoft.com/office/drawing/2014/main" id="{B9801AB8-072B-4DC4-9C6A-A12DD584C544}"/>
              </a:ext>
            </a:extLst>
          </p:cNvPr>
          <p:cNvSpPr txBox="1"/>
          <p:nvPr/>
        </p:nvSpPr>
        <p:spPr>
          <a:xfrm>
            <a:off x="2464265" y="3880195"/>
            <a:ext cx="1144884" cy="323165"/>
          </a:xfrm>
          <a:prstGeom prst="rect">
            <a:avLst/>
          </a:prstGeom>
          <a:solidFill>
            <a:srgbClr val="07D9B2"/>
          </a:solid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latin typeface="微軟正黑體"/>
                <a:ea typeface="微軟正黑體"/>
              </a:rPr>
              <a:t>1</a:t>
            </a:r>
            <a:r>
              <a:rPr lang="en-US" altLang="zh-TW" sz="1500" b="1" baseline="30000">
                <a:latin typeface="微軟正黑體"/>
                <a:ea typeface="微軟正黑體"/>
              </a:rPr>
              <a:t>st</a:t>
            </a:r>
            <a:r>
              <a:rPr lang="en-US" altLang="zh-TW" sz="1500" b="1">
                <a:latin typeface="微軟正黑體"/>
                <a:ea typeface="微軟正黑體"/>
              </a:rPr>
              <a:t> </a:t>
            </a:r>
            <a:r>
              <a:rPr lang="zh-CN" altLang="en-US" sz="1500" b="1">
                <a:latin typeface="微軟正黑體"/>
                <a:ea typeface="微軟正黑體"/>
              </a:rPr>
              <a:t>備份</a:t>
            </a:r>
            <a:endParaRPr lang="zh-TW" altLang="en-US" sz="1500" b="1">
              <a:latin typeface="微軟正黑體"/>
              <a:ea typeface="微軟正黑體"/>
            </a:endParaRPr>
          </a:p>
        </p:txBody>
      </p:sp>
      <p:sp>
        <p:nvSpPr>
          <p:cNvPr id="72" name="矩形 25">
            <a:extLst>
              <a:ext uri="{FF2B5EF4-FFF2-40B4-BE49-F238E27FC236}">
                <a16:creationId xmlns:a16="http://schemas.microsoft.com/office/drawing/2014/main" id="{50E217E6-6D03-4F89-A74C-C00DDC291768}"/>
              </a:ext>
            </a:extLst>
          </p:cNvPr>
          <p:cNvSpPr/>
          <p:nvPr/>
        </p:nvSpPr>
        <p:spPr>
          <a:xfrm>
            <a:off x="2302475" y="5892180"/>
            <a:ext cx="7884022" cy="307777"/>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400" b="1">
                <a:solidFill>
                  <a:schemeClr val="accent3">
                    <a:lumMod val="40000"/>
                    <a:lumOff val="60000"/>
                  </a:schemeClr>
                </a:solidFill>
                <a:latin typeface="微軟正黑體"/>
                <a:ea typeface="微軟正黑體"/>
              </a:rPr>
              <a:t>注意：啟用多版本備份同時也會啟用</a:t>
            </a:r>
            <a:r>
              <a:rPr lang="en-US" altLang="zh-TW" sz="1400" b="1" err="1">
                <a:solidFill>
                  <a:schemeClr val="accent3">
                    <a:lumMod val="40000"/>
                    <a:lumOff val="60000"/>
                  </a:schemeClr>
                </a:solidFill>
                <a:latin typeface="微軟正黑體"/>
                <a:ea typeface="微軟正黑體"/>
              </a:rPr>
              <a:t>QuDedup</a:t>
            </a:r>
            <a:r>
              <a:rPr lang="zh-CN" altLang="en-US" sz="1400" b="1">
                <a:solidFill>
                  <a:schemeClr val="accent3">
                    <a:lumMod val="40000"/>
                    <a:lumOff val="60000"/>
                  </a:schemeClr>
                </a:solidFill>
                <a:latin typeface="微軟正黑體"/>
                <a:ea typeface="微軟正黑體"/>
              </a:rPr>
              <a:t>選項</a:t>
            </a:r>
            <a:endParaRPr lang="zh-TW" altLang="en-US" b="1">
              <a:solidFill>
                <a:schemeClr val="accent3">
                  <a:lumMod val="40000"/>
                  <a:lumOff val="60000"/>
                </a:schemeClr>
              </a:solidFill>
              <a:latin typeface="Arial" panose="020B0604020202020204" pitchFamily="34" charset="0"/>
            </a:endParaRPr>
          </a:p>
        </p:txBody>
      </p:sp>
      <p:sp>
        <p:nvSpPr>
          <p:cNvPr id="73" name="文字方塊 4">
            <a:extLst>
              <a:ext uri="{FF2B5EF4-FFF2-40B4-BE49-F238E27FC236}">
                <a16:creationId xmlns:a16="http://schemas.microsoft.com/office/drawing/2014/main" id="{16E923AE-5D94-45C8-9DCC-E3A971287D68}"/>
              </a:ext>
            </a:extLst>
          </p:cNvPr>
          <p:cNvSpPr txBox="1"/>
          <p:nvPr/>
        </p:nvSpPr>
        <p:spPr>
          <a:xfrm>
            <a:off x="1206912" y="2028116"/>
            <a:ext cx="7879616" cy="46166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400">
                <a:solidFill>
                  <a:schemeClr val="bg1"/>
                </a:solidFill>
                <a:latin typeface="微軟正黑體"/>
                <a:ea typeface="微軟正黑體"/>
              </a:rPr>
              <a:t>長時間備份後，多版本備份會佔用大量的儲存空間</a:t>
            </a:r>
            <a:endParaRPr lang="en-US" altLang="zh-TW" sz="2400">
              <a:solidFill>
                <a:schemeClr val="bg1"/>
              </a:solidFill>
              <a:latin typeface="微軟正黑體"/>
              <a:ea typeface="微軟正黑體"/>
            </a:endParaRPr>
          </a:p>
        </p:txBody>
      </p:sp>
      <p:sp>
        <p:nvSpPr>
          <p:cNvPr id="75" name="文字方塊 20">
            <a:extLst>
              <a:ext uri="{FF2B5EF4-FFF2-40B4-BE49-F238E27FC236}">
                <a16:creationId xmlns:a16="http://schemas.microsoft.com/office/drawing/2014/main" id="{D19A452C-F70E-44BA-AB2B-66C67FD77C62}"/>
              </a:ext>
            </a:extLst>
          </p:cNvPr>
          <p:cNvSpPr txBox="1"/>
          <p:nvPr/>
        </p:nvSpPr>
        <p:spPr>
          <a:xfrm>
            <a:off x="1208873" y="2896594"/>
            <a:ext cx="10465635" cy="326500"/>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1700"/>
              </a:lnSpc>
            </a:pPr>
            <a:r>
              <a:rPr lang="zh-TW" altLang="en-US" sz="2400">
                <a:solidFill>
                  <a:schemeClr val="bg1"/>
                </a:solidFill>
                <a:latin typeface="微軟正黑體"/>
                <a:ea typeface="微軟正黑體"/>
              </a:rPr>
              <a:t>利用 Ｑ</a:t>
            </a:r>
            <a:r>
              <a:rPr lang="en-US" altLang="zh-TW" sz="2400" err="1">
                <a:solidFill>
                  <a:schemeClr val="bg1"/>
                </a:solidFill>
                <a:latin typeface="微軟正黑體"/>
                <a:ea typeface="微軟正黑體"/>
              </a:rPr>
              <a:t>uDedup</a:t>
            </a:r>
            <a:r>
              <a:rPr lang="en-US" altLang="zh-TW" sz="2400">
                <a:solidFill>
                  <a:schemeClr val="bg1"/>
                </a:solidFill>
                <a:latin typeface="微軟正黑體"/>
                <a:ea typeface="微軟正黑體"/>
              </a:rPr>
              <a:t> </a:t>
            </a:r>
            <a:r>
              <a:rPr lang="zh-CN" altLang="en-US" sz="2400">
                <a:solidFill>
                  <a:schemeClr val="bg1"/>
                </a:solidFill>
                <a:latin typeface="微軟正黑體"/>
                <a:ea typeface="微軟正黑體"/>
              </a:rPr>
              <a:t>完成跨檔案及跨本版備份的重複資料刪除，節省數倍空間！</a:t>
            </a:r>
            <a:endParaRPr lang="en-US" altLang="zh-TW" sz="2400">
              <a:solidFill>
                <a:schemeClr val="bg1"/>
              </a:solidFill>
              <a:latin typeface="微軟正黑體"/>
              <a:ea typeface="微軟正黑體"/>
            </a:endParaRPr>
          </a:p>
        </p:txBody>
      </p:sp>
      <p:sp>
        <p:nvSpPr>
          <p:cNvPr id="76" name="橢圓 24">
            <a:extLst>
              <a:ext uri="{FF2B5EF4-FFF2-40B4-BE49-F238E27FC236}">
                <a16:creationId xmlns:a16="http://schemas.microsoft.com/office/drawing/2014/main" id="{29C5C73D-2235-4384-B031-1AFE1FDC97C4}"/>
              </a:ext>
            </a:extLst>
          </p:cNvPr>
          <p:cNvSpPr/>
          <p:nvPr/>
        </p:nvSpPr>
        <p:spPr>
          <a:xfrm>
            <a:off x="517492" y="2650842"/>
            <a:ext cx="696036" cy="69603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3200">
              <a:latin typeface="Arial" panose="020B0604020202020204" pitchFamily="34" charset="0"/>
            </a:endParaRPr>
          </a:p>
        </p:txBody>
      </p:sp>
      <p:sp>
        <p:nvSpPr>
          <p:cNvPr id="77" name="矩形 27">
            <a:extLst>
              <a:ext uri="{FF2B5EF4-FFF2-40B4-BE49-F238E27FC236}">
                <a16:creationId xmlns:a16="http://schemas.microsoft.com/office/drawing/2014/main" id="{5E491C21-2EF4-43D2-8705-8B5BFEE1274A}"/>
              </a:ext>
            </a:extLst>
          </p:cNvPr>
          <p:cNvSpPr/>
          <p:nvPr/>
        </p:nvSpPr>
        <p:spPr>
          <a:xfrm>
            <a:off x="347889" y="2662281"/>
            <a:ext cx="1035244" cy="600164"/>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3300">
                <a:solidFill>
                  <a:srgbClr val="090059"/>
                </a:solidFill>
                <a:latin typeface="Arial" panose="020B0604020202020204" pitchFamily="34" charset="0"/>
              </a:rPr>
              <a:t>tip</a:t>
            </a:r>
            <a:endParaRPr lang="zh-TW" altLang="en-US" sz="3300">
              <a:solidFill>
                <a:srgbClr val="090059"/>
              </a:solidFill>
              <a:latin typeface="Arial" panose="020B0604020202020204" pitchFamily="34" charset="0"/>
            </a:endParaRPr>
          </a:p>
        </p:txBody>
      </p:sp>
      <p:sp>
        <p:nvSpPr>
          <p:cNvPr id="79" name="文字方塊 30">
            <a:extLst>
              <a:ext uri="{FF2B5EF4-FFF2-40B4-BE49-F238E27FC236}">
                <a16:creationId xmlns:a16="http://schemas.microsoft.com/office/drawing/2014/main" id="{245BC1CD-68E1-4931-A512-46C01166CE93}"/>
              </a:ext>
            </a:extLst>
          </p:cNvPr>
          <p:cNvSpPr txBox="1"/>
          <p:nvPr/>
        </p:nvSpPr>
        <p:spPr>
          <a:xfrm>
            <a:off x="2440939" y="4497564"/>
            <a:ext cx="1180291" cy="323165"/>
          </a:xfrm>
          <a:prstGeom prst="rect">
            <a:avLst/>
          </a:prstGeom>
          <a:solidFill>
            <a:srgbClr val="07D9B2"/>
          </a:solid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latin typeface="微軟正黑體"/>
                <a:ea typeface="微軟正黑體"/>
              </a:rPr>
              <a:t>2</a:t>
            </a:r>
            <a:r>
              <a:rPr lang="en-US" altLang="zh-TW" sz="1500" b="1" baseline="30000">
                <a:latin typeface="微軟正黑體"/>
                <a:ea typeface="微軟正黑體"/>
              </a:rPr>
              <a:t>nd</a:t>
            </a:r>
            <a:r>
              <a:rPr lang="en-US" altLang="zh-TW" sz="1500" b="1">
                <a:latin typeface="微軟正黑體"/>
                <a:ea typeface="微軟正黑體"/>
              </a:rPr>
              <a:t> </a:t>
            </a:r>
            <a:r>
              <a:rPr lang="zh-CN" altLang="en-US" sz="1500" b="1">
                <a:latin typeface="微軟正黑體"/>
                <a:ea typeface="微軟正黑體"/>
              </a:rPr>
              <a:t>備份</a:t>
            </a:r>
            <a:endParaRPr lang="zh-TW" altLang="en-US" sz="1500" b="1">
              <a:latin typeface="微軟正黑體"/>
              <a:ea typeface="微軟正黑體"/>
            </a:endParaRPr>
          </a:p>
        </p:txBody>
      </p:sp>
      <p:sp>
        <p:nvSpPr>
          <p:cNvPr id="81" name="文字方塊 32">
            <a:extLst>
              <a:ext uri="{FF2B5EF4-FFF2-40B4-BE49-F238E27FC236}">
                <a16:creationId xmlns:a16="http://schemas.microsoft.com/office/drawing/2014/main" id="{0332DAA8-7642-4A6D-B747-841C05F46A14}"/>
              </a:ext>
            </a:extLst>
          </p:cNvPr>
          <p:cNvSpPr txBox="1"/>
          <p:nvPr/>
        </p:nvSpPr>
        <p:spPr>
          <a:xfrm>
            <a:off x="2440939" y="5200464"/>
            <a:ext cx="1180291" cy="323165"/>
          </a:xfrm>
          <a:prstGeom prst="rect">
            <a:avLst/>
          </a:prstGeom>
          <a:solidFill>
            <a:srgbClr val="07D9B2"/>
          </a:solid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latin typeface="微軟正黑體"/>
                <a:ea typeface="微軟正黑體"/>
              </a:rPr>
              <a:t>3</a:t>
            </a:r>
            <a:r>
              <a:rPr lang="en-US" altLang="zh-TW" sz="1500" b="1" baseline="30000">
                <a:latin typeface="微軟正黑體"/>
                <a:ea typeface="微軟正黑體"/>
              </a:rPr>
              <a:t>rd</a:t>
            </a:r>
            <a:r>
              <a:rPr lang="en-US" altLang="zh-TW" sz="1500" b="1">
                <a:latin typeface="微軟正黑體"/>
                <a:ea typeface="微軟正黑體"/>
              </a:rPr>
              <a:t> </a:t>
            </a:r>
            <a:r>
              <a:rPr lang="zh-CN" altLang="en-US" sz="1500" b="1">
                <a:latin typeface="微軟正黑體"/>
                <a:ea typeface="微軟正黑體"/>
              </a:rPr>
              <a:t>備份</a:t>
            </a:r>
            <a:endParaRPr lang="zh-TW" altLang="en-US" sz="1500" b="1">
              <a:latin typeface="微軟正黑體"/>
              <a:ea typeface="微軟正黑體"/>
            </a:endParaRPr>
          </a:p>
        </p:txBody>
      </p:sp>
      <p:pic>
        <p:nvPicPr>
          <p:cNvPr id="82" name="圖片 10">
            <a:extLst>
              <a:ext uri="{FF2B5EF4-FFF2-40B4-BE49-F238E27FC236}">
                <a16:creationId xmlns:a16="http://schemas.microsoft.com/office/drawing/2014/main" id="{711C4D7A-8A36-47AB-908A-B87D69CF0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6522" y="3715088"/>
            <a:ext cx="1278610" cy="2118480"/>
          </a:xfrm>
          <a:prstGeom prst="rect">
            <a:avLst/>
          </a:prstGeom>
          <a:noFill/>
        </p:spPr>
      </p:pic>
      <p:sp>
        <p:nvSpPr>
          <p:cNvPr id="83" name="文字方塊 33">
            <a:extLst>
              <a:ext uri="{FF2B5EF4-FFF2-40B4-BE49-F238E27FC236}">
                <a16:creationId xmlns:a16="http://schemas.microsoft.com/office/drawing/2014/main" id="{36B63220-C26A-4965-8EBB-B7C206078401}"/>
              </a:ext>
            </a:extLst>
          </p:cNvPr>
          <p:cNvSpPr txBox="1"/>
          <p:nvPr/>
        </p:nvSpPr>
        <p:spPr>
          <a:xfrm>
            <a:off x="1015334" y="4505582"/>
            <a:ext cx="1416019" cy="36933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b="1" err="1">
                <a:solidFill>
                  <a:schemeClr val="accent3">
                    <a:lumMod val="40000"/>
                    <a:lumOff val="60000"/>
                  </a:schemeClr>
                </a:solidFill>
                <a:latin typeface="微軟正黑體" panose="020B0604030504040204" pitchFamily="34" charset="-120"/>
                <a:ea typeface="微軟正黑體" panose="020B0604030504040204" pitchFamily="34" charset="-120"/>
              </a:rPr>
              <a:t>QuDedup</a:t>
            </a:r>
            <a:endParaRPr lang="zh-TW" altLang="en-US" b="1">
              <a:solidFill>
                <a:schemeClr val="accent3">
                  <a:lumMod val="40000"/>
                  <a:lumOff val="60000"/>
                </a:schemeClr>
              </a:solidFill>
              <a:latin typeface="微軟正黑體" panose="020B0604030504040204" pitchFamily="34" charset="-120"/>
              <a:ea typeface="微軟正黑體" panose="020B0604030504040204" pitchFamily="34" charset="-120"/>
            </a:endParaRPr>
          </a:p>
        </p:txBody>
      </p:sp>
      <p:sp>
        <p:nvSpPr>
          <p:cNvPr id="85" name="箭號: 弧形左彎 23">
            <a:extLst>
              <a:ext uri="{FF2B5EF4-FFF2-40B4-BE49-F238E27FC236}">
                <a16:creationId xmlns:a16="http://schemas.microsoft.com/office/drawing/2014/main" id="{8BD4DF96-E246-4CB5-9943-F12AE14ECC2D}"/>
              </a:ext>
            </a:extLst>
          </p:cNvPr>
          <p:cNvSpPr/>
          <p:nvPr/>
        </p:nvSpPr>
        <p:spPr>
          <a:xfrm>
            <a:off x="10677242" y="4537753"/>
            <a:ext cx="350520" cy="491752"/>
          </a:xfrm>
          <a:prstGeom prst="curvedLeftArrow">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ndParaRPr>
          </a:p>
        </p:txBody>
      </p:sp>
      <p:sp>
        <p:nvSpPr>
          <p:cNvPr id="86" name="文字方塊 26">
            <a:extLst>
              <a:ext uri="{FF2B5EF4-FFF2-40B4-BE49-F238E27FC236}">
                <a16:creationId xmlns:a16="http://schemas.microsoft.com/office/drawing/2014/main" id="{FFF348C8-153E-41FC-BA1C-DB2ACA38CA39}"/>
              </a:ext>
            </a:extLst>
          </p:cNvPr>
          <p:cNvSpPr txBox="1"/>
          <p:nvPr/>
        </p:nvSpPr>
        <p:spPr>
          <a:xfrm>
            <a:off x="10611418" y="4922088"/>
            <a:ext cx="812800" cy="33855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600" b="1">
                <a:solidFill>
                  <a:srgbClr val="FF0000"/>
                </a:solidFill>
                <a:latin typeface="Arial" panose="020B0604020202020204" pitchFamily="34" charset="0"/>
                <a:cs typeface="Arial" panose="020B0604020202020204" pitchFamily="34" charset="0"/>
              </a:rPr>
              <a:t>1.03x</a:t>
            </a:r>
          </a:p>
        </p:txBody>
      </p:sp>
      <p:sp>
        <p:nvSpPr>
          <p:cNvPr id="87" name="TextBox 7">
            <a:extLst>
              <a:ext uri="{FF2B5EF4-FFF2-40B4-BE49-F238E27FC236}">
                <a16:creationId xmlns:a16="http://schemas.microsoft.com/office/drawing/2014/main" id="{B4A7DE33-ABA1-4C1A-AE55-AD03C25958BA}"/>
              </a:ext>
            </a:extLst>
          </p:cNvPr>
          <p:cNvSpPr txBox="1"/>
          <p:nvPr/>
        </p:nvSpPr>
        <p:spPr>
          <a:xfrm>
            <a:off x="7415116" y="5298012"/>
            <a:ext cx="4904749" cy="292388"/>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300">
                <a:solidFill>
                  <a:schemeClr val="bg1"/>
                </a:solidFill>
                <a:latin typeface="微軟正黑體"/>
                <a:ea typeface="微軟正黑體"/>
              </a:rPr>
              <a:t>註：此數據為虛擬機映像檔進行多版本備份的結果</a:t>
            </a:r>
          </a:p>
        </p:txBody>
      </p:sp>
      <p:pic>
        <p:nvPicPr>
          <p:cNvPr id="88" name="圖片 28">
            <a:extLst>
              <a:ext uri="{FF2B5EF4-FFF2-40B4-BE49-F238E27FC236}">
                <a16:creationId xmlns:a16="http://schemas.microsoft.com/office/drawing/2014/main" id="{BC207325-9713-40B2-B330-C461ED71C2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0028" y="3615673"/>
            <a:ext cx="3443752" cy="2100732"/>
          </a:xfrm>
          <a:prstGeom prst="rect">
            <a:avLst/>
          </a:prstGeom>
        </p:spPr>
      </p:pic>
      <p:sp>
        <p:nvSpPr>
          <p:cNvPr id="89" name="橢圓 5">
            <a:extLst>
              <a:ext uri="{FF2B5EF4-FFF2-40B4-BE49-F238E27FC236}">
                <a16:creationId xmlns:a16="http://schemas.microsoft.com/office/drawing/2014/main" id="{BA8F98EC-54DE-40DB-B362-33D3DD0CD164}"/>
              </a:ext>
            </a:extLst>
          </p:cNvPr>
          <p:cNvSpPr/>
          <p:nvPr/>
        </p:nvSpPr>
        <p:spPr>
          <a:xfrm>
            <a:off x="517492" y="1895532"/>
            <a:ext cx="696036" cy="69603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5400">
                <a:solidFill>
                  <a:srgbClr val="090059"/>
                </a:solidFill>
                <a:latin typeface="Arial" panose="020B0604020202020204" pitchFamily="34" charset="0"/>
              </a:rPr>
              <a:t>!</a:t>
            </a:r>
            <a:endParaRPr lang="zh-TW" altLang="en-US" sz="5400">
              <a:solidFill>
                <a:srgbClr val="090059"/>
              </a:solidFill>
              <a:latin typeface="Arial" panose="020B0604020202020204" pitchFamily="34" charset="0"/>
            </a:endParaRPr>
          </a:p>
        </p:txBody>
      </p:sp>
    </p:spTree>
    <p:extLst>
      <p:ext uri="{BB962C8B-B14F-4D97-AF65-F5344CB8AC3E}">
        <p14:creationId xmlns:p14="http://schemas.microsoft.com/office/powerpoint/2010/main" val="699554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a:extLst>
              <a:ext uri="{FF2B5EF4-FFF2-40B4-BE49-F238E27FC236}">
                <a16:creationId xmlns:a16="http://schemas.microsoft.com/office/drawing/2014/main" id="{3BE3A1FE-DA77-4550-B941-C406D80171B5}"/>
              </a:ext>
            </a:extLst>
          </p:cNvPr>
          <p:cNvSpPr>
            <a:spLocks noGrp="1"/>
          </p:cNvSpPr>
          <p:nvPr>
            <p:ph type="title"/>
          </p:nvPr>
        </p:nvSpPr>
        <p:spPr>
          <a:xfrm>
            <a:off x="450925" y="365125"/>
            <a:ext cx="10515600" cy="1325563"/>
          </a:xfrm>
        </p:spPr>
        <p:txBody>
          <a:bodyPr>
            <a:normAutofit/>
          </a:bodyPr>
          <a:lstStyle/>
          <a:p>
            <a:r>
              <a:rPr lang="zh-TW" altLang="en-US"/>
              <a:t>解析 </a:t>
            </a:r>
            <a:r>
              <a:rPr lang="en-US" altLang="zh-TW"/>
              <a:t>.</a:t>
            </a:r>
            <a:r>
              <a:rPr lang="en-US" altLang="zh-TW" err="1"/>
              <a:t>qdff</a:t>
            </a:r>
            <a:r>
              <a:rPr lang="en-US" altLang="zh-TW"/>
              <a:t> </a:t>
            </a:r>
            <a:r>
              <a:rPr lang="zh-TW" altLang="en-US"/>
              <a:t>檔案格式</a:t>
            </a:r>
          </a:p>
        </p:txBody>
      </p:sp>
      <p:sp>
        <p:nvSpPr>
          <p:cNvPr id="12" name="內容版面配置區 11">
            <a:extLst>
              <a:ext uri="{FF2B5EF4-FFF2-40B4-BE49-F238E27FC236}">
                <a16:creationId xmlns:a16="http://schemas.microsoft.com/office/drawing/2014/main" id="{89648ACD-0C5D-4ABE-912F-7E49AD14BB57}"/>
              </a:ext>
            </a:extLst>
          </p:cNvPr>
          <p:cNvSpPr>
            <a:spLocks noGrp="1"/>
          </p:cNvSpPr>
          <p:nvPr>
            <p:ph idx="1"/>
          </p:nvPr>
        </p:nvSpPr>
        <p:spPr>
          <a:xfrm>
            <a:off x="435023" y="2304502"/>
            <a:ext cx="5003202" cy="2267149"/>
          </a:xfrm>
        </p:spPr>
        <p:txBody>
          <a:bodyPr/>
          <a:lstStyle/>
          <a:p>
            <a:pPr marL="0" indent="0">
              <a:buNone/>
            </a:pPr>
            <a:r>
              <a:rPr lang="zh-TW" altLang="en-US" b="1">
                <a:solidFill>
                  <a:srgbClr val="FF2E8C"/>
                </a:solidFill>
              </a:rPr>
              <a:t>背景知識</a:t>
            </a:r>
          </a:p>
          <a:p>
            <a:r>
              <a:rPr lang="en-US" altLang="zh-TW" sz="2200">
                <a:solidFill>
                  <a:schemeClr val="accent3">
                    <a:lumMod val="40000"/>
                    <a:lumOff val="60000"/>
                  </a:schemeClr>
                </a:solidFill>
              </a:rPr>
              <a:t>QNAP </a:t>
            </a:r>
            <a:r>
              <a:rPr lang="en-US" altLang="zh-TW" sz="2200" err="1">
                <a:solidFill>
                  <a:schemeClr val="accent3">
                    <a:lumMod val="40000"/>
                    <a:lumOff val="60000"/>
                  </a:schemeClr>
                </a:solidFill>
              </a:rPr>
              <a:t>Dedup</a:t>
            </a:r>
            <a:r>
              <a:rPr lang="en-US" altLang="zh-TW" sz="2200">
                <a:solidFill>
                  <a:schemeClr val="accent3">
                    <a:lumMod val="40000"/>
                    <a:lumOff val="60000"/>
                  </a:schemeClr>
                </a:solidFill>
              </a:rPr>
              <a:t> File Format</a:t>
            </a:r>
          </a:p>
          <a:p>
            <a:r>
              <a:rPr lang="zh-TW" altLang="en-US" sz="2200">
                <a:solidFill>
                  <a:schemeClr val="accent3">
                    <a:lumMod val="40000"/>
                    <a:lumOff val="60000"/>
                  </a:schemeClr>
                </a:solidFill>
              </a:rPr>
              <a:t>透過 </a:t>
            </a:r>
            <a:r>
              <a:rPr lang="en-US" altLang="zh-TW" sz="2200" err="1">
                <a:solidFill>
                  <a:schemeClr val="accent3">
                    <a:lumMod val="40000"/>
                    <a:lumOff val="60000"/>
                  </a:schemeClr>
                </a:solidFill>
              </a:rPr>
              <a:t>QuDedup</a:t>
            </a:r>
            <a:r>
              <a:rPr lang="en-US" altLang="zh-TW" sz="2200">
                <a:solidFill>
                  <a:schemeClr val="accent3">
                    <a:lumMod val="40000"/>
                    <a:lumOff val="60000"/>
                  </a:schemeClr>
                </a:solidFill>
              </a:rPr>
              <a:t> </a:t>
            </a:r>
            <a:r>
              <a:rPr lang="zh-TW" altLang="en-US" sz="2200">
                <a:solidFill>
                  <a:schemeClr val="accent3">
                    <a:lumMod val="40000"/>
                    <a:lumOff val="60000"/>
                  </a:schemeClr>
                </a:solidFill>
              </a:rPr>
              <a:t>引擎所產生</a:t>
            </a:r>
          </a:p>
          <a:p>
            <a:r>
              <a:rPr lang="zh-TW" altLang="en-US" sz="2200">
                <a:solidFill>
                  <a:schemeClr val="accent3">
                    <a:lumMod val="40000"/>
                    <a:lumOff val="60000"/>
                  </a:schemeClr>
                </a:solidFill>
              </a:rPr>
              <a:t>檔案需經過還原才能被存取</a:t>
            </a:r>
          </a:p>
          <a:p>
            <a:endParaRPr lang="zh-TW" altLang="en-US"/>
          </a:p>
        </p:txBody>
      </p:sp>
      <p:pic>
        <p:nvPicPr>
          <p:cNvPr id="3" name="Picture 2" descr="A screenshot of a cell phone&#10;&#10;Description generated with very high confidence">
            <a:extLst>
              <a:ext uri="{FF2B5EF4-FFF2-40B4-BE49-F238E27FC236}">
                <a16:creationId xmlns:a16="http://schemas.microsoft.com/office/drawing/2014/main" id="{FB2D7C77-B041-4610-A9BB-DCF3D35938DA}"/>
              </a:ext>
            </a:extLst>
          </p:cNvPr>
          <p:cNvPicPr>
            <a:picLocks noGrp="1" noChangeAspect="1"/>
          </p:cNvPicPr>
          <p:nvPr/>
        </p:nvPicPr>
        <p:blipFill rotWithShape="1">
          <a:blip r:embed="rId3"/>
          <a:srcRect l="333" t="3820"/>
          <a:stretch/>
        </p:blipFill>
        <p:spPr>
          <a:xfrm>
            <a:off x="5077987" y="1982171"/>
            <a:ext cx="6595174" cy="3706944"/>
          </a:xfrm>
          <a:prstGeom prst="rect">
            <a:avLst/>
          </a:prstGeom>
          <a:ln>
            <a:noFill/>
          </a:ln>
        </p:spPr>
      </p:pic>
      <p:sp>
        <p:nvSpPr>
          <p:cNvPr id="4" name="矩形 25">
            <a:extLst>
              <a:ext uri="{FF2B5EF4-FFF2-40B4-BE49-F238E27FC236}">
                <a16:creationId xmlns:a16="http://schemas.microsoft.com/office/drawing/2014/main" id="{2C989098-F0B4-4E5C-AB14-B1025C4530E7}"/>
              </a:ext>
            </a:extLst>
          </p:cNvPr>
          <p:cNvSpPr/>
          <p:nvPr/>
        </p:nvSpPr>
        <p:spPr>
          <a:xfrm>
            <a:off x="5613760" y="4090587"/>
            <a:ext cx="777783" cy="125579"/>
          </a:xfrm>
          <a:prstGeom prst="rect">
            <a:avLst/>
          </a:prstGeom>
          <a:noFill/>
          <a:ln w="28575">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sp>
        <p:nvSpPr>
          <p:cNvPr id="5" name="矩形 26">
            <a:extLst>
              <a:ext uri="{FF2B5EF4-FFF2-40B4-BE49-F238E27FC236}">
                <a16:creationId xmlns:a16="http://schemas.microsoft.com/office/drawing/2014/main" id="{B347928D-FC87-4187-8532-9ADF9715F900}"/>
              </a:ext>
            </a:extLst>
          </p:cNvPr>
          <p:cNvSpPr/>
          <p:nvPr/>
        </p:nvSpPr>
        <p:spPr>
          <a:xfrm>
            <a:off x="6593850" y="2926267"/>
            <a:ext cx="1897286" cy="1002182"/>
          </a:xfrm>
          <a:prstGeom prst="rect">
            <a:avLst/>
          </a:prstGeom>
          <a:noFill/>
          <a:ln w="28575">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cxnSp>
        <p:nvCxnSpPr>
          <p:cNvPr id="9" name="直線接點 27">
            <a:extLst>
              <a:ext uri="{FF2B5EF4-FFF2-40B4-BE49-F238E27FC236}">
                <a16:creationId xmlns:a16="http://schemas.microsoft.com/office/drawing/2014/main" id="{29A10272-3ABD-4C78-912B-26CC69449D49}"/>
              </a:ext>
            </a:extLst>
          </p:cNvPr>
          <p:cNvCxnSpPr>
            <a:cxnSpLocks/>
          </p:cNvCxnSpPr>
          <p:nvPr/>
        </p:nvCxnSpPr>
        <p:spPr>
          <a:xfrm flipV="1">
            <a:off x="6391543" y="3427358"/>
            <a:ext cx="202307" cy="726019"/>
          </a:xfrm>
          <a:prstGeom prst="line">
            <a:avLst/>
          </a:prstGeom>
          <a:ln w="28575">
            <a:solidFill>
              <a:srgbClr val="FF33CC"/>
            </a:solidFill>
          </a:ln>
        </p:spPr>
        <p:style>
          <a:lnRef idx="1">
            <a:schemeClr val="accent1"/>
          </a:lnRef>
          <a:fillRef idx="0">
            <a:schemeClr val="accent1"/>
          </a:fillRef>
          <a:effectRef idx="0">
            <a:schemeClr val="accent1"/>
          </a:effectRef>
          <a:fontRef idx="minor">
            <a:schemeClr val="tx1"/>
          </a:fontRef>
        </p:style>
      </p:cxnSp>
      <p:grpSp>
        <p:nvGrpSpPr>
          <p:cNvPr id="2" name="群組 1">
            <a:extLst>
              <a:ext uri="{FF2B5EF4-FFF2-40B4-BE49-F238E27FC236}">
                <a16:creationId xmlns:a16="http://schemas.microsoft.com/office/drawing/2014/main" id="{B1EAE40A-F06D-4DD4-9715-913642D4635E}"/>
              </a:ext>
            </a:extLst>
          </p:cNvPr>
          <p:cNvGrpSpPr/>
          <p:nvPr/>
        </p:nvGrpSpPr>
        <p:grpSpPr>
          <a:xfrm>
            <a:off x="6445794" y="3973247"/>
            <a:ext cx="2479834" cy="2479834"/>
            <a:chOff x="8345530" y="3759615"/>
            <a:chExt cx="2986477" cy="2986477"/>
          </a:xfrm>
        </p:grpSpPr>
        <p:sp>
          <p:nvSpPr>
            <p:cNvPr id="10" name="橢圓 13">
              <a:extLst>
                <a:ext uri="{FF2B5EF4-FFF2-40B4-BE49-F238E27FC236}">
                  <a16:creationId xmlns:a16="http://schemas.microsoft.com/office/drawing/2014/main" id="{BF8B0B29-1E2F-4474-9AB7-380A5DE302F7}"/>
                </a:ext>
              </a:extLst>
            </p:cNvPr>
            <p:cNvSpPr/>
            <p:nvPr/>
          </p:nvSpPr>
          <p:spPr>
            <a:xfrm>
              <a:off x="8345530" y="3759615"/>
              <a:ext cx="2986477" cy="2986477"/>
            </a:xfrm>
            <a:prstGeom prst="ellipse">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pic>
          <p:nvPicPr>
            <p:cNvPr id="11" name="圖片 14">
              <a:extLst>
                <a:ext uri="{FF2B5EF4-FFF2-40B4-BE49-F238E27FC236}">
                  <a16:creationId xmlns:a16="http://schemas.microsoft.com/office/drawing/2014/main" id="{9E6F9ED3-F8F3-4D38-AAF0-7D8C83FBA9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9250" y="4276567"/>
              <a:ext cx="2121034" cy="2048674"/>
            </a:xfrm>
            <a:prstGeom prst="rect">
              <a:avLst/>
            </a:prstGeom>
          </p:spPr>
        </p:pic>
      </p:grpSp>
    </p:spTree>
    <p:extLst>
      <p:ext uri="{BB962C8B-B14F-4D97-AF65-F5344CB8AC3E}">
        <p14:creationId xmlns:p14="http://schemas.microsoft.com/office/powerpoint/2010/main" val="2803002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D5A20494-A16B-49CC-9BB2-B939CAF33111}"/>
              </a:ext>
            </a:extLst>
          </p:cNvPr>
          <p:cNvSpPr/>
          <p:nvPr/>
        </p:nvSpPr>
        <p:spPr>
          <a:xfrm>
            <a:off x="566833" y="3225766"/>
            <a:ext cx="2177635" cy="349065"/>
          </a:xfrm>
          <a:prstGeom prst="roundRect">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192BBF25-F3B1-47E3-8BDC-B837B31607FE}"/>
              </a:ext>
            </a:extLst>
          </p:cNvPr>
          <p:cNvSpPr/>
          <p:nvPr/>
        </p:nvSpPr>
        <p:spPr>
          <a:xfrm>
            <a:off x="573954" y="2092332"/>
            <a:ext cx="2177635" cy="311695"/>
          </a:xfrm>
          <a:prstGeom prst="roundRect">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DCAA4BB2-6BB2-4F47-807F-94FCDD0A589B}"/>
              </a:ext>
            </a:extLst>
          </p:cNvPr>
          <p:cNvSpPr>
            <a:spLocks noGrp="1"/>
          </p:cNvSpPr>
          <p:nvPr>
            <p:ph type="title"/>
          </p:nvPr>
        </p:nvSpPr>
        <p:spPr>
          <a:xfrm>
            <a:off x="503584" y="365125"/>
            <a:ext cx="10919791" cy="1325563"/>
          </a:xfrm>
        </p:spPr>
        <p:txBody>
          <a:bodyPr>
            <a:normAutofit/>
          </a:bodyPr>
          <a:lstStyle/>
          <a:p>
            <a:pPr>
              <a:lnSpc>
                <a:spcPts val="4800"/>
              </a:lnSpc>
            </a:pPr>
            <a:r>
              <a:rPr lang="en-US" altLang="zh-TW" err="1"/>
              <a:t>QuDedup</a:t>
            </a:r>
            <a:r>
              <a:rPr lang="en-US" altLang="zh-TW"/>
              <a:t> Extract Tool </a:t>
            </a:r>
            <a:br>
              <a:rPr lang="en-US" altLang="zh-TW"/>
            </a:br>
            <a:r>
              <a:rPr lang="zh-CN" altLang="en-US"/>
              <a:t>讓</a:t>
            </a:r>
            <a:r>
              <a:rPr lang="en-US" altLang="zh-CN"/>
              <a:t> .</a:t>
            </a:r>
            <a:r>
              <a:rPr lang="en-US" altLang="zh-CN" err="1"/>
              <a:t>qdff</a:t>
            </a:r>
            <a:r>
              <a:rPr lang="en-US" altLang="zh-CN"/>
              <a:t> </a:t>
            </a:r>
            <a:r>
              <a:rPr lang="zh-CN" altLang="en-US"/>
              <a:t>還原不受限</a:t>
            </a:r>
            <a:endParaRPr lang="zh-TW"/>
          </a:p>
        </p:txBody>
      </p:sp>
      <p:sp>
        <p:nvSpPr>
          <p:cNvPr id="5" name="內容版面配置區 2">
            <a:extLst>
              <a:ext uri="{FF2B5EF4-FFF2-40B4-BE49-F238E27FC236}">
                <a16:creationId xmlns:a16="http://schemas.microsoft.com/office/drawing/2014/main" id="{7B1D54BA-F90D-466A-BDF7-1EE39A3BF92E}"/>
              </a:ext>
            </a:extLst>
          </p:cNvPr>
          <p:cNvSpPr>
            <a:spLocks noGrp="1"/>
          </p:cNvSpPr>
          <p:nvPr/>
        </p:nvSpPr>
        <p:spPr>
          <a:xfrm>
            <a:off x="695225" y="2092974"/>
            <a:ext cx="6664669" cy="466275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2000" b="1">
                <a:solidFill>
                  <a:schemeClr val="bg1"/>
                </a:solidFill>
                <a:latin typeface="Arial"/>
                <a:ea typeface="微軟正黑體"/>
                <a:cs typeface="Arial"/>
              </a:rPr>
              <a:t>資料減量後遺症</a:t>
            </a:r>
            <a:endParaRPr lang="en-US" altLang="zh-TW" sz="1800">
              <a:latin typeface="Arial"/>
              <a:ea typeface="微軟正黑體"/>
              <a:cs typeface="Arial"/>
            </a:endParaRPr>
          </a:p>
          <a:p>
            <a:pPr marL="215900" indent="-215900"/>
            <a:r>
              <a:rPr lang="zh-CN" altLang="en-US" sz="1800">
                <a:solidFill>
                  <a:schemeClr val="accent3">
                    <a:lumMod val="40000"/>
                    <a:lumOff val="60000"/>
                  </a:schemeClr>
                </a:solidFill>
                <a:latin typeface="Arial"/>
                <a:ea typeface="微軟正黑體"/>
                <a:cs typeface="Arial"/>
              </a:rPr>
              <a:t>備份檔案需</a:t>
            </a:r>
            <a:r>
              <a:rPr lang="zh-CN" altLang="en-US" sz="1800" b="1">
                <a:solidFill>
                  <a:srgbClr val="FF2E8C"/>
                </a:solidFill>
                <a:latin typeface="Arial"/>
                <a:ea typeface="微軟正黑體"/>
                <a:cs typeface="Arial"/>
              </a:rPr>
              <a:t>還原</a:t>
            </a:r>
            <a:r>
              <a:rPr lang="zh-CN" altLang="en-US" sz="1800">
                <a:solidFill>
                  <a:schemeClr val="accent3">
                    <a:lumMod val="40000"/>
                    <a:lumOff val="60000"/>
                  </a:schemeClr>
                </a:solidFill>
                <a:latin typeface="Arial"/>
                <a:ea typeface="微軟正黑體"/>
                <a:cs typeface="Arial"/>
              </a:rPr>
              <a:t>後才能存取</a:t>
            </a:r>
            <a:endParaRPr lang="zh-TW" altLang="en-US" sz="1800">
              <a:solidFill>
                <a:schemeClr val="accent3">
                  <a:lumMod val="40000"/>
                  <a:lumOff val="60000"/>
                </a:schemeClr>
              </a:solidFill>
              <a:latin typeface="Arial"/>
              <a:ea typeface="微軟正黑體"/>
              <a:cs typeface="Arial"/>
            </a:endParaRPr>
          </a:p>
          <a:p>
            <a:pPr marL="0" indent="0">
              <a:lnSpc>
                <a:spcPts val="2100"/>
              </a:lnSpc>
              <a:buNone/>
            </a:pPr>
            <a:endParaRPr lang="en-US" altLang="zh-TW" sz="2000" b="1">
              <a:solidFill>
                <a:schemeClr val="bg1"/>
              </a:solidFill>
              <a:ea typeface="微軟正黑體"/>
              <a:cs typeface="Calibri"/>
            </a:endParaRPr>
          </a:p>
          <a:p>
            <a:pPr marL="0" indent="0">
              <a:lnSpc>
                <a:spcPts val="2100"/>
              </a:lnSpc>
              <a:buNone/>
            </a:pPr>
            <a:r>
              <a:rPr lang="zh-TW" altLang="en-US" sz="2000" b="1">
                <a:solidFill>
                  <a:schemeClr val="bg1"/>
                </a:solidFill>
                <a:ea typeface="微軟正黑體"/>
              </a:rPr>
              <a:t>三大優勢</a:t>
            </a:r>
            <a:endParaRPr lang="en-US" altLang="zh-TW" sz="2000" b="1">
              <a:solidFill>
                <a:schemeClr val="bg1"/>
              </a:solidFill>
              <a:ea typeface="微軟正黑體"/>
            </a:endParaRPr>
          </a:p>
          <a:p>
            <a:pPr marL="0" indent="0">
              <a:lnSpc>
                <a:spcPts val="2100"/>
              </a:lnSpc>
              <a:buNone/>
            </a:pPr>
            <a:r>
              <a:rPr lang="zh-TW" altLang="en-US" sz="2000" b="1">
                <a:solidFill>
                  <a:srgbClr val="FF2E8C"/>
                </a:solidFill>
                <a:ea typeface="微軟正黑體"/>
              </a:rPr>
              <a:t>檔案隨處還原</a:t>
            </a:r>
            <a:endParaRPr lang="en-US" altLang="zh-TW" sz="2000" b="1">
              <a:solidFill>
                <a:srgbClr val="FF33CC"/>
              </a:solidFill>
              <a:ea typeface="新細明體"/>
              <a:cs typeface="Calibri"/>
            </a:endParaRPr>
          </a:p>
          <a:p>
            <a:pPr marL="215900" lvl="1" indent="-215900"/>
            <a:r>
              <a:rPr lang="zh-TW" altLang="en-US" sz="1800">
                <a:solidFill>
                  <a:schemeClr val="accent3">
                    <a:lumMod val="40000"/>
                    <a:lumOff val="60000"/>
                  </a:schemeClr>
                </a:solidFill>
                <a:latin typeface="Arial"/>
                <a:ea typeface="微軟正黑體"/>
                <a:cs typeface="Arial"/>
              </a:rPr>
              <a:t>支援多平台 (</a:t>
            </a:r>
            <a:r>
              <a:rPr lang="en-US" altLang="zh-TW" sz="1800">
                <a:solidFill>
                  <a:schemeClr val="accent3">
                    <a:lumMod val="40000"/>
                    <a:lumOff val="60000"/>
                  </a:schemeClr>
                </a:solidFill>
                <a:latin typeface="Arial"/>
                <a:ea typeface="微軟正黑體"/>
                <a:cs typeface="Arial"/>
              </a:rPr>
              <a:t>Windows / Mac / Linux(Ubuntu))</a:t>
            </a:r>
            <a:endParaRPr lang="zh-TW" altLang="en-US" sz="1800">
              <a:solidFill>
                <a:schemeClr val="accent3">
                  <a:lumMod val="40000"/>
                  <a:lumOff val="60000"/>
                </a:schemeClr>
              </a:solidFill>
              <a:latin typeface="Arial"/>
              <a:ea typeface="微軟正黑體"/>
              <a:cs typeface="Arial"/>
            </a:endParaRPr>
          </a:p>
          <a:p>
            <a:pPr marL="0" indent="0">
              <a:buNone/>
            </a:pPr>
            <a:r>
              <a:rPr lang="zh-TW" altLang="en-US" sz="2000" b="1">
                <a:solidFill>
                  <a:srgbClr val="FF2E8C"/>
                </a:solidFill>
                <a:latin typeface="Arial"/>
                <a:ea typeface="微軟正黑體"/>
                <a:cs typeface="Arial"/>
              </a:rPr>
              <a:t>檔案預覽</a:t>
            </a:r>
            <a:endParaRPr lang="en-US" altLang="zh-TW" sz="2000" b="1">
              <a:solidFill>
                <a:srgbClr val="FF33CC"/>
              </a:solidFill>
              <a:latin typeface="Arial"/>
              <a:ea typeface="新細明體"/>
              <a:cs typeface="Arial"/>
            </a:endParaRPr>
          </a:p>
          <a:p>
            <a:pPr marL="215900" lvl="1" indent="-215900"/>
            <a:r>
              <a:rPr lang="zh-CN" altLang="en-US" sz="1800">
                <a:solidFill>
                  <a:schemeClr val="accent3">
                    <a:lumMod val="40000"/>
                    <a:lumOff val="60000"/>
                  </a:schemeClr>
                </a:solidFill>
                <a:latin typeface="Arial"/>
                <a:ea typeface="微軟正黑體"/>
                <a:cs typeface="Arial"/>
              </a:rPr>
              <a:t>多版本備份</a:t>
            </a:r>
            <a:endParaRPr lang="en-US" altLang="zh-TW" sz="1800">
              <a:solidFill>
                <a:schemeClr val="accent3">
                  <a:lumMod val="40000"/>
                  <a:lumOff val="60000"/>
                </a:schemeClr>
              </a:solidFill>
              <a:latin typeface="Arial"/>
              <a:ea typeface="微軟正黑體"/>
              <a:cs typeface="Arial"/>
            </a:endParaRPr>
          </a:p>
          <a:p>
            <a:pPr marL="215900" lvl="1" indent="-215900"/>
            <a:r>
              <a:rPr lang="zh-CN" altLang="en-US" sz="1800">
                <a:solidFill>
                  <a:schemeClr val="accent3">
                    <a:lumMod val="40000"/>
                    <a:lumOff val="60000"/>
                  </a:schemeClr>
                </a:solidFill>
                <a:latin typeface="Arial"/>
                <a:ea typeface="微軟正黑體"/>
                <a:cs typeface="Arial"/>
              </a:rPr>
              <a:t>加密備份檔</a:t>
            </a:r>
            <a:endParaRPr lang="en-US" altLang="zh-TW" sz="1800">
              <a:solidFill>
                <a:schemeClr val="accent3">
                  <a:lumMod val="40000"/>
                  <a:lumOff val="60000"/>
                </a:schemeClr>
              </a:solidFill>
              <a:latin typeface="Arial" panose="020B0604020202020204" pitchFamily="34" charset="0"/>
              <a:ea typeface="微軟正黑體"/>
              <a:cs typeface="Arial" panose="020B0604020202020204" pitchFamily="34" charset="0"/>
            </a:endParaRPr>
          </a:p>
          <a:p>
            <a:pPr marL="0" indent="0">
              <a:buNone/>
            </a:pPr>
            <a:r>
              <a:rPr lang="zh-TW" altLang="en-US" sz="2000" b="1">
                <a:solidFill>
                  <a:srgbClr val="FF2E8C"/>
                </a:solidFill>
                <a:latin typeface="Arial"/>
                <a:ea typeface="微軟正黑體"/>
                <a:cs typeface="Arial"/>
              </a:rPr>
              <a:t>精細還原</a:t>
            </a:r>
            <a:endParaRPr lang="zh-TW" altLang="en-US" sz="2000" b="1">
              <a:solidFill>
                <a:srgbClr val="FF33CC"/>
              </a:solidFill>
              <a:latin typeface="Arial"/>
              <a:cs typeface="Arial"/>
            </a:endParaRPr>
          </a:p>
          <a:p>
            <a:pPr marL="215900" lvl="1" indent="-215900"/>
            <a:r>
              <a:rPr lang="zh-CN" altLang="en-US" sz="1800">
                <a:solidFill>
                  <a:schemeClr val="accent3">
                    <a:lumMod val="40000"/>
                    <a:lumOff val="60000"/>
                  </a:schemeClr>
                </a:solidFill>
                <a:latin typeface="Arial"/>
                <a:ea typeface="微軟正黑體"/>
                <a:cs typeface="Arial"/>
              </a:rPr>
              <a:t>備份檔案可支援單資料夾、單檔還原</a:t>
            </a:r>
            <a:endParaRPr lang="en-US" altLang="zh-TW" sz="1800">
              <a:solidFill>
                <a:schemeClr val="accent3">
                  <a:lumMod val="40000"/>
                  <a:lumOff val="60000"/>
                </a:schemeClr>
              </a:solidFill>
              <a:latin typeface="Arial"/>
              <a:ea typeface="微軟正黑體"/>
              <a:cs typeface="Arial"/>
            </a:endParaRPr>
          </a:p>
        </p:txBody>
      </p:sp>
      <p:pic>
        <p:nvPicPr>
          <p:cNvPr id="6" name="圖片 11">
            <a:extLst>
              <a:ext uri="{FF2B5EF4-FFF2-40B4-BE49-F238E27FC236}">
                <a16:creationId xmlns:a16="http://schemas.microsoft.com/office/drawing/2014/main" id="{A6588F03-8238-49B9-9918-C5FA62C74CF0}"/>
              </a:ext>
            </a:extLst>
          </p:cNvPr>
          <p:cNvPicPr>
            <a:picLocks noChangeAspect="1"/>
          </p:cNvPicPr>
          <p:nvPr/>
        </p:nvPicPr>
        <p:blipFill>
          <a:blip r:embed="rId3"/>
          <a:stretch>
            <a:fillRect/>
          </a:stretch>
        </p:blipFill>
        <p:spPr>
          <a:xfrm>
            <a:off x="6363616" y="2812682"/>
            <a:ext cx="4517226" cy="2660993"/>
          </a:xfrm>
          <a:prstGeom prst="rect">
            <a:avLst/>
          </a:prstGeom>
          <a:ln>
            <a:noFill/>
          </a:ln>
        </p:spPr>
      </p:pic>
      <p:grpSp>
        <p:nvGrpSpPr>
          <p:cNvPr id="3" name="群組 2">
            <a:extLst>
              <a:ext uri="{FF2B5EF4-FFF2-40B4-BE49-F238E27FC236}">
                <a16:creationId xmlns:a16="http://schemas.microsoft.com/office/drawing/2014/main" id="{DF39893F-311E-498C-886D-8CDB86DD5B12}"/>
              </a:ext>
            </a:extLst>
          </p:cNvPr>
          <p:cNvGrpSpPr/>
          <p:nvPr/>
        </p:nvGrpSpPr>
        <p:grpSpPr>
          <a:xfrm>
            <a:off x="7325226" y="1117356"/>
            <a:ext cx="4054379" cy="4163041"/>
            <a:chOff x="7698205" y="1530440"/>
            <a:chExt cx="4054379" cy="4163041"/>
          </a:xfrm>
        </p:grpSpPr>
        <p:sp>
          <p:nvSpPr>
            <p:cNvPr id="11" name="手繪多邊形: 圖案 10">
              <a:extLst>
                <a:ext uri="{FF2B5EF4-FFF2-40B4-BE49-F238E27FC236}">
                  <a16:creationId xmlns:a16="http://schemas.microsoft.com/office/drawing/2014/main" id="{A2B636D2-175D-474B-A387-A93AF33E2519}"/>
                </a:ext>
              </a:extLst>
            </p:cNvPr>
            <p:cNvSpPr/>
            <p:nvPr/>
          </p:nvSpPr>
          <p:spPr>
            <a:xfrm rot="18199862">
              <a:off x="7585589" y="2274655"/>
              <a:ext cx="3531442" cy="3306209"/>
            </a:xfrm>
            <a:custGeom>
              <a:avLst/>
              <a:gdLst>
                <a:gd name="connsiteX0" fmla="*/ 1737360 w 1737360"/>
                <a:gd name="connsiteY0" fmla="*/ 0 h 3002280"/>
                <a:gd name="connsiteX1" fmla="*/ 1737360 w 1737360"/>
                <a:gd name="connsiteY1" fmla="*/ 3002280 h 3002280"/>
                <a:gd name="connsiteX2" fmla="*/ 0 w 1737360"/>
                <a:gd name="connsiteY2" fmla="*/ 2087880 h 3002280"/>
                <a:gd name="connsiteX3" fmla="*/ 0 w 1737360"/>
                <a:gd name="connsiteY3" fmla="*/ 1866900 h 3002280"/>
                <a:gd name="connsiteX4" fmla="*/ 60960 w 1737360"/>
                <a:gd name="connsiteY4" fmla="*/ 1805940 h 3002280"/>
                <a:gd name="connsiteX5" fmla="*/ 1737360 w 1737360"/>
                <a:gd name="connsiteY5" fmla="*/ 0 h 3002280"/>
                <a:gd name="connsiteX0" fmla="*/ 2095500 w 2095500"/>
                <a:gd name="connsiteY0" fmla="*/ 0 h 3002280"/>
                <a:gd name="connsiteX1" fmla="*/ 2095500 w 2095500"/>
                <a:gd name="connsiteY1" fmla="*/ 3002280 h 3002280"/>
                <a:gd name="connsiteX2" fmla="*/ 358140 w 2095500"/>
                <a:gd name="connsiteY2" fmla="*/ 2087880 h 3002280"/>
                <a:gd name="connsiteX3" fmla="*/ 0 w 2095500"/>
                <a:gd name="connsiteY3" fmla="*/ 1897380 h 3002280"/>
                <a:gd name="connsiteX4" fmla="*/ 419100 w 2095500"/>
                <a:gd name="connsiteY4" fmla="*/ 1805940 h 3002280"/>
                <a:gd name="connsiteX5" fmla="*/ 2095500 w 2095500"/>
                <a:gd name="connsiteY5" fmla="*/ 0 h 3002280"/>
                <a:gd name="connsiteX0" fmla="*/ 2095500 w 2095500"/>
                <a:gd name="connsiteY0" fmla="*/ 0 h 3002280"/>
                <a:gd name="connsiteX1" fmla="*/ 2095500 w 2095500"/>
                <a:gd name="connsiteY1" fmla="*/ 3002280 h 3002280"/>
                <a:gd name="connsiteX2" fmla="*/ 358140 w 2095500"/>
                <a:gd name="connsiteY2" fmla="*/ 2087880 h 3002280"/>
                <a:gd name="connsiteX3" fmla="*/ 0 w 2095500"/>
                <a:gd name="connsiteY3" fmla="*/ 1897380 h 3002280"/>
                <a:gd name="connsiteX4" fmla="*/ 190500 w 2095500"/>
                <a:gd name="connsiteY4" fmla="*/ 1844040 h 3002280"/>
                <a:gd name="connsiteX5" fmla="*/ 2095500 w 2095500"/>
                <a:gd name="connsiteY5" fmla="*/ 0 h 3002280"/>
                <a:gd name="connsiteX0" fmla="*/ 2095500 w 2095500"/>
                <a:gd name="connsiteY0" fmla="*/ 0 h 3002280"/>
                <a:gd name="connsiteX1" fmla="*/ 2095500 w 2095500"/>
                <a:gd name="connsiteY1" fmla="*/ 3002280 h 3002280"/>
                <a:gd name="connsiteX2" fmla="*/ 220980 w 2095500"/>
                <a:gd name="connsiteY2" fmla="*/ 2080260 h 3002280"/>
                <a:gd name="connsiteX3" fmla="*/ 0 w 2095500"/>
                <a:gd name="connsiteY3" fmla="*/ 1897380 h 3002280"/>
                <a:gd name="connsiteX4" fmla="*/ 190500 w 2095500"/>
                <a:gd name="connsiteY4" fmla="*/ 1844040 h 3002280"/>
                <a:gd name="connsiteX5" fmla="*/ 2095500 w 2095500"/>
                <a:gd name="connsiteY5" fmla="*/ 0 h 3002280"/>
                <a:gd name="connsiteX0" fmla="*/ 1905000 w 1905000"/>
                <a:gd name="connsiteY0" fmla="*/ 0 h 3002280"/>
                <a:gd name="connsiteX1" fmla="*/ 1905000 w 1905000"/>
                <a:gd name="connsiteY1" fmla="*/ 3002280 h 3002280"/>
                <a:gd name="connsiteX2" fmla="*/ 30480 w 1905000"/>
                <a:gd name="connsiteY2" fmla="*/ 2080260 h 3002280"/>
                <a:gd name="connsiteX3" fmla="*/ 53340 w 1905000"/>
                <a:gd name="connsiteY3" fmla="*/ 1973580 h 3002280"/>
                <a:gd name="connsiteX4" fmla="*/ 0 w 1905000"/>
                <a:gd name="connsiteY4" fmla="*/ 1844040 h 3002280"/>
                <a:gd name="connsiteX5" fmla="*/ 1905000 w 1905000"/>
                <a:gd name="connsiteY5" fmla="*/ 0 h 3002280"/>
                <a:gd name="connsiteX0" fmla="*/ 1912620 w 1912620"/>
                <a:gd name="connsiteY0" fmla="*/ 0 h 3002280"/>
                <a:gd name="connsiteX1" fmla="*/ 1912620 w 1912620"/>
                <a:gd name="connsiteY1" fmla="*/ 3002280 h 3002280"/>
                <a:gd name="connsiteX2" fmla="*/ 38100 w 1912620"/>
                <a:gd name="connsiteY2" fmla="*/ 2080260 h 3002280"/>
                <a:gd name="connsiteX3" fmla="*/ 60960 w 1912620"/>
                <a:gd name="connsiteY3" fmla="*/ 1973580 h 3002280"/>
                <a:gd name="connsiteX4" fmla="*/ 0 w 1912620"/>
                <a:gd name="connsiteY4" fmla="*/ 1882140 h 3002280"/>
                <a:gd name="connsiteX5" fmla="*/ 1912620 w 1912620"/>
                <a:gd name="connsiteY5" fmla="*/ 0 h 3002280"/>
                <a:gd name="connsiteX0" fmla="*/ 2461260 w 2461260"/>
                <a:gd name="connsiteY0" fmla="*/ 0 h 3002280"/>
                <a:gd name="connsiteX1" fmla="*/ 2461260 w 2461260"/>
                <a:gd name="connsiteY1" fmla="*/ 3002280 h 3002280"/>
                <a:gd name="connsiteX2" fmla="*/ 586740 w 2461260"/>
                <a:gd name="connsiteY2" fmla="*/ 2080260 h 3002280"/>
                <a:gd name="connsiteX3" fmla="*/ 609600 w 2461260"/>
                <a:gd name="connsiteY3" fmla="*/ 1973580 h 3002280"/>
                <a:gd name="connsiteX4" fmla="*/ 0 w 2461260"/>
                <a:gd name="connsiteY4" fmla="*/ 1897380 h 3002280"/>
                <a:gd name="connsiteX5" fmla="*/ 2461260 w 2461260"/>
                <a:gd name="connsiteY5" fmla="*/ 0 h 3002280"/>
                <a:gd name="connsiteX0" fmla="*/ 2461260 w 2461260"/>
                <a:gd name="connsiteY0" fmla="*/ 0 h 3002280"/>
                <a:gd name="connsiteX1" fmla="*/ 2461260 w 2461260"/>
                <a:gd name="connsiteY1" fmla="*/ 3002280 h 3002280"/>
                <a:gd name="connsiteX2" fmla="*/ 586740 w 2461260"/>
                <a:gd name="connsiteY2" fmla="*/ 2080260 h 3002280"/>
                <a:gd name="connsiteX3" fmla="*/ 45720 w 2461260"/>
                <a:gd name="connsiteY3" fmla="*/ 2095500 h 3002280"/>
                <a:gd name="connsiteX4" fmla="*/ 0 w 2461260"/>
                <a:gd name="connsiteY4" fmla="*/ 1897380 h 3002280"/>
                <a:gd name="connsiteX5" fmla="*/ 2461260 w 2461260"/>
                <a:gd name="connsiteY5" fmla="*/ 0 h 3002280"/>
                <a:gd name="connsiteX0" fmla="*/ 2461260 w 2461260"/>
                <a:gd name="connsiteY0" fmla="*/ 0 h 3002280"/>
                <a:gd name="connsiteX1" fmla="*/ 2461260 w 2461260"/>
                <a:gd name="connsiteY1" fmla="*/ 3002280 h 3002280"/>
                <a:gd name="connsiteX2" fmla="*/ 739140 w 2461260"/>
                <a:gd name="connsiteY2" fmla="*/ 2103120 h 3002280"/>
                <a:gd name="connsiteX3" fmla="*/ 45720 w 2461260"/>
                <a:gd name="connsiteY3" fmla="*/ 2095500 h 3002280"/>
                <a:gd name="connsiteX4" fmla="*/ 0 w 2461260"/>
                <a:gd name="connsiteY4" fmla="*/ 1897380 h 3002280"/>
                <a:gd name="connsiteX5" fmla="*/ 2461260 w 2461260"/>
                <a:gd name="connsiteY5" fmla="*/ 0 h 3002280"/>
                <a:gd name="connsiteX0" fmla="*/ 2415540 w 2415540"/>
                <a:gd name="connsiteY0" fmla="*/ 0 h 3002280"/>
                <a:gd name="connsiteX1" fmla="*/ 2415540 w 2415540"/>
                <a:gd name="connsiteY1" fmla="*/ 3002280 h 3002280"/>
                <a:gd name="connsiteX2" fmla="*/ 693420 w 2415540"/>
                <a:gd name="connsiteY2" fmla="*/ 2103120 h 3002280"/>
                <a:gd name="connsiteX3" fmla="*/ 0 w 2415540"/>
                <a:gd name="connsiteY3" fmla="*/ 2095500 h 3002280"/>
                <a:gd name="connsiteX4" fmla="*/ 15240 w 2415540"/>
                <a:gd name="connsiteY4" fmla="*/ 1874520 h 3002280"/>
                <a:gd name="connsiteX5" fmla="*/ 2415540 w 2415540"/>
                <a:gd name="connsiteY5" fmla="*/ 0 h 3002280"/>
                <a:gd name="connsiteX0" fmla="*/ 2415540 w 2415540"/>
                <a:gd name="connsiteY0" fmla="*/ 0 h 3002280"/>
                <a:gd name="connsiteX1" fmla="*/ 2415540 w 2415540"/>
                <a:gd name="connsiteY1" fmla="*/ 3002280 h 3002280"/>
                <a:gd name="connsiteX2" fmla="*/ 693420 w 2415540"/>
                <a:gd name="connsiteY2" fmla="*/ 2103120 h 3002280"/>
                <a:gd name="connsiteX3" fmla="*/ 0 w 2415540"/>
                <a:gd name="connsiteY3" fmla="*/ 2095500 h 3002280"/>
                <a:gd name="connsiteX4" fmla="*/ 640080 w 2415540"/>
                <a:gd name="connsiteY4" fmla="*/ 1866900 h 3002280"/>
                <a:gd name="connsiteX5" fmla="*/ 2415540 w 2415540"/>
                <a:gd name="connsiteY5" fmla="*/ 0 h 3002280"/>
                <a:gd name="connsiteX0" fmla="*/ 1798320 w 1798320"/>
                <a:gd name="connsiteY0" fmla="*/ 0 h 3002280"/>
                <a:gd name="connsiteX1" fmla="*/ 1798320 w 1798320"/>
                <a:gd name="connsiteY1" fmla="*/ 3002280 h 3002280"/>
                <a:gd name="connsiteX2" fmla="*/ 76200 w 1798320"/>
                <a:gd name="connsiteY2" fmla="*/ 2103120 h 3002280"/>
                <a:gd name="connsiteX3" fmla="*/ 0 w 1798320"/>
                <a:gd name="connsiteY3" fmla="*/ 2019300 h 3002280"/>
                <a:gd name="connsiteX4" fmla="*/ 22860 w 1798320"/>
                <a:gd name="connsiteY4" fmla="*/ 1866900 h 3002280"/>
                <a:gd name="connsiteX5" fmla="*/ 1798320 w 1798320"/>
                <a:gd name="connsiteY5" fmla="*/ 0 h 3002280"/>
                <a:gd name="connsiteX0" fmla="*/ 1973580 w 1973580"/>
                <a:gd name="connsiteY0" fmla="*/ 0 h 3002280"/>
                <a:gd name="connsiteX1" fmla="*/ 1973580 w 1973580"/>
                <a:gd name="connsiteY1" fmla="*/ 3002280 h 3002280"/>
                <a:gd name="connsiteX2" fmla="*/ 251460 w 1973580"/>
                <a:gd name="connsiteY2" fmla="*/ 2103120 h 3002280"/>
                <a:gd name="connsiteX3" fmla="*/ 175260 w 1973580"/>
                <a:gd name="connsiteY3" fmla="*/ 2019300 h 3002280"/>
                <a:gd name="connsiteX4" fmla="*/ 0 w 1973580"/>
                <a:gd name="connsiteY4" fmla="*/ 1905000 h 3002280"/>
                <a:gd name="connsiteX5" fmla="*/ 1973580 w 1973580"/>
                <a:gd name="connsiteY5" fmla="*/ 0 h 3002280"/>
                <a:gd name="connsiteX0" fmla="*/ 1973580 w 1973580"/>
                <a:gd name="connsiteY0" fmla="*/ 0 h 3002280"/>
                <a:gd name="connsiteX1" fmla="*/ 1973580 w 1973580"/>
                <a:gd name="connsiteY1" fmla="*/ 3002280 h 3002280"/>
                <a:gd name="connsiteX2" fmla="*/ 38100 w 1973580"/>
                <a:gd name="connsiteY2" fmla="*/ 2072640 h 3002280"/>
                <a:gd name="connsiteX3" fmla="*/ 175260 w 1973580"/>
                <a:gd name="connsiteY3" fmla="*/ 2019300 h 3002280"/>
                <a:gd name="connsiteX4" fmla="*/ 0 w 1973580"/>
                <a:gd name="connsiteY4" fmla="*/ 1905000 h 3002280"/>
                <a:gd name="connsiteX5" fmla="*/ 1973580 w 1973580"/>
                <a:gd name="connsiteY5" fmla="*/ 0 h 3002280"/>
                <a:gd name="connsiteX0" fmla="*/ 1973580 w 1973580"/>
                <a:gd name="connsiteY0" fmla="*/ 0 h 3002280"/>
                <a:gd name="connsiteX1" fmla="*/ 1973580 w 1973580"/>
                <a:gd name="connsiteY1" fmla="*/ 3002280 h 3002280"/>
                <a:gd name="connsiteX2" fmla="*/ 38100 w 1973580"/>
                <a:gd name="connsiteY2" fmla="*/ 2072640 h 3002280"/>
                <a:gd name="connsiteX3" fmla="*/ 7620 w 1973580"/>
                <a:gd name="connsiteY3" fmla="*/ 2019300 h 3002280"/>
                <a:gd name="connsiteX4" fmla="*/ 0 w 1973580"/>
                <a:gd name="connsiteY4" fmla="*/ 1905000 h 3002280"/>
                <a:gd name="connsiteX5" fmla="*/ 1973580 w 1973580"/>
                <a:gd name="connsiteY5" fmla="*/ 0 h 3002280"/>
                <a:gd name="connsiteX0" fmla="*/ 1927860 w 1973580"/>
                <a:gd name="connsiteY0" fmla="*/ 0 h 2987040"/>
                <a:gd name="connsiteX1" fmla="*/ 1973580 w 1973580"/>
                <a:gd name="connsiteY1" fmla="*/ 2987040 h 2987040"/>
                <a:gd name="connsiteX2" fmla="*/ 38100 w 1973580"/>
                <a:gd name="connsiteY2" fmla="*/ 2057400 h 2987040"/>
                <a:gd name="connsiteX3" fmla="*/ 7620 w 1973580"/>
                <a:gd name="connsiteY3" fmla="*/ 2004060 h 2987040"/>
                <a:gd name="connsiteX4" fmla="*/ 0 w 1973580"/>
                <a:gd name="connsiteY4" fmla="*/ 1889760 h 2987040"/>
                <a:gd name="connsiteX5" fmla="*/ 1927860 w 1973580"/>
                <a:gd name="connsiteY5" fmla="*/ 0 h 2987040"/>
                <a:gd name="connsiteX0" fmla="*/ 1927860 w 1927860"/>
                <a:gd name="connsiteY0" fmla="*/ 0 h 2963228"/>
                <a:gd name="connsiteX1" fmla="*/ 1925955 w 1927860"/>
                <a:gd name="connsiteY1" fmla="*/ 2963228 h 2963228"/>
                <a:gd name="connsiteX2" fmla="*/ 38100 w 1927860"/>
                <a:gd name="connsiteY2" fmla="*/ 2057400 h 2963228"/>
                <a:gd name="connsiteX3" fmla="*/ 7620 w 1927860"/>
                <a:gd name="connsiteY3" fmla="*/ 2004060 h 2963228"/>
                <a:gd name="connsiteX4" fmla="*/ 0 w 1927860"/>
                <a:gd name="connsiteY4" fmla="*/ 1889760 h 2963228"/>
                <a:gd name="connsiteX5" fmla="*/ 1927860 w 1927860"/>
                <a:gd name="connsiteY5" fmla="*/ 0 h 2963228"/>
                <a:gd name="connsiteX0" fmla="*/ 1920240 w 1920240"/>
                <a:gd name="connsiteY0" fmla="*/ 0 h 2963228"/>
                <a:gd name="connsiteX1" fmla="*/ 1918335 w 1920240"/>
                <a:gd name="connsiteY1" fmla="*/ 2963228 h 2963228"/>
                <a:gd name="connsiteX2" fmla="*/ 30480 w 1920240"/>
                <a:gd name="connsiteY2" fmla="*/ 2057400 h 2963228"/>
                <a:gd name="connsiteX3" fmla="*/ 0 w 1920240"/>
                <a:gd name="connsiteY3" fmla="*/ 2004060 h 2963228"/>
                <a:gd name="connsiteX4" fmla="*/ 82892 w 1920240"/>
                <a:gd name="connsiteY4" fmla="*/ 1577271 h 2963228"/>
                <a:gd name="connsiteX5" fmla="*/ 1920240 w 1920240"/>
                <a:gd name="connsiteY5" fmla="*/ 0 h 2963228"/>
                <a:gd name="connsiteX0" fmla="*/ 1920310 w 1920310"/>
                <a:gd name="connsiteY0" fmla="*/ 0 h 2963228"/>
                <a:gd name="connsiteX1" fmla="*/ 1918405 w 1920310"/>
                <a:gd name="connsiteY1" fmla="*/ 2963228 h 2963228"/>
                <a:gd name="connsiteX2" fmla="*/ 30550 w 1920310"/>
                <a:gd name="connsiteY2" fmla="*/ 2057400 h 2963228"/>
                <a:gd name="connsiteX3" fmla="*/ 0 w 1920310"/>
                <a:gd name="connsiteY3" fmla="*/ 1658534 h 2963228"/>
                <a:gd name="connsiteX4" fmla="*/ 82962 w 1920310"/>
                <a:gd name="connsiteY4" fmla="*/ 1577271 h 2963228"/>
                <a:gd name="connsiteX5" fmla="*/ 1920310 w 1920310"/>
                <a:gd name="connsiteY5" fmla="*/ 0 h 2963228"/>
                <a:gd name="connsiteX0" fmla="*/ 1920310 w 1920310"/>
                <a:gd name="connsiteY0" fmla="*/ 0 h 2963228"/>
                <a:gd name="connsiteX1" fmla="*/ 1918405 w 1920310"/>
                <a:gd name="connsiteY1" fmla="*/ 2963228 h 2963228"/>
                <a:gd name="connsiteX2" fmla="*/ 56255 w 1920310"/>
                <a:gd name="connsiteY2" fmla="*/ 1751060 h 2963228"/>
                <a:gd name="connsiteX3" fmla="*/ 0 w 1920310"/>
                <a:gd name="connsiteY3" fmla="*/ 1658534 h 2963228"/>
                <a:gd name="connsiteX4" fmla="*/ 82962 w 1920310"/>
                <a:gd name="connsiteY4" fmla="*/ 1577271 h 2963228"/>
                <a:gd name="connsiteX5" fmla="*/ 1920310 w 1920310"/>
                <a:gd name="connsiteY5" fmla="*/ 0 h 2963228"/>
                <a:gd name="connsiteX0" fmla="*/ 2108582 w 2108582"/>
                <a:gd name="connsiteY0" fmla="*/ 0 h 2963228"/>
                <a:gd name="connsiteX1" fmla="*/ 2106677 w 2108582"/>
                <a:gd name="connsiteY1" fmla="*/ 2963228 h 2963228"/>
                <a:gd name="connsiteX2" fmla="*/ 244527 w 2108582"/>
                <a:gd name="connsiteY2" fmla="*/ 1751060 h 2963228"/>
                <a:gd name="connsiteX3" fmla="*/ 188272 w 2108582"/>
                <a:gd name="connsiteY3" fmla="*/ 1658534 h 2963228"/>
                <a:gd name="connsiteX4" fmla="*/ 0 w 2108582"/>
                <a:gd name="connsiteY4" fmla="*/ 1034292 h 2963228"/>
                <a:gd name="connsiteX5" fmla="*/ 2108582 w 2108582"/>
                <a:gd name="connsiteY5" fmla="*/ 0 h 2963228"/>
                <a:gd name="connsiteX0" fmla="*/ 2108582 w 2108582"/>
                <a:gd name="connsiteY0" fmla="*/ 0 h 2963228"/>
                <a:gd name="connsiteX1" fmla="*/ 2106677 w 2108582"/>
                <a:gd name="connsiteY1" fmla="*/ 2963228 h 2963228"/>
                <a:gd name="connsiteX2" fmla="*/ 244527 w 2108582"/>
                <a:gd name="connsiteY2" fmla="*/ 1751060 h 2963228"/>
                <a:gd name="connsiteX3" fmla="*/ 254781 w 2108582"/>
                <a:gd name="connsiteY3" fmla="*/ 1642923 h 2963228"/>
                <a:gd name="connsiteX4" fmla="*/ 0 w 2108582"/>
                <a:gd name="connsiteY4" fmla="*/ 1034292 h 2963228"/>
                <a:gd name="connsiteX5" fmla="*/ 2108582 w 2108582"/>
                <a:gd name="connsiteY5" fmla="*/ 0 h 2963228"/>
                <a:gd name="connsiteX0" fmla="*/ 2108582 w 2108582"/>
                <a:gd name="connsiteY0" fmla="*/ 0 h 2963228"/>
                <a:gd name="connsiteX1" fmla="*/ 2106677 w 2108582"/>
                <a:gd name="connsiteY1" fmla="*/ 2963228 h 2963228"/>
                <a:gd name="connsiteX2" fmla="*/ 185986 w 2108582"/>
                <a:gd name="connsiteY2" fmla="*/ 1708760 h 2963228"/>
                <a:gd name="connsiteX3" fmla="*/ 254781 w 2108582"/>
                <a:gd name="connsiteY3" fmla="*/ 1642923 h 2963228"/>
                <a:gd name="connsiteX4" fmla="*/ 0 w 2108582"/>
                <a:gd name="connsiteY4" fmla="*/ 1034292 h 2963228"/>
                <a:gd name="connsiteX5" fmla="*/ 2108582 w 2108582"/>
                <a:gd name="connsiteY5" fmla="*/ 0 h 2963228"/>
                <a:gd name="connsiteX0" fmla="*/ 2108582 w 2108582"/>
                <a:gd name="connsiteY0" fmla="*/ 0 h 2963228"/>
                <a:gd name="connsiteX1" fmla="*/ 2106677 w 2108582"/>
                <a:gd name="connsiteY1" fmla="*/ 2963228 h 2963228"/>
                <a:gd name="connsiteX2" fmla="*/ 185986 w 2108582"/>
                <a:gd name="connsiteY2" fmla="*/ 1708760 h 2963228"/>
                <a:gd name="connsiteX3" fmla="*/ 267153 w 2108582"/>
                <a:gd name="connsiteY3" fmla="*/ 1640720 h 2963228"/>
                <a:gd name="connsiteX4" fmla="*/ 0 w 2108582"/>
                <a:gd name="connsiteY4" fmla="*/ 1034292 h 2963228"/>
                <a:gd name="connsiteX5" fmla="*/ 2108582 w 2108582"/>
                <a:gd name="connsiteY5" fmla="*/ 0 h 2963228"/>
                <a:gd name="connsiteX0" fmla="*/ 2108582 w 2108582"/>
                <a:gd name="connsiteY0" fmla="*/ 0 h 2963228"/>
                <a:gd name="connsiteX1" fmla="*/ 2106677 w 2108582"/>
                <a:gd name="connsiteY1" fmla="*/ 2963228 h 2963228"/>
                <a:gd name="connsiteX2" fmla="*/ 185986 w 2108582"/>
                <a:gd name="connsiteY2" fmla="*/ 1708760 h 2963228"/>
                <a:gd name="connsiteX3" fmla="*/ 261600 w 2108582"/>
                <a:gd name="connsiteY3" fmla="*/ 1620113 h 2963228"/>
                <a:gd name="connsiteX4" fmla="*/ 0 w 2108582"/>
                <a:gd name="connsiteY4" fmla="*/ 1034292 h 2963228"/>
                <a:gd name="connsiteX5" fmla="*/ 2108582 w 2108582"/>
                <a:gd name="connsiteY5" fmla="*/ 0 h 2963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8582" h="2963228">
                  <a:moveTo>
                    <a:pt x="2108582" y="0"/>
                  </a:moveTo>
                  <a:lnTo>
                    <a:pt x="2106677" y="2963228"/>
                  </a:lnTo>
                  <a:lnTo>
                    <a:pt x="185986" y="1708760"/>
                  </a:lnTo>
                  <a:lnTo>
                    <a:pt x="261600" y="1620113"/>
                  </a:lnTo>
                  <a:lnTo>
                    <a:pt x="0" y="1034292"/>
                  </a:lnTo>
                  <a:lnTo>
                    <a:pt x="2108582" y="0"/>
                  </a:lnTo>
                  <a:close/>
                </a:path>
              </a:pathLst>
            </a:custGeom>
            <a:gradFill flip="none" rotWithShape="1">
              <a:gsLst>
                <a:gs pos="2000">
                  <a:srgbClr val="FF2E8C">
                    <a:alpha val="0"/>
                  </a:srgbClr>
                </a:gs>
                <a:gs pos="23000">
                  <a:srgbClr val="FF2E8C">
                    <a:alpha val="28000"/>
                  </a:srgbClr>
                </a:gs>
                <a:gs pos="100000">
                  <a:srgbClr val="FF2E8C">
                    <a:alpha val="62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片 14" descr="一張含有 天空, 室外, 建築物, 城市 的圖片&#10;&#10;描述是以非常高的可信度產生">
              <a:extLst>
                <a:ext uri="{FF2B5EF4-FFF2-40B4-BE49-F238E27FC236}">
                  <a16:creationId xmlns:a16="http://schemas.microsoft.com/office/drawing/2014/main" id="{37FA76D4-3D26-4A5F-9525-E01C377D55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7431" y="1530440"/>
              <a:ext cx="2825153" cy="1884377"/>
            </a:xfrm>
            <a:prstGeom prst="rect">
              <a:avLst/>
            </a:prstGeom>
          </p:spPr>
        </p:pic>
      </p:grpSp>
    </p:spTree>
    <p:extLst>
      <p:ext uri="{BB962C8B-B14F-4D97-AF65-F5344CB8AC3E}">
        <p14:creationId xmlns:p14="http://schemas.microsoft.com/office/powerpoint/2010/main" val="1887678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群組 27">
            <a:extLst>
              <a:ext uri="{FF2B5EF4-FFF2-40B4-BE49-F238E27FC236}">
                <a16:creationId xmlns:a16="http://schemas.microsoft.com/office/drawing/2014/main" id="{56CBD78A-390E-4A4C-9D1D-F82FD66A31B1}"/>
              </a:ext>
            </a:extLst>
          </p:cNvPr>
          <p:cNvGrpSpPr/>
          <p:nvPr/>
        </p:nvGrpSpPr>
        <p:grpSpPr>
          <a:xfrm>
            <a:off x="865366" y="1961556"/>
            <a:ext cx="10163094" cy="4531319"/>
            <a:chOff x="865366" y="1961556"/>
            <a:chExt cx="10163094" cy="4531319"/>
          </a:xfrm>
        </p:grpSpPr>
        <p:pic>
          <p:nvPicPr>
            <p:cNvPr id="3" name="圖片 62">
              <a:extLst>
                <a:ext uri="{FF2B5EF4-FFF2-40B4-BE49-F238E27FC236}">
                  <a16:creationId xmlns:a16="http://schemas.microsoft.com/office/drawing/2014/main" id="{4A3079B4-CE6C-41AE-9718-016ADA359C98}"/>
                </a:ext>
              </a:extLst>
            </p:cNvPr>
            <p:cNvPicPr>
              <a:picLocks noChangeAspect="1"/>
            </p:cNvPicPr>
            <p:nvPr/>
          </p:nvPicPr>
          <p:blipFill>
            <a:blip r:embed="rId2"/>
            <a:stretch>
              <a:fillRect/>
            </a:stretch>
          </p:blipFill>
          <p:spPr>
            <a:xfrm>
              <a:off x="874955" y="1966980"/>
              <a:ext cx="10136834" cy="4525895"/>
            </a:xfrm>
            <a:prstGeom prst="rect">
              <a:avLst/>
            </a:prstGeom>
          </p:spPr>
        </p:pic>
        <p:sp>
          <p:nvSpPr>
            <p:cNvPr id="12" name="矩形: 圓角 11">
              <a:extLst>
                <a:ext uri="{FF2B5EF4-FFF2-40B4-BE49-F238E27FC236}">
                  <a16:creationId xmlns:a16="http://schemas.microsoft.com/office/drawing/2014/main" id="{97CDA1D5-748F-4170-BA0B-48AB7CA13D71}"/>
                </a:ext>
              </a:extLst>
            </p:cNvPr>
            <p:cNvSpPr/>
            <p:nvPr/>
          </p:nvSpPr>
          <p:spPr>
            <a:xfrm>
              <a:off x="865366" y="1961556"/>
              <a:ext cx="2928591" cy="537570"/>
            </a:xfrm>
            <a:prstGeom prst="roundRect">
              <a:avLst>
                <a:gd name="adj" fmla="val 0"/>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圓角 33">
              <a:extLst>
                <a:ext uri="{FF2B5EF4-FFF2-40B4-BE49-F238E27FC236}">
                  <a16:creationId xmlns:a16="http://schemas.microsoft.com/office/drawing/2014/main" id="{863C7BD2-6336-4182-9E0C-8E4D8855FD6A}"/>
                </a:ext>
              </a:extLst>
            </p:cNvPr>
            <p:cNvSpPr/>
            <p:nvPr/>
          </p:nvSpPr>
          <p:spPr>
            <a:xfrm>
              <a:off x="3954449" y="1961556"/>
              <a:ext cx="3416410" cy="537570"/>
            </a:xfrm>
            <a:prstGeom prst="roundRect">
              <a:avLst>
                <a:gd name="adj" fmla="val 0"/>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圓角 35">
              <a:extLst>
                <a:ext uri="{FF2B5EF4-FFF2-40B4-BE49-F238E27FC236}">
                  <a16:creationId xmlns:a16="http://schemas.microsoft.com/office/drawing/2014/main" id="{D0C58F80-B9F9-487F-96B6-486E8E9AFA21}"/>
                </a:ext>
              </a:extLst>
            </p:cNvPr>
            <p:cNvSpPr/>
            <p:nvPr/>
          </p:nvSpPr>
          <p:spPr>
            <a:xfrm>
              <a:off x="7529886" y="1961556"/>
              <a:ext cx="3498574" cy="537570"/>
            </a:xfrm>
            <a:prstGeom prst="roundRect">
              <a:avLst>
                <a:gd name="adj" fmla="val 0"/>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Title 1">
            <a:extLst>
              <a:ext uri="{FF2B5EF4-FFF2-40B4-BE49-F238E27FC236}">
                <a16:creationId xmlns:a16="http://schemas.microsoft.com/office/drawing/2014/main" id="{A423E73F-B5E6-4DE3-9521-98A0B8D80B06}"/>
              </a:ext>
            </a:extLst>
          </p:cNvPr>
          <p:cNvSpPr>
            <a:spLocks noGrp="1"/>
          </p:cNvSpPr>
          <p:nvPr>
            <p:ph type="title"/>
          </p:nvPr>
        </p:nvSpPr>
        <p:spPr/>
        <p:txBody>
          <a:bodyPr>
            <a:normAutofit/>
          </a:bodyPr>
          <a:lstStyle/>
          <a:p>
            <a:pPr>
              <a:lnSpc>
                <a:spcPts val="4800"/>
              </a:lnSpc>
            </a:pPr>
            <a:r>
              <a:rPr lang="zh-TW" altLang="en-US"/>
              <a:t>備份資料異地還原，隨處取用</a:t>
            </a:r>
            <a:endParaRPr lang="zh-TW"/>
          </a:p>
        </p:txBody>
      </p:sp>
      <p:pic>
        <p:nvPicPr>
          <p:cNvPr id="4" name="圖片 76">
            <a:extLst>
              <a:ext uri="{FF2B5EF4-FFF2-40B4-BE49-F238E27FC236}">
                <a16:creationId xmlns:a16="http://schemas.microsoft.com/office/drawing/2014/main" id="{9AD04B6B-807C-4DCA-986F-B124B8089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5264" y="4503949"/>
            <a:ext cx="498390" cy="498390"/>
          </a:xfrm>
          <a:prstGeom prst="rect">
            <a:avLst/>
          </a:prstGeom>
        </p:spPr>
      </p:pic>
      <p:pic>
        <p:nvPicPr>
          <p:cNvPr id="5" name="Picture 4" descr="ãwindowsãçåçæå°çµæ">
            <a:extLst>
              <a:ext uri="{FF2B5EF4-FFF2-40B4-BE49-F238E27FC236}">
                <a16:creationId xmlns:a16="http://schemas.microsoft.com/office/drawing/2014/main" id="{E177D54B-7013-4635-B64D-4997ACB7B3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1498" y="2575409"/>
            <a:ext cx="804135" cy="8041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ç¸éåç">
            <a:extLst>
              <a:ext uri="{FF2B5EF4-FFF2-40B4-BE49-F238E27FC236}">
                <a16:creationId xmlns:a16="http://schemas.microsoft.com/office/drawing/2014/main" id="{5783E072-5DB9-4607-9B80-B58BD6D93A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80281" y="4047640"/>
            <a:ext cx="804135" cy="6000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ãubuntuãçåçæå°çµæ">
            <a:extLst>
              <a:ext uri="{FF2B5EF4-FFF2-40B4-BE49-F238E27FC236}">
                <a16:creationId xmlns:a16="http://schemas.microsoft.com/office/drawing/2014/main" id="{CF829F1A-E103-4C1E-8988-C0BE5B60B3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52734" y="5284779"/>
            <a:ext cx="699805" cy="723781"/>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82">
            <a:extLst>
              <a:ext uri="{FF2B5EF4-FFF2-40B4-BE49-F238E27FC236}">
                <a16:creationId xmlns:a16="http://schemas.microsoft.com/office/drawing/2014/main" id="{B11857C1-292E-4E0B-AC00-E1333703B940}"/>
              </a:ext>
            </a:extLst>
          </p:cNvPr>
          <p:cNvSpPr txBox="1"/>
          <p:nvPr/>
        </p:nvSpPr>
        <p:spPr>
          <a:xfrm>
            <a:off x="1221809" y="1982871"/>
            <a:ext cx="2252074" cy="46166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a:solidFill>
                  <a:schemeClr val="accent3">
                    <a:lumMod val="20000"/>
                    <a:lumOff val="80000"/>
                  </a:schemeClr>
                </a:solidFill>
                <a:latin typeface="Microsoft JhengHei" panose="020B0604030504040204" pitchFamily="34" charset="-120"/>
                <a:ea typeface="Microsoft JhengHei" panose="020B0604030504040204" pitchFamily="34" charset="-120"/>
                <a:cs typeface="Arial"/>
              </a:rPr>
              <a:t>透過</a:t>
            </a:r>
            <a:r>
              <a:rPr lang="zh-TW" altLang="en-US" sz="2400">
                <a:solidFill>
                  <a:schemeClr val="accent3">
                    <a:lumMod val="20000"/>
                    <a:lumOff val="80000"/>
                  </a:schemeClr>
                </a:solidFill>
                <a:latin typeface="Microsoft JhengHei" panose="020B0604030504040204" pitchFamily="34" charset="-120"/>
                <a:ea typeface="Microsoft JhengHei" panose="020B0604030504040204" pitchFamily="34" charset="-120"/>
                <a:cs typeface="Arial"/>
              </a:rPr>
              <a:t> </a:t>
            </a:r>
            <a:r>
              <a:rPr lang="en-US" altLang="zh-TW" sz="2400">
                <a:solidFill>
                  <a:schemeClr val="accent3">
                    <a:lumMod val="20000"/>
                    <a:lumOff val="80000"/>
                  </a:schemeClr>
                </a:solidFill>
                <a:latin typeface="Microsoft JhengHei" panose="020B0604030504040204" pitchFamily="34" charset="-120"/>
                <a:ea typeface="Microsoft JhengHei" panose="020B0604030504040204" pitchFamily="34" charset="-120"/>
                <a:cs typeface="Arial"/>
              </a:rPr>
              <a:t>HBS</a:t>
            </a:r>
            <a:r>
              <a:rPr lang="zh-TW" altLang="en-US" sz="2400">
                <a:solidFill>
                  <a:schemeClr val="accent3">
                    <a:lumMod val="20000"/>
                    <a:lumOff val="80000"/>
                  </a:schemeClr>
                </a:solidFill>
                <a:latin typeface="Microsoft JhengHei" panose="020B0604030504040204" pitchFamily="34" charset="-120"/>
                <a:ea typeface="Microsoft JhengHei" panose="020B0604030504040204" pitchFamily="34" charset="-120"/>
                <a:cs typeface="Arial"/>
              </a:rPr>
              <a:t> 還原</a:t>
            </a:r>
            <a:endParaRPr lang="en-US" altLang="zh-TW" sz="2400">
              <a:solidFill>
                <a:schemeClr val="accent3">
                  <a:lumMod val="20000"/>
                  <a:lumOff val="80000"/>
                </a:schemeClr>
              </a:solidFill>
              <a:latin typeface="Microsoft JhengHei" panose="020B0604030504040204" pitchFamily="34" charset="-120"/>
              <a:ea typeface="Microsoft JhengHei" panose="020B0604030504040204" pitchFamily="34" charset="-120"/>
              <a:cs typeface="Arial"/>
            </a:endParaRPr>
          </a:p>
        </p:txBody>
      </p:sp>
      <p:sp>
        <p:nvSpPr>
          <p:cNvPr id="9" name="文字方塊 83">
            <a:extLst>
              <a:ext uri="{FF2B5EF4-FFF2-40B4-BE49-F238E27FC236}">
                <a16:creationId xmlns:a16="http://schemas.microsoft.com/office/drawing/2014/main" id="{A1D084D1-0CB2-4ED7-9786-91D026C2C788}"/>
              </a:ext>
            </a:extLst>
          </p:cNvPr>
          <p:cNvSpPr txBox="1"/>
          <p:nvPr/>
        </p:nvSpPr>
        <p:spPr>
          <a:xfrm>
            <a:off x="3741092" y="1964467"/>
            <a:ext cx="3823796" cy="46166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400">
                <a:solidFill>
                  <a:schemeClr val="accent3">
                    <a:lumMod val="20000"/>
                    <a:lumOff val="80000"/>
                  </a:schemeClr>
                </a:solidFill>
                <a:latin typeface="Microsoft JhengHei" panose="020B0604030504040204" pitchFamily="34" charset="-120"/>
                <a:ea typeface="Microsoft JhengHei" panose="020B0604030504040204" pitchFamily="34" charset="-120"/>
                <a:cs typeface="Arial"/>
              </a:rPr>
              <a:t>遠端存取</a:t>
            </a:r>
          </a:p>
        </p:txBody>
      </p:sp>
      <p:sp>
        <p:nvSpPr>
          <p:cNvPr id="10" name="文字方塊 84">
            <a:extLst>
              <a:ext uri="{FF2B5EF4-FFF2-40B4-BE49-F238E27FC236}">
                <a16:creationId xmlns:a16="http://schemas.microsoft.com/office/drawing/2014/main" id="{6CF771A8-C825-47B4-8C68-81415B83705A}"/>
              </a:ext>
            </a:extLst>
          </p:cNvPr>
          <p:cNvSpPr txBox="1"/>
          <p:nvPr/>
        </p:nvSpPr>
        <p:spPr>
          <a:xfrm>
            <a:off x="7544815" y="1948425"/>
            <a:ext cx="3522015" cy="46166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400">
                <a:solidFill>
                  <a:schemeClr val="accent3">
                    <a:lumMod val="20000"/>
                    <a:lumOff val="80000"/>
                  </a:schemeClr>
                </a:solidFill>
                <a:latin typeface="Microsoft JhengHei"/>
                <a:ea typeface="Microsoft JhengHei"/>
                <a:cs typeface="Arial" panose="020B0604020202020204" pitchFamily="34" charset="0"/>
              </a:rPr>
              <a:t> </a:t>
            </a:r>
            <a:r>
              <a:rPr lang="zh-CN" altLang="en-US" sz="2400">
                <a:solidFill>
                  <a:schemeClr val="accent3">
                    <a:lumMod val="20000"/>
                    <a:lumOff val="80000"/>
                  </a:schemeClr>
                </a:solidFill>
                <a:latin typeface="Arial" panose="020B0604020202020204" pitchFamily="34" charset="0"/>
                <a:ea typeface="Microsoft JhengHei"/>
                <a:cs typeface="Arial" panose="020B0604020202020204" pitchFamily="34" charset="0"/>
              </a:rPr>
              <a:t>攜帶使用</a:t>
            </a:r>
            <a:endParaRPr lang="zh-TW" altLang="en-US" sz="2400">
              <a:solidFill>
                <a:schemeClr val="accent3">
                  <a:lumMod val="20000"/>
                  <a:lumOff val="80000"/>
                </a:schemeClr>
              </a:solidFill>
              <a:latin typeface="Arial" panose="020B0604020202020204" pitchFamily="34" charset="0"/>
            </a:endParaRPr>
          </a:p>
        </p:txBody>
      </p:sp>
      <p:sp>
        <p:nvSpPr>
          <p:cNvPr id="11" name="文字方塊 85">
            <a:extLst>
              <a:ext uri="{FF2B5EF4-FFF2-40B4-BE49-F238E27FC236}">
                <a16:creationId xmlns:a16="http://schemas.microsoft.com/office/drawing/2014/main" id="{DEFECE66-2F56-4D36-92D9-D1ACC32A1F6D}"/>
              </a:ext>
            </a:extLst>
          </p:cNvPr>
          <p:cNvSpPr txBox="1"/>
          <p:nvPr/>
        </p:nvSpPr>
        <p:spPr>
          <a:xfrm>
            <a:off x="2284151" y="3567504"/>
            <a:ext cx="865301" cy="27699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200" b="1">
                <a:latin typeface="Microsoft JhengHei"/>
                <a:ea typeface="Microsoft JhengHei"/>
              </a:rPr>
              <a:t>台北</a:t>
            </a:r>
            <a:endParaRPr lang="zh-TW" altLang="en-US" sz="1200" b="1">
              <a:latin typeface="Microsoft JhengHei"/>
              <a:ea typeface="Microsoft JhengHei"/>
            </a:endParaRPr>
          </a:p>
        </p:txBody>
      </p:sp>
      <p:sp>
        <p:nvSpPr>
          <p:cNvPr id="13" name="文字方塊 87">
            <a:extLst>
              <a:ext uri="{FF2B5EF4-FFF2-40B4-BE49-F238E27FC236}">
                <a16:creationId xmlns:a16="http://schemas.microsoft.com/office/drawing/2014/main" id="{C27946EF-3673-4836-9FF4-52E5AD1E4DFC}"/>
              </a:ext>
            </a:extLst>
          </p:cNvPr>
          <p:cNvSpPr txBox="1"/>
          <p:nvPr/>
        </p:nvSpPr>
        <p:spPr>
          <a:xfrm>
            <a:off x="2824898" y="2761532"/>
            <a:ext cx="1684770" cy="27699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200" b="1" spc="-150">
                <a:solidFill>
                  <a:schemeClr val="bg1"/>
                </a:solidFill>
                <a:latin typeface="Microsoft JhengHei" panose="020B0604030504040204" pitchFamily="34" charset="-120"/>
                <a:ea typeface="Microsoft JhengHei" panose="020B0604030504040204" pitchFamily="34" charset="-120"/>
                <a:cs typeface="Arial"/>
              </a:rPr>
              <a:t>備份</a:t>
            </a:r>
            <a:r>
              <a:rPr lang="en-US" altLang="zh-TW" sz="1200" b="1" spc="-150">
                <a:solidFill>
                  <a:schemeClr val="bg1"/>
                </a:solidFill>
                <a:latin typeface="Microsoft JhengHei" panose="020B0604030504040204" pitchFamily="34" charset="-120"/>
                <a:ea typeface="Microsoft JhengHei" panose="020B0604030504040204" pitchFamily="34" charset="-120"/>
                <a:cs typeface="Arial"/>
              </a:rPr>
              <a:t> / </a:t>
            </a:r>
            <a:r>
              <a:rPr lang="zh-CN" altLang="en-US" sz="1200" b="1" spc="-150">
                <a:solidFill>
                  <a:schemeClr val="bg1"/>
                </a:solidFill>
                <a:latin typeface="Microsoft JhengHei" panose="020B0604030504040204" pitchFamily="34" charset="-120"/>
                <a:ea typeface="Microsoft JhengHei" panose="020B0604030504040204" pitchFamily="34" charset="-120"/>
                <a:cs typeface="Arial"/>
              </a:rPr>
              <a:t>還原</a:t>
            </a:r>
            <a:endParaRPr lang="zh-TW" altLang="en-US" sz="1200" b="1" spc="-150">
              <a:solidFill>
                <a:schemeClr val="bg1"/>
              </a:solidFill>
              <a:latin typeface="Microsoft JhengHei" panose="020B0604030504040204" pitchFamily="34" charset="-120"/>
              <a:ea typeface="Microsoft JhengHei" panose="020B0604030504040204" pitchFamily="34" charset="-120"/>
              <a:cs typeface="Arial"/>
            </a:endParaRPr>
          </a:p>
        </p:txBody>
      </p:sp>
      <p:sp>
        <p:nvSpPr>
          <p:cNvPr id="15" name="文字方塊 89">
            <a:extLst>
              <a:ext uri="{FF2B5EF4-FFF2-40B4-BE49-F238E27FC236}">
                <a16:creationId xmlns:a16="http://schemas.microsoft.com/office/drawing/2014/main" id="{4164033B-4552-41D3-80E6-EBAB8AEC13EF}"/>
              </a:ext>
            </a:extLst>
          </p:cNvPr>
          <p:cNvSpPr txBox="1"/>
          <p:nvPr/>
        </p:nvSpPr>
        <p:spPr>
          <a:xfrm>
            <a:off x="5014433" y="3450366"/>
            <a:ext cx="686683"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Arial" panose="020B0604020202020204" pitchFamily="34" charset="0"/>
              </a:rPr>
              <a:t>.</a:t>
            </a:r>
            <a:r>
              <a:rPr lang="en-US" altLang="zh-TW" sz="1600" err="1">
                <a:solidFill>
                  <a:schemeClr val="bg1"/>
                </a:solidFill>
                <a:latin typeface="Arial" panose="020B0604020202020204" pitchFamily="34" charset="0"/>
              </a:rPr>
              <a:t>qdff</a:t>
            </a:r>
            <a:endParaRPr lang="zh-TW" altLang="en-US" sz="1600">
              <a:solidFill>
                <a:schemeClr val="bg1"/>
              </a:solidFill>
              <a:latin typeface="Arial" panose="020B0604020202020204" pitchFamily="34" charset="0"/>
            </a:endParaRPr>
          </a:p>
        </p:txBody>
      </p:sp>
      <p:sp>
        <p:nvSpPr>
          <p:cNvPr id="16" name="文字方塊 90">
            <a:extLst>
              <a:ext uri="{FF2B5EF4-FFF2-40B4-BE49-F238E27FC236}">
                <a16:creationId xmlns:a16="http://schemas.microsoft.com/office/drawing/2014/main" id="{231943CF-50EC-41DF-A69D-0C357D9EEBE7}"/>
              </a:ext>
            </a:extLst>
          </p:cNvPr>
          <p:cNvSpPr txBox="1"/>
          <p:nvPr/>
        </p:nvSpPr>
        <p:spPr>
          <a:xfrm>
            <a:off x="5678136" y="4455047"/>
            <a:ext cx="686683"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Arial" panose="020B0604020202020204" pitchFamily="34" charset="0"/>
              </a:rPr>
              <a:t>.</a:t>
            </a:r>
            <a:r>
              <a:rPr lang="en-US" altLang="zh-TW" sz="1600" err="1">
                <a:solidFill>
                  <a:schemeClr val="bg1"/>
                </a:solidFill>
                <a:latin typeface="Arial" panose="020B0604020202020204" pitchFamily="34" charset="0"/>
              </a:rPr>
              <a:t>qdff</a:t>
            </a:r>
            <a:endParaRPr lang="zh-TW" altLang="en-US" sz="1600">
              <a:solidFill>
                <a:schemeClr val="bg1"/>
              </a:solidFill>
              <a:latin typeface="Arial" panose="020B0604020202020204" pitchFamily="34" charset="0"/>
            </a:endParaRPr>
          </a:p>
        </p:txBody>
      </p:sp>
      <p:sp>
        <p:nvSpPr>
          <p:cNvPr id="17" name="文字方塊 91">
            <a:extLst>
              <a:ext uri="{FF2B5EF4-FFF2-40B4-BE49-F238E27FC236}">
                <a16:creationId xmlns:a16="http://schemas.microsoft.com/office/drawing/2014/main" id="{73A4583E-8D6E-4D20-BB35-D92621A576AE}"/>
              </a:ext>
            </a:extLst>
          </p:cNvPr>
          <p:cNvSpPr txBox="1"/>
          <p:nvPr/>
        </p:nvSpPr>
        <p:spPr>
          <a:xfrm>
            <a:off x="9238540" y="2450992"/>
            <a:ext cx="686683"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Arial" panose="020B0604020202020204" pitchFamily="34" charset="0"/>
              </a:rPr>
              <a:t>.</a:t>
            </a:r>
            <a:r>
              <a:rPr lang="en-US" altLang="zh-TW" sz="1600" err="1">
                <a:solidFill>
                  <a:schemeClr val="bg1"/>
                </a:solidFill>
                <a:latin typeface="Arial" panose="020B0604020202020204" pitchFamily="34" charset="0"/>
              </a:rPr>
              <a:t>qdff</a:t>
            </a:r>
            <a:endParaRPr lang="zh-TW" altLang="en-US" sz="1600">
              <a:solidFill>
                <a:schemeClr val="bg1"/>
              </a:solidFill>
              <a:latin typeface="Arial" panose="020B0604020202020204" pitchFamily="34" charset="0"/>
            </a:endParaRPr>
          </a:p>
        </p:txBody>
      </p:sp>
      <p:sp>
        <p:nvSpPr>
          <p:cNvPr id="18" name="文字方塊 92">
            <a:extLst>
              <a:ext uri="{FF2B5EF4-FFF2-40B4-BE49-F238E27FC236}">
                <a16:creationId xmlns:a16="http://schemas.microsoft.com/office/drawing/2014/main" id="{1AA9D17D-D380-4EF6-96E9-2D6AED962024}"/>
              </a:ext>
            </a:extLst>
          </p:cNvPr>
          <p:cNvSpPr txBox="1"/>
          <p:nvPr/>
        </p:nvSpPr>
        <p:spPr>
          <a:xfrm>
            <a:off x="9238540" y="3862697"/>
            <a:ext cx="686683"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Arial" panose="020B0604020202020204" pitchFamily="34" charset="0"/>
              </a:rPr>
              <a:t>.</a:t>
            </a:r>
            <a:r>
              <a:rPr lang="en-US" altLang="zh-TW" sz="1600" err="1">
                <a:solidFill>
                  <a:schemeClr val="bg1"/>
                </a:solidFill>
                <a:latin typeface="Arial" panose="020B0604020202020204" pitchFamily="34" charset="0"/>
              </a:rPr>
              <a:t>qdff</a:t>
            </a:r>
            <a:endParaRPr lang="zh-TW" altLang="en-US" sz="1600">
              <a:solidFill>
                <a:schemeClr val="bg1"/>
              </a:solidFill>
              <a:latin typeface="Arial" panose="020B0604020202020204" pitchFamily="34" charset="0"/>
            </a:endParaRPr>
          </a:p>
        </p:txBody>
      </p:sp>
      <p:sp>
        <p:nvSpPr>
          <p:cNvPr id="19" name="文字方塊 93">
            <a:extLst>
              <a:ext uri="{FF2B5EF4-FFF2-40B4-BE49-F238E27FC236}">
                <a16:creationId xmlns:a16="http://schemas.microsoft.com/office/drawing/2014/main" id="{1F68273B-E3A9-45D1-93AA-16E481D87104}"/>
              </a:ext>
            </a:extLst>
          </p:cNvPr>
          <p:cNvSpPr txBox="1"/>
          <p:nvPr/>
        </p:nvSpPr>
        <p:spPr>
          <a:xfrm>
            <a:off x="9238540" y="5242318"/>
            <a:ext cx="686683"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Arial" panose="020B0604020202020204" pitchFamily="34" charset="0"/>
              </a:rPr>
              <a:t>.</a:t>
            </a:r>
            <a:r>
              <a:rPr lang="en-US" altLang="zh-TW" sz="1600" err="1">
                <a:solidFill>
                  <a:schemeClr val="bg1"/>
                </a:solidFill>
                <a:latin typeface="Arial" panose="020B0604020202020204" pitchFamily="34" charset="0"/>
              </a:rPr>
              <a:t>qdff</a:t>
            </a:r>
            <a:endParaRPr lang="zh-TW" altLang="en-US" sz="1600">
              <a:solidFill>
                <a:schemeClr val="bg1"/>
              </a:solidFill>
              <a:latin typeface="Arial" panose="020B0604020202020204" pitchFamily="34" charset="0"/>
            </a:endParaRPr>
          </a:p>
        </p:txBody>
      </p:sp>
      <p:sp>
        <p:nvSpPr>
          <p:cNvPr id="20" name="文字方塊 94">
            <a:extLst>
              <a:ext uri="{FF2B5EF4-FFF2-40B4-BE49-F238E27FC236}">
                <a16:creationId xmlns:a16="http://schemas.microsoft.com/office/drawing/2014/main" id="{DF348FBD-9ADA-4423-B499-D54A910259D0}"/>
              </a:ext>
            </a:extLst>
          </p:cNvPr>
          <p:cNvSpPr txBox="1"/>
          <p:nvPr/>
        </p:nvSpPr>
        <p:spPr>
          <a:xfrm>
            <a:off x="6510054" y="4701884"/>
            <a:ext cx="1937129" cy="307777"/>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400" b="1">
                <a:solidFill>
                  <a:schemeClr val="bg1"/>
                </a:solidFill>
                <a:latin typeface="Arial"/>
                <a:ea typeface="新細明體"/>
                <a:cs typeface="Arial"/>
              </a:rPr>
              <a:t>CIFS / NFS / FTP</a:t>
            </a:r>
          </a:p>
        </p:txBody>
      </p:sp>
      <p:sp>
        <p:nvSpPr>
          <p:cNvPr id="21" name="文字方塊 95">
            <a:extLst>
              <a:ext uri="{FF2B5EF4-FFF2-40B4-BE49-F238E27FC236}">
                <a16:creationId xmlns:a16="http://schemas.microsoft.com/office/drawing/2014/main" id="{30B97699-816C-4B1F-924F-08F4330AFCDB}"/>
              </a:ext>
            </a:extLst>
          </p:cNvPr>
          <p:cNvSpPr txBox="1"/>
          <p:nvPr/>
        </p:nvSpPr>
        <p:spPr>
          <a:xfrm>
            <a:off x="10081211" y="3248654"/>
            <a:ext cx="686683" cy="27699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200" b="1">
                <a:latin typeface="Microsoft JhengHei"/>
                <a:ea typeface="Microsoft JhengHei"/>
              </a:rPr>
              <a:t>東京</a:t>
            </a:r>
            <a:endParaRPr lang="zh-TW" altLang="en-US" sz="1200" b="1">
              <a:latin typeface="Microsoft JhengHei"/>
              <a:ea typeface="Microsoft JhengHei"/>
            </a:endParaRPr>
          </a:p>
        </p:txBody>
      </p:sp>
      <p:sp>
        <p:nvSpPr>
          <p:cNvPr id="22" name="文字方塊 96">
            <a:extLst>
              <a:ext uri="{FF2B5EF4-FFF2-40B4-BE49-F238E27FC236}">
                <a16:creationId xmlns:a16="http://schemas.microsoft.com/office/drawing/2014/main" id="{D45B42BC-C1FC-45C4-95C0-B7E55D0CE4BC}"/>
              </a:ext>
            </a:extLst>
          </p:cNvPr>
          <p:cNvSpPr txBox="1"/>
          <p:nvPr/>
        </p:nvSpPr>
        <p:spPr>
          <a:xfrm>
            <a:off x="9867210" y="4652583"/>
            <a:ext cx="993483" cy="27699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200" b="1">
                <a:latin typeface="Microsoft JhengHei"/>
                <a:ea typeface="Microsoft JhengHei"/>
                <a:cs typeface="Arial" panose="020B0604020202020204" pitchFamily="34" charset="0"/>
              </a:rPr>
              <a:t>紐約</a:t>
            </a:r>
            <a:endParaRPr lang="en-US" altLang="zh-TW" sz="1200" b="1">
              <a:latin typeface="Microsoft JhengHei"/>
              <a:ea typeface="Microsoft JhengHei"/>
              <a:cs typeface="Arial" panose="020B0604020202020204" pitchFamily="34" charset="0"/>
            </a:endParaRPr>
          </a:p>
        </p:txBody>
      </p:sp>
      <p:sp>
        <p:nvSpPr>
          <p:cNvPr id="23" name="文字方塊 97">
            <a:extLst>
              <a:ext uri="{FF2B5EF4-FFF2-40B4-BE49-F238E27FC236}">
                <a16:creationId xmlns:a16="http://schemas.microsoft.com/office/drawing/2014/main" id="{05401B1B-6B78-4692-B804-1A5707DB350B}"/>
              </a:ext>
            </a:extLst>
          </p:cNvPr>
          <p:cNvSpPr txBox="1"/>
          <p:nvPr/>
        </p:nvSpPr>
        <p:spPr>
          <a:xfrm>
            <a:off x="10014468" y="6001102"/>
            <a:ext cx="779482" cy="27699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200" b="1">
                <a:latin typeface="Microsoft JhengHei"/>
                <a:ea typeface="Microsoft JhengHei"/>
              </a:rPr>
              <a:t>北京</a:t>
            </a:r>
            <a:endParaRPr lang="zh-TW" altLang="en-US" sz="1200" b="1">
              <a:latin typeface="Microsoft JhengHei"/>
              <a:ea typeface="Microsoft JhengHei"/>
            </a:endParaRPr>
          </a:p>
        </p:txBody>
      </p:sp>
      <p:pic>
        <p:nvPicPr>
          <p:cNvPr id="24" name="圖片 98">
            <a:extLst>
              <a:ext uri="{FF2B5EF4-FFF2-40B4-BE49-F238E27FC236}">
                <a16:creationId xmlns:a16="http://schemas.microsoft.com/office/drawing/2014/main" id="{B5C89014-45A9-48EB-AAAF-BE3F8AE3C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2976" y="4391795"/>
            <a:ext cx="498390" cy="498390"/>
          </a:xfrm>
          <a:prstGeom prst="rect">
            <a:avLst/>
          </a:prstGeom>
        </p:spPr>
      </p:pic>
      <p:pic>
        <p:nvPicPr>
          <p:cNvPr id="25" name="圖片 99">
            <a:extLst>
              <a:ext uri="{FF2B5EF4-FFF2-40B4-BE49-F238E27FC236}">
                <a16:creationId xmlns:a16="http://schemas.microsoft.com/office/drawing/2014/main" id="{AF691C82-1D00-4654-B3DE-4A54F10E0C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2976" y="2996132"/>
            <a:ext cx="498390" cy="498390"/>
          </a:xfrm>
          <a:prstGeom prst="rect">
            <a:avLst/>
          </a:prstGeom>
        </p:spPr>
      </p:pic>
      <p:pic>
        <p:nvPicPr>
          <p:cNvPr id="26" name="圖片 100">
            <a:extLst>
              <a:ext uri="{FF2B5EF4-FFF2-40B4-BE49-F238E27FC236}">
                <a16:creationId xmlns:a16="http://schemas.microsoft.com/office/drawing/2014/main" id="{930E6EB7-305C-4232-8F9C-A77CD547A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2976" y="5755375"/>
            <a:ext cx="498390" cy="498390"/>
          </a:xfrm>
          <a:prstGeom prst="rect">
            <a:avLst/>
          </a:prstGeom>
        </p:spPr>
      </p:pic>
      <p:sp>
        <p:nvSpPr>
          <p:cNvPr id="27" name="文字方塊 101">
            <a:extLst>
              <a:ext uri="{FF2B5EF4-FFF2-40B4-BE49-F238E27FC236}">
                <a16:creationId xmlns:a16="http://schemas.microsoft.com/office/drawing/2014/main" id="{A2F7CFD2-6B99-45A4-8F93-DE59305D490E}"/>
              </a:ext>
            </a:extLst>
          </p:cNvPr>
          <p:cNvSpPr txBox="1"/>
          <p:nvPr/>
        </p:nvSpPr>
        <p:spPr>
          <a:xfrm>
            <a:off x="4974175" y="5831061"/>
            <a:ext cx="1849234" cy="338554"/>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a:latin typeface="Microsoft JhengHei" panose="020B0604030504040204" pitchFamily="34" charset="-120"/>
                <a:ea typeface="Microsoft JhengHei" panose="020B0604030504040204" pitchFamily="34" charset="-120"/>
              </a:rPr>
              <a:t>雲端存取</a:t>
            </a:r>
            <a:endParaRPr lang="zh-TW" altLang="en-US" sz="1600" b="1">
              <a:latin typeface="Microsoft JhengHei" panose="020B0604030504040204" pitchFamily="34" charset="-120"/>
              <a:ea typeface="Microsoft JhengHei" panose="020B0604030504040204" pitchFamily="34" charset="-120"/>
            </a:endParaRPr>
          </a:p>
        </p:txBody>
      </p:sp>
      <p:sp>
        <p:nvSpPr>
          <p:cNvPr id="14" name="文字方塊 88">
            <a:extLst>
              <a:ext uri="{FF2B5EF4-FFF2-40B4-BE49-F238E27FC236}">
                <a16:creationId xmlns:a16="http://schemas.microsoft.com/office/drawing/2014/main" id="{518A5C8F-065C-43CE-8371-551B3162B4D9}"/>
              </a:ext>
            </a:extLst>
          </p:cNvPr>
          <p:cNvSpPr txBox="1"/>
          <p:nvPr/>
        </p:nvSpPr>
        <p:spPr>
          <a:xfrm>
            <a:off x="2831116" y="3239044"/>
            <a:ext cx="1684770" cy="27699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chemeClr val="bg1"/>
                </a:solidFill>
                <a:latin typeface="Arial"/>
                <a:ea typeface="新細明體"/>
                <a:cs typeface="Arial"/>
              </a:rPr>
              <a:t>TCP BBR</a:t>
            </a:r>
            <a:endParaRPr lang="zh-TW" altLang="en-US" sz="1200" b="1">
              <a:solidFill>
                <a:schemeClr val="bg1"/>
              </a:solidFill>
              <a:latin typeface="Arial"/>
              <a:ea typeface="新細明體"/>
              <a:cs typeface="Arial"/>
            </a:endParaRPr>
          </a:p>
        </p:txBody>
      </p:sp>
      <p:sp>
        <p:nvSpPr>
          <p:cNvPr id="35" name="文字方塊 101">
            <a:extLst>
              <a:ext uri="{FF2B5EF4-FFF2-40B4-BE49-F238E27FC236}">
                <a16:creationId xmlns:a16="http://schemas.microsoft.com/office/drawing/2014/main" id="{6BB7436C-EC32-402C-98EA-690BF5F1BB13}"/>
              </a:ext>
            </a:extLst>
          </p:cNvPr>
          <p:cNvSpPr txBox="1"/>
          <p:nvPr/>
        </p:nvSpPr>
        <p:spPr>
          <a:xfrm>
            <a:off x="5506677" y="3254094"/>
            <a:ext cx="1849234" cy="338554"/>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a:latin typeface="Microsoft JhengHei" panose="020B0604030504040204" pitchFamily="34" charset="-120"/>
                <a:ea typeface="Microsoft JhengHei" panose="020B0604030504040204" pitchFamily="34" charset="-120"/>
                <a:cs typeface="Arial"/>
              </a:rPr>
              <a:t>遠端</a:t>
            </a:r>
            <a:r>
              <a:rPr lang="zh-TW" altLang="en-US" sz="1600" b="1">
                <a:latin typeface="Microsoft JhengHei" panose="020B0604030504040204" pitchFamily="34" charset="-120"/>
                <a:ea typeface="Microsoft JhengHei" panose="020B0604030504040204" pitchFamily="34" charset="-120"/>
                <a:cs typeface="Arial"/>
              </a:rPr>
              <a:t> </a:t>
            </a:r>
            <a:r>
              <a:rPr lang="en-US" altLang="zh-TW" sz="1600" b="1">
                <a:latin typeface="Microsoft JhengHei" panose="020B0604030504040204" pitchFamily="34" charset="-120"/>
                <a:ea typeface="Microsoft JhengHei" panose="020B0604030504040204" pitchFamily="34" charset="-120"/>
                <a:cs typeface="Arial"/>
              </a:rPr>
              <a:t>NAS </a:t>
            </a:r>
            <a:r>
              <a:rPr lang="zh-CN" altLang="en-US" sz="1600" b="1">
                <a:latin typeface="Microsoft JhengHei" panose="020B0604030504040204" pitchFamily="34" charset="-120"/>
                <a:ea typeface="Microsoft JhengHei" panose="020B0604030504040204" pitchFamily="34" charset="-120"/>
                <a:cs typeface="Arial"/>
              </a:rPr>
              <a:t>存取</a:t>
            </a:r>
            <a:endParaRPr lang="en-US" altLang="zh-TW" sz="1600" b="1">
              <a:latin typeface="Microsoft JhengHei" panose="020B0604030504040204" pitchFamily="34" charset="-120"/>
              <a:ea typeface="Microsoft JhengHei" panose="020B0604030504040204" pitchFamily="34" charset="-120"/>
              <a:cs typeface="Arial"/>
            </a:endParaRPr>
          </a:p>
        </p:txBody>
      </p:sp>
      <p:pic>
        <p:nvPicPr>
          <p:cNvPr id="37" name="圖片 8">
            <a:extLst>
              <a:ext uri="{FF2B5EF4-FFF2-40B4-BE49-F238E27FC236}">
                <a16:creationId xmlns:a16="http://schemas.microsoft.com/office/drawing/2014/main" id="{861483CF-936F-4CDB-A213-224F2E155576}"/>
              </a:ext>
            </a:extLst>
          </p:cNvPr>
          <p:cNvPicPr>
            <a:picLocks noChangeAspect="1"/>
          </p:cNvPicPr>
          <p:nvPr/>
        </p:nvPicPr>
        <p:blipFill>
          <a:blip r:embed="rId7"/>
          <a:stretch>
            <a:fillRect/>
          </a:stretch>
        </p:blipFill>
        <p:spPr>
          <a:xfrm>
            <a:off x="2773872" y="3156527"/>
            <a:ext cx="407647" cy="407647"/>
          </a:xfrm>
          <a:prstGeom prst="rect">
            <a:avLst/>
          </a:prstGeom>
        </p:spPr>
      </p:pic>
      <p:pic>
        <p:nvPicPr>
          <p:cNvPr id="32" name="圖片 8" descr="一張含有 撞球 的圖片&#10;&#10;描述是以非常高的可信度產生">
            <a:extLst>
              <a:ext uri="{FF2B5EF4-FFF2-40B4-BE49-F238E27FC236}">
                <a16:creationId xmlns:a16="http://schemas.microsoft.com/office/drawing/2014/main" id="{02A6BF56-90A5-4C8D-9B8D-5BEE680F6681}"/>
              </a:ext>
            </a:extLst>
          </p:cNvPr>
          <p:cNvPicPr>
            <a:picLocks noChangeAspect="1"/>
          </p:cNvPicPr>
          <p:nvPr/>
        </p:nvPicPr>
        <p:blipFill>
          <a:blip r:embed="rId7"/>
          <a:stretch>
            <a:fillRect/>
          </a:stretch>
        </p:blipFill>
        <p:spPr>
          <a:xfrm>
            <a:off x="5302002" y="3156526"/>
            <a:ext cx="407647" cy="407647"/>
          </a:xfrm>
          <a:prstGeom prst="rect">
            <a:avLst/>
          </a:prstGeom>
        </p:spPr>
      </p:pic>
    </p:spTree>
    <p:extLst>
      <p:ext uri="{BB962C8B-B14F-4D97-AF65-F5344CB8AC3E}">
        <p14:creationId xmlns:p14="http://schemas.microsoft.com/office/powerpoint/2010/main" val="1108353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17D67-B3BE-421C-9B00-E14496FB6052}"/>
              </a:ext>
            </a:extLst>
          </p:cNvPr>
          <p:cNvSpPr>
            <a:spLocks noGrp="1"/>
          </p:cNvSpPr>
          <p:nvPr>
            <p:ph type="title"/>
          </p:nvPr>
        </p:nvSpPr>
        <p:spPr>
          <a:xfrm>
            <a:off x="421923" y="365125"/>
            <a:ext cx="10515600" cy="1325563"/>
          </a:xfrm>
        </p:spPr>
        <p:txBody>
          <a:bodyPr>
            <a:normAutofit/>
          </a:bodyPr>
          <a:lstStyle/>
          <a:p>
            <a:r>
              <a:rPr lang="zh-CN" altLang="en-US">
                <a:cs typeface="Arial"/>
              </a:rPr>
              <a:t>什麼是</a:t>
            </a:r>
            <a:r>
              <a:rPr lang="zh-TW">
                <a:solidFill>
                  <a:srgbClr val="FF33CC"/>
                </a:solidFill>
                <a:cs typeface="Arial"/>
              </a:rPr>
              <a:t> </a:t>
            </a:r>
            <a:r>
              <a:rPr lang="en-US" altLang="zh-TW">
                <a:solidFill>
                  <a:srgbClr val="FF2E8C"/>
                </a:solidFill>
                <a:cs typeface="Arial"/>
              </a:rPr>
              <a:t>BBR</a:t>
            </a:r>
            <a:br>
              <a:rPr lang="en-US" altLang="zh-TW" sz="3600"/>
            </a:br>
            <a:r>
              <a:rPr lang="en-US" altLang="zh-TW" sz="3600">
                <a:cs typeface="Arial"/>
              </a:rPr>
              <a:t>(Bottleneck Bandwidth and Round-Trip Time)</a:t>
            </a:r>
            <a:endParaRPr lang="zh-TW" sz="3600">
              <a:cs typeface="Arial"/>
            </a:endParaRPr>
          </a:p>
        </p:txBody>
      </p:sp>
      <p:pic>
        <p:nvPicPr>
          <p:cNvPr id="3" name="內容版面配置區 3">
            <a:extLst>
              <a:ext uri="{FF2B5EF4-FFF2-40B4-BE49-F238E27FC236}">
                <a16:creationId xmlns:a16="http://schemas.microsoft.com/office/drawing/2014/main" id="{D0DB90FD-93C2-4A0F-B240-0469E5A182E7}"/>
              </a:ext>
            </a:extLst>
          </p:cNvPr>
          <p:cNvPicPr>
            <a:picLocks noChangeAspect="1"/>
          </p:cNvPicPr>
          <p:nvPr/>
        </p:nvPicPr>
        <p:blipFill>
          <a:blip r:embed="rId2"/>
          <a:stretch>
            <a:fillRect/>
          </a:stretch>
        </p:blipFill>
        <p:spPr>
          <a:xfrm>
            <a:off x="5892021" y="3006285"/>
            <a:ext cx="5827295" cy="2887458"/>
          </a:xfrm>
          <a:prstGeom prst="roundRect">
            <a:avLst>
              <a:gd name="adj" fmla="val 3333"/>
            </a:avLst>
          </a:prstGeom>
        </p:spPr>
      </p:pic>
      <p:sp>
        <p:nvSpPr>
          <p:cNvPr id="5" name="內容版面配置區 4">
            <a:extLst>
              <a:ext uri="{FF2B5EF4-FFF2-40B4-BE49-F238E27FC236}">
                <a16:creationId xmlns:a16="http://schemas.microsoft.com/office/drawing/2014/main" id="{988B9D60-B70B-4DA4-AE2D-16A62F6D0C8E}"/>
              </a:ext>
            </a:extLst>
          </p:cNvPr>
          <p:cNvSpPr>
            <a:spLocks noGrp="1"/>
          </p:cNvSpPr>
          <p:nvPr/>
        </p:nvSpPr>
        <p:spPr>
          <a:xfrm>
            <a:off x="471264" y="3038369"/>
            <a:ext cx="5208459" cy="260351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5900" indent="-215900">
              <a:lnSpc>
                <a:spcPct val="100000"/>
              </a:lnSpc>
            </a:pPr>
            <a:r>
              <a:rPr lang="en-US" altLang="zh-TW" sz="2000">
                <a:solidFill>
                  <a:schemeClr val="accent3">
                    <a:lumMod val="40000"/>
                    <a:lumOff val="60000"/>
                  </a:schemeClr>
                </a:solidFill>
                <a:latin typeface="Microsoft JhengHei" panose="020B0604030504040204" pitchFamily="34" charset="-120"/>
                <a:ea typeface="Microsoft JhengHei" panose="020B0604030504040204" pitchFamily="34" charset="-120"/>
              </a:rPr>
              <a:t>BBR </a:t>
            </a:r>
            <a:r>
              <a:rPr lang="zh-TW" altLang="en-US" sz="2000">
                <a:solidFill>
                  <a:schemeClr val="accent3">
                    <a:lumMod val="40000"/>
                    <a:lumOff val="60000"/>
                  </a:schemeClr>
                </a:solidFill>
                <a:latin typeface="Microsoft JhengHei" panose="020B0604030504040204" pitchFamily="34" charset="-120"/>
                <a:ea typeface="Microsoft JhengHei" panose="020B0604030504040204" pitchFamily="34" charset="-120"/>
              </a:rPr>
              <a:t>是</a:t>
            </a:r>
            <a:r>
              <a:rPr lang="en-US" altLang="zh-TW" sz="2000">
                <a:solidFill>
                  <a:schemeClr val="accent3">
                    <a:lumMod val="40000"/>
                    <a:lumOff val="60000"/>
                  </a:schemeClr>
                </a:solidFill>
                <a:latin typeface="Microsoft JhengHei" panose="020B0604030504040204" pitchFamily="34" charset="-120"/>
                <a:ea typeface="Microsoft JhengHei" panose="020B0604030504040204" pitchFamily="34" charset="-120"/>
              </a:rPr>
              <a:t>Google</a:t>
            </a:r>
            <a:r>
              <a:rPr lang="zh-TW" altLang="en-US" sz="2000">
                <a:solidFill>
                  <a:schemeClr val="accent3">
                    <a:lumMod val="40000"/>
                    <a:lumOff val="60000"/>
                  </a:schemeClr>
                </a:solidFill>
                <a:latin typeface="Microsoft JhengHei" panose="020B0604030504040204" pitchFamily="34" charset="-120"/>
                <a:ea typeface="Microsoft JhengHei" panose="020B0604030504040204" pitchFamily="34" charset="-120"/>
              </a:rPr>
              <a:t>針對 </a:t>
            </a:r>
            <a:r>
              <a:rPr lang="en-US" altLang="zh-TW" sz="2000">
                <a:solidFill>
                  <a:schemeClr val="accent3">
                    <a:lumMod val="40000"/>
                    <a:lumOff val="60000"/>
                  </a:schemeClr>
                </a:solidFill>
                <a:latin typeface="Microsoft JhengHei" panose="020B0604030504040204" pitchFamily="34" charset="-120"/>
                <a:ea typeface="Microsoft JhengHei" panose="020B0604030504040204" pitchFamily="34" charset="-120"/>
              </a:rPr>
              <a:t>TCP </a:t>
            </a:r>
            <a:r>
              <a:rPr lang="zh-TW" altLang="en-US" sz="2000">
                <a:solidFill>
                  <a:schemeClr val="accent3">
                    <a:lumMod val="40000"/>
                    <a:lumOff val="60000"/>
                  </a:schemeClr>
                </a:solidFill>
                <a:latin typeface="Microsoft JhengHei" panose="020B0604030504040204" pitchFamily="34" charset="-120"/>
                <a:ea typeface="Microsoft JhengHei" panose="020B0604030504040204" pitchFamily="34" charset="-120"/>
              </a:rPr>
              <a:t>所設計的全新壅塞控制演算法 </a:t>
            </a:r>
          </a:p>
          <a:p>
            <a:pPr marL="215900" indent="-215900">
              <a:lnSpc>
                <a:spcPct val="100000"/>
              </a:lnSpc>
            </a:pPr>
            <a:r>
              <a:rPr lang="zh-CN" altLang="en-US" sz="2000">
                <a:solidFill>
                  <a:schemeClr val="accent3">
                    <a:lumMod val="40000"/>
                    <a:lumOff val="60000"/>
                  </a:schemeClr>
                </a:solidFill>
                <a:latin typeface="Microsoft JhengHei" panose="020B0604030504040204" pitchFamily="34" charset="-120"/>
                <a:ea typeface="Microsoft JhengHei" panose="020B0604030504040204" pitchFamily="34" charset="-120"/>
              </a:rPr>
              <a:t>已於</a:t>
            </a:r>
            <a:r>
              <a:rPr lang="en-US" altLang="zh-CN" sz="2000">
                <a:solidFill>
                  <a:schemeClr val="accent3">
                    <a:lumMod val="40000"/>
                    <a:lumOff val="60000"/>
                  </a:schemeClr>
                </a:solidFill>
                <a:latin typeface="Microsoft JhengHei" panose="020B0604030504040204" pitchFamily="34" charset="-120"/>
                <a:ea typeface="Microsoft JhengHei" panose="020B0604030504040204" pitchFamily="34" charset="-120"/>
              </a:rPr>
              <a:t> Linux </a:t>
            </a:r>
            <a:r>
              <a:rPr lang="zh-CN" altLang="en-US" sz="2000">
                <a:solidFill>
                  <a:schemeClr val="accent3">
                    <a:lumMod val="40000"/>
                    <a:lumOff val="60000"/>
                  </a:schemeClr>
                </a:solidFill>
                <a:latin typeface="Microsoft JhengHei" panose="020B0604030504040204" pitchFamily="34" charset="-120"/>
                <a:ea typeface="Microsoft JhengHei" panose="020B0604030504040204" pitchFamily="34" charset="-120"/>
              </a:rPr>
              <a:t>核心</a:t>
            </a:r>
            <a:r>
              <a:rPr lang="en-US" altLang="zh-CN" sz="2000">
                <a:solidFill>
                  <a:schemeClr val="accent3">
                    <a:lumMod val="40000"/>
                    <a:lumOff val="60000"/>
                  </a:schemeClr>
                </a:solidFill>
                <a:latin typeface="Microsoft JhengHei" panose="020B0604030504040204" pitchFamily="34" charset="-120"/>
                <a:ea typeface="Microsoft JhengHei" panose="020B0604030504040204" pitchFamily="34" charset="-120"/>
              </a:rPr>
              <a:t> 4.9 </a:t>
            </a:r>
            <a:r>
              <a:rPr lang="zh-CN" altLang="en-US" sz="2000">
                <a:solidFill>
                  <a:schemeClr val="accent3">
                    <a:lumMod val="40000"/>
                    <a:lumOff val="60000"/>
                  </a:schemeClr>
                </a:solidFill>
                <a:latin typeface="Microsoft JhengHei" panose="020B0604030504040204" pitchFamily="34" charset="-120"/>
                <a:ea typeface="Microsoft JhengHei" panose="020B0604030504040204" pitchFamily="34" charset="-120"/>
              </a:rPr>
              <a:t>及以上版本支援</a:t>
            </a:r>
            <a:endParaRPr lang="en-US" altLang="zh-CN" sz="2000">
              <a:solidFill>
                <a:schemeClr val="accent3">
                  <a:lumMod val="40000"/>
                  <a:lumOff val="60000"/>
                </a:schemeClr>
              </a:solidFill>
              <a:latin typeface="Microsoft JhengHei" panose="020B0604030504040204" pitchFamily="34" charset="-120"/>
              <a:ea typeface="Microsoft JhengHei" panose="020B0604030504040204" pitchFamily="34" charset="-120"/>
            </a:endParaRPr>
          </a:p>
          <a:p>
            <a:pPr marL="215900" indent="-215900">
              <a:lnSpc>
                <a:spcPct val="100000"/>
              </a:lnSpc>
            </a:pPr>
            <a:r>
              <a:rPr lang="zh-CN" altLang="en-US" sz="2000">
                <a:solidFill>
                  <a:schemeClr val="accent3">
                    <a:lumMod val="40000"/>
                    <a:lumOff val="60000"/>
                  </a:schemeClr>
                </a:solidFill>
                <a:latin typeface="Microsoft JhengHei" panose="020B0604030504040204" pitchFamily="34" charset="-120"/>
                <a:ea typeface="Microsoft JhengHei" panose="020B0604030504040204" pitchFamily="34" charset="-120"/>
              </a:rPr>
              <a:t>針對丟包率過高的網路環境下，充分提高頻寬利用率</a:t>
            </a:r>
            <a:endParaRPr lang="en-US" altLang="zh-TW" sz="2000">
              <a:solidFill>
                <a:schemeClr val="accent3">
                  <a:lumMod val="40000"/>
                  <a:lumOff val="60000"/>
                </a:schemeClr>
              </a:solidFill>
              <a:latin typeface="Microsoft JhengHei" panose="020B0604030504040204" pitchFamily="34" charset="-120"/>
              <a:ea typeface="Microsoft JhengHei" panose="020B0604030504040204" pitchFamily="34" charset="-120"/>
            </a:endParaRPr>
          </a:p>
        </p:txBody>
      </p:sp>
      <p:sp>
        <p:nvSpPr>
          <p:cNvPr id="6" name="矩形: 圓角 5">
            <a:extLst>
              <a:ext uri="{FF2B5EF4-FFF2-40B4-BE49-F238E27FC236}">
                <a16:creationId xmlns:a16="http://schemas.microsoft.com/office/drawing/2014/main" id="{8D63264E-74FE-4D07-ABD1-CA2AE2F74ABE}"/>
              </a:ext>
            </a:extLst>
          </p:cNvPr>
          <p:cNvSpPr/>
          <p:nvPr/>
        </p:nvSpPr>
        <p:spPr>
          <a:xfrm>
            <a:off x="544008" y="2146283"/>
            <a:ext cx="11142666" cy="614281"/>
          </a:xfrm>
          <a:prstGeom prst="roundRect">
            <a:avLst>
              <a:gd name="adj" fmla="val 50000"/>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3AAB13E2-E96D-48C4-BA59-FA5D5DD5DED2}"/>
              </a:ext>
            </a:extLst>
          </p:cNvPr>
          <p:cNvSpPr txBox="1"/>
          <p:nvPr/>
        </p:nvSpPr>
        <p:spPr>
          <a:xfrm>
            <a:off x="692884" y="2222590"/>
            <a:ext cx="10583174" cy="461665"/>
          </a:xfrm>
          <a:prstGeom prst="rect">
            <a:avLst/>
          </a:prstGeom>
          <a:noFill/>
        </p:spPr>
        <p:txBody>
          <a:bodyPr wrap="square" rtlCol="0" anchor="t">
            <a:spAutoFit/>
          </a:bodyPr>
          <a:lstStyle/>
          <a:p>
            <a:r>
              <a:rPr lang="en-US" altLang="zh-TW" sz="2400" b="1">
                <a:solidFill>
                  <a:schemeClr val="bg1"/>
                </a:solidFill>
                <a:latin typeface="Arial"/>
                <a:ea typeface="微軟正黑體"/>
                <a:cs typeface="Arial"/>
              </a:rPr>
              <a:t>BBR</a:t>
            </a:r>
            <a:r>
              <a:rPr lang="zh-TW" altLang="en-US" sz="2400" b="1">
                <a:solidFill>
                  <a:schemeClr val="bg1"/>
                </a:solidFill>
                <a:latin typeface="Arial"/>
                <a:ea typeface="微軟正黑體"/>
                <a:cs typeface="Arial"/>
              </a:rPr>
              <a:t> 是合適於現代網路環境的</a:t>
            </a:r>
            <a:r>
              <a:rPr lang="zh-CN" altLang="en-US" sz="2400" b="1">
                <a:solidFill>
                  <a:schemeClr val="bg1"/>
                </a:solidFill>
                <a:latin typeface="Arial"/>
                <a:ea typeface="微軟正黑體"/>
                <a:cs typeface="Arial"/>
              </a:rPr>
              <a:t>壅塞</a:t>
            </a:r>
            <a:r>
              <a:rPr lang="zh-TW" altLang="en-US" sz="2400" b="1">
                <a:solidFill>
                  <a:schemeClr val="bg1"/>
                </a:solidFill>
                <a:latin typeface="Arial"/>
                <a:ea typeface="微軟正黑體"/>
                <a:cs typeface="Arial"/>
              </a:rPr>
              <a:t>控制演算法</a:t>
            </a:r>
            <a:endParaRPr lang="zh-TW" altLang="zh-TW" sz="2400" b="1">
              <a:solidFill>
                <a:schemeClr val="bg1"/>
              </a:solidFill>
              <a:latin typeface="Arial"/>
              <a:ea typeface="新細明體"/>
              <a:cs typeface="Arial"/>
            </a:endParaRPr>
          </a:p>
        </p:txBody>
      </p:sp>
    </p:spTree>
    <p:extLst>
      <p:ext uri="{BB962C8B-B14F-4D97-AF65-F5344CB8AC3E}">
        <p14:creationId xmlns:p14="http://schemas.microsoft.com/office/powerpoint/2010/main" val="1895557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1E4A375E-C186-4623-B30E-A31AE4A0EA98}"/>
              </a:ext>
            </a:extLst>
          </p:cNvPr>
          <p:cNvSpPr txBox="1"/>
          <p:nvPr/>
        </p:nvSpPr>
        <p:spPr>
          <a:xfrm>
            <a:off x="4991865" y="5921755"/>
            <a:ext cx="8717099" cy="276999"/>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200" b="1">
                <a:solidFill>
                  <a:schemeClr val="accent3">
                    <a:lumMod val="40000"/>
                    <a:lumOff val="60000"/>
                  </a:schemeClr>
                </a:solidFill>
                <a:latin typeface="Microsoft JhengHei"/>
                <a:ea typeface="Microsoft JhengHei"/>
                <a:cs typeface="Arial" panose="020B0604020202020204" pitchFamily="34" charset="0"/>
              </a:rPr>
              <a:t>注意：</a:t>
            </a:r>
            <a:r>
              <a:rPr lang="en-US" altLang="zh-TW" sz="1200" b="1">
                <a:solidFill>
                  <a:schemeClr val="accent3">
                    <a:lumMod val="40000"/>
                    <a:lumOff val="60000"/>
                  </a:schemeClr>
                </a:solidFill>
                <a:latin typeface="Microsoft JhengHei"/>
                <a:ea typeface="Microsoft JhengHei"/>
                <a:cs typeface="Arial" panose="020B0604020202020204" pitchFamily="34" charset="0"/>
              </a:rPr>
              <a:t>TCP BBR </a:t>
            </a:r>
            <a:r>
              <a:rPr lang="zh-CN" altLang="en-US" sz="1200" b="1">
                <a:solidFill>
                  <a:schemeClr val="accent3">
                    <a:lumMod val="40000"/>
                    <a:lumOff val="60000"/>
                  </a:schemeClr>
                </a:solidFill>
                <a:latin typeface="Microsoft JhengHei"/>
                <a:ea typeface="Microsoft JhengHei"/>
                <a:cs typeface="Arial" panose="020B0604020202020204" pitchFamily="34" charset="0"/>
              </a:rPr>
              <a:t>適用於廣域網路傳輸環境，請避免在區域網路內啟用進行傳輸任務</a:t>
            </a:r>
            <a:endParaRPr lang="zh-CN" altLang="en-US" sz="1200">
              <a:solidFill>
                <a:schemeClr val="accent3">
                  <a:lumMod val="40000"/>
                  <a:lumOff val="60000"/>
                </a:schemeClr>
              </a:solidFill>
              <a:latin typeface="Microsoft JhengHei"/>
              <a:ea typeface="Microsoft JhengHei"/>
              <a:cs typeface="Arial" panose="020B0604020202020204" pitchFamily="34" charset="0"/>
            </a:endParaRPr>
          </a:p>
        </p:txBody>
      </p:sp>
      <p:sp>
        <p:nvSpPr>
          <p:cNvPr id="4" name="文字方塊 7">
            <a:extLst>
              <a:ext uri="{FF2B5EF4-FFF2-40B4-BE49-F238E27FC236}">
                <a16:creationId xmlns:a16="http://schemas.microsoft.com/office/drawing/2014/main" id="{FB32125A-AC77-449E-8931-69E0A9E379AE}"/>
              </a:ext>
            </a:extLst>
          </p:cNvPr>
          <p:cNvSpPr txBox="1"/>
          <p:nvPr/>
        </p:nvSpPr>
        <p:spPr>
          <a:xfrm>
            <a:off x="838199" y="2107096"/>
            <a:ext cx="4440193" cy="1754326"/>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a:solidFill>
                  <a:schemeClr val="accent3">
                    <a:lumMod val="40000"/>
                    <a:lumOff val="60000"/>
                  </a:schemeClr>
                </a:solidFill>
                <a:latin typeface="微軟正黑體"/>
                <a:ea typeface="微軟正黑體"/>
              </a:rPr>
              <a:t>資料來源端：</a:t>
            </a:r>
            <a:endParaRPr lang="en-US" altLang="zh-CN" sz="2400">
              <a:solidFill>
                <a:schemeClr val="accent3">
                  <a:lumMod val="40000"/>
                  <a:lumOff val="60000"/>
                </a:schemeClr>
              </a:solidFill>
              <a:latin typeface="微軟正黑體"/>
              <a:ea typeface="微軟正黑體"/>
            </a:endParaRPr>
          </a:p>
          <a:p>
            <a:r>
              <a:rPr lang="zh-CN" altLang="en-US" sz="2000">
                <a:solidFill>
                  <a:schemeClr val="accent3">
                    <a:lumMod val="40000"/>
                    <a:lumOff val="60000"/>
                  </a:schemeClr>
                </a:solidFill>
                <a:latin typeface="微軟正黑體"/>
                <a:ea typeface="微軟正黑體"/>
              </a:rPr>
              <a:t>位於台灣的</a:t>
            </a:r>
            <a:r>
              <a:rPr lang="zh-TW" altLang="en-US" sz="2000">
                <a:solidFill>
                  <a:schemeClr val="accent3">
                    <a:lumMod val="40000"/>
                    <a:lumOff val="60000"/>
                  </a:schemeClr>
                </a:solidFill>
                <a:latin typeface="微軟正黑體"/>
                <a:ea typeface="微軟正黑體"/>
              </a:rPr>
              <a:t> QNAP NAS</a:t>
            </a:r>
            <a:endParaRPr lang="en-US" altLang="zh-TW" sz="2000">
              <a:solidFill>
                <a:schemeClr val="accent3">
                  <a:lumMod val="40000"/>
                  <a:lumOff val="60000"/>
                </a:schemeClr>
              </a:solidFill>
              <a:latin typeface="微軟正黑體"/>
              <a:ea typeface="微軟正黑體"/>
            </a:endParaRPr>
          </a:p>
          <a:p>
            <a:endParaRPr lang="zh-TW" altLang="en-US" sz="2000">
              <a:solidFill>
                <a:schemeClr val="accent3">
                  <a:lumMod val="40000"/>
                  <a:lumOff val="60000"/>
                </a:schemeClr>
              </a:solidFill>
              <a:latin typeface="微軟正黑體"/>
              <a:ea typeface="微軟正黑體"/>
            </a:endParaRPr>
          </a:p>
          <a:p>
            <a:r>
              <a:rPr lang="zh-CN" altLang="en-US" sz="2400">
                <a:solidFill>
                  <a:schemeClr val="accent3">
                    <a:lumMod val="40000"/>
                    <a:lumOff val="60000"/>
                  </a:schemeClr>
                </a:solidFill>
                <a:latin typeface="微軟正黑體"/>
                <a:ea typeface="微軟正黑體"/>
              </a:rPr>
              <a:t>資料目的端：</a:t>
            </a:r>
            <a:endParaRPr lang="en-US" altLang="zh-CN" sz="2400">
              <a:solidFill>
                <a:schemeClr val="accent3">
                  <a:lumMod val="40000"/>
                  <a:lumOff val="60000"/>
                </a:schemeClr>
              </a:solidFill>
              <a:latin typeface="微軟正黑體"/>
              <a:ea typeface="微軟正黑體"/>
            </a:endParaRPr>
          </a:p>
          <a:p>
            <a:r>
              <a:rPr lang="zh-TW" altLang="en-US" sz="2000">
                <a:solidFill>
                  <a:schemeClr val="accent3">
                    <a:lumMod val="40000"/>
                    <a:lumOff val="60000"/>
                  </a:schemeClr>
                </a:solidFill>
                <a:latin typeface="微軟正黑體"/>
                <a:ea typeface="微軟正黑體"/>
              </a:rPr>
              <a:t>AWS S3 EU(倫敦) </a:t>
            </a:r>
            <a:r>
              <a:rPr lang="zh-CN" altLang="en-US" sz="2000">
                <a:solidFill>
                  <a:schemeClr val="accent3">
                    <a:lumMod val="40000"/>
                    <a:lumOff val="60000"/>
                  </a:schemeClr>
                </a:solidFill>
                <a:latin typeface="微軟正黑體"/>
                <a:ea typeface="微軟正黑體"/>
              </a:rPr>
              <a:t>地區</a:t>
            </a:r>
            <a:endParaRPr lang="zh-TW" sz="2000">
              <a:solidFill>
                <a:schemeClr val="accent3">
                  <a:lumMod val="40000"/>
                  <a:lumOff val="60000"/>
                </a:schemeClr>
              </a:solidFill>
              <a:latin typeface="Arial" panose="020B0604020202020204" pitchFamily="34" charset="0"/>
            </a:endParaRPr>
          </a:p>
        </p:txBody>
      </p:sp>
      <p:pic>
        <p:nvPicPr>
          <p:cNvPr id="5" name="Picture 4" descr="一張含有 螢幕擷取畫面 的圖片&#10;&#10;描述是以非常高的可信度產生">
            <a:extLst>
              <a:ext uri="{FF2B5EF4-FFF2-40B4-BE49-F238E27FC236}">
                <a16:creationId xmlns:a16="http://schemas.microsoft.com/office/drawing/2014/main" id="{6D0EDB12-633F-4A01-AD0B-8DC3B258ECE3}"/>
              </a:ext>
            </a:extLst>
          </p:cNvPr>
          <p:cNvPicPr>
            <a:picLocks noChangeAspect="1"/>
          </p:cNvPicPr>
          <p:nvPr/>
        </p:nvPicPr>
        <p:blipFill>
          <a:blip r:embed="rId2"/>
          <a:stretch>
            <a:fillRect/>
          </a:stretch>
        </p:blipFill>
        <p:spPr>
          <a:xfrm>
            <a:off x="5064452" y="3845793"/>
            <a:ext cx="6505893" cy="2059614"/>
          </a:xfrm>
          <a:prstGeom prst="rect">
            <a:avLst/>
          </a:prstGeom>
        </p:spPr>
      </p:pic>
      <p:pic>
        <p:nvPicPr>
          <p:cNvPr id="6" name="Picture 5" descr="一張含有 螢幕擷取畫面 的圖片&#10;&#10;描述是以非常高的可信度產生">
            <a:extLst>
              <a:ext uri="{FF2B5EF4-FFF2-40B4-BE49-F238E27FC236}">
                <a16:creationId xmlns:a16="http://schemas.microsoft.com/office/drawing/2014/main" id="{6CA53527-7DC9-4ED5-90FD-BC200A333E8E}"/>
              </a:ext>
            </a:extLst>
          </p:cNvPr>
          <p:cNvPicPr>
            <a:picLocks noChangeAspect="1"/>
          </p:cNvPicPr>
          <p:nvPr/>
        </p:nvPicPr>
        <p:blipFill>
          <a:blip r:embed="rId3"/>
          <a:stretch>
            <a:fillRect/>
          </a:stretch>
        </p:blipFill>
        <p:spPr>
          <a:xfrm>
            <a:off x="5076741" y="1748294"/>
            <a:ext cx="6505891" cy="2029261"/>
          </a:xfrm>
          <a:prstGeom prst="rect">
            <a:avLst/>
          </a:prstGeom>
        </p:spPr>
      </p:pic>
      <p:sp>
        <p:nvSpPr>
          <p:cNvPr id="7" name="文字方塊 4">
            <a:extLst>
              <a:ext uri="{FF2B5EF4-FFF2-40B4-BE49-F238E27FC236}">
                <a16:creationId xmlns:a16="http://schemas.microsoft.com/office/drawing/2014/main" id="{99A6C485-2448-4546-B2DD-DF44D7E23D99}"/>
              </a:ext>
            </a:extLst>
          </p:cNvPr>
          <p:cNvSpPr txBox="1"/>
          <p:nvPr/>
        </p:nvSpPr>
        <p:spPr>
          <a:xfrm>
            <a:off x="9112688" y="4231836"/>
            <a:ext cx="2281741" cy="338554"/>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a:solidFill>
                  <a:schemeClr val="accent6">
                    <a:lumMod val="75000"/>
                  </a:schemeClr>
                </a:solidFill>
                <a:latin typeface="微軟正黑體"/>
                <a:ea typeface="微軟正黑體"/>
              </a:rPr>
              <a:t>啟用</a:t>
            </a:r>
            <a:r>
              <a:rPr lang="zh-TW" altLang="en-US" sz="1600" b="1">
                <a:solidFill>
                  <a:schemeClr val="accent6">
                    <a:lumMod val="75000"/>
                  </a:schemeClr>
                </a:solidFill>
                <a:latin typeface="微軟正黑體"/>
                <a:ea typeface="微軟正黑體"/>
              </a:rPr>
              <a:t> TCP BBR</a:t>
            </a:r>
          </a:p>
        </p:txBody>
      </p:sp>
      <p:sp>
        <p:nvSpPr>
          <p:cNvPr id="8" name="文字方塊 4">
            <a:extLst>
              <a:ext uri="{FF2B5EF4-FFF2-40B4-BE49-F238E27FC236}">
                <a16:creationId xmlns:a16="http://schemas.microsoft.com/office/drawing/2014/main" id="{78B26869-6064-4030-997E-337DBA9DF0D2}"/>
              </a:ext>
            </a:extLst>
          </p:cNvPr>
          <p:cNvSpPr txBox="1"/>
          <p:nvPr/>
        </p:nvSpPr>
        <p:spPr>
          <a:xfrm>
            <a:off x="9138336" y="2095196"/>
            <a:ext cx="2097755" cy="338554"/>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1600" b="1">
                <a:solidFill>
                  <a:srgbClr val="CC0066"/>
                </a:solidFill>
                <a:latin typeface="微軟正黑體"/>
                <a:ea typeface="微軟正黑體"/>
              </a:rPr>
              <a:t>未啟用 TCP BBR</a:t>
            </a:r>
          </a:p>
        </p:txBody>
      </p:sp>
      <p:sp>
        <p:nvSpPr>
          <p:cNvPr id="9" name="Rectangle 8">
            <a:extLst>
              <a:ext uri="{FF2B5EF4-FFF2-40B4-BE49-F238E27FC236}">
                <a16:creationId xmlns:a16="http://schemas.microsoft.com/office/drawing/2014/main" id="{BE405C5A-CE75-4006-A45A-F4978645D224}"/>
              </a:ext>
            </a:extLst>
          </p:cNvPr>
          <p:cNvSpPr/>
          <p:nvPr/>
        </p:nvSpPr>
        <p:spPr>
          <a:xfrm>
            <a:off x="6536951" y="3117210"/>
            <a:ext cx="885625" cy="51661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endParaRPr>
          </a:p>
        </p:txBody>
      </p:sp>
      <p:sp>
        <p:nvSpPr>
          <p:cNvPr id="10" name="Rectangle 9">
            <a:extLst>
              <a:ext uri="{FF2B5EF4-FFF2-40B4-BE49-F238E27FC236}">
                <a16:creationId xmlns:a16="http://schemas.microsoft.com/office/drawing/2014/main" id="{AD4FDC6A-0349-4198-8612-BA09226359B7}"/>
              </a:ext>
            </a:extLst>
          </p:cNvPr>
          <p:cNvSpPr/>
          <p:nvPr/>
        </p:nvSpPr>
        <p:spPr>
          <a:xfrm>
            <a:off x="6599117" y="5305063"/>
            <a:ext cx="885625" cy="516616"/>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endParaRPr>
          </a:p>
        </p:txBody>
      </p:sp>
      <p:sp>
        <p:nvSpPr>
          <p:cNvPr id="11" name="Rectangle 10">
            <a:extLst>
              <a:ext uri="{FF2B5EF4-FFF2-40B4-BE49-F238E27FC236}">
                <a16:creationId xmlns:a16="http://schemas.microsoft.com/office/drawing/2014/main" id="{F50E302E-551A-49A8-88DD-448354239B4C}"/>
              </a:ext>
            </a:extLst>
          </p:cNvPr>
          <p:cNvSpPr/>
          <p:nvPr/>
        </p:nvSpPr>
        <p:spPr>
          <a:xfrm>
            <a:off x="9025719" y="4613795"/>
            <a:ext cx="2433088" cy="802301"/>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endParaRPr>
          </a:p>
        </p:txBody>
      </p:sp>
      <p:sp>
        <p:nvSpPr>
          <p:cNvPr id="12" name="Rectangle 11">
            <a:extLst>
              <a:ext uri="{FF2B5EF4-FFF2-40B4-BE49-F238E27FC236}">
                <a16:creationId xmlns:a16="http://schemas.microsoft.com/office/drawing/2014/main" id="{EEA1535A-442D-4014-B76B-E4C75BD562A8}"/>
              </a:ext>
            </a:extLst>
          </p:cNvPr>
          <p:cNvSpPr/>
          <p:nvPr/>
        </p:nvSpPr>
        <p:spPr>
          <a:xfrm>
            <a:off x="8999593" y="2407852"/>
            <a:ext cx="2385474" cy="62374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endParaRPr>
          </a:p>
        </p:txBody>
      </p:sp>
      <p:pic>
        <p:nvPicPr>
          <p:cNvPr id="14" name="圖片 17">
            <a:extLst>
              <a:ext uri="{FF2B5EF4-FFF2-40B4-BE49-F238E27FC236}">
                <a16:creationId xmlns:a16="http://schemas.microsoft.com/office/drawing/2014/main" id="{84113398-2219-414A-BC60-9924046E4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123790" y="4272737"/>
            <a:ext cx="1647899" cy="433957"/>
          </a:xfrm>
          <a:prstGeom prst="rect">
            <a:avLst/>
          </a:prstGeom>
        </p:spPr>
      </p:pic>
      <p:sp>
        <p:nvSpPr>
          <p:cNvPr id="15" name="矩形: 圓角 18">
            <a:extLst>
              <a:ext uri="{FF2B5EF4-FFF2-40B4-BE49-F238E27FC236}">
                <a16:creationId xmlns:a16="http://schemas.microsoft.com/office/drawing/2014/main" id="{8A9B8B82-BD89-46B9-ACA8-70108ABB89E6}"/>
              </a:ext>
            </a:extLst>
          </p:cNvPr>
          <p:cNvSpPr/>
          <p:nvPr/>
        </p:nvSpPr>
        <p:spPr>
          <a:xfrm>
            <a:off x="5868841" y="4136390"/>
            <a:ext cx="2115830" cy="397185"/>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b="1">
                <a:solidFill>
                  <a:schemeClr val="tx1"/>
                </a:solidFill>
                <a:latin typeface="Microsoft JhengHei"/>
                <a:ea typeface="Microsoft JhengHei"/>
                <a:cs typeface="Arial" panose="020B0604020202020204" pitchFamily="34" charset="0"/>
              </a:rPr>
              <a:t>4 ~ 5 倍提升</a:t>
            </a:r>
          </a:p>
        </p:txBody>
      </p:sp>
      <p:sp>
        <p:nvSpPr>
          <p:cNvPr id="16" name="標題 15">
            <a:extLst>
              <a:ext uri="{FF2B5EF4-FFF2-40B4-BE49-F238E27FC236}">
                <a16:creationId xmlns:a16="http://schemas.microsoft.com/office/drawing/2014/main" id="{63A66B38-BDA1-4BAD-81B8-C3A4B73DA18B}"/>
              </a:ext>
            </a:extLst>
          </p:cNvPr>
          <p:cNvSpPr>
            <a:spLocks noGrp="1"/>
          </p:cNvSpPr>
          <p:nvPr>
            <p:ph type="title"/>
          </p:nvPr>
        </p:nvSpPr>
        <p:spPr/>
        <p:txBody>
          <a:bodyPr/>
          <a:lstStyle/>
          <a:p>
            <a:r>
              <a:rPr lang="zh-TW" altLang="en-US"/>
              <a:t>啟用 </a:t>
            </a:r>
            <a:r>
              <a:rPr lang="en-US" altLang="zh-TW"/>
              <a:t>TCP BBR </a:t>
            </a:r>
            <a:r>
              <a:rPr lang="zh-TW" altLang="en-US"/>
              <a:t>網路速度實測評比</a:t>
            </a:r>
          </a:p>
        </p:txBody>
      </p:sp>
      <p:sp>
        <p:nvSpPr>
          <p:cNvPr id="17" name="矩形: 圓角 16">
            <a:extLst>
              <a:ext uri="{FF2B5EF4-FFF2-40B4-BE49-F238E27FC236}">
                <a16:creationId xmlns:a16="http://schemas.microsoft.com/office/drawing/2014/main" id="{E4A35E18-507C-4366-BA37-8E501C8C8F0B}"/>
              </a:ext>
            </a:extLst>
          </p:cNvPr>
          <p:cNvSpPr/>
          <p:nvPr/>
        </p:nvSpPr>
        <p:spPr>
          <a:xfrm>
            <a:off x="892671" y="4437680"/>
            <a:ext cx="3839116" cy="778134"/>
          </a:xfrm>
          <a:prstGeom prst="roundRect">
            <a:avLst>
              <a:gd name="adj" fmla="val 50000"/>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solidFill>
                  <a:schemeClr val="bg1"/>
                </a:solidFill>
                <a:latin typeface="Microsoft JhengHei"/>
                <a:ea typeface="Microsoft JhengHei"/>
                <a:cs typeface="Arial"/>
              </a:rPr>
              <a:t>透過外網連線至雲端服務，開啟</a:t>
            </a:r>
            <a:r>
              <a:rPr lang="en-US" altLang="zh-TW" b="1">
                <a:solidFill>
                  <a:schemeClr val="bg1"/>
                </a:solidFill>
                <a:latin typeface="Microsoft JhengHei"/>
                <a:ea typeface="Microsoft JhengHei"/>
                <a:cs typeface="Arial"/>
              </a:rPr>
              <a:t> TCP BBR </a:t>
            </a:r>
            <a:r>
              <a:rPr lang="zh-CN" altLang="en-US" b="1">
                <a:solidFill>
                  <a:schemeClr val="bg1"/>
                </a:solidFill>
                <a:latin typeface="Microsoft JhengHei"/>
                <a:ea typeface="Microsoft JhengHei"/>
                <a:cs typeface="Arial"/>
              </a:rPr>
              <a:t>可有效提升傳輸效率</a:t>
            </a:r>
            <a:endParaRPr lang="zh-TW" altLang="zh-TW" b="1">
              <a:solidFill>
                <a:schemeClr val="bg1"/>
              </a:solidFill>
              <a:latin typeface="Arial" panose="020B0604020202020204" pitchFamily="34" charset="0"/>
              <a:ea typeface="新細明體"/>
              <a:cs typeface="Arial"/>
            </a:endParaRPr>
          </a:p>
        </p:txBody>
      </p:sp>
    </p:spTree>
    <p:extLst>
      <p:ext uri="{BB962C8B-B14F-4D97-AF65-F5344CB8AC3E}">
        <p14:creationId xmlns:p14="http://schemas.microsoft.com/office/powerpoint/2010/main" val="2554970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群組 9">
            <a:extLst>
              <a:ext uri="{FF2B5EF4-FFF2-40B4-BE49-F238E27FC236}">
                <a16:creationId xmlns:a16="http://schemas.microsoft.com/office/drawing/2014/main" id="{DAE35B24-6FA4-4D86-8C1E-41CC5396440E}"/>
              </a:ext>
            </a:extLst>
          </p:cNvPr>
          <p:cNvGrpSpPr/>
          <p:nvPr/>
        </p:nvGrpSpPr>
        <p:grpSpPr>
          <a:xfrm>
            <a:off x="4701092" y="2175168"/>
            <a:ext cx="6881902" cy="5153614"/>
            <a:chOff x="4701092" y="2175168"/>
            <a:chExt cx="6881902" cy="5153614"/>
          </a:xfrm>
        </p:grpSpPr>
        <p:sp>
          <p:nvSpPr>
            <p:cNvPr id="9" name="矩形: 圓角 8">
              <a:extLst>
                <a:ext uri="{FF2B5EF4-FFF2-40B4-BE49-F238E27FC236}">
                  <a16:creationId xmlns:a16="http://schemas.microsoft.com/office/drawing/2014/main" id="{96B5BCD2-7A76-4AFC-B894-76F45565E932}"/>
                </a:ext>
              </a:extLst>
            </p:cNvPr>
            <p:cNvSpPr/>
            <p:nvPr/>
          </p:nvSpPr>
          <p:spPr>
            <a:xfrm>
              <a:off x="9334587" y="5350048"/>
              <a:ext cx="2248407" cy="537883"/>
            </a:xfrm>
            <a:prstGeom prst="roundRect">
              <a:avLst>
                <a:gd name="adj" fmla="val 50000"/>
              </a:avLst>
            </a:prstGeom>
            <a:solidFill>
              <a:srgbClr val="C5C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圓角 2">
              <a:extLst>
                <a:ext uri="{FF2B5EF4-FFF2-40B4-BE49-F238E27FC236}">
                  <a16:creationId xmlns:a16="http://schemas.microsoft.com/office/drawing/2014/main" id="{9D9536C7-5A34-4635-A590-1BDF9A60B991}"/>
                </a:ext>
              </a:extLst>
            </p:cNvPr>
            <p:cNvSpPr/>
            <p:nvPr/>
          </p:nvSpPr>
          <p:spPr>
            <a:xfrm>
              <a:off x="4701092" y="5117675"/>
              <a:ext cx="2248407" cy="537883"/>
            </a:xfrm>
            <a:prstGeom prst="roundRect">
              <a:avLst>
                <a:gd name="adj" fmla="val 50000"/>
              </a:avLst>
            </a:prstGeom>
            <a:solidFill>
              <a:srgbClr val="7C8E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17">
              <a:extLst>
                <a:ext uri="{FF2B5EF4-FFF2-40B4-BE49-F238E27FC236}">
                  <a16:creationId xmlns:a16="http://schemas.microsoft.com/office/drawing/2014/main" id="{A744EA3B-4188-49C4-8C10-F63949725E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3772" y="2175168"/>
              <a:ext cx="5966454" cy="5153614"/>
            </a:xfrm>
            <a:prstGeom prst="rect">
              <a:avLst/>
            </a:prstGeom>
          </p:spPr>
        </p:pic>
      </p:grpSp>
      <p:sp>
        <p:nvSpPr>
          <p:cNvPr id="2" name="Title 1">
            <a:extLst>
              <a:ext uri="{FF2B5EF4-FFF2-40B4-BE49-F238E27FC236}">
                <a16:creationId xmlns:a16="http://schemas.microsoft.com/office/drawing/2014/main" id="{1960E4EC-86A0-482F-A096-25771C047922}"/>
              </a:ext>
            </a:extLst>
          </p:cNvPr>
          <p:cNvSpPr>
            <a:spLocks noGrp="1"/>
          </p:cNvSpPr>
          <p:nvPr>
            <p:ph type="title"/>
          </p:nvPr>
        </p:nvSpPr>
        <p:spPr/>
        <p:txBody>
          <a:bodyPr>
            <a:normAutofit/>
          </a:bodyPr>
          <a:lstStyle/>
          <a:p>
            <a:pPr>
              <a:lnSpc>
                <a:spcPts val="4800"/>
              </a:lnSpc>
            </a:pPr>
            <a:r>
              <a:rPr lang="zh-TW" altLang="en-US"/>
              <a:t>完整支援檔案及物件類型的雲端服務</a:t>
            </a:r>
            <a:endParaRPr lang="zh-TW"/>
          </a:p>
        </p:txBody>
      </p:sp>
      <p:sp>
        <p:nvSpPr>
          <p:cNvPr id="4" name="標題 4">
            <a:extLst>
              <a:ext uri="{FF2B5EF4-FFF2-40B4-BE49-F238E27FC236}">
                <a16:creationId xmlns:a16="http://schemas.microsoft.com/office/drawing/2014/main" id="{27DD3F68-9CBD-48E9-ACBF-FD37ECDA9D7F}"/>
              </a:ext>
            </a:extLst>
          </p:cNvPr>
          <p:cNvSpPr>
            <a:spLocks noGrp="1"/>
          </p:cNvSpPr>
          <p:nvPr/>
        </p:nvSpPr>
        <p:spPr>
          <a:xfrm>
            <a:off x="531685" y="3594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zh-TW" altLang="en-US" sz="4000">
              <a:ea typeface="微軟正黑體"/>
              <a:cs typeface="Calibri"/>
            </a:endParaRPr>
          </a:p>
        </p:txBody>
      </p:sp>
      <p:sp>
        <p:nvSpPr>
          <p:cNvPr id="5" name="Google Shape;200;p25">
            <a:extLst>
              <a:ext uri="{FF2B5EF4-FFF2-40B4-BE49-F238E27FC236}">
                <a16:creationId xmlns:a16="http://schemas.microsoft.com/office/drawing/2014/main" id="{B4FBA939-EFAA-425A-B22A-EAA092FF3238}"/>
              </a:ext>
            </a:extLst>
          </p:cNvPr>
          <p:cNvSpPr txBox="1">
            <a:spLocks noGrp="1"/>
          </p:cNvSpPr>
          <p:nvPr/>
        </p:nvSpPr>
        <p:spPr>
          <a:xfrm>
            <a:off x="582442" y="2241723"/>
            <a:ext cx="4556399" cy="310832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5900" indent="-215900"/>
            <a:r>
              <a:rPr lang="zh-CN" altLang="en-US">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支援</a:t>
            </a:r>
            <a:r>
              <a:rPr lang="en-US" altLang="zh-TW">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 </a:t>
            </a:r>
            <a:r>
              <a:rPr lang="en-US" altLang="zh-TW" sz="3600" b="1">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22</a:t>
            </a:r>
            <a:r>
              <a:rPr lang="zh-TW" altLang="en-US">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 家公有雲服務</a:t>
            </a:r>
            <a:endParaRPr lang="en-US" altLang="zh-TW">
              <a:solidFill>
                <a:schemeClr val="accent3">
                  <a:lumMod val="40000"/>
                  <a:lumOff val="60000"/>
                </a:schemeClr>
              </a:solidFill>
              <a:latin typeface="Microsoft JhengHei" panose="020B0604030504040204" pitchFamily="34" charset="-120"/>
              <a:ea typeface="Microsoft JhengHei" panose="020B0604030504040204" pitchFamily="34" charset="-120"/>
              <a:cs typeface="Arial"/>
            </a:endParaRPr>
          </a:p>
          <a:p>
            <a:pPr marL="215900" indent="-215900"/>
            <a:r>
              <a:rPr lang="zh-CN" altLang="en-US">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同時支援備份及同步功能</a:t>
            </a:r>
            <a:endParaRPr lang="en-US" altLang="zh-CN">
              <a:solidFill>
                <a:schemeClr val="accent3">
                  <a:lumMod val="40000"/>
                  <a:lumOff val="60000"/>
                </a:schemeClr>
              </a:solidFill>
              <a:latin typeface="Microsoft JhengHei" panose="020B0604030504040204" pitchFamily="34" charset="-120"/>
              <a:ea typeface="Microsoft JhengHei" panose="020B0604030504040204" pitchFamily="34" charset="-120"/>
              <a:cs typeface="Arial"/>
            </a:endParaRPr>
          </a:p>
          <a:p>
            <a:pPr marL="215900" indent="-215900"/>
            <a:r>
              <a:rPr lang="zh-CN" altLang="en-US">
                <a:solidFill>
                  <a:schemeClr val="accent3">
                    <a:lumMod val="40000"/>
                    <a:lumOff val="60000"/>
                  </a:schemeClr>
                </a:solidFill>
                <a:latin typeface="Microsoft JhengHei" panose="020B0604030504040204" pitchFamily="34" charset="-120"/>
                <a:ea typeface="Microsoft JhengHei" panose="020B0604030504040204" pitchFamily="34" charset="-120"/>
                <a:cs typeface="Arial" panose="020B0604020202020204" pitchFamily="34" charset="0"/>
              </a:rPr>
              <a:t>支援多版本備份功能</a:t>
            </a:r>
            <a:endParaRPr lang="en-US" altLang="zh-TW">
              <a:solidFill>
                <a:schemeClr val="accent3">
                  <a:lumMod val="40000"/>
                  <a:lumOff val="60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6" name="矩形 15">
            <a:extLst>
              <a:ext uri="{FF2B5EF4-FFF2-40B4-BE49-F238E27FC236}">
                <a16:creationId xmlns:a16="http://schemas.microsoft.com/office/drawing/2014/main" id="{3652F49C-13C1-49F5-94A9-00FF4000974F}"/>
              </a:ext>
            </a:extLst>
          </p:cNvPr>
          <p:cNvSpPr/>
          <p:nvPr/>
        </p:nvSpPr>
        <p:spPr>
          <a:xfrm>
            <a:off x="4706471" y="5198387"/>
            <a:ext cx="1776702" cy="3549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a:latin typeface="Microsoft JhengHei" panose="020B0604030504040204" pitchFamily="34" charset="-120"/>
                <a:ea typeface="Microsoft JhengHei" panose="020B0604030504040204" pitchFamily="34" charset="-120"/>
              </a:rPr>
              <a:t>檔案儲存</a:t>
            </a:r>
            <a:endParaRPr lang="zh-TW" altLang="en-US" sz="2000">
              <a:latin typeface="Microsoft JhengHei" panose="020B0604030504040204" pitchFamily="34" charset="-120"/>
              <a:ea typeface="Microsoft JhengHei" panose="020B0604030504040204" pitchFamily="34" charset="-120"/>
            </a:endParaRPr>
          </a:p>
        </p:txBody>
      </p:sp>
      <p:sp>
        <p:nvSpPr>
          <p:cNvPr id="8" name="矩形 13">
            <a:extLst>
              <a:ext uri="{FF2B5EF4-FFF2-40B4-BE49-F238E27FC236}">
                <a16:creationId xmlns:a16="http://schemas.microsoft.com/office/drawing/2014/main" id="{32A32A46-7610-400F-8B97-2460E764EC28}"/>
              </a:ext>
            </a:extLst>
          </p:cNvPr>
          <p:cNvSpPr/>
          <p:nvPr/>
        </p:nvSpPr>
        <p:spPr>
          <a:xfrm>
            <a:off x="9398377" y="5429148"/>
            <a:ext cx="2120826" cy="45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000">
                <a:latin typeface="Microsoft JhengHei" panose="020B0604030504040204" pitchFamily="34" charset="-120"/>
                <a:ea typeface="Microsoft JhengHei" panose="020B0604030504040204" pitchFamily="34" charset="-120"/>
              </a:rPr>
              <a:t>   </a:t>
            </a:r>
            <a:r>
              <a:rPr lang="zh-CN" altLang="en-US" sz="2000">
                <a:latin typeface="Microsoft JhengHei" panose="020B0604030504040204" pitchFamily="34" charset="-120"/>
                <a:ea typeface="Microsoft JhengHei" panose="020B0604030504040204" pitchFamily="34" charset="-120"/>
              </a:rPr>
              <a:t>物件儲存</a:t>
            </a:r>
            <a:endParaRPr lang="zh-TW" altLang="en-US" sz="200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18597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905FA-0C57-4883-8AE8-D188DCD07110}"/>
              </a:ext>
            </a:extLst>
          </p:cNvPr>
          <p:cNvSpPr>
            <a:spLocks noGrp="1"/>
          </p:cNvSpPr>
          <p:nvPr>
            <p:ph type="title"/>
          </p:nvPr>
        </p:nvSpPr>
        <p:spPr>
          <a:xfrm>
            <a:off x="704312" y="359656"/>
            <a:ext cx="10515600" cy="1325563"/>
          </a:xfrm>
        </p:spPr>
        <p:txBody>
          <a:bodyPr>
            <a:normAutofit/>
          </a:bodyPr>
          <a:lstStyle/>
          <a:p>
            <a:pPr>
              <a:lnSpc>
                <a:spcPts val="4800"/>
              </a:lnSpc>
            </a:pPr>
            <a:r>
              <a:rPr lang="zh-TW">
                <a:latin typeface="Microsoft JhengHei" panose="020B0604030504040204" pitchFamily="34" charset="-120"/>
                <a:ea typeface="Microsoft JhengHei" panose="020B0604030504040204" pitchFamily="34" charset="-120"/>
              </a:rPr>
              <a:t>QNAP</a:t>
            </a:r>
            <a:r>
              <a:rPr lang="zh-TW" altLang="en-US">
                <a:latin typeface="Microsoft JhengHei" panose="020B0604030504040204" pitchFamily="34" charset="-120"/>
                <a:ea typeface="Microsoft JhengHei" panose="020B0604030504040204" pitchFamily="34" charset="-120"/>
              </a:rPr>
              <a:t> </a:t>
            </a:r>
            <a:r>
              <a:rPr lang="zh-CN" altLang="en-US">
                <a:latin typeface="Microsoft JhengHei" panose="020B0604030504040204" pitchFamily="34" charset="-120"/>
                <a:ea typeface="Microsoft JhengHei" panose="020B0604030504040204" pitchFamily="34" charset="-120"/>
              </a:rPr>
              <a:t>完整的資料保護方案</a:t>
            </a:r>
            <a:r>
              <a:rPr lang="zh-TW" altLang="en-US">
                <a:latin typeface="Microsoft JhengHei" panose="020B0604030504040204" pitchFamily="34" charset="-120"/>
                <a:ea typeface="Microsoft JhengHei" panose="020B0604030504040204" pitchFamily="34" charset="-120"/>
              </a:rPr>
              <a:t> </a:t>
            </a:r>
            <a:br>
              <a:rPr lang="en-US" altLang="zh-TW">
                <a:latin typeface="Microsoft JhengHei" panose="020B0604030504040204" pitchFamily="34" charset="-120"/>
                <a:ea typeface="Microsoft JhengHei" panose="020B0604030504040204" pitchFamily="34" charset="-120"/>
              </a:rPr>
            </a:br>
            <a:r>
              <a:rPr lang="zh-TW" altLang="en-US">
                <a:latin typeface="Microsoft JhengHei" panose="020B0604030504040204" pitchFamily="34" charset="-120"/>
                <a:ea typeface="Microsoft JhengHei" panose="020B0604030504040204" pitchFamily="34" charset="-120"/>
              </a:rPr>
              <a:t>符合 </a:t>
            </a:r>
            <a:r>
              <a:rPr lang="en-US" altLang="zh-TW">
                <a:latin typeface="Microsoft JhengHei" panose="020B0604030504040204" pitchFamily="34" charset="-120"/>
                <a:ea typeface="Microsoft JhengHei" panose="020B0604030504040204" pitchFamily="34" charset="-120"/>
              </a:rPr>
              <a:t>3-2-1 </a:t>
            </a:r>
            <a:r>
              <a:rPr lang="zh-CN" altLang="en-US">
                <a:latin typeface="Microsoft JhengHei" panose="020B0604030504040204" pitchFamily="34" charset="-120"/>
                <a:ea typeface="Microsoft JhengHei" panose="020B0604030504040204" pitchFamily="34" charset="-120"/>
              </a:rPr>
              <a:t>備份策略</a:t>
            </a:r>
            <a:endParaRPr lang="zh-TW">
              <a:latin typeface="Microsoft JhengHei" panose="020B0604030504040204" pitchFamily="34" charset="-120"/>
              <a:ea typeface="Microsoft JhengHei" panose="020B0604030504040204" pitchFamily="34" charset="-120"/>
            </a:endParaRPr>
          </a:p>
        </p:txBody>
      </p:sp>
      <p:pic>
        <p:nvPicPr>
          <p:cNvPr id="19" name="圖片 45">
            <a:extLst>
              <a:ext uri="{FF2B5EF4-FFF2-40B4-BE49-F238E27FC236}">
                <a16:creationId xmlns:a16="http://schemas.microsoft.com/office/drawing/2014/main" id="{880C67F2-6F4E-495A-82FE-2272B367B24C}"/>
              </a:ext>
            </a:extLst>
          </p:cNvPr>
          <p:cNvPicPr>
            <a:picLocks noChangeAspect="1"/>
          </p:cNvPicPr>
          <p:nvPr/>
        </p:nvPicPr>
        <p:blipFill>
          <a:blip r:embed="rId2"/>
          <a:stretch>
            <a:fillRect/>
          </a:stretch>
        </p:blipFill>
        <p:spPr>
          <a:xfrm>
            <a:off x="704312" y="3017285"/>
            <a:ext cx="10783376" cy="3095426"/>
          </a:xfrm>
          <a:prstGeom prst="rect">
            <a:avLst/>
          </a:prstGeom>
        </p:spPr>
      </p:pic>
      <p:pic>
        <p:nvPicPr>
          <p:cNvPr id="20" name="圖片 46">
            <a:extLst>
              <a:ext uri="{FF2B5EF4-FFF2-40B4-BE49-F238E27FC236}">
                <a16:creationId xmlns:a16="http://schemas.microsoft.com/office/drawing/2014/main" id="{6BEAC099-12CE-42E6-BEE0-A4D836AE92E2}"/>
              </a:ext>
            </a:extLst>
          </p:cNvPr>
          <p:cNvPicPr>
            <a:picLocks noChangeAspect="1"/>
          </p:cNvPicPr>
          <p:nvPr/>
        </p:nvPicPr>
        <p:blipFill rotWithShape="1">
          <a:blip r:embed="rId3"/>
          <a:srcRect l="697"/>
          <a:stretch/>
        </p:blipFill>
        <p:spPr>
          <a:xfrm>
            <a:off x="-1" y="2118450"/>
            <a:ext cx="12192001" cy="573634"/>
          </a:xfrm>
          <a:prstGeom prst="rect">
            <a:avLst/>
          </a:prstGeom>
        </p:spPr>
      </p:pic>
      <p:sp>
        <p:nvSpPr>
          <p:cNvPr id="21" name="Google Shape;154;p22">
            <a:extLst>
              <a:ext uri="{FF2B5EF4-FFF2-40B4-BE49-F238E27FC236}">
                <a16:creationId xmlns:a16="http://schemas.microsoft.com/office/drawing/2014/main" id="{712DB3CA-3D52-4650-97B5-6685CF6536D7}"/>
              </a:ext>
            </a:extLst>
          </p:cNvPr>
          <p:cNvSpPr txBox="1"/>
          <p:nvPr/>
        </p:nvSpPr>
        <p:spPr>
          <a:xfrm>
            <a:off x="606678" y="1967385"/>
            <a:ext cx="2394756" cy="857200"/>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189" lvl="0" indent="-220128" algn="ctr">
              <a:buClr>
                <a:srgbClr val="0E7988"/>
              </a:buClr>
              <a:buSzPts val="700"/>
            </a:pPr>
            <a:r>
              <a:rPr lang="zh-CN" altLang="en-US" sz="3000" b="1">
                <a:solidFill>
                  <a:schemeClr val="bg1"/>
                </a:solidFill>
                <a:latin typeface="Microsoft JhengHei" panose="020B0604030504040204" pitchFamily="34" charset="-120"/>
                <a:ea typeface="Microsoft JhengHei" panose="020B0604030504040204" pitchFamily="34" charset="-120"/>
                <a:cs typeface="Arial"/>
                <a:sym typeface="Arial"/>
              </a:rPr>
              <a:t>本地端</a:t>
            </a:r>
            <a:endParaRPr lang="en-US" altLang="zh-TW" sz="3000" b="1">
              <a:solidFill>
                <a:schemeClr val="bg1"/>
              </a:solidFill>
              <a:latin typeface="Microsoft JhengHei" panose="020B0604030504040204" pitchFamily="34" charset="-120"/>
              <a:ea typeface="Microsoft JhengHei" panose="020B0604030504040204" pitchFamily="34" charset="-120"/>
              <a:cs typeface="Arial"/>
              <a:sym typeface="Arial"/>
            </a:endParaRPr>
          </a:p>
        </p:txBody>
      </p:sp>
      <p:sp>
        <p:nvSpPr>
          <p:cNvPr id="22" name="Google Shape;155;p22">
            <a:extLst>
              <a:ext uri="{FF2B5EF4-FFF2-40B4-BE49-F238E27FC236}">
                <a16:creationId xmlns:a16="http://schemas.microsoft.com/office/drawing/2014/main" id="{0729C4FB-0F6F-4997-B5A9-E2E7AD6D4929}"/>
              </a:ext>
            </a:extLst>
          </p:cNvPr>
          <p:cNvSpPr txBox="1"/>
          <p:nvPr/>
        </p:nvSpPr>
        <p:spPr>
          <a:xfrm>
            <a:off x="4775401" y="2014985"/>
            <a:ext cx="2298017" cy="762000"/>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189" lvl="0" indent="-220128" algn="ctr">
              <a:buClr>
                <a:srgbClr val="0E7988"/>
              </a:buClr>
              <a:buSzPts val="700"/>
            </a:pPr>
            <a:r>
              <a:rPr lang="zh-CN" altLang="en-US" sz="3000" b="1">
                <a:solidFill>
                  <a:schemeClr val="bg1"/>
                </a:solidFill>
                <a:latin typeface="Microsoft JhengHei" panose="020B0604030504040204" pitchFamily="34" charset="-120"/>
                <a:ea typeface="Microsoft JhengHei" panose="020B0604030504040204" pitchFamily="34" charset="-120"/>
                <a:cs typeface="Arial"/>
                <a:sym typeface="Arial"/>
              </a:rPr>
              <a:t>遠端</a:t>
            </a:r>
            <a:endParaRPr lang="en-US" altLang="zh-TW" sz="3000" b="1">
              <a:solidFill>
                <a:schemeClr val="bg1"/>
              </a:solidFill>
              <a:latin typeface="Microsoft JhengHei" panose="020B0604030504040204" pitchFamily="34" charset="-120"/>
              <a:ea typeface="Microsoft JhengHei" panose="020B0604030504040204" pitchFamily="34" charset="-120"/>
              <a:cs typeface="Arial"/>
              <a:sym typeface="Arial"/>
            </a:endParaRPr>
          </a:p>
        </p:txBody>
      </p:sp>
      <p:sp>
        <p:nvSpPr>
          <p:cNvPr id="23" name="Google Shape;156;p22">
            <a:extLst>
              <a:ext uri="{FF2B5EF4-FFF2-40B4-BE49-F238E27FC236}">
                <a16:creationId xmlns:a16="http://schemas.microsoft.com/office/drawing/2014/main" id="{A9D295EB-049D-4A44-8593-C5286558D66A}"/>
              </a:ext>
            </a:extLst>
          </p:cNvPr>
          <p:cNvSpPr txBox="1"/>
          <p:nvPr/>
        </p:nvSpPr>
        <p:spPr>
          <a:xfrm>
            <a:off x="9248769" y="2075813"/>
            <a:ext cx="2120584" cy="666800"/>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189" lvl="0" indent="-220128" algn="ctr">
              <a:buClr>
                <a:srgbClr val="0E7988"/>
              </a:buClr>
              <a:buSzPts val="700"/>
            </a:pPr>
            <a:r>
              <a:rPr lang="zh-CN" altLang="en-US" sz="3000" b="1">
                <a:solidFill>
                  <a:schemeClr val="bg1"/>
                </a:solidFill>
                <a:latin typeface="Microsoft JhengHei" panose="020B0604030504040204" pitchFamily="34" charset="-120"/>
                <a:ea typeface="Microsoft JhengHei" panose="020B0604030504040204" pitchFamily="34" charset="-120"/>
                <a:cs typeface="Arial"/>
                <a:sym typeface="Arial"/>
              </a:rPr>
              <a:t>雲端</a:t>
            </a:r>
            <a:endParaRPr lang="en-US" altLang="zh-TW" sz="3000" b="1">
              <a:solidFill>
                <a:schemeClr val="bg1"/>
              </a:solidFill>
              <a:latin typeface="Microsoft JhengHei" panose="020B0604030504040204" pitchFamily="34" charset="-120"/>
              <a:ea typeface="Microsoft JhengHei" panose="020B0604030504040204" pitchFamily="34" charset="-120"/>
              <a:cs typeface="Arial"/>
              <a:sym typeface="Arial"/>
            </a:endParaRPr>
          </a:p>
        </p:txBody>
      </p:sp>
      <p:sp>
        <p:nvSpPr>
          <p:cNvPr id="24" name="Google Shape;157;p22">
            <a:extLst>
              <a:ext uri="{FF2B5EF4-FFF2-40B4-BE49-F238E27FC236}">
                <a16:creationId xmlns:a16="http://schemas.microsoft.com/office/drawing/2014/main" id="{7D0123C0-8F7E-46C6-A2BA-0CF7EFD87A6F}"/>
              </a:ext>
            </a:extLst>
          </p:cNvPr>
          <p:cNvSpPr txBox="1"/>
          <p:nvPr/>
        </p:nvSpPr>
        <p:spPr>
          <a:xfrm>
            <a:off x="606678" y="4241974"/>
            <a:ext cx="2288800" cy="451200"/>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434343"/>
              </a:buClr>
              <a:buSzPts val="300"/>
              <a:buFont typeface="Arial"/>
              <a:buNone/>
            </a:pPr>
            <a:r>
              <a:rPr lang="af-ZA" altLang="zh-TW" sz="1400" b="1" i="0" u="none" strike="noStrike" cap="none">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Mac Time Machine</a:t>
            </a:r>
            <a:endParaRPr lang="af-ZA" sz="1400" b="1">
              <a:solidFill>
                <a:schemeClr val="accent3">
                  <a:lumMod val="40000"/>
                  <a:lumOff val="60000"/>
                </a:schemeClr>
              </a:solidFill>
              <a:latin typeface="微軟正黑體" panose="020B0604030504040204" pitchFamily="34" charset="-120"/>
              <a:ea typeface="微軟正黑體" panose="020B0604030504040204" pitchFamily="34" charset="-120"/>
            </a:endParaRPr>
          </a:p>
          <a:p>
            <a:pPr marL="0" marR="0" lvl="0" indent="0" algn="ctr" rtl="0">
              <a:lnSpc>
                <a:spcPct val="100000"/>
              </a:lnSpc>
              <a:spcBef>
                <a:spcPts val="0"/>
              </a:spcBef>
              <a:spcAft>
                <a:spcPts val="0"/>
              </a:spcAft>
              <a:buClr>
                <a:srgbClr val="434343"/>
              </a:buClr>
              <a:buSzPts val="300"/>
              <a:buFont typeface="Arial"/>
              <a:buNone/>
            </a:pPr>
            <a:r>
              <a:rPr lang="af-ZA" altLang="zh-TW" sz="1400" b="1" i="0" u="none" strike="noStrike" cap="none">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Netbak Replicator</a:t>
            </a:r>
            <a:endParaRPr lang="af-ZA" sz="1400" b="1">
              <a:solidFill>
                <a:schemeClr val="accent3">
                  <a:lumMod val="40000"/>
                  <a:lumOff val="60000"/>
                </a:schemeClr>
              </a:solidFill>
              <a:latin typeface="微軟正黑體" panose="020B0604030504040204" pitchFamily="34" charset="-120"/>
              <a:ea typeface="微軟正黑體" panose="020B0604030504040204" pitchFamily="34" charset="-120"/>
            </a:endParaRPr>
          </a:p>
        </p:txBody>
      </p:sp>
      <p:sp>
        <p:nvSpPr>
          <p:cNvPr id="25" name="Google Shape;158;p22">
            <a:extLst>
              <a:ext uri="{FF2B5EF4-FFF2-40B4-BE49-F238E27FC236}">
                <a16:creationId xmlns:a16="http://schemas.microsoft.com/office/drawing/2014/main" id="{81A8287B-71AF-45D0-83E8-09F951C56AE4}"/>
              </a:ext>
            </a:extLst>
          </p:cNvPr>
          <p:cNvSpPr txBox="1"/>
          <p:nvPr/>
        </p:nvSpPr>
        <p:spPr>
          <a:xfrm>
            <a:off x="2612062" y="6100751"/>
            <a:ext cx="1846413" cy="451200"/>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434343"/>
              </a:buClr>
              <a:buSzPts val="300"/>
            </a:pPr>
            <a:r>
              <a:rPr lang="zh-CN" altLang="en-US" sz="1400" b="1">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外接裝置</a:t>
            </a:r>
            <a:r>
              <a:rPr lang="zh-TW" altLang="en-US" sz="1400" b="1">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  </a:t>
            </a:r>
            <a:r>
              <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 TR-004</a:t>
            </a:r>
          </a:p>
        </p:txBody>
      </p:sp>
      <p:sp>
        <p:nvSpPr>
          <p:cNvPr id="26" name="Google Shape;159;p22">
            <a:extLst>
              <a:ext uri="{FF2B5EF4-FFF2-40B4-BE49-F238E27FC236}">
                <a16:creationId xmlns:a16="http://schemas.microsoft.com/office/drawing/2014/main" id="{74FC6F67-1874-4D34-B365-95EDB983F0C2}"/>
              </a:ext>
            </a:extLst>
          </p:cNvPr>
          <p:cNvSpPr txBox="1"/>
          <p:nvPr/>
        </p:nvSpPr>
        <p:spPr>
          <a:xfrm>
            <a:off x="4981640" y="6088791"/>
            <a:ext cx="979600" cy="451200"/>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434343"/>
              </a:buClr>
              <a:buSzPts val="300"/>
              <a:buFont typeface="Arial"/>
              <a:buNone/>
            </a:pPr>
            <a:r>
              <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V</a:t>
            </a:r>
            <a:r>
              <a:rPr lang="en-US" altLang="zh-TW" sz="1400" b="1" i="0" u="none" strike="noStrike" cap="none">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JBOD</a:t>
            </a:r>
            <a:endParaRPr lang="en-US" sz="1400" b="1">
              <a:solidFill>
                <a:schemeClr val="accent3">
                  <a:lumMod val="40000"/>
                  <a:lumOff val="60000"/>
                </a:schemeClr>
              </a:solidFill>
              <a:latin typeface="微軟正黑體" panose="020B0604030504040204" pitchFamily="34" charset="-120"/>
              <a:ea typeface="微軟正黑體" panose="020B0604030504040204" pitchFamily="34" charset="-120"/>
            </a:endParaRPr>
          </a:p>
        </p:txBody>
      </p:sp>
      <p:sp>
        <p:nvSpPr>
          <p:cNvPr id="27" name="Google Shape;160;p22">
            <a:extLst>
              <a:ext uri="{FF2B5EF4-FFF2-40B4-BE49-F238E27FC236}">
                <a16:creationId xmlns:a16="http://schemas.microsoft.com/office/drawing/2014/main" id="{78EC4829-3303-41F2-9103-24D8952A35BC}"/>
              </a:ext>
            </a:extLst>
          </p:cNvPr>
          <p:cNvSpPr txBox="1"/>
          <p:nvPr/>
        </p:nvSpPr>
        <p:spPr>
          <a:xfrm>
            <a:off x="5211191" y="3216143"/>
            <a:ext cx="1375684" cy="223493"/>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434343"/>
              </a:buClr>
              <a:buSzPts val="300"/>
              <a:buFont typeface="Arial"/>
              <a:buNone/>
            </a:pPr>
            <a:r>
              <a:rPr lang="af-ZA" altLang="zh-TW" sz="1400" b="1" i="0" u="none" strike="noStrike" cap="none">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RTRR</a:t>
            </a:r>
            <a:endParaRPr lang="af-ZA" sz="1400" b="1">
              <a:solidFill>
                <a:schemeClr val="accent3">
                  <a:lumMod val="40000"/>
                  <a:lumOff val="60000"/>
                </a:schemeClr>
              </a:solidFill>
              <a:latin typeface="微軟正黑體" panose="020B0604030504040204" pitchFamily="34" charset="-120"/>
              <a:ea typeface="微軟正黑體" panose="020B0604030504040204" pitchFamily="34" charset="-120"/>
            </a:endParaRPr>
          </a:p>
        </p:txBody>
      </p:sp>
      <p:sp>
        <p:nvSpPr>
          <p:cNvPr id="28" name="Google Shape;162;p22">
            <a:extLst>
              <a:ext uri="{FF2B5EF4-FFF2-40B4-BE49-F238E27FC236}">
                <a16:creationId xmlns:a16="http://schemas.microsoft.com/office/drawing/2014/main" id="{ED1E3BD6-0398-4E0B-A821-C8BA7F502D70}"/>
              </a:ext>
            </a:extLst>
          </p:cNvPr>
          <p:cNvSpPr txBox="1"/>
          <p:nvPr/>
        </p:nvSpPr>
        <p:spPr>
          <a:xfrm>
            <a:off x="8095405" y="3211383"/>
            <a:ext cx="1638181" cy="205731"/>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434343"/>
              </a:buClr>
              <a:buSzPts val="300"/>
            </a:pPr>
            <a:r>
              <a:rPr lang="zh-CN" altLang="en-US" sz="1400" b="1">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備份</a:t>
            </a:r>
            <a:r>
              <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 / </a:t>
            </a:r>
            <a:r>
              <a:rPr lang="zh-CN" altLang="en-US" sz="1400" b="1">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rPr>
              <a:t>同步</a:t>
            </a:r>
            <a:endPar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cs typeface="Arial"/>
              <a:sym typeface="Arial"/>
            </a:endParaRPr>
          </a:p>
        </p:txBody>
      </p:sp>
      <p:pic>
        <p:nvPicPr>
          <p:cNvPr id="29" name="圖片 55">
            <a:extLst>
              <a:ext uri="{FF2B5EF4-FFF2-40B4-BE49-F238E27FC236}">
                <a16:creationId xmlns:a16="http://schemas.microsoft.com/office/drawing/2014/main" id="{4B2C59D4-1158-468E-912D-7ED1CCC45EE7}"/>
              </a:ext>
            </a:extLst>
          </p:cNvPr>
          <p:cNvPicPr>
            <a:picLocks noChangeAspect="1"/>
          </p:cNvPicPr>
          <p:nvPr/>
        </p:nvPicPr>
        <p:blipFill>
          <a:blip r:embed="rId4"/>
          <a:stretch>
            <a:fillRect/>
          </a:stretch>
        </p:blipFill>
        <p:spPr>
          <a:xfrm>
            <a:off x="9191198" y="4238371"/>
            <a:ext cx="401092" cy="597119"/>
          </a:xfrm>
          <a:prstGeom prst="rect">
            <a:avLst/>
          </a:prstGeom>
        </p:spPr>
      </p:pic>
      <p:sp>
        <p:nvSpPr>
          <p:cNvPr id="30" name="Google Shape;162;p22">
            <a:extLst>
              <a:ext uri="{FF2B5EF4-FFF2-40B4-BE49-F238E27FC236}">
                <a16:creationId xmlns:a16="http://schemas.microsoft.com/office/drawing/2014/main" id="{551278FC-812F-420B-9A31-1F5B76B04C30}"/>
              </a:ext>
            </a:extLst>
          </p:cNvPr>
          <p:cNvSpPr txBox="1"/>
          <p:nvPr/>
        </p:nvSpPr>
        <p:spPr>
          <a:xfrm>
            <a:off x="7971350" y="3377709"/>
            <a:ext cx="1638181" cy="571600"/>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434343"/>
              </a:buClr>
              <a:buSzPts val="300"/>
            </a:pPr>
            <a:r>
              <a:rPr lang="en-US" altLang="zh-TW" sz="1200" b="1">
                <a:solidFill>
                  <a:srgbClr val="000000"/>
                </a:solidFill>
                <a:latin typeface="微軟正黑體"/>
                <a:ea typeface="微軟正黑體"/>
                <a:cs typeface="Arial"/>
                <a:sym typeface="Arial"/>
              </a:rPr>
              <a:t>TCP BBR</a:t>
            </a:r>
            <a:endParaRPr lang="en-US" altLang="zh-TW" sz="1200" b="1">
              <a:solidFill>
                <a:srgbClr val="000000"/>
              </a:solidFill>
              <a:latin typeface="微軟正黑體" panose="020B0604030504040204" pitchFamily="34" charset="-120"/>
              <a:ea typeface="微軟正黑體" panose="020B0604030504040204" pitchFamily="34" charset="-120"/>
              <a:cs typeface="Arial"/>
            </a:endParaRPr>
          </a:p>
        </p:txBody>
      </p:sp>
      <p:sp>
        <p:nvSpPr>
          <p:cNvPr id="31" name="矩形 57">
            <a:extLst>
              <a:ext uri="{FF2B5EF4-FFF2-40B4-BE49-F238E27FC236}">
                <a16:creationId xmlns:a16="http://schemas.microsoft.com/office/drawing/2014/main" id="{C7EEEE81-180C-4821-A7CD-0CD256FC091F}"/>
              </a:ext>
            </a:extLst>
          </p:cNvPr>
          <p:cNvSpPr/>
          <p:nvPr/>
        </p:nvSpPr>
        <p:spPr>
          <a:xfrm>
            <a:off x="6571037" y="5610922"/>
            <a:ext cx="2552753" cy="738664"/>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indent="-95998">
              <a:buSzPts val="1400"/>
              <a:buFont typeface="Arial" panose="020B0604020202020204" pitchFamily="34" charset="0"/>
              <a:buChar char="•"/>
            </a:pPr>
            <a:r>
              <a:rPr lang="en-US" altLang="zh-TW" sz="1400" b="1" err="1">
                <a:solidFill>
                  <a:schemeClr val="accent3">
                    <a:lumMod val="40000"/>
                    <a:lumOff val="60000"/>
                  </a:schemeClr>
                </a:solidFill>
                <a:latin typeface="微軟正黑體" panose="020B0604030504040204" pitchFamily="34" charset="-120"/>
                <a:ea typeface="微軟正黑體" panose="020B0604030504040204" pitchFamily="34" charset="-120"/>
              </a:rPr>
              <a:t>Rsync</a:t>
            </a:r>
            <a:r>
              <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rPr>
              <a:t> </a:t>
            </a:r>
            <a:r>
              <a:rPr lang="zh-CN" altLang="en-US" sz="1400" b="1">
                <a:solidFill>
                  <a:schemeClr val="accent3">
                    <a:lumMod val="40000"/>
                    <a:lumOff val="60000"/>
                  </a:schemeClr>
                </a:solidFill>
                <a:latin typeface="微軟正黑體" panose="020B0604030504040204" pitchFamily="34" charset="-120"/>
                <a:ea typeface="微軟正黑體" panose="020B0604030504040204" pitchFamily="34" charset="-120"/>
              </a:rPr>
              <a:t>伺服器</a:t>
            </a:r>
            <a:endPar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endParaRPr>
          </a:p>
          <a:p>
            <a:pPr lvl="0" indent="-95998">
              <a:buSzPts val="1400"/>
              <a:buFont typeface="Arial" panose="020B0604020202020204" pitchFamily="34" charset="0"/>
              <a:buChar char="•"/>
            </a:pPr>
            <a:r>
              <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rPr>
              <a:t>CIFS / SMB </a:t>
            </a:r>
            <a:r>
              <a:rPr lang="zh-CN" altLang="en-US" sz="1400" b="1">
                <a:solidFill>
                  <a:schemeClr val="accent3">
                    <a:lumMod val="40000"/>
                    <a:lumOff val="60000"/>
                  </a:schemeClr>
                </a:solidFill>
                <a:latin typeface="微軟正黑體" panose="020B0604030504040204" pitchFamily="34" charset="-120"/>
                <a:ea typeface="微軟正黑體" panose="020B0604030504040204" pitchFamily="34" charset="-120"/>
              </a:rPr>
              <a:t>伺服器</a:t>
            </a:r>
            <a:endPar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endParaRPr>
          </a:p>
          <a:p>
            <a:pPr lvl="0" indent="-95998">
              <a:buSzPts val="1400"/>
              <a:buFont typeface="Arial" panose="020B0604020202020204" pitchFamily="34" charset="0"/>
              <a:buChar char="•"/>
            </a:pPr>
            <a:r>
              <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rPr>
              <a:t>FTP </a:t>
            </a:r>
            <a:r>
              <a:rPr lang="zh-CN" altLang="en-US" sz="1400" b="1">
                <a:solidFill>
                  <a:schemeClr val="accent3">
                    <a:lumMod val="40000"/>
                    <a:lumOff val="60000"/>
                  </a:schemeClr>
                </a:solidFill>
                <a:latin typeface="微軟正黑體" panose="020B0604030504040204" pitchFamily="34" charset="-120"/>
                <a:ea typeface="微軟正黑體" panose="020B0604030504040204" pitchFamily="34" charset="-120"/>
              </a:rPr>
              <a:t>伺服器</a:t>
            </a:r>
            <a:endPar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endParaRPr>
          </a:p>
        </p:txBody>
      </p:sp>
      <p:sp>
        <p:nvSpPr>
          <p:cNvPr id="32" name="Google Shape;162;p22">
            <a:extLst>
              <a:ext uri="{FF2B5EF4-FFF2-40B4-BE49-F238E27FC236}">
                <a16:creationId xmlns:a16="http://schemas.microsoft.com/office/drawing/2014/main" id="{D63F1078-2040-44F8-AAF2-E5DC5EC81229}"/>
              </a:ext>
            </a:extLst>
          </p:cNvPr>
          <p:cNvSpPr txBox="1"/>
          <p:nvPr/>
        </p:nvSpPr>
        <p:spPr>
          <a:xfrm>
            <a:off x="5105320" y="3377709"/>
            <a:ext cx="1638181" cy="571600"/>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434343"/>
              </a:buClr>
              <a:buSzPts val="300"/>
            </a:pPr>
            <a:r>
              <a:rPr lang="en-US" altLang="zh-TW" sz="1200" b="1">
                <a:solidFill>
                  <a:srgbClr val="000000"/>
                </a:solidFill>
                <a:latin typeface="微軟正黑體"/>
                <a:ea typeface="微軟正黑體"/>
                <a:cs typeface="Arial"/>
                <a:sym typeface="Arial"/>
              </a:rPr>
              <a:t>TCP BBR</a:t>
            </a:r>
            <a:endParaRPr lang="en-US" altLang="zh-TW" sz="1200" b="1">
              <a:solidFill>
                <a:srgbClr val="000000"/>
              </a:solidFill>
              <a:latin typeface="微軟正黑體" panose="020B0604030504040204" pitchFamily="34" charset="-120"/>
              <a:ea typeface="微軟正黑體" panose="020B0604030504040204" pitchFamily="34" charset="-120"/>
              <a:cs typeface="Arial"/>
            </a:endParaRPr>
          </a:p>
        </p:txBody>
      </p:sp>
      <p:sp>
        <p:nvSpPr>
          <p:cNvPr id="33" name="矩形 59">
            <a:extLst>
              <a:ext uri="{FF2B5EF4-FFF2-40B4-BE49-F238E27FC236}">
                <a16:creationId xmlns:a16="http://schemas.microsoft.com/office/drawing/2014/main" id="{E52EDB3F-E0AE-4AB1-8F30-A0BDD727CFE7}"/>
              </a:ext>
            </a:extLst>
          </p:cNvPr>
          <p:cNvSpPr/>
          <p:nvPr/>
        </p:nvSpPr>
        <p:spPr>
          <a:xfrm>
            <a:off x="9680953" y="4272610"/>
            <a:ext cx="1927736" cy="523220"/>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indent="-95998">
              <a:buSzPts val="1400"/>
              <a:buFont typeface="Arial" panose="020B0604020202020204" pitchFamily="34" charset="0"/>
              <a:buChar char="•"/>
            </a:pPr>
            <a:r>
              <a:rPr lang="zh-CN" altLang="en-US" sz="1400" b="1">
                <a:solidFill>
                  <a:schemeClr val="accent3">
                    <a:lumMod val="40000"/>
                    <a:lumOff val="60000"/>
                  </a:schemeClr>
                </a:solidFill>
                <a:latin typeface="微軟正黑體" panose="020B0604030504040204" pitchFamily="34" charset="-120"/>
                <a:ea typeface="微軟正黑體" panose="020B0604030504040204" pitchFamily="34" charset="-120"/>
              </a:rPr>
              <a:t>檔案儲存</a:t>
            </a:r>
            <a:r>
              <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rPr>
              <a:t> </a:t>
            </a:r>
          </a:p>
          <a:p>
            <a:pPr lvl="0" indent="-95998">
              <a:buSzPts val="1400"/>
              <a:buFont typeface="Arial" panose="020B0604020202020204" pitchFamily="34" charset="0"/>
              <a:buChar char="•"/>
            </a:pPr>
            <a:r>
              <a:rPr lang="zh-CN" altLang="en-US" sz="1400" b="1">
                <a:solidFill>
                  <a:schemeClr val="accent3">
                    <a:lumMod val="40000"/>
                    <a:lumOff val="60000"/>
                  </a:schemeClr>
                </a:solidFill>
                <a:latin typeface="微軟正黑體" panose="020B0604030504040204" pitchFamily="34" charset="-120"/>
                <a:ea typeface="微軟正黑體" panose="020B0604030504040204" pitchFamily="34" charset="-120"/>
              </a:rPr>
              <a:t>物件儲存</a:t>
            </a:r>
            <a:endParaRPr lang="en-US" altLang="zh-TW" sz="1400" b="1">
              <a:solidFill>
                <a:schemeClr val="accent3">
                  <a:lumMod val="40000"/>
                  <a:lumOff val="60000"/>
                </a:schemeClr>
              </a:solidFill>
              <a:latin typeface="微軟正黑體" panose="020B0604030504040204" pitchFamily="34" charset="-120"/>
              <a:ea typeface="微軟正黑體" panose="020B0604030504040204" pitchFamily="34" charset="-120"/>
            </a:endParaRPr>
          </a:p>
        </p:txBody>
      </p:sp>
      <p:pic>
        <p:nvPicPr>
          <p:cNvPr id="36" name="Picture 36">
            <a:extLst>
              <a:ext uri="{FF2B5EF4-FFF2-40B4-BE49-F238E27FC236}">
                <a16:creationId xmlns:a16="http://schemas.microsoft.com/office/drawing/2014/main" id="{83560F73-787D-4530-9ECD-E16256966514}"/>
              </a:ext>
            </a:extLst>
          </p:cNvPr>
          <p:cNvPicPr>
            <a:picLocks noChangeAspect="1"/>
          </p:cNvPicPr>
          <p:nvPr/>
        </p:nvPicPr>
        <p:blipFill>
          <a:blip r:embed="rId5"/>
          <a:stretch>
            <a:fillRect/>
          </a:stretch>
        </p:blipFill>
        <p:spPr>
          <a:xfrm>
            <a:off x="5713040" y="2816858"/>
            <a:ext cx="488017" cy="395568"/>
          </a:xfrm>
          <a:prstGeom prst="rect">
            <a:avLst/>
          </a:prstGeom>
        </p:spPr>
      </p:pic>
      <p:pic>
        <p:nvPicPr>
          <p:cNvPr id="35" name="圖片 61">
            <a:extLst>
              <a:ext uri="{FF2B5EF4-FFF2-40B4-BE49-F238E27FC236}">
                <a16:creationId xmlns:a16="http://schemas.microsoft.com/office/drawing/2014/main" id="{CC53C03A-7935-4702-9EE3-25149D8BFFC5}"/>
              </a:ext>
            </a:extLst>
          </p:cNvPr>
          <p:cNvPicPr>
            <a:picLocks noChangeAspect="1"/>
          </p:cNvPicPr>
          <p:nvPr/>
        </p:nvPicPr>
        <p:blipFill>
          <a:blip r:embed="rId4"/>
          <a:stretch>
            <a:fillRect/>
          </a:stretch>
        </p:blipFill>
        <p:spPr>
          <a:xfrm>
            <a:off x="4257929" y="4666585"/>
            <a:ext cx="401092" cy="597119"/>
          </a:xfrm>
          <a:prstGeom prst="rect">
            <a:avLst/>
          </a:prstGeom>
        </p:spPr>
      </p:pic>
      <p:pic>
        <p:nvPicPr>
          <p:cNvPr id="34" name="圖片 60">
            <a:extLst>
              <a:ext uri="{FF2B5EF4-FFF2-40B4-BE49-F238E27FC236}">
                <a16:creationId xmlns:a16="http://schemas.microsoft.com/office/drawing/2014/main" id="{91D306E7-5931-4337-85BF-90751DDD7A38}"/>
              </a:ext>
            </a:extLst>
          </p:cNvPr>
          <p:cNvPicPr>
            <a:picLocks noChangeAspect="1"/>
          </p:cNvPicPr>
          <p:nvPr/>
        </p:nvPicPr>
        <p:blipFill>
          <a:blip r:embed="rId4"/>
          <a:stretch>
            <a:fillRect/>
          </a:stretch>
        </p:blipFill>
        <p:spPr>
          <a:xfrm>
            <a:off x="6033427" y="2904708"/>
            <a:ext cx="230763" cy="346108"/>
          </a:xfrm>
          <a:prstGeom prst="rect">
            <a:avLst/>
          </a:prstGeom>
        </p:spPr>
      </p:pic>
      <p:pic>
        <p:nvPicPr>
          <p:cNvPr id="4" name="圖片 8" descr="一張含有 撞球 的圖片&#10;&#10;描述是以非常高的可信度產生">
            <a:extLst>
              <a:ext uri="{FF2B5EF4-FFF2-40B4-BE49-F238E27FC236}">
                <a16:creationId xmlns:a16="http://schemas.microsoft.com/office/drawing/2014/main" id="{B8D7262B-318B-4663-ABAA-D1E6B307A2C0}"/>
              </a:ext>
            </a:extLst>
          </p:cNvPr>
          <p:cNvPicPr>
            <a:picLocks noChangeAspect="1"/>
          </p:cNvPicPr>
          <p:nvPr/>
        </p:nvPicPr>
        <p:blipFill>
          <a:blip r:embed="rId6"/>
          <a:stretch>
            <a:fillRect/>
          </a:stretch>
        </p:blipFill>
        <p:spPr>
          <a:xfrm>
            <a:off x="4672462" y="3527272"/>
            <a:ext cx="601265" cy="588126"/>
          </a:xfrm>
          <a:prstGeom prst="rect">
            <a:avLst/>
          </a:prstGeom>
        </p:spPr>
      </p:pic>
      <p:pic>
        <p:nvPicPr>
          <p:cNvPr id="39" name="圖片 8" descr="一張含有 撞球 的圖片&#10;&#10;描述是以非常高的可信度產生">
            <a:extLst>
              <a:ext uri="{FF2B5EF4-FFF2-40B4-BE49-F238E27FC236}">
                <a16:creationId xmlns:a16="http://schemas.microsoft.com/office/drawing/2014/main" id="{56872BCA-9664-49FF-AF82-6BC8E376CD57}"/>
              </a:ext>
            </a:extLst>
          </p:cNvPr>
          <p:cNvPicPr>
            <a:picLocks noChangeAspect="1"/>
          </p:cNvPicPr>
          <p:nvPr/>
        </p:nvPicPr>
        <p:blipFill>
          <a:blip r:embed="rId6"/>
          <a:stretch>
            <a:fillRect/>
          </a:stretch>
        </p:blipFill>
        <p:spPr>
          <a:xfrm>
            <a:off x="7546724" y="3526026"/>
            <a:ext cx="601265" cy="588126"/>
          </a:xfrm>
          <a:prstGeom prst="rect">
            <a:avLst/>
          </a:prstGeom>
        </p:spPr>
      </p:pic>
      <p:pic>
        <p:nvPicPr>
          <p:cNvPr id="3" name="Picture 4" descr="一張含有 物件 的圖片&#10;&#10;描述是以高可信度產生">
            <a:extLst>
              <a:ext uri="{FF2B5EF4-FFF2-40B4-BE49-F238E27FC236}">
                <a16:creationId xmlns:a16="http://schemas.microsoft.com/office/drawing/2014/main" id="{153C484D-C884-4772-9C4B-EAFD50CFA1A7}"/>
              </a:ext>
            </a:extLst>
          </p:cNvPr>
          <p:cNvPicPr>
            <a:picLocks noChangeAspect="1"/>
          </p:cNvPicPr>
          <p:nvPr/>
        </p:nvPicPr>
        <p:blipFill>
          <a:blip r:embed="rId7"/>
          <a:stretch>
            <a:fillRect/>
          </a:stretch>
        </p:blipFill>
        <p:spPr>
          <a:xfrm>
            <a:off x="1996568" y="3530308"/>
            <a:ext cx="594493" cy="568217"/>
          </a:xfrm>
          <a:prstGeom prst="rect">
            <a:avLst/>
          </a:prstGeom>
        </p:spPr>
      </p:pic>
    </p:spTree>
    <p:extLst>
      <p:ext uri="{BB962C8B-B14F-4D97-AF65-F5344CB8AC3E}">
        <p14:creationId xmlns:p14="http://schemas.microsoft.com/office/powerpoint/2010/main" val="3375450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hidden="1">
            <a:extLst>
              <a:ext uri="{FF2B5EF4-FFF2-40B4-BE49-F238E27FC236}">
                <a16:creationId xmlns:a16="http://schemas.microsoft.com/office/drawing/2014/main" id="{3DA9F668-9493-664F-8448-1177DC364755}"/>
              </a:ext>
            </a:extLst>
          </p:cNvPr>
          <p:cNvSpPr txBox="1"/>
          <p:nvPr/>
        </p:nvSpPr>
        <p:spPr>
          <a:xfrm>
            <a:off x="2787636" y="6631233"/>
            <a:ext cx="6851665" cy="2677656"/>
          </a:xfrm>
          <a:prstGeom prst="rect">
            <a:avLst/>
          </a:prstGeom>
          <a:noFill/>
        </p:spPr>
        <p:txBody>
          <a:bodyPr wrap="square" rtlCol="0">
            <a:spAutoFit/>
          </a:bodyPr>
          <a:lstStyle/>
          <a:p>
            <a:pPr marL="380990" indent="-380990" fontAlgn="base">
              <a:buFont typeface="Arial" panose="020B0604020202020204" pitchFamily="34" charset="0"/>
              <a:buChar char="•"/>
            </a:pPr>
            <a:r>
              <a:rPr lang="en-US" altLang="zh-TW" sz="2400"/>
              <a:t>What</a:t>
            </a:r>
            <a:r>
              <a:rPr lang="zh-TW" altLang="en-US" sz="2400"/>
              <a:t> </a:t>
            </a:r>
            <a:r>
              <a:rPr lang="en-US" altLang="zh-TW" sz="2400"/>
              <a:t>is</a:t>
            </a:r>
            <a:r>
              <a:rPr lang="zh-TW" altLang="en-US" sz="2400"/>
              <a:t> </a:t>
            </a:r>
            <a:r>
              <a:rPr lang="en-US" altLang="zh-TW" sz="2400"/>
              <a:t>router</a:t>
            </a:r>
            <a:r>
              <a:rPr lang="zh-TW" altLang="en-US" sz="2400"/>
              <a:t> </a:t>
            </a:r>
            <a:r>
              <a:rPr lang="en-US" altLang="zh-TW" sz="2400"/>
              <a:t>software?</a:t>
            </a:r>
          </a:p>
          <a:p>
            <a:pPr marL="380990" indent="-380990" fontAlgn="base">
              <a:buFont typeface="Arial" panose="020B0604020202020204" pitchFamily="34" charset="0"/>
              <a:buChar char="•"/>
            </a:pPr>
            <a:r>
              <a:rPr lang="en-US" altLang="zh-TW" sz="2400"/>
              <a:t>Turn</a:t>
            </a:r>
            <a:r>
              <a:rPr lang="zh-TW" altLang="en-US" sz="2400"/>
              <a:t> </a:t>
            </a:r>
            <a:r>
              <a:rPr lang="en-US" altLang="zh-TW" sz="2400"/>
              <a:t>your</a:t>
            </a:r>
            <a:r>
              <a:rPr lang="zh-TW" altLang="en-US" sz="2400"/>
              <a:t> </a:t>
            </a:r>
            <a:r>
              <a:rPr lang="en-US" altLang="zh-TW" sz="2400"/>
              <a:t>NAS</a:t>
            </a:r>
            <a:r>
              <a:rPr lang="zh-TW" altLang="en-US" sz="2400"/>
              <a:t> </a:t>
            </a:r>
            <a:r>
              <a:rPr lang="en-US" altLang="zh-TW" sz="2400"/>
              <a:t>into</a:t>
            </a:r>
            <a:r>
              <a:rPr lang="zh-TW" altLang="en-US" sz="2400"/>
              <a:t> </a:t>
            </a:r>
            <a:r>
              <a:rPr lang="en-US" altLang="zh-TW" sz="2400"/>
              <a:t>a</a:t>
            </a:r>
            <a:r>
              <a:rPr lang="zh-TW" altLang="en-US" sz="2400"/>
              <a:t> </a:t>
            </a:r>
            <a:r>
              <a:rPr lang="en-US" altLang="zh-TW" sz="2400"/>
              <a:t>virtual</a:t>
            </a:r>
            <a:r>
              <a:rPr lang="zh-TW" altLang="en-US" sz="2400"/>
              <a:t> </a:t>
            </a:r>
            <a:r>
              <a:rPr lang="en-US" altLang="zh-TW" sz="2400"/>
              <a:t>router</a:t>
            </a:r>
          </a:p>
          <a:p>
            <a:pPr marL="990575" lvl="1" indent="-380990" fontAlgn="base">
              <a:buFont typeface="Arial" panose="020B0604020202020204" pitchFamily="34" charset="0"/>
              <a:buChar char="•"/>
            </a:pPr>
            <a:r>
              <a:rPr kumimoji="1" lang="en-US" altLang="zh-TW" sz="2400"/>
              <a:t>Profound</a:t>
            </a:r>
            <a:r>
              <a:rPr kumimoji="1" lang="zh-TW" altLang="en-US" sz="2400"/>
              <a:t> </a:t>
            </a:r>
            <a:r>
              <a:rPr kumimoji="1" lang="en-US" altLang="zh-TW" sz="2400"/>
              <a:t>environment</a:t>
            </a:r>
          </a:p>
          <a:p>
            <a:pPr marL="990575" lvl="1" indent="-380990" fontAlgn="base">
              <a:buFont typeface="Arial" panose="020B0604020202020204" pitchFamily="34" charset="0"/>
              <a:buChar char="•"/>
            </a:pPr>
            <a:r>
              <a:rPr kumimoji="1" lang="en-US" altLang="zh-TW" sz="2400"/>
              <a:t>Flexible</a:t>
            </a:r>
            <a:r>
              <a:rPr kumimoji="1" lang="zh-TW" altLang="en-US" sz="2400"/>
              <a:t> </a:t>
            </a:r>
            <a:r>
              <a:rPr kumimoji="1" lang="en-US" altLang="zh-TW" sz="2400"/>
              <a:t>virtual</a:t>
            </a:r>
            <a:r>
              <a:rPr kumimoji="1" lang="zh-TW" altLang="en-US" sz="2400"/>
              <a:t> </a:t>
            </a:r>
            <a:r>
              <a:rPr kumimoji="1" lang="en-US" altLang="zh-TW" sz="2400"/>
              <a:t>infrastructure</a:t>
            </a:r>
            <a:r>
              <a:rPr kumimoji="1" lang="zh-TW" altLang="en-US" sz="2400"/>
              <a:t> </a:t>
            </a:r>
            <a:r>
              <a:rPr kumimoji="1" lang="en-US" altLang="zh-TW" sz="2400"/>
              <a:t>on</a:t>
            </a:r>
            <a:r>
              <a:rPr kumimoji="1" lang="zh-TW" altLang="en-US" sz="2400"/>
              <a:t> </a:t>
            </a:r>
            <a:r>
              <a:rPr kumimoji="1" lang="en-US" altLang="zh-TW" sz="2400"/>
              <a:t>demand</a:t>
            </a:r>
          </a:p>
          <a:p>
            <a:pPr marL="990575" lvl="1" indent="-380990" fontAlgn="base">
              <a:buFont typeface="Arial" panose="020B0604020202020204" pitchFamily="34" charset="0"/>
              <a:buChar char="•"/>
            </a:pPr>
            <a:r>
              <a:rPr kumimoji="1" lang="en-US" altLang="zh-TW" sz="2400"/>
              <a:t>Easy</a:t>
            </a:r>
            <a:r>
              <a:rPr kumimoji="1" lang="zh-TW" altLang="en-US" sz="2400"/>
              <a:t> </a:t>
            </a:r>
            <a:r>
              <a:rPr kumimoji="1" lang="en-US" altLang="zh-TW" sz="2400"/>
              <a:t>to</a:t>
            </a:r>
            <a:r>
              <a:rPr kumimoji="1" lang="zh-TW" altLang="en-US" sz="2400"/>
              <a:t> </a:t>
            </a:r>
            <a:r>
              <a:rPr kumimoji="1" lang="en-US" altLang="zh-TW" sz="2400"/>
              <a:t>manage</a:t>
            </a:r>
          </a:p>
          <a:p>
            <a:pPr marL="380990" indent="-380990" fontAlgn="base">
              <a:buFont typeface="Arial" panose="020B0604020202020204" pitchFamily="34" charset="0"/>
              <a:buChar char="•"/>
            </a:pPr>
            <a:r>
              <a:rPr kumimoji="1" lang="en-US" altLang="zh-TW" sz="2400"/>
              <a:t>Router</a:t>
            </a:r>
            <a:r>
              <a:rPr kumimoji="1" lang="zh-TW" altLang="en-US" sz="2400"/>
              <a:t> </a:t>
            </a:r>
            <a:r>
              <a:rPr kumimoji="1" lang="en-US" altLang="zh-TW" sz="2400"/>
              <a:t>software</a:t>
            </a:r>
            <a:r>
              <a:rPr kumimoji="1" lang="zh-TW" altLang="en-US" sz="2400"/>
              <a:t> </a:t>
            </a:r>
            <a:r>
              <a:rPr kumimoji="1" lang="en-US" altLang="zh-TW" sz="2400"/>
              <a:t>introduction</a:t>
            </a:r>
          </a:p>
          <a:p>
            <a:pPr marL="990575" lvl="1" indent="-380990" fontAlgn="base">
              <a:buFont typeface="Arial" panose="020B0604020202020204" pitchFamily="34" charset="0"/>
              <a:buChar char="•"/>
            </a:pPr>
            <a:r>
              <a:rPr kumimoji="1" lang="en-US" altLang="zh-TW" sz="2400"/>
              <a:t>How</a:t>
            </a:r>
            <a:r>
              <a:rPr kumimoji="1" lang="zh-TW" altLang="en-US" sz="2400"/>
              <a:t> </a:t>
            </a:r>
            <a:r>
              <a:rPr kumimoji="1" lang="en-US" altLang="zh-TW" sz="2400"/>
              <a:t>to</a:t>
            </a:r>
            <a:r>
              <a:rPr kumimoji="1" lang="zh-TW" altLang="en-US" sz="2400"/>
              <a:t> </a:t>
            </a:r>
            <a:r>
              <a:rPr kumimoji="1" lang="en-US" altLang="zh-TW" sz="2400"/>
              <a:t>setup</a:t>
            </a:r>
            <a:r>
              <a:rPr kumimoji="1" lang="zh-TW" altLang="en-US" sz="2400"/>
              <a:t> </a:t>
            </a:r>
            <a:r>
              <a:rPr kumimoji="1" lang="en-US" altLang="zh-TW" sz="2400"/>
              <a:t>it</a:t>
            </a:r>
            <a:r>
              <a:rPr kumimoji="1" lang="zh-TW" altLang="en-US" sz="2400"/>
              <a:t> </a:t>
            </a:r>
            <a:endParaRPr kumimoji="1" lang="en-US" altLang="zh-TW" sz="2400"/>
          </a:p>
        </p:txBody>
      </p:sp>
      <p:sp>
        <p:nvSpPr>
          <p:cNvPr id="23" name="Rectangle: Rounded Corners 3">
            <a:extLst>
              <a:ext uri="{FF2B5EF4-FFF2-40B4-BE49-F238E27FC236}">
                <a16:creationId xmlns:a16="http://schemas.microsoft.com/office/drawing/2014/main" id="{3F001783-E6A1-4EBD-8BC4-C4DCF8A299E5}"/>
              </a:ext>
            </a:extLst>
          </p:cNvPr>
          <p:cNvSpPr/>
          <p:nvPr/>
        </p:nvSpPr>
        <p:spPr>
          <a:xfrm>
            <a:off x="653770" y="3013795"/>
            <a:ext cx="5329500" cy="925033"/>
          </a:xfrm>
          <a:prstGeom prst="roundRect">
            <a:avLst>
              <a:gd name="adj" fmla="val 18604"/>
            </a:avLst>
          </a:prstGeom>
          <a:gradFill>
            <a:gsLst>
              <a:gs pos="0">
                <a:srgbClr val="FF2E8C"/>
              </a:gs>
              <a:gs pos="98864">
                <a:srgbClr val="FF2E8C">
                  <a:alpha val="0"/>
                </a:srgbClr>
              </a:gs>
              <a:gs pos="78000">
                <a:srgbClr val="FF2E8C">
                  <a:alpha val="40000"/>
                </a:srgbClr>
              </a:gs>
              <a:gs pos="52000">
                <a:srgbClr val="FF2E8C">
                  <a:alpha val="63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a:solidFill>
                  <a:schemeClr val="accent3">
                    <a:lumMod val="40000"/>
                    <a:lumOff val="60000"/>
                  </a:schemeClr>
                </a:solidFill>
                <a:latin typeface="Arial" panose="020B0604020202020204" pitchFamily="34" charset="0"/>
                <a:ea typeface="+mn-lt"/>
                <a:cs typeface="Arial" panose="020B0604020202020204" pitchFamily="34" charset="0"/>
              </a:rPr>
              <a:t> </a:t>
            </a:r>
            <a:endParaRPr lang="zh-TW">
              <a:solidFill>
                <a:schemeClr val="accent3">
                  <a:lumMod val="40000"/>
                  <a:lumOff val="60000"/>
                </a:schemeClr>
              </a:solidFill>
              <a:latin typeface="Arial" panose="020B0604020202020204" pitchFamily="34" charset="0"/>
              <a:cs typeface="Arial" panose="020B0604020202020204" pitchFamily="34" charset="0"/>
            </a:endParaRPr>
          </a:p>
        </p:txBody>
      </p:sp>
      <p:sp>
        <p:nvSpPr>
          <p:cNvPr id="24" name="矩形: 圓角 23">
            <a:extLst>
              <a:ext uri="{FF2B5EF4-FFF2-40B4-BE49-F238E27FC236}">
                <a16:creationId xmlns:a16="http://schemas.microsoft.com/office/drawing/2014/main" id="{016AACA6-D2DA-4EFD-BCA3-8F39EFBA7D79}"/>
              </a:ext>
            </a:extLst>
          </p:cNvPr>
          <p:cNvSpPr/>
          <p:nvPr/>
        </p:nvSpPr>
        <p:spPr>
          <a:xfrm>
            <a:off x="6103019" y="3013795"/>
            <a:ext cx="5412720" cy="2215931"/>
          </a:xfrm>
          <a:prstGeom prst="roundRect">
            <a:avLst>
              <a:gd name="adj" fmla="val 8387"/>
            </a:avLst>
          </a:prstGeom>
          <a:gradFill>
            <a:gsLst>
              <a:gs pos="0">
                <a:schemeClr val="accent5">
                  <a:lumMod val="20000"/>
                  <a:lumOff val="80000"/>
                </a:schemeClr>
              </a:gs>
              <a:gs pos="98864">
                <a:schemeClr val="accent5">
                  <a:lumMod val="40000"/>
                  <a:lumOff val="60000"/>
                  <a:alpha val="16000"/>
                </a:schemeClr>
              </a:gs>
              <a:gs pos="78000">
                <a:schemeClr val="accent5">
                  <a:lumMod val="40000"/>
                  <a:lumOff val="60000"/>
                  <a:alpha val="55000"/>
                </a:schemeClr>
              </a:gs>
              <a:gs pos="63000">
                <a:schemeClr val="accent5">
                  <a:lumMod val="40000"/>
                  <a:lumOff val="60000"/>
                  <a:alpha val="81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25" name="矩形: 圓角 24">
            <a:extLst>
              <a:ext uri="{FF2B5EF4-FFF2-40B4-BE49-F238E27FC236}">
                <a16:creationId xmlns:a16="http://schemas.microsoft.com/office/drawing/2014/main" id="{67749489-E2CE-4D51-902A-3AE7F9F8EB6D}"/>
              </a:ext>
            </a:extLst>
          </p:cNvPr>
          <p:cNvSpPr/>
          <p:nvPr/>
        </p:nvSpPr>
        <p:spPr>
          <a:xfrm>
            <a:off x="6097919" y="4748463"/>
            <a:ext cx="5412720" cy="2604831"/>
          </a:xfrm>
          <a:prstGeom prst="roundRect">
            <a:avLst>
              <a:gd name="adj" fmla="val 5188"/>
            </a:avLst>
          </a:prstGeom>
          <a:gradFill>
            <a:gsLst>
              <a:gs pos="0">
                <a:schemeClr val="accent5">
                  <a:lumMod val="20000"/>
                  <a:lumOff val="80000"/>
                  <a:alpha val="92000"/>
                </a:schemeClr>
              </a:gs>
              <a:gs pos="98864">
                <a:schemeClr val="accent5">
                  <a:lumMod val="40000"/>
                  <a:lumOff val="60000"/>
                  <a:alpha val="16000"/>
                </a:schemeClr>
              </a:gs>
              <a:gs pos="78000">
                <a:schemeClr val="accent5">
                  <a:lumMod val="40000"/>
                  <a:lumOff val="60000"/>
                  <a:alpha val="55000"/>
                </a:schemeClr>
              </a:gs>
              <a:gs pos="52000">
                <a:schemeClr val="accent5">
                  <a:lumMod val="40000"/>
                  <a:lumOff val="60000"/>
                  <a:alpha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26" name="標題 1">
            <a:extLst>
              <a:ext uri="{FF2B5EF4-FFF2-40B4-BE49-F238E27FC236}">
                <a16:creationId xmlns:a16="http://schemas.microsoft.com/office/drawing/2014/main" id="{4991A633-416A-467A-B33F-2396E317F12D}"/>
              </a:ext>
            </a:extLst>
          </p:cNvPr>
          <p:cNvSpPr>
            <a:spLocks noGrp="1"/>
          </p:cNvSpPr>
          <p:nvPr>
            <p:ph type="title"/>
          </p:nvPr>
        </p:nvSpPr>
        <p:spPr>
          <a:xfrm>
            <a:off x="828233" y="2083218"/>
            <a:ext cx="2247780" cy="990325"/>
          </a:xfrm>
        </p:spPr>
        <p:txBody>
          <a:bodyPr>
            <a:normAutofit/>
          </a:bodyPr>
          <a:lstStyle/>
          <a:p>
            <a:r>
              <a:rPr lang="zh-TW" altLang="en-US"/>
              <a:t>大綱</a:t>
            </a:r>
          </a:p>
        </p:txBody>
      </p:sp>
      <p:sp>
        <p:nvSpPr>
          <p:cNvPr id="27" name="矩形: 圓角 26">
            <a:extLst>
              <a:ext uri="{FF2B5EF4-FFF2-40B4-BE49-F238E27FC236}">
                <a16:creationId xmlns:a16="http://schemas.microsoft.com/office/drawing/2014/main" id="{E17C2C46-064D-47EF-9AFD-A8A1DCB714F1}"/>
              </a:ext>
            </a:extLst>
          </p:cNvPr>
          <p:cNvSpPr/>
          <p:nvPr/>
        </p:nvSpPr>
        <p:spPr>
          <a:xfrm>
            <a:off x="653768" y="3889563"/>
            <a:ext cx="5329500" cy="3558430"/>
          </a:xfrm>
          <a:prstGeom prst="roundRect">
            <a:avLst>
              <a:gd name="adj" fmla="val 6027"/>
            </a:avLst>
          </a:prstGeom>
          <a:gradFill>
            <a:gsLst>
              <a:gs pos="0">
                <a:schemeClr val="accent5">
                  <a:lumMod val="20000"/>
                  <a:lumOff val="80000"/>
                  <a:alpha val="92000"/>
                </a:schemeClr>
              </a:gs>
              <a:gs pos="98864">
                <a:schemeClr val="accent5">
                  <a:lumMod val="40000"/>
                  <a:lumOff val="60000"/>
                  <a:alpha val="16000"/>
                </a:schemeClr>
              </a:gs>
              <a:gs pos="78000">
                <a:schemeClr val="accent5">
                  <a:lumMod val="40000"/>
                  <a:lumOff val="60000"/>
                  <a:alpha val="55000"/>
                </a:schemeClr>
              </a:gs>
              <a:gs pos="52000">
                <a:schemeClr val="accent5">
                  <a:lumMod val="40000"/>
                  <a:lumOff val="60000"/>
                  <a:alpha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lumMod val="50000"/>
                </a:schemeClr>
              </a:solidFill>
              <a:latin typeface="微軟正黑體" panose="020B0604030504040204" pitchFamily="34" charset="-120"/>
              <a:ea typeface="微軟正黑體" panose="020B0604030504040204" pitchFamily="34" charset="-120"/>
            </a:endParaRPr>
          </a:p>
        </p:txBody>
      </p:sp>
      <p:grpSp>
        <p:nvGrpSpPr>
          <p:cNvPr id="28" name="群組 27">
            <a:extLst>
              <a:ext uri="{FF2B5EF4-FFF2-40B4-BE49-F238E27FC236}">
                <a16:creationId xmlns:a16="http://schemas.microsoft.com/office/drawing/2014/main" id="{451F86FF-6671-4817-AC74-A1AFB48ED86C}"/>
              </a:ext>
            </a:extLst>
          </p:cNvPr>
          <p:cNvGrpSpPr/>
          <p:nvPr/>
        </p:nvGrpSpPr>
        <p:grpSpPr>
          <a:xfrm>
            <a:off x="318375" y="4031593"/>
            <a:ext cx="5664894" cy="1951476"/>
            <a:chOff x="32625" y="4136963"/>
            <a:chExt cx="4274635" cy="1951476"/>
          </a:xfrm>
        </p:grpSpPr>
        <p:sp>
          <p:nvSpPr>
            <p:cNvPr id="29" name="文字方塊 28">
              <a:extLst>
                <a:ext uri="{FF2B5EF4-FFF2-40B4-BE49-F238E27FC236}">
                  <a16:creationId xmlns:a16="http://schemas.microsoft.com/office/drawing/2014/main" id="{D4ABDF72-8461-4BBA-AB44-62DA8FF486BA}"/>
                </a:ext>
              </a:extLst>
            </p:cNvPr>
            <p:cNvSpPr txBox="1"/>
            <p:nvPr/>
          </p:nvSpPr>
          <p:spPr>
            <a:xfrm>
              <a:off x="589173" y="4136963"/>
              <a:ext cx="2566704" cy="523220"/>
            </a:xfrm>
            <a:prstGeom prst="rect">
              <a:avLst/>
            </a:prstGeom>
            <a:noFill/>
          </p:spPr>
          <p:txBody>
            <a:bodyPr wrap="square" rtlCol="0" anchor="ctr">
              <a:spAutoFit/>
            </a:bodyPr>
            <a:lstStyle/>
            <a:p>
              <a:r>
                <a:rPr lang="zh-TW" altLang="en-US" sz="2800" b="1">
                  <a:latin typeface="微軟正黑體" panose="020B0604030504040204" pitchFamily="34" charset="-120"/>
                  <a:ea typeface="微軟正黑體" panose="020B0604030504040204" pitchFamily="34" charset="-120"/>
                  <a:cs typeface="Arial"/>
                </a:rPr>
                <a:t>儲存與備份</a:t>
              </a:r>
              <a:endParaRPr lang="en-US" altLang="zh-TW" sz="2800" b="1">
                <a:latin typeface="微軟正黑體" panose="020B0604030504040204" pitchFamily="34" charset="-120"/>
                <a:ea typeface="微軟正黑體" panose="020B0604030504040204" pitchFamily="34" charset="-120"/>
                <a:cs typeface="Arial"/>
              </a:endParaRPr>
            </a:p>
          </p:txBody>
        </p:sp>
        <p:sp>
          <p:nvSpPr>
            <p:cNvPr id="30" name="矩形 29">
              <a:extLst>
                <a:ext uri="{FF2B5EF4-FFF2-40B4-BE49-F238E27FC236}">
                  <a16:creationId xmlns:a16="http://schemas.microsoft.com/office/drawing/2014/main" id="{929F6CD0-46AC-45DC-B27A-FC5236BA3D84}"/>
                </a:ext>
              </a:extLst>
            </p:cNvPr>
            <p:cNvSpPr/>
            <p:nvPr/>
          </p:nvSpPr>
          <p:spPr>
            <a:xfrm>
              <a:off x="32625" y="4688056"/>
              <a:ext cx="4274635" cy="1400383"/>
            </a:xfrm>
            <a:prstGeom prst="rect">
              <a:avLst/>
            </a:prstGeom>
          </p:spPr>
          <p:txBody>
            <a:bodyPr wrap="square">
              <a:spAutoFit/>
            </a:bodyPr>
            <a:lstStyle/>
            <a:p>
              <a:pPr marL="806450" lvl="1" indent="-196850" fontAlgn="base">
                <a:spcBef>
                  <a:spcPts val="200"/>
                </a:spcBef>
                <a:buFont typeface="Arial" panose="020B0604020202020204" pitchFamily="34" charset="0"/>
                <a:buChar char="•"/>
              </a:pPr>
              <a:r>
                <a:rPr kumimoji="1" lang="en-US" altLang="zh-TW" sz="2000">
                  <a:latin typeface="微軟正黑體" panose="020B0604030504040204" pitchFamily="34" charset="-120"/>
                  <a:ea typeface="微軟正黑體" panose="020B0604030504040204" pitchFamily="34" charset="-120"/>
                  <a:cs typeface="Arial"/>
                </a:rPr>
                <a:t>HBS</a:t>
              </a:r>
              <a:r>
                <a:rPr kumimoji="1" lang="zh-TW" altLang="en-US" sz="2000">
                  <a:latin typeface="微軟正黑體" panose="020B0604030504040204" pitchFamily="34" charset="-120"/>
                  <a:ea typeface="微軟正黑體" panose="020B0604030504040204" pitchFamily="34" charset="-120"/>
                  <a:cs typeface="Arial"/>
                </a:rPr>
                <a:t> </a:t>
              </a:r>
              <a:r>
                <a:rPr kumimoji="1" lang="en-US" altLang="zh-TW" sz="2000">
                  <a:latin typeface="微軟正黑體" panose="020B0604030504040204" pitchFamily="34" charset="-120"/>
                  <a:ea typeface="微軟正黑體" panose="020B0604030504040204" pitchFamily="34" charset="-120"/>
                  <a:cs typeface="Arial"/>
                </a:rPr>
                <a:t>3</a:t>
              </a:r>
              <a:r>
                <a:rPr kumimoji="1" lang="zh-TW" altLang="en-US" sz="2000">
                  <a:latin typeface="微軟正黑體" panose="020B0604030504040204" pitchFamily="34" charset="-120"/>
                  <a:ea typeface="微軟正黑體" panose="020B0604030504040204" pitchFamily="34" charset="-120"/>
                  <a:cs typeface="Arial"/>
                </a:rPr>
                <a:t> </a:t>
              </a:r>
              <a:endParaRPr kumimoji="1" lang="en-US" altLang="zh-TW" sz="2000">
                <a:latin typeface="微軟正黑體" panose="020B0604030504040204" pitchFamily="34" charset="-120"/>
                <a:ea typeface="微軟正黑體" panose="020B0604030504040204" pitchFamily="34" charset="-120"/>
                <a:cs typeface="Arial"/>
              </a:endParaRPr>
            </a:p>
            <a:p>
              <a:pPr marL="806450" lvl="1" indent="-196850" fontAlgn="base">
                <a:spcBef>
                  <a:spcPts val="200"/>
                </a:spcBef>
                <a:buFont typeface="Arial" panose="020B0604020202020204" pitchFamily="34" charset="0"/>
                <a:buChar char="•"/>
              </a:pPr>
              <a:r>
                <a:rPr kumimoji="1" lang="en-US" altLang="zh-TW" sz="2000">
                  <a:latin typeface="微軟正黑體" panose="020B0604030504040204" pitchFamily="34" charset="-120"/>
                  <a:ea typeface="微軟正黑體" panose="020B0604030504040204" pitchFamily="34" charset="-120"/>
                  <a:cs typeface="Arial"/>
                </a:rPr>
                <a:t>iSCSI</a:t>
              </a:r>
              <a:r>
                <a:rPr kumimoji="1" lang="zh-TW" altLang="en-US" sz="2000">
                  <a:latin typeface="微軟正黑體" panose="020B0604030504040204" pitchFamily="34" charset="-120"/>
                  <a:ea typeface="微軟正黑體" panose="020B0604030504040204" pitchFamily="34" charset="-120"/>
                  <a:cs typeface="Arial"/>
                </a:rPr>
                <a:t> </a:t>
              </a:r>
              <a:r>
                <a:rPr kumimoji="1" lang="en-US" altLang="zh-TW" sz="2000">
                  <a:latin typeface="微軟正黑體" panose="020B0604030504040204" pitchFamily="34" charset="-120"/>
                  <a:ea typeface="微軟正黑體" panose="020B0604030504040204" pitchFamily="34" charset="-120"/>
                  <a:cs typeface="Arial"/>
                </a:rPr>
                <a:t>&amp;</a:t>
              </a:r>
              <a:r>
                <a:rPr kumimoji="1" lang="zh-TW" altLang="en-US" sz="2000">
                  <a:latin typeface="微軟正黑體" panose="020B0604030504040204" pitchFamily="34" charset="-120"/>
                  <a:ea typeface="微軟正黑體" panose="020B0604030504040204" pitchFamily="34" charset="-120"/>
                  <a:cs typeface="Arial"/>
                </a:rPr>
                <a:t> </a:t>
              </a:r>
              <a:r>
                <a:rPr kumimoji="1" lang="en-US" altLang="zh-TW" sz="2000" err="1">
                  <a:latin typeface="微軟正黑體" panose="020B0604030504040204" pitchFamily="34" charset="-120"/>
                  <a:ea typeface="微軟正黑體" panose="020B0604030504040204" pitchFamily="34" charset="-120"/>
                  <a:cs typeface="Arial"/>
                </a:rPr>
                <a:t>Fibre</a:t>
              </a:r>
              <a:r>
                <a:rPr kumimoji="1" lang="zh-TW" altLang="en-US" sz="2000">
                  <a:latin typeface="微軟正黑體" panose="020B0604030504040204" pitchFamily="34" charset="-120"/>
                  <a:ea typeface="微軟正黑體" panose="020B0604030504040204" pitchFamily="34" charset="-120"/>
                  <a:cs typeface="Arial"/>
                </a:rPr>
                <a:t> </a:t>
              </a:r>
              <a:r>
                <a:rPr kumimoji="1" lang="en-US" altLang="zh-TW" sz="2000">
                  <a:latin typeface="微軟正黑體" panose="020B0604030504040204" pitchFamily="34" charset="-120"/>
                  <a:ea typeface="微軟正黑體" panose="020B0604030504040204" pitchFamily="34" charset="-120"/>
                  <a:cs typeface="Arial"/>
                </a:rPr>
                <a:t>Channel</a:t>
              </a:r>
            </a:p>
            <a:p>
              <a:pPr marL="806450" lvl="1" indent="-196850" fontAlgn="base">
                <a:spcBef>
                  <a:spcPts val="200"/>
                </a:spcBef>
                <a:buFont typeface="Arial" panose="020B0604020202020204" pitchFamily="34" charset="0"/>
                <a:buChar char="•"/>
              </a:pPr>
              <a:r>
                <a:rPr kumimoji="1" lang="en-US" altLang="zh-TW" sz="2000">
                  <a:latin typeface="微軟正黑體" panose="020B0604030504040204" pitchFamily="34" charset="-120"/>
                  <a:ea typeface="微軟正黑體" panose="020B0604030504040204" pitchFamily="34" charset="-120"/>
                  <a:cs typeface="Arial"/>
                </a:rPr>
                <a:t>Self-Encrypting</a:t>
              </a:r>
              <a:r>
                <a:rPr kumimoji="1" lang="zh-TW" altLang="en-US" sz="2000">
                  <a:latin typeface="微軟正黑體" panose="020B0604030504040204" pitchFamily="34" charset="-120"/>
                  <a:ea typeface="微軟正黑體" panose="020B0604030504040204" pitchFamily="34" charset="-120"/>
                  <a:cs typeface="Arial"/>
                </a:rPr>
                <a:t> </a:t>
              </a:r>
              <a:r>
                <a:rPr kumimoji="1" lang="en-US" altLang="zh-TW" sz="2000">
                  <a:latin typeface="微軟正黑體" panose="020B0604030504040204" pitchFamily="34" charset="-120"/>
                  <a:ea typeface="微軟正黑體" panose="020B0604030504040204" pitchFamily="34" charset="-120"/>
                  <a:cs typeface="Arial"/>
                </a:rPr>
                <a:t>Drive</a:t>
              </a:r>
            </a:p>
            <a:p>
              <a:pPr marL="806450" lvl="1" indent="-196850" fontAlgn="base">
                <a:spcBef>
                  <a:spcPts val="200"/>
                </a:spcBef>
                <a:buFont typeface="Arial" panose="020B0604020202020204" pitchFamily="34" charset="0"/>
                <a:buChar char="•"/>
              </a:pPr>
              <a:r>
                <a:rPr kumimoji="1" lang="en-US" altLang="zh-TW" sz="2000" err="1">
                  <a:latin typeface="微軟正黑體" panose="020B0604030504040204" pitchFamily="34" charset="-120"/>
                  <a:ea typeface="微軟正黑體" panose="020B0604030504040204" pitchFamily="34" charset="-120"/>
                  <a:cs typeface="Arial"/>
                </a:rPr>
                <a:t>Qtier</a:t>
              </a:r>
              <a:r>
                <a:rPr kumimoji="1" lang="zh-TW" altLang="en-US" sz="2000">
                  <a:latin typeface="微軟正黑體" panose="020B0604030504040204" pitchFamily="34" charset="-120"/>
                  <a:ea typeface="微軟正黑體" panose="020B0604030504040204" pitchFamily="34" charset="-120"/>
                  <a:cs typeface="Arial"/>
                </a:rPr>
                <a:t> </a:t>
              </a:r>
              <a:endParaRPr kumimoji="1" lang="en-US" altLang="zh-TW" sz="2000">
                <a:latin typeface="微軟正黑體" panose="020B0604030504040204" pitchFamily="34" charset="-120"/>
                <a:ea typeface="微軟正黑體" panose="020B0604030504040204" pitchFamily="34" charset="-120"/>
                <a:cs typeface="Arial"/>
              </a:endParaRPr>
            </a:p>
          </p:txBody>
        </p:sp>
      </p:grpSp>
      <p:grpSp>
        <p:nvGrpSpPr>
          <p:cNvPr id="31" name="群組 30">
            <a:extLst>
              <a:ext uri="{FF2B5EF4-FFF2-40B4-BE49-F238E27FC236}">
                <a16:creationId xmlns:a16="http://schemas.microsoft.com/office/drawing/2014/main" id="{6C59B937-BC07-43A1-9657-3187FB5054AC}"/>
              </a:ext>
            </a:extLst>
          </p:cNvPr>
          <p:cNvGrpSpPr/>
          <p:nvPr/>
        </p:nvGrpSpPr>
        <p:grpSpPr>
          <a:xfrm>
            <a:off x="5690616" y="4855201"/>
            <a:ext cx="5084857" cy="1586898"/>
            <a:chOff x="8034911" y="3689862"/>
            <a:chExt cx="3836948" cy="1586898"/>
          </a:xfrm>
        </p:grpSpPr>
        <p:sp>
          <p:nvSpPr>
            <p:cNvPr id="32" name="文字方塊 31">
              <a:extLst>
                <a:ext uri="{FF2B5EF4-FFF2-40B4-BE49-F238E27FC236}">
                  <a16:creationId xmlns:a16="http://schemas.microsoft.com/office/drawing/2014/main" id="{D812DC3F-23FF-428E-BB24-FAC19D461E13}"/>
                </a:ext>
              </a:extLst>
            </p:cNvPr>
            <p:cNvSpPr txBox="1"/>
            <p:nvPr/>
          </p:nvSpPr>
          <p:spPr>
            <a:xfrm>
              <a:off x="8587466" y="3689862"/>
              <a:ext cx="2917179" cy="523220"/>
            </a:xfrm>
            <a:prstGeom prst="rect">
              <a:avLst/>
            </a:prstGeom>
            <a:noFill/>
          </p:spPr>
          <p:txBody>
            <a:bodyPr wrap="square" rtlCol="0" anchor="ctr">
              <a:spAutoFit/>
            </a:bodyPr>
            <a:lstStyle/>
            <a:p>
              <a:r>
                <a:rPr lang="zh-TW" altLang="en-US" sz="2800" b="1">
                  <a:latin typeface="微軟正黑體" panose="020B0604030504040204" pitchFamily="34" charset="-120"/>
                  <a:ea typeface="微軟正黑體" panose="020B0604030504040204" pitchFamily="34" charset="-120"/>
                  <a:cs typeface="Arial" panose="020B0604020202020204" pitchFamily="34" charset="0"/>
                </a:rPr>
                <a:t>多媒體應用</a:t>
              </a:r>
              <a:endParaRPr lang="en-US" altLang="zh-TW" sz="2800" b="1">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33" name="矩形 32">
              <a:extLst>
                <a:ext uri="{FF2B5EF4-FFF2-40B4-BE49-F238E27FC236}">
                  <a16:creationId xmlns:a16="http://schemas.microsoft.com/office/drawing/2014/main" id="{B3F014FC-31D9-4780-BF53-9A22BB7FE10E}"/>
                </a:ext>
              </a:extLst>
            </p:cNvPr>
            <p:cNvSpPr/>
            <p:nvPr/>
          </p:nvSpPr>
          <p:spPr>
            <a:xfrm>
              <a:off x="8034911" y="4209801"/>
              <a:ext cx="3836948" cy="1066959"/>
            </a:xfrm>
            <a:prstGeom prst="rect">
              <a:avLst/>
            </a:prstGeom>
          </p:spPr>
          <p:txBody>
            <a:bodyPr wrap="square" anchor="t">
              <a:spAutoFit/>
            </a:bodyPr>
            <a:lstStyle/>
            <a:p>
              <a:pPr marL="806450" lvl="1" indent="-196850" fontAlgn="base">
                <a:spcBef>
                  <a:spcPts val="200"/>
                </a:spcBef>
                <a:buFont typeface="Arial" panose="020B0604020202020204" pitchFamily="34" charset="0"/>
                <a:buChar char="•"/>
              </a:pPr>
              <a:r>
                <a:rPr kumimoji="1" lang="en-US" altLang="zh-TW" sz="2000" err="1">
                  <a:latin typeface="微軟正黑體" panose="020B0604030504040204" pitchFamily="34" charset="-120"/>
                  <a:ea typeface="微軟正黑體" panose="020B0604030504040204" pitchFamily="34" charset="-120"/>
                  <a:cs typeface="Arial"/>
                </a:rPr>
                <a:t>QuMagie</a:t>
              </a:r>
              <a:endParaRPr kumimoji="1" lang="en-US" altLang="zh-TW" sz="2000">
                <a:latin typeface="微軟正黑體" panose="020B0604030504040204" pitchFamily="34" charset="-120"/>
                <a:ea typeface="微軟正黑體" panose="020B0604030504040204" pitchFamily="34" charset="-120"/>
                <a:cs typeface="Arial"/>
              </a:endParaRPr>
            </a:p>
            <a:p>
              <a:pPr marL="806450" lvl="1" indent="-196850" fontAlgn="base">
                <a:spcBef>
                  <a:spcPts val="200"/>
                </a:spcBef>
                <a:buFont typeface="Arial" panose="020B0604020202020204" pitchFamily="34" charset="0"/>
                <a:buChar char="•"/>
              </a:pPr>
              <a:r>
                <a:rPr kumimoji="1" lang="en-US" altLang="zh-TW" sz="2000" err="1">
                  <a:latin typeface="微軟正黑體" panose="020B0604030504040204" pitchFamily="34" charset="-120"/>
                  <a:ea typeface="微軟正黑體" panose="020B0604030504040204" pitchFamily="34" charset="-120"/>
                  <a:cs typeface="Arial"/>
                </a:rPr>
                <a:t>QuMagie</a:t>
              </a:r>
              <a:r>
                <a:rPr kumimoji="1" lang="en-US" altLang="zh-TW" sz="2000">
                  <a:latin typeface="微軟正黑體" panose="020B0604030504040204" pitchFamily="34" charset="-120"/>
                  <a:ea typeface="微軟正黑體" panose="020B0604030504040204" pitchFamily="34" charset="-120"/>
                  <a:cs typeface="Arial"/>
                </a:rPr>
                <a:t> Core</a:t>
              </a:r>
            </a:p>
            <a:p>
              <a:pPr marL="806450" lvl="1" indent="-196850" fontAlgn="base">
                <a:spcBef>
                  <a:spcPts val="200"/>
                </a:spcBef>
                <a:buFont typeface="Arial" panose="020B0604020202020204" pitchFamily="34" charset="0"/>
                <a:buChar char="•"/>
              </a:pPr>
              <a:r>
                <a:rPr kumimoji="1" lang="en-US" altLang="zh-TW" sz="2000">
                  <a:latin typeface="微軟正黑體" panose="020B0604030504040204" pitchFamily="34" charset="-120"/>
                  <a:ea typeface="微軟正黑體" panose="020B0604030504040204" pitchFamily="34" charset="-120"/>
                  <a:cs typeface="Arial"/>
                </a:rPr>
                <a:t>Multimedia</a:t>
              </a:r>
              <a:r>
                <a:rPr kumimoji="1" lang="zh-TW" altLang="en-US" sz="2000">
                  <a:latin typeface="微軟正黑體" panose="020B0604030504040204" pitchFamily="34" charset="-120"/>
                  <a:ea typeface="微軟正黑體" panose="020B0604030504040204" pitchFamily="34" charset="-120"/>
                  <a:cs typeface="Arial"/>
                </a:rPr>
                <a:t> </a:t>
              </a:r>
              <a:r>
                <a:rPr kumimoji="1" lang="en-US" altLang="zh-TW" sz="2000">
                  <a:latin typeface="微軟正黑體" panose="020B0604030504040204" pitchFamily="34" charset="-120"/>
                  <a:ea typeface="微軟正黑體" panose="020B0604030504040204" pitchFamily="34" charset="-120"/>
                  <a:cs typeface="Arial"/>
                </a:rPr>
                <a:t>Console</a:t>
              </a:r>
              <a:r>
                <a:rPr kumimoji="1" lang="zh-TW" altLang="en-US" sz="2000">
                  <a:latin typeface="微軟正黑體" panose="020B0604030504040204" pitchFamily="34" charset="-120"/>
                  <a:ea typeface="微軟正黑體" panose="020B0604030504040204" pitchFamily="34" charset="-120"/>
                  <a:cs typeface="Arial"/>
                </a:rPr>
                <a:t> </a:t>
              </a:r>
              <a:endParaRPr lang="zh-TW" altLang="en-US" sz="2000">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34" name="群組 33">
            <a:extLst>
              <a:ext uri="{FF2B5EF4-FFF2-40B4-BE49-F238E27FC236}">
                <a16:creationId xmlns:a16="http://schemas.microsoft.com/office/drawing/2014/main" id="{DCF73AA6-0BE9-4C11-BD52-0889107DCEDC}"/>
              </a:ext>
            </a:extLst>
          </p:cNvPr>
          <p:cNvGrpSpPr/>
          <p:nvPr/>
        </p:nvGrpSpPr>
        <p:grpSpPr>
          <a:xfrm>
            <a:off x="5743575" y="3180048"/>
            <a:ext cx="5343687" cy="1382988"/>
            <a:chOff x="4060625" y="3257426"/>
            <a:chExt cx="4032256" cy="1382988"/>
          </a:xfrm>
        </p:grpSpPr>
        <p:sp>
          <p:nvSpPr>
            <p:cNvPr id="35" name="文字方塊 34">
              <a:extLst>
                <a:ext uri="{FF2B5EF4-FFF2-40B4-BE49-F238E27FC236}">
                  <a16:creationId xmlns:a16="http://schemas.microsoft.com/office/drawing/2014/main" id="{89A60C0A-0A16-40E8-B00E-F04B42D37EC1}"/>
                </a:ext>
              </a:extLst>
            </p:cNvPr>
            <p:cNvSpPr txBox="1"/>
            <p:nvPr/>
          </p:nvSpPr>
          <p:spPr>
            <a:xfrm>
              <a:off x="4559871" y="3257426"/>
              <a:ext cx="2740811" cy="523220"/>
            </a:xfrm>
            <a:prstGeom prst="rect">
              <a:avLst/>
            </a:prstGeom>
            <a:noFill/>
          </p:spPr>
          <p:txBody>
            <a:bodyPr wrap="square" rtlCol="0" anchor="ctr">
              <a:spAutoFit/>
            </a:bodyPr>
            <a:lstStyle/>
            <a:p>
              <a:r>
                <a:rPr lang="zh-TW" altLang="en-US" sz="2800" b="1">
                  <a:latin typeface="微軟正黑體" panose="020B0604030504040204" pitchFamily="34" charset="-120"/>
                  <a:ea typeface="微軟正黑體" panose="020B0604030504040204" pitchFamily="34" charset="-120"/>
                  <a:cs typeface="Arial" panose="020B0604020202020204" pitchFamily="34" charset="0"/>
                </a:rPr>
                <a:t>混合雲服務</a:t>
              </a:r>
              <a:endParaRPr lang="en-US" altLang="zh-TW" sz="2800" b="1">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36" name="矩形 17">
              <a:extLst>
                <a:ext uri="{FF2B5EF4-FFF2-40B4-BE49-F238E27FC236}">
                  <a16:creationId xmlns:a16="http://schemas.microsoft.com/office/drawing/2014/main" id="{23D56DC9-A2DC-4C05-A9F9-270E537C0813}"/>
                </a:ext>
              </a:extLst>
            </p:cNvPr>
            <p:cNvSpPr/>
            <p:nvPr/>
          </p:nvSpPr>
          <p:spPr>
            <a:xfrm>
              <a:off x="4060625" y="3798799"/>
              <a:ext cx="4032256" cy="400110"/>
            </a:xfrm>
            <a:prstGeom prst="rect">
              <a:avLst/>
            </a:prstGeom>
          </p:spPr>
          <p:txBody>
            <a:bodyPr wrap="square">
              <a:spAutoFit/>
            </a:bodyPr>
            <a:lstStyle/>
            <a:p>
              <a:pPr marL="806450" lvl="1" indent="-196850" fontAlgn="base">
                <a:spcBef>
                  <a:spcPts val="800"/>
                </a:spcBef>
                <a:buFont typeface="Arial" panose="020B0604020202020204" pitchFamily="34" charset="0"/>
                <a:buChar char="•"/>
              </a:pPr>
              <a:r>
                <a:rPr kumimoji="1" lang="en-US" altLang="zh-TW" sz="2000" err="1">
                  <a:latin typeface="微軟正黑體" panose="020B0604030504040204" pitchFamily="34" charset="-120"/>
                  <a:ea typeface="微軟正黑體" panose="020B0604030504040204" pitchFamily="34" charset="-120"/>
                  <a:cs typeface="Arial" panose="020B0604020202020204" pitchFamily="34" charset="0"/>
                </a:rPr>
                <a:t>CacheMount</a:t>
              </a:r>
              <a:r>
                <a:rPr kumimoji="1" lang="zh-TW" altLang="en-US" sz="2000">
                  <a:latin typeface="微軟正黑體" panose="020B0604030504040204" pitchFamily="34" charset="-120"/>
                  <a:ea typeface="微軟正黑體" panose="020B0604030504040204" pitchFamily="34" charset="-120"/>
                  <a:cs typeface="Arial" panose="020B0604020202020204" pitchFamily="34" charset="0"/>
                </a:rPr>
                <a:t> </a:t>
              </a:r>
              <a:r>
                <a:rPr kumimoji="1" lang="en-US" altLang="zh-TW" sz="2000">
                  <a:latin typeface="微軟正黑體" panose="020B0604030504040204" pitchFamily="34" charset="-120"/>
                  <a:ea typeface="微軟正黑體" panose="020B0604030504040204" pitchFamily="34" charset="-120"/>
                  <a:cs typeface="Arial" panose="020B0604020202020204" pitchFamily="34" charset="0"/>
                </a:rPr>
                <a:t>(File-level)</a:t>
              </a:r>
            </a:p>
          </p:txBody>
        </p:sp>
        <p:sp>
          <p:nvSpPr>
            <p:cNvPr id="18" name="矩形 17">
              <a:extLst>
                <a:ext uri="{FF2B5EF4-FFF2-40B4-BE49-F238E27FC236}">
                  <a16:creationId xmlns:a16="http://schemas.microsoft.com/office/drawing/2014/main" id="{10BED68C-2682-49BF-9660-4A522AA2B7B8}"/>
                </a:ext>
              </a:extLst>
            </p:cNvPr>
            <p:cNvSpPr/>
            <p:nvPr/>
          </p:nvSpPr>
          <p:spPr>
            <a:xfrm>
              <a:off x="4060625" y="4240304"/>
              <a:ext cx="4032256" cy="400110"/>
            </a:xfrm>
            <a:prstGeom prst="rect">
              <a:avLst/>
            </a:prstGeom>
          </p:spPr>
          <p:txBody>
            <a:bodyPr wrap="square">
              <a:spAutoFit/>
            </a:bodyPr>
            <a:lstStyle/>
            <a:p>
              <a:pPr marL="806450" lvl="1" indent="-196850" fontAlgn="base">
                <a:spcBef>
                  <a:spcPts val="800"/>
                </a:spcBef>
                <a:buFont typeface="Arial" panose="020B0604020202020204" pitchFamily="34" charset="0"/>
                <a:buChar char="•"/>
              </a:pPr>
              <a:r>
                <a:rPr kumimoji="1" lang="en-US" altLang="zh-TW" sz="2000">
                  <a:latin typeface="微軟正黑體" panose="020B0604030504040204" pitchFamily="34" charset="-120"/>
                  <a:ea typeface="微軟正黑體" panose="020B0604030504040204" pitchFamily="34" charset="-120"/>
                  <a:cs typeface="Arial" panose="020B0604020202020204" pitchFamily="34" charset="0"/>
                </a:rPr>
                <a:t>VJBOD</a:t>
              </a:r>
              <a:r>
                <a:rPr kumimoji="1" lang="zh-TW" altLang="en-US" sz="2000">
                  <a:latin typeface="微軟正黑體" panose="020B0604030504040204" pitchFamily="34" charset="-120"/>
                  <a:ea typeface="微軟正黑體" panose="020B0604030504040204" pitchFamily="34" charset="-120"/>
                  <a:cs typeface="Arial" panose="020B0604020202020204" pitchFamily="34" charset="0"/>
                </a:rPr>
                <a:t> </a:t>
              </a:r>
              <a:r>
                <a:rPr kumimoji="1" lang="en-US" altLang="zh-TW" sz="2000">
                  <a:latin typeface="微軟正黑體" panose="020B0604030504040204" pitchFamily="34" charset="-120"/>
                  <a:ea typeface="微軟正黑體" panose="020B0604030504040204" pitchFamily="34" charset="-120"/>
                  <a:cs typeface="Arial" panose="020B0604020202020204" pitchFamily="34" charset="0"/>
                </a:rPr>
                <a:t>Cloud</a:t>
              </a:r>
              <a:r>
                <a:rPr kumimoji="1" lang="zh-TW" altLang="en-US" sz="2000">
                  <a:latin typeface="微軟正黑體" panose="020B0604030504040204" pitchFamily="34" charset="-120"/>
                  <a:ea typeface="微軟正黑體" panose="020B0604030504040204" pitchFamily="34" charset="-120"/>
                  <a:cs typeface="Arial" panose="020B0604020202020204" pitchFamily="34" charset="0"/>
                </a:rPr>
                <a:t> </a:t>
              </a:r>
              <a:r>
                <a:rPr kumimoji="1" lang="en-US" altLang="zh-TW" sz="2000">
                  <a:latin typeface="微軟正黑體" panose="020B0604030504040204" pitchFamily="34" charset="-120"/>
                  <a:ea typeface="微軟正黑體" panose="020B0604030504040204" pitchFamily="34" charset="-120"/>
                  <a:cs typeface="Arial" panose="020B0604020202020204" pitchFamily="34" charset="0"/>
                </a:rPr>
                <a:t>(Block-level)</a:t>
              </a:r>
            </a:p>
          </p:txBody>
        </p:sp>
      </p:grpSp>
      <p:sp>
        <p:nvSpPr>
          <p:cNvPr id="37" name="矩形 36">
            <a:extLst>
              <a:ext uri="{FF2B5EF4-FFF2-40B4-BE49-F238E27FC236}">
                <a16:creationId xmlns:a16="http://schemas.microsoft.com/office/drawing/2014/main" id="{852BCCD1-5991-4B57-9870-28E7A7934FB6}"/>
              </a:ext>
            </a:extLst>
          </p:cNvPr>
          <p:cNvSpPr/>
          <p:nvPr/>
        </p:nvSpPr>
        <p:spPr>
          <a:xfrm>
            <a:off x="929967" y="3192312"/>
            <a:ext cx="4393126" cy="523220"/>
          </a:xfrm>
          <a:prstGeom prst="rect">
            <a:avLst/>
          </a:prstGeom>
        </p:spPr>
        <p:txBody>
          <a:bodyPr wrap="none">
            <a:spAutoFit/>
          </a:bodyPr>
          <a:lstStyle/>
          <a:p>
            <a:r>
              <a:rPr lang="en-US" altLang="zh-TW" sz="2800">
                <a:solidFill>
                  <a:schemeClr val="accent3">
                    <a:lumMod val="40000"/>
                    <a:lumOff val="60000"/>
                  </a:schemeClr>
                </a:solidFill>
                <a:latin typeface="Arial" panose="020B0604020202020204" pitchFamily="34" charset="0"/>
                <a:ea typeface="+mn-lt"/>
                <a:cs typeface="Arial" panose="020B0604020202020204" pitchFamily="34" charset="0"/>
              </a:rPr>
              <a:t>Linux</a:t>
            </a:r>
            <a:r>
              <a:rPr lang="zh-TW" altLang="zh-TW" sz="28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zh-TW" sz="28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核心升級</a:t>
            </a:r>
            <a:r>
              <a:rPr lang="zh-TW" altLang="en-US" sz="28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en-US" altLang="zh-TW" sz="2800">
                <a:solidFill>
                  <a:schemeClr val="accent3">
                    <a:lumMod val="40000"/>
                    <a:lumOff val="60000"/>
                  </a:schemeClr>
                </a:solidFill>
                <a:latin typeface="Arial" panose="020B0604020202020204" pitchFamily="34" charset="0"/>
                <a:ea typeface="+mn-lt"/>
                <a:cs typeface="Arial" panose="020B0604020202020204" pitchFamily="34" charset="0"/>
              </a:rPr>
              <a:t>–</a:t>
            </a:r>
            <a:r>
              <a:rPr lang="zh-TW" altLang="en-US" sz="2800">
                <a:solidFill>
                  <a:schemeClr val="accent3">
                    <a:lumMod val="40000"/>
                    <a:lumOff val="60000"/>
                  </a:schemeClr>
                </a:solidFill>
                <a:latin typeface="Arial" panose="020B0604020202020204" pitchFamily="34" charset="0"/>
                <a:ea typeface="+mn-lt"/>
                <a:cs typeface="Arial" panose="020B0604020202020204" pitchFamily="34" charset="0"/>
              </a:rPr>
              <a:t> </a:t>
            </a:r>
            <a:r>
              <a:rPr lang="en-US" altLang="zh-TW" sz="2800">
                <a:solidFill>
                  <a:schemeClr val="accent3">
                    <a:lumMod val="40000"/>
                    <a:lumOff val="60000"/>
                  </a:schemeClr>
                </a:solidFill>
                <a:latin typeface="Arial" panose="020B0604020202020204" pitchFamily="34" charset="0"/>
                <a:ea typeface="+mn-lt"/>
                <a:cs typeface="Arial" panose="020B0604020202020204" pitchFamily="34" charset="0"/>
              </a:rPr>
              <a:t>4.14</a:t>
            </a:r>
            <a:r>
              <a:rPr lang="zh-TW" altLang="en-US" sz="2800">
                <a:solidFill>
                  <a:schemeClr val="accent3">
                    <a:lumMod val="40000"/>
                    <a:lumOff val="60000"/>
                  </a:schemeClr>
                </a:solidFill>
                <a:latin typeface="Arial" panose="020B0604020202020204" pitchFamily="34" charset="0"/>
                <a:ea typeface="+mn-lt"/>
                <a:cs typeface="Arial" panose="020B0604020202020204" pitchFamily="34" charset="0"/>
              </a:rPr>
              <a:t> </a:t>
            </a:r>
            <a:r>
              <a:rPr lang="en-US" altLang="zh-TW" sz="2800">
                <a:solidFill>
                  <a:schemeClr val="accent3">
                    <a:lumMod val="40000"/>
                    <a:lumOff val="60000"/>
                  </a:schemeClr>
                </a:solidFill>
                <a:latin typeface="Arial" panose="020B0604020202020204" pitchFamily="34" charset="0"/>
                <a:ea typeface="+mn-lt"/>
                <a:cs typeface="Arial" panose="020B0604020202020204" pitchFamily="34" charset="0"/>
              </a:rPr>
              <a:t>LTS</a:t>
            </a:r>
            <a:endParaRPr lang="zh-TW" altLang="en-US" sz="2800"/>
          </a:p>
        </p:txBody>
      </p:sp>
    </p:spTree>
    <p:extLst>
      <p:ext uri="{BB962C8B-B14F-4D97-AF65-F5344CB8AC3E}">
        <p14:creationId xmlns:p14="http://schemas.microsoft.com/office/powerpoint/2010/main" val="2027330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19">
            <a:extLst>
              <a:ext uri="{FF2B5EF4-FFF2-40B4-BE49-F238E27FC236}">
                <a16:creationId xmlns:a16="http://schemas.microsoft.com/office/drawing/2014/main" id="{E68FDBC2-D5E5-4B2E-ACD0-845FE64B5B1D}"/>
              </a:ext>
            </a:extLst>
          </p:cNvPr>
          <p:cNvSpPr/>
          <p:nvPr/>
        </p:nvSpPr>
        <p:spPr>
          <a:xfrm>
            <a:off x="8439538" y="2397867"/>
            <a:ext cx="3116425" cy="4460133"/>
          </a:xfrm>
          <a:prstGeom prst="roundRect">
            <a:avLst>
              <a:gd name="adj" fmla="val 0"/>
            </a:avLst>
          </a:prstGeom>
          <a:gradFill>
            <a:gsLst>
              <a:gs pos="0">
                <a:srgbClr val="DF0A6A"/>
              </a:gs>
              <a:gs pos="39000">
                <a:srgbClr val="C7198A"/>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21" name="Rectangle: Rounded Corners 8">
            <a:extLst>
              <a:ext uri="{FF2B5EF4-FFF2-40B4-BE49-F238E27FC236}">
                <a16:creationId xmlns:a16="http://schemas.microsoft.com/office/drawing/2014/main" id="{DC4C1F6C-324B-4CB9-BF96-0B79562FB8B1}"/>
              </a:ext>
            </a:extLst>
          </p:cNvPr>
          <p:cNvSpPr/>
          <p:nvPr/>
        </p:nvSpPr>
        <p:spPr>
          <a:xfrm>
            <a:off x="8447180" y="2397867"/>
            <a:ext cx="3108233" cy="1116241"/>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2800">
                <a:solidFill>
                  <a:srgbClr val="800080"/>
                </a:solidFill>
                <a:latin typeface="微軟正黑體" panose="020B0604030504040204" pitchFamily="34" charset="-120"/>
                <a:ea typeface="微軟正黑體" panose="020B0604030504040204" pitchFamily="34" charset="-120"/>
                <a:cs typeface="Arial"/>
              </a:rPr>
              <a:t>企業</a:t>
            </a:r>
          </a:p>
          <a:p>
            <a:pPr algn="ctr"/>
            <a:r>
              <a:rPr lang="en-US" altLang="zh-TW" sz="2800">
                <a:solidFill>
                  <a:srgbClr val="800080"/>
                </a:solidFill>
                <a:latin typeface="微軟正黑體" panose="020B0604030504040204" pitchFamily="34" charset="-120"/>
                <a:ea typeface="微軟正黑體" panose="020B0604030504040204" pitchFamily="34" charset="-120"/>
                <a:cs typeface="Arial"/>
              </a:rPr>
              <a:t>TS-983XU</a:t>
            </a:r>
          </a:p>
        </p:txBody>
      </p:sp>
      <p:sp>
        <p:nvSpPr>
          <p:cNvPr id="18" name="矩形: 圓角 17">
            <a:extLst>
              <a:ext uri="{FF2B5EF4-FFF2-40B4-BE49-F238E27FC236}">
                <a16:creationId xmlns:a16="http://schemas.microsoft.com/office/drawing/2014/main" id="{0B664179-0B06-41FB-B5C8-336F06D8D49E}"/>
              </a:ext>
            </a:extLst>
          </p:cNvPr>
          <p:cNvSpPr/>
          <p:nvPr/>
        </p:nvSpPr>
        <p:spPr>
          <a:xfrm>
            <a:off x="4649754" y="2390091"/>
            <a:ext cx="3116425" cy="4460133"/>
          </a:xfrm>
          <a:prstGeom prst="roundRect">
            <a:avLst>
              <a:gd name="adj" fmla="val 0"/>
            </a:avLst>
          </a:prstGeom>
          <a:gradFill>
            <a:gsLst>
              <a:gs pos="0">
                <a:srgbClr val="DF0A6A"/>
              </a:gs>
              <a:gs pos="39000">
                <a:srgbClr val="C7198A"/>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19" name="Rectangle: Rounded Corners 8">
            <a:extLst>
              <a:ext uri="{FF2B5EF4-FFF2-40B4-BE49-F238E27FC236}">
                <a16:creationId xmlns:a16="http://schemas.microsoft.com/office/drawing/2014/main" id="{20F786D4-A384-4260-953F-26531A744480}"/>
              </a:ext>
            </a:extLst>
          </p:cNvPr>
          <p:cNvSpPr/>
          <p:nvPr/>
        </p:nvSpPr>
        <p:spPr>
          <a:xfrm>
            <a:off x="4657396" y="2390091"/>
            <a:ext cx="3108233" cy="1116241"/>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2800">
                <a:solidFill>
                  <a:srgbClr val="800080"/>
                </a:solidFill>
                <a:latin typeface="微軟正黑體" panose="020B0604030504040204" pitchFamily="34" charset="-120"/>
                <a:ea typeface="微軟正黑體" panose="020B0604030504040204" pitchFamily="34" charset="-120"/>
                <a:cs typeface="Arial"/>
              </a:rPr>
              <a:t>SMB</a:t>
            </a:r>
          </a:p>
          <a:p>
            <a:pPr algn="ctr"/>
            <a:r>
              <a:rPr lang="en-US" altLang="zh-TW" sz="2800">
                <a:solidFill>
                  <a:srgbClr val="800080"/>
                </a:solidFill>
                <a:latin typeface="微軟正黑體" panose="020B0604030504040204" pitchFamily="34" charset="-120"/>
                <a:ea typeface="微軟正黑體" panose="020B0604030504040204" pitchFamily="34" charset="-120"/>
                <a:cs typeface="Arial"/>
              </a:rPr>
              <a:t>TVS-672XT</a:t>
            </a:r>
          </a:p>
        </p:txBody>
      </p:sp>
      <p:sp>
        <p:nvSpPr>
          <p:cNvPr id="16" name="矩形: 圓角 15">
            <a:extLst>
              <a:ext uri="{FF2B5EF4-FFF2-40B4-BE49-F238E27FC236}">
                <a16:creationId xmlns:a16="http://schemas.microsoft.com/office/drawing/2014/main" id="{E967B2A6-599F-45FF-B271-BF5622A21B8A}"/>
              </a:ext>
            </a:extLst>
          </p:cNvPr>
          <p:cNvSpPr/>
          <p:nvPr/>
        </p:nvSpPr>
        <p:spPr>
          <a:xfrm>
            <a:off x="821092" y="2397867"/>
            <a:ext cx="3116425" cy="4460133"/>
          </a:xfrm>
          <a:prstGeom prst="roundRect">
            <a:avLst>
              <a:gd name="adj" fmla="val 0"/>
            </a:avLst>
          </a:prstGeom>
          <a:gradFill>
            <a:gsLst>
              <a:gs pos="0">
                <a:srgbClr val="DF0A6A"/>
              </a:gs>
              <a:gs pos="39000">
                <a:srgbClr val="C7198A"/>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17" name="Rectangle: Rounded Corners 8">
            <a:extLst>
              <a:ext uri="{FF2B5EF4-FFF2-40B4-BE49-F238E27FC236}">
                <a16:creationId xmlns:a16="http://schemas.microsoft.com/office/drawing/2014/main" id="{60E8F287-E97D-48C2-84A8-E90E3A67442C}"/>
              </a:ext>
            </a:extLst>
          </p:cNvPr>
          <p:cNvSpPr/>
          <p:nvPr/>
        </p:nvSpPr>
        <p:spPr>
          <a:xfrm>
            <a:off x="828734" y="2397867"/>
            <a:ext cx="3108233" cy="1116241"/>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2800">
                <a:solidFill>
                  <a:srgbClr val="800080"/>
                </a:solidFill>
                <a:latin typeface="微軟正黑體" panose="020B0604030504040204" pitchFamily="34" charset="-120"/>
                <a:ea typeface="微軟正黑體" panose="020B0604030504040204" pitchFamily="34" charset="-120"/>
                <a:cs typeface="Arial"/>
              </a:rPr>
              <a:t>個人 </a:t>
            </a:r>
            <a:r>
              <a:rPr lang="en-US" altLang="zh-TW" sz="2800">
                <a:solidFill>
                  <a:srgbClr val="800080"/>
                </a:solidFill>
                <a:latin typeface="微軟正黑體" panose="020B0604030504040204" pitchFamily="34" charset="-120"/>
                <a:ea typeface="微軟正黑體" panose="020B0604030504040204" pitchFamily="34" charset="-120"/>
                <a:cs typeface="Arial"/>
              </a:rPr>
              <a:t>/ </a:t>
            </a:r>
            <a:r>
              <a:rPr lang="af-ZA" sz="2800">
                <a:solidFill>
                  <a:srgbClr val="800080"/>
                </a:solidFill>
                <a:latin typeface="Arial"/>
                <a:cs typeface="Arial"/>
              </a:rPr>
              <a:t>SOHO</a:t>
            </a:r>
          </a:p>
          <a:p>
            <a:pPr algn="ctr"/>
            <a:r>
              <a:rPr lang="af-ZA" sz="2800">
                <a:solidFill>
                  <a:srgbClr val="800080"/>
                </a:solidFill>
                <a:latin typeface="Arial"/>
                <a:cs typeface="Arial"/>
              </a:rPr>
              <a:t>TS-251B</a:t>
            </a:r>
          </a:p>
        </p:txBody>
      </p:sp>
      <p:sp>
        <p:nvSpPr>
          <p:cNvPr id="2" name="Title 1">
            <a:extLst>
              <a:ext uri="{FF2B5EF4-FFF2-40B4-BE49-F238E27FC236}">
                <a16:creationId xmlns:a16="http://schemas.microsoft.com/office/drawing/2014/main" id="{03369842-620B-4DCF-807E-9E19808D3B5A}"/>
              </a:ext>
            </a:extLst>
          </p:cNvPr>
          <p:cNvSpPr>
            <a:spLocks noGrp="1"/>
          </p:cNvSpPr>
          <p:nvPr>
            <p:ph type="title"/>
          </p:nvPr>
        </p:nvSpPr>
        <p:spPr/>
        <p:txBody>
          <a:bodyPr>
            <a:normAutofit/>
          </a:bodyPr>
          <a:lstStyle/>
          <a:p>
            <a:pPr>
              <a:lnSpc>
                <a:spcPts val="4800"/>
              </a:lnSpc>
            </a:pPr>
            <a:r>
              <a:rPr lang="en-US" altLang="zh-TW" err="1">
                <a:latin typeface="Arial"/>
                <a:ea typeface="微軟正黑體"/>
                <a:cs typeface="Arial"/>
              </a:rPr>
              <a:t>QuDedup</a:t>
            </a:r>
            <a:r>
              <a:rPr lang="en-US" altLang="zh-TW">
                <a:latin typeface="Arial"/>
                <a:ea typeface="微軟正黑體"/>
                <a:cs typeface="Arial"/>
              </a:rPr>
              <a:t> </a:t>
            </a:r>
            <a:r>
              <a:rPr lang="zh-CN" altLang="en-US">
                <a:latin typeface="Arial"/>
                <a:ea typeface="微軟正黑體"/>
                <a:cs typeface="Arial"/>
              </a:rPr>
              <a:t>世代推薦機型</a:t>
            </a:r>
            <a:endParaRPr lang="zh-TW"/>
          </a:p>
        </p:txBody>
      </p:sp>
      <p:sp>
        <p:nvSpPr>
          <p:cNvPr id="4" name="TextBox 3">
            <a:extLst>
              <a:ext uri="{FF2B5EF4-FFF2-40B4-BE49-F238E27FC236}">
                <a16:creationId xmlns:a16="http://schemas.microsoft.com/office/drawing/2014/main" id="{710A8ED1-EDDE-42D6-8253-E6A258268B9F}"/>
              </a:ext>
            </a:extLst>
          </p:cNvPr>
          <p:cNvSpPr txBox="1"/>
          <p:nvPr/>
        </p:nvSpPr>
        <p:spPr>
          <a:xfrm>
            <a:off x="858760" y="1836070"/>
            <a:ext cx="750917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2800">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搭配</a:t>
            </a:r>
            <a:r>
              <a:rPr lang="en-US" altLang="zh-CN" sz="2800">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 SSD </a:t>
            </a:r>
            <a:r>
              <a:rPr lang="zh-CN" altLang="en-US" sz="2800">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以獲得最佳</a:t>
            </a:r>
            <a:r>
              <a:rPr lang="zh-TW" altLang="en-US" sz="2800">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 </a:t>
            </a:r>
            <a:r>
              <a:rPr lang="en-US" altLang="zh-CN" sz="2800" err="1">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QuDedup</a:t>
            </a:r>
            <a:r>
              <a:rPr lang="en-US" altLang="zh-CN" sz="2800">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 </a:t>
            </a:r>
            <a:r>
              <a:rPr lang="zh-CN" altLang="en-US" sz="2800">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使用體驗</a:t>
            </a:r>
            <a:r>
              <a:rPr lang="en-US" altLang="zh-TW" sz="2800">
                <a:solidFill>
                  <a:schemeClr val="accent3">
                    <a:lumMod val="40000"/>
                    <a:lumOff val="60000"/>
                  </a:schemeClr>
                </a:solidFill>
                <a:latin typeface="Microsoft JhengHei" panose="020B0604030504040204" pitchFamily="34" charset="-120"/>
                <a:ea typeface="Microsoft JhengHei" panose="020B0604030504040204" pitchFamily="34" charset="-120"/>
                <a:cs typeface="Arial"/>
              </a:rPr>
              <a:t>!</a:t>
            </a:r>
            <a:endParaRPr lang="zh-TW" altLang="en-US" sz="3000" b="1">
              <a:solidFill>
                <a:schemeClr val="accent3">
                  <a:lumMod val="40000"/>
                  <a:lumOff val="60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33" name="文字方塊 21">
            <a:extLst>
              <a:ext uri="{FF2B5EF4-FFF2-40B4-BE49-F238E27FC236}">
                <a16:creationId xmlns:a16="http://schemas.microsoft.com/office/drawing/2014/main" id="{EFBD9DC9-69AD-41C7-9D21-088C2AB5390B}"/>
              </a:ext>
            </a:extLst>
          </p:cNvPr>
          <p:cNvSpPr txBox="1"/>
          <p:nvPr/>
        </p:nvSpPr>
        <p:spPr>
          <a:xfrm>
            <a:off x="4915745" y="5014656"/>
            <a:ext cx="2654491" cy="1323439"/>
          </a:xfrm>
          <a:prstGeom prst="rect">
            <a:avLst/>
          </a:prstGeom>
          <a:noFill/>
        </p:spPr>
        <p:txBody>
          <a:bodyPr wrap="square" rtlCol="0" anchor="t">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27965" indent="-227965">
              <a:buFont typeface="Arial" panose="020B0604020202020204" pitchFamily="34" charset="0"/>
              <a:buChar char="•"/>
            </a:pPr>
            <a:r>
              <a:rPr kumimoji="1" lang="en" altLang="zh-TW" sz="1600">
                <a:solidFill>
                  <a:schemeClr val="bg1"/>
                </a:solidFill>
                <a:latin typeface="Arial" panose="020B0604020202020204" pitchFamily="34" charset="0"/>
                <a:ea typeface="新細明體"/>
                <a:cs typeface="Arial" panose="020B0604020202020204" pitchFamily="34" charset="0"/>
              </a:rPr>
              <a:t>6 bay</a:t>
            </a:r>
            <a:endParaRPr lang="zh-TW" altLang="en-US" sz="1300">
              <a:ea typeface="新細明體"/>
            </a:endParaRPr>
          </a:p>
          <a:p>
            <a:pPr marL="227965" indent="-227965">
              <a:buFont typeface="Arial" panose="020B0604020202020204" pitchFamily="34" charset="0"/>
              <a:buChar char="•"/>
            </a:pPr>
            <a:r>
              <a:rPr kumimoji="1" lang="en" sz="1600">
                <a:solidFill>
                  <a:schemeClr val="bg1"/>
                </a:solidFill>
                <a:latin typeface="Arial" panose="020B0604020202020204" pitchFamily="34" charset="0"/>
                <a:ea typeface="新細明體"/>
                <a:cs typeface="Arial" panose="020B0604020202020204" pitchFamily="34" charset="0"/>
              </a:rPr>
              <a:t>Intel</a:t>
            </a:r>
            <a:r>
              <a:rPr kumimoji="1" lang="en" altLang="zh-TW" sz="1600" baseline="30000">
                <a:solidFill>
                  <a:schemeClr val="bg1"/>
                </a:solidFill>
                <a:latin typeface="Arial" panose="020B0604020202020204" pitchFamily="34" charset="0"/>
                <a:cs typeface="Arial" panose="020B0604020202020204" pitchFamily="34" charset="0"/>
              </a:rPr>
              <a:t>® </a:t>
            </a:r>
            <a:r>
              <a:rPr kumimoji="1" lang="en" sz="1300">
                <a:ea typeface="+mn-lt"/>
                <a:cs typeface="+mn-lt"/>
              </a:rPr>
              <a:t> </a:t>
            </a:r>
            <a:r>
              <a:rPr kumimoji="1" lang="en" sz="1600">
                <a:solidFill>
                  <a:schemeClr val="bg1"/>
                </a:solidFill>
                <a:latin typeface="Arial" panose="020B0604020202020204" pitchFamily="34" charset="0"/>
                <a:ea typeface="+mn-lt"/>
                <a:cs typeface="Arial" panose="020B0604020202020204" pitchFamily="34" charset="0"/>
              </a:rPr>
              <a:t>Core™ i3-8100T 4-core 3.1 GHz Processor</a:t>
            </a:r>
            <a:endParaRPr lang="en" sz="1300">
              <a:ea typeface="新細明體"/>
              <a:cs typeface="Calibri"/>
            </a:endParaRPr>
          </a:p>
          <a:p>
            <a:pPr marL="227965" indent="-227965">
              <a:buFont typeface="Arial" panose="020B0604020202020204" pitchFamily="34" charset="0"/>
              <a:buChar char="•"/>
            </a:pPr>
            <a:r>
              <a:rPr kumimoji="1" lang="en" altLang="zh-TW" sz="1600">
                <a:solidFill>
                  <a:schemeClr val="bg1"/>
                </a:solidFill>
                <a:latin typeface="Arial" panose="020B0604020202020204" pitchFamily="34" charset="0"/>
                <a:ea typeface="新細明體"/>
                <a:cs typeface="Arial" panose="020B0604020202020204" pitchFamily="34" charset="0"/>
              </a:rPr>
              <a:t>Max RAM 32G</a:t>
            </a:r>
            <a:endParaRPr lang="zh-TW" altLang="en-US" sz="1300">
              <a:ea typeface="新細明體"/>
              <a:cs typeface="Calibri"/>
            </a:endParaRPr>
          </a:p>
        </p:txBody>
      </p:sp>
      <p:pic>
        <p:nvPicPr>
          <p:cNvPr id="35" name="圖片 22">
            <a:extLst>
              <a:ext uri="{FF2B5EF4-FFF2-40B4-BE49-F238E27FC236}">
                <a16:creationId xmlns:a16="http://schemas.microsoft.com/office/drawing/2014/main" id="{A289FB4B-5DF7-410D-94BF-94EA1C9B43B6}"/>
              </a:ext>
            </a:extLst>
          </p:cNvPr>
          <p:cNvPicPr>
            <a:picLocks noChangeAspect="1"/>
          </p:cNvPicPr>
          <p:nvPr/>
        </p:nvPicPr>
        <p:blipFill>
          <a:blip r:embed="rId2"/>
          <a:stretch>
            <a:fillRect/>
          </a:stretch>
        </p:blipFill>
        <p:spPr>
          <a:xfrm>
            <a:off x="8702165" y="3839246"/>
            <a:ext cx="2517533" cy="1573459"/>
          </a:xfrm>
          <a:prstGeom prst="rect">
            <a:avLst/>
          </a:prstGeom>
        </p:spPr>
      </p:pic>
      <p:sp>
        <p:nvSpPr>
          <p:cNvPr id="37" name="文字方塊 23">
            <a:extLst>
              <a:ext uri="{FF2B5EF4-FFF2-40B4-BE49-F238E27FC236}">
                <a16:creationId xmlns:a16="http://schemas.microsoft.com/office/drawing/2014/main" id="{4859AADB-FE90-4953-9F6E-6630FC2F139C}"/>
              </a:ext>
            </a:extLst>
          </p:cNvPr>
          <p:cNvSpPr txBox="1"/>
          <p:nvPr/>
        </p:nvSpPr>
        <p:spPr>
          <a:xfrm>
            <a:off x="8570482" y="5042949"/>
            <a:ext cx="2738220" cy="1323439"/>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28594" indent="-22859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9 bay</a:t>
            </a:r>
            <a:endParaRPr kumimoji="1" lang="en" altLang="zh-TW" sz="1333"/>
          </a:p>
          <a:p>
            <a:pPr marL="228594" indent="-22859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Intel</a:t>
            </a:r>
            <a:r>
              <a:rPr kumimoji="1" lang="en" altLang="zh-TW" sz="1600" baseline="30000">
                <a:solidFill>
                  <a:schemeClr val="bg1"/>
                </a:solidFill>
                <a:latin typeface="Arial" panose="020B0604020202020204" pitchFamily="34" charset="0"/>
                <a:cs typeface="Arial" panose="020B0604020202020204" pitchFamily="34" charset="0"/>
              </a:rPr>
              <a:t>®</a:t>
            </a:r>
            <a:r>
              <a:rPr kumimoji="1" lang="en" altLang="zh-TW" sz="1333"/>
              <a:t> </a:t>
            </a:r>
            <a:r>
              <a:rPr kumimoji="1" lang="en" altLang="zh-TW" sz="1600">
                <a:solidFill>
                  <a:schemeClr val="bg1"/>
                </a:solidFill>
                <a:latin typeface="Arial" panose="020B0604020202020204" pitchFamily="34" charset="0"/>
                <a:cs typeface="Arial" panose="020B0604020202020204" pitchFamily="34" charset="0"/>
              </a:rPr>
              <a:t>Xeon</a:t>
            </a:r>
            <a:r>
              <a:rPr kumimoji="1" lang="en" altLang="zh-TW" sz="1600" baseline="30000">
                <a:solidFill>
                  <a:schemeClr val="bg1"/>
                </a:solidFill>
                <a:latin typeface="Arial" panose="020B0604020202020204" pitchFamily="34" charset="0"/>
                <a:cs typeface="Arial" panose="020B0604020202020204" pitchFamily="34" charset="0"/>
              </a:rPr>
              <a:t>®</a:t>
            </a:r>
            <a:r>
              <a:rPr kumimoji="1" lang="en" altLang="zh-TW" sz="1333"/>
              <a:t> </a:t>
            </a:r>
            <a:r>
              <a:rPr kumimoji="1" lang="en" altLang="zh-TW" sz="1600">
                <a:solidFill>
                  <a:schemeClr val="bg1"/>
                </a:solidFill>
                <a:latin typeface="Arial" panose="020B0604020202020204" pitchFamily="34" charset="0"/>
                <a:cs typeface="Arial" panose="020B0604020202020204" pitchFamily="34" charset="0"/>
              </a:rPr>
              <a:t>E-2124 quad-core 3.3 GHz processor</a:t>
            </a:r>
            <a:endParaRPr kumimoji="1" lang="en" altLang="zh-TW" sz="1333"/>
          </a:p>
          <a:p>
            <a:pPr marL="228594" indent="-22859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Max RAM 64G</a:t>
            </a:r>
            <a:endParaRPr kumimoji="1" lang="zh-TW" altLang="en-US" sz="1333"/>
          </a:p>
        </p:txBody>
      </p:sp>
      <p:pic>
        <p:nvPicPr>
          <p:cNvPr id="39" name="圖片 24">
            <a:extLst>
              <a:ext uri="{FF2B5EF4-FFF2-40B4-BE49-F238E27FC236}">
                <a16:creationId xmlns:a16="http://schemas.microsoft.com/office/drawing/2014/main" id="{7D2CD097-2C28-47CC-820A-E77737403F3F}"/>
              </a:ext>
            </a:extLst>
          </p:cNvPr>
          <p:cNvPicPr>
            <a:picLocks noChangeAspect="1"/>
          </p:cNvPicPr>
          <p:nvPr/>
        </p:nvPicPr>
        <p:blipFill>
          <a:blip r:embed="rId3"/>
          <a:stretch>
            <a:fillRect/>
          </a:stretch>
        </p:blipFill>
        <p:spPr>
          <a:xfrm>
            <a:off x="1182714" y="3541513"/>
            <a:ext cx="2290724" cy="1431703"/>
          </a:xfrm>
          <a:prstGeom prst="rect">
            <a:avLst/>
          </a:prstGeom>
        </p:spPr>
      </p:pic>
      <p:sp>
        <p:nvSpPr>
          <p:cNvPr id="41" name="文字方塊 25">
            <a:extLst>
              <a:ext uri="{FF2B5EF4-FFF2-40B4-BE49-F238E27FC236}">
                <a16:creationId xmlns:a16="http://schemas.microsoft.com/office/drawing/2014/main" id="{AE0891DF-DF11-4DA7-A287-22E2AF86A94B}"/>
              </a:ext>
            </a:extLst>
          </p:cNvPr>
          <p:cNvSpPr txBox="1"/>
          <p:nvPr/>
        </p:nvSpPr>
        <p:spPr>
          <a:xfrm>
            <a:off x="1151986" y="5022431"/>
            <a:ext cx="2412308" cy="1323439"/>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28594" indent="-22859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2 bay</a:t>
            </a:r>
            <a:endParaRPr kumimoji="1" lang="en" altLang="zh-TW" sz="1333"/>
          </a:p>
          <a:p>
            <a:pPr marL="228594" indent="-22859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Intel</a:t>
            </a:r>
            <a:r>
              <a:rPr kumimoji="1" lang="en" altLang="zh-TW" sz="1600" baseline="30000">
                <a:solidFill>
                  <a:schemeClr val="bg1"/>
                </a:solidFill>
                <a:latin typeface="Arial" panose="020B0604020202020204" pitchFamily="34" charset="0"/>
                <a:cs typeface="Arial" panose="020B0604020202020204" pitchFamily="34" charset="0"/>
              </a:rPr>
              <a:t>®</a:t>
            </a:r>
            <a:r>
              <a:rPr kumimoji="1" lang="en" altLang="zh-TW" sz="1333"/>
              <a:t> </a:t>
            </a:r>
            <a:r>
              <a:rPr kumimoji="1" lang="en" altLang="zh-TW" sz="1600">
                <a:solidFill>
                  <a:schemeClr val="bg1"/>
                </a:solidFill>
                <a:latin typeface="Arial" panose="020B0604020202020204" pitchFamily="34" charset="0"/>
                <a:cs typeface="Arial" panose="020B0604020202020204" pitchFamily="34" charset="0"/>
              </a:rPr>
              <a:t>Celeron</a:t>
            </a:r>
            <a:r>
              <a:rPr kumimoji="1" lang="en" altLang="zh-TW" sz="1600" baseline="30000">
                <a:solidFill>
                  <a:schemeClr val="bg1"/>
                </a:solidFill>
                <a:latin typeface="Arial" panose="020B0604020202020204" pitchFamily="34" charset="0"/>
                <a:cs typeface="Arial" panose="020B0604020202020204" pitchFamily="34" charset="0"/>
              </a:rPr>
              <a:t>®</a:t>
            </a:r>
            <a:r>
              <a:rPr kumimoji="1" lang="en" altLang="zh-TW" sz="1333"/>
              <a:t> </a:t>
            </a:r>
            <a:r>
              <a:rPr kumimoji="1" lang="en" altLang="zh-TW" sz="1600">
                <a:solidFill>
                  <a:schemeClr val="bg1"/>
                </a:solidFill>
                <a:latin typeface="Arial" panose="020B0604020202020204" pitchFamily="34" charset="0"/>
                <a:cs typeface="Arial" panose="020B0604020202020204" pitchFamily="34" charset="0"/>
              </a:rPr>
              <a:t>J3355 dual-core 2.0 GHz processor</a:t>
            </a:r>
            <a:endParaRPr kumimoji="1" lang="en" altLang="zh-TW" sz="1333"/>
          </a:p>
          <a:p>
            <a:pPr marL="228594" indent="-22859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Max RAM 8G</a:t>
            </a:r>
            <a:endParaRPr kumimoji="1" lang="zh-TW" altLang="en-US" sz="1333"/>
          </a:p>
        </p:txBody>
      </p:sp>
      <p:pic>
        <p:nvPicPr>
          <p:cNvPr id="5" name="Picture 5" descr="一張含有 室內, 監視器, 牆, 黑色 的圖片&#10;&#10;描述是以高可信度產生">
            <a:extLst>
              <a:ext uri="{FF2B5EF4-FFF2-40B4-BE49-F238E27FC236}">
                <a16:creationId xmlns:a16="http://schemas.microsoft.com/office/drawing/2014/main" id="{D419B8BE-80DA-4C2B-9D04-6A66DE8665BA}"/>
              </a:ext>
            </a:extLst>
          </p:cNvPr>
          <p:cNvPicPr>
            <a:picLocks noChangeAspect="1"/>
          </p:cNvPicPr>
          <p:nvPr/>
        </p:nvPicPr>
        <p:blipFill>
          <a:blip r:embed="rId4"/>
          <a:stretch>
            <a:fillRect/>
          </a:stretch>
        </p:blipFill>
        <p:spPr>
          <a:xfrm>
            <a:off x="5080061" y="3590097"/>
            <a:ext cx="1999129" cy="1257301"/>
          </a:xfrm>
          <a:prstGeom prst="rect">
            <a:avLst/>
          </a:prstGeom>
        </p:spPr>
      </p:pic>
    </p:spTree>
    <p:extLst>
      <p:ext uri="{BB962C8B-B14F-4D97-AF65-F5344CB8AC3E}">
        <p14:creationId xmlns:p14="http://schemas.microsoft.com/office/powerpoint/2010/main" val="3594385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55190FCF-8558-411E-A9F5-D7CE251AB3BA}"/>
              </a:ext>
            </a:extLst>
          </p:cNvPr>
          <p:cNvSpPr>
            <a:spLocks noGrp="1"/>
          </p:cNvSpPr>
          <p:nvPr>
            <p:ph type="title"/>
          </p:nvPr>
        </p:nvSpPr>
        <p:spPr>
          <a:xfrm>
            <a:off x="831850" y="1878497"/>
            <a:ext cx="10515600" cy="2710966"/>
          </a:xfrm>
        </p:spPr>
        <p:txBody>
          <a:bodyPr>
            <a:normAutofit/>
          </a:bodyPr>
          <a:lstStyle/>
          <a:p>
            <a:r>
              <a:rPr lang="en-US" altLang="zh-TW"/>
              <a:t>iSCSI &amp;</a:t>
            </a:r>
            <a:r>
              <a:rPr lang="zh-TW" altLang="en-US"/>
              <a:t> </a:t>
            </a:r>
            <a:r>
              <a:rPr lang="en-US" altLang="zh-TW" err="1"/>
              <a:t>Fibre</a:t>
            </a:r>
            <a:r>
              <a:rPr lang="en-US" altLang="zh-TW"/>
              <a:t> Channel </a:t>
            </a:r>
          </a:p>
        </p:txBody>
      </p:sp>
      <p:sp>
        <p:nvSpPr>
          <p:cNvPr id="6" name="文字版面配置區 5">
            <a:extLst>
              <a:ext uri="{FF2B5EF4-FFF2-40B4-BE49-F238E27FC236}">
                <a16:creationId xmlns:a16="http://schemas.microsoft.com/office/drawing/2014/main" id="{84BDA339-37A7-42F5-8CD1-7E719ED1F40A}"/>
              </a:ext>
            </a:extLst>
          </p:cNvPr>
          <p:cNvSpPr>
            <a:spLocks noGrp="1"/>
          </p:cNvSpPr>
          <p:nvPr>
            <p:ph type="body" idx="1"/>
          </p:nvPr>
        </p:nvSpPr>
        <p:spPr/>
        <p:txBody>
          <a:bodyPr/>
          <a:lstStyle/>
          <a:p>
            <a:r>
              <a:rPr lang="zh-TW" altLang="en-US">
                <a:solidFill>
                  <a:schemeClr val="accent3">
                    <a:lumMod val="60000"/>
                    <a:lumOff val="40000"/>
                  </a:schemeClr>
                </a:solidFill>
              </a:rPr>
              <a:t>輕鬆管理 </a:t>
            </a:r>
            <a:r>
              <a:rPr lang="en-US" altLang="zh-TW">
                <a:solidFill>
                  <a:schemeClr val="accent3">
                    <a:lumMod val="60000"/>
                    <a:lumOff val="40000"/>
                  </a:schemeClr>
                </a:solidFill>
              </a:rPr>
              <a:t>iSCSI &amp; </a:t>
            </a:r>
            <a:r>
              <a:rPr lang="en-US" altLang="zh-TW" err="1">
                <a:solidFill>
                  <a:schemeClr val="accent3">
                    <a:lumMod val="60000"/>
                    <a:lumOff val="40000"/>
                  </a:schemeClr>
                </a:solidFill>
              </a:rPr>
              <a:t>Fibre</a:t>
            </a:r>
            <a:r>
              <a:rPr lang="en-US" altLang="zh-TW">
                <a:solidFill>
                  <a:schemeClr val="accent3">
                    <a:lumMod val="60000"/>
                    <a:lumOff val="40000"/>
                  </a:schemeClr>
                </a:solidFill>
              </a:rPr>
              <a:t> Channel</a:t>
            </a:r>
          </a:p>
          <a:p>
            <a:endParaRPr lang="zh-TW" altLang="en-US">
              <a:solidFill>
                <a:schemeClr val="accent3">
                  <a:lumMod val="60000"/>
                  <a:lumOff val="40000"/>
                </a:schemeClr>
              </a:solidFill>
            </a:endParaRPr>
          </a:p>
        </p:txBody>
      </p:sp>
      <p:pic>
        <p:nvPicPr>
          <p:cNvPr id="4" name="圖片 3">
            <a:extLst>
              <a:ext uri="{FF2B5EF4-FFF2-40B4-BE49-F238E27FC236}">
                <a16:creationId xmlns:a16="http://schemas.microsoft.com/office/drawing/2014/main" id="{141B2BA2-E580-4FC5-B556-FB00D6AEC9AB}"/>
              </a:ext>
            </a:extLst>
          </p:cNvPr>
          <p:cNvPicPr>
            <a:picLocks noChangeAspect="1"/>
          </p:cNvPicPr>
          <p:nvPr/>
        </p:nvPicPr>
        <p:blipFill rotWithShape="1">
          <a:blip r:embed="rId2"/>
          <a:srcRect l="29633" t="41159" r="13836" b="2195"/>
          <a:stretch/>
        </p:blipFill>
        <p:spPr>
          <a:xfrm>
            <a:off x="7781377" y="2438399"/>
            <a:ext cx="4410624" cy="4419601"/>
          </a:xfrm>
          <a:prstGeom prst="rect">
            <a:avLst/>
          </a:prstGeom>
        </p:spPr>
      </p:pic>
      <p:pic>
        <p:nvPicPr>
          <p:cNvPr id="7" name="圖片 6">
            <a:extLst>
              <a:ext uri="{FF2B5EF4-FFF2-40B4-BE49-F238E27FC236}">
                <a16:creationId xmlns:a16="http://schemas.microsoft.com/office/drawing/2014/main" id="{9DA01DF0-33EC-4B66-B693-8BAB10442C9C}"/>
              </a:ext>
            </a:extLst>
          </p:cNvPr>
          <p:cNvPicPr>
            <a:picLocks noChangeAspect="1"/>
          </p:cNvPicPr>
          <p:nvPr/>
        </p:nvPicPr>
        <p:blipFill>
          <a:blip r:embed="rId3"/>
          <a:stretch>
            <a:fillRect/>
          </a:stretch>
        </p:blipFill>
        <p:spPr>
          <a:xfrm>
            <a:off x="9108675" y="3821113"/>
            <a:ext cx="685346" cy="685346"/>
          </a:xfrm>
          <a:prstGeom prst="rect">
            <a:avLst/>
          </a:prstGeom>
        </p:spPr>
      </p:pic>
    </p:spTree>
    <p:extLst>
      <p:ext uri="{BB962C8B-B14F-4D97-AF65-F5344CB8AC3E}">
        <p14:creationId xmlns:p14="http://schemas.microsoft.com/office/powerpoint/2010/main" val="2951675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511E53AB-37A7-4B00-A443-14301D8E8960}"/>
              </a:ext>
            </a:extLst>
          </p:cNvPr>
          <p:cNvSpPr/>
          <p:nvPr/>
        </p:nvSpPr>
        <p:spPr>
          <a:xfrm>
            <a:off x="495300" y="1932942"/>
            <a:ext cx="11201400" cy="4512485"/>
          </a:xfrm>
          <a:prstGeom prst="rect">
            <a:avLst/>
          </a:prstGeom>
          <a:gradFill flip="none" rotWithShape="1">
            <a:gsLst>
              <a:gs pos="0">
                <a:schemeClr val="bg1">
                  <a:alpha val="86000"/>
                </a:schemeClr>
              </a:gs>
              <a:gs pos="50000">
                <a:schemeClr val="bg1">
                  <a:alpha val="87000"/>
                </a:schemeClr>
              </a:gs>
              <a:gs pos="100000">
                <a:schemeClr val="bg1">
                  <a:alpha val="6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TextBox 92">
            <a:extLst>
              <a:ext uri="{FF2B5EF4-FFF2-40B4-BE49-F238E27FC236}">
                <a16:creationId xmlns:a16="http://schemas.microsoft.com/office/drawing/2014/main" id="{B31BF96B-91E9-694F-A612-ED5F56C67EFB}"/>
              </a:ext>
            </a:extLst>
          </p:cNvPr>
          <p:cNvSpPr txBox="1"/>
          <p:nvPr/>
        </p:nvSpPr>
        <p:spPr>
          <a:xfrm>
            <a:off x="6361528" y="2370083"/>
            <a:ext cx="810479"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rgbClr val="0070C0"/>
                </a:solidFill>
                <a:latin typeface="Arial" panose="020B0604020202020204" pitchFamily="34" charset="0"/>
                <a:cs typeface="Arial" panose="020B0604020202020204" pitchFamily="34" charset="0"/>
              </a:rPr>
              <a:t>200GbE</a:t>
            </a:r>
          </a:p>
        </p:txBody>
      </p:sp>
      <p:cxnSp>
        <p:nvCxnSpPr>
          <p:cNvPr id="5" name="Straight Connector 4">
            <a:extLst>
              <a:ext uri="{FF2B5EF4-FFF2-40B4-BE49-F238E27FC236}">
                <a16:creationId xmlns:a16="http://schemas.microsoft.com/office/drawing/2014/main" id="{70C9B74D-D4DE-164C-AAEE-BDF37B616854}"/>
              </a:ext>
            </a:extLst>
          </p:cNvPr>
          <p:cNvCxnSpPr>
            <a:cxnSpLocks/>
          </p:cNvCxnSpPr>
          <p:nvPr/>
        </p:nvCxnSpPr>
        <p:spPr>
          <a:xfrm>
            <a:off x="1632991" y="2229836"/>
            <a:ext cx="0" cy="33828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F30CE28-C6CA-A647-98E4-B86244343657}"/>
              </a:ext>
            </a:extLst>
          </p:cNvPr>
          <p:cNvCxnSpPr>
            <a:cxnSpLocks/>
          </p:cNvCxnSpPr>
          <p:nvPr/>
        </p:nvCxnSpPr>
        <p:spPr>
          <a:xfrm>
            <a:off x="1632991" y="5612732"/>
            <a:ext cx="58276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CE02198-B34D-324E-BD85-8CEDAFA17242}"/>
              </a:ext>
            </a:extLst>
          </p:cNvPr>
          <p:cNvSpPr txBox="1"/>
          <p:nvPr/>
        </p:nvSpPr>
        <p:spPr>
          <a:xfrm>
            <a:off x="7073631" y="5637294"/>
            <a:ext cx="695063"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800">
                <a:latin typeface="Arial" panose="020B0604020202020204" pitchFamily="34" charset="0"/>
                <a:cs typeface="Arial" panose="020B0604020202020204" pitchFamily="34" charset="0"/>
              </a:rPr>
              <a:t>year</a:t>
            </a:r>
            <a:endParaRPr lang="en-US" sz="180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0FD4F69D-8D8C-154D-8B30-C970ED0A28B0}"/>
              </a:ext>
            </a:extLst>
          </p:cNvPr>
          <p:cNvSpPr txBox="1"/>
          <p:nvPr/>
        </p:nvSpPr>
        <p:spPr>
          <a:xfrm>
            <a:off x="859431" y="5570793"/>
            <a:ext cx="836127"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Speed</a:t>
            </a:r>
            <a:endParaRPr lang="en-US" sz="160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54EB483-6F7C-8147-A40E-F397DB92A9DC}"/>
              </a:ext>
            </a:extLst>
          </p:cNvPr>
          <p:cNvSpPr txBox="1"/>
          <p:nvPr/>
        </p:nvSpPr>
        <p:spPr>
          <a:xfrm>
            <a:off x="1981248" y="5637294"/>
            <a:ext cx="759183"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800">
                <a:latin typeface="Arial" panose="020B0604020202020204" pitchFamily="34" charset="0"/>
                <a:cs typeface="Arial" panose="020B0604020202020204" pitchFamily="34" charset="0"/>
              </a:rPr>
              <a:t>2000</a:t>
            </a:r>
            <a:endParaRPr lang="en-US" sz="180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E47702C-B182-5546-A0BA-CD1642F80FBF}"/>
              </a:ext>
            </a:extLst>
          </p:cNvPr>
          <p:cNvSpPr txBox="1"/>
          <p:nvPr/>
        </p:nvSpPr>
        <p:spPr>
          <a:xfrm>
            <a:off x="2959924" y="5637294"/>
            <a:ext cx="759183"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800">
                <a:latin typeface="Arial" panose="020B0604020202020204" pitchFamily="34" charset="0"/>
                <a:cs typeface="Arial" panose="020B0604020202020204" pitchFamily="34" charset="0"/>
              </a:rPr>
              <a:t>2005</a:t>
            </a:r>
            <a:endParaRPr lang="en-US" sz="180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B8913F2-1564-6F45-8E83-BEA89D78BA10}"/>
              </a:ext>
            </a:extLst>
          </p:cNvPr>
          <p:cNvSpPr txBox="1"/>
          <p:nvPr/>
        </p:nvSpPr>
        <p:spPr>
          <a:xfrm>
            <a:off x="3938601" y="5637294"/>
            <a:ext cx="759183"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800">
                <a:latin typeface="Arial" panose="020B0604020202020204" pitchFamily="34" charset="0"/>
                <a:cs typeface="Arial" panose="020B0604020202020204" pitchFamily="34" charset="0"/>
              </a:rPr>
              <a:t>2010</a:t>
            </a:r>
            <a:endParaRPr lang="en-US" sz="180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9C0C900-0872-554B-8708-F59706E8C506}"/>
              </a:ext>
            </a:extLst>
          </p:cNvPr>
          <p:cNvSpPr txBox="1"/>
          <p:nvPr/>
        </p:nvSpPr>
        <p:spPr>
          <a:xfrm>
            <a:off x="4783340" y="5637294"/>
            <a:ext cx="759183"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800">
                <a:latin typeface="Arial" panose="020B0604020202020204" pitchFamily="34" charset="0"/>
                <a:cs typeface="Arial" panose="020B0604020202020204" pitchFamily="34" charset="0"/>
              </a:rPr>
              <a:t>2015</a:t>
            </a:r>
            <a:endParaRPr lang="en-US" sz="180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32A370E-D035-054E-BB4F-3775F3277156}"/>
              </a:ext>
            </a:extLst>
          </p:cNvPr>
          <p:cNvSpPr txBox="1"/>
          <p:nvPr/>
        </p:nvSpPr>
        <p:spPr>
          <a:xfrm>
            <a:off x="5638887" y="5658030"/>
            <a:ext cx="759183"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800">
                <a:latin typeface="Arial" panose="020B0604020202020204" pitchFamily="34" charset="0"/>
                <a:cs typeface="Arial" panose="020B0604020202020204" pitchFamily="34" charset="0"/>
              </a:rPr>
              <a:t>2020</a:t>
            </a:r>
            <a:endParaRPr lang="en-US" sz="180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6C669BED-6612-6D41-8EAD-55AB14CBCD49}"/>
              </a:ext>
            </a:extLst>
          </p:cNvPr>
          <p:cNvSpPr txBox="1"/>
          <p:nvPr/>
        </p:nvSpPr>
        <p:spPr>
          <a:xfrm>
            <a:off x="6443955" y="5651122"/>
            <a:ext cx="759183"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800">
                <a:latin typeface="Arial" panose="020B0604020202020204" pitchFamily="34" charset="0"/>
                <a:cs typeface="Arial" panose="020B0604020202020204" pitchFamily="34" charset="0"/>
              </a:rPr>
              <a:t>2025</a:t>
            </a:r>
            <a:endParaRPr lang="en-US" sz="180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034E62CA-B117-6140-A2B2-C1B56F9790E0}"/>
              </a:ext>
            </a:extLst>
          </p:cNvPr>
          <p:cNvSpPr txBox="1"/>
          <p:nvPr/>
        </p:nvSpPr>
        <p:spPr>
          <a:xfrm>
            <a:off x="1043633" y="5292353"/>
            <a:ext cx="633080"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1Gb</a:t>
            </a:r>
            <a:endParaRPr lang="en-US" sz="160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85A38A5A-61C4-0A4D-AB37-C32288AF9F7D}"/>
              </a:ext>
            </a:extLst>
          </p:cNvPr>
          <p:cNvSpPr txBox="1"/>
          <p:nvPr/>
        </p:nvSpPr>
        <p:spPr>
          <a:xfrm>
            <a:off x="942979" y="4975180"/>
            <a:ext cx="746359"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10Gb</a:t>
            </a:r>
            <a:endParaRPr lang="en-US" sz="160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4C35A856-D2D1-1F41-AF8D-51BBF4CCC98F}"/>
              </a:ext>
            </a:extLst>
          </p:cNvPr>
          <p:cNvSpPr txBox="1"/>
          <p:nvPr/>
        </p:nvSpPr>
        <p:spPr>
          <a:xfrm>
            <a:off x="942979" y="4658002"/>
            <a:ext cx="746359"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25Gb</a:t>
            </a:r>
            <a:endParaRPr lang="en-US" sz="160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9F83211A-9FA9-604B-BD89-D401A07E73B4}"/>
              </a:ext>
            </a:extLst>
          </p:cNvPr>
          <p:cNvSpPr txBox="1"/>
          <p:nvPr/>
        </p:nvSpPr>
        <p:spPr>
          <a:xfrm>
            <a:off x="942979" y="4340822"/>
            <a:ext cx="746359"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32Gb</a:t>
            </a:r>
            <a:endParaRPr lang="en-US" sz="16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19EF2FE9-F13A-D246-BA50-CBA4C11AFD75}"/>
              </a:ext>
            </a:extLst>
          </p:cNvPr>
          <p:cNvSpPr txBox="1"/>
          <p:nvPr/>
        </p:nvSpPr>
        <p:spPr>
          <a:xfrm>
            <a:off x="942979" y="4023644"/>
            <a:ext cx="746359"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40Gb</a:t>
            </a:r>
            <a:endParaRPr lang="en-US" sz="160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0147F529-82FA-A646-938D-AA22B732D456}"/>
              </a:ext>
            </a:extLst>
          </p:cNvPr>
          <p:cNvSpPr txBox="1"/>
          <p:nvPr/>
        </p:nvSpPr>
        <p:spPr>
          <a:xfrm>
            <a:off x="942979" y="3706465"/>
            <a:ext cx="746359"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50Gb</a:t>
            </a:r>
            <a:endParaRPr lang="en-US" sz="160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A048E0EE-021D-2049-89A1-44FF79849085}"/>
              </a:ext>
            </a:extLst>
          </p:cNvPr>
          <p:cNvSpPr txBox="1"/>
          <p:nvPr/>
        </p:nvSpPr>
        <p:spPr>
          <a:xfrm>
            <a:off x="942979" y="3389286"/>
            <a:ext cx="746359"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64Gb</a:t>
            </a:r>
            <a:endParaRPr lang="en-US" sz="160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DDBE0772-D7B5-934A-B74F-31F061DA9F59}"/>
              </a:ext>
            </a:extLst>
          </p:cNvPr>
          <p:cNvSpPr txBox="1"/>
          <p:nvPr/>
        </p:nvSpPr>
        <p:spPr>
          <a:xfrm>
            <a:off x="842325" y="3072108"/>
            <a:ext cx="859637"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100Gb</a:t>
            </a:r>
            <a:endParaRPr lang="en-US" sz="160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E1930E4E-0418-E541-8410-E99D66AC3244}"/>
              </a:ext>
            </a:extLst>
          </p:cNvPr>
          <p:cNvSpPr txBox="1"/>
          <p:nvPr/>
        </p:nvSpPr>
        <p:spPr>
          <a:xfrm>
            <a:off x="842325" y="2754929"/>
            <a:ext cx="859637"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128Gb</a:t>
            </a:r>
            <a:endParaRPr lang="en-US" sz="160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D75B4F49-E446-C54C-B17D-1144B90FEDBD}"/>
              </a:ext>
            </a:extLst>
          </p:cNvPr>
          <p:cNvSpPr txBox="1"/>
          <p:nvPr/>
        </p:nvSpPr>
        <p:spPr>
          <a:xfrm>
            <a:off x="2234467" y="4875121"/>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00B050"/>
                </a:solidFill>
                <a:latin typeface="Arial" panose="020B0604020202020204" pitchFamily="34" charset="0"/>
                <a:cs typeface="Arial" panose="020B0604020202020204" pitchFamily="34" charset="0"/>
              </a:rPr>
              <a:t>•</a:t>
            </a:r>
          </a:p>
        </p:txBody>
      </p:sp>
      <p:sp>
        <p:nvSpPr>
          <p:cNvPr id="29" name="TextBox 28">
            <a:extLst>
              <a:ext uri="{FF2B5EF4-FFF2-40B4-BE49-F238E27FC236}">
                <a16:creationId xmlns:a16="http://schemas.microsoft.com/office/drawing/2014/main" id="{A3820424-BC16-FF49-A9A2-EB1713AE1CC1}"/>
              </a:ext>
            </a:extLst>
          </p:cNvPr>
          <p:cNvSpPr txBox="1"/>
          <p:nvPr/>
        </p:nvSpPr>
        <p:spPr>
          <a:xfrm>
            <a:off x="1566114" y="5181571"/>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00B050"/>
                </a:solidFill>
                <a:latin typeface="Arial" panose="020B0604020202020204" pitchFamily="34" charset="0"/>
                <a:cs typeface="Arial" panose="020B0604020202020204" pitchFamily="34" charset="0"/>
              </a:rPr>
              <a:t>•</a:t>
            </a:r>
          </a:p>
        </p:txBody>
      </p:sp>
      <p:sp>
        <p:nvSpPr>
          <p:cNvPr id="30" name="TextBox 29">
            <a:extLst>
              <a:ext uri="{FF2B5EF4-FFF2-40B4-BE49-F238E27FC236}">
                <a16:creationId xmlns:a16="http://schemas.microsoft.com/office/drawing/2014/main" id="{F7961E35-61A1-C240-A888-947EBB072B25}"/>
              </a:ext>
            </a:extLst>
          </p:cNvPr>
          <p:cNvSpPr txBox="1"/>
          <p:nvPr/>
        </p:nvSpPr>
        <p:spPr>
          <a:xfrm>
            <a:off x="5017603" y="4371471"/>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00B050"/>
                </a:solidFill>
                <a:latin typeface="Arial" panose="020B0604020202020204" pitchFamily="34" charset="0"/>
                <a:cs typeface="Arial" panose="020B0604020202020204" pitchFamily="34" charset="0"/>
              </a:rPr>
              <a:t>•</a:t>
            </a:r>
          </a:p>
        </p:txBody>
      </p:sp>
      <p:sp>
        <p:nvSpPr>
          <p:cNvPr id="31" name="TextBox 30">
            <a:extLst>
              <a:ext uri="{FF2B5EF4-FFF2-40B4-BE49-F238E27FC236}">
                <a16:creationId xmlns:a16="http://schemas.microsoft.com/office/drawing/2014/main" id="{1FF6EB50-0344-8946-9460-063DF37370C7}"/>
              </a:ext>
            </a:extLst>
          </p:cNvPr>
          <p:cNvSpPr txBox="1"/>
          <p:nvPr/>
        </p:nvSpPr>
        <p:spPr>
          <a:xfrm>
            <a:off x="6252323" y="3702542"/>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00B050"/>
                </a:solidFill>
                <a:latin typeface="Arial" panose="020B0604020202020204" pitchFamily="34" charset="0"/>
                <a:cs typeface="Arial" panose="020B0604020202020204" pitchFamily="34" charset="0"/>
              </a:rPr>
              <a:t>•</a:t>
            </a:r>
          </a:p>
        </p:txBody>
      </p:sp>
      <p:sp>
        <p:nvSpPr>
          <p:cNvPr id="32" name="TextBox 31">
            <a:extLst>
              <a:ext uri="{FF2B5EF4-FFF2-40B4-BE49-F238E27FC236}">
                <a16:creationId xmlns:a16="http://schemas.microsoft.com/office/drawing/2014/main" id="{29C8BA93-607E-A448-954D-3CC636E0A3C9}"/>
              </a:ext>
            </a:extLst>
          </p:cNvPr>
          <p:cNvSpPr txBox="1"/>
          <p:nvPr/>
        </p:nvSpPr>
        <p:spPr>
          <a:xfrm>
            <a:off x="1566591" y="5271550"/>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chemeClr val="accent2"/>
                </a:solidFill>
                <a:latin typeface="Arial" panose="020B0604020202020204" pitchFamily="34" charset="0"/>
                <a:cs typeface="Arial" panose="020B0604020202020204" pitchFamily="34" charset="0"/>
              </a:rPr>
              <a:t>•</a:t>
            </a:r>
          </a:p>
        </p:txBody>
      </p:sp>
      <p:sp>
        <p:nvSpPr>
          <p:cNvPr id="34" name="TextBox 33">
            <a:extLst>
              <a:ext uri="{FF2B5EF4-FFF2-40B4-BE49-F238E27FC236}">
                <a16:creationId xmlns:a16="http://schemas.microsoft.com/office/drawing/2014/main" id="{87BBF9D1-7B6D-B44D-8710-D42E314D54F3}"/>
              </a:ext>
            </a:extLst>
          </p:cNvPr>
          <p:cNvSpPr txBox="1"/>
          <p:nvPr/>
        </p:nvSpPr>
        <p:spPr>
          <a:xfrm>
            <a:off x="2977754" y="5132538"/>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chemeClr val="accent2"/>
                </a:solidFill>
                <a:latin typeface="Arial" panose="020B0604020202020204" pitchFamily="34" charset="0"/>
                <a:cs typeface="Arial" panose="020B0604020202020204" pitchFamily="34" charset="0"/>
              </a:rPr>
              <a:t>•</a:t>
            </a:r>
          </a:p>
        </p:txBody>
      </p:sp>
      <p:sp>
        <p:nvSpPr>
          <p:cNvPr id="35" name="TextBox 34">
            <a:extLst>
              <a:ext uri="{FF2B5EF4-FFF2-40B4-BE49-F238E27FC236}">
                <a16:creationId xmlns:a16="http://schemas.microsoft.com/office/drawing/2014/main" id="{809D1FC0-AEB8-0B42-88A8-4E5A1F4B5371}"/>
              </a:ext>
            </a:extLst>
          </p:cNvPr>
          <p:cNvSpPr txBox="1"/>
          <p:nvPr/>
        </p:nvSpPr>
        <p:spPr>
          <a:xfrm>
            <a:off x="3939438" y="4968355"/>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chemeClr val="accent2"/>
                </a:solidFill>
                <a:latin typeface="Arial" panose="020B0604020202020204" pitchFamily="34" charset="0"/>
                <a:cs typeface="Arial" panose="020B0604020202020204" pitchFamily="34" charset="0"/>
              </a:rPr>
              <a:t>•</a:t>
            </a:r>
          </a:p>
        </p:txBody>
      </p:sp>
      <p:sp>
        <p:nvSpPr>
          <p:cNvPr id="36" name="TextBox 35">
            <a:extLst>
              <a:ext uri="{FF2B5EF4-FFF2-40B4-BE49-F238E27FC236}">
                <a16:creationId xmlns:a16="http://schemas.microsoft.com/office/drawing/2014/main" id="{31EBAAA6-C175-CB40-951F-B62C091BB22F}"/>
              </a:ext>
            </a:extLst>
          </p:cNvPr>
          <p:cNvSpPr txBox="1"/>
          <p:nvPr/>
        </p:nvSpPr>
        <p:spPr>
          <a:xfrm>
            <a:off x="4442263" y="4677875"/>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chemeClr val="accent2"/>
                </a:solidFill>
                <a:latin typeface="Arial" panose="020B0604020202020204" pitchFamily="34" charset="0"/>
                <a:cs typeface="Arial" panose="020B0604020202020204" pitchFamily="34" charset="0"/>
              </a:rPr>
              <a:t>•</a:t>
            </a:r>
          </a:p>
        </p:txBody>
      </p:sp>
      <p:sp>
        <p:nvSpPr>
          <p:cNvPr id="37" name="TextBox 36">
            <a:extLst>
              <a:ext uri="{FF2B5EF4-FFF2-40B4-BE49-F238E27FC236}">
                <a16:creationId xmlns:a16="http://schemas.microsoft.com/office/drawing/2014/main" id="{E91A656E-258A-FC4C-B7B6-8DD6B544DE7A}"/>
              </a:ext>
            </a:extLst>
          </p:cNvPr>
          <p:cNvSpPr txBox="1"/>
          <p:nvPr/>
        </p:nvSpPr>
        <p:spPr>
          <a:xfrm>
            <a:off x="5010843" y="4080119"/>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chemeClr val="accent2"/>
                </a:solidFill>
                <a:latin typeface="Arial" panose="020B0604020202020204" pitchFamily="34" charset="0"/>
                <a:cs typeface="Arial" panose="020B0604020202020204" pitchFamily="34" charset="0"/>
              </a:rPr>
              <a:t>•</a:t>
            </a:r>
          </a:p>
        </p:txBody>
      </p:sp>
      <p:sp>
        <p:nvSpPr>
          <p:cNvPr id="38" name="TextBox 37">
            <a:extLst>
              <a:ext uri="{FF2B5EF4-FFF2-40B4-BE49-F238E27FC236}">
                <a16:creationId xmlns:a16="http://schemas.microsoft.com/office/drawing/2014/main" id="{D0B7A3C2-29C3-3842-88D7-8644964FE3C9}"/>
              </a:ext>
            </a:extLst>
          </p:cNvPr>
          <p:cNvSpPr txBox="1"/>
          <p:nvPr/>
        </p:nvSpPr>
        <p:spPr>
          <a:xfrm>
            <a:off x="5822085" y="3259665"/>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chemeClr val="accent2"/>
                </a:solidFill>
                <a:latin typeface="Arial" panose="020B0604020202020204" pitchFamily="34" charset="0"/>
                <a:cs typeface="Arial" panose="020B0604020202020204" pitchFamily="34" charset="0"/>
              </a:rPr>
              <a:t>•</a:t>
            </a:r>
          </a:p>
        </p:txBody>
      </p:sp>
      <p:sp>
        <p:nvSpPr>
          <p:cNvPr id="39" name="TextBox 38">
            <a:extLst>
              <a:ext uri="{FF2B5EF4-FFF2-40B4-BE49-F238E27FC236}">
                <a16:creationId xmlns:a16="http://schemas.microsoft.com/office/drawing/2014/main" id="{BE772CA9-8E2A-7E41-9C28-758152ED43BB}"/>
              </a:ext>
            </a:extLst>
          </p:cNvPr>
          <p:cNvSpPr txBox="1"/>
          <p:nvPr/>
        </p:nvSpPr>
        <p:spPr>
          <a:xfrm>
            <a:off x="4041643" y="3828147"/>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chemeClr val="accent1"/>
                </a:solidFill>
                <a:latin typeface="Arial" panose="020B0604020202020204" pitchFamily="34" charset="0"/>
                <a:cs typeface="Arial" panose="020B0604020202020204" pitchFamily="34" charset="0"/>
              </a:rPr>
              <a:t>•</a:t>
            </a:r>
          </a:p>
        </p:txBody>
      </p:sp>
      <p:sp>
        <p:nvSpPr>
          <p:cNvPr id="40" name="TextBox 39">
            <a:extLst>
              <a:ext uri="{FF2B5EF4-FFF2-40B4-BE49-F238E27FC236}">
                <a16:creationId xmlns:a16="http://schemas.microsoft.com/office/drawing/2014/main" id="{7281DA4F-ED9F-8649-A68D-E7AADDD8CE9A}"/>
              </a:ext>
            </a:extLst>
          </p:cNvPr>
          <p:cNvSpPr txBox="1"/>
          <p:nvPr/>
        </p:nvSpPr>
        <p:spPr>
          <a:xfrm>
            <a:off x="5044381" y="2891297"/>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chemeClr val="accent1"/>
                </a:solidFill>
                <a:latin typeface="Arial" panose="020B0604020202020204" pitchFamily="34" charset="0"/>
                <a:cs typeface="Arial" panose="020B0604020202020204" pitchFamily="34" charset="0"/>
              </a:rPr>
              <a:t>•</a:t>
            </a:r>
          </a:p>
        </p:txBody>
      </p:sp>
      <p:sp>
        <p:nvSpPr>
          <p:cNvPr id="42" name="TextBox 41">
            <a:extLst>
              <a:ext uri="{FF2B5EF4-FFF2-40B4-BE49-F238E27FC236}">
                <a16:creationId xmlns:a16="http://schemas.microsoft.com/office/drawing/2014/main" id="{8C7DB3CC-A662-2840-B3E3-DCE668EDA827}"/>
              </a:ext>
            </a:extLst>
          </p:cNvPr>
          <p:cNvSpPr txBox="1"/>
          <p:nvPr/>
        </p:nvSpPr>
        <p:spPr>
          <a:xfrm>
            <a:off x="6200983" y="2210270"/>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chemeClr val="accent1"/>
                </a:solidFill>
                <a:latin typeface="Arial" panose="020B0604020202020204" pitchFamily="34" charset="0"/>
                <a:cs typeface="Arial" panose="020B0604020202020204" pitchFamily="34" charset="0"/>
              </a:rPr>
              <a:t>•</a:t>
            </a:r>
          </a:p>
        </p:txBody>
      </p:sp>
      <p:sp>
        <p:nvSpPr>
          <p:cNvPr id="43" name="TextBox 42">
            <a:extLst>
              <a:ext uri="{FF2B5EF4-FFF2-40B4-BE49-F238E27FC236}">
                <a16:creationId xmlns:a16="http://schemas.microsoft.com/office/drawing/2014/main" id="{DFAD941B-3D68-4B49-97E2-699BF0F88AB5}"/>
              </a:ext>
            </a:extLst>
          </p:cNvPr>
          <p:cNvSpPr txBox="1"/>
          <p:nvPr/>
        </p:nvSpPr>
        <p:spPr>
          <a:xfrm>
            <a:off x="5738742" y="2272838"/>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7030A0"/>
                </a:solidFill>
                <a:latin typeface="Arial" panose="020B0604020202020204" pitchFamily="34" charset="0"/>
                <a:cs typeface="Arial" panose="020B0604020202020204" pitchFamily="34" charset="0"/>
              </a:rPr>
              <a:t>•</a:t>
            </a:r>
          </a:p>
        </p:txBody>
      </p:sp>
      <p:cxnSp>
        <p:nvCxnSpPr>
          <p:cNvPr id="45" name="Straight Connector 44">
            <a:extLst>
              <a:ext uri="{FF2B5EF4-FFF2-40B4-BE49-F238E27FC236}">
                <a16:creationId xmlns:a16="http://schemas.microsoft.com/office/drawing/2014/main" id="{3DF98A84-2C9C-9343-9A11-8C74215FCD9D}"/>
              </a:ext>
            </a:extLst>
          </p:cNvPr>
          <p:cNvCxnSpPr>
            <a:cxnSpLocks/>
          </p:cNvCxnSpPr>
          <p:nvPr/>
        </p:nvCxnSpPr>
        <p:spPr>
          <a:xfrm flipV="1">
            <a:off x="1736560" y="5318322"/>
            <a:ext cx="1410805" cy="15289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ADF051C-C92A-4543-BFAE-54B45FA8C259}"/>
              </a:ext>
            </a:extLst>
          </p:cNvPr>
          <p:cNvCxnSpPr>
            <a:cxnSpLocks/>
          </p:cNvCxnSpPr>
          <p:nvPr/>
        </p:nvCxnSpPr>
        <p:spPr>
          <a:xfrm flipV="1">
            <a:off x="3162507" y="5170803"/>
            <a:ext cx="947295" cy="1489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63E6916-FC41-224E-98E4-06346A8D9FC5}"/>
              </a:ext>
            </a:extLst>
          </p:cNvPr>
          <p:cNvCxnSpPr>
            <a:cxnSpLocks/>
          </p:cNvCxnSpPr>
          <p:nvPr/>
        </p:nvCxnSpPr>
        <p:spPr>
          <a:xfrm flipV="1">
            <a:off x="4124943" y="4876076"/>
            <a:ext cx="494716" cy="29567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6978BD4-56FE-E64E-8D49-7E56E04A8699}"/>
              </a:ext>
            </a:extLst>
          </p:cNvPr>
          <p:cNvCxnSpPr>
            <a:cxnSpLocks/>
          </p:cNvCxnSpPr>
          <p:nvPr/>
        </p:nvCxnSpPr>
        <p:spPr>
          <a:xfrm flipV="1">
            <a:off x="4619659" y="4306960"/>
            <a:ext cx="542817" cy="5564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9F0DB50-50A6-084B-A5D9-8ED730F9AB8C}"/>
              </a:ext>
            </a:extLst>
          </p:cNvPr>
          <p:cNvCxnSpPr>
            <a:cxnSpLocks/>
          </p:cNvCxnSpPr>
          <p:nvPr/>
        </p:nvCxnSpPr>
        <p:spPr>
          <a:xfrm flipV="1">
            <a:off x="5185975" y="3466121"/>
            <a:ext cx="806676" cy="79579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75F9E76-22EE-9C4B-856D-9D104960CB73}"/>
              </a:ext>
            </a:extLst>
          </p:cNvPr>
          <p:cNvCxnSpPr>
            <a:cxnSpLocks/>
          </p:cNvCxnSpPr>
          <p:nvPr/>
        </p:nvCxnSpPr>
        <p:spPr>
          <a:xfrm flipV="1">
            <a:off x="1721417" y="5090360"/>
            <a:ext cx="663880" cy="308028"/>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1A60E06-54D3-7D43-9B54-BE6D0CD8A836}"/>
              </a:ext>
            </a:extLst>
          </p:cNvPr>
          <p:cNvCxnSpPr>
            <a:cxnSpLocks/>
          </p:cNvCxnSpPr>
          <p:nvPr/>
        </p:nvCxnSpPr>
        <p:spPr>
          <a:xfrm flipV="1">
            <a:off x="2438059" y="4586388"/>
            <a:ext cx="2724417" cy="487604"/>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2C1C313-8E0A-5642-8488-09F60796261F}"/>
              </a:ext>
            </a:extLst>
          </p:cNvPr>
          <p:cNvCxnSpPr>
            <a:cxnSpLocks/>
          </p:cNvCxnSpPr>
          <p:nvPr/>
        </p:nvCxnSpPr>
        <p:spPr>
          <a:xfrm flipV="1">
            <a:off x="5185974" y="3895135"/>
            <a:ext cx="1260821" cy="672371"/>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A56F61E-AF20-DF4F-8F6F-57A6BA167EFF}"/>
              </a:ext>
            </a:extLst>
          </p:cNvPr>
          <p:cNvCxnSpPr>
            <a:cxnSpLocks/>
          </p:cNvCxnSpPr>
          <p:nvPr/>
        </p:nvCxnSpPr>
        <p:spPr>
          <a:xfrm flipV="1">
            <a:off x="4216521" y="3091734"/>
            <a:ext cx="1009987" cy="92826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ADC11FC-C828-8240-AED0-C06ACD2EFE23}"/>
              </a:ext>
            </a:extLst>
          </p:cNvPr>
          <p:cNvCxnSpPr>
            <a:cxnSpLocks/>
          </p:cNvCxnSpPr>
          <p:nvPr/>
        </p:nvCxnSpPr>
        <p:spPr>
          <a:xfrm flipV="1">
            <a:off x="5246103" y="2420895"/>
            <a:ext cx="1092364" cy="667851"/>
          </a:xfrm>
          <a:prstGeom prst="line">
            <a:avLst/>
          </a:prstGeom>
          <a:ln>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8862CFA-F2C1-434F-9E3B-A07FBEA324D2}"/>
              </a:ext>
            </a:extLst>
          </p:cNvPr>
          <p:cNvCxnSpPr>
            <a:cxnSpLocks/>
          </p:cNvCxnSpPr>
          <p:nvPr/>
        </p:nvCxnSpPr>
        <p:spPr>
          <a:xfrm flipV="1">
            <a:off x="5907267" y="2140485"/>
            <a:ext cx="985188" cy="336756"/>
          </a:xfrm>
          <a:prstGeom prst="line">
            <a:avLst/>
          </a:prstGeom>
          <a:ln>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1D941CE0-C7A6-964A-A07C-9765C0752890}"/>
              </a:ext>
            </a:extLst>
          </p:cNvPr>
          <p:cNvSpPr txBox="1"/>
          <p:nvPr/>
        </p:nvSpPr>
        <p:spPr>
          <a:xfrm>
            <a:off x="842325" y="2437750"/>
            <a:ext cx="859637"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200Gb</a:t>
            </a:r>
            <a:endParaRPr lang="en-US" sz="1600">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13EBEC57-7B2B-1C42-BA9C-ADDE41DFED90}"/>
              </a:ext>
            </a:extLst>
          </p:cNvPr>
          <p:cNvSpPr txBox="1"/>
          <p:nvPr/>
        </p:nvSpPr>
        <p:spPr>
          <a:xfrm>
            <a:off x="842325" y="2120572"/>
            <a:ext cx="859637" cy="338554"/>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600">
                <a:latin typeface="Arial" panose="020B0604020202020204" pitchFamily="34" charset="0"/>
                <a:cs typeface="Arial" panose="020B0604020202020204" pitchFamily="34" charset="0"/>
              </a:rPr>
              <a:t>256Gb</a:t>
            </a:r>
            <a:endParaRPr lang="en-US" sz="1600">
              <a:latin typeface="Arial" panose="020B0604020202020204" pitchFamily="34" charset="0"/>
              <a:cs typeface="Arial" panose="020B0604020202020204" pitchFamily="34" charset="0"/>
            </a:endParaRPr>
          </a:p>
        </p:txBody>
      </p:sp>
      <p:sp>
        <p:nvSpPr>
          <p:cNvPr id="76" name="TextBox 75">
            <a:extLst>
              <a:ext uri="{FF2B5EF4-FFF2-40B4-BE49-F238E27FC236}">
                <a16:creationId xmlns:a16="http://schemas.microsoft.com/office/drawing/2014/main" id="{C7607CD5-BA71-4448-AE6C-7DA6AF111984}"/>
              </a:ext>
            </a:extLst>
          </p:cNvPr>
          <p:cNvSpPr txBox="1"/>
          <p:nvPr/>
        </p:nvSpPr>
        <p:spPr>
          <a:xfrm>
            <a:off x="6728017" y="1932942"/>
            <a:ext cx="327440" cy="36933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7030A0"/>
                </a:solidFill>
                <a:latin typeface="Arial" panose="020B0604020202020204" pitchFamily="34" charset="0"/>
                <a:cs typeface="Arial" panose="020B0604020202020204" pitchFamily="34" charset="0"/>
              </a:rPr>
              <a:t>•</a:t>
            </a:r>
          </a:p>
        </p:txBody>
      </p:sp>
      <p:sp>
        <p:nvSpPr>
          <p:cNvPr id="78" name="TextBox 77">
            <a:extLst>
              <a:ext uri="{FF2B5EF4-FFF2-40B4-BE49-F238E27FC236}">
                <a16:creationId xmlns:a16="http://schemas.microsoft.com/office/drawing/2014/main" id="{64C9CF98-F5FA-5844-B911-C9E9D8E0AA42}"/>
              </a:ext>
            </a:extLst>
          </p:cNvPr>
          <p:cNvSpPr txBox="1"/>
          <p:nvPr/>
        </p:nvSpPr>
        <p:spPr>
          <a:xfrm>
            <a:off x="1590197" y="4911119"/>
            <a:ext cx="639491"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rgbClr val="00B050"/>
                </a:solidFill>
                <a:latin typeface="Arial" panose="020B0604020202020204" pitchFamily="34" charset="0"/>
                <a:cs typeface="Arial" panose="020B0604020202020204" pitchFamily="34" charset="0"/>
              </a:rPr>
              <a:t>1GbE</a:t>
            </a:r>
          </a:p>
        </p:txBody>
      </p:sp>
      <p:sp>
        <p:nvSpPr>
          <p:cNvPr id="79" name="TextBox 78">
            <a:extLst>
              <a:ext uri="{FF2B5EF4-FFF2-40B4-BE49-F238E27FC236}">
                <a16:creationId xmlns:a16="http://schemas.microsoft.com/office/drawing/2014/main" id="{88B5072B-86D1-1441-9578-B9CA049095AC}"/>
              </a:ext>
            </a:extLst>
          </p:cNvPr>
          <p:cNvSpPr txBox="1"/>
          <p:nvPr/>
        </p:nvSpPr>
        <p:spPr>
          <a:xfrm>
            <a:off x="2267400" y="4698752"/>
            <a:ext cx="724985"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rgbClr val="00B050"/>
                </a:solidFill>
                <a:latin typeface="Arial" panose="020B0604020202020204" pitchFamily="34" charset="0"/>
                <a:cs typeface="Arial" panose="020B0604020202020204" pitchFamily="34" charset="0"/>
              </a:rPr>
              <a:t>10GbE</a:t>
            </a:r>
          </a:p>
        </p:txBody>
      </p:sp>
      <p:sp>
        <p:nvSpPr>
          <p:cNvPr id="80" name="TextBox 79">
            <a:extLst>
              <a:ext uri="{FF2B5EF4-FFF2-40B4-BE49-F238E27FC236}">
                <a16:creationId xmlns:a16="http://schemas.microsoft.com/office/drawing/2014/main" id="{E7B70461-A79E-494E-B252-5C62A1A71996}"/>
              </a:ext>
            </a:extLst>
          </p:cNvPr>
          <p:cNvSpPr txBox="1"/>
          <p:nvPr/>
        </p:nvSpPr>
        <p:spPr>
          <a:xfrm>
            <a:off x="5149856" y="4487727"/>
            <a:ext cx="724985"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rgbClr val="00B050"/>
                </a:solidFill>
                <a:latin typeface="Arial" panose="020B0604020202020204" pitchFamily="34" charset="0"/>
                <a:cs typeface="Arial" panose="020B0604020202020204" pitchFamily="34" charset="0"/>
              </a:rPr>
              <a:t>25GbE</a:t>
            </a:r>
          </a:p>
        </p:txBody>
      </p:sp>
      <p:sp>
        <p:nvSpPr>
          <p:cNvPr id="81" name="TextBox 80">
            <a:extLst>
              <a:ext uri="{FF2B5EF4-FFF2-40B4-BE49-F238E27FC236}">
                <a16:creationId xmlns:a16="http://schemas.microsoft.com/office/drawing/2014/main" id="{4802E10C-ABC2-5845-949A-51A5B9EC7B53}"/>
              </a:ext>
            </a:extLst>
          </p:cNvPr>
          <p:cNvSpPr txBox="1"/>
          <p:nvPr/>
        </p:nvSpPr>
        <p:spPr>
          <a:xfrm>
            <a:off x="6379071" y="3807164"/>
            <a:ext cx="724985"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rgbClr val="00B050"/>
                </a:solidFill>
                <a:latin typeface="Arial" panose="020B0604020202020204" pitchFamily="34" charset="0"/>
                <a:cs typeface="Arial" panose="020B0604020202020204" pitchFamily="34" charset="0"/>
              </a:rPr>
              <a:t>50GbE</a:t>
            </a:r>
          </a:p>
        </p:txBody>
      </p:sp>
      <p:sp>
        <p:nvSpPr>
          <p:cNvPr id="82" name="TextBox 81">
            <a:extLst>
              <a:ext uri="{FF2B5EF4-FFF2-40B4-BE49-F238E27FC236}">
                <a16:creationId xmlns:a16="http://schemas.microsoft.com/office/drawing/2014/main" id="{5E95A0FC-633F-604E-957F-32E0ADEBC84D}"/>
              </a:ext>
            </a:extLst>
          </p:cNvPr>
          <p:cNvSpPr txBox="1"/>
          <p:nvPr/>
        </p:nvSpPr>
        <p:spPr>
          <a:xfrm>
            <a:off x="1853344" y="5366840"/>
            <a:ext cx="656591"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chemeClr val="accent2"/>
                </a:solidFill>
                <a:latin typeface="Arial" panose="020B0604020202020204" pitchFamily="34" charset="0"/>
                <a:cs typeface="Arial" panose="020B0604020202020204" pitchFamily="34" charset="0"/>
              </a:rPr>
              <a:t>1GFC</a:t>
            </a:r>
          </a:p>
        </p:txBody>
      </p:sp>
      <p:sp>
        <p:nvSpPr>
          <p:cNvPr id="83" name="TextBox 82">
            <a:extLst>
              <a:ext uri="{FF2B5EF4-FFF2-40B4-BE49-F238E27FC236}">
                <a16:creationId xmlns:a16="http://schemas.microsoft.com/office/drawing/2014/main" id="{396FFA97-A952-B245-939C-6019685E4F69}"/>
              </a:ext>
            </a:extLst>
          </p:cNvPr>
          <p:cNvSpPr txBox="1"/>
          <p:nvPr/>
        </p:nvSpPr>
        <p:spPr>
          <a:xfrm>
            <a:off x="3080064" y="5254251"/>
            <a:ext cx="656591"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chemeClr val="accent2"/>
                </a:solidFill>
                <a:latin typeface="Arial" panose="020B0604020202020204" pitchFamily="34" charset="0"/>
                <a:cs typeface="Arial" panose="020B0604020202020204" pitchFamily="34" charset="0"/>
              </a:rPr>
              <a:t>4GFC</a:t>
            </a:r>
          </a:p>
        </p:txBody>
      </p:sp>
      <p:sp>
        <p:nvSpPr>
          <p:cNvPr id="84" name="TextBox 83">
            <a:extLst>
              <a:ext uri="{FF2B5EF4-FFF2-40B4-BE49-F238E27FC236}">
                <a16:creationId xmlns:a16="http://schemas.microsoft.com/office/drawing/2014/main" id="{988D1B13-CE05-4F44-9CEF-70092A7D8FC5}"/>
              </a:ext>
            </a:extLst>
          </p:cNvPr>
          <p:cNvSpPr txBox="1"/>
          <p:nvPr/>
        </p:nvSpPr>
        <p:spPr>
          <a:xfrm>
            <a:off x="4065085" y="5099975"/>
            <a:ext cx="656591"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chemeClr val="accent2"/>
                </a:solidFill>
                <a:latin typeface="Arial" panose="020B0604020202020204" pitchFamily="34" charset="0"/>
                <a:cs typeface="Arial" panose="020B0604020202020204" pitchFamily="34" charset="0"/>
              </a:rPr>
              <a:t>8GFC</a:t>
            </a:r>
          </a:p>
        </p:txBody>
      </p:sp>
      <p:sp>
        <p:nvSpPr>
          <p:cNvPr id="85" name="TextBox 84">
            <a:extLst>
              <a:ext uri="{FF2B5EF4-FFF2-40B4-BE49-F238E27FC236}">
                <a16:creationId xmlns:a16="http://schemas.microsoft.com/office/drawing/2014/main" id="{5549E310-650B-5C49-964E-36C4928B5031}"/>
              </a:ext>
            </a:extLst>
          </p:cNvPr>
          <p:cNvSpPr txBox="1"/>
          <p:nvPr/>
        </p:nvSpPr>
        <p:spPr>
          <a:xfrm>
            <a:off x="4518752" y="4812627"/>
            <a:ext cx="742084"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chemeClr val="accent2"/>
                </a:solidFill>
                <a:latin typeface="Arial" panose="020B0604020202020204" pitchFamily="34" charset="0"/>
                <a:cs typeface="Arial" panose="020B0604020202020204" pitchFamily="34" charset="0"/>
              </a:rPr>
              <a:t>16GFC</a:t>
            </a:r>
          </a:p>
        </p:txBody>
      </p:sp>
      <p:sp>
        <p:nvSpPr>
          <p:cNvPr id="86" name="TextBox 85">
            <a:extLst>
              <a:ext uri="{FF2B5EF4-FFF2-40B4-BE49-F238E27FC236}">
                <a16:creationId xmlns:a16="http://schemas.microsoft.com/office/drawing/2014/main" id="{29FFD544-735C-A44B-8C5F-E2B80923AC16}"/>
              </a:ext>
            </a:extLst>
          </p:cNvPr>
          <p:cNvSpPr txBox="1"/>
          <p:nvPr/>
        </p:nvSpPr>
        <p:spPr>
          <a:xfrm>
            <a:off x="4484581" y="4054507"/>
            <a:ext cx="742084"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chemeClr val="accent2"/>
                </a:solidFill>
                <a:latin typeface="Arial" panose="020B0604020202020204" pitchFamily="34" charset="0"/>
                <a:cs typeface="Arial" panose="020B0604020202020204" pitchFamily="34" charset="0"/>
              </a:rPr>
              <a:t>32GFC</a:t>
            </a:r>
          </a:p>
        </p:txBody>
      </p:sp>
      <p:sp>
        <p:nvSpPr>
          <p:cNvPr id="87" name="TextBox 86">
            <a:extLst>
              <a:ext uri="{FF2B5EF4-FFF2-40B4-BE49-F238E27FC236}">
                <a16:creationId xmlns:a16="http://schemas.microsoft.com/office/drawing/2014/main" id="{2274559A-D922-6F4C-8F42-F1EA699999BB}"/>
              </a:ext>
            </a:extLst>
          </p:cNvPr>
          <p:cNvSpPr txBox="1"/>
          <p:nvPr/>
        </p:nvSpPr>
        <p:spPr>
          <a:xfrm>
            <a:off x="5320489" y="3252014"/>
            <a:ext cx="742084"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chemeClr val="accent2"/>
                </a:solidFill>
                <a:latin typeface="Arial" panose="020B0604020202020204" pitchFamily="34" charset="0"/>
                <a:cs typeface="Arial" panose="020B0604020202020204" pitchFamily="34" charset="0"/>
              </a:rPr>
              <a:t>64GFC</a:t>
            </a:r>
          </a:p>
        </p:txBody>
      </p:sp>
      <p:cxnSp>
        <p:nvCxnSpPr>
          <p:cNvPr id="88" name="Straight Connector 87">
            <a:extLst>
              <a:ext uri="{FF2B5EF4-FFF2-40B4-BE49-F238E27FC236}">
                <a16:creationId xmlns:a16="http://schemas.microsoft.com/office/drawing/2014/main" id="{0EF7397D-DF7E-3F46-9417-3E477838002D}"/>
              </a:ext>
            </a:extLst>
          </p:cNvPr>
          <p:cNvCxnSpPr>
            <a:cxnSpLocks/>
          </p:cNvCxnSpPr>
          <p:nvPr/>
        </p:nvCxnSpPr>
        <p:spPr>
          <a:xfrm flipV="1">
            <a:off x="6014400" y="2842653"/>
            <a:ext cx="907999" cy="590065"/>
          </a:xfrm>
          <a:prstGeom prst="line">
            <a:avLst/>
          </a:prstGeom>
          <a:ln>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053DBF7D-1934-324E-BC3E-B5007BB342F2}"/>
              </a:ext>
            </a:extLst>
          </p:cNvPr>
          <p:cNvCxnSpPr>
            <a:cxnSpLocks/>
          </p:cNvCxnSpPr>
          <p:nvPr/>
        </p:nvCxnSpPr>
        <p:spPr>
          <a:xfrm flipV="1">
            <a:off x="6484553" y="3276977"/>
            <a:ext cx="907999" cy="590065"/>
          </a:xfrm>
          <a:prstGeom prst="line">
            <a:avLst/>
          </a:prstGeom>
          <a:ln>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94AFC720-0F0D-3247-AE40-1C8B0E423632}"/>
              </a:ext>
            </a:extLst>
          </p:cNvPr>
          <p:cNvSpPr txBox="1"/>
          <p:nvPr/>
        </p:nvSpPr>
        <p:spPr>
          <a:xfrm>
            <a:off x="3513986" y="3880992"/>
            <a:ext cx="724985"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rgbClr val="0070C0"/>
                </a:solidFill>
                <a:latin typeface="Arial" panose="020B0604020202020204" pitchFamily="34" charset="0"/>
                <a:cs typeface="Arial" panose="020B0604020202020204" pitchFamily="34" charset="0"/>
              </a:rPr>
              <a:t>40GbE</a:t>
            </a:r>
          </a:p>
        </p:txBody>
      </p:sp>
      <p:sp>
        <p:nvSpPr>
          <p:cNvPr id="92" name="TextBox 91">
            <a:extLst>
              <a:ext uri="{FF2B5EF4-FFF2-40B4-BE49-F238E27FC236}">
                <a16:creationId xmlns:a16="http://schemas.microsoft.com/office/drawing/2014/main" id="{B50D178B-9E88-C74F-B7A9-AB5C9B221959}"/>
              </a:ext>
            </a:extLst>
          </p:cNvPr>
          <p:cNvSpPr txBox="1"/>
          <p:nvPr/>
        </p:nvSpPr>
        <p:spPr>
          <a:xfrm>
            <a:off x="4462076" y="2908702"/>
            <a:ext cx="810479"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rgbClr val="0070C0"/>
                </a:solidFill>
                <a:latin typeface="Arial" panose="020B0604020202020204" pitchFamily="34" charset="0"/>
                <a:cs typeface="Arial" panose="020B0604020202020204" pitchFamily="34" charset="0"/>
              </a:rPr>
              <a:t>100GbE</a:t>
            </a:r>
          </a:p>
        </p:txBody>
      </p:sp>
      <p:sp>
        <p:nvSpPr>
          <p:cNvPr id="95" name="TextBox 94">
            <a:extLst>
              <a:ext uri="{FF2B5EF4-FFF2-40B4-BE49-F238E27FC236}">
                <a16:creationId xmlns:a16="http://schemas.microsoft.com/office/drawing/2014/main" id="{5B2DE69F-99B8-9B48-976F-FD075B2333F8}"/>
              </a:ext>
            </a:extLst>
          </p:cNvPr>
          <p:cNvSpPr txBox="1"/>
          <p:nvPr/>
        </p:nvSpPr>
        <p:spPr>
          <a:xfrm>
            <a:off x="5126023" y="2273388"/>
            <a:ext cx="827577"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rgbClr val="7030A0"/>
                </a:solidFill>
                <a:latin typeface="Arial" panose="020B0604020202020204" pitchFamily="34" charset="0"/>
                <a:cs typeface="Arial" panose="020B0604020202020204" pitchFamily="34" charset="0"/>
              </a:rPr>
              <a:t>128GFC</a:t>
            </a:r>
          </a:p>
        </p:txBody>
      </p:sp>
      <p:sp>
        <p:nvSpPr>
          <p:cNvPr id="99" name="TextBox 98">
            <a:extLst>
              <a:ext uri="{FF2B5EF4-FFF2-40B4-BE49-F238E27FC236}">
                <a16:creationId xmlns:a16="http://schemas.microsoft.com/office/drawing/2014/main" id="{8AAA7092-4CF6-9244-AA89-98BC3525414B}"/>
              </a:ext>
            </a:extLst>
          </p:cNvPr>
          <p:cNvSpPr txBox="1"/>
          <p:nvPr/>
        </p:nvSpPr>
        <p:spPr>
          <a:xfrm>
            <a:off x="6131510" y="1910446"/>
            <a:ext cx="827577" cy="27699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a:solidFill>
                  <a:srgbClr val="7030A0"/>
                </a:solidFill>
                <a:latin typeface="Arial" panose="020B0604020202020204" pitchFamily="34" charset="0"/>
                <a:cs typeface="Arial" panose="020B0604020202020204" pitchFamily="34" charset="0"/>
              </a:rPr>
              <a:t>256GFC</a:t>
            </a:r>
          </a:p>
        </p:txBody>
      </p:sp>
      <p:cxnSp>
        <p:nvCxnSpPr>
          <p:cNvPr id="100" name="Straight Connector 99">
            <a:extLst>
              <a:ext uri="{FF2B5EF4-FFF2-40B4-BE49-F238E27FC236}">
                <a16:creationId xmlns:a16="http://schemas.microsoft.com/office/drawing/2014/main" id="{C2D0CDD3-2914-C44D-8A77-C7563D0DF94B}"/>
              </a:ext>
            </a:extLst>
          </p:cNvPr>
          <p:cNvCxnSpPr>
            <a:cxnSpLocks/>
          </p:cNvCxnSpPr>
          <p:nvPr/>
        </p:nvCxnSpPr>
        <p:spPr>
          <a:xfrm flipV="1">
            <a:off x="6358062" y="2228988"/>
            <a:ext cx="706953" cy="179343"/>
          </a:xfrm>
          <a:prstGeom prst="line">
            <a:avLst/>
          </a:prstGeom>
          <a:ln>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D496AAF0-69BC-A540-8D40-139D9B7AF47C}"/>
              </a:ext>
            </a:extLst>
          </p:cNvPr>
          <p:cNvCxnSpPr>
            <a:cxnSpLocks/>
          </p:cNvCxnSpPr>
          <p:nvPr/>
        </p:nvCxnSpPr>
        <p:spPr>
          <a:xfrm flipV="1">
            <a:off x="6922400" y="2058519"/>
            <a:ext cx="538268" cy="75712"/>
          </a:xfrm>
          <a:prstGeom prst="line">
            <a:avLst/>
          </a:prstGeom>
          <a:ln>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F8B00973-B7AF-5547-AEE3-6F46F36F5A87}"/>
              </a:ext>
            </a:extLst>
          </p:cNvPr>
          <p:cNvSpPr txBox="1"/>
          <p:nvPr/>
        </p:nvSpPr>
        <p:spPr>
          <a:xfrm>
            <a:off x="4817897" y="5994085"/>
            <a:ext cx="2902932" cy="45134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333">
                <a:latin typeface="Arial" panose="020B0604020202020204" pitchFamily="34" charset="0"/>
                <a:cs typeface="Arial" panose="020B0604020202020204" pitchFamily="34" charset="0"/>
              </a:rPr>
              <a:t>Source: SNIA </a:t>
            </a:r>
            <a:r>
              <a:rPr lang="en-US" sz="1333">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https://www.snia.org/</a:t>
            </a:r>
          </a:p>
          <a:p>
            <a:endParaRPr lang="en-US" sz="1000">
              <a:latin typeface="Arial" panose="020B0604020202020204" pitchFamily="34" charset="0"/>
              <a:cs typeface="Arial" panose="020B0604020202020204" pitchFamily="34" charset="0"/>
            </a:endParaRPr>
          </a:p>
        </p:txBody>
      </p:sp>
      <p:sp>
        <p:nvSpPr>
          <p:cNvPr id="109" name="TextBox 108">
            <a:extLst>
              <a:ext uri="{FF2B5EF4-FFF2-40B4-BE49-F238E27FC236}">
                <a16:creationId xmlns:a16="http://schemas.microsoft.com/office/drawing/2014/main" id="{D9CE1CF4-7D95-1848-A15E-C60A42F7D970}"/>
              </a:ext>
            </a:extLst>
          </p:cNvPr>
          <p:cNvSpPr txBox="1"/>
          <p:nvPr/>
        </p:nvSpPr>
        <p:spPr>
          <a:xfrm>
            <a:off x="2383983" y="2174506"/>
            <a:ext cx="1165276" cy="307777"/>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400">
                <a:solidFill>
                  <a:srgbClr val="7030A0"/>
                </a:solidFill>
                <a:latin typeface="Arial" panose="020B0604020202020204" pitchFamily="34" charset="0"/>
                <a:cs typeface="Arial" panose="020B0604020202020204" pitchFamily="34" charset="0"/>
              </a:rPr>
              <a:t>Multi-ch FC</a:t>
            </a:r>
            <a:endParaRPr lang="en-US" sz="1400">
              <a:solidFill>
                <a:srgbClr val="7030A0"/>
              </a:solidFill>
              <a:latin typeface="Arial" panose="020B0604020202020204" pitchFamily="34" charset="0"/>
              <a:cs typeface="Arial" panose="020B0604020202020204" pitchFamily="34" charset="0"/>
            </a:endParaRPr>
          </a:p>
        </p:txBody>
      </p:sp>
      <p:sp>
        <p:nvSpPr>
          <p:cNvPr id="113" name="TextBox 112">
            <a:extLst>
              <a:ext uri="{FF2B5EF4-FFF2-40B4-BE49-F238E27FC236}">
                <a16:creationId xmlns:a16="http://schemas.microsoft.com/office/drawing/2014/main" id="{646323F0-B3D9-6A4C-8225-94D81ECF4D0A}"/>
              </a:ext>
            </a:extLst>
          </p:cNvPr>
          <p:cNvSpPr txBox="1"/>
          <p:nvPr/>
        </p:nvSpPr>
        <p:spPr>
          <a:xfrm>
            <a:off x="2388834" y="2504278"/>
            <a:ext cx="1605568" cy="307777"/>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400">
                <a:solidFill>
                  <a:schemeClr val="accent1"/>
                </a:solidFill>
                <a:latin typeface="Arial" panose="020B0604020202020204" pitchFamily="34" charset="0"/>
                <a:cs typeface="Arial" panose="020B0604020202020204" pitchFamily="34" charset="0"/>
              </a:rPr>
              <a:t>Multi-</a:t>
            </a:r>
            <a:r>
              <a:rPr lang="en-US" altLang="zh-CN" sz="1400" err="1">
                <a:solidFill>
                  <a:schemeClr val="accent1"/>
                </a:solidFill>
                <a:latin typeface="Arial" panose="020B0604020202020204" pitchFamily="34" charset="0"/>
                <a:cs typeface="Arial" panose="020B0604020202020204" pitchFamily="34" charset="0"/>
              </a:rPr>
              <a:t>ch</a:t>
            </a:r>
            <a:r>
              <a:rPr lang="en-US" altLang="zh-CN" sz="1400">
                <a:solidFill>
                  <a:schemeClr val="accent1"/>
                </a:solidFill>
                <a:latin typeface="Arial" panose="020B0604020202020204" pitchFamily="34" charset="0"/>
                <a:cs typeface="Arial" panose="020B0604020202020204" pitchFamily="34" charset="0"/>
              </a:rPr>
              <a:t> Ethernet</a:t>
            </a:r>
            <a:endParaRPr lang="en-US" sz="1400">
              <a:solidFill>
                <a:schemeClr val="accent1"/>
              </a:solidFill>
              <a:latin typeface="Arial" panose="020B0604020202020204" pitchFamily="34" charset="0"/>
              <a:cs typeface="Arial" panose="020B0604020202020204" pitchFamily="34" charset="0"/>
            </a:endParaRPr>
          </a:p>
        </p:txBody>
      </p:sp>
      <p:sp>
        <p:nvSpPr>
          <p:cNvPr id="115" name="TextBox 114">
            <a:extLst>
              <a:ext uri="{FF2B5EF4-FFF2-40B4-BE49-F238E27FC236}">
                <a16:creationId xmlns:a16="http://schemas.microsoft.com/office/drawing/2014/main" id="{2E257ADB-7CBA-9941-A125-B609D7ABFD76}"/>
              </a:ext>
            </a:extLst>
          </p:cNvPr>
          <p:cNvSpPr txBox="1"/>
          <p:nvPr/>
        </p:nvSpPr>
        <p:spPr>
          <a:xfrm>
            <a:off x="2388835" y="2825200"/>
            <a:ext cx="1287105" cy="307777"/>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400">
                <a:solidFill>
                  <a:schemeClr val="accent2"/>
                </a:solidFill>
                <a:latin typeface="Arial" panose="020B0604020202020204" pitchFamily="34" charset="0"/>
                <a:cs typeface="Arial" panose="020B0604020202020204" pitchFamily="34" charset="0"/>
              </a:rPr>
              <a:t>Single-</a:t>
            </a:r>
            <a:r>
              <a:rPr lang="en-US" altLang="zh-CN" sz="1400" err="1">
                <a:solidFill>
                  <a:schemeClr val="accent2"/>
                </a:solidFill>
                <a:latin typeface="Arial" panose="020B0604020202020204" pitchFamily="34" charset="0"/>
                <a:cs typeface="Arial" panose="020B0604020202020204" pitchFamily="34" charset="0"/>
              </a:rPr>
              <a:t>ch</a:t>
            </a:r>
            <a:r>
              <a:rPr lang="en-US" altLang="zh-CN" sz="1400">
                <a:solidFill>
                  <a:schemeClr val="accent2"/>
                </a:solidFill>
                <a:latin typeface="Arial" panose="020B0604020202020204" pitchFamily="34" charset="0"/>
                <a:cs typeface="Arial" panose="020B0604020202020204" pitchFamily="34" charset="0"/>
              </a:rPr>
              <a:t> FC</a:t>
            </a:r>
            <a:endParaRPr lang="en-US" sz="1400">
              <a:solidFill>
                <a:schemeClr val="accent2"/>
              </a:solidFill>
              <a:latin typeface="Arial" panose="020B0604020202020204" pitchFamily="34" charset="0"/>
              <a:cs typeface="Arial" panose="020B0604020202020204" pitchFamily="34" charset="0"/>
            </a:endParaRPr>
          </a:p>
        </p:txBody>
      </p:sp>
      <p:sp>
        <p:nvSpPr>
          <p:cNvPr id="116" name="TextBox 115">
            <a:extLst>
              <a:ext uri="{FF2B5EF4-FFF2-40B4-BE49-F238E27FC236}">
                <a16:creationId xmlns:a16="http://schemas.microsoft.com/office/drawing/2014/main" id="{E29B3DCF-2099-374E-B9DA-DE331A527C1A}"/>
              </a:ext>
            </a:extLst>
          </p:cNvPr>
          <p:cNvSpPr txBox="1"/>
          <p:nvPr/>
        </p:nvSpPr>
        <p:spPr>
          <a:xfrm>
            <a:off x="1891384" y="2792977"/>
            <a:ext cx="256941" cy="40010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sz="1800">
              <a:solidFill>
                <a:schemeClr val="accent2"/>
              </a:solidFill>
              <a:latin typeface="Arial" panose="020B0604020202020204" pitchFamily="34" charset="0"/>
              <a:cs typeface="Arial" panose="020B0604020202020204" pitchFamily="34" charset="0"/>
            </a:endParaRPr>
          </a:p>
        </p:txBody>
      </p:sp>
      <p:sp>
        <p:nvSpPr>
          <p:cNvPr id="122" name="TextBox 121">
            <a:extLst>
              <a:ext uri="{FF2B5EF4-FFF2-40B4-BE49-F238E27FC236}">
                <a16:creationId xmlns:a16="http://schemas.microsoft.com/office/drawing/2014/main" id="{CB2F1361-619D-6A4E-B98B-5971346AA429}"/>
              </a:ext>
            </a:extLst>
          </p:cNvPr>
          <p:cNvSpPr txBox="1"/>
          <p:nvPr/>
        </p:nvSpPr>
        <p:spPr>
          <a:xfrm>
            <a:off x="2383983" y="3149128"/>
            <a:ext cx="1727396" cy="307777"/>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1400">
                <a:solidFill>
                  <a:srgbClr val="00B050"/>
                </a:solidFill>
                <a:latin typeface="Arial" panose="020B0604020202020204" pitchFamily="34" charset="0"/>
                <a:cs typeface="Arial" panose="020B0604020202020204" pitchFamily="34" charset="0"/>
              </a:rPr>
              <a:t>Single-</a:t>
            </a:r>
            <a:r>
              <a:rPr lang="en-US" altLang="zh-CN" sz="1400" err="1">
                <a:solidFill>
                  <a:srgbClr val="00B050"/>
                </a:solidFill>
                <a:latin typeface="Arial" panose="020B0604020202020204" pitchFamily="34" charset="0"/>
                <a:cs typeface="Arial" panose="020B0604020202020204" pitchFamily="34" charset="0"/>
              </a:rPr>
              <a:t>ch</a:t>
            </a:r>
            <a:r>
              <a:rPr lang="en-US" altLang="zh-CN" sz="1400">
                <a:solidFill>
                  <a:srgbClr val="00B050"/>
                </a:solidFill>
                <a:latin typeface="Arial" panose="020B0604020202020204" pitchFamily="34" charset="0"/>
                <a:cs typeface="Arial" panose="020B0604020202020204" pitchFamily="34" charset="0"/>
              </a:rPr>
              <a:t> Ethernet</a:t>
            </a:r>
            <a:endParaRPr lang="en-US" sz="1400">
              <a:solidFill>
                <a:srgbClr val="00B050"/>
              </a:solidFill>
              <a:latin typeface="Arial" panose="020B0604020202020204" pitchFamily="34" charset="0"/>
              <a:cs typeface="Arial" panose="020B0604020202020204" pitchFamily="34" charset="0"/>
            </a:endParaRPr>
          </a:p>
        </p:txBody>
      </p:sp>
      <p:pic>
        <p:nvPicPr>
          <p:cNvPr id="89" name="Picture 88" descr="A close up of a map&#10;&#10;Description automatically generated">
            <a:extLst>
              <a:ext uri="{FF2B5EF4-FFF2-40B4-BE49-F238E27FC236}">
                <a16:creationId xmlns:a16="http://schemas.microsoft.com/office/drawing/2014/main" id="{6255EC5A-025F-DC49-8F21-664EFE54DCE0}"/>
              </a:ext>
            </a:extLst>
          </p:cNvPr>
          <p:cNvPicPr>
            <a:picLocks noChangeAspect="1"/>
          </p:cNvPicPr>
          <p:nvPr/>
        </p:nvPicPr>
        <p:blipFill>
          <a:blip r:embed="rId3"/>
          <a:stretch>
            <a:fillRect/>
          </a:stretch>
        </p:blipFill>
        <p:spPr>
          <a:xfrm>
            <a:off x="7866965" y="3807164"/>
            <a:ext cx="3820393" cy="2620968"/>
          </a:xfrm>
          <a:prstGeom prst="rect">
            <a:avLst/>
          </a:prstGeom>
        </p:spPr>
      </p:pic>
      <p:sp>
        <p:nvSpPr>
          <p:cNvPr id="3" name="Rectangle 2">
            <a:extLst>
              <a:ext uri="{FF2B5EF4-FFF2-40B4-BE49-F238E27FC236}">
                <a16:creationId xmlns:a16="http://schemas.microsoft.com/office/drawing/2014/main" id="{927E2096-958B-AC4C-9C7A-E9565DDE94C5}"/>
              </a:ext>
            </a:extLst>
          </p:cNvPr>
          <p:cNvSpPr/>
          <p:nvPr/>
        </p:nvSpPr>
        <p:spPr>
          <a:xfrm>
            <a:off x="7806557" y="2097945"/>
            <a:ext cx="3747683" cy="1025921"/>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光纖通道市場正在持續成長，</a:t>
            </a:r>
            <a:r>
              <a:rPr lang="en-US" altLang="zh-TW"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HBA</a:t>
            </a:r>
            <a:r>
              <a:rPr lang="zh-TW" altLang="en-US"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收入目前正在穩健的增長。此外，</a:t>
            </a:r>
            <a:r>
              <a:rPr lang="en-US" altLang="zh-TW"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32G</a:t>
            </a:r>
            <a:r>
              <a:rPr lang="zh-TW" altLang="en-US"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光纖通道客戶的採用速度比</a:t>
            </a:r>
            <a:r>
              <a:rPr lang="en-US" altLang="zh-TW"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16G</a:t>
            </a:r>
            <a:r>
              <a:rPr lang="zh-TW" altLang="en-US"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快</a:t>
            </a:r>
            <a:r>
              <a:rPr lang="en-US" altLang="zh-TW"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 </a:t>
            </a:r>
            <a:r>
              <a:rPr lang="en-US"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said </a:t>
            </a:r>
            <a:r>
              <a:rPr lang="en-US" sz="1467">
                <a:latin typeface="微軟正黑體" panose="020B0604030504040204" pitchFamily="34" charset="-120"/>
                <a:ea typeface="微軟正黑體" panose="020B0604030504040204" pitchFamily="34" charset="-120"/>
                <a:cs typeface="Arial" panose="020B0604020202020204" pitchFamily="34" charset="0"/>
              </a:rPr>
              <a:t>Seamus </a:t>
            </a:r>
            <a:r>
              <a:rPr lang="en-US" sz="1467" err="1">
                <a:latin typeface="微軟正黑體" panose="020B0604030504040204" pitchFamily="34" charset="-120"/>
                <a:ea typeface="微軟正黑體" panose="020B0604030504040204" pitchFamily="34" charset="-120"/>
                <a:cs typeface="Arial" panose="020B0604020202020204" pitchFamily="34" charset="0"/>
              </a:rPr>
              <a:t>Crehan</a:t>
            </a:r>
            <a:r>
              <a:rPr lang="en-US"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 president of </a:t>
            </a:r>
            <a:r>
              <a:rPr lang="en-US" sz="1467" err="1">
                <a:solidFill>
                  <a:srgbClr val="0092B2"/>
                </a:solidFill>
                <a:latin typeface="微軟正黑體" panose="020B0604030504040204" pitchFamily="34" charset="-120"/>
                <a:ea typeface="微軟正黑體" panose="020B0604030504040204" pitchFamily="34" charset="-120"/>
                <a:cs typeface="Arial" panose="020B0604020202020204" pitchFamily="34" charset="0"/>
                <a:hlinkClick r:id="rId4"/>
              </a:rPr>
              <a:t>Crehan</a:t>
            </a:r>
            <a:r>
              <a:rPr lang="en-US" sz="1467">
                <a:solidFill>
                  <a:srgbClr val="0092B2"/>
                </a:solidFill>
                <a:latin typeface="微軟正黑體" panose="020B0604030504040204" pitchFamily="34" charset="-120"/>
                <a:ea typeface="微軟正黑體" panose="020B0604030504040204" pitchFamily="34" charset="-120"/>
                <a:cs typeface="Arial" panose="020B0604020202020204" pitchFamily="34" charset="0"/>
                <a:hlinkClick r:id="rId4"/>
              </a:rPr>
              <a:t> Research</a:t>
            </a:r>
            <a:r>
              <a:rPr lang="en-US" sz="1467">
                <a:solidFill>
                  <a:srgbClr val="333333"/>
                </a:solidFill>
                <a:latin typeface="微軟正黑體" panose="020B0604030504040204" pitchFamily="34" charset="-120"/>
                <a:ea typeface="微軟正黑體" panose="020B0604030504040204" pitchFamily="34" charset="-120"/>
                <a:cs typeface="Arial" panose="020B0604020202020204" pitchFamily="34" charset="0"/>
              </a:rPr>
              <a:t>.</a:t>
            </a:r>
            <a:endParaRPr lang="en-US" sz="1467">
              <a:latin typeface="微軟正黑體" panose="020B0604030504040204" pitchFamily="34" charset="-120"/>
              <a:ea typeface="微軟正黑體" panose="020B0604030504040204" pitchFamily="34" charset="-120"/>
              <a:cs typeface="Arial" panose="020B0604020202020204" pitchFamily="34" charset="0"/>
            </a:endParaRPr>
          </a:p>
        </p:txBody>
      </p:sp>
      <p:grpSp>
        <p:nvGrpSpPr>
          <p:cNvPr id="46" name="群組 45">
            <a:extLst>
              <a:ext uri="{FF2B5EF4-FFF2-40B4-BE49-F238E27FC236}">
                <a16:creationId xmlns:a16="http://schemas.microsoft.com/office/drawing/2014/main" id="{C47296F5-8A1C-4833-8FFE-BE63AAD4C514}"/>
              </a:ext>
            </a:extLst>
          </p:cNvPr>
          <p:cNvGrpSpPr/>
          <p:nvPr/>
        </p:nvGrpSpPr>
        <p:grpSpPr>
          <a:xfrm>
            <a:off x="1891383" y="3115196"/>
            <a:ext cx="607347" cy="402995"/>
            <a:chOff x="1480089" y="2239579"/>
            <a:chExt cx="455510" cy="302246"/>
          </a:xfrm>
        </p:grpSpPr>
        <p:sp>
          <p:nvSpPr>
            <p:cNvPr id="120" name="TextBox 119">
              <a:extLst>
                <a:ext uri="{FF2B5EF4-FFF2-40B4-BE49-F238E27FC236}">
                  <a16:creationId xmlns:a16="http://schemas.microsoft.com/office/drawing/2014/main" id="{5ACA39D8-D21C-EB49-B83A-8992762FA160}"/>
                </a:ext>
              </a:extLst>
            </p:cNvPr>
            <p:cNvSpPr txBox="1"/>
            <p:nvPr/>
          </p:nvSpPr>
          <p:spPr>
            <a:xfrm>
              <a:off x="1742893" y="2239579"/>
              <a:ext cx="192706" cy="30008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00B050"/>
                  </a:solidFill>
                  <a:latin typeface="Arial" panose="020B0604020202020204" pitchFamily="34" charset="0"/>
                  <a:cs typeface="Arial" panose="020B0604020202020204" pitchFamily="34" charset="0"/>
                </a:rPr>
                <a:t>•</a:t>
              </a:r>
            </a:p>
          </p:txBody>
        </p:sp>
        <p:sp>
          <p:nvSpPr>
            <p:cNvPr id="121" name="TextBox 120">
              <a:extLst>
                <a:ext uri="{FF2B5EF4-FFF2-40B4-BE49-F238E27FC236}">
                  <a16:creationId xmlns:a16="http://schemas.microsoft.com/office/drawing/2014/main" id="{8FA412A5-F3EB-7B46-AEA7-30C21849E9E9}"/>
                </a:ext>
              </a:extLst>
            </p:cNvPr>
            <p:cNvSpPr txBox="1"/>
            <p:nvPr/>
          </p:nvSpPr>
          <p:spPr>
            <a:xfrm>
              <a:off x="1480089" y="2241743"/>
              <a:ext cx="192706" cy="30008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00B050"/>
                  </a:solidFill>
                  <a:latin typeface="Arial" panose="020B0604020202020204" pitchFamily="34" charset="0"/>
                  <a:cs typeface="Arial" panose="020B0604020202020204" pitchFamily="34" charset="0"/>
                </a:rPr>
                <a:t>•</a:t>
              </a:r>
            </a:p>
          </p:txBody>
        </p:sp>
        <p:cxnSp>
          <p:nvCxnSpPr>
            <p:cNvPr id="41" name="直線接點 40">
              <a:extLst>
                <a:ext uri="{FF2B5EF4-FFF2-40B4-BE49-F238E27FC236}">
                  <a16:creationId xmlns:a16="http://schemas.microsoft.com/office/drawing/2014/main" id="{05F156B0-B999-487D-9245-2F8B1A4AAE1A}"/>
                </a:ext>
              </a:extLst>
            </p:cNvPr>
            <p:cNvCxnSpPr>
              <a:cxnSpLocks/>
            </p:cNvCxnSpPr>
            <p:nvPr/>
          </p:nvCxnSpPr>
          <p:spPr>
            <a:xfrm>
              <a:off x="1603322" y="2391784"/>
              <a:ext cx="250315"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97" name="群組 96">
            <a:extLst>
              <a:ext uri="{FF2B5EF4-FFF2-40B4-BE49-F238E27FC236}">
                <a16:creationId xmlns:a16="http://schemas.microsoft.com/office/drawing/2014/main" id="{93D7D537-8DF7-4632-ABF2-743185D0A336}"/>
              </a:ext>
            </a:extLst>
          </p:cNvPr>
          <p:cNvGrpSpPr/>
          <p:nvPr/>
        </p:nvGrpSpPr>
        <p:grpSpPr>
          <a:xfrm>
            <a:off x="1891383" y="2803100"/>
            <a:ext cx="607347" cy="402995"/>
            <a:chOff x="1480089" y="2239579"/>
            <a:chExt cx="455510" cy="302246"/>
          </a:xfrm>
        </p:grpSpPr>
        <p:sp>
          <p:nvSpPr>
            <p:cNvPr id="98" name="TextBox 119">
              <a:extLst>
                <a:ext uri="{FF2B5EF4-FFF2-40B4-BE49-F238E27FC236}">
                  <a16:creationId xmlns:a16="http://schemas.microsoft.com/office/drawing/2014/main" id="{46C9960C-1ABF-4BFA-8085-0A730BB7BB96}"/>
                </a:ext>
              </a:extLst>
            </p:cNvPr>
            <p:cNvSpPr txBox="1"/>
            <p:nvPr/>
          </p:nvSpPr>
          <p:spPr>
            <a:xfrm>
              <a:off x="1742893" y="2239579"/>
              <a:ext cx="192706" cy="30008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C00000"/>
                  </a:solidFill>
                  <a:latin typeface="Arial" panose="020B0604020202020204" pitchFamily="34" charset="0"/>
                  <a:cs typeface="Arial" panose="020B0604020202020204" pitchFamily="34" charset="0"/>
                </a:rPr>
                <a:t>•</a:t>
              </a:r>
            </a:p>
          </p:txBody>
        </p:sp>
        <p:sp>
          <p:nvSpPr>
            <p:cNvPr id="101" name="TextBox 120">
              <a:extLst>
                <a:ext uri="{FF2B5EF4-FFF2-40B4-BE49-F238E27FC236}">
                  <a16:creationId xmlns:a16="http://schemas.microsoft.com/office/drawing/2014/main" id="{8020E354-EE23-469F-B4F7-F635E8B8462D}"/>
                </a:ext>
              </a:extLst>
            </p:cNvPr>
            <p:cNvSpPr txBox="1"/>
            <p:nvPr/>
          </p:nvSpPr>
          <p:spPr>
            <a:xfrm>
              <a:off x="1480089" y="2241743"/>
              <a:ext cx="192706" cy="30008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C00000"/>
                  </a:solidFill>
                  <a:latin typeface="Arial" panose="020B0604020202020204" pitchFamily="34" charset="0"/>
                  <a:cs typeface="Arial" panose="020B0604020202020204" pitchFamily="34" charset="0"/>
                </a:rPr>
                <a:t>•</a:t>
              </a:r>
            </a:p>
          </p:txBody>
        </p:sp>
        <p:cxnSp>
          <p:nvCxnSpPr>
            <p:cNvPr id="103" name="直線接點 102">
              <a:extLst>
                <a:ext uri="{FF2B5EF4-FFF2-40B4-BE49-F238E27FC236}">
                  <a16:creationId xmlns:a16="http://schemas.microsoft.com/office/drawing/2014/main" id="{C3719DBE-BACC-475D-941D-634CB03FBF8B}"/>
                </a:ext>
              </a:extLst>
            </p:cNvPr>
            <p:cNvCxnSpPr>
              <a:cxnSpLocks/>
            </p:cNvCxnSpPr>
            <p:nvPr/>
          </p:nvCxnSpPr>
          <p:spPr>
            <a:xfrm>
              <a:off x="1603322" y="2391784"/>
              <a:ext cx="250315"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07" name="群組 106">
            <a:extLst>
              <a:ext uri="{FF2B5EF4-FFF2-40B4-BE49-F238E27FC236}">
                <a16:creationId xmlns:a16="http://schemas.microsoft.com/office/drawing/2014/main" id="{05C87E03-D9D0-4F71-A6AF-1654645CF773}"/>
              </a:ext>
            </a:extLst>
          </p:cNvPr>
          <p:cNvGrpSpPr/>
          <p:nvPr/>
        </p:nvGrpSpPr>
        <p:grpSpPr>
          <a:xfrm>
            <a:off x="1891383" y="2464540"/>
            <a:ext cx="607347" cy="402995"/>
            <a:chOff x="1480089" y="2239579"/>
            <a:chExt cx="455510" cy="302246"/>
          </a:xfrm>
        </p:grpSpPr>
        <p:sp>
          <p:nvSpPr>
            <p:cNvPr id="119" name="TextBox 119">
              <a:extLst>
                <a:ext uri="{FF2B5EF4-FFF2-40B4-BE49-F238E27FC236}">
                  <a16:creationId xmlns:a16="http://schemas.microsoft.com/office/drawing/2014/main" id="{9C8F227B-4AB5-4A7D-8003-880C468535E6}"/>
                </a:ext>
              </a:extLst>
            </p:cNvPr>
            <p:cNvSpPr txBox="1"/>
            <p:nvPr/>
          </p:nvSpPr>
          <p:spPr>
            <a:xfrm>
              <a:off x="1742893" y="2239579"/>
              <a:ext cx="192706" cy="30008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2E88C8"/>
                  </a:solidFill>
                  <a:latin typeface="Arial" panose="020B0604020202020204" pitchFamily="34" charset="0"/>
                  <a:cs typeface="Arial" panose="020B0604020202020204" pitchFamily="34" charset="0"/>
                </a:rPr>
                <a:t>•</a:t>
              </a:r>
            </a:p>
          </p:txBody>
        </p:sp>
        <p:sp>
          <p:nvSpPr>
            <p:cNvPr id="123" name="TextBox 120">
              <a:extLst>
                <a:ext uri="{FF2B5EF4-FFF2-40B4-BE49-F238E27FC236}">
                  <a16:creationId xmlns:a16="http://schemas.microsoft.com/office/drawing/2014/main" id="{B565ADB5-5CD6-4A17-9CDE-FE7F8B237373}"/>
                </a:ext>
              </a:extLst>
            </p:cNvPr>
            <p:cNvSpPr txBox="1"/>
            <p:nvPr/>
          </p:nvSpPr>
          <p:spPr>
            <a:xfrm>
              <a:off x="1480089" y="2241743"/>
              <a:ext cx="192706" cy="30008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2E88C8"/>
                  </a:solidFill>
                  <a:latin typeface="Arial" panose="020B0604020202020204" pitchFamily="34" charset="0"/>
                  <a:cs typeface="Arial" panose="020B0604020202020204" pitchFamily="34" charset="0"/>
                </a:rPr>
                <a:t>•</a:t>
              </a:r>
            </a:p>
          </p:txBody>
        </p:sp>
        <p:cxnSp>
          <p:nvCxnSpPr>
            <p:cNvPr id="124" name="直線接點 123">
              <a:extLst>
                <a:ext uri="{FF2B5EF4-FFF2-40B4-BE49-F238E27FC236}">
                  <a16:creationId xmlns:a16="http://schemas.microsoft.com/office/drawing/2014/main" id="{7FCAC7EE-09EC-495E-91DF-5587EAA863B6}"/>
                </a:ext>
              </a:extLst>
            </p:cNvPr>
            <p:cNvCxnSpPr>
              <a:cxnSpLocks/>
            </p:cNvCxnSpPr>
            <p:nvPr/>
          </p:nvCxnSpPr>
          <p:spPr>
            <a:xfrm>
              <a:off x="1603322" y="2391784"/>
              <a:ext cx="250315" cy="0"/>
            </a:xfrm>
            <a:prstGeom prst="line">
              <a:avLst/>
            </a:prstGeom>
            <a:ln>
              <a:solidFill>
                <a:srgbClr val="2E88C8"/>
              </a:solidFill>
            </a:ln>
          </p:spPr>
          <p:style>
            <a:lnRef idx="1">
              <a:schemeClr val="accent1"/>
            </a:lnRef>
            <a:fillRef idx="0">
              <a:schemeClr val="accent1"/>
            </a:fillRef>
            <a:effectRef idx="0">
              <a:schemeClr val="accent1"/>
            </a:effectRef>
            <a:fontRef idx="minor">
              <a:schemeClr val="tx1"/>
            </a:fontRef>
          </p:style>
        </p:cxnSp>
      </p:grpSp>
      <p:grpSp>
        <p:nvGrpSpPr>
          <p:cNvPr id="125" name="群組 124">
            <a:extLst>
              <a:ext uri="{FF2B5EF4-FFF2-40B4-BE49-F238E27FC236}">
                <a16:creationId xmlns:a16="http://schemas.microsoft.com/office/drawing/2014/main" id="{73D74641-05A8-49AC-BBD1-A5381E5D862F}"/>
              </a:ext>
            </a:extLst>
          </p:cNvPr>
          <p:cNvGrpSpPr/>
          <p:nvPr/>
        </p:nvGrpSpPr>
        <p:grpSpPr>
          <a:xfrm>
            <a:off x="1891383" y="2124636"/>
            <a:ext cx="607347" cy="402995"/>
            <a:chOff x="1480089" y="2239579"/>
            <a:chExt cx="455510" cy="302246"/>
          </a:xfrm>
        </p:grpSpPr>
        <p:sp>
          <p:nvSpPr>
            <p:cNvPr id="126" name="TextBox 119">
              <a:extLst>
                <a:ext uri="{FF2B5EF4-FFF2-40B4-BE49-F238E27FC236}">
                  <a16:creationId xmlns:a16="http://schemas.microsoft.com/office/drawing/2014/main" id="{408FF6E2-827C-4376-B68A-3B43CA2640E2}"/>
                </a:ext>
              </a:extLst>
            </p:cNvPr>
            <p:cNvSpPr txBox="1"/>
            <p:nvPr/>
          </p:nvSpPr>
          <p:spPr>
            <a:xfrm>
              <a:off x="1742893" y="2239579"/>
              <a:ext cx="192706" cy="30008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7030A0"/>
                  </a:solidFill>
                  <a:latin typeface="Arial" panose="020B0604020202020204" pitchFamily="34" charset="0"/>
                  <a:cs typeface="Arial" panose="020B0604020202020204" pitchFamily="34" charset="0"/>
                </a:rPr>
                <a:t>•</a:t>
              </a:r>
            </a:p>
          </p:txBody>
        </p:sp>
        <p:sp>
          <p:nvSpPr>
            <p:cNvPr id="127" name="TextBox 120">
              <a:extLst>
                <a:ext uri="{FF2B5EF4-FFF2-40B4-BE49-F238E27FC236}">
                  <a16:creationId xmlns:a16="http://schemas.microsoft.com/office/drawing/2014/main" id="{BAD084E3-F429-4F2B-A00B-0F1D96FBA200}"/>
                </a:ext>
              </a:extLst>
            </p:cNvPr>
            <p:cNvSpPr txBox="1"/>
            <p:nvPr/>
          </p:nvSpPr>
          <p:spPr>
            <a:xfrm>
              <a:off x="1480089" y="2241743"/>
              <a:ext cx="192706" cy="300082"/>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800">
                  <a:solidFill>
                    <a:srgbClr val="7030A0"/>
                  </a:solidFill>
                  <a:latin typeface="Arial" panose="020B0604020202020204" pitchFamily="34" charset="0"/>
                  <a:cs typeface="Arial" panose="020B0604020202020204" pitchFamily="34" charset="0"/>
                </a:rPr>
                <a:t>•</a:t>
              </a:r>
            </a:p>
          </p:txBody>
        </p:sp>
        <p:cxnSp>
          <p:nvCxnSpPr>
            <p:cNvPr id="128" name="直線接點 127">
              <a:extLst>
                <a:ext uri="{FF2B5EF4-FFF2-40B4-BE49-F238E27FC236}">
                  <a16:creationId xmlns:a16="http://schemas.microsoft.com/office/drawing/2014/main" id="{A3539B47-43AD-4D6F-A2F1-FAE8328BF93B}"/>
                </a:ext>
              </a:extLst>
            </p:cNvPr>
            <p:cNvCxnSpPr>
              <a:cxnSpLocks/>
            </p:cNvCxnSpPr>
            <p:nvPr/>
          </p:nvCxnSpPr>
          <p:spPr>
            <a:xfrm>
              <a:off x="1603322" y="2391784"/>
              <a:ext cx="250315"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7" name="標題 6">
            <a:extLst>
              <a:ext uri="{FF2B5EF4-FFF2-40B4-BE49-F238E27FC236}">
                <a16:creationId xmlns:a16="http://schemas.microsoft.com/office/drawing/2014/main" id="{C7286BA2-0731-411D-92D7-5EA794627567}"/>
              </a:ext>
            </a:extLst>
          </p:cNvPr>
          <p:cNvSpPr>
            <a:spLocks noGrp="1"/>
          </p:cNvSpPr>
          <p:nvPr>
            <p:ph type="title"/>
          </p:nvPr>
        </p:nvSpPr>
        <p:spPr/>
        <p:txBody>
          <a:bodyPr>
            <a:noAutofit/>
          </a:bodyPr>
          <a:lstStyle/>
          <a:p>
            <a:r>
              <a:rPr lang="zh-TW" altLang="en-US"/>
              <a:t>資料中心傳輸速度歷史檢視與</a:t>
            </a:r>
            <a:br>
              <a:rPr lang="en-US" altLang="zh-TW"/>
            </a:br>
            <a:r>
              <a:rPr lang="en-US" altLang="zh-TW"/>
              <a:t>FC</a:t>
            </a:r>
            <a:r>
              <a:rPr lang="zh-TW" altLang="en-US"/>
              <a:t>端口出貨量</a:t>
            </a:r>
          </a:p>
        </p:txBody>
      </p:sp>
    </p:spTree>
    <p:extLst>
      <p:ext uri="{BB962C8B-B14F-4D97-AF65-F5344CB8AC3E}">
        <p14:creationId xmlns:p14="http://schemas.microsoft.com/office/powerpoint/2010/main" val="2550130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E7C8F738-6E77-459D-9304-5A526469A78D}"/>
              </a:ext>
            </a:extLst>
          </p:cNvPr>
          <p:cNvSpPr/>
          <p:nvPr/>
        </p:nvSpPr>
        <p:spPr>
          <a:xfrm>
            <a:off x="0" y="3514272"/>
            <a:ext cx="12192000" cy="2300288"/>
          </a:xfrm>
          <a:prstGeom prst="rect">
            <a:avLst/>
          </a:prstGeom>
          <a:gradFill>
            <a:gsLst>
              <a:gs pos="0">
                <a:srgbClr val="912A55"/>
              </a:gs>
              <a:gs pos="35000">
                <a:srgbClr val="30578B"/>
              </a:gs>
              <a:gs pos="100000">
                <a:srgbClr val="71CB9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2800">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4A357659-D564-4625-92B5-355FEEA3DF5E}"/>
              </a:ext>
            </a:extLst>
          </p:cNvPr>
          <p:cNvSpPr txBox="1"/>
          <p:nvPr/>
        </p:nvSpPr>
        <p:spPr>
          <a:xfrm>
            <a:off x="3927755" y="4089900"/>
            <a:ext cx="2563996" cy="1179682"/>
          </a:xfrm>
          <a:prstGeom prst="rect">
            <a:avLst/>
          </a:prstGeom>
          <a:noFill/>
        </p:spPr>
        <p:txBody>
          <a:bodyPr wrap="square" rtlCol="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fontAlgn="base"/>
            <a:r>
              <a:rPr kumimoji="1" lang="zh-TW" altLang="en-US" sz="28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銀行業</a:t>
            </a:r>
            <a:r>
              <a:rPr kumimoji="1" lang="en-US" altLang="zh-TW" sz="28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p>
          <a:p>
            <a:pPr marL="241294" indent="-241294" fontAlgn="base">
              <a:buFont typeface="Arial" panose="020B0604020202020204" pitchFamily="34" charset="0"/>
              <a:buChar char="•"/>
            </a:pPr>
            <a:r>
              <a:rPr kumimoji="1" lang="zh-TW" altLang="en-US" sz="20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低延遲</a:t>
            </a:r>
            <a:endParaRPr kumimoji="1" lang="en-US" altLang="zh-TW" sz="20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marL="241294" indent="-241294" fontAlgn="base">
              <a:buFont typeface="Arial" panose="020B0604020202020204" pitchFamily="34" charset="0"/>
              <a:buChar char="•"/>
            </a:pPr>
            <a:r>
              <a:rPr kumimoji="1" lang="zh-TW" altLang="en-US" sz="20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高安全性</a:t>
            </a:r>
            <a:endParaRPr kumimoji="1" lang="en-US" altLang="zh-TW" sz="20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7" name="圖片 6">
            <a:extLst>
              <a:ext uri="{FF2B5EF4-FFF2-40B4-BE49-F238E27FC236}">
                <a16:creationId xmlns:a16="http://schemas.microsoft.com/office/drawing/2014/main" id="{48FE862F-33F6-4FE2-A657-657AEEE24837}"/>
              </a:ext>
            </a:extLst>
          </p:cNvPr>
          <p:cNvPicPr>
            <a:picLocks noChangeAspect="1"/>
          </p:cNvPicPr>
          <p:nvPr/>
        </p:nvPicPr>
        <p:blipFill>
          <a:blip r:embed="rId3"/>
          <a:stretch>
            <a:fillRect/>
          </a:stretch>
        </p:blipFill>
        <p:spPr>
          <a:xfrm>
            <a:off x="244995" y="3514272"/>
            <a:ext cx="3413760" cy="2300288"/>
          </a:xfrm>
          <a:prstGeom prst="rect">
            <a:avLst/>
          </a:prstGeom>
        </p:spPr>
      </p:pic>
      <p:pic>
        <p:nvPicPr>
          <p:cNvPr id="8" name="圖片 7">
            <a:extLst>
              <a:ext uri="{FF2B5EF4-FFF2-40B4-BE49-F238E27FC236}">
                <a16:creationId xmlns:a16="http://schemas.microsoft.com/office/drawing/2014/main" id="{59160405-EE62-410A-9412-D12D24B3653A}"/>
              </a:ext>
            </a:extLst>
          </p:cNvPr>
          <p:cNvPicPr>
            <a:picLocks noChangeAspect="1"/>
          </p:cNvPicPr>
          <p:nvPr/>
        </p:nvPicPr>
        <p:blipFill>
          <a:blip r:embed="rId4"/>
          <a:stretch>
            <a:fillRect/>
          </a:stretch>
        </p:blipFill>
        <p:spPr>
          <a:xfrm>
            <a:off x="6237767" y="3514272"/>
            <a:ext cx="3286760" cy="2287727"/>
          </a:xfrm>
          <a:prstGeom prst="rect">
            <a:avLst/>
          </a:prstGeom>
        </p:spPr>
      </p:pic>
      <p:sp>
        <p:nvSpPr>
          <p:cNvPr id="9" name="文字方塊 8">
            <a:extLst>
              <a:ext uri="{FF2B5EF4-FFF2-40B4-BE49-F238E27FC236}">
                <a16:creationId xmlns:a16="http://schemas.microsoft.com/office/drawing/2014/main" id="{5B8E474A-A713-4681-8F95-3142AAA0AC7B}"/>
              </a:ext>
            </a:extLst>
          </p:cNvPr>
          <p:cNvSpPr txBox="1"/>
          <p:nvPr/>
        </p:nvSpPr>
        <p:spPr>
          <a:xfrm>
            <a:off x="9688951" y="4089900"/>
            <a:ext cx="2327457" cy="851452"/>
          </a:xfrm>
          <a:prstGeom prst="rect">
            <a:avLst/>
          </a:prstGeom>
          <a:noFill/>
        </p:spPr>
        <p:txBody>
          <a:bodyPr wrap="square" rtlCol="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fontAlgn="base"/>
            <a:r>
              <a:rPr kumimoji="1" lang="zh-TW" altLang="en-US" sz="28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電子商務產業</a:t>
            </a:r>
            <a:r>
              <a:rPr kumimoji="1" lang="en-US" altLang="zh-TW" sz="28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p>
          <a:p>
            <a:pPr marL="241294" indent="-241294" fontAlgn="base">
              <a:buFont typeface="Arial" panose="020B0604020202020204" pitchFamily="34" charset="0"/>
              <a:buChar char="•"/>
            </a:pPr>
            <a:r>
              <a:rPr kumimoji="1" lang="zh-TW" altLang="en-US" sz="20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交易資料庫</a:t>
            </a:r>
            <a:endParaRPr kumimoji="1" lang="en-US" altLang="zh-TW" sz="20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5" name="標題 14">
            <a:extLst>
              <a:ext uri="{FF2B5EF4-FFF2-40B4-BE49-F238E27FC236}">
                <a16:creationId xmlns:a16="http://schemas.microsoft.com/office/drawing/2014/main" id="{EF53419E-BDE5-4F68-85D0-45BDB4F8C222}"/>
              </a:ext>
            </a:extLst>
          </p:cNvPr>
          <p:cNvSpPr>
            <a:spLocks noGrp="1"/>
          </p:cNvSpPr>
          <p:nvPr>
            <p:ph type="title"/>
          </p:nvPr>
        </p:nvSpPr>
        <p:spPr/>
        <p:txBody>
          <a:bodyPr/>
          <a:lstStyle/>
          <a:p>
            <a:r>
              <a:rPr lang="en-US" altLang="zh-TW" err="1"/>
              <a:t>Fibre</a:t>
            </a:r>
            <a:r>
              <a:rPr lang="en-US" altLang="zh-TW"/>
              <a:t> Channel </a:t>
            </a:r>
            <a:r>
              <a:rPr lang="zh-TW" altLang="en-US"/>
              <a:t>常見的採用行業</a:t>
            </a:r>
          </a:p>
        </p:txBody>
      </p:sp>
      <p:sp>
        <p:nvSpPr>
          <p:cNvPr id="16" name="內容版面配置區 15">
            <a:extLst>
              <a:ext uri="{FF2B5EF4-FFF2-40B4-BE49-F238E27FC236}">
                <a16:creationId xmlns:a16="http://schemas.microsoft.com/office/drawing/2014/main" id="{BBF6A162-61C2-4A5F-AA63-E7552B4311D4}"/>
              </a:ext>
            </a:extLst>
          </p:cNvPr>
          <p:cNvSpPr>
            <a:spLocks noGrp="1"/>
          </p:cNvSpPr>
          <p:nvPr>
            <p:ph idx="1"/>
          </p:nvPr>
        </p:nvSpPr>
        <p:spPr>
          <a:xfrm>
            <a:off x="838200" y="1994722"/>
            <a:ext cx="10515600" cy="1325563"/>
          </a:xfrm>
        </p:spPr>
        <p:txBody>
          <a:bodyPr>
            <a:normAutofit/>
          </a:bodyPr>
          <a:lstStyle/>
          <a:p>
            <a:pPr marL="0" indent="0">
              <a:lnSpc>
                <a:spcPct val="100000"/>
              </a:lnSpc>
              <a:spcBef>
                <a:spcPts val="0"/>
              </a:spcBef>
              <a:buNone/>
            </a:pPr>
            <a:r>
              <a:rPr lang="en-US" altLang="zh-TW" sz="2000">
                <a:solidFill>
                  <a:schemeClr val="accent3">
                    <a:lumMod val="40000"/>
                    <a:lumOff val="60000"/>
                  </a:schemeClr>
                </a:solidFill>
              </a:rPr>
              <a:t>“</a:t>
            </a:r>
            <a:r>
              <a:rPr lang="en-US" altLang="zh-TW" sz="2000" err="1">
                <a:solidFill>
                  <a:schemeClr val="accent3">
                    <a:lumMod val="40000"/>
                    <a:lumOff val="60000"/>
                  </a:schemeClr>
                </a:solidFill>
              </a:rPr>
              <a:t>Fibre</a:t>
            </a:r>
            <a:r>
              <a:rPr lang="en-US" altLang="zh-TW" sz="2000">
                <a:solidFill>
                  <a:schemeClr val="accent3">
                    <a:lumMod val="40000"/>
                    <a:lumOff val="60000"/>
                  </a:schemeClr>
                </a:solidFill>
              </a:rPr>
              <a:t> Channel </a:t>
            </a:r>
            <a:r>
              <a:rPr lang="zh-TW" altLang="en-US" sz="2000">
                <a:solidFill>
                  <a:schemeClr val="accent3">
                    <a:lumMod val="40000"/>
                    <a:lumOff val="60000"/>
                  </a:schemeClr>
                </a:solidFill>
              </a:rPr>
              <a:t>是安全</a:t>
            </a:r>
            <a:r>
              <a:rPr lang="en-US" altLang="zh-TW" sz="2000">
                <a:solidFill>
                  <a:schemeClr val="accent3">
                    <a:lumMod val="40000"/>
                    <a:lumOff val="60000"/>
                  </a:schemeClr>
                </a:solidFill>
              </a:rPr>
              <a:t>, </a:t>
            </a:r>
            <a:r>
              <a:rPr lang="zh-TW" altLang="en-US" sz="2000">
                <a:solidFill>
                  <a:schemeClr val="accent3">
                    <a:lumMod val="40000"/>
                    <a:lumOff val="60000"/>
                  </a:schemeClr>
                </a:solidFill>
              </a:rPr>
              <a:t>值得信賴且堅如磐石的解決方案。客戶不希望輕易地改變</a:t>
            </a:r>
            <a:r>
              <a:rPr lang="zh-CN" altLang="en-US" sz="2000">
                <a:solidFill>
                  <a:schemeClr val="accent3">
                    <a:lumMod val="40000"/>
                    <a:lumOff val="60000"/>
                  </a:schemeClr>
                </a:solidFill>
              </a:rPr>
              <a:t> </a:t>
            </a:r>
            <a:r>
              <a:rPr lang="en-US" altLang="zh-TW" sz="2000">
                <a:solidFill>
                  <a:schemeClr val="accent3">
                    <a:lumMod val="40000"/>
                    <a:lumOff val="60000"/>
                  </a:schemeClr>
                </a:solidFill>
              </a:rPr>
              <a:t>protocol, </a:t>
            </a:r>
            <a:r>
              <a:rPr lang="zh-TW" altLang="en-US" sz="2000">
                <a:solidFill>
                  <a:schemeClr val="accent3">
                    <a:lumMod val="40000"/>
                    <a:lumOff val="60000"/>
                  </a:schemeClr>
                </a:solidFill>
              </a:rPr>
              <a:t>改變</a:t>
            </a:r>
            <a:r>
              <a:rPr lang="en-US" altLang="zh-TW" sz="2000">
                <a:solidFill>
                  <a:schemeClr val="accent3">
                    <a:lumMod val="40000"/>
                    <a:lumOff val="60000"/>
                  </a:schemeClr>
                </a:solidFill>
              </a:rPr>
              <a:t>protocol</a:t>
            </a:r>
            <a:r>
              <a:rPr lang="zh-TW" altLang="en-US" sz="2000">
                <a:solidFill>
                  <a:schemeClr val="accent3">
                    <a:lumMod val="40000"/>
                    <a:lumOff val="60000"/>
                  </a:schemeClr>
                </a:solidFill>
              </a:rPr>
              <a:t>通常需要很多年才能實現” </a:t>
            </a:r>
            <a:r>
              <a:rPr lang="en-US" altLang="zh-TW" sz="2000">
                <a:solidFill>
                  <a:schemeClr val="accent3">
                    <a:lumMod val="40000"/>
                    <a:lumOff val="60000"/>
                  </a:schemeClr>
                </a:solidFill>
              </a:rPr>
              <a:t>said Stuart </a:t>
            </a:r>
            <a:r>
              <a:rPr lang="en-US" altLang="zh-TW" sz="2000" err="1">
                <a:solidFill>
                  <a:schemeClr val="accent3">
                    <a:lumMod val="40000"/>
                    <a:lumOff val="60000"/>
                  </a:schemeClr>
                </a:solidFill>
              </a:rPr>
              <a:t>Miniman</a:t>
            </a:r>
            <a:r>
              <a:rPr lang="en-US" altLang="zh-TW" sz="2000">
                <a:solidFill>
                  <a:schemeClr val="accent3">
                    <a:lumMod val="40000"/>
                    <a:lumOff val="60000"/>
                  </a:schemeClr>
                </a:solidFill>
              </a:rPr>
              <a:t>, principal research contributor at </a:t>
            </a:r>
            <a:r>
              <a:rPr lang="en-US" altLang="zh-TW" sz="2000" err="1">
                <a:solidFill>
                  <a:schemeClr val="accent3">
                    <a:lumMod val="40000"/>
                    <a:lumOff val="60000"/>
                  </a:schemeClr>
                </a:solidFill>
              </a:rPr>
              <a:t>Wikibon</a:t>
            </a:r>
            <a:r>
              <a:rPr lang="en-US" altLang="zh-TW" sz="2000">
                <a:solidFill>
                  <a:schemeClr val="accent3">
                    <a:lumMod val="40000"/>
                    <a:lumOff val="60000"/>
                  </a:schemeClr>
                </a:solidFill>
              </a:rPr>
              <a:t>, a community-focused research and analyst firm based in Marlborough, Mass.</a:t>
            </a:r>
          </a:p>
          <a:p>
            <a:pPr marL="0" indent="0">
              <a:lnSpc>
                <a:spcPct val="100000"/>
              </a:lnSpc>
              <a:spcBef>
                <a:spcPts val="0"/>
              </a:spcBef>
              <a:buNone/>
            </a:pPr>
            <a:endParaRPr lang="zh-TW" altLang="en-US" sz="2000">
              <a:solidFill>
                <a:schemeClr val="accent3">
                  <a:lumMod val="40000"/>
                  <a:lumOff val="60000"/>
                </a:schemeClr>
              </a:solidFill>
            </a:endParaRPr>
          </a:p>
        </p:txBody>
      </p:sp>
    </p:spTree>
    <p:extLst>
      <p:ext uri="{BB962C8B-B14F-4D97-AF65-F5344CB8AC3E}">
        <p14:creationId xmlns:p14="http://schemas.microsoft.com/office/powerpoint/2010/main" val="1480310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圖片 69">
            <a:extLst>
              <a:ext uri="{FF2B5EF4-FFF2-40B4-BE49-F238E27FC236}">
                <a16:creationId xmlns:a16="http://schemas.microsoft.com/office/drawing/2014/main" id="{89F3DC1D-8797-4975-B4E5-D54485ED0C5E}"/>
              </a:ext>
            </a:extLst>
          </p:cNvPr>
          <p:cNvPicPr>
            <a:picLocks noChangeAspect="1"/>
          </p:cNvPicPr>
          <p:nvPr/>
        </p:nvPicPr>
        <p:blipFill rotWithShape="1">
          <a:blip r:embed="rId2">
            <a:extLst>
              <a:ext uri="{28A0092B-C50C-407E-A947-70E740481C1C}">
                <a14:useLocalDpi xmlns:a14="http://schemas.microsoft.com/office/drawing/2010/main" val="0"/>
              </a:ext>
            </a:extLst>
          </a:blip>
          <a:srcRect l="52128"/>
          <a:stretch/>
        </p:blipFill>
        <p:spPr>
          <a:xfrm>
            <a:off x="7484676" y="1944414"/>
            <a:ext cx="102968" cy="3006329"/>
          </a:xfrm>
          <a:prstGeom prst="rect">
            <a:avLst/>
          </a:prstGeom>
        </p:spPr>
      </p:pic>
      <p:pic>
        <p:nvPicPr>
          <p:cNvPr id="71" name="圖片 70">
            <a:extLst>
              <a:ext uri="{FF2B5EF4-FFF2-40B4-BE49-F238E27FC236}">
                <a16:creationId xmlns:a16="http://schemas.microsoft.com/office/drawing/2014/main" id="{4B44EFF4-228F-428E-863E-34720F3400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782835" y="2762822"/>
            <a:ext cx="793831" cy="5783487"/>
          </a:xfrm>
          <a:prstGeom prst="rect">
            <a:avLst/>
          </a:prstGeom>
        </p:spPr>
      </p:pic>
      <p:cxnSp>
        <p:nvCxnSpPr>
          <p:cNvPr id="25" name="接點: 肘形 24">
            <a:extLst>
              <a:ext uri="{FF2B5EF4-FFF2-40B4-BE49-F238E27FC236}">
                <a16:creationId xmlns:a16="http://schemas.microsoft.com/office/drawing/2014/main" id="{D061A7E6-B9DA-44D8-8516-7E2C05769BAA}"/>
              </a:ext>
            </a:extLst>
          </p:cNvPr>
          <p:cNvCxnSpPr>
            <a:cxnSpLocks/>
          </p:cNvCxnSpPr>
          <p:nvPr/>
        </p:nvCxnSpPr>
        <p:spPr>
          <a:xfrm>
            <a:off x="4456456" y="2335478"/>
            <a:ext cx="1715779" cy="1081460"/>
          </a:xfrm>
          <a:prstGeom prst="bentConnector3">
            <a:avLst>
              <a:gd name="adj1" fmla="val 14471"/>
            </a:avLst>
          </a:prstGeom>
          <a:ln w="38100">
            <a:solidFill>
              <a:srgbClr val="FF7127"/>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0" name="矩形 49">
            <a:extLst>
              <a:ext uri="{FF2B5EF4-FFF2-40B4-BE49-F238E27FC236}">
                <a16:creationId xmlns:a16="http://schemas.microsoft.com/office/drawing/2014/main" id="{E13E91B8-D171-4226-BEC0-59E3EF212FAC}"/>
              </a:ext>
            </a:extLst>
          </p:cNvPr>
          <p:cNvSpPr/>
          <p:nvPr/>
        </p:nvSpPr>
        <p:spPr>
          <a:xfrm>
            <a:off x="1219202" y="4579670"/>
            <a:ext cx="3999175" cy="619793"/>
          </a:xfrm>
          <a:prstGeom prst="rect">
            <a:avLst/>
          </a:prstGeom>
          <a:solidFill>
            <a:srgbClr val="5EAAB0"/>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b="1">
                <a:solidFill>
                  <a:schemeClr val="tx1">
                    <a:lumMod val="95000"/>
                    <a:lumOff val="5000"/>
                  </a:schemeClr>
                </a:solidFill>
                <a:latin typeface="微軟正黑體" panose="020B0604030504040204" pitchFamily="34" charset="-120"/>
                <a:ea typeface="微軟正黑體" panose="020B0604030504040204" pitchFamily="34" charset="-120"/>
                <a:cs typeface="Arial" panose="020B0604020202020204" pitchFamily="34" charset="0"/>
              </a:rPr>
              <a:t>SAN </a:t>
            </a:r>
            <a:r>
              <a:rPr lang="zh-TW" altLang="en-US" sz="1600" b="1">
                <a:solidFill>
                  <a:schemeClr val="tx1">
                    <a:lumMod val="95000"/>
                    <a:lumOff val="5000"/>
                  </a:schemeClr>
                </a:solidFill>
                <a:latin typeface="微軟正黑體" panose="020B0604030504040204" pitchFamily="34" charset="-120"/>
                <a:ea typeface="微軟正黑體" panose="020B0604030504040204" pitchFamily="34" charset="-120"/>
                <a:cs typeface="Arial" panose="020B0604020202020204" pitchFamily="34" charset="0"/>
              </a:rPr>
              <a:t>儲存空間</a:t>
            </a:r>
            <a:endParaRPr lang="en-US" altLang="zh-TW" sz="1600">
              <a:solidFill>
                <a:schemeClr val="tx1">
                  <a:lumMod val="95000"/>
                  <a:lumOff val="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5" name="圖形 4">
            <a:extLst>
              <a:ext uri="{FF2B5EF4-FFF2-40B4-BE49-F238E27FC236}">
                <a16:creationId xmlns:a16="http://schemas.microsoft.com/office/drawing/2014/main" id="{9AB591C1-A521-458D-BBBD-16C404680C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85864" y="2767956"/>
            <a:ext cx="2865848" cy="1752299"/>
          </a:xfrm>
          <a:prstGeom prst="rect">
            <a:avLst/>
          </a:prstGeom>
        </p:spPr>
      </p:pic>
      <p:sp>
        <p:nvSpPr>
          <p:cNvPr id="44" name="矩形 43">
            <a:extLst>
              <a:ext uri="{FF2B5EF4-FFF2-40B4-BE49-F238E27FC236}">
                <a16:creationId xmlns:a16="http://schemas.microsoft.com/office/drawing/2014/main" id="{18E9C3E1-EDD7-4EF9-8182-A0A815C5363F}"/>
              </a:ext>
            </a:extLst>
          </p:cNvPr>
          <p:cNvSpPr/>
          <p:nvPr/>
        </p:nvSpPr>
        <p:spPr>
          <a:xfrm>
            <a:off x="1219202" y="2120160"/>
            <a:ext cx="1892151" cy="619793"/>
          </a:xfrm>
          <a:prstGeom prst="rect">
            <a:avLst/>
          </a:prstGeom>
          <a:solidFill>
            <a:srgbClr val="F36821"/>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zh-TW" altLang="en-US" sz="1600" b="1">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正式工作環境</a:t>
            </a:r>
            <a:endPar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6" name="矩形 45">
            <a:extLst>
              <a:ext uri="{FF2B5EF4-FFF2-40B4-BE49-F238E27FC236}">
                <a16:creationId xmlns:a16="http://schemas.microsoft.com/office/drawing/2014/main" id="{7EF02A34-4123-4BDB-A890-99410296CF79}"/>
              </a:ext>
            </a:extLst>
          </p:cNvPr>
          <p:cNvSpPr/>
          <p:nvPr/>
        </p:nvSpPr>
        <p:spPr>
          <a:xfrm>
            <a:off x="3326238" y="2120158"/>
            <a:ext cx="1892151" cy="619793"/>
          </a:xfrm>
          <a:prstGeom prst="rect">
            <a:avLst/>
          </a:prstGeom>
          <a:solidFill>
            <a:srgbClr val="F36821"/>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zh-TW" altLang="en-US" sz="1600" b="1">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備份伺服器</a:t>
            </a:r>
            <a:endPar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6" name="文字方塊 5">
            <a:extLst>
              <a:ext uri="{FF2B5EF4-FFF2-40B4-BE49-F238E27FC236}">
                <a16:creationId xmlns:a16="http://schemas.microsoft.com/office/drawing/2014/main" id="{C19ADCAE-D5DA-42B3-818D-883D21E6DFE4}"/>
              </a:ext>
            </a:extLst>
          </p:cNvPr>
          <p:cNvSpPr txBox="1"/>
          <p:nvPr/>
        </p:nvSpPr>
        <p:spPr>
          <a:xfrm>
            <a:off x="2078996" y="3225249"/>
            <a:ext cx="2041092" cy="1077218"/>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32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SAN Fabric</a:t>
            </a:r>
          </a:p>
        </p:txBody>
      </p:sp>
      <p:cxnSp>
        <p:nvCxnSpPr>
          <p:cNvPr id="10" name="直線單箭頭接點 9">
            <a:extLst>
              <a:ext uri="{FF2B5EF4-FFF2-40B4-BE49-F238E27FC236}">
                <a16:creationId xmlns:a16="http://schemas.microsoft.com/office/drawing/2014/main" id="{8C04F442-1138-4EDB-B1F2-CBF9EBE7EA15}"/>
              </a:ext>
            </a:extLst>
          </p:cNvPr>
          <p:cNvCxnSpPr>
            <a:cxnSpLocks/>
          </p:cNvCxnSpPr>
          <p:nvPr/>
        </p:nvCxnSpPr>
        <p:spPr>
          <a:xfrm>
            <a:off x="2087188" y="2810889"/>
            <a:ext cx="0" cy="618675"/>
          </a:xfrm>
          <a:prstGeom prst="straightConnector1">
            <a:avLst/>
          </a:prstGeom>
          <a:ln w="38100">
            <a:solidFill>
              <a:srgbClr val="FF712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直線單箭頭接點 46">
            <a:extLst>
              <a:ext uri="{FF2B5EF4-FFF2-40B4-BE49-F238E27FC236}">
                <a16:creationId xmlns:a16="http://schemas.microsoft.com/office/drawing/2014/main" id="{E8F72DFB-3767-4414-A038-3F0FE96A3A9A}"/>
              </a:ext>
            </a:extLst>
          </p:cNvPr>
          <p:cNvCxnSpPr>
            <a:cxnSpLocks/>
          </p:cNvCxnSpPr>
          <p:nvPr/>
        </p:nvCxnSpPr>
        <p:spPr>
          <a:xfrm>
            <a:off x="4272313" y="2810889"/>
            <a:ext cx="0" cy="618675"/>
          </a:xfrm>
          <a:prstGeom prst="straightConnector1">
            <a:avLst/>
          </a:prstGeom>
          <a:ln w="38100">
            <a:solidFill>
              <a:srgbClr val="FF712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8" name="直線單箭頭接點 47">
            <a:extLst>
              <a:ext uri="{FF2B5EF4-FFF2-40B4-BE49-F238E27FC236}">
                <a16:creationId xmlns:a16="http://schemas.microsoft.com/office/drawing/2014/main" id="{A00F2C26-E4A7-4E01-8062-AF5124969547}"/>
              </a:ext>
            </a:extLst>
          </p:cNvPr>
          <p:cNvCxnSpPr>
            <a:cxnSpLocks/>
          </p:cNvCxnSpPr>
          <p:nvPr/>
        </p:nvCxnSpPr>
        <p:spPr>
          <a:xfrm>
            <a:off x="2087188" y="4076283"/>
            <a:ext cx="0" cy="618675"/>
          </a:xfrm>
          <a:prstGeom prst="straightConnector1">
            <a:avLst/>
          </a:prstGeom>
          <a:ln w="38100">
            <a:solidFill>
              <a:srgbClr val="FF712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直線單箭頭接點 48">
            <a:extLst>
              <a:ext uri="{FF2B5EF4-FFF2-40B4-BE49-F238E27FC236}">
                <a16:creationId xmlns:a16="http://schemas.microsoft.com/office/drawing/2014/main" id="{E58F5790-AC10-45F6-8DB8-E78CACC5DE86}"/>
              </a:ext>
            </a:extLst>
          </p:cNvPr>
          <p:cNvCxnSpPr>
            <a:cxnSpLocks/>
          </p:cNvCxnSpPr>
          <p:nvPr/>
        </p:nvCxnSpPr>
        <p:spPr>
          <a:xfrm>
            <a:off x="4272313" y="4076283"/>
            <a:ext cx="0" cy="618675"/>
          </a:xfrm>
          <a:prstGeom prst="straightConnector1">
            <a:avLst/>
          </a:prstGeom>
          <a:ln w="38100">
            <a:solidFill>
              <a:srgbClr val="FF712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矩形 50">
            <a:extLst>
              <a:ext uri="{FF2B5EF4-FFF2-40B4-BE49-F238E27FC236}">
                <a16:creationId xmlns:a16="http://schemas.microsoft.com/office/drawing/2014/main" id="{6D4D23F1-D4B1-4201-8412-149FBB5B12F3}"/>
              </a:ext>
            </a:extLst>
          </p:cNvPr>
          <p:cNvSpPr/>
          <p:nvPr/>
        </p:nvSpPr>
        <p:spPr>
          <a:xfrm>
            <a:off x="1668999" y="5102579"/>
            <a:ext cx="759175" cy="551987"/>
          </a:xfrm>
          <a:prstGeom prst="rect">
            <a:avLst/>
          </a:prstGeom>
          <a:solidFill>
            <a:srgbClr val="2D91A9"/>
          </a:solidFill>
          <a:ln>
            <a:noFill/>
          </a:ln>
          <a:effectLst>
            <a:outerShdw blurRad="152400" dist="215900" dir="16200000" sx="76000" sy="76000" rotWithShape="0">
              <a:prstClr val="black">
                <a:alpha val="27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LUN</a:t>
            </a:r>
            <a:endPar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52" name="矩形 51">
            <a:extLst>
              <a:ext uri="{FF2B5EF4-FFF2-40B4-BE49-F238E27FC236}">
                <a16:creationId xmlns:a16="http://schemas.microsoft.com/office/drawing/2014/main" id="{44DDE7D1-9EF7-4A7E-869A-2CB92A5594E8}"/>
              </a:ext>
            </a:extLst>
          </p:cNvPr>
          <p:cNvSpPr/>
          <p:nvPr/>
        </p:nvSpPr>
        <p:spPr>
          <a:xfrm>
            <a:off x="2855963" y="5102579"/>
            <a:ext cx="759175" cy="551987"/>
          </a:xfrm>
          <a:prstGeom prst="rect">
            <a:avLst/>
          </a:prstGeom>
          <a:solidFill>
            <a:srgbClr val="2D91A9"/>
          </a:solidFill>
          <a:ln>
            <a:noFill/>
          </a:ln>
          <a:effectLst>
            <a:outerShdw blurRad="152400" dist="215900" dir="16200000" sx="76000" sy="76000" rotWithShape="0">
              <a:prstClr val="black">
                <a:alpha val="27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LUN</a:t>
            </a:r>
            <a:endPar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53" name="矩形 52">
            <a:extLst>
              <a:ext uri="{FF2B5EF4-FFF2-40B4-BE49-F238E27FC236}">
                <a16:creationId xmlns:a16="http://schemas.microsoft.com/office/drawing/2014/main" id="{DA4E05D6-B8D9-45CE-A1A9-B6B68C65832B}"/>
              </a:ext>
            </a:extLst>
          </p:cNvPr>
          <p:cNvSpPr/>
          <p:nvPr/>
        </p:nvSpPr>
        <p:spPr>
          <a:xfrm>
            <a:off x="4042926" y="5102579"/>
            <a:ext cx="759175" cy="551987"/>
          </a:xfrm>
          <a:prstGeom prst="rect">
            <a:avLst/>
          </a:prstGeom>
          <a:solidFill>
            <a:srgbClr val="2D91A9"/>
          </a:solidFill>
          <a:ln>
            <a:noFill/>
          </a:ln>
          <a:effectLst>
            <a:outerShdw blurRad="152400" dist="215900" dir="16200000" sx="76000" sy="76000" rotWithShape="0">
              <a:prstClr val="black">
                <a:alpha val="27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LUN</a:t>
            </a:r>
            <a:endPar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59" name="矩形 58">
            <a:extLst>
              <a:ext uri="{FF2B5EF4-FFF2-40B4-BE49-F238E27FC236}">
                <a16:creationId xmlns:a16="http://schemas.microsoft.com/office/drawing/2014/main" id="{B9A0DBC8-55BF-429C-965E-B7D6C248A90C}"/>
              </a:ext>
            </a:extLst>
          </p:cNvPr>
          <p:cNvSpPr/>
          <p:nvPr/>
        </p:nvSpPr>
        <p:spPr>
          <a:xfrm>
            <a:off x="6278511" y="3051777"/>
            <a:ext cx="2475187" cy="1121433"/>
          </a:xfrm>
          <a:prstGeom prst="rect">
            <a:avLst/>
          </a:prstGeom>
          <a:solidFill>
            <a:srgbClr val="5EAAB0"/>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b="1">
                <a:solidFill>
                  <a:schemeClr val="tx1">
                    <a:lumMod val="95000"/>
                    <a:lumOff val="5000"/>
                  </a:schemeClr>
                </a:solidFill>
                <a:latin typeface="微軟正黑體" panose="020B0604030504040204" pitchFamily="34" charset="-120"/>
                <a:ea typeface="微軟正黑體" panose="020B0604030504040204" pitchFamily="34" charset="-120"/>
                <a:cs typeface="Arial" panose="020B0604020202020204" pitchFamily="34" charset="0"/>
              </a:rPr>
              <a:t>QNAP NAS</a:t>
            </a:r>
            <a:endParaRPr lang="en-US" altLang="zh-TW" sz="1600">
              <a:solidFill>
                <a:schemeClr val="tx1">
                  <a:lumMod val="95000"/>
                  <a:lumOff val="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61" name="矩形 60">
            <a:extLst>
              <a:ext uri="{FF2B5EF4-FFF2-40B4-BE49-F238E27FC236}">
                <a16:creationId xmlns:a16="http://schemas.microsoft.com/office/drawing/2014/main" id="{CDF6E365-0046-4CA5-8A60-CCCC2BDAF4F0}"/>
              </a:ext>
            </a:extLst>
          </p:cNvPr>
          <p:cNvSpPr/>
          <p:nvPr/>
        </p:nvSpPr>
        <p:spPr>
          <a:xfrm>
            <a:off x="6502006" y="3939435"/>
            <a:ext cx="759175" cy="551987"/>
          </a:xfrm>
          <a:prstGeom prst="rect">
            <a:avLst/>
          </a:prstGeom>
          <a:solidFill>
            <a:srgbClr val="2D91A9"/>
          </a:solidFill>
          <a:ln>
            <a:noFill/>
          </a:ln>
          <a:effectLst>
            <a:outerShdw blurRad="152400" dist="215900" dir="16200000" sx="76000" sy="76000" rotWithShape="0">
              <a:prstClr val="black">
                <a:alpha val="27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LUN</a:t>
            </a:r>
            <a:endPar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63" name="矩形 62">
            <a:extLst>
              <a:ext uri="{FF2B5EF4-FFF2-40B4-BE49-F238E27FC236}">
                <a16:creationId xmlns:a16="http://schemas.microsoft.com/office/drawing/2014/main" id="{7D23DD0E-A42D-42C3-A0F2-F93BFB720ACB}"/>
              </a:ext>
            </a:extLst>
          </p:cNvPr>
          <p:cNvSpPr/>
          <p:nvPr/>
        </p:nvSpPr>
        <p:spPr>
          <a:xfrm>
            <a:off x="7726311" y="3939435"/>
            <a:ext cx="759175" cy="551987"/>
          </a:xfrm>
          <a:prstGeom prst="rect">
            <a:avLst/>
          </a:prstGeom>
          <a:solidFill>
            <a:srgbClr val="2D91A9"/>
          </a:solidFill>
          <a:ln>
            <a:noFill/>
          </a:ln>
          <a:effectLst>
            <a:outerShdw blurRad="152400" dist="215900" dir="16200000" sx="76000" sy="76000" rotWithShape="0">
              <a:prstClr val="black">
                <a:alpha val="27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LUN</a:t>
            </a:r>
            <a:endPar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cxnSp>
        <p:nvCxnSpPr>
          <p:cNvPr id="64" name="直線單箭頭接點 63">
            <a:extLst>
              <a:ext uri="{FF2B5EF4-FFF2-40B4-BE49-F238E27FC236}">
                <a16:creationId xmlns:a16="http://schemas.microsoft.com/office/drawing/2014/main" id="{AA334C53-562D-4F7A-A481-91EC5F3385A5}"/>
              </a:ext>
            </a:extLst>
          </p:cNvPr>
          <p:cNvCxnSpPr>
            <a:cxnSpLocks/>
          </p:cNvCxnSpPr>
          <p:nvPr/>
        </p:nvCxnSpPr>
        <p:spPr>
          <a:xfrm flipH="1">
            <a:off x="4475515" y="3785164"/>
            <a:ext cx="1696720" cy="0"/>
          </a:xfrm>
          <a:prstGeom prst="straightConnector1">
            <a:avLst/>
          </a:prstGeom>
          <a:ln w="38100">
            <a:solidFill>
              <a:srgbClr val="FF712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3" name="文字方塊 72">
            <a:extLst>
              <a:ext uri="{FF2B5EF4-FFF2-40B4-BE49-F238E27FC236}">
                <a16:creationId xmlns:a16="http://schemas.microsoft.com/office/drawing/2014/main" id="{4A27B1DA-C525-4B23-93D6-EE1C1AA62401}"/>
              </a:ext>
            </a:extLst>
          </p:cNvPr>
          <p:cNvSpPr txBox="1"/>
          <p:nvPr/>
        </p:nvSpPr>
        <p:spPr>
          <a:xfrm>
            <a:off x="6250381" y="4819058"/>
            <a:ext cx="3126230" cy="1323439"/>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用於本地快照保護（</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LUN</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可通過</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iSCSI</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或</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FC</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訪問）</a:t>
            </a:r>
            <a:endPar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120648" indent="-120648">
              <a:buFont typeface="Arial" panose="020B0604020202020204" pitchFamily="34" charset="0"/>
              <a:buChar char="•"/>
            </a:pPr>
            <a:r>
              <a:rPr lang="en-US" altLang="zh-TW" sz="1600" err="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Qtier</a:t>
            </a:r>
            <a:endPar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120648" indent="-120648">
              <a:buFont typeface="Arial" panose="020B0604020202020204" pitchFamily="34" charset="0"/>
              <a:buChar char="•"/>
            </a:pPr>
            <a:r>
              <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SSD </a:t>
            </a:r>
            <a:r>
              <a:rPr lang="zh-TW" altLang="en-US"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快取</a:t>
            </a:r>
            <a:endPar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120648" indent="-120648">
              <a:buFont typeface="Arial" panose="020B0604020202020204" pitchFamily="34" charset="0"/>
              <a:buChar char="•"/>
            </a:pPr>
            <a:r>
              <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SSD</a:t>
            </a:r>
            <a:r>
              <a:rPr lang="zh-TW" altLang="en-US"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外掛預留空間</a:t>
            </a:r>
          </a:p>
        </p:txBody>
      </p:sp>
      <p:sp>
        <p:nvSpPr>
          <p:cNvPr id="75" name="矩形 74">
            <a:extLst>
              <a:ext uri="{FF2B5EF4-FFF2-40B4-BE49-F238E27FC236}">
                <a16:creationId xmlns:a16="http://schemas.microsoft.com/office/drawing/2014/main" id="{CD22ACDC-E050-4852-83C7-036532C90A42}"/>
              </a:ext>
            </a:extLst>
          </p:cNvPr>
          <p:cNvSpPr/>
          <p:nvPr/>
        </p:nvSpPr>
        <p:spPr>
          <a:xfrm>
            <a:off x="9853932" y="3051777"/>
            <a:ext cx="1655955" cy="1121433"/>
          </a:xfrm>
          <a:prstGeom prst="rect">
            <a:avLst/>
          </a:prstGeom>
          <a:solidFill>
            <a:srgbClr val="5EAAB0"/>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b="1">
                <a:solidFill>
                  <a:schemeClr val="tx1">
                    <a:lumMod val="95000"/>
                    <a:lumOff val="5000"/>
                  </a:schemeClr>
                </a:solidFill>
                <a:latin typeface="微軟正黑體" panose="020B0604030504040204" pitchFamily="34" charset="-120"/>
                <a:ea typeface="微軟正黑體" panose="020B0604030504040204" pitchFamily="34" charset="-120"/>
                <a:cs typeface="Arial" panose="020B0604020202020204" pitchFamily="34" charset="0"/>
              </a:rPr>
              <a:t>QNAP NAS</a:t>
            </a:r>
            <a:endParaRPr lang="en-US" altLang="zh-TW" sz="1600">
              <a:solidFill>
                <a:schemeClr val="tx1">
                  <a:lumMod val="95000"/>
                  <a:lumOff val="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76" name="矩形 75">
            <a:extLst>
              <a:ext uri="{FF2B5EF4-FFF2-40B4-BE49-F238E27FC236}">
                <a16:creationId xmlns:a16="http://schemas.microsoft.com/office/drawing/2014/main" id="{3C425445-FEF5-42D6-BDAF-7598218152ED}"/>
              </a:ext>
            </a:extLst>
          </p:cNvPr>
          <p:cNvSpPr/>
          <p:nvPr/>
        </p:nvSpPr>
        <p:spPr>
          <a:xfrm>
            <a:off x="6818929" y="2006505"/>
            <a:ext cx="1658300" cy="607684"/>
          </a:xfrm>
          <a:prstGeom prst="rect">
            <a:avLst/>
          </a:prstGeom>
          <a:solidFill>
            <a:srgbClr val="5EAAB0"/>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zh-TW" altLang="en-US" sz="1600" b="1">
                <a:solidFill>
                  <a:schemeClr val="tx1">
                    <a:lumMod val="95000"/>
                    <a:lumOff val="5000"/>
                  </a:schemeClr>
                </a:solidFill>
                <a:latin typeface="微軟正黑體" panose="020B0604030504040204" pitchFamily="34" charset="-120"/>
                <a:ea typeface="微軟正黑體" panose="020B0604030504040204" pitchFamily="34" charset="-120"/>
                <a:cs typeface="Arial" panose="020B0604020202020204" pitchFamily="34" charset="0"/>
              </a:rPr>
              <a:t>伺服器</a:t>
            </a:r>
            <a:endParaRPr lang="en-US" altLang="zh-TW" sz="1600">
              <a:solidFill>
                <a:schemeClr val="tx1">
                  <a:lumMod val="95000"/>
                  <a:lumOff val="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cxnSp>
        <p:nvCxnSpPr>
          <p:cNvPr id="77" name="直線單箭頭接點 76">
            <a:extLst>
              <a:ext uri="{FF2B5EF4-FFF2-40B4-BE49-F238E27FC236}">
                <a16:creationId xmlns:a16="http://schemas.microsoft.com/office/drawing/2014/main" id="{7EE9C418-1DA7-40D0-B498-699B578F866F}"/>
              </a:ext>
            </a:extLst>
          </p:cNvPr>
          <p:cNvCxnSpPr>
            <a:cxnSpLocks/>
          </p:cNvCxnSpPr>
          <p:nvPr/>
        </p:nvCxnSpPr>
        <p:spPr>
          <a:xfrm>
            <a:off x="7727501" y="2614188"/>
            <a:ext cx="0" cy="618675"/>
          </a:xfrm>
          <a:prstGeom prst="straightConnector1">
            <a:avLst/>
          </a:prstGeom>
          <a:ln w="38100">
            <a:solidFill>
              <a:srgbClr val="28DF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8" name="直線單箭頭接點 77">
            <a:extLst>
              <a:ext uri="{FF2B5EF4-FFF2-40B4-BE49-F238E27FC236}">
                <a16:creationId xmlns:a16="http://schemas.microsoft.com/office/drawing/2014/main" id="{4C0166EF-CEFE-446E-92E7-75E884D816F5}"/>
              </a:ext>
            </a:extLst>
          </p:cNvPr>
          <p:cNvCxnSpPr>
            <a:cxnSpLocks/>
          </p:cNvCxnSpPr>
          <p:nvPr/>
        </p:nvCxnSpPr>
        <p:spPr>
          <a:xfrm flipH="1">
            <a:off x="8816761" y="3612493"/>
            <a:ext cx="963115" cy="0"/>
          </a:xfrm>
          <a:prstGeom prst="straightConnector1">
            <a:avLst/>
          </a:prstGeom>
          <a:ln w="38100">
            <a:solidFill>
              <a:srgbClr val="28DFF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0" name="文字方塊 79">
            <a:extLst>
              <a:ext uri="{FF2B5EF4-FFF2-40B4-BE49-F238E27FC236}">
                <a16:creationId xmlns:a16="http://schemas.microsoft.com/office/drawing/2014/main" id="{6B7088BE-F9BF-4D52-AEFF-EE7237CB0B26}"/>
              </a:ext>
            </a:extLst>
          </p:cNvPr>
          <p:cNvSpPr txBox="1"/>
          <p:nvPr/>
        </p:nvSpPr>
        <p:spPr>
          <a:xfrm>
            <a:off x="9785701" y="4148782"/>
            <a:ext cx="1958147" cy="584775"/>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用於異地備份的快照副本</a:t>
            </a:r>
          </a:p>
        </p:txBody>
      </p:sp>
      <p:sp>
        <p:nvSpPr>
          <p:cNvPr id="83" name="文字方塊 82">
            <a:extLst>
              <a:ext uri="{FF2B5EF4-FFF2-40B4-BE49-F238E27FC236}">
                <a16:creationId xmlns:a16="http://schemas.microsoft.com/office/drawing/2014/main" id="{97BE2726-0159-48BA-82EE-DF3AA2687FBC}"/>
              </a:ext>
            </a:extLst>
          </p:cNvPr>
          <p:cNvSpPr txBox="1"/>
          <p:nvPr/>
        </p:nvSpPr>
        <p:spPr>
          <a:xfrm>
            <a:off x="8458551" y="2002569"/>
            <a:ext cx="1941807" cy="584775"/>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伺服器可以透過</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iSCSI</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取資料</a:t>
            </a:r>
          </a:p>
        </p:txBody>
      </p:sp>
      <p:grpSp>
        <p:nvGrpSpPr>
          <p:cNvPr id="92" name="群組 91">
            <a:extLst>
              <a:ext uri="{FF2B5EF4-FFF2-40B4-BE49-F238E27FC236}">
                <a16:creationId xmlns:a16="http://schemas.microsoft.com/office/drawing/2014/main" id="{4E06A8BE-A160-4153-98CC-F41C0B9216D6}"/>
              </a:ext>
            </a:extLst>
          </p:cNvPr>
          <p:cNvGrpSpPr/>
          <p:nvPr/>
        </p:nvGrpSpPr>
        <p:grpSpPr>
          <a:xfrm>
            <a:off x="10547196" y="2004207"/>
            <a:ext cx="1228612" cy="568570"/>
            <a:chOff x="7420886" y="4245528"/>
            <a:chExt cx="921460" cy="568570"/>
          </a:xfrm>
        </p:grpSpPr>
        <p:cxnSp>
          <p:nvCxnSpPr>
            <p:cNvPr id="85" name="直線單箭頭接點 84">
              <a:extLst>
                <a:ext uri="{FF2B5EF4-FFF2-40B4-BE49-F238E27FC236}">
                  <a16:creationId xmlns:a16="http://schemas.microsoft.com/office/drawing/2014/main" id="{0150FDCC-344A-4335-96E7-7125F5936C45}"/>
                </a:ext>
              </a:extLst>
            </p:cNvPr>
            <p:cNvCxnSpPr>
              <a:cxnSpLocks/>
            </p:cNvCxnSpPr>
            <p:nvPr/>
          </p:nvCxnSpPr>
          <p:spPr>
            <a:xfrm flipH="1">
              <a:off x="7420886" y="4384028"/>
              <a:ext cx="501296" cy="0"/>
            </a:xfrm>
            <a:prstGeom prst="straightConnector1">
              <a:avLst/>
            </a:prstGeom>
            <a:ln w="38100">
              <a:solidFill>
                <a:srgbClr val="FF712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6" name="直線單箭頭接點 85">
              <a:extLst>
                <a:ext uri="{FF2B5EF4-FFF2-40B4-BE49-F238E27FC236}">
                  <a16:creationId xmlns:a16="http://schemas.microsoft.com/office/drawing/2014/main" id="{85B9E981-2D58-43B1-90D1-E2B7413D164B}"/>
                </a:ext>
              </a:extLst>
            </p:cNvPr>
            <p:cNvCxnSpPr>
              <a:cxnSpLocks/>
            </p:cNvCxnSpPr>
            <p:nvPr/>
          </p:nvCxnSpPr>
          <p:spPr>
            <a:xfrm flipH="1">
              <a:off x="7420886" y="4601040"/>
              <a:ext cx="501296" cy="0"/>
            </a:xfrm>
            <a:prstGeom prst="straightConnector1">
              <a:avLst/>
            </a:prstGeom>
            <a:ln w="38100">
              <a:solidFill>
                <a:srgbClr val="28DFF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0" name="文字方塊 89">
              <a:extLst>
                <a:ext uri="{FF2B5EF4-FFF2-40B4-BE49-F238E27FC236}">
                  <a16:creationId xmlns:a16="http://schemas.microsoft.com/office/drawing/2014/main" id="{288D0EC3-5B6C-4685-9F9B-4401D65FBA16}"/>
                </a:ext>
              </a:extLst>
            </p:cNvPr>
            <p:cNvSpPr txBox="1"/>
            <p:nvPr/>
          </p:nvSpPr>
          <p:spPr>
            <a:xfrm>
              <a:off x="7878235" y="4245528"/>
              <a:ext cx="322445" cy="338554"/>
            </a:xfrm>
            <a:prstGeom prst="rect">
              <a:avLst/>
            </a:prstGeom>
            <a:noFill/>
          </p:spPr>
          <p:txBody>
            <a:bodyPr wrap="non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FC</a:t>
              </a:r>
              <a:endParaRPr lang="zh-TW" altLang="en-US" sz="1600">
                <a:solidFill>
                  <a:schemeClr val="accent3">
                    <a:lumMod val="40000"/>
                    <a:lumOff val="60000"/>
                  </a:schemeClr>
                </a:solidFill>
                <a:latin typeface="微軟正黑體" panose="020B0604030504040204" pitchFamily="34" charset="-120"/>
                <a:ea typeface="微軟正黑體" panose="020B0604030504040204" pitchFamily="34" charset="-120"/>
              </a:endParaRPr>
            </a:p>
          </p:txBody>
        </p:sp>
        <p:sp>
          <p:nvSpPr>
            <p:cNvPr id="91" name="文字方塊 90">
              <a:extLst>
                <a:ext uri="{FF2B5EF4-FFF2-40B4-BE49-F238E27FC236}">
                  <a16:creationId xmlns:a16="http://schemas.microsoft.com/office/drawing/2014/main" id="{AC82370A-4BC5-441D-9BAD-C67756544EF4}"/>
                </a:ext>
              </a:extLst>
            </p:cNvPr>
            <p:cNvSpPr txBox="1"/>
            <p:nvPr/>
          </p:nvSpPr>
          <p:spPr>
            <a:xfrm>
              <a:off x="7890058" y="4475544"/>
              <a:ext cx="452288" cy="338554"/>
            </a:xfrm>
            <a:prstGeom prst="rect">
              <a:avLst/>
            </a:prstGeom>
            <a:noFill/>
          </p:spPr>
          <p:txBody>
            <a:bodyPr wrap="non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16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LAN</a:t>
              </a:r>
              <a:endParaRPr lang="zh-TW" altLang="en-US" sz="1600">
                <a:solidFill>
                  <a:schemeClr val="accent3">
                    <a:lumMod val="40000"/>
                    <a:lumOff val="60000"/>
                  </a:schemeClr>
                </a:solidFill>
                <a:latin typeface="微軟正黑體" panose="020B0604030504040204" pitchFamily="34" charset="-120"/>
                <a:ea typeface="微軟正黑體" panose="020B0604030504040204" pitchFamily="34" charset="-120"/>
              </a:endParaRPr>
            </a:p>
          </p:txBody>
        </p:sp>
      </p:grpSp>
      <p:sp>
        <p:nvSpPr>
          <p:cNvPr id="3" name="標題 2">
            <a:extLst>
              <a:ext uri="{FF2B5EF4-FFF2-40B4-BE49-F238E27FC236}">
                <a16:creationId xmlns:a16="http://schemas.microsoft.com/office/drawing/2014/main" id="{22EDCD8F-CAF3-42D6-8827-CE41A94EA483}"/>
              </a:ext>
            </a:extLst>
          </p:cNvPr>
          <p:cNvSpPr>
            <a:spLocks noGrp="1"/>
          </p:cNvSpPr>
          <p:nvPr>
            <p:ph type="title"/>
          </p:nvPr>
        </p:nvSpPr>
        <p:spPr/>
        <p:txBody>
          <a:bodyPr/>
          <a:lstStyle/>
          <a:p>
            <a:r>
              <a:rPr lang="en-US" altLang="zh-TW"/>
              <a:t>iSCSI &amp; </a:t>
            </a:r>
            <a:r>
              <a:rPr lang="en-US" altLang="zh-TW" err="1"/>
              <a:t>Fibre</a:t>
            </a:r>
            <a:r>
              <a:rPr lang="en-US" altLang="zh-TW"/>
              <a:t> Channel </a:t>
            </a:r>
            <a:r>
              <a:rPr lang="zh-TW" altLang="en-US"/>
              <a:t>使用情境</a:t>
            </a:r>
          </a:p>
        </p:txBody>
      </p:sp>
    </p:spTree>
    <p:extLst>
      <p:ext uri="{BB962C8B-B14F-4D97-AF65-F5344CB8AC3E}">
        <p14:creationId xmlns:p14="http://schemas.microsoft.com/office/powerpoint/2010/main" val="1531642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AFD0AC43-D33F-4394-A68B-C1BFFF7C32AA}"/>
              </a:ext>
            </a:extLst>
          </p:cNvPr>
          <p:cNvPicPr>
            <a:picLocks noChangeAspect="1"/>
          </p:cNvPicPr>
          <p:nvPr/>
        </p:nvPicPr>
        <p:blipFill>
          <a:blip r:embed="rId2"/>
          <a:stretch>
            <a:fillRect/>
          </a:stretch>
        </p:blipFill>
        <p:spPr>
          <a:xfrm>
            <a:off x="4572368" y="2179319"/>
            <a:ext cx="7183226" cy="3088420"/>
          </a:xfrm>
          <a:prstGeom prst="rect">
            <a:avLst/>
          </a:prstGeom>
        </p:spPr>
      </p:pic>
      <p:graphicFrame>
        <p:nvGraphicFramePr>
          <p:cNvPr id="3" name="Table 1"/>
          <p:cNvGraphicFramePr>
            <a:graphicFrameLocks noGrp="1"/>
          </p:cNvGraphicFramePr>
          <p:nvPr>
            <p:extLst>
              <p:ext uri="{D42A27DB-BD31-4B8C-83A1-F6EECF244321}">
                <p14:modId xmlns:p14="http://schemas.microsoft.com/office/powerpoint/2010/main" val="3987875816"/>
              </p:ext>
            </p:extLst>
          </p:nvPr>
        </p:nvGraphicFramePr>
        <p:xfrm>
          <a:off x="816371" y="3880653"/>
          <a:ext cx="5279629" cy="2363460"/>
        </p:xfrm>
        <a:graphic>
          <a:graphicData uri="http://schemas.openxmlformats.org/drawingml/2006/table">
            <a:tbl>
              <a:tblPr firstRow="1" bandRow="1">
                <a:effectLst>
                  <a:outerShdw blurRad="292100" dist="139700" algn="l" rotWithShape="0">
                    <a:prstClr val="black">
                      <a:alpha val="40000"/>
                    </a:prstClr>
                  </a:outerShdw>
                </a:effectLst>
                <a:tableStyleId>{5C22544A-7EE6-4342-B048-85BDC9FD1C3A}</a:tableStyleId>
              </a:tblPr>
              <a:tblGrid>
                <a:gridCol w="2227044">
                  <a:extLst>
                    <a:ext uri="{9D8B030D-6E8A-4147-A177-3AD203B41FA5}">
                      <a16:colId xmlns:a16="http://schemas.microsoft.com/office/drawing/2014/main" val="20000"/>
                    </a:ext>
                  </a:extLst>
                </a:gridCol>
                <a:gridCol w="3052585">
                  <a:extLst>
                    <a:ext uri="{9D8B030D-6E8A-4147-A177-3AD203B41FA5}">
                      <a16:colId xmlns:a16="http://schemas.microsoft.com/office/drawing/2014/main" val="20001"/>
                    </a:ext>
                  </a:extLst>
                </a:gridCol>
              </a:tblGrid>
              <a:tr h="472692">
                <a:tc>
                  <a:txBody>
                    <a:bodyPr/>
                    <a:lstStyle/>
                    <a:p>
                      <a:pPr algn="ctr"/>
                      <a:r>
                        <a:rPr lang="en-US" sz="190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iSCSI</a:t>
                      </a:r>
                      <a:r>
                        <a:rPr lang="zh-TW" altLang="en-US" sz="190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功能</a:t>
                      </a:r>
                      <a:endParaRPr lang="en-US" sz="190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2E8C"/>
                    </a:solidFill>
                  </a:tcPr>
                </a:tc>
                <a:tc>
                  <a:txBody>
                    <a:bodyPr/>
                    <a:lstStyle/>
                    <a:p>
                      <a:pPr algn="ctr"/>
                      <a:r>
                        <a:rPr lang="en-US" sz="190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Fibre Channel</a:t>
                      </a:r>
                      <a:r>
                        <a:rPr lang="zh-TW" altLang="en-US" sz="190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功能</a:t>
                      </a:r>
                      <a:endParaRPr lang="en-US" sz="190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2E8C"/>
                    </a:solidFill>
                  </a:tcPr>
                </a:tc>
                <a:extLst>
                  <a:ext uri="{0D108BD9-81ED-4DB2-BD59-A6C34878D82A}">
                    <a16:rowId xmlns:a16="http://schemas.microsoft.com/office/drawing/2014/main" val="10000"/>
                  </a:ext>
                </a:extLst>
              </a:tr>
              <a:tr h="472692">
                <a:tc>
                  <a:txBody>
                    <a:bodyPr/>
                    <a:lstStyle/>
                    <a:p>
                      <a:pPr algn="ctr"/>
                      <a:r>
                        <a:rPr lang="en-US" sz="1600">
                          <a:latin typeface="微軟正黑體" panose="020B0604030504040204" pitchFamily="34" charset="-120"/>
                          <a:ea typeface="微軟正黑體" panose="020B0604030504040204" pitchFamily="34" charset="-120"/>
                          <a:cs typeface="Arial" panose="020B0604020202020204" pitchFamily="34" charset="0"/>
                        </a:rPr>
                        <a:t>iSCSI </a:t>
                      </a:r>
                      <a:r>
                        <a:rPr lang="zh-TW" altLang="en-US" sz="1600">
                          <a:latin typeface="微軟正黑體" panose="020B0604030504040204" pitchFamily="34" charset="-120"/>
                          <a:ea typeface="微軟正黑體" panose="020B0604030504040204" pitchFamily="34" charset="-120"/>
                          <a:cs typeface="Arial" panose="020B0604020202020204" pitchFamily="34" charset="0"/>
                        </a:rPr>
                        <a:t>目標</a:t>
                      </a:r>
                      <a:endParaRPr 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solidFill>
                      <a:prstDash val="solid"/>
                      <a:round/>
                      <a:headEnd type="none" w="med" len="med"/>
                      <a:tailEnd type="none" w="med" len="med"/>
                    </a:lnL>
                    <a:lnR w="6350" cap="flat" cmpd="sng" algn="ctr">
                      <a:solidFill>
                        <a:srgbClr val="FF6DA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FF6DAF"/>
                      </a:solidFill>
                      <a:prstDash val="solid"/>
                      <a:round/>
                      <a:headEnd type="none" w="med" len="med"/>
                      <a:tailEnd type="none" w="med" len="med"/>
                    </a:lnB>
                    <a:solidFill>
                      <a:schemeClr val="bg1">
                        <a:lumMod val="95000"/>
                      </a:schemeClr>
                    </a:solidFill>
                  </a:tcPr>
                </a:tc>
                <a:tc>
                  <a:txBody>
                    <a:bodyPr/>
                    <a:lstStyle/>
                    <a:p>
                      <a:pPr algn="ctr"/>
                      <a:r>
                        <a:rPr lang="en-US" sz="1600">
                          <a:latin typeface="微軟正黑體" panose="020B0604030504040204" pitchFamily="34" charset="-120"/>
                          <a:ea typeface="微軟正黑體" panose="020B0604030504040204" pitchFamily="34" charset="-120"/>
                          <a:cs typeface="Arial" panose="020B0604020202020204" pitchFamily="34" charset="0"/>
                        </a:rPr>
                        <a:t>FC </a:t>
                      </a:r>
                      <a:r>
                        <a:rPr lang="zh-TW" altLang="en-US" sz="1600">
                          <a:latin typeface="微軟正黑體" panose="020B0604030504040204" pitchFamily="34" charset="-120"/>
                          <a:ea typeface="微軟正黑體" panose="020B0604030504040204" pitchFamily="34" charset="-120"/>
                          <a:cs typeface="Arial" panose="020B0604020202020204" pitchFamily="34" charset="0"/>
                        </a:rPr>
                        <a:t>目標</a:t>
                      </a:r>
                      <a:r>
                        <a:rPr lang="en-US" sz="1600">
                          <a:latin typeface="微軟正黑體" panose="020B0604030504040204" pitchFamily="34" charset="-120"/>
                          <a:ea typeface="微軟正黑體" panose="020B0604030504040204" pitchFamily="34" charset="-120"/>
                          <a:cs typeface="Arial" panose="020B0604020202020204" pitchFamily="34" charset="0"/>
                        </a:rPr>
                        <a:t> (FC port)</a:t>
                      </a:r>
                    </a:p>
                  </a:txBody>
                  <a:tcPr marL="121920" marR="121920" marT="60960" marB="60960" anchor="ctr">
                    <a:lnL w="6350" cap="flat" cmpd="sng" algn="ctr">
                      <a:solidFill>
                        <a:srgbClr val="FF6DA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FF6DA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472692">
                <a:tc>
                  <a:txBody>
                    <a:bodyPr/>
                    <a:lstStyle/>
                    <a:p>
                      <a:pPr algn="ctr"/>
                      <a:r>
                        <a:rPr lang="en-US" sz="1600">
                          <a:latin typeface="微軟正黑體" panose="020B0604030504040204" pitchFamily="34" charset="-120"/>
                          <a:ea typeface="微軟正黑體" panose="020B0604030504040204" pitchFamily="34" charset="-120"/>
                          <a:cs typeface="Arial" panose="020B0604020202020204" pitchFamily="34" charset="0"/>
                        </a:rPr>
                        <a:t>LUN </a:t>
                      </a:r>
                      <a:r>
                        <a:rPr lang="zh-TW" altLang="en-US" sz="1600">
                          <a:latin typeface="微軟正黑體" panose="020B0604030504040204" pitchFamily="34" charset="-120"/>
                          <a:ea typeface="微軟正黑體" panose="020B0604030504040204" pitchFamily="34" charset="-120"/>
                          <a:cs typeface="Arial" panose="020B0604020202020204" pitchFamily="34" charset="0"/>
                        </a:rPr>
                        <a:t>遮罩</a:t>
                      </a:r>
                      <a:endParaRPr 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solidFill>
                      <a:prstDash val="solid"/>
                      <a:round/>
                      <a:headEnd type="none" w="med" len="med"/>
                      <a:tailEnd type="none" w="med" len="med"/>
                    </a:lnL>
                    <a:lnR w="6350" cap="flat" cmpd="sng" algn="ctr">
                      <a:solidFill>
                        <a:srgbClr val="FF6DAF"/>
                      </a:solidFill>
                      <a:prstDash val="solid"/>
                      <a:round/>
                      <a:headEnd type="none" w="med" len="med"/>
                      <a:tailEnd type="none" w="med" len="med"/>
                    </a:lnR>
                    <a:lnT w="6350" cap="flat" cmpd="sng" algn="ctr">
                      <a:solidFill>
                        <a:srgbClr val="FF6DAF"/>
                      </a:solidFill>
                      <a:prstDash val="solid"/>
                      <a:round/>
                      <a:headEnd type="none" w="med" len="med"/>
                      <a:tailEnd type="none" w="med" len="med"/>
                    </a:lnT>
                    <a:lnB w="6350" cap="flat" cmpd="sng" algn="ctr">
                      <a:solidFill>
                        <a:srgbClr val="FF6DAF"/>
                      </a:solidFill>
                      <a:prstDash val="solid"/>
                      <a:round/>
                      <a:headEnd type="none" w="med" len="med"/>
                      <a:tailEnd type="none" w="med" len="med"/>
                    </a:lnB>
                    <a:solidFill>
                      <a:schemeClr val="bg1">
                        <a:lumMod val="75000"/>
                      </a:schemeClr>
                    </a:solidFill>
                  </a:tcPr>
                </a:tc>
                <a:tc>
                  <a:txBody>
                    <a:bodyPr/>
                    <a:lstStyle/>
                    <a:p>
                      <a:pPr algn="ctr"/>
                      <a:r>
                        <a:rPr lang="en-US" sz="1600">
                          <a:latin typeface="微軟正黑體" panose="020B0604030504040204" pitchFamily="34" charset="-120"/>
                          <a:ea typeface="微軟正黑體" panose="020B0604030504040204" pitchFamily="34" charset="-120"/>
                          <a:cs typeface="Arial" panose="020B0604020202020204" pitchFamily="34" charset="0"/>
                        </a:rPr>
                        <a:t>LUN</a:t>
                      </a:r>
                      <a:r>
                        <a:rPr lang="zh-TW" altLang="en-US" sz="1600">
                          <a:latin typeface="微軟正黑體" panose="020B0604030504040204" pitchFamily="34" charset="-120"/>
                          <a:ea typeface="微軟正黑體" panose="020B0604030504040204" pitchFamily="34" charset="-120"/>
                          <a:cs typeface="Arial" panose="020B0604020202020204" pitchFamily="34" charset="0"/>
                        </a:rPr>
                        <a:t>遮罩</a:t>
                      </a:r>
                      <a:endParaRPr 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6350" cap="flat" cmpd="sng" algn="ctr">
                      <a:solidFill>
                        <a:srgbClr val="FF6DA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FF6DAF"/>
                      </a:solidFill>
                      <a:prstDash val="solid"/>
                      <a:round/>
                      <a:headEnd type="none" w="med" len="med"/>
                      <a:tailEnd type="none" w="med" len="med"/>
                    </a:lnT>
                    <a:lnB w="6350" cap="flat" cmpd="sng" algn="ctr">
                      <a:solidFill>
                        <a:srgbClr val="FF6DAF"/>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2"/>
                  </a:ext>
                </a:extLst>
              </a:tr>
              <a:tr h="472692">
                <a:tc>
                  <a:txBody>
                    <a:bodyPr/>
                    <a:lstStyle/>
                    <a:p>
                      <a:pPr algn="ctr"/>
                      <a:r>
                        <a:rPr lang="en-US" sz="1600">
                          <a:latin typeface="微軟正黑體" panose="020B0604030504040204" pitchFamily="34" charset="-120"/>
                          <a:ea typeface="微軟正黑體" panose="020B0604030504040204" pitchFamily="34" charset="-120"/>
                          <a:cs typeface="Arial" panose="020B0604020202020204" pitchFamily="34" charset="0"/>
                        </a:rPr>
                        <a:t>Target ACL</a:t>
                      </a:r>
                    </a:p>
                  </a:txBody>
                  <a:tcPr marL="121920" marR="121920" marT="60960" marB="60960" anchor="ctr">
                    <a:lnL w="9525" cap="flat" cmpd="sng" algn="ctr">
                      <a:solidFill>
                        <a:schemeClr val="bg1"/>
                      </a:solidFill>
                      <a:prstDash val="solid"/>
                      <a:round/>
                      <a:headEnd type="none" w="med" len="med"/>
                      <a:tailEnd type="none" w="med" len="med"/>
                    </a:lnL>
                    <a:lnR w="6350" cap="flat" cmpd="sng" algn="ctr">
                      <a:solidFill>
                        <a:srgbClr val="FF6DAF"/>
                      </a:solidFill>
                      <a:prstDash val="solid"/>
                      <a:round/>
                      <a:headEnd type="none" w="med" len="med"/>
                      <a:tailEnd type="none" w="med" len="med"/>
                    </a:lnR>
                    <a:lnT w="6350" cap="flat" cmpd="sng" algn="ctr">
                      <a:solidFill>
                        <a:srgbClr val="FF6DAF"/>
                      </a:solidFill>
                      <a:prstDash val="solid"/>
                      <a:round/>
                      <a:headEnd type="none" w="med" len="med"/>
                      <a:tailEnd type="none" w="med" len="med"/>
                    </a:lnT>
                    <a:lnB w="6350" cap="flat" cmpd="sng" algn="ctr">
                      <a:solidFill>
                        <a:srgbClr val="FF6DAF"/>
                      </a:solidFill>
                      <a:prstDash val="solid"/>
                      <a:round/>
                      <a:headEnd type="none" w="med" len="med"/>
                      <a:tailEnd type="none" w="med" len="med"/>
                    </a:lnB>
                    <a:solidFill>
                      <a:schemeClr val="bg1">
                        <a:lumMod val="95000"/>
                      </a:schemeClr>
                    </a:solidFill>
                  </a:tcPr>
                </a:tc>
                <a:tc>
                  <a:txBody>
                    <a:bodyPr/>
                    <a:lstStyle/>
                    <a:p>
                      <a:pPr algn="ctr"/>
                      <a:r>
                        <a:rPr lang="en-US" sz="1600">
                          <a:latin typeface="微軟正黑體" panose="020B0604030504040204" pitchFamily="34" charset="-120"/>
                          <a:ea typeface="微軟正黑體" panose="020B0604030504040204" pitchFamily="34" charset="-120"/>
                          <a:cs typeface="Arial" panose="020B0604020202020204" pitchFamily="34" charset="0"/>
                        </a:rPr>
                        <a:t>FC</a:t>
                      </a:r>
                      <a:r>
                        <a:rPr lang="en-US" sz="1600" baseline="0">
                          <a:latin typeface="微軟正黑體" panose="020B0604030504040204" pitchFamily="34" charset="-120"/>
                          <a:ea typeface="微軟正黑體" panose="020B0604030504040204" pitchFamily="34" charset="-120"/>
                          <a:cs typeface="Arial" panose="020B0604020202020204" pitchFamily="34" charset="0"/>
                        </a:rPr>
                        <a:t> Port Binding</a:t>
                      </a:r>
                      <a:endParaRPr 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6350" cap="flat" cmpd="sng" algn="ctr">
                      <a:solidFill>
                        <a:srgbClr val="FF6DA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FF6DAF"/>
                      </a:solidFill>
                      <a:prstDash val="solid"/>
                      <a:round/>
                      <a:headEnd type="none" w="med" len="med"/>
                      <a:tailEnd type="none" w="med" len="med"/>
                    </a:lnT>
                    <a:lnB w="6350" cap="flat" cmpd="sng" algn="ctr">
                      <a:solidFill>
                        <a:srgbClr val="FF6DA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472692">
                <a:tc>
                  <a:txBody>
                    <a:bodyPr/>
                    <a:lstStyle/>
                    <a:p>
                      <a:pPr algn="ctr"/>
                      <a:r>
                        <a:rPr lang="zh-TW" altLang="en-US" sz="1600">
                          <a:latin typeface="微軟正黑體" panose="020B0604030504040204" pitchFamily="34" charset="-120"/>
                          <a:ea typeface="微軟正黑體" panose="020B0604030504040204" pitchFamily="34" charset="-120"/>
                          <a:cs typeface="Arial" panose="020B0604020202020204" pitchFamily="34" charset="0"/>
                        </a:rPr>
                        <a:t>多重路徑</a:t>
                      </a:r>
                      <a:endParaRPr 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solidFill>
                      <a:prstDash val="solid"/>
                      <a:round/>
                      <a:headEnd type="none" w="med" len="med"/>
                      <a:tailEnd type="none" w="med" len="med"/>
                    </a:lnL>
                    <a:lnR w="6350" cap="flat" cmpd="sng" algn="ctr">
                      <a:solidFill>
                        <a:srgbClr val="FF6DAF"/>
                      </a:solidFill>
                      <a:prstDash val="solid"/>
                      <a:round/>
                      <a:headEnd type="none" w="med" len="med"/>
                      <a:tailEnd type="none" w="med" len="med"/>
                    </a:lnR>
                    <a:lnT w="6350" cap="flat" cmpd="sng" algn="ctr">
                      <a:solidFill>
                        <a:srgbClr val="FF6DA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r>
                        <a:rPr lang="zh-TW" altLang="en-US" sz="1600">
                          <a:latin typeface="微軟正黑體" panose="020B0604030504040204" pitchFamily="34" charset="-120"/>
                          <a:ea typeface="微軟正黑體" panose="020B0604030504040204" pitchFamily="34" charset="-120"/>
                          <a:cs typeface="Arial" panose="020B0604020202020204" pitchFamily="34" charset="0"/>
                        </a:rPr>
                        <a:t>多重路徑</a:t>
                      </a:r>
                      <a:endParaRPr 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6350" cap="flat" cmpd="sng" algn="ctr">
                      <a:solidFill>
                        <a:srgbClr val="FF6DA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FF6DA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4"/>
                  </a:ext>
                </a:extLst>
              </a:tr>
            </a:tbl>
          </a:graphicData>
        </a:graphic>
      </p:graphicFrame>
      <p:sp>
        <p:nvSpPr>
          <p:cNvPr id="7" name="標題 6">
            <a:extLst>
              <a:ext uri="{FF2B5EF4-FFF2-40B4-BE49-F238E27FC236}">
                <a16:creationId xmlns:a16="http://schemas.microsoft.com/office/drawing/2014/main" id="{D557BF1F-5739-4A8E-826A-AA729CC5CA75}"/>
              </a:ext>
            </a:extLst>
          </p:cNvPr>
          <p:cNvSpPr>
            <a:spLocks noGrp="1"/>
          </p:cNvSpPr>
          <p:nvPr>
            <p:ph type="title"/>
          </p:nvPr>
        </p:nvSpPr>
        <p:spPr/>
        <p:txBody>
          <a:bodyPr/>
          <a:lstStyle/>
          <a:p>
            <a:r>
              <a:rPr lang="en-US" altLang="zh-TW"/>
              <a:t>iSCSI &amp; </a:t>
            </a:r>
            <a:r>
              <a:rPr lang="en-US" altLang="zh-TW" err="1"/>
              <a:t>Fibre</a:t>
            </a:r>
            <a:r>
              <a:rPr lang="en-US" altLang="zh-TW"/>
              <a:t> Channel</a:t>
            </a:r>
            <a:r>
              <a:rPr lang="zh-TW" altLang="en-US"/>
              <a:t> 管理功能</a:t>
            </a:r>
          </a:p>
        </p:txBody>
      </p:sp>
      <p:sp>
        <p:nvSpPr>
          <p:cNvPr id="6" name="文字方塊 5">
            <a:extLst>
              <a:ext uri="{FF2B5EF4-FFF2-40B4-BE49-F238E27FC236}">
                <a16:creationId xmlns:a16="http://schemas.microsoft.com/office/drawing/2014/main" id="{3BD788FE-F5A0-4134-BBCC-F8125EB4A6D7}"/>
              </a:ext>
            </a:extLst>
          </p:cNvPr>
          <p:cNvSpPr txBox="1"/>
          <p:nvPr/>
        </p:nvSpPr>
        <p:spPr>
          <a:xfrm>
            <a:off x="802182" y="2107988"/>
            <a:ext cx="3787825" cy="1333570"/>
          </a:xfrm>
          <a:prstGeom prst="rect">
            <a:avLst/>
          </a:prstGeom>
          <a:noFill/>
        </p:spPr>
        <p:txBody>
          <a:bodyPr wrap="square" rtlCol="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fontAlgn="base">
              <a:spcBef>
                <a:spcPts val="600"/>
              </a:spcBef>
            </a:pPr>
            <a:r>
              <a:rPr kumimoji="1" lang="zh-TW" altLang="en-US" sz="2800" b="1">
                <a:solidFill>
                  <a:srgbClr val="FF2E8C"/>
                </a:solidFill>
                <a:latin typeface="微軟正黑體" panose="020B0604030504040204" pitchFamily="34" charset="-120"/>
                <a:ea typeface="微軟正黑體" panose="020B0604030504040204" pitchFamily="34" charset="-120"/>
                <a:cs typeface="Arial" panose="020B0604020202020204" pitchFamily="34" charset="0"/>
              </a:rPr>
              <a:t>新功能</a:t>
            </a:r>
            <a:r>
              <a:rPr kumimoji="1" lang="en-US" altLang="zh-TW" sz="2800" b="1">
                <a:solidFill>
                  <a:srgbClr val="FF2E8C"/>
                </a:solidFill>
                <a:latin typeface="微軟正黑體" panose="020B0604030504040204" pitchFamily="34" charset="-120"/>
                <a:ea typeface="微軟正黑體" panose="020B0604030504040204" pitchFamily="34" charset="-120"/>
                <a:cs typeface="Arial" panose="020B0604020202020204" pitchFamily="34" charset="0"/>
              </a:rPr>
              <a:t>:</a:t>
            </a:r>
          </a:p>
          <a:p>
            <a:pPr marL="241294" indent="-241294" fontAlgn="base">
              <a:spcBef>
                <a:spcPts val="600"/>
              </a:spcBef>
              <a:buFont typeface="Arial" panose="020B0604020202020204" pitchFamily="34" charset="0"/>
              <a:buChar char="•"/>
            </a:pPr>
            <a:r>
              <a:rPr kumimoji="1"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LUN </a:t>
            </a:r>
            <a:r>
              <a:rPr kumimoji="1" lang="zh-TW" altLang="en-US"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對應到</a:t>
            </a:r>
            <a:r>
              <a:rPr kumimoji="1"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iSCSI or FC</a:t>
            </a:r>
          </a:p>
          <a:p>
            <a:pPr marL="241294" indent="-241294" fontAlgn="base">
              <a:spcBef>
                <a:spcPts val="600"/>
              </a:spcBef>
              <a:buFont typeface="Arial" panose="020B0604020202020204" pitchFamily="34" charset="0"/>
              <a:buChar char="•"/>
            </a:pPr>
            <a:r>
              <a:rPr kumimoji="1"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FC WWPN </a:t>
            </a:r>
            <a:r>
              <a:rPr kumimoji="1" lang="zh-TW" altLang="en-US"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別名</a:t>
            </a:r>
            <a:endParaRPr kumimoji="1"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571904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B490AC4A-26A7-4B70-B737-42D2E7432848}"/>
              </a:ext>
            </a:extLst>
          </p:cNvPr>
          <p:cNvSpPr/>
          <p:nvPr/>
        </p:nvSpPr>
        <p:spPr>
          <a:xfrm>
            <a:off x="8265685" y="5367763"/>
            <a:ext cx="2060728" cy="658084"/>
          </a:xfrm>
          <a:prstGeom prst="rect">
            <a:avLst/>
          </a:prstGeom>
          <a:solidFill>
            <a:schemeClr val="bg1">
              <a:lumMod val="85000"/>
            </a:schemeClr>
          </a:solidFill>
          <a:ln>
            <a:noFill/>
          </a:ln>
          <a:effectLst>
            <a:outerShdw blurRad="50800" dist="127000" algn="l" rotWithShape="0">
              <a:prstClr val="black">
                <a:alpha val="23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1867">
                <a:latin typeface="Arial" panose="020B0604020202020204" pitchFamily="34" charset="0"/>
                <a:cs typeface="Arial" panose="020B0604020202020204" pitchFamily="34" charset="0"/>
              </a:rPr>
              <a:t>FC</a:t>
            </a:r>
            <a:endParaRPr lang="zh-TW" altLang="en-US" sz="1867">
              <a:latin typeface="Arial" panose="020B0604020202020204" pitchFamily="34" charset="0"/>
              <a:cs typeface="Arial" panose="020B0604020202020204" pitchFamily="34" charset="0"/>
            </a:endParaRPr>
          </a:p>
        </p:txBody>
      </p:sp>
      <p:sp>
        <p:nvSpPr>
          <p:cNvPr id="4" name="箭號: 向下 3">
            <a:extLst>
              <a:ext uri="{FF2B5EF4-FFF2-40B4-BE49-F238E27FC236}">
                <a16:creationId xmlns:a16="http://schemas.microsoft.com/office/drawing/2014/main" id="{6D06876F-398A-4B99-BD17-96C8B978F5BC}"/>
              </a:ext>
            </a:extLst>
          </p:cNvPr>
          <p:cNvSpPr/>
          <p:nvPr/>
        </p:nvSpPr>
        <p:spPr>
          <a:xfrm>
            <a:off x="9051509" y="3951890"/>
            <a:ext cx="489081" cy="1497724"/>
          </a:xfrm>
          <a:prstGeom prst="downArrow">
            <a:avLst>
              <a:gd name="adj1" fmla="val 55376"/>
              <a:gd name="adj2" fmla="val 62348"/>
            </a:avLst>
          </a:prstGeom>
          <a:gradFill>
            <a:gsLst>
              <a:gs pos="20000">
                <a:srgbClr val="7D69AE"/>
              </a:gs>
              <a:gs pos="0">
                <a:srgbClr val="473969"/>
              </a:gs>
              <a:gs pos="100000">
                <a:srgbClr val="9966FF"/>
              </a:gs>
            </a:gsLst>
            <a:lin ang="5400000" scaled="1"/>
          </a:gradFill>
          <a:ln>
            <a:noFill/>
          </a:ln>
          <a:effectLst>
            <a:outerShdw blurRad="50800" dist="63500" algn="tl" rotWithShape="0">
              <a:prstClr val="black">
                <a:alpha val="6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5" name="文字方塊 4">
            <a:extLst>
              <a:ext uri="{FF2B5EF4-FFF2-40B4-BE49-F238E27FC236}">
                <a16:creationId xmlns:a16="http://schemas.microsoft.com/office/drawing/2014/main" id="{AFD7FAB9-F81E-43B9-8859-925876AC24A5}"/>
              </a:ext>
            </a:extLst>
          </p:cNvPr>
          <p:cNvSpPr txBox="1"/>
          <p:nvPr/>
        </p:nvSpPr>
        <p:spPr>
          <a:xfrm>
            <a:off x="892420" y="2071192"/>
            <a:ext cx="4096676" cy="2143920"/>
          </a:xfrm>
          <a:prstGeom prst="rect">
            <a:avLst/>
          </a:prstGeom>
          <a:noFill/>
        </p:spPr>
        <p:txBody>
          <a:bodyPr wrap="square" rtlCol="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fontAlgn="base">
              <a:spcBef>
                <a:spcPts val="1200"/>
              </a:spcBef>
            </a:pPr>
            <a:r>
              <a:rPr kumimoji="1" lang="zh-TW" altLang="en-US" sz="2800" b="1">
                <a:solidFill>
                  <a:srgbClr val="FF2E8C"/>
                </a:solidFill>
                <a:latin typeface="微軟正黑體" panose="020B0604030504040204" pitchFamily="34" charset="-120"/>
                <a:ea typeface="微軟正黑體" panose="020B0604030504040204" pitchFamily="34" charset="-120"/>
                <a:cs typeface="Arial" panose="020B0604020202020204" pitchFamily="34" charset="0"/>
              </a:rPr>
              <a:t>重點提示</a:t>
            </a:r>
            <a:r>
              <a:rPr kumimoji="1" lang="en-US" altLang="zh-TW" sz="2800" b="1">
                <a:solidFill>
                  <a:srgbClr val="FF2E8C"/>
                </a:solidFill>
                <a:latin typeface="微軟正黑體" panose="020B0604030504040204" pitchFamily="34" charset="-120"/>
                <a:ea typeface="微軟正黑體" panose="020B0604030504040204" pitchFamily="34" charset="-120"/>
                <a:cs typeface="Arial" panose="020B0604020202020204" pitchFamily="34" charset="0"/>
              </a:rPr>
              <a:t>:</a:t>
            </a:r>
          </a:p>
          <a:p>
            <a:pPr marL="241294" indent="-241294" fontAlgn="base">
              <a:spcBef>
                <a:spcPts val="1200"/>
              </a:spcBef>
              <a:buFont typeface="Arial" panose="020B0604020202020204" pitchFamily="34" charset="0"/>
              <a:buChar char="•"/>
            </a:pPr>
            <a:r>
              <a:rPr kumimoji="1"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iSCSI </a:t>
            </a:r>
            <a:r>
              <a:rPr kumimoji="1" lang="zh-TW" altLang="en-US"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通過乙太網路需要通過的層較多</a:t>
            </a:r>
            <a:endParaRPr kumimoji="1"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241294" indent="-241294" fontAlgn="base">
              <a:spcBef>
                <a:spcPts val="1200"/>
              </a:spcBef>
              <a:buFont typeface="Arial" panose="020B0604020202020204" pitchFamily="34" charset="0"/>
              <a:buChar char="•"/>
            </a:pPr>
            <a:r>
              <a:rPr kumimoji="1" lang="en-US" altLang="zh-TW" sz="2133" err="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Fibre</a:t>
            </a:r>
            <a:r>
              <a:rPr kumimoji="1"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Channel </a:t>
            </a:r>
            <a:r>
              <a:rPr kumimoji="1" lang="zh-TW" altLang="en-US"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從實體層到</a:t>
            </a:r>
            <a:r>
              <a:rPr kumimoji="1"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SCSI</a:t>
            </a:r>
            <a:r>
              <a:rPr kumimoji="1" lang="zh-TW" altLang="en-US"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層所需的層較少</a:t>
            </a:r>
            <a:endParaRPr kumimoji="1"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3" name="矩形 2">
            <a:extLst>
              <a:ext uri="{FF2B5EF4-FFF2-40B4-BE49-F238E27FC236}">
                <a16:creationId xmlns:a16="http://schemas.microsoft.com/office/drawing/2014/main" id="{7BDE382E-946F-4BB6-840C-B9E7C92D048F}"/>
              </a:ext>
            </a:extLst>
          </p:cNvPr>
          <p:cNvSpPr/>
          <p:nvPr/>
        </p:nvSpPr>
        <p:spPr>
          <a:xfrm>
            <a:off x="5728138" y="2078262"/>
            <a:ext cx="4598276" cy="658084"/>
          </a:xfrm>
          <a:prstGeom prst="rect">
            <a:avLst/>
          </a:prstGeom>
          <a:solidFill>
            <a:srgbClr val="9966FF"/>
          </a:solidFill>
          <a:ln>
            <a:noFill/>
          </a:ln>
          <a:effectLst>
            <a:outerShdw blurRad="165100" dist="127000" algn="l" rotWithShape="0">
              <a:prstClr val="black">
                <a:alpha val="23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1867">
                <a:latin typeface="Arial" panose="020B0604020202020204" pitchFamily="34" charset="0"/>
                <a:cs typeface="Arial" panose="020B0604020202020204" pitchFamily="34" charset="0"/>
              </a:rPr>
              <a:t>Operating System/Application</a:t>
            </a:r>
            <a:endParaRPr lang="zh-TW" altLang="en-US" sz="1867">
              <a:latin typeface="Arial" panose="020B0604020202020204" pitchFamily="34" charset="0"/>
              <a:cs typeface="Arial" panose="020B0604020202020204" pitchFamily="34" charset="0"/>
            </a:endParaRPr>
          </a:p>
        </p:txBody>
      </p:sp>
      <p:sp>
        <p:nvSpPr>
          <p:cNvPr id="7" name="矩形 6">
            <a:extLst>
              <a:ext uri="{FF2B5EF4-FFF2-40B4-BE49-F238E27FC236}">
                <a16:creationId xmlns:a16="http://schemas.microsoft.com/office/drawing/2014/main" id="{033225BA-7D5C-48E6-97FE-D940DE41194E}"/>
              </a:ext>
            </a:extLst>
          </p:cNvPr>
          <p:cNvSpPr/>
          <p:nvPr/>
        </p:nvSpPr>
        <p:spPr>
          <a:xfrm>
            <a:off x="5728138" y="2741601"/>
            <a:ext cx="4598276" cy="658084"/>
          </a:xfrm>
          <a:prstGeom prst="rect">
            <a:avLst/>
          </a:prstGeom>
          <a:solidFill>
            <a:srgbClr val="07DAB2"/>
          </a:solidFill>
          <a:ln>
            <a:noFill/>
          </a:ln>
          <a:effectLst>
            <a:outerShdw blurRad="165100" dist="127000" algn="l" rotWithShape="0">
              <a:prstClr val="black">
                <a:alpha val="23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1867">
                <a:solidFill>
                  <a:schemeClr val="tx1">
                    <a:lumMod val="85000"/>
                    <a:lumOff val="15000"/>
                  </a:schemeClr>
                </a:solidFill>
                <a:latin typeface="Arial" panose="020B0604020202020204" pitchFamily="34" charset="0"/>
                <a:cs typeface="Arial" panose="020B0604020202020204" pitchFamily="34" charset="0"/>
              </a:rPr>
              <a:t>SCSI Layer</a:t>
            </a:r>
            <a:endParaRPr lang="zh-TW" altLang="en-US" sz="1867">
              <a:solidFill>
                <a:schemeClr val="tx1">
                  <a:lumMod val="85000"/>
                  <a:lumOff val="15000"/>
                </a:schemeClr>
              </a:solidFill>
              <a:latin typeface="Arial" panose="020B0604020202020204" pitchFamily="34" charset="0"/>
              <a:cs typeface="Arial" panose="020B0604020202020204" pitchFamily="34" charset="0"/>
            </a:endParaRPr>
          </a:p>
        </p:txBody>
      </p:sp>
      <p:sp>
        <p:nvSpPr>
          <p:cNvPr id="8" name="矩形 7">
            <a:extLst>
              <a:ext uri="{FF2B5EF4-FFF2-40B4-BE49-F238E27FC236}">
                <a16:creationId xmlns:a16="http://schemas.microsoft.com/office/drawing/2014/main" id="{6D28D16F-0C80-4641-8F18-9C4F4E60B6E1}"/>
              </a:ext>
            </a:extLst>
          </p:cNvPr>
          <p:cNvSpPr/>
          <p:nvPr/>
        </p:nvSpPr>
        <p:spPr>
          <a:xfrm>
            <a:off x="5728137" y="3403087"/>
            <a:ext cx="2060728" cy="658084"/>
          </a:xfrm>
          <a:prstGeom prst="rect">
            <a:avLst/>
          </a:prstGeom>
          <a:solidFill>
            <a:srgbClr val="AF3F7A"/>
          </a:solidFill>
          <a:ln>
            <a:noFill/>
          </a:ln>
          <a:effectLst>
            <a:outerShdw blurRad="165100" dist="127000" algn="l" rotWithShape="0">
              <a:prstClr val="black">
                <a:alpha val="23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1867">
                <a:latin typeface="Arial" panose="020B0604020202020204" pitchFamily="34" charset="0"/>
                <a:cs typeface="Arial" panose="020B0604020202020204" pitchFamily="34" charset="0"/>
              </a:rPr>
              <a:t>SCSI Layer</a:t>
            </a:r>
            <a:endParaRPr lang="zh-TW" altLang="en-US" sz="1867">
              <a:latin typeface="Arial" panose="020B0604020202020204" pitchFamily="34" charset="0"/>
              <a:cs typeface="Arial" panose="020B0604020202020204" pitchFamily="34" charset="0"/>
            </a:endParaRPr>
          </a:p>
        </p:txBody>
      </p:sp>
      <p:sp>
        <p:nvSpPr>
          <p:cNvPr id="9" name="矩形 8">
            <a:extLst>
              <a:ext uri="{FF2B5EF4-FFF2-40B4-BE49-F238E27FC236}">
                <a16:creationId xmlns:a16="http://schemas.microsoft.com/office/drawing/2014/main" id="{75860B45-5ACB-4BAA-AE3D-76F7B8E35320}"/>
              </a:ext>
            </a:extLst>
          </p:cNvPr>
          <p:cNvSpPr/>
          <p:nvPr/>
        </p:nvSpPr>
        <p:spPr>
          <a:xfrm>
            <a:off x="5728137" y="4064574"/>
            <a:ext cx="2060728" cy="658084"/>
          </a:xfrm>
          <a:prstGeom prst="rect">
            <a:avLst/>
          </a:prstGeom>
          <a:solidFill>
            <a:srgbClr val="F36821"/>
          </a:solidFill>
          <a:ln>
            <a:noFill/>
          </a:ln>
          <a:effectLst>
            <a:outerShdw blurRad="165100" dist="127000" algn="l" rotWithShape="0">
              <a:prstClr val="black">
                <a:alpha val="23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1867">
                <a:latin typeface="Arial" panose="020B0604020202020204" pitchFamily="34" charset="0"/>
                <a:cs typeface="Arial" panose="020B0604020202020204" pitchFamily="34" charset="0"/>
              </a:rPr>
              <a:t>TCP</a:t>
            </a:r>
            <a:endParaRPr lang="zh-TW" altLang="en-US" sz="1867">
              <a:latin typeface="Arial" panose="020B0604020202020204" pitchFamily="34" charset="0"/>
              <a:cs typeface="Arial" panose="020B0604020202020204" pitchFamily="34" charset="0"/>
            </a:endParaRPr>
          </a:p>
        </p:txBody>
      </p:sp>
      <p:sp>
        <p:nvSpPr>
          <p:cNvPr id="11" name="矩形 10">
            <a:extLst>
              <a:ext uri="{FF2B5EF4-FFF2-40B4-BE49-F238E27FC236}">
                <a16:creationId xmlns:a16="http://schemas.microsoft.com/office/drawing/2014/main" id="{686E3CF5-93A3-48CF-A12A-6E0BF2D63627}"/>
              </a:ext>
            </a:extLst>
          </p:cNvPr>
          <p:cNvSpPr/>
          <p:nvPr/>
        </p:nvSpPr>
        <p:spPr>
          <a:xfrm>
            <a:off x="5728137" y="4722658"/>
            <a:ext cx="2060728" cy="658084"/>
          </a:xfrm>
          <a:prstGeom prst="rect">
            <a:avLst/>
          </a:prstGeom>
          <a:solidFill>
            <a:srgbClr val="5182BD"/>
          </a:solidFill>
          <a:ln>
            <a:noFill/>
          </a:ln>
          <a:effectLst>
            <a:outerShdw blurRad="165100" dist="127000" algn="l" rotWithShape="0">
              <a:prstClr val="black">
                <a:alpha val="23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1867">
                <a:latin typeface="Arial" panose="020B0604020202020204" pitchFamily="34" charset="0"/>
                <a:cs typeface="Arial" panose="020B0604020202020204" pitchFamily="34" charset="0"/>
              </a:rPr>
              <a:t>IP</a:t>
            </a:r>
            <a:endParaRPr lang="zh-TW" altLang="en-US" sz="1867">
              <a:latin typeface="Arial" panose="020B0604020202020204" pitchFamily="34" charset="0"/>
              <a:cs typeface="Arial" panose="020B0604020202020204" pitchFamily="34" charset="0"/>
            </a:endParaRPr>
          </a:p>
        </p:txBody>
      </p:sp>
      <p:sp>
        <p:nvSpPr>
          <p:cNvPr id="12" name="矩形 11">
            <a:extLst>
              <a:ext uri="{FF2B5EF4-FFF2-40B4-BE49-F238E27FC236}">
                <a16:creationId xmlns:a16="http://schemas.microsoft.com/office/drawing/2014/main" id="{CD2991C6-18B0-4FA0-BDB4-5301AE84FBAB}"/>
              </a:ext>
            </a:extLst>
          </p:cNvPr>
          <p:cNvSpPr/>
          <p:nvPr/>
        </p:nvSpPr>
        <p:spPr>
          <a:xfrm>
            <a:off x="5728137" y="5380742"/>
            <a:ext cx="2060728" cy="658084"/>
          </a:xfrm>
          <a:prstGeom prst="rect">
            <a:avLst/>
          </a:prstGeom>
          <a:solidFill>
            <a:schemeClr val="bg1">
              <a:lumMod val="85000"/>
            </a:schemeClr>
          </a:solidFill>
          <a:ln>
            <a:noFill/>
          </a:ln>
          <a:effectLst>
            <a:outerShdw blurRad="165100" dist="127000" algn="l" rotWithShape="0">
              <a:prstClr val="black">
                <a:alpha val="23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1867">
                <a:latin typeface="Arial" panose="020B0604020202020204" pitchFamily="34" charset="0"/>
                <a:cs typeface="Arial" panose="020B0604020202020204" pitchFamily="34" charset="0"/>
              </a:rPr>
              <a:t>Ethernet</a:t>
            </a:r>
            <a:endParaRPr lang="zh-TW" altLang="en-US" sz="1867">
              <a:latin typeface="Arial" panose="020B0604020202020204" pitchFamily="34" charset="0"/>
              <a:cs typeface="Arial" panose="020B0604020202020204" pitchFamily="34" charset="0"/>
            </a:endParaRPr>
          </a:p>
        </p:txBody>
      </p:sp>
      <p:sp>
        <p:nvSpPr>
          <p:cNvPr id="13" name="矩形 12">
            <a:extLst>
              <a:ext uri="{FF2B5EF4-FFF2-40B4-BE49-F238E27FC236}">
                <a16:creationId xmlns:a16="http://schemas.microsoft.com/office/drawing/2014/main" id="{8F0089FC-7958-4DB8-BFF9-BA36DC465436}"/>
              </a:ext>
            </a:extLst>
          </p:cNvPr>
          <p:cNvSpPr/>
          <p:nvPr/>
        </p:nvSpPr>
        <p:spPr>
          <a:xfrm>
            <a:off x="8265685" y="3399685"/>
            <a:ext cx="2060728" cy="658084"/>
          </a:xfrm>
          <a:prstGeom prst="rect">
            <a:avLst/>
          </a:prstGeom>
          <a:solidFill>
            <a:srgbClr val="9966FF"/>
          </a:solidFill>
          <a:ln>
            <a:noFill/>
          </a:ln>
          <a:effectLst>
            <a:outerShdw blurRad="165100" dist="127000" algn="l" rotWithShape="0">
              <a:prstClr val="black">
                <a:alpha val="23000"/>
              </a:prstClr>
            </a:outerShdw>
          </a:effectLst>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altLang="zh-TW" sz="1867">
                <a:latin typeface="Arial" panose="020B0604020202020204" pitchFamily="34" charset="0"/>
                <a:cs typeface="Arial" panose="020B0604020202020204" pitchFamily="34" charset="0"/>
              </a:rPr>
              <a:t>FCP</a:t>
            </a:r>
            <a:endParaRPr lang="zh-TW" altLang="en-US" sz="1867">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BCFF8ED4-76C8-4409-9F90-646DA8BE2734}"/>
              </a:ext>
            </a:extLst>
          </p:cNvPr>
          <p:cNvSpPr txBox="1"/>
          <p:nvPr/>
        </p:nvSpPr>
        <p:spPr>
          <a:xfrm>
            <a:off x="6112512" y="6055007"/>
            <a:ext cx="1479829" cy="523220"/>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2800" b="1">
                <a:solidFill>
                  <a:schemeClr val="accent3">
                    <a:lumMod val="60000"/>
                    <a:lumOff val="40000"/>
                  </a:schemeClr>
                </a:solidFill>
                <a:latin typeface="Arial" panose="020B0604020202020204" pitchFamily="34" charset="0"/>
                <a:cs typeface="Arial" panose="020B0604020202020204" pitchFamily="34" charset="0"/>
              </a:rPr>
              <a:t>iSCSI</a:t>
            </a:r>
            <a:endParaRPr lang="zh-TW" altLang="en-US" sz="2800" b="1">
              <a:solidFill>
                <a:schemeClr val="accent3">
                  <a:lumMod val="60000"/>
                  <a:lumOff val="40000"/>
                </a:schemeClr>
              </a:solidFill>
              <a:latin typeface="Arial" panose="020B0604020202020204" pitchFamily="34" charset="0"/>
              <a:cs typeface="Arial" panose="020B0604020202020204" pitchFamily="34" charset="0"/>
            </a:endParaRPr>
          </a:p>
        </p:txBody>
      </p:sp>
      <p:sp>
        <p:nvSpPr>
          <p:cNvPr id="16" name="文字方塊 15">
            <a:extLst>
              <a:ext uri="{FF2B5EF4-FFF2-40B4-BE49-F238E27FC236}">
                <a16:creationId xmlns:a16="http://schemas.microsoft.com/office/drawing/2014/main" id="{204CE852-950B-486A-ACC6-D16D54B48BBC}"/>
              </a:ext>
            </a:extLst>
          </p:cNvPr>
          <p:cNvSpPr txBox="1"/>
          <p:nvPr/>
        </p:nvSpPr>
        <p:spPr>
          <a:xfrm>
            <a:off x="9031015" y="6038825"/>
            <a:ext cx="1045779" cy="523220"/>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2800" b="1">
                <a:solidFill>
                  <a:schemeClr val="accent3">
                    <a:lumMod val="60000"/>
                    <a:lumOff val="40000"/>
                  </a:schemeClr>
                </a:solidFill>
                <a:latin typeface="Arial" panose="020B0604020202020204" pitchFamily="34" charset="0"/>
                <a:cs typeface="Arial" panose="020B0604020202020204" pitchFamily="34" charset="0"/>
              </a:rPr>
              <a:t>FC</a:t>
            </a:r>
            <a:endParaRPr lang="zh-TW" altLang="en-US" sz="2800" b="1">
              <a:solidFill>
                <a:schemeClr val="accent3">
                  <a:lumMod val="60000"/>
                  <a:lumOff val="40000"/>
                </a:schemeClr>
              </a:solidFill>
              <a:latin typeface="Arial" panose="020B0604020202020204" pitchFamily="34" charset="0"/>
              <a:cs typeface="Arial" panose="020B0604020202020204" pitchFamily="34" charset="0"/>
            </a:endParaRPr>
          </a:p>
        </p:txBody>
      </p:sp>
      <p:sp>
        <p:nvSpPr>
          <p:cNvPr id="10" name="標題 9">
            <a:extLst>
              <a:ext uri="{FF2B5EF4-FFF2-40B4-BE49-F238E27FC236}">
                <a16:creationId xmlns:a16="http://schemas.microsoft.com/office/drawing/2014/main" id="{C914C37B-1A28-4F2E-A738-4D01477175CF}"/>
              </a:ext>
            </a:extLst>
          </p:cNvPr>
          <p:cNvSpPr>
            <a:spLocks noGrp="1"/>
          </p:cNvSpPr>
          <p:nvPr>
            <p:ph type="title"/>
          </p:nvPr>
        </p:nvSpPr>
        <p:spPr/>
        <p:txBody>
          <a:bodyPr/>
          <a:lstStyle/>
          <a:p>
            <a:r>
              <a:rPr lang="en-US" altLang="zh-TW"/>
              <a:t>iSCSI &amp; </a:t>
            </a:r>
            <a:r>
              <a:rPr lang="en-US" altLang="zh-TW" err="1"/>
              <a:t>Fibre</a:t>
            </a:r>
            <a:r>
              <a:rPr lang="en-US" altLang="zh-TW"/>
              <a:t> Channel </a:t>
            </a:r>
            <a:r>
              <a:rPr lang="zh-TW" altLang="en-US"/>
              <a:t>架構</a:t>
            </a:r>
          </a:p>
        </p:txBody>
      </p:sp>
    </p:spTree>
    <p:extLst>
      <p:ext uri="{BB962C8B-B14F-4D97-AF65-F5344CB8AC3E}">
        <p14:creationId xmlns:p14="http://schemas.microsoft.com/office/powerpoint/2010/main" val="1441284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接點: 肘形 15">
            <a:extLst>
              <a:ext uri="{FF2B5EF4-FFF2-40B4-BE49-F238E27FC236}">
                <a16:creationId xmlns:a16="http://schemas.microsoft.com/office/drawing/2014/main" id="{3DD214C8-DABA-49A2-9142-1261E2D9A288}"/>
              </a:ext>
            </a:extLst>
          </p:cNvPr>
          <p:cNvCxnSpPr>
            <a:cxnSpLocks/>
          </p:cNvCxnSpPr>
          <p:nvPr/>
        </p:nvCxnSpPr>
        <p:spPr>
          <a:xfrm rot="10800000" flipV="1">
            <a:off x="2386726" y="4219235"/>
            <a:ext cx="2074919" cy="902236"/>
          </a:xfrm>
          <a:prstGeom prst="bentConnector3">
            <a:avLst>
              <a:gd name="adj1" fmla="val -8252"/>
            </a:avLst>
          </a:prstGeom>
          <a:ln w="28575">
            <a:solidFill>
              <a:srgbClr val="07DAB2"/>
            </a:solidFill>
          </a:ln>
        </p:spPr>
        <p:style>
          <a:lnRef idx="1">
            <a:schemeClr val="accent1"/>
          </a:lnRef>
          <a:fillRef idx="0">
            <a:schemeClr val="accent1"/>
          </a:fillRef>
          <a:effectRef idx="0">
            <a:schemeClr val="accent1"/>
          </a:effectRef>
          <a:fontRef idx="minor">
            <a:schemeClr val="tx1"/>
          </a:fontRef>
        </p:style>
      </p:cxnSp>
      <p:sp>
        <p:nvSpPr>
          <p:cNvPr id="34" name="內容版面配置區 4">
            <a:extLst>
              <a:ext uri="{FF2B5EF4-FFF2-40B4-BE49-F238E27FC236}">
                <a16:creationId xmlns:a16="http://schemas.microsoft.com/office/drawing/2014/main" id="{19EC14BE-B0FA-4634-8D7A-31A507B8340A}"/>
              </a:ext>
            </a:extLst>
          </p:cNvPr>
          <p:cNvSpPr txBox="1">
            <a:spLocks/>
          </p:cNvSpPr>
          <p:nvPr/>
        </p:nvSpPr>
        <p:spPr>
          <a:xfrm>
            <a:off x="856541" y="2055704"/>
            <a:ext cx="5302236" cy="1559251"/>
          </a:xfrm>
          <a:prstGeom prst="rect">
            <a:avLst/>
          </a:prstGeom>
        </p:spPr>
        <p:txBody>
          <a:bodyPr vert="horz" lIns="121920" tIns="60960" rIns="121920" bIns="60960" rtlCol="0">
            <a:norm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zh-TW" altLang="en-US" sz="2667" b="1">
                <a:solidFill>
                  <a:srgbClr val="FF2E8C"/>
                </a:solidFill>
                <a:latin typeface="微軟正黑體" panose="020B0604030504040204" pitchFamily="34" charset="-120"/>
                <a:ea typeface="微軟正黑體" panose="020B0604030504040204" pitchFamily="34" charset="-120"/>
                <a:cs typeface="Arial" panose="020B0604020202020204" pitchFamily="34" charset="0"/>
              </a:rPr>
              <a:t>情況</a:t>
            </a:r>
            <a:r>
              <a:rPr lang="en-US" altLang="zh-TW" sz="2667" b="1">
                <a:solidFill>
                  <a:srgbClr val="FF2E8C"/>
                </a:solidFill>
                <a:latin typeface="微軟正黑體" panose="020B0604030504040204" pitchFamily="34" charset="-120"/>
                <a:ea typeface="微軟正黑體" panose="020B0604030504040204" pitchFamily="34" charset="-120"/>
                <a:cs typeface="Arial" panose="020B0604020202020204" pitchFamily="34" charset="0"/>
              </a:rPr>
              <a:t> 1:</a:t>
            </a:r>
          </a:p>
          <a:p>
            <a:r>
              <a:rPr lang="zh-TW" altLang="en-US"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直接連線不透過</a:t>
            </a:r>
            <a:r>
              <a:rPr lang="en-US" altLang="zh-TW"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Switch</a:t>
            </a:r>
          </a:p>
          <a:p>
            <a:r>
              <a:rPr lang="zh-TW" altLang="en-US"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使用</a:t>
            </a:r>
            <a:r>
              <a:rPr lang="en-US" altLang="zh-TW"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1</a:t>
            </a:r>
            <a:r>
              <a:rPr lang="zh-TW" altLang="en-US"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或多的線路</a:t>
            </a:r>
            <a:endParaRPr lang="en-US" altLang="zh-TW"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cxnSp>
        <p:nvCxnSpPr>
          <p:cNvPr id="4" name="直線接點 3">
            <a:extLst>
              <a:ext uri="{FF2B5EF4-FFF2-40B4-BE49-F238E27FC236}">
                <a16:creationId xmlns:a16="http://schemas.microsoft.com/office/drawing/2014/main" id="{1FD396B2-85AE-497B-868B-1C43ADE2B6E2}"/>
              </a:ext>
            </a:extLst>
          </p:cNvPr>
          <p:cNvCxnSpPr>
            <a:cxnSpLocks/>
          </p:cNvCxnSpPr>
          <p:nvPr/>
        </p:nvCxnSpPr>
        <p:spPr>
          <a:xfrm>
            <a:off x="2333296" y="4143401"/>
            <a:ext cx="158180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3C9D913E-B266-4D64-A26E-DE9AD4EE585B}"/>
              </a:ext>
            </a:extLst>
          </p:cNvPr>
          <p:cNvCxnSpPr>
            <a:cxnSpLocks/>
          </p:cNvCxnSpPr>
          <p:nvPr/>
        </p:nvCxnSpPr>
        <p:spPr>
          <a:xfrm>
            <a:off x="2349937" y="4357112"/>
            <a:ext cx="1581808"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54" name="矩形 53">
            <a:extLst>
              <a:ext uri="{FF2B5EF4-FFF2-40B4-BE49-F238E27FC236}">
                <a16:creationId xmlns:a16="http://schemas.microsoft.com/office/drawing/2014/main" id="{74E0304B-73BA-4AA5-812A-DED866E3ADC6}"/>
              </a:ext>
            </a:extLst>
          </p:cNvPr>
          <p:cNvSpPr/>
          <p:nvPr/>
        </p:nvSpPr>
        <p:spPr>
          <a:xfrm>
            <a:off x="966955" y="3943705"/>
            <a:ext cx="1476709" cy="619793"/>
          </a:xfrm>
          <a:prstGeom prst="rect">
            <a:avLst/>
          </a:prstGeom>
          <a:solidFill>
            <a:srgbClr val="FF2E8C"/>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latin typeface="Arial" panose="020B0604020202020204" pitchFamily="34" charset="0"/>
                <a:cs typeface="Arial" panose="020B0604020202020204" pitchFamily="34" charset="0"/>
              </a:rPr>
              <a:t>Server 1</a:t>
            </a:r>
          </a:p>
        </p:txBody>
      </p:sp>
      <p:sp>
        <p:nvSpPr>
          <p:cNvPr id="55" name="矩形 54">
            <a:extLst>
              <a:ext uri="{FF2B5EF4-FFF2-40B4-BE49-F238E27FC236}">
                <a16:creationId xmlns:a16="http://schemas.microsoft.com/office/drawing/2014/main" id="{6D8B109C-07AA-4E38-B79E-2F114D4B149A}"/>
              </a:ext>
            </a:extLst>
          </p:cNvPr>
          <p:cNvSpPr/>
          <p:nvPr/>
        </p:nvSpPr>
        <p:spPr>
          <a:xfrm>
            <a:off x="3915105" y="3944823"/>
            <a:ext cx="1476703" cy="618675"/>
          </a:xfrm>
          <a:prstGeom prst="rect">
            <a:avLst/>
          </a:prstGeom>
          <a:solidFill>
            <a:srgbClr val="0FEEFF"/>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latin typeface="Arial" panose="020B0604020202020204" pitchFamily="34" charset="0"/>
                <a:cs typeface="Arial" panose="020B0604020202020204" pitchFamily="34" charset="0"/>
              </a:rPr>
              <a:t>NAS</a:t>
            </a:r>
          </a:p>
        </p:txBody>
      </p:sp>
      <p:sp>
        <p:nvSpPr>
          <p:cNvPr id="56" name="矩形 55">
            <a:extLst>
              <a:ext uri="{FF2B5EF4-FFF2-40B4-BE49-F238E27FC236}">
                <a16:creationId xmlns:a16="http://schemas.microsoft.com/office/drawing/2014/main" id="{4A58D587-0405-40E1-A09F-2FEF84F77261}"/>
              </a:ext>
            </a:extLst>
          </p:cNvPr>
          <p:cNvSpPr/>
          <p:nvPr/>
        </p:nvSpPr>
        <p:spPr>
          <a:xfrm>
            <a:off x="966955" y="4817088"/>
            <a:ext cx="1476709" cy="619793"/>
          </a:xfrm>
          <a:prstGeom prst="rect">
            <a:avLst/>
          </a:prstGeom>
          <a:solidFill>
            <a:srgbClr val="FF2E8C"/>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latin typeface="Arial" panose="020B0604020202020204" pitchFamily="34" charset="0"/>
                <a:cs typeface="Arial" panose="020B0604020202020204" pitchFamily="34" charset="0"/>
              </a:rPr>
              <a:t>Server 2</a:t>
            </a:r>
          </a:p>
        </p:txBody>
      </p:sp>
      <p:sp>
        <p:nvSpPr>
          <p:cNvPr id="65" name="內容版面配置區 4">
            <a:extLst>
              <a:ext uri="{FF2B5EF4-FFF2-40B4-BE49-F238E27FC236}">
                <a16:creationId xmlns:a16="http://schemas.microsoft.com/office/drawing/2014/main" id="{6C89DA93-27F8-4E67-9425-B6F309F8A3C6}"/>
              </a:ext>
            </a:extLst>
          </p:cNvPr>
          <p:cNvSpPr txBox="1">
            <a:spLocks/>
          </p:cNvSpPr>
          <p:nvPr/>
        </p:nvSpPr>
        <p:spPr>
          <a:xfrm>
            <a:off x="6208237" y="2070164"/>
            <a:ext cx="5302236" cy="1559251"/>
          </a:xfrm>
          <a:prstGeom prst="rect">
            <a:avLst/>
          </a:prstGeom>
        </p:spPr>
        <p:txBody>
          <a:bodyPr vert="horz" lIns="121920" tIns="60960" rIns="121920" bIns="60960" rtlCol="0">
            <a:norm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zh-TW" altLang="en-US" sz="2667" b="1">
                <a:solidFill>
                  <a:srgbClr val="FF2E8C"/>
                </a:solidFill>
                <a:latin typeface="微軟正黑體" panose="020B0604030504040204" pitchFamily="34" charset="-120"/>
                <a:ea typeface="微軟正黑體" panose="020B0604030504040204" pitchFamily="34" charset="-120"/>
                <a:cs typeface="Arial" panose="020B0604020202020204" pitchFamily="34" charset="0"/>
              </a:rPr>
              <a:t>情況</a:t>
            </a:r>
            <a:r>
              <a:rPr lang="en-US" altLang="zh-TW" sz="2667" b="1">
                <a:solidFill>
                  <a:srgbClr val="FF2E8C"/>
                </a:solidFill>
                <a:latin typeface="微軟正黑體" panose="020B0604030504040204" pitchFamily="34" charset="-120"/>
                <a:ea typeface="微軟正黑體" panose="020B0604030504040204" pitchFamily="34" charset="-120"/>
                <a:cs typeface="Arial" panose="020B0604020202020204" pitchFamily="34" charset="0"/>
              </a:rPr>
              <a:t> 2:</a:t>
            </a:r>
          </a:p>
          <a:p>
            <a:r>
              <a:rPr lang="en-US" altLang="zh-TW"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1 </a:t>
            </a:r>
            <a:r>
              <a:rPr lang="zh-TW" altLang="en-US"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或多的</a:t>
            </a:r>
            <a:r>
              <a:rPr lang="en-US" altLang="zh-TW"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Switch (</a:t>
            </a:r>
            <a:r>
              <a:rPr lang="zh-TW" altLang="en-US"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不僅限兩台</a:t>
            </a:r>
            <a:r>
              <a:rPr lang="en-US" altLang="zh-TW"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可以更多</a:t>
            </a:r>
            <a:r>
              <a:rPr lang="en-US" altLang="zh-TW" sz="2667">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a:t>
            </a:r>
          </a:p>
        </p:txBody>
      </p:sp>
      <p:cxnSp>
        <p:nvCxnSpPr>
          <p:cNvPr id="79" name="直線接點 78">
            <a:extLst>
              <a:ext uri="{FF2B5EF4-FFF2-40B4-BE49-F238E27FC236}">
                <a16:creationId xmlns:a16="http://schemas.microsoft.com/office/drawing/2014/main" id="{821D5EA7-4A52-4887-A6E2-593CDAA8BBD6}"/>
              </a:ext>
            </a:extLst>
          </p:cNvPr>
          <p:cNvCxnSpPr>
            <a:cxnSpLocks/>
          </p:cNvCxnSpPr>
          <p:nvPr/>
        </p:nvCxnSpPr>
        <p:spPr>
          <a:xfrm flipV="1">
            <a:off x="8159531" y="4142814"/>
            <a:ext cx="699824" cy="4601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31903E25-2F1F-4794-AE64-F1AAECC4E38E}"/>
              </a:ext>
            </a:extLst>
          </p:cNvPr>
          <p:cNvCxnSpPr>
            <a:cxnSpLocks/>
          </p:cNvCxnSpPr>
          <p:nvPr/>
        </p:nvCxnSpPr>
        <p:spPr>
          <a:xfrm flipH="1" flipV="1">
            <a:off x="9098569" y="4142814"/>
            <a:ext cx="861839" cy="397625"/>
          </a:xfrm>
          <a:prstGeom prst="line">
            <a:avLst/>
          </a:prstGeom>
          <a:ln w="28575">
            <a:solidFill>
              <a:srgbClr val="28DFFE"/>
            </a:soli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D14E7D10-3522-4E42-868A-A22A03A8126A}"/>
              </a:ext>
            </a:extLst>
          </p:cNvPr>
          <p:cNvCxnSpPr>
            <a:cxnSpLocks/>
          </p:cNvCxnSpPr>
          <p:nvPr/>
        </p:nvCxnSpPr>
        <p:spPr>
          <a:xfrm flipV="1">
            <a:off x="6951716" y="4849218"/>
            <a:ext cx="1020385" cy="90031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EBA0A6BA-1902-4E00-A618-A81BB319FAEA}"/>
              </a:ext>
            </a:extLst>
          </p:cNvPr>
          <p:cNvCxnSpPr>
            <a:cxnSpLocks/>
          </p:cNvCxnSpPr>
          <p:nvPr/>
        </p:nvCxnSpPr>
        <p:spPr>
          <a:xfrm flipH="1" flipV="1">
            <a:off x="7997059" y="4732856"/>
            <a:ext cx="862296" cy="10636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直線接點 86">
            <a:extLst>
              <a:ext uri="{FF2B5EF4-FFF2-40B4-BE49-F238E27FC236}">
                <a16:creationId xmlns:a16="http://schemas.microsoft.com/office/drawing/2014/main" id="{4FF70BA2-C1E7-4245-8D73-5F771E79E595}"/>
              </a:ext>
            </a:extLst>
          </p:cNvPr>
          <p:cNvCxnSpPr>
            <a:cxnSpLocks/>
          </p:cNvCxnSpPr>
          <p:nvPr/>
        </p:nvCxnSpPr>
        <p:spPr>
          <a:xfrm flipH="1" flipV="1">
            <a:off x="8073587" y="4706146"/>
            <a:ext cx="2514708" cy="104339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直線接點 87">
            <a:extLst>
              <a:ext uri="{FF2B5EF4-FFF2-40B4-BE49-F238E27FC236}">
                <a16:creationId xmlns:a16="http://schemas.microsoft.com/office/drawing/2014/main" id="{8B76D94B-CFEE-4E9D-BB2F-30710512A18C}"/>
              </a:ext>
            </a:extLst>
          </p:cNvPr>
          <p:cNvCxnSpPr>
            <a:cxnSpLocks/>
          </p:cNvCxnSpPr>
          <p:nvPr/>
        </p:nvCxnSpPr>
        <p:spPr>
          <a:xfrm flipV="1">
            <a:off x="7309287" y="4831378"/>
            <a:ext cx="2554885" cy="953105"/>
          </a:xfrm>
          <a:prstGeom prst="line">
            <a:avLst/>
          </a:prstGeom>
          <a:ln w="28575">
            <a:solidFill>
              <a:srgbClr val="28DFFE"/>
            </a:solidFill>
          </a:ln>
        </p:spPr>
        <p:style>
          <a:lnRef idx="1">
            <a:schemeClr val="accent1"/>
          </a:lnRef>
          <a:fillRef idx="0">
            <a:schemeClr val="accent1"/>
          </a:fillRef>
          <a:effectRef idx="0">
            <a:schemeClr val="accent1"/>
          </a:effectRef>
          <a:fontRef idx="minor">
            <a:schemeClr val="tx1"/>
          </a:fontRef>
        </p:style>
      </p:cxnSp>
      <p:cxnSp>
        <p:nvCxnSpPr>
          <p:cNvPr id="89" name="直線接點 88">
            <a:extLst>
              <a:ext uri="{FF2B5EF4-FFF2-40B4-BE49-F238E27FC236}">
                <a16:creationId xmlns:a16="http://schemas.microsoft.com/office/drawing/2014/main" id="{D36502E6-F1C5-403C-B766-92FAE4B9863F}"/>
              </a:ext>
            </a:extLst>
          </p:cNvPr>
          <p:cNvCxnSpPr>
            <a:cxnSpLocks/>
          </p:cNvCxnSpPr>
          <p:nvPr/>
        </p:nvCxnSpPr>
        <p:spPr>
          <a:xfrm flipV="1">
            <a:off x="9175525" y="4737406"/>
            <a:ext cx="817285" cy="1063613"/>
          </a:xfrm>
          <a:prstGeom prst="line">
            <a:avLst/>
          </a:prstGeom>
          <a:ln w="28575">
            <a:solidFill>
              <a:srgbClr val="28DFFE"/>
            </a:solidFill>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21649B0C-C799-4E85-B4F1-DFD4DFE8FF06}"/>
              </a:ext>
            </a:extLst>
          </p:cNvPr>
          <p:cNvCxnSpPr>
            <a:cxnSpLocks/>
          </p:cNvCxnSpPr>
          <p:nvPr/>
        </p:nvCxnSpPr>
        <p:spPr>
          <a:xfrm flipH="1" flipV="1">
            <a:off x="9960408" y="4695078"/>
            <a:ext cx="1053557" cy="1101392"/>
          </a:xfrm>
          <a:prstGeom prst="line">
            <a:avLst/>
          </a:prstGeom>
          <a:ln w="28575">
            <a:solidFill>
              <a:srgbClr val="28DFFE"/>
            </a:solidFill>
          </a:ln>
        </p:spPr>
        <p:style>
          <a:lnRef idx="1">
            <a:schemeClr val="accent1"/>
          </a:lnRef>
          <a:fillRef idx="0">
            <a:schemeClr val="accent1"/>
          </a:fillRef>
          <a:effectRef idx="0">
            <a:schemeClr val="accent1"/>
          </a:effectRef>
          <a:fontRef idx="minor">
            <a:schemeClr val="tx1"/>
          </a:fontRef>
        </p:style>
      </p:cxnSp>
      <p:sp>
        <p:nvSpPr>
          <p:cNvPr id="94" name="矩形 93">
            <a:extLst>
              <a:ext uri="{FF2B5EF4-FFF2-40B4-BE49-F238E27FC236}">
                <a16:creationId xmlns:a16="http://schemas.microsoft.com/office/drawing/2014/main" id="{B205C273-EA0E-4ED5-85F4-A928A19ADE26}"/>
              </a:ext>
            </a:extLst>
          </p:cNvPr>
          <p:cNvSpPr/>
          <p:nvPr/>
        </p:nvSpPr>
        <p:spPr>
          <a:xfrm>
            <a:off x="8243615" y="3551003"/>
            <a:ext cx="1476703" cy="618675"/>
          </a:xfrm>
          <a:prstGeom prst="rect">
            <a:avLst/>
          </a:prstGeom>
          <a:solidFill>
            <a:srgbClr val="0FEEFF"/>
          </a:solid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latin typeface="Arial" panose="020B0604020202020204" pitchFamily="34" charset="0"/>
                <a:cs typeface="Arial" panose="020B0604020202020204" pitchFamily="34" charset="0"/>
              </a:rPr>
              <a:t>NAS</a:t>
            </a:r>
          </a:p>
        </p:txBody>
      </p:sp>
      <p:grpSp>
        <p:nvGrpSpPr>
          <p:cNvPr id="95" name="群組 94">
            <a:extLst>
              <a:ext uri="{FF2B5EF4-FFF2-40B4-BE49-F238E27FC236}">
                <a16:creationId xmlns:a16="http://schemas.microsoft.com/office/drawing/2014/main" id="{75987A98-FC26-4F00-8FBA-1F7832041862}"/>
              </a:ext>
            </a:extLst>
          </p:cNvPr>
          <p:cNvGrpSpPr/>
          <p:nvPr/>
        </p:nvGrpSpPr>
        <p:grpSpPr>
          <a:xfrm>
            <a:off x="7229368" y="4466643"/>
            <a:ext cx="3505194" cy="471941"/>
            <a:chOff x="5675587" y="3387150"/>
            <a:chExt cx="2628896" cy="353956"/>
          </a:xfrm>
          <a:solidFill>
            <a:srgbClr val="FFC000"/>
          </a:solidFill>
        </p:grpSpPr>
        <p:sp>
          <p:nvSpPr>
            <p:cNvPr id="96" name="矩形 95">
              <a:extLst>
                <a:ext uri="{FF2B5EF4-FFF2-40B4-BE49-F238E27FC236}">
                  <a16:creationId xmlns:a16="http://schemas.microsoft.com/office/drawing/2014/main" id="{1DCC9C33-F577-4373-B543-03A14A08E719}"/>
                </a:ext>
              </a:extLst>
            </p:cNvPr>
            <p:cNvSpPr/>
            <p:nvPr/>
          </p:nvSpPr>
          <p:spPr>
            <a:xfrm>
              <a:off x="5675587" y="3387150"/>
              <a:ext cx="1107527" cy="353956"/>
            </a:xfrm>
            <a:prstGeom prst="rect">
              <a:avLst/>
            </a:prstGeom>
            <a:grp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latin typeface="Arial" panose="020B0604020202020204" pitchFamily="34" charset="0"/>
                  <a:cs typeface="Arial" panose="020B0604020202020204" pitchFamily="34" charset="0"/>
                </a:rPr>
                <a:t>Switch 1</a:t>
              </a:r>
            </a:p>
          </p:txBody>
        </p:sp>
        <p:sp>
          <p:nvSpPr>
            <p:cNvPr id="97" name="矩形 96">
              <a:extLst>
                <a:ext uri="{FF2B5EF4-FFF2-40B4-BE49-F238E27FC236}">
                  <a16:creationId xmlns:a16="http://schemas.microsoft.com/office/drawing/2014/main" id="{6F716C7F-8BD1-47E5-8BD5-866A1F12F772}"/>
                </a:ext>
              </a:extLst>
            </p:cNvPr>
            <p:cNvSpPr/>
            <p:nvPr/>
          </p:nvSpPr>
          <p:spPr>
            <a:xfrm>
              <a:off x="7196956" y="3387150"/>
              <a:ext cx="1107527" cy="353956"/>
            </a:xfrm>
            <a:prstGeom prst="rect">
              <a:avLst/>
            </a:prstGeom>
            <a:grp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latin typeface="Arial" panose="020B0604020202020204" pitchFamily="34" charset="0"/>
                  <a:cs typeface="Arial" panose="020B0604020202020204" pitchFamily="34" charset="0"/>
                </a:rPr>
                <a:t>Switch 1</a:t>
              </a:r>
            </a:p>
          </p:txBody>
        </p:sp>
      </p:grpSp>
      <p:grpSp>
        <p:nvGrpSpPr>
          <p:cNvPr id="98" name="群組 97">
            <a:extLst>
              <a:ext uri="{FF2B5EF4-FFF2-40B4-BE49-F238E27FC236}">
                <a16:creationId xmlns:a16="http://schemas.microsoft.com/office/drawing/2014/main" id="{BEB9F682-2B4A-497A-9017-8A658D22FBB6}"/>
              </a:ext>
            </a:extLst>
          </p:cNvPr>
          <p:cNvGrpSpPr/>
          <p:nvPr/>
        </p:nvGrpSpPr>
        <p:grpSpPr>
          <a:xfrm>
            <a:off x="6398175" y="5680109"/>
            <a:ext cx="5167581" cy="619793"/>
            <a:chOff x="5067303" y="4297249"/>
            <a:chExt cx="3875686" cy="464845"/>
          </a:xfrm>
          <a:solidFill>
            <a:srgbClr val="FF2E8C"/>
          </a:solidFill>
        </p:grpSpPr>
        <p:sp>
          <p:nvSpPr>
            <p:cNvPr id="99" name="矩形 98">
              <a:extLst>
                <a:ext uri="{FF2B5EF4-FFF2-40B4-BE49-F238E27FC236}">
                  <a16:creationId xmlns:a16="http://schemas.microsoft.com/office/drawing/2014/main" id="{B319F5EF-EBAF-49B2-A6AC-9D44CF87CC49}"/>
                </a:ext>
              </a:extLst>
            </p:cNvPr>
            <p:cNvSpPr/>
            <p:nvPr/>
          </p:nvSpPr>
          <p:spPr>
            <a:xfrm>
              <a:off x="5067303" y="4297249"/>
              <a:ext cx="1107532" cy="464845"/>
            </a:xfrm>
            <a:prstGeom prst="rect">
              <a:avLst/>
            </a:prstGeom>
            <a:grp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latin typeface="Arial" panose="020B0604020202020204" pitchFamily="34" charset="0"/>
                  <a:cs typeface="Arial" panose="020B0604020202020204" pitchFamily="34" charset="0"/>
                </a:rPr>
                <a:t>Server 1</a:t>
              </a:r>
            </a:p>
          </p:txBody>
        </p:sp>
        <p:sp>
          <p:nvSpPr>
            <p:cNvPr id="100" name="矩形 99">
              <a:extLst>
                <a:ext uri="{FF2B5EF4-FFF2-40B4-BE49-F238E27FC236}">
                  <a16:creationId xmlns:a16="http://schemas.microsoft.com/office/drawing/2014/main" id="{A08156DF-2605-407B-A34E-17E54F3935CB}"/>
                </a:ext>
              </a:extLst>
            </p:cNvPr>
            <p:cNvSpPr/>
            <p:nvPr/>
          </p:nvSpPr>
          <p:spPr>
            <a:xfrm>
              <a:off x="6451380" y="4297249"/>
              <a:ext cx="1107532" cy="464845"/>
            </a:xfrm>
            <a:prstGeom prst="rect">
              <a:avLst/>
            </a:prstGeom>
            <a:grp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latin typeface="Arial" panose="020B0604020202020204" pitchFamily="34" charset="0"/>
                  <a:cs typeface="Arial" panose="020B0604020202020204" pitchFamily="34" charset="0"/>
                </a:rPr>
                <a:t>Server 1</a:t>
              </a:r>
            </a:p>
          </p:txBody>
        </p:sp>
        <p:sp>
          <p:nvSpPr>
            <p:cNvPr id="101" name="矩形 100">
              <a:extLst>
                <a:ext uri="{FF2B5EF4-FFF2-40B4-BE49-F238E27FC236}">
                  <a16:creationId xmlns:a16="http://schemas.microsoft.com/office/drawing/2014/main" id="{A11DE386-221C-4541-8C1D-1228BE55650C}"/>
                </a:ext>
              </a:extLst>
            </p:cNvPr>
            <p:cNvSpPr/>
            <p:nvPr/>
          </p:nvSpPr>
          <p:spPr>
            <a:xfrm>
              <a:off x="7835457" y="4297249"/>
              <a:ext cx="1107532" cy="464845"/>
            </a:xfrm>
            <a:prstGeom prst="rect">
              <a:avLst/>
            </a:prstGeom>
            <a:grpFill/>
            <a:ln>
              <a:noFill/>
            </a:ln>
            <a:scene3d>
              <a:camera prst="orthographicFront"/>
              <a:lightRig rig="threePt" dir="t"/>
            </a:scene3d>
            <a:sp3d>
              <a:bevelT w="381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1600"/>
                </a:lnSpc>
              </a:pPr>
              <a:r>
                <a:rPr lang="en-US" altLang="zh-TW" sz="1600">
                  <a:latin typeface="Arial" panose="020B0604020202020204" pitchFamily="34" charset="0"/>
                  <a:cs typeface="Arial" panose="020B0604020202020204" pitchFamily="34" charset="0"/>
                </a:rPr>
                <a:t>Server 1</a:t>
              </a:r>
            </a:p>
          </p:txBody>
        </p:sp>
      </p:grpSp>
      <p:sp>
        <p:nvSpPr>
          <p:cNvPr id="3" name="標題 2">
            <a:extLst>
              <a:ext uri="{FF2B5EF4-FFF2-40B4-BE49-F238E27FC236}">
                <a16:creationId xmlns:a16="http://schemas.microsoft.com/office/drawing/2014/main" id="{050E791B-FF50-41C3-B8B9-D6D727252F14}"/>
              </a:ext>
            </a:extLst>
          </p:cNvPr>
          <p:cNvSpPr>
            <a:spLocks noGrp="1"/>
          </p:cNvSpPr>
          <p:nvPr>
            <p:ph type="title"/>
          </p:nvPr>
        </p:nvSpPr>
        <p:spPr/>
        <p:txBody>
          <a:bodyPr/>
          <a:lstStyle/>
          <a:p>
            <a:r>
              <a:rPr lang="en-US" altLang="zh-TW"/>
              <a:t>iSCSI &amp; </a:t>
            </a:r>
            <a:r>
              <a:rPr lang="en-US" altLang="zh-TW" err="1"/>
              <a:t>Fibre</a:t>
            </a:r>
            <a:r>
              <a:rPr lang="en-US" altLang="zh-TW"/>
              <a:t> Channel </a:t>
            </a:r>
            <a:r>
              <a:rPr lang="zh-TW" altLang="en-US"/>
              <a:t>連線方式</a:t>
            </a:r>
          </a:p>
        </p:txBody>
      </p:sp>
    </p:spTree>
    <p:extLst>
      <p:ext uri="{BB962C8B-B14F-4D97-AF65-F5344CB8AC3E}">
        <p14:creationId xmlns:p14="http://schemas.microsoft.com/office/powerpoint/2010/main" val="3916441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78F2EAF9-0B4D-4886-BA7E-F8A63C9F57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43" y="5070786"/>
            <a:ext cx="7316373" cy="728653"/>
          </a:xfrm>
          <a:prstGeom prst="rect">
            <a:avLst/>
          </a:prstGeom>
        </p:spPr>
      </p:pic>
      <p:sp>
        <p:nvSpPr>
          <p:cNvPr id="4" name="文字方塊 3">
            <a:extLst>
              <a:ext uri="{FF2B5EF4-FFF2-40B4-BE49-F238E27FC236}">
                <a16:creationId xmlns:a16="http://schemas.microsoft.com/office/drawing/2014/main" id="{FE873D88-627A-4E40-BED4-6C6D6A37854D}"/>
              </a:ext>
            </a:extLst>
          </p:cNvPr>
          <p:cNvSpPr txBox="1"/>
          <p:nvPr/>
        </p:nvSpPr>
        <p:spPr>
          <a:xfrm>
            <a:off x="7304523" y="1873938"/>
            <a:ext cx="4190987" cy="584775"/>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867" b="1">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測試環境：</a:t>
            </a:r>
            <a:r>
              <a:rPr lang="en-US" altLang="zh-TW" sz="1867" b="1">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TS-1283XU-RP</a:t>
            </a:r>
            <a:r>
              <a:rPr lang="en-US" sz="1867" b="1">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1867" b="1">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endParaRPr>
          </a:p>
          <a:p>
            <a:endParaRPr lang="en-US" sz="1333">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a:extLst>
              <a:ext uri="{FF2B5EF4-FFF2-40B4-BE49-F238E27FC236}">
                <a16:creationId xmlns:a16="http://schemas.microsoft.com/office/drawing/2014/main" id="{B90684F7-D191-4795-9E6E-83D31DD515CF}"/>
              </a:ext>
            </a:extLst>
          </p:cNvPr>
          <p:cNvSpPr/>
          <p:nvPr/>
        </p:nvSpPr>
        <p:spPr>
          <a:xfrm>
            <a:off x="7319819" y="2179796"/>
            <a:ext cx="4627012" cy="3887924"/>
          </a:xfrm>
          <a:prstGeom prst="rect">
            <a:avLst/>
          </a:prstGeom>
        </p:spPr>
        <p:txBody>
          <a:bodyPr wrap="square"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118530" indent="-118530">
              <a:buClr>
                <a:srgbClr val="FFFF00"/>
              </a:buClr>
              <a:buFont typeface="Arial" panose="020B0604020202020204" pitchFamily="34" charset="0"/>
              <a:buChar char="•"/>
            </a:pPr>
            <a:r>
              <a:rPr lang="en-US" sz="1200">
                <a:solidFill>
                  <a:schemeClr val="accent3">
                    <a:lumMod val="20000"/>
                    <a:lumOff val="80000"/>
                  </a:schemeClr>
                </a:solidFill>
                <a:latin typeface="Arial" panose="020B0604020202020204" pitchFamily="34" charset="0"/>
                <a:ea typeface="微軟正黑體"/>
                <a:cs typeface="Arial" panose="020B0604020202020204" pitchFamily="34" charset="0"/>
              </a:rPr>
              <a:t>F/W: 4.4.1</a:t>
            </a:r>
          </a:p>
          <a:p>
            <a:pPr marL="118530" indent="-118530">
              <a:buClr>
                <a:srgbClr val="FFFF00"/>
              </a:buClr>
              <a:buFont typeface="Arial" panose="020B0604020202020204" pitchFamily="34" charset="0"/>
              <a:buChar char="•"/>
            </a:pPr>
            <a:r>
              <a:rPr lang="en-US" sz="1200">
                <a:solidFill>
                  <a:schemeClr val="accent3">
                    <a:lumMod val="20000"/>
                    <a:lumOff val="80000"/>
                  </a:schemeClr>
                </a:solidFill>
                <a:latin typeface="Arial" panose="020B0604020202020204" pitchFamily="34" charset="0"/>
                <a:ea typeface="微軟正黑體"/>
                <a:cs typeface="Arial" panose="020B0604020202020204" pitchFamily="34" charset="0"/>
              </a:rPr>
              <a:t>CPU: </a:t>
            </a:r>
            <a:r>
              <a:rPr lang="pt-BR" sz="1200">
                <a:solidFill>
                  <a:schemeClr val="accent3">
                    <a:lumMod val="20000"/>
                    <a:lumOff val="80000"/>
                  </a:schemeClr>
                </a:solidFill>
                <a:latin typeface="Arial" panose="020B0604020202020204" pitchFamily="34" charset="0"/>
                <a:ea typeface="微軟正黑體"/>
                <a:cs typeface="Arial" panose="020B0604020202020204" pitchFamily="34" charset="0"/>
              </a:rPr>
              <a:t>Intel(R) Xeon(R) E-2124 CPU @ 3.30GHz</a:t>
            </a:r>
            <a:endParaRPr lang="en-US" sz="1200">
              <a:solidFill>
                <a:schemeClr val="accent3">
                  <a:lumMod val="20000"/>
                  <a:lumOff val="80000"/>
                </a:schemeClr>
              </a:solidFill>
              <a:latin typeface="Arial" panose="020B0604020202020204" pitchFamily="34" charset="0"/>
              <a:ea typeface="微軟正黑體"/>
              <a:cs typeface="Arial" panose="020B0604020202020204" pitchFamily="34" charset="0"/>
            </a:endParaRPr>
          </a:p>
          <a:p>
            <a:pPr marL="118530" indent="-118530">
              <a:buClr>
                <a:srgbClr val="FFFF00"/>
              </a:buClr>
              <a:buFont typeface="Arial" panose="020B0604020202020204" pitchFamily="34" charset="0"/>
              <a:buChar char="•"/>
            </a:pPr>
            <a:r>
              <a:rPr lang="en-US" sz="1200">
                <a:solidFill>
                  <a:schemeClr val="accent3">
                    <a:lumMod val="20000"/>
                    <a:lumOff val="80000"/>
                  </a:schemeClr>
                </a:solidFill>
                <a:latin typeface="Arial" panose="020B0604020202020204" pitchFamily="34" charset="0"/>
                <a:ea typeface="微軟正黑體"/>
                <a:cs typeface="Arial" panose="020B0604020202020204" pitchFamily="34" charset="0"/>
              </a:rPr>
              <a:t>Tested SSD: </a:t>
            </a:r>
            <a:r>
              <a:rPr lang="de-DE" sz="1200">
                <a:solidFill>
                  <a:schemeClr val="accent3">
                    <a:lumMod val="20000"/>
                    <a:lumOff val="80000"/>
                  </a:schemeClr>
                </a:solidFill>
                <a:latin typeface="Arial" panose="020B0604020202020204" pitchFamily="34" charset="0"/>
                <a:ea typeface="微軟正黑體"/>
                <a:cs typeface="Arial" panose="020B0604020202020204" pitchFamily="34" charset="0"/>
              </a:rPr>
              <a:t>Samsung SSD 850 PRO 512GB SATA*12, RAID 0</a:t>
            </a:r>
            <a:endParaRPr lang="en-US" sz="1200">
              <a:solidFill>
                <a:schemeClr val="accent3">
                  <a:lumMod val="20000"/>
                  <a:lumOff val="80000"/>
                </a:schemeClr>
              </a:solidFill>
              <a:latin typeface="Arial" panose="020B0604020202020204" pitchFamily="34" charset="0"/>
              <a:ea typeface="微軟正黑體"/>
              <a:cs typeface="Arial" panose="020B0604020202020204" pitchFamily="34" charset="0"/>
            </a:endParaRPr>
          </a:p>
          <a:p>
            <a:pPr marL="118530" indent="-118530">
              <a:buClr>
                <a:srgbClr val="FFFF00"/>
              </a:buClr>
              <a:buFont typeface="Arial" panose="020B0604020202020204" pitchFamily="34" charset="0"/>
              <a:buChar char="•"/>
            </a:pPr>
            <a:r>
              <a:rPr lang="en-US" sz="1200">
                <a:solidFill>
                  <a:schemeClr val="accent3">
                    <a:lumMod val="20000"/>
                    <a:lumOff val="80000"/>
                  </a:schemeClr>
                </a:solidFill>
                <a:latin typeface="Arial" panose="020B0604020202020204" pitchFamily="34" charset="0"/>
                <a:ea typeface="微軟正黑體"/>
                <a:cs typeface="Arial" panose="020B0604020202020204" pitchFamily="34" charset="0"/>
              </a:rPr>
              <a:t>RAM: 8 GB (4GB x 2) </a:t>
            </a:r>
          </a:p>
          <a:p>
            <a:pPr marL="118530" indent="-118530">
              <a:buClr>
                <a:srgbClr val="FFFF00"/>
              </a:buClr>
              <a:buFont typeface="Arial" panose="020B0604020202020204" pitchFamily="34" charset="0"/>
              <a:buChar char="•"/>
            </a:pPr>
            <a:r>
              <a:rPr lang="en-US" sz="1200">
                <a:solidFill>
                  <a:schemeClr val="accent3">
                    <a:lumMod val="20000"/>
                    <a:lumOff val="80000"/>
                  </a:schemeClr>
                </a:solidFill>
                <a:latin typeface="Arial" panose="020B0604020202020204" pitchFamily="34" charset="0"/>
                <a:ea typeface="微軟正黑體"/>
                <a:cs typeface="Arial" panose="020B0604020202020204" pitchFamily="34" charset="0"/>
              </a:rPr>
              <a:t>Block-based LUN; AIO enable </a:t>
            </a:r>
          </a:p>
          <a:p>
            <a:pPr marL="118530" indent="-118530">
              <a:buClr>
                <a:srgbClr val="FFFF00"/>
              </a:buClr>
              <a:buFont typeface="Arial" panose="020B0604020202020204" pitchFamily="34" charset="0"/>
              <a:buChar char="•"/>
            </a:pPr>
            <a:r>
              <a:rPr lang="fr-FR" sz="1200">
                <a:solidFill>
                  <a:schemeClr val="accent3">
                    <a:lumMod val="20000"/>
                    <a:lumOff val="80000"/>
                  </a:schemeClr>
                </a:solidFill>
                <a:latin typeface="Arial" panose="020B0604020202020204" pitchFamily="34" charset="0"/>
                <a:ea typeface="微軟正黑體"/>
                <a:cs typeface="Arial" panose="020B0604020202020204" pitchFamily="34" charset="0"/>
              </a:rPr>
              <a:t>FC 32G: QLogic Fibre Channel Adapter-QLE2742-SR-CK</a:t>
            </a:r>
          </a:p>
          <a:p>
            <a:pPr marL="118530" indent="-118530">
              <a:buClr>
                <a:srgbClr val="FFFF00"/>
              </a:buClr>
              <a:buFont typeface="Arial" panose="020B0604020202020204" pitchFamily="34" charset="0"/>
              <a:buChar char="•"/>
            </a:pPr>
            <a:r>
              <a:rPr lang="en-US" sz="1200">
                <a:solidFill>
                  <a:schemeClr val="accent3">
                    <a:lumMod val="20000"/>
                    <a:lumOff val="80000"/>
                  </a:schemeClr>
                </a:solidFill>
                <a:latin typeface="Arial" panose="020B0604020202020204" pitchFamily="34" charset="0"/>
                <a:ea typeface="微軟正黑體"/>
                <a:cs typeface="Arial" panose="020B0604020202020204" pitchFamily="34" charset="0"/>
              </a:rPr>
              <a:t>25GbE: QXG-25G2SF-CX4, MTU 9000</a:t>
            </a:r>
          </a:p>
          <a:p>
            <a:br>
              <a:rPr lang="en-US" altLang="zh-TW" sz="1333">
                <a:solidFill>
                  <a:schemeClr val="accent3">
                    <a:lumMod val="20000"/>
                    <a:lumOff val="80000"/>
                  </a:schemeClr>
                </a:solidFill>
                <a:latin typeface="Arial" panose="020B0604020202020204" pitchFamily="34" charset="0"/>
                <a:ea typeface="微軟正黑體"/>
                <a:cs typeface="Arial" panose="020B0604020202020204" pitchFamily="34" charset="0"/>
              </a:rPr>
            </a:br>
            <a:r>
              <a:rPr lang="en-US" altLang="zh-TW" sz="1067" err="1">
                <a:solidFill>
                  <a:schemeClr val="accent3">
                    <a:lumMod val="20000"/>
                    <a:lumOff val="80000"/>
                  </a:schemeClr>
                </a:solidFill>
                <a:latin typeface="Arial" panose="020B0604020202020204" pitchFamily="34" charset="0"/>
                <a:ea typeface="微軟正黑體"/>
                <a:cs typeface="Arial" panose="020B0604020202020204" pitchFamily="34" charset="0"/>
              </a:rPr>
              <a:t>IOmeter</a:t>
            </a:r>
            <a:r>
              <a:rPr lang="en-US" altLang="zh-TW" sz="1067">
                <a:solidFill>
                  <a:schemeClr val="accent3">
                    <a:lumMod val="20000"/>
                    <a:lumOff val="80000"/>
                  </a:schemeClr>
                </a:solidFill>
                <a:latin typeface="Arial" panose="020B0604020202020204" pitchFamily="34" charset="0"/>
                <a:ea typeface="微軟正黑體"/>
                <a:cs typeface="Arial" panose="020B0604020202020204" pitchFamily="34" charset="0"/>
              </a:rPr>
              <a:t> Global Configuration: </a:t>
            </a:r>
            <a:br>
              <a:rPr lang="en-US" altLang="zh-TW" sz="1067">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br>
            <a:r>
              <a:rPr lang="en-US" altLang="zh-TW" sz="1067">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Maximum Disk Size: RAM*4/ Ramp Up Time: 30 seconds Seq / Run Time: 3 Minutes / 2-workers/ 64-outstanding Random / Run Time: 3 Minutes / 4-workers/ 32-outstanding</a:t>
            </a:r>
          </a:p>
          <a:p>
            <a:endParaRPr lang="en-US" altLang="zh-TW" sz="1333">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endParaRPr>
          </a:p>
          <a:p>
            <a:r>
              <a:rPr lang="en-US" altLang="zh-TW" sz="1333">
                <a:solidFill>
                  <a:schemeClr val="accent3">
                    <a:lumMod val="20000"/>
                    <a:lumOff val="80000"/>
                  </a:schemeClr>
                </a:solidFill>
                <a:latin typeface="Arial" panose="020B0604020202020204" pitchFamily="34" charset="0"/>
                <a:ea typeface="微軟正黑體"/>
                <a:cs typeface="Arial" panose="020B0604020202020204" pitchFamily="34" charset="0"/>
              </a:rPr>
              <a:t>PC Environment</a:t>
            </a:r>
          </a:p>
          <a:p>
            <a:pPr marL="120648" indent="-120648">
              <a:buClr>
                <a:srgbClr val="FFFF00"/>
              </a:buClr>
              <a:buFont typeface="Arial" panose="020B0604020202020204" pitchFamily="34" charset="0"/>
              <a:buChar char="•"/>
            </a:pPr>
            <a:r>
              <a:rPr lang="en-US" altLang="zh-TW" sz="1333">
                <a:solidFill>
                  <a:schemeClr val="accent3">
                    <a:lumMod val="20000"/>
                    <a:lumOff val="80000"/>
                  </a:schemeClr>
                </a:solidFill>
                <a:latin typeface="Arial" panose="020B0604020202020204" pitchFamily="34" charset="0"/>
                <a:ea typeface="微軟正黑體"/>
                <a:cs typeface="Arial" panose="020B0604020202020204" pitchFamily="34" charset="0"/>
              </a:rPr>
              <a:t>CPU: Intel(R) Xeon(R) CPU E5-2630 v3 @ 2.40GHz</a:t>
            </a:r>
          </a:p>
          <a:p>
            <a:pPr marL="120648" indent="-120648">
              <a:buClr>
                <a:srgbClr val="FFFF00"/>
              </a:buClr>
              <a:buFont typeface="Arial" panose="020B0604020202020204" pitchFamily="34" charset="0"/>
              <a:buChar char="•"/>
            </a:pPr>
            <a:r>
              <a:rPr lang="en-US" altLang="zh-TW" sz="1333">
                <a:solidFill>
                  <a:schemeClr val="accent3">
                    <a:lumMod val="20000"/>
                    <a:lumOff val="80000"/>
                  </a:schemeClr>
                </a:solidFill>
                <a:latin typeface="Arial" panose="020B0604020202020204" pitchFamily="34" charset="0"/>
                <a:ea typeface="微軟正黑體"/>
                <a:cs typeface="Arial" panose="020B0604020202020204" pitchFamily="34" charset="0"/>
              </a:rPr>
              <a:t>OS: Windows Server 2016 Database Evaluation.</a:t>
            </a:r>
          </a:p>
          <a:p>
            <a:pPr marL="120648" indent="-120648">
              <a:buClr>
                <a:srgbClr val="FFFF00"/>
              </a:buClr>
              <a:buFont typeface="Arial" panose="020B0604020202020204" pitchFamily="34" charset="0"/>
              <a:buChar char="•"/>
            </a:pPr>
            <a:r>
              <a:rPr lang="en-US" altLang="zh-TW" sz="1333">
                <a:solidFill>
                  <a:schemeClr val="accent3">
                    <a:lumMod val="20000"/>
                    <a:lumOff val="80000"/>
                  </a:schemeClr>
                </a:solidFill>
                <a:latin typeface="Arial" panose="020B0604020202020204" pitchFamily="34" charset="0"/>
                <a:ea typeface="微軟正黑體"/>
                <a:cs typeface="Arial" panose="020B0604020202020204" pitchFamily="34" charset="0"/>
              </a:rPr>
              <a:t>Version: 10.0.14393 Build 14393</a:t>
            </a:r>
          </a:p>
          <a:p>
            <a:pPr marL="120648" indent="-120648">
              <a:buClr>
                <a:srgbClr val="FFFF00"/>
              </a:buClr>
              <a:buFont typeface="Arial" panose="020B0604020202020204" pitchFamily="34" charset="0"/>
              <a:buChar char="•"/>
            </a:pPr>
            <a:r>
              <a:rPr lang="en-US" altLang="zh-TW" sz="1333">
                <a:solidFill>
                  <a:schemeClr val="accent3">
                    <a:lumMod val="20000"/>
                    <a:lumOff val="80000"/>
                  </a:schemeClr>
                </a:solidFill>
                <a:latin typeface="Arial" panose="020B0604020202020204" pitchFamily="34" charset="0"/>
                <a:ea typeface="微軟正黑體"/>
                <a:cs typeface="Arial" panose="020B0604020202020204" pitchFamily="34" charset="0"/>
              </a:rPr>
              <a:t>Memory: 128 GB.</a:t>
            </a:r>
          </a:p>
          <a:p>
            <a:pPr marL="120648" indent="-120648">
              <a:buClr>
                <a:srgbClr val="FFFF00"/>
              </a:buClr>
              <a:buFont typeface="Arial" panose="020B0604020202020204" pitchFamily="34" charset="0"/>
              <a:buChar char="•"/>
            </a:pPr>
            <a:r>
              <a:rPr lang="en-US" altLang="zh-TW" sz="1333">
                <a:solidFill>
                  <a:schemeClr val="accent3">
                    <a:lumMod val="20000"/>
                    <a:lumOff val="80000"/>
                  </a:schemeClr>
                </a:solidFill>
                <a:latin typeface="Arial" panose="020B0604020202020204" pitchFamily="34" charset="0"/>
                <a:ea typeface="微軟正黑體"/>
                <a:cs typeface="Arial" panose="020B0604020202020204" pitchFamily="34" charset="0"/>
              </a:rPr>
              <a:t>FC 32G: QLogic </a:t>
            </a:r>
            <a:r>
              <a:rPr lang="en-US" altLang="zh-TW" sz="1333" err="1">
                <a:solidFill>
                  <a:schemeClr val="accent3">
                    <a:lumMod val="20000"/>
                    <a:lumOff val="80000"/>
                  </a:schemeClr>
                </a:solidFill>
                <a:latin typeface="Arial" panose="020B0604020202020204" pitchFamily="34" charset="0"/>
                <a:ea typeface="微軟正黑體"/>
                <a:cs typeface="Arial" panose="020B0604020202020204" pitchFamily="34" charset="0"/>
              </a:rPr>
              <a:t>Fibre</a:t>
            </a:r>
            <a:r>
              <a:rPr lang="en-US" altLang="zh-TW" sz="1333">
                <a:solidFill>
                  <a:schemeClr val="accent3">
                    <a:lumMod val="20000"/>
                    <a:lumOff val="80000"/>
                  </a:schemeClr>
                </a:solidFill>
                <a:latin typeface="Arial" panose="020B0604020202020204" pitchFamily="34" charset="0"/>
                <a:ea typeface="微軟正黑體"/>
                <a:cs typeface="Arial" panose="020B0604020202020204" pitchFamily="34" charset="0"/>
              </a:rPr>
              <a:t> Channel Adapter-QLE2742-SR-CK</a:t>
            </a:r>
            <a:endParaRPr lang="en-US" altLang="zh-TW" sz="1333">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endParaRPr>
          </a:p>
          <a:p>
            <a:pPr marL="120648" indent="-120648">
              <a:buClr>
                <a:srgbClr val="FFFF00"/>
              </a:buClr>
              <a:buFont typeface="Arial" panose="020B0604020202020204" pitchFamily="34" charset="0"/>
              <a:buChar char="•"/>
            </a:pPr>
            <a:r>
              <a:rPr lang="en-US" altLang="zh-TW" sz="1333">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25GbE: QXG-25G2SF-CX4, MTU 9000</a:t>
            </a:r>
            <a:endParaRPr lang="en-US" altLang="zh-TW" sz="1333">
              <a:solidFill>
                <a:schemeClr val="accent3">
                  <a:lumMod val="20000"/>
                  <a:lumOff val="80000"/>
                </a:schemeClr>
              </a:solidFill>
              <a:latin typeface="Arial" panose="020B0604020202020204" pitchFamily="34" charset="0"/>
              <a:ea typeface="微軟正黑體"/>
              <a:cs typeface="Arial" panose="020B0604020202020204" pitchFamily="34" charset="0"/>
            </a:endParaRPr>
          </a:p>
        </p:txBody>
      </p:sp>
      <p:sp>
        <p:nvSpPr>
          <p:cNvPr id="11" name="矩形: 圓角 10">
            <a:extLst>
              <a:ext uri="{FF2B5EF4-FFF2-40B4-BE49-F238E27FC236}">
                <a16:creationId xmlns:a16="http://schemas.microsoft.com/office/drawing/2014/main" id="{BE1FC24D-B7AB-45D0-880A-C38E8EC7BF31}"/>
              </a:ext>
            </a:extLst>
          </p:cNvPr>
          <p:cNvSpPr/>
          <p:nvPr/>
        </p:nvSpPr>
        <p:spPr>
          <a:xfrm>
            <a:off x="4572000" y="5502443"/>
            <a:ext cx="2615516" cy="451308"/>
          </a:xfrm>
          <a:prstGeom prst="roundRect">
            <a:avLst>
              <a:gd name="adj" fmla="val 50000"/>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12" name="矩形 11">
            <a:extLst>
              <a:ext uri="{FF2B5EF4-FFF2-40B4-BE49-F238E27FC236}">
                <a16:creationId xmlns:a16="http://schemas.microsoft.com/office/drawing/2014/main" id="{9A7E43BC-4261-4605-BDF9-54FCE7224B00}"/>
              </a:ext>
            </a:extLst>
          </p:cNvPr>
          <p:cNvSpPr/>
          <p:nvPr/>
        </p:nvSpPr>
        <p:spPr>
          <a:xfrm>
            <a:off x="4815742" y="5576111"/>
            <a:ext cx="2270284" cy="33855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1600" b="1">
                <a:latin typeface="微軟正黑體" pitchFamily="34" charset="-120"/>
                <a:ea typeface="微軟正黑體" pitchFamily="34" charset="-120"/>
              </a:rPr>
              <a:t>FC CPU</a:t>
            </a:r>
            <a:r>
              <a:rPr lang="zh-TW" altLang="en-US" sz="1600" b="1">
                <a:latin typeface="微軟正黑體" pitchFamily="34" charset="-120"/>
                <a:ea typeface="微軟正黑體" pitchFamily="34" charset="-120"/>
              </a:rPr>
              <a:t>負載低於</a:t>
            </a:r>
            <a:r>
              <a:rPr lang="en-US" altLang="zh-TW" sz="1600" b="1">
                <a:latin typeface="微軟正黑體" pitchFamily="34" charset="-120"/>
                <a:ea typeface="微軟正黑體" pitchFamily="34" charset="-120"/>
              </a:rPr>
              <a:t>iSCSI</a:t>
            </a:r>
            <a:endParaRPr lang="zh-TW" altLang="en-US" sz="1600" b="1">
              <a:solidFill>
                <a:srgbClr val="FF33CC"/>
              </a:solidFill>
              <a:latin typeface="微軟正黑體" pitchFamily="34" charset="-120"/>
              <a:ea typeface="微軟正黑體" pitchFamily="34" charset="-120"/>
            </a:endParaRPr>
          </a:p>
        </p:txBody>
      </p:sp>
      <p:graphicFrame>
        <p:nvGraphicFramePr>
          <p:cNvPr id="5" name="表格 4">
            <a:extLst>
              <a:ext uri="{FF2B5EF4-FFF2-40B4-BE49-F238E27FC236}">
                <a16:creationId xmlns:a16="http://schemas.microsoft.com/office/drawing/2014/main" id="{B4B3550F-733C-46D6-8A9A-B4B0F0B9DF1A}"/>
              </a:ext>
            </a:extLst>
          </p:cNvPr>
          <p:cNvGraphicFramePr>
            <a:graphicFrameLocks noGrp="1"/>
          </p:cNvGraphicFramePr>
          <p:nvPr>
            <p:extLst>
              <p:ext uri="{D42A27DB-BD31-4B8C-83A1-F6EECF244321}">
                <p14:modId xmlns:p14="http://schemas.microsoft.com/office/powerpoint/2010/main" val="304478833"/>
              </p:ext>
            </p:extLst>
          </p:nvPr>
        </p:nvGraphicFramePr>
        <p:xfrm>
          <a:off x="494522" y="2259249"/>
          <a:ext cx="6655672" cy="3138292"/>
        </p:xfrm>
        <a:graphic>
          <a:graphicData uri="http://schemas.openxmlformats.org/drawingml/2006/table">
            <a:tbl>
              <a:tblPr/>
              <a:tblGrid>
                <a:gridCol w="1492898">
                  <a:extLst>
                    <a:ext uri="{9D8B030D-6E8A-4147-A177-3AD203B41FA5}">
                      <a16:colId xmlns:a16="http://schemas.microsoft.com/office/drawing/2014/main" val="2481647396"/>
                    </a:ext>
                  </a:extLst>
                </a:gridCol>
                <a:gridCol w="1026368">
                  <a:extLst>
                    <a:ext uri="{9D8B030D-6E8A-4147-A177-3AD203B41FA5}">
                      <a16:colId xmlns:a16="http://schemas.microsoft.com/office/drawing/2014/main" val="1447189910"/>
                    </a:ext>
                  </a:extLst>
                </a:gridCol>
                <a:gridCol w="891971">
                  <a:extLst>
                    <a:ext uri="{9D8B030D-6E8A-4147-A177-3AD203B41FA5}">
                      <a16:colId xmlns:a16="http://schemas.microsoft.com/office/drawing/2014/main" val="1371996879"/>
                    </a:ext>
                  </a:extLst>
                </a:gridCol>
                <a:gridCol w="990807">
                  <a:extLst>
                    <a:ext uri="{9D8B030D-6E8A-4147-A177-3AD203B41FA5}">
                      <a16:colId xmlns:a16="http://schemas.microsoft.com/office/drawing/2014/main" val="534109384"/>
                    </a:ext>
                  </a:extLst>
                </a:gridCol>
                <a:gridCol w="1172150">
                  <a:extLst>
                    <a:ext uri="{9D8B030D-6E8A-4147-A177-3AD203B41FA5}">
                      <a16:colId xmlns:a16="http://schemas.microsoft.com/office/drawing/2014/main" val="3195208171"/>
                    </a:ext>
                  </a:extLst>
                </a:gridCol>
                <a:gridCol w="1081478">
                  <a:extLst>
                    <a:ext uri="{9D8B030D-6E8A-4147-A177-3AD203B41FA5}">
                      <a16:colId xmlns:a16="http://schemas.microsoft.com/office/drawing/2014/main" val="1209674061"/>
                    </a:ext>
                  </a:extLst>
                </a:gridCol>
              </a:tblGrid>
              <a:tr h="433823">
                <a:tc rowSpan="2" gridSpan="2">
                  <a:txBody>
                    <a:bodyPr/>
                    <a:lstStyle/>
                    <a:p>
                      <a:pPr algn="ctr" rtl="0" fontAlgn="b"/>
                      <a:r>
                        <a:rPr lang="zh-TW" altLang="en-US" sz="1900" b="1">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速度</a:t>
                      </a:r>
                      <a:r>
                        <a:rPr lang="en-US" altLang="zh-TW" sz="1900" b="1">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/CPU</a:t>
                      </a:r>
                      <a:r>
                        <a:rPr lang="zh-TW" altLang="en-US" sz="1900" b="1">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使用率</a:t>
                      </a:r>
                      <a:endParaRPr lang="en-US" sz="1900" b="1">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75000"/>
                      </a:schemeClr>
                    </a:solidFill>
                  </a:tcPr>
                </a:tc>
                <a:tc rowSpan="2" hMerge="1">
                  <a:txBody>
                    <a:bodyPr/>
                    <a:lstStyle/>
                    <a:p>
                      <a:pPr rtl="0" fontAlgn="b"/>
                      <a:endParaRPr lang="zh-TW" altLang="en-US" sz="1400">
                        <a:effectLst/>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gridSpan="2">
                  <a:txBody>
                    <a:bodyPr/>
                    <a:lstStyle/>
                    <a:p>
                      <a:pPr algn="ctr" rtl="0" fontAlgn="b"/>
                      <a:r>
                        <a:rPr lang="en-US" sz="1900" b="1">
                          <a:solidFill>
                            <a:srgbClr val="FF2E8C"/>
                          </a:solidFill>
                          <a:effectLst/>
                          <a:latin typeface="微軟正黑體" panose="020B0604030504040204" pitchFamily="34" charset="-120"/>
                          <a:ea typeface="微軟正黑體" panose="020B0604030504040204" pitchFamily="34" charset="-120"/>
                          <a:cs typeface="Arial" panose="020B0604020202020204" pitchFamily="34" charset="0"/>
                        </a:rPr>
                        <a:t>FC</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lumMod val="85000"/>
                        <a:lumOff val="15000"/>
                      </a:schemeClr>
                    </a:solidFill>
                  </a:tcPr>
                </a:tc>
                <a:tc hMerge="1">
                  <a:txBody>
                    <a:bodyPr/>
                    <a:lstStyle/>
                    <a:p>
                      <a:endParaRPr lang="zh-TW" altLang="en-US"/>
                    </a:p>
                  </a:txBody>
                  <a:tcPr/>
                </a:tc>
                <a:tc gridSpan="2">
                  <a:txBody>
                    <a:bodyPr/>
                    <a:lstStyle/>
                    <a:p>
                      <a:pPr algn="ctr" rtl="0" fontAlgn="b"/>
                      <a:r>
                        <a:rPr lang="en-US" sz="1900" b="1">
                          <a:solidFill>
                            <a:srgbClr val="FF2E8C"/>
                          </a:solidFill>
                          <a:effectLst/>
                          <a:latin typeface="微軟正黑體" panose="020B0604030504040204" pitchFamily="34" charset="-120"/>
                          <a:ea typeface="微軟正黑體" panose="020B0604030504040204" pitchFamily="34" charset="-120"/>
                          <a:cs typeface="Arial" panose="020B0604020202020204" pitchFamily="34" charset="0"/>
                        </a:rPr>
                        <a:t>iSCSI</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lumMod val="85000"/>
                        <a:lumOff val="15000"/>
                      </a:schemeClr>
                    </a:solidFill>
                  </a:tcPr>
                </a:tc>
                <a:tc hMerge="1">
                  <a:txBody>
                    <a:bodyPr/>
                    <a:lstStyle/>
                    <a:p>
                      <a:endParaRPr lang="zh-TW" altLang="en-US"/>
                    </a:p>
                  </a:txBody>
                  <a:tcPr/>
                </a:tc>
                <a:extLst>
                  <a:ext uri="{0D108BD9-81ED-4DB2-BD59-A6C34878D82A}">
                    <a16:rowId xmlns:a16="http://schemas.microsoft.com/office/drawing/2014/main" val="255837295"/>
                  </a:ext>
                </a:extLst>
              </a:tr>
              <a:tr h="433823">
                <a:tc gridSpan="2" vMerge="1">
                  <a:txBody>
                    <a:bodyPr/>
                    <a:lstStyle/>
                    <a:p>
                      <a:pPr algn="ctr" rtl="0" fontAlgn="b"/>
                      <a:endParaRPr lang="en-US" sz="1400" b="0">
                        <a:solidFill>
                          <a:srgbClr val="000000"/>
                        </a:solidFill>
                        <a:effectLst/>
                        <a:latin typeface="Arial" panose="020B0604020202020204" pitchFamily="34" charset="0"/>
                      </a:endParaRP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7E1CD"/>
                    </a:solidFill>
                  </a:tcPr>
                </a:tc>
                <a:tc hMerge="1" vMerge="1">
                  <a:txBody>
                    <a:bodyPr/>
                    <a:lstStyle/>
                    <a:p>
                      <a:endParaRPr lang="zh-TW" altLang="en-US"/>
                    </a:p>
                  </a:txBody>
                  <a:tcPr/>
                </a:tc>
                <a:tc>
                  <a:txBody>
                    <a:bodyPr/>
                    <a:lstStyle/>
                    <a:p>
                      <a:pPr algn="ctr" rtl="0" fontAlgn="b"/>
                      <a:r>
                        <a:rPr lang="en-US" sz="1800" b="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32G</a:t>
                      </a:r>
                    </a:p>
                  </a:txBody>
                  <a:tcPr marL="25400" marR="25400" marT="16933" marB="16933"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C0066"/>
                    </a:solidFill>
                  </a:tcPr>
                </a:tc>
                <a:tc>
                  <a:txBody>
                    <a:bodyPr/>
                    <a:lstStyle/>
                    <a:p>
                      <a:pPr algn="ctr" rtl="0" fontAlgn="b"/>
                      <a:r>
                        <a:rPr lang="en-US" sz="1800" b="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CPU%</a:t>
                      </a:r>
                    </a:p>
                  </a:txBody>
                  <a:tcPr marL="25400" marR="25400" marT="16933" marB="16933"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2E8C"/>
                    </a:solidFill>
                  </a:tcPr>
                </a:tc>
                <a:tc>
                  <a:txBody>
                    <a:bodyPr/>
                    <a:lstStyle/>
                    <a:p>
                      <a:pPr algn="ctr" rtl="0" fontAlgn="b"/>
                      <a:r>
                        <a:rPr lang="en-US" sz="1800" b="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25GbEx1</a:t>
                      </a:r>
                    </a:p>
                  </a:txBody>
                  <a:tcPr marL="25400" marR="25400" marT="16933" marB="16933"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C0066"/>
                    </a:solidFill>
                  </a:tcPr>
                </a:tc>
                <a:tc>
                  <a:txBody>
                    <a:bodyPr/>
                    <a:lstStyle/>
                    <a:p>
                      <a:pPr algn="ctr" rtl="0" fontAlgn="b"/>
                      <a:r>
                        <a:rPr lang="en-US" sz="1800" b="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CPU%</a:t>
                      </a:r>
                    </a:p>
                  </a:txBody>
                  <a:tcPr marL="25400" marR="25400" marT="16933" marB="16933"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2E8C"/>
                    </a:solidFill>
                  </a:tcPr>
                </a:tc>
                <a:extLst>
                  <a:ext uri="{0D108BD9-81ED-4DB2-BD59-A6C34878D82A}">
                    <a16:rowId xmlns:a16="http://schemas.microsoft.com/office/drawing/2014/main" val="1944635307"/>
                  </a:ext>
                </a:extLst>
              </a:tr>
              <a:tr h="378441">
                <a:tc rowSpan="4">
                  <a:txBody>
                    <a:bodyPr/>
                    <a:lstStyle/>
                    <a:p>
                      <a:pPr algn="ctr" rtl="0" fontAlgn="b"/>
                      <a:r>
                        <a:rPr lang="en-US" sz="1600" b="1">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Throughput</a:t>
                      </a:r>
                      <a:br>
                        <a:rPr lang="en-US" sz="1600" b="1">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br>
                      <a:r>
                        <a:rPr lang="en-US" sz="1600" b="1">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(MB/s)</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rtl="0" fontAlgn="b"/>
                      <a:r>
                        <a:rPr lang="en-US"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SW-1M</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2944</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39%</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2709</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56%</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extLst>
                  <a:ext uri="{0D108BD9-81ED-4DB2-BD59-A6C34878D82A}">
                    <a16:rowId xmlns:a16="http://schemas.microsoft.com/office/drawing/2014/main" val="2754857034"/>
                  </a:ext>
                </a:extLst>
              </a:tr>
              <a:tr h="378441">
                <a:tc vMerge="1">
                  <a:txBody>
                    <a:bodyPr/>
                    <a:lstStyle/>
                    <a:p>
                      <a:endParaRPr lang="zh-TW" altLang="en-US"/>
                    </a:p>
                  </a:txBody>
                  <a:tcPr/>
                </a:tc>
                <a:tc>
                  <a:txBody>
                    <a:bodyPr/>
                    <a:lstStyle/>
                    <a:p>
                      <a:pPr rtl="0" fontAlgn="b"/>
                      <a:r>
                        <a:rPr lang="en-US"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SR-1M</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tc>
                  <a:txBody>
                    <a:bodyPr/>
                    <a:lstStyle/>
                    <a:p>
                      <a:pPr algn="r" rtl="0" fontAlgn="b"/>
                      <a:r>
                        <a:rPr lang="en-US" altLang="zh-TW" sz="1600">
                          <a:effectLst/>
                          <a:latin typeface="微軟正黑體" panose="020B0604030504040204" pitchFamily="34" charset="-120"/>
                          <a:ea typeface="微軟正黑體" panose="020B0604030504040204" pitchFamily="34" charset="-120"/>
                          <a:cs typeface="Arial" panose="020B0604020202020204" pitchFamily="34" charset="0"/>
                        </a:rPr>
                        <a:t>2772</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33%</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tc>
                  <a:txBody>
                    <a:bodyPr/>
                    <a:lstStyle/>
                    <a:p>
                      <a:pPr algn="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2795</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32%</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62040590"/>
                  </a:ext>
                </a:extLst>
              </a:tr>
              <a:tr h="378441">
                <a:tc vMerge="1">
                  <a:txBody>
                    <a:bodyPr/>
                    <a:lstStyle/>
                    <a:p>
                      <a:endParaRPr lang="zh-TW" altLang="en-US"/>
                    </a:p>
                  </a:txBody>
                  <a:tcPr/>
                </a:tc>
                <a:tc>
                  <a:txBody>
                    <a:bodyPr/>
                    <a:lstStyle/>
                    <a:p>
                      <a:pPr rtl="0" fontAlgn="b"/>
                      <a:r>
                        <a:rPr lang="en-US"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SW-512K</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r" rtl="0" fontAlgn="b"/>
                      <a:r>
                        <a:rPr lang="en-US" altLang="zh-TW" sz="1600">
                          <a:effectLst/>
                          <a:latin typeface="微軟正黑體" panose="020B0604030504040204" pitchFamily="34" charset="-120"/>
                          <a:ea typeface="微軟正黑體" panose="020B0604030504040204" pitchFamily="34" charset="-120"/>
                          <a:cs typeface="Arial" panose="020B0604020202020204" pitchFamily="34" charset="0"/>
                        </a:rPr>
                        <a:t>2951</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37%</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2707</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61%</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extLst>
                  <a:ext uri="{0D108BD9-81ED-4DB2-BD59-A6C34878D82A}">
                    <a16:rowId xmlns:a16="http://schemas.microsoft.com/office/drawing/2014/main" val="2985259892"/>
                  </a:ext>
                </a:extLst>
              </a:tr>
              <a:tr h="378441">
                <a:tc vMerge="1">
                  <a:txBody>
                    <a:bodyPr/>
                    <a:lstStyle/>
                    <a:p>
                      <a:endParaRPr lang="zh-TW" altLang="en-US"/>
                    </a:p>
                  </a:txBody>
                  <a:tcPr/>
                </a:tc>
                <a:tc>
                  <a:txBody>
                    <a:bodyPr/>
                    <a:lstStyle/>
                    <a:p>
                      <a:pPr rtl="0" fontAlgn="b"/>
                      <a:r>
                        <a:rPr lang="en-US"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SR-512K</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tc>
                  <a:txBody>
                    <a:bodyPr/>
                    <a:lstStyle/>
                    <a:p>
                      <a:pPr algn="r" rtl="0" fontAlgn="b"/>
                      <a:r>
                        <a:rPr lang="en-US" altLang="zh-TW" sz="1600">
                          <a:effectLst/>
                          <a:latin typeface="微軟正黑體" panose="020B0604030504040204" pitchFamily="34" charset="-120"/>
                          <a:ea typeface="微軟正黑體" panose="020B0604030504040204" pitchFamily="34" charset="-120"/>
                          <a:cs typeface="Arial" panose="020B0604020202020204" pitchFamily="34" charset="0"/>
                        </a:rPr>
                        <a:t>2772</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35%</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tc>
                  <a:txBody>
                    <a:bodyPr/>
                    <a:lstStyle/>
                    <a:p>
                      <a:pPr algn="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2825</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43%</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16871855"/>
                  </a:ext>
                </a:extLst>
              </a:tr>
              <a:tr h="378441">
                <a:tc rowSpan="2">
                  <a:txBody>
                    <a:bodyPr/>
                    <a:lstStyle/>
                    <a:p>
                      <a:pPr algn="ctr" rtl="0" fontAlgn="b"/>
                      <a:r>
                        <a:rPr lang="en-US" sz="1600" b="1">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IOPS</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a:txBody>
                    <a:bodyPr/>
                    <a:lstStyle/>
                    <a:p>
                      <a:pPr rtl="0" fontAlgn="b"/>
                      <a:r>
                        <a:rPr lang="en-US"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RW-4K</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r" rtl="0" fontAlgn="b"/>
                      <a:r>
                        <a:rPr lang="en-US" altLang="zh-TW" sz="1600">
                          <a:effectLst/>
                          <a:latin typeface="微軟正黑體" panose="020B0604030504040204" pitchFamily="34" charset="-120"/>
                          <a:ea typeface="微軟正黑體" panose="020B0604030504040204" pitchFamily="34" charset="-120"/>
                          <a:cs typeface="Arial" panose="020B0604020202020204" pitchFamily="34" charset="0"/>
                        </a:rPr>
                        <a:t>145197</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77%</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154793</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81%</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rgbClr val="07DAB2"/>
                      </a:solidFill>
                      <a:prstDash val="solid"/>
                      <a:round/>
                      <a:headEnd type="none" w="med" len="med"/>
                      <a:tailEnd type="none" w="med" len="med"/>
                    </a:lnB>
                    <a:solidFill>
                      <a:schemeClr val="bg1"/>
                    </a:solidFill>
                  </a:tcPr>
                </a:tc>
                <a:extLst>
                  <a:ext uri="{0D108BD9-81ED-4DB2-BD59-A6C34878D82A}">
                    <a16:rowId xmlns:a16="http://schemas.microsoft.com/office/drawing/2014/main" val="1974123465"/>
                  </a:ext>
                </a:extLst>
              </a:tr>
              <a:tr h="378441">
                <a:tc vMerge="1">
                  <a:txBody>
                    <a:bodyPr/>
                    <a:lstStyle/>
                    <a:p>
                      <a:endParaRPr lang="zh-TW" altLang="en-US"/>
                    </a:p>
                  </a:txBody>
                  <a:tcPr/>
                </a:tc>
                <a:tc>
                  <a:txBody>
                    <a:bodyPr/>
                    <a:lstStyle/>
                    <a:p>
                      <a:pPr rtl="0" fontAlgn="b"/>
                      <a:r>
                        <a:rPr lang="en-US"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RR-4K</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r" rtl="0" fontAlgn="b"/>
                      <a:r>
                        <a:rPr lang="en-US" altLang="zh-TW" sz="1600">
                          <a:effectLst/>
                          <a:latin typeface="微軟正黑體" panose="020B0604030504040204" pitchFamily="34" charset="-120"/>
                          <a:ea typeface="微軟正黑體" panose="020B0604030504040204" pitchFamily="34" charset="-120"/>
                          <a:cs typeface="Arial" panose="020B0604020202020204" pitchFamily="34" charset="0"/>
                        </a:rPr>
                        <a:t>113162</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67%</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108263</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rgbClr val="07DAB2"/>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rtl="0" fontAlgn="b"/>
                      <a:r>
                        <a:rPr lang="en-US" altLang="zh-TW" sz="1600" b="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69%</a:t>
                      </a:r>
                    </a:p>
                  </a:txBody>
                  <a:tcPr marL="25400" marR="25400" marT="16933" marB="16933" anchor="ctr">
                    <a:lnL w="6350" cap="flat" cmpd="sng" algn="ctr">
                      <a:solidFill>
                        <a:srgbClr val="07DAB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7DAB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15694697"/>
                  </a:ext>
                </a:extLst>
              </a:tr>
            </a:tbl>
          </a:graphicData>
        </a:graphic>
      </p:graphicFrame>
      <p:sp>
        <p:nvSpPr>
          <p:cNvPr id="3" name="矩形 2">
            <a:extLst>
              <a:ext uri="{FF2B5EF4-FFF2-40B4-BE49-F238E27FC236}">
                <a16:creationId xmlns:a16="http://schemas.microsoft.com/office/drawing/2014/main" id="{09483A36-AFA7-483C-BC2C-66276179B6B0}"/>
              </a:ext>
            </a:extLst>
          </p:cNvPr>
          <p:cNvSpPr/>
          <p:nvPr/>
        </p:nvSpPr>
        <p:spPr>
          <a:xfrm>
            <a:off x="3900197" y="2715208"/>
            <a:ext cx="989044" cy="2687216"/>
          </a:xfrm>
          <a:prstGeom prst="rect">
            <a:avLst/>
          </a:prstGeom>
          <a:noFill/>
          <a:ln w="38100">
            <a:gradFill>
              <a:gsLst>
                <a:gs pos="0">
                  <a:srgbClr val="FFFF00"/>
                </a:gs>
                <a:gs pos="57000">
                  <a:srgbClr val="C5CC37"/>
                </a:gs>
                <a:gs pos="99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15" name="矩形 14">
            <a:extLst>
              <a:ext uri="{FF2B5EF4-FFF2-40B4-BE49-F238E27FC236}">
                <a16:creationId xmlns:a16="http://schemas.microsoft.com/office/drawing/2014/main" id="{767FDE27-9904-42A2-AC01-1D50CA57BB06}"/>
              </a:ext>
            </a:extLst>
          </p:cNvPr>
          <p:cNvSpPr/>
          <p:nvPr/>
        </p:nvSpPr>
        <p:spPr>
          <a:xfrm>
            <a:off x="6068007" y="2727833"/>
            <a:ext cx="1069492" cy="2692701"/>
          </a:xfrm>
          <a:prstGeom prst="rect">
            <a:avLst/>
          </a:prstGeom>
          <a:noFill/>
          <a:ln w="38100">
            <a:gradFill>
              <a:gsLst>
                <a:gs pos="0">
                  <a:srgbClr val="FFFF00"/>
                </a:gs>
                <a:gs pos="57000">
                  <a:srgbClr val="C5CC37"/>
                </a:gs>
                <a:gs pos="99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6" name="標題 5">
            <a:extLst>
              <a:ext uri="{FF2B5EF4-FFF2-40B4-BE49-F238E27FC236}">
                <a16:creationId xmlns:a16="http://schemas.microsoft.com/office/drawing/2014/main" id="{7D4B4C55-DD2F-44C5-B205-6EBBB33103A3}"/>
              </a:ext>
            </a:extLst>
          </p:cNvPr>
          <p:cNvSpPr>
            <a:spLocks noGrp="1"/>
          </p:cNvSpPr>
          <p:nvPr>
            <p:ph type="title"/>
          </p:nvPr>
        </p:nvSpPr>
        <p:spPr>
          <a:xfrm>
            <a:off x="629920" y="365125"/>
            <a:ext cx="10515600" cy="1325563"/>
          </a:xfrm>
        </p:spPr>
        <p:txBody>
          <a:bodyPr/>
          <a:lstStyle/>
          <a:p>
            <a:r>
              <a:rPr lang="zh-TW" altLang="en-US"/>
              <a:t>比較</a:t>
            </a:r>
            <a:r>
              <a:rPr lang="en-US" altLang="zh-TW"/>
              <a:t>: </a:t>
            </a:r>
            <a:r>
              <a:rPr lang="en-US" altLang="zh-TW" err="1"/>
              <a:t>Fibre</a:t>
            </a:r>
            <a:r>
              <a:rPr lang="en-US" altLang="zh-TW"/>
              <a:t> Channel&amp; iSCSI</a:t>
            </a:r>
            <a:endParaRPr lang="zh-TW" altLang="en-US"/>
          </a:p>
        </p:txBody>
      </p:sp>
    </p:spTree>
    <p:extLst>
      <p:ext uri="{BB962C8B-B14F-4D97-AF65-F5344CB8AC3E}">
        <p14:creationId xmlns:p14="http://schemas.microsoft.com/office/powerpoint/2010/main" val="3881545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21">
            <a:extLst>
              <a:ext uri="{FF2B5EF4-FFF2-40B4-BE49-F238E27FC236}">
                <a16:creationId xmlns:a16="http://schemas.microsoft.com/office/drawing/2014/main" id="{15970FAF-7072-A249-BB58-6CA3EED9E52D}"/>
              </a:ext>
            </a:extLst>
          </p:cNvPr>
          <p:cNvSpPr/>
          <p:nvPr/>
        </p:nvSpPr>
        <p:spPr>
          <a:xfrm>
            <a:off x="5478753" y="2837840"/>
            <a:ext cx="6713247" cy="21144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sp>
        <p:nvSpPr>
          <p:cNvPr id="16" name="矩形 22">
            <a:extLst>
              <a:ext uri="{FF2B5EF4-FFF2-40B4-BE49-F238E27FC236}">
                <a16:creationId xmlns:a16="http://schemas.microsoft.com/office/drawing/2014/main" id="{05679B5D-CB45-744B-BFCB-33C964A0BCC6}"/>
              </a:ext>
            </a:extLst>
          </p:cNvPr>
          <p:cNvSpPr/>
          <p:nvPr/>
        </p:nvSpPr>
        <p:spPr>
          <a:xfrm>
            <a:off x="0" y="2837839"/>
            <a:ext cx="6099153" cy="2114432"/>
          </a:xfrm>
          <a:prstGeom prst="rect">
            <a:avLst/>
          </a:prstGeom>
          <a:solidFill>
            <a:srgbClr val="EF31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pic>
        <p:nvPicPr>
          <p:cNvPr id="18" name="图片 12">
            <a:extLst>
              <a:ext uri="{FF2B5EF4-FFF2-40B4-BE49-F238E27FC236}">
                <a16:creationId xmlns:a16="http://schemas.microsoft.com/office/drawing/2014/main" id="{37CF33FC-CA7E-E74C-A422-7C31F0D03805}"/>
              </a:ext>
            </a:extLst>
          </p:cNvPr>
          <p:cNvPicPr>
            <a:picLocks noChangeAspect="1"/>
          </p:cNvPicPr>
          <p:nvPr/>
        </p:nvPicPr>
        <p:blipFill>
          <a:blip r:embed="rId3"/>
          <a:stretch>
            <a:fillRect/>
          </a:stretch>
        </p:blipFill>
        <p:spPr>
          <a:xfrm>
            <a:off x="636574" y="3110006"/>
            <a:ext cx="1651413" cy="1651413"/>
          </a:xfrm>
          <a:prstGeom prst="rect">
            <a:avLst/>
          </a:prstGeom>
        </p:spPr>
      </p:pic>
      <p:pic>
        <p:nvPicPr>
          <p:cNvPr id="19" name="图片 14">
            <a:extLst>
              <a:ext uri="{FF2B5EF4-FFF2-40B4-BE49-F238E27FC236}">
                <a16:creationId xmlns:a16="http://schemas.microsoft.com/office/drawing/2014/main" id="{75F05E61-7A0B-D249-A6A7-35A5540EE131}"/>
              </a:ext>
            </a:extLst>
          </p:cNvPr>
          <p:cNvPicPr>
            <a:picLocks noChangeAspect="1"/>
          </p:cNvPicPr>
          <p:nvPr/>
        </p:nvPicPr>
        <p:blipFill rotWithShape="1">
          <a:blip r:embed="rId4"/>
          <a:srcRect l="15748" t="24698" r="16580" b="24608"/>
          <a:stretch/>
        </p:blipFill>
        <p:spPr>
          <a:xfrm>
            <a:off x="6224337" y="2983832"/>
            <a:ext cx="2077452" cy="762000"/>
          </a:xfrm>
          <a:prstGeom prst="rect">
            <a:avLst/>
          </a:prstGeom>
        </p:spPr>
      </p:pic>
      <p:sp>
        <p:nvSpPr>
          <p:cNvPr id="6" name="文字方塊 5">
            <a:extLst>
              <a:ext uri="{FF2B5EF4-FFF2-40B4-BE49-F238E27FC236}">
                <a16:creationId xmlns:a16="http://schemas.microsoft.com/office/drawing/2014/main" id="{6C2A85F9-A2AB-48B3-A830-E1EDC566734C}"/>
              </a:ext>
            </a:extLst>
          </p:cNvPr>
          <p:cNvSpPr txBox="1"/>
          <p:nvPr/>
        </p:nvSpPr>
        <p:spPr>
          <a:xfrm>
            <a:off x="645216" y="1887227"/>
            <a:ext cx="323165" cy="420564"/>
          </a:xfrm>
          <a:prstGeom prst="rect">
            <a:avLst/>
          </a:prstGeom>
          <a:noFill/>
        </p:spPr>
        <p:txBody>
          <a:bodyPr wrap="square" rtlCol="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2133" b="1">
                <a:latin typeface="Arial" panose="020B0604020202020204" pitchFamily="34" charset="0"/>
                <a:ea typeface="微軟正黑體"/>
                <a:cs typeface="Arial" panose="020B0604020202020204" pitchFamily="34" charset="0"/>
              </a:rPr>
              <a:t> </a:t>
            </a:r>
            <a:endParaRPr lang="zh-TW" altLang="en-US" sz="2133" b="1">
              <a:latin typeface="Arial" panose="020B0604020202020204" pitchFamily="34" charset="0"/>
              <a:ea typeface="微軟正黑體"/>
              <a:cs typeface="Arial" panose="020B0604020202020204" pitchFamily="34" charset="0"/>
            </a:endParaRPr>
          </a:p>
        </p:txBody>
      </p:sp>
      <p:sp>
        <p:nvSpPr>
          <p:cNvPr id="22" name="內容版面配置區 2">
            <a:extLst>
              <a:ext uri="{FF2B5EF4-FFF2-40B4-BE49-F238E27FC236}">
                <a16:creationId xmlns:a16="http://schemas.microsoft.com/office/drawing/2014/main" id="{DCE56A41-4EE9-434C-9EE6-E73AF8ABA2D0}"/>
              </a:ext>
            </a:extLst>
          </p:cNvPr>
          <p:cNvSpPr txBox="1">
            <a:spLocks/>
          </p:cNvSpPr>
          <p:nvPr/>
        </p:nvSpPr>
        <p:spPr>
          <a:xfrm>
            <a:off x="493547" y="1570909"/>
            <a:ext cx="11330516" cy="1780091"/>
          </a:xfrm>
          <a:prstGeom prst="rect">
            <a:avLst/>
          </a:prstGeom>
        </p:spPr>
        <p:txBody>
          <a:bodyPr vert="horz" lIns="121920" tIns="60960" rIns="121920" bIns="60960" rtlCol="0" anchor="t">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8754" indent="-238754">
              <a:lnSpc>
                <a:spcPts val="3200"/>
              </a:lnSpc>
              <a:spcBef>
                <a:spcPts val="1200"/>
              </a:spcBef>
              <a:buClr>
                <a:srgbClr val="F70F78"/>
              </a:buClr>
            </a:pPr>
            <a:endParaRPr lang="zh-CN" altLang="en-US" sz="24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3" name="內容版面配置區 2">
            <a:extLst>
              <a:ext uri="{FF2B5EF4-FFF2-40B4-BE49-F238E27FC236}">
                <a16:creationId xmlns:a16="http://schemas.microsoft.com/office/drawing/2014/main" id="{BDC1EF97-D50B-F44F-9A77-70691D12A1C5}"/>
              </a:ext>
            </a:extLst>
          </p:cNvPr>
          <p:cNvSpPr txBox="1">
            <a:spLocks/>
          </p:cNvSpPr>
          <p:nvPr/>
        </p:nvSpPr>
        <p:spPr>
          <a:xfrm>
            <a:off x="573262" y="1313069"/>
            <a:ext cx="9902233" cy="878025"/>
          </a:xfrm>
          <a:prstGeom prst="rect">
            <a:avLst/>
          </a:prstGeom>
        </p:spPr>
        <p:txBody>
          <a:bodyPr vert="horz" lIns="121920" tIns="60960" rIns="121920" bIns="60960" rtlCol="0" anchor="t">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spcBef>
                <a:spcPts val="1200"/>
              </a:spcBef>
              <a:buClr>
                <a:schemeClr val="bg1"/>
              </a:buClr>
              <a:buNone/>
            </a:pPr>
            <a:endParaRPr lang="zh-TW" altLang="en-US" sz="2800">
              <a:solidFill>
                <a:schemeClr val="accent3">
                  <a:lumMod val="40000"/>
                  <a:lumOff val="60000"/>
                </a:schemeClr>
              </a:solidFill>
              <a:latin typeface="Arial" panose="020B0604020202020204" pitchFamily="34" charset="0"/>
              <a:ea typeface="微軟正黑體" panose="020B0604030504040204" pitchFamily="34" charset="-120"/>
              <a:cs typeface="Arial" panose="020B0604020202020204" pitchFamily="34" charset="0"/>
            </a:endParaRPr>
          </a:p>
          <a:p>
            <a:pPr marL="0" indent="0">
              <a:spcBef>
                <a:spcPts val="1200"/>
              </a:spcBef>
              <a:buClr>
                <a:schemeClr val="bg1"/>
              </a:buClr>
              <a:buNone/>
            </a:pPr>
            <a:r>
              <a:rPr lang="zh-TW" altLang="en-US" sz="2800">
                <a:solidFill>
                  <a:schemeClr val="accent3">
                    <a:lumMod val="40000"/>
                    <a:lumOff val="60000"/>
                  </a:schemeClr>
                </a:solidFill>
                <a:latin typeface="Arial" panose="020B0604020202020204" pitchFamily="34" charset="0"/>
                <a:ea typeface="微軟正黑體" panose="020B0604030504040204" pitchFamily="34" charset="-120"/>
                <a:cs typeface="Arial" panose="020B0604020202020204" pitchFamily="34" charset="0"/>
              </a:rPr>
              <a:t>與業界領先的</a:t>
            </a:r>
            <a:r>
              <a:rPr lang="en-US" altLang="zh-TW" sz="2800">
                <a:solidFill>
                  <a:schemeClr val="accent3">
                    <a:lumMod val="40000"/>
                    <a:lumOff val="60000"/>
                  </a:schemeClr>
                </a:solidFill>
                <a:latin typeface="Arial" panose="020B0604020202020204" pitchFamily="34" charset="0"/>
                <a:ea typeface="微軟正黑體" panose="020B0604030504040204" pitchFamily="34" charset="-120"/>
                <a:cs typeface="Arial" panose="020B0604020202020204" pitchFamily="34" charset="0"/>
              </a:rPr>
              <a:t>FC</a:t>
            </a:r>
            <a:r>
              <a:rPr lang="zh-TW" altLang="en-US" sz="2800">
                <a:solidFill>
                  <a:schemeClr val="accent3">
                    <a:lumMod val="40000"/>
                    <a:lumOff val="60000"/>
                  </a:schemeClr>
                </a:solidFill>
                <a:latin typeface="Arial" panose="020B0604020202020204" pitchFamily="34" charset="0"/>
                <a:ea typeface="微軟正黑體" panose="020B0604030504040204" pitchFamily="34" charset="-120"/>
                <a:cs typeface="Arial" panose="020B0604020202020204" pitchFamily="34" charset="0"/>
              </a:rPr>
              <a:t>介面卡供應商合作，提供最經濟的 </a:t>
            </a:r>
            <a:r>
              <a:rPr lang="en-US" altLang="zh-TW" sz="2800">
                <a:solidFill>
                  <a:schemeClr val="accent3">
                    <a:lumMod val="40000"/>
                    <a:lumOff val="60000"/>
                  </a:schemeClr>
                </a:solidFill>
                <a:latin typeface="Arial" panose="020B0604020202020204" pitchFamily="34" charset="0"/>
                <a:ea typeface="微軟正黑體" panose="020B0604030504040204" pitchFamily="34" charset="-120"/>
                <a:cs typeface="Arial" panose="020B0604020202020204" pitchFamily="34" charset="0"/>
              </a:rPr>
              <a:t>FC SAN </a:t>
            </a:r>
            <a:r>
              <a:rPr lang="zh-TW" altLang="en-US" sz="2800">
                <a:solidFill>
                  <a:schemeClr val="accent3">
                    <a:lumMod val="40000"/>
                    <a:lumOff val="60000"/>
                  </a:schemeClr>
                </a:solidFill>
                <a:latin typeface="Arial" panose="020B0604020202020204" pitchFamily="34" charset="0"/>
                <a:ea typeface="微軟正黑體" panose="020B0604030504040204" pitchFamily="34" charset="-120"/>
                <a:cs typeface="Arial" panose="020B0604020202020204" pitchFamily="34" charset="0"/>
              </a:rPr>
              <a:t>存儲解決方案</a:t>
            </a:r>
            <a:endParaRPr lang="zh-CN" altLang="en-US" sz="2800">
              <a:solidFill>
                <a:schemeClr val="accent3">
                  <a:lumMod val="40000"/>
                  <a:lumOff val="60000"/>
                </a:schemeClr>
              </a:solidFill>
              <a:latin typeface="Arial" panose="020B0604020202020204" pitchFamily="34" charset="0"/>
              <a:ea typeface="微軟正黑體"/>
              <a:cs typeface="Arial" panose="020B0604020202020204" pitchFamily="34" charset="0"/>
            </a:endParaRPr>
          </a:p>
        </p:txBody>
      </p:sp>
      <p:sp>
        <p:nvSpPr>
          <p:cNvPr id="24" name="文本框 16">
            <a:extLst>
              <a:ext uri="{FF2B5EF4-FFF2-40B4-BE49-F238E27FC236}">
                <a16:creationId xmlns:a16="http://schemas.microsoft.com/office/drawing/2014/main" id="{77F0947D-441B-EB44-BBA0-A4541D8F152B}"/>
              </a:ext>
            </a:extLst>
          </p:cNvPr>
          <p:cNvSpPr txBox="1"/>
          <p:nvPr/>
        </p:nvSpPr>
        <p:spPr>
          <a:xfrm>
            <a:off x="6248632" y="5000839"/>
            <a:ext cx="5795449" cy="677108"/>
          </a:xfrm>
          <a:prstGeom prst="rect">
            <a:avLst/>
          </a:prstGeom>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800">
                <a:solidFill>
                  <a:schemeClr val="accent3">
                    <a:lumMod val="40000"/>
                    <a:lumOff val="60000"/>
                  </a:schemeClr>
                </a:solidFill>
                <a:latin typeface="微軟正黑體" panose="020B0604030504040204" pitchFamily="34" charset="-120"/>
                <a:ea typeface="微軟正黑體" panose="020B0604030504040204" pitchFamily="34" charset="-120"/>
                <a:cs typeface="Arial"/>
              </a:rPr>
              <a:t>支援</a:t>
            </a:r>
            <a:r>
              <a:rPr lang="en-US" altLang="zh-CN" sz="1800">
                <a:solidFill>
                  <a:schemeClr val="accent3">
                    <a:lumMod val="40000"/>
                    <a:lumOff val="60000"/>
                  </a:schemeClr>
                </a:solidFill>
                <a:latin typeface="微軟正黑體" panose="020B0604030504040204" pitchFamily="34" charset="-120"/>
                <a:ea typeface="微軟正黑體" panose="020B0604030504040204" pitchFamily="34" charset="-120"/>
                <a:cs typeface="Arial"/>
              </a:rPr>
              <a:t> ATTO</a:t>
            </a:r>
            <a:endParaRPr lang="zh-CN" altLang="en-US" sz="18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a:p>
            <a:r>
              <a:rPr lang="en-US" altLang="zh-CN" sz="1800">
                <a:solidFill>
                  <a:schemeClr val="accent3">
                    <a:lumMod val="40000"/>
                    <a:lumOff val="60000"/>
                  </a:schemeClr>
                </a:solidFill>
                <a:latin typeface="微軟正黑體" panose="020B0604030504040204" pitchFamily="34" charset="-120"/>
                <a:ea typeface="微軟正黑體" panose="020B0604030504040204" pitchFamily="34" charset="-120"/>
                <a:cs typeface="Arial"/>
              </a:rPr>
              <a:t>Celerity 32Gb/16Gb FC adapters</a:t>
            </a:r>
            <a:endParaRPr lang="zh-CN" altLang="en-US" sz="18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5" name="文本框 17">
            <a:extLst>
              <a:ext uri="{FF2B5EF4-FFF2-40B4-BE49-F238E27FC236}">
                <a16:creationId xmlns:a16="http://schemas.microsoft.com/office/drawing/2014/main" id="{D44B8AC3-4784-4C49-A440-23A595AF816D}"/>
              </a:ext>
            </a:extLst>
          </p:cNvPr>
          <p:cNvSpPr txBox="1"/>
          <p:nvPr/>
        </p:nvSpPr>
        <p:spPr>
          <a:xfrm>
            <a:off x="488670" y="5000839"/>
            <a:ext cx="5963121" cy="677108"/>
          </a:xfrm>
          <a:prstGeom prst="rect">
            <a:avLst/>
          </a:prstGeom>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8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支援</a:t>
            </a:r>
            <a:r>
              <a:rPr lang="en-US" altLang="zh-CN" sz="18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Marvell </a:t>
            </a:r>
            <a:endParaRPr lang="zh-CN" altLang="en-US" sz="18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a:p>
            <a:r>
              <a:rPr lang="en-US" altLang="zh-CN" sz="1800" err="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Qlogic</a:t>
            </a:r>
            <a:r>
              <a:rPr lang="en-US" altLang="zh-CN" sz="18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32Gb/16Gb/8Gb/4Gb FC adapters</a:t>
            </a:r>
            <a:endParaRPr lang="zh-CN" altLang="en-US" sz="18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7" name="Rectangle 6">
            <a:extLst>
              <a:ext uri="{FF2B5EF4-FFF2-40B4-BE49-F238E27FC236}">
                <a16:creationId xmlns:a16="http://schemas.microsoft.com/office/drawing/2014/main" id="{C590EE01-7FE9-0B4E-84FE-0219880B9CE0}"/>
              </a:ext>
            </a:extLst>
          </p:cNvPr>
          <p:cNvSpPr/>
          <p:nvPr/>
        </p:nvSpPr>
        <p:spPr>
          <a:xfrm>
            <a:off x="546345" y="6052102"/>
            <a:ext cx="6110116" cy="276999"/>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1200" b="1">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rPr>
              <a:t>Compatibility </a:t>
            </a:r>
            <a:r>
              <a:rPr lang="en-US" sz="1200" b="1" err="1">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rPr>
              <a:t>list</a:t>
            </a:r>
            <a:r>
              <a:rPr lang="en-US" sz="1200" err="1">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rPr>
              <a:t>:qnap.com</a:t>
            </a:r>
            <a:r>
              <a:rPr lang="en-US" sz="1200">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rPr>
              <a:t>/compatibility/</a:t>
            </a:r>
          </a:p>
        </p:txBody>
      </p:sp>
      <p:sp>
        <p:nvSpPr>
          <p:cNvPr id="4" name="標題 3">
            <a:extLst>
              <a:ext uri="{FF2B5EF4-FFF2-40B4-BE49-F238E27FC236}">
                <a16:creationId xmlns:a16="http://schemas.microsoft.com/office/drawing/2014/main" id="{2DE5BE35-98A7-48D1-89C5-B8F35140B00E}"/>
              </a:ext>
            </a:extLst>
          </p:cNvPr>
          <p:cNvSpPr>
            <a:spLocks noGrp="1"/>
          </p:cNvSpPr>
          <p:nvPr>
            <p:ph type="title"/>
          </p:nvPr>
        </p:nvSpPr>
        <p:spPr/>
        <p:txBody>
          <a:bodyPr/>
          <a:lstStyle/>
          <a:p>
            <a:r>
              <a:rPr lang="zh-TW" altLang="en-US"/>
              <a:t>支援的</a:t>
            </a:r>
            <a:r>
              <a:rPr lang="en-US" altLang="zh-TW" err="1"/>
              <a:t>Fibre</a:t>
            </a:r>
            <a:r>
              <a:rPr lang="en-US" altLang="zh-TW"/>
              <a:t> Channel </a:t>
            </a:r>
            <a:r>
              <a:rPr lang="zh-TW" altLang="en-US"/>
              <a:t>介面卡</a:t>
            </a:r>
          </a:p>
        </p:txBody>
      </p:sp>
      <p:pic>
        <p:nvPicPr>
          <p:cNvPr id="15" name="Picture 3">
            <a:extLst>
              <a:ext uri="{FF2B5EF4-FFF2-40B4-BE49-F238E27FC236}">
                <a16:creationId xmlns:a16="http://schemas.microsoft.com/office/drawing/2014/main" id="{C46526C3-E191-486D-BA55-FA5D136D5CEF}"/>
              </a:ext>
            </a:extLst>
          </p:cNvPr>
          <p:cNvPicPr>
            <a:picLocks noChangeAspect="1"/>
          </p:cNvPicPr>
          <p:nvPr/>
        </p:nvPicPr>
        <p:blipFill>
          <a:blip r:embed="rId5"/>
          <a:stretch>
            <a:fillRect/>
          </a:stretch>
        </p:blipFill>
        <p:spPr>
          <a:xfrm>
            <a:off x="2897053" y="2443130"/>
            <a:ext cx="3104078" cy="2570778"/>
          </a:xfrm>
          <a:prstGeom prst="rect">
            <a:avLst/>
          </a:prstGeom>
        </p:spPr>
      </p:pic>
      <p:pic>
        <p:nvPicPr>
          <p:cNvPr id="17" name="圖片 16" descr="一張含有 電子用品 的圖片&#10;&#10;自動產生的描述">
            <a:extLst>
              <a:ext uri="{FF2B5EF4-FFF2-40B4-BE49-F238E27FC236}">
                <a16:creationId xmlns:a16="http://schemas.microsoft.com/office/drawing/2014/main" id="{036A43FD-2377-4271-9F22-31703DEB3A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09841" y="2445408"/>
            <a:ext cx="4187346" cy="2791562"/>
          </a:xfrm>
          <a:prstGeom prst="rect">
            <a:avLst/>
          </a:prstGeom>
        </p:spPr>
      </p:pic>
    </p:spTree>
    <p:extLst>
      <p:ext uri="{BB962C8B-B14F-4D97-AF65-F5344CB8AC3E}">
        <p14:creationId xmlns:p14="http://schemas.microsoft.com/office/powerpoint/2010/main" val="2805010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62796E-6E0F-DD42-B3D7-F753DC729748}"/>
              </a:ext>
            </a:extLst>
          </p:cNvPr>
          <p:cNvSpPr>
            <a:spLocks noGrp="1"/>
          </p:cNvSpPr>
          <p:nvPr>
            <p:ph type="title"/>
          </p:nvPr>
        </p:nvSpPr>
        <p:spPr/>
        <p:txBody>
          <a:bodyPr>
            <a:normAutofit/>
          </a:bodyPr>
          <a:lstStyle/>
          <a:p>
            <a:r>
              <a:rPr kumimoji="1" lang="en-US" altLang="zh-TW">
                <a:latin typeface="微軟正黑體"/>
                <a:ea typeface="微軟正黑體"/>
              </a:rPr>
              <a:t>Linux</a:t>
            </a:r>
            <a:r>
              <a:rPr kumimoji="1" lang="zh-TW" altLang="en-US">
                <a:latin typeface="微軟正黑體"/>
                <a:ea typeface="微軟正黑體"/>
              </a:rPr>
              <a:t> 核心升級 </a:t>
            </a:r>
            <a:r>
              <a:rPr kumimoji="1" lang="en-US" altLang="zh-TW">
                <a:latin typeface="微軟正黑體"/>
                <a:ea typeface="微軟正黑體"/>
              </a:rPr>
              <a:t>–</a:t>
            </a:r>
            <a:r>
              <a:rPr kumimoji="1" lang="zh-TW" altLang="en-US">
                <a:latin typeface="微軟正黑體"/>
                <a:ea typeface="微軟正黑體"/>
              </a:rPr>
              <a:t> </a:t>
            </a:r>
            <a:r>
              <a:rPr kumimoji="1" lang="en-US" altLang="zh-TW">
                <a:latin typeface="微軟正黑體"/>
                <a:ea typeface="微軟正黑體"/>
              </a:rPr>
              <a:t>4.14 LTS</a:t>
            </a:r>
            <a:endParaRPr kumimoji="1" lang="zh-TW" altLang="en-US"/>
          </a:p>
        </p:txBody>
      </p:sp>
      <p:grpSp>
        <p:nvGrpSpPr>
          <p:cNvPr id="6" name="群組 5">
            <a:extLst>
              <a:ext uri="{FF2B5EF4-FFF2-40B4-BE49-F238E27FC236}">
                <a16:creationId xmlns:a16="http://schemas.microsoft.com/office/drawing/2014/main" id="{C70D2E37-B905-405F-B92B-7D1A4957226C}"/>
              </a:ext>
            </a:extLst>
          </p:cNvPr>
          <p:cNvGrpSpPr/>
          <p:nvPr/>
        </p:nvGrpSpPr>
        <p:grpSpPr>
          <a:xfrm>
            <a:off x="782095" y="2207101"/>
            <a:ext cx="6764629" cy="1054480"/>
            <a:chOff x="803359" y="3493641"/>
            <a:chExt cx="6764629" cy="1054480"/>
          </a:xfrm>
        </p:grpSpPr>
        <p:sp>
          <p:nvSpPr>
            <p:cNvPr id="7" name="矩形: 圓角 6">
              <a:extLst>
                <a:ext uri="{FF2B5EF4-FFF2-40B4-BE49-F238E27FC236}">
                  <a16:creationId xmlns:a16="http://schemas.microsoft.com/office/drawing/2014/main" id="{0F8B636C-7201-4EC4-8823-E6AC583AEF31}"/>
                </a:ext>
              </a:extLst>
            </p:cNvPr>
            <p:cNvSpPr/>
            <p:nvPr/>
          </p:nvSpPr>
          <p:spPr>
            <a:xfrm>
              <a:off x="1078757" y="3591596"/>
              <a:ext cx="6480994" cy="832945"/>
            </a:xfrm>
            <a:prstGeom prst="roundRect">
              <a:avLst>
                <a:gd name="adj" fmla="val 50000"/>
              </a:avLst>
            </a:prstGeom>
            <a:solidFill>
              <a:srgbClr val="FF2E8C">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8" name="矩形: 圓角 7">
              <a:extLst>
                <a:ext uri="{FF2B5EF4-FFF2-40B4-BE49-F238E27FC236}">
                  <a16:creationId xmlns:a16="http://schemas.microsoft.com/office/drawing/2014/main" id="{96905EED-A2FD-4F0C-970E-11220DA3637C}"/>
                </a:ext>
              </a:extLst>
            </p:cNvPr>
            <p:cNvSpPr/>
            <p:nvPr/>
          </p:nvSpPr>
          <p:spPr>
            <a:xfrm>
              <a:off x="919269" y="3612862"/>
              <a:ext cx="6648719" cy="832945"/>
            </a:xfrm>
            <a:prstGeom prst="roundRect">
              <a:avLst>
                <a:gd name="adj" fmla="val 50000"/>
              </a:avLst>
            </a:prstGeom>
            <a:noFill/>
            <a:ln w="38100">
              <a:gradFill>
                <a:gsLst>
                  <a:gs pos="0">
                    <a:srgbClr val="E5488F"/>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grpSp>
          <p:nvGrpSpPr>
            <p:cNvPr id="9" name="群組 8">
              <a:extLst>
                <a:ext uri="{FF2B5EF4-FFF2-40B4-BE49-F238E27FC236}">
                  <a16:creationId xmlns:a16="http://schemas.microsoft.com/office/drawing/2014/main" id="{2764BE1C-55F8-44DC-B678-BA93D6FA647A}"/>
                </a:ext>
              </a:extLst>
            </p:cNvPr>
            <p:cNvGrpSpPr/>
            <p:nvPr/>
          </p:nvGrpSpPr>
          <p:grpSpPr>
            <a:xfrm>
              <a:off x="803359" y="3493641"/>
              <a:ext cx="1054480" cy="1054480"/>
              <a:chOff x="228678" y="3612186"/>
              <a:chExt cx="655970" cy="655970"/>
            </a:xfrm>
          </p:grpSpPr>
          <p:sp>
            <p:nvSpPr>
              <p:cNvPr id="11" name="橢圓 10">
                <a:extLst>
                  <a:ext uri="{FF2B5EF4-FFF2-40B4-BE49-F238E27FC236}">
                    <a16:creationId xmlns:a16="http://schemas.microsoft.com/office/drawing/2014/main" id="{554C811D-919B-49A2-909B-F738F3873E9E}"/>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12" name="橢圓 11">
                <a:extLst>
                  <a:ext uri="{FF2B5EF4-FFF2-40B4-BE49-F238E27FC236}">
                    <a16:creationId xmlns:a16="http://schemas.microsoft.com/office/drawing/2014/main" id="{2848432B-786E-4868-8AA1-75BE69220AB7}"/>
                  </a:ext>
                </a:extLst>
              </p:cNvPr>
              <p:cNvSpPr/>
              <p:nvPr/>
            </p:nvSpPr>
            <p:spPr>
              <a:xfrm>
                <a:off x="295017" y="3676657"/>
                <a:ext cx="517999" cy="517999"/>
              </a:xfrm>
              <a:prstGeom prst="ellipse">
                <a:avLst/>
              </a:prstGeom>
              <a:noFill/>
              <a:ln w="50800">
                <a:gradFill>
                  <a:gsLst>
                    <a:gs pos="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sp>
          <p:nvSpPr>
            <p:cNvPr id="10" name="矩形 9">
              <a:extLst>
                <a:ext uri="{FF2B5EF4-FFF2-40B4-BE49-F238E27FC236}">
                  <a16:creationId xmlns:a16="http://schemas.microsoft.com/office/drawing/2014/main" id="{A87BEBE8-89D4-46C0-832A-F9DB16A0EBDF}"/>
                </a:ext>
              </a:extLst>
            </p:cNvPr>
            <p:cNvSpPr/>
            <p:nvPr/>
          </p:nvSpPr>
          <p:spPr>
            <a:xfrm>
              <a:off x="2053571" y="3754695"/>
              <a:ext cx="3284874" cy="584775"/>
            </a:xfrm>
            <a:prstGeom prst="rect">
              <a:avLst/>
            </a:prstGeom>
          </p:spPr>
          <p:txBody>
            <a:bodyPr wrap="none">
              <a:spAutoFit/>
            </a:bodyPr>
            <a:lstStyle/>
            <a:p>
              <a:r>
                <a:rPr kumimoji="1" lang="zh-TW" altLang="en-US" sz="32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提升 </a:t>
              </a:r>
              <a:r>
                <a:rPr kumimoji="1" lang="en-US" altLang="zh-TW" sz="3200">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QTS</a:t>
              </a:r>
              <a:r>
                <a:rPr kumimoji="1" lang="zh-TW" altLang="en-US" sz="32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 安全性</a:t>
              </a:r>
              <a:endParaRPr kumimoji="1" lang="en-US" altLang="zh-TW" sz="32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13" name="群組 12">
            <a:extLst>
              <a:ext uri="{FF2B5EF4-FFF2-40B4-BE49-F238E27FC236}">
                <a16:creationId xmlns:a16="http://schemas.microsoft.com/office/drawing/2014/main" id="{716C677C-E248-4B8C-89C5-D1F11B463B93}"/>
              </a:ext>
            </a:extLst>
          </p:cNvPr>
          <p:cNvGrpSpPr/>
          <p:nvPr/>
        </p:nvGrpSpPr>
        <p:grpSpPr>
          <a:xfrm>
            <a:off x="782095" y="4449158"/>
            <a:ext cx="6764629" cy="1054480"/>
            <a:chOff x="773858" y="4427263"/>
            <a:chExt cx="6764629" cy="1054480"/>
          </a:xfrm>
        </p:grpSpPr>
        <p:grpSp>
          <p:nvGrpSpPr>
            <p:cNvPr id="14" name="群組 13">
              <a:extLst>
                <a:ext uri="{FF2B5EF4-FFF2-40B4-BE49-F238E27FC236}">
                  <a16:creationId xmlns:a16="http://schemas.microsoft.com/office/drawing/2014/main" id="{4AB31401-1C6C-46FD-91A3-203D5D5CEDB5}"/>
                </a:ext>
              </a:extLst>
            </p:cNvPr>
            <p:cNvGrpSpPr/>
            <p:nvPr/>
          </p:nvGrpSpPr>
          <p:grpSpPr>
            <a:xfrm>
              <a:off x="773858" y="4427263"/>
              <a:ext cx="6764629" cy="1054480"/>
              <a:chOff x="803359" y="3493641"/>
              <a:chExt cx="6764629" cy="1054480"/>
            </a:xfrm>
          </p:grpSpPr>
          <p:sp>
            <p:nvSpPr>
              <p:cNvPr id="20" name="矩形: 圓角 19">
                <a:extLst>
                  <a:ext uri="{FF2B5EF4-FFF2-40B4-BE49-F238E27FC236}">
                    <a16:creationId xmlns:a16="http://schemas.microsoft.com/office/drawing/2014/main" id="{39A0ABAD-3889-493D-B3A1-C12AE590AD3D}"/>
                  </a:ext>
                </a:extLst>
              </p:cNvPr>
              <p:cNvSpPr/>
              <p:nvPr/>
            </p:nvSpPr>
            <p:spPr>
              <a:xfrm>
                <a:off x="1078757" y="3591596"/>
                <a:ext cx="6480994" cy="832945"/>
              </a:xfrm>
              <a:prstGeom prst="roundRect">
                <a:avLst>
                  <a:gd name="adj" fmla="val 50000"/>
                </a:avLst>
              </a:prstGeom>
              <a:solidFill>
                <a:srgbClr val="FF2E8C">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21" name="矩形: 圓角 20">
                <a:extLst>
                  <a:ext uri="{FF2B5EF4-FFF2-40B4-BE49-F238E27FC236}">
                    <a16:creationId xmlns:a16="http://schemas.microsoft.com/office/drawing/2014/main" id="{143BCBA5-D76A-444A-8469-31C3D4ED70CB}"/>
                  </a:ext>
                </a:extLst>
              </p:cNvPr>
              <p:cNvSpPr/>
              <p:nvPr/>
            </p:nvSpPr>
            <p:spPr>
              <a:xfrm>
                <a:off x="919269" y="3612862"/>
                <a:ext cx="6648719" cy="832945"/>
              </a:xfrm>
              <a:prstGeom prst="roundRect">
                <a:avLst>
                  <a:gd name="adj" fmla="val 50000"/>
                </a:avLst>
              </a:prstGeom>
              <a:noFill/>
              <a:ln w="38100">
                <a:gradFill>
                  <a:gsLst>
                    <a:gs pos="0">
                      <a:srgbClr val="E5488F"/>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grpSp>
            <p:nvGrpSpPr>
              <p:cNvPr id="22" name="群組 21">
                <a:extLst>
                  <a:ext uri="{FF2B5EF4-FFF2-40B4-BE49-F238E27FC236}">
                    <a16:creationId xmlns:a16="http://schemas.microsoft.com/office/drawing/2014/main" id="{570CF7E6-A349-4593-9B01-CB6E7B638CBB}"/>
                  </a:ext>
                </a:extLst>
              </p:cNvPr>
              <p:cNvGrpSpPr/>
              <p:nvPr/>
            </p:nvGrpSpPr>
            <p:grpSpPr>
              <a:xfrm>
                <a:off x="803359" y="3493641"/>
                <a:ext cx="1054480" cy="1054480"/>
                <a:chOff x="228678" y="3612186"/>
                <a:chExt cx="655970" cy="655970"/>
              </a:xfrm>
            </p:grpSpPr>
            <p:sp>
              <p:nvSpPr>
                <p:cNvPr id="24" name="橢圓 23">
                  <a:extLst>
                    <a:ext uri="{FF2B5EF4-FFF2-40B4-BE49-F238E27FC236}">
                      <a16:creationId xmlns:a16="http://schemas.microsoft.com/office/drawing/2014/main" id="{A36CCFDD-EE6B-415C-A4B5-56D6E6F6621D}"/>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25" name="橢圓 24">
                  <a:extLst>
                    <a:ext uri="{FF2B5EF4-FFF2-40B4-BE49-F238E27FC236}">
                      <a16:creationId xmlns:a16="http://schemas.microsoft.com/office/drawing/2014/main" id="{3A74CC21-CDBA-45E5-8D49-9C5FD4019D05}"/>
                    </a:ext>
                  </a:extLst>
                </p:cNvPr>
                <p:cNvSpPr/>
                <p:nvPr/>
              </p:nvSpPr>
              <p:spPr>
                <a:xfrm>
                  <a:off x="295017" y="3676657"/>
                  <a:ext cx="517999" cy="517999"/>
                </a:xfrm>
                <a:prstGeom prst="ellipse">
                  <a:avLst/>
                </a:prstGeom>
                <a:noFill/>
                <a:ln w="50800">
                  <a:gradFill>
                    <a:gsLst>
                      <a:gs pos="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sp>
            <p:nvSpPr>
              <p:cNvPr id="23" name="矩形 22">
                <a:extLst>
                  <a:ext uri="{FF2B5EF4-FFF2-40B4-BE49-F238E27FC236}">
                    <a16:creationId xmlns:a16="http://schemas.microsoft.com/office/drawing/2014/main" id="{77047A48-20C2-49A9-BB7E-677B3441043E}"/>
                  </a:ext>
                </a:extLst>
              </p:cNvPr>
              <p:cNvSpPr/>
              <p:nvPr/>
            </p:nvSpPr>
            <p:spPr>
              <a:xfrm>
                <a:off x="2053571" y="3754695"/>
                <a:ext cx="4931158" cy="584775"/>
              </a:xfrm>
              <a:prstGeom prst="rect">
                <a:avLst/>
              </a:prstGeom>
            </p:spPr>
            <p:txBody>
              <a:bodyPr wrap="none">
                <a:spAutoFit/>
              </a:bodyPr>
              <a:lstStyle/>
              <a:p>
                <a:r>
                  <a:rPr kumimoji="1" lang="zh-TW" altLang="en-US" sz="32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支援新一代 </a:t>
                </a:r>
                <a:r>
                  <a:rPr kumimoji="1" lang="en-US" altLang="zh-TW" sz="32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NAS </a:t>
                </a:r>
                <a:r>
                  <a:rPr kumimoji="1" lang="zh-TW" altLang="en-US" sz="32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硬體架構</a:t>
                </a:r>
                <a:endParaRPr kumimoji="1" lang="en-US" altLang="zh-TW" sz="32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15" name="群組 14">
              <a:extLst>
                <a:ext uri="{FF2B5EF4-FFF2-40B4-BE49-F238E27FC236}">
                  <a16:creationId xmlns:a16="http://schemas.microsoft.com/office/drawing/2014/main" id="{E72250AC-390C-44C0-BE17-AF247F414E49}"/>
                </a:ext>
              </a:extLst>
            </p:cNvPr>
            <p:cNvGrpSpPr/>
            <p:nvPr/>
          </p:nvGrpSpPr>
          <p:grpSpPr>
            <a:xfrm>
              <a:off x="1054960" y="4687382"/>
              <a:ext cx="600075" cy="533400"/>
              <a:chOff x="1054960" y="4687382"/>
              <a:chExt cx="600075" cy="533400"/>
            </a:xfrm>
          </p:grpSpPr>
          <p:sp>
            <p:nvSpPr>
              <p:cNvPr id="16" name="手繪多邊形: 圖案 15">
                <a:extLst>
                  <a:ext uri="{FF2B5EF4-FFF2-40B4-BE49-F238E27FC236}">
                    <a16:creationId xmlns:a16="http://schemas.microsoft.com/office/drawing/2014/main" id="{D717A1AD-B06E-4888-9E74-C13BA87F7279}"/>
                  </a:ext>
                </a:extLst>
              </p:cNvPr>
              <p:cNvSpPr/>
              <p:nvPr/>
            </p:nvSpPr>
            <p:spPr>
              <a:xfrm>
                <a:off x="1404441" y="4793831"/>
                <a:ext cx="144000" cy="144000"/>
              </a:xfrm>
              <a:custGeom>
                <a:avLst/>
                <a:gdLst>
                  <a:gd name="connsiteX0" fmla="*/ 100440 w 123825"/>
                  <a:gd name="connsiteY0" fmla="*/ 11843 h 104775"/>
                  <a:gd name="connsiteX1" fmla="*/ 56910 w 123825"/>
                  <a:gd name="connsiteY1" fmla="*/ 70803 h 104775"/>
                  <a:gd name="connsiteX2" fmla="*/ 26430 w 123825"/>
                  <a:gd name="connsiteY2" fmla="*/ 46609 h 104775"/>
                  <a:gd name="connsiteX3" fmla="*/ 10143 w 123825"/>
                  <a:gd name="connsiteY3" fmla="*/ 47657 h 104775"/>
                  <a:gd name="connsiteX4" fmla="*/ 7190 w 123825"/>
                  <a:gd name="connsiteY4" fmla="*/ 55848 h 104775"/>
                  <a:gd name="connsiteX5" fmla="*/ 11381 w 123825"/>
                  <a:gd name="connsiteY5" fmla="*/ 63659 h 104775"/>
                  <a:gd name="connsiteX6" fmla="*/ 51672 w 123825"/>
                  <a:gd name="connsiteY6" fmla="*/ 95568 h 104775"/>
                  <a:gd name="connsiteX7" fmla="*/ 59196 w 123825"/>
                  <a:gd name="connsiteY7" fmla="*/ 98140 h 104775"/>
                  <a:gd name="connsiteX8" fmla="*/ 60720 w 123825"/>
                  <a:gd name="connsiteY8" fmla="*/ 98235 h 104775"/>
                  <a:gd name="connsiteX9" fmla="*/ 68817 w 123825"/>
                  <a:gd name="connsiteY9" fmla="*/ 93568 h 104775"/>
                  <a:gd name="connsiteX10" fmla="*/ 119680 w 123825"/>
                  <a:gd name="connsiteY10" fmla="*/ 24702 h 104775"/>
                  <a:gd name="connsiteX11" fmla="*/ 121585 w 123825"/>
                  <a:gd name="connsiteY11" fmla="*/ 16320 h 104775"/>
                  <a:gd name="connsiteX12" fmla="*/ 116442 w 123825"/>
                  <a:gd name="connsiteY12" fmla="*/ 8986 h 104775"/>
                  <a:gd name="connsiteX13" fmla="*/ 100440 w 123825"/>
                  <a:gd name="connsiteY13" fmla="*/ 11843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04775">
                    <a:moveTo>
                      <a:pt x="100440" y="11843"/>
                    </a:moveTo>
                    <a:lnTo>
                      <a:pt x="56910" y="70803"/>
                    </a:lnTo>
                    <a:lnTo>
                      <a:pt x="26430" y="46609"/>
                    </a:lnTo>
                    <a:cubicBezTo>
                      <a:pt x="21573" y="42704"/>
                      <a:pt x="14429" y="43276"/>
                      <a:pt x="10143" y="47657"/>
                    </a:cubicBezTo>
                    <a:cubicBezTo>
                      <a:pt x="7952" y="49943"/>
                      <a:pt x="6904" y="52801"/>
                      <a:pt x="7190" y="55848"/>
                    </a:cubicBezTo>
                    <a:cubicBezTo>
                      <a:pt x="7380" y="58897"/>
                      <a:pt x="8904" y="61754"/>
                      <a:pt x="11381" y="63659"/>
                    </a:cubicBezTo>
                    <a:lnTo>
                      <a:pt x="51672" y="95568"/>
                    </a:lnTo>
                    <a:cubicBezTo>
                      <a:pt x="53767" y="97282"/>
                      <a:pt x="56434" y="98140"/>
                      <a:pt x="59196" y="98140"/>
                    </a:cubicBezTo>
                    <a:lnTo>
                      <a:pt x="60720" y="98235"/>
                    </a:lnTo>
                    <a:cubicBezTo>
                      <a:pt x="63959" y="97854"/>
                      <a:pt x="67007" y="96139"/>
                      <a:pt x="68817" y="93568"/>
                    </a:cubicBezTo>
                    <a:lnTo>
                      <a:pt x="119680" y="24702"/>
                    </a:lnTo>
                    <a:cubicBezTo>
                      <a:pt x="121490" y="22225"/>
                      <a:pt x="122157" y="19273"/>
                      <a:pt x="121585" y="16320"/>
                    </a:cubicBezTo>
                    <a:cubicBezTo>
                      <a:pt x="121014" y="13272"/>
                      <a:pt x="119109" y="10605"/>
                      <a:pt x="116442" y="8986"/>
                    </a:cubicBezTo>
                    <a:cubicBezTo>
                      <a:pt x="111108" y="5652"/>
                      <a:pt x="104059" y="6985"/>
                      <a:pt x="100440" y="11843"/>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17" name="手繪多邊形: 圖案 16">
                <a:extLst>
                  <a:ext uri="{FF2B5EF4-FFF2-40B4-BE49-F238E27FC236}">
                    <a16:creationId xmlns:a16="http://schemas.microsoft.com/office/drawing/2014/main" id="{6F44726D-711D-4A92-9D26-81F2A05E8B75}"/>
                  </a:ext>
                </a:extLst>
              </p:cNvPr>
              <p:cNvSpPr/>
              <p:nvPr/>
            </p:nvSpPr>
            <p:spPr>
              <a:xfrm>
                <a:off x="1452629" y="5048380"/>
                <a:ext cx="47625" cy="47625"/>
              </a:xfrm>
              <a:custGeom>
                <a:avLst/>
                <a:gdLst>
                  <a:gd name="connsiteX0" fmla="*/ 24194 w 47625"/>
                  <a:gd name="connsiteY0" fmla="*/ 7144 h 47625"/>
                  <a:gd name="connsiteX1" fmla="*/ 7144 w 47625"/>
                  <a:gd name="connsiteY1" fmla="*/ 24193 h 47625"/>
                  <a:gd name="connsiteX2" fmla="*/ 24194 w 47625"/>
                  <a:gd name="connsiteY2" fmla="*/ 41243 h 47625"/>
                  <a:gd name="connsiteX3" fmla="*/ 41243 w 47625"/>
                  <a:gd name="connsiteY3" fmla="*/ 24193 h 47625"/>
                  <a:gd name="connsiteX4" fmla="*/ 24194 w 47625"/>
                  <a:gd name="connsiteY4" fmla="*/ 7144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4194" y="7144"/>
                    </a:moveTo>
                    <a:cubicBezTo>
                      <a:pt x="14764" y="7144"/>
                      <a:pt x="7144" y="14764"/>
                      <a:pt x="7144" y="24193"/>
                    </a:cubicBezTo>
                    <a:cubicBezTo>
                      <a:pt x="7144" y="33623"/>
                      <a:pt x="14764" y="41243"/>
                      <a:pt x="24194" y="41243"/>
                    </a:cubicBezTo>
                    <a:cubicBezTo>
                      <a:pt x="33623" y="41243"/>
                      <a:pt x="41243" y="33623"/>
                      <a:pt x="41243" y="24193"/>
                    </a:cubicBezTo>
                    <a:cubicBezTo>
                      <a:pt x="41243" y="14859"/>
                      <a:pt x="33623" y="7144"/>
                      <a:pt x="24194" y="7144"/>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18" name="手繪多邊形: 圖案 17">
                <a:extLst>
                  <a:ext uri="{FF2B5EF4-FFF2-40B4-BE49-F238E27FC236}">
                    <a16:creationId xmlns:a16="http://schemas.microsoft.com/office/drawing/2014/main" id="{92C73178-4573-4B0F-84B8-76145CD448A5}"/>
                  </a:ext>
                </a:extLst>
              </p:cNvPr>
              <p:cNvSpPr/>
              <p:nvPr/>
            </p:nvSpPr>
            <p:spPr>
              <a:xfrm>
                <a:off x="1452629" y="5106863"/>
                <a:ext cx="47625" cy="47625"/>
              </a:xfrm>
              <a:custGeom>
                <a:avLst/>
                <a:gdLst>
                  <a:gd name="connsiteX0" fmla="*/ 41243 w 47625"/>
                  <a:gd name="connsiteY0" fmla="*/ 24194 h 47625"/>
                  <a:gd name="connsiteX1" fmla="*/ 24194 w 47625"/>
                  <a:gd name="connsiteY1" fmla="*/ 41243 h 47625"/>
                  <a:gd name="connsiteX2" fmla="*/ 7144 w 47625"/>
                  <a:gd name="connsiteY2" fmla="*/ 24194 h 47625"/>
                  <a:gd name="connsiteX3" fmla="*/ 24194 w 47625"/>
                  <a:gd name="connsiteY3" fmla="*/ 7144 h 47625"/>
                  <a:gd name="connsiteX4" fmla="*/ 41243 w 47625"/>
                  <a:gd name="connsiteY4" fmla="*/ 24194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1243" y="24194"/>
                    </a:moveTo>
                    <a:cubicBezTo>
                      <a:pt x="41243" y="33610"/>
                      <a:pt x="33610" y="41243"/>
                      <a:pt x="24194" y="41243"/>
                    </a:cubicBezTo>
                    <a:cubicBezTo>
                      <a:pt x="14777" y="41243"/>
                      <a:pt x="7144" y="33610"/>
                      <a:pt x="7144" y="24194"/>
                    </a:cubicBezTo>
                    <a:cubicBezTo>
                      <a:pt x="7144" y="14777"/>
                      <a:pt x="14777" y="7144"/>
                      <a:pt x="24194" y="7144"/>
                    </a:cubicBezTo>
                    <a:cubicBezTo>
                      <a:pt x="33610" y="7144"/>
                      <a:pt x="41243" y="14777"/>
                      <a:pt x="41243" y="24194"/>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19" name="手繪多邊形: 圖案 18">
                <a:extLst>
                  <a:ext uri="{FF2B5EF4-FFF2-40B4-BE49-F238E27FC236}">
                    <a16:creationId xmlns:a16="http://schemas.microsoft.com/office/drawing/2014/main" id="{51A9AE32-A789-4EF2-B1EC-2142FDFD18A8}"/>
                  </a:ext>
                </a:extLst>
              </p:cNvPr>
              <p:cNvSpPr/>
              <p:nvPr/>
            </p:nvSpPr>
            <p:spPr>
              <a:xfrm>
                <a:off x="1054960" y="4687382"/>
                <a:ext cx="600075" cy="533400"/>
              </a:xfrm>
              <a:custGeom>
                <a:avLst/>
                <a:gdLst>
                  <a:gd name="connsiteX0" fmla="*/ 595694 w 600075"/>
                  <a:gd name="connsiteY0" fmla="*/ 153638 h 533400"/>
                  <a:gd name="connsiteX1" fmla="*/ 580835 w 600075"/>
                  <a:gd name="connsiteY1" fmla="*/ 138779 h 533400"/>
                  <a:gd name="connsiteX2" fmla="*/ 577025 w 600075"/>
                  <a:gd name="connsiteY2" fmla="*/ 138398 h 533400"/>
                  <a:gd name="connsiteX3" fmla="*/ 557879 w 600075"/>
                  <a:gd name="connsiteY3" fmla="*/ 138398 h 533400"/>
                  <a:gd name="connsiteX4" fmla="*/ 547402 w 600075"/>
                  <a:gd name="connsiteY4" fmla="*/ 113157 h 533400"/>
                  <a:gd name="connsiteX5" fmla="*/ 560927 w 600075"/>
                  <a:gd name="connsiteY5" fmla="*/ 99536 h 533400"/>
                  <a:gd name="connsiteX6" fmla="*/ 560927 w 600075"/>
                  <a:gd name="connsiteY6" fmla="*/ 99536 h 533400"/>
                  <a:gd name="connsiteX7" fmla="*/ 560927 w 600075"/>
                  <a:gd name="connsiteY7" fmla="*/ 99536 h 533400"/>
                  <a:gd name="connsiteX8" fmla="*/ 561499 w 600075"/>
                  <a:gd name="connsiteY8" fmla="*/ 98774 h 533400"/>
                  <a:gd name="connsiteX9" fmla="*/ 560832 w 600075"/>
                  <a:gd name="connsiteY9" fmla="*/ 72581 h 533400"/>
                  <a:gd name="connsiteX10" fmla="*/ 530543 w 600075"/>
                  <a:gd name="connsiteY10" fmla="*/ 42386 h 533400"/>
                  <a:gd name="connsiteX11" fmla="*/ 517112 w 600075"/>
                  <a:gd name="connsiteY11" fmla="*/ 36767 h 533400"/>
                  <a:gd name="connsiteX12" fmla="*/ 504063 w 600075"/>
                  <a:gd name="connsiteY12" fmla="*/ 42005 h 533400"/>
                  <a:gd name="connsiteX13" fmla="*/ 503682 w 600075"/>
                  <a:gd name="connsiteY13" fmla="*/ 42291 h 533400"/>
                  <a:gd name="connsiteX14" fmla="*/ 490061 w 600075"/>
                  <a:gd name="connsiteY14" fmla="*/ 55817 h 533400"/>
                  <a:gd name="connsiteX15" fmla="*/ 487204 w 600075"/>
                  <a:gd name="connsiteY15" fmla="*/ 54483 h 533400"/>
                  <a:gd name="connsiteX16" fmla="*/ 464725 w 600075"/>
                  <a:gd name="connsiteY16" fmla="*/ 45339 h 533400"/>
                  <a:gd name="connsiteX17" fmla="*/ 464725 w 600075"/>
                  <a:gd name="connsiteY17" fmla="*/ 26194 h 533400"/>
                  <a:gd name="connsiteX18" fmla="*/ 450818 w 600075"/>
                  <a:gd name="connsiteY18" fmla="*/ 7906 h 533400"/>
                  <a:gd name="connsiteX19" fmla="*/ 445770 w 600075"/>
                  <a:gd name="connsiteY19" fmla="*/ 7144 h 533400"/>
                  <a:gd name="connsiteX20" fmla="*/ 430340 w 600075"/>
                  <a:gd name="connsiteY20" fmla="*/ 7144 h 533400"/>
                  <a:gd name="connsiteX21" fmla="*/ 420815 w 600075"/>
                  <a:gd name="connsiteY21" fmla="*/ 7144 h 533400"/>
                  <a:gd name="connsiteX22" fmla="*/ 402812 w 600075"/>
                  <a:gd name="connsiteY22" fmla="*/ 7144 h 533400"/>
                  <a:gd name="connsiteX23" fmla="*/ 397288 w 600075"/>
                  <a:gd name="connsiteY23" fmla="*/ 8001 h 533400"/>
                  <a:gd name="connsiteX24" fmla="*/ 383762 w 600075"/>
                  <a:gd name="connsiteY24" fmla="*/ 26194 h 533400"/>
                  <a:gd name="connsiteX25" fmla="*/ 383762 w 600075"/>
                  <a:gd name="connsiteY25" fmla="*/ 45339 h 533400"/>
                  <a:gd name="connsiteX26" fmla="*/ 383762 w 600075"/>
                  <a:gd name="connsiteY26" fmla="*/ 45339 h 533400"/>
                  <a:gd name="connsiteX27" fmla="*/ 383762 w 600075"/>
                  <a:gd name="connsiteY27" fmla="*/ 45339 h 533400"/>
                  <a:gd name="connsiteX28" fmla="*/ 371570 w 600075"/>
                  <a:gd name="connsiteY28" fmla="*/ 49720 h 533400"/>
                  <a:gd name="connsiteX29" fmla="*/ 365093 w 600075"/>
                  <a:gd name="connsiteY29" fmla="*/ 52673 h 533400"/>
                  <a:gd name="connsiteX30" fmla="*/ 358426 w 600075"/>
                  <a:gd name="connsiteY30" fmla="*/ 55817 h 533400"/>
                  <a:gd name="connsiteX31" fmla="*/ 358426 w 600075"/>
                  <a:gd name="connsiteY31" fmla="*/ 55817 h 533400"/>
                  <a:gd name="connsiteX32" fmla="*/ 358426 w 600075"/>
                  <a:gd name="connsiteY32" fmla="*/ 55817 h 533400"/>
                  <a:gd name="connsiteX33" fmla="*/ 344900 w 600075"/>
                  <a:gd name="connsiteY33" fmla="*/ 42291 h 533400"/>
                  <a:gd name="connsiteX34" fmla="*/ 331184 w 600075"/>
                  <a:gd name="connsiteY34" fmla="*/ 36957 h 533400"/>
                  <a:gd name="connsiteX35" fmla="*/ 329089 w 600075"/>
                  <a:gd name="connsiteY35" fmla="*/ 36767 h 533400"/>
                  <a:gd name="connsiteX36" fmla="*/ 315659 w 600075"/>
                  <a:gd name="connsiteY36" fmla="*/ 42291 h 533400"/>
                  <a:gd name="connsiteX37" fmla="*/ 287369 w 600075"/>
                  <a:gd name="connsiteY37" fmla="*/ 70485 h 533400"/>
                  <a:gd name="connsiteX38" fmla="*/ 51530 w 600075"/>
                  <a:gd name="connsiteY38" fmla="*/ 70485 h 533400"/>
                  <a:gd name="connsiteX39" fmla="*/ 7144 w 600075"/>
                  <a:gd name="connsiteY39" fmla="*/ 114872 h 533400"/>
                  <a:gd name="connsiteX40" fmla="*/ 7144 w 600075"/>
                  <a:gd name="connsiteY40" fmla="*/ 483013 h 533400"/>
                  <a:gd name="connsiteX41" fmla="*/ 51530 w 600075"/>
                  <a:gd name="connsiteY41" fmla="*/ 527399 h 533400"/>
                  <a:gd name="connsiteX42" fmla="*/ 442341 w 600075"/>
                  <a:gd name="connsiteY42" fmla="*/ 527399 h 533400"/>
                  <a:gd name="connsiteX43" fmla="*/ 486728 w 600075"/>
                  <a:gd name="connsiteY43" fmla="*/ 483013 h 533400"/>
                  <a:gd name="connsiteX44" fmla="*/ 486728 w 600075"/>
                  <a:gd name="connsiteY44" fmla="*/ 303562 h 533400"/>
                  <a:gd name="connsiteX45" fmla="*/ 490061 w 600075"/>
                  <a:gd name="connsiteY45" fmla="*/ 301943 h 533400"/>
                  <a:gd name="connsiteX46" fmla="*/ 490061 w 600075"/>
                  <a:gd name="connsiteY46" fmla="*/ 301943 h 533400"/>
                  <a:gd name="connsiteX47" fmla="*/ 491109 w 600075"/>
                  <a:gd name="connsiteY47" fmla="*/ 302990 h 533400"/>
                  <a:gd name="connsiteX48" fmla="*/ 503587 w 600075"/>
                  <a:gd name="connsiteY48" fmla="*/ 315468 h 533400"/>
                  <a:gd name="connsiteX49" fmla="*/ 530543 w 600075"/>
                  <a:gd name="connsiteY49" fmla="*/ 315468 h 533400"/>
                  <a:gd name="connsiteX50" fmla="*/ 560832 w 600075"/>
                  <a:gd name="connsiteY50" fmla="*/ 285083 h 533400"/>
                  <a:gd name="connsiteX51" fmla="*/ 563690 w 600075"/>
                  <a:gd name="connsiteY51" fmla="*/ 261938 h 533400"/>
                  <a:gd name="connsiteX52" fmla="*/ 560832 w 600075"/>
                  <a:gd name="connsiteY52" fmla="*/ 258128 h 533400"/>
                  <a:gd name="connsiteX53" fmla="*/ 547307 w 600075"/>
                  <a:gd name="connsiteY53" fmla="*/ 244602 h 533400"/>
                  <a:gd name="connsiteX54" fmla="*/ 547307 w 600075"/>
                  <a:gd name="connsiteY54" fmla="*/ 244602 h 533400"/>
                  <a:gd name="connsiteX55" fmla="*/ 547307 w 600075"/>
                  <a:gd name="connsiteY55" fmla="*/ 244602 h 533400"/>
                  <a:gd name="connsiteX56" fmla="*/ 557784 w 600075"/>
                  <a:gd name="connsiteY56" fmla="*/ 219361 h 533400"/>
                  <a:gd name="connsiteX57" fmla="*/ 576929 w 600075"/>
                  <a:gd name="connsiteY57" fmla="*/ 219361 h 533400"/>
                  <a:gd name="connsiteX58" fmla="*/ 595598 w 600075"/>
                  <a:gd name="connsiteY58" fmla="*/ 203740 h 533400"/>
                  <a:gd name="connsiteX59" fmla="*/ 595979 w 600075"/>
                  <a:gd name="connsiteY59" fmla="*/ 200311 h 533400"/>
                  <a:gd name="connsiteX60" fmla="*/ 595979 w 600075"/>
                  <a:gd name="connsiteY60" fmla="*/ 157448 h 533400"/>
                  <a:gd name="connsiteX61" fmla="*/ 595694 w 600075"/>
                  <a:gd name="connsiteY61" fmla="*/ 153638 h 533400"/>
                  <a:gd name="connsiteX62" fmla="*/ 90773 w 600075"/>
                  <a:gd name="connsiteY62" fmla="*/ 503492 h 533400"/>
                  <a:gd name="connsiteX63" fmla="*/ 51530 w 600075"/>
                  <a:gd name="connsiteY63" fmla="*/ 503492 h 533400"/>
                  <a:gd name="connsiteX64" fmla="*/ 30956 w 600075"/>
                  <a:gd name="connsiteY64" fmla="*/ 482918 h 533400"/>
                  <a:gd name="connsiteX65" fmla="*/ 30956 w 600075"/>
                  <a:gd name="connsiteY65" fmla="*/ 207264 h 533400"/>
                  <a:gd name="connsiteX66" fmla="*/ 32385 w 600075"/>
                  <a:gd name="connsiteY66" fmla="*/ 207550 h 533400"/>
                  <a:gd name="connsiteX67" fmla="*/ 90678 w 600075"/>
                  <a:gd name="connsiteY67" fmla="*/ 207550 h 533400"/>
                  <a:gd name="connsiteX68" fmla="*/ 90678 w 600075"/>
                  <a:gd name="connsiteY68" fmla="*/ 503492 h 533400"/>
                  <a:gd name="connsiteX69" fmla="*/ 176117 w 600075"/>
                  <a:gd name="connsiteY69" fmla="*/ 503492 h 533400"/>
                  <a:gd name="connsiteX70" fmla="*/ 114681 w 600075"/>
                  <a:gd name="connsiteY70" fmla="*/ 503492 h 533400"/>
                  <a:gd name="connsiteX71" fmla="*/ 114681 w 600075"/>
                  <a:gd name="connsiteY71" fmla="*/ 207550 h 533400"/>
                  <a:gd name="connsiteX72" fmla="*/ 176117 w 600075"/>
                  <a:gd name="connsiteY72" fmla="*/ 207550 h 533400"/>
                  <a:gd name="connsiteX73" fmla="*/ 176117 w 600075"/>
                  <a:gd name="connsiteY73" fmla="*/ 503492 h 533400"/>
                  <a:gd name="connsiteX74" fmla="*/ 269081 w 600075"/>
                  <a:gd name="connsiteY74" fmla="*/ 219361 h 533400"/>
                  <a:gd name="connsiteX75" fmla="*/ 259080 w 600075"/>
                  <a:gd name="connsiteY75" fmla="*/ 216408 h 533400"/>
                  <a:gd name="connsiteX76" fmla="*/ 259080 w 600075"/>
                  <a:gd name="connsiteY76" fmla="*/ 216408 h 533400"/>
                  <a:gd name="connsiteX77" fmla="*/ 259080 w 600075"/>
                  <a:gd name="connsiteY77" fmla="*/ 503492 h 533400"/>
                  <a:gd name="connsiteX78" fmla="*/ 199930 w 600075"/>
                  <a:gd name="connsiteY78" fmla="*/ 503492 h 533400"/>
                  <a:gd name="connsiteX79" fmla="*/ 199930 w 600075"/>
                  <a:gd name="connsiteY79" fmla="*/ 207550 h 533400"/>
                  <a:gd name="connsiteX80" fmla="*/ 251460 w 600075"/>
                  <a:gd name="connsiteY80" fmla="*/ 207550 h 533400"/>
                  <a:gd name="connsiteX81" fmla="*/ 251460 w 600075"/>
                  <a:gd name="connsiteY81" fmla="*/ 207550 h 533400"/>
                  <a:gd name="connsiteX82" fmla="*/ 250031 w 600075"/>
                  <a:gd name="connsiteY82" fmla="*/ 200311 h 533400"/>
                  <a:gd name="connsiteX83" fmla="*/ 250031 w 600075"/>
                  <a:gd name="connsiteY83" fmla="*/ 183737 h 533400"/>
                  <a:gd name="connsiteX84" fmla="*/ 32480 w 600075"/>
                  <a:gd name="connsiteY84" fmla="*/ 183737 h 533400"/>
                  <a:gd name="connsiteX85" fmla="*/ 31052 w 600075"/>
                  <a:gd name="connsiteY85" fmla="*/ 184023 h 533400"/>
                  <a:gd name="connsiteX86" fmla="*/ 31052 w 600075"/>
                  <a:gd name="connsiteY86" fmla="*/ 114872 h 533400"/>
                  <a:gd name="connsiteX87" fmla="*/ 51626 w 600075"/>
                  <a:gd name="connsiteY87" fmla="*/ 94298 h 533400"/>
                  <a:gd name="connsiteX88" fmla="*/ 281654 w 600075"/>
                  <a:gd name="connsiteY88" fmla="*/ 94298 h 533400"/>
                  <a:gd name="connsiteX89" fmla="*/ 281750 w 600075"/>
                  <a:gd name="connsiteY89" fmla="*/ 94393 h 533400"/>
                  <a:gd name="connsiteX90" fmla="*/ 279559 w 600075"/>
                  <a:gd name="connsiteY90" fmla="*/ 86106 h 533400"/>
                  <a:gd name="connsiteX91" fmla="*/ 285179 w 600075"/>
                  <a:gd name="connsiteY91" fmla="*/ 72676 h 533400"/>
                  <a:gd name="connsiteX92" fmla="*/ 315563 w 600075"/>
                  <a:gd name="connsiteY92" fmla="*/ 42386 h 533400"/>
                  <a:gd name="connsiteX93" fmla="*/ 330232 w 600075"/>
                  <a:gd name="connsiteY93" fmla="*/ 37148 h 533400"/>
                  <a:gd name="connsiteX94" fmla="*/ 317945 w 600075"/>
                  <a:gd name="connsiteY94" fmla="*/ 42386 h 533400"/>
                  <a:gd name="connsiteX95" fmla="*/ 287560 w 600075"/>
                  <a:gd name="connsiteY95" fmla="*/ 72676 h 533400"/>
                  <a:gd name="connsiteX96" fmla="*/ 281940 w 600075"/>
                  <a:gd name="connsiteY96" fmla="*/ 86106 h 533400"/>
                  <a:gd name="connsiteX97" fmla="*/ 283940 w 600075"/>
                  <a:gd name="connsiteY97" fmla="*/ 94488 h 533400"/>
                  <a:gd name="connsiteX98" fmla="*/ 287465 w 600075"/>
                  <a:gd name="connsiteY98" fmla="*/ 99536 h 533400"/>
                  <a:gd name="connsiteX99" fmla="*/ 287560 w 600075"/>
                  <a:gd name="connsiteY99" fmla="*/ 99632 h 533400"/>
                  <a:gd name="connsiteX100" fmla="*/ 301085 w 600075"/>
                  <a:gd name="connsiteY100" fmla="*/ 113157 h 533400"/>
                  <a:gd name="connsiteX101" fmla="*/ 301085 w 600075"/>
                  <a:gd name="connsiteY101" fmla="*/ 113157 h 533400"/>
                  <a:gd name="connsiteX102" fmla="*/ 290608 w 600075"/>
                  <a:gd name="connsiteY102" fmla="*/ 138398 h 533400"/>
                  <a:gd name="connsiteX103" fmla="*/ 271463 w 600075"/>
                  <a:gd name="connsiteY103" fmla="*/ 138398 h 533400"/>
                  <a:gd name="connsiteX104" fmla="*/ 267653 w 600075"/>
                  <a:gd name="connsiteY104" fmla="*/ 138779 h 533400"/>
                  <a:gd name="connsiteX105" fmla="*/ 252794 w 600075"/>
                  <a:gd name="connsiteY105" fmla="*/ 153638 h 533400"/>
                  <a:gd name="connsiteX106" fmla="*/ 252413 w 600075"/>
                  <a:gd name="connsiteY106" fmla="*/ 157448 h 533400"/>
                  <a:gd name="connsiteX107" fmla="*/ 252413 w 600075"/>
                  <a:gd name="connsiteY107" fmla="*/ 183737 h 533400"/>
                  <a:gd name="connsiteX108" fmla="*/ 252413 w 600075"/>
                  <a:gd name="connsiteY108" fmla="*/ 183737 h 533400"/>
                  <a:gd name="connsiteX109" fmla="*/ 252413 w 600075"/>
                  <a:gd name="connsiteY109" fmla="*/ 200311 h 533400"/>
                  <a:gd name="connsiteX110" fmla="*/ 253841 w 600075"/>
                  <a:gd name="connsiteY110" fmla="*/ 207550 h 533400"/>
                  <a:gd name="connsiteX111" fmla="*/ 256699 w 600075"/>
                  <a:gd name="connsiteY111" fmla="*/ 212217 h 533400"/>
                  <a:gd name="connsiteX112" fmla="*/ 257175 w 600075"/>
                  <a:gd name="connsiteY112" fmla="*/ 212789 h 533400"/>
                  <a:gd name="connsiteX113" fmla="*/ 261366 w 600075"/>
                  <a:gd name="connsiteY113" fmla="*/ 216408 h 533400"/>
                  <a:gd name="connsiteX114" fmla="*/ 271367 w 600075"/>
                  <a:gd name="connsiteY114" fmla="*/ 219361 h 533400"/>
                  <a:gd name="connsiteX115" fmla="*/ 269081 w 600075"/>
                  <a:gd name="connsiteY115" fmla="*/ 219361 h 533400"/>
                  <a:gd name="connsiteX116" fmla="*/ 338995 w 600075"/>
                  <a:gd name="connsiteY116" fmla="*/ 503492 h 533400"/>
                  <a:gd name="connsiteX117" fmla="*/ 282988 w 600075"/>
                  <a:gd name="connsiteY117" fmla="*/ 503492 h 533400"/>
                  <a:gd name="connsiteX118" fmla="*/ 282988 w 600075"/>
                  <a:gd name="connsiteY118" fmla="*/ 282416 h 533400"/>
                  <a:gd name="connsiteX119" fmla="*/ 285179 w 600075"/>
                  <a:gd name="connsiteY119" fmla="*/ 285083 h 533400"/>
                  <a:gd name="connsiteX120" fmla="*/ 315563 w 600075"/>
                  <a:gd name="connsiteY120" fmla="*/ 315468 h 533400"/>
                  <a:gd name="connsiteX121" fmla="*/ 319850 w 600075"/>
                  <a:gd name="connsiteY121" fmla="*/ 318611 h 533400"/>
                  <a:gd name="connsiteX122" fmla="*/ 315563 w 600075"/>
                  <a:gd name="connsiteY122" fmla="*/ 315468 h 533400"/>
                  <a:gd name="connsiteX123" fmla="*/ 285179 w 600075"/>
                  <a:gd name="connsiteY123" fmla="*/ 285083 h 533400"/>
                  <a:gd name="connsiteX124" fmla="*/ 285179 w 600075"/>
                  <a:gd name="connsiteY124" fmla="*/ 258128 h 533400"/>
                  <a:gd name="connsiteX125" fmla="*/ 296228 w 600075"/>
                  <a:gd name="connsiteY125" fmla="*/ 247079 h 533400"/>
                  <a:gd name="connsiteX126" fmla="*/ 285179 w 600075"/>
                  <a:gd name="connsiteY126" fmla="*/ 258128 h 533400"/>
                  <a:gd name="connsiteX127" fmla="*/ 282988 w 600075"/>
                  <a:gd name="connsiteY127" fmla="*/ 260794 h 533400"/>
                  <a:gd name="connsiteX128" fmla="*/ 282988 w 600075"/>
                  <a:gd name="connsiteY128" fmla="*/ 219266 h 533400"/>
                  <a:gd name="connsiteX129" fmla="*/ 288227 w 600075"/>
                  <a:gd name="connsiteY129" fmla="*/ 219266 h 533400"/>
                  <a:gd name="connsiteX130" fmla="*/ 298704 w 600075"/>
                  <a:gd name="connsiteY130" fmla="*/ 244507 h 533400"/>
                  <a:gd name="connsiteX131" fmla="*/ 298704 w 600075"/>
                  <a:gd name="connsiteY131" fmla="*/ 244507 h 533400"/>
                  <a:gd name="connsiteX132" fmla="*/ 288227 w 600075"/>
                  <a:gd name="connsiteY132" fmla="*/ 219266 h 533400"/>
                  <a:gd name="connsiteX133" fmla="*/ 290608 w 600075"/>
                  <a:gd name="connsiteY133" fmla="*/ 219266 h 533400"/>
                  <a:gd name="connsiteX134" fmla="*/ 301085 w 600075"/>
                  <a:gd name="connsiteY134" fmla="*/ 244507 h 533400"/>
                  <a:gd name="connsiteX135" fmla="*/ 301085 w 600075"/>
                  <a:gd name="connsiteY135" fmla="*/ 244507 h 533400"/>
                  <a:gd name="connsiteX136" fmla="*/ 301085 w 600075"/>
                  <a:gd name="connsiteY136" fmla="*/ 244507 h 533400"/>
                  <a:gd name="connsiteX137" fmla="*/ 298609 w 600075"/>
                  <a:gd name="connsiteY137" fmla="*/ 247174 h 533400"/>
                  <a:gd name="connsiteX138" fmla="*/ 287560 w 600075"/>
                  <a:gd name="connsiteY138" fmla="*/ 258223 h 533400"/>
                  <a:gd name="connsiteX139" fmla="*/ 287560 w 600075"/>
                  <a:gd name="connsiteY139" fmla="*/ 285179 h 533400"/>
                  <a:gd name="connsiteX140" fmla="*/ 317945 w 600075"/>
                  <a:gd name="connsiteY140" fmla="*/ 315563 h 533400"/>
                  <a:gd name="connsiteX141" fmla="*/ 330803 w 600075"/>
                  <a:gd name="connsiteY141" fmla="*/ 320802 h 533400"/>
                  <a:gd name="connsiteX142" fmla="*/ 319945 w 600075"/>
                  <a:gd name="connsiteY142" fmla="*/ 318802 h 533400"/>
                  <a:gd name="connsiteX143" fmla="*/ 328898 w 600075"/>
                  <a:gd name="connsiteY143" fmla="*/ 321183 h 533400"/>
                  <a:gd name="connsiteX144" fmla="*/ 331756 w 600075"/>
                  <a:gd name="connsiteY144" fmla="*/ 320897 h 533400"/>
                  <a:gd name="connsiteX145" fmla="*/ 337757 w 600075"/>
                  <a:gd name="connsiteY145" fmla="*/ 319945 h 533400"/>
                  <a:gd name="connsiteX146" fmla="*/ 338804 w 600075"/>
                  <a:gd name="connsiteY146" fmla="*/ 319469 h 533400"/>
                  <a:gd name="connsiteX147" fmla="*/ 338804 w 600075"/>
                  <a:gd name="connsiteY147" fmla="*/ 503492 h 533400"/>
                  <a:gd name="connsiteX148" fmla="*/ 462820 w 600075"/>
                  <a:gd name="connsiteY148" fmla="*/ 483013 h 533400"/>
                  <a:gd name="connsiteX149" fmla="*/ 442341 w 600075"/>
                  <a:gd name="connsiteY149" fmla="*/ 503587 h 533400"/>
                  <a:gd name="connsiteX150" fmla="*/ 362903 w 600075"/>
                  <a:gd name="connsiteY150" fmla="*/ 503587 h 533400"/>
                  <a:gd name="connsiteX151" fmla="*/ 362903 w 600075"/>
                  <a:gd name="connsiteY151" fmla="*/ 305181 h 533400"/>
                  <a:gd name="connsiteX152" fmla="*/ 357759 w 600075"/>
                  <a:gd name="connsiteY152" fmla="*/ 302705 h 533400"/>
                  <a:gd name="connsiteX153" fmla="*/ 358521 w 600075"/>
                  <a:gd name="connsiteY153" fmla="*/ 301943 h 533400"/>
                  <a:gd name="connsiteX154" fmla="*/ 365379 w 600075"/>
                  <a:gd name="connsiteY154" fmla="*/ 305181 h 533400"/>
                  <a:gd name="connsiteX155" fmla="*/ 365379 w 600075"/>
                  <a:gd name="connsiteY155" fmla="*/ 305181 h 533400"/>
                  <a:gd name="connsiteX156" fmla="*/ 373856 w 600075"/>
                  <a:gd name="connsiteY156" fmla="*/ 308896 h 533400"/>
                  <a:gd name="connsiteX157" fmla="*/ 383000 w 600075"/>
                  <a:gd name="connsiteY157" fmla="*/ 312134 h 533400"/>
                  <a:gd name="connsiteX158" fmla="*/ 383858 w 600075"/>
                  <a:gd name="connsiteY158" fmla="*/ 312420 h 533400"/>
                  <a:gd name="connsiteX159" fmla="*/ 383858 w 600075"/>
                  <a:gd name="connsiteY159" fmla="*/ 312420 h 533400"/>
                  <a:gd name="connsiteX160" fmla="*/ 383858 w 600075"/>
                  <a:gd name="connsiteY160" fmla="*/ 312420 h 533400"/>
                  <a:gd name="connsiteX161" fmla="*/ 383858 w 600075"/>
                  <a:gd name="connsiteY161" fmla="*/ 331565 h 533400"/>
                  <a:gd name="connsiteX162" fmla="*/ 399479 w 600075"/>
                  <a:gd name="connsiteY162" fmla="*/ 350234 h 533400"/>
                  <a:gd name="connsiteX163" fmla="*/ 402908 w 600075"/>
                  <a:gd name="connsiteY163" fmla="*/ 350615 h 533400"/>
                  <a:gd name="connsiteX164" fmla="*/ 420910 w 600075"/>
                  <a:gd name="connsiteY164" fmla="*/ 350615 h 533400"/>
                  <a:gd name="connsiteX165" fmla="*/ 430435 w 600075"/>
                  <a:gd name="connsiteY165" fmla="*/ 350615 h 533400"/>
                  <a:gd name="connsiteX166" fmla="*/ 445865 w 600075"/>
                  <a:gd name="connsiteY166" fmla="*/ 350615 h 533400"/>
                  <a:gd name="connsiteX167" fmla="*/ 449104 w 600075"/>
                  <a:gd name="connsiteY167" fmla="*/ 350330 h 533400"/>
                  <a:gd name="connsiteX168" fmla="*/ 462915 w 600075"/>
                  <a:gd name="connsiteY168" fmla="*/ 339852 h 533400"/>
                  <a:gd name="connsiteX169" fmla="*/ 462915 w 600075"/>
                  <a:gd name="connsiteY169" fmla="*/ 483013 h 533400"/>
                  <a:gd name="connsiteX170" fmla="*/ 577025 w 600075"/>
                  <a:gd name="connsiteY170" fmla="*/ 200311 h 533400"/>
                  <a:gd name="connsiteX171" fmla="*/ 543116 w 600075"/>
                  <a:gd name="connsiteY171" fmla="*/ 200311 h 533400"/>
                  <a:gd name="connsiteX172" fmla="*/ 541306 w 600075"/>
                  <a:gd name="connsiteY172" fmla="*/ 207550 h 533400"/>
                  <a:gd name="connsiteX173" fmla="*/ 527304 w 600075"/>
                  <a:gd name="connsiteY173" fmla="*/ 241268 h 533400"/>
                  <a:gd name="connsiteX174" fmla="*/ 523399 w 600075"/>
                  <a:gd name="connsiteY174" fmla="*/ 247650 h 533400"/>
                  <a:gd name="connsiteX175" fmla="*/ 547307 w 600075"/>
                  <a:gd name="connsiteY175" fmla="*/ 271653 h 533400"/>
                  <a:gd name="connsiteX176" fmla="*/ 517017 w 600075"/>
                  <a:gd name="connsiteY176" fmla="*/ 302038 h 533400"/>
                  <a:gd name="connsiteX177" fmla="*/ 493014 w 600075"/>
                  <a:gd name="connsiteY177" fmla="*/ 278035 h 533400"/>
                  <a:gd name="connsiteX178" fmla="*/ 486632 w 600075"/>
                  <a:gd name="connsiteY178" fmla="*/ 281940 h 533400"/>
                  <a:gd name="connsiteX179" fmla="*/ 452914 w 600075"/>
                  <a:gd name="connsiteY179" fmla="*/ 295942 h 533400"/>
                  <a:gd name="connsiteX180" fmla="*/ 445675 w 600075"/>
                  <a:gd name="connsiteY180" fmla="*/ 297752 h 533400"/>
                  <a:gd name="connsiteX181" fmla="*/ 445675 w 600075"/>
                  <a:gd name="connsiteY181" fmla="*/ 331661 h 533400"/>
                  <a:gd name="connsiteX182" fmla="*/ 402717 w 600075"/>
                  <a:gd name="connsiteY182" fmla="*/ 331661 h 533400"/>
                  <a:gd name="connsiteX183" fmla="*/ 402717 w 600075"/>
                  <a:gd name="connsiteY183" fmla="*/ 297656 h 533400"/>
                  <a:gd name="connsiteX184" fmla="*/ 395478 w 600075"/>
                  <a:gd name="connsiteY184" fmla="*/ 295847 h 533400"/>
                  <a:gd name="connsiteX185" fmla="*/ 361760 w 600075"/>
                  <a:gd name="connsiteY185" fmla="*/ 281845 h 533400"/>
                  <a:gd name="connsiteX186" fmla="*/ 355378 w 600075"/>
                  <a:gd name="connsiteY186" fmla="*/ 277940 h 533400"/>
                  <a:gd name="connsiteX187" fmla="*/ 331375 w 600075"/>
                  <a:gd name="connsiteY187" fmla="*/ 301943 h 533400"/>
                  <a:gd name="connsiteX188" fmla="*/ 300990 w 600075"/>
                  <a:gd name="connsiteY188" fmla="*/ 271558 h 533400"/>
                  <a:gd name="connsiteX189" fmla="*/ 324898 w 600075"/>
                  <a:gd name="connsiteY189" fmla="*/ 247650 h 533400"/>
                  <a:gd name="connsiteX190" fmla="*/ 321088 w 600075"/>
                  <a:gd name="connsiteY190" fmla="*/ 241268 h 533400"/>
                  <a:gd name="connsiteX191" fmla="*/ 307086 w 600075"/>
                  <a:gd name="connsiteY191" fmla="*/ 207550 h 533400"/>
                  <a:gd name="connsiteX192" fmla="*/ 305276 w 600075"/>
                  <a:gd name="connsiteY192" fmla="*/ 200311 h 533400"/>
                  <a:gd name="connsiteX193" fmla="*/ 271367 w 600075"/>
                  <a:gd name="connsiteY193" fmla="*/ 200311 h 533400"/>
                  <a:gd name="connsiteX194" fmla="*/ 271367 w 600075"/>
                  <a:gd name="connsiteY194" fmla="*/ 157448 h 533400"/>
                  <a:gd name="connsiteX195" fmla="*/ 305276 w 600075"/>
                  <a:gd name="connsiteY195" fmla="*/ 157448 h 533400"/>
                  <a:gd name="connsiteX196" fmla="*/ 307086 w 600075"/>
                  <a:gd name="connsiteY196" fmla="*/ 150209 h 533400"/>
                  <a:gd name="connsiteX197" fmla="*/ 321088 w 600075"/>
                  <a:gd name="connsiteY197" fmla="*/ 116491 h 533400"/>
                  <a:gd name="connsiteX198" fmla="*/ 324993 w 600075"/>
                  <a:gd name="connsiteY198" fmla="*/ 110109 h 533400"/>
                  <a:gd name="connsiteX199" fmla="*/ 300990 w 600075"/>
                  <a:gd name="connsiteY199" fmla="*/ 86106 h 533400"/>
                  <a:gd name="connsiteX200" fmla="*/ 331375 w 600075"/>
                  <a:gd name="connsiteY200" fmla="*/ 55817 h 533400"/>
                  <a:gd name="connsiteX201" fmla="*/ 355378 w 600075"/>
                  <a:gd name="connsiteY201" fmla="*/ 79724 h 533400"/>
                  <a:gd name="connsiteX202" fmla="*/ 361760 w 600075"/>
                  <a:gd name="connsiteY202" fmla="*/ 75819 h 533400"/>
                  <a:gd name="connsiteX203" fmla="*/ 395478 w 600075"/>
                  <a:gd name="connsiteY203" fmla="*/ 61817 h 533400"/>
                  <a:gd name="connsiteX204" fmla="*/ 402717 w 600075"/>
                  <a:gd name="connsiteY204" fmla="*/ 60008 h 533400"/>
                  <a:gd name="connsiteX205" fmla="*/ 402717 w 600075"/>
                  <a:gd name="connsiteY205" fmla="*/ 26194 h 533400"/>
                  <a:gd name="connsiteX206" fmla="*/ 445675 w 600075"/>
                  <a:gd name="connsiteY206" fmla="*/ 26194 h 533400"/>
                  <a:gd name="connsiteX207" fmla="*/ 445675 w 600075"/>
                  <a:gd name="connsiteY207" fmla="*/ 60103 h 533400"/>
                  <a:gd name="connsiteX208" fmla="*/ 452914 w 600075"/>
                  <a:gd name="connsiteY208" fmla="*/ 61913 h 533400"/>
                  <a:gd name="connsiteX209" fmla="*/ 486632 w 600075"/>
                  <a:gd name="connsiteY209" fmla="*/ 75914 h 533400"/>
                  <a:gd name="connsiteX210" fmla="*/ 493014 w 600075"/>
                  <a:gd name="connsiteY210" fmla="*/ 79820 h 533400"/>
                  <a:gd name="connsiteX211" fmla="*/ 517017 w 600075"/>
                  <a:gd name="connsiteY211" fmla="*/ 55912 h 533400"/>
                  <a:gd name="connsiteX212" fmla="*/ 547307 w 600075"/>
                  <a:gd name="connsiteY212" fmla="*/ 86201 h 533400"/>
                  <a:gd name="connsiteX213" fmla="*/ 523304 w 600075"/>
                  <a:gd name="connsiteY213" fmla="*/ 110204 h 533400"/>
                  <a:gd name="connsiteX214" fmla="*/ 527209 w 600075"/>
                  <a:gd name="connsiteY214" fmla="*/ 116586 h 533400"/>
                  <a:gd name="connsiteX215" fmla="*/ 541211 w 600075"/>
                  <a:gd name="connsiteY215" fmla="*/ 150209 h 533400"/>
                  <a:gd name="connsiteX216" fmla="*/ 543020 w 600075"/>
                  <a:gd name="connsiteY216" fmla="*/ 157448 h 533400"/>
                  <a:gd name="connsiteX217" fmla="*/ 576929 w 600075"/>
                  <a:gd name="connsiteY217" fmla="*/ 157448 h 533400"/>
                  <a:gd name="connsiteX218" fmla="*/ 576929 w 600075"/>
                  <a:gd name="connsiteY218" fmla="*/ 200311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600075" h="533400">
                    <a:moveTo>
                      <a:pt x="595694" y="153638"/>
                    </a:moveTo>
                    <a:cubicBezTo>
                      <a:pt x="594170" y="146209"/>
                      <a:pt x="588264" y="140303"/>
                      <a:pt x="580835" y="138779"/>
                    </a:cubicBezTo>
                    <a:cubicBezTo>
                      <a:pt x="579596" y="138494"/>
                      <a:pt x="578358" y="138398"/>
                      <a:pt x="577025" y="138398"/>
                    </a:cubicBezTo>
                    <a:lnTo>
                      <a:pt x="557879" y="138398"/>
                    </a:lnTo>
                    <a:cubicBezTo>
                      <a:pt x="555212" y="129635"/>
                      <a:pt x="551688" y="121158"/>
                      <a:pt x="547402" y="113157"/>
                    </a:cubicBezTo>
                    <a:lnTo>
                      <a:pt x="560927" y="99536"/>
                    </a:lnTo>
                    <a:cubicBezTo>
                      <a:pt x="560927" y="99536"/>
                      <a:pt x="560927" y="99536"/>
                      <a:pt x="560927" y="99536"/>
                    </a:cubicBezTo>
                    <a:lnTo>
                      <a:pt x="560927" y="99536"/>
                    </a:lnTo>
                    <a:cubicBezTo>
                      <a:pt x="561118" y="99346"/>
                      <a:pt x="561308" y="99060"/>
                      <a:pt x="561499" y="98774"/>
                    </a:cubicBezTo>
                    <a:cubicBezTo>
                      <a:pt x="568262" y="91250"/>
                      <a:pt x="568071" y="79820"/>
                      <a:pt x="560832" y="72581"/>
                    </a:cubicBezTo>
                    <a:lnTo>
                      <a:pt x="530543" y="42386"/>
                    </a:lnTo>
                    <a:cubicBezTo>
                      <a:pt x="526828" y="38672"/>
                      <a:pt x="521970" y="36767"/>
                      <a:pt x="517112" y="36767"/>
                    </a:cubicBezTo>
                    <a:cubicBezTo>
                      <a:pt x="512445" y="36767"/>
                      <a:pt x="507683" y="38576"/>
                      <a:pt x="504063" y="42005"/>
                    </a:cubicBezTo>
                    <a:cubicBezTo>
                      <a:pt x="503968" y="42101"/>
                      <a:pt x="503777" y="42196"/>
                      <a:pt x="503682" y="42291"/>
                    </a:cubicBezTo>
                    <a:lnTo>
                      <a:pt x="490061" y="55817"/>
                    </a:lnTo>
                    <a:cubicBezTo>
                      <a:pt x="489109" y="55340"/>
                      <a:pt x="488156" y="54959"/>
                      <a:pt x="487204" y="54483"/>
                    </a:cubicBezTo>
                    <a:cubicBezTo>
                      <a:pt x="479965" y="50864"/>
                      <a:pt x="472535" y="47720"/>
                      <a:pt x="464725" y="45339"/>
                    </a:cubicBezTo>
                    <a:lnTo>
                      <a:pt x="464725" y="26194"/>
                    </a:lnTo>
                    <a:cubicBezTo>
                      <a:pt x="464725" y="17526"/>
                      <a:pt x="458819" y="10192"/>
                      <a:pt x="450818" y="7906"/>
                    </a:cubicBezTo>
                    <a:cubicBezTo>
                      <a:pt x="449294" y="7430"/>
                      <a:pt x="447580" y="7144"/>
                      <a:pt x="445770" y="7144"/>
                    </a:cubicBezTo>
                    <a:lnTo>
                      <a:pt x="430340" y="7144"/>
                    </a:lnTo>
                    <a:lnTo>
                      <a:pt x="420815" y="7144"/>
                    </a:lnTo>
                    <a:lnTo>
                      <a:pt x="402812" y="7144"/>
                    </a:lnTo>
                    <a:cubicBezTo>
                      <a:pt x="400907" y="7144"/>
                      <a:pt x="399098" y="7525"/>
                      <a:pt x="397288" y="8001"/>
                    </a:cubicBezTo>
                    <a:cubicBezTo>
                      <a:pt x="389477" y="10382"/>
                      <a:pt x="383762" y="17526"/>
                      <a:pt x="383762" y="26194"/>
                    </a:cubicBezTo>
                    <a:lnTo>
                      <a:pt x="383762" y="45339"/>
                    </a:lnTo>
                    <a:cubicBezTo>
                      <a:pt x="383762" y="45339"/>
                      <a:pt x="383762" y="45339"/>
                      <a:pt x="383762" y="45339"/>
                    </a:cubicBezTo>
                    <a:lnTo>
                      <a:pt x="383762" y="45339"/>
                    </a:lnTo>
                    <a:cubicBezTo>
                      <a:pt x="379667" y="46577"/>
                      <a:pt x="375571" y="48101"/>
                      <a:pt x="371570" y="49720"/>
                    </a:cubicBezTo>
                    <a:cubicBezTo>
                      <a:pt x="369380" y="50578"/>
                      <a:pt x="367284" y="51721"/>
                      <a:pt x="365093" y="52673"/>
                    </a:cubicBezTo>
                    <a:cubicBezTo>
                      <a:pt x="362903" y="53721"/>
                      <a:pt x="360617" y="54673"/>
                      <a:pt x="358426" y="55817"/>
                    </a:cubicBezTo>
                    <a:lnTo>
                      <a:pt x="358426" y="55817"/>
                    </a:lnTo>
                    <a:cubicBezTo>
                      <a:pt x="358426" y="55817"/>
                      <a:pt x="358426" y="55817"/>
                      <a:pt x="358426" y="55817"/>
                    </a:cubicBezTo>
                    <a:lnTo>
                      <a:pt x="344900" y="42291"/>
                    </a:lnTo>
                    <a:cubicBezTo>
                      <a:pt x="341186" y="38672"/>
                      <a:pt x="336233" y="36862"/>
                      <a:pt x="331184" y="36957"/>
                    </a:cubicBezTo>
                    <a:cubicBezTo>
                      <a:pt x="330518" y="36862"/>
                      <a:pt x="329756" y="36767"/>
                      <a:pt x="329089" y="36767"/>
                    </a:cubicBezTo>
                    <a:cubicBezTo>
                      <a:pt x="324231" y="36767"/>
                      <a:pt x="319373" y="38576"/>
                      <a:pt x="315659" y="42291"/>
                    </a:cubicBezTo>
                    <a:lnTo>
                      <a:pt x="287369" y="70485"/>
                    </a:lnTo>
                    <a:lnTo>
                      <a:pt x="51530" y="70485"/>
                    </a:lnTo>
                    <a:cubicBezTo>
                      <a:pt x="27051" y="70485"/>
                      <a:pt x="7144" y="90392"/>
                      <a:pt x="7144" y="114872"/>
                    </a:cubicBezTo>
                    <a:lnTo>
                      <a:pt x="7144" y="483013"/>
                    </a:lnTo>
                    <a:cubicBezTo>
                      <a:pt x="7144" y="507492"/>
                      <a:pt x="27051" y="527399"/>
                      <a:pt x="51530" y="527399"/>
                    </a:cubicBezTo>
                    <a:lnTo>
                      <a:pt x="442341" y="527399"/>
                    </a:lnTo>
                    <a:cubicBezTo>
                      <a:pt x="466820" y="527399"/>
                      <a:pt x="486728" y="507492"/>
                      <a:pt x="486728" y="483013"/>
                    </a:cubicBezTo>
                    <a:lnTo>
                      <a:pt x="486728" y="303562"/>
                    </a:lnTo>
                    <a:cubicBezTo>
                      <a:pt x="487871" y="302990"/>
                      <a:pt x="489014" y="302514"/>
                      <a:pt x="490061" y="301943"/>
                    </a:cubicBezTo>
                    <a:lnTo>
                      <a:pt x="490061" y="301943"/>
                    </a:lnTo>
                    <a:lnTo>
                      <a:pt x="491109" y="302990"/>
                    </a:lnTo>
                    <a:lnTo>
                      <a:pt x="503587" y="315468"/>
                    </a:lnTo>
                    <a:cubicBezTo>
                      <a:pt x="510731" y="322612"/>
                      <a:pt x="523304" y="322707"/>
                      <a:pt x="530543" y="315468"/>
                    </a:cubicBezTo>
                    <a:lnTo>
                      <a:pt x="560832" y="285083"/>
                    </a:lnTo>
                    <a:cubicBezTo>
                      <a:pt x="567023" y="278797"/>
                      <a:pt x="567976" y="269272"/>
                      <a:pt x="563690" y="261938"/>
                    </a:cubicBezTo>
                    <a:cubicBezTo>
                      <a:pt x="562928" y="260604"/>
                      <a:pt x="561975" y="259366"/>
                      <a:pt x="560832" y="258128"/>
                    </a:cubicBezTo>
                    <a:lnTo>
                      <a:pt x="547307" y="244602"/>
                    </a:lnTo>
                    <a:cubicBezTo>
                      <a:pt x="547307" y="244602"/>
                      <a:pt x="547307" y="244602"/>
                      <a:pt x="547307" y="244602"/>
                    </a:cubicBezTo>
                    <a:lnTo>
                      <a:pt x="547307" y="244602"/>
                    </a:lnTo>
                    <a:cubicBezTo>
                      <a:pt x="551688" y="236506"/>
                      <a:pt x="555117" y="228029"/>
                      <a:pt x="557784" y="219361"/>
                    </a:cubicBezTo>
                    <a:lnTo>
                      <a:pt x="576929" y="219361"/>
                    </a:lnTo>
                    <a:cubicBezTo>
                      <a:pt x="586264" y="219361"/>
                      <a:pt x="593979" y="212598"/>
                      <a:pt x="595598" y="203740"/>
                    </a:cubicBezTo>
                    <a:cubicBezTo>
                      <a:pt x="595789" y="202597"/>
                      <a:pt x="595979" y="201454"/>
                      <a:pt x="595979" y="200311"/>
                    </a:cubicBezTo>
                    <a:lnTo>
                      <a:pt x="595979" y="157448"/>
                    </a:lnTo>
                    <a:cubicBezTo>
                      <a:pt x="596075" y="156115"/>
                      <a:pt x="595884" y="154877"/>
                      <a:pt x="595694" y="153638"/>
                    </a:cubicBezTo>
                    <a:close/>
                    <a:moveTo>
                      <a:pt x="90773" y="503492"/>
                    </a:moveTo>
                    <a:lnTo>
                      <a:pt x="51530" y="503492"/>
                    </a:lnTo>
                    <a:cubicBezTo>
                      <a:pt x="40196" y="503492"/>
                      <a:pt x="30956" y="494252"/>
                      <a:pt x="30956" y="482918"/>
                    </a:cubicBezTo>
                    <a:lnTo>
                      <a:pt x="30956" y="207264"/>
                    </a:lnTo>
                    <a:cubicBezTo>
                      <a:pt x="31433" y="207359"/>
                      <a:pt x="31909" y="207550"/>
                      <a:pt x="32385" y="207550"/>
                    </a:cubicBezTo>
                    <a:lnTo>
                      <a:pt x="90678" y="207550"/>
                    </a:lnTo>
                    <a:lnTo>
                      <a:pt x="90678" y="503492"/>
                    </a:lnTo>
                    <a:close/>
                    <a:moveTo>
                      <a:pt x="176117" y="503492"/>
                    </a:moveTo>
                    <a:lnTo>
                      <a:pt x="114681" y="503492"/>
                    </a:lnTo>
                    <a:lnTo>
                      <a:pt x="114681" y="207550"/>
                    </a:lnTo>
                    <a:lnTo>
                      <a:pt x="176117" y="207550"/>
                    </a:lnTo>
                    <a:lnTo>
                      <a:pt x="176117" y="503492"/>
                    </a:lnTo>
                    <a:close/>
                    <a:moveTo>
                      <a:pt x="269081" y="219361"/>
                    </a:moveTo>
                    <a:cubicBezTo>
                      <a:pt x="265367" y="219361"/>
                      <a:pt x="261938" y="218218"/>
                      <a:pt x="259080" y="216408"/>
                    </a:cubicBezTo>
                    <a:cubicBezTo>
                      <a:pt x="259080" y="216408"/>
                      <a:pt x="259080" y="216408"/>
                      <a:pt x="259080" y="216408"/>
                    </a:cubicBezTo>
                    <a:lnTo>
                      <a:pt x="259080" y="503492"/>
                    </a:lnTo>
                    <a:lnTo>
                      <a:pt x="199930" y="503492"/>
                    </a:lnTo>
                    <a:lnTo>
                      <a:pt x="199930" y="207550"/>
                    </a:lnTo>
                    <a:lnTo>
                      <a:pt x="251460" y="207550"/>
                    </a:lnTo>
                    <a:cubicBezTo>
                      <a:pt x="251460" y="207550"/>
                      <a:pt x="251460" y="207550"/>
                      <a:pt x="251460" y="207550"/>
                    </a:cubicBezTo>
                    <a:cubicBezTo>
                      <a:pt x="250508" y="205264"/>
                      <a:pt x="250031" y="202883"/>
                      <a:pt x="250031" y="200311"/>
                    </a:cubicBezTo>
                    <a:lnTo>
                      <a:pt x="250031" y="183737"/>
                    </a:lnTo>
                    <a:lnTo>
                      <a:pt x="32480" y="183737"/>
                    </a:lnTo>
                    <a:cubicBezTo>
                      <a:pt x="32004" y="183737"/>
                      <a:pt x="31528" y="183928"/>
                      <a:pt x="31052" y="184023"/>
                    </a:cubicBezTo>
                    <a:lnTo>
                      <a:pt x="31052" y="114872"/>
                    </a:lnTo>
                    <a:cubicBezTo>
                      <a:pt x="31052" y="103537"/>
                      <a:pt x="40291" y="94298"/>
                      <a:pt x="51626" y="94298"/>
                    </a:cubicBezTo>
                    <a:lnTo>
                      <a:pt x="281654" y="94298"/>
                    </a:lnTo>
                    <a:cubicBezTo>
                      <a:pt x="281654" y="94298"/>
                      <a:pt x="281750" y="94393"/>
                      <a:pt x="281750" y="94393"/>
                    </a:cubicBezTo>
                    <a:cubicBezTo>
                      <a:pt x="280321" y="91916"/>
                      <a:pt x="279559" y="89059"/>
                      <a:pt x="279559" y="86106"/>
                    </a:cubicBezTo>
                    <a:cubicBezTo>
                      <a:pt x="279559" y="81058"/>
                      <a:pt x="281559" y="76200"/>
                      <a:pt x="285179" y="72676"/>
                    </a:cubicBezTo>
                    <a:lnTo>
                      <a:pt x="315563" y="42386"/>
                    </a:lnTo>
                    <a:cubicBezTo>
                      <a:pt x="319469" y="38481"/>
                      <a:pt x="324898" y="36767"/>
                      <a:pt x="330232" y="37148"/>
                    </a:cubicBezTo>
                    <a:cubicBezTo>
                      <a:pt x="325755" y="37433"/>
                      <a:pt x="321278" y="39148"/>
                      <a:pt x="317945" y="42386"/>
                    </a:cubicBezTo>
                    <a:lnTo>
                      <a:pt x="287560" y="72676"/>
                    </a:lnTo>
                    <a:cubicBezTo>
                      <a:pt x="283940" y="76295"/>
                      <a:pt x="281940" y="81058"/>
                      <a:pt x="281940" y="86106"/>
                    </a:cubicBezTo>
                    <a:cubicBezTo>
                      <a:pt x="281940" y="89059"/>
                      <a:pt x="282702" y="91916"/>
                      <a:pt x="283940" y="94488"/>
                    </a:cubicBezTo>
                    <a:cubicBezTo>
                      <a:pt x="284798" y="96298"/>
                      <a:pt x="285941" y="98012"/>
                      <a:pt x="287465" y="99536"/>
                    </a:cubicBezTo>
                    <a:cubicBezTo>
                      <a:pt x="287465" y="99536"/>
                      <a:pt x="287465" y="99632"/>
                      <a:pt x="287560" y="99632"/>
                    </a:cubicBezTo>
                    <a:lnTo>
                      <a:pt x="301085" y="113157"/>
                    </a:lnTo>
                    <a:lnTo>
                      <a:pt x="301085" y="113157"/>
                    </a:lnTo>
                    <a:cubicBezTo>
                      <a:pt x="296704" y="121253"/>
                      <a:pt x="293275" y="129731"/>
                      <a:pt x="290608" y="138398"/>
                    </a:cubicBezTo>
                    <a:lnTo>
                      <a:pt x="271463" y="138398"/>
                    </a:lnTo>
                    <a:cubicBezTo>
                      <a:pt x="270129" y="138398"/>
                      <a:pt x="268891" y="138494"/>
                      <a:pt x="267653" y="138779"/>
                    </a:cubicBezTo>
                    <a:cubicBezTo>
                      <a:pt x="260223" y="140303"/>
                      <a:pt x="254318" y="146209"/>
                      <a:pt x="252794" y="153638"/>
                    </a:cubicBezTo>
                    <a:cubicBezTo>
                      <a:pt x="252508" y="154877"/>
                      <a:pt x="252413" y="156115"/>
                      <a:pt x="252413" y="157448"/>
                    </a:cubicBezTo>
                    <a:lnTo>
                      <a:pt x="252413" y="183737"/>
                    </a:lnTo>
                    <a:lnTo>
                      <a:pt x="252413" y="183737"/>
                    </a:lnTo>
                    <a:lnTo>
                      <a:pt x="252413" y="200311"/>
                    </a:lnTo>
                    <a:cubicBezTo>
                      <a:pt x="252413" y="202883"/>
                      <a:pt x="252984" y="205359"/>
                      <a:pt x="253841" y="207550"/>
                    </a:cubicBezTo>
                    <a:cubicBezTo>
                      <a:pt x="254508" y="209264"/>
                      <a:pt x="255556" y="210788"/>
                      <a:pt x="256699" y="212217"/>
                    </a:cubicBezTo>
                    <a:cubicBezTo>
                      <a:pt x="256889" y="212408"/>
                      <a:pt x="256985" y="212598"/>
                      <a:pt x="257175" y="212789"/>
                    </a:cubicBezTo>
                    <a:cubicBezTo>
                      <a:pt x="258413" y="214122"/>
                      <a:pt x="259747" y="215360"/>
                      <a:pt x="261366" y="216408"/>
                    </a:cubicBezTo>
                    <a:cubicBezTo>
                      <a:pt x="264319" y="218218"/>
                      <a:pt x="267748" y="219361"/>
                      <a:pt x="271367" y="219361"/>
                    </a:cubicBezTo>
                    <a:lnTo>
                      <a:pt x="269081" y="219361"/>
                    </a:lnTo>
                    <a:close/>
                    <a:moveTo>
                      <a:pt x="338995" y="503492"/>
                    </a:moveTo>
                    <a:lnTo>
                      <a:pt x="282988" y="503492"/>
                    </a:lnTo>
                    <a:lnTo>
                      <a:pt x="282988" y="282416"/>
                    </a:lnTo>
                    <a:cubicBezTo>
                      <a:pt x="283655" y="283369"/>
                      <a:pt x="284321" y="284226"/>
                      <a:pt x="285179" y="285083"/>
                    </a:cubicBezTo>
                    <a:lnTo>
                      <a:pt x="315563" y="315468"/>
                    </a:lnTo>
                    <a:cubicBezTo>
                      <a:pt x="316897" y="316801"/>
                      <a:pt x="318325" y="317754"/>
                      <a:pt x="319850" y="318611"/>
                    </a:cubicBezTo>
                    <a:cubicBezTo>
                      <a:pt x="318325" y="317754"/>
                      <a:pt x="316897" y="316801"/>
                      <a:pt x="315563" y="315468"/>
                    </a:cubicBezTo>
                    <a:lnTo>
                      <a:pt x="285179" y="285083"/>
                    </a:lnTo>
                    <a:cubicBezTo>
                      <a:pt x="277749" y="277654"/>
                      <a:pt x="277749" y="265557"/>
                      <a:pt x="285179" y="258128"/>
                    </a:cubicBezTo>
                    <a:lnTo>
                      <a:pt x="296228" y="247079"/>
                    </a:lnTo>
                    <a:lnTo>
                      <a:pt x="285179" y="258128"/>
                    </a:lnTo>
                    <a:cubicBezTo>
                      <a:pt x="284321" y="258985"/>
                      <a:pt x="283655" y="259842"/>
                      <a:pt x="282988" y="260794"/>
                    </a:cubicBezTo>
                    <a:lnTo>
                      <a:pt x="282988" y="219266"/>
                    </a:lnTo>
                    <a:lnTo>
                      <a:pt x="288227" y="219266"/>
                    </a:lnTo>
                    <a:cubicBezTo>
                      <a:pt x="290894" y="227933"/>
                      <a:pt x="294323" y="236411"/>
                      <a:pt x="298704" y="244507"/>
                    </a:cubicBezTo>
                    <a:lnTo>
                      <a:pt x="298704" y="244507"/>
                    </a:lnTo>
                    <a:cubicBezTo>
                      <a:pt x="294418" y="236411"/>
                      <a:pt x="290894" y="227933"/>
                      <a:pt x="288227" y="219266"/>
                    </a:cubicBezTo>
                    <a:lnTo>
                      <a:pt x="290608" y="219266"/>
                    </a:lnTo>
                    <a:cubicBezTo>
                      <a:pt x="293275" y="227933"/>
                      <a:pt x="296799" y="236411"/>
                      <a:pt x="301085" y="244507"/>
                    </a:cubicBezTo>
                    <a:lnTo>
                      <a:pt x="301085" y="244507"/>
                    </a:lnTo>
                    <a:cubicBezTo>
                      <a:pt x="301085" y="244507"/>
                      <a:pt x="301085" y="244507"/>
                      <a:pt x="301085" y="244507"/>
                    </a:cubicBezTo>
                    <a:lnTo>
                      <a:pt x="298609" y="247174"/>
                    </a:lnTo>
                    <a:lnTo>
                      <a:pt x="287560" y="258223"/>
                    </a:lnTo>
                    <a:cubicBezTo>
                      <a:pt x="280130" y="265652"/>
                      <a:pt x="280130" y="277749"/>
                      <a:pt x="287560" y="285179"/>
                    </a:cubicBezTo>
                    <a:lnTo>
                      <a:pt x="317945" y="315563"/>
                    </a:lnTo>
                    <a:cubicBezTo>
                      <a:pt x="321374" y="318992"/>
                      <a:pt x="326136" y="320612"/>
                      <a:pt x="330803" y="320802"/>
                    </a:cubicBezTo>
                    <a:cubicBezTo>
                      <a:pt x="327089" y="321183"/>
                      <a:pt x="323279" y="320516"/>
                      <a:pt x="319945" y="318802"/>
                    </a:cubicBezTo>
                    <a:cubicBezTo>
                      <a:pt x="322707" y="320326"/>
                      <a:pt x="325850" y="321183"/>
                      <a:pt x="328898" y="321183"/>
                    </a:cubicBezTo>
                    <a:cubicBezTo>
                      <a:pt x="329851" y="321183"/>
                      <a:pt x="330803" y="321088"/>
                      <a:pt x="331756" y="320897"/>
                    </a:cubicBezTo>
                    <a:cubicBezTo>
                      <a:pt x="333756" y="320802"/>
                      <a:pt x="335851" y="320612"/>
                      <a:pt x="337757" y="319945"/>
                    </a:cubicBezTo>
                    <a:cubicBezTo>
                      <a:pt x="338138" y="319850"/>
                      <a:pt x="338519" y="319659"/>
                      <a:pt x="338804" y="319469"/>
                    </a:cubicBezTo>
                    <a:lnTo>
                      <a:pt x="338804" y="503492"/>
                    </a:lnTo>
                    <a:close/>
                    <a:moveTo>
                      <a:pt x="462820" y="483013"/>
                    </a:moveTo>
                    <a:cubicBezTo>
                      <a:pt x="462820" y="494348"/>
                      <a:pt x="453581" y="503587"/>
                      <a:pt x="442341" y="503587"/>
                    </a:cubicBezTo>
                    <a:lnTo>
                      <a:pt x="362903" y="503587"/>
                    </a:lnTo>
                    <a:lnTo>
                      <a:pt x="362903" y="305181"/>
                    </a:lnTo>
                    <a:cubicBezTo>
                      <a:pt x="361188" y="304419"/>
                      <a:pt x="359474" y="303562"/>
                      <a:pt x="357759" y="302705"/>
                    </a:cubicBezTo>
                    <a:lnTo>
                      <a:pt x="358521" y="301943"/>
                    </a:lnTo>
                    <a:cubicBezTo>
                      <a:pt x="360712" y="303181"/>
                      <a:pt x="363093" y="304133"/>
                      <a:pt x="365379" y="305181"/>
                    </a:cubicBezTo>
                    <a:lnTo>
                      <a:pt x="365379" y="305181"/>
                    </a:lnTo>
                    <a:cubicBezTo>
                      <a:pt x="368141" y="306515"/>
                      <a:pt x="370999" y="307753"/>
                      <a:pt x="373856" y="308896"/>
                    </a:cubicBezTo>
                    <a:cubicBezTo>
                      <a:pt x="376904" y="310039"/>
                      <a:pt x="379952" y="311182"/>
                      <a:pt x="383000" y="312134"/>
                    </a:cubicBezTo>
                    <a:cubicBezTo>
                      <a:pt x="383286" y="312230"/>
                      <a:pt x="383572" y="312325"/>
                      <a:pt x="383858" y="312420"/>
                    </a:cubicBezTo>
                    <a:lnTo>
                      <a:pt x="383858" y="312420"/>
                    </a:lnTo>
                    <a:cubicBezTo>
                      <a:pt x="383858" y="312420"/>
                      <a:pt x="383858" y="312420"/>
                      <a:pt x="383858" y="312420"/>
                    </a:cubicBezTo>
                    <a:lnTo>
                      <a:pt x="383858" y="331565"/>
                    </a:lnTo>
                    <a:cubicBezTo>
                      <a:pt x="383858" y="340900"/>
                      <a:pt x="390620" y="348615"/>
                      <a:pt x="399479" y="350234"/>
                    </a:cubicBezTo>
                    <a:cubicBezTo>
                      <a:pt x="400622" y="350425"/>
                      <a:pt x="401765" y="350615"/>
                      <a:pt x="402908" y="350615"/>
                    </a:cubicBezTo>
                    <a:lnTo>
                      <a:pt x="420910" y="350615"/>
                    </a:lnTo>
                    <a:lnTo>
                      <a:pt x="430435" y="350615"/>
                    </a:lnTo>
                    <a:lnTo>
                      <a:pt x="445865" y="350615"/>
                    </a:lnTo>
                    <a:cubicBezTo>
                      <a:pt x="447008" y="350615"/>
                      <a:pt x="448056" y="350425"/>
                      <a:pt x="449104" y="350330"/>
                    </a:cubicBezTo>
                    <a:cubicBezTo>
                      <a:pt x="455200" y="349282"/>
                      <a:pt x="460248" y="345281"/>
                      <a:pt x="462915" y="339852"/>
                    </a:cubicBezTo>
                    <a:lnTo>
                      <a:pt x="462915" y="483013"/>
                    </a:lnTo>
                    <a:close/>
                    <a:moveTo>
                      <a:pt x="577025" y="200311"/>
                    </a:moveTo>
                    <a:lnTo>
                      <a:pt x="543116" y="200311"/>
                    </a:lnTo>
                    <a:lnTo>
                      <a:pt x="541306" y="207550"/>
                    </a:lnTo>
                    <a:cubicBezTo>
                      <a:pt x="538448" y="219361"/>
                      <a:pt x="533686" y="230696"/>
                      <a:pt x="527304" y="241268"/>
                    </a:cubicBezTo>
                    <a:lnTo>
                      <a:pt x="523399" y="247650"/>
                    </a:lnTo>
                    <a:lnTo>
                      <a:pt x="547307" y="271653"/>
                    </a:lnTo>
                    <a:lnTo>
                      <a:pt x="517017" y="302038"/>
                    </a:lnTo>
                    <a:lnTo>
                      <a:pt x="493014" y="278035"/>
                    </a:lnTo>
                    <a:lnTo>
                      <a:pt x="486632" y="281940"/>
                    </a:lnTo>
                    <a:cubicBezTo>
                      <a:pt x="476060" y="288322"/>
                      <a:pt x="464725" y="292989"/>
                      <a:pt x="452914" y="295942"/>
                    </a:cubicBezTo>
                    <a:lnTo>
                      <a:pt x="445675" y="297752"/>
                    </a:lnTo>
                    <a:lnTo>
                      <a:pt x="445675" y="331661"/>
                    </a:lnTo>
                    <a:lnTo>
                      <a:pt x="402717" y="331661"/>
                    </a:lnTo>
                    <a:lnTo>
                      <a:pt x="402717" y="297656"/>
                    </a:lnTo>
                    <a:lnTo>
                      <a:pt x="395478" y="295847"/>
                    </a:lnTo>
                    <a:cubicBezTo>
                      <a:pt x="383667" y="292989"/>
                      <a:pt x="372332" y="288322"/>
                      <a:pt x="361760" y="281845"/>
                    </a:cubicBezTo>
                    <a:lnTo>
                      <a:pt x="355378" y="277940"/>
                    </a:lnTo>
                    <a:lnTo>
                      <a:pt x="331375" y="301943"/>
                    </a:lnTo>
                    <a:lnTo>
                      <a:pt x="300990" y="271558"/>
                    </a:lnTo>
                    <a:lnTo>
                      <a:pt x="324898" y="247650"/>
                    </a:lnTo>
                    <a:lnTo>
                      <a:pt x="321088" y="241268"/>
                    </a:lnTo>
                    <a:cubicBezTo>
                      <a:pt x="314706" y="230600"/>
                      <a:pt x="309944" y="219266"/>
                      <a:pt x="307086" y="207550"/>
                    </a:cubicBezTo>
                    <a:lnTo>
                      <a:pt x="305276" y="200311"/>
                    </a:lnTo>
                    <a:lnTo>
                      <a:pt x="271367" y="200311"/>
                    </a:lnTo>
                    <a:lnTo>
                      <a:pt x="271367" y="157448"/>
                    </a:lnTo>
                    <a:lnTo>
                      <a:pt x="305276" y="157448"/>
                    </a:lnTo>
                    <a:lnTo>
                      <a:pt x="307086" y="150209"/>
                    </a:lnTo>
                    <a:cubicBezTo>
                      <a:pt x="309944" y="138398"/>
                      <a:pt x="314706" y="127064"/>
                      <a:pt x="321088" y="116491"/>
                    </a:cubicBezTo>
                    <a:lnTo>
                      <a:pt x="324993" y="110109"/>
                    </a:lnTo>
                    <a:lnTo>
                      <a:pt x="300990" y="86106"/>
                    </a:lnTo>
                    <a:lnTo>
                      <a:pt x="331375" y="55817"/>
                    </a:lnTo>
                    <a:lnTo>
                      <a:pt x="355378" y="79724"/>
                    </a:lnTo>
                    <a:lnTo>
                      <a:pt x="361760" y="75819"/>
                    </a:lnTo>
                    <a:cubicBezTo>
                      <a:pt x="372237" y="69437"/>
                      <a:pt x="383667" y="64770"/>
                      <a:pt x="395478" y="61817"/>
                    </a:cubicBezTo>
                    <a:lnTo>
                      <a:pt x="402717" y="60008"/>
                    </a:lnTo>
                    <a:lnTo>
                      <a:pt x="402717" y="26194"/>
                    </a:lnTo>
                    <a:lnTo>
                      <a:pt x="445675" y="26194"/>
                    </a:lnTo>
                    <a:lnTo>
                      <a:pt x="445675" y="60103"/>
                    </a:lnTo>
                    <a:lnTo>
                      <a:pt x="452914" y="61913"/>
                    </a:lnTo>
                    <a:cubicBezTo>
                      <a:pt x="464820" y="64770"/>
                      <a:pt x="476155" y="69533"/>
                      <a:pt x="486632" y="75914"/>
                    </a:cubicBezTo>
                    <a:lnTo>
                      <a:pt x="493014" y="79820"/>
                    </a:lnTo>
                    <a:lnTo>
                      <a:pt x="517017" y="55912"/>
                    </a:lnTo>
                    <a:lnTo>
                      <a:pt x="547307" y="86201"/>
                    </a:lnTo>
                    <a:lnTo>
                      <a:pt x="523304" y="110204"/>
                    </a:lnTo>
                    <a:lnTo>
                      <a:pt x="527209" y="116586"/>
                    </a:lnTo>
                    <a:cubicBezTo>
                      <a:pt x="533591" y="126968"/>
                      <a:pt x="538258" y="138303"/>
                      <a:pt x="541211" y="150209"/>
                    </a:cubicBezTo>
                    <a:lnTo>
                      <a:pt x="543020" y="157448"/>
                    </a:lnTo>
                    <a:lnTo>
                      <a:pt x="576929" y="157448"/>
                    </a:lnTo>
                    <a:lnTo>
                      <a:pt x="576929" y="200311"/>
                    </a:ln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grpSp>
      </p:grpSp>
      <p:grpSp>
        <p:nvGrpSpPr>
          <p:cNvPr id="26" name="群組 25">
            <a:extLst>
              <a:ext uri="{FF2B5EF4-FFF2-40B4-BE49-F238E27FC236}">
                <a16:creationId xmlns:a16="http://schemas.microsoft.com/office/drawing/2014/main" id="{BF86F521-B6D3-45A1-AE8C-B31669044B4B}"/>
              </a:ext>
            </a:extLst>
          </p:cNvPr>
          <p:cNvGrpSpPr/>
          <p:nvPr/>
        </p:nvGrpSpPr>
        <p:grpSpPr>
          <a:xfrm>
            <a:off x="782095" y="3307550"/>
            <a:ext cx="8425701" cy="1059796"/>
            <a:chOff x="782095" y="3280144"/>
            <a:chExt cx="8425701" cy="1059796"/>
          </a:xfrm>
        </p:grpSpPr>
        <p:grpSp>
          <p:nvGrpSpPr>
            <p:cNvPr id="27" name="群組 26">
              <a:extLst>
                <a:ext uri="{FF2B5EF4-FFF2-40B4-BE49-F238E27FC236}">
                  <a16:creationId xmlns:a16="http://schemas.microsoft.com/office/drawing/2014/main" id="{791FF231-1464-4C25-AE0B-BF09D75313FD}"/>
                </a:ext>
              </a:extLst>
            </p:cNvPr>
            <p:cNvGrpSpPr/>
            <p:nvPr/>
          </p:nvGrpSpPr>
          <p:grpSpPr>
            <a:xfrm>
              <a:off x="782095" y="3280144"/>
              <a:ext cx="8425701" cy="1054480"/>
              <a:chOff x="803359" y="3493641"/>
              <a:chExt cx="8425701" cy="1054480"/>
            </a:xfrm>
          </p:grpSpPr>
          <p:sp>
            <p:nvSpPr>
              <p:cNvPr id="40" name="矩形: 圓角 39">
                <a:extLst>
                  <a:ext uri="{FF2B5EF4-FFF2-40B4-BE49-F238E27FC236}">
                    <a16:creationId xmlns:a16="http://schemas.microsoft.com/office/drawing/2014/main" id="{AE65D41B-1FB2-4C4E-9C4B-1DF3EFC34E5E}"/>
                  </a:ext>
                </a:extLst>
              </p:cNvPr>
              <p:cNvSpPr/>
              <p:nvPr/>
            </p:nvSpPr>
            <p:spPr>
              <a:xfrm>
                <a:off x="1078756" y="3591596"/>
                <a:ext cx="8150303" cy="832945"/>
              </a:xfrm>
              <a:prstGeom prst="roundRect">
                <a:avLst>
                  <a:gd name="adj" fmla="val 50000"/>
                </a:avLst>
              </a:prstGeom>
              <a:solidFill>
                <a:srgbClr val="FF2E8C">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41" name="矩形: 圓角 40">
                <a:extLst>
                  <a:ext uri="{FF2B5EF4-FFF2-40B4-BE49-F238E27FC236}">
                    <a16:creationId xmlns:a16="http://schemas.microsoft.com/office/drawing/2014/main" id="{5D2DFB76-8ACC-4CA8-8489-0A211C86E6A0}"/>
                  </a:ext>
                </a:extLst>
              </p:cNvPr>
              <p:cNvSpPr/>
              <p:nvPr/>
            </p:nvSpPr>
            <p:spPr>
              <a:xfrm>
                <a:off x="919269" y="3612862"/>
                <a:ext cx="8309791" cy="832945"/>
              </a:xfrm>
              <a:prstGeom prst="roundRect">
                <a:avLst>
                  <a:gd name="adj" fmla="val 50000"/>
                </a:avLst>
              </a:prstGeom>
              <a:noFill/>
              <a:ln w="38100">
                <a:gradFill>
                  <a:gsLst>
                    <a:gs pos="0">
                      <a:srgbClr val="E5488F"/>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grpSp>
            <p:nvGrpSpPr>
              <p:cNvPr id="42" name="群組 41">
                <a:extLst>
                  <a:ext uri="{FF2B5EF4-FFF2-40B4-BE49-F238E27FC236}">
                    <a16:creationId xmlns:a16="http://schemas.microsoft.com/office/drawing/2014/main" id="{557DB923-E3F5-458B-B2DC-A21D6D0A5F3C}"/>
                  </a:ext>
                </a:extLst>
              </p:cNvPr>
              <p:cNvGrpSpPr/>
              <p:nvPr/>
            </p:nvGrpSpPr>
            <p:grpSpPr>
              <a:xfrm>
                <a:off x="803359" y="3493641"/>
                <a:ext cx="1054480" cy="1054480"/>
                <a:chOff x="228678" y="3612186"/>
                <a:chExt cx="655970" cy="655970"/>
              </a:xfrm>
            </p:grpSpPr>
            <p:sp>
              <p:nvSpPr>
                <p:cNvPr id="44" name="橢圓 43">
                  <a:extLst>
                    <a:ext uri="{FF2B5EF4-FFF2-40B4-BE49-F238E27FC236}">
                      <a16:creationId xmlns:a16="http://schemas.microsoft.com/office/drawing/2014/main" id="{478CA490-2FE3-4DE7-9504-B8DED7EC3C14}"/>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45" name="橢圓 44">
                  <a:extLst>
                    <a:ext uri="{FF2B5EF4-FFF2-40B4-BE49-F238E27FC236}">
                      <a16:creationId xmlns:a16="http://schemas.microsoft.com/office/drawing/2014/main" id="{18955396-608E-451B-9BA8-A9F74DD1CE47}"/>
                    </a:ext>
                  </a:extLst>
                </p:cNvPr>
                <p:cNvSpPr/>
                <p:nvPr/>
              </p:nvSpPr>
              <p:spPr>
                <a:xfrm>
                  <a:off x="295017" y="3676657"/>
                  <a:ext cx="517999" cy="517999"/>
                </a:xfrm>
                <a:prstGeom prst="ellipse">
                  <a:avLst/>
                </a:prstGeom>
                <a:noFill/>
                <a:ln w="50800">
                  <a:gradFill>
                    <a:gsLst>
                      <a:gs pos="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sp>
            <p:nvSpPr>
              <p:cNvPr id="43" name="矩形 42">
                <a:extLst>
                  <a:ext uri="{FF2B5EF4-FFF2-40B4-BE49-F238E27FC236}">
                    <a16:creationId xmlns:a16="http://schemas.microsoft.com/office/drawing/2014/main" id="{9A8DDC08-BF93-465E-89D5-D8279C916F4F}"/>
                  </a:ext>
                </a:extLst>
              </p:cNvPr>
              <p:cNvSpPr/>
              <p:nvPr/>
            </p:nvSpPr>
            <p:spPr>
              <a:xfrm>
                <a:off x="2053571" y="3754695"/>
                <a:ext cx="6750566" cy="584775"/>
              </a:xfrm>
              <a:prstGeom prst="rect">
                <a:avLst/>
              </a:prstGeom>
            </p:spPr>
            <p:txBody>
              <a:bodyPr wrap="none">
                <a:spAutoFit/>
              </a:bodyPr>
              <a:lstStyle/>
              <a:p>
                <a:r>
                  <a:rPr kumimoji="1" lang="zh-TW" altLang="en-US" sz="32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有效提升網路傳輸速度與頻寬利用率</a:t>
                </a:r>
              </a:p>
            </p:txBody>
          </p:sp>
        </p:grpSp>
        <p:grpSp>
          <p:nvGrpSpPr>
            <p:cNvPr id="28" name="群組 27">
              <a:extLst>
                <a:ext uri="{FF2B5EF4-FFF2-40B4-BE49-F238E27FC236}">
                  <a16:creationId xmlns:a16="http://schemas.microsoft.com/office/drawing/2014/main" id="{5785FF06-941D-47D8-9D45-339ED1289CCF}"/>
                </a:ext>
              </a:extLst>
            </p:cNvPr>
            <p:cNvGrpSpPr/>
            <p:nvPr/>
          </p:nvGrpSpPr>
          <p:grpSpPr>
            <a:xfrm>
              <a:off x="782095" y="3285460"/>
              <a:ext cx="1054480" cy="1054480"/>
              <a:chOff x="782095" y="3285460"/>
              <a:chExt cx="1054480" cy="1054480"/>
            </a:xfrm>
          </p:grpSpPr>
          <p:grpSp>
            <p:nvGrpSpPr>
              <p:cNvPr id="29" name="群組 28">
                <a:extLst>
                  <a:ext uri="{FF2B5EF4-FFF2-40B4-BE49-F238E27FC236}">
                    <a16:creationId xmlns:a16="http://schemas.microsoft.com/office/drawing/2014/main" id="{148EF03C-D9ED-413D-8291-A499047B5F59}"/>
                  </a:ext>
                </a:extLst>
              </p:cNvPr>
              <p:cNvGrpSpPr/>
              <p:nvPr/>
            </p:nvGrpSpPr>
            <p:grpSpPr>
              <a:xfrm>
                <a:off x="782095" y="3285460"/>
                <a:ext cx="1054480" cy="1054480"/>
                <a:chOff x="228678" y="3612186"/>
                <a:chExt cx="655970" cy="655970"/>
              </a:xfrm>
            </p:grpSpPr>
            <p:sp>
              <p:nvSpPr>
                <p:cNvPr id="38" name="橢圓 37">
                  <a:extLst>
                    <a:ext uri="{FF2B5EF4-FFF2-40B4-BE49-F238E27FC236}">
                      <a16:creationId xmlns:a16="http://schemas.microsoft.com/office/drawing/2014/main" id="{A6174088-EB92-4A10-80AC-C5C5B5F18A6A}"/>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39" name="橢圓 38">
                  <a:extLst>
                    <a:ext uri="{FF2B5EF4-FFF2-40B4-BE49-F238E27FC236}">
                      <a16:creationId xmlns:a16="http://schemas.microsoft.com/office/drawing/2014/main" id="{47F3A03D-EA2D-4F7D-8569-FAC0A6C7A3D9}"/>
                    </a:ext>
                  </a:extLst>
                </p:cNvPr>
                <p:cNvSpPr/>
                <p:nvPr/>
              </p:nvSpPr>
              <p:spPr>
                <a:xfrm>
                  <a:off x="295017" y="3676657"/>
                  <a:ext cx="517999" cy="517999"/>
                </a:xfrm>
                <a:prstGeom prst="ellipse">
                  <a:avLst/>
                </a:prstGeom>
                <a:noFill/>
                <a:ln w="50800">
                  <a:gradFill>
                    <a:gsLst>
                      <a:gs pos="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grpSp>
            <p:nvGrpSpPr>
              <p:cNvPr id="30" name="圖形 10">
                <a:extLst>
                  <a:ext uri="{FF2B5EF4-FFF2-40B4-BE49-F238E27FC236}">
                    <a16:creationId xmlns:a16="http://schemas.microsoft.com/office/drawing/2014/main" id="{CBB236B7-F42C-41BD-BF53-6D5D0726EC41}"/>
                  </a:ext>
                </a:extLst>
              </p:cNvPr>
              <p:cNvGrpSpPr/>
              <p:nvPr/>
            </p:nvGrpSpPr>
            <p:grpSpPr>
              <a:xfrm>
                <a:off x="1012829" y="3503413"/>
                <a:ext cx="568879" cy="605099"/>
                <a:chOff x="1012829" y="3503413"/>
                <a:chExt cx="568879" cy="605099"/>
              </a:xfrm>
            </p:grpSpPr>
            <p:sp>
              <p:nvSpPr>
                <p:cNvPr id="31" name="手繪多邊形: 圖案 30">
                  <a:extLst>
                    <a:ext uri="{FF2B5EF4-FFF2-40B4-BE49-F238E27FC236}">
                      <a16:creationId xmlns:a16="http://schemas.microsoft.com/office/drawing/2014/main" id="{98C60CB8-5AF3-4C3D-BB1D-578525256E03}"/>
                    </a:ext>
                  </a:extLst>
                </p:cNvPr>
                <p:cNvSpPr/>
                <p:nvPr/>
              </p:nvSpPr>
              <p:spPr>
                <a:xfrm>
                  <a:off x="1204472" y="3974115"/>
                  <a:ext cx="57150" cy="57150"/>
                </a:xfrm>
                <a:custGeom>
                  <a:avLst/>
                  <a:gdLst>
                    <a:gd name="connsiteX0" fmla="*/ 51721 w 57150"/>
                    <a:gd name="connsiteY0" fmla="*/ 29432 h 57150"/>
                    <a:gd name="connsiteX1" fmla="*/ 29432 w 57150"/>
                    <a:gd name="connsiteY1" fmla="*/ 51721 h 57150"/>
                    <a:gd name="connsiteX2" fmla="*/ 7144 w 57150"/>
                    <a:gd name="connsiteY2" fmla="*/ 29432 h 57150"/>
                    <a:gd name="connsiteX3" fmla="*/ 29432 w 57150"/>
                    <a:gd name="connsiteY3" fmla="*/ 7144 h 57150"/>
                    <a:gd name="connsiteX4" fmla="*/ 51721 w 57150"/>
                    <a:gd name="connsiteY4" fmla="*/ 29432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1721" y="29432"/>
                      </a:moveTo>
                      <a:cubicBezTo>
                        <a:pt x="51721" y="41742"/>
                        <a:pt x="41742" y="51721"/>
                        <a:pt x="29432" y="51721"/>
                      </a:cubicBezTo>
                      <a:cubicBezTo>
                        <a:pt x="17123" y="51721"/>
                        <a:pt x="7144" y="41742"/>
                        <a:pt x="7144" y="29432"/>
                      </a:cubicBezTo>
                      <a:cubicBezTo>
                        <a:pt x="7144" y="17123"/>
                        <a:pt x="17123" y="7144"/>
                        <a:pt x="29432" y="7144"/>
                      </a:cubicBezTo>
                      <a:cubicBezTo>
                        <a:pt x="41742" y="7144"/>
                        <a:pt x="51721" y="17123"/>
                        <a:pt x="51721" y="29432"/>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32" name="手繪多邊形: 圖案 31">
                  <a:extLst>
                    <a:ext uri="{FF2B5EF4-FFF2-40B4-BE49-F238E27FC236}">
                      <a16:creationId xmlns:a16="http://schemas.microsoft.com/office/drawing/2014/main" id="{791C05DB-D5AE-40C2-9B43-ABFE6C1979B3}"/>
                    </a:ext>
                  </a:extLst>
                </p:cNvPr>
                <p:cNvSpPr/>
                <p:nvPr/>
              </p:nvSpPr>
              <p:spPr>
                <a:xfrm>
                  <a:off x="1134379" y="3885151"/>
                  <a:ext cx="190500" cy="66675"/>
                </a:xfrm>
                <a:custGeom>
                  <a:avLst/>
                  <a:gdLst>
                    <a:gd name="connsiteX0" fmla="*/ 99524 w 190500"/>
                    <a:gd name="connsiteY0" fmla="*/ 7144 h 66675"/>
                    <a:gd name="connsiteX1" fmla="*/ 11132 w 190500"/>
                    <a:gd name="connsiteY1" fmla="*/ 43910 h 66675"/>
                    <a:gd name="connsiteX2" fmla="*/ 11228 w 190500"/>
                    <a:gd name="connsiteY2" fmla="*/ 63341 h 66675"/>
                    <a:gd name="connsiteX3" fmla="*/ 20943 w 190500"/>
                    <a:gd name="connsiteY3" fmla="*/ 67342 h 66675"/>
                    <a:gd name="connsiteX4" fmla="*/ 30659 w 190500"/>
                    <a:gd name="connsiteY4" fmla="*/ 63246 h 66675"/>
                    <a:gd name="connsiteX5" fmla="*/ 99620 w 190500"/>
                    <a:gd name="connsiteY5" fmla="*/ 34576 h 66675"/>
                    <a:gd name="connsiteX6" fmla="*/ 168771 w 190500"/>
                    <a:gd name="connsiteY6" fmla="*/ 63151 h 66675"/>
                    <a:gd name="connsiteX7" fmla="*/ 188202 w 190500"/>
                    <a:gd name="connsiteY7" fmla="*/ 63151 h 66675"/>
                    <a:gd name="connsiteX8" fmla="*/ 188202 w 190500"/>
                    <a:gd name="connsiteY8" fmla="*/ 43720 h 66675"/>
                    <a:gd name="connsiteX9" fmla="*/ 99524 w 190500"/>
                    <a:gd name="connsiteY9"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 h="66675">
                      <a:moveTo>
                        <a:pt x="99524" y="7144"/>
                      </a:moveTo>
                      <a:cubicBezTo>
                        <a:pt x="66092" y="7144"/>
                        <a:pt x="34659" y="20193"/>
                        <a:pt x="11132" y="43910"/>
                      </a:cubicBezTo>
                      <a:cubicBezTo>
                        <a:pt x="5798" y="49244"/>
                        <a:pt x="5798" y="58007"/>
                        <a:pt x="11228" y="63341"/>
                      </a:cubicBezTo>
                      <a:cubicBezTo>
                        <a:pt x="13895" y="66008"/>
                        <a:pt x="17419" y="67342"/>
                        <a:pt x="20943" y="67342"/>
                      </a:cubicBezTo>
                      <a:cubicBezTo>
                        <a:pt x="24467" y="67342"/>
                        <a:pt x="27992" y="66008"/>
                        <a:pt x="30659" y="63246"/>
                      </a:cubicBezTo>
                      <a:cubicBezTo>
                        <a:pt x="49042" y="44767"/>
                        <a:pt x="73521" y="34576"/>
                        <a:pt x="99620" y="34576"/>
                      </a:cubicBezTo>
                      <a:cubicBezTo>
                        <a:pt x="125813" y="34576"/>
                        <a:pt x="150293" y="44672"/>
                        <a:pt x="168771" y="63151"/>
                      </a:cubicBezTo>
                      <a:cubicBezTo>
                        <a:pt x="174105" y="68485"/>
                        <a:pt x="182773" y="68485"/>
                        <a:pt x="188202" y="63151"/>
                      </a:cubicBezTo>
                      <a:cubicBezTo>
                        <a:pt x="193536" y="57817"/>
                        <a:pt x="193536" y="49149"/>
                        <a:pt x="188202" y="43720"/>
                      </a:cubicBezTo>
                      <a:cubicBezTo>
                        <a:pt x="164485" y="20098"/>
                        <a:pt x="132957" y="7144"/>
                        <a:pt x="99524" y="7144"/>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33" name="手繪多邊形: 圖案 32">
                  <a:extLst>
                    <a:ext uri="{FF2B5EF4-FFF2-40B4-BE49-F238E27FC236}">
                      <a16:creationId xmlns:a16="http://schemas.microsoft.com/office/drawing/2014/main" id="{4A476E54-F2A2-4E9A-B728-F1FD0FBD7B7B}"/>
                    </a:ext>
                  </a:extLst>
                </p:cNvPr>
                <p:cNvSpPr/>
                <p:nvPr/>
              </p:nvSpPr>
              <p:spPr>
                <a:xfrm>
                  <a:off x="1075122" y="3801522"/>
                  <a:ext cx="314325" cy="95250"/>
                </a:xfrm>
                <a:custGeom>
                  <a:avLst/>
                  <a:gdLst>
                    <a:gd name="connsiteX0" fmla="*/ 158782 w 314325"/>
                    <a:gd name="connsiteY0" fmla="*/ 7144 h 95250"/>
                    <a:gd name="connsiteX1" fmla="*/ 11144 w 314325"/>
                    <a:gd name="connsiteY1" fmla="*/ 68294 h 95250"/>
                    <a:gd name="connsiteX2" fmla="*/ 11144 w 314325"/>
                    <a:gd name="connsiteY2" fmla="*/ 87725 h 95250"/>
                    <a:gd name="connsiteX3" fmla="*/ 20860 w 314325"/>
                    <a:gd name="connsiteY3" fmla="*/ 91726 h 95250"/>
                    <a:gd name="connsiteX4" fmla="*/ 30575 w 314325"/>
                    <a:gd name="connsiteY4" fmla="*/ 87725 h 95250"/>
                    <a:gd name="connsiteX5" fmla="*/ 158782 w 314325"/>
                    <a:gd name="connsiteY5" fmla="*/ 34671 h 95250"/>
                    <a:gd name="connsiteX6" fmla="*/ 286988 w 314325"/>
                    <a:gd name="connsiteY6" fmla="*/ 87725 h 95250"/>
                    <a:gd name="connsiteX7" fmla="*/ 306419 w 314325"/>
                    <a:gd name="connsiteY7" fmla="*/ 87725 h 95250"/>
                    <a:gd name="connsiteX8" fmla="*/ 306419 w 314325"/>
                    <a:gd name="connsiteY8" fmla="*/ 68294 h 95250"/>
                    <a:gd name="connsiteX9" fmla="*/ 158782 w 314325"/>
                    <a:gd name="connsiteY9"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4325" h="95250">
                      <a:moveTo>
                        <a:pt x="158782" y="7144"/>
                      </a:moveTo>
                      <a:cubicBezTo>
                        <a:pt x="103061" y="7144"/>
                        <a:pt x="50578" y="28861"/>
                        <a:pt x="11144" y="68294"/>
                      </a:cubicBezTo>
                      <a:cubicBezTo>
                        <a:pt x="5810" y="73628"/>
                        <a:pt x="5810" y="82391"/>
                        <a:pt x="11144" y="87725"/>
                      </a:cubicBezTo>
                      <a:cubicBezTo>
                        <a:pt x="13811" y="90392"/>
                        <a:pt x="17336" y="91726"/>
                        <a:pt x="20860" y="91726"/>
                      </a:cubicBezTo>
                      <a:cubicBezTo>
                        <a:pt x="24384" y="91726"/>
                        <a:pt x="27908" y="90392"/>
                        <a:pt x="30575" y="87725"/>
                      </a:cubicBezTo>
                      <a:cubicBezTo>
                        <a:pt x="64770" y="53530"/>
                        <a:pt x="110395" y="34671"/>
                        <a:pt x="158782" y="34671"/>
                      </a:cubicBezTo>
                      <a:cubicBezTo>
                        <a:pt x="207169" y="34671"/>
                        <a:pt x="252698" y="53530"/>
                        <a:pt x="286988" y="87725"/>
                      </a:cubicBezTo>
                      <a:cubicBezTo>
                        <a:pt x="292322" y="93059"/>
                        <a:pt x="300990" y="93059"/>
                        <a:pt x="306419" y="87725"/>
                      </a:cubicBezTo>
                      <a:cubicBezTo>
                        <a:pt x="311753" y="82391"/>
                        <a:pt x="311753" y="73724"/>
                        <a:pt x="306419" y="68294"/>
                      </a:cubicBezTo>
                      <a:cubicBezTo>
                        <a:pt x="266891" y="28861"/>
                        <a:pt x="214503" y="7144"/>
                        <a:pt x="158782" y="7144"/>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34" name="手繪多邊形: 圖案 33">
                  <a:extLst>
                    <a:ext uri="{FF2B5EF4-FFF2-40B4-BE49-F238E27FC236}">
                      <a16:creationId xmlns:a16="http://schemas.microsoft.com/office/drawing/2014/main" id="{9E6D7F6C-C0B3-4142-9662-6FFDC1C72F6D}"/>
                    </a:ext>
                  </a:extLst>
                </p:cNvPr>
                <p:cNvSpPr/>
                <p:nvPr/>
              </p:nvSpPr>
              <p:spPr>
                <a:xfrm>
                  <a:off x="1012829" y="3713415"/>
                  <a:ext cx="438150" cy="123825"/>
                </a:xfrm>
                <a:custGeom>
                  <a:avLst/>
                  <a:gdLst>
                    <a:gd name="connsiteX0" fmla="*/ 431006 w 438150"/>
                    <a:gd name="connsiteY0" fmla="*/ 94012 h 123825"/>
                    <a:gd name="connsiteX1" fmla="*/ 221075 w 438150"/>
                    <a:gd name="connsiteY1" fmla="*/ 7144 h 123825"/>
                    <a:gd name="connsiteX2" fmla="*/ 11144 w 438150"/>
                    <a:gd name="connsiteY2" fmla="*/ 94012 h 123825"/>
                    <a:gd name="connsiteX3" fmla="*/ 11144 w 438150"/>
                    <a:gd name="connsiteY3" fmla="*/ 113443 h 123825"/>
                    <a:gd name="connsiteX4" fmla="*/ 30575 w 438150"/>
                    <a:gd name="connsiteY4" fmla="*/ 113443 h 123825"/>
                    <a:gd name="connsiteX5" fmla="*/ 221171 w 438150"/>
                    <a:gd name="connsiteY5" fmla="*/ 34576 h 123825"/>
                    <a:gd name="connsiteX6" fmla="*/ 411766 w 438150"/>
                    <a:gd name="connsiteY6" fmla="*/ 113443 h 123825"/>
                    <a:gd name="connsiteX7" fmla="*/ 421481 w 438150"/>
                    <a:gd name="connsiteY7" fmla="*/ 117443 h 123825"/>
                    <a:gd name="connsiteX8" fmla="*/ 431197 w 438150"/>
                    <a:gd name="connsiteY8" fmla="*/ 113443 h 123825"/>
                    <a:gd name="connsiteX9" fmla="*/ 431006 w 438150"/>
                    <a:gd name="connsiteY9" fmla="*/ 9401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8150" h="123825">
                      <a:moveTo>
                        <a:pt x="431006" y="94012"/>
                      </a:moveTo>
                      <a:cubicBezTo>
                        <a:pt x="374809" y="38005"/>
                        <a:pt x="300228" y="7144"/>
                        <a:pt x="221075" y="7144"/>
                      </a:cubicBezTo>
                      <a:cubicBezTo>
                        <a:pt x="141827" y="7144"/>
                        <a:pt x="67247" y="38005"/>
                        <a:pt x="11144" y="94012"/>
                      </a:cubicBezTo>
                      <a:cubicBezTo>
                        <a:pt x="5810" y="99346"/>
                        <a:pt x="5810" y="108014"/>
                        <a:pt x="11144" y="113443"/>
                      </a:cubicBezTo>
                      <a:cubicBezTo>
                        <a:pt x="16478" y="118872"/>
                        <a:pt x="25146" y="118777"/>
                        <a:pt x="30575" y="113443"/>
                      </a:cubicBezTo>
                      <a:cubicBezTo>
                        <a:pt x="81534" y="62579"/>
                        <a:pt x="149257" y="34576"/>
                        <a:pt x="221171" y="34576"/>
                      </a:cubicBezTo>
                      <a:cubicBezTo>
                        <a:pt x="293084" y="34576"/>
                        <a:pt x="360807" y="62579"/>
                        <a:pt x="411766" y="113443"/>
                      </a:cubicBezTo>
                      <a:cubicBezTo>
                        <a:pt x="414433" y="116110"/>
                        <a:pt x="417957" y="117443"/>
                        <a:pt x="421481" y="117443"/>
                      </a:cubicBezTo>
                      <a:cubicBezTo>
                        <a:pt x="425006" y="117443"/>
                        <a:pt x="428530" y="116110"/>
                        <a:pt x="431197" y="113443"/>
                      </a:cubicBezTo>
                      <a:cubicBezTo>
                        <a:pt x="436436" y="108014"/>
                        <a:pt x="436436" y="99346"/>
                        <a:pt x="431006" y="94012"/>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35" name="手繪多邊形: 圖案 34">
                  <a:extLst>
                    <a:ext uri="{FF2B5EF4-FFF2-40B4-BE49-F238E27FC236}">
                      <a16:creationId xmlns:a16="http://schemas.microsoft.com/office/drawing/2014/main" id="{8C9C756C-00F8-48EB-B5FA-459E901B46A9}"/>
                    </a:ext>
                  </a:extLst>
                </p:cNvPr>
                <p:cNvSpPr/>
                <p:nvPr/>
              </p:nvSpPr>
              <p:spPr>
                <a:xfrm>
                  <a:off x="1371826" y="3646074"/>
                  <a:ext cx="38100" cy="85725"/>
                </a:xfrm>
                <a:custGeom>
                  <a:avLst/>
                  <a:gdLst>
                    <a:gd name="connsiteX0" fmla="*/ 35719 w 38100"/>
                    <a:gd name="connsiteY0" fmla="*/ 65056 h 85725"/>
                    <a:gd name="connsiteX1" fmla="*/ 35719 w 38100"/>
                    <a:gd name="connsiteY1" fmla="*/ 21431 h 85725"/>
                    <a:gd name="connsiteX2" fmla="*/ 21431 w 38100"/>
                    <a:gd name="connsiteY2" fmla="*/ 7144 h 85725"/>
                    <a:gd name="connsiteX3" fmla="*/ 7144 w 38100"/>
                    <a:gd name="connsiteY3" fmla="*/ 21431 h 85725"/>
                    <a:gd name="connsiteX4" fmla="*/ 7144 w 38100"/>
                    <a:gd name="connsiteY4" fmla="*/ 65056 h 85725"/>
                    <a:gd name="connsiteX5" fmla="*/ 21431 w 38100"/>
                    <a:gd name="connsiteY5" fmla="*/ 79343 h 85725"/>
                    <a:gd name="connsiteX6" fmla="*/ 35719 w 38100"/>
                    <a:gd name="connsiteY6" fmla="*/ 65056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85725">
                      <a:moveTo>
                        <a:pt x="35719" y="65056"/>
                      </a:moveTo>
                      <a:lnTo>
                        <a:pt x="35719" y="21431"/>
                      </a:lnTo>
                      <a:cubicBezTo>
                        <a:pt x="35719" y="13526"/>
                        <a:pt x="29337" y="7144"/>
                        <a:pt x="21431" y="7144"/>
                      </a:cubicBezTo>
                      <a:cubicBezTo>
                        <a:pt x="13525" y="7144"/>
                        <a:pt x="7144" y="13526"/>
                        <a:pt x="7144" y="21431"/>
                      </a:cubicBezTo>
                      <a:lnTo>
                        <a:pt x="7144" y="65056"/>
                      </a:lnTo>
                      <a:cubicBezTo>
                        <a:pt x="7144" y="72962"/>
                        <a:pt x="13525" y="79343"/>
                        <a:pt x="21431" y="79343"/>
                      </a:cubicBezTo>
                      <a:cubicBezTo>
                        <a:pt x="29337" y="79343"/>
                        <a:pt x="35719" y="72866"/>
                        <a:pt x="35719" y="65056"/>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36" name="手繪多邊形: 圖案 35">
                  <a:extLst>
                    <a:ext uri="{FF2B5EF4-FFF2-40B4-BE49-F238E27FC236}">
                      <a16:creationId xmlns:a16="http://schemas.microsoft.com/office/drawing/2014/main" id="{8C2717C8-0A71-40CB-9DF5-54E42B6C0C7E}"/>
                    </a:ext>
                  </a:extLst>
                </p:cNvPr>
                <p:cNvSpPr/>
                <p:nvPr/>
              </p:nvSpPr>
              <p:spPr>
                <a:xfrm>
                  <a:off x="1220950" y="3651312"/>
                  <a:ext cx="304800" cy="457200"/>
                </a:xfrm>
                <a:custGeom>
                  <a:avLst/>
                  <a:gdLst>
                    <a:gd name="connsiteX0" fmla="*/ 287465 w 304800"/>
                    <a:gd name="connsiteY0" fmla="*/ 7144 h 457200"/>
                    <a:gd name="connsiteX1" fmla="*/ 273177 w 304800"/>
                    <a:gd name="connsiteY1" fmla="*/ 21431 h 457200"/>
                    <a:gd name="connsiteX2" fmla="*/ 273177 w 304800"/>
                    <a:gd name="connsiteY2" fmla="*/ 290608 h 457200"/>
                    <a:gd name="connsiteX3" fmla="*/ 150781 w 304800"/>
                    <a:gd name="connsiteY3" fmla="*/ 423958 h 457200"/>
                    <a:gd name="connsiteX4" fmla="*/ 21431 w 304800"/>
                    <a:gd name="connsiteY4" fmla="*/ 423958 h 457200"/>
                    <a:gd name="connsiteX5" fmla="*/ 7144 w 304800"/>
                    <a:gd name="connsiteY5" fmla="*/ 438245 h 457200"/>
                    <a:gd name="connsiteX6" fmla="*/ 21431 w 304800"/>
                    <a:gd name="connsiteY6" fmla="*/ 452533 h 457200"/>
                    <a:gd name="connsiteX7" fmla="*/ 150686 w 304800"/>
                    <a:gd name="connsiteY7" fmla="*/ 452533 h 457200"/>
                    <a:gd name="connsiteX8" fmla="*/ 301657 w 304800"/>
                    <a:gd name="connsiteY8" fmla="*/ 290608 h 457200"/>
                    <a:gd name="connsiteX9" fmla="*/ 301657 w 304800"/>
                    <a:gd name="connsiteY9" fmla="*/ 21431 h 457200"/>
                    <a:gd name="connsiteX10" fmla="*/ 287465 w 304800"/>
                    <a:gd name="connsiteY10" fmla="*/ 7144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800" h="457200">
                      <a:moveTo>
                        <a:pt x="287465" y="7144"/>
                      </a:moveTo>
                      <a:cubicBezTo>
                        <a:pt x="279559" y="7144"/>
                        <a:pt x="273177" y="13526"/>
                        <a:pt x="273177" y="21431"/>
                      </a:cubicBezTo>
                      <a:lnTo>
                        <a:pt x="273177" y="290608"/>
                      </a:lnTo>
                      <a:cubicBezTo>
                        <a:pt x="273177" y="296037"/>
                        <a:pt x="271748" y="423958"/>
                        <a:pt x="150781" y="423958"/>
                      </a:cubicBezTo>
                      <a:lnTo>
                        <a:pt x="21431" y="423958"/>
                      </a:lnTo>
                      <a:cubicBezTo>
                        <a:pt x="13526" y="423958"/>
                        <a:pt x="7144" y="430340"/>
                        <a:pt x="7144" y="438245"/>
                      </a:cubicBezTo>
                      <a:cubicBezTo>
                        <a:pt x="7144" y="446151"/>
                        <a:pt x="13526" y="452533"/>
                        <a:pt x="21431" y="452533"/>
                      </a:cubicBezTo>
                      <a:lnTo>
                        <a:pt x="150686" y="452533"/>
                      </a:lnTo>
                      <a:cubicBezTo>
                        <a:pt x="270129" y="452533"/>
                        <a:pt x="301657" y="346615"/>
                        <a:pt x="301657" y="290608"/>
                      </a:cubicBezTo>
                      <a:lnTo>
                        <a:pt x="301657" y="21431"/>
                      </a:lnTo>
                      <a:cubicBezTo>
                        <a:pt x="301752" y="13526"/>
                        <a:pt x="295370" y="7144"/>
                        <a:pt x="287465" y="7144"/>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37" name="手繪多邊形: 圖案 36">
                  <a:extLst>
                    <a:ext uri="{FF2B5EF4-FFF2-40B4-BE49-F238E27FC236}">
                      <a16:creationId xmlns:a16="http://schemas.microsoft.com/office/drawing/2014/main" id="{12ADECAB-DD71-47C7-AB5B-A49A35E51288}"/>
                    </a:ext>
                  </a:extLst>
                </p:cNvPr>
                <p:cNvSpPr/>
                <p:nvPr/>
              </p:nvSpPr>
              <p:spPr>
                <a:xfrm>
                  <a:off x="1305483" y="3503413"/>
                  <a:ext cx="276225" cy="142875"/>
                </a:xfrm>
                <a:custGeom>
                  <a:avLst/>
                  <a:gdLst>
                    <a:gd name="connsiteX0" fmla="*/ 267796 w 276225"/>
                    <a:gd name="connsiteY0" fmla="*/ 119705 h 142875"/>
                    <a:gd name="connsiteX1" fmla="*/ 149496 w 276225"/>
                    <a:gd name="connsiteY1" fmla="*/ 10930 h 142875"/>
                    <a:gd name="connsiteX2" fmla="*/ 130160 w 276225"/>
                    <a:gd name="connsiteY2" fmla="*/ 10930 h 142875"/>
                    <a:gd name="connsiteX3" fmla="*/ 11764 w 276225"/>
                    <a:gd name="connsiteY3" fmla="*/ 119705 h 142875"/>
                    <a:gd name="connsiteX4" fmla="*/ 10907 w 276225"/>
                    <a:gd name="connsiteY4" fmla="*/ 139898 h 142875"/>
                    <a:gd name="connsiteX5" fmla="*/ 31100 w 276225"/>
                    <a:gd name="connsiteY5" fmla="*/ 140756 h 142875"/>
                    <a:gd name="connsiteX6" fmla="*/ 139780 w 276225"/>
                    <a:gd name="connsiteY6" fmla="*/ 40838 h 142875"/>
                    <a:gd name="connsiteX7" fmla="*/ 248461 w 276225"/>
                    <a:gd name="connsiteY7" fmla="*/ 140756 h 142875"/>
                    <a:gd name="connsiteX8" fmla="*/ 258176 w 276225"/>
                    <a:gd name="connsiteY8" fmla="*/ 144566 h 142875"/>
                    <a:gd name="connsiteX9" fmla="*/ 268654 w 276225"/>
                    <a:gd name="connsiteY9" fmla="*/ 139994 h 142875"/>
                    <a:gd name="connsiteX10" fmla="*/ 267796 w 276225"/>
                    <a:gd name="connsiteY10" fmla="*/ 119705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225" h="142875">
                      <a:moveTo>
                        <a:pt x="267796" y="119705"/>
                      </a:moveTo>
                      <a:lnTo>
                        <a:pt x="149496" y="10930"/>
                      </a:lnTo>
                      <a:cubicBezTo>
                        <a:pt x="144067" y="5882"/>
                        <a:pt x="135589" y="5882"/>
                        <a:pt x="130160" y="10930"/>
                      </a:cubicBezTo>
                      <a:lnTo>
                        <a:pt x="11764" y="119705"/>
                      </a:lnTo>
                      <a:cubicBezTo>
                        <a:pt x="5954" y="125039"/>
                        <a:pt x="5573" y="134088"/>
                        <a:pt x="10907" y="139898"/>
                      </a:cubicBezTo>
                      <a:cubicBezTo>
                        <a:pt x="16241" y="145709"/>
                        <a:pt x="25290" y="146090"/>
                        <a:pt x="31100" y="140756"/>
                      </a:cubicBezTo>
                      <a:lnTo>
                        <a:pt x="139780" y="40838"/>
                      </a:lnTo>
                      <a:lnTo>
                        <a:pt x="248461" y="140756"/>
                      </a:lnTo>
                      <a:cubicBezTo>
                        <a:pt x="251223" y="143232"/>
                        <a:pt x="254652" y="144566"/>
                        <a:pt x="258176" y="144566"/>
                      </a:cubicBezTo>
                      <a:cubicBezTo>
                        <a:pt x="261986" y="144566"/>
                        <a:pt x="265891" y="143042"/>
                        <a:pt x="268654" y="139994"/>
                      </a:cubicBezTo>
                      <a:cubicBezTo>
                        <a:pt x="273988" y="134088"/>
                        <a:pt x="273607" y="125039"/>
                        <a:pt x="267796" y="119705"/>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grpSp>
        </p:grpSp>
      </p:grpSp>
      <p:grpSp>
        <p:nvGrpSpPr>
          <p:cNvPr id="46" name="圖形 11">
            <a:extLst>
              <a:ext uri="{FF2B5EF4-FFF2-40B4-BE49-F238E27FC236}">
                <a16:creationId xmlns:a16="http://schemas.microsoft.com/office/drawing/2014/main" id="{58895D98-7303-4618-BC97-08BF4BD6C759}"/>
              </a:ext>
            </a:extLst>
          </p:cNvPr>
          <p:cNvGrpSpPr/>
          <p:nvPr/>
        </p:nvGrpSpPr>
        <p:grpSpPr>
          <a:xfrm>
            <a:off x="1005685" y="2421196"/>
            <a:ext cx="612219" cy="671965"/>
            <a:chOff x="1002153" y="2486392"/>
            <a:chExt cx="612219" cy="671965"/>
          </a:xfrm>
        </p:grpSpPr>
        <p:sp>
          <p:nvSpPr>
            <p:cNvPr id="47" name="手繪多邊形: 圖案 46">
              <a:extLst>
                <a:ext uri="{FF2B5EF4-FFF2-40B4-BE49-F238E27FC236}">
                  <a16:creationId xmlns:a16="http://schemas.microsoft.com/office/drawing/2014/main" id="{DC61C29B-7D05-4B2D-9137-B791646793EE}"/>
                </a:ext>
              </a:extLst>
            </p:cNvPr>
            <p:cNvSpPr/>
            <p:nvPr/>
          </p:nvSpPr>
          <p:spPr>
            <a:xfrm>
              <a:off x="1174175" y="2729256"/>
              <a:ext cx="228600" cy="276225"/>
            </a:xfrm>
            <a:custGeom>
              <a:avLst/>
              <a:gdLst>
                <a:gd name="connsiteX0" fmla="*/ 215265 w 228600"/>
                <a:gd name="connsiteY0" fmla="*/ 74104 h 276225"/>
                <a:gd name="connsiteX1" fmla="*/ 187833 w 228600"/>
                <a:gd name="connsiteY1" fmla="*/ 74104 h 276225"/>
                <a:gd name="connsiteX2" fmla="*/ 187833 w 228600"/>
                <a:gd name="connsiteY2" fmla="*/ 68294 h 276225"/>
                <a:gd name="connsiteX3" fmla="*/ 117443 w 228600"/>
                <a:gd name="connsiteY3" fmla="*/ 7144 h 276225"/>
                <a:gd name="connsiteX4" fmla="*/ 47054 w 228600"/>
                <a:gd name="connsiteY4" fmla="*/ 68294 h 276225"/>
                <a:gd name="connsiteX5" fmla="*/ 47054 w 228600"/>
                <a:gd name="connsiteY5" fmla="*/ 74104 h 276225"/>
                <a:gd name="connsiteX6" fmla="*/ 19526 w 228600"/>
                <a:gd name="connsiteY6" fmla="*/ 74104 h 276225"/>
                <a:gd name="connsiteX7" fmla="*/ 7144 w 228600"/>
                <a:gd name="connsiteY7" fmla="*/ 86487 h 276225"/>
                <a:gd name="connsiteX8" fmla="*/ 7144 w 228600"/>
                <a:gd name="connsiteY8" fmla="*/ 256699 h 276225"/>
                <a:gd name="connsiteX9" fmla="*/ 19526 w 228600"/>
                <a:gd name="connsiteY9" fmla="*/ 269081 h 276225"/>
                <a:gd name="connsiteX10" fmla="*/ 215170 w 228600"/>
                <a:gd name="connsiteY10" fmla="*/ 269081 h 276225"/>
                <a:gd name="connsiteX11" fmla="*/ 227552 w 228600"/>
                <a:gd name="connsiteY11" fmla="*/ 256699 h 276225"/>
                <a:gd name="connsiteX12" fmla="*/ 227552 w 228600"/>
                <a:gd name="connsiteY12" fmla="*/ 86582 h 276225"/>
                <a:gd name="connsiteX13" fmla="*/ 215265 w 228600"/>
                <a:gd name="connsiteY13" fmla="*/ 74104 h 276225"/>
                <a:gd name="connsiteX14" fmla="*/ 71914 w 228600"/>
                <a:gd name="connsiteY14" fmla="*/ 68294 h 276225"/>
                <a:gd name="connsiteX15" fmla="*/ 117443 w 228600"/>
                <a:gd name="connsiteY15" fmla="*/ 32004 h 276225"/>
                <a:gd name="connsiteX16" fmla="*/ 162973 w 228600"/>
                <a:gd name="connsiteY16" fmla="*/ 68294 h 276225"/>
                <a:gd name="connsiteX17" fmla="*/ 162973 w 228600"/>
                <a:gd name="connsiteY17" fmla="*/ 74104 h 276225"/>
                <a:gd name="connsiteX18" fmla="*/ 71914 w 228600"/>
                <a:gd name="connsiteY18" fmla="*/ 74104 h 276225"/>
                <a:gd name="connsiteX19" fmla="*/ 71914 w 228600"/>
                <a:gd name="connsiteY19" fmla="*/ 68294 h 276225"/>
                <a:gd name="connsiteX20" fmla="*/ 202883 w 228600"/>
                <a:gd name="connsiteY20" fmla="*/ 244316 h 276225"/>
                <a:gd name="connsiteX21" fmla="*/ 32004 w 228600"/>
                <a:gd name="connsiteY21" fmla="*/ 244316 h 276225"/>
                <a:gd name="connsiteX22" fmla="*/ 32004 w 228600"/>
                <a:gd name="connsiteY22" fmla="*/ 98965 h 276225"/>
                <a:gd name="connsiteX23" fmla="*/ 59531 w 228600"/>
                <a:gd name="connsiteY23" fmla="*/ 98965 h 276225"/>
                <a:gd name="connsiteX24" fmla="*/ 175451 w 228600"/>
                <a:gd name="connsiteY24" fmla="*/ 98965 h 276225"/>
                <a:gd name="connsiteX25" fmla="*/ 202883 w 228600"/>
                <a:gd name="connsiteY25" fmla="*/ 98965 h 276225"/>
                <a:gd name="connsiteX26" fmla="*/ 202883 w 228600"/>
                <a:gd name="connsiteY26" fmla="*/ 24431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8600" h="276225">
                  <a:moveTo>
                    <a:pt x="215265" y="74104"/>
                  </a:moveTo>
                  <a:lnTo>
                    <a:pt x="187833" y="74104"/>
                  </a:lnTo>
                  <a:lnTo>
                    <a:pt x="187833" y="68294"/>
                  </a:lnTo>
                  <a:cubicBezTo>
                    <a:pt x="187833" y="34576"/>
                    <a:pt x="156305" y="7144"/>
                    <a:pt x="117443" y="7144"/>
                  </a:cubicBezTo>
                  <a:cubicBezTo>
                    <a:pt x="78581" y="7144"/>
                    <a:pt x="47054" y="34576"/>
                    <a:pt x="47054" y="68294"/>
                  </a:cubicBezTo>
                  <a:lnTo>
                    <a:pt x="47054" y="74104"/>
                  </a:lnTo>
                  <a:lnTo>
                    <a:pt x="19526" y="74104"/>
                  </a:lnTo>
                  <a:cubicBezTo>
                    <a:pt x="12668" y="74104"/>
                    <a:pt x="7144" y="79629"/>
                    <a:pt x="7144" y="86487"/>
                  </a:cubicBezTo>
                  <a:lnTo>
                    <a:pt x="7144" y="256699"/>
                  </a:lnTo>
                  <a:cubicBezTo>
                    <a:pt x="7144" y="263557"/>
                    <a:pt x="12668" y="269081"/>
                    <a:pt x="19526" y="269081"/>
                  </a:cubicBezTo>
                  <a:lnTo>
                    <a:pt x="215170" y="269081"/>
                  </a:lnTo>
                  <a:cubicBezTo>
                    <a:pt x="222028" y="269081"/>
                    <a:pt x="227552" y="263557"/>
                    <a:pt x="227552" y="256699"/>
                  </a:cubicBezTo>
                  <a:lnTo>
                    <a:pt x="227552" y="86582"/>
                  </a:lnTo>
                  <a:cubicBezTo>
                    <a:pt x="227743" y="79724"/>
                    <a:pt x="222123" y="74104"/>
                    <a:pt x="215265" y="74104"/>
                  </a:cubicBezTo>
                  <a:close/>
                  <a:moveTo>
                    <a:pt x="71914" y="68294"/>
                  </a:moveTo>
                  <a:cubicBezTo>
                    <a:pt x="71914" y="48292"/>
                    <a:pt x="92297" y="32004"/>
                    <a:pt x="117443" y="32004"/>
                  </a:cubicBezTo>
                  <a:cubicBezTo>
                    <a:pt x="142589" y="32004"/>
                    <a:pt x="162973" y="48292"/>
                    <a:pt x="162973" y="68294"/>
                  </a:cubicBezTo>
                  <a:lnTo>
                    <a:pt x="162973" y="74104"/>
                  </a:lnTo>
                  <a:lnTo>
                    <a:pt x="71914" y="74104"/>
                  </a:lnTo>
                  <a:lnTo>
                    <a:pt x="71914" y="68294"/>
                  </a:lnTo>
                  <a:close/>
                  <a:moveTo>
                    <a:pt x="202883" y="244316"/>
                  </a:moveTo>
                  <a:lnTo>
                    <a:pt x="32004" y="244316"/>
                  </a:lnTo>
                  <a:lnTo>
                    <a:pt x="32004" y="98965"/>
                  </a:lnTo>
                  <a:lnTo>
                    <a:pt x="59531" y="98965"/>
                  </a:lnTo>
                  <a:lnTo>
                    <a:pt x="175451" y="98965"/>
                  </a:lnTo>
                  <a:lnTo>
                    <a:pt x="202883" y="98965"/>
                  </a:lnTo>
                  <a:lnTo>
                    <a:pt x="202883" y="244316"/>
                  </a:ln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48" name="手繪多邊形: 圖案 47">
              <a:extLst>
                <a:ext uri="{FF2B5EF4-FFF2-40B4-BE49-F238E27FC236}">
                  <a16:creationId xmlns:a16="http://schemas.microsoft.com/office/drawing/2014/main" id="{BBEC613B-2159-4A32-96CE-4A2B5611F0D8}"/>
                </a:ext>
              </a:extLst>
            </p:cNvPr>
            <p:cNvSpPr/>
            <p:nvPr/>
          </p:nvSpPr>
          <p:spPr>
            <a:xfrm>
              <a:off x="1272092" y="2858415"/>
              <a:ext cx="38100" cy="85725"/>
            </a:xfrm>
            <a:custGeom>
              <a:avLst/>
              <a:gdLst>
                <a:gd name="connsiteX0" fmla="*/ 19526 w 38100"/>
                <a:gd name="connsiteY0" fmla="*/ 7144 h 85725"/>
                <a:gd name="connsiteX1" fmla="*/ 7144 w 38100"/>
                <a:gd name="connsiteY1" fmla="*/ 19526 h 85725"/>
                <a:gd name="connsiteX2" fmla="*/ 7144 w 38100"/>
                <a:gd name="connsiteY2" fmla="*/ 66484 h 85725"/>
                <a:gd name="connsiteX3" fmla="*/ 19526 w 38100"/>
                <a:gd name="connsiteY3" fmla="*/ 78867 h 85725"/>
                <a:gd name="connsiteX4" fmla="*/ 31909 w 38100"/>
                <a:gd name="connsiteY4" fmla="*/ 66484 h 85725"/>
                <a:gd name="connsiteX5" fmla="*/ 31909 w 38100"/>
                <a:gd name="connsiteY5" fmla="*/ 19526 h 85725"/>
                <a:gd name="connsiteX6" fmla="*/ 19526 w 38100"/>
                <a:gd name="connsiteY6"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85725">
                  <a:moveTo>
                    <a:pt x="19526" y="7144"/>
                  </a:moveTo>
                  <a:cubicBezTo>
                    <a:pt x="12668" y="7144"/>
                    <a:pt x="7144" y="12668"/>
                    <a:pt x="7144" y="19526"/>
                  </a:cubicBezTo>
                  <a:lnTo>
                    <a:pt x="7144" y="66484"/>
                  </a:lnTo>
                  <a:cubicBezTo>
                    <a:pt x="7144" y="73342"/>
                    <a:pt x="12668" y="78867"/>
                    <a:pt x="19526" y="78867"/>
                  </a:cubicBezTo>
                  <a:cubicBezTo>
                    <a:pt x="26384" y="78867"/>
                    <a:pt x="31909" y="73342"/>
                    <a:pt x="31909" y="66484"/>
                  </a:cubicBezTo>
                  <a:lnTo>
                    <a:pt x="31909" y="19526"/>
                  </a:lnTo>
                  <a:cubicBezTo>
                    <a:pt x="32004" y="12764"/>
                    <a:pt x="26384" y="7144"/>
                    <a:pt x="19526" y="7144"/>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49" name="手繪多邊形: 圖案 48">
              <a:extLst>
                <a:ext uri="{FF2B5EF4-FFF2-40B4-BE49-F238E27FC236}">
                  <a16:creationId xmlns:a16="http://schemas.microsoft.com/office/drawing/2014/main" id="{113C148F-5F39-4DE1-92BA-E7D1BEEE5D27}"/>
                </a:ext>
              </a:extLst>
            </p:cNvPr>
            <p:cNvSpPr/>
            <p:nvPr/>
          </p:nvSpPr>
          <p:spPr>
            <a:xfrm>
              <a:off x="1002153" y="2605907"/>
              <a:ext cx="552450" cy="552450"/>
            </a:xfrm>
            <a:custGeom>
              <a:avLst/>
              <a:gdLst>
                <a:gd name="connsiteX0" fmla="*/ 535686 w 552450"/>
                <a:gd name="connsiteY0" fmla="*/ 14097 h 552450"/>
                <a:gd name="connsiteX1" fmla="*/ 521875 w 552450"/>
                <a:gd name="connsiteY1" fmla="*/ 27908 h 552450"/>
                <a:gd name="connsiteX2" fmla="*/ 521875 w 552450"/>
                <a:gd name="connsiteY2" fmla="*/ 180594 h 552450"/>
                <a:gd name="connsiteX3" fmla="*/ 284702 w 552450"/>
                <a:gd name="connsiteY3" fmla="*/ 524256 h 552450"/>
                <a:gd name="connsiteX4" fmla="*/ 171831 w 552450"/>
                <a:gd name="connsiteY4" fmla="*/ 478822 h 552450"/>
                <a:gd name="connsiteX5" fmla="*/ 36005 w 552450"/>
                <a:gd name="connsiteY5" fmla="*/ 97631 h 552450"/>
                <a:gd name="connsiteX6" fmla="*/ 278606 w 552450"/>
                <a:gd name="connsiteY6" fmla="*/ 45529 h 552450"/>
                <a:gd name="connsiteX7" fmla="*/ 401765 w 552450"/>
                <a:gd name="connsiteY7" fmla="*/ 72009 h 552450"/>
                <a:gd name="connsiteX8" fmla="*/ 409385 w 552450"/>
                <a:gd name="connsiteY8" fmla="*/ 71437 h 552450"/>
                <a:gd name="connsiteX9" fmla="*/ 409385 w 552450"/>
                <a:gd name="connsiteY9" fmla="*/ 91059 h 552450"/>
                <a:gd name="connsiteX10" fmla="*/ 423672 w 552450"/>
                <a:gd name="connsiteY10" fmla="*/ 105347 h 552450"/>
                <a:gd name="connsiteX11" fmla="*/ 437960 w 552450"/>
                <a:gd name="connsiteY11" fmla="*/ 91059 h 552450"/>
                <a:gd name="connsiteX12" fmla="*/ 437960 w 552450"/>
                <a:gd name="connsiteY12" fmla="*/ 21431 h 552450"/>
                <a:gd name="connsiteX13" fmla="*/ 423672 w 552450"/>
                <a:gd name="connsiteY13" fmla="*/ 7144 h 552450"/>
                <a:gd name="connsiteX14" fmla="*/ 409385 w 552450"/>
                <a:gd name="connsiteY14" fmla="*/ 21431 h 552450"/>
                <a:gd name="connsiteX15" fmla="*/ 409385 w 552450"/>
                <a:gd name="connsiteY15" fmla="*/ 45720 h 552450"/>
                <a:gd name="connsiteX16" fmla="*/ 407480 w 552450"/>
                <a:gd name="connsiteY16" fmla="*/ 45149 h 552450"/>
                <a:gd name="connsiteX17" fmla="*/ 278606 w 552450"/>
                <a:gd name="connsiteY17" fmla="*/ 17335 h 552450"/>
                <a:gd name="connsiteX18" fmla="*/ 7144 w 552450"/>
                <a:gd name="connsiteY18" fmla="*/ 75628 h 552450"/>
                <a:gd name="connsiteX19" fmla="*/ 7811 w 552450"/>
                <a:gd name="connsiteY19" fmla="*/ 87344 h 552450"/>
                <a:gd name="connsiteX20" fmla="*/ 153924 w 552450"/>
                <a:gd name="connsiteY20" fmla="*/ 499586 h 552450"/>
                <a:gd name="connsiteX21" fmla="*/ 280702 w 552450"/>
                <a:gd name="connsiteY21" fmla="*/ 551879 h 552450"/>
                <a:gd name="connsiteX22" fmla="*/ 286512 w 552450"/>
                <a:gd name="connsiteY22" fmla="*/ 551688 h 552450"/>
                <a:gd name="connsiteX23" fmla="*/ 549402 w 552450"/>
                <a:gd name="connsiteY23" fmla="*/ 182499 h 552450"/>
                <a:gd name="connsiteX24" fmla="*/ 549497 w 552450"/>
                <a:gd name="connsiteY24" fmla="*/ 27908 h 552450"/>
                <a:gd name="connsiteX25" fmla="*/ 535686 w 552450"/>
                <a:gd name="connsiteY25" fmla="*/ 14097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2450" h="552450">
                  <a:moveTo>
                    <a:pt x="535686" y="14097"/>
                  </a:moveTo>
                  <a:cubicBezTo>
                    <a:pt x="528066" y="14097"/>
                    <a:pt x="521875" y="20288"/>
                    <a:pt x="521875" y="27908"/>
                  </a:cubicBezTo>
                  <a:lnTo>
                    <a:pt x="521875" y="180594"/>
                  </a:lnTo>
                  <a:cubicBezTo>
                    <a:pt x="490157" y="511302"/>
                    <a:pt x="293751" y="523875"/>
                    <a:pt x="284702" y="524256"/>
                  </a:cubicBezTo>
                  <a:cubicBezTo>
                    <a:pt x="284226" y="524351"/>
                    <a:pt x="229838" y="528733"/>
                    <a:pt x="171831" y="478822"/>
                  </a:cubicBezTo>
                  <a:cubicBezTo>
                    <a:pt x="117824" y="432245"/>
                    <a:pt x="50864" y="328422"/>
                    <a:pt x="36005" y="97631"/>
                  </a:cubicBezTo>
                  <a:lnTo>
                    <a:pt x="278606" y="45529"/>
                  </a:lnTo>
                  <a:lnTo>
                    <a:pt x="401765" y="72009"/>
                  </a:lnTo>
                  <a:cubicBezTo>
                    <a:pt x="404432" y="72581"/>
                    <a:pt x="407099" y="72295"/>
                    <a:pt x="409385" y="71437"/>
                  </a:cubicBezTo>
                  <a:lnTo>
                    <a:pt x="409385" y="91059"/>
                  </a:lnTo>
                  <a:cubicBezTo>
                    <a:pt x="409385" y="98965"/>
                    <a:pt x="415766" y="105347"/>
                    <a:pt x="423672" y="105347"/>
                  </a:cubicBezTo>
                  <a:cubicBezTo>
                    <a:pt x="431578" y="105347"/>
                    <a:pt x="437960" y="98965"/>
                    <a:pt x="437960" y="91059"/>
                  </a:cubicBezTo>
                  <a:lnTo>
                    <a:pt x="437960" y="21431"/>
                  </a:lnTo>
                  <a:cubicBezTo>
                    <a:pt x="437960" y="13526"/>
                    <a:pt x="431578" y="7144"/>
                    <a:pt x="423672" y="7144"/>
                  </a:cubicBezTo>
                  <a:cubicBezTo>
                    <a:pt x="415766" y="7144"/>
                    <a:pt x="409385" y="13526"/>
                    <a:pt x="409385" y="21431"/>
                  </a:cubicBezTo>
                  <a:lnTo>
                    <a:pt x="409385" y="45720"/>
                  </a:lnTo>
                  <a:cubicBezTo>
                    <a:pt x="408813" y="45529"/>
                    <a:pt x="408146" y="45244"/>
                    <a:pt x="407480" y="45149"/>
                  </a:cubicBezTo>
                  <a:lnTo>
                    <a:pt x="278606" y="17335"/>
                  </a:lnTo>
                  <a:lnTo>
                    <a:pt x="7144" y="75628"/>
                  </a:lnTo>
                  <a:lnTo>
                    <a:pt x="7811" y="87344"/>
                  </a:lnTo>
                  <a:cubicBezTo>
                    <a:pt x="18955" y="286988"/>
                    <a:pt x="68104" y="425672"/>
                    <a:pt x="153924" y="499586"/>
                  </a:cubicBezTo>
                  <a:cubicBezTo>
                    <a:pt x="209550" y="547497"/>
                    <a:pt x="263176" y="551879"/>
                    <a:pt x="280702" y="551879"/>
                  </a:cubicBezTo>
                  <a:cubicBezTo>
                    <a:pt x="284226" y="551879"/>
                    <a:pt x="286226" y="551688"/>
                    <a:pt x="286512" y="551688"/>
                  </a:cubicBezTo>
                  <a:cubicBezTo>
                    <a:pt x="288798" y="551593"/>
                    <a:pt x="515493" y="539020"/>
                    <a:pt x="549402" y="182499"/>
                  </a:cubicBezTo>
                  <a:lnTo>
                    <a:pt x="549497" y="27908"/>
                  </a:lnTo>
                  <a:cubicBezTo>
                    <a:pt x="549402" y="20193"/>
                    <a:pt x="543306" y="14097"/>
                    <a:pt x="535686" y="14097"/>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sp>
          <p:nvSpPr>
            <p:cNvPr id="50" name="手繪多邊形: 圖案 49">
              <a:extLst>
                <a:ext uri="{FF2B5EF4-FFF2-40B4-BE49-F238E27FC236}">
                  <a16:creationId xmlns:a16="http://schemas.microsoft.com/office/drawing/2014/main" id="{980FDE86-E965-4B7C-9689-B9DAD94CA6EA}"/>
                </a:ext>
              </a:extLst>
            </p:cNvPr>
            <p:cNvSpPr/>
            <p:nvPr/>
          </p:nvSpPr>
          <p:spPr>
            <a:xfrm>
              <a:off x="1338147" y="2486392"/>
              <a:ext cx="276225" cy="142875"/>
            </a:xfrm>
            <a:custGeom>
              <a:avLst/>
              <a:gdLst>
                <a:gd name="connsiteX0" fmla="*/ 267796 w 276225"/>
                <a:gd name="connsiteY0" fmla="*/ 119705 h 142875"/>
                <a:gd name="connsiteX1" fmla="*/ 149401 w 276225"/>
                <a:gd name="connsiteY1" fmla="*/ 10930 h 142875"/>
                <a:gd name="connsiteX2" fmla="*/ 130065 w 276225"/>
                <a:gd name="connsiteY2" fmla="*/ 10930 h 142875"/>
                <a:gd name="connsiteX3" fmla="*/ 11764 w 276225"/>
                <a:gd name="connsiteY3" fmla="*/ 119705 h 142875"/>
                <a:gd name="connsiteX4" fmla="*/ 10907 w 276225"/>
                <a:gd name="connsiteY4" fmla="*/ 139898 h 142875"/>
                <a:gd name="connsiteX5" fmla="*/ 31100 w 276225"/>
                <a:gd name="connsiteY5" fmla="*/ 140756 h 142875"/>
                <a:gd name="connsiteX6" fmla="*/ 139780 w 276225"/>
                <a:gd name="connsiteY6" fmla="*/ 40838 h 142875"/>
                <a:gd name="connsiteX7" fmla="*/ 248461 w 276225"/>
                <a:gd name="connsiteY7" fmla="*/ 140756 h 142875"/>
                <a:gd name="connsiteX8" fmla="*/ 258176 w 276225"/>
                <a:gd name="connsiteY8" fmla="*/ 144566 h 142875"/>
                <a:gd name="connsiteX9" fmla="*/ 268654 w 276225"/>
                <a:gd name="connsiteY9" fmla="*/ 139994 h 142875"/>
                <a:gd name="connsiteX10" fmla="*/ 267796 w 276225"/>
                <a:gd name="connsiteY10" fmla="*/ 119705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225" h="142875">
                  <a:moveTo>
                    <a:pt x="267796" y="119705"/>
                  </a:moveTo>
                  <a:lnTo>
                    <a:pt x="149401" y="10930"/>
                  </a:lnTo>
                  <a:cubicBezTo>
                    <a:pt x="143971" y="5882"/>
                    <a:pt x="135494" y="5882"/>
                    <a:pt x="130065" y="10930"/>
                  </a:cubicBezTo>
                  <a:lnTo>
                    <a:pt x="11764" y="119705"/>
                  </a:lnTo>
                  <a:cubicBezTo>
                    <a:pt x="5954" y="125039"/>
                    <a:pt x="5573" y="134088"/>
                    <a:pt x="10907" y="139898"/>
                  </a:cubicBezTo>
                  <a:cubicBezTo>
                    <a:pt x="16241" y="145709"/>
                    <a:pt x="25290" y="146090"/>
                    <a:pt x="31100" y="140756"/>
                  </a:cubicBezTo>
                  <a:lnTo>
                    <a:pt x="139780" y="40838"/>
                  </a:lnTo>
                  <a:lnTo>
                    <a:pt x="248461" y="140756"/>
                  </a:lnTo>
                  <a:cubicBezTo>
                    <a:pt x="251223" y="143232"/>
                    <a:pt x="254652" y="144566"/>
                    <a:pt x="258176" y="144566"/>
                  </a:cubicBezTo>
                  <a:cubicBezTo>
                    <a:pt x="261986" y="144566"/>
                    <a:pt x="265891" y="143042"/>
                    <a:pt x="268654" y="139994"/>
                  </a:cubicBezTo>
                  <a:cubicBezTo>
                    <a:pt x="273988" y="134088"/>
                    <a:pt x="273607" y="125039"/>
                    <a:pt x="267796" y="119705"/>
                  </a:cubicBezTo>
                  <a:close/>
                </a:path>
              </a:pathLst>
            </a:custGeom>
            <a:solidFill>
              <a:schemeClr val="accent3">
                <a:lumMod val="60000"/>
                <a:lumOff val="40000"/>
              </a:schemeClr>
            </a:solidFill>
            <a:ln w="9525" cap="flat">
              <a:noFill/>
              <a:prstDash val="solid"/>
              <a:miter/>
            </a:ln>
          </p:spPr>
          <p:txBody>
            <a:bodyPr rtlCol="0" anchor="ctr"/>
            <a:lstStyle/>
            <a:p>
              <a:endParaRPr lang="zh-TW" altLang="en-US"/>
            </a:p>
          </p:txBody>
        </p:sp>
      </p:grpSp>
    </p:spTree>
    <p:extLst>
      <p:ext uri="{BB962C8B-B14F-4D97-AF65-F5344CB8AC3E}">
        <p14:creationId xmlns:p14="http://schemas.microsoft.com/office/powerpoint/2010/main" val="3415275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圓角 1">
            <a:extLst>
              <a:ext uri="{FF2B5EF4-FFF2-40B4-BE49-F238E27FC236}">
                <a16:creationId xmlns:a16="http://schemas.microsoft.com/office/drawing/2014/main" id="{BEBCFB98-778D-492D-B687-550CC3027CBD}"/>
              </a:ext>
            </a:extLst>
          </p:cNvPr>
          <p:cNvSpPr/>
          <p:nvPr/>
        </p:nvSpPr>
        <p:spPr>
          <a:xfrm>
            <a:off x="6686550" y="1959429"/>
            <a:ext cx="5184321" cy="1420585"/>
          </a:xfrm>
          <a:prstGeom prst="roundRect">
            <a:avLst>
              <a:gd name="adj" fmla="val 7233"/>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內容版面配置區 2">
            <a:extLst>
              <a:ext uri="{FF2B5EF4-FFF2-40B4-BE49-F238E27FC236}">
                <a16:creationId xmlns:a16="http://schemas.microsoft.com/office/drawing/2014/main" id="{DCE56A41-4EE9-434C-9EE6-E73AF8ABA2D0}"/>
              </a:ext>
            </a:extLst>
          </p:cNvPr>
          <p:cNvSpPr txBox="1">
            <a:spLocks/>
          </p:cNvSpPr>
          <p:nvPr/>
        </p:nvSpPr>
        <p:spPr>
          <a:xfrm>
            <a:off x="493547" y="1570909"/>
            <a:ext cx="11330516" cy="1780091"/>
          </a:xfrm>
          <a:prstGeom prst="rect">
            <a:avLst/>
          </a:prstGeom>
        </p:spPr>
        <p:txBody>
          <a:bodyPr vert="horz" lIns="121920" tIns="60960" rIns="121920" bIns="60960" rtlCol="0" anchor="t">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8754" indent="-238754">
              <a:lnSpc>
                <a:spcPts val="3200"/>
              </a:lnSpc>
              <a:spcBef>
                <a:spcPts val="1200"/>
              </a:spcBef>
              <a:buClr>
                <a:srgbClr val="F70F78"/>
              </a:buClr>
            </a:pPr>
            <a:endParaRPr lang="zh-CN" altLang="en-US" sz="24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3" name="內容版面配置區 2">
            <a:extLst>
              <a:ext uri="{FF2B5EF4-FFF2-40B4-BE49-F238E27FC236}">
                <a16:creationId xmlns:a16="http://schemas.microsoft.com/office/drawing/2014/main" id="{BDC1EF97-D50B-F44F-9A77-70691D12A1C5}"/>
              </a:ext>
            </a:extLst>
          </p:cNvPr>
          <p:cNvSpPr txBox="1">
            <a:spLocks/>
          </p:cNvSpPr>
          <p:nvPr/>
        </p:nvSpPr>
        <p:spPr>
          <a:xfrm>
            <a:off x="6748880" y="1981130"/>
            <a:ext cx="5075824" cy="1284417"/>
          </a:xfrm>
          <a:prstGeom prst="rect">
            <a:avLst/>
          </a:prstGeom>
        </p:spPr>
        <p:txBody>
          <a:bodyPr vert="horz" lIns="121920" tIns="60960" rIns="121920" bIns="60960" rtlCol="0" anchor="t">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spcBef>
                <a:spcPts val="1200"/>
              </a:spcBef>
              <a:buClr>
                <a:schemeClr val="bg1"/>
              </a:buClr>
            </a:pPr>
            <a:r>
              <a:rPr lang="zh-TW" altLang="en-US" sz="2667">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適用於</a:t>
            </a:r>
            <a:r>
              <a:rPr lang="en-US" altLang="zh-TW" sz="2667">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QNAP NAS</a:t>
            </a:r>
            <a:r>
              <a:rPr lang="zh-TW" altLang="en-US" sz="2667">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的高速且經濟實惠的</a:t>
            </a:r>
            <a:r>
              <a:rPr lang="en-US" altLang="zh-TW" sz="2667">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QNAP FC</a:t>
            </a:r>
            <a:r>
              <a:rPr lang="zh-TW" altLang="en-US" sz="2667">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rPr>
              <a:t>存儲適配器</a:t>
            </a:r>
            <a:endParaRPr lang="en-US" altLang="zh-TW" sz="2667">
              <a:solidFill>
                <a:schemeClr val="accent3">
                  <a:lumMod val="20000"/>
                  <a:lumOff val="80000"/>
                </a:schemeClr>
              </a:solidFill>
              <a:latin typeface="Arial" panose="020B0604020202020204" pitchFamily="34" charset="0"/>
              <a:ea typeface="微軟正黑體" panose="020B0604030504040204" pitchFamily="34" charset="-120"/>
              <a:cs typeface="Arial" panose="020B0604020202020204" pitchFamily="34" charset="0"/>
            </a:endParaRPr>
          </a:p>
          <a:p>
            <a:pPr>
              <a:spcBef>
                <a:spcPts val="1200"/>
              </a:spcBef>
              <a:buClr>
                <a:schemeClr val="bg1"/>
              </a:buClr>
            </a:pPr>
            <a:r>
              <a:rPr lang="en-US" altLang="zh-CN" sz="1400">
                <a:solidFill>
                  <a:schemeClr val="accent3">
                    <a:lumMod val="20000"/>
                    <a:lumOff val="80000"/>
                  </a:schemeClr>
                </a:solidFill>
                <a:latin typeface="Arial" panose="020B0604020202020204" pitchFamily="34" charset="0"/>
                <a:cs typeface="Arial" panose="020B0604020202020204" pitchFamily="34" charset="0"/>
              </a:rPr>
              <a:t>* </a:t>
            </a:r>
            <a:r>
              <a:rPr lang="zh-TW" altLang="en-US" sz="14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不支援</a:t>
            </a:r>
            <a:r>
              <a:rPr lang="en-US" altLang="zh-CN" sz="14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Windows/Linux </a:t>
            </a:r>
            <a:r>
              <a:rPr lang="zh-TW" altLang="en-US" sz="14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rPr>
              <a:t>主機</a:t>
            </a:r>
            <a:endParaRPr lang="zh-CN" altLang="en-US" sz="1400">
              <a:solidFill>
                <a:schemeClr val="accent3">
                  <a:lumMod val="20000"/>
                  <a:lumOff val="8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4" name="文本框 16">
            <a:extLst>
              <a:ext uri="{FF2B5EF4-FFF2-40B4-BE49-F238E27FC236}">
                <a16:creationId xmlns:a16="http://schemas.microsoft.com/office/drawing/2014/main" id="{77F0947D-441B-EB44-BBA0-A4541D8F152B}"/>
              </a:ext>
            </a:extLst>
          </p:cNvPr>
          <p:cNvSpPr txBox="1"/>
          <p:nvPr/>
        </p:nvSpPr>
        <p:spPr>
          <a:xfrm>
            <a:off x="6864837" y="3467815"/>
            <a:ext cx="5082695" cy="615553"/>
          </a:xfrm>
          <a:prstGeom prst="rect">
            <a:avLst/>
          </a:prstGeom>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380990" indent="-380990">
              <a:buFont typeface="Arial" panose="020B0604020202020204" pitchFamily="34" charset="0"/>
              <a:buChar char="•"/>
            </a:pPr>
            <a:r>
              <a:rPr lang="en-US" altLang="zh-CN" sz="3200">
                <a:solidFill>
                  <a:schemeClr val="bg1"/>
                </a:solidFill>
                <a:latin typeface="Arial" panose="020B0604020202020204" pitchFamily="34" charset="0"/>
                <a:ea typeface="等线"/>
                <a:cs typeface="Arial" panose="020B0604020202020204" pitchFamily="34" charset="0"/>
              </a:rPr>
              <a:t>Optional FC </a:t>
            </a:r>
            <a:r>
              <a:rPr lang="zh-TW" altLang="en-US" sz="2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收發器</a:t>
            </a:r>
            <a:endParaRPr lang="zh-CN" altLang="en-US" sz="32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5" name="文本框 17">
            <a:extLst>
              <a:ext uri="{FF2B5EF4-FFF2-40B4-BE49-F238E27FC236}">
                <a16:creationId xmlns:a16="http://schemas.microsoft.com/office/drawing/2014/main" id="{D44B8AC3-4784-4C49-A440-23A595AF816D}"/>
              </a:ext>
            </a:extLst>
          </p:cNvPr>
          <p:cNvSpPr txBox="1"/>
          <p:nvPr/>
        </p:nvSpPr>
        <p:spPr>
          <a:xfrm>
            <a:off x="4015650" y="2066583"/>
            <a:ext cx="2670924" cy="1107996"/>
          </a:xfrm>
          <a:prstGeom prst="rect">
            <a:avLst/>
          </a:prstGeom>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2667">
                <a:solidFill>
                  <a:schemeClr val="bg1"/>
                </a:solidFill>
                <a:latin typeface="Arial" panose="020B0604020202020204" pitchFamily="34" charset="0"/>
                <a:ea typeface="等线"/>
                <a:cs typeface="Arial" panose="020B0604020202020204" pitchFamily="34" charset="0"/>
              </a:rPr>
              <a:t>QNA-32G2FC</a:t>
            </a:r>
          </a:p>
          <a:p>
            <a:r>
              <a:rPr lang="en-US" altLang="zh-CN" sz="1867">
                <a:solidFill>
                  <a:schemeClr val="bg1"/>
                </a:solidFill>
                <a:latin typeface="Arial" panose="020B0604020202020204" pitchFamily="34" charset="0"/>
                <a:ea typeface="等线"/>
                <a:cs typeface="Arial" panose="020B0604020202020204" pitchFamily="34" charset="0"/>
              </a:rPr>
              <a:t>Dual-port 32Gbps </a:t>
            </a:r>
          </a:p>
          <a:p>
            <a:r>
              <a:rPr lang="en-US" altLang="zh-CN" sz="1867">
                <a:solidFill>
                  <a:schemeClr val="bg1"/>
                </a:solidFill>
                <a:latin typeface="Arial" panose="020B0604020202020204" pitchFamily="34" charset="0"/>
                <a:ea typeface="等线"/>
                <a:cs typeface="Arial" panose="020B0604020202020204" pitchFamily="34" charset="0"/>
              </a:rPr>
              <a:t>FC adapter</a:t>
            </a:r>
            <a:endParaRPr lang="zh-CN" altLang="en-US" sz="1867">
              <a:solidFill>
                <a:schemeClr val="bg1"/>
              </a:solidFill>
              <a:latin typeface="Arial" panose="020B0604020202020204" pitchFamily="34" charset="0"/>
              <a:ea typeface="等线"/>
              <a:cs typeface="Arial" panose="020B0604020202020204" pitchFamily="34" charset="0"/>
            </a:endParaRPr>
          </a:p>
        </p:txBody>
      </p:sp>
      <p:sp>
        <p:nvSpPr>
          <p:cNvPr id="26" name="文本框 17">
            <a:extLst>
              <a:ext uri="{FF2B5EF4-FFF2-40B4-BE49-F238E27FC236}">
                <a16:creationId xmlns:a16="http://schemas.microsoft.com/office/drawing/2014/main" id="{39D15044-A839-5747-AB2F-96CCCF1B3348}"/>
              </a:ext>
            </a:extLst>
          </p:cNvPr>
          <p:cNvSpPr txBox="1"/>
          <p:nvPr/>
        </p:nvSpPr>
        <p:spPr>
          <a:xfrm>
            <a:off x="4015649" y="3426080"/>
            <a:ext cx="2670924" cy="1107996"/>
          </a:xfrm>
          <a:prstGeom prst="rect">
            <a:avLst/>
          </a:prstGeom>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CN" sz="2667">
                <a:solidFill>
                  <a:schemeClr val="bg1"/>
                </a:solidFill>
                <a:latin typeface="Arial" panose="020B0604020202020204" pitchFamily="34" charset="0"/>
                <a:ea typeface="等线"/>
                <a:cs typeface="Arial" panose="020B0604020202020204" pitchFamily="34" charset="0"/>
              </a:rPr>
              <a:t>QNA-16G2FC</a:t>
            </a:r>
          </a:p>
          <a:p>
            <a:r>
              <a:rPr lang="en-US" altLang="zh-CN" sz="1867">
                <a:solidFill>
                  <a:schemeClr val="bg1"/>
                </a:solidFill>
                <a:latin typeface="Arial" panose="020B0604020202020204" pitchFamily="34" charset="0"/>
                <a:ea typeface="等线"/>
                <a:cs typeface="Arial" panose="020B0604020202020204" pitchFamily="34" charset="0"/>
              </a:rPr>
              <a:t>Dual-port 16Gbps </a:t>
            </a:r>
          </a:p>
          <a:p>
            <a:r>
              <a:rPr lang="en-US" altLang="zh-CN" sz="1867">
                <a:solidFill>
                  <a:schemeClr val="bg1"/>
                </a:solidFill>
                <a:latin typeface="Arial" panose="020B0604020202020204" pitchFamily="34" charset="0"/>
                <a:ea typeface="等线"/>
                <a:cs typeface="Arial" panose="020B0604020202020204" pitchFamily="34" charset="0"/>
              </a:rPr>
              <a:t>FC adapter</a:t>
            </a:r>
            <a:endParaRPr lang="zh-CN" altLang="en-US" sz="1867">
              <a:solidFill>
                <a:schemeClr val="bg1"/>
              </a:solidFill>
              <a:latin typeface="Arial" panose="020B0604020202020204" pitchFamily="34" charset="0"/>
              <a:ea typeface="等线"/>
              <a:cs typeface="Arial" panose="020B0604020202020204" pitchFamily="34" charset="0"/>
            </a:endParaRPr>
          </a:p>
        </p:txBody>
      </p:sp>
      <p:sp>
        <p:nvSpPr>
          <p:cNvPr id="28" name="文本框 17">
            <a:extLst>
              <a:ext uri="{FF2B5EF4-FFF2-40B4-BE49-F238E27FC236}">
                <a16:creationId xmlns:a16="http://schemas.microsoft.com/office/drawing/2014/main" id="{AC0C4FA2-4293-8440-9A06-A2D9A7B75E03}"/>
              </a:ext>
            </a:extLst>
          </p:cNvPr>
          <p:cNvSpPr txBox="1"/>
          <p:nvPr/>
        </p:nvSpPr>
        <p:spPr>
          <a:xfrm>
            <a:off x="8380939" y="4021546"/>
            <a:ext cx="3302036" cy="1641475"/>
          </a:xfrm>
          <a:prstGeom prst="rect">
            <a:avLst/>
          </a:prstGeom>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41294" indent="-241294">
              <a:buFont typeface="Arial" panose="020B0604020202020204" pitchFamily="34" charset="0"/>
              <a:buChar char="•"/>
            </a:pPr>
            <a:r>
              <a:rPr lang="en-US" altLang="zh-CN" sz="2133">
                <a:solidFill>
                  <a:schemeClr val="bg1"/>
                </a:solidFill>
                <a:latin typeface="Arial" panose="020B0604020202020204" pitchFamily="34" charset="0"/>
                <a:ea typeface="等线"/>
                <a:cs typeface="Arial" panose="020B0604020202020204" pitchFamily="34" charset="0"/>
              </a:rPr>
              <a:t>TRX-32GFCSFP-SR</a:t>
            </a:r>
          </a:p>
          <a:p>
            <a:pPr lvl="1" indent="-368291"/>
            <a:r>
              <a:rPr lang="en-US" altLang="zh-CN" sz="1867">
                <a:solidFill>
                  <a:schemeClr val="bg1"/>
                </a:solidFill>
                <a:latin typeface="Arial" panose="020B0604020202020204" pitchFamily="34" charset="0"/>
                <a:ea typeface="等线"/>
                <a:cs typeface="Arial" panose="020B0604020202020204" pitchFamily="34" charset="0"/>
              </a:rPr>
              <a:t>32Gb/16Gb/8Gb</a:t>
            </a:r>
            <a:br>
              <a:rPr lang="en-US" altLang="zh-CN" sz="1867">
                <a:solidFill>
                  <a:schemeClr val="bg1"/>
                </a:solidFill>
                <a:latin typeface="Arial" panose="020B0604020202020204" pitchFamily="34" charset="0"/>
                <a:ea typeface="等线"/>
                <a:cs typeface="Arial" panose="020B0604020202020204" pitchFamily="34" charset="0"/>
              </a:rPr>
            </a:br>
            <a:endParaRPr lang="en-US" altLang="zh-CN" sz="1867">
              <a:solidFill>
                <a:schemeClr val="bg1"/>
              </a:solidFill>
              <a:latin typeface="Arial" panose="020B0604020202020204" pitchFamily="34" charset="0"/>
              <a:ea typeface="等线"/>
              <a:cs typeface="Arial" panose="020B0604020202020204" pitchFamily="34" charset="0"/>
            </a:endParaRPr>
          </a:p>
          <a:p>
            <a:pPr marL="241294" indent="-241294">
              <a:buFont typeface="Arial" panose="020B0604020202020204" pitchFamily="34" charset="0"/>
              <a:buChar char="•"/>
            </a:pPr>
            <a:r>
              <a:rPr lang="en-US" altLang="zh-CN" sz="2133">
                <a:solidFill>
                  <a:schemeClr val="bg1"/>
                </a:solidFill>
                <a:latin typeface="Arial" panose="020B0604020202020204" pitchFamily="34" charset="0"/>
                <a:ea typeface="等线"/>
                <a:cs typeface="Arial" panose="020B0604020202020204" pitchFamily="34" charset="0"/>
              </a:rPr>
              <a:t>TRX-16GFCSFP-SR</a:t>
            </a:r>
          </a:p>
          <a:p>
            <a:pPr lvl="1" indent="-368291"/>
            <a:r>
              <a:rPr lang="en-US" altLang="zh-CN" sz="1867">
                <a:solidFill>
                  <a:schemeClr val="bg1"/>
                </a:solidFill>
                <a:latin typeface="Arial" panose="020B0604020202020204" pitchFamily="34" charset="0"/>
                <a:ea typeface="等线"/>
                <a:cs typeface="Arial" panose="020B0604020202020204" pitchFamily="34" charset="0"/>
              </a:rPr>
              <a:t>16Gb/8Gb/4Gb</a:t>
            </a:r>
            <a:endParaRPr lang="zh-CN" altLang="en-US" sz="1867">
              <a:solidFill>
                <a:schemeClr val="bg1"/>
              </a:solidFill>
              <a:latin typeface="Arial" panose="020B0604020202020204" pitchFamily="34" charset="0"/>
              <a:ea typeface="等线"/>
              <a:cs typeface="Arial" panose="020B0604020202020204" pitchFamily="34" charset="0"/>
            </a:endParaRPr>
          </a:p>
        </p:txBody>
      </p:sp>
      <p:sp>
        <p:nvSpPr>
          <p:cNvPr id="3" name="標題 2">
            <a:extLst>
              <a:ext uri="{FF2B5EF4-FFF2-40B4-BE49-F238E27FC236}">
                <a16:creationId xmlns:a16="http://schemas.microsoft.com/office/drawing/2014/main" id="{1CD69CDB-0304-4154-AFAF-A179DC9A11DA}"/>
              </a:ext>
            </a:extLst>
          </p:cNvPr>
          <p:cNvSpPr>
            <a:spLocks noGrp="1"/>
          </p:cNvSpPr>
          <p:nvPr>
            <p:ph type="title"/>
          </p:nvPr>
        </p:nvSpPr>
        <p:spPr>
          <a:xfrm>
            <a:off x="587829" y="365125"/>
            <a:ext cx="11794049" cy="1325563"/>
          </a:xfrm>
        </p:spPr>
        <p:txBody>
          <a:bodyPr/>
          <a:lstStyle/>
          <a:p>
            <a:r>
              <a:rPr lang="en-US" altLang="zh-TW"/>
              <a:t>QNAP 32Gb/16Gb </a:t>
            </a:r>
            <a:r>
              <a:rPr lang="en-US" altLang="zh-TW" err="1"/>
              <a:t>Fibre</a:t>
            </a:r>
            <a:r>
              <a:rPr lang="en-US" altLang="zh-TW"/>
              <a:t> Channel </a:t>
            </a:r>
            <a:r>
              <a:rPr lang="zh-TW" altLang="en-US"/>
              <a:t>介面卡</a:t>
            </a:r>
          </a:p>
        </p:txBody>
      </p:sp>
      <p:pic>
        <p:nvPicPr>
          <p:cNvPr id="11" name="圖片 10">
            <a:extLst>
              <a:ext uri="{FF2B5EF4-FFF2-40B4-BE49-F238E27FC236}">
                <a16:creationId xmlns:a16="http://schemas.microsoft.com/office/drawing/2014/main" id="{F8BB265C-102E-4233-B22A-DDD1E61D39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5559">
            <a:off x="-3970256" y="1986514"/>
            <a:ext cx="3885921" cy="3816720"/>
          </a:xfrm>
          <a:prstGeom prst="rect">
            <a:avLst/>
          </a:prstGeom>
        </p:spPr>
      </p:pic>
      <p:cxnSp>
        <p:nvCxnSpPr>
          <p:cNvPr id="7" name="直線接點 6">
            <a:extLst>
              <a:ext uri="{FF2B5EF4-FFF2-40B4-BE49-F238E27FC236}">
                <a16:creationId xmlns:a16="http://schemas.microsoft.com/office/drawing/2014/main" id="{DBDAAF5D-D217-4F4B-93FE-52A1078CAC0A}"/>
              </a:ext>
            </a:extLst>
          </p:cNvPr>
          <p:cNvCxnSpPr/>
          <p:nvPr/>
        </p:nvCxnSpPr>
        <p:spPr>
          <a:xfrm>
            <a:off x="3935186" y="3257550"/>
            <a:ext cx="2253343" cy="0"/>
          </a:xfrm>
          <a:prstGeom prst="line">
            <a:avLst/>
          </a:prstGeom>
          <a:ln>
            <a:solidFill>
              <a:srgbClr val="FF2E8C"/>
            </a:solidFill>
          </a:ln>
        </p:spPr>
        <p:style>
          <a:lnRef idx="1">
            <a:schemeClr val="accent1"/>
          </a:lnRef>
          <a:fillRef idx="0">
            <a:schemeClr val="accent1"/>
          </a:fillRef>
          <a:effectRef idx="0">
            <a:schemeClr val="accent1"/>
          </a:effectRef>
          <a:fontRef idx="minor">
            <a:schemeClr val="tx1"/>
          </a:fontRef>
        </p:style>
      </p:cxnSp>
      <p:cxnSp>
        <p:nvCxnSpPr>
          <p:cNvPr id="16" name="直線接點 15">
            <a:extLst>
              <a:ext uri="{FF2B5EF4-FFF2-40B4-BE49-F238E27FC236}">
                <a16:creationId xmlns:a16="http://schemas.microsoft.com/office/drawing/2014/main" id="{FB589FEA-F028-4C21-A0A1-7EBF4C91B213}"/>
              </a:ext>
            </a:extLst>
          </p:cNvPr>
          <p:cNvCxnSpPr>
            <a:cxnSpLocks/>
          </p:cNvCxnSpPr>
          <p:nvPr/>
        </p:nvCxnSpPr>
        <p:spPr>
          <a:xfrm>
            <a:off x="7848600" y="4876800"/>
            <a:ext cx="3450771" cy="0"/>
          </a:xfrm>
          <a:prstGeom prst="line">
            <a:avLst/>
          </a:prstGeom>
          <a:ln>
            <a:solidFill>
              <a:srgbClr val="FF2E8C"/>
            </a:solidFill>
          </a:ln>
        </p:spPr>
        <p:style>
          <a:lnRef idx="1">
            <a:schemeClr val="accent1"/>
          </a:lnRef>
          <a:fillRef idx="0">
            <a:schemeClr val="accent1"/>
          </a:fillRef>
          <a:effectRef idx="0">
            <a:schemeClr val="accent1"/>
          </a:effectRef>
          <a:fontRef idx="minor">
            <a:schemeClr val="tx1"/>
          </a:fontRef>
        </p:style>
      </p:cxnSp>
      <p:pic>
        <p:nvPicPr>
          <p:cNvPr id="27" name="Picture 26" descr="A close up of a device&#10;&#10;Description automatically generated">
            <a:extLst>
              <a:ext uri="{FF2B5EF4-FFF2-40B4-BE49-F238E27FC236}">
                <a16:creationId xmlns:a16="http://schemas.microsoft.com/office/drawing/2014/main" id="{B4AC082B-F022-9343-AF1E-71DBDB862C6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093" t="13348" r="21147" b="18575"/>
          <a:stretch/>
        </p:blipFill>
        <p:spPr>
          <a:xfrm>
            <a:off x="6803394" y="4220515"/>
            <a:ext cx="1502406" cy="1315428"/>
          </a:xfrm>
          <a:prstGeom prst="rect">
            <a:avLst/>
          </a:prstGeom>
          <a:effectLst>
            <a:reflection blurRad="6350" stA="52000" endA="300" endPos="35000" dir="5400000" sy="-100000" algn="bl" rotWithShape="0"/>
          </a:effectLst>
        </p:spPr>
      </p:pic>
      <p:pic>
        <p:nvPicPr>
          <p:cNvPr id="4" name="圖片 3">
            <a:extLst>
              <a:ext uri="{FF2B5EF4-FFF2-40B4-BE49-F238E27FC236}">
                <a16:creationId xmlns:a16="http://schemas.microsoft.com/office/drawing/2014/main" id="{C2DA39A1-2518-49A3-9268-B50B58449BE6}"/>
              </a:ext>
            </a:extLst>
          </p:cNvPr>
          <p:cNvPicPr>
            <a:picLocks noChangeAspect="1"/>
          </p:cNvPicPr>
          <p:nvPr/>
        </p:nvPicPr>
        <p:blipFill rotWithShape="1">
          <a:blip r:embed="rId5"/>
          <a:srcRect b="6617"/>
          <a:stretch/>
        </p:blipFill>
        <p:spPr>
          <a:xfrm>
            <a:off x="204535" y="2071009"/>
            <a:ext cx="3863574" cy="2902207"/>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3099803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內容版面配置區 2">
            <a:extLst>
              <a:ext uri="{FF2B5EF4-FFF2-40B4-BE49-F238E27FC236}">
                <a16:creationId xmlns:a16="http://schemas.microsoft.com/office/drawing/2014/main" id="{DCE56A41-4EE9-434C-9EE6-E73AF8ABA2D0}"/>
              </a:ext>
            </a:extLst>
          </p:cNvPr>
          <p:cNvSpPr txBox="1">
            <a:spLocks/>
          </p:cNvSpPr>
          <p:nvPr/>
        </p:nvSpPr>
        <p:spPr>
          <a:xfrm>
            <a:off x="493547" y="1570909"/>
            <a:ext cx="11330516" cy="1780091"/>
          </a:xfrm>
          <a:prstGeom prst="rect">
            <a:avLst/>
          </a:prstGeom>
        </p:spPr>
        <p:txBody>
          <a:bodyPr vert="horz" lIns="121920" tIns="60960" rIns="121920" bIns="60960" rtlCol="0" anchor="t">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8754" indent="-238754">
              <a:lnSpc>
                <a:spcPts val="3200"/>
              </a:lnSpc>
              <a:spcBef>
                <a:spcPts val="1200"/>
              </a:spcBef>
              <a:buClr>
                <a:srgbClr val="F70F78"/>
              </a:buClr>
            </a:pPr>
            <a:endParaRPr lang="zh-CN" altLang="en-US" sz="24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4" name="矩形: 圓角 2">
            <a:extLst>
              <a:ext uri="{FF2B5EF4-FFF2-40B4-BE49-F238E27FC236}">
                <a16:creationId xmlns:a16="http://schemas.microsoft.com/office/drawing/2014/main" id="{E9132A32-5D88-44FF-BD95-37F2597AC1A5}"/>
              </a:ext>
            </a:extLst>
          </p:cNvPr>
          <p:cNvSpPr/>
          <p:nvPr/>
        </p:nvSpPr>
        <p:spPr>
          <a:xfrm>
            <a:off x="8086141" y="2056173"/>
            <a:ext cx="3612312" cy="4460133"/>
          </a:xfrm>
          <a:prstGeom prst="roundRect">
            <a:avLst>
              <a:gd name="adj" fmla="val 0"/>
            </a:avLst>
          </a:prstGeom>
          <a:gradFill>
            <a:gsLst>
              <a:gs pos="0">
                <a:srgbClr val="DF0A6A"/>
              </a:gs>
              <a:gs pos="39000">
                <a:srgbClr val="C7198A"/>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25" name="矩形: 圓角 2">
            <a:extLst>
              <a:ext uri="{FF2B5EF4-FFF2-40B4-BE49-F238E27FC236}">
                <a16:creationId xmlns:a16="http://schemas.microsoft.com/office/drawing/2014/main" id="{A6A244CF-2DF2-4A9E-A9A0-931D091BC32C}"/>
              </a:ext>
            </a:extLst>
          </p:cNvPr>
          <p:cNvSpPr/>
          <p:nvPr/>
        </p:nvSpPr>
        <p:spPr>
          <a:xfrm>
            <a:off x="4263518" y="2056173"/>
            <a:ext cx="3612312" cy="4460133"/>
          </a:xfrm>
          <a:prstGeom prst="roundRect">
            <a:avLst>
              <a:gd name="adj" fmla="val 0"/>
            </a:avLst>
          </a:prstGeom>
          <a:gradFill>
            <a:gsLst>
              <a:gs pos="0">
                <a:srgbClr val="DF0A6A"/>
              </a:gs>
              <a:gs pos="39000">
                <a:srgbClr val="C7198A"/>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26" name="Rectangle: Rounded Corners 42">
            <a:extLst>
              <a:ext uri="{FF2B5EF4-FFF2-40B4-BE49-F238E27FC236}">
                <a16:creationId xmlns:a16="http://schemas.microsoft.com/office/drawing/2014/main" id="{E887812D-D5D1-4E14-9A09-7B445CEE7B20}"/>
              </a:ext>
            </a:extLst>
          </p:cNvPr>
          <p:cNvSpPr/>
          <p:nvPr/>
        </p:nvSpPr>
        <p:spPr>
          <a:xfrm>
            <a:off x="4273015" y="2056173"/>
            <a:ext cx="3602817" cy="1059271"/>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af-ZA" sz="2800">
                <a:solidFill>
                  <a:srgbClr val="800080"/>
                </a:solidFill>
                <a:latin typeface="Arial"/>
                <a:cs typeface="Arial"/>
              </a:rPr>
              <a:t>SMB</a:t>
            </a:r>
          </a:p>
          <a:p>
            <a:pPr algn="ctr"/>
            <a:r>
              <a:rPr lang="af-ZA" altLang="zh-TW" sz="3200">
                <a:solidFill>
                  <a:srgbClr val="800080"/>
                </a:solidFill>
                <a:latin typeface="Arial"/>
                <a:ea typeface="新細明體"/>
                <a:cs typeface="Arial"/>
              </a:rPr>
              <a:t>TS-1683XU</a:t>
            </a:r>
            <a:endParaRPr lang="af-ZA" altLang="zh-TW" sz="3200">
              <a:solidFill>
                <a:srgbClr val="800080"/>
              </a:solidFill>
              <a:latin typeface="Arial"/>
              <a:cs typeface="Arial"/>
            </a:endParaRPr>
          </a:p>
        </p:txBody>
      </p:sp>
      <p:sp>
        <p:nvSpPr>
          <p:cNvPr id="27" name="矩形: 圓角 26">
            <a:extLst>
              <a:ext uri="{FF2B5EF4-FFF2-40B4-BE49-F238E27FC236}">
                <a16:creationId xmlns:a16="http://schemas.microsoft.com/office/drawing/2014/main" id="{08BF3CA6-885F-495C-82D8-F5DF93CBD10E}"/>
              </a:ext>
            </a:extLst>
          </p:cNvPr>
          <p:cNvSpPr/>
          <p:nvPr/>
        </p:nvSpPr>
        <p:spPr>
          <a:xfrm>
            <a:off x="394928" y="2056173"/>
            <a:ext cx="3612312" cy="4460133"/>
          </a:xfrm>
          <a:prstGeom prst="roundRect">
            <a:avLst>
              <a:gd name="adj" fmla="val 0"/>
            </a:avLst>
          </a:prstGeom>
          <a:gradFill>
            <a:gsLst>
              <a:gs pos="0">
                <a:srgbClr val="DF0A6A"/>
              </a:gs>
              <a:gs pos="39000">
                <a:srgbClr val="C7198A"/>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28" name="Rectangle: Rounded Corners 8">
            <a:extLst>
              <a:ext uri="{FF2B5EF4-FFF2-40B4-BE49-F238E27FC236}">
                <a16:creationId xmlns:a16="http://schemas.microsoft.com/office/drawing/2014/main" id="{119E55DC-3232-4D16-BD34-61C5F36CE4C5}"/>
              </a:ext>
            </a:extLst>
          </p:cNvPr>
          <p:cNvSpPr/>
          <p:nvPr/>
        </p:nvSpPr>
        <p:spPr>
          <a:xfrm>
            <a:off x="404425" y="2056173"/>
            <a:ext cx="3602817" cy="1116241"/>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af-ZA" sz="3200">
                <a:solidFill>
                  <a:srgbClr val="800080"/>
                </a:solidFill>
                <a:latin typeface="Arial"/>
                <a:cs typeface="Arial"/>
              </a:rPr>
              <a:t> </a:t>
            </a:r>
            <a:r>
              <a:rPr lang="af-ZA" sz="2800">
                <a:solidFill>
                  <a:srgbClr val="800080"/>
                </a:solidFill>
                <a:latin typeface="Arial"/>
                <a:cs typeface="Arial"/>
              </a:rPr>
              <a:t>SMB</a:t>
            </a:r>
            <a:r>
              <a:rPr lang="zh-TW" altLang="en-US" sz="2800">
                <a:solidFill>
                  <a:srgbClr val="800080"/>
                </a:solidFill>
                <a:latin typeface="微軟正黑體"/>
                <a:ea typeface="微軟正黑體"/>
                <a:cs typeface="Arial"/>
              </a:rPr>
              <a:t>入門</a:t>
            </a:r>
            <a:endParaRPr lang="af-ZA" sz="3200">
              <a:solidFill>
                <a:srgbClr val="800080"/>
              </a:solidFill>
              <a:latin typeface="微軟正黑體"/>
              <a:ea typeface="微軟正黑體"/>
              <a:cs typeface="Arial"/>
            </a:endParaRPr>
          </a:p>
          <a:p>
            <a:pPr algn="ctr"/>
            <a:r>
              <a:rPr lang="af-ZA" altLang="zh-TW" sz="3200">
                <a:solidFill>
                  <a:srgbClr val="800080"/>
                </a:solidFill>
                <a:latin typeface="Arial"/>
                <a:ea typeface="新細明體"/>
                <a:cs typeface="Arial"/>
              </a:rPr>
              <a:t>TS-1635A</a:t>
            </a:r>
          </a:p>
        </p:txBody>
      </p:sp>
      <p:sp>
        <p:nvSpPr>
          <p:cNvPr id="30" name="文字方塊 21">
            <a:extLst>
              <a:ext uri="{FF2B5EF4-FFF2-40B4-BE49-F238E27FC236}">
                <a16:creationId xmlns:a16="http://schemas.microsoft.com/office/drawing/2014/main" id="{C32C1F40-218C-4297-B7E7-810F72BB3EDA}"/>
              </a:ext>
            </a:extLst>
          </p:cNvPr>
          <p:cNvSpPr txBox="1"/>
          <p:nvPr/>
        </p:nvSpPr>
        <p:spPr>
          <a:xfrm>
            <a:off x="4679759" y="4982982"/>
            <a:ext cx="3136993" cy="1104470"/>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304784" indent="-30478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24 bay (24 x 3.5”)</a:t>
            </a:r>
            <a:endParaRPr kumimoji="1" lang="en" altLang="zh-TW" sz="1777">
              <a:solidFill>
                <a:schemeClr val="bg1"/>
              </a:solidFill>
            </a:endParaRPr>
          </a:p>
          <a:p>
            <a:pPr marL="304784" indent="-30478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Intel</a:t>
            </a:r>
            <a:r>
              <a:rPr kumimoji="1" lang="en" altLang="zh-TW" sz="1600" baseline="30000">
                <a:solidFill>
                  <a:schemeClr val="bg1"/>
                </a:solidFill>
                <a:latin typeface="Arial" panose="020B0604020202020204" pitchFamily="34" charset="0"/>
                <a:cs typeface="Arial" panose="020B0604020202020204" pitchFamily="34" charset="0"/>
              </a:rPr>
              <a:t>®</a:t>
            </a:r>
            <a:r>
              <a:rPr kumimoji="1" lang="en" altLang="zh-TW" sz="1777">
                <a:solidFill>
                  <a:schemeClr val="bg1"/>
                </a:solidFill>
              </a:rPr>
              <a:t> </a:t>
            </a:r>
            <a:r>
              <a:rPr kumimoji="1" lang="en" altLang="zh-TW" sz="1600">
                <a:solidFill>
                  <a:schemeClr val="bg1"/>
                </a:solidFill>
                <a:latin typeface="Arial" panose="020B0604020202020204" pitchFamily="34" charset="0"/>
                <a:cs typeface="Arial" panose="020B0604020202020204" pitchFamily="34" charset="0"/>
              </a:rPr>
              <a:t>Xeon</a:t>
            </a:r>
            <a:r>
              <a:rPr kumimoji="1" lang="en" altLang="zh-TW" sz="1600" baseline="30000">
                <a:solidFill>
                  <a:schemeClr val="bg1"/>
                </a:solidFill>
                <a:latin typeface="Arial" panose="020B0604020202020204" pitchFamily="34" charset="0"/>
                <a:cs typeface="Arial" panose="020B0604020202020204" pitchFamily="34" charset="0"/>
              </a:rPr>
              <a:t>®</a:t>
            </a:r>
            <a:r>
              <a:rPr kumimoji="1" lang="en" altLang="zh-TW" sz="1777">
                <a:solidFill>
                  <a:schemeClr val="bg1"/>
                </a:solidFill>
              </a:rPr>
              <a:t> </a:t>
            </a:r>
            <a:r>
              <a:rPr kumimoji="1" lang="en" altLang="zh-TW" sz="1600">
                <a:solidFill>
                  <a:schemeClr val="bg1"/>
                </a:solidFill>
                <a:latin typeface="Arial" panose="020B0604020202020204" pitchFamily="34" charset="0"/>
                <a:cs typeface="Arial" panose="020B0604020202020204" pitchFamily="34" charset="0"/>
              </a:rPr>
              <a:t>E-2136 6-core 3.3 GHz</a:t>
            </a:r>
            <a:endParaRPr kumimoji="1" lang="en" altLang="zh-TW" sz="1777">
              <a:solidFill>
                <a:schemeClr val="bg1"/>
              </a:solidFill>
            </a:endParaRPr>
          </a:p>
          <a:p>
            <a:pPr marL="304784" indent="-30478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Max 64GB RAM</a:t>
            </a:r>
            <a:endParaRPr kumimoji="1" lang="zh-TW" altLang="en-US" sz="1777">
              <a:solidFill>
                <a:schemeClr val="bg1"/>
              </a:solidFill>
            </a:endParaRPr>
          </a:p>
        </p:txBody>
      </p:sp>
      <p:sp>
        <p:nvSpPr>
          <p:cNvPr id="32" name="文字方塊 23">
            <a:extLst>
              <a:ext uri="{FF2B5EF4-FFF2-40B4-BE49-F238E27FC236}">
                <a16:creationId xmlns:a16="http://schemas.microsoft.com/office/drawing/2014/main" id="{87F01D03-56A7-48FA-B45C-376CBA1F4ABC}"/>
              </a:ext>
            </a:extLst>
          </p:cNvPr>
          <p:cNvSpPr txBox="1"/>
          <p:nvPr/>
        </p:nvSpPr>
        <p:spPr>
          <a:xfrm>
            <a:off x="8471619" y="4982982"/>
            <a:ext cx="2966969" cy="1104470"/>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304784" indent="-30478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16 bay (16 x 3.5”)</a:t>
            </a:r>
            <a:endParaRPr kumimoji="1" lang="en" altLang="zh-TW" sz="1777">
              <a:solidFill>
                <a:schemeClr val="bg1"/>
              </a:solidFill>
            </a:endParaRPr>
          </a:p>
          <a:p>
            <a:pPr marL="304784" indent="-30478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Intel</a:t>
            </a:r>
            <a:r>
              <a:rPr kumimoji="1" lang="en" altLang="zh-TW" sz="1600" baseline="30000">
                <a:solidFill>
                  <a:schemeClr val="bg1"/>
                </a:solidFill>
                <a:latin typeface="Arial" panose="020B0604020202020204" pitchFamily="34" charset="0"/>
                <a:cs typeface="Arial" panose="020B0604020202020204" pitchFamily="34" charset="0"/>
              </a:rPr>
              <a:t>®</a:t>
            </a:r>
            <a:r>
              <a:rPr kumimoji="1" lang="en" altLang="zh-TW" sz="1777">
                <a:solidFill>
                  <a:schemeClr val="bg1"/>
                </a:solidFill>
              </a:rPr>
              <a:t> </a:t>
            </a:r>
            <a:r>
              <a:rPr kumimoji="1" lang="en" altLang="zh-TW" sz="1600">
                <a:solidFill>
                  <a:schemeClr val="bg1"/>
                </a:solidFill>
                <a:latin typeface="Arial" panose="020B0604020202020204" pitchFamily="34" charset="0"/>
                <a:cs typeface="Arial" panose="020B0604020202020204" pitchFamily="34" charset="0"/>
              </a:rPr>
              <a:t>Xeon</a:t>
            </a:r>
            <a:r>
              <a:rPr kumimoji="1" lang="en" altLang="zh-TW" sz="1600" baseline="30000">
                <a:solidFill>
                  <a:schemeClr val="bg1"/>
                </a:solidFill>
                <a:latin typeface="Arial" panose="020B0604020202020204" pitchFamily="34" charset="0"/>
                <a:cs typeface="Arial" panose="020B0604020202020204" pitchFamily="34" charset="0"/>
              </a:rPr>
              <a:t>®</a:t>
            </a:r>
            <a:r>
              <a:rPr kumimoji="1" lang="en" altLang="zh-TW" sz="1777">
                <a:solidFill>
                  <a:schemeClr val="bg1"/>
                </a:solidFill>
              </a:rPr>
              <a:t> </a:t>
            </a:r>
            <a:r>
              <a:rPr kumimoji="1" lang="en" altLang="zh-TW" sz="1600">
                <a:solidFill>
                  <a:schemeClr val="bg1"/>
                </a:solidFill>
                <a:latin typeface="Arial" panose="020B0604020202020204" pitchFamily="34" charset="0"/>
                <a:cs typeface="Arial" panose="020B0604020202020204" pitchFamily="34" charset="0"/>
              </a:rPr>
              <a:t>E5-2630 v4 10-core 2.2 GHz</a:t>
            </a:r>
            <a:endParaRPr kumimoji="1" lang="en" altLang="zh-TW" sz="1777">
              <a:solidFill>
                <a:schemeClr val="bg1"/>
              </a:solidFill>
            </a:endParaRPr>
          </a:p>
          <a:p>
            <a:pPr marL="304784" indent="-30478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Max 256GB RAM</a:t>
            </a:r>
            <a:endParaRPr kumimoji="1" lang="zh-TW" altLang="en-US" sz="1777">
              <a:solidFill>
                <a:schemeClr val="bg1"/>
              </a:solidFill>
            </a:endParaRPr>
          </a:p>
        </p:txBody>
      </p:sp>
      <p:sp>
        <p:nvSpPr>
          <p:cNvPr id="34" name="文字方塊 25">
            <a:extLst>
              <a:ext uri="{FF2B5EF4-FFF2-40B4-BE49-F238E27FC236}">
                <a16:creationId xmlns:a16="http://schemas.microsoft.com/office/drawing/2014/main" id="{A5EF7D07-919D-4D36-A2DD-BDECAA88B1AC}"/>
              </a:ext>
            </a:extLst>
          </p:cNvPr>
          <p:cNvSpPr txBox="1"/>
          <p:nvPr/>
        </p:nvSpPr>
        <p:spPr>
          <a:xfrm>
            <a:off x="649047" y="4982982"/>
            <a:ext cx="3168003" cy="1104470"/>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304784" indent="-30478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16 bay (12 x 3.5” + 4. 2.5”)</a:t>
            </a:r>
            <a:endParaRPr kumimoji="1" lang="en" altLang="zh-TW" sz="1777">
              <a:solidFill>
                <a:schemeClr val="bg1"/>
              </a:solidFill>
            </a:endParaRPr>
          </a:p>
          <a:p>
            <a:pPr marL="304784" indent="-30478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Marvell Armada 8040 4-core 1.6 GHz</a:t>
            </a:r>
            <a:endParaRPr kumimoji="1" lang="en" altLang="zh-TW" sz="1777">
              <a:solidFill>
                <a:schemeClr val="bg1"/>
              </a:solidFill>
            </a:endParaRPr>
          </a:p>
          <a:p>
            <a:pPr marL="304784" indent="-304784">
              <a:buFont typeface="Arial" panose="020B0604020202020204" pitchFamily="34" charset="0"/>
              <a:buChar char="•"/>
            </a:pPr>
            <a:r>
              <a:rPr kumimoji="1" lang="en" altLang="zh-TW" sz="1600">
                <a:solidFill>
                  <a:schemeClr val="bg1"/>
                </a:solidFill>
                <a:latin typeface="Arial" panose="020B0604020202020204" pitchFamily="34" charset="0"/>
                <a:cs typeface="Arial" panose="020B0604020202020204" pitchFamily="34" charset="0"/>
              </a:rPr>
              <a:t>Max 16GB RAM</a:t>
            </a:r>
            <a:endParaRPr kumimoji="1" lang="zh-TW" altLang="en-US" sz="1777">
              <a:solidFill>
                <a:schemeClr val="bg1"/>
              </a:solidFill>
            </a:endParaRPr>
          </a:p>
        </p:txBody>
      </p:sp>
      <p:sp>
        <p:nvSpPr>
          <p:cNvPr id="35" name="Rectangle: Rounded Corners 46">
            <a:extLst>
              <a:ext uri="{FF2B5EF4-FFF2-40B4-BE49-F238E27FC236}">
                <a16:creationId xmlns:a16="http://schemas.microsoft.com/office/drawing/2014/main" id="{B1B6AE38-71AE-4E91-85E2-5D8708537292}"/>
              </a:ext>
            </a:extLst>
          </p:cNvPr>
          <p:cNvSpPr/>
          <p:nvPr/>
        </p:nvSpPr>
        <p:spPr>
          <a:xfrm>
            <a:off x="8086141" y="2056173"/>
            <a:ext cx="3612312" cy="1125737"/>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2800">
                <a:solidFill>
                  <a:srgbClr val="800080"/>
                </a:solidFill>
                <a:latin typeface="微軟正黑體" panose="020B0604030504040204" pitchFamily="34" charset="-120"/>
                <a:ea typeface="微軟正黑體" panose="020B0604030504040204" pitchFamily="34" charset="-120"/>
                <a:cs typeface="Arial"/>
              </a:rPr>
              <a:t>企業級</a:t>
            </a:r>
            <a:endParaRPr lang="af-ZA" sz="2800">
              <a:solidFill>
                <a:srgbClr val="800080"/>
              </a:solidFill>
              <a:latin typeface="微軟正黑體" panose="020B0604030504040204" pitchFamily="34" charset="-120"/>
              <a:ea typeface="微軟正黑體" panose="020B0604030504040204" pitchFamily="34" charset="-120"/>
              <a:cs typeface="Arial"/>
            </a:endParaRPr>
          </a:p>
          <a:p>
            <a:pPr algn="ctr"/>
            <a:r>
              <a:rPr lang="af-ZA" altLang="zh-TW" sz="3200">
                <a:solidFill>
                  <a:srgbClr val="800080"/>
                </a:solidFill>
                <a:latin typeface="Arial"/>
                <a:ea typeface="新細明體"/>
                <a:cs typeface="Arial"/>
              </a:rPr>
              <a:t>TDS-16489U R2</a:t>
            </a:r>
            <a:endParaRPr lang="af-ZA" altLang="zh-TW" sz="3200">
              <a:solidFill>
                <a:srgbClr val="800080"/>
              </a:solidFill>
              <a:latin typeface="Arial"/>
              <a:cs typeface="Arial"/>
            </a:endParaRPr>
          </a:p>
        </p:txBody>
      </p:sp>
      <p:pic>
        <p:nvPicPr>
          <p:cNvPr id="4" name="Picture 3">
            <a:extLst>
              <a:ext uri="{FF2B5EF4-FFF2-40B4-BE49-F238E27FC236}">
                <a16:creationId xmlns:a16="http://schemas.microsoft.com/office/drawing/2014/main" id="{5B224303-97F7-C340-8A82-238D4F05362B}"/>
              </a:ext>
            </a:extLst>
          </p:cNvPr>
          <p:cNvPicPr>
            <a:picLocks noChangeAspect="1"/>
          </p:cNvPicPr>
          <p:nvPr/>
        </p:nvPicPr>
        <p:blipFill>
          <a:blip r:embed="rId3"/>
          <a:stretch>
            <a:fillRect/>
          </a:stretch>
        </p:blipFill>
        <p:spPr>
          <a:xfrm>
            <a:off x="8408812" y="3517416"/>
            <a:ext cx="2966971" cy="1854357"/>
          </a:xfrm>
          <a:prstGeom prst="rect">
            <a:avLst/>
          </a:prstGeom>
        </p:spPr>
      </p:pic>
      <p:pic>
        <p:nvPicPr>
          <p:cNvPr id="5" name="Picture 4">
            <a:extLst>
              <a:ext uri="{FF2B5EF4-FFF2-40B4-BE49-F238E27FC236}">
                <a16:creationId xmlns:a16="http://schemas.microsoft.com/office/drawing/2014/main" id="{48AB930E-D517-4147-B043-62FFF12581D3}"/>
              </a:ext>
            </a:extLst>
          </p:cNvPr>
          <p:cNvPicPr>
            <a:picLocks noChangeAspect="1"/>
          </p:cNvPicPr>
          <p:nvPr/>
        </p:nvPicPr>
        <p:blipFill>
          <a:blip r:embed="rId4"/>
          <a:stretch>
            <a:fillRect/>
          </a:stretch>
        </p:blipFill>
        <p:spPr>
          <a:xfrm>
            <a:off x="4644946" y="3291450"/>
            <a:ext cx="2842861" cy="1776789"/>
          </a:xfrm>
          <a:prstGeom prst="rect">
            <a:avLst/>
          </a:prstGeom>
        </p:spPr>
      </p:pic>
      <p:pic>
        <p:nvPicPr>
          <p:cNvPr id="8" name="Picture 7">
            <a:extLst>
              <a:ext uri="{FF2B5EF4-FFF2-40B4-BE49-F238E27FC236}">
                <a16:creationId xmlns:a16="http://schemas.microsoft.com/office/drawing/2014/main" id="{E66F77E5-03F1-6845-A026-05D5EDE625CF}"/>
              </a:ext>
            </a:extLst>
          </p:cNvPr>
          <p:cNvPicPr>
            <a:picLocks noChangeAspect="1"/>
          </p:cNvPicPr>
          <p:nvPr/>
        </p:nvPicPr>
        <p:blipFill>
          <a:blip r:embed="rId5"/>
          <a:stretch>
            <a:fillRect/>
          </a:stretch>
        </p:blipFill>
        <p:spPr>
          <a:xfrm>
            <a:off x="919541" y="3331725"/>
            <a:ext cx="2563086" cy="1601928"/>
          </a:xfrm>
          <a:prstGeom prst="rect">
            <a:avLst/>
          </a:prstGeom>
        </p:spPr>
      </p:pic>
      <p:sp>
        <p:nvSpPr>
          <p:cNvPr id="3" name="標題 2">
            <a:extLst>
              <a:ext uri="{FF2B5EF4-FFF2-40B4-BE49-F238E27FC236}">
                <a16:creationId xmlns:a16="http://schemas.microsoft.com/office/drawing/2014/main" id="{E11C97D5-75D8-4701-A6E4-2E4C67E9788F}"/>
              </a:ext>
            </a:extLst>
          </p:cNvPr>
          <p:cNvSpPr>
            <a:spLocks noGrp="1"/>
          </p:cNvSpPr>
          <p:nvPr>
            <p:ph type="title"/>
          </p:nvPr>
        </p:nvSpPr>
        <p:spPr>
          <a:xfrm>
            <a:off x="404425" y="365125"/>
            <a:ext cx="10515600" cy="1325563"/>
          </a:xfrm>
        </p:spPr>
        <p:txBody>
          <a:bodyPr/>
          <a:lstStyle/>
          <a:p>
            <a:r>
              <a:rPr lang="en-US" altLang="zh-TW" err="1"/>
              <a:t>Fibre</a:t>
            </a:r>
            <a:r>
              <a:rPr lang="en-US" altLang="zh-TW"/>
              <a:t> Channel </a:t>
            </a:r>
            <a:r>
              <a:rPr lang="zh-TW" altLang="en-US"/>
              <a:t>的建議機種</a:t>
            </a:r>
          </a:p>
        </p:txBody>
      </p:sp>
    </p:spTree>
    <p:extLst>
      <p:ext uri="{BB962C8B-B14F-4D97-AF65-F5344CB8AC3E}">
        <p14:creationId xmlns:p14="http://schemas.microsoft.com/office/powerpoint/2010/main" val="20284288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id="{2A07F2F9-DD9B-4115-9B6C-5020B27F6E6A}"/>
              </a:ext>
            </a:extLst>
          </p:cNvPr>
          <p:cNvSpPr>
            <a:spLocks noGrp="1"/>
          </p:cNvSpPr>
          <p:nvPr>
            <p:ph type="title"/>
          </p:nvPr>
        </p:nvSpPr>
        <p:spPr>
          <a:xfrm>
            <a:off x="625788" y="3164022"/>
            <a:ext cx="10515600" cy="1425441"/>
          </a:xfrm>
        </p:spPr>
        <p:txBody>
          <a:bodyPr>
            <a:normAutofit/>
          </a:bodyPr>
          <a:lstStyle/>
          <a:p>
            <a:r>
              <a:rPr lang="en-US" altLang="zh-TW" sz="5400">
                <a:latin typeface="Arial" panose="020B0604020202020204" pitchFamily="34" charset="0"/>
                <a:cs typeface="Arial" panose="020B0604020202020204" pitchFamily="34" charset="0"/>
              </a:rPr>
              <a:t>Self Encrypting Drive (SED)</a:t>
            </a:r>
          </a:p>
        </p:txBody>
      </p:sp>
      <p:sp>
        <p:nvSpPr>
          <p:cNvPr id="8" name="文字版面配置區 7">
            <a:extLst>
              <a:ext uri="{FF2B5EF4-FFF2-40B4-BE49-F238E27FC236}">
                <a16:creationId xmlns:a16="http://schemas.microsoft.com/office/drawing/2014/main" id="{1017CF15-069A-499C-BC81-4256BBE4DE07}"/>
              </a:ext>
            </a:extLst>
          </p:cNvPr>
          <p:cNvSpPr>
            <a:spLocks noGrp="1"/>
          </p:cNvSpPr>
          <p:nvPr>
            <p:ph type="body" idx="1"/>
          </p:nvPr>
        </p:nvSpPr>
        <p:spPr>
          <a:xfrm>
            <a:off x="625788" y="4589463"/>
            <a:ext cx="10515600" cy="1500187"/>
          </a:xfrm>
        </p:spPr>
        <p:txBody>
          <a:bodyPr/>
          <a:lstStyle/>
          <a:p>
            <a:r>
              <a:rPr lang="zh-TW" altLang="en-US">
                <a:solidFill>
                  <a:schemeClr val="accent3">
                    <a:lumMod val="60000"/>
                    <a:lumOff val="40000"/>
                  </a:schemeClr>
                </a:solidFill>
              </a:rPr>
              <a:t>確保資料安全性和系統性能</a:t>
            </a:r>
          </a:p>
          <a:p>
            <a:endParaRPr lang="zh-TW" altLang="en-US">
              <a:solidFill>
                <a:schemeClr val="accent3">
                  <a:lumMod val="60000"/>
                  <a:lumOff val="40000"/>
                </a:schemeClr>
              </a:solidFill>
            </a:endParaRPr>
          </a:p>
        </p:txBody>
      </p:sp>
      <p:pic>
        <p:nvPicPr>
          <p:cNvPr id="4" name="圖片 3" descr="一張含有 室內 的圖片&#10;&#10;描述是以高可信度產生">
            <a:extLst>
              <a:ext uri="{FF2B5EF4-FFF2-40B4-BE49-F238E27FC236}">
                <a16:creationId xmlns:a16="http://schemas.microsoft.com/office/drawing/2014/main" id="{4111A2B3-7D14-4744-B917-4444A126D523}"/>
              </a:ext>
            </a:extLst>
          </p:cNvPr>
          <p:cNvPicPr>
            <a:picLocks noChangeAspect="1"/>
          </p:cNvPicPr>
          <p:nvPr/>
        </p:nvPicPr>
        <p:blipFill>
          <a:blip r:embed="rId2"/>
          <a:stretch>
            <a:fillRect/>
          </a:stretch>
        </p:blipFill>
        <p:spPr>
          <a:xfrm>
            <a:off x="7080069" y="1434873"/>
            <a:ext cx="5246914" cy="5246914"/>
          </a:xfrm>
          <a:prstGeom prst="rect">
            <a:avLst/>
          </a:prstGeom>
        </p:spPr>
      </p:pic>
    </p:spTree>
    <p:extLst>
      <p:ext uri="{BB962C8B-B14F-4D97-AF65-F5344CB8AC3E}">
        <p14:creationId xmlns:p14="http://schemas.microsoft.com/office/powerpoint/2010/main" val="1820220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14892307-9B44-4490-B390-B2731E4B7212}"/>
              </a:ext>
            </a:extLst>
          </p:cNvPr>
          <p:cNvSpPr txBox="1"/>
          <p:nvPr/>
        </p:nvSpPr>
        <p:spPr>
          <a:xfrm>
            <a:off x="945578" y="2018331"/>
            <a:ext cx="9396249" cy="2246769"/>
          </a:xfrm>
          <a:prstGeom prst="rect">
            <a:avLst/>
          </a:prstGeom>
          <a:noFill/>
        </p:spPr>
        <p:txBody>
          <a:bodyPr wrap="square" rtlCol="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40665" indent="-240665" fontAlgn="base">
              <a:lnSpc>
                <a:spcPct val="150000"/>
              </a:lnSpc>
              <a:buFont typeface="Arial" panose="020B0604020202020204" pitchFamily="34" charset="0"/>
              <a:buChar char="•"/>
            </a:pPr>
            <a:r>
              <a:rPr kumimoji="1"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a:rPr>
              <a:t>加密引擎位於控制器 </a:t>
            </a:r>
            <a:r>
              <a:rPr kumimoji="1" lang="en-US" altLang="zh-TW">
                <a:solidFill>
                  <a:schemeClr val="accent3">
                    <a:lumMod val="40000"/>
                    <a:lumOff val="60000"/>
                  </a:schemeClr>
                </a:solidFill>
                <a:latin typeface="微軟正黑體" panose="020B0604030504040204" pitchFamily="34" charset="-120"/>
                <a:ea typeface="微軟正黑體" panose="020B0604030504040204" pitchFamily="34" charset="-120"/>
                <a:cs typeface="Arial"/>
              </a:rPr>
              <a:t>ASIC </a:t>
            </a:r>
            <a:r>
              <a:rPr kumimoji="1"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a:rPr>
              <a:t>內，每個硬碟機都使用專用加密引擎</a:t>
            </a:r>
            <a:endParaRPr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a:endParaRPr>
          </a:p>
          <a:p>
            <a:pPr marL="240665" indent="-240665" fontAlgn="base">
              <a:lnSpc>
                <a:spcPct val="150000"/>
              </a:lnSpc>
              <a:buFont typeface="Arial" panose="020B0604020202020204" pitchFamily="34" charset="0"/>
              <a:buChar char="•"/>
            </a:pPr>
            <a:r>
              <a:rPr kumimoji="1"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a:rPr>
              <a:t>加密硬碟機內建有管理功能，加密金鑰不會離開硬碟機</a:t>
            </a:r>
            <a:endParaRPr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a:endParaRPr>
          </a:p>
          <a:p>
            <a:pPr marL="240665" indent="-240665" fontAlgn="base">
              <a:lnSpc>
                <a:spcPct val="150000"/>
              </a:lnSpc>
              <a:buFont typeface="Arial" panose="020B0604020202020204" pitchFamily="34" charset="0"/>
              <a:buChar char="•"/>
            </a:pPr>
            <a:r>
              <a:rPr kumimoji="1" lang="en-US" altLang="zh-TW">
                <a:solidFill>
                  <a:schemeClr val="accent3">
                    <a:lumMod val="40000"/>
                    <a:lumOff val="60000"/>
                  </a:schemeClr>
                </a:solidFill>
                <a:latin typeface="微軟正黑體" panose="020B0604030504040204" pitchFamily="34" charset="-120"/>
                <a:ea typeface="微軟正黑體" panose="020B0604030504040204" pitchFamily="34" charset="-120"/>
                <a:cs typeface="Arial"/>
              </a:rPr>
              <a:t>SED</a:t>
            </a:r>
            <a:r>
              <a:rPr kumimoji="1"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a:rPr>
              <a:t>可以避免被偷走磁碟資料流出</a:t>
            </a:r>
            <a:endParaRPr lang="en-US" altLang="zh-TW">
              <a:solidFill>
                <a:schemeClr val="accent3">
                  <a:lumMod val="40000"/>
                  <a:lumOff val="60000"/>
                </a:schemeClr>
              </a:solidFill>
              <a:latin typeface="微軟正黑體" panose="020B0604030504040204" pitchFamily="34" charset="-120"/>
              <a:ea typeface="微軟正黑體" panose="020B0604030504040204" pitchFamily="34" charset="-120"/>
              <a:cs typeface="Arial"/>
            </a:endParaRPr>
          </a:p>
          <a:p>
            <a:pPr fontAlgn="base"/>
            <a:endParaRPr kumimoji="1" lang="en-US" altLang="zh-TW" sz="32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5" name="圖形 4">
            <a:extLst>
              <a:ext uri="{FF2B5EF4-FFF2-40B4-BE49-F238E27FC236}">
                <a16:creationId xmlns:a16="http://schemas.microsoft.com/office/drawing/2014/main" id="{5DE3F941-5776-4130-A604-B5CC5148F1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28271" y="3776643"/>
            <a:ext cx="4798605" cy="1946604"/>
          </a:xfrm>
          <a:prstGeom prst="rect">
            <a:avLst/>
          </a:prstGeom>
        </p:spPr>
      </p:pic>
      <p:sp>
        <p:nvSpPr>
          <p:cNvPr id="3" name="標題 2">
            <a:extLst>
              <a:ext uri="{FF2B5EF4-FFF2-40B4-BE49-F238E27FC236}">
                <a16:creationId xmlns:a16="http://schemas.microsoft.com/office/drawing/2014/main" id="{7E953632-0968-4F7D-B13C-453C01CE8A69}"/>
              </a:ext>
            </a:extLst>
          </p:cNvPr>
          <p:cNvSpPr>
            <a:spLocks noGrp="1"/>
          </p:cNvSpPr>
          <p:nvPr>
            <p:ph type="title"/>
          </p:nvPr>
        </p:nvSpPr>
        <p:spPr/>
        <p:txBody>
          <a:bodyPr/>
          <a:lstStyle/>
          <a:p>
            <a:r>
              <a:rPr lang="zh-TW" altLang="en-US"/>
              <a:t>什麼是 </a:t>
            </a:r>
            <a:r>
              <a:rPr lang="en-US" altLang="zh-TW"/>
              <a:t>Self-Encrypting Drive (SED)</a:t>
            </a:r>
            <a:endParaRPr lang="zh-TW" altLang="en-US"/>
          </a:p>
        </p:txBody>
      </p:sp>
    </p:spTree>
    <p:extLst>
      <p:ext uri="{BB962C8B-B14F-4D97-AF65-F5344CB8AC3E}">
        <p14:creationId xmlns:p14="http://schemas.microsoft.com/office/powerpoint/2010/main" val="1842548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A13D3F-74AB-45A6-A656-4684C32F5F9D}"/>
              </a:ext>
            </a:extLst>
          </p:cNvPr>
          <p:cNvSpPr>
            <a:spLocks noGrp="1"/>
          </p:cNvSpPr>
          <p:nvPr>
            <p:ph type="title" idx="4294967295"/>
          </p:nvPr>
        </p:nvSpPr>
        <p:spPr>
          <a:xfrm>
            <a:off x="512872" y="242683"/>
            <a:ext cx="8546950" cy="1325563"/>
          </a:xfrm>
        </p:spPr>
        <p:txBody>
          <a:bodyPr>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4400">
                <a:solidFill>
                  <a:srgbClr val="DBDBDB"/>
                </a:solidFill>
                <a:latin typeface="微軟正黑體" panose="020B0604030504040204" pitchFamily="34" charset="-120"/>
                <a:ea typeface="微軟正黑體" panose="020B0604030504040204" pitchFamily="34" charset="-120"/>
              </a:rPr>
              <a:t>整合三星 </a:t>
            </a:r>
            <a:r>
              <a:rPr lang="en-US" altLang="zh-TW" sz="4400">
                <a:solidFill>
                  <a:srgbClr val="DBDBDB"/>
                </a:solidFill>
                <a:latin typeface="微軟正黑體" panose="020B0604030504040204" pitchFamily="34" charset="-120"/>
                <a:ea typeface="微軟正黑體" panose="020B0604030504040204" pitchFamily="34" charset="-120"/>
              </a:rPr>
              <a:t>SSD </a:t>
            </a:r>
            <a:r>
              <a:rPr lang="zh-TW" altLang="en-US" sz="4400">
                <a:solidFill>
                  <a:srgbClr val="DBDBDB"/>
                </a:solidFill>
                <a:latin typeface="微軟正黑體" panose="020B0604030504040204" pitchFamily="34" charset="-120"/>
                <a:ea typeface="微軟正黑體" panose="020B0604030504040204" pitchFamily="34" charset="-120"/>
              </a:rPr>
              <a:t>的 </a:t>
            </a:r>
            <a:r>
              <a:rPr lang="en-US" altLang="zh-TW" sz="4400">
                <a:solidFill>
                  <a:srgbClr val="DBDBDB"/>
                </a:solidFill>
                <a:latin typeface="微軟正黑體" panose="020B0604030504040204" pitchFamily="34" charset="-120"/>
                <a:ea typeface="微軟正黑體" panose="020B0604030504040204" pitchFamily="34" charset="-120"/>
              </a:rPr>
              <a:t>QNAP NAS </a:t>
            </a:r>
            <a:r>
              <a:rPr lang="zh-TW" altLang="en-US" sz="4400">
                <a:solidFill>
                  <a:srgbClr val="DBDBDB"/>
                </a:solidFill>
                <a:latin typeface="微軟正黑體" panose="020B0604030504040204" pitchFamily="34" charset="-120"/>
                <a:ea typeface="微軟正黑體" panose="020B0604030504040204" pitchFamily="34" charset="-120"/>
              </a:rPr>
              <a:t>，</a:t>
            </a:r>
            <a:br>
              <a:rPr lang="zh-TW" altLang="en-US" sz="4400">
                <a:solidFill>
                  <a:srgbClr val="DBDBDB"/>
                </a:solidFill>
                <a:latin typeface="微軟正黑體" panose="020B0604030504040204" pitchFamily="34" charset="-120"/>
                <a:ea typeface="微軟正黑體" panose="020B0604030504040204" pitchFamily="34" charset="-120"/>
              </a:rPr>
            </a:br>
            <a:r>
              <a:rPr lang="zh-TW" altLang="en-US" sz="4400">
                <a:solidFill>
                  <a:srgbClr val="DBDBDB"/>
                </a:solidFill>
                <a:latin typeface="微軟正黑體" panose="020B0604030504040204" pitchFamily="34" charset="-120"/>
                <a:ea typeface="微軟正黑體" panose="020B0604030504040204" pitchFamily="34" charset="-120"/>
              </a:rPr>
              <a:t>加密檔案不再降低讀寫效能</a:t>
            </a:r>
          </a:p>
        </p:txBody>
      </p:sp>
      <p:sp>
        <p:nvSpPr>
          <p:cNvPr id="3" name="矩形 2">
            <a:extLst>
              <a:ext uri="{FF2B5EF4-FFF2-40B4-BE49-F238E27FC236}">
                <a16:creationId xmlns:a16="http://schemas.microsoft.com/office/drawing/2014/main" id="{E3780BC6-6490-4FA6-AFB1-161EDA865BF1}"/>
              </a:ext>
            </a:extLst>
          </p:cNvPr>
          <p:cNvSpPr/>
          <p:nvPr/>
        </p:nvSpPr>
        <p:spPr>
          <a:xfrm>
            <a:off x="752204" y="4187799"/>
            <a:ext cx="4385073" cy="1632181"/>
          </a:xfrm>
          <a:prstGeom prst="rect">
            <a:avLst/>
          </a:prstGeom>
          <a:noFill/>
          <a:ln w="38100">
            <a:gradFill>
              <a:gsLst>
                <a:gs pos="0">
                  <a:srgbClr val="7030A0"/>
                </a:gs>
                <a:gs pos="100000">
                  <a:srgbClr val="FF2E8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4" name="文字方塊 3">
            <a:extLst>
              <a:ext uri="{FF2B5EF4-FFF2-40B4-BE49-F238E27FC236}">
                <a16:creationId xmlns:a16="http://schemas.microsoft.com/office/drawing/2014/main" id="{5DBE0D88-F606-4AEA-9B23-118CA559A074}"/>
              </a:ext>
            </a:extLst>
          </p:cNvPr>
          <p:cNvSpPr txBox="1"/>
          <p:nvPr/>
        </p:nvSpPr>
        <p:spPr>
          <a:xfrm>
            <a:off x="650895" y="2441989"/>
            <a:ext cx="6118591" cy="1631216"/>
          </a:xfrm>
          <a:prstGeom prst="rect">
            <a:avLst/>
          </a:prstGeom>
          <a:noFill/>
        </p:spPr>
        <p:txBody>
          <a:bodyPr wrap="square" rtlCol="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三星全系列固態硬碟皆具備自我加密功能！</a:t>
            </a:r>
            <a:br>
              <a:rPr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br>
            <a:r>
              <a:rPr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結合 </a:t>
            </a:r>
            <a:r>
              <a:rPr lang="en-US" altLang="zh-TW">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QNAP </a:t>
            </a:r>
            <a:r>
              <a:rPr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為您的資料做妥善保護，</a:t>
            </a:r>
            <a:br>
              <a:rPr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br>
            <a:r>
              <a:rPr lang="en-US" altLang="zh-TW">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在加密與不加密的讀寫效能近乎相同</a:t>
            </a:r>
          </a:p>
          <a:p>
            <a:endParaRPr lang="en-US" altLang="zh-TW" sz="2800">
              <a:solidFill>
                <a:schemeClr val="accent3">
                  <a:lumMod val="40000"/>
                  <a:lumOff val="60000"/>
                </a:schemeClr>
              </a:solidFill>
              <a:latin typeface="Arial" panose="020B0604020202020204" pitchFamily="34" charset="0"/>
              <a:cs typeface="Arial" panose="020B0604020202020204" pitchFamily="34" charset="0"/>
            </a:endParaRPr>
          </a:p>
        </p:txBody>
      </p:sp>
      <p:sp>
        <p:nvSpPr>
          <p:cNvPr id="5" name="文字方塊 4">
            <a:extLst>
              <a:ext uri="{FF2B5EF4-FFF2-40B4-BE49-F238E27FC236}">
                <a16:creationId xmlns:a16="http://schemas.microsoft.com/office/drawing/2014/main" id="{E3F6AD5F-CA2C-4E09-BD10-7E94DA1D6A74}"/>
              </a:ext>
            </a:extLst>
          </p:cNvPr>
          <p:cNvSpPr txBox="1"/>
          <p:nvPr/>
        </p:nvSpPr>
        <p:spPr>
          <a:xfrm>
            <a:off x="400457" y="4380569"/>
            <a:ext cx="5088565" cy="1354217"/>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4000" b="1">
                <a:solidFill>
                  <a:srgbClr val="FF2E8C"/>
                </a:solidFill>
                <a:latin typeface="Arial" panose="020B0604020202020204" pitchFamily="34" charset="0"/>
                <a:ea typeface="微軟正黑體" pitchFamily="34" charset="-120"/>
                <a:cs typeface="Arial" panose="020B0604020202020204" pitchFamily="34" charset="0"/>
              </a:rPr>
              <a:t>效能、安全</a:t>
            </a:r>
            <a:br>
              <a:rPr lang="zh-TW" altLang="en-US" sz="4000" b="1">
                <a:solidFill>
                  <a:srgbClr val="FF2E8C"/>
                </a:solidFill>
                <a:latin typeface="Arial" panose="020B0604020202020204" pitchFamily="34" charset="0"/>
                <a:ea typeface="微軟正黑體" pitchFamily="34" charset="-120"/>
                <a:cs typeface="Arial" panose="020B0604020202020204" pitchFamily="34" charset="0"/>
              </a:rPr>
            </a:br>
            <a:r>
              <a:rPr lang="zh-TW" altLang="en-US" sz="4000" b="1">
                <a:solidFill>
                  <a:srgbClr val="FF2E8C"/>
                </a:solidFill>
                <a:latin typeface="Arial" panose="020B0604020202020204" pitchFamily="34" charset="0"/>
                <a:ea typeface="微軟正黑體" pitchFamily="34" charset="-120"/>
                <a:cs typeface="Arial" panose="020B0604020202020204" pitchFamily="34" charset="0"/>
              </a:rPr>
              <a:t>雙重保護</a:t>
            </a:r>
          </a:p>
        </p:txBody>
      </p:sp>
      <p:pic>
        <p:nvPicPr>
          <p:cNvPr id="7" name="圖片 6">
            <a:extLst>
              <a:ext uri="{FF2B5EF4-FFF2-40B4-BE49-F238E27FC236}">
                <a16:creationId xmlns:a16="http://schemas.microsoft.com/office/drawing/2014/main" id="{F76CBD8D-BBDE-4391-97B9-E50692E3BCF4}"/>
              </a:ext>
            </a:extLst>
          </p:cNvPr>
          <p:cNvPicPr>
            <a:picLocks noChangeAspect="1"/>
          </p:cNvPicPr>
          <p:nvPr/>
        </p:nvPicPr>
        <p:blipFill>
          <a:blip r:embed="rId2"/>
          <a:stretch>
            <a:fillRect/>
          </a:stretch>
        </p:blipFill>
        <p:spPr>
          <a:xfrm>
            <a:off x="7002379" y="1282279"/>
            <a:ext cx="5189621" cy="4108449"/>
          </a:xfrm>
          <a:prstGeom prst="rect">
            <a:avLst/>
          </a:prstGeom>
          <a:effectLst>
            <a:reflection blurRad="50800" stA="77000" endPos="19000" dir="5400000" sy="-100000" algn="bl" rotWithShape="0"/>
          </a:effectLst>
        </p:spPr>
      </p:pic>
      <p:pic>
        <p:nvPicPr>
          <p:cNvPr id="8" name="圖片 7">
            <a:extLst>
              <a:ext uri="{FF2B5EF4-FFF2-40B4-BE49-F238E27FC236}">
                <a16:creationId xmlns:a16="http://schemas.microsoft.com/office/drawing/2014/main" id="{B42A1FFB-A114-4436-88F1-8C41B2082B26}"/>
              </a:ext>
            </a:extLst>
          </p:cNvPr>
          <p:cNvPicPr>
            <a:picLocks noChangeAspect="1"/>
          </p:cNvPicPr>
          <p:nvPr/>
        </p:nvPicPr>
        <p:blipFill>
          <a:blip r:embed="rId3"/>
          <a:stretch>
            <a:fillRect/>
          </a:stretch>
        </p:blipFill>
        <p:spPr>
          <a:xfrm>
            <a:off x="6465920" y="4108648"/>
            <a:ext cx="2455655" cy="1711259"/>
          </a:xfrm>
          <a:prstGeom prst="rect">
            <a:avLst/>
          </a:prstGeom>
          <a:noFill/>
          <a:effectLst>
            <a:outerShdw blurRad="266700" dist="406400" algn="l" rotWithShape="0">
              <a:prstClr val="black">
                <a:alpha val="41000"/>
              </a:prstClr>
            </a:outerShdw>
            <a:reflection blurRad="63500" stA="65000" endPos="32000" dist="76200" dir="5400000" sy="-100000" algn="bl" rotWithShape="0"/>
          </a:effectLst>
        </p:spPr>
      </p:pic>
      <p:pic>
        <p:nvPicPr>
          <p:cNvPr id="9" name="圖片 8">
            <a:extLst>
              <a:ext uri="{FF2B5EF4-FFF2-40B4-BE49-F238E27FC236}">
                <a16:creationId xmlns:a16="http://schemas.microsoft.com/office/drawing/2014/main" id="{392C912B-5D7D-43F0-B187-6FBA3A63F3C3}"/>
              </a:ext>
            </a:extLst>
          </p:cNvPr>
          <p:cNvPicPr>
            <a:picLocks noChangeAspect="1"/>
          </p:cNvPicPr>
          <p:nvPr/>
        </p:nvPicPr>
        <p:blipFill>
          <a:blip r:embed="rId4"/>
          <a:stretch>
            <a:fillRect/>
          </a:stretch>
        </p:blipFill>
        <p:spPr>
          <a:xfrm>
            <a:off x="5255949" y="5263374"/>
            <a:ext cx="2195171" cy="607176"/>
          </a:xfrm>
          <a:prstGeom prst="rect">
            <a:avLst/>
          </a:prstGeom>
          <a:effectLst>
            <a:reflection blurRad="12700" stA="52000" endA="300" endPos="35000" dist="38100" dir="5400000" sy="-100000" algn="bl" rotWithShape="0"/>
          </a:effectLst>
        </p:spPr>
      </p:pic>
    </p:spTree>
    <p:extLst>
      <p:ext uri="{BB962C8B-B14F-4D97-AF65-F5344CB8AC3E}">
        <p14:creationId xmlns:p14="http://schemas.microsoft.com/office/powerpoint/2010/main" val="2075478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3D51FFE6-E48D-41DA-ADF4-28A965917F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3292" y="2228484"/>
            <a:ext cx="10753725" cy="3616886"/>
          </a:xfrm>
          <a:prstGeom prst="rect">
            <a:avLst/>
          </a:prstGeom>
        </p:spPr>
      </p:pic>
      <p:sp>
        <p:nvSpPr>
          <p:cNvPr id="4" name="矩形 3">
            <a:extLst>
              <a:ext uri="{FF2B5EF4-FFF2-40B4-BE49-F238E27FC236}">
                <a16:creationId xmlns:a16="http://schemas.microsoft.com/office/drawing/2014/main" id="{ABCE8465-8F32-49CF-B7D0-A3DC7A1F3AC4}"/>
              </a:ext>
            </a:extLst>
          </p:cNvPr>
          <p:cNvSpPr/>
          <p:nvPr/>
        </p:nvSpPr>
        <p:spPr>
          <a:xfrm>
            <a:off x="6308115" y="3379845"/>
            <a:ext cx="1834705" cy="323165"/>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500">
                <a:latin typeface="微軟正黑體" panose="020B0604030504040204" pitchFamily="34" charset="-120"/>
                <a:ea typeface="微軟正黑體" panose="020B0604030504040204" pitchFamily="34" charset="-120"/>
                <a:cs typeface="Arial" panose="020B0604020202020204" pitchFamily="34" charset="0"/>
              </a:rPr>
              <a:t>建立加密磁碟區</a:t>
            </a:r>
          </a:p>
        </p:txBody>
      </p:sp>
      <p:sp>
        <p:nvSpPr>
          <p:cNvPr id="5" name="矩形 4">
            <a:extLst>
              <a:ext uri="{FF2B5EF4-FFF2-40B4-BE49-F238E27FC236}">
                <a16:creationId xmlns:a16="http://schemas.microsoft.com/office/drawing/2014/main" id="{60C82326-EF56-4DB0-A742-B9521A9A4E9C}"/>
              </a:ext>
            </a:extLst>
          </p:cNvPr>
          <p:cNvSpPr/>
          <p:nvPr/>
        </p:nvSpPr>
        <p:spPr>
          <a:xfrm>
            <a:off x="6254929" y="5177537"/>
            <a:ext cx="2270605" cy="323165"/>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500">
                <a:latin typeface="微軟正黑體" panose="020B0604030504040204" pitchFamily="34" charset="-120"/>
                <a:ea typeface="微軟正黑體" panose="020B0604030504040204" pitchFamily="34" charset="-120"/>
                <a:cs typeface="Arial" panose="020B0604020202020204" pitchFamily="34" charset="0"/>
              </a:rPr>
              <a:t>建立加密的共用資料夾</a:t>
            </a:r>
          </a:p>
        </p:txBody>
      </p:sp>
      <p:sp>
        <p:nvSpPr>
          <p:cNvPr id="6" name="文字方塊 5">
            <a:extLst>
              <a:ext uri="{FF2B5EF4-FFF2-40B4-BE49-F238E27FC236}">
                <a16:creationId xmlns:a16="http://schemas.microsoft.com/office/drawing/2014/main" id="{ED1374DB-49A7-4FAE-8AE0-871EE81F3661}"/>
              </a:ext>
            </a:extLst>
          </p:cNvPr>
          <p:cNvSpPr txBox="1"/>
          <p:nvPr/>
        </p:nvSpPr>
        <p:spPr>
          <a:xfrm>
            <a:off x="8681668" y="2273142"/>
            <a:ext cx="2908753" cy="1077026"/>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皆運用軟體加密來保護資料，因此無可避免地提高 </a:t>
            </a:r>
            <a:r>
              <a:rPr lang="en-US" altLang="zh-TW"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CPU </a:t>
            </a:r>
            <a:r>
              <a:rPr lang="zh-TW" altLang="en-US" sz="2133">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使用率</a:t>
            </a:r>
          </a:p>
        </p:txBody>
      </p:sp>
      <p:sp>
        <p:nvSpPr>
          <p:cNvPr id="9" name="文字方塊 8">
            <a:extLst>
              <a:ext uri="{FF2B5EF4-FFF2-40B4-BE49-F238E27FC236}">
                <a16:creationId xmlns:a16="http://schemas.microsoft.com/office/drawing/2014/main" id="{38641669-5508-41A2-AD0E-DCA86BC88F77}"/>
              </a:ext>
            </a:extLst>
          </p:cNvPr>
          <p:cNvSpPr txBox="1"/>
          <p:nvPr/>
        </p:nvSpPr>
        <p:spPr>
          <a:xfrm>
            <a:off x="949189" y="2209979"/>
            <a:ext cx="4513148" cy="954107"/>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28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以前儲存重要檔案時，我們會透過以下方式</a:t>
            </a:r>
          </a:p>
        </p:txBody>
      </p:sp>
      <p:sp>
        <p:nvSpPr>
          <p:cNvPr id="10" name="標題 9">
            <a:extLst>
              <a:ext uri="{FF2B5EF4-FFF2-40B4-BE49-F238E27FC236}">
                <a16:creationId xmlns:a16="http://schemas.microsoft.com/office/drawing/2014/main" id="{765FFB88-138A-4552-95C3-9A14EFDC6FF2}"/>
              </a:ext>
            </a:extLst>
          </p:cNvPr>
          <p:cNvSpPr>
            <a:spLocks noGrp="1"/>
          </p:cNvSpPr>
          <p:nvPr>
            <p:ph type="title"/>
          </p:nvPr>
        </p:nvSpPr>
        <p:spPr/>
        <p:txBody>
          <a:bodyPr/>
          <a:lstStyle/>
          <a:p>
            <a:r>
              <a:rPr lang="en-US" altLang="zh-TW"/>
              <a:t>QTS </a:t>
            </a:r>
            <a:r>
              <a:rPr lang="zh-TW" altLang="en-US"/>
              <a:t>已有的加密方式</a:t>
            </a:r>
          </a:p>
        </p:txBody>
      </p:sp>
    </p:spTree>
    <p:extLst>
      <p:ext uri="{BB962C8B-B14F-4D97-AF65-F5344CB8AC3E}">
        <p14:creationId xmlns:p14="http://schemas.microsoft.com/office/powerpoint/2010/main" val="823377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19">
            <a:extLst>
              <a:ext uri="{FF2B5EF4-FFF2-40B4-BE49-F238E27FC236}">
                <a16:creationId xmlns:a16="http://schemas.microsoft.com/office/drawing/2014/main" id="{446A8EAF-14EA-4228-A0C0-1C87112F8BB2}"/>
              </a:ext>
            </a:extLst>
          </p:cNvPr>
          <p:cNvSpPr/>
          <p:nvPr/>
        </p:nvSpPr>
        <p:spPr>
          <a:xfrm>
            <a:off x="2193861" y="5825023"/>
            <a:ext cx="6966468" cy="422988"/>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solidFill>
                <a:srgbClr val="FF2E8C"/>
              </a:solidFill>
            </a:endParaRPr>
          </a:p>
        </p:txBody>
      </p:sp>
      <p:sp>
        <p:nvSpPr>
          <p:cNvPr id="23" name="矩形 22">
            <a:extLst>
              <a:ext uri="{FF2B5EF4-FFF2-40B4-BE49-F238E27FC236}">
                <a16:creationId xmlns:a16="http://schemas.microsoft.com/office/drawing/2014/main" id="{FDD31F7D-4267-4055-86C2-E2D846D6437B}"/>
              </a:ext>
            </a:extLst>
          </p:cNvPr>
          <p:cNvSpPr/>
          <p:nvPr/>
        </p:nvSpPr>
        <p:spPr>
          <a:xfrm>
            <a:off x="6943749" y="5792413"/>
            <a:ext cx="4664264" cy="400110"/>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2000">
                <a:solidFill>
                  <a:srgbClr val="FF2E8C"/>
                </a:solidFill>
                <a:latin typeface="微軟正黑體" pitchFamily="34" charset="-120"/>
                <a:ea typeface="微軟正黑體" pitchFamily="34" charset="-120"/>
              </a:rPr>
              <a:t>儲存池建立完成</a:t>
            </a:r>
          </a:p>
        </p:txBody>
      </p:sp>
      <p:pic>
        <p:nvPicPr>
          <p:cNvPr id="24" name="圖片 24" descr="一張含有 螢幕擷取畫面 的圖片&#10;&#10;描述是以非常高的可信度產生">
            <a:extLst>
              <a:ext uri="{FF2B5EF4-FFF2-40B4-BE49-F238E27FC236}">
                <a16:creationId xmlns:a16="http://schemas.microsoft.com/office/drawing/2014/main" id="{924FB6CA-91AB-40C4-BD60-EFA940DD9846}"/>
              </a:ext>
            </a:extLst>
          </p:cNvPr>
          <p:cNvPicPr>
            <a:picLocks noChangeAspect="1"/>
          </p:cNvPicPr>
          <p:nvPr/>
        </p:nvPicPr>
        <p:blipFill>
          <a:blip r:embed="rId2"/>
          <a:stretch>
            <a:fillRect/>
          </a:stretch>
        </p:blipFill>
        <p:spPr>
          <a:xfrm>
            <a:off x="6970366" y="3706390"/>
            <a:ext cx="3348556" cy="2013688"/>
          </a:xfrm>
          <a:prstGeom prst="rect">
            <a:avLst/>
          </a:prstGeom>
        </p:spPr>
      </p:pic>
      <p:pic>
        <p:nvPicPr>
          <p:cNvPr id="26" name="圖片 11" descr="一張含有 螢幕擷取畫面 的圖片&#10;&#10;描述是以非常高的可信度產生">
            <a:extLst>
              <a:ext uri="{FF2B5EF4-FFF2-40B4-BE49-F238E27FC236}">
                <a16:creationId xmlns:a16="http://schemas.microsoft.com/office/drawing/2014/main" id="{66BCE44F-2092-439A-B387-25B68D171E92}"/>
              </a:ext>
            </a:extLst>
          </p:cNvPr>
          <p:cNvPicPr>
            <a:picLocks noChangeAspect="1"/>
          </p:cNvPicPr>
          <p:nvPr/>
        </p:nvPicPr>
        <p:blipFill>
          <a:blip r:embed="rId3"/>
          <a:stretch>
            <a:fillRect/>
          </a:stretch>
        </p:blipFill>
        <p:spPr>
          <a:xfrm>
            <a:off x="1173986" y="4065211"/>
            <a:ext cx="4800599" cy="1633119"/>
          </a:xfrm>
          <a:prstGeom prst="rect">
            <a:avLst/>
          </a:prstGeom>
        </p:spPr>
      </p:pic>
      <p:sp>
        <p:nvSpPr>
          <p:cNvPr id="27" name="矩形: 圓角 26">
            <a:extLst>
              <a:ext uri="{FF2B5EF4-FFF2-40B4-BE49-F238E27FC236}">
                <a16:creationId xmlns:a16="http://schemas.microsoft.com/office/drawing/2014/main" id="{6CB8FCC0-2EFA-4FC1-BA23-83F5569F1742}"/>
              </a:ext>
            </a:extLst>
          </p:cNvPr>
          <p:cNvSpPr/>
          <p:nvPr/>
        </p:nvSpPr>
        <p:spPr>
          <a:xfrm>
            <a:off x="5130800" y="2303501"/>
            <a:ext cx="4935764" cy="576064"/>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solidFill>
                <a:srgbClr val="FF2E8C"/>
              </a:solidFill>
            </a:endParaRPr>
          </a:p>
        </p:txBody>
      </p:sp>
      <p:sp>
        <p:nvSpPr>
          <p:cNvPr id="28" name="矩形 27">
            <a:extLst>
              <a:ext uri="{FF2B5EF4-FFF2-40B4-BE49-F238E27FC236}">
                <a16:creationId xmlns:a16="http://schemas.microsoft.com/office/drawing/2014/main" id="{2DB37A6A-9B9D-4223-B9E3-3A72212A6FAC}"/>
              </a:ext>
            </a:extLst>
          </p:cNvPr>
          <p:cNvSpPr/>
          <p:nvPr/>
        </p:nvSpPr>
        <p:spPr>
          <a:xfrm>
            <a:off x="5974585" y="2862609"/>
            <a:ext cx="6965992" cy="369332"/>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lvl="0"/>
            <a:r>
              <a:rPr lang="en-US" altLang="zh-TW" sz="1800">
                <a:solidFill>
                  <a:schemeClr val="accent3">
                    <a:lumMod val="40000"/>
                    <a:lumOff val="60000"/>
                  </a:schemeClr>
                </a:solidFill>
                <a:latin typeface="微軟正黑體" pitchFamily="34" charset="-120"/>
                <a:ea typeface="微軟正黑體" pitchFamily="34" charset="-120"/>
              </a:rPr>
              <a:t>NAS </a:t>
            </a:r>
            <a:r>
              <a:rPr lang="zh-TW" altLang="en-US" sz="1800">
                <a:solidFill>
                  <a:schemeClr val="accent3">
                    <a:lumMod val="40000"/>
                    <a:lumOff val="60000"/>
                  </a:schemeClr>
                </a:solidFill>
                <a:latin typeface="微軟正黑體" pitchFamily="34" charset="-120"/>
                <a:ea typeface="微軟正黑體" pitchFamily="34" charset="-120"/>
              </a:rPr>
              <a:t>中的 </a:t>
            </a:r>
            <a:r>
              <a:rPr lang="en-US" altLang="zh-TW" sz="1800">
                <a:solidFill>
                  <a:schemeClr val="accent3">
                    <a:lumMod val="40000"/>
                    <a:lumOff val="60000"/>
                  </a:schemeClr>
                </a:solidFill>
                <a:latin typeface="微軟正黑體" pitchFamily="34" charset="-120"/>
                <a:ea typeface="微軟正黑體" pitchFamily="34" charset="-120"/>
              </a:rPr>
              <a:t>SED</a:t>
            </a:r>
            <a:r>
              <a:rPr lang="zh-TW" altLang="en-US" sz="1800">
                <a:solidFill>
                  <a:schemeClr val="accent3">
                    <a:lumMod val="40000"/>
                    <a:lumOff val="60000"/>
                  </a:schemeClr>
                </a:solidFill>
                <a:latin typeface="微軟正黑體" pitchFamily="34" charset="-120"/>
                <a:ea typeface="微軟正黑體" pitchFamily="34" charset="-120"/>
              </a:rPr>
              <a:t>磁碟將直接被篩選出，讓您方便選擇</a:t>
            </a:r>
          </a:p>
        </p:txBody>
      </p:sp>
      <p:sp>
        <p:nvSpPr>
          <p:cNvPr id="29" name="矩形 28">
            <a:extLst>
              <a:ext uri="{FF2B5EF4-FFF2-40B4-BE49-F238E27FC236}">
                <a16:creationId xmlns:a16="http://schemas.microsoft.com/office/drawing/2014/main" id="{86C3821C-421F-466C-BF81-1C6811BE067D}"/>
              </a:ext>
            </a:extLst>
          </p:cNvPr>
          <p:cNvSpPr/>
          <p:nvPr/>
        </p:nvSpPr>
        <p:spPr>
          <a:xfrm>
            <a:off x="5977203" y="2407858"/>
            <a:ext cx="5376597" cy="369332"/>
          </a:xfrm>
          <a:prstGeom prst="rect">
            <a:avLst/>
          </a:prstGeom>
        </p:spPr>
        <p:txBody>
          <a:bodyPr wrap="square"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800">
                <a:solidFill>
                  <a:srgbClr val="FF2E8C"/>
                </a:solidFill>
                <a:latin typeface="微軟正黑體"/>
                <a:ea typeface="微軟正黑體"/>
              </a:rPr>
              <a:t>勾選啟用 </a:t>
            </a:r>
            <a:r>
              <a:rPr lang="en-US" altLang="zh-TW" sz="1800">
                <a:solidFill>
                  <a:srgbClr val="FF2E8C"/>
                </a:solidFill>
                <a:latin typeface="微軟正黑體"/>
                <a:ea typeface="微軟正黑體"/>
              </a:rPr>
              <a:t>SED</a:t>
            </a:r>
            <a:r>
              <a:rPr lang="zh-TW" altLang="en-US" sz="1800">
                <a:solidFill>
                  <a:srgbClr val="FF2E8C"/>
                </a:solidFill>
                <a:latin typeface="微軟正黑體"/>
                <a:ea typeface="微軟正黑體"/>
              </a:rPr>
              <a:t>，並選擇 </a:t>
            </a:r>
            <a:r>
              <a:rPr lang="en-US" altLang="zh-TW" sz="1800">
                <a:solidFill>
                  <a:srgbClr val="FF2E8C"/>
                </a:solidFill>
                <a:latin typeface="微軟正黑體"/>
                <a:ea typeface="微軟正黑體"/>
              </a:rPr>
              <a:t>SED </a:t>
            </a:r>
            <a:r>
              <a:rPr lang="zh-TW" altLang="en-US" sz="1800">
                <a:solidFill>
                  <a:srgbClr val="FF2E8C"/>
                </a:solidFill>
                <a:latin typeface="微軟正黑體"/>
                <a:ea typeface="微軟正黑體"/>
              </a:rPr>
              <a:t>磁碟</a:t>
            </a:r>
          </a:p>
        </p:txBody>
      </p:sp>
      <p:sp>
        <p:nvSpPr>
          <p:cNvPr id="30" name="箭號: 向下 29">
            <a:extLst>
              <a:ext uri="{FF2B5EF4-FFF2-40B4-BE49-F238E27FC236}">
                <a16:creationId xmlns:a16="http://schemas.microsoft.com/office/drawing/2014/main" id="{0F99896F-7A2A-46AD-8E7C-A4D3A96E81BA}"/>
              </a:ext>
            </a:extLst>
          </p:cNvPr>
          <p:cNvSpPr/>
          <p:nvPr/>
        </p:nvSpPr>
        <p:spPr>
          <a:xfrm>
            <a:off x="3439322" y="3518808"/>
            <a:ext cx="576064" cy="990424"/>
          </a:xfrm>
          <a:prstGeom prst="downArrow">
            <a:avLst/>
          </a:prstGeom>
          <a:gradFill>
            <a:gsLst>
              <a:gs pos="32000">
                <a:srgbClr val="4AFFBE"/>
              </a:gs>
              <a:gs pos="0">
                <a:srgbClr val="0B6561"/>
              </a:gs>
              <a:gs pos="16000">
                <a:srgbClr val="119E98"/>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34" name="箭號: 向下 33">
            <a:extLst>
              <a:ext uri="{FF2B5EF4-FFF2-40B4-BE49-F238E27FC236}">
                <a16:creationId xmlns:a16="http://schemas.microsoft.com/office/drawing/2014/main" id="{73C96DEA-0E57-4590-9EDC-B5B4150F92FD}"/>
              </a:ext>
            </a:extLst>
          </p:cNvPr>
          <p:cNvSpPr/>
          <p:nvPr/>
        </p:nvSpPr>
        <p:spPr>
          <a:xfrm rot="16200000">
            <a:off x="6258863" y="4374139"/>
            <a:ext cx="576064" cy="1144620"/>
          </a:xfrm>
          <a:prstGeom prst="downArrow">
            <a:avLst/>
          </a:prstGeom>
          <a:gradFill>
            <a:gsLst>
              <a:gs pos="32000">
                <a:srgbClr val="4AFFBE"/>
              </a:gs>
              <a:gs pos="0">
                <a:srgbClr val="0B6561"/>
              </a:gs>
              <a:gs pos="16000">
                <a:srgbClr val="119E98"/>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35" name="矩形 34">
            <a:extLst>
              <a:ext uri="{FF2B5EF4-FFF2-40B4-BE49-F238E27FC236}">
                <a16:creationId xmlns:a16="http://schemas.microsoft.com/office/drawing/2014/main" id="{EED74626-C3A5-4E6B-B5AE-20553CB0BB41}"/>
              </a:ext>
            </a:extLst>
          </p:cNvPr>
          <p:cNvSpPr/>
          <p:nvPr/>
        </p:nvSpPr>
        <p:spPr>
          <a:xfrm>
            <a:off x="2552625" y="5792413"/>
            <a:ext cx="2411261" cy="400110"/>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lvl="0"/>
            <a:r>
              <a:rPr lang="zh-TW" altLang="en-US" sz="2000">
                <a:solidFill>
                  <a:srgbClr val="FF2E8C"/>
                </a:solidFill>
                <a:latin typeface="微軟正黑體" pitchFamily="34" charset="-120"/>
                <a:ea typeface="微軟正黑體" pitchFamily="34" charset="-120"/>
              </a:rPr>
              <a:t>為儲存池設定密碼</a:t>
            </a:r>
          </a:p>
        </p:txBody>
      </p:sp>
      <p:pic>
        <p:nvPicPr>
          <p:cNvPr id="36" name="圖片 2" descr="一張含有 螢幕擷取畫面 的圖片&#10;&#10;描述是以非常高的可信度產生">
            <a:extLst>
              <a:ext uri="{FF2B5EF4-FFF2-40B4-BE49-F238E27FC236}">
                <a16:creationId xmlns:a16="http://schemas.microsoft.com/office/drawing/2014/main" id="{89C3A5E0-BCA1-417A-83EE-7D29F488D23E}"/>
              </a:ext>
            </a:extLst>
          </p:cNvPr>
          <p:cNvPicPr>
            <a:picLocks noChangeAspect="1"/>
          </p:cNvPicPr>
          <p:nvPr/>
        </p:nvPicPr>
        <p:blipFill>
          <a:blip r:embed="rId4"/>
          <a:stretch>
            <a:fillRect/>
          </a:stretch>
        </p:blipFill>
        <p:spPr>
          <a:xfrm>
            <a:off x="1152751" y="1949140"/>
            <a:ext cx="4800599" cy="1676953"/>
          </a:xfrm>
          <a:prstGeom prst="rect">
            <a:avLst/>
          </a:prstGeom>
        </p:spPr>
      </p:pic>
      <p:grpSp>
        <p:nvGrpSpPr>
          <p:cNvPr id="21" name="群組 20">
            <a:extLst>
              <a:ext uri="{FF2B5EF4-FFF2-40B4-BE49-F238E27FC236}">
                <a16:creationId xmlns:a16="http://schemas.microsoft.com/office/drawing/2014/main" id="{CA018520-CE0C-404B-B140-7F6DAD9AF7F1}"/>
              </a:ext>
            </a:extLst>
          </p:cNvPr>
          <p:cNvGrpSpPr/>
          <p:nvPr/>
        </p:nvGrpSpPr>
        <p:grpSpPr>
          <a:xfrm>
            <a:off x="5147638" y="3960054"/>
            <a:ext cx="1141213" cy="336929"/>
            <a:chOff x="5210395" y="1275606"/>
            <a:chExt cx="1008112" cy="338341"/>
          </a:xfrm>
        </p:grpSpPr>
        <p:sp>
          <p:nvSpPr>
            <p:cNvPr id="37" name="矩形: 圓角 36">
              <a:extLst>
                <a:ext uri="{FF2B5EF4-FFF2-40B4-BE49-F238E27FC236}">
                  <a16:creationId xmlns:a16="http://schemas.microsoft.com/office/drawing/2014/main" id="{E9F85A5B-9320-419E-A1E6-CC92CCCB1442}"/>
                </a:ext>
              </a:extLst>
            </p:cNvPr>
            <p:cNvSpPr/>
            <p:nvPr/>
          </p:nvSpPr>
          <p:spPr>
            <a:xfrm>
              <a:off x="5210395" y="1275606"/>
              <a:ext cx="1008112" cy="338341"/>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41" name="矩形 40">
              <a:extLst>
                <a:ext uri="{FF2B5EF4-FFF2-40B4-BE49-F238E27FC236}">
                  <a16:creationId xmlns:a16="http://schemas.microsoft.com/office/drawing/2014/main" id="{FF035EAF-9A56-4DD1-A1F8-43FFA9251B1A}"/>
                </a:ext>
              </a:extLst>
            </p:cNvPr>
            <p:cNvSpPr/>
            <p:nvPr/>
          </p:nvSpPr>
          <p:spPr>
            <a:xfrm>
              <a:off x="5308731" y="1275606"/>
              <a:ext cx="724878" cy="246221"/>
            </a:xfrm>
            <a:prstGeom prst="rect">
              <a:avLst/>
            </a:prstGeom>
          </p:spPr>
          <p:txBody>
            <a:bodyPr wrap="non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1333" b="1">
                  <a:solidFill>
                    <a:schemeClr val="bg1"/>
                  </a:solidFill>
                  <a:latin typeface="微軟正黑體" pitchFamily="34" charset="-120"/>
                  <a:ea typeface="微軟正黑體" pitchFamily="34" charset="-120"/>
                </a:rPr>
                <a:t>STEP.  </a:t>
              </a:r>
              <a:r>
                <a:rPr lang="en-US" altLang="zh-TW" sz="1333" b="1">
                  <a:solidFill>
                    <a:srgbClr val="4AFFBE"/>
                  </a:solidFill>
                  <a:latin typeface="Arial" panose="020B0604020202020204" pitchFamily="34" charset="0"/>
                  <a:ea typeface="微軟正黑體" pitchFamily="34" charset="-120"/>
                  <a:cs typeface="Arial" panose="020B0604020202020204" pitchFamily="34" charset="0"/>
                </a:rPr>
                <a:t>02</a:t>
              </a:r>
              <a:endParaRPr lang="zh-TW" altLang="en-US" sz="1333">
                <a:solidFill>
                  <a:srgbClr val="4AFFBE"/>
                </a:solidFill>
                <a:latin typeface="Arial" panose="020B0604020202020204" pitchFamily="34" charset="0"/>
                <a:cs typeface="Arial" panose="020B0604020202020204" pitchFamily="34" charset="0"/>
              </a:endParaRPr>
            </a:p>
          </p:txBody>
        </p:sp>
      </p:grpSp>
      <p:grpSp>
        <p:nvGrpSpPr>
          <p:cNvPr id="42" name="群組 41">
            <a:extLst>
              <a:ext uri="{FF2B5EF4-FFF2-40B4-BE49-F238E27FC236}">
                <a16:creationId xmlns:a16="http://schemas.microsoft.com/office/drawing/2014/main" id="{39C18104-ACB4-4D48-B139-81D7B00EB134}"/>
              </a:ext>
            </a:extLst>
          </p:cNvPr>
          <p:cNvGrpSpPr/>
          <p:nvPr/>
        </p:nvGrpSpPr>
        <p:grpSpPr>
          <a:xfrm>
            <a:off x="5147638" y="1885845"/>
            <a:ext cx="1141213" cy="336929"/>
            <a:chOff x="5210395" y="1275606"/>
            <a:chExt cx="1008112" cy="338341"/>
          </a:xfrm>
        </p:grpSpPr>
        <p:sp>
          <p:nvSpPr>
            <p:cNvPr id="43" name="矩形: 圓角 42">
              <a:extLst>
                <a:ext uri="{FF2B5EF4-FFF2-40B4-BE49-F238E27FC236}">
                  <a16:creationId xmlns:a16="http://schemas.microsoft.com/office/drawing/2014/main" id="{EBAFE58D-CCA4-4987-97B2-B8784FF198F8}"/>
                </a:ext>
              </a:extLst>
            </p:cNvPr>
            <p:cNvSpPr/>
            <p:nvPr/>
          </p:nvSpPr>
          <p:spPr>
            <a:xfrm>
              <a:off x="5210395" y="1275606"/>
              <a:ext cx="1008112" cy="338341"/>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44" name="矩形 43">
              <a:extLst>
                <a:ext uri="{FF2B5EF4-FFF2-40B4-BE49-F238E27FC236}">
                  <a16:creationId xmlns:a16="http://schemas.microsoft.com/office/drawing/2014/main" id="{91176A7D-6F9B-4691-9AD1-978AFAE44715}"/>
                </a:ext>
              </a:extLst>
            </p:cNvPr>
            <p:cNvSpPr/>
            <p:nvPr/>
          </p:nvSpPr>
          <p:spPr>
            <a:xfrm>
              <a:off x="5308730" y="1275606"/>
              <a:ext cx="853779" cy="329670"/>
            </a:xfrm>
            <a:prstGeom prst="rect">
              <a:avLst/>
            </a:prstGeom>
          </p:spPr>
          <p:txBody>
            <a:bodyPr wrap="non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1333" b="1">
                  <a:solidFill>
                    <a:schemeClr val="bg1"/>
                  </a:solidFill>
                  <a:latin typeface="微軟正黑體" pitchFamily="34" charset="-120"/>
                  <a:ea typeface="微軟正黑體" pitchFamily="34" charset="-120"/>
                </a:rPr>
                <a:t>STEP.  </a:t>
              </a:r>
              <a:r>
                <a:rPr lang="en-US" altLang="zh-TW" sz="1333" b="1">
                  <a:solidFill>
                    <a:srgbClr val="4AFFBE"/>
                  </a:solidFill>
                  <a:latin typeface="Arial" panose="020B0604020202020204" pitchFamily="34" charset="0"/>
                  <a:ea typeface="微軟正黑體" pitchFamily="34" charset="-120"/>
                  <a:cs typeface="Arial" panose="020B0604020202020204" pitchFamily="34" charset="0"/>
                </a:rPr>
                <a:t>01</a:t>
              </a:r>
              <a:endParaRPr lang="zh-TW" altLang="en-US" sz="1333">
                <a:solidFill>
                  <a:srgbClr val="4AFFBE"/>
                </a:solidFill>
                <a:latin typeface="Arial" panose="020B0604020202020204" pitchFamily="34" charset="0"/>
                <a:cs typeface="Arial" panose="020B0604020202020204" pitchFamily="34" charset="0"/>
              </a:endParaRPr>
            </a:p>
          </p:txBody>
        </p:sp>
      </p:grpSp>
      <p:sp>
        <p:nvSpPr>
          <p:cNvPr id="3" name="標題 2">
            <a:extLst>
              <a:ext uri="{FF2B5EF4-FFF2-40B4-BE49-F238E27FC236}">
                <a16:creationId xmlns:a16="http://schemas.microsoft.com/office/drawing/2014/main" id="{C9B32519-2960-4D80-91AA-C5189A9DBFC9}"/>
              </a:ext>
            </a:extLst>
          </p:cNvPr>
          <p:cNvSpPr>
            <a:spLocks noGrp="1"/>
          </p:cNvSpPr>
          <p:nvPr>
            <p:ph type="title"/>
          </p:nvPr>
        </p:nvSpPr>
        <p:spPr/>
        <p:txBody>
          <a:bodyPr/>
          <a:lstStyle/>
          <a:p>
            <a:r>
              <a:rPr lang="zh-TW" altLang="en-US"/>
              <a:t>兩步驟輕鬆建立 </a:t>
            </a:r>
            <a:r>
              <a:rPr lang="en-US" altLang="zh-TW"/>
              <a:t>SED </a:t>
            </a:r>
            <a:r>
              <a:rPr lang="zh-TW" altLang="en-US"/>
              <a:t>安全儲存池</a:t>
            </a:r>
          </a:p>
        </p:txBody>
      </p:sp>
    </p:spTree>
    <p:extLst>
      <p:ext uri="{BB962C8B-B14F-4D97-AF65-F5344CB8AC3E}">
        <p14:creationId xmlns:p14="http://schemas.microsoft.com/office/powerpoint/2010/main" val="335704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內容版面配置區 3">
            <a:extLst>
              <a:ext uri="{FF2B5EF4-FFF2-40B4-BE49-F238E27FC236}">
                <a16:creationId xmlns:a16="http://schemas.microsoft.com/office/drawing/2014/main" id="{7E43A4B5-2DCF-4C21-AAE5-F90A72EA9C00}"/>
              </a:ext>
            </a:extLst>
          </p:cNvPr>
          <p:cNvGraphicFramePr>
            <a:graphicFrameLocks/>
          </p:cNvGraphicFramePr>
          <p:nvPr>
            <p:extLst>
              <p:ext uri="{D42A27DB-BD31-4B8C-83A1-F6EECF244321}">
                <p14:modId xmlns:p14="http://schemas.microsoft.com/office/powerpoint/2010/main" val="860173826"/>
              </p:ext>
            </p:extLst>
          </p:nvPr>
        </p:nvGraphicFramePr>
        <p:xfrm>
          <a:off x="720108" y="2531897"/>
          <a:ext cx="7262912" cy="3308559"/>
        </p:xfrm>
        <a:graphic>
          <a:graphicData uri="http://schemas.openxmlformats.org/drawingml/2006/table">
            <a:tbl>
              <a:tblPr firstRow="1" bandRow="1">
                <a:effectLst>
                  <a:outerShdw blurRad="381000" dist="114300" dir="13500000" algn="br" rotWithShape="0">
                    <a:prstClr val="black">
                      <a:alpha val="40000"/>
                    </a:prstClr>
                  </a:outerShdw>
                </a:effectLst>
                <a:tableStyleId>{22838BEF-8BB2-4498-84A7-C5851F593DF1}</a:tableStyleId>
              </a:tblPr>
              <a:tblGrid>
                <a:gridCol w="1443149">
                  <a:extLst>
                    <a:ext uri="{9D8B030D-6E8A-4147-A177-3AD203B41FA5}">
                      <a16:colId xmlns:a16="http://schemas.microsoft.com/office/drawing/2014/main" val="20000"/>
                    </a:ext>
                  </a:extLst>
                </a:gridCol>
                <a:gridCol w="1858175">
                  <a:extLst>
                    <a:ext uri="{9D8B030D-6E8A-4147-A177-3AD203B41FA5}">
                      <a16:colId xmlns:a16="http://schemas.microsoft.com/office/drawing/2014/main" val="20001"/>
                    </a:ext>
                  </a:extLst>
                </a:gridCol>
                <a:gridCol w="2075117">
                  <a:extLst>
                    <a:ext uri="{9D8B030D-6E8A-4147-A177-3AD203B41FA5}">
                      <a16:colId xmlns:a16="http://schemas.microsoft.com/office/drawing/2014/main" val="20002"/>
                    </a:ext>
                  </a:extLst>
                </a:gridCol>
                <a:gridCol w="1886471">
                  <a:extLst>
                    <a:ext uri="{9D8B030D-6E8A-4147-A177-3AD203B41FA5}">
                      <a16:colId xmlns:a16="http://schemas.microsoft.com/office/drawing/2014/main" val="20003"/>
                    </a:ext>
                  </a:extLst>
                </a:gridCol>
              </a:tblGrid>
              <a:tr h="562697">
                <a:tc>
                  <a:txBody>
                    <a:bodyPr/>
                    <a:lstStyle/>
                    <a:p>
                      <a:r>
                        <a:rPr lang="zh-TW" altLang="en-US" sz="1600" b="1">
                          <a:latin typeface="微軟正黑體" panose="020B0604030504040204" pitchFamily="34" charset="-120"/>
                          <a:ea typeface="微軟正黑體" panose="020B0604030504040204" pitchFamily="34" charset="-120"/>
                          <a:cs typeface="Arial" panose="020B0604020202020204" pitchFamily="34" charset="0"/>
                        </a:rPr>
                        <a:t>加密型態</a:t>
                      </a:r>
                    </a:p>
                  </a:txBody>
                  <a:tcPr marL="121920" marR="121920" marT="60960" marB="60960" anchor="ctr">
                    <a:lnL w="12700" cap="flat" cmpd="sng" algn="ctr">
                      <a:solidFill>
                        <a:srgbClr val="FF2E8C"/>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12700" cap="flat" cmpd="sng" algn="ctr">
                      <a:solidFill>
                        <a:srgbClr val="FF2E8C"/>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85000"/>
                      </a:schemeClr>
                    </a:solidFill>
                  </a:tcPr>
                </a:tc>
                <a:tc>
                  <a:txBody>
                    <a:bodyPr/>
                    <a:lstStyle/>
                    <a:p>
                      <a:pPr algn="ctr"/>
                      <a:r>
                        <a:rPr lang="zh-TW" altLang="en-US" sz="1600" b="0">
                          <a:latin typeface="微軟正黑體" panose="020B0604030504040204" pitchFamily="34" charset="-120"/>
                          <a:ea typeface="微軟正黑體" panose="020B0604030504040204" pitchFamily="34" charset="-120"/>
                          <a:cs typeface="Arial" panose="020B0604020202020204" pitchFamily="34" charset="0"/>
                        </a:rPr>
                        <a:t>軟體加密</a:t>
                      </a:r>
                    </a:p>
                  </a:txBody>
                  <a:tcPr marL="121920" marR="121920" marT="60960" marB="6096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12700" cap="flat" cmpd="sng" algn="ctr">
                      <a:solidFill>
                        <a:srgbClr val="FF2E8C"/>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pPr algn="ctr"/>
                      <a:r>
                        <a:rPr lang="zh-TW" altLang="en-US" sz="1600" b="0">
                          <a:latin typeface="微軟正黑體" panose="020B0604030504040204" pitchFamily="34" charset="-120"/>
                          <a:ea typeface="微軟正黑體" panose="020B0604030504040204" pitchFamily="34" charset="-120"/>
                          <a:cs typeface="Arial" panose="020B0604020202020204" pitchFamily="34" charset="0"/>
                        </a:rPr>
                        <a:t>硬體加密</a:t>
                      </a:r>
                    </a:p>
                  </a:txBody>
                  <a:tcPr marL="121920" marR="121920" marT="60960" marB="6096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12700" cap="flat" cmpd="sng" algn="ctr">
                      <a:solidFill>
                        <a:srgbClr val="FF2E8C"/>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rowSpan="2">
                  <a:txBody>
                    <a:bodyPr/>
                    <a:lstStyle/>
                    <a:p>
                      <a:pPr algn="ctr"/>
                      <a:r>
                        <a:rPr lang="zh-TW" altLang="en-US" sz="1600" b="0">
                          <a:latin typeface="微軟正黑體" panose="020B0604030504040204" pitchFamily="34" charset="-120"/>
                          <a:ea typeface="微軟正黑體" panose="020B0604030504040204" pitchFamily="34" charset="-120"/>
                          <a:cs typeface="Arial" panose="020B0604020202020204" pitchFamily="34" charset="0"/>
                        </a:rPr>
                        <a:t>未加密</a:t>
                      </a:r>
                    </a:p>
                  </a:txBody>
                  <a:tcPr marL="121920" marR="121920" marT="60960" marB="60960" anchor="ctr">
                    <a:lnL w="9525" cap="flat" cmpd="sng" algn="ctr">
                      <a:solidFill>
                        <a:schemeClr val="bg1">
                          <a:lumMod val="95000"/>
                        </a:schemeClr>
                      </a:solidFill>
                      <a:prstDash val="solid"/>
                      <a:round/>
                      <a:headEnd type="none" w="med" len="med"/>
                      <a:tailEnd type="none" w="med" len="med"/>
                    </a:lnL>
                    <a:lnR w="12700" cap="flat" cmpd="sng" algn="ctr">
                      <a:solidFill>
                        <a:srgbClr val="FF2E8C"/>
                      </a:solidFill>
                      <a:prstDash val="solid"/>
                      <a:round/>
                      <a:headEnd type="none" w="med" len="med"/>
                      <a:tailEnd type="none" w="med" len="med"/>
                    </a:lnR>
                    <a:lnT w="12700" cap="flat" cmpd="sng" algn="ctr">
                      <a:solidFill>
                        <a:srgbClr val="FF2E8C"/>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62697">
                <a:tc>
                  <a:txBody>
                    <a:bodyPr/>
                    <a:lstStyle/>
                    <a:p>
                      <a:r>
                        <a:rPr lang="zh-TW" altLang="en-US" sz="1600" b="1">
                          <a:latin typeface="微軟正黑體" panose="020B0604030504040204" pitchFamily="34" charset="-120"/>
                          <a:ea typeface="微軟正黑體" panose="020B0604030504040204" pitchFamily="34" charset="-120"/>
                          <a:cs typeface="Arial" panose="020B0604020202020204" pitchFamily="34" charset="0"/>
                        </a:rPr>
                        <a:t>加密層面</a:t>
                      </a:r>
                    </a:p>
                  </a:txBody>
                  <a:tcPr marL="121920" marR="121920" marT="60960" marB="60960" anchor="ctr">
                    <a:lnL w="12700" cap="flat" cmpd="sng" algn="ctr">
                      <a:solidFill>
                        <a:srgbClr val="FF2E8C"/>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85000"/>
                      </a:schemeClr>
                    </a:solidFill>
                  </a:tcPr>
                </a:tc>
                <a:tc>
                  <a:txBody>
                    <a:bodyPr/>
                    <a:lstStyle/>
                    <a:p>
                      <a:pPr algn="ctr"/>
                      <a:r>
                        <a:rPr lang="zh-TW" altLang="en-US" sz="1600" b="0">
                          <a:latin typeface="微軟正黑體" panose="020B0604030504040204" pitchFamily="34" charset="-120"/>
                          <a:ea typeface="微軟正黑體" panose="020B0604030504040204" pitchFamily="34" charset="-120"/>
                          <a:cs typeface="Arial" panose="020B0604020202020204" pitchFamily="34" charset="0"/>
                        </a:rPr>
                        <a:t>磁碟區加密</a:t>
                      </a:r>
                    </a:p>
                  </a:txBody>
                  <a:tcPr marL="121920" marR="121920" marT="60960" marB="6096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pPr algn="ctr"/>
                      <a:r>
                        <a:rPr lang="zh-TW" altLang="en-US" sz="1600" b="0">
                          <a:latin typeface="微軟正黑體" panose="020B0604030504040204" pitchFamily="34" charset="-120"/>
                          <a:ea typeface="微軟正黑體" panose="020B0604030504040204" pitchFamily="34" charset="-120"/>
                          <a:cs typeface="Arial" panose="020B0604020202020204" pitchFamily="34" charset="0"/>
                        </a:rPr>
                        <a:t>儲存池加密</a:t>
                      </a:r>
                    </a:p>
                  </a:txBody>
                  <a:tcPr marL="121920" marR="121920" marT="60960" marB="6096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vMerge="1">
                  <a:txBody>
                    <a:bodyPr/>
                    <a:lstStyle/>
                    <a:p>
                      <a:endParaRPr lang="zh-TW" altLang="en-US"/>
                    </a:p>
                  </a:txBody>
                  <a:tcPr/>
                </a:tc>
                <a:extLst>
                  <a:ext uri="{0D108BD9-81ED-4DB2-BD59-A6C34878D82A}">
                    <a16:rowId xmlns:a16="http://schemas.microsoft.com/office/drawing/2014/main" val="10001"/>
                  </a:ext>
                </a:extLst>
              </a:tr>
              <a:tr h="781889">
                <a:tc gridSpan="4">
                  <a:txBody>
                    <a:bodyPr/>
                    <a:lstStyle/>
                    <a:p>
                      <a:pPr algn="ctr"/>
                      <a:r>
                        <a:rPr lang="en-US" altLang="zh-TW" sz="2100">
                          <a:latin typeface="微軟正黑體" panose="020B0604030504040204" pitchFamily="34" charset="-120"/>
                          <a:ea typeface="微軟正黑體" panose="020B0604030504040204" pitchFamily="34" charset="-120"/>
                          <a:cs typeface="Arial" panose="020B0604020202020204" pitchFamily="34" charset="0"/>
                        </a:rPr>
                        <a:t>CPU </a:t>
                      </a:r>
                      <a:r>
                        <a:rPr lang="zh-TW" altLang="en-US" sz="2100">
                          <a:latin typeface="微軟正黑體" panose="020B0604030504040204" pitchFamily="34" charset="-120"/>
                          <a:ea typeface="微軟正黑體" panose="020B0604030504040204" pitchFamily="34" charset="-120"/>
                          <a:cs typeface="Arial" panose="020B0604020202020204" pitchFamily="34" charset="0"/>
                        </a:rPr>
                        <a:t>使用率</a:t>
                      </a:r>
                    </a:p>
                  </a:txBody>
                  <a:tcPr marL="121920" marR="121920" marT="60960" marB="60960" anchor="ctr">
                    <a:lnL w="12700" cap="flat" cmpd="sng" algn="ctr">
                      <a:solidFill>
                        <a:srgbClr val="FF2E8C"/>
                      </a:solidFill>
                      <a:prstDash val="solid"/>
                      <a:round/>
                      <a:headEnd type="none" w="med" len="med"/>
                      <a:tailEnd type="none" w="med" len="med"/>
                    </a:lnL>
                    <a:lnR w="12700" cap="flat" cmpd="sng" algn="ctr">
                      <a:solidFill>
                        <a:srgbClr val="FF2E8C"/>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F2E8C"/>
                    </a:solidFill>
                  </a:tcPr>
                </a:tc>
                <a:tc hMerge="1">
                  <a:txBody>
                    <a:bodyPr/>
                    <a:lstStyle/>
                    <a:p>
                      <a:pPr algn="ctr"/>
                      <a:endParaRPr lang="zh-TW" altLang="en-US" sz="1200">
                        <a:latin typeface="微軟正黑體" panose="020B0604030504040204" pitchFamily="34" charset="-120"/>
                        <a:ea typeface="微軟正黑體" panose="020B0604030504040204" pitchFamily="34" charset="-12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2"/>
                  </a:ext>
                </a:extLst>
              </a:tr>
              <a:tr h="7075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600" b="1">
                          <a:latin typeface="微軟正黑體" panose="020B0604030504040204" pitchFamily="34" charset="-120"/>
                          <a:ea typeface="微軟正黑體" panose="020B0604030504040204" pitchFamily="34" charset="-120"/>
                          <a:cs typeface="Arial" panose="020B0604020202020204" pitchFamily="34" charset="0"/>
                        </a:rPr>
                        <a:t>連續寫入</a:t>
                      </a:r>
                    </a:p>
                  </a:txBody>
                  <a:tcPr marL="121920" marR="121920" marT="60960" marB="60960" anchor="ctr">
                    <a:lnL w="12700" cap="flat" cmpd="sng" algn="ctr">
                      <a:solidFill>
                        <a:srgbClr val="FF2E8C"/>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85000"/>
                      </a:schemeClr>
                    </a:solidFill>
                  </a:tcPr>
                </a:tc>
                <a:tc>
                  <a:txBody>
                    <a:bodyPr/>
                    <a:lstStyle/>
                    <a:p>
                      <a:pPr algn="ctr"/>
                      <a:r>
                        <a:rPr lang="en-US" altLang="zh-TW" sz="1600">
                          <a:latin typeface="微軟正黑體" panose="020B0604030504040204" pitchFamily="34" charset="-120"/>
                          <a:ea typeface="微軟正黑體" panose="020B0604030504040204" pitchFamily="34" charset="-120"/>
                          <a:cs typeface="Arial" panose="020B0604020202020204" pitchFamily="34" charset="0"/>
                        </a:rPr>
                        <a:t>96 %</a:t>
                      </a:r>
                      <a:endParaRPr lang="zh-TW" alt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pPr algn="ctr"/>
                      <a:r>
                        <a:rPr lang="en-US" altLang="zh-TW" sz="1600">
                          <a:latin typeface="微軟正黑體" panose="020B0604030504040204" pitchFamily="34" charset="-120"/>
                          <a:ea typeface="微軟正黑體" panose="020B0604030504040204" pitchFamily="34" charset="-120"/>
                          <a:cs typeface="Arial" panose="020B0604020202020204" pitchFamily="34" charset="0"/>
                        </a:rPr>
                        <a:t>94%</a:t>
                      </a:r>
                      <a:endParaRPr lang="zh-TW" alt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pPr algn="ctr"/>
                      <a:r>
                        <a:rPr lang="en-US" altLang="zh-TW" sz="1600">
                          <a:latin typeface="微軟正黑體" panose="020B0604030504040204" pitchFamily="34" charset="-120"/>
                          <a:ea typeface="微軟正黑體" panose="020B0604030504040204" pitchFamily="34" charset="-120"/>
                          <a:cs typeface="Arial" panose="020B0604020202020204" pitchFamily="34" charset="0"/>
                        </a:rPr>
                        <a:t>93 %</a:t>
                      </a:r>
                      <a:endParaRPr lang="zh-TW" alt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lumMod val="95000"/>
                        </a:schemeClr>
                      </a:solidFill>
                      <a:prstDash val="solid"/>
                      <a:round/>
                      <a:headEnd type="none" w="med" len="med"/>
                      <a:tailEnd type="none" w="med" len="med"/>
                    </a:lnL>
                    <a:lnR w="12700" cap="flat" cmpd="sng" algn="ctr">
                      <a:solidFill>
                        <a:srgbClr val="FF2E8C"/>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93736">
                <a:tc>
                  <a:txBody>
                    <a:bodyPr/>
                    <a:lstStyle/>
                    <a:p>
                      <a:r>
                        <a:rPr lang="zh-TW" altLang="en-US" sz="1600" b="1">
                          <a:latin typeface="微軟正黑體" panose="020B0604030504040204" pitchFamily="34" charset="-120"/>
                          <a:ea typeface="微軟正黑體" panose="020B0604030504040204" pitchFamily="34" charset="-120"/>
                          <a:cs typeface="Arial" panose="020B0604020202020204" pitchFamily="34" charset="0"/>
                        </a:rPr>
                        <a:t>連續讀取</a:t>
                      </a:r>
                    </a:p>
                    <a:p>
                      <a:endParaRPr lang="en-US" altLang="zh-TW" sz="1600" b="1">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12700" cap="flat" cmpd="sng" algn="ctr">
                      <a:solidFill>
                        <a:srgbClr val="FF2E8C"/>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12700" cap="flat" cmpd="sng" algn="ctr">
                      <a:solidFill>
                        <a:srgbClr val="FF2E8C"/>
                      </a:solidFill>
                      <a:prstDash val="solid"/>
                      <a:round/>
                      <a:headEnd type="none" w="med" len="med"/>
                      <a:tailEnd type="none" w="med" len="med"/>
                    </a:lnB>
                    <a:solidFill>
                      <a:schemeClr val="bg1">
                        <a:lumMod val="85000"/>
                      </a:schemeClr>
                    </a:solidFill>
                  </a:tcPr>
                </a:tc>
                <a:tc>
                  <a:txBody>
                    <a:bodyPr/>
                    <a:lstStyle/>
                    <a:p>
                      <a:pPr algn="ctr"/>
                      <a:r>
                        <a:rPr lang="en-US" altLang="zh-TW" sz="2100" b="1">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65 %</a:t>
                      </a:r>
                      <a:endParaRPr lang="zh-TW" altLang="en-US" sz="2100" b="1">
                        <a:solidFill>
                          <a:srgbClr val="FF0000"/>
                        </a:solidFill>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12700" cap="flat" cmpd="sng" algn="ctr">
                      <a:solidFill>
                        <a:srgbClr val="FF2E8C"/>
                      </a:solidFill>
                      <a:prstDash val="solid"/>
                      <a:round/>
                      <a:headEnd type="none" w="med" len="med"/>
                      <a:tailEnd type="none" w="med" len="med"/>
                    </a:lnB>
                    <a:solidFill>
                      <a:schemeClr val="bg1"/>
                    </a:solidFill>
                  </a:tcPr>
                </a:tc>
                <a:tc>
                  <a:txBody>
                    <a:bodyPr/>
                    <a:lstStyle/>
                    <a:p>
                      <a:pPr algn="ctr"/>
                      <a:r>
                        <a:rPr lang="en-US" altLang="zh-TW" sz="2100" b="1">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36%</a:t>
                      </a:r>
                      <a:endParaRPr lang="zh-TW" altLang="en-US" sz="2100" b="1">
                        <a:solidFill>
                          <a:srgbClr val="FF0000"/>
                        </a:solidFill>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12700" cap="flat" cmpd="sng" algn="ctr">
                      <a:solidFill>
                        <a:srgbClr val="FF2E8C"/>
                      </a:solidFill>
                      <a:prstDash val="solid"/>
                      <a:round/>
                      <a:headEnd type="none" w="med" len="med"/>
                      <a:tailEnd type="none" w="med" len="med"/>
                    </a:lnB>
                    <a:solidFill>
                      <a:schemeClr val="bg1"/>
                    </a:solidFill>
                  </a:tcPr>
                </a:tc>
                <a:tc>
                  <a:txBody>
                    <a:bodyPr/>
                    <a:lstStyle/>
                    <a:p>
                      <a:pPr algn="ctr"/>
                      <a:r>
                        <a:rPr lang="en-US" altLang="zh-TW" sz="1600">
                          <a:latin typeface="微軟正黑體" panose="020B0604030504040204" pitchFamily="34" charset="-120"/>
                          <a:ea typeface="微軟正黑體" panose="020B0604030504040204" pitchFamily="34" charset="-120"/>
                          <a:cs typeface="Arial" panose="020B0604020202020204" pitchFamily="34" charset="0"/>
                        </a:rPr>
                        <a:t>38%</a:t>
                      </a:r>
                      <a:endParaRPr lang="zh-TW" altLang="en-US" sz="1600">
                        <a:latin typeface="微軟正黑體" panose="020B0604030504040204" pitchFamily="34" charset="-120"/>
                        <a:ea typeface="微軟正黑體" panose="020B0604030504040204" pitchFamily="34" charset="-120"/>
                        <a:cs typeface="Arial" panose="020B0604020202020204" pitchFamily="34" charset="0"/>
                      </a:endParaRPr>
                    </a:p>
                  </a:txBody>
                  <a:tcPr marL="121920" marR="121920" marT="60960" marB="60960" anchor="ctr">
                    <a:lnL w="9525" cap="flat" cmpd="sng" algn="ctr">
                      <a:solidFill>
                        <a:schemeClr val="bg1">
                          <a:lumMod val="95000"/>
                        </a:schemeClr>
                      </a:solidFill>
                      <a:prstDash val="solid"/>
                      <a:round/>
                      <a:headEnd type="none" w="med" len="med"/>
                      <a:tailEnd type="none" w="med" len="med"/>
                    </a:lnL>
                    <a:lnR w="12700" cap="flat" cmpd="sng" algn="ctr">
                      <a:solidFill>
                        <a:srgbClr val="FF2E8C"/>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12700" cap="flat" cmpd="sng" algn="ctr">
                      <a:solidFill>
                        <a:srgbClr val="FF2E8C"/>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4" name="文字方塊 3">
            <a:extLst>
              <a:ext uri="{FF2B5EF4-FFF2-40B4-BE49-F238E27FC236}">
                <a16:creationId xmlns:a16="http://schemas.microsoft.com/office/drawing/2014/main" id="{FE873D88-627A-4E40-BED4-6C6D6A37854D}"/>
              </a:ext>
            </a:extLst>
          </p:cNvPr>
          <p:cNvSpPr txBox="1"/>
          <p:nvPr/>
        </p:nvSpPr>
        <p:spPr>
          <a:xfrm>
            <a:off x="8124356" y="2531898"/>
            <a:ext cx="4190987" cy="543675"/>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rPr>
              <a:t>測試環境：</a:t>
            </a: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T</a:t>
            </a:r>
            <a:r>
              <a:rPr lang="en-US" sz="1600" b="1">
                <a:solidFill>
                  <a:schemeClr val="bg1"/>
                </a:solidFill>
                <a:latin typeface="Arial" panose="020B0604020202020204" pitchFamily="34" charset="0"/>
                <a:ea typeface="微軟正黑體" panose="020B0604030504040204" pitchFamily="34" charset="-120"/>
                <a:cs typeface="Arial" panose="020B0604020202020204" pitchFamily="34" charset="0"/>
              </a:rPr>
              <a:t>VS-951X </a:t>
            </a:r>
            <a:endPar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endParaRPr lang="en-US" sz="1333">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文字方塊 5">
            <a:extLst>
              <a:ext uri="{FF2B5EF4-FFF2-40B4-BE49-F238E27FC236}">
                <a16:creationId xmlns:a16="http://schemas.microsoft.com/office/drawing/2014/main" id="{6C2A85F9-A2AB-48B3-A830-E1EDC566734C}"/>
              </a:ext>
            </a:extLst>
          </p:cNvPr>
          <p:cNvSpPr txBox="1"/>
          <p:nvPr/>
        </p:nvSpPr>
        <p:spPr>
          <a:xfrm>
            <a:off x="645217" y="1887227"/>
            <a:ext cx="10366513" cy="420564"/>
          </a:xfrm>
          <a:prstGeom prst="rect">
            <a:avLst/>
          </a:prstGeom>
          <a:noFill/>
        </p:spPr>
        <p:txBody>
          <a:bodyPr wrap="square" rtlCol="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2133" b="1">
                <a:solidFill>
                  <a:schemeClr val="accent3">
                    <a:lumMod val="40000"/>
                    <a:lumOff val="60000"/>
                  </a:schemeClr>
                </a:solidFill>
                <a:latin typeface="Arial" panose="020B0604020202020204" pitchFamily="34" charset="0"/>
                <a:ea typeface="微軟正黑體"/>
                <a:cs typeface="Arial" panose="020B0604020202020204" pitchFamily="34" charset="0"/>
              </a:rPr>
              <a:t>使用 </a:t>
            </a:r>
            <a:r>
              <a:rPr lang="en-US" altLang="zh-TW" sz="2133" b="1">
                <a:solidFill>
                  <a:schemeClr val="accent3">
                    <a:lumMod val="40000"/>
                    <a:lumOff val="60000"/>
                  </a:schemeClr>
                </a:solidFill>
                <a:latin typeface="Arial" panose="020B0604020202020204" pitchFamily="34" charset="0"/>
                <a:ea typeface="微軟正黑體"/>
                <a:cs typeface="Arial" panose="020B0604020202020204" pitchFamily="34" charset="0"/>
              </a:rPr>
              <a:t>Samsung SSD 860 EVO </a:t>
            </a:r>
            <a:r>
              <a:rPr lang="zh-TW" altLang="en-US" sz="2133" b="1">
                <a:solidFill>
                  <a:schemeClr val="accent3">
                    <a:lumMod val="40000"/>
                    <a:lumOff val="60000"/>
                  </a:schemeClr>
                </a:solidFill>
                <a:latin typeface="Arial" panose="020B0604020202020204" pitchFamily="34" charset="0"/>
                <a:ea typeface="微軟正黑體"/>
                <a:cs typeface="Arial" panose="020B0604020202020204" pitchFamily="34" charset="0"/>
              </a:rPr>
              <a:t>驗證，運用 </a:t>
            </a:r>
            <a:r>
              <a:rPr lang="en-US" altLang="zh-TW" sz="2133" b="1">
                <a:solidFill>
                  <a:schemeClr val="accent3">
                    <a:lumMod val="40000"/>
                    <a:lumOff val="60000"/>
                  </a:schemeClr>
                </a:solidFill>
                <a:latin typeface="Arial" panose="020B0604020202020204" pitchFamily="34" charset="0"/>
                <a:ea typeface="微軟正黑體"/>
                <a:cs typeface="Arial" panose="020B0604020202020204" pitchFamily="34" charset="0"/>
              </a:rPr>
              <a:t>SED </a:t>
            </a:r>
            <a:r>
              <a:rPr lang="zh-TW" altLang="en-US" sz="2133" b="1">
                <a:solidFill>
                  <a:schemeClr val="accent3">
                    <a:lumMod val="40000"/>
                    <a:lumOff val="60000"/>
                  </a:schemeClr>
                </a:solidFill>
                <a:latin typeface="Arial" panose="020B0604020202020204" pitchFamily="34" charset="0"/>
                <a:ea typeface="微軟正黑體"/>
                <a:cs typeface="Arial" panose="020B0604020202020204" pitchFamily="34" charset="0"/>
              </a:rPr>
              <a:t>儲存池後大幅減少 </a:t>
            </a:r>
            <a:r>
              <a:rPr lang="en-US" altLang="zh-TW" sz="2133" b="1">
                <a:solidFill>
                  <a:schemeClr val="accent3">
                    <a:lumMod val="40000"/>
                    <a:lumOff val="60000"/>
                  </a:schemeClr>
                </a:solidFill>
                <a:latin typeface="Arial" panose="020B0604020202020204" pitchFamily="34" charset="0"/>
                <a:ea typeface="微軟正黑體"/>
                <a:cs typeface="Arial" panose="020B0604020202020204" pitchFamily="34" charset="0"/>
              </a:rPr>
              <a:t>CPU </a:t>
            </a:r>
            <a:r>
              <a:rPr lang="zh-TW" altLang="en-US" sz="2133" b="1">
                <a:solidFill>
                  <a:schemeClr val="accent3">
                    <a:lumMod val="40000"/>
                    <a:lumOff val="60000"/>
                  </a:schemeClr>
                </a:solidFill>
                <a:latin typeface="Arial" panose="020B0604020202020204" pitchFamily="34" charset="0"/>
                <a:ea typeface="微軟正黑體"/>
                <a:cs typeface="Arial" panose="020B0604020202020204" pitchFamily="34" charset="0"/>
              </a:rPr>
              <a:t>使用率！　</a:t>
            </a:r>
          </a:p>
        </p:txBody>
      </p:sp>
      <p:sp>
        <p:nvSpPr>
          <p:cNvPr id="7" name="箭號: 向右 6">
            <a:extLst>
              <a:ext uri="{FF2B5EF4-FFF2-40B4-BE49-F238E27FC236}">
                <a16:creationId xmlns:a16="http://schemas.microsoft.com/office/drawing/2014/main" id="{E2A05067-253F-4E73-9A10-BE0001D0294A}"/>
              </a:ext>
            </a:extLst>
          </p:cNvPr>
          <p:cNvSpPr/>
          <p:nvPr/>
        </p:nvSpPr>
        <p:spPr>
          <a:xfrm>
            <a:off x="3591003" y="5350368"/>
            <a:ext cx="1056117" cy="251355"/>
          </a:xfrm>
          <a:prstGeom prst="rightArrow">
            <a:avLst>
              <a:gd name="adj1" fmla="val 50000"/>
              <a:gd name="adj2" fmla="val 598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8" name="矩形 7">
            <a:extLst>
              <a:ext uri="{FF2B5EF4-FFF2-40B4-BE49-F238E27FC236}">
                <a16:creationId xmlns:a16="http://schemas.microsoft.com/office/drawing/2014/main" id="{B90684F7-D191-4795-9E6E-83D31DD515CF}"/>
              </a:ext>
            </a:extLst>
          </p:cNvPr>
          <p:cNvSpPr/>
          <p:nvPr/>
        </p:nvSpPr>
        <p:spPr>
          <a:xfrm>
            <a:off x="8124356" y="2840895"/>
            <a:ext cx="3979848" cy="1969771"/>
          </a:xfrm>
          <a:prstGeom prst="rect">
            <a:avLst/>
          </a:prstGeom>
        </p:spPr>
        <p:txBody>
          <a:bodyPr wrap="square"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118530" indent="-118530">
              <a:buClr>
                <a:schemeClr val="bg1"/>
              </a:buClr>
              <a:buFont typeface="Arial" panose="020B0604020202020204" pitchFamily="34" charset="0"/>
              <a:buChar char="•"/>
            </a:pPr>
            <a:r>
              <a:rPr lang="en-US" sz="1333">
                <a:solidFill>
                  <a:schemeClr val="bg1"/>
                </a:solidFill>
                <a:latin typeface="Arial" panose="020B0604020202020204" pitchFamily="34" charset="0"/>
                <a:ea typeface="微軟正黑體"/>
                <a:cs typeface="Arial" panose="020B0604020202020204" pitchFamily="34" charset="0"/>
              </a:rPr>
              <a:t>F/W: 4.4.1</a:t>
            </a:r>
          </a:p>
          <a:p>
            <a:pPr marL="118530" indent="-118530">
              <a:buClr>
                <a:schemeClr val="bg1"/>
              </a:buClr>
              <a:buFont typeface="Arial" panose="020B0604020202020204" pitchFamily="34" charset="0"/>
              <a:buChar char="•"/>
            </a:pPr>
            <a:r>
              <a:rPr lang="en-US" sz="1333">
                <a:solidFill>
                  <a:schemeClr val="bg1"/>
                </a:solidFill>
                <a:latin typeface="Arial" panose="020B0604020202020204" pitchFamily="34" charset="0"/>
                <a:ea typeface="微軟正黑體"/>
                <a:cs typeface="Arial" panose="020B0604020202020204" pitchFamily="34" charset="0"/>
              </a:rPr>
              <a:t>CPU: Intel(R) Celeron(R) CPU 3865U @ 1.80GHz (2 cores)</a:t>
            </a:r>
            <a:endParaRPr lang="en-US" sz="3200">
              <a:solidFill>
                <a:schemeClr val="bg1"/>
              </a:solidFill>
              <a:latin typeface="Arial" panose="020B0604020202020204" pitchFamily="34" charset="0"/>
              <a:cs typeface="Arial" panose="020B0604020202020204" pitchFamily="34" charset="0"/>
            </a:endParaRPr>
          </a:p>
          <a:p>
            <a:pPr marL="118530" indent="-118530">
              <a:buClr>
                <a:schemeClr val="bg1"/>
              </a:buClr>
              <a:buFont typeface="Arial" panose="020B0604020202020204" pitchFamily="34" charset="0"/>
              <a:buChar char="•"/>
            </a:pPr>
            <a:r>
              <a:rPr lang="en-US" sz="1333">
                <a:solidFill>
                  <a:schemeClr val="bg1"/>
                </a:solidFill>
                <a:latin typeface="Arial" panose="020B0604020202020204" pitchFamily="34" charset="0"/>
                <a:ea typeface="微軟正黑體"/>
                <a:cs typeface="Arial" panose="020B0604020202020204" pitchFamily="34" charset="0"/>
              </a:rPr>
              <a:t>Tested SSD: Samsung SSD 860 EVO 1TB *2 ; RAID 0</a:t>
            </a:r>
          </a:p>
          <a:p>
            <a:pPr marL="118530" indent="-118530">
              <a:buClr>
                <a:schemeClr val="bg1"/>
              </a:buClr>
              <a:buFont typeface="Arial" panose="020B0604020202020204" pitchFamily="34" charset="0"/>
              <a:buChar char="•"/>
            </a:pPr>
            <a:r>
              <a:rPr lang="en-US" sz="1333">
                <a:solidFill>
                  <a:schemeClr val="bg1"/>
                </a:solidFill>
                <a:latin typeface="Arial" panose="020B0604020202020204" pitchFamily="34" charset="0"/>
                <a:ea typeface="微軟正黑體"/>
                <a:cs typeface="Arial" panose="020B0604020202020204" pitchFamily="34" charset="0"/>
              </a:rPr>
              <a:t>RAM: 8 GB (4GB x 2) </a:t>
            </a:r>
          </a:p>
          <a:p>
            <a:pPr marL="118530" indent="-118530">
              <a:buClr>
                <a:schemeClr val="bg1"/>
              </a:buClr>
              <a:buFont typeface="Arial" panose="020B0604020202020204" pitchFamily="34" charset="0"/>
              <a:buChar char="•"/>
            </a:pPr>
            <a:r>
              <a:rPr lang="en-US" sz="1333">
                <a:solidFill>
                  <a:schemeClr val="bg1"/>
                </a:solidFill>
                <a:latin typeface="Arial" panose="020B0604020202020204" pitchFamily="34" charset="0"/>
                <a:ea typeface="微軟正黑體"/>
                <a:cs typeface="Arial" panose="020B0604020202020204" pitchFamily="34" charset="0"/>
              </a:rPr>
              <a:t>Thick volume; Block-based LUN</a:t>
            </a:r>
          </a:p>
          <a:p>
            <a:pPr marL="118530" indent="-118530">
              <a:buClr>
                <a:schemeClr val="bg1"/>
              </a:buClr>
              <a:buFont typeface="Arial" panose="020B0604020202020204" pitchFamily="34" charset="0"/>
              <a:buChar char="•"/>
            </a:pPr>
            <a:r>
              <a:rPr lang="en-US" sz="1333">
                <a:solidFill>
                  <a:schemeClr val="bg1"/>
                </a:solidFill>
                <a:latin typeface="Arial" panose="020B0604020202020204" pitchFamily="34" charset="0"/>
                <a:ea typeface="微軟正黑體"/>
                <a:cs typeface="Arial" panose="020B0604020202020204" pitchFamily="34" charset="0"/>
              </a:rPr>
              <a:t>10GbE NIC: On-board 10GbE</a:t>
            </a:r>
            <a:br>
              <a:rPr lang="en-US" sz="1333">
                <a:solidFill>
                  <a:schemeClr val="bg1"/>
                </a:solidFill>
                <a:latin typeface="Arial" panose="020B0604020202020204" pitchFamily="34" charset="0"/>
                <a:ea typeface="微軟正黑體"/>
                <a:cs typeface="Arial" panose="020B0604020202020204" pitchFamily="34" charset="0"/>
              </a:rPr>
            </a:br>
            <a:endParaRPr lang="en-US" sz="1333">
              <a:solidFill>
                <a:schemeClr val="bg1"/>
              </a:solidFill>
              <a:latin typeface="Arial" panose="020B0604020202020204" pitchFamily="34" charset="0"/>
              <a:ea typeface="微軟正黑體"/>
              <a:cs typeface="Arial" panose="020B0604020202020204" pitchFamily="34" charset="0"/>
            </a:endParaRPr>
          </a:p>
        </p:txBody>
      </p:sp>
      <p:sp>
        <p:nvSpPr>
          <p:cNvPr id="9" name="矩形 8">
            <a:extLst>
              <a:ext uri="{FF2B5EF4-FFF2-40B4-BE49-F238E27FC236}">
                <a16:creationId xmlns:a16="http://schemas.microsoft.com/office/drawing/2014/main" id="{66FEEB35-AC9A-4984-A7DB-80C11012BD85}"/>
              </a:ext>
            </a:extLst>
          </p:cNvPr>
          <p:cNvSpPr/>
          <p:nvPr/>
        </p:nvSpPr>
        <p:spPr>
          <a:xfrm>
            <a:off x="8124357" y="4430560"/>
            <a:ext cx="3410748" cy="2380139"/>
          </a:xfrm>
          <a:prstGeom prst="rect">
            <a:avLst/>
          </a:prstGeom>
        </p:spPr>
        <p:txBody>
          <a:bodyPr wrap="square"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br>
              <a:rPr lang="en-US" sz="1333">
                <a:solidFill>
                  <a:schemeClr val="bg1"/>
                </a:solidFill>
                <a:latin typeface="Arial" panose="020B0604020202020204" pitchFamily="34" charset="0"/>
                <a:ea typeface="微軟正黑體"/>
                <a:cs typeface="Arial" panose="020B0604020202020204" pitchFamily="34" charset="0"/>
              </a:rPr>
            </a:br>
            <a:r>
              <a:rPr lang="en-US" sz="1333" err="1">
                <a:solidFill>
                  <a:schemeClr val="bg1"/>
                </a:solidFill>
                <a:latin typeface="Arial" panose="020B0604020202020204" pitchFamily="34" charset="0"/>
                <a:ea typeface="微軟正黑體"/>
                <a:cs typeface="Arial" panose="020B0604020202020204" pitchFamily="34" charset="0"/>
              </a:rPr>
              <a:t>IOmeter</a:t>
            </a:r>
            <a:r>
              <a:rPr lang="en-US" sz="1333">
                <a:solidFill>
                  <a:schemeClr val="bg1"/>
                </a:solidFill>
                <a:latin typeface="Arial" panose="020B0604020202020204" pitchFamily="34" charset="0"/>
                <a:ea typeface="微軟正黑體"/>
                <a:cs typeface="Arial" panose="020B0604020202020204" pitchFamily="34" charset="0"/>
              </a:rPr>
              <a:t> Global Configuration: </a:t>
            </a:r>
            <a:br>
              <a:rPr lang="en-US" sz="1333">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sz="1333">
                <a:solidFill>
                  <a:schemeClr val="bg1"/>
                </a:solidFill>
                <a:latin typeface="Arial" panose="020B0604020202020204" pitchFamily="34" charset="0"/>
                <a:ea typeface="微軟正黑體"/>
                <a:cs typeface="Arial" panose="020B0604020202020204" pitchFamily="34" charset="0"/>
              </a:rPr>
              <a:t>Maximum Disk Size: 67108864(NAS RAM*4) / Ramp Up Time: 30 seconds / Run Time: 3 Minutes </a:t>
            </a:r>
            <a:br>
              <a:rPr lang="en-US" sz="1333">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sz="1333">
                <a:solidFill>
                  <a:schemeClr val="bg1"/>
                </a:solidFill>
                <a:latin typeface="Arial" panose="020B0604020202020204" pitchFamily="34" charset="0"/>
                <a:ea typeface="微軟正黑體"/>
                <a:cs typeface="Arial" panose="020B0604020202020204" pitchFamily="34" charset="0"/>
              </a:rPr>
              <a:t>Seq-Write/Read: 2-workers / 64-outstanding</a:t>
            </a:r>
            <a:br>
              <a:rPr lang="en-US" sz="1333">
                <a:solidFill>
                  <a:schemeClr val="bg1"/>
                </a:solidFill>
                <a:latin typeface="Arial" panose="020B0604020202020204" pitchFamily="34" charset="0"/>
                <a:ea typeface="微軟正黑體"/>
                <a:cs typeface="Arial" panose="020B0604020202020204" pitchFamily="34" charset="0"/>
              </a:rPr>
            </a:br>
            <a:endParaRPr lang="en-US" altLang="zh-TW" sz="1333">
              <a:solidFill>
                <a:schemeClr val="bg1"/>
              </a:solidFill>
              <a:latin typeface="Arial" panose="020B0604020202020204" pitchFamily="34" charset="0"/>
              <a:ea typeface="微軟正黑體"/>
              <a:cs typeface="Arial" panose="020B0604020202020204" pitchFamily="34" charset="0"/>
            </a:endParaRPr>
          </a:p>
          <a:p>
            <a:endParaRPr lang="en-US" altLang="zh-TW" sz="1333">
              <a:solidFill>
                <a:schemeClr val="bg1"/>
              </a:solidFill>
              <a:latin typeface="Arial" panose="020B0604020202020204" pitchFamily="34" charset="0"/>
              <a:ea typeface="微軟正黑體" panose="020B0604030504040204" pitchFamily="34" charset="-120"/>
              <a:cs typeface="Arial" panose="020B0604020202020204" pitchFamily="34" charset="0"/>
            </a:endParaRPr>
          </a:p>
          <a:p>
            <a:endParaRPr lang="en-US" sz="1333">
              <a:solidFill>
                <a:schemeClr val="bg1"/>
              </a:solidFill>
              <a:latin typeface="Arial" panose="020B0604020202020204" pitchFamily="34" charset="0"/>
              <a:ea typeface="微軟正黑體" panose="020B0604030504040204" pitchFamily="34" charset="-120"/>
              <a:cs typeface="Arial" panose="020B0604020202020204" pitchFamily="34" charset="0"/>
            </a:endParaRPr>
          </a:p>
          <a:p>
            <a:endParaRPr lang="en-US" sz="1333">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圓角 10">
            <a:extLst>
              <a:ext uri="{FF2B5EF4-FFF2-40B4-BE49-F238E27FC236}">
                <a16:creationId xmlns:a16="http://schemas.microsoft.com/office/drawing/2014/main" id="{BE1FC24D-B7AB-45D0-880A-C38E8EC7BF31}"/>
              </a:ext>
            </a:extLst>
          </p:cNvPr>
          <p:cNvSpPr/>
          <p:nvPr/>
        </p:nvSpPr>
        <p:spPr>
          <a:xfrm>
            <a:off x="2468581" y="5739146"/>
            <a:ext cx="5655775" cy="450218"/>
          </a:xfrm>
          <a:prstGeom prst="roundRect">
            <a:avLst>
              <a:gd name="adj" fmla="val 50000"/>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sp>
        <p:nvSpPr>
          <p:cNvPr id="12" name="矩形 11">
            <a:extLst>
              <a:ext uri="{FF2B5EF4-FFF2-40B4-BE49-F238E27FC236}">
                <a16:creationId xmlns:a16="http://schemas.microsoft.com/office/drawing/2014/main" id="{9A7E43BC-4261-4605-BDF9-54FCE7224B00}"/>
              </a:ext>
            </a:extLst>
          </p:cNvPr>
          <p:cNvSpPr/>
          <p:nvPr/>
        </p:nvSpPr>
        <p:spPr>
          <a:xfrm>
            <a:off x="2581271" y="5827582"/>
            <a:ext cx="5430396" cy="33855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600" b="1">
                <a:latin typeface="微軟正黑體" pitchFamily="34" charset="-120"/>
                <a:ea typeface="微軟正黑體" pitchFamily="34" charset="-120"/>
              </a:rPr>
              <a:t>整合硬體加密後的 </a:t>
            </a:r>
            <a:r>
              <a:rPr lang="en-US" altLang="zh-TW" sz="1600" b="1">
                <a:latin typeface="微軟正黑體" pitchFamily="34" charset="-120"/>
                <a:ea typeface="微軟正黑體" pitchFamily="34" charset="-120"/>
              </a:rPr>
              <a:t>QNAP NAS</a:t>
            </a:r>
            <a:r>
              <a:rPr lang="zh-TW" altLang="en-US" sz="1600" b="1">
                <a:latin typeface="微軟正黑體" pitchFamily="34" charset="-120"/>
                <a:ea typeface="微軟正黑體" pitchFamily="34" charset="-120"/>
              </a:rPr>
              <a:t>，</a:t>
            </a:r>
            <a:r>
              <a:rPr lang="en-US" altLang="zh-TW" sz="1600" b="1">
                <a:latin typeface="微軟正黑體" pitchFamily="34" charset="-120"/>
                <a:ea typeface="微軟正黑體" pitchFamily="34" charset="-120"/>
              </a:rPr>
              <a:t>CPU</a:t>
            </a:r>
            <a:r>
              <a:rPr lang="zh-TW" altLang="en-US" sz="1600" b="1">
                <a:latin typeface="微軟正黑體" pitchFamily="34" charset="-120"/>
                <a:ea typeface="微軟正黑體" pitchFamily="34" charset="-120"/>
              </a:rPr>
              <a:t>使用率降低一半</a:t>
            </a:r>
          </a:p>
        </p:txBody>
      </p:sp>
      <p:sp>
        <p:nvSpPr>
          <p:cNvPr id="5" name="標題 4">
            <a:extLst>
              <a:ext uri="{FF2B5EF4-FFF2-40B4-BE49-F238E27FC236}">
                <a16:creationId xmlns:a16="http://schemas.microsoft.com/office/drawing/2014/main" id="{CBECBF93-FB6C-468F-94DB-5AB7BA593FC0}"/>
              </a:ext>
            </a:extLst>
          </p:cNvPr>
          <p:cNvSpPr>
            <a:spLocks noGrp="1"/>
          </p:cNvSpPr>
          <p:nvPr>
            <p:ph type="title"/>
          </p:nvPr>
        </p:nvSpPr>
        <p:spPr>
          <a:xfrm>
            <a:off x="570673" y="365125"/>
            <a:ext cx="10515600" cy="1325563"/>
          </a:xfrm>
        </p:spPr>
        <p:txBody>
          <a:bodyPr/>
          <a:lstStyle/>
          <a:p>
            <a:r>
              <a:rPr lang="zh-TW" altLang="en-US"/>
              <a:t>比較 </a:t>
            </a:r>
            <a:r>
              <a:rPr lang="en-US" altLang="zh-TW"/>
              <a:t>:</a:t>
            </a:r>
            <a:r>
              <a:rPr lang="zh-TW" altLang="en-US"/>
              <a:t> </a:t>
            </a:r>
            <a:r>
              <a:rPr lang="en-US" altLang="zh-TW"/>
              <a:t>CPU </a:t>
            </a:r>
            <a:r>
              <a:rPr lang="zh-TW" altLang="en-US"/>
              <a:t>使用率</a:t>
            </a:r>
          </a:p>
        </p:txBody>
      </p:sp>
    </p:spTree>
    <p:extLst>
      <p:ext uri="{BB962C8B-B14F-4D97-AF65-F5344CB8AC3E}">
        <p14:creationId xmlns:p14="http://schemas.microsoft.com/office/powerpoint/2010/main" val="1153535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內容版面配置區 3">
            <a:extLst>
              <a:ext uri="{FF2B5EF4-FFF2-40B4-BE49-F238E27FC236}">
                <a16:creationId xmlns:a16="http://schemas.microsoft.com/office/drawing/2014/main" id="{1F49F4A5-45E3-47BA-9D64-E63F1E25D543}"/>
              </a:ext>
            </a:extLst>
          </p:cNvPr>
          <p:cNvGraphicFramePr>
            <a:graphicFrameLocks/>
          </p:cNvGraphicFramePr>
          <p:nvPr>
            <p:extLst>
              <p:ext uri="{D42A27DB-BD31-4B8C-83A1-F6EECF244321}">
                <p14:modId xmlns:p14="http://schemas.microsoft.com/office/powerpoint/2010/main" val="2160248443"/>
              </p:ext>
            </p:extLst>
          </p:nvPr>
        </p:nvGraphicFramePr>
        <p:xfrm>
          <a:off x="661025" y="2513695"/>
          <a:ext cx="6409154" cy="3367710"/>
        </p:xfrm>
        <a:graphic>
          <a:graphicData uri="http://schemas.openxmlformats.org/drawingml/2006/table">
            <a:tbl>
              <a:tblPr firstRow="1" bandRow="1">
                <a:effectLst>
                  <a:outerShdw blurRad="241300" dist="101600" dir="13500000" algn="br" rotWithShape="0">
                    <a:prstClr val="black">
                      <a:alpha val="27000"/>
                    </a:prstClr>
                  </a:outerShdw>
                </a:effectLst>
                <a:tableStyleId>{22838BEF-8BB2-4498-84A7-C5851F593DF1}</a:tableStyleId>
              </a:tblPr>
              <a:tblGrid>
                <a:gridCol w="1711344">
                  <a:extLst>
                    <a:ext uri="{9D8B030D-6E8A-4147-A177-3AD203B41FA5}">
                      <a16:colId xmlns:a16="http://schemas.microsoft.com/office/drawing/2014/main" val="20000"/>
                    </a:ext>
                  </a:extLst>
                </a:gridCol>
                <a:gridCol w="2460757">
                  <a:extLst>
                    <a:ext uri="{9D8B030D-6E8A-4147-A177-3AD203B41FA5}">
                      <a16:colId xmlns:a16="http://schemas.microsoft.com/office/drawing/2014/main" val="20002"/>
                    </a:ext>
                  </a:extLst>
                </a:gridCol>
                <a:gridCol w="2237053">
                  <a:extLst>
                    <a:ext uri="{9D8B030D-6E8A-4147-A177-3AD203B41FA5}">
                      <a16:colId xmlns:a16="http://schemas.microsoft.com/office/drawing/2014/main" val="20003"/>
                    </a:ext>
                  </a:extLst>
                </a:gridCol>
              </a:tblGrid>
              <a:tr h="562697">
                <a:tc>
                  <a:txBody>
                    <a:bodyPr/>
                    <a:lstStyle/>
                    <a:p>
                      <a:r>
                        <a:rPr lang="zh-TW" altLang="en-US" sz="1600" b="1">
                          <a:latin typeface="微軟正黑體" panose="020B0604030504040204" pitchFamily="34" charset="-120"/>
                          <a:ea typeface="微軟正黑體" panose="020B0604030504040204" pitchFamily="34" charset="-120"/>
                        </a:rPr>
                        <a:t>加密型態</a:t>
                      </a:r>
                    </a:p>
                  </a:txBody>
                  <a:tcPr marL="121920" marR="121920" marT="60960" marB="60960" anchor="ctr">
                    <a:lnL w="12700" cap="flat" cmpd="sng" algn="ctr">
                      <a:solidFill>
                        <a:srgbClr val="FF2E8C"/>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12700" cap="flat" cmpd="sng" algn="ctr">
                      <a:solidFill>
                        <a:srgbClr val="FF2E8C"/>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a:r>
                        <a:rPr lang="zh-TW" altLang="en-US" sz="1600" b="0">
                          <a:latin typeface="微軟正黑體" panose="020B0604030504040204" pitchFamily="34" charset="-120"/>
                          <a:ea typeface="微軟正黑體" panose="020B0604030504040204" pitchFamily="34" charset="-120"/>
                        </a:rPr>
                        <a:t>硬體加密</a:t>
                      </a:r>
                    </a:p>
                  </a:txBody>
                  <a:tcPr marL="121920" marR="121920" marT="60960" marB="60960" anchor="ctr">
                    <a:lnL w="9525" cap="flat" cmpd="sng" algn="ctr">
                      <a:solidFill>
                        <a:schemeClr val="bg1">
                          <a:lumMod val="9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rgbClr val="FF2E8C"/>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a:lnSpc>
                          <a:spcPct val="300000"/>
                        </a:lnSpc>
                      </a:pPr>
                      <a:r>
                        <a:rPr lang="zh-TW" altLang="en-US" sz="1600" b="0">
                          <a:latin typeface="微軟正黑體" panose="020B0604030504040204" pitchFamily="34" charset="-120"/>
                          <a:ea typeface="微軟正黑體" panose="020B0604030504040204" pitchFamily="34" charset="-120"/>
                        </a:rPr>
                        <a:t>未加密</a:t>
                      </a:r>
                    </a:p>
                  </a:txBody>
                  <a:tcPr marL="121920" marR="121920" marT="60960" marB="60960" anchor="ctr">
                    <a:lnL w="6350" cap="flat" cmpd="sng" algn="ctr">
                      <a:solidFill>
                        <a:schemeClr val="bg1">
                          <a:lumMod val="85000"/>
                        </a:schemeClr>
                      </a:solidFill>
                      <a:prstDash val="solid"/>
                      <a:round/>
                      <a:headEnd type="none" w="med" len="med"/>
                      <a:tailEnd type="none" w="med" len="med"/>
                    </a:lnL>
                    <a:lnR w="12700" cap="flat" cmpd="sng" algn="ctr">
                      <a:solidFill>
                        <a:srgbClr val="FF2E8C"/>
                      </a:solidFill>
                      <a:prstDash val="solid"/>
                      <a:round/>
                      <a:headEnd type="none" w="med" len="med"/>
                      <a:tailEnd type="none" w="med" len="med"/>
                    </a:lnR>
                    <a:lnT w="12700" cap="flat" cmpd="sng" algn="ctr">
                      <a:solidFill>
                        <a:srgbClr val="FF2E8C"/>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621848">
                <a:tc>
                  <a:txBody>
                    <a:bodyPr/>
                    <a:lstStyle/>
                    <a:p>
                      <a:r>
                        <a:rPr lang="zh-TW" altLang="en-US" sz="1600" b="1">
                          <a:latin typeface="微軟正黑體" panose="020B0604030504040204" pitchFamily="34" charset="-120"/>
                          <a:ea typeface="微軟正黑體" panose="020B0604030504040204" pitchFamily="34" charset="-120"/>
                        </a:rPr>
                        <a:t>加密層面</a:t>
                      </a:r>
                    </a:p>
                  </a:txBody>
                  <a:tcPr marL="121920" marR="121920" marT="60960" marB="60960" anchor="ctr">
                    <a:lnL w="12700" cap="flat" cmpd="sng" algn="ctr">
                      <a:solidFill>
                        <a:srgbClr val="FF2E8C"/>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6350" cap="flat" cmpd="sng" algn="ctr">
                      <a:solidFill>
                        <a:schemeClr val="bg1"/>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85000"/>
                      </a:schemeClr>
                    </a:solidFill>
                  </a:tcPr>
                </a:tc>
                <a:tc>
                  <a:txBody>
                    <a:bodyPr/>
                    <a:lstStyle/>
                    <a:p>
                      <a:pPr algn="ctr"/>
                      <a:r>
                        <a:rPr lang="zh-TW" altLang="en-US" sz="1600" b="0">
                          <a:latin typeface="微軟正黑體" panose="020B0604030504040204" pitchFamily="34" charset="-120"/>
                          <a:ea typeface="微軟正黑體" panose="020B0604030504040204" pitchFamily="34" charset="-120"/>
                        </a:rPr>
                        <a:t>儲存池加密</a:t>
                      </a:r>
                    </a:p>
                  </a:txBody>
                  <a:tcPr marL="121920" marR="121920" marT="60960" marB="60960" anchor="ctr">
                    <a:lnL w="9525" cap="flat" cmpd="sng" algn="ctr">
                      <a:solidFill>
                        <a:schemeClr val="bg1">
                          <a:lumMod val="9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vMerge="1">
                  <a:txBody>
                    <a:bodyPr/>
                    <a:lstStyle/>
                    <a:p>
                      <a:endParaRPr lang="zh-TW" altLang="en-US"/>
                    </a:p>
                  </a:txBody>
                  <a:tcPr/>
                </a:tc>
                <a:extLst>
                  <a:ext uri="{0D108BD9-81ED-4DB2-BD59-A6C34878D82A}">
                    <a16:rowId xmlns:a16="http://schemas.microsoft.com/office/drawing/2014/main" val="10001"/>
                  </a:ext>
                </a:extLst>
              </a:tr>
              <a:tr h="781889">
                <a:tc gridSpan="3">
                  <a:txBody>
                    <a:bodyPr/>
                    <a:lstStyle/>
                    <a:p>
                      <a:pPr algn="ctr"/>
                      <a:r>
                        <a:rPr lang="zh-TW" altLang="en-US" sz="2100" b="1">
                          <a:latin typeface="微軟正黑體"/>
                          <a:ea typeface="微軟正黑體"/>
                        </a:rPr>
                        <a:t>效能</a:t>
                      </a:r>
                      <a:r>
                        <a:rPr lang="en-US" altLang="zh-TW" sz="2100" b="1">
                          <a:latin typeface="微軟正黑體"/>
                          <a:ea typeface="微軟正黑體"/>
                        </a:rPr>
                        <a:t> </a:t>
                      </a:r>
                      <a:endParaRPr lang="en-US" altLang="zh-TW" sz="2100" b="1">
                        <a:latin typeface="微軟正黑體" panose="020B0604030504040204" pitchFamily="34" charset="-120"/>
                        <a:ea typeface="微軟正黑體" panose="020B0604030504040204" pitchFamily="34" charset="-120"/>
                      </a:endParaRPr>
                    </a:p>
                  </a:txBody>
                  <a:tcPr marL="121920" marR="121920" marT="60960" marB="60960" anchor="ctr">
                    <a:lnL w="12700" cap="flat" cmpd="sng" algn="ctr">
                      <a:solidFill>
                        <a:srgbClr val="FF2E8C"/>
                      </a:solidFill>
                      <a:prstDash val="solid"/>
                      <a:round/>
                      <a:headEnd type="none" w="med" len="med"/>
                      <a:tailEnd type="none" w="med" len="med"/>
                    </a:lnL>
                    <a:lnR w="12700" cap="flat" cmpd="sng" algn="ctr">
                      <a:solidFill>
                        <a:srgbClr val="FF2E8C"/>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2E8C"/>
                    </a:solidFill>
                  </a:tcPr>
                </a:tc>
                <a:tc hMerge="1">
                  <a:txBody>
                    <a:bodyPr/>
                    <a:lstStyle/>
                    <a:p>
                      <a:endParaRPr lang="zh-TW" altLang="en-US"/>
                    </a:p>
                  </a:txBody>
                  <a:tcPr>
                    <a:lnL w="28575" cap="flat" cmpd="sng" algn="ctr">
                      <a:solidFill>
                        <a:srgbClr val="07D9B2"/>
                      </a:solidFill>
                      <a:prstDash val="solid"/>
                      <a:round/>
                      <a:headEnd type="none" w="med" len="med"/>
                      <a:tailEnd type="none" w="med" len="med"/>
                    </a:lnL>
                    <a:lnT w="9525" cap="flat" cmpd="sng" algn="ctr">
                      <a:solidFill>
                        <a:schemeClr val="bg1">
                          <a:lumMod val="95000"/>
                        </a:schemeClr>
                      </a:solidFill>
                      <a:prstDash val="solid"/>
                      <a:round/>
                      <a:headEnd type="none" w="med" len="med"/>
                      <a:tailEnd type="none" w="med" len="med"/>
                    </a:lnT>
                  </a:tcPr>
                </a:tc>
                <a:tc hMerge="1">
                  <a:txBody>
                    <a:bodyPr/>
                    <a:lstStyle/>
                    <a:p>
                      <a:endParaRPr lang="zh-TW" altLang="en-US"/>
                    </a:p>
                  </a:txBody>
                  <a:tcPr/>
                </a:tc>
                <a:extLst>
                  <a:ext uri="{0D108BD9-81ED-4DB2-BD59-A6C34878D82A}">
                    <a16:rowId xmlns:a16="http://schemas.microsoft.com/office/drawing/2014/main" val="10002"/>
                  </a:ext>
                </a:extLst>
              </a:tr>
              <a:tr h="7075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b="1">
                          <a:latin typeface="微軟正黑體" panose="020B0604030504040204" pitchFamily="34" charset="-120"/>
                          <a:ea typeface="微軟正黑體" panose="020B0604030504040204" pitchFamily="34" charset="-120"/>
                        </a:rPr>
                        <a:t>連續寫入</a:t>
                      </a:r>
                    </a:p>
                  </a:txBody>
                  <a:tcPr marL="121920" marR="121920" marT="60960" marB="60960" anchor="ctr">
                    <a:lnL w="12700" cap="flat" cmpd="sng" algn="ctr">
                      <a:solidFill>
                        <a:srgbClr val="FF2E8C"/>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a:r>
                        <a:rPr lang="en-US" altLang="zh-TW" sz="1600">
                          <a:latin typeface="Arial" panose="020B0604020202020204" pitchFamily="34" charset="0"/>
                          <a:ea typeface="微軟正黑體"/>
                          <a:cs typeface="Arial" panose="020B0604020202020204" pitchFamily="34" charset="0"/>
                        </a:rPr>
                        <a:t>726 MB/S</a:t>
                      </a:r>
                      <a:endParaRPr lang="zh-TW" altLang="en-US" sz="1600">
                        <a:latin typeface="Arial" panose="020B0604020202020204" pitchFamily="34" charset="0"/>
                        <a:ea typeface="微軟正黑體"/>
                        <a:cs typeface="Arial" panose="020B0604020202020204" pitchFamily="34" charset="0"/>
                      </a:endParaRPr>
                    </a:p>
                  </a:txBody>
                  <a:tcPr marL="121920" marR="121920" marT="60960" marB="60960" anchor="ctr">
                    <a:lnL w="9525" cap="flat" cmpd="sng" algn="ctr">
                      <a:solidFill>
                        <a:schemeClr val="bg1">
                          <a:lumMod val="9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altLang="zh-TW" sz="1600">
                          <a:latin typeface="Arial" panose="020B0604020202020204" pitchFamily="34" charset="0"/>
                          <a:ea typeface="微軟正黑體"/>
                          <a:cs typeface="Arial" panose="020B0604020202020204" pitchFamily="34" charset="0"/>
                        </a:rPr>
                        <a:t>722 MB/S</a:t>
                      </a:r>
                      <a:endParaRPr lang="zh-TW" altLang="en-US" sz="1600">
                        <a:latin typeface="Arial" panose="020B0604020202020204" pitchFamily="34" charset="0"/>
                        <a:ea typeface="微軟正黑體"/>
                        <a:cs typeface="Arial" panose="020B0604020202020204" pitchFamily="34" charset="0"/>
                      </a:endParaRPr>
                    </a:p>
                  </a:txBody>
                  <a:tcPr marL="121920" marR="121920" marT="60960" marB="60960" anchor="ctr">
                    <a:lnL w="6350" cap="flat" cmpd="sng" algn="ctr">
                      <a:solidFill>
                        <a:schemeClr val="bg1">
                          <a:lumMod val="85000"/>
                        </a:schemeClr>
                      </a:solidFill>
                      <a:prstDash val="solid"/>
                      <a:round/>
                      <a:headEnd type="none" w="med" len="med"/>
                      <a:tailEnd type="none" w="med" len="med"/>
                    </a:lnL>
                    <a:lnR w="12700" cap="flat" cmpd="sng" algn="ctr">
                      <a:solidFill>
                        <a:srgbClr val="FF2E8C"/>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93736">
                <a:tc>
                  <a:txBody>
                    <a:bodyPr/>
                    <a:lstStyle/>
                    <a:p>
                      <a:r>
                        <a:rPr lang="zh-TW" altLang="en-US" sz="1600" b="1">
                          <a:latin typeface="微軟正黑體" panose="020B0604030504040204" pitchFamily="34" charset="-120"/>
                          <a:ea typeface="微軟正黑體" panose="020B0604030504040204" pitchFamily="34" charset="-120"/>
                        </a:rPr>
                        <a:t>連續讀取</a:t>
                      </a:r>
                    </a:p>
                  </a:txBody>
                  <a:tcPr marL="121920" marR="121920" marT="60960" marB="60960" anchor="ctr">
                    <a:lnL w="12700" cap="flat" cmpd="sng" algn="ctr">
                      <a:solidFill>
                        <a:srgbClr val="FF2E8C"/>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FF2E8C"/>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100" b="1">
                          <a:solidFill>
                            <a:srgbClr val="FF0000"/>
                          </a:solidFill>
                          <a:latin typeface="Arial" panose="020B0604020202020204" pitchFamily="34" charset="0"/>
                          <a:ea typeface="微軟正黑體"/>
                          <a:cs typeface="Arial" panose="020B0604020202020204" pitchFamily="34" charset="0"/>
                        </a:rPr>
                        <a:t>820 MB/S</a:t>
                      </a:r>
                      <a:endParaRPr lang="zh-TW" altLang="en-US" sz="2100" b="1">
                        <a:solidFill>
                          <a:srgbClr val="FF0000"/>
                        </a:solidFill>
                        <a:latin typeface="Arial" panose="020B0604020202020204" pitchFamily="34" charset="0"/>
                        <a:ea typeface="微軟正黑體"/>
                        <a:cs typeface="Arial" panose="020B0604020202020204" pitchFamily="34" charset="0"/>
                      </a:endParaRPr>
                    </a:p>
                  </a:txBody>
                  <a:tcPr marL="121920" marR="121920" marT="60960" marB="60960" anchor="ctr">
                    <a:lnL w="9525" cap="flat" cmpd="sng" algn="ctr">
                      <a:solidFill>
                        <a:schemeClr val="bg1">
                          <a:lumMod val="9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solidFill>
                        <a:srgbClr val="FF2E8C"/>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100" b="1">
                          <a:solidFill>
                            <a:srgbClr val="FF0000"/>
                          </a:solidFill>
                          <a:latin typeface="Arial" panose="020B0604020202020204" pitchFamily="34" charset="0"/>
                          <a:ea typeface="微軟正黑體"/>
                          <a:cs typeface="Arial" panose="020B0604020202020204" pitchFamily="34" charset="0"/>
                        </a:rPr>
                        <a:t>820 MB/S</a:t>
                      </a:r>
                      <a:endParaRPr lang="zh-TW" altLang="en-US" sz="2100" b="1">
                        <a:solidFill>
                          <a:srgbClr val="FF0000"/>
                        </a:solidFill>
                        <a:latin typeface="Arial" panose="020B0604020202020204" pitchFamily="34" charset="0"/>
                        <a:ea typeface="微軟正黑體" panose="020B0604030504040204" pitchFamily="34" charset="-120"/>
                        <a:cs typeface="Arial" panose="020B0604020202020204" pitchFamily="34" charset="0"/>
                      </a:endParaRPr>
                    </a:p>
                  </a:txBody>
                  <a:tcPr marL="121920" marR="121920" marT="60960" marB="60960" anchor="ctr">
                    <a:lnL w="6350" cap="flat" cmpd="sng" algn="ctr">
                      <a:solidFill>
                        <a:schemeClr val="bg1">
                          <a:lumMod val="85000"/>
                        </a:schemeClr>
                      </a:solidFill>
                      <a:prstDash val="solid"/>
                      <a:round/>
                      <a:headEnd type="none" w="med" len="med"/>
                      <a:tailEnd type="none" w="med" len="med"/>
                    </a:lnL>
                    <a:lnR w="12700" cap="flat" cmpd="sng" algn="ctr">
                      <a:solidFill>
                        <a:srgbClr val="FF2E8C"/>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solidFill>
                        <a:srgbClr val="FF2E8C"/>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4" name="矩形 3">
            <a:extLst>
              <a:ext uri="{FF2B5EF4-FFF2-40B4-BE49-F238E27FC236}">
                <a16:creationId xmlns:a16="http://schemas.microsoft.com/office/drawing/2014/main" id="{70671C99-8DA4-4F01-A1A1-DCC9140A1D6B}"/>
              </a:ext>
            </a:extLst>
          </p:cNvPr>
          <p:cNvSpPr/>
          <p:nvPr/>
        </p:nvSpPr>
        <p:spPr>
          <a:xfrm>
            <a:off x="543608" y="6160373"/>
            <a:ext cx="4953035" cy="1077218"/>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br>
              <a:rPr lang="en-US" sz="3200">
                <a:latin typeface="微軟正黑體" panose="020B0604030504040204" pitchFamily="34" charset="-120"/>
                <a:ea typeface="微軟正黑體" panose="020B0604030504040204" pitchFamily="34" charset="-120"/>
              </a:rPr>
            </a:br>
            <a:endParaRPr lang="zh-TW" altLang="en-US" sz="3200">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50B265F1-50AE-4B90-952E-21494F44EBEF}"/>
              </a:ext>
            </a:extLst>
          </p:cNvPr>
          <p:cNvSpPr txBox="1"/>
          <p:nvPr/>
        </p:nvSpPr>
        <p:spPr>
          <a:xfrm>
            <a:off x="543608" y="1888376"/>
            <a:ext cx="11241597" cy="420564"/>
          </a:xfrm>
          <a:prstGeom prst="rect">
            <a:avLst/>
          </a:prstGeom>
          <a:noFill/>
        </p:spPr>
        <p:txBody>
          <a:bodyPr wrap="square" rtlCol="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2133" b="1">
                <a:solidFill>
                  <a:schemeClr val="accent3">
                    <a:lumMod val="40000"/>
                    <a:lumOff val="60000"/>
                  </a:schemeClr>
                </a:solidFill>
                <a:latin typeface="Arial" panose="020B0604020202020204" pitchFamily="34" charset="0"/>
                <a:ea typeface="微軟正黑體"/>
                <a:cs typeface="Arial" panose="020B0604020202020204" pitchFamily="34" charset="0"/>
              </a:rPr>
              <a:t>使用 </a:t>
            </a:r>
            <a:r>
              <a:rPr lang="en-US" altLang="zh-TW" sz="2133" b="1">
                <a:solidFill>
                  <a:schemeClr val="accent3">
                    <a:lumMod val="40000"/>
                    <a:lumOff val="60000"/>
                  </a:schemeClr>
                </a:solidFill>
                <a:latin typeface="Arial" panose="020B0604020202020204" pitchFamily="34" charset="0"/>
                <a:ea typeface="微軟正黑體"/>
                <a:cs typeface="Arial" panose="020B0604020202020204" pitchFamily="34" charset="0"/>
              </a:rPr>
              <a:t>Samsung SSD 860 EVO </a:t>
            </a:r>
            <a:r>
              <a:rPr lang="zh-TW" altLang="en-US" sz="2133" b="1">
                <a:solidFill>
                  <a:schemeClr val="accent3">
                    <a:lumMod val="40000"/>
                    <a:lumOff val="60000"/>
                  </a:schemeClr>
                </a:solidFill>
                <a:latin typeface="Arial" panose="020B0604020202020204" pitchFamily="34" charset="0"/>
                <a:ea typeface="微軟正黑體"/>
                <a:cs typeface="Arial" panose="020B0604020202020204" pitchFamily="34" charset="0"/>
              </a:rPr>
              <a:t>驗證，</a:t>
            </a:r>
            <a:r>
              <a:rPr lang="en-US" altLang="zh-TW" sz="2133" b="1">
                <a:solidFill>
                  <a:schemeClr val="accent3">
                    <a:lumMod val="40000"/>
                    <a:lumOff val="60000"/>
                  </a:schemeClr>
                </a:solidFill>
                <a:latin typeface="Arial" panose="020B0604020202020204" pitchFamily="34" charset="0"/>
                <a:ea typeface="微軟正黑體"/>
                <a:cs typeface="Arial" panose="020B0604020202020204" pitchFamily="34" charset="0"/>
              </a:rPr>
              <a:t>NAS </a:t>
            </a:r>
            <a:r>
              <a:rPr lang="zh-TW" altLang="en-US" sz="2133" b="1">
                <a:solidFill>
                  <a:schemeClr val="accent3">
                    <a:lumMod val="40000"/>
                    <a:lumOff val="60000"/>
                  </a:schemeClr>
                </a:solidFill>
                <a:latin typeface="Arial" panose="020B0604020202020204" pitchFamily="34" charset="0"/>
                <a:ea typeface="微軟正黑體"/>
                <a:cs typeface="Arial" panose="020B0604020202020204" pitchFamily="34" charset="0"/>
              </a:rPr>
              <a:t>在運用 </a:t>
            </a:r>
            <a:r>
              <a:rPr lang="en-US" altLang="zh-TW" sz="2133" b="1">
                <a:solidFill>
                  <a:schemeClr val="accent3">
                    <a:lumMod val="40000"/>
                    <a:lumOff val="60000"/>
                  </a:schemeClr>
                </a:solidFill>
                <a:latin typeface="Arial" panose="020B0604020202020204" pitchFamily="34" charset="0"/>
                <a:ea typeface="微軟正黑體"/>
                <a:cs typeface="Arial" panose="020B0604020202020204" pitchFamily="34" charset="0"/>
              </a:rPr>
              <a:t>SED </a:t>
            </a:r>
            <a:r>
              <a:rPr lang="zh-TW" altLang="en-US" sz="2133" b="1">
                <a:solidFill>
                  <a:schemeClr val="accent3">
                    <a:lumMod val="40000"/>
                    <a:lumOff val="60000"/>
                  </a:schemeClr>
                </a:solidFill>
                <a:latin typeface="Arial" panose="020B0604020202020204" pitchFamily="34" charset="0"/>
                <a:ea typeface="微軟正黑體"/>
                <a:cs typeface="Arial" panose="020B0604020202020204" pitchFamily="34" charset="0"/>
              </a:rPr>
              <a:t>儲存池加密後讀寫效能幾乎維持不變</a:t>
            </a:r>
          </a:p>
        </p:txBody>
      </p:sp>
      <p:sp>
        <p:nvSpPr>
          <p:cNvPr id="7" name="文字方塊 6">
            <a:extLst>
              <a:ext uri="{FF2B5EF4-FFF2-40B4-BE49-F238E27FC236}">
                <a16:creationId xmlns:a16="http://schemas.microsoft.com/office/drawing/2014/main" id="{50E3F58E-12C4-4DA9-BF58-DC5F22B2BEC0}"/>
              </a:ext>
            </a:extLst>
          </p:cNvPr>
          <p:cNvSpPr txBox="1"/>
          <p:nvPr/>
        </p:nvSpPr>
        <p:spPr>
          <a:xfrm>
            <a:off x="7352825" y="2462698"/>
            <a:ext cx="4190987" cy="584775"/>
          </a:xfrm>
          <a:prstGeom prst="rect">
            <a:avLst/>
          </a:prstGeom>
          <a:noFill/>
        </p:spPr>
        <p:txBody>
          <a:bodyPr wrap="square" rtlCol="0">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600" b="1">
                <a:solidFill>
                  <a:schemeClr val="bg1"/>
                </a:solidFill>
                <a:latin typeface="微軟正黑體" panose="020B0604030504040204" pitchFamily="34" charset="-120"/>
                <a:ea typeface="微軟正黑體" panose="020B0604030504040204" pitchFamily="34" charset="-120"/>
              </a:rPr>
              <a:t>測試環境：</a:t>
            </a:r>
            <a:r>
              <a:rPr lang="en-US" altLang="zh-TW" sz="1600" b="1">
                <a:solidFill>
                  <a:schemeClr val="bg1"/>
                </a:solidFill>
                <a:latin typeface="微軟正黑體" panose="020B0604030504040204" pitchFamily="34" charset="-120"/>
                <a:ea typeface="微軟正黑體" panose="020B0604030504040204" pitchFamily="34" charset="-120"/>
              </a:rPr>
              <a:t>T</a:t>
            </a:r>
            <a:r>
              <a:rPr lang="en-US" sz="1600" b="1">
                <a:solidFill>
                  <a:schemeClr val="bg1"/>
                </a:solidFill>
                <a:latin typeface="微軟正黑體" panose="020B0604030504040204" pitchFamily="34" charset="-120"/>
                <a:ea typeface="微軟正黑體" panose="020B0604030504040204" pitchFamily="34" charset="-120"/>
              </a:rPr>
              <a:t>VS-951X </a:t>
            </a:r>
            <a:endParaRPr lang="en-US" altLang="zh-TW" sz="1600" b="1">
              <a:solidFill>
                <a:schemeClr val="bg1"/>
              </a:solidFill>
              <a:latin typeface="微軟正黑體" panose="020B0604030504040204" pitchFamily="34" charset="-120"/>
              <a:ea typeface="微軟正黑體" panose="020B0604030504040204" pitchFamily="34" charset="-120"/>
            </a:endParaRPr>
          </a:p>
          <a:p>
            <a:endParaRPr lang="en-US" sz="1600" b="1">
              <a:solidFill>
                <a:schemeClr val="bg1"/>
              </a:solidFill>
              <a:latin typeface="微軟正黑體" panose="020B0604030504040204" pitchFamily="34" charset="-120"/>
              <a:ea typeface="微軟正黑體" panose="020B0604030504040204" pitchFamily="34" charset="-120"/>
            </a:endParaRPr>
          </a:p>
        </p:txBody>
      </p:sp>
      <p:sp>
        <p:nvSpPr>
          <p:cNvPr id="8" name="矩形 7">
            <a:extLst>
              <a:ext uri="{FF2B5EF4-FFF2-40B4-BE49-F238E27FC236}">
                <a16:creationId xmlns:a16="http://schemas.microsoft.com/office/drawing/2014/main" id="{5EF027B0-A49E-479B-AE05-F6D7334AB6DE}"/>
              </a:ext>
            </a:extLst>
          </p:cNvPr>
          <p:cNvSpPr/>
          <p:nvPr/>
        </p:nvSpPr>
        <p:spPr>
          <a:xfrm>
            <a:off x="7393325" y="2845752"/>
            <a:ext cx="4391880" cy="1733295"/>
          </a:xfrm>
          <a:prstGeom prst="rect">
            <a:avLst/>
          </a:prstGeom>
        </p:spPr>
        <p:txBody>
          <a:bodyPr wrap="square"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118530" indent="-118530">
              <a:buClr>
                <a:schemeClr val="bg1"/>
              </a:buClr>
              <a:buFont typeface="Arial" panose="020B0604020202020204" pitchFamily="34" charset="0"/>
              <a:buChar char="•"/>
            </a:pPr>
            <a:r>
              <a:rPr lang="en-US" sz="1333">
                <a:solidFill>
                  <a:schemeClr val="bg1"/>
                </a:solidFill>
                <a:latin typeface="微軟正黑體"/>
                <a:ea typeface="微軟正黑體"/>
              </a:rPr>
              <a:t>F/W: 4.4.1</a:t>
            </a:r>
          </a:p>
          <a:p>
            <a:pPr marL="118530" indent="-118530">
              <a:buClr>
                <a:schemeClr val="bg1"/>
              </a:buClr>
              <a:buFont typeface="Arial" panose="020B0604020202020204" pitchFamily="34" charset="0"/>
              <a:buChar char="•"/>
            </a:pPr>
            <a:r>
              <a:rPr lang="en-US" sz="1333">
                <a:solidFill>
                  <a:schemeClr val="bg1"/>
                </a:solidFill>
                <a:latin typeface="微軟正黑體"/>
                <a:ea typeface="微軟正黑體"/>
              </a:rPr>
              <a:t>CPU: Intel(R) Celeron(R) CPU 3865U @ 1.80GHz (2 cores)</a:t>
            </a:r>
            <a:endParaRPr lang="en-US" sz="3200">
              <a:solidFill>
                <a:schemeClr val="bg1"/>
              </a:solidFill>
            </a:endParaRPr>
          </a:p>
          <a:p>
            <a:pPr marL="118530" indent="-118530">
              <a:buClr>
                <a:schemeClr val="bg1"/>
              </a:buClr>
              <a:buFont typeface="Arial" panose="020B0604020202020204" pitchFamily="34" charset="0"/>
              <a:buChar char="•"/>
            </a:pPr>
            <a:r>
              <a:rPr lang="en-US" sz="1333">
                <a:solidFill>
                  <a:schemeClr val="bg1"/>
                </a:solidFill>
                <a:latin typeface="微軟正黑體"/>
                <a:ea typeface="微軟正黑體"/>
              </a:rPr>
              <a:t>Tested SSD: Samsung SSD 860 EVO 1TB *2 ; RAID 0</a:t>
            </a:r>
          </a:p>
          <a:p>
            <a:pPr marL="118530" indent="-118530">
              <a:buClr>
                <a:schemeClr val="bg1"/>
              </a:buClr>
              <a:buFont typeface="Arial" panose="020B0604020202020204" pitchFamily="34" charset="0"/>
              <a:buChar char="•"/>
            </a:pPr>
            <a:r>
              <a:rPr lang="en-US" sz="1333">
                <a:solidFill>
                  <a:schemeClr val="bg1"/>
                </a:solidFill>
                <a:latin typeface="微軟正黑體"/>
                <a:ea typeface="微軟正黑體"/>
              </a:rPr>
              <a:t>RAM: 8 GB (4GB x 2) </a:t>
            </a:r>
          </a:p>
          <a:p>
            <a:pPr marL="118530" indent="-118530">
              <a:buClr>
                <a:schemeClr val="bg1"/>
              </a:buClr>
              <a:buFont typeface="Arial" panose="020B0604020202020204" pitchFamily="34" charset="0"/>
              <a:buChar char="•"/>
            </a:pPr>
            <a:r>
              <a:rPr lang="en-US" sz="1333">
                <a:solidFill>
                  <a:schemeClr val="bg1"/>
                </a:solidFill>
                <a:latin typeface="微軟正黑體"/>
                <a:ea typeface="微軟正黑體"/>
              </a:rPr>
              <a:t>Thick volume; Block-based LUN</a:t>
            </a:r>
          </a:p>
          <a:p>
            <a:pPr marL="118530" indent="-118530">
              <a:buClr>
                <a:schemeClr val="bg1"/>
              </a:buClr>
              <a:buFont typeface="Arial" panose="020B0604020202020204" pitchFamily="34" charset="0"/>
              <a:buChar char="•"/>
            </a:pPr>
            <a:r>
              <a:rPr lang="en-US" sz="1333">
                <a:solidFill>
                  <a:schemeClr val="bg1"/>
                </a:solidFill>
                <a:latin typeface="微軟正黑體"/>
                <a:ea typeface="微軟正黑體"/>
              </a:rPr>
              <a:t>10GbE NIC: On-board 10GbE</a:t>
            </a:r>
            <a:br>
              <a:rPr lang="en-US" sz="1333">
                <a:solidFill>
                  <a:schemeClr val="bg1"/>
                </a:solidFill>
                <a:latin typeface="微軟正黑體"/>
                <a:ea typeface="微軟正黑體"/>
              </a:rPr>
            </a:br>
            <a:endParaRPr lang="en-US" sz="1333">
              <a:solidFill>
                <a:schemeClr val="bg1"/>
              </a:solidFill>
              <a:latin typeface="微軟正黑體"/>
              <a:ea typeface="微軟正黑體"/>
            </a:endParaRPr>
          </a:p>
        </p:txBody>
      </p:sp>
      <p:sp>
        <p:nvSpPr>
          <p:cNvPr id="9" name="矩形 8">
            <a:extLst>
              <a:ext uri="{FF2B5EF4-FFF2-40B4-BE49-F238E27FC236}">
                <a16:creationId xmlns:a16="http://schemas.microsoft.com/office/drawing/2014/main" id="{2CA9DFF8-6741-464A-B81B-ECBDBAF2399F}"/>
              </a:ext>
            </a:extLst>
          </p:cNvPr>
          <p:cNvSpPr/>
          <p:nvPr/>
        </p:nvSpPr>
        <p:spPr>
          <a:xfrm>
            <a:off x="7435197" y="4436868"/>
            <a:ext cx="4095779" cy="2174955"/>
          </a:xfrm>
          <a:prstGeom prst="rect">
            <a:avLst/>
          </a:prstGeom>
        </p:spPr>
        <p:txBody>
          <a:bodyPr wrap="square"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br>
              <a:rPr lang="en-US" sz="1333">
                <a:solidFill>
                  <a:schemeClr val="bg1"/>
                </a:solidFill>
                <a:latin typeface="微軟正黑體"/>
                <a:ea typeface="微軟正黑體"/>
              </a:rPr>
            </a:br>
            <a:r>
              <a:rPr lang="en-US" sz="1333" err="1">
                <a:solidFill>
                  <a:schemeClr val="bg1"/>
                </a:solidFill>
                <a:latin typeface="微軟正黑體"/>
                <a:ea typeface="微軟正黑體"/>
              </a:rPr>
              <a:t>IOmeter</a:t>
            </a:r>
            <a:r>
              <a:rPr lang="en-US" sz="1333">
                <a:solidFill>
                  <a:schemeClr val="bg1"/>
                </a:solidFill>
                <a:latin typeface="微軟正黑體"/>
                <a:ea typeface="微軟正黑體"/>
              </a:rPr>
              <a:t> Global Configuration: </a:t>
            </a:r>
            <a:br>
              <a:rPr lang="en-US" sz="1333">
                <a:solidFill>
                  <a:schemeClr val="bg1"/>
                </a:solidFill>
                <a:latin typeface="微軟正黑體" panose="020B0604030504040204" pitchFamily="34" charset="-120"/>
                <a:ea typeface="微軟正黑體" panose="020B0604030504040204" pitchFamily="34" charset="-120"/>
              </a:rPr>
            </a:br>
            <a:r>
              <a:rPr lang="en-US" sz="1333">
                <a:solidFill>
                  <a:schemeClr val="bg1"/>
                </a:solidFill>
                <a:latin typeface="微軟正黑體"/>
                <a:ea typeface="微軟正黑體"/>
              </a:rPr>
              <a:t>Maximum Disk Size: 67108864(NAS RAM*4) / Ramp Up Time: 30 seconds / Run Time: 3 Minutes </a:t>
            </a:r>
            <a:br>
              <a:rPr lang="en-US" sz="1333">
                <a:solidFill>
                  <a:schemeClr val="bg1"/>
                </a:solidFill>
                <a:latin typeface="微軟正黑體" panose="020B0604030504040204" pitchFamily="34" charset="-120"/>
                <a:ea typeface="微軟正黑體" panose="020B0604030504040204" pitchFamily="34" charset="-120"/>
              </a:rPr>
            </a:br>
            <a:r>
              <a:rPr lang="en-US" sz="1333">
                <a:solidFill>
                  <a:schemeClr val="bg1"/>
                </a:solidFill>
                <a:latin typeface="微軟正黑體"/>
                <a:ea typeface="微軟正黑體"/>
              </a:rPr>
              <a:t>Seq-Write/Read: 2-workers / 64-outstanding</a:t>
            </a:r>
            <a:br>
              <a:rPr lang="en-US" sz="1333">
                <a:solidFill>
                  <a:schemeClr val="bg1"/>
                </a:solidFill>
                <a:latin typeface="微軟正黑體"/>
                <a:ea typeface="微軟正黑體"/>
              </a:rPr>
            </a:br>
            <a:endParaRPr lang="en-US" altLang="zh-TW" sz="1333">
              <a:solidFill>
                <a:schemeClr val="bg1"/>
              </a:solidFill>
              <a:latin typeface="微軟正黑體"/>
              <a:ea typeface="微軟正黑體"/>
            </a:endParaRPr>
          </a:p>
          <a:p>
            <a:endParaRPr lang="en-US" altLang="zh-TW" sz="1333">
              <a:solidFill>
                <a:schemeClr val="bg1"/>
              </a:solidFill>
              <a:latin typeface="微軟正黑體" panose="020B0604030504040204" pitchFamily="34" charset="-120"/>
              <a:ea typeface="微軟正黑體" panose="020B0604030504040204" pitchFamily="34" charset="-120"/>
            </a:endParaRPr>
          </a:p>
          <a:p>
            <a:endParaRPr lang="en-US" sz="1333">
              <a:solidFill>
                <a:schemeClr val="bg1"/>
              </a:solidFill>
              <a:latin typeface="微軟正黑體" panose="020B0604030504040204" pitchFamily="34" charset="-120"/>
              <a:ea typeface="微軟正黑體" panose="020B0604030504040204" pitchFamily="34" charset="-120"/>
            </a:endParaRPr>
          </a:p>
          <a:p>
            <a:endParaRPr lang="en-US" sz="1333">
              <a:solidFill>
                <a:schemeClr val="bg1"/>
              </a:solidFill>
              <a:latin typeface="微軟正黑體" panose="020B0604030504040204" pitchFamily="34" charset="-120"/>
              <a:ea typeface="微軟正黑體" panose="020B0604030504040204" pitchFamily="34" charset="-120"/>
            </a:endParaRPr>
          </a:p>
        </p:txBody>
      </p:sp>
      <p:sp>
        <p:nvSpPr>
          <p:cNvPr id="10" name="矩形: 圓角 9">
            <a:extLst>
              <a:ext uri="{FF2B5EF4-FFF2-40B4-BE49-F238E27FC236}">
                <a16:creationId xmlns:a16="http://schemas.microsoft.com/office/drawing/2014/main" id="{B6163944-2914-403F-B771-1EF1A6491115}"/>
              </a:ext>
            </a:extLst>
          </p:cNvPr>
          <p:cNvSpPr/>
          <p:nvPr/>
        </p:nvSpPr>
        <p:spPr>
          <a:xfrm>
            <a:off x="2281304" y="5727708"/>
            <a:ext cx="5220508" cy="374574"/>
          </a:xfrm>
          <a:prstGeom prst="roundRect">
            <a:avLst>
              <a:gd name="adj" fmla="val 50000"/>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p>
        </p:txBody>
      </p:sp>
      <p:sp>
        <p:nvSpPr>
          <p:cNvPr id="11" name="矩形 10">
            <a:extLst>
              <a:ext uri="{FF2B5EF4-FFF2-40B4-BE49-F238E27FC236}">
                <a16:creationId xmlns:a16="http://schemas.microsoft.com/office/drawing/2014/main" id="{0176D4BD-2F27-4A83-B30C-8A8A820176CB}"/>
              </a:ext>
            </a:extLst>
          </p:cNvPr>
          <p:cNvSpPr/>
          <p:nvPr/>
        </p:nvSpPr>
        <p:spPr>
          <a:xfrm>
            <a:off x="2685018" y="5745718"/>
            <a:ext cx="4597311" cy="33855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600" b="1">
                <a:solidFill>
                  <a:schemeClr val="tx1">
                    <a:lumMod val="85000"/>
                    <a:lumOff val="15000"/>
                  </a:schemeClr>
                </a:solidFill>
                <a:latin typeface="微軟正黑體" pitchFamily="34" charset="-120"/>
                <a:ea typeface="微軟正黑體" pitchFamily="34" charset="-120"/>
              </a:rPr>
              <a:t>整合硬體加密後的 </a:t>
            </a:r>
            <a:r>
              <a:rPr lang="en-US" altLang="zh-TW" sz="1600" b="1">
                <a:solidFill>
                  <a:schemeClr val="tx1">
                    <a:lumMod val="85000"/>
                    <a:lumOff val="15000"/>
                  </a:schemeClr>
                </a:solidFill>
                <a:latin typeface="微軟正黑體" pitchFamily="34" charset="-120"/>
                <a:ea typeface="微軟正黑體" pitchFamily="34" charset="-120"/>
              </a:rPr>
              <a:t>QNAP NAS</a:t>
            </a:r>
            <a:r>
              <a:rPr lang="zh-TW" altLang="en-US" sz="1600" b="1">
                <a:solidFill>
                  <a:schemeClr val="tx1">
                    <a:lumMod val="85000"/>
                    <a:lumOff val="15000"/>
                  </a:schemeClr>
                </a:solidFill>
                <a:latin typeface="微軟正黑體" pitchFamily="34" charset="-120"/>
                <a:ea typeface="微軟正黑體" pitchFamily="34" charset="-120"/>
              </a:rPr>
              <a:t>，效能幾乎不變</a:t>
            </a:r>
          </a:p>
        </p:txBody>
      </p:sp>
      <p:sp>
        <p:nvSpPr>
          <p:cNvPr id="5" name="標題 4">
            <a:extLst>
              <a:ext uri="{FF2B5EF4-FFF2-40B4-BE49-F238E27FC236}">
                <a16:creationId xmlns:a16="http://schemas.microsoft.com/office/drawing/2014/main" id="{E56A5998-C065-4E1F-9F93-22DED5566541}"/>
              </a:ext>
            </a:extLst>
          </p:cNvPr>
          <p:cNvSpPr>
            <a:spLocks noGrp="1"/>
          </p:cNvSpPr>
          <p:nvPr>
            <p:ph type="title"/>
          </p:nvPr>
        </p:nvSpPr>
        <p:spPr>
          <a:xfrm>
            <a:off x="617669" y="365125"/>
            <a:ext cx="10515600" cy="1325563"/>
          </a:xfrm>
        </p:spPr>
        <p:txBody>
          <a:bodyPr/>
          <a:lstStyle/>
          <a:p>
            <a:r>
              <a:rPr lang="zh-TW" altLang="en-US"/>
              <a:t>比較：效能</a:t>
            </a:r>
          </a:p>
        </p:txBody>
      </p:sp>
    </p:spTree>
    <p:extLst>
      <p:ext uri="{BB962C8B-B14F-4D97-AF65-F5344CB8AC3E}">
        <p14:creationId xmlns:p14="http://schemas.microsoft.com/office/powerpoint/2010/main" val="506142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DCBF484D-09DF-4C1F-8884-48682219E5D8}"/>
              </a:ext>
            </a:extLst>
          </p:cNvPr>
          <p:cNvSpPr>
            <a:spLocks noGrp="1"/>
          </p:cNvSpPr>
          <p:nvPr>
            <p:ph type="title"/>
          </p:nvPr>
        </p:nvSpPr>
        <p:spPr>
          <a:xfrm>
            <a:off x="831850" y="2276408"/>
            <a:ext cx="10515600" cy="2852737"/>
          </a:xfrm>
        </p:spPr>
        <p:txBody>
          <a:bodyPr/>
          <a:lstStyle/>
          <a:p>
            <a:r>
              <a:rPr lang="en-US" altLang="zh-TW" err="1"/>
              <a:t>Qtier</a:t>
            </a:r>
            <a:r>
              <a:rPr lang="en-US" altLang="zh-TW"/>
              <a:t> SSD </a:t>
            </a:r>
            <a:br>
              <a:rPr lang="en-US" altLang="zh-TW"/>
            </a:br>
            <a:r>
              <a:rPr lang="zh-TW" altLang="en-US"/>
              <a:t>分層升級需求</a:t>
            </a:r>
          </a:p>
        </p:txBody>
      </p:sp>
      <p:sp>
        <p:nvSpPr>
          <p:cNvPr id="5" name="文字版面配置區 4">
            <a:extLst>
              <a:ext uri="{FF2B5EF4-FFF2-40B4-BE49-F238E27FC236}">
                <a16:creationId xmlns:a16="http://schemas.microsoft.com/office/drawing/2014/main" id="{D82B92BB-E9BE-4CD9-831A-CE4671425680}"/>
              </a:ext>
            </a:extLst>
          </p:cNvPr>
          <p:cNvSpPr>
            <a:spLocks noGrp="1"/>
          </p:cNvSpPr>
          <p:nvPr>
            <p:ph type="body" idx="1"/>
          </p:nvPr>
        </p:nvSpPr>
        <p:spPr>
          <a:xfrm>
            <a:off x="831850" y="5156133"/>
            <a:ext cx="10515600" cy="1500187"/>
          </a:xfrm>
        </p:spPr>
        <p:txBody>
          <a:bodyPr/>
          <a:lstStyle/>
          <a:p>
            <a:r>
              <a:rPr lang="en-US" altLang="zh-TW" err="1">
                <a:solidFill>
                  <a:schemeClr val="accent3">
                    <a:lumMod val="60000"/>
                    <a:lumOff val="40000"/>
                  </a:schemeClr>
                </a:solidFill>
              </a:rPr>
              <a:t>Qtier</a:t>
            </a:r>
            <a:r>
              <a:rPr lang="en-US" altLang="zh-TW">
                <a:solidFill>
                  <a:schemeClr val="accent3">
                    <a:lumMod val="60000"/>
                    <a:lumOff val="40000"/>
                  </a:schemeClr>
                </a:solidFill>
              </a:rPr>
              <a:t> SSD </a:t>
            </a:r>
            <a:r>
              <a:rPr lang="zh-TW" altLang="en-US">
                <a:solidFill>
                  <a:schemeClr val="accent3">
                    <a:lumMod val="60000"/>
                    <a:lumOff val="40000"/>
                  </a:schemeClr>
                </a:solidFill>
              </a:rPr>
              <a:t>層替換需求</a:t>
            </a:r>
          </a:p>
          <a:p>
            <a:endParaRPr lang="zh-TW" altLang="en-US">
              <a:solidFill>
                <a:schemeClr val="accent3">
                  <a:lumMod val="60000"/>
                  <a:lumOff val="40000"/>
                </a:schemeClr>
              </a:solidFill>
            </a:endParaRPr>
          </a:p>
        </p:txBody>
      </p:sp>
      <p:pic>
        <p:nvPicPr>
          <p:cNvPr id="3" name="圖片 2" descr="一張含有 桌, 室內 的圖片&#10;&#10;描述是以高可信度產生">
            <a:extLst>
              <a:ext uri="{FF2B5EF4-FFF2-40B4-BE49-F238E27FC236}">
                <a16:creationId xmlns:a16="http://schemas.microsoft.com/office/drawing/2014/main" id="{E45720FA-644D-4517-B5F4-5AD458EFD4A6}"/>
              </a:ext>
            </a:extLst>
          </p:cNvPr>
          <p:cNvPicPr>
            <a:picLocks noChangeAspect="1"/>
          </p:cNvPicPr>
          <p:nvPr/>
        </p:nvPicPr>
        <p:blipFill>
          <a:blip r:embed="rId2"/>
          <a:stretch>
            <a:fillRect/>
          </a:stretch>
        </p:blipFill>
        <p:spPr>
          <a:xfrm>
            <a:off x="5940489" y="607956"/>
            <a:ext cx="6251511" cy="6251511"/>
          </a:xfrm>
          <a:prstGeom prst="rect">
            <a:avLst/>
          </a:prstGeom>
        </p:spPr>
      </p:pic>
    </p:spTree>
    <p:extLst>
      <p:ext uri="{BB962C8B-B14F-4D97-AF65-F5344CB8AC3E}">
        <p14:creationId xmlns:p14="http://schemas.microsoft.com/office/powerpoint/2010/main" val="2011119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D8ECAF38-760A-4612-AC62-54F4C6BDFFFB}"/>
              </a:ext>
            </a:extLst>
          </p:cNvPr>
          <p:cNvSpPr txBox="1"/>
          <p:nvPr/>
        </p:nvSpPr>
        <p:spPr>
          <a:xfrm>
            <a:off x="1123273" y="1922002"/>
            <a:ext cx="5648485" cy="938719"/>
          </a:xfrm>
          <a:prstGeom prst="rect">
            <a:avLst/>
          </a:prstGeom>
          <a:noFill/>
        </p:spPr>
        <p:txBody>
          <a:bodyPr wrap="square" rtlCol="0" anchor="ctr">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6855" indent="-236855">
              <a:lnSpc>
                <a:spcPts val="2933"/>
              </a:lnSpc>
              <a:spcBef>
                <a:spcPts val="800"/>
              </a:spcBef>
              <a:buFont typeface="Arial" panose="020B0604020202020204" pitchFamily="34" charset="0"/>
              <a:buChar char="•"/>
            </a:pPr>
            <a:r>
              <a:rPr lang="en-US" altLang="zh-TW" sz="2800">
                <a:solidFill>
                  <a:schemeClr val="accent3">
                    <a:lumMod val="60000"/>
                    <a:lumOff val="40000"/>
                  </a:schemeClr>
                </a:solidFill>
                <a:latin typeface="微軟正黑體"/>
                <a:ea typeface="微軟正黑體"/>
                <a:cs typeface="Arial"/>
              </a:rPr>
              <a:t>HBS</a:t>
            </a:r>
            <a:r>
              <a:rPr lang="zh-TW" altLang="en-US" sz="2800">
                <a:solidFill>
                  <a:schemeClr val="accent3">
                    <a:lumMod val="60000"/>
                    <a:lumOff val="40000"/>
                  </a:schemeClr>
                </a:solidFill>
                <a:latin typeface="微軟正黑體"/>
                <a:ea typeface="微軟正黑體"/>
                <a:cs typeface="Arial"/>
              </a:rPr>
              <a:t> </a:t>
            </a:r>
            <a:r>
              <a:rPr lang="en-US" altLang="zh-TW" sz="2800">
                <a:solidFill>
                  <a:schemeClr val="accent3">
                    <a:lumMod val="60000"/>
                    <a:lumOff val="40000"/>
                  </a:schemeClr>
                </a:solidFill>
                <a:latin typeface="微軟正黑體"/>
                <a:ea typeface="微軟正黑體"/>
                <a:cs typeface="Arial"/>
              </a:rPr>
              <a:t>3</a:t>
            </a:r>
            <a:endParaRPr lang="en-US" altLang="zh-TW" sz="2800">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236855" indent="-236855">
              <a:lnSpc>
                <a:spcPts val="2933"/>
              </a:lnSpc>
              <a:spcBef>
                <a:spcPts val="800"/>
              </a:spcBef>
              <a:buFont typeface="Arial" panose="020B0604020202020204" pitchFamily="34" charset="0"/>
              <a:buChar char="•"/>
            </a:pPr>
            <a:r>
              <a:rPr lang="en-US" sz="2800">
                <a:solidFill>
                  <a:schemeClr val="accent3">
                    <a:lumMod val="60000"/>
                    <a:lumOff val="40000"/>
                  </a:schemeClr>
                </a:solidFill>
                <a:latin typeface="微軟正黑體"/>
                <a:ea typeface="微軟正黑體"/>
                <a:cs typeface="Arial"/>
              </a:rPr>
              <a:t>iSCSI &amp; </a:t>
            </a:r>
            <a:r>
              <a:rPr lang="en-US" sz="2800" err="1">
                <a:solidFill>
                  <a:schemeClr val="accent3">
                    <a:lumMod val="60000"/>
                    <a:lumOff val="40000"/>
                  </a:schemeClr>
                </a:solidFill>
                <a:latin typeface="微軟正黑體"/>
                <a:ea typeface="微軟正黑體"/>
                <a:cs typeface="Arial"/>
              </a:rPr>
              <a:t>Fibre</a:t>
            </a:r>
            <a:r>
              <a:rPr lang="en-US" sz="2800">
                <a:solidFill>
                  <a:schemeClr val="accent3">
                    <a:lumMod val="60000"/>
                    <a:lumOff val="40000"/>
                  </a:schemeClr>
                </a:solidFill>
                <a:latin typeface="微軟正黑體"/>
                <a:ea typeface="微軟正黑體"/>
                <a:cs typeface="Arial"/>
              </a:rPr>
              <a:t> Channel</a:t>
            </a:r>
            <a:endParaRPr lang="en-US" altLang="zh-TW" sz="2800">
              <a:solidFill>
                <a:schemeClr val="accent3">
                  <a:lumMod val="60000"/>
                  <a:lumOff val="40000"/>
                </a:schemeClr>
              </a:solidFill>
              <a:latin typeface="微軟正黑體"/>
              <a:ea typeface="微軟正黑體"/>
              <a:cs typeface="Arial"/>
            </a:endParaRPr>
          </a:p>
        </p:txBody>
      </p:sp>
      <p:sp>
        <p:nvSpPr>
          <p:cNvPr id="2" name="標題 1">
            <a:extLst>
              <a:ext uri="{FF2B5EF4-FFF2-40B4-BE49-F238E27FC236}">
                <a16:creationId xmlns:a16="http://schemas.microsoft.com/office/drawing/2014/main" id="{481E45AC-1996-4D39-9E69-3A3D034737C8}"/>
              </a:ext>
            </a:extLst>
          </p:cNvPr>
          <p:cNvSpPr>
            <a:spLocks noGrp="1"/>
          </p:cNvSpPr>
          <p:nvPr>
            <p:ph type="title" idx="4294967295"/>
          </p:nvPr>
        </p:nvSpPr>
        <p:spPr>
          <a:xfrm>
            <a:off x="1123273" y="736624"/>
            <a:ext cx="10515600" cy="1103312"/>
          </a:xfrm>
        </p:spPr>
        <p:txBody>
          <a:bodyPr>
            <a:normAutofit/>
          </a:bodyPr>
          <a:lstStyle/>
          <a:p>
            <a:r>
              <a:rPr lang="en-US" altLang="zh-TW" sz="6000">
                <a:cs typeface="Arial" panose="020B0604020202020204" pitchFamily="34" charset="0"/>
              </a:rPr>
              <a:t>QTS</a:t>
            </a:r>
            <a:r>
              <a:rPr lang="zh-TW" altLang="en-US" sz="6000">
                <a:cs typeface="Arial" panose="020B0604020202020204" pitchFamily="34" charset="0"/>
              </a:rPr>
              <a:t> 儲存與備份再升級！</a:t>
            </a:r>
            <a:endParaRPr lang="zh-TW" altLang="en-US" sz="6000"/>
          </a:p>
        </p:txBody>
      </p:sp>
      <p:sp>
        <p:nvSpPr>
          <p:cNvPr id="5" name="文字方塊 4">
            <a:extLst>
              <a:ext uri="{FF2B5EF4-FFF2-40B4-BE49-F238E27FC236}">
                <a16:creationId xmlns:a16="http://schemas.microsoft.com/office/drawing/2014/main" id="{F1474F5D-8458-4909-9C75-4602C21894C3}"/>
              </a:ext>
            </a:extLst>
          </p:cNvPr>
          <p:cNvSpPr txBox="1"/>
          <p:nvPr/>
        </p:nvSpPr>
        <p:spPr>
          <a:xfrm>
            <a:off x="6491683" y="1922001"/>
            <a:ext cx="5648485" cy="938719"/>
          </a:xfrm>
          <a:prstGeom prst="rect">
            <a:avLst/>
          </a:prstGeom>
          <a:noFill/>
        </p:spPr>
        <p:txBody>
          <a:bodyPr wrap="square" rtlCol="0" anchor="ctr">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6855" indent="-236855">
              <a:lnSpc>
                <a:spcPts val="2933"/>
              </a:lnSpc>
              <a:spcBef>
                <a:spcPts val="800"/>
              </a:spcBef>
              <a:buFont typeface="Arial" panose="020B0604020202020204" pitchFamily="34" charset="0"/>
              <a:buChar char="•"/>
            </a:pPr>
            <a:r>
              <a:rPr lang="en-US" altLang="zh-TW" sz="2800">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rPr>
              <a:t>SED</a:t>
            </a:r>
            <a:endParaRPr lang="en-US" sz="2000">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236855" indent="-236855">
              <a:lnSpc>
                <a:spcPts val="2933"/>
              </a:lnSpc>
              <a:spcBef>
                <a:spcPts val="800"/>
              </a:spcBef>
              <a:buFont typeface="Arial" panose="020B0604020202020204" pitchFamily="34" charset="0"/>
              <a:buChar char="•"/>
            </a:pPr>
            <a:r>
              <a:rPr lang="en-US" altLang="zh-TW" sz="2800" err="1">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rPr>
              <a:t>Qtier</a:t>
            </a:r>
            <a:endParaRPr lang="en-US" altLang="zh-TW" sz="2800">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435750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7307C8C1-2039-42D7-9153-1A0E496868C9}"/>
              </a:ext>
            </a:extLst>
          </p:cNvPr>
          <p:cNvPicPr>
            <a:picLocks noChangeAspect="1"/>
          </p:cNvPicPr>
          <p:nvPr/>
        </p:nvPicPr>
        <p:blipFill>
          <a:blip r:embed="rId2"/>
          <a:stretch>
            <a:fillRect/>
          </a:stretch>
        </p:blipFill>
        <p:spPr>
          <a:xfrm flipH="1">
            <a:off x="9091286" y="4366940"/>
            <a:ext cx="4731288" cy="2194201"/>
          </a:xfrm>
          <a:prstGeom prst="rect">
            <a:avLst/>
          </a:prstGeom>
        </p:spPr>
      </p:pic>
      <p:pic>
        <p:nvPicPr>
          <p:cNvPr id="11" name="圖片 10">
            <a:extLst>
              <a:ext uri="{FF2B5EF4-FFF2-40B4-BE49-F238E27FC236}">
                <a16:creationId xmlns:a16="http://schemas.microsoft.com/office/drawing/2014/main" id="{150E7499-935F-4350-B39E-88370034636C}"/>
              </a:ext>
            </a:extLst>
          </p:cNvPr>
          <p:cNvPicPr>
            <a:picLocks noChangeAspect="1"/>
          </p:cNvPicPr>
          <p:nvPr/>
        </p:nvPicPr>
        <p:blipFill>
          <a:blip r:embed="rId2"/>
          <a:stretch>
            <a:fillRect/>
          </a:stretch>
        </p:blipFill>
        <p:spPr>
          <a:xfrm>
            <a:off x="3727634" y="4476418"/>
            <a:ext cx="5133807" cy="2234861"/>
          </a:xfrm>
          <a:prstGeom prst="rect">
            <a:avLst/>
          </a:prstGeom>
        </p:spPr>
      </p:pic>
      <p:pic>
        <p:nvPicPr>
          <p:cNvPr id="14" name="Shape 149" descr="1_Qtier-01-01.png">
            <a:extLst>
              <a:ext uri="{FF2B5EF4-FFF2-40B4-BE49-F238E27FC236}">
                <a16:creationId xmlns:a16="http://schemas.microsoft.com/office/drawing/2014/main" id="{ACC936EC-BDE0-4BEE-B6A6-23BE39971921}"/>
              </a:ext>
            </a:extLst>
          </p:cNvPr>
          <p:cNvPicPr preferRelativeResize="0"/>
          <p:nvPr/>
        </p:nvPicPr>
        <p:blipFill rotWithShape="1">
          <a:blip r:embed="rId3" cstate="print">
            <a:alphaModFix/>
            <a:extLst>
              <a:ext uri="{28A0092B-C50C-407E-A947-70E740481C1C}">
                <a14:useLocalDpi xmlns:a14="http://schemas.microsoft.com/office/drawing/2010/main"/>
              </a:ext>
            </a:extLst>
          </a:blip>
          <a:srcRect t="3513" b="3523"/>
          <a:stretch/>
        </p:blipFill>
        <p:spPr>
          <a:xfrm>
            <a:off x="4814589" y="1100695"/>
            <a:ext cx="7541323" cy="5037346"/>
          </a:xfrm>
          <a:prstGeom prst="rect">
            <a:avLst/>
          </a:prstGeom>
          <a:noFill/>
          <a:ln>
            <a:noFill/>
          </a:ln>
        </p:spPr>
      </p:pic>
      <p:grpSp>
        <p:nvGrpSpPr>
          <p:cNvPr id="2" name="群組 1">
            <a:extLst>
              <a:ext uri="{FF2B5EF4-FFF2-40B4-BE49-F238E27FC236}">
                <a16:creationId xmlns:a16="http://schemas.microsoft.com/office/drawing/2014/main" id="{E4A6D65D-02B3-4155-8575-61550B356F89}"/>
              </a:ext>
            </a:extLst>
          </p:cNvPr>
          <p:cNvGrpSpPr/>
          <p:nvPr/>
        </p:nvGrpSpPr>
        <p:grpSpPr>
          <a:xfrm>
            <a:off x="5254880" y="1495984"/>
            <a:ext cx="1833589" cy="798333"/>
            <a:chOff x="5254880" y="1495984"/>
            <a:chExt cx="1833589" cy="798333"/>
          </a:xfrm>
        </p:grpSpPr>
        <p:sp>
          <p:nvSpPr>
            <p:cNvPr id="15" name="Shape 150">
              <a:extLst>
                <a:ext uri="{FF2B5EF4-FFF2-40B4-BE49-F238E27FC236}">
                  <a16:creationId xmlns:a16="http://schemas.microsoft.com/office/drawing/2014/main" id="{3989146F-A449-43AC-94E2-4A9C7D3D280F}"/>
                </a:ext>
              </a:extLst>
            </p:cNvPr>
            <p:cNvSpPr txBox="1"/>
            <p:nvPr/>
          </p:nvSpPr>
          <p:spPr>
            <a:xfrm>
              <a:off x="5254880" y="1495984"/>
              <a:ext cx="1833589" cy="285041"/>
            </a:xfrm>
            <a:prstGeom prst="rect">
              <a:avLst/>
            </a:prstGeom>
            <a:noFill/>
            <a:ln>
              <a:noFill/>
            </a:ln>
          </p:spPr>
          <p:txBody>
            <a:bodyPr wrap="square" lIns="91425" tIns="91425" rIns="91425" bIns="91425"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200" b="1">
                  <a:solidFill>
                    <a:srgbClr val="FF66FF"/>
                  </a:solidFill>
                  <a:latin typeface="Microsoft JhengHei"/>
                  <a:ea typeface="Microsoft JhengHei"/>
                  <a:cs typeface="Microsoft JhengHei"/>
                  <a:sym typeface="Microsoft JhengHei"/>
                </a:rPr>
                <a:t>熱資料</a:t>
              </a:r>
            </a:p>
          </p:txBody>
        </p:sp>
        <p:sp>
          <p:nvSpPr>
            <p:cNvPr id="16" name="Shape 151">
              <a:extLst>
                <a:ext uri="{FF2B5EF4-FFF2-40B4-BE49-F238E27FC236}">
                  <a16:creationId xmlns:a16="http://schemas.microsoft.com/office/drawing/2014/main" id="{C151B957-7BD7-4B5C-A800-CA4FD8183A83}"/>
                </a:ext>
              </a:extLst>
            </p:cNvPr>
            <p:cNvSpPr txBox="1"/>
            <p:nvPr/>
          </p:nvSpPr>
          <p:spPr>
            <a:xfrm>
              <a:off x="5254880" y="1765539"/>
              <a:ext cx="1833589" cy="285041"/>
            </a:xfrm>
            <a:prstGeom prst="rect">
              <a:avLst/>
            </a:prstGeom>
            <a:noFill/>
            <a:ln>
              <a:noFill/>
            </a:ln>
          </p:spPr>
          <p:txBody>
            <a:bodyPr wrap="square" lIns="91425" tIns="91425" rIns="91425" bIns="91425"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200" b="1">
                  <a:solidFill>
                    <a:srgbClr val="FF66FF"/>
                  </a:solidFill>
                  <a:latin typeface="Microsoft JhengHei"/>
                  <a:ea typeface="Microsoft JhengHei"/>
                  <a:cs typeface="Microsoft JhengHei"/>
                  <a:sym typeface="Microsoft JhengHei"/>
                </a:rPr>
                <a:t>暖資料</a:t>
              </a:r>
            </a:p>
          </p:txBody>
        </p:sp>
        <p:sp>
          <p:nvSpPr>
            <p:cNvPr id="17" name="Shape 152">
              <a:extLst>
                <a:ext uri="{FF2B5EF4-FFF2-40B4-BE49-F238E27FC236}">
                  <a16:creationId xmlns:a16="http://schemas.microsoft.com/office/drawing/2014/main" id="{E81A778C-EDEF-451C-8489-BC2701112BC1}"/>
                </a:ext>
              </a:extLst>
            </p:cNvPr>
            <p:cNvSpPr txBox="1"/>
            <p:nvPr/>
          </p:nvSpPr>
          <p:spPr>
            <a:xfrm>
              <a:off x="5254880" y="2009276"/>
              <a:ext cx="1833589" cy="285041"/>
            </a:xfrm>
            <a:prstGeom prst="rect">
              <a:avLst/>
            </a:prstGeom>
            <a:noFill/>
            <a:ln>
              <a:noFill/>
            </a:ln>
          </p:spPr>
          <p:txBody>
            <a:bodyPr wrap="square" lIns="91425" tIns="91425" rIns="91425" bIns="91425"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200" b="1">
                  <a:solidFill>
                    <a:srgbClr val="FF66FF"/>
                  </a:solidFill>
                  <a:latin typeface="Microsoft JhengHei"/>
                  <a:ea typeface="Microsoft JhengHei"/>
                  <a:cs typeface="Microsoft JhengHei"/>
                  <a:sym typeface="Microsoft JhengHei"/>
                </a:rPr>
                <a:t>冷資料</a:t>
              </a:r>
            </a:p>
          </p:txBody>
        </p:sp>
      </p:grpSp>
      <p:sp>
        <p:nvSpPr>
          <p:cNvPr id="7" name="矩形: 圓角 6">
            <a:extLst>
              <a:ext uri="{FF2B5EF4-FFF2-40B4-BE49-F238E27FC236}">
                <a16:creationId xmlns:a16="http://schemas.microsoft.com/office/drawing/2014/main" id="{6DFE81EF-5B7E-49AD-99D9-2382B8BCFE67}"/>
              </a:ext>
            </a:extLst>
          </p:cNvPr>
          <p:cNvSpPr/>
          <p:nvPr/>
        </p:nvSpPr>
        <p:spPr>
          <a:xfrm>
            <a:off x="474853" y="4688708"/>
            <a:ext cx="4277935" cy="842762"/>
          </a:xfrm>
          <a:prstGeom prst="roundRect">
            <a:avLst>
              <a:gd name="adj" fmla="val 22453"/>
            </a:avLst>
          </a:prstGeom>
          <a:gradFill>
            <a:gsLst>
              <a:gs pos="0">
                <a:srgbClr val="DF0A6A"/>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sp>
        <p:nvSpPr>
          <p:cNvPr id="8" name="矩形: 圓角 7">
            <a:extLst>
              <a:ext uri="{FF2B5EF4-FFF2-40B4-BE49-F238E27FC236}">
                <a16:creationId xmlns:a16="http://schemas.microsoft.com/office/drawing/2014/main" id="{890DE7AC-217E-413B-826F-FD5E64D8BD07}"/>
              </a:ext>
            </a:extLst>
          </p:cNvPr>
          <p:cNvSpPr/>
          <p:nvPr/>
        </p:nvSpPr>
        <p:spPr>
          <a:xfrm>
            <a:off x="430651" y="3699750"/>
            <a:ext cx="4374659" cy="796494"/>
          </a:xfrm>
          <a:prstGeom prst="roundRect">
            <a:avLst>
              <a:gd name="adj" fmla="val 28192"/>
            </a:avLst>
          </a:prstGeom>
          <a:gradFill>
            <a:gsLst>
              <a:gs pos="0">
                <a:srgbClr val="DF0A6A"/>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sp>
        <p:nvSpPr>
          <p:cNvPr id="9" name="矩形: 圓角 8">
            <a:extLst>
              <a:ext uri="{FF2B5EF4-FFF2-40B4-BE49-F238E27FC236}">
                <a16:creationId xmlns:a16="http://schemas.microsoft.com/office/drawing/2014/main" id="{B2205CAB-0C76-4A6A-9B16-9482ACE02041}"/>
              </a:ext>
            </a:extLst>
          </p:cNvPr>
          <p:cNvSpPr/>
          <p:nvPr/>
        </p:nvSpPr>
        <p:spPr>
          <a:xfrm>
            <a:off x="442754" y="2183089"/>
            <a:ext cx="4362556" cy="1325563"/>
          </a:xfrm>
          <a:prstGeom prst="roundRect">
            <a:avLst>
              <a:gd name="adj" fmla="val 24000"/>
            </a:avLst>
          </a:prstGeom>
          <a:gradFill>
            <a:gsLst>
              <a:gs pos="0">
                <a:srgbClr val="DF0A6A"/>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sp>
        <p:nvSpPr>
          <p:cNvPr id="12" name="內容版面配置區 2">
            <a:extLst>
              <a:ext uri="{FF2B5EF4-FFF2-40B4-BE49-F238E27FC236}">
                <a16:creationId xmlns:a16="http://schemas.microsoft.com/office/drawing/2014/main" id="{B173B26A-A5AD-4FCE-B1F1-F38B3E91DA5D}"/>
              </a:ext>
            </a:extLst>
          </p:cNvPr>
          <p:cNvSpPr txBox="1">
            <a:spLocks/>
          </p:cNvSpPr>
          <p:nvPr/>
        </p:nvSpPr>
        <p:spPr>
          <a:xfrm>
            <a:off x="774868" y="4823233"/>
            <a:ext cx="3834630" cy="831118"/>
          </a:xfrm>
          <a:prstGeom prst="rect">
            <a:avLst/>
          </a:prstGeom>
        </p:spPr>
        <p:txBody>
          <a:bodyPr>
            <a:norm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101597" indent="0">
              <a:spcBef>
                <a:spcPts val="451"/>
              </a:spcBef>
              <a:buClr>
                <a:srgbClr val="044981"/>
              </a:buClr>
              <a:buSzPct val="100000"/>
              <a:buFont typeface="Arial" panose="020B0604020202020204" pitchFamily="34" charset="0"/>
              <a:buNone/>
            </a:pP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儲存不僅受惠於 </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SSD</a:t>
            </a: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 的強大效能，更保有最大的儲存大容量</a:t>
            </a:r>
            <a:r>
              <a:rPr lang="zh-TW" altLang="en-US" sz="2000" b="1">
                <a:solidFill>
                  <a:schemeClr val="bg1"/>
                </a:solidFill>
                <a:latin typeface="微軟正黑體" panose="020B0604030504040204" pitchFamily="34" charset="-120"/>
                <a:ea typeface="微軟正黑體" panose="020B0604030504040204" pitchFamily="34" charset="-120"/>
                <a:cs typeface="Microsoft JhengHei"/>
                <a:sym typeface="Microsoft JhengHei"/>
              </a:rPr>
              <a:t>。</a:t>
            </a:r>
            <a:endParaRPr lang="en-US" altLang="zh-TW" sz="2000">
              <a:solidFill>
                <a:schemeClr val="bg1"/>
              </a:solidFill>
              <a:latin typeface="微軟正黑體" panose="020B0604030504040204" pitchFamily="34" charset="-120"/>
              <a:ea typeface="微軟正黑體" panose="020B0604030504040204" pitchFamily="34" charset="-120"/>
            </a:endParaRPr>
          </a:p>
        </p:txBody>
      </p:sp>
      <p:sp>
        <p:nvSpPr>
          <p:cNvPr id="13" name="Shape 148">
            <a:extLst>
              <a:ext uri="{FF2B5EF4-FFF2-40B4-BE49-F238E27FC236}">
                <a16:creationId xmlns:a16="http://schemas.microsoft.com/office/drawing/2014/main" id="{E305794E-F8F9-41E3-9D60-2AFA6429260D}"/>
              </a:ext>
            </a:extLst>
          </p:cNvPr>
          <p:cNvSpPr/>
          <p:nvPr/>
        </p:nvSpPr>
        <p:spPr>
          <a:xfrm>
            <a:off x="8566751" y="1345211"/>
            <a:ext cx="230655" cy="452787"/>
          </a:xfrm>
          <a:prstGeom prst="rect">
            <a:avLst/>
          </a:prstGeom>
          <a:noFill/>
          <a:ln>
            <a:noFill/>
          </a:ln>
        </p:spPr>
        <p:txBody>
          <a:bodyPr wrap="square" lIns="68551" tIns="34275" rIns="68551" bIns="34275" anchor="t"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buSzPct val="25000"/>
            </a:pPr>
            <a:r>
              <a:rPr lang="zh-TW" altLang="en-US" sz="1100">
                <a:solidFill>
                  <a:srgbClr val="000000"/>
                </a:solidFill>
                <a:latin typeface="Arial"/>
                <a:ea typeface="Arial"/>
                <a:cs typeface="Arial"/>
                <a:sym typeface="Arial"/>
              </a:rPr>
              <a:t> </a:t>
            </a:r>
          </a:p>
        </p:txBody>
      </p:sp>
      <p:pic>
        <p:nvPicPr>
          <p:cNvPr id="18" name="Picture 12" descr="ãM.2 SSD Pngãçåçæå°çµæ">
            <a:extLst>
              <a:ext uri="{FF2B5EF4-FFF2-40B4-BE49-F238E27FC236}">
                <a16:creationId xmlns:a16="http://schemas.microsoft.com/office/drawing/2014/main" id="{57E0B51B-ECC5-4A72-8295-044490A5AED9}"/>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351355" y="4132996"/>
            <a:ext cx="2079896" cy="207989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https://www.qnap.com/i/_attach_file/product/photo/800_500/330_1520928733_QM2-2S_Front_left-angle.png?v=3">
            <a:extLst>
              <a:ext uri="{FF2B5EF4-FFF2-40B4-BE49-F238E27FC236}">
                <a16:creationId xmlns:a16="http://schemas.microsoft.com/office/drawing/2014/main" id="{762B4CD8-5A21-4986-8EDD-746F1D718ACD}"/>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9534092" y="4501557"/>
            <a:ext cx="2474932" cy="1546833"/>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9">
            <a:extLst>
              <a:ext uri="{FF2B5EF4-FFF2-40B4-BE49-F238E27FC236}">
                <a16:creationId xmlns:a16="http://schemas.microsoft.com/office/drawing/2014/main" id="{8DEE0673-965B-4D6D-80C4-7698345539A9}"/>
              </a:ext>
            </a:extLst>
          </p:cNvPr>
          <p:cNvSpPr/>
          <p:nvPr/>
        </p:nvSpPr>
        <p:spPr>
          <a:xfrm>
            <a:off x="366799" y="5773173"/>
            <a:ext cx="6721670" cy="492443"/>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200">
                <a:solidFill>
                  <a:schemeClr val="bg2">
                    <a:lumMod val="40000"/>
                    <a:lumOff val="60000"/>
                  </a:schemeClr>
                </a:solidFill>
                <a:latin typeface="Microsoft JhengHei"/>
                <a:ea typeface="Microsoft JhengHei"/>
                <a:cs typeface="Microsoft JhengHei"/>
                <a:sym typeface="Microsoft JhengHei"/>
              </a:rPr>
              <a:t>非 </a:t>
            </a:r>
            <a:r>
              <a:rPr lang="en-US" altLang="zh-TW" sz="1200">
                <a:solidFill>
                  <a:schemeClr val="bg2">
                    <a:lumMod val="40000"/>
                    <a:lumOff val="60000"/>
                  </a:schemeClr>
                </a:solidFill>
                <a:latin typeface="Microsoft JhengHei"/>
                <a:ea typeface="Microsoft JhengHei"/>
                <a:cs typeface="Microsoft JhengHei"/>
                <a:sym typeface="Microsoft JhengHei"/>
              </a:rPr>
              <a:t>QM2</a:t>
            </a:r>
            <a:r>
              <a:rPr lang="zh-TW" altLang="en-US" sz="1200">
                <a:solidFill>
                  <a:schemeClr val="bg2">
                    <a:lumMod val="40000"/>
                    <a:lumOff val="60000"/>
                  </a:schemeClr>
                </a:solidFill>
                <a:latin typeface="Microsoft JhengHei"/>
                <a:ea typeface="Microsoft JhengHei"/>
                <a:cs typeface="Microsoft JhengHei"/>
                <a:sym typeface="Microsoft JhengHei"/>
              </a:rPr>
              <a:t> 的擴充卡式 </a:t>
            </a:r>
            <a:r>
              <a:rPr lang="en-US" altLang="zh-TW" sz="1200">
                <a:solidFill>
                  <a:schemeClr val="bg2">
                    <a:lumMod val="40000"/>
                    <a:lumOff val="60000"/>
                  </a:schemeClr>
                </a:solidFill>
                <a:latin typeface="Microsoft JhengHei"/>
                <a:ea typeface="Microsoft JhengHei"/>
                <a:cs typeface="Microsoft JhengHei"/>
                <a:sym typeface="Microsoft JhengHei"/>
              </a:rPr>
              <a:t>PCIe </a:t>
            </a:r>
            <a:r>
              <a:rPr lang="en-US" altLang="zh-TW" sz="1200" err="1">
                <a:solidFill>
                  <a:schemeClr val="bg2">
                    <a:lumMod val="40000"/>
                    <a:lumOff val="60000"/>
                  </a:schemeClr>
                </a:solidFill>
                <a:latin typeface="Microsoft JhengHei"/>
                <a:ea typeface="Microsoft JhengHei"/>
                <a:cs typeface="Microsoft JhengHei"/>
                <a:sym typeface="Microsoft JhengHei"/>
              </a:rPr>
              <a:t>NVMe</a:t>
            </a:r>
            <a:r>
              <a:rPr lang="en-US" altLang="zh-TW" sz="1200">
                <a:solidFill>
                  <a:schemeClr val="bg2">
                    <a:lumMod val="40000"/>
                    <a:lumOff val="60000"/>
                  </a:schemeClr>
                </a:solidFill>
                <a:latin typeface="Microsoft JhengHei"/>
                <a:ea typeface="Microsoft JhengHei"/>
                <a:cs typeface="Microsoft JhengHei"/>
                <a:sym typeface="Microsoft JhengHei"/>
              </a:rPr>
              <a:t> SSD </a:t>
            </a:r>
            <a:r>
              <a:rPr lang="zh-TW" altLang="en-US" sz="1200">
                <a:solidFill>
                  <a:schemeClr val="bg2">
                    <a:lumMod val="40000"/>
                    <a:lumOff val="60000"/>
                  </a:schemeClr>
                </a:solidFill>
                <a:latin typeface="Microsoft JhengHei"/>
                <a:ea typeface="Microsoft JhengHei"/>
                <a:cs typeface="Microsoft JhengHei"/>
                <a:sym typeface="Microsoft JhengHei"/>
              </a:rPr>
              <a:t>目前僅支援建立 </a:t>
            </a:r>
            <a:r>
              <a:rPr lang="en-US" altLang="zh-TW" sz="1200">
                <a:solidFill>
                  <a:schemeClr val="bg2">
                    <a:lumMod val="40000"/>
                    <a:lumOff val="60000"/>
                  </a:schemeClr>
                </a:solidFill>
                <a:latin typeface="Microsoft JhengHei"/>
                <a:ea typeface="Microsoft JhengHei"/>
                <a:cs typeface="Microsoft JhengHei"/>
                <a:sym typeface="Microsoft JhengHei"/>
              </a:rPr>
              <a:t>SSD</a:t>
            </a:r>
            <a:r>
              <a:rPr lang="zh-TW" altLang="en-US" sz="1200">
                <a:solidFill>
                  <a:schemeClr val="bg2">
                    <a:lumMod val="40000"/>
                    <a:lumOff val="60000"/>
                  </a:schemeClr>
                </a:solidFill>
                <a:latin typeface="Microsoft JhengHei"/>
                <a:ea typeface="Microsoft JhengHei"/>
                <a:cs typeface="Microsoft JhengHei"/>
                <a:sym typeface="Microsoft JhengHei"/>
              </a:rPr>
              <a:t> 快取而不可建立儲存空間。</a:t>
            </a:r>
            <a:r>
              <a:rPr lang="en-US" altLang="zh-TW" sz="1200">
                <a:solidFill>
                  <a:schemeClr val="bg2">
                    <a:lumMod val="40000"/>
                    <a:lumOff val="60000"/>
                  </a:schemeClr>
                </a:solidFill>
                <a:latin typeface="Microsoft JhengHei"/>
                <a:ea typeface="Microsoft JhengHei"/>
                <a:cs typeface="Microsoft JhengHei"/>
                <a:sym typeface="Microsoft JhengHei"/>
              </a:rPr>
              <a:t> </a:t>
            </a:r>
            <a:endParaRPr lang="en-US" altLang="zh-TW" sz="1200">
              <a:solidFill>
                <a:schemeClr val="bg2">
                  <a:lumMod val="40000"/>
                  <a:lumOff val="60000"/>
                </a:schemeClr>
              </a:solidFill>
            </a:endParaRPr>
          </a:p>
          <a:p>
            <a:endParaRPr lang="zh-TW" altLang="en-US" sz="1400"/>
          </a:p>
        </p:txBody>
      </p:sp>
      <p:sp>
        <p:nvSpPr>
          <p:cNvPr id="21" name="內容版面配置區 2">
            <a:extLst>
              <a:ext uri="{FF2B5EF4-FFF2-40B4-BE49-F238E27FC236}">
                <a16:creationId xmlns:a16="http://schemas.microsoft.com/office/drawing/2014/main" id="{E76E3614-B17C-4283-9C1C-307F426A478C}"/>
              </a:ext>
            </a:extLst>
          </p:cNvPr>
          <p:cNvSpPr txBox="1">
            <a:spLocks/>
          </p:cNvSpPr>
          <p:nvPr/>
        </p:nvSpPr>
        <p:spPr>
          <a:xfrm>
            <a:off x="663352" y="3791913"/>
            <a:ext cx="3988088" cy="1026332"/>
          </a:xfrm>
          <a:prstGeom prst="rect">
            <a:avLst/>
          </a:prstGeom>
        </p:spPr>
        <p:txBody>
          <a:bodyPr vert="horz" lIns="121920" tIns="60960" rIns="121920" bIns="60960" rtlCol="0">
            <a:norm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101597" indent="0">
              <a:spcBef>
                <a:spcPts val="451"/>
              </a:spcBef>
              <a:buClr>
                <a:srgbClr val="044981"/>
              </a:buClr>
              <a:buSzPct val="100000"/>
              <a:buNone/>
            </a:pP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一般  </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SATA/SAS SSD </a:t>
            </a: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外，也支援 </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M.2 </a:t>
            </a: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與 </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QM2</a:t>
            </a:r>
            <a:r>
              <a:rPr lang="zh-TW" altLang="en-US"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 </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PCIe</a:t>
            </a:r>
            <a:r>
              <a:rPr lang="zh-TW" altLang="en-US"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 </a:t>
            </a: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外接卡。</a:t>
            </a:r>
            <a:endParaRPr lang="en-US" altLang="zh-TW" sz="1600" b="1">
              <a:solidFill>
                <a:schemeClr val="bg1"/>
              </a:solidFill>
              <a:latin typeface="微軟正黑體" panose="020B0604030504040204" pitchFamily="34" charset="-120"/>
              <a:ea typeface="微軟正黑體" panose="020B0604030504040204" pitchFamily="34" charset="-120"/>
            </a:endParaRPr>
          </a:p>
        </p:txBody>
      </p:sp>
      <p:sp>
        <p:nvSpPr>
          <p:cNvPr id="22" name="內容版面配置區 2">
            <a:extLst>
              <a:ext uri="{FF2B5EF4-FFF2-40B4-BE49-F238E27FC236}">
                <a16:creationId xmlns:a16="http://schemas.microsoft.com/office/drawing/2014/main" id="{2F03B662-FA73-4F02-B458-372711DEFF22}"/>
              </a:ext>
            </a:extLst>
          </p:cNvPr>
          <p:cNvSpPr txBox="1">
            <a:spLocks/>
          </p:cNvSpPr>
          <p:nvPr/>
        </p:nvSpPr>
        <p:spPr>
          <a:xfrm>
            <a:off x="694085" y="2297541"/>
            <a:ext cx="4069681" cy="1713393"/>
          </a:xfrm>
          <a:prstGeom prst="rect">
            <a:avLst/>
          </a:prstGeom>
        </p:spPr>
        <p:txBody>
          <a:bodyPr vert="horz" lIns="121920" tIns="60960" rIns="121920" bIns="60960" rtlCol="0">
            <a:norm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101597" indent="0">
              <a:spcBef>
                <a:spcPts val="451"/>
              </a:spcBef>
              <a:buClr>
                <a:srgbClr val="044981"/>
              </a:buClr>
              <a:buSzPct val="100000"/>
              <a:buNone/>
            </a:pP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除了全 </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SSD</a:t>
            </a:r>
            <a:r>
              <a:rPr lang="zh-TW" altLang="en-US"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 </a:t>
            </a: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儲存，</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QNAP</a:t>
            </a:r>
            <a:r>
              <a:rPr lang="zh-TW" altLang="en-US"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 </a:t>
            </a:r>
            <a:r>
              <a:rPr lang="en-US" altLang="zh-TW" sz="1600" b="1" err="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Qtier</a:t>
            </a:r>
            <a:r>
              <a:rPr lang="en-US" altLang="zh-TW"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 </a:t>
            </a: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自動分層可將 </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SSD</a:t>
            </a:r>
            <a:r>
              <a:rPr lang="en-US" altLang="zh-TW"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 </a:t>
            </a: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和 </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HDD</a:t>
            </a:r>
            <a:r>
              <a:rPr lang="zh-TW" altLang="en-US"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 </a:t>
            </a:r>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sym typeface="Microsoft JhengHei"/>
              </a:rPr>
              <a:t>RAID</a:t>
            </a: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 整合為一組儲存池，並智能判斷冷熱資料，自動在分</a:t>
            </a:r>
            <a:r>
              <a:rPr lang="zh-TW" altLang="zh-TW"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層間移動</a:t>
            </a:r>
            <a:r>
              <a:rPr lang="zh-TW" altLang="en-US" sz="1600" b="1">
                <a:solidFill>
                  <a:schemeClr val="bg1"/>
                </a:solidFill>
                <a:latin typeface="微軟正黑體" panose="020B0604030504040204" pitchFamily="34" charset="-120"/>
                <a:ea typeface="微軟正黑體" panose="020B0604030504040204" pitchFamily="34" charset="-120"/>
                <a:cs typeface="Microsoft JhengHei"/>
                <a:sym typeface="Microsoft JhengHei"/>
              </a:rPr>
              <a:t>。</a:t>
            </a:r>
            <a:endParaRPr lang="en-US" altLang="zh-TW" sz="1600" b="1">
              <a:solidFill>
                <a:schemeClr val="bg1"/>
              </a:solidFill>
              <a:latin typeface="微軟正黑體" panose="020B0604030504040204" pitchFamily="34" charset="-120"/>
              <a:ea typeface="微軟正黑體" panose="020B0604030504040204" pitchFamily="34" charset="-120"/>
              <a:cs typeface="Microsoft JhengHei"/>
              <a:sym typeface="Microsoft JhengHei"/>
            </a:endParaRPr>
          </a:p>
        </p:txBody>
      </p:sp>
      <p:sp>
        <p:nvSpPr>
          <p:cNvPr id="23" name="矩形: 圓角 22">
            <a:extLst>
              <a:ext uri="{FF2B5EF4-FFF2-40B4-BE49-F238E27FC236}">
                <a16:creationId xmlns:a16="http://schemas.microsoft.com/office/drawing/2014/main" id="{75F6BCD8-7856-4F1C-824A-76F7C3054F97}"/>
              </a:ext>
            </a:extLst>
          </p:cNvPr>
          <p:cNvSpPr/>
          <p:nvPr/>
        </p:nvSpPr>
        <p:spPr>
          <a:xfrm>
            <a:off x="7891661" y="1298904"/>
            <a:ext cx="1842724" cy="402813"/>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sp>
        <p:nvSpPr>
          <p:cNvPr id="24" name="Shape 154">
            <a:extLst>
              <a:ext uri="{FF2B5EF4-FFF2-40B4-BE49-F238E27FC236}">
                <a16:creationId xmlns:a16="http://schemas.microsoft.com/office/drawing/2014/main" id="{AA7AD995-A637-43D2-ADD4-D44E90F519A5}"/>
              </a:ext>
            </a:extLst>
          </p:cNvPr>
          <p:cNvSpPr txBox="1"/>
          <p:nvPr/>
        </p:nvSpPr>
        <p:spPr>
          <a:xfrm>
            <a:off x="8030525" y="1288728"/>
            <a:ext cx="1743075" cy="446103"/>
          </a:xfrm>
          <a:prstGeom prst="rect">
            <a:avLst/>
          </a:prstGeom>
          <a:noFill/>
          <a:ln>
            <a:noFill/>
          </a:ln>
        </p:spPr>
        <p:txBody>
          <a:bodyPr wrap="square" lIns="91425" tIns="91425" rIns="91425" bIns="91425"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1333"/>
              </a:lnSpc>
            </a:pPr>
            <a:r>
              <a:rPr lang="zh-TW" altLang="en-US" sz="1400" b="1">
                <a:latin typeface="Microsoft JhengHei"/>
                <a:ea typeface="Microsoft JhengHei"/>
                <a:cs typeface="Microsoft JhengHei"/>
                <a:sym typeface="Microsoft JhengHei"/>
              </a:rPr>
              <a:t>分層前</a:t>
            </a:r>
            <a:endParaRPr lang="en-US" altLang="zh-TW" sz="1400" b="1">
              <a:latin typeface="Microsoft JhengHei"/>
              <a:ea typeface="Microsoft JhengHei"/>
              <a:cs typeface="Microsoft JhengHei"/>
              <a:sym typeface="Microsoft JhengHei"/>
            </a:endParaRPr>
          </a:p>
          <a:p>
            <a:pPr lvl="0">
              <a:lnSpc>
                <a:spcPts val="1333"/>
              </a:lnSpc>
            </a:pPr>
            <a:r>
              <a:rPr lang="zh-TW" altLang="en-US" sz="1000" b="1">
                <a:latin typeface="Microsoft JhengHei"/>
                <a:ea typeface="Microsoft JhengHei"/>
                <a:cs typeface="Microsoft JhengHei"/>
                <a:sym typeface="Microsoft JhengHei"/>
              </a:rPr>
              <a:t>頻繁存取資料效能未優化</a:t>
            </a:r>
          </a:p>
        </p:txBody>
      </p:sp>
      <p:grpSp>
        <p:nvGrpSpPr>
          <p:cNvPr id="25" name="群組 24">
            <a:extLst>
              <a:ext uri="{FF2B5EF4-FFF2-40B4-BE49-F238E27FC236}">
                <a16:creationId xmlns:a16="http://schemas.microsoft.com/office/drawing/2014/main" id="{F4D40221-D69A-4C65-B181-9DB0F2DDE06A}"/>
              </a:ext>
            </a:extLst>
          </p:cNvPr>
          <p:cNvGrpSpPr/>
          <p:nvPr/>
        </p:nvGrpSpPr>
        <p:grpSpPr>
          <a:xfrm>
            <a:off x="7479285" y="1260786"/>
            <a:ext cx="479048" cy="479048"/>
            <a:chOff x="228678" y="3612186"/>
            <a:chExt cx="655970" cy="655970"/>
          </a:xfrm>
        </p:grpSpPr>
        <p:sp>
          <p:nvSpPr>
            <p:cNvPr id="26" name="橢圓 25">
              <a:extLst>
                <a:ext uri="{FF2B5EF4-FFF2-40B4-BE49-F238E27FC236}">
                  <a16:creationId xmlns:a16="http://schemas.microsoft.com/office/drawing/2014/main" id="{874BC9CF-9484-41CA-824E-55C4346212C6}"/>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sp>
          <p:nvSpPr>
            <p:cNvPr id="27" name="橢圓 26">
              <a:extLst>
                <a:ext uri="{FF2B5EF4-FFF2-40B4-BE49-F238E27FC236}">
                  <a16:creationId xmlns:a16="http://schemas.microsoft.com/office/drawing/2014/main" id="{BFA51EA9-BC82-4C92-8C28-BEEED6200860}"/>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grpSp>
      <p:sp>
        <p:nvSpPr>
          <p:cNvPr id="28" name="矩形 27">
            <a:extLst>
              <a:ext uri="{FF2B5EF4-FFF2-40B4-BE49-F238E27FC236}">
                <a16:creationId xmlns:a16="http://schemas.microsoft.com/office/drawing/2014/main" id="{A3B1B0A0-69CC-4E9C-BC6E-4E6B53DD8B6F}"/>
              </a:ext>
            </a:extLst>
          </p:cNvPr>
          <p:cNvSpPr/>
          <p:nvPr/>
        </p:nvSpPr>
        <p:spPr>
          <a:xfrm>
            <a:off x="7547263" y="1271571"/>
            <a:ext cx="397973" cy="42056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2133" b="1">
                <a:latin typeface="Arial" panose="020B0604020202020204" pitchFamily="34" charset="0"/>
                <a:ea typeface="Microsoft JhengHei"/>
                <a:cs typeface="Arial" panose="020B0604020202020204" pitchFamily="34" charset="0"/>
                <a:sym typeface="Microsoft JhengHei"/>
              </a:rPr>
              <a:t>1</a:t>
            </a:r>
            <a:endParaRPr lang="zh-TW" altLang="en-US" sz="2133">
              <a:latin typeface="Arial" panose="020B0604020202020204" pitchFamily="34" charset="0"/>
              <a:cs typeface="Arial" panose="020B0604020202020204" pitchFamily="34" charset="0"/>
            </a:endParaRPr>
          </a:p>
        </p:txBody>
      </p:sp>
      <p:sp>
        <p:nvSpPr>
          <p:cNvPr id="29" name="矩形: 圓角 28">
            <a:extLst>
              <a:ext uri="{FF2B5EF4-FFF2-40B4-BE49-F238E27FC236}">
                <a16:creationId xmlns:a16="http://schemas.microsoft.com/office/drawing/2014/main" id="{0A377BDC-5A70-4280-BF52-8807151788DD}"/>
              </a:ext>
            </a:extLst>
          </p:cNvPr>
          <p:cNvSpPr/>
          <p:nvPr/>
        </p:nvSpPr>
        <p:spPr>
          <a:xfrm>
            <a:off x="5677535" y="2711919"/>
            <a:ext cx="1729371" cy="402813"/>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grpSp>
        <p:nvGrpSpPr>
          <p:cNvPr id="30" name="群組 29">
            <a:extLst>
              <a:ext uri="{FF2B5EF4-FFF2-40B4-BE49-F238E27FC236}">
                <a16:creationId xmlns:a16="http://schemas.microsoft.com/office/drawing/2014/main" id="{DC09A0D5-903C-4864-831A-4DF4F6AF8154}"/>
              </a:ext>
            </a:extLst>
          </p:cNvPr>
          <p:cNvGrpSpPr/>
          <p:nvPr/>
        </p:nvGrpSpPr>
        <p:grpSpPr>
          <a:xfrm>
            <a:off x="5254880" y="2667138"/>
            <a:ext cx="479048" cy="479048"/>
            <a:chOff x="228678" y="3612186"/>
            <a:chExt cx="655970" cy="655970"/>
          </a:xfrm>
        </p:grpSpPr>
        <p:sp>
          <p:nvSpPr>
            <p:cNvPr id="31" name="橢圓 30">
              <a:extLst>
                <a:ext uri="{FF2B5EF4-FFF2-40B4-BE49-F238E27FC236}">
                  <a16:creationId xmlns:a16="http://schemas.microsoft.com/office/drawing/2014/main" id="{4909F8D9-423B-4109-8337-7AF2B4508B93}"/>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sp>
          <p:nvSpPr>
            <p:cNvPr id="32" name="橢圓 31">
              <a:extLst>
                <a:ext uri="{FF2B5EF4-FFF2-40B4-BE49-F238E27FC236}">
                  <a16:creationId xmlns:a16="http://schemas.microsoft.com/office/drawing/2014/main" id="{4604F911-7F8F-4B35-8391-5862817DF44B}"/>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grpSp>
      <p:sp>
        <p:nvSpPr>
          <p:cNvPr id="33" name="矩形 32">
            <a:extLst>
              <a:ext uri="{FF2B5EF4-FFF2-40B4-BE49-F238E27FC236}">
                <a16:creationId xmlns:a16="http://schemas.microsoft.com/office/drawing/2014/main" id="{3F427366-3ED6-42AE-A904-D3F78C974AD6}"/>
              </a:ext>
            </a:extLst>
          </p:cNvPr>
          <p:cNvSpPr/>
          <p:nvPr/>
        </p:nvSpPr>
        <p:spPr>
          <a:xfrm>
            <a:off x="5298514" y="2694781"/>
            <a:ext cx="397973" cy="42056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2133" b="1">
                <a:latin typeface="Arial" panose="020B0604020202020204" pitchFamily="34" charset="0"/>
                <a:ea typeface="Microsoft JhengHei"/>
                <a:cs typeface="Arial" panose="020B0604020202020204" pitchFamily="34" charset="0"/>
                <a:sym typeface="Microsoft JhengHei"/>
              </a:rPr>
              <a:t>4</a:t>
            </a:r>
            <a:endParaRPr lang="zh-TW" altLang="en-US" sz="2133">
              <a:latin typeface="Arial" panose="020B0604020202020204" pitchFamily="34" charset="0"/>
              <a:cs typeface="Arial" panose="020B0604020202020204" pitchFamily="34" charset="0"/>
            </a:endParaRPr>
          </a:p>
        </p:txBody>
      </p:sp>
      <p:sp>
        <p:nvSpPr>
          <p:cNvPr id="34" name="矩形: 圓角 33">
            <a:extLst>
              <a:ext uri="{FF2B5EF4-FFF2-40B4-BE49-F238E27FC236}">
                <a16:creationId xmlns:a16="http://schemas.microsoft.com/office/drawing/2014/main" id="{A25BAE62-B5B7-4CCD-A170-59F7D6C11003}"/>
              </a:ext>
            </a:extLst>
          </p:cNvPr>
          <p:cNvSpPr/>
          <p:nvPr/>
        </p:nvSpPr>
        <p:spPr>
          <a:xfrm>
            <a:off x="10522982" y="2719110"/>
            <a:ext cx="1250324" cy="402813"/>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grpSp>
        <p:nvGrpSpPr>
          <p:cNvPr id="35" name="群組 34">
            <a:extLst>
              <a:ext uri="{FF2B5EF4-FFF2-40B4-BE49-F238E27FC236}">
                <a16:creationId xmlns:a16="http://schemas.microsoft.com/office/drawing/2014/main" id="{B3D07E00-957F-41CD-87C8-290EF55CB977}"/>
              </a:ext>
            </a:extLst>
          </p:cNvPr>
          <p:cNvGrpSpPr/>
          <p:nvPr/>
        </p:nvGrpSpPr>
        <p:grpSpPr>
          <a:xfrm>
            <a:off x="10076003" y="2697224"/>
            <a:ext cx="479048" cy="479048"/>
            <a:chOff x="228678" y="3612186"/>
            <a:chExt cx="655970" cy="655970"/>
          </a:xfrm>
        </p:grpSpPr>
        <p:sp>
          <p:nvSpPr>
            <p:cNvPr id="36" name="橢圓 35">
              <a:extLst>
                <a:ext uri="{FF2B5EF4-FFF2-40B4-BE49-F238E27FC236}">
                  <a16:creationId xmlns:a16="http://schemas.microsoft.com/office/drawing/2014/main" id="{1CFAB00F-1277-4175-A213-F0C02B8BAA1C}"/>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sp>
          <p:nvSpPr>
            <p:cNvPr id="37" name="橢圓 36">
              <a:extLst>
                <a:ext uri="{FF2B5EF4-FFF2-40B4-BE49-F238E27FC236}">
                  <a16:creationId xmlns:a16="http://schemas.microsoft.com/office/drawing/2014/main" id="{B05CFD99-FC60-4CD5-AB6F-5B9062121EE8}"/>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grpSp>
      <p:sp>
        <p:nvSpPr>
          <p:cNvPr id="38" name="矩形 37">
            <a:extLst>
              <a:ext uri="{FF2B5EF4-FFF2-40B4-BE49-F238E27FC236}">
                <a16:creationId xmlns:a16="http://schemas.microsoft.com/office/drawing/2014/main" id="{D5AC8DBC-FD07-4AA6-8195-0963268D48A3}"/>
              </a:ext>
            </a:extLst>
          </p:cNvPr>
          <p:cNvSpPr/>
          <p:nvPr/>
        </p:nvSpPr>
        <p:spPr>
          <a:xfrm>
            <a:off x="10116566" y="2701314"/>
            <a:ext cx="397973" cy="42056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2133" b="1">
                <a:latin typeface="Arial" panose="020B0604020202020204" pitchFamily="34" charset="0"/>
                <a:ea typeface="Microsoft JhengHei"/>
                <a:cs typeface="Arial" panose="020B0604020202020204" pitchFamily="34" charset="0"/>
                <a:sym typeface="Microsoft JhengHei"/>
              </a:rPr>
              <a:t>2</a:t>
            </a:r>
            <a:endParaRPr lang="zh-TW" altLang="en-US" sz="2133">
              <a:latin typeface="Arial" panose="020B0604020202020204" pitchFamily="34" charset="0"/>
              <a:cs typeface="Arial" panose="020B0604020202020204" pitchFamily="34" charset="0"/>
            </a:endParaRPr>
          </a:p>
        </p:txBody>
      </p:sp>
      <p:sp>
        <p:nvSpPr>
          <p:cNvPr id="39" name="Shape 153">
            <a:extLst>
              <a:ext uri="{FF2B5EF4-FFF2-40B4-BE49-F238E27FC236}">
                <a16:creationId xmlns:a16="http://schemas.microsoft.com/office/drawing/2014/main" id="{DAFFDBC7-4279-4B9A-BA1B-20BC7A2FEFBE}"/>
              </a:ext>
            </a:extLst>
          </p:cNvPr>
          <p:cNvSpPr txBox="1"/>
          <p:nvPr/>
        </p:nvSpPr>
        <p:spPr>
          <a:xfrm>
            <a:off x="5741187" y="2665639"/>
            <a:ext cx="1833589" cy="507861"/>
          </a:xfrm>
          <a:prstGeom prst="rect">
            <a:avLst/>
          </a:prstGeom>
          <a:noFill/>
          <a:ln>
            <a:noFill/>
          </a:ln>
        </p:spPr>
        <p:txBody>
          <a:bodyPr wrap="square" lIns="91425" tIns="91425" rIns="91425" bIns="91425"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400" b="1">
                <a:latin typeface="Microsoft JhengHei"/>
                <a:ea typeface="Microsoft JhengHei"/>
                <a:cs typeface="Microsoft JhengHei"/>
                <a:sym typeface="Microsoft JhengHei"/>
              </a:rPr>
              <a:t>資料存取行為改變</a:t>
            </a:r>
          </a:p>
        </p:txBody>
      </p:sp>
      <p:sp>
        <p:nvSpPr>
          <p:cNvPr id="40" name="矩形: 圓角 39">
            <a:extLst>
              <a:ext uri="{FF2B5EF4-FFF2-40B4-BE49-F238E27FC236}">
                <a16:creationId xmlns:a16="http://schemas.microsoft.com/office/drawing/2014/main" id="{CB1764A8-ED76-4788-B890-95DB59E6601E}"/>
              </a:ext>
            </a:extLst>
          </p:cNvPr>
          <p:cNvSpPr/>
          <p:nvPr/>
        </p:nvSpPr>
        <p:spPr>
          <a:xfrm>
            <a:off x="7973433" y="4717962"/>
            <a:ext cx="1842724" cy="402813"/>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grpSp>
        <p:nvGrpSpPr>
          <p:cNvPr id="41" name="群組 40">
            <a:extLst>
              <a:ext uri="{FF2B5EF4-FFF2-40B4-BE49-F238E27FC236}">
                <a16:creationId xmlns:a16="http://schemas.microsoft.com/office/drawing/2014/main" id="{4A820CE6-2C91-4D50-99B4-D17252A756CD}"/>
              </a:ext>
            </a:extLst>
          </p:cNvPr>
          <p:cNvGrpSpPr/>
          <p:nvPr/>
        </p:nvGrpSpPr>
        <p:grpSpPr>
          <a:xfrm>
            <a:off x="7513915" y="4641040"/>
            <a:ext cx="479048" cy="479048"/>
            <a:chOff x="228678" y="3612186"/>
            <a:chExt cx="655970" cy="655970"/>
          </a:xfrm>
        </p:grpSpPr>
        <p:sp>
          <p:nvSpPr>
            <p:cNvPr id="42" name="橢圓 41">
              <a:extLst>
                <a:ext uri="{FF2B5EF4-FFF2-40B4-BE49-F238E27FC236}">
                  <a16:creationId xmlns:a16="http://schemas.microsoft.com/office/drawing/2014/main" id="{30543B8E-E8A8-4C72-A366-91513E4E19B4}"/>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sp>
          <p:nvSpPr>
            <p:cNvPr id="43" name="橢圓 42">
              <a:extLst>
                <a:ext uri="{FF2B5EF4-FFF2-40B4-BE49-F238E27FC236}">
                  <a16:creationId xmlns:a16="http://schemas.microsoft.com/office/drawing/2014/main" id="{2B02C368-2B6A-434F-8A89-2E80765906EC}"/>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grpSp>
      <p:sp>
        <p:nvSpPr>
          <p:cNvPr id="44" name="矩形 43">
            <a:extLst>
              <a:ext uri="{FF2B5EF4-FFF2-40B4-BE49-F238E27FC236}">
                <a16:creationId xmlns:a16="http://schemas.microsoft.com/office/drawing/2014/main" id="{A160291E-973D-4643-8BF3-94EC049CEE88}"/>
              </a:ext>
            </a:extLst>
          </p:cNvPr>
          <p:cNvSpPr/>
          <p:nvPr/>
        </p:nvSpPr>
        <p:spPr>
          <a:xfrm>
            <a:off x="7575459" y="4669370"/>
            <a:ext cx="397973" cy="42056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2133" b="1">
                <a:latin typeface="Arial" panose="020B0604020202020204" pitchFamily="34" charset="0"/>
                <a:ea typeface="Microsoft JhengHei"/>
                <a:cs typeface="Arial" panose="020B0604020202020204" pitchFamily="34" charset="0"/>
                <a:sym typeface="Microsoft JhengHei"/>
              </a:rPr>
              <a:t>3</a:t>
            </a:r>
            <a:endParaRPr lang="zh-TW" altLang="en-US" sz="2133">
              <a:latin typeface="Arial" panose="020B0604020202020204" pitchFamily="34" charset="0"/>
              <a:cs typeface="Arial" panose="020B0604020202020204" pitchFamily="34" charset="0"/>
            </a:endParaRPr>
          </a:p>
        </p:txBody>
      </p:sp>
      <p:sp>
        <p:nvSpPr>
          <p:cNvPr id="45" name="Shape 156">
            <a:extLst>
              <a:ext uri="{FF2B5EF4-FFF2-40B4-BE49-F238E27FC236}">
                <a16:creationId xmlns:a16="http://schemas.microsoft.com/office/drawing/2014/main" id="{ED202BED-2E79-4B5E-B718-C8AF8B3B20E9}"/>
              </a:ext>
            </a:extLst>
          </p:cNvPr>
          <p:cNvSpPr txBox="1"/>
          <p:nvPr/>
        </p:nvSpPr>
        <p:spPr>
          <a:xfrm>
            <a:off x="8022578" y="4663294"/>
            <a:ext cx="2013572" cy="579631"/>
          </a:xfrm>
          <a:prstGeom prst="rect">
            <a:avLst/>
          </a:prstGeom>
          <a:noFill/>
          <a:ln>
            <a:noFill/>
          </a:ln>
        </p:spPr>
        <p:txBody>
          <a:bodyPr wrap="square" lIns="91425" tIns="91425" rIns="91425" bIns="91425"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1333"/>
              </a:lnSpc>
            </a:pPr>
            <a:r>
              <a:rPr lang="zh-TW" altLang="en-US" sz="1400" b="1">
                <a:latin typeface="Microsoft JhengHei"/>
                <a:ea typeface="Microsoft JhengHei"/>
                <a:cs typeface="Microsoft JhengHei"/>
                <a:sym typeface="Microsoft JhengHei"/>
              </a:rPr>
              <a:t>分層後</a:t>
            </a:r>
            <a:endParaRPr lang="en-US" altLang="zh-TW" sz="1400" b="1">
              <a:latin typeface="Microsoft JhengHei"/>
              <a:ea typeface="Microsoft JhengHei"/>
              <a:cs typeface="Microsoft JhengHei"/>
              <a:sym typeface="Microsoft JhengHei"/>
            </a:endParaRPr>
          </a:p>
          <a:p>
            <a:pPr lvl="0">
              <a:lnSpc>
                <a:spcPts val="1333"/>
              </a:lnSpc>
            </a:pPr>
            <a:r>
              <a:rPr lang="zh-TW" altLang="en-US" sz="1000" b="1">
                <a:latin typeface="Microsoft JhengHei"/>
                <a:ea typeface="Microsoft JhengHei"/>
                <a:cs typeface="Microsoft JhengHei"/>
                <a:sym typeface="Microsoft JhengHei"/>
              </a:rPr>
              <a:t>頻繁存取資料效能已優化</a:t>
            </a:r>
          </a:p>
        </p:txBody>
      </p:sp>
      <p:sp>
        <p:nvSpPr>
          <p:cNvPr id="46" name="Shape 155">
            <a:extLst>
              <a:ext uri="{FF2B5EF4-FFF2-40B4-BE49-F238E27FC236}">
                <a16:creationId xmlns:a16="http://schemas.microsoft.com/office/drawing/2014/main" id="{CFBF425E-48EE-4721-A9E7-4E0DCADDD4CA}"/>
              </a:ext>
            </a:extLst>
          </p:cNvPr>
          <p:cNvSpPr txBox="1"/>
          <p:nvPr/>
        </p:nvSpPr>
        <p:spPr>
          <a:xfrm>
            <a:off x="10672687" y="2739302"/>
            <a:ext cx="1170456" cy="375431"/>
          </a:xfrm>
          <a:prstGeom prst="rect">
            <a:avLst/>
          </a:prstGeom>
          <a:noFill/>
          <a:ln>
            <a:noFill/>
          </a:ln>
        </p:spPr>
        <p:txBody>
          <a:bodyPr wrap="square" lIns="91425" tIns="91425" rIns="91425" bIns="91425"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sz="1400" b="1">
                <a:latin typeface="Microsoft JhengHei"/>
                <a:ea typeface="Microsoft JhengHei"/>
                <a:cs typeface="Microsoft JhengHei"/>
                <a:sym typeface="Microsoft JhengHei"/>
              </a:rPr>
              <a:t>開始分層</a:t>
            </a:r>
          </a:p>
        </p:txBody>
      </p:sp>
      <p:grpSp>
        <p:nvGrpSpPr>
          <p:cNvPr id="49" name="群組 48">
            <a:extLst>
              <a:ext uri="{FF2B5EF4-FFF2-40B4-BE49-F238E27FC236}">
                <a16:creationId xmlns:a16="http://schemas.microsoft.com/office/drawing/2014/main" id="{B0B2871C-EAC5-4391-914B-958D6152E6CE}"/>
              </a:ext>
            </a:extLst>
          </p:cNvPr>
          <p:cNvGrpSpPr/>
          <p:nvPr/>
        </p:nvGrpSpPr>
        <p:grpSpPr>
          <a:xfrm>
            <a:off x="204224" y="2681237"/>
            <a:ext cx="484371" cy="484371"/>
            <a:chOff x="549485" y="1133302"/>
            <a:chExt cx="319524" cy="319524"/>
          </a:xfrm>
        </p:grpSpPr>
        <p:sp>
          <p:nvSpPr>
            <p:cNvPr id="50" name="橢圓 49">
              <a:extLst>
                <a:ext uri="{FF2B5EF4-FFF2-40B4-BE49-F238E27FC236}">
                  <a16:creationId xmlns:a16="http://schemas.microsoft.com/office/drawing/2014/main" id="{0F0292CA-5186-4171-8810-B0D07DD0E8A7}"/>
                </a:ext>
              </a:extLst>
            </p:cNvPr>
            <p:cNvSpPr/>
            <p:nvPr/>
          </p:nvSpPr>
          <p:spPr>
            <a:xfrm>
              <a:off x="549485" y="1133302"/>
              <a:ext cx="319524" cy="3195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grpSp>
          <p:nvGrpSpPr>
            <p:cNvPr id="51" name="群組 50">
              <a:extLst>
                <a:ext uri="{FF2B5EF4-FFF2-40B4-BE49-F238E27FC236}">
                  <a16:creationId xmlns:a16="http://schemas.microsoft.com/office/drawing/2014/main" id="{35F13DF8-8386-4FAE-BF55-E0AA989C2A86}"/>
                </a:ext>
              </a:extLst>
            </p:cNvPr>
            <p:cNvGrpSpPr/>
            <p:nvPr/>
          </p:nvGrpSpPr>
          <p:grpSpPr>
            <a:xfrm>
              <a:off x="586720" y="1170133"/>
              <a:ext cx="245863" cy="245863"/>
              <a:chOff x="-1059510" y="1351982"/>
              <a:chExt cx="447332" cy="447332"/>
            </a:xfrm>
          </p:grpSpPr>
          <p:sp>
            <p:nvSpPr>
              <p:cNvPr id="52" name="橢圓 51">
                <a:extLst>
                  <a:ext uri="{FF2B5EF4-FFF2-40B4-BE49-F238E27FC236}">
                    <a16:creationId xmlns:a16="http://schemas.microsoft.com/office/drawing/2014/main" id="{A0F2F703-E92F-4AB7-B4E6-20C222CF3CC7}"/>
                  </a:ext>
                </a:extLst>
              </p:cNvPr>
              <p:cNvSpPr/>
              <p:nvPr/>
            </p:nvSpPr>
            <p:spPr>
              <a:xfrm>
                <a:off x="-1059510" y="1351982"/>
                <a:ext cx="447332" cy="447332"/>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pic>
            <p:nvPicPr>
              <p:cNvPr id="53" name="圖形 52">
                <a:extLst>
                  <a:ext uri="{FF2B5EF4-FFF2-40B4-BE49-F238E27FC236}">
                    <a16:creationId xmlns:a16="http://schemas.microsoft.com/office/drawing/2014/main" id="{EF4C3BDE-A455-4F71-98D7-39F15AE7177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82882" y="1455648"/>
                <a:ext cx="142266" cy="245732"/>
              </a:xfrm>
              <a:prstGeom prst="rect">
                <a:avLst/>
              </a:prstGeom>
            </p:spPr>
          </p:pic>
        </p:grpSp>
      </p:grpSp>
      <p:grpSp>
        <p:nvGrpSpPr>
          <p:cNvPr id="54" name="群組 53">
            <a:extLst>
              <a:ext uri="{FF2B5EF4-FFF2-40B4-BE49-F238E27FC236}">
                <a16:creationId xmlns:a16="http://schemas.microsoft.com/office/drawing/2014/main" id="{6F7ED420-E14E-4A56-8ABF-B2FDF5A355A0}"/>
              </a:ext>
            </a:extLst>
          </p:cNvPr>
          <p:cNvGrpSpPr/>
          <p:nvPr/>
        </p:nvGrpSpPr>
        <p:grpSpPr>
          <a:xfrm>
            <a:off x="197183" y="3901307"/>
            <a:ext cx="484371" cy="484371"/>
            <a:chOff x="549485" y="1133302"/>
            <a:chExt cx="319524" cy="319524"/>
          </a:xfrm>
        </p:grpSpPr>
        <p:sp>
          <p:nvSpPr>
            <p:cNvPr id="55" name="橢圓 54">
              <a:extLst>
                <a:ext uri="{FF2B5EF4-FFF2-40B4-BE49-F238E27FC236}">
                  <a16:creationId xmlns:a16="http://schemas.microsoft.com/office/drawing/2014/main" id="{82738192-77E0-4FF1-AB72-6B8866A0FA15}"/>
                </a:ext>
              </a:extLst>
            </p:cNvPr>
            <p:cNvSpPr/>
            <p:nvPr/>
          </p:nvSpPr>
          <p:spPr>
            <a:xfrm>
              <a:off x="549485" y="1133302"/>
              <a:ext cx="319524" cy="3195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grpSp>
          <p:nvGrpSpPr>
            <p:cNvPr id="56" name="群組 55">
              <a:extLst>
                <a:ext uri="{FF2B5EF4-FFF2-40B4-BE49-F238E27FC236}">
                  <a16:creationId xmlns:a16="http://schemas.microsoft.com/office/drawing/2014/main" id="{88224A92-CA04-4C3C-BE29-2720664DC60D}"/>
                </a:ext>
              </a:extLst>
            </p:cNvPr>
            <p:cNvGrpSpPr/>
            <p:nvPr/>
          </p:nvGrpSpPr>
          <p:grpSpPr>
            <a:xfrm>
              <a:off x="586720" y="1170133"/>
              <a:ext cx="245863" cy="245863"/>
              <a:chOff x="-1059510" y="1351982"/>
              <a:chExt cx="447332" cy="447332"/>
            </a:xfrm>
          </p:grpSpPr>
          <p:sp>
            <p:nvSpPr>
              <p:cNvPr id="57" name="橢圓 56">
                <a:extLst>
                  <a:ext uri="{FF2B5EF4-FFF2-40B4-BE49-F238E27FC236}">
                    <a16:creationId xmlns:a16="http://schemas.microsoft.com/office/drawing/2014/main" id="{F602F6FC-04D1-41E2-AC16-14F7178681D8}"/>
                  </a:ext>
                </a:extLst>
              </p:cNvPr>
              <p:cNvSpPr/>
              <p:nvPr/>
            </p:nvSpPr>
            <p:spPr>
              <a:xfrm>
                <a:off x="-1059510" y="1351982"/>
                <a:ext cx="447332" cy="447332"/>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pic>
            <p:nvPicPr>
              <p:cNvPr id="58" name="圖形 57">
                <a:extLst>
                  <a:ext uri="{FF2B5EF4-FFF2-40B4-BE49-F238E27FC236}">
                    <a16:creationId xmlns:a16="http://schemas.microsoft.com/office/drawing/2014/main" id="{8489E51E-EF83-425D-92B8-F3B734720A9F}"/>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82882" y="1455648"/>
                <a:ext cx="142266" cy="245732"/>
              </a:xfrm>
              <a:prstGeom prst="rect">
                <a:avLst/>
              </a:prstGeom>
            </p:spPr>
          </p:pic>
        </p:grpSp>
      </p:grpSp>
      <p:grpSp>
        <p:nvGrpSpPr>
          <p:cNvPr id="59" name="群組 58">
            <a:extLst>
              <a:ext uri="{FF2B5EF4-FFF2-40B4-BE49-F238E27FC236}">
                <a16:creationId xmlns:a16="http://schemas.microsoft.com/office/drawing/2014/main" id="{C30E9E94-AE68-4835-926A-B831B5AA2EE8}"/>
              </a:ext>
            </a:extLst>
          </p:cNvPr>
          <p:cNvGrpSpPr/>
          <p:nvPr/>
        </p:nvGrpSpPr>
        <p:grpSpPr>
          <a:xfrm>
            <a:off x="209713" y="4892523"/>
            <a:ext cx="484371" cy="484371"/>
            <a:chOff x="549485" y="1133302"/>
            <a:chExt cx="319524" cy="319524"/>
          </a:xfrm>
        </p:grpSpPr>
        <p:sp>
          <p:nvSpPr>
            <p:cNvPr id="60" name="橢圓 59">
              <a:extLst>
                <a:ext uri="{FF2B5EF4-FFF2-40B4-BE49-F238E27FC236}">
                  <a16:creationId xmlns:a16="http://schemas.microsoft.com/office/drawing/2014/main" id="{1684C25A-BA79-42A9-93F0-337B8E50E1E3}"/>
                </a:ext>
              </a:extLst>
            </p:cNvPr>
            <p:cNvSpPr/>
            <p:nvPr/>
          </p:nvSpPr>
          <p:spPr>
            <a:xfrm>
              <a:off x="549485" y="1133302"/>
              <a:ext cx="319524" cy="3195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grpSp>
          <p:nvGrpSpPr>
            <p:cNvPr id="61" name="群組 60">
              <a:extLst>
                <a:ext uri="{FF2B5EF4-FFF2-40B4-BE49-F238E27FC236}">
                  <a16:creationId xmlns:a16="http://schemas.microsoft.com/office/drawing/2014/main" id="{699A3AB5-C9D9-4343-AB45-1BB971A17D07}"/>
                </a:ext>
              </a:extLst>
            </p:cNvPr>
            <p:cNvGrpSpPr/>
            <p:nvPr/>
          </p:nvGrpSpPr>
          <p:grpSpPr>
            <a:xfrm>
              <a:off x="586720" y="1170133"/>
              <a:ext cx="245863" cy="245863"/>
              <a:chOff x="-1059510" y="1351982"/>
              <a:chExt cx="447332" cy="447332"/>
            </a:xfrm>
          </p:grpSpPr>
          <p:sp>
            <p:nvSpPr>
              <p:cNvPr id="62" name="橢圓 61">
                <a:extLst>
                  <a:ext uri="{FF2B5EF4-FFF2-40B4-BE49-F238E27FC236}">
                    <a16:creationId xmlns:a16="http://schemas.microsoft.com/office/drawing/2014/main" id="{952FD4F5-0DA8-4ABD-B3A9-057DF488EC98}"/>
                  </a:ext>
                </a:extLst>
              </p:cNvPr>
              <p:cNvSpPr/>
              <p:nvPr/>
            </p:nvSpPr>
            <p:spPr>
              <a:xfrm>
                <a:off x="-1059510" y="1351982"/>
                <a:ext cx="447332" cy="447332"/>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pic>
            <p:nvPicPr>
              <p:cNvPr id="63" name="圖形 62">
                <a:extLst>
                  <a:ext uri="{FF2B5EF4-FFF2-40B4-BE49-F238E27FC236}">
                    <a16:creationId xmlns:a16="http://schemas.microsoft.com/office/drawing/2014/main" id="{83B96978-46CB-4617-A079-D1C5DB6E8B8B}"/>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82882" y="1455648"/>
                <a:ext cx="142266" cy="245732"/>
              </a:xfrm>
              <a:prstGeom prst="rect">
                <a:avLst/>
              </a:prstGeom>
            </p:spPr>
          </p:pic>
        </p:grpSp>
      </p:grpSp>
      <p:sp>
        <p:nvSpPr>
          <p:cNvPr id="3" name="標題 2">
            <a:extLst>
              <a:ext uri="{FF2B5EF4-FFF2-40B4-BE49-F238E27FC236}">
                <a16:creationId xmlns:a16="http://schemas.microsoft.com/office/drawing/2014/main" id="{E82740E3-7625-45B0-958F-9C8311E78CE6}"/>
              </a:ext>
            </a:extLst>
          </p:cNvPr>
          <p:cNvSpPr>
            <a:spLocks noGrp="1"/>
          </p:cNvSpPr>
          <p:nvPr>
            <p:ph type="title"/>
          </p:nvPr>
        </p:nvSpPr>
        <p:spPr>
          <a:xfrm>
            <a:off x="609599" y="519429"/>
            <a:ext cx="10972800" cy="658084"/>
          </a:xfrm>
        </p:spPr>
        <p:txBody>
          <a:bodyPr>
            <a:normAutofit/>
          </a:bodyPr>
          <a:lstStyle/>
          <a:p>
            <a:r>
              <a:rPr lang="en-US" altLang="zh-TW" sz="4600" b="0" err="1">
                <a:solidFill>
                  <a:schemeClr val="accent3">
                    <a:lumMod val="40000"/>
                    <a:lumOff val="60000"/>
                  </a:schemeClr>
                </a:solidFill>
              </a:rPr>
              <a:t>Qtier</a:t>
            </a:r>
            <a:r>
              <a:rPr lang="en-US" altLang="zh-TW" sz="4600" b="0">
                <a:solidFill>
                  <a:schemeClr val="accent3">
                    <a:lumMod val="40000"/>
                    <a:lumOff val="60000"/>
                  </a:schemeClr>
                </a:solidFill>
              </a:rPr>
              <a:t> </a:t>
            </a:r>
            <a:r>
              <a:rPr lang="zh-TW" altLang="en-US" sz="4600" b="0">
                <a:solidFill>
                  <a:schemeClr val="accent3">
                    <a:lumMod val="40000"/>
                    <a:lumOff val="60000"/>
                  </a:schemeClr>
                </a:solidFill>
              </a:rPr>
              <a:t>介紹</a:t>
            </a:r>
          </a:p>
        </p:txBody>
      </p:sp>
      <p:sp>
        <p:nvSpPr>
          <p:cNvPr id="4" name="橢圓 3">
            <a:extLst>
              <a:ext uri="{FF2B5EF4-FFF2-40B4-BE49-F238E27FC236}">
                <a16:creationId xmlns:a16="http://schemas.microsoft.com/office/drawing/2014/main" id="{DABA85AF-9ED9-4C49-91F5-B38BCE3C5E20}"/>
              </a:ext>
            </a:extLst>
          </p:cNvPr>
          <p:cNvSpPr/>
          <p:nvPr/>
        </p:nvSpPr>
        <p:spPr>
          <a:xfrm>
            <a:off x="8128662" y="3205943"/>
            <a:ext cx="913175" cy="91317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Shape 215">
            <a:extLst>
              <a:ext uri="{FF2B5EF4-FFF2-40B4-BE49-F238E27FC236}">
                <a16:creationId xmlns:a16="http://schemas.microsoft.com/office/drawing/2014/main" id="{6ABD411F-767A-4A61-8BCA-418EE12BBD9A}"/>
              </a:ext>
            </a:extLst>
          </p:cNvPr>
          <p:cNvSpPr txBox="1"/>
          <p:nvPr/>
        </p:nvSpPr>
        <p:spPr>
          <a:xfrm>
            <a:off x="7517649" y="3371540"/>
            <a:ext cx="2135200" cy="585600"/>
          </a:xfrm>
          <a:prstGeom prst="rect">
            <a:avLst/>
          </a:prstGeom>
          <a:noFill/>
          <a:ln>
            <a:noFill/>
          </a:ln>
          <a:effectLst>
            <a:outerShdw blurRad="50800" dist="38100" dir="2700000" algn="tl" rotWithShape="0">
              <a:prstClr val="black">
                <a:alpha val="40000"/>
              </a:prstClr>
            </a:outerShdw>
          </a:effectLst>
        </p:spPr>
        <p:txBody>
          <a:bodyPr wrap="square" lIns="121900" tIns="121900" rIns="121900" bIns="121900"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lvl="0" algn="ctr" rtl="0">
              <a:spcBef>
                <a:spcPts val="0"/>
              </a:spcBef>
              <a:buNone/>
            </a:pPr>
            <a:r>
              <a:rPr lang="en" sz="2133" b="1">
                <a:solidFill>
                  <a:schemeClr val="bg1"/>
                </a:solidFill>
                <a:latin typeface="+mj-lt"/>
              </a:rPr>
              <a:t>Qtier </a:t>
            </a:r>
          </a:p>
          <a:p>
            <a:pPr lvl="0" algn="ctr" rtl="0">
              <a:spcBef>
                <a:spcPts val="0"/>
              </a:spcBef>
              <a:buNone/>
            </a:pPr>
            <a:r>
              <a:rPr lang="zh-TW" altLang="en-US" sz="2133" b="1">
                <a:solidFill>
                  <a:schemeClr val="bg1"/>
                </a:solidFill>
                <a:latin typeface="微軟正黑體" panose="020B0604030504040204" pitchFamily="34" charset="-120"/>
                <a:ea typeface="微軟正黑體" panose="020B0604030504040204" pitchFamily="34" charset="-120"/>
              </a:rPr>
              <a:t>引擎</a:t>
            </a:r>
            <a:endParaRPr lang="en" sz="2133" b="1">
              <a:solidFill>
                <a:schemeClr val="bg1"/>
              </a:solidFill>
              <a:latin typeface="微軟正黑體" panose="020B0604030504040204" pitchFamily="34" charset="-120"/>
              <a:ea typeface="微軟正黑體" panose="020B0604030504040204" pitchFamily="34" charset="-120"/>
            </a:endParaRPr>
          </a:p>
        </p:txBody>
      </p:sp>
      <p:pic>
        <p:nvPicPr>
          <p:cNvPr id="64" name="圖片 63">
            <a:extLst>
              <a:ext uri="{FF2B5EF4-FFF2-40B4-BE49-F238E27FC236}">
                <a16:creationId xmlns:a16="http://schemas.microsoft.com/office/drawing/2014/main" id="{359C4C80-706C-4506-B3A2-E1D8AEA94988}"/>
              </a:ext>
            </a:extLst>
          </p:cNvPr>
          <p:cNvPicPr>
            <a:picLocks noChangeAspect="1"/>
          </p:cNvPicPr>
          <p:nvPr/>
        </p:nvPicPr>
        <p:blipFill>
          <a:blip r:embed="rId8"/>
          <a:stretch>
            <a:fillRect/>
          </a:stretch>
        </p:blipFill>
        <p:spPr>
          <a:xfrm>
            <a:off x="10178478" y="369367"/>
            <a:ext cx="917176" cy="917176"/>
          </a:xfrm>
          <a:prstGeom prst="rect">
            <a:avLst/>
          </a:prstGeom>
        </p:spPr>
      </p:pic>
    </p:spTree>
    <p:extLst>
      <p:ext uri="{BB962C8B-B14F-4D97-AF65-F5344CB8AC3E}">
        <p14:creationId xmlns:p14="http://schemas.microsoft.com/office/powerpoint/2010/main" val="17247575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hape 148">
            <a:extLst>
              <a:ext uri="{FF2B5EF4-FFF2-40B4-BE49-F238E27FC236}">
                <a16:creationId xmlns:a16="http://schemas.microsoft.com/office/drawing/2014/main" id="{E305794E-F8F9-41E3-9D60-2AFA6429260D}"/>
              </a:ext>
            </a:extLst>
          </p:cNvPr>
          <p:cNvSpPr/>
          <p:nvPr/>
        </p:nvSpPr>
        <p:spPr>
          <a:xfrm>
            <a:off x="8499323" y="1585244"/>
            <a:ext cx="230655" cy="452787"/>
          </a:xfrm>
          <a:prstGeom prst="rect">
            <a:avLst/>
          </a:prstGeom>
          <a:noFill/>
          <a:ln>
            <a:noFill/>
          </a:ln>
        </p:spPr>
        <p:txBody>
          <a:bodyPr wrap="square" lIns="68551" tIns="34275" rIns="68551" bIns="34275" anchor="t"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buSzPct val="25000"/>
            </a:pPr>
            <a:r>
              <a:rPr lang="zh-TW" altLang="en-US" sz="1100">
                <a:solidFill>
                  <a:srgbClr val="000000"/>
                </a:solidFill>
                <a:latin typeface="Arial"/>
                <a:ea typeface="Arial"/>
                <a:cs typeface="Arial"/>
                <a:sym typeface="Arial"/>
              </a:rPr>
              <a:t> </a:t>
            </a:r>
          </a:p>
        </p:txBody>
      </p:sp>
      <p:sp>
        <p:nvSpPr>
          <p:cNvPr id="64" name="矩形: 圓角 63">
            <a:extLst>
              <a:ext uri="{FF2B5EF4-FFF2-40B4-BE49-F238E27FC236}">
                <a16:creationId xmlns:a16="http://schemas.microsoft.com/office/drawing/2014/main" id="{49BCDDED-51ED-4A38-BBB4-534FBEDCAC4D}"/>
              </a:ext>
            </a:extLst>
          </p:cNvPr>
          <p:cNvSpPr/>
          <p:nvPr/>
        </p:nvSpPr>
        <p:spPr>
          <a:xfrm>
            <a:off x="1047889" y="2963970"/>
            <a:ext cx="9899480" cy="903025"/>
          </a:xfrm>
          <a:prstGeom prst="roundRect">
            <a:avLst>
              <a:gd name="adj" fmla="val 50000"/>
            </a:avLst>
          </a:prstGeom>
          <a:gradFill>
            <a:gsLst>
              <a:gs pos="0">
                <a:srgbClr val="DF0A6A"/>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b="1">
              <a:latin typeface="微軟正黑體" panose="020B0604030504040204" pitchFamily="34" charset="-120"/>
              <a:ea typeface="微軟正黑體" panose="020B0604030504040204" pitchFamily="34" charset="-120"/>
            </a:endParaRPr>
          </a:p>
        </p:txBody>
      </p:sp>
      <p:grpSp>
        <p:nvGrpSpPr>
          <p:cNvPr id="65" name="群組 64">
            <a:extLst>
              <a:ext uri="{FF2B5EF4-FFF2-40B4-BE49-F238E27FC236}">
                <a16:creationId xmlns:a16="http://schemas.microsoft.com/office/drawing/2014/main" id="{45D3CD8C-B824-440B-B0CA-83C5804129D7}"/>
              </a:ext>
            </a:extLst>
          </p:cNvPr>
          <p:cNvGrpSpPr/>
          <p:nvPr/>
        </p:nvGrpSpPr>
        <p:grpSpPr>
          <a:xfrm>
            <a:off x="790119" y="3140156"/>
            <a:ext cx="484371" cy="484371"/>
            <a:chOff x="549485" y="1133302"/>
            <a:chExt cx="319524" cy="319524"/>
          </a:xfrm>
        </p:grpSpPr>
        <p:sp>
          <p:nvSpPr>
            <p:cNvPr id="66" name="橢圓 65">
              <a:extLst>
                <a:ext uri="{FF2B5EF4-FFF2-40B4-BE49-F238E27FC236}">
                  <a16:creationId xmlns:a16="http://schemas.microsoft.com/office/drawing/2014/main" id="{171B645C-ECC1-4A0F-98EC-73BC0232722D}"/>
                </a:ext>
              </a:extLst>
            </p:cNvPr>
            <p:cNvSpPr/>
            <p:nvPr/>
          </p:nvSpPr>
          <p:spPr>
            <a:xfrm>
              <a:off x="549485" y="1133302"/>
              <a:ext cx="319524" cy="3195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grpSp>
          <p:nvGrpSpPr>
            <p:cNvPr id="67" name="群組 66">
              <a:extLst>
                <a:ext uri="{FF2B5EF4-FFF2-40B4-BE49-F238E27FC236}">
                  <a16:creationId xmlns:a16="http://schemas.microsoft.com/office/drawing/2014/main" id="{83F6FD95-95CC-4011-B2F4-81F3771912BE}"/>
                </a:ext>
              </a:extLst>
            </p:cNvPr>
            <p:cNvGrpSpPr/>
            <p:nvPr/>
          </p:nvGrpSpPr>
          <p:grpSpPr>
            <a:xfrm>
              <a:off x="586720" y="1170133"/>
              <a:ext cx="245863" cy="245863"/>
              <a:chOff x="-1059510" y="1351982"/>
              <a:chExt cx="447332" cy="447332"/>
            </a:xfrm>
          </p:grpSpPr>
          <p:sp>
            <p:nvSpPr>
              <p:cNvPr id="68" name="橢圓 67">
                <a:extLst>
                  <a:ext uri="{FF2B5EF4-FFF2-40B4-BE49-F238E27FC236}">
                    <a16:creationId xmlns:a16="http://schemas.microsoft.com/office/drawing/2014/main" id="{F92C053A-DC32-43D2-9892-EBB38A45B0A0}"/>
                  </a:ext>
                </a:extLst>
              </p:cNvPr>
              <p:cNvSpPr/>
              <p:nvPr/>
            </p:nvSpPr>
            <p:spPr>
              <a:xfrm>
                <a:off x="-1059510" y="1351982"/>
                <a:ext cx="447332" cy="447332"/>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pic>
            <p:nvPicPr>
              <p:cNvPr id="69" name="圖形 68">
                <a:extLst>
                  <a:ext uri="{FF2B5EF4-FFF2-40B4-BE49-F238E27FC236}">
                    <a16:creationId xmlns:a16="http://schemas.microsoft.com/office/drawing/2014/main" id="{B99208B5-07A0-41BE-9DF2-9DEEDE8DC68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2882" y="1455648"/>
                <a:ext cx="142266" cy="245732"/>
              </a:xfrm>
              <a:prstGeom prst="rect">
                <a:avLst/>
              </a:prstGeom>
            </p:spPr>
          </p:pic>
        </p:grpSp>
      </p:grpSp>
      <p:sp>
        <p:nvSpPr>
          <p:cNvPr id="70" name="矩形: 圓角 69">
            <a:extLst>
              <a:ext uri="{FF2B5EF4-FFF2-40B4-BE49-F238E27FC236}">
                <a16:creationId xmlns:a16="http://schemas.microsoft.com/office/drawing/2014/main" id="{2F645CFD-3E7A-4396-9B75-9499D2DFAB95}"/>
              </a:ext>
            </a:extLst>
          </p:cNvPr>
          <p:cNvSpPr/>
          <p:nvPr/>
        </p:nvSpPr>
        <p:spPr>
          <a:xfrm>
            <a:off x="1047889" y="1863077"/>
            <a:ext cx="9899480" cy="903025"/>
          </a:xfrm>
          <a:prstGeom prst="roundRect">
            <a:avLst>
              <a:gd name="adj" fmla="val 50000"/>
            </a:avLst>
          </a:prstGeom>
          <a:gradFill>
            <a:gsLst>
              <a:gs pos="0">
                <a:srgbClr val="DF0A6A"/>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grpSp>
        <p:nvGrpSpPr>
          <p:cNvPr id="71" name="群組 70">
            <a:extLst>
              <a:ext uri="{FF2B5EF4-FFF2-40B4-BE49-F238E27FC236}">
                <a16:creationId xmlns:a16="http://schemas.microsoft.com/office/drawing/2014/main" id="{EAADBBD4-8293-4B6A-B027-E097932B68DC}"/>
              </a:ext>
            </a:extLst>
          </p:cNvPr>
          <p:cNvGrpSpPr/>
          <p:nvPr/>
        </p:nvGrpSpPr>
        <p:grpSpPr>
          <a:xfrm>
            <a:off x="790119" y="2039263"/>
            <a:ext cx="484371" cy="484371"/>
            <a:chOff x="549485" y="1133302"/>
            <a:chExt cx="319524" cy="319524"/>
          </a:xfrm>
        </p:grpSpPr>
        <p:sp>
          <p:nvSpPr>
            <p:cNvPr id="72" name="橢圓 71">
              <a:extLst>
                <a:ext uri="{FF2B5EF4-FFF2-40B4-BE49-F238E27FC236}">
                  <a16:creationId xmlns:a16="http://schemas.microsoft.com/office/drawing/2014/main" id="{072ABAA7-1198-4B2A-8A49-51E45CC6BF81}"/>
                </a:ext>
              </a:extLst>
            </p:cNvPr>
            <p:cNvSpPr/>
            <p:nvPr/>
          </p:nvSpPr>
          <p:spPr>
            <a:xfrm>
              <a:off x="549485" y="1133302"/>
              <a:ext cx="319524" cy="3195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grpSp>
          <p:nvGrpSpPr>
            <p:cNvPr id="73" name="群組 72">
              <a:extLst>
                <a:ext uri="{FF2B5EF4-FFF2-40B4-BE49-F238E27FC236}">
                  <a16:creationId xmlns:a16="http://schemas.microsoft.com/office/drawing/2014/main" id="{A2D1656A-8AF3-4463-869B-ECFA81568C78}"/>
                </a:ext>
              </a:extLst>
            </p:cNvPr>
            <p:cNvGrpSpPr/>
            <p:nvPr/>
          </p:nvGrpSpPr>
          <p:grpSpPr>
            <a:xfrm>
              <a:off x="586720" y="1170133"/>
              <a:ext cx="245863" cy="245863"/>
              <a:chOff x="-1059510" y="1351982"/>
              <a:chExt cx="447332" cy="447332"/>
            </a:xfrm>
          </p:grpSpPr>
          <p:sp>
            <p:nvSpPr>
              <p:cNvPr id="74" name="橢圓 73">
                <a:extLst>
                  <a:ext uri="{FF2B5EF4-FFF2-40B4-BE49-F238E27FC236}">
                    <a16:creationId xmlns:a16="http://schemas.microsoft.com/office/drawing/2014/main" id="{5E30D9AA-6FA1-456B-B965-042C39F11460}"/>
                  </a:ext>
                </a:extLst>
              </p:cNvPr>
              <p:cNvSpPr/>
              <p:nvPr/>
            </p:nvSpPr>
            <p:spPr>
              <a:xfrm>
                <a:off x="-1059510" y="1351982"/>
                <a:ext cx="447332" cy="447332"/>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pic>
            <p:nvPicPr>
              <p:cNvPr id="75" name="圖形 74">
                <a:extLst>
                  <a:ext uri="{FF2B5EF4-FFF2-40B4-BE49-F238E27FC236}">
                    <a16:creationId xmlns:a16="http://schemas.microsoft.com/office/drawing/2014/main" id="{B08FDE6B-7D38-46B2-9639-4CBC125CDAE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2882" y="1455648"/>
                <a:ext cx="142266" cy="245732"/>
              </a:xfrm>
              <a:prstGeom prst="rect">
                <a:avLst/>
              </a:prstGeom>
            </p:spPr>
          </p:pic>
        </p:grpSp>
      </p:grpSp>
      <p:sp>
        <p:nvSpPr>
          <p:cNvPr id="77" name="Shape 297">
            <a:extLst>
              <a:ext uri="{FF2B5EF4-FFF2-40B4-BE49-F238E27FC236}">
                <a16:creationId xmlns:a16="http://schemas.microsoft.com/office/drawing/2014/main" id="{21778F4A-E123-4233-9431-80F5A912A8ED}"/>
              </a:ext>
            </a:extLst>
          </p:cNvPr>
          <p:cNvSpPr/>
          <p:nvPr/>
        </p:nvSpPr>
        <p:spPr>
          <a:xfrm>
            <a:off x="950761" y="4684339"/>
            <a:ext cx="3408123" cy="419451"/>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buClr>
                <a:schemeClr val="lt1"/>
              </a:buClr>
              <a:buSzPct val="25000"/>
            </a:pPr>
            <a:r>
              <a:rPr lang="en-US" altLang="zh-TW" sz="3200" b="1">
                <a:solidFill>
                  <a:schemeClr val="lt1"/>
                </a:solidFill>
                <a:latin typeface="Arial" panose="020B0604020202020204" pitchFamily="34" charset="0"/>
                <a:ea typeface="Microsoft JhengHei"/>
                <a:cs typeface="Arial" panose="020B0604020202020204" pitchFamily="34" charset="0"/>
                <a:sym typeface="Microsoft JhengHei"/>
              </a:rPr>
              <a:t>SSD</a:t>
            </a:r>
            <a:r>
              <a:rPr lang="zh-TW" altLang="en-US" sz="3200" b="1">
                <a:solidFill>
                  <a:schemeClr val="lt1"/>
                </a:solidFill>
                <a:latin typeface="Arial" panose="020B0604020202020204" pitchFamily="34" charset="0"/>
                <a:ea typeface="Microsoft JhengHei"/>
                <a:cs typeface="Arial" panose="020B0604020202020204" pitchFamily="34" charset="0"/>
                <a:sym typeface="Microsoft JhengHei"/>
              </a:rPr>
              <a:t> </a:t>
            </a:r>
            <a:r>
              <a:rPr lang="en-US" altLang="zh-TW" sz="1351" b="1">
                <a:solidFill>
                  <a:schemeClr val="lt1"/>
                </a:solidFill>
                <a:latin typeface="Arial" panose="020B0604020202020204" pitchFamily="34" charset="0"/>
                <a:ea typeface="Microsoft JhengHei"/>
                <a:cs typeface="Arial" panose="020B0604020202020204" pitchFamily="34" charset="0"/>
                <a:sym typeface="Microsoft JhengHei"/>
              </a:rPr>
              <a:t>RAID Usage</a:t>
            </a:r>
            <a:endParaRPr lang="zh-TW" altLang="en-US" sz="3200" b="1">
              <a:solidFill>
                <a:schemeClr val="lt1"/>
              </a:solidFill>
              <a:latin typeface="Arial" panose="020B0604020202020204" pitchFamily="34" charset="0"/>
              <a:ea typeface="Microsoft JhengHei"/>
              <a:cs typeface="Arial" panose="020B0604020202020204" pitchFamily="34" charset="0"/>
              <a:sym typeface="Microsoft JhengHei"/>
            </a:endParaRPr>
          </a:p>
        </p:txBody>
      </p:sp>
      <p:sp>
        <p:nvSpPr>
          <p:cNvPr id="78" name="Shape 298">
            <a:extLst>
              <a:ext uri="{FF2B5EF4-FFF2-40B4-BE49-F238E27FC236}">
                <a16:creationId xmlns:a16="http://schemas.microsoft.com/office/drawing/2014/main" id="{4C6246F8-FAB0-435F-834D-6BE2CB9CC988}"/>
              </a:ext>
            </a:extLst>
          </p:cNvPr>
          <p:cNvSpPr/>
          <p:nvPr/>
        </p:nvSpPr>
        <p:spPr>
          <a:xfrm>
            <a:off x="950762" y="5272593"/>
            <a:ext cx="2799228" cy="434453"/>
          </a:xfrm>
          <a:prstGeom prst="roundRect">
            <a:avLst>
              <a:gd name="adj" fmla="val 5919"/>
            </a:avLst>
          </a:prstGeom>
          <a:solidFill>
            <a:srgbClr val="FFFF00">
              <a:alpha val="50000"/>
            </a:srgbClr>
          </a:solidFill>
          <a:ln>
            <a:noFill/>
          </a:ln>
        </p:spPr>
        <p:txBody>
          <a:bodyPr wrap="square" lIns="91425" tIns="45700" rIns="91425" bIns="45700"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buClr>
                <a:schemeClr val="lt1"/>
              </a:buClr>
              <a:buSzPct val="25000"/>
            </a:pPr>
            <a:r>
              <a:rPr lang="en-US" altLang="zh-TW" sz="1600" b="1">
                <a:solidFill>
                  <a:schemeClr val="lt1"/>
                </a:solidFill>
                <a:latin typeface="Arial" panose="020B0604020202020204" pitchFamily="34" charset="0"/>
                <a:ea typeface="Microsoft JhengHei"/>
                <a:cs typeface="Arial" panose="020B0604020202020204" pitchFamily="34" charset="0"/>
                <a:sym typeface="Microsoft JhengHei"/>
              </a:rPr>
              <a:t>SAS</a:t>
            </a:r>
            <a:r>
              <a:rPr lang="zh-TW" altLang="en-US" sz="1600" b="1">
                <a:solidFill>
                  <a:schemeClr val="lt1"/>
                </a:solidFill>
                <a:latin typeface="Arial" panose="020B0604020202020204" pitchFamily="34" charset="0"/>
                <a:ea typeface="Microsoft JhengHei"/>
                <a:cs typeface="Arial" panose="020B0604020202020204" pitchFamily="34" charset="0"/>
                <a:sym typeface="Microsoft JhengHei"/>
              </a:rPr>
              <a:t> </a:t>
            </a:r>
            <a:r>
              <a:rPr lang="en-US" altLang="zh-TW" sz="1600" b="1">
                <a:solidFill>
                  <a:schemeClr val="lt1"/>
                </a:solidFill>
                <a:latin typeface="Arial" panose="020B0604020202020204" pitchFamily="34" charset="0"/>
                <a:ea typeface="Microsoft JhengHei"/>
                <a:cs typeface="Arial" panose="020B0604020202020204" pitchFamily="34" charset="0"/>
                <a:sym typeface="Microsoft JhengHei"/>
              </a:rPr>
              <a:t>HDD RAID Usage</a:t>
            </a:r>
            <a:endParaRPr lang="zh-TW" altLang="en-US" sz="1600" b="1">
              <a:solidFill>
                <a:schemeClr val="lt1"/>
              </a:solidFill>
              <a:latin typeface="Arial" panose="020B0604020202020204" pitchFamily="34" charset="0"/>
              <a:ea typeface="Microsoft JhengHei"/>
              <a:cs typeface="Arial" panose="020B0604020202020204" pitchFamily="34" charset="0"/>
              <a:sym typeface="Microsoft JhengHei"/>
            </a:endParaRPr>
          </a:p>
        </p:txBody>
      </p:sp>
      <p:sp>
        <p:nvSpPr>
          <p:cNvPr id="79" name="Shape 298">
            <a:extLst>
              <a:ext uri="{FF2B5EF4-FFF2-40B4-BE49-F238E27FC236}">
                <a16:creationId xmlns:a16="http://schemas.microsoft.com/office/drawing/2014/main" id="{F122E9FF-B7B5-46C8-8BE1-5F17B3A6EFE9}"/>
              </a:ext>
            </a:extLst>
          </p:cNvPr>
          <p:cNvSpPr/>
          <p:nvPr/>
        </p:nvSpPr>
        <p:spPr>
          <a:xfrm>
            <a:off x="3804430" y="5284471"/>
            <a:ext cx="4359056" cy="419451"/>
          </a:xfrm>
          <a:prstGeom prst="roundRect">
            <a:avLst>
              <a:gd name="adj" fmla="val 5919"/>
            </a:avLst>
          </a:prstGeom>
          <a:solidFill>
            <a:schemeClr val="tx1">
              <a:lumMod val="75000"/>
              <a:alpha val="50000"/>
            </a:schemeClr>
          </a:solidFill>
          <a:ln>
            <a:noFill/>
          </a:ln>
        </p:spPr>
        <p:txBody>
          <a:bodyPr wrap="square" lIns="91425" tIns="45700" rIns="91425" bIns="45700"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buClr>
                <a:schemeClr val="lt1"/>
              </a:buClr>
              <a:buSzPct val="25000"/>
            </a:pPr>
            <a:endParaRPr lang="zh-TW" altLang="en-US" sz="3200" b="1">
              <a:solidFill>
                <a:schemeClr val="lt1"/>
              </a:solidFill>
              <a:latin typeface="Microsoft JhengHei"/>
              <a:ea typeface="Microsoft JhengHei"/>
              <a:cs typeface="Microsoft JhengHei"/>
              <a:sym typeface="Microsoft JhengHei"/>
            </a:endParaRPr>
          </a:p>
        </p:txBody>
      </p:sp>
      <p:sp>
        <p:nvSpPr>
          <p:cNvPr id="80" name="Shape 297">
            <a:extLst>
              <a:ext uri="{FF2B5EF4-FFF2-40B4-BE49-F238E27FC236}">
                <a16:creationId xmlns:a16="http://schemas.microsoft.com/office/drawing/2014/main" id="{D030BFE7-2D1A-4B7A-A6C9-EFC2D237549D}"/>
              </a:ext>
            </a:extLst>
          </p:cNvPr>
          <p:cNvSpPr/>
          <p:nvPr/>
        </p:nvSpPr>
        <p:spPr>
          <a:xfrm>
            <a:off x="3787685" y="5276625"/>
            <a:ext cx="2506657" cy="435453"/>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buClr>
                <a:schemeClr val="lt1"/>
              </a:buClr>
              <a:buSzPct val="25000"/>
            </a:pPr>
            <a:r>
              <a:rPr lang="en-US" altLang="zh-TW" sz="3200" b="1">
                <a:solidFill>
                  <a:schemeClr val="lt1"/>
                </a:solidFill>
                <a:latin typeface="Arial" panose="020B0604020202020204" pitchFamily="34" charset="0"/>
                <a:ea typeface="Microsoft JhengHei"/>
                <a:cs typeface="Arial" panose="020B0604020202020204" pitchFamily="34" charset="0"/>
                <a:sym typeface="Microsoft JhengHei"/>
              </a:rPr>
              <a:t>SSD</a:t>
            </a:r>
            <a:r>
              <a:rPr lang="zh-TW" altLang="en-US" sz="3200" b="1">
                <a:solidFill>
                  <a:schemeClr val="lt1"/>
                </a:solidFill>
                <a:latin typeface="Arial" panose="020B0604020202020204" pitchFamily="34" charset="0"/>
                <a:ea typeface="Microsoft JhengHei"/>
                <a:cs typeface="Arial" panose="020B0604020202020204" pitchFamily="34" charset="0"/>
                <a:sym typeface="Microsoft JhengHei"/>
              </a:rPr>
              <a:t> </a:t>
            </a:r>
            <a:r>
              <a:rPr lang="en-US" altLang="zh-TW" sz="1351" b="1">
                <a:solidFill>
                  <a:schemeClr val="lt1"/>
                </a:solidFill>
                <a:latin typeface="Arial" panose="020B0604020202020204" pitchFamily="34" charset="0"/>
                <a:ea typeface="Microsoft JhengHei"/>
                <a:cs typeface="Arial" panose="020B0604020202020204" pitchFamily="34" charset="0"/>
                <a:sym typeface="Microsoft JhengHei"/>
              </a:rPr>
              <a:t>RAID Usage</a:t>
            </a:r>
            <a:endParaRPr lang="zh-TW" altLang="en-US" sz="3200" b="1">
              <a:solidFill>
                <a:schemeClr val="lt1"/>
              </a:solidFill>
              <a:latin typeface="Arial" panose="020B0604020202020204" pitchFamily="34" charset="0"/>
              <a:ea typeface="Microsoft JhengHei"/>
              <a:cs typeface="Arial" panose="020B0604020202020204" pitchFamily="34" charset="0"/>
              <a:sym typeface="Microsoft JhengHei"/>
            </a:endParaRPr>
          </a:p>
        </p:txBody>
      </p:sp>
      <p:sp>
        <p:nvSpPr>
          <p:cNvPr id="81" name="Shape 297">
            <a:extLst>
              <a:ext uri="{FF2B5EF4-FFF2-40B4-BE49-F238E27FC236}">
                <a16:creationId xmlns:a16="http://schemas.microsoft.com/office/drawing/2014/main" id="{1107F39E-F3BD-47BC-85C7-EC80F7D5432E}"/>
              </a:ext>
            </a:extLst>
          </p:cNvPr>
          <p:cNvSpPr/>
          <p:nvPr/>
        </p:nvSpPr>
        <p:spPr>
          <a:xfrm>
            <a:off x="6310588" y="5285096"/>
            <a:ext cx="1875396" cy="434453"/>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buClr>
                <a:schemeClr val="lt1"/>
              </a:buClr>
              <a:buSzPct val="25000"/>
            </a:pPr>
            <a:r>
              <a:rPr lang="en-US" altLang="zh-TW" sz="1351" b="1">
                <a:solidFill>
                  <a:schemeClr val="lt1"/>
                </a:solidFill>
                <a:latin typeface="Arial" panose="020B0604020202020204" pitchFamily="34" charset="0"/>
                <a:ea typeface="Microsoft JhengHei"/>
                <a:cs typeface="Arial" panose="020B0604020202020204" pitchFamily="34" charset="0"/>
                <a:sym typeface="Microsoft JhengHei"/>
              </a:rPr>
              <a:t>Pool Metadata</a:t>
            </a:r>
            <a:endParaRPr lang="zh-TW" altLang="en-US" sz="3200" b="1">
              <a:solidFill>
                <a:schemeClr val="lt1"/>
              </a:solidFill>
              <a:latin typeface="Arial" panose="020B0604020202020204" pitchFamily="34" charset="0"/>
              <a:ea typeface="Microsoft JhengHei"/>
              <a:cs typeface="Arial" panose="020B0604020202020204" pitchFamily="34" charset="0"/>
              <a:sym typeface="Microsoft JhengHei"/>
            </a:endParaRPr>
          </a:p>
        </p:txBody>
      </p:sp>
      <p:sp>
        <p:nvSpPr>
          <p:cNvPr id="82" name="Shape 298">
            <a:extLst>
              <a:ext uri="{FF2B5EF4-FFF2-40B4-BE49-F238E27FC236}">
                <a16:creationId xmlns:a16="http://schemas.microsoft.com/office/drawing/2014/main" id="{8C02D5AD-A8A3-46D0-A511-24E67D2A2A58}"/>
              </a:ext>
            </a:extLst>
          </p:cNvPr>
          <p:cNvSpPr/>
          <p:nvPr/>
        </p:nvSpPr>
        <p:spPr>
          <a:xfrm>
            <a:off x="950762" y="5850281"/>
            <a:ext cx="2780247" cy="434453"/>
          </a:xfrm>
          <a:prstGeom prst="roundRect">
            <a:avLst>
              <a:gd name="adj" fmla="val 5919"/>
            </a:avLst>
          </a:prstGeom>
          <a:solidFill>
            <a:srgbClr val="0070C0">
              <a:alpha val="50000"/>
            </a:srgbClr>
          </a:solidFill>
          <a:ln>
            <a:noFill/>
          </a:ln>
        </p:spPr>
        <p:txBody>
          <a:bodyPr wrap="square" lIns="91425" tIns="45700" rIns="91425" bIns="45700"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buClr>
                <a:schemeClr val="lt1"/>
              </a:buClr>
              <a:buSzPct val="25000"/>
            </a:pPr>
            <a:r>
              <a:rPr lang="en-US" altLang="zh-TW" sz="1600" b="1">
                <a:solidFill>
                  <a:schemeClr val="lt1"/>
                </a:solidFill>
                <a:latin typeface="Arial" panose="020B0604020202020204" pitchFamily="34" charset="0"/>
                <a:ea typeface="Microsoft JhengHei"/>
                <a:cs typeface="Arial" panose="020B0604020202020204" pitchFamily="34" charset="0"/>
                <a:sym typeface="Microsoft JhengHei"/>
              </a:rPr>
              <a:t>SATA</a:t>
            </a:r>
            <a:r>
              <a:rPr lang="zh-TW" altLang="en-US" sz="1600" b="1">
                <a:solidFill>
                  <a:schemeClr val="lt1"/>
                </a:solidFill>
                <a:latin typeface="Arial" panose="020B0604020202020204" pitchFamily="34" charset="0"/>
                <a:ea typeface="Microsoft JhengHei"/>
                <a:cs typeface="Arial" panose="020B0604020202020204" pitchFamily="34" charset="0"/>
                <a:sym typeface="Microsoft JhengHei"/>
              </a:rPr>
              <a:t> </a:t>
            </a:r>
            <a:r>
              <a:rPr lang="en-US" altLang="zh-TW" sz="1600" b="1">
                <a:solidFill>
                  <a:schemeClr val="lt1"/>
                </a:solidFill>
                <a:latin typeface="Arial" panose="020B0604020202020204" pitchFamily="34" charset="0"/>
                <a:ea typeface="Microsoft JhengHei"/>
                <a:cs typeface="Arial" panose="020B0604020202020204" pitchFamily="34" charset="0"/>
                <a:sym typeface="Microsoft JhengHei"/>
              </a:rPr>
              <a:t>HDD RAID Usage</a:t>
            </a:r>
            <a:endParaRPr lang="zh-TW" altLang="en-US" sz="1600" b="1">
              <a:solidFill>
                <a:schemeClr val="lt1"/>
              </a:solidFill>
              <a:latin typeface="Arial" panose="020B0604020202020204" pitchFamily="34" charset="0"/>
              <a:ea typeface="Microsoft JhengHei"/>
              <a:cs typeface="Arial" panose="020B0604020202020204" pitchFamily="34" charset="0"/>
              <a:sym typeface="Microsoft JhengHei"/>
            </a:endParaRPr>
          </a:p>
        </p:txBody>
      </p:sp>
      <p:sp>
        <p:nvSpPr>
          <p:cNvPr id="84" name="Shape 297">
            <a:extLst>
              <a:ext uri="{FF2B5EF4-FFF2-40B4-BE49-F238E27FC236}">
                <a16:creationId xmlns:a16="http://schemas.microsoft.com/office/drawing/2014/main" id="{86284B87-DFAA-4F19-A706-34947DA34897}"/>
              </a:ext>
            </a:extLst>
          </p:cNvPr>
          <p:cNvSpPr/>
          <p:nvPr/>
        </p:nvSpPr>
        <p:spPr>
          <a:xfrm>
            <a:off x="3783112" y="5850281"/>
            <a:ext cx="2554248" cy="447332"/>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buClr>
                <a:schemeClr val="lt1"/>
              </a:buClr>
              <a:buSzPct val="25000"/>
            </a:pPr>
            <a:r>
              <a:rPr lang="en-US" altLang="zh-TW" sz="3200" b="1">
                <a:solidFill>
                  <a:schemeClr val="lt1"/>
                </a:solidFill>
                <a:latin typeface="Arial" panose="020B0604020202020204" pitchFamily="34" charset="0"/>
                <a:ea typeface="Microsoft JhengHei"/>
                <a:cs typeface="Arial" panose="020B0604020202020204" pitchFamily="34" charset="0"/>
                <a:sym typeface="Microsoft JhengHei"/>
              </a:rPr>
              <a:t>SSD</a:t>
            </a:r>
            <a:r>
              <a:rPr lang="zh-TW" altLang="en-US" sz="3200" b="1">
                <a:solidFill>
                  <a:schemeClr val="lt1"/>
                </a:solidFill>
                <a:latin typeface="Arial" panose="020B0604020202020204" pitchFamily="34" charset="0"/>
                <a:ea typeface="Microsoft JhengHei"/>
                <a:cs typeface="Arial" panose="020B0604020202020204" pitchFamily="34" charset="0"/>
                <a:sym typeface="Microsoft JhengHei"/>
              </a:rPr>
              <a:t> </a:t>
            </a:r>
            <a:r>
              <a:rPr lang="en-US" altLang="zh-TW" sz="1351" b="1">
                <a:solidFill>
                  <a:schemeClr val="lt1"/>
                </a:solidFill>
                <a:latin typeface="Arial" panose="020B0604020202020204" pitchFamily="34" charset="0"/>
                <a:ea typeface="Microsoft JhengHei"/>
                <a:cs typeface="Arial" panose="020B0604020202020204" pitchFamily="34" charset="0"/>
                <a:sym typeface="Microsoft JhengHei"/>
              </a:rPr>
              <a:t>RAID Usage</a:t>
            </a:r>
            <a:endParaRPr lang="zh-TW" altLang="en-US" sz="3200" b="1">
              <a:solidFill>
                <a:schemeClr val="lt1"/>
              </a:solidFill>
              <a:latin typeface="Arial" panose="020B0604020202020204" pitchFamily="34" charset="0"/>
              <a:ea typeface="Microsoft JhengHei"/>
              <a:cs typeface="Arial" panose="020B0604020202020204" pitchFamily="34" charset="0"/>
              <a:sym typeface="Microsoft JhengHei"/>
            </a:endParaRPr>
          </a:p>
        </p:txBody>
      </p:sp>
      <p:sp>
        <p:nvSpPr>
          <p:cNvPr id="85" name="內容版面配置區 2">
            <a:extLst>
              <a:ext uri="{FF2B5EF4-FFF2-40B4-BE49-F238E27FC236}">
                <a16:creationId xmlns:a16="http://schemas.microsoft.com/office/drawing/2014/main" id="{445C3D71-C97B-4B0F-9642-1E5FCD94776F}"/>
              </a:ext>
            </a:extLst>
          </p:cNvPr>
          <p:cNvSpPr txBox="1">
            <a:spLocks/>
          </p:cNvSpPr>
          <p:nvPr/>
        </p:nvSpPr>
        <p:spPr>
          <a:xfrm>
            <a:off x="1326228" y="1868661"/>
            <a:ext cx="9428552" cy="966543"/>
          </a:xfrm>
          <a:prstGeom prst="rect">
            <a:avLst/>
          </a:prstGeom>
        </p:spPr>
        <p:txBody>
          <a:bodyPr vert="horz" lIns="121920" tIns="60960" rIns="121920" bIns="60960" rtlCol="0">
            <a:norm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fontAlgn="base">
              <a:lnSpc>
                <a:spcPts val="3067"/>
              </a:lnSpc>
              <a:buNone/>
            </a:pPr>
            <a:r>
              <a:rPr lang="en-US" altLang="zh-TW" sz="20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QNAP QTS 4.4.1 </a:t>
            </a:r>
            <a:r>
              <a:rPr lang="zh-TW" altLang="en-US" sz="2000" b="1">
                <a:solidFill>
                  <a:schemeClr val="bg1"/>
                </a:solidFill>
                <a:latin typeface="微軟正黑體" panose="020B0604030504040204" pitchFamily="34" charset="-120"/>
                <a:ea typeface="微軟正黑體" panose="020B0604030504040204" pitchFamily="34" charset="-120"/>
              </a:rPr>
              <a:t>支援移除 </a:t>
            </a:r>
            <a:r>
              <a:rPr lang="en-US" altLang="zh-TW" sz="2000" b="1" err="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Qtier</a:t>
            </a:r>
            <a:r>
              <a:rPr lang="en-US" altLang="zh-TW" sz="20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SSD </a:t>
            </a:r>
            <a:r>
              <a:rPr lang="zh-TW" altLang="en-US" sz="2000" b="1">
                <a:solidFill>
                  <a:schemeClr val="bg1"/>
                </a:solidFill>
                <a:latin typeface="微軟正黑體" panose="020B0604030504040204" pitchFamily="34" charset="-120"/>
                <a:ea typeface="微軟正黑體" panose="020B0604030504040204" pitchFamily="34" charset="-120"/>
              </a:rPr>
              <a:t>分層，允許使用者將 </a:t>
            </a:r>
            <a:r>
              <a:rPr lang="en-US" altLang="zh-TW" sz="20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SSD</a:t>
            </a:r>
            <a:r>
              <a:rPr lang="en-US" altLang="zh-TW" sz="2000" b="1">
                <a:solidFill>
                  <a:schemeClr val="bg1"/>
                </a:solidFill>
                <a:latin typeface="微軟正黑體" panose="020B0604030504040204" pitchFamily="34" charset="-120"/>
                <a:ea typeface="微軟正黑體" panose="020B0604030504040204" pitchFamily="34" charset="-120"/>
              </a:rPr>
              <a:t> </a:t>
            </a:r>
            <a:r>
              <a:rPr lang="zh-TW" altLang="en-US" sz="2000" b="1">
                <a:solidFill>
                  <a:schemeClr val="bg1"/>
                </a:solidFill>
                <a:latin typeface="微軟正黑體" panose="020B0604030504040204" pitchFamily="34" charset="-120"/>
                <a:ea typeface="微軟正黑體" panose="020B0604030504040204" pitchFamily="34" charset="-120"/>
              </a:rPr>
              <a:t>類型或分層的 </a:t>
            </a:r>
            <a:r>
              <a:rPr lang="en-US" altLang="zh-TW" sz="20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RAID</a:t>
            </a:r>
            <a:r>
              <a:rPr lang="en-US" altLang="zh-TW" sz="2000" b="1">
                <a:solidFill>
                  <a:schemeClr val="bg1"/>
                </a:solidFill>
                <a:latin typeface="微軟正黑體" panose="020B0604030504040204" pitchFamily="34" charset="-120"/>
                <a:ea typeface="微軟正黑體" panose="020B0604030504040204" pitchFamily="34" charset="-120"/>
              </a:rPr>
              <a:t> </a:t>
            </a:r>
            <a:r>
              <a:rPr lang="zh-TW" altLang="en-US" sz="2000" b="1">
                <a:solidFill>
                  <a:schemeClr val="bg1"/>
                </a:solidFill>
                <a:latin typeface="微軟正黑體" panose="020B0604030504040204" pitchFamily="34" charset="-120"/>
                <a:ea typeface="微軟正黑體" panose="020B0604030504040204" pitchFamily="34" charset="-120"/>
              </a:rPr>
              <a:t>類型進行變更。</a:t>
            </a:r>
          </a:p>
        </p:txBody>
      </p:sp>
      <p:sp>
        <p:nvSpPr>
          <p:cNvPr id="86" name="內容版面配置區 2">
            <a:extLst>
              <a:ext uri="{FF2B5EF4-FFF2-40B4-BE49-F238E27FC236}">
                <a16:creationId xmlns:a16="http://schemas.microsoft.com/office/drawing/2014/main" id="{B45C2DB6-30E7-4287-B346-BF772CCCB9AF}"/>
              </a:ext>
            </a:extLst>
          </p:cNvPr>
          <p:cNvSpPr txBox="1">
            <a:spLocks/>
          </p:cNvSpPr>
          <p:nvPr/>
        </p:nvSpPr>
        <p:spPr>
          <a:xfrm>
            <a:off x="1326229" y="2982995"/>
            <a:ext cx="9428552" cy="1067715"/>
          </a:xfrm>
          <a:prstGeom prst="rect">
            <a:avLst/>
          </a:prstGeom>
        </p:spPr>
        <p:txBody>
          <a:bodyPr vert="horz" lIns="121920" tIns="60960" rIns="121920" bIns="60960" rtlCol="0">
            <a:norm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fontAlgn="base">
              <a:lnSpc>
                <a:spcPts val="3067"/>
              </a:lnSpc>
              <a:buNone/>
            </a:pPr>
            <a:r>
              <a:rPr lang="zh-TW" altLang="en-US" sz="2000" b="1">
                <a:solidFill>
                  <a:schemeClr val="bg1"/>
                </a:solidFill>
                <a:latin typeface="微軟正黑體" panose="020B0604030504040204" pitchFamily="34" charset="-120"/>
                <a:ea typeface="微軟正黑體" panose="020B0604030504040204" pitchFamily="34" charset="-120"/>
              </a:rPr>
              <a:t>移除 </a:t>
            </a:r>
            <a:r>
              <a:rPr lang="en-US" altLang="zh-TW" sz="2000" b="1" err="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Qtier</a:t>
            </a:r>
            <a:r>
              <a:rPr lang="en-US" altLang="zh-TW" sz="20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SSD </a:t>
            </a:r>
            <a:r>
              <a:rPr lang="zh-TW" altLang="en-US" sz="2000" b="1">
                <a:solidFill>
                  <a:schemeClr val="bg1"/>
                </a:solidFill>
                <a:latin typeface="微軟正黑體" panose="020B0604030504040204" pitchFamily="34" charset="-120"/>
                <a:ea typeface="微軟正黑體" panose="020B0604030504040204" pitchFamily="34" charset="-120"/>
              </a:rPr>
              <a:t>分層時，將會把資料及儲存池中繼資料 </a:t>
            </a:r>
            <a:r>
              <a:rPr lang="en-US" altLang="zh-TW" sz="20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(Metadata)</a:t>
            </a:r>
            <a:r>
              <a:rPr lang="zh-TW" altLang="en-US" sz="20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2000" b="1">
                <a:solidFill>
                  <a:schemeClr val="bg1"/>
                </a:solidFill>
                <a:latin typeface="微軟正黑體" panose="020B0604030504040204" pitchFamily="34" charset="-120"/>
                <a:ea typeface="微軟正黑體" panose="020B0604030504040204" pitchFamily="34" charset="-120"/>
              </a:rPr>
              <a:t>移動到高速及容量層，並暫停儲存池的服務，移除後所有資料將保留 。</a:t>
            </a:r>
          </a:p>
        </p:txBody>
      </p:sp>
      <p:pic>
        <p:nvPicPr>
          <p:cNvPr id="87" name="圖片 86" descr="一張含有 室內 的圖片&#10;&#10;描述是以高可信度產生">
            <a:extLst>
              <a:ext uri="{FF2B5EF4-FFF2-40B4-BE49-F238E27FC236}">
                <a16:creationId xmlns:a16="http://schemas.microsoft.com/office/drawing/2014/main" id="{F42A463D-1D75-4377-83FC-5339ECEB25BE}"/>
              </a:ext>
            </a:extLst>
          </p:cNvPr>
          <p:cNvPicPr>
            <a:picLocks noChangeAspect="1"/>
          </p:cNvPicPr>
          <p:nvPr/>
        </p:nvPicPr>
        <p:blipFill>
          <a:blip r:embed="rId4"/>
          <a:stretch>
            <a:fillRect/>
          </a:stretch>
        </p:blipFill>
        <p:spPr>
          <a:xfrm>
            <a:off x="8926155" y="4485836"/>
            <a:ext cx="2226737" cy="2077056"/>
          </a:xfrm>
          <a:prstGeom prst="rect">
            <a:avLst/>
          </a:prstGeom>
        </p:spPr>
      </p:pic>
      <p:pic>
        <p:nvPicPr>
          <p:cNvPr id="88" name="圖片 87">
            <a:extLst>
              <a:ext uri="{FF2B5EF4-FFF2-40B4-BE49-F238E27FC236}">
                <a16:creationId xmlns:a16="http://schemas.microsoft.com/office/drawing/2014/main" id="{FB9C717E-1EAA-4188-8C06-52DF6BF00048}"/>
              </a:ext>
            </a:extLst>
          </p:cNvPr>
          <p:cNvPicPr>
            <a:picLocks noChangeAspect="1"/>
          </p:cNvPicPr>
          <p:nvPr/>
        </p:nvPicPr>
        <p:blipFill>
          <a:blip r:embed="rId5"/>
          <a:stretch>
            <a:fillRect/>
          </a:stretch>
        </p:blipFill>
        <p:spPr>
          <a:xfrm>
            <a:off x="5586026" y="4032955"/>
            <a:ext cx="2226737" cy="1558967"/>
          </a:xfrm>
          <a:prstGeom prst="rect">
            <a:avLst/>
          </a:prstGeom>
        </p:spPr>
      </p:pic>
      <p:sp>
        <p:nvSpPr>
          <p:cNvPr id="89" name="Shape 297">
            <a:extLst>
              <a:ext uri="{FF2B5EF4-FFF2-40B4-BE49-F238E27FC236}">
                <a16:creationId xmlns:a16="http://schemas.microsoft.com/office/drawing/2014/main" id="{192ED89E-DBD1-400A-AC3D-421FBCCF57FC}"/>
              </a:ext>
            </a:extLst>
          </p:cNvPr>
          <p:cNvSpPr/>
          <p:nvPr/>
        </p:nvSpPr>
        <p:spPr>
          <a:xfrm>
            <a:off x="4392007" y="4687759"/>
            <a:ext cx="2031999" cy="419451"/>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buClr>
                <a:schemeClr val="lt1"/>
              </a:buClr>
              <a:buSzPct val="25000"/>
            </a:pPr>
            <a:r>
              <a:rPr lang="en-US" altLang="zh-TW" sz="1351" b="1">
                <a:solidFill>
                  <a:schemeClr val="lt1"/>
                </a:solidFill>
                <a:latin typeface="Arial" panose="020B0604020202020204" pitchFamily="34" charset="0"/>
                <a:ea typeface="Microsoft JhengHei"/>
                <a:cs typeface="Arial" panose="020B0604020202020204" pitchFamily="34" charset="0"/>
                <a:sym typeface="Microsoft JhengHei"/>
              </a:rPr>
              <a:t>Pool Metadata</a:t>
            </a:r>
            <a:endParaRPr lang="zh-TW" altLang="en-US" sz="3200" b="1">
              <a:solidFill>
                <a:schemeClr val="lt1"/>
              </a:solidFill>
              <a:latin typeface="Arial" panose="020B0604020202020204" pitchFamily="34" charset="0"/>
              <a:ea typeface="Microsoft JhengHei"/>
              <a:cs typeface="Arial" panose="020B0604020202020204" pitchFamily="34" charset="0"/>
              <a:sym typeface="Microsoft JhengHei"/>
            </a:endParaRPr>
          </a:p>
        </p:txBody>
      </p:sp>
      <p:sp>
        <p:nvSpPr>
          <p:cNvPr id="3" name="標題 2">
            <a:extLst>
              <a:ext uri="{FF2B5EF4-FFF2-40B4-BE49-F238E27FC236}">
                <a16:creationId xmlns:a16="http://schemas.microsoft.com/office/drawing/2014/main" id="{2C1D8E27-A742-4962-98ED-497689DE9654}"/>
              </a:ext>
            </a:extLst>
          </p:cNvPr>
          <p:cNvSpPr>
            <a:spLocks noGrp="1"/>
          </p:cNvSpPr>
          <p:nvPr>
            <p:ph type="title"/>
          </p:nvPr>
        </p:nvSpPr>
        <p:spPr>
          <a:xfrm>
            <a:off x="609599" y="554932"/>
            <a:ext cx="10972800" cy="658084"/>
          </a:xfrm>
        </p:spPr>
        <p:txBody>
          <a:bodyPr>
            <a:normAutofit/>
          </a:bodyPr>
          <a:lstStyle/>
          <a:p>
            <a:r>
              <a:rPr lang="zh-TW" altLang="en-US" sz="4600" b="0">
                <a:solidFill>
                  <a:schemeClr val="accent3">
                    <a:lumMod val="40000"/>
                    <a:lumOff val="60000"/>
                  </a:schemeClr>
                </a:solidFill>
              </a:rPr>
              <a:t>移除 </a:t>
            </a:r>
            <a:r>
              <a:rPr lang="en-US" altLang="zh-TW" sz="4600" b="0" err="1">
                <a:solidFill>
                  <a:schemeClr val="accent3">
                    <a:lumMod val="40000"/>
                    <a:lumOff val="60000"/>
                  </a:schemeClr>
                </a:solidFill>
              </a:rPr>
              <a:t>Qtier</a:t>
            </a:r>
            <a:r>
              <a:rPr lang="en-US" altLang="zh-TW" sz="4600" b="0">
                <a:solidFill>
                  <a:schemeClr val="accent3">
                    <a:lumMod val="40000"/>
                    <a:lumOff val="60000"/>
                  </a:schemeClr>
                </a:solidFill>
              </a:rPr>
              <a:t> SSD </a:t>
            </a:r>
            <a:r>
              <a:rPr lang="zh-TW" altLang="en-US" sz="4600" b="0">
                <a:solidFill>
                  <a:schemeClr val="accent3">
                    <a:lumMod val="40000"/>
                    <a:lumOff val="60000"/>
                  </a:schemeClr>
                </a:solidFill>
              </a:rPr>
              <a:t>層</a:t>
            </a:r>
          </a:p>
        </p:txBody>
      </p:sp>
    </p:spTree>
    <p:extLst>
      <p:ext uri="{BB962C8B-B14F-4D97-AF65-F5344CB8AC3E}">
        <p14:creationId xmlns:p14="http://schemas.microsoft.com/office/powerpoint/2010/main" val="3942024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hape 148">
            <a:extLst>
              <a:ext uri="{FF2B5EF4-FFF2-40B4-BE49-F238E27FC236}">
                <a16:creationId xmlns:a16="http://schemas.microsoft.com/office/drawing/2014/main" id="{E305794E-F8F9-41E3-9D60-2AFA6429260D}"/>
              </a:ext>
            </a:extLst>
          </p:cNvPr>
          <p:cNvSpPr/>
          <p:nvPr/>
        </p:nvSpPr>
        <p:spPr>
          <a:xfrm>
            <a:off x="8499323" y="1585244"/>
            <a:ext cx="230655" cy="452787"/>
          </a:xfrm>
          <a:prstGeom prst="rect">
            <a:avLst/>
          </a:prstGeom>
          <a:noFill/>
          <a:ln>
            <a:noFill/>
          </a:ln>
        </p:spPr>
        <p:txBody>
          <a:bodyPr wrap="square" lIns="68551" tIns="34275" rIns="68551" bIns="34275" anchor="t" anchorCtr="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buSzPct val="25000"/>
            </a:pPr>
            <a:r>
              <a:rPr lang="zh-TW" altLang="en-US" sz="1100">
                <a:solidFill>
                  <a:srgbClr val="000000"/>
                </a:solidFill>
                <a:latin typeface="Arial"/>
                <a:ea typeface="Arial"/>
                <a:cs typeface="Arial"/>
                <a:sym typeface="Arial"/>
              </a:rPr>
              <a:t> </a:t>
            </a:r>
          </a:p>
        </p:txBody>
      </p:sp>
      <p:pic>
        <p:nvPicPr>
          <p:cNvPr id="64" name="圖片 63">
            <a:extLst>
              <a:ext uri="{FF2B5EF4-FFF2-40B4-BE49-F238E27FC236}">
                <a16:creationId xmlns:a16="http://schemas.microsoft.com/office/drawing/2014/main" id="{8AAC4EFA-D917-4F8E-B6A9-88A45F4F0C5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80653" y="4033999"/>
            <a:ext cx="5290219" cy="2800963"/>
          </a:xfrm>
          <a:prstGeom prst="roundRect">
            <a:avLst>
              <a:gd name="adj" fmla="val 251"/>
            </a:avLst>
          </a:prstGeom>
          <a:solidFill>
            <a:srgbClr val="FFFFFF">
              <a:shade val="85000"/>
            </a:srgbClr>
          </a:solidFill>
          <a:ln>
            <a:noFill/>
          </a:ln>
          <a:effectLst>
            <a:reflection blurRad="12700" stA="38000" endPos="28000" dist="5000" dir="5400000" sy="-100000" algn="bl" rotWithShape="0"/>
          </a:effectLst>
        </p:spPr>
      </p:pic>
      <p:sp>
        <p:nvSpPr>
          <p:cNvPr id="65" name="矩形: 圓角 64">
            <a:extLst>
              <a:ext uri="{FF2B5EF4-FFF2-40B4-BE49-F238E27FC236}">
                <a16:creationId xmlns:a16="http://schemas.microsoft.com/office/drawing/2014/main" id="{8B52BDFA-D024-47D4-9B01-D5ABDA539C12}"/>
              </a:ext>
            </a:extLst>
          </p:cNvPr>
          <p:cNvSpPr/>
          <p:nvPr/>
        </p:nvSpPr>
        <p:spPr>
          <a:xfrm>
            <a:off x="743171" y="1855263"/>
            <a:ext cx="5798420" cy="660557"/>
          </a:xfrm>
          <a:prstGeom prst="roundRect">
            <a:avLst>
              <a:gd name="adj" fmla="val 50000"/>
            </a:avLst>
          </a:prstGeom>
          <a:gradFill>
            <a:gsLst>
              <a:gs pos="0">
                <a:srgbClr val="DF0A6A"/>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grpSp>
        <p:nvGrpSpPr>
          <p:cNvPr id="66" name="群組 65">
            <a:extLst>
              <a:ext uri="{FF2B5EF4-FFF2-40B4-BE49-F238E27FC236}">
                <a16:creationId xmlns:a16="http://schemas.microsoft.com/office/drawing/2014/main" id="{D413288E-4AFE-43C6-9C16-427C3250C9FE}"/>
              </a:ext>
            </a:extLst>
          </p:cNvPr>
          <p:cNvGrpSpPr/>
          <p:nvPr/>
        </p:nvGrpSpPr>
        <p:grpSpPr>
          <a:xfrm>
            <a:off x="538692" y="1942733"/>
            <a:ext cx="484371" cy="484371"/>
            <a:chOff x="549485" y="1133302"/>
            <a:chExt cx="319524" cy="319524"/>
          </a:xfrm>
        </p:grpSpPr>
        <p:sp>
          <p:nvSpPr>
            <p:cNvPr id="67" name="橢圓 66">
              <a:extLst>
                <a:ext uri="{FF2B5EF4-FFF2-40B4-BE49-F238E27FC236}">
                  <a16:creationId xmlns:a16="http://schemas.microsoft.com/office/drawing/2014/main" id="{89B35EAD-721E-4928-AA94-99BB34F3C22A}"/>
                </a:ext>
              </a:extLst>
            </p:cNvPr>
            <p:cNvSpPr/>
            <p:nvPr/>
          </p:nvSpPr>
          <p:spPr>
            <a:xfrm>
              <a:off x="549485" y="1133302"/>
              <a:ext cx="319524" cy="3195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grpSp>
          <p:nvGrpSpPr>
            <p:cNvPr id="68" name="群組 67">
              <a:extLst>
                <a:ext uri="{FF2B5EF4-FFF2-40B4-BE49-F238E27FC236}">
                  <a16:creationId xmlns:a16="http://schemas.microsoft.com/office/drawing/2014/main" id="{679482EC-3CBD-422C-92E9-E0E9ADF0BC60}"/>
                </a:ext>
              </a:extLst>
            </p:cNvPr>
            <p:cNvGrpSpPr/>
            <p:nvPr/>
          </p:nvGrpSpPr>
          <p:grpSpPr>
            <a:xfrm>
              <a:off x="586720" y="1170133"/>
              <a:ext cx="245863" cy="245863"/>
              <a:chOff x="-1059510" y="1351982"/>
              <a:chExt cx="447332" cy="447332"/>
            </a:xfrm>
          </p:grpSpPr>
          <p:sp>
            <p:nvSpPr>
              <p:cNvPr id="69" name="橢圓 68">
                <a:extLst>
                  <a:ext uri="{FF2B5EF4-FFF2-40B4-BE49-F238E27FC236}">
                    <a16:creationId xmlns:a16="http://schemas.microsoft.com/office/drawing/2014/main" id="{41E8EF59-6497-4A20-BD59-5F2593885A00}"/>
                  </a:ext>
                </a:extLst>
              </p:cNvPr>
              <p:cNvSpPr/>
              <p:nvPr/>
            </p:nvSpPr>
            <p:spPr>
              <a:xfrm>
                <a:off x="-1059510" y="1351982"/>
                <a:ext cx="447332" cy="447332"/>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pic>
            <p:nvPicPr>
              <p:cNvPr id="70" name="圖形 69">
                <a:extLst>
                  <a:ext uri="{FF2B5EF4-FFF2-40B4-BE49-F238E27FC236}">
                    <a16:creationId xmlns:a16="http://schemas.microsoft.com/office/drawing/2014/main" id="{AEFA9B12-1E24-478C-BDD6-1194D74225A7}"/>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2882" y="1455648"/>
                <a:ext cx="142266" cy="245732"/>
              </a:xfrm>
              <a:prstGeom prst="rect">
                <a:avLst/>
              </a:prstGeom>
            </p:spPr>
          </p:pic>
        </p:grpSp>
      </p:grpSp>
      <p:sp>
        <p:nvSpPr>
          <p:cNvPr id="71" name="內容版面配置區 2">
            <a:extLst>
              <a:ext uri="{FF2B5EF4-FFF2-40B4-BE49-F238E27FC236}">
                <a16:creationId xmlns:a16="http://schemas.microsoft.com/office/drawing/2014/main" id="{369120F3-BCFA-4930-BEEE-D065E381A6BE}"/>
              </a:ext>
            </a:extLst>
          </p:cNvPr>
          <p:cNvSpPr txBox="1">
            <a:spLocks/>
          </p:cNvSpPr>
          <p:nvPr/>
        </p:nvSpPr>
        <p:spPr>
          <a:xfrm>
            <a:off x="1080654" y="1910679"/>
            <a:ext cx="5389308" cy="966543"/>
          </a:xfrm>
          <a:prstGeom prst="rect">
            <a:avLst/>
          </a:prstGeom>
        </p:spPr>
        <p:txBody>
          <a:bodyPr vert="horz" lIns="121920" tIns="60960" rIns="121920" bIns="60960" rtlCol="0">
            <a:norm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fontAlgn="base">
              <a:lnSpc>
                <a:spcPts val="3067"/>
              </a:lnSpc>
              <a:buNone/>
            </a:pPr>
            <a:r>
              <a:rPr lang="zh-TW" altLang="en-US" sz="2000" b="1">
                <a:solidFill>
                  <a:schemeClr val="bg1"/>
                </a:solidFill>
                <a:latin typeface="微軟正黑體" panose="020B0604030504040204" pitchFamily="34" charset="-120"/>
                <a:ea typeface="微軟正黑體" panose="020B0604030504040204" pitchFamily="34" charset="-120"/>
              </a:rPr>
              <a:t>只要三個步驟，輕鬆移除 </a:t>
            </a:r>
            <a:r>
              <a:rPr lang="en-US" altLang="zh-TW" sz="2000" b="1" err="1">
                <a:solidFill>
                  <a:schemeClr val="bg1"/>
                </a:solidFill>
                <a:latin typeface="Arial" panose="020B0604020202020204" pitchFamily="34" charset="0"/>
                <a:ea typeface="微軟正黑體" panose="020B0604030504040204" pitchFamily="34" charset="-120"/>
                <a:cs typeface="Arial" panose="020B0604020202020204" pitchFamily="34" charset="0"/>
              </a:rPr>
              <a:t>Qtier</a:t>
            </a: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t> SSD </a:t>
            </a:r>
            <a:r>
              <a:rPr lang="zh-TW" altLang="en-US" sz="2000" b="1">
                <a:solidFill>
                  <a:schemeClr val="bg1"/>
                </a:solidFill>
                <a:latin typeface="微軟正黑體" panose="020B0604030504040204" pitchFamily="34" charset="-120"/>
                <a:ea typeface="微軟正黑體" panose="020B0604030504040204" pitchFamily="34" charset="-120"/>
              </a:rPr>
              <a:t>層：</a:t>
            </a:r>
          </a:p>
        </p:txBody>
      </p:sp>
      <p:sp>
        <p:nvSpPr>
          <p:cNvPr id="72" name="矩形: 圓角 71">
            <a:extLst>
              <a:ext uri="{FF2B5EF4-FFF2-40B4-BE49-F238E27FC236}">
                <a16:creationId xmlns:a16="http://schemas.microsoft.com/office/drawing/2014/main" id="{EF0D77EA-587E-4A98-A569-C63551C671D0}"/>
              </a:ext>
            </a:extLst>
          </p:cNvPr>
          <p:cNvSpPr/>
          <p:nvPr/>
        </p:nvSpPr>
        <p:spPr>
          <a:xfrm>
            <a:off x="745426" y="2622199"/>
            <a:ext cx="5798420" cy="1305421"/>
          </a:xfrm>
          <a:prstGeom prst="roundRect">
            <a:avLst>
              <a:gd name="adj" fmla="val 50000"/>
            </a:avLst>
          </a:prstGeom>
          <a:gradFill>
            <a:gsLst>
              <a:gs pos="0">
                <a:srgbClr val="DF0A6A"/>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微軟正黑體" panose="020B0604030504040204" pitchFamily="34" charset="-120"/>
              <a:ea typeface="微軟正黑體" panose="020B0604030504040204" pitchFamily="34" charset="-120"/>
            </a:endParaRPr>
          </a:p>
        </p:txBody>
      </p:sp>
      <p:grpSp>
        <p:nvGrpSpPr>
          <p:cNvPr id="73" name="群組 72">
            <a:extLst>
              <a:ext uri="{FF2B5EF4-FFF2-40B4-BE49-F238E27FC236}">
                <a16:creationId xmlns:a16="http://schemas.microsoft.com/office/drawing/2014/main" id="{2448C96E-93ED-455C-9CDF-E507C8E39899}"/>
              </a:ext>
            </a:extLst>
          </p:cNvPr>
          <p:cNvGrpSpPr/>
          <p:nvPr/>
        </p:nvGrpSpPr>
        <p:grpSpPr>
          <a:xfrm>
            <a:off x="538692" y="2972385"/>
            <a:ext cx="484371" cy="484371"/>
            <a:chOff x="549485" y="1133302"/>
            <a:chExt cx="319524" cy="319524"/>
          </a:xfrm>
        </p:grpSpPr>
        <p:sp>
          <p:nvSpPr>
            <p:cNvPr id="74" name="橢圓 73">
              <a:extLst>
                <a:ext uri="{FF2B5EF4-FFF2-40B4-BE49-F238E27FC236}">
                  <a16:creationId xmlns:a16="http://schemas.microsoft.com/office/drawing/2014/main" id="{F444FD9E-24E7-4F4B-A2CE-D38471BA29D0}"/>
                </a:ext>
              </a:extLst>
            </p:cNvPr>
            <p:cNvSpPr/>
            <p:nvPr/>
          </p:nvSpPr>
          <p:spPr>
            <a:xfrm>
              <a:off x="549485" y="1133302"/>
              <a:ext cx="319524" cy="3195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p>
          </p:txBody>
        </p:sp>
        <p:grpSp>
          <p:nvGrpSpPr>
            <p:cNvPr id="75" name="群組 74">
              <a:extLst>
                <a:ext uri="{FF2B5EF4-FFF2-40B4-BE49-F238E27FC236}">
                  <a16:creationId xmlns:a16="http://schemas.microsoft.com/office/drawing/2014/main" id="{93209347-9F35-474F-ACB2-A68C7F32AC3E}"/>
                </a:ext>
              </a:extLst>
            </p:cNvPr>
            <p:cNvGrpSpPr/>
            <p:nvPr/>
          </p:nvGrpSpPr>
          <p:grpSpPr>
            <a:xfrm>
              <a:off x="586720" y="1170133"/>
              <a:ext cx="245863" cy="245863"/>
              <a:chOff x="-1059510" y="1351982"/>
              <a:chExt cx="447332" cy="447332"/>
            </a:xfrm>
          </p:grpSpPr>
          <p:sp>
            <p:nvSpPr>
              <p:cNvPr id="76" name="橢圓 75">
                <a:extLst>
                  <a:ext uri="{FF2B5EF4-FFF2-40B4-BE49-F238E27FC236}">
                    <a16:creationId xmlns:a16="http://schemas.microsoft.com/office/drawing/2014/main" id="{9D35797F-1187-488A-AB9A-D32F6BD59CA3}"/>
                  </a:ext>
                </a:extLst>
              </p:cNvPr>
              <p:cNvSpPr/>
              <p:nvPr/>
            </p:nvSpPr>
            <p:spPr>
              <a:xfrm>
                <a:off x="-1059510" y="1351982"/>
                <a:ext cx="447332" cy="447332"/>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pic>
            <p:nvPicPr>
              <p:cNvPr id="77" name="圖形 76">
                <a:extLst>
                  <a:ext uri="{FF2B5EF4-FFF2-40B4-BE49-F238E27FC236}">
                    <a16:creationId xmlns:a16="http://schemas.microsoft.com/office/drawing/2014/main" id="{FEFE5A53-BAAE-4D9C-ABEC-2095FFF6C0D5}"/>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2882" y="1455648"/>
                <a:ext cx="142266" cy="245732"/>
              </a:xfrm>
              <a:prstGeom prst="rect">
                <a:avLst/>
              </a:prstGeom>
            </p:spPr>
          </p:pic>
        </p:grpSp>
      </p:grpSp>
      <p:sp>
        <p:nvSpPr>
          <p:cNvPr id="78" name="內容版面配置區 2">
            <a:extLst>
              <a:ext uri="{FF2B5EF4-FFF2-40B4-BE49-F238E27FC236}">
                <a16:creationId xmlns:a16="http://schemas.microsoft.com/office/drawing/2014/main" id="{CD3F46D1-40C4-4D2A-A717-0C5CDED6B8FB}"/>
              </a:ext>
            </a:extLst>
          </p:cNvPr>
          <p:cNvSpPr txBox="1">
            <a:spLocks/>
          </p:cNvSpPr>
          <p:nvPr/>
        </p:nvSpPr>
        <p:spPr>
          <a:xfrm>
            <a:off x="1080653" y="2631318"/>
            <a:ext cx="5042688" cy="966543"/>
          </a:xfrm>
          <a:prstGeom prst="rect">
            <a:avLst/>
          </a:prstGeom>
        </p:spPr>
        <p:txBody>
          <a:bodyPr vert="horz" lIns="121920" tIns="60960" rIns="121920" bIns="60960" rtlCol="0">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fontAlgn="base">
              <a:lnSpc>
                <a:spcPts val="3067"/>
              </a:lnSpc>
              <a:buNone/>
            </a:pPr>
            <a:r>
              <a:rPr lang="zh-TW" altLang="en-US" sz="2000" b="1">
                <a:solidFill>
                  <a:schemeClr val="bg1"/>
                </a:solidFill>
                <a:latin typeface="微軟正黑體" panose="020B0604030504040204" pitchFamily="34" charset="-120"/>
                <a:ea typeface="微軟正黑體" panose="020B0604030504040204" pitchFamily="34" charset="-120"/>
              </a:rPr>
              <a:t>須確認所有分層均處於正常狀態，而高速層和容量層有足夠空間可以遷移超高速層的資料。</a:t>
            </a:r>
          </a:p>
        </p:txBody>
      </p:sp>
      <p:sp>
        <p:nvSpPr>
          <p:cNvPr id="79" name="矩形 7">
            <a:extLst>
              <a:ext uri="{FF2B5EF4-FFF2-40B4-BE49-F238E27FC236}">
                <a16:creationId xmlns:a16="http://schemas.microsoft.com/office/drawing/2014/main" id="{F6B4DF3F-67B6-4A86-89A8-37F4DF1BD0CF}"/>
              </a:ext>
            </a:extLst>
          </p:cNvPr>
          <p:cNvSpPr/>
          <p:nvPr/>
        </p:nvSpPr>
        <p:spPr>
          <a:xfrm>
            <a:off x="6936827" y="1910679"/>
            <a:ext cx="4645572" cy="1029444"/>
          </a:xfrm>
          <a:prstGeom prst="rect">
            <a:avLst/>
          </a:prstGeom>
          <a:solidFill>
            <a:srgbClr val="D60093"/>
          </a:solid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635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3333"/>
              </a:lnSpc>
            </a:pPr>
            <a:r>
              <a:rPr lang="zh-TW" altLang="en-US" sz="2133" b="1">
                <a:solidFill>
                  <a:schemeClr val="bg1"/>
                </a:solidFill>
                <a:latin typeface="微軟正黑體"/>
                <a:ea typeface="微軟正黑體"/>
              </a:rPr>
              <a:t>儲存池管理 </a:t>
            </a:r>
            <a:r>
              <a:rPr lang="en-US" altLang="zh-TW" sz="2133" b="1">
                <a:solidFill>
                  <a:schemeClr val="bg1"/>
                </a:solidFill>
                <a:latin typeface="微軟正黑體"/>
                <a:ea typeface="微軟正黑體"/>
              </a:rPr>
              <a:t>&gt; </a:t>
            </a:r>
            <a:r>
              <a:rPr lang="zh-TW" altLang="en-US" sz="2133" b="1">
                <a:solidFill>
                  <a:schemeClr val="bg1"/>
                </a:solidFill>
                <a:latin typeface="微軟正黑體"/>
                <a:ea typeface="微軟正黑體"/>
              </a:rPr>
              <a:t>移除 </a:t>
            </a:r>
            <a:r>
              <a:rPr lang="en-US" altLang="zh-TW" sz="2133" b="1">
                <a:solidFill>
                  <a:schemeClr val="bg1"/>
                </a:solidFill>
                <a:latin typeface="微軟正黑體"/>
                <a:ea typeface="微軟正黑體"/>
              </a:rPr>
              <a:t>&gt; </a:t>
            </a:r>
          </a:p>
          <a:p>
            <a:pPr algn="ctr">
              <a:lnSpc>
                <a:spcPts val="3333"/>
              </a:lnSpc>
            </a:pPr>
            <a:r>
              <a:rPr lang="zh-TW" altLang="en-US" sz="2133" b="1">
                <a:solidFill>
                  <a:schemeClr val="bg1"/>
                </a:solidFill>
                <a:latin typeface="微軟正黑體"/>
                <a:ea typeface="微軟正黑體"/>
              </a:rPr>
              <a:t>移除超高速層</a:t>
            </a:r>
          </a:p>
        </p:txBody>
      </p:sp>
      <p:sp>
        <p:nvSpPr>
          <p:cNvPr id="80" name="矩形 7">
            <a:extLst>
              <a:ext uri="{FF2B5EF4-FFF2-40B4-BE49-F238E27FC236}">
                <a16:creationId xmlns:a16="http://schemas.microsoft.com/office/drawing/2014/main" id="{9743B419-C8E3-44F6-BBD2-97F1878FDB6A}"/>
              </a:ext>
            </a:extLst>
          </p:cNvPr>
          <p:cNvSpPr/>
          <p:nvPr/>
        </p:nvSpPr>
        <p:spPr>
          <a:xfrm>
            <a:off x="6936827" y="3319855"/>
            <a:ext cx="4645572" cy="1029444"/>
          </a:xfrm>
          <a:prstGeom prst="rect">
            <a:avLst/>
          </a:prstGeom>
          <a:solidFill>
            <a:srgbClr val="D60093"/>
          </a:solid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635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3333"/>
              </a:lnSpc>
            </a:pPr>
            <a:r>
              <a:rPr lang="zh-TW" altLang="en-US" sz="2133" b="1">
                <a:solidFill>
                  <a:schemeClr val="bg1"/>
                </a:solidFill>
                <a:latin typeface="微軟正黑體"/>
                <a:ea typeface="微軟正黑體"/>
              </a:rPr>
              <a:t>檢查高速層和容量層</a:t>
            </a:r>
            <a:endParaRPr lang="en-US" altLang="zh-TW" sz="2133" b="1">
              <a:solidFill>
                <a:schemeClr val="bg1"/>
              </a:solidFill>
              <a:latin typeface="微軟正黑體"/>
              <a:ea typeface="微軟正黑體"/>
            </a:endParaRPr>
          </a:p>
          <a:p>
            <a:pPr algn="ctr">
              <a:lnSpc>
                <a:spcPts val="3333"/>
              </a:lnSpc>
            </a:pPr>
            <a:r>
              <a:rPr lang="zh-TW" altLang="en-US" sz="2133" b="1">
                <a:solidFill>
                  <a:schemeClr val="bg1"/>
                </a:solidFill>
                <a:latin typeface="微軟正黑體"/>
                <a:ea typeface="微軟正黑體"/>
              </a:rPr>
              <a:t>是否有足夠空間</a:t>
            </a:r>
          </a:p>
        </p:txBody>
      </p:sp>
      <p:sp>
        <p:nvSpPr>
          <p:cNvPr id="81" name="矩形 7">
            <a:extLst>
              <a:ext uri="{FF2B5EF4-FFF2-40B4-BE49-F238E27FC236}">
                <a16:creationId xmlns:a16="http://schemas.microsoft.com/office/drawing/2014/main" id="{E24BF6ED-D7CE-48B4-B0C2-7717DA2D2F41}"/>
              </a:ext>
            </a:extLst>
          </p:cNvPr>
          <p:cNvSpPr/>
          <p:nvPr/>
        </p:nvSpPr>
        <p:spPr>
          <a:xfrm>
            <a:off x="6936827" y="4767199"/>
            <a:ext cx="4645572" cy="1029444"/>
          </a:xfrm>
          <a:prstGeom prst="rect">
            <a:avLst/>
          </a:prstGeom>
          <a:solidFill>
            <a:srgbClr val="D60093"/>
          </a:solid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63500" h="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lnSpc>
                <a:spcPts val="3333"/>
              </a:lnSpc>
            </a:pPr>
            <a:r>
              <a:rPr lang="zh-TW" altLang="en-US" sz="2133" b="1">
                <a:solidFill>
                  <a:schemeClr val="bg1"/>
                </a:solidFill>
                <a:latin typeface="微軟正黑體"/>
                <a:ea typeface="微軟正黑體"/>
              </a:rPr>
              <a:t>確認服務暫時中止，</a:t>
            </a:r>
            <a:endParaRPr lang="en-US" altLang="zh-TW" sz="2133" b="1">
              <a:solidFill>
                <a:schemeClr val="bg1"/>
              </a:solidFill>
              <a:latin typeface="微軟正黑體"/>
              <a:ea typeface="微軟正黑體"/>
            </a:endParaRPr>
          </a:p>
          <a:p>
            <a:pPr algn="ctr">
              <a:lnSpc>
                <a:spcPts val="3333"/>
              </a:lnSpc>
            </a:pPr>
            <a:r>
              <a:rPr lang="zh-TW" altLang="en-US" sz="2133" b="1">
                <a:solidFill>
                  <a:schemeClr val="bg1"/>
                </a:solidFill>
                <a:latin typeface="微軟正黑體"/>
                <a:ea typeface="微軟正黑體"/>
              </a:rPr>
              <a:t>開始進行移除</a:t>
            </a:r>
          </a:p>
        </p:txBody>
      </p:sp>
      <p:pic>
        <p:nvPicPr>
          <p:cNvPr id="82" name="圖形 81">
            <a:extLst>
              <a:ext uri="{FF2B5EF4-FFF2-40B4-BE49-F238E27FC236}">
                <a16:creationId xmlns:a16="http://schemas.microsoft.com/office/drawing/2014/main" id="{537C77E8-67B6-4EA1-AD36-0ADDFB8518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05687" y="2829537"/>
            <a:ext cx="691037" cy="659627"/>
          </a:xfrm>
          <a:prstGeom prst="rect">
            <a:avLst/>
          </a:prstGeom>
          <a:effectLst>
            <a:outerShdw blurRad="50800" dist="38100" dir="2700000" algn="tl" rotWithShape="0">
              <a:prstClr val="black">
                <a:alpha val="40000"/>
              </a:prstClr>
            </a:outerShdw>
          </a:effectLst>
        </p:spPr>
      </p:pic>
      <p:pic>
        <p:nvPicPr>
          <p:cNvPr id="83" name="圖形 82">
            <a:extLst>
              <a:ext uri="{FF2B5EF4-FFF2-40B4-BE49-F238E27FC236}">
                <a16:creationId xmlns:a16="http://schemas.microsoft.com/office/drawing/2014/main" id="{F4DEC5BC-433B-402D-85FA-3FF26147BE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05687" y="4278905"/>
            <a:ext cx="691037" cy="659627"/>
          </a:xfrm>
          <a:prstGeom prst="rect">
            <a:avLst/>
          </a:prstGeom>
          <a:effectLst>
            <a:outerShdw blurRad="50800" dist="38100" dir="2700000" algn="tl" rotWithShape="0">
              <a:prstClr val="black">
                <a:alpha val="40000"/>
              </a:prstClr>
            </a:outerShdw>
          </a:effectLst>
        </p:spPr>
      </p:pic>
      <p:grpSp>
        <p:nvGrpSpPr>
          <p:cNvPr id="84" name="群組 83">
            <a:extLst>
              <a:ext uri="{FF2B5EF4-FFF2-40B4-BE49-F238E27FC236}">
                <a16:creationId xmlns:a16="http://schemas.microsoft.com/office/drawing/2014/main" id="{95A914A5-257F-4D7F-9E05-F3665D0E941D}"/>
              </a:ext>
            </a:extLst>
          </p:cNvPr>
          <p:cNvGrpSpPr/>
          <p:nvPr/>
        </p:nvGrpSpPr>
        <p:grpSpPr>
          <a:xfrm>
            <a:off x="6805190" y="1840104"/>
            <a:ext cx="479048" cy="479048"/>
            <a:chOff x="228678" y="3612186"/>
            <a:chExt cx="655970" cy="655970"/>
          </a:xfrm>
        </p:grpSpPr>
        <p:sp>
          <p:nvSpPr>
            <p:cNvPr id="85" name="橢圓 84">
              <a:extLst>
                <a:ext uri="{FF2B5EF4-FFF2-40B4-BE49-F238E27FC236}">
                  <a16:creationId xmlns:a16="http://schemas.microsoft.com/office/drawing/2014/main" id="{9C4F7971-EA19-4F2D-AD4D-7EA3603BCF18}"/>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sp>
          <p:nvSpPr>
            <p:cNvPr id="86" name="橢圓 85">
              <a:extLst>
                <a:ext uri="{FF2B5EF4-FFF2-40B4-BE49-F238E27FC236}">
                  <a16:creationId xmlns:a16="http://schemas.microsoft.com/office/drawing/2014/main" id="{31574B85-3F18-47C2-A939-F9961B2BC095}"/>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grpSp>
      <p:sp>
        <p:nvSpPr>
          <p:cNvPr id="87" name="矩形 86">
            <a:extLst>
              <a:ext uri="{FF2B5EF4-FFF2-40B4-BE49-F238E27FC236}">
                <a16:creationId xmlns:a16="http://schemas.microsoft.com/office/drawing/2014/main" id="{93179E4B-0D7B-4C3B-8A9B-2F486665D2B2}"/>
              </a:ext>
            </a:extLst>
          </p:cNvPr>
          <p:cNvSpPr/>
          <p:nvPr/>
        </p:nvSpPr>
        <p:spPr>
          <a:xfrm>
            <a:off x="6844930" y="1847111"/>
            <a:ext cx="397973" cy="42056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2133" b="1">
                <a:latin typeface="Arial" panose="020B0604020202020204" pitchFamily="34" charset="0"/>
                <a:ea typeface="Microsoft JhengHei"/>
                <a:cs typeface="Arial" panose="020B0604020202020204" pitchFamily="34" charset="0"/>
                <a:sym typeface="Microsoft JhengHei"/>
              </a:rPr>
              <a:t>1</a:t>
            </a:r>
            <a:endParaRPr lang="zh-TW" altLang="en-US" sz="2133">
              <a:latin typeface="Arial" panose="020B0604020202020204" pitchFamily="34" charset="0"/>
              <a:cs typeface="Arial" panose="020B0604020202020204" pitchFamily="34" charset="0"/>
            </a:endParaRPr>
          </a:p>
        </p:txBody>
      </p:sp>
      <p:grpSp>
        <p:nvGrpSpPr>
          <p:cNvPr id="88" name="群組 87">
            <a:extLst>
              <a:ext uri="{FF2B5EF4-FFF2-40B4-BE49-F238E27FC236}">
                <a16:creationId xmlns:a16="http://schemas.microsoft.com/office/drawing/2014/main" id="{2628C52F-941B-40FF-A7C7-5CC7B99444C7}"/>
              </a:ext>
            </a:extLst>
          </p:cNvPr>
          <p:cNvGrpSpPr/>
          <p:nvPr/>
        </p:nvGrpSpPr>
        <p:grpSpPr>
          <a:xfrm>
            <a:off x="6824307" y="3249391"/>
            <a:ext cx="479048" cy="479048"/>
            <a:chOff x="228678" y="3612186"/>
            <a:chExt cx="655970" cy="655970"/>
          </a:xfrm>
        </p:grpSpPr>
        <p:sp>
          <p:nvSpPr>
            <p:cNvPr id="89" name="橢圓 88">
              <a:extLst>
                <a:ext uri="{FF2B5EF4-FFF2-40B4-BE49-F238E27FC236}">
                  <a16:creationId xmlns:a16="http://schemas.microsoft.com/office/drawing/2014/main" id="{7B3C3F85-76B4-4859-BFA3-578972204311}"/>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sp>
          <p:nvSpPr>
            <p:cNvPr id="90" name="橢圓 89">
              <a:extLst>
                <a:ext uri="{FF2B5EF4-FFF2-40B4-BE49-F238E27FC236}">
                  <a16:creationId xmlns:a16="http://schemas.microsoft.com/office/drawing/2014/main" id="{F1B2F015-D211-4A66-A0D1-6C960234D58A}"/>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grpSp>
      <p:sp>
        <p:nvSpPr>
          <p:cNvPr id="91" name="矩形 90">
            <a:extLst>
              <a:ext uri="{FF2B5EF4-FFF2-40B4-BE49-F238E27FC236}">
                <a16:creationId xmlns:a16="http://schemas.microsoft.com/office/drawing/2014/main" id="{432A4830-BC87-4C19-8BFE-DC01252BB588}"/>
              </a:ext>
            </a:extLst>
          </p:cNvPr>
          <p:cNvSpPr/>
          <p:nvPr/>
        </p:nvSpPr>
        <p:spPr>
          <a:xfrm>
            <a:off x="6910190" y="3256398"/>
            <a:ext cx="351593" cy="42056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2133" b="1">
                <a:latin typeface="Arial" panose="020B0604020202020204" pitchFamily="34" charset="0"/>
                <a:ea typeface="Microsoft JhengHei"/>
                <a:cs typeface="Arial" panose="020B0604020202020204" pitchFamily="34" charset="0"/>
                <a:sym typeface="Microsoft JhengHei"/>
              </a:rPr>
              <a:t>2</a:t>
            </a:r>
            <a:endParaRPr lang="zh-TW" altLang="en-US" sz="2133">
              <a:latin typeface="Arial" panose="020B0604020202020204" pitchFamily="34" charset="0"/>
              <a:cs typeface="Arial" panose="020B0604020202020204" pitchFamily="34" charset="0"/>
            </a:endParaRPr>
          </a:p>
        </p:txBody>
      </p:sp>
      <p:grpSp>
        <p:nvGrpSpPr>
          <p:cNvPr id="92" name="群組 91">
            <a:extLst>
              <a:ext uri="{FF2B5EF4-FFF2-40B4-BE49-F238E27FC236}">
                <a16:creationId xmlns:a16="http://schemas.microsoft.com/office/drawing/2014/main" id="{D6DF956C-FBA3-4878-B7A3-87053D8ABEEF}"/>
              </a:ext>
            </a:extLst>
          </p:cNvPr>
          <p:cNvGrpSpPr/>
          <p:nvPr/>
        </p:nvGrpSpPr>
        <p:grpSpPr>
          <a:xfrm>
            <a:off x="6861743" y="4683376"/>
            <a:ext cx="479048" cy="479048"/>
            <a:chOff x="228678" y="3612186"/>
            <a:chExt cx="655970" cy="655970"/>
          </a:xfrm>
        </p:grpSpPr>
        <p:sp>
          <p:nvSpPr>
            <p:cNvPr id="93" name="橢圓 92">
              <a:extLst>
                <a:ext uri="{FF2B5EF4-FFF2-40B4-BE49-F238E27FC236}">
                  <a16:creationId xmlns:a16="http://schemas.microsoft.com/office/drawing/2014/main" id="{4C757EAD-7EE7-45EF-8C5B-F6401EFD0674}"/>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sp>
          <p:nvSpPr>
            <p:cNvPr id="94" name="橢圓 93">
              <a:extLst>
                <a:ext uri="{FF2B5EF4-FFF2-40B4-BE49-F238E27FC236}">
                  <a16:creationId xmlns:a16="http://schemas.microsoft.com/office/drawing/2014/main" id="{E3AB4A2E-51E3-4B22-A0AF-AB0B83F96C7D}"/>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sz="3200">
                <a:latin typeface="Arial" panose="020B0604020202020204" pitchFamily="34" charset="0"/>
                <a:cs typeface="Arial" panose="020B0604020202020204" pitchFamily="34" charset="0"/>
              </a:endParaRPr>
            </a:p>
          </p:txBody>
        </p:sp>
      </p:grpSp>
      <p:sp>
        <p:nvSpPr>
          <p:cNvPr id="95" name="矩形 94">
            <a:extLst>
              <a:ext uri="{FF2B5EF4-FFF2-40B4-BE49-F238E27FC236}">
                <a16:creationId xmlns:a16="http://schemas.microsoft.com/office/drawing/2014/main" id="{1E992FF2-8D74-4B95-85E8-262B32C2CE2F}"/>
              </a:ext>
            </a:extLst>
          </p:cNvPr>
          <p:cNvSpPr/>
          <p:nvPr/>
        </p:nvSpPr>
        <p:spPr>
          <a:xfrm>
            <a:off x="6910190" y="4690383"/>
            <a:ext cx="389266" cy="420564"/>
          </a:xfrm>
          <a:prstGeom prst="rect">
            <a:avLst/>
          </a:prstGeom>
        </p:spPr>
        <p:txBody>
          <a:bodyPr wrap="square">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sz="2133" b="1">
                <a:latin typeface="Arial" panose="020B0604020202020204" pitchFamily="34" charset="0"/>
                <a:ea typeface="Microsoft JhengHei"/>
                <a:cs typeface="Arial" panose="020B0604020202020204" pitchFamily="34" charset="0"/>
                <a:sym typeface="Microsoft JhengHei"/>
              </a:rPr>
              <a:t>3</a:t>
            </a:r>
            <a:endParaRPr lang="zh-TW" altLang="en-US" sz="2133">
              <a:latin typeface="Arial" panose="020B0604020202020204" pitchFamily="34" charset="0"/>
              <a:cs typeface="Arial" panose="020B0604020202020204" pitchFamily="34" charset="0"/>
            </a:endParaRPr>
          </a:p>
        </p:txBody>
      </p:sp>
      <p:sp>
        <p:nvSpPr>
          <p:cNvPr id="3" name="標題 2">
            <a:extLst>
              <a:ext uri="{FF2B5EF4-FFF2-40B4-BE49-F238E27FC236}">
                <a16:creationId xmlns:a16="http://schemas.microsoft.com/office/drawing/2014/main" id="{A3199F3D-A279-4522-BE89-FE638FFCE9C2}"/>
              </a:ext>
            </a:extLst>
          </p:cNvPr>
          <p:cNvSpPr>
            <a:spLocks noGrp="1"/>
          </p:cNvSpPr>
          <p:nvPr>
            <p:ph type="title"/>
          </p:nvPr>
        </p:nvSpPr>
        <p:spPr/>
        <p:txBody>
          <a:bodyPr/>
          <a:lstStyle/>
          <a:p>
            <a:r>
              <a:rPr lang="zh-TW" altLang="en-US"/>
              <a:t>三步驟移除 </a:t>
            </a:r>
            <a:r>
              <a:rPr lang="en-US" altLang="zh-TW"/>
              <a:t>SSD </a:t>
            </a:r>
            <a:r>
              <a:rPr lang="zh-TW" altLang="en-US"/>
              <a:t>分層</a:t>
            </a:r>
          </a:p>
        </p:txBody>
      </p:sp>
    </p:spTree>
    <p:extLst>
      <p:ext uri="{BB962C8B-B14F-4D97-AF65-F5344CB8AC3E}">
        <p14:creationId xmlns:p14="http://schemas.microsoft.com/office/powerpoint/2010/main" val="7300029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A99F9-A608-4173-BF5C-4B93EC679054}"/>
              </a:ext>
            </a:extLst>
          </p:cNvPr>
          <p:cNvSpPr>
            <a:spLocks noGrp="1"/>
          </p:cNvSpPr>
          <p:nvPr>
            <p:ph type="ctrTitle"/>
          </p:nvPr>
        </p:nvSpPr>
        <p:spPr/>
        <p:txBody>
          <a:bodyPr anchor="t"/>
          <a:lstStyle/>
          <a:p>
            <a:r>
              <a:rPr lang="zh-TW"/>
              <a:t>混合雲服務</a:t>
            </a:r>
          </a:p>
        </p:txBody>
      </p:sp>
      <p:sp>
        <p:nvSpPr>
          <p:cNvPr id="9" name="文字方塊 4">
            <a:extLst>
              <a:ext uri="{FF2B5EF4-FFF2-40B4-BE49-F238E27FC236}">
                <a16:creationId xmlns:a16="http://schemas.microsoft.com/office/drawing/2014/main" id="{CDAAF549-CB2B-4E6F-BC5E-A4E7BACDE27D}"/>
              </a:ext>
            </a:extLst>
          </p:cNvPr>
          <p:cNvSpPr txBox="1"/>
          <p:nvPr/>
        </p:nvSpPr>
        <p:spPr>
          <a:xfrm>
            <a:off x="7219962" y="2372408"/>
            <a:ext cx="5648485" cy="464230"/>
          </a:xfrm>
          <a:prstGeom prst="rect">
            <a:avLst/>
          </a:prstGeom>
          <a:noFill/>
        </p:spPr>
        <p:txBody>
          <a:bodyPr wrap="square" rtlCol="0" anchor="ctr">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6855" indent="-236855">
              <a:lnSpc>
                <a:spcPts val="2933"/>
              </a:lnSpc>
              <a:spcBef>
                <a:spcPts val="800"/>
              </a:spcBef>
              <a:buFont typeface="Arial" panose="020B0604020202020204" pitchFamily="34" charset="0"/>
              <a:buChar char="•"/>
            </a:pPr>
            <a:r>
              <a:rPr lang="en-US" altLang="zh-TW" sz="2800">
                <a:solidFill>
                  <a:schemeClr val="accent3">
                    <a:lumMod val="60000"/>
                    <a:lumOff val="40000"/>
                  </a:schemeClr>
                </a:solidFill>
                <a:latin typeface="微軟正黑體"/>
                <a:ea typeface="微軟正黑體"/>
                <a:cs typeface="Arial"/>
              </a:rPr>
              <a:t>VJBOD Cloud</a:t>
            </a:r>
            <a:endParaRPr lang="en-US" sz="2800">
              <a:solidFill>
                <a:schemeClr val="accent3">
                  <a:lumMod val="60000"/>
                  <a:lumOff val="40000"/>
                </a:schemeClr>
              </a:solidFill>
              <a:latin typeface="Calibri"/>
              <a:ea typeface="微軟正黑體" panose="020B0604030504040204" pitchFamily="34" charset="-120"/>
              <a:cs typeface="Calibri"/>
            </a:endParaRPr>
          </a:p>
        </p:txBody>
      </p:sp>
      <p:pic>
        <p:nvPicPr>
          <p:cNvPr id="4" name="圖形 3">
            <a:extLst>
              <a:ext uri="{FF2B5EF4-FFF2-40B4-BE49-F238E27FC236}">
                <a16:creationId xmlns:a16="http://schemas.microsoft.com/office/drawing/2014/main" id="{0E6EF980-86A2-40F6-996B-C3C3C29C8323}"/>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6263" r="7225"/>
          <a:stretch/>
        </p:blipFill>
        <p:spPr>
          <a:xfrm>
            <a:off x="9821812" y="0"/>
            <a:ext cx="2370188" cy="1496728"/>
          </a:xfrm>
          <a:prstGeom prst="rect">
            <a:avLst/>
          </a:prstGeom>
        </p:spPr>
      </p:pic>
      <p:sp>
        <p:nvSpPr>
          <p:cNvPr id="5" name="文字方塊 4">
            <a:extLst>
              <a:ext uri="{FF2B5EF4-FFF2-40B4-BE49-F238E27FC236}">
                <a16:creationId xmlns:a16="http://schemas.microsoft.com/office/drawing/2014/main" id="{2552C1E6-F334-45BA-97DA-80EACBABA2B6}"/>
              </a:ext>
            </a:extLst>
          </p:cNvPr>
          <p:cNvSpPr txBox="1"/>
          <p:nvPr/>
        </p:nvSpPr>
        <p:spPr>
          <a:xfrm>
            <a:off x="1600200" y="2372408"/>
            <a:ext cx="3298371" cy="464230"/>
          </a:xfrm>
          <a:prstGeom prst="rect">
            <a:avLst/>
          </a:prstGeom>
          <a:noFill/>
        </p:spPr>
        <p:txBody>
          <a:bodyPr wrap="square" rtlCol="0" anchor="ctr">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6855" indent="-236855">
              <a:lnSpc>
                <a:spcPts val="2933"/>
              </a:lnSpc>
              <a:spcBef>
                <a:spcPts val="800"/>
              </a:spcBef>
              <a:buFont typeface="Arial" panose="020B0604020202020204" pitchFamily="34" charset="0"/>
              <a:buChar char="•"/>
            </a:pPr>
            <a:r>
              <a:rPr lang="en-US" altLang="zh-TW" sz="2800" err="1">
                <a:solidFill>
                  <a:schemeClr val="accent3">
                    <a:lumMod val="60000"/>
                    <a:lumOff val="40000"/>
                  </a:schemeClr>
                </a:solidFill>
                <a:latin typeface="微軟正黑體"/>
                <a:ea typeface="微軟正黑體"/>
                <a:cs typeface="Arial"/>
              </a:rPr>
              <a:t>CacheMount</a:t>
            </a:r>
            <a:endParaRPr lang="en-US" altLang="zh-TW" sz="2800">
              <a:solidFill>
                <a:schemeClr val="accent3">
                  <a:lumMod val="60000"/>
                  <a:lumOff val="40000"/>
                </a:schemeClr>
              </a:solidFill>
              <a:latin typeface="微軟正黑體"/>
              <a:ea typeface="微軟正黑體"/>
              <a:cs typeface="Arial"/>
            </a:endParaRPr>
          </a:p>
        </p:txBody>
      </p:sp>
    </p:spTree>
    <p:extLst>
      <p:ext uri="{BB962C8B-B14F-4D97-AF65-F5344CB8AC3E}">
        <p14:creationId xmlns:p14="http://schemas.microsoft.com/office/powerpoint/2010/main" val="36084661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5A5691-8BB6-47BD-8148-AA35C69AADC6}"/>
              </a:ext>
            </a:extLst>
          </p:cNvPr>
          <p:cNvSpPr>
            <a:spLocks noGrp="1"/>
          </p:cNvSpPr>
          <p:nvPr>
            <p:ph type="body" idx="1"/>
          </p:nvPr>
        </p:nvSpPr>
        <p:spPr/>
        <p:txBody>
          <a:bodyPr vert="horz" lIns="91440" tIns="45720" rIns="91440" bIns="45720" rtlCol="0" anchor="t">
            <a:normAutofit/>
          </a:bodyPr>
          <a:lstStyle/>
          <a:p>
            <a:r>
              <a:rPr lang="zh-TW" altLang="en-US" sz="2800">
                <a:solidFill>
                  <a:schemeClr val="accent3">
                    <a:lumMod val="60000"/>
                    <a:lumOff val="40000"/>
                  </a:schemeClr>
                </a:solidFill>
                <a:latin typeface="微軟正黑體"/>
                <a:ea typeface="微軟正黑體"/>
              </a:rPr>
              <a:t>遠端掛載服務全面升級</a:t>
            </a:r>
            <a:endParaRPr lang="zh-TW" sz="2800">
              <a:solidFill>
                <a:schemeClr val="accent3">
                  <a:lumMod val="60000"/>
                  <a:lumOff val="40000"/>
                </a:schemeClr>
              </a:solidFill>
            </a:endParaRPr>
          </a:p>
        </p:txBody>
      </p:sp>
      <p:sp>
        <p:nvSpPr>
          <p:cNvPr id="5" name="Title 4">
            <a:extLst>
              <a:ext uri="{FF2B5EF4-FFF2-40B4-BE49-F238E27FC236}">
                <a16:creationId xmlns:a16="http://schemas.microsoft.com/office/drawing/2014/main" id="{7ECD65F1-6044-49D5-B17F-D500C62FE8A6}"/>
              </a:ext>
            </a:extLst>
          </p:cNvPr>
          <p:cNvSpPr>
            <a:spLocks noGrp="1"/>
          </p:cNvSpPr>
          <p:nvPr>
            <p:ph type="title"/>
          </p:nvPr>
        </p:nvSpPr>
        <p:spPr/>
        <p:txBody>
          <a:bodyPr/>
          <a:lstStyle/>
          <a:p>
            <a:r>
              <a:rPr lang="zh-TW" altLang="en-US">
                <a:latin typeface="微軟正黑體"/>
                <a:ea typeface="微軟正黑體"/>
              </a:rPr>
              <a:t>CacheMount</a:t>
            </a:r>
            <a:endParaRPr lang="zh-TW" altLang="en-US"/>
          </a:p>
        </p:txBody>
      </p:sp>
      <p:pic>
        <p:nvPicPr>
          <p:cNvPr id="4" name="圖片 3">
            <a:extLst>
              <a:ext uri="{FF2B5EF4-FFF2-40B4-BE49-F238E27FC236}">
                <a16:creationId xmlns:a16="http://schemas.microsoft.com/office/drawing/2014/main" id="{E1F7BE7C-9F07-4718-981F-0C454B62E957}"/>
              </a:ext>
            </a:extLst>
          </p:cNvPr>
          <p:cNvPicPr>
            <a:picLocks noChangeAspect="1"/>
          </p:cNvPicPr>
          <p:nvPr/>
        </p:nvPicPr>
        <p:blipFill>
          <a:blip r:embed="rId2"/>
          <a:stretch>
            <a:fillRect/>
          </a:stretch>
        </p:blipFill>
        <p:spPr>
          <a:xfrm>
            <a:off x="5103630" y="855624"/>
            <a:ext cx="6414701" cy="6002376"/>
          </a:xfrm>
          <a:prstGeom prst="rect">
            <a:avLst/>
          </a:prstGeom>
        </p:spPr>
      </p:pic>
      <p:pic>
        <p:nvPicPr>
          <p:cNvPr id="6" name="圖形 5">
            <a:extLst>
              <a:ext uri="{FF2B5EF4-FFF2-40B4-BE49-F238E27FC236}">
                <a16:creationId xmlns:a16="http://schemas.microsoft.com/office/drawing/2014/main" id="{3356B610-12B5-4AAE-8330-AE7BDB3C64A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63" r="7225"/>
          <a:stretch/>
        </p:blipFill>
        <p:spPr>
          <a:xfrm>
            <a:off x="9821812" y="0"/>
            <a:ext cx="2370188" cy="1496728"/>
          </a:xfrm>
          <a:prstGeom prst="rect">
            <a:avLst/>
          </a:prstGeom>
        </p:spPr>
      </p:pic>
    </p:spTree>
    <p:extLst>
      <p:ext uri="{BB962C8B-B14F-4D97-AF65-F5344CB8AC3E}">
        <p14:creationId xmlns:p14="http://schemas.microsoft.com/office/powerpoint/2010/main" val="40189979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圓角 21">
            <a:extLst>
              <a:ext uri="{FF2B5EF4-FFF2-40B4-BE49-F238E27FC236}">
                <a16:creationId xmlns:a16="http://schemas.microsoft.com/office/drawing/2014/main" id="{8B127AC0-52FE-4C42-B6A2-DAD6CFB4BA07}"/>
              </a:ext>
            </a:extLst>
          </p:cNvPr>
          <p:cNvSpPr/>
          <p:nvPr/>
        </p:nvSpPr>
        <p:spPr>
          <a:xfrm>
            <a:off x="8405286" y="1989524"/>
            <a:ext cx="3452312" cy="3374554"/>
          </a:xfrm>
          <a:prstGeom prst="roundRect">
            <a:avLst>
              <a:gd name="adj" fmla="val 5353"/>
            </a:avLst>
          </a:prstGeom>
          <a:gradFill>
            <a:gsLst>
              <a:gs pos="0">
                <a:srgbClr val="DF0A6A"/>
              </a:gs>
              <a:gs pos="14508">
                <a:srgbClr val="D51077"/>
              </a:gs>
              <a:gs pos="51000">
                <a:srgbClr val="C7198A">
                  <a:alpha val="59000"/>
                </a:srgbClr>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TW" altLang="en-US" sz="3200" b="0" i="0" u="none" strike="noStrike" kern="1200" cap="none" spc="0" normalizeH="0" baseline="0" noProof="0">
              <a:ln>
                <a:noFill/>
              </a:ln>
              <a:solidFill>
                <a:prstClr val="black"/>
              </a:solidFill>
              <a:effectLst/>
              <a:uLnTx/>
              <a:uFillTx/>
              <a:latin typeface="Microsoft JhengHei UI"/>
              <a:ea typeface="Microsoft JhengHei UI"/>
            </a:endParaRPr>
          </a:p>
        </p:txBody>
      </p:sp>
      <p:sp>
        <p:nvSpPr>
          <p:cNvPr id="21" name="矩形: 圓角 20">
            <a:extLst>
              <a:ext uri="{FF2B5EF4-FFF2-40B4-BE49-F238E27FC236}">
                <a16:creationId xmlns:a16="http://schemas.microsoft.com/office/drawing/2014/main" id="{EC046F27-CF70-4797-B357-DCA2214C9392}"/>
              </a:ext>
            </a:extLst>
          </p:cNvPr>
          <p:cNvSpPr/>
          <p:nvPr/>
        </p:nvSpPr>
        <p:spPr>
          <a:xfrm>
            <a:off x="318387" y="1984625"/>
            <a:ext cx="7128546" cy="3374554"/>
          </a:xfrm>
          <a:prstGeom prst="roundRect">
            <a:avLst>
              <a:gd name="adj" fmla="val 5353"/>
            </a:avLst>
          </a:prstGeom>
          <a:gradFill>
            <a:gsLst>
              <a:gs pos="0">
                <a:srgbClr val="DF0A6A"/>
              </a:gs>
              <a:gs pos="14508">
                <a:srgbClr val="D51077"/>
              </a:gs>
              <a:gs pos="51000">
                <a:srgbClr val="C7198A">
                  <a:alpha val="59000"/>
                </a:srgbClr>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TW" altLang="en-US" sz="3200" b="0" i="0" u="none" strike="noStrike" kern="1200" cap="none" spc="0" normalizeH="0" baseline="0" noProof="0">
              <a:ln>
                <a:noFill/>
              </a:ln>
              <a:solidFill>
                <a:prstClr val="black"/>
              </a:solidFill>
              <a:effectLst/>
              <a:uLnTx/>
              <a:uFillTx/>
              <a:latin typeface="Microsoft JhengHei UI"/>
              <a:ea typeface="Microsoft JhengHei UI"/>
            </a:endParaRPr>
          </a:p>
        </p:txBody>
      </p:sp>
      <p:sp>
        <p:nvSpPr>
          <p:cNvPr id="18" name="標題 17">
            <a:extLst>
              <a:ext uri="{FF2B5EF4-FFF2-40B4-BE49-F238E27FC236}">
                <a16:creationId xmlns:a16="http://schemas.microsoft.com/office/drawing/2014/main" id="{B5E3E1C5-8C0C-6642-9C7F-5443BAB64C5C}"/>
              </a:ext>
            </a:extLst>
          </p:cNvPr>
          <p:cNvSpPr>
            <a:spLocks noGrp="1"/>
          </p:cNvSpPr>
          <p:nvPr>
            <p:ph type="title"/>
          </p:nvPr>
        </p:nvSpPr>
        <p:spPr>
          <a:xfrm>
            <a:off x="624399" y="365125"/>
            <a:ext cx="10515600" cy="1325563"/>
          </a:xfrm>
        </p:spPr>
        <p:txBody>
          <a:bodyPr/>
          <a:lstStyle/>
          <a:p>
            <a:r>
              <a:rPr lang="zh-CN" altLang="en-US">
                <a:latin typeface="Microsoft JhengHei UI"/>
                <a:ea typeface="Microsoft JhengHei UI"/>
                <a:cs typeface="Arial" panose="020B0604020202020204" pitchFamily="34" charset="0"/>
              </a:rPr>
              <a:t>CachMount</a:t>
            </a:r>
            <a:r>
              <a:rPr lang="zh-TW" altLang="en-US">
                <a:latin typeface="Microsoft JhengHei UI"/>
                <a:ea typeface="Microsoft JhengHei UI"/>
                <a:cs typeface="Arial" panose="020B0604020202020204" pitchFamily="34" charset="0"/>
              </a:rPr>
              <a:t> 讓</a:t>
            </a:r>
            <a:r>
              <a:rPr lang="zh-CN" altLang="en-US">
                <a:latin typeface="Microsoft JhengHei UI"/>
                <a:ea typeface="Microsoft JhengHei UI"/>
              </a:rPr>
              <a:t>遠端掛載服務全面升級</a:t>
            </a:r>
            <a:endParaRPr kumimoji="1" lang="zh-TW" altLang="en-US">
              <a:latin typeface="Microsoft JhengHei UI"/>
              <a:ea typeface="Microsoft JhengHei UI"/>
            </a:endParaRPr>
          </a:p>
        </p:txBody>
      </p:sp>
      <p:pic>
        <p:nvPicPr>
          <p:cNvPr id="42" name="Google Shape;207;p25">
            <a:extLst>
              <a:ext uri="{FF2B5EF4-FFF2-40B4-BE49-F238E27FC236}">
                <a16:creationId xmlns:a16="http://schemas.microsoft.com/office/drawing/2014/main" id="{1E886728-90FC-984B-B0E4-A9E0C3A09C14}"/>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9300376" y="2323193"/>
            <a:ext cx="1464809" cy="1464740"/>
          </a:xfrm>
          <a:prstGeom prst="rect">
            <a:avLst/>
          </a:prstGeom>
          <a:noFill/>
          <a:ln>
            <a:noFill/>
          </a:ln>
          <a:effectLst>
            <a:outerShdw blurRad="50800" dist="38100" dir="2700000" algn="tl" rotWithShape="0">
              <a:prstClr val="black">
                <a:alpha val="40000"/>
              </a:prstClr>
            </a:outerShdw>
          </a:effectLst>
        </p:spPr>
      </p:pic>
      <p:sp>
        <p:nvSpPr>
          <p:cNvPr id="43" name="Google Shape;208;p25">
            <a:extLst>
              <a:ext uri="{FF2B5EF4-FFF2-40B4-BE49-F238E27FC236}">
                <a16:creationId xmlns:a16="http://schemas.microsoft.com/office/drawing/2014/main" id="{48DABB19-9554-AB40-8D68-F90847096D34}"/>
              </a:ext>
            </a:extLst>
          </p:cNvPr>
          <p:cNvSpPr txBox="1"/>
          <p:nvPr/>
        </p:nvSpPr>
        <p:spPr>
          <a:xfrm>
            <a:off x="8323321" y="3856807"/>
            <a:ext cx="3432153" cy="517751"/>
          </a:xfrm>
          <a:prstGeom prst="rect">
            <a:avLst/>
          </a:prstGeom>
          <a:noFill/>
          <a:ln>
            <a:noFill/>
          </a:ln>
        </p:spPr>
        <p:txBody>
          <a:bodyPr spcFirstLastPara="1" wrap="square" lIns="121900" tIns="121900" rIns="121900" bIns="121900" anchor="ctr" anchorCtr="0">
            <a:noAutofit/>
          </a:bodyPr>
          <a:lstStyle/>
          <a:p>
            <a:pPr algn="ctr" defTabSz="609585"/>
            <a:r>
              <a:rPr lang="en-US" altLang="zh-TW" sz="4000" err="1">
                <a:solidFill>
                  <a:schemeClr val="accent3">
                    <a:lumMod val="40000"/>
                    <a:lumOff val="60000"/>
                  </a:schemeClr>
                </a:solidFill>
                <a:latin typeface="Microsoft JhengHei UI"/>
                <a:ea typeface="Microsoft JhengHei UI"/>
                <a:cs typeface="Impact"/>
                <a:sym typeface="Impact"/>
              </a:rPr>
              <a:t>CacheMount</a:t>
            </a:r>
            <a:endParaRPr lang="en-US" sz="4000">
              <a:solidFill>
                <a:schemeClr val="accent3">
                  <a:lumMod val="40000"/>
                  <a:lumOff val="60000"/>
                </a:schemeClr>
              </a:solidFill>
              <a:latin typeface="Microsoft JhengHei UI"/>
              <a:ea typeface="Microsoft JhengHei UI"/>
              <a:cs typeface="Impact"/>
              <a:sym typeface="Impact"/>
            </a:endParaRPr>
          </a:p>
        </p:txBody>
      </p:sp>
      <p:sp>
        <p:nvSpPr>
          <p:cNvPr id="44" name="文字方塊 43">
            <a:extLst>
              <a:ext uri="{FF2B5EF4-FFF2-40B4-BE49-F238E27FC236}">
                <a16:creationId xmlns:a16="http://schemas.microsoft.com/office/drawing/2014/main" id="{95AAF159-C40E-8E48-8456-ECC9667E789E}"/>
              </a:ext>
            </a:extLst>
          </p:cNvPr>
          <p:cNvSpPr txBox="1"/>
          <p:nvPr/>
        </p:nvSpPr>
        <p:spPr>
          <a:xfrm>
            <a:off x="9087834" y="4404031"/>
            <a:ext cx="1747851" cy="954107"/>
          </a:xfrm>
          <a:prstGeom prst="rect">
            <a:avLst/>
          </a:prstGeom>
          <a:noFill/>
        </p:spPr>
        <p:txBody>
          <a:bodyPr wrap="none" rtlCol="0">
            <a:spAutoFit/>
          </a:bodyPr>
          <a:lstStyle/>
          <a:p>
            <a:pPr defTabSz="609585"/>
            <a:r>
              <a:rPr lang="en-US" altLang="zh-TW" sz="2800">
                <a:solidFill>
                  <a:schemeClr val="accent3">
                    <a:lumMod val="60000"/>
                    <a:lumOff val="40000"/>
                  </a:schemeClr>
                </a:solidFill>
                <a:latin typeface="Microsoft JhengHei UI"/>
                <a:ea typeface="Microsoft JhengHei UI"/>
                <a:cs typeface="Arial" panose="020B0604020202020204" pitchFamily="34" charset="0"/>
              </a:rPr>
              <a:t>QTS</a:t>
            </a:r>
            <a:r>
              <a:rPr lang="zh-TW" altLang="en-US" sz="2800">
                <a:solidFill>
                  <a:schemeClr val="accent3">
                    <a:lumMod val="60000"/>
                    <a:lumOff val="40000"/>
                  </a:schemeClr>
                </a:solidFill>
                <a:latin typeface="Microsoft JhengHei UI"/>
                <a:ea typeface="Microsoft JhengHei UI"/>
                <a:cs typeface="Arial" panose="020B0604020202020204" pitchFamily="34" charset="0"/>
              </a:rPr>
              <a:t> </a:t>
            </a:r>
            <a:r>
              <a:rPr lang="en-GB" altLang="zh-TW" sz="2800">
                <a:solidFill>
                  <a:schemeClr val="accent3">
                    <a:lumMod val="60000"/>
                    <a:lumOff val="40000"/>
                  </a:schemeClr>
                </a:solidFill>
                <a:latin typeface="Microsoft JhengHei UI"/>
                <a:ea typeface="Microsoft JhengHei UI"/>
                <a:cs typeface="Arial" panose="020B0604020202020204" pitchFamily="34" charset="0"/>
              </a:rPr>
              <a:t>4.4.1</a:t>
            </a:r>
          </a:p>
          <a:p>
            <a:pPr defTabSz="609585"/>
            <a:r>
              <a:rPr lang="zh-TW" altLang="en-US" sz="2800">
                <a:solidFill>
                  <a:schemeClr val="accent3">
                    <a:lumMod val="60000"/>
                    <a:lumOff val="40000"/>
                  </a:schemeClr>
                </a:solidFill>
                <a:latin typeface="Microsoft JhengHei UI"/>
                <a:ea typeface="Microsoft JhengHei UI"/>
              </a:rPr>
              <a:t>全新服務</a:t>
            </a:r>
            <a:endParaRPr lang="en-GB" sz="2800">
              <a:solidFill>
                <a:schemeClr val="accent3">
                  <a:lumMod val="60000"/>
                  <a:lumOff val="40000"/>
                </a:schemeClr>
              </a:solidFill>
              <a:latin typeface="Microsoft JhengHei UI"/>
              <a:ea typeface="Microsoft JhengHei UI"/>
            </a:endParaRPr>
          </a:p>
        </p:txBody>
      </p:sp>
      <p:pic>
        <p:nvPicPr>
          <p:cNvPr id="45" name="圖片 44">
            <a:extLst>
              <a:ext uri="{FF2B5EF4-FFF2-40B4-BE49-F238E27FC236}">
                <a16:creationId xmlns:a16="http://schemas.microsoft.com/office/drawing/2014/main" id="{AA5F3483-5012-AF48-9F4F-5BE8A35B0067}"/>
              </a:ext>
            </a:extLst>
          </p:cNvPr>
          <p:cNvPicPr>
            <a:picLocks noChangeAspect="1"/>
          </p:cNvPicPr>
          <p:nvPr/>
        </p:nvPicPr>
        <p:blipFill>
          <a:blip r:embed="rId4"/>
          <a:stretch>
            <a:fillRect/>
          </a:stretch>
        </p:blipFill>
        <p:spPr>
          <a:xfrm>
            <a:off x="1257389" y="2386848"/>
            <a:ext cx="1489802" cy="1489802"/>
          </a:xfrm>
          <a:prstGeom prst="rect">
            <a:avLst/>
          </a:prstGeom>
          <a:effectLst>
            <a:outerShdw blurRad="50800" dist="38100" dir="2700000" algn="tl" rotWithShape="0">
              <a:prstClr val="black">
                <a:alpha val="40000"/>
              </a:prstClr>
            </a:outerShdw>
          </a:effectLst>
        </p:spPr>
      </p:pic>
      <p:sp>
        <p:nvSpPr>
          <p:cNvPr id="46" name="文字方塊 45">
            <a:extLst>
              <a:ext uri="{FF2B5EF4-FFF2-40B4-BE49-F238E27FC236}">
                <a16:creationId xmlns:a16="http://schemas.microsoft.com/office/drawing/2014/main" id="{2C4411F7-EEA1-4B49-9F27-DF883D13960D}"/>
              </a:ext>
            </a:extLst>
          </p:cNvPr>
          <p:cNvSpPr txBox="1"/>
          <p:nvPr/>
        </p:nvSpPr>
        <p:spPr>
          <a:xfrm>
            <a:off x="409960" y="4029633"/>
            <a:ext cx="3331361" cy="707886"/>
          </a:xfrm>
          <a:prstGeom prst="rect">
            <a:avLst/>
          </a:prstGeom>
          <a:noFill/>
        </p:spPr>
        <p:txBody>
          <a:bodyPr wrap="square" rtlCol="0">
            <a:spAutoFit/>
          </a:bodyPr>
          <a:lstStyle/>
          <a:p>
            <a:pPr algn="ctr" defTabSz="609585"/>
            <a:r>
              <a:rPr lang="zh-TW" altLang="en-US" sz="2000">
                <a:solidFill>
                  <a:schemeClr val="accent3">
                    <a:lumMod val="60000"/>
                    <a:lumOff val="40000"/>
                  </a:schemeClr>
                </a:solidFill>
                <a:latin typeface="Microsoft JhengHei UI"/>
                <a:ea typeface="Microsoft JhengHei UI"/>
                <a:cs typeface="Arial" panose="020B0604020202020204" pitchFamily="34" charset="0"/>
              </a:rPr>
              <a:t>遠端掛載 </a:t>
            </a:r>
            <a:r>
              <a:rPr lang="en-US" altLang="zh-TW" sz="2000">
                <a:solidFill>
                  <a:schemeClr val="accent3">
                    <a:lumMod val="60000"/>
                    <a:lumOff val="40000"/>
                  </a:schemeClr>
                </a:solidFill>
                <a:latin typeface="Microsoft JhengHei UI"/>
                <a:ea typeface="Microsoft JhengHei UI"/>
                <a:cs typeface="Arial" panose="020B0604020202020204" pitchFamily="34" charset="0"/>
              </a:rPr>
              <a:t>(</a:t>
            </a:r>
            <a:r>
              <a:rPr lang="en-GB" sz="2000">
                <a:solidFill>
                  <a:schemeClr val="accent3">
                    <a:lumMod val="60000"/>
                    <a:lumOff val="40000"/>
                  </a:schemeClr>
                </a:solidFill>
                <a:latin typeface="Microsoft JhengHei UI"/>
                <a:ea typeface="Microsoft JhengHei UI"/>
                <a:cs typeface="Arial" panose="020B0604020202020204" pitchFamily="34" charset="0"/>
              </a:rPr>
              <a:t>Remote Mount</a:t>
            </a:r>
            <a:r>
              <a:rPr lang="en-US" altLang="zh-TW" sz="2000">
                <a:solidFill>
                  <a:schemeClr val="accent3">
                    <a:lumMod val="60000"/>
                    <a:lumOff val="40000"/>
                  </a:schemeClr>
                </a:solidFill>
                <a:latin typeface="Microsoft JhengHei UI"/>
                <a:ea typeface="Microsoft JhengHei UI"/>
                <a:cs typeface="Arial" panose="020B0604020202020204" pitchFamily="34" charset="0"/>
              </a:rPr>
              <a:t>)</a:t>
            </a:r>
          </a:p>
          <a:p>
            <a:pPr algn="ctr" defTabSz="609585"/>
            <a:r>
              <a:rPr lang="en-GB" sz="2000">
                <a:solidFill>
                  <a:schemeClr val="accent3">
                    <a:lumMod val="60000"/>
                    <a:lumOff val="40000"/>
                  </a:schemeClr>
                </a:solidFill>
                <a:latin typeface="Microsoft JhengHei UI"/>
                <a:ea typeface="Microsoft JhengHei UI"/>
                <a:cs typeface="Arial" panose="020B0604020202020204" pitchFamily="34" charset="0"/>
              </a:rPr>
              <a:t>&amp; Connect to Cloud Drive</a:t>
            </a:r>
          </a:p>
        </p:txBody>
      </p:sp>
      <p:grpSp>
        <p:nvGrpSpPr>
          <p:cNvPr id="2" name="群組 1">
            <a:extLst>
              <a:ext uri="{FF2B5EF4-FFF2-40B4-BE49-F238E27FC236}">
                <a16:creationId xmlns:a16="http://schemas.microsoft.com/office/drawing/2014/main" id="{0C81939A-843F-4011-9FF1-4FEA1A34A428}"/>
              </a:ext>
            </a:extLst>
          </p:cNvPr>
          <p:cNvGrpSpPr/>
          <p:nvPr/>
        </p:nvGrpSpPr>
        <p:grpSpPr>
          <a:xfrm>
            <a:off x="7651510" y="3048428"/>
            <a:ext cx="576136" cy="576136"/>
            <a:chOff x="7567990" y="3253175"/>
            <a:chExt cx="576136" cy="576136"/>
          </a:xfrm>
        </p:grpSpPr>
        <p:sp>
          <p:nvSpPr>
            <p:cNvPr id="30" name="橢圓 29">
              <a:extLst>
                <a:ext uri="{FF2B5EF4-FFF2-40B4-BE49-F238E27FC236}">
                  <a16:creationId xmlns:a16="http://schemas.microsoft.com/office/drawing/2014/main" id="{67ADAF9E-9AC9-8149-8ECA-81354D28200D}"/>
                </a:ext>
              </a:extLst>
            </p:cNvPr>
            <p:cNvSpPr/>
            <p:nvPr/>
          </p:nvSpPr>
          <p:spPr>
            <a:xfrm>
              <a:off x="7567990" y="3253175"/>
              <a:ext cx="576136" cy="576136"/>
            </a:xfrm>
            <a:prstGeom prst="ellipse">
              <a:avLst/>
            </a:prstGeom>
            <a:solidFill>
              <a:srgbClr val="DF0A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TW" altLang="en-US" sz="2400">
                <a:solidFill>
                  <a:prstClr val="white"/>
                </a:solidFill>
                <a:latin typeface="Calibri" panose="020F0502020204030204"/>
                <a:ea typeface="新細明體" panose="02020500000000000000" pitchFamily="18" charset="-120"/>
              </a:endParaRPr>
            </a:p>
          </p:txBody>
        </p:sp>
        <p:sp>
          <p:nvSpPr>
            <p:cNvPr id="47" name="等於 46">
              <a:extLst>
                <a:ext uri="{FF2B5EF4-FFF2-40B4-BE49-F238E27FC236}">
                  <a16:creationId xmlns:a16="http://schemas.microsoft.com/office/drawing/2014/main" id="{70FE1583-383B-7044-A1B8-096CE2397E3A}"/>
                </a:ext>
              </a:extLst>
            </p:cNvPr>
            <p:cNvSpPr/>
            <p:nvPr/>
          </p:nvSpPr>
          <p:spPr>
            <a:xfrm>
              <a:off x="7651510" y="3336496"/>
              <a:ext cx="409155" cy="409155"/>
            </a:xfrm>
            <a:prstGeom prst="mathEqual">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GB" sz="1351">
                <a:solidFill>
                  <a:prstClr val="black"/>
                </a:solidFill>
                <a:latin typeface="Calibri" panose="020F0502020204030204"/>
              </a:endParaRPr>
            </a:p>
          </p:txBody>
        </p:sp>
      </p:grpSp>
      <p:sp>
        <p:nvSpPr>
          <p:cNvPr id="48" name="加號 47">
            <a:extLst>
              <a:ext uri="{FF2B5EF4-FFF2-40B4-BE49-F238E27FC236}">
                <a16:creationId xmlns:a16="http://schemas.microsoft.com/office/drawing/2014/main" id="{6257E152-5EC1-D247-9312-73E31D6647D5}"/>
              </a:ext>
            </a:extLst>
          </p:cNvPr>
          <p:cNvSpPr/>
          <p:nvPr/>
        </p:nvSpPr>
        <p:spPr>
          <a:xfrm>
            <a:off x="2911563" y="3074862"/>
            <a:ext cx="478089" cy="478089"/>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GB" sz="1351">
              <a:solidFill>
                <a:prstClr val="white"/>
              </a:solidFill>
              <a:latin typeface="Microsoft JhengHei UI"/>
              <a:ea typeface="Microsoft JhengHei UI"/>
            </a:endParaRPr>
          </a:p>
        </p:txBody>
      </p:sp>
      <p:sp>
        <p:nvSpPr>
          <p:cNvPr id="49" name="矩形: 圓角 16">
            <a:extLst>
              <a:ext uri="{FF2B5EF4-FFF2-40B4-BE49-F238E27FC236}">
                <a16:creationId xmlns:a16="http://schemas.microsoft.com/office/drawing/2014/main" id="{A597C28C-B6CB-3042-8DE5-07A685E69A21}"/>
              </a:ext>
            </a:extLst>
          </p:cNvPr>
          <p:cNvSpPr/>
          <p:nvPr/>
        </p:nvSpPr>
        <p:spPr>
          <a:xfrm>
            <a:off x="370072" y="5181244"/>
            <a:ext cx="7076861" cy="731096"/>
          </a:xfrm>
          <a:prstGeom prst="roundRect">
            <a:avLst>
              <a:gd name="adj" fmla="val 50000"/>
            </a:avLst>
          </a:prstGeom>
          <a:solidFill>
            <a:schemeClr val="accent3">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TW" altLang="en-US" sz="2400">
              <a:solidFill>
                <a:prstClr val="white"/>
              </a:solidFill>
              <a:latin typeface="Microsoft JhengHei UI"/>
              <a:ea typeface="Microsoft JhengHei UI"/>
            </a:endParaRPr>
          </a:p>
        </p:txBody>
      </p:sp>
      <p:sp>
        <p:nvSpPr>
          <p:cNvPr id="52" name="文字方塊 51">
            <a:extLst>
              <a:ext uri="{FF2B5EF4-FFF2-40B4-BE49-F238E27FC236}">
                <a16:creationId xmlns:a16="http://schemas.microsoft.com/office/drawing/2014/main" id="{B0D4444A-94A4-804B-833A-F24F70558AC9}"/>
              </a:ext>
            </a:extLst>
          </p:cNvPr>
          <p:cNvSpPr txBox="1"/>
          <p:nvPr/>
        </p:nvSpPr>
        <p:spPr>
          <a:xfrm>
            <a:off x="1122035" y="5248034"/>
            <a:ext cx="6529475" cy="655564"/>
          </a:xfrm>
          <a:prstGeom prst="rect">
            <a:avLst/>
          </a:prstGeom>
          <a:noFill/>
        </p:spPr>
        <p:txBody>
          <a:bodyPr wrap="square" rtlCol="0">
            <a:spAutoFit/>
          </a:bodyPr>
          <a:lstStyle/>
          <a:p>
            <a:pPr defTabSz="609585">
              <a:lnSpc>
                <a:spcPts val="2267"/>
              </a:lnSpc>
            </a:pPr>
            <a:r>
              <a:rPr lang="en-US" altLang="zh-TW" sz="1400" b="1">
                <a:solidFill>
                  <a:schemeClr val="tx1">
                    <a:lumMod val="85000"/>
                    <a:lumOff val="15000"/>
                  </a:schemeClr>
                </a:solidFill>
                <a:latin typeface="Microsoft JhengHei UI"/>
                <a:ea typeface="Microsoft JhengHei UI"/>
              </a:rPr>
              <a:t>QTS </a:t>
            </a:r>
            <a:r>
              <a:rPr lang="zh-TW" altLang="en-US" sz="1400" b="1">
                <a:solidFill>
                  <a:schemeClr val="tx1">
                    <a:lumMod val="85000"/>
                    <a:lumOff val="15000"/>
                  </a:schemeClr>
                </a:solidFill>
                <a:latin typeface="Microsoft JhengHei UI"/>
                <a:ea typeface="Microsoft JhengHei UI"/>
              </a:rPr>
              <a:t>作業系統更新至 </a:t>
            </a:r>
            <a:r>
              <a:rPr lang="en-US" altLang="zh-TW" sz="1400" b="1">
                <a:solidFill>
                  <a:schemeClr val="tx1">
                    <a:lumMod val="85000"/>
                    <a:lumOff val="15000"/>
                  </a:schemeClr>
                </a:solidFill>
                <a:latin typeface="Microsoft JhengHei UI"/>
                <a:ea typeface="Microsoft JhengHei UI"/>
              </a:rPr>
              <a:t>4.4.1 </a:t>
            </a:r>
            <a:r>
              <a:rPr lang="zh-TW" altLang="en-US" sz="1400" b="1">
                <a:solidFill>
                  <a:schemeClr val="tx1">
                    <a:lumMod val="85000"/>
                    <a:lumOff val="15000"/>
                  </a:schemeClr>
                </a:solidFill>
                <a:latin typeface="Microsoft JhengHei UI"/>
                <a:ea typeface="Microsoft JhengHei UI"/>
              </a:rPr>
              <a:t>後，</a:t>
            </a:r>
            <a:r>
              <a:rPr lang="en-US" altLang="zh-TW" sz="1400" b="1">
                <a:solidFill>
                  <a:schemeClr val="tx1">
                    <a:lumMod val="85000"/>
                    <a:lumOff val="15000"/>
                  </a:schemeClr>
                </a:solidFill>
                <a:latin typeface="Microsoft JhengHei UI"/>
                <a:ea typeface="Microsoft JhengHei UI"/>
              </a:rPr>
              <a:t>Connect to Cloud Drive</a:t>
            </a:r>
            <a:r>
              <a:rPr lang="zh-TW" altLang="en-US" sz="1400" b="1">
                <a:solidFill>
                  <a:schemeClr val="tx1">
                    <a:lumMod val="85000"/>
                    <a:lumOff val="15000"/>
                  </a:schemeClr>
                </a:solidFill>
                <a:latin typeface="Microsoft JhengHei UI"/>
                <a:ea typeface="Microsoft JhengHei UI"/>
              </a:rPr>
              <a:t> 將會自動更新為 </a:t>
            </a:r>
            <a:r>
              <a:rPr lang="en-US" altLang="zh-TW" sz="1400" b="1" err="1">
                <a:solidFill>
                  <a:schemeClr val="tx1">
                    <a:lumMod val="85000"/>
                    <a:lumOff val="15000"/>
                  </a:schemeClr>
                </a:solidFill>
                <a:latin typeface="Microsoft JhengHei UI"/>
                <a:ea typeface="Microsoft JhengHei UI"/>
              </a:rPr>
              <a:t>CacheMount</a:t>
            </a:r>
            <a:r>
              <a:rPr lang="en-US" altLang="zh-TW" sz="1400" b="1">
                <a:solidFill>
                  <a:schemeClr val="tx1">
                    <a:lumMod val="85000"/>
                    <a:lumOff val="15000"/>
                  </a:schemeClr>
                </a:solidFill>
                <a:latin typeface="Microsoft JhengHei UI"/>
                <a:ea typeface="Microsoft JhengHei UI"/>
              </a:rPr>
              <a:t> </a:t>
            </a:r>
            <a:r>
              <a:rPr lang="zh-TW" altLang="en-US" sz="1400" b="1">
                <a:solidFill>
                  <a:schemeClr val="tx1">
                    <a:lumMod val="85000"/>
                    <a:lumOff val="15000"/>
                  </a:schemeClr>
                </a:solidFill>
                <a:latin typeface="Microsoft JhengHei UI"/>
                <a:ea typeface="Microsoft JhengHei UI"/>
              </a:rPr>
              <a:t>，取代 </a:t>
            </a:r>
            <a:r>
              <a:rPr lang="en-US" altLang="zh-TW" sz="1400" b="1">
                <a:solidFill>
                  <a:schemeClr val="tx1">
                    <a:lumMod val="85000"/>
                    <a:lumOff val="15000"/>
                  </a:schemeClr>
                </a:solidFill>
                <a:latin typeface="Microsoft JhengHei UI"/>
                <a:ea typeface="Microsoft JhengHei UI"/>
              </a:rPr>
              <a:t>Connect to Cloud Drive  </a:t>
            </a:r>
            <a:r>
              <a:rPr lang="zh-TW" altLang="en-US" sz="1400" b="1">
                <a:solidFill>
                  <a:schemeClr val="tx1">
                    <a:lumMod val="85000"/>
                    <a:lumOff val="15000"/>
                  </a:schemeClr>
                </a:solidFill>
                <a:latin typeface="Microsoft JhengHei UI"/>
                <a:ea typeface="Microsoft JhengHei UI"/>
              </a:rPr>
              <a:t>服務</a:t>
            </a:r>
            <a:endParaRPr lang="en-GB" sz="1400" b="1">
              <a:solidFill>
                <a:schemeClr val="tx1">
                  <a:lumMod val="85000"/>
                  <a:lumOff val="15000"/>
                </a:schemeClr>
              </a:solidFill>
              <a:latin typeface="Microsoft JhengHei UI"/>
              <a:ea typeface="Microsoft JhengHei UI"/>
            </a:endParaRPr>
          </a:p>
        </p:txBody>
      </p:sp>
      <p:grpSp>
        <p:nvGrpSpPr>
          <p:cNvPr id="3" name="群組 2">
            <a:extLst>
              <a:ext uri="{FF2B5EF4-FFF2-40B4-BE49-F238E27FC236}">
                <a16:creationId xmlns:a16="http://schemas.microsoft.com/office/drawing/2014/main" id="{CEC7E3D7-3920-4CC4-A22E-A33D546A7505}"/>
              </a:ext>
            </a:extLst>
          </p:cNvPr>
          <p:cNvGrpSpPr/>
          <p:nvPr/>
        </p:nvGrpSpPr>
        <p:grpSpPr>
          <a:xfrm>
            <a:off x="223019" y="5173669"/>
            <a:ext cx="822036" cy="822036"/>
            <a:chOff x="261208" y="5071971"/>
            <a:chExt cx="822036" cy="822036"/>
          </a:xfrm>
        </p:grpSpPr>
        <p:grpSp>
          <p:nvGrpSpPr>
            <p:cNvPr id="24" name="群組 23">
              <a:extLst>
                <a:ext uri="{FF2B5EF4-FFF2-40B4-BE49-F238E27FC236}">
                  <a16:creationId xmlns:a16="http://schemas.microsoft.com/office/drawing/2014/main" id="{DD8DEB48-F112-4A3B-9B66-D1BE4A600DCB}"/>
                </a:ext>
              </a:extLst>
            </p:cNvPr>
            <p:cNvGrpSpPr/>
            <p:nvPr/>
          </p:nvGrpSpPr>
          <p:grpSpPr>
            <a:xfrm>
              <a:off x="261208" y="5071971"/>
              <a:ext cx="822036" cy="822036"/>
              <a:chOff x="228678" y="3612186"/>
              <a:chExt cx="655970" cy="655970"/>
            </a:xfrm>
          </p:grpSpPr>
          <p:sp>
            <p:nvSpPr>
              <p:cNvPr id="25" name="橢圓 24">
                <a:extLst>
                  <a:ext uri="{FF2B5EF4-FFF2-40B4-BE49-F238E27FC236}">
                    <a16:creationId xmlns:a16="http://schemas.microsoft.com/office/drawing/2014/main" id="{1907258C-6F28-42AB-9A73-566BB945CC71}"/>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26" name="橢圓 25">
                <a:extLst>
                  <a:ext uri="{FF2B5EF4-FFF2-40B4-BE49-F238E27FC236}">
                    <a16:creationId xmlns:a16="http://schemas.microsoft.com/office/drawing/2014/main" id="{149AB690-F964-4F9D-B1AD-F273645EE1BA}"/>
                  </a:ext>
                </a:extLst>
              </p:cNvPr>
              <p:cNvSpPr/>
              <p:nvPr/>
            </p:nvSpPr>
            <p:spPr>
              <a:xfrm>
                <a:off x="295017" y="3676657"/>
                <a:ext cx="517999" cy="517999"/>
              </a:xfrm>
              <a:prstGeom prst="ellipse">
                <a:avLst/>
              </a:prstGeom>
              <a:noFill/>
              <a:ln w="50800">
                <a:gradFill>
                  <a:gsLst>
                    <a:gs pos="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pic>
          <p:nvPicPr>
            <p:cNvPr id="53" name="圖形 52">
              <a:extLst>
                <a:ext uri="{FF2B5EF4-FFF2-40B4-BE49-F238E27FC236}">
                  <a16:creationId xmlns:a16="http://schemas.microsoft.com/office/drawing/2014/main" id="{0759133B-8253-B04D-8DB0-97C51AE2BB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8010" y="5329122"/>
              <a:ext cx="208433" cy="352733"/>
            </a:xfrm>
            <a:prstGeom prst="rect">
              <a:avLst/>
            </a:prstGeom>
          </p:spPr>
        </p:pic>
      </p:grpSp>
      <p:sp>
        <p:nvSpPr>
          <p:cNvPr id="54" name="圓角矩形 53">
            <a:extLst>
              <a:ext uri="{FF2B5EF4-FFF2-40B4-BE49-F238E27FC236}">
                <a16:creationId xmlns:a16="http://schemas.microsoft.com/office/drawing/2014/main" id="{E591EE34-F7B2-C04F-948B-5C35755FA884}"/>
              </a:ext>
            </a:extLst>
          </p:cNvPr>
          <p:cNvSpPr/>
          <p:nvPr/>
        </p:nvSpPr>
        <p:spPr>
          <a:xfrm>
            <a:off x="3793592" y="2177312"/>
            <a:ext cx="3196755" cy="576628"/>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kumimoji="1" lang="zh-TW" altLang="en-US" sz="2000">
                <a:solidFill>
                  <a:schemeClr val="tx1">
                    <a:lumMod val="85000"/>
                    <a:lumOff val="15000"/>
                  </a:schemeClr>
                </a:solidFill>
                <a:latin typeface="Microsoft JhengHei UI"/>
                <a:ea typeface="Microsoft JhengHei UI"/>
                <a:cs typeface="Arial" panose="020B0604020202020204" pitchFamily="34" charset="0"/>
              </a:rPr>
              <a:t>支援</a:t>
            </a:r>
            <a:r>
              <a:rPr kumimoji="1" lang="en-US" altLang="zh-TW" sz="2000">
                <a:solidFill>
                  <a:schemeClr val="tx1">
                    <a:lumMod val="85000"/>
                    <a:lumOff val="15000"/>
                  </a:schemeClr>
                </a:solidFill>
                <a:latin typeface="Microsoft JhengHei UI"/>
                <a:ea typeface="Microsoft JhengHei UI"/>
                <a:cs typeface="Arial" panose="020B0604020202020204" pitchFamily="34" charset="0"/>
              </a:rPr>
              <a:t> 18 </a:t>
            </a:r>
            <a:r>
              <a:rPr kumimoji="1" lang="zh-CN" altLang="en-US" sz="2000">
                <a:solidFill>
                  <a:schemeClr val="tx1">
                    <a:lumMod val="85000"/>
                    <a:lumOff val="15000"/>
                  </a:schemeClr>
                </a:solidFill>
                <a:latin typeface="Microsoft JhengHei UI"/>
                <a:ea typeface="Microsoft JhengHei UI"/>
                <a:cs typeface="Arial" panose="020B0604020202020204" pitchFamily="34" charset="0"/>
              </a:rPr>
              <a:t>個雲服務</a:t>
            </a:r>
            <a:endParaRPr kumimoji="1" lang="zh-TW" altLang="en-US" sz="2000">
              <a:solidFill>
                <a:schemeClr val="tx1">
                  <a:lumMod val="85000"/>
                  <a:lumOff val="15000"/>
                </a:schemeClr>
              </a:solidFill>
              <a:latin typeface="Microsoft JhengHei UI"/>
              <a:ea typeface="Microsoft JhengHei UI"/>
              <a:cs typeface="Arial" panose="020B0604020202020204" pitchFamily="34" charset="0"/>
            </a:endParaRPr>
          </a:p>
        </p:txBody>
      </p:sp>
      <p:sp>
        <p:nvSpPr>
          <p:cNvPr id="55" name="圓角矩形 54">
            <a:extLst>
              <a:ext uri="{FF2B5EF4-FFF2-40B4-BE49-F238E27FC236}">
                <a16:creationId xmlns:a16="http://schemas.microsoft.com/office/drawing/2014/main" id="{648648B5-2DB2-F943-900C-8610CE243486}"/>
              </a:ext>
            </a:extLst>
          </p:cNvPr>
          <p:cNvSpPr/>
          <p:nvPr/>
        </p:nvSpPr>
        <p:spPr>
          <a:xfrm>
            <a:off x="3793592" y="2964445"/>
            <a:ext cx="3196755" cy="576628"/>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kumimoji="1" lang="zh-TW" altLang="en-US" sz="2000">
                <a:solidFill>
                  <a:schemeClr val="tx1">
                    <a:lumMod val="85000"/>
                    <a:lumOff val="15000"/>
                  </a:schemeClr>
                </a:solidFill>
                <a:latin typeface="Microsoft JhengHei UI"/>
                <a:ea typeface="Microsoft JhengHei UI"/>
                <a:cs typeface="Arial" panose="020B0604020202020204" pitchFamily="34" charset="0"/>
              </a:rPr>
              <a:t>更簡潔的掛載流程 </a:t>
            </a:r>
          </a:p>
        </p:txBody>
      </p:sp>
      <p:sp>
        <p:nvSpPr>
          <p:cNvPr id="56" name="圓角矩形 55">
            <a:extLst>
              <a:ext uri="{FF2B5EF4-FFF2-40B4-BE49-F238E27FC236}">
                <a16:creationId xmlns:a16="http://schemas.microsoft.com/office/drawing/2014/main" id="{950E2828-28F6-F34D-B7C5-93161C8BDCB0}"/>
              </a:ext>
            </a:extLst>
          </p:cNvPr>
          <p:cNvSpPr/>
          <p:nvPr/>
        </p:nvSpPr>
        <p:spPr>
          <a:xfrm>
            <a:off x="3793592" y="3827403"/>
            <a:ext cx="3196755" cy="576628"/>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kumimoji="1" lang="zh-TW" altLang="en-US" sz="2000">
                <a:solidFill>
                  <a:schemeClr val="tx1">
                    <a:lumMod val="85000"/>
                    <a:lumOff val="15000"/>
                  </a:schemeClr>
                </a:solidFill>
                <a:latin typeface="Microsoft JhengHei UI"/>
                <a:ea typeface="Microsoft JhengHei UI"/>
                <a:cs typeface="Arial" panose="020B0604020202020204" pitchFamily="34" charset="0"/>
              </a:rPr>
              <a:t>統一的連線管理介面 </a:t>
            </a:r>
          </a:p>
        </p:txBody>
      </p:sp>
    </p:spTree>
    <p:extLst>
      <p:ext uri="{BB962C8B-B14F-4D97-AF65-F5344CB8AC3E}">
        <p14:creationId xmlns:p14="http://schemas.microsoft.com/office/powerpoint/2010/main" val="4076004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橢圓 41">
            <a:extLst>
              <a:ext uri="{FF2B5EF4-FFF2-40B4-BE49-F238E27FC236}">
                <a16:creationId xmlns:a16="http://schemas.microsoft.com/office/drawing/2014/main" id="{3C49F601-5358-42DD-BA1F-4966202F9EEC}"/>
              </a:ext>
            </a:extLst>
          </p:cNvPr>
          <p:cNvSpPr/>
          <p:nvPr/>
        </p:nvSpPr>
        <p:spPr>
          <a:xfrm>
            <a:off x="5663952" y="2122033"/>
            <a:ext cx="1203649" cy="1101671"/>
          </a:xfrm>
          <a:prstGeom prst="ellipse">
            <a:avLst/>
          </a:prstGeom>
          <a:gradFill>
            <a:gsLst>
              <a:gs pos="45000">
                <a:srgbClr val="DF0A6A"/>
              </a:gs>
              <a:gs pos="100000">
                <a:srgbClr val="933ED7"/>
              </a:gs>
            </a:gsLst>
            <a:lin ang="5400000" scaled="1"/>
          </a:gra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accent3">
                  <a:lumMod val="40000"/>
                  <a:lumOff val="60000"/>
                </a:schemeClr>
              </a:solidFill>
              <a:latin typeface="Arial" panose="020B0604020202020204" pitchFamily="34" charset="0"/>
              <a:cs typeface="Arial" panose="020B0604020202020204" pitchFamily="34" charset="0"/>
            </a:endParaRPr>
          </a:p>
        </p:txBody>
      </p:sp>
      <p:sp>
        <p:nvSpPr>
          <p:cNvPr id="43" name="矩形: 圓角 42">
            <a:extLst>
              <a:ext uri="{FF2B5EF4-FFF2-40B4-BE49-F238E27FC236}">
                <a16:creationId xmlns:a16="http://schemas.microsoft.com/office/drawing/2014/main" id="{6C886654-6B83-44C6-8107-60EC821F9EDD}"/>
              </a:ext>
            </a:extLst>
          </p:cNvPr>
          <p:cNvSpPr/>
          <p:nvPr/>
        </p:nvSpPr>
        <p:spPr>
          <a:xfrm>
            <a:off x="4608974" y="2672869"/>
            <a:ext cx="3237816" cy="3340359"/>
          </a:xfrm>
          <a:prstGeom prst="roundRect">
            <a:avLst>
              <a:gd name="adj" fmla="val 7445"/>
            </a:avLst>
          </a:prstGeom>
          <a:solidFill>
            <a:schemeClr val="bg1"/>
          </a:solidFill>
          <a:ln w="63500">
            <a:gradFill>
              <a:gsLst>
                <a:gs pos="6818">
                  <a:srgbClr val="DF0A6A"/>
                </a:gs>
                <a:gs pos="4400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44" name="橢圓 43">
            <a:extLst>
              <a:ext uri="{FF2B5EF4-FFF2-40B4-BE49-F238E27FC236}">
                <a16:creationId xmlns:a16="http://schemas.microsoft.com/office/drawing/2014/main" id="{17328803-9BB4-4C8F-91A5-9BD76428329D}"/>
              </a:ext>
            </a:extLst>
          </p:cNvPr>
          <p:cNvSpPr/>
          <p:nvPr/>
        </p:nvSpPr>
        <p:spPr>
          <a:xfrm>
            <a:off x="9120336" y="2122033"/>
            <a:ext cx="1203649" cy="1101671"/>
          </a:xfrm>
          <a:prstGeom prst="ellipse">
            <a:avLst/>
          </a:prstGeom>
          <a:gradFill>
            <a:gsLst>
              <a:gs pos="45000">
                <a:srgbClr val="DF0A6A"/>
              </a:gs>
              <a:gs pos="100000">
                <a:srgbClr val="933ED7"/>
              </a:gs>
            </a:gsLst>
            <a:lin ang="5400000" scaled="1"/>
          </a:gra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accent3">
                  <a:lumMod val="40000"/>
                  <a:lumOff val="60000"/>
                </a:schemeClr>
              </a:solidFill>
              <a:latin typeface="Arial" panose="020B0604020202020204" pitchFamily="34" charset="0"/>
              <a:cs typeface="Arial" panose="020B0604020202020204" pitchFamily="34" charset="0"/>
            </a:endParaRPr>
          </a:p>
        </p:txBody>
      </p:sp>
      <p:sp>
        <p:nvSpPr>
          <p:cNvPr id="45" name="矩形: 圓角 44">
            <a:extLst>
              <a:ext uri="{FF2B5EF4-FFF2-40B4-BE49-F238E27FC236}">
                <a16:creationId xmlns:a16="http://schemas.microsoft.com/office/drawing/2014/main" id="{AD0DEBC9-BE3B-437E-9EAD-0E103598FB38}"/>
              </a:ext>
            </a:extLst>
          </p:cNvPr>
          <p:cNvSpPr/>
          <p:nvPr/>
        </p:nvSpPr>
        <p:spPr>
          <a:xfrm>
            <a:off x="8065358" y="2672869"/>
            <a:ext cx="3237816" cy="3340359"/>
          </a:xfrm>
          <a:prstGeom prst="roundRect">
            <a:avLst>
              <a:gd name="adj" fmla="val 7445"/>
            </a:avLst>
          </a:prstGeom>
          <a:solidFill>
            <a:schemeClr val="bg1"/>
          </a:solidFill>
          <a:ln w="63500">
            <a:gradFill>
              <a:gsLst>
                <a:gs pos="0">
                  <a:srgbClr val="DF0A6A"/>
                </a:gs>
                <a:gs pos="3800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28" name="橢圓 27">
            <a:extLst>
              <a:ext uri="{FF2B5EF4-FFF2-40B4-BE49-F238E27FC236}">
                <a16:creationId xmlns:a16="http://schemas.microsoft.com/office/drawing/2014/main" id="{3D63B249-96D8-487C-8E25-7911137212E2}"/>
              </a:ext>
            </a:extLst>
          </p:cNvPr>
          <p:cNvSpPr/>
          <p:nvPr/>
        </p:nvSpPr>
        <p:spPr>
          <a:xfrm>
            <a:off x="2224997" y="2122033"/>
            <a:ext cx="1203649" cy="1101671"/>
          </a:xfrm>
          <a:prstGeom prst="ellipse">
            <a:avLst/>
          </a:prstGeom>
          <a:gradFill>
            <a:gsLst>
              <a:gs pos="45000">
                <a:srgbClr val="DF0A6A"/>
              </a:gs>
              <a:gs pos="100000">
                <a:srgbClr val="933ED7"/>
              </a:gs>
            </a:gsLst>
            <a:lin ang="5400000" scaled="1"/>
          </a:gra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accent3">
                  <a:lumMod val="40000"/>
                  <a:lumOff val="60000"/>
                </a:schemeClr>
              </a:solidFill>
              <a:latin typeface="Arial" panose="020B0604020202020204" pitchFamily="34" charset="0"/>
              <a:cs typeface="Arial" panose="020B0604020202020204" pitchFamily="34" charset="0"/>
            </a:endParaRPr>
          </a:p>
        </p:txBody>
      </p:sp>
      <p:sp>
        <p:nvSpPr>
          <p:cNvPr id="27" name="矩形: 圓角 26">
            <a:extLst>
              <a:ext uri="{FF2B5EF4-FFF2-40B4-BE49-F238E27FC236}">
                <a16:creationId xmlns:a16="http://schemas.microsoft.com/office/drawing/2014/main" id="{8A810430-7E29-4743-9FFF-28092B1C847B}"/>
              </a:ext>
            </a:extLst>
          </p:cNvPr>
          <p:cNvSpPr/>
          <p:nvPr/>
        </p:nvSpPr>
        <p:spPr>
          <a:xfrm>
            <a:off x="1170019" y="2672869"/>
            <a:ext cx="3237816" cy="3340359"/>
          </a:xfrm>
          <a:prstGeom prst="roundRect">
            <a:avLst>
              <a:gd name="adj" fmla="val 7445"/>
            </a:avLst>
          </a:prstGeom>
          <a:solidFill>
            <a:schemeClr val="bg1"/>
          </a:solidFill>
          <a:ln w="63500">
            <a:gradFill>
              <a:gsLst>
                <a:gs pos="2273">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2" name="標題 1">
            <a:extLst>
              <a:ext uri="{FF2B5EF4-FFF2-40B4-BE49-F238E27FC236}">
                <a16:creationId xmlns:a16="http://schemas.microsoft.com/office/drawing/2014/main" id="{67DA3805-7B12-8B4F-9948-88E0383137A6}"/>
              </a:ext>
            </a:extLst>
          </p:cNvPr>
          <p:cNvSpPr>
            <a:spLocks noGrp="1"/>
          </p:cNvSpPr>
          <p:nvPr>
            <p:ph type="title"/>
          </p:nvPr>
        </p:nvSpPr>
        <p:spPr/>
        <p:txBody>
          <a:bodyPr/>
          <a:lstStyle/>
          <a:p>
            <a:r>
              <a:rPr kumimoji="1" lang="zh-TW" altLang="en-US"/>
              <a:t>遠端裝置掛載 </a:t>
            </a:r>
            <a:r>
              <a:rPr kumimoji="1" lang="en-US" altLang="zh-TW"/>
              <a:t>3 2 1</a:t>
            </a:r>
            <a:endParaRPr kumimoji="1" lang="zh-TW" altLang="en-US"/>
          </a:p>
        </p:txBody>
      </p:sp>
      <p:sp>
        <p:nvSpPr>
          <p:cNvPr id="6" name="矩形 5">
            <a:extLst>
              <a:ext uri="{FF2B5EF4-FFF2-40B4-BE49-F238E27FC236}">
                <a16:creationId xmlns:a16="http://schemas.microsoft.com/office/drawing/2014/main" id="{115EB0B3-C4FC-4844-8C7E-4F1006F9DF7B}"/>
              </a:ext>
            </a:extLst>
          </p:cNvPr>
          <p:cNvSpPr/>
          <p:nvPr/>
        </p:nvSpPr>
        <p:spPr>
          <a:xfrm>
            <a:off x="1579389" y="2943639"/>
            <a:ext cx="2339102" cy="523220"/>
          </a:xfrm>
          <a:prstGeom prst="rect">
            <a:avLst/>
          </a:prstGeom>
        </p:spPr>
        <p:txBody>
          <a:bodyPr wrap="none">
            <a:spAutoFit/>
          </a:bodyPr>
          <a:lstStyle/>
          <a:p>
            <a:r>
              <a:rPr lang="zh-TW" altLang="en-US" sz="2800" b="1">
                <a:solidFill>
                  <a:srgbClr val="DF0A6A"/>
                </a:solidFill>
                <a:latin typeface="微軟正黑體" panose="020B0604030504040204" pitchFamily="34" charset="-120"/>
                <a:ea typeface="微軟正黑體" panose="020B0604030504040204" pitchFamily="34" charset="-120"/>
              </a:rPr>
              <a:t>網路通訊協定</a:t>
            </a:r>
            <a:endParaRPr lang="en-GB" altLang="zh-TW" sz="2800" b="1">
              <a:solidFill>
                <a:srgbClr val="DF0A6A"/>
              </a:solidFill>
              <a:latin typeface="微軟正黑體" panose="020B0604030504040204" pitchFamily="34" charset="-120"/>
              <a:ea typeface="微軟正黑體" panose="020B0604030504040204" pitchFamily="34" charset="-120"/>
            </a:endParaRPr>
          </a:p>
        </p:txBody>
      </p:sp>
      <p:sp>
        <p:nvSpPr>
          <p:cNvPr id="7" name="矩形 6">
            <a:extLst>
              <a:ext uri="{FF2B5EF4-FFF2-40B4-BE49-F238E27FC236}">
                <a16:creationId xmlns:a16="http://schemas.microsoft.com/office/drawing/2014/main" id="{60A649F0-4B1D-FE4F-9CEB-043814FAD6A5}"/>
              </a:ext>
            </a:extLst>
          </p:cNvPr>
          <p:cNvSpPr/>
          <p:nvPr/>
        </p:nvSpPr>
        <p:spPr>
          <a:xfrm>
            <a:off x="5371975" y="2943639"/>
            <a:ext cx="1620957" cy="523220"/>
          </a:xfrm>
          <a:prstGeom prst="rect">
            <a:avLst/>
          </a:prstGeom>
        </p:spPr>
        <p:txBody>
          <a:bodyPr wrap="none">
            <a:spAutoFit/>
          </a:bodyPr>
          <a:lstStyle/>
          <a:p>
            <a:r>
              <a:rPr lang="zh-TW" altLang="en-US" sz="2800" b="1">
                <a:solidFill>
                  <a:srgbClr val="DF0A6A"/>
                </a:solidFill>
                <a:latin typeface="微軟正黑體" panose="020B0604030504040204" pitchFamily="34" charset="-120"/>
                <a:ea typeface="微軟正黑體" panose="020B0604030504040204" pitchFamily="34" charset="-120"/>
              </a:rPr>
              <a:t>完成設定</a:t>
            </a:r>
            <a:endParaRPr lang="en-GB" altLang="zh-TW" sz="2800" b="1">
              <a:solidFill>
                <a:srgbClr val="DF0A6A"/>
              </a:solidFill>
              <a:latin typeface="微軟正黑體" panose="020B0604030504040204" pitchFamily="34" charset="-120"/>
              <a:ea typeface="微軟正黑體" panose="020B0604030504040204" pitchFamily="34" charset="-120"/>
            </a:endParaRPr>
          </a:p>
        </p:txBody>
      </p:sp>
      <p:sp>
        <p:nvSpPr>
          <p:cNvPr id="8" name="矩形 7">
            <a:extLst>
              <a:ext uri="{FF2B5EF4-FFF2-40B4-BE49-F238E27FC236}">
                <a16:creationId xmlns:a16="http://schemas.microsoft.com/office/drawing/2014/main" id="{07DEA4F1-7949-D74E-809E-7242D26757DA}"/>
              </a:ext>
            </a:extLst>
          </p:cNvPr>
          <p:cNvSpPr/>
          <p:nvPr/>
        </p:nvSpPr>
        <p:spPr>
          <a:xfrm>
            <a:off x="8235328" y="2943639"/>
            <a:ext cx="3057247" cy="523220"/>
          </a:xfrm>
          <a:prstGeom prst="rect">
            <a:avLst/>
          </a:prstGeom>
        </p:spPr>
        <p:txBody>
          <a:bodyPr wrap="none">
            <a:spAutoFit/>
          </a:bodyPr>
          <a:lstStyle/>
          <a:p>
            <a:r>
              <a:rPr lang="zh-TW" altLang="en-US" sz="2800" b="1">
                <a:solidFill>
                  <a:srgbClr val="DF0A6A"/>
                </a:solidFill>
                <a:latin typeface="微軟正黑體" panose="020B0604030504040204" pitchFamily="34" charset="-120"/>
                <a:ea typeface="微軟正黑體" panose="020B0604030504040204" pitchFamily="34" charset="-120"/>
              </a:rPr>
              <a:t>介面管理所有檔案</a:t>
            </a:r>
            <a:endParaRPr lang="en-GB" altLang="zh-TW" sz="2800" b="1">
              <a:solidFill>
                <a:srgbClr val="DF0A6A"/>
              </a:solidFill>
              <a:latin typeface="微軟正黑體" panose="020B0604030504040204" pitchFamily="34" charset="-120"/>
              <a:ea typeface="微軟正黑體" panose="020B0604030504040204" pitchFamily="34" charset="-120"/>
            </a:endParaRPr>
          </a:p>
        </p:txBody>
      </p:sp>
      <p:pic>
        <p:nvPicPr>
          <p:cNvPr id="9" name="Picture 41" descr="http://designcenter.qnap.com.tw:8080/cgi-bin/filemanager/utilRequest.cgi?func=get_thumb&amp;size=800&amp;sid=98howkd2&amp;path=%2FDesignCenter%2FPM%E3%80%81RD%20%E8%AB%8B%E9%80%B2%E5%85%A5%2FWEB%2FStations%2FA_CacheMount%2Fv2%2Fv2_181023%2Fslice%2FAPP%20icon&amp;name=smb.png&amp;radno=2018/09/19%2015:39:572307">
            <a:extLst>
              <a:ext uri="{FF2B5EF4-FFF2-40B4-BE49-F238E27FC236}">
                <a16:creationId xmlns:a16="http://schemas.microsoft.com/office/drawing/2014/main" id="{27E06B52-A6D1-8246-8545-0AA7AA018695}"/>
              </a:ext>
            </a:extLst>
          </p:cNvPr>
          <p:cNvPicPr>
            <a:picLocks noChangeAspect="1" noChangeArrowheads="1"/>
          </p:cNvPicPr>
          <p:nvPr/>
        </p:nvPicPr>
        <p:blipFill>
          <a:blip r:embed="rId2" cstate="print"/>
          <a:srcRect/>
          <a:stretch>
            <a:fillRect/>
          </a:stretch>
        </p:blipFill>
        <p:spPr bwMode="auto">
          <a:xfrm>
            <a:off x="1746542" y="3634897"/>
            <a:ext cx="540000" cy="540000"/>
          </a:xfrm>
          <a:prstGeom prst="rect">
            <a:avLst/>
          </a:prstGeom>
          <a:noFill/>
        </p:spPr>
      </p:pic>
      <p:pic>
        <p:nvPicPr>
          <p:cNvPr id="10" name="圖片 9">
            <a:extLst>
              <a:ext uri="{FF2B5EF4-FFF2-40B4-BE49-F238E27FC236}">
                <a16:creationId xmlns:a16="http://schemas.microsoft.com/office/drawing/2014/main" id="{6A01378E-32B2-8143-8710-EF04E063CE36}"/>
              </a:ext>
            </a:extLst>
          </p:cNvPr>
          <p:cNvPicPr>
            <a:picLocks noChangeAspect="1"/>
          </p:cNvPicPr>
          <p:nvPr/>
        </p:nvPicPr>
        <p:blipFill>
          <a:blip r:embed="rId3"/>
          <a:stretch>
            <a:fillRect/>
          </a:stretch>
        </p:blipFill>
        <p:spPr>
          <a:xfrm>
            <a:off x="1746542" y="4414324"/>
            <a:ext cx="540000" cy="540000"/>
          </a:xfrm>
          <a:prstGeom prst="rect">
            <a:avLst/>
          </a:prstGeom>
        </p:spPr>
      </p:pic>
      <p:pic>
        <p:nvPicPr>
          <p:cNvPr id="11" name="圖片 10">
            <a:extLst>
              <a:ext uri="{FF2B5EF4-FFF2-40B4-BE49-F238E27FC236}">
                <a16:creationId xmlns:a16="http://schemas.microsoft.com/office/drawing/2014/main" id="{926551F6-CF5C-6444-89A1-BDB10CB09A3F}"/>
              </a:ext>
            </a:extLst>
          </p:cNvPr>
          <p:cNvPicPr>
            <a:picLocks noChangeAspect="1"/>
          </p:cNvPicPr>
          <p:nvPr/>
        </p:nvPicPr>
        <p:blipFill rotWithShape="1">
          <a:blip r:embed="rId4">
            <a:clrChange>
              <a:clrFrom>
                <a:srgbClr val="FAFAFA"/>
              </a:clrFrom>
              <a:clrTo>
                <a:srgbClr val="FAFAFA">
                  <a:alpha val="0"/>
                </a:srgbClr>
              </a:clrTo>
            </a:clrChange>
          </a:blip>
          <a:srcRect l="61572" t="60858" r="34802" b="32692"/>
          <a:stretch/>
        </p:blipFill>
        <p:spPr>
          <a:xfrm>
            <a:off x="1746542" y="5193751"/>
            <a:ext cx="540000" cy="540002"/>
          </a:xfrm>
          <a:prstGeom prst="rect">
            <a:avLst/>
          </a:prstGeom>
        </p:spPr>
      </p:pic>
      <p:sp>
        <p:nvSpPr>
          <p:cNvPr id="12" name="文字方塊 11">
            <a:extLst>
              <a:ext uri="{FF2B5EF4-FFF2-40B4-BE49-F238E27FC236}">
                <a16:creationId xmlns:a16="http://schemas.microsoft.com/office/drawing/2014/main" id="{5638E027-F091-8948-B677-D2FB69618B66}"/>
              </a:ext>
            </a:extLst>
          </p:cNvPr>
          <p:cNvSpPr txBox="1"/>
          <p:nvPr/>
        </p:nvSpPr>
        <p:spPr>
          <a:xfrm>
            <a:off x="2320812" y="3629347"/>
            <a:ext cx="1654620" cy="461665"/>
          </a:xfrm>
          <a:prstGeom prst="rect">
            <a:avLst/>
          </a:prstGeom>
          <a:noFill/>
        </p:spPr>
        <p:txBody>
          <a:bodyPr wrap="none" rtlCol="0">
            <a:spAutoFit/>
          </a:bodyPr>
          <a:lstStyle/>
          <a:p>
            <a:r>
              <a:rPr lang="en-US" altLang="zh-TW" sz="2400" b="1">
                <a:solidFill>
                  <a:schemeClr val="tx1">
                    <a:lumMod val="85000"/>
                    <a:lumOff val="15000"/>
                  </a:schemeClr>
                </a:solidFill>
                <a:latin typeface="Arial" panose="020B0604020202020204" pitchFamily="34" charset="0"/>
                <a:cs typeface="Arial" panose="020B0604020202020204" pitchFamily="34" charset="0"/>
              </a:rPr>
              <a:t>CIFS/SMB</a:t>
            </a:r>
            <a:endParaRPr lang="zh-TW" altLang="en-US" sz="2400" b="1">
              <a:solidFill>
                <a:schemeClr val="tx1">
                  <a:lumMod val="85000"/>
                  <a:lumOff val="15000"/>
                </a:schemeClr>
              </a:solidFill>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A971525D-761A-9744-B115-FEB8DD5891BA}"/>
              </a:ext>
            </a:extLst>
          </p:cNvPr>
          <p:cNvSpPr txBox="1"/>
          <p:nvPr/>
        </p:nvSpPr>
        <p:spPr>
          <a:xfrm>
            <a:off x="2320812" y="4413689"/>
            <a:ext cx="764953" cy="461665"/>
          </a:xfrm>
          <a:prstGeom prst="rect">
            <a:avLst/>
          </a:prstGeom>
          <a:noFill/>
        </p:spPr>
        <p:txBody>
          <a:bodyPr wrap="none" rtlCol="0">
            <a:spAutoFit/>
          </a:bodyPr>
          <a:lstStyle/>
          <a:p>
            <a:r>
              <a:rPr lang="en-US" altLang="zh-TW" sz="2400" b="1">
                <a:solidFill>
                  <a:schemeClr val="tx1">
                    <a:lumMod val="85000"/>
                    <a:lumOff val="15000"/>
                  </a:schemeClr>
                </a:solidFill>
                <a:latin typeface="Arial" panose="020B0604020202020204" pitchFamily="34" charset="0"/>
                <a:cs typeface="Arial" panose="020B0604020202020204" pitchFamily="34" charset="0"/>
              </a:rPr>
              <a:t>FTP</a:t>
            </a:r>
            <a:endParaRPr lang="zh-TW" altLang="en-US" sz="2400" b="1">
              <a:solidFill>
                <a:schemeClr val="tx1">
                  <a:lumMod val="85000"/>
                  <a:lumOff val="15000"/>
                </a:schemeClr>
              </a:solidFill>
              <a:latin typeface="Arial" panose="020B0604020202020204" pitchFamily="34" charset="0"/>
              <a:cs typeface="Arial" panose="020B0604020202020204" pitchFamily="34" charset="0"/>
            </a:endParaRPr>
          </a:p>
        </p:txBody>
      </p:sp>
      <p:sp>
        <p:nvSpPr>
          <p:cNvPr id="14" name="文字方塊 13">
            <a:extLst>
              <a:ext uri="{FF2B5EF4-FFF2-40B4-BE49-F238E27FC236}">
                <a16:creationId xmlns:a16="http://schemas.microsoft.com/office/drawing/2014/main" id="{48891C01-B01A-1E42-8C62-ED6C33F4F332}"/>
              </a:ext>
            </a:extLst>
          </p:cNvPr>
          <p:cNvSpPr txBox="1"/>
          <p:nvPr/>
        </p:nvSpPr>
        <p:spPr>
          <a:xfrm>
            <a:off x="2320812" y="5193117"/>
            <a:ext cx="1456296" cy="461665"/>
          </a:xfrm>
          <a:prstGeom prst="rect">
            <a:avLst/>
          </a:prstGeom>
          <a:noFill/>
        </p:spPr>
        <p:txBody>
          <a:bodyPr wrap="none" rtlCol="0">
            <a:spAutoFit/>
          </a:bodyPr>
          <a:lstStyle/>
          <a:p>
            <a:r>
              <a:rPr lang="en-US" altLang="zh-TW" sz="2400" b="1">
                <a:solidFill>
                  <a:schemeClr val="tx1">
                    <a:lumMod val="85000"/>
                    <a:lumOff val="15000"/>
                  </a:schemeClr>
                </a:solidFill>
                <a:latin typeface="Arial" panose="020B0604020202020204" pitchFamily="34" charset="0"/>
                <a:cs typeface="Arial" panose="020B0604020202020204" pitchFamily="34" charset="0"/>
              </a:rPr>
              <a:t>WebDAV</a:t>
            </a:r>
            <a:endParaRPr lang="zh-TW" altLang="en-US" sz="2400" b="1">
              <a:solidFill>
                <a:schemeClr val="tx1">
                  <a:lumMod val="85000"/>
                  <a:lumOff val="15000"/>
                </a:schemeClr>
              </a:solidFill>
              <a:latin typeface="Arial" panose="020B0604020202020204" pitchFamily="34" charset="0"/>
              <a:cs typeface="Arial" panose="020B0604020202020204" pitchFamily="34" charset="0"/>
            </a:endParaRPr>
          </a:p>
        </p:txBody>
      </p:sp>
      <p:sp>
        <p:nvSpPr>
          <p:cNvPr id="15" name="文字方塊 14">
            <a:extLst>
              <a:ext uri="{FF2B5EF4-FFF2-40B4-BE49-F238E27FC236}">
                <a16:creationId xmlns:a16="http://schemas.microsoft.com/office/drawing/2014/main" id="{BE80D562-BA8A-B540-9920-18D63C7BAC2C}"/>
              </a:ext>
            </a:extLst>
          </p:cNvPr>
          <p:cNvSpPr txBox="1"/>
          <p:nvPr/>
        </p:nvSpPr>
        <p:spPr>
          <a:xfrm>
            <a:off x="4941994" y="3676507"/>
            <a:ext cx="2248533" cy="461665"/>
          </a:xfrm>
          <a:prstGeom prst="rect">
            <a:avLst/>
          </a:prstGeom>
          <a:noFill/>
        </p:spPr>
        <p:txBody>
          <a:bodyPr wrap="square" rtlCol="0" anchor="t">
            <a:spAutoFit/>
          </a:bodyPr>
          <a:lstStyle/>
          <a:p>
            <a:r>
              <a:rPr lang="en-US" altLang="zh-TW" sz="2400" b="1">
                <a:solidFill>
                  <a:schemeClr val="tx1">
                    <a:lumMod val="85000"/>
                    <a:lumOff val="15000"/>
                  </a:schemeClr>
                </a:solidFill>
                <a:latin typeface="Arial"/>
                <a:ea typeface="微軟正黑體"/>
                <a:cs typeface="Arial"/>
              </a:rPr>
              <a:t> A. </a:t>
            </a:r>
            <a:r>
              <a:rPr lang="zh-TW" altLang="en-US" sz="2400" b="1">
                <a:solidFill>
                  <a:schemeClr val="tx1">
                    <a:lumMod val="85000"/>
                    <a:lumOff val="15000"/>
                  </a:schemeClr>
                </a:solidFill>
                <a:latin typeface="微軟正黑體"/>
                <a:ea typeface="微軟正黑體"/>
              </a:rPr>
              <a:t>選擇</a:t>
            </a:r>
            <a:r>
              <a:rPr lang="zh-CN" altLang="en-US" sz="2400" b="1">
                <a:solidFill>
                  <a:schemeClr val="tx1">
                    <a:lumMod val="85000"/>
                    <a:lumOff val="15000"/>
                  </a:schemeClr>
                </a:solidFill>
                <a:latin typeface="微軟正黑體"/>
                <a:ea typeface="微軟正黑體"/>
              </a:rPr>
              <a:t>裝置</a:t>
            </a:r>
            <a:r>
              <a:rPr lang="zh-TW" altLang="en-US" sz="2400" b="1">
                <a:solidFill>
                  <a:schemeClr val="tx1">
                    <a:lumMod val="85000"/>
                    <a:lumOff val="15000"/>
                  </a:schemeClr>
                </a:solidFill>
                <a:latin typeface="微軟正黑體"/>
                <a:ea typeface="微軟正黑體"/>
              </a:rPr>
              <a:t> </a:t>
            </a:r>
            <a:r>
              <a:rPr lang="en-US" altLang="zh-TW" sz="2400" b="1">
                <a:solidFill>
                  <a:schemeClr val="tx1">
                    <a:lumMod val="85000"/>
                    <a:lumOff val="15000"/>
                  </a:schemeClr>
                </a:solidFill>
                <a:latin typeface="Arial"/>
                <a:ea typeface="微軟正黑體"/>
                <a:cs typeface="Arial"/>
              </a:rPr>
              <a:t>IP</a:t>
            </a:r>
            <a:endParaRPr lang="zh-TW" altLang="en-US" sz="2400" b="1">
              <a:solidFill>
                <a:schemeClr val="tx1">
                  <a:lumMod val="85000"/>
                  <a:lumOff val="15000"/>
                </a:schemeClr>
              </a:solidFill>
              <a:latin typeface="Arial"/>
              <a:ea typeface="微軟正黑體"/>
              <a:cs typeface="Arial"/>
            </a:endParaRPr>
          </a:p>
        </p:txBody>
      </p:sp>
      <p:sp>
        <p:nvSpPr>
          <p:cNvPr id="16" name="文字方塊 15">
            <a:extLst>
              <a:ext uri="{FF2B5EF4-FFF2-40B4-BE49-F238E27FC236}">
                <a16:creationId xmlns:a16="http://schemas.microsoft.com/office/drawing/2014/main" id="{A4482C6D-7F35-264D-B47B-CB02E5739FAE}"/>
              </a:ext>
            </a:extLst>
          </p:cNvPr>
          <p:cNvSpPr txBox="1"/>
          <p:nvPr/>
        </p:nvSpPr>
        <p:spPr>
          <a:xfrm>
            <a:off x="4941994" y="4251182"/>
            <a:ext cx="2424062" cy="461665"/>
          </a:xfrm>
          <a:prstGeom prst="rect">
            <a:avLst/>
          </a:prstGeom>
          <a:noFill/>
        </p:spPr>
        <p:txBody>
          <a:bodyPr wrap="none" rtlCol="0">
            <a:spAutoFit/>
          </a:bodyPr>
          <a:lstStyle/>
          <a:p>
            <a:pPr algn="ctr"/>
            <a:r>
              <a:rPr lang="en-US" altLang="zh-TW"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B. </a:t>
            </a:r>
            <a:r>
              <a:rPr lang="zh-TW" altLang="en-US" sz="2400" b="1">
                <a:solidFill>
                  <a:schemeClr val="tx1">
                    <a:lumMod val="85000"/>
                    <a:lumOff val="15000"/>
                  </a:schemeClr>
                </a:solidFill>
                <a:latin typeface="微軟正黑體" panose="020B0604030504040204" pitchFamily="34" charset="-120"/>
                <a:ea typeface="微軟正黑體" panose="020B0604030504040204" pitchFamily="34" charset="-120"/>
              </a:rPr>
              <a:t>輸入掛載資訊</a:t>
            </a:r>
            <a:endParaRPr lang="en-GB" altLang="zh-TW" sz="2400" b="1">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17" name="文字方塊 16">
            <a:extLst>
              <a:ext uri="{FF2B5EF4-FFF2-40B4-BE49-F238E27FC236}">
                <a16:creationId xmlns:a16="http://schemas.microsoft.com/office/drawing/2014/main" id="{079D6718-E4EB-CE46-BEF5-D20D6EA2D967}"/>
              </a:ext>
            </a:extLst>
          </p:cNvPr>
          <p:cNvSpPr txBox="1"/>
          <p:nvPr/>
        </p:nvSpPr>
        <p:spPr>
          <a:xfrm>
            <a:off x="8297094" y="3553275"/>
            <a:ext cx="2730812" cy="1132490"/>
          </a:xfrm>
          <a:prstGeom prst="rect">
            <a:avLst/>
          </a:prstGeom>
          <a:noFill/>
        </p:spPr>
        <p:txBody>
          <a:bodyPr wrap="none" rtlCol="0">
            <a:spAutoFit/>
          </a:bodyPr>
          <a:lstStyle/>
          <a:p>
            <a:pPr>
              <a:lnSpc>
                <a:spcPct val="150000"/>
              </a:lnSpc>
            </a:pPr>
            <a:r>
              <a:rPr lang="zh-TW" altLang="en-US" sz="2400" b="1">
                <a:solidFill>
                  <a:schemeClr val="tx1">
                    <a:lumMod val="85000"/>
                    <a:lumOff val="15000"/>
                  </a:schemeClr>
                </a:solidFill>
                <a:latin typeface="微軟正黑體" panose="020B0604030504040204" pitchFamily="34" charset="-120"/>
                <a:ea typeface="微軟正黑體" panose="020B0604030504040204" pitchFamily="34" charset="-120"/>
              </a:rPr>
              <a:t>網頁</a:t>
            </a:r>
            <a:r>
              <a:rPr lang="en-US" altLang="zh-TW" sz="2400" b="1">
                <a:solidFill>
                  <a:schemeClr val="tx1">
                    <a:lumMod val="85000"/>
                    <a:lumOff val="15000"/>
                  </a:schemeClr>
                </a:solidFill>
                <a:latin typeface="微軟正黑體" panose="020B0604030504040204" pitchFamily="34" charset="-120"/>
                <a:ea typeface="微軟正黑體" panose="020B0604030504040204" pitchFamily="34" charset="-120"/>
              </a:rPr>
              <a:t> - </a:t>
            </a:r>
            <a:r>
              <a:rPr lang="en-US" altLang="zh-TW"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File Station</a:t>
            </a:r>
          </a:p>
          <a:p>
            <a:pPr>
              <a:lnSpc>
                <a:spcPct val="150000"/>
              </a:lnSpc>
            </a:pPr>
            <a:r>
              <a:rPr lang="zh-TW" altLang="en-US" sz="2400" b="1">
                <a:solidFill>
                  <a:schemeClr val="tx1">
                    <a:lumMod val="85000"/>
                    <a:lumOff val="15000"/>
                  </a:schemeClr>
                </a:solidFill>
                <a:latin typeface="微軟正黑體" panose="020B0604030504040204" pitchFamily="34" charset="-120"/>
                <a:ea typeface="微軟正黑體" panose="020B0604030504040204" pitchFamily="34" charset="-120"/>
              </a:rPr>
              <a:t>手機 </a:t>
            </a:r>
            <a:r>
              <a:rPr lang="en-US" altLang="zh-TW" sz="2400" b="1">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sz="2400" b="1" err="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Qfile</a:t>
            </a:r>
            <a:endParaRPr lang="zh-TW" altLang="en-US"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8" name="群組 17">
            <a:extLst>
              <a:ext uri="{FF2B5EF4-FFF2-40B4-BE49-F238E27FC236}">
                <a16:creationId xmlns:a16="http://schemas.microsoft.com/office/drawing/2014/main" id="{1D209B52-B0C4-D049-A1B5-D09EC5E0574E}"/>
              </a:ext>
            </a:extLst>
          </p:cNvPr>
          <p:cNvGrpSpPr/>
          <p:nvPr/>
        </p:nvGrpSpPr>
        <p:grpSpPr>
          <a:xfrm>
            <a:off x="2474573" y="2001704"/>
            <a:ext cx="767747" cy="830997"/>
            <a:chOff x="2645179" y="1249044"/>
            <a:chExt cx="767747" cy="830997"/>
          </a:xfrm>
        </p:grpSpPr>
        <p:sp>
          <p:nvSpPr>
            <p:cNvPr id="19" name="文字方塊 18">
              <a:extLst>
                <a:ext uri="{FF2B5EF4-FFF2-40B4-BE49-F238E27FC236}">
                  <a16:creationId xmlns:a16="http://schemas.microsoft.com/office/drawing/2014/main" id="{984CF661-2566-9D4A-8270-46ECA5479DCB}"/>
                </a:ext>
              </a:extLst>
            </p:cNvPr>
            <p:cNvSpPr txBox="1"/>
            <p:nvPr/>
          </p:nvSpPr>
          <p:spPr>
            <a:xfrm>
              <a:off x="2645179" y="1249044"/>
              <a:ext cx="527709" cy="830997"/>
            </a:xfrm>
            <a:prstGeom prst="rect">
              <a:avLst/>
            </a:prstGeom>
            <a:noFill/>
          </p:spPr>
          <p:txBody>
            <a:bodyPr wrap="none" rtlCol="0">
              <a:spAutoFit/>
            </a:bodyPr>
            <a:lstStyle/>
            <a:p>
              <a:r>
                <a:rPr lang="en-US" altLang="zh-TW" sz="4800" b="1">
                  <a:solidFill>
                    <a:schemeClr val="accent3">
                      <a:lumMod val="20000"/>
                      <a:lumOff val="80000"/>
                    </a:schemeClr>
                  </a:solidFill>
                  <a:latin typeface="Arial" panose="020B0604020202020204" pitchFamily="34" charset="0"/>
                  <a:ea typeface="Kozuka Gothic Pro B" panose="020B0800000000000000" pitchFamily="34" charset="-128"/>
                  <a:cs typeface="Arial" panose="020B0604020202020204" pitchFamily="34" charset="0"/>
                </a:rPr>
                <a:t>3</a:t>
              </a:r>
              <a:endParaRPr lang="zh-TW" altLang="en-US" sz="4800" b="1">
                <a:solidFill>
                  <a:schemeClr val="accent3">
                    <a:lumMod val="20000"/>
                    <a:lumOff val="80000"/>
                  </a:schemeClr>
                </a:solidFill>
                <a:latin typeface="Arial" panose="020B0604020202020204" pitchFamily="34" charset="0"/>
                <a:ea typeface="Kozuka Gothic Pro B" panose="020B0800000000000000" pitchFamily="34" charset="-128"/>
                <a:cs typeface="Arial" panose="020B0604020202020204" pitchFamily="34" charset="0"/>
              </a:endParaRPr>
            </a:p>
          </p:txBody>
        </p:sp>
        <p:sp>
          <p:nvSpPr>
            <p:cNvPr id="20" name="矩形 19">
              <a:extLst>
                <a:ext uri="{FF2B5EF4-FFF2-40B4-BE49-F238E27FC236}">
                  <a16:creationId xmlns:a16="http://schemas.microsoft.com/office/drawing/2014/main" id="{535AF77B-351E-9D47-BF73-1982DC5749DB}"/>
                </a:ext>
              </a:extLst>
            </p:cNvPr>
            <p:cNvSpPr/>
            <p:nvPr/>
          </p:nvSpPr>
          <p:spPr>
            <a:xfrm>
              <a:off x="2997428" y="1560989"/>
              <a:ext cx="415498" cy="369332"/>
            </a:xfrm>
            <a:prstGeom prst="rect">
              <a:avLst/>
            </a:prstGeom>
          </p:spPr>
          <p:txBody>
            <a:bodyPr wrap="none">
              <a:spAutoFit/>
            </a:bodyPr>
            <a:lstStyle/>
            <a:p>
              <a:r>
                <a:rPr lang="zh-TW" altLang="en-US" b="1">
                  <a:solidFill>
                    <a:schemeClr val="accent3">
                      <a:lumMod val="20000"/>
                      <a:lumOff val="80000"/>
                    </a:schemeClr>
                  </a:solidFill>
                  <a:latin typeface="微軟正黑體" panose="020B0604030504040204" pitchFamily="34" charset="-120"/>
                  <a:ea typeface="微軟正黑體" panose="020B0604030504040204" pitchFamily="34" charset="-120"/>
                </a:rPr>
                <a:t>種</a:t>
              </a:r>
              <a:endParaRPr lang="zh-TW" altLang="en-US">
                <a:solidFill>
                  <a:schemeClr val="accent3">
                    <a:lumMod val="20000"/>
                    <a:lumOff val="80000"/>
                  </a:schemeClr>
                </a:solidFill>
              </a:endParaRPr>
            </a:p>
          </p:txBody>
        </p:sp>
      </p:grpSp>
      <p:grpSp>
        <p:nvGrpSpPr>
          <p:cNvPr id="21" name="群組 20">
            <a:extLst>
              <a:ext uri="{FF2B5EF4-FFF2-40B4-BE49-F238E27FC236}">
                <a16:creationId xmlns:a16="http://schemas.microsoft.com/office/drawing/2014/main" id="{A80D8655-414B-EA43-B418-3FB439E4D613}"/>
              </a:ext>
            </a:extLst>
          </p:cNvPr>
          <p:cNvGrpSpPr/>
          <p:nvPr/>
        </p:nvGrpSpPr>
        <p:grpSpPr>
          <a:xfrm>
            <a:off x="5844467" y="2001704"/>
            <a:ext cx="989439" cy="830997"/>
            <a:chOff x="5899274" y="1229994"/>
            <a:chExt cx="989439" cy="830997"/>
          </a:xfrm>
        </p:grpSpPr>
        <p:sp>
          <p:nvSpPr>
            <p:cNvPr id="22" name="文字方塊 21">
              <a:extLst>
                <a:ext uri="{FF2B5EF4-FFF2-40B4-BE49-F238E27FC236}">
                  <a16:creationId xmlns:a16="http://schemas.microsoft.com/office/drawing/2014/main" id="{38BBED05-BCC6-9544-9113-58EB6CDFD979}"/>
                </a:ext>
              </a:extLst>
            </p:cNvPr>
            <p:cNvSpPr txBox="1"/>
            <p:nvPr/>
          </p:nvSpPr>
          <p:spPr>
            <a:xfrm>
              <a:off x="5899274" y="1229994"/>
              <a:ext cx="527709" cy="830997"/>
            </a:xfrm>
            <a:prstGeom prst="rect">
              <a:avLst/>
            </a:prstGeom>
            <a:noFill/>
          </p:spPr>
          <p:txBody>
            <a:bodyPr wrap="none" rtlCol="0">
              <a:spAutoFit/>
            </a:bodyPr>
            <a:lstStyle/>
            <a:p>
              <a:r>
                <a:rPr lang="en-US" altLang="zh-TW" sz="4800" b="1">
                  <a:solidFill>
                    <a:schemeClr val="accent3">
                      <a:lumMod val="20000"/>
                      <a:lumOff val="80000"/>
                    </a:schemeClr>
                  </a:solidFill>
                  <a:latin typeface="Arial" panose="020B0604020202020204" pitchFamily="34" charset="0"/>
                  <a:ea typeface="Kozuka Gothic Pro B" panose="020B0800000000000000" pitchFamily="34" charset="-128"/>
                  <a:cs typeface="Arial" panose="020B0604020202020204" pitchFamily="34" charset="0"/>
                </a:rPr>
                <a:t>2</a:t>
              </a:r>
              <a:endParaRPr lang="zh-TW" altLang="en-US" sz="4800" b="1">
                <a:solidFill>
                  <a:schemeClr val="accent3">
                    <a:lumMod val="20000"/>
                    <a:lumOff val="80000"/>
                  </a:schemeClr>
                </a:solidFill>
                <a:latin typeface="Arial" panose="020B0604020202020204" pitchFamily="34" charset="0"/>
                <a:ea typeface="Kozuka Gothic Pro B" panose="020B0800000000000000" pitchFamily="34" charset="-128"/>
                <a:cs typeface="Arial" panose="020B0604020202020204" pitchFamily="34" charset="0"/>
              </a:endParaRPr>
            </a:p>
          </p:txBody>
        </p:sp>
        <p:sp>
          <p:nvSpPr>
            <p:cNvPr id="23" name="矩形 22">
              <a:extLst>
                <a:ext uri="{FF2B5EF4-FFF2-40B4-BE49-F238E27FC236}">
                  <a16:creationId xmlns:a16="http://schemas.microsoft.com/office/drawing/2014/main" id="{58C9A4CC-6A7C-124E-B5CD-E9C4C4AD748A}"/>
                </a:ext>
              </a:extLst>
            </p:cNvPr>
            <p:cNvSpPr/>
            <p:nvPr/>
          </p:nvSpPr>
          <p:spPr>
            <a:xfrm>
              <a:off x="6242382" y="1547067"/>
              <a:ext cx="646331" cy="369332"/>
            </a:xfrm>
            <a:prstGeom prst="rect">
              <a:avLst/>
            </a:prstGeom>
          </p:spPr>
          <p:txBody>
            <a:bodyPr wrap="none">
              <a:spAutoFit/>
            </a:bodyPr>
            <a:lstStyle/>
            <a:p>
              <a:r>
                <a:rPr lang="zh-TW" altLang="en-US" b="1">
                  <a:solidFill>
                    <a:schemeClr val="accent3">
                      <a:lumMod val="20000"/>
                      <a:lumOff val="80000"/>
                    </a:schemeClr>
                  </a:solidFill>
                  <a:latin typeface="微軟正黑體" panose="020B0604030504040204" pitchFamily="34" charset="-120"/>
                  <a:ea typeface="微軟正黑體" panose="020B0604030504040204" pitchFamily="34" charset="-120"/>
                </a:rPr>
                <a:t>步驟</a:t>
              </a:r>
              <a:endParaRPr lang="zh-TW" altLang="en-US">
                <a:solidFill>
                  <a:schemeClr val="accent3">
                    <a:lumMod val="20000"/>
                    <a:lumOff val="80000"/>
                  </a:schemeClr>
                </a:solidFill>
              </a:endParaRPr>
            </a:p>
          </p:txBody>
        </p:sp>
      </p:grpSp>
      <p:grpSp>
        <p:nvGrpSpPr>
          <p:cNvPr id="24" name="群組 23">
            <a:extLst>
              <a:ext uri="{FF2B5EF4-FFF2-40B4-BE49-F238E27FC236}">
                <a16:creationId xmlns:a16="http://schemas.microsoft.com/office/drawing/2014/main" id="{C458DE11-B268-444E-A9DD-1F0E18F0B338}"/>
              </a:ext>
            </a:extLst>
          </p:cNvPr>
          <p:cNvGrpSpPr/>
          <p:nvPr/>
        </p:nvGrpSpPr>
        <p:grpSpPr>
          <a:xfrm>
            <a:off x="9340434" y="2001704"/>
            <a:ext cx="737564" cy="830997"/>
            <a:chOff x="9400746" y="1224974"/>
            <a:chExt cx="737564" cy="830997"/>
          </a:xfrm>
        </p:grpSpPr>
        <p:sp>
          <p:nvSpPr>
            <p:cNvPr id="25" name="文字方塊 24">
              <a:extLst>
                <a:ext uri="{FF2B5EF4-FFF2-40B4-BE49-F238E27FC236}">
                  <a16:creationId xmlns:a16="http://schemas.microsoft.com/office/drawing/2014/main" id="{57705197-5B51-BC4C-AD16-2E51F58CE0F6}"/>
                </a:ext>
              </a:extLst>
            </p:cNvPr>
            <p:cNvSpPr txBox="1"/>
            <p:nvPr/>
          </p:nvSpPr>
          <p:spPr>
            <a:xfrm>
              <a:off x="9400746" y="1224974"/>
              <a:ext cx="535724" cy="830997"/>
            </a:xfrm>
            <a:prstGeom prst="rect">
              <a:avLst/>
            </a:prstGeom>
            <a:noFill/>
          </p:spPr>
          <p:txBody>
            <a:bodyPr wrap="square" rtlCol="0">
              <a:spAutoFit/>
            </a:bodyPr>
            <a:lstStyle/>
            <a:p>
              <a:r>
                <a:rPr lang="en-US" altLang="zh-TW" sz="4800" b="1">
                  <a:solidFill>
                    <a:schemeClr val="accent3">
                      <a:lumMod val="20000"/>
                      <a:lumOff val="80000"/>
                    </a:schemeClr>
                  </a:solidFill>
                  <a:latin typeface="Arial" panose="020B0604020202020204" pitchFamily="34" charset="0"/>
                  <a:ea typeface="Kozuka Gothic Pro B" panose="020B0800000000000000" pitchFamily="34" charset="-128"/>
                  <a:cs typeface="Arial" panose="020B0604020202020204" pitchFamily="34" charset="0"/>
                </a:rPr>
                <a:t>1</a:t>
              </a:r>
              <a:endParaRPr lang="zh-TW" altLang="en-US" sz="4800" b="1">
                <a:solidFill>
                  <a:schemeClr val="accent3">
                    <a:lumMod val="20000"/>
                    <a:lumOff val="80000"/>
                  </a:schemeClr>
                </a:solidFill>
                <a:latin typeface="Arial" panose="020B0604020202020204" pitchFamily="34" charset="0"/>
                <a:ea typeface="Kozuka Gothic Pro B" panose="020B0800000000000000" pitchFamily="34" charset="-128"/>
                <a:cs typeface="Arial" panose="020B0604020202020204" pitchFamily="34" charset="0"/>
              </a:endParaRPr>
            </a:p>
          </p:txBody>
        </p:sp>
        <p:sp>
          <p:nvSpPr>
            <p:cNvPr id="26" name="矩形 25">
              <a:extLst>
                <a:ext uri="{FF2B5EF4-FFF2-40B4-BE49-F238E27FC236}">
                  <a16:creationId xmlns:a16="http://schemas.microsoft.com/office/drawing/2014/main" id="{74D2F97F-033D-E546-BFC8-875784012DDB}"/>
                </a:ext>
              </a:extLst>
            </p:cNvPr>
            <p:cNvSpPr/>
            <p:nvPr/>
          </p:nvSpPr>
          <p:spPr>
            <a:xfrm>
              <a:off x="9722812" y="1560990"/>
              <a:ext cx="415498" cy="369332"/>
            </a:xfrm>
            <a:prstGeom prst="rect">
              <a:avLst/>
            </a:prstGeom>
          </p:spPr>
          <p:txBody>
            <a:bodyPr wrap="none">
              <a:spAutoFit/>
            </a:bodyPr>
            <a:lstStyle/>
            <a:p>
              <a:r>
                <a:rPr lang="zh-TW" altLang="en-US" b="1">
                  <a:solidFill>
                    <a:schemeClr val="accent3">
                      <a:lumMod val="20000"/>
                      <a:lumOff val="80000"/>
                    </a:schemeClr>
                  </a:solidFill>
                  <a:latin typeface="微軟正黑體" panose="020B0604030504040204" pitchFamily="34" charset="-120"/>
                  <a:ea typeface="微軟正黑體" panose="020B0604030504040204" pitchFamily="34" charset="-120"/>
                </a:rPr>
                <a:t>個</a:t>
              </a:r>
              <a:endParaRPr lang="zh-TW" altLang="en-US">
                <a:solidFill>
                  <a:schemeClr val="accent3">
                    <a:lumMod val="20000"/>
                    <a:lumOff val="80000"/>
                  </a:schemeClr>
                </a:solidFill>
              </a:endParaRPr>
            </a:p>
          </p:txBody>
        </p:sp>
      </p:grpSp>
      <p:sp>
        <p:nvSpPr>
          <p:cNvPr id="40" name="橢圓 39">
            <a:extLst>
              <a:ext uri="{FF2B5EF4-FFF2-40B4-BE49-F238E27FC236}">
                <a16:creationId xmlns:a16="http://schemas.microsoft.com/office/drawing/2014/main" id="{4F130FB4-FE92-432C-B39A-4FAD1D4182E9}"/>
              </a:ext>
            </a:extLst>
          </p:cNvPr>
          <p:cNvSpPr/>
          <p:nvPr/>
        </p:nvSpPr>
        <p:spPr>
          <a:xfrm>
            <a:off x="223019" y="4343049"/>
            <a:ext cx="822036" cy="82203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cxnSp>
        <p:nvCxnSpPr>
          <p:cNvPr id="48" name="直線接點 47">
            <a:extLst>
              <a:ext uri="{FF2B5EF4-FFF2-40B4-BE49-F238E27FC236}">
                <a16:creationId xmlns:a16="http://schemas.microsoft.com/office/drawing/2014/main" id="{9C1D6294-0887-4A99-8882-06642BBD3CB6}"/>
              </a:ext>
            </a:extLst>
          </p:cNvPr>
          <p:cNvCxnSpPr/>
          <p:nvPr/>
        </p:nvCxnSpPr>
        <p:spPr>
          <a:xfrm>
            <a:off x="1464906" y="3466859"/>
            <a:ext cx="2575249" cy="0"/>
          </a:xfrm>
          <a:prstGeom prst="line">
            <a:avLst/>
          </a:prstGeom>
          <a:ln>
            <a:solidFill>
              <a:srgbClr val="DF0A6A"/>
            </a:solidFill>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8FA151AF-702E-4AD1-876C-9C95CDF658F2}"/>
              </a:ext>
            </a:extLst>
          </p:cNvPr>
          <p:cNvCxnSpPr/>
          <p:nvPr/>
        </p:nvCxnSpPr>
        <p:spPr>
          <a:xfrm>
            <a:off x="4943872" y="3466859"/>
            <a:ext cx="2575249" cy="0"/>
          </a:xfrm>
          <a:prstGeom prst="line">
            <a:avLst/>
          </a:prstGeom>
          <a:ln>
            <a:solidFill>
              <a:srgbClr val="DF0A6A"/>
            </a:solidFill>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52848741-CCBC-41F1-A03D-98F47EDEF089}"/>
              </a:ext>
            </a:extLst>
          </p:cNvPr>
          <p:cNvCxnSpPr/>
          <p:nvPr/>
        </p:nvCxnSpPr>
        <p:spPr>
          <a:xfrm>
            <a:off x="8400256" y="3466859"/>
            <a:ext cx="2575249" cy="0"/>
          </a:xfrm>
          <a:prstGeom prst="line">
            <a:avLst/>
          </a:prstGeom>
          <a:ln>
            <a:solidFill>
              <a:srgbClr val="DF0A6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7424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圓角 39">
            <a:extLst>
              <a:ext uri="{FF2B5EF4-FFF2-40B4-BE49-F238E27FC236}">
                <a16:creationId xmlns:a16="http://schemas.microsoft.com/office/drawing/2014/main" id="{5C160DED-28DA-4E20-AD6F-3E0A269F868B}"/>
              </a:ext>
            </a:extLst>
          </p:cNvPr>
          <p:cNvSpPr/>
          <p:nvPr/>
        </p:nvSpPr>
        <p:spPr>
          <a:xfrm>
            <a:off x="624399" y="2641862"/>
            <a:ext cx="5387975" cy="3112895"/>
          </a:xfrm>
          <a:prstGeom prst="roundRect">
            <a:avLst>
              <a:gd name="adj" fmla="val 5353"/>
            </a:avLst>
          </a:prstGeom>
          <a:gradFill>
            <a:gsLst>
              <a:gs pos="0">
                <a:srgbClr val="DF0A6A"/>
              </a:gs>
              <a:gs pos="14508">
                <a:srgbClr val="D51077"/>
              </a:gs>
              <a:gs pos="51000">
                <a:srgbClr val="C7198A">
                  <a:alpha val="59000"/>
                </a:srgbClr>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TW" altLang="en-US" sz="3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9" name="矩形: 圓角 38">
            <a:extLst>
              <a:ext uri="{FF2B5EF4-FFF2-40B4-BE49-F238E27FC236}">
                <a16:creationId xmlns:a16="http://schemas.microsoft.com/office/drawing/2014/main" id="{9DF64697-CC96-4321-A4A8-83AEEACCD9A6}"/>
              </a:ext>
            </a:extLst>
          </p:cNvPr>
          <p:cNvSpPr/>
          <p:nvPr/>
        </p:nvSpPr>
        <p:spPr>
          <a:xfrm>
            <a:off x="6181919" y="2641862"/>
            <a:ext cx="5387975" cy="3112895"/>
          </a:xfrm>
          <a:prstGeom prst="roundRect">
            <a:avLst>
              <a:gd name="adj" fmla="val 5353"/>
            </a:avLst>
          </a:prstGeom>
          <a:gradFill>
            <a:gsLst>
              <a:gs pos="0">
                <a:srgbClr val="DF0A6A"/>
              </a:gs>
              <a:gs pos="14508">
                <a:srgbClr val="D51077"/>
              </a:gs>
              <a:gs pos="51000">
                <a:srgbClr val="C7198A">
                  <a:alpha val="59000"/>
                </a:srgbClr>
              </a:gs>
              <a:gs pos="100000">
                <a:srgbClr val="8C3DD7">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TW" altLang="en-US" sz="3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8" name="標題 17">
            <a:extLst>
              <a:ext uri="{FF2B5EF4-FFF2-40B4-BE49-F238E27FC236}">
                <a16:creationId xmlns:a16="http://schemas.microsoft.com/office/drawing/2014/main" id="{B5E3E1C5-8C0C-6642-9C7F-5443BAB64C5C}"/>
              </a:ext>
            </a:extLst>
          </p:cNvPr>
          <p:cNvSpPr>
            <a:spLocks noGrp="1"/>
          </p:cNvSpPr>
          <p:nvPr>
            <p:ph type="title"/>
          </p:nvPr>
        </p:nvSpPr>
        <p:spPr>
          <a:xfrm>
            <a:off x="624399" y="365125"/>
            <a:ext cx="10515600" cy="1325563"/>
          </a:xfrm>
        </p:spPr>
        <p:txBody>
          <a:bodyPr/>
          <a:lstStyle/>
          <a:p>
            <a:r>
              <a:rPr kumimoji="1" lang="zh-TW" altLang="en-US"/>
              <a:t>支援 </a:t>
            </a:r>
            <a:r>
              <a:rPr kumimoji="1" lang="en-US" altLang="zh-TW"/>
              <a:t>18 </a:t>
            </a:r>
            <a:r>
              <a:rPr kumimoji="1" lang="zh-CN" altLang="en-US"/>
              <a:t>個雲端服務</a:t>
            </a:r>
            <a:endParaRPr kumimoji="1" lang="zh-TW" altLang="en-US"/>
          </a:p>
        </p:txBody>
      </p:sp>
      <p:sp>
        <p:nvSpPr>
          <p:cNvPr id="15" name="內容版面配置區 14">
            <a:extLst>
              <a:ext uri="{FF2B5EF4-FFF2-40B4-BE49-F238E27FC236}">
                <a16:creationId xmlns:a16="http://schemas.microsoft.com/office/drawing/2014/main" id="{C18F8C36-2607-44D6-A079-62C9C132F32A}"/>
              </a:ext>
            </a:extLst>
          </p:cNvPr>
          <p:cNvSpPr>
            <a:spLocks noGrp="1"/>
          </p:cNvSpPr>
          <p:nvPr>
            <p:ph idx="4294967295"/>
          </p:nvPr>
        </p:nvSpPr>
        <p:spPr>
          <a:xfrm>
            <a:off x="878746" y="2933700"/>
            <a:ext cx="4538663" cy="1387475"/>
          </a:xfrm>
        </p:spPr>
        <p:txBody>
          <a:bodyPr>
            <a:noAutofit/>
          </a:bodyPr>
          <a:lstStyle/>
          <a:p>
            <a:pPr>
              <a:lnSpc>
                <a:spcPct val="100000"/>
              </a:lnSpc>
            </a:pPr>
            <a:r>
              <a:rPr lang="zh-TW" altLang="en-US" sz="2000" b="1">
                <a:solidFill>
                  <a:schemeClr val="bg1">
                    <a:lumMod val="95000"/>
                  </a:schemeClr>
                </a:solidFill>
                <a:latin typeface="微軟正黑體" panose="020B0604030504040204" pitchFamily="34" charset="-120"/>
                <a:ea typeface="微軟正黑體" panose="020B0604030504040204" pitchFamily="34" charset="-120"/>
              </a:rPr>
              <a:t>有資料夾層級的結構化儲存方式</a:t>
            </a:r>
            <a:endParaRPr lang="en-GB" altLang="zh-TW" sz="2000" b="1">
              <a:solidFill>
                <a:schemeClr val="bg1">
                  <a:lumMod val="95000"/>
                </a:schemeClr>
              </a:solidFill>
              <a:latin typeface="微軟正黑體" panose="020B0604030504040204" pitchFamily="34" charset="-120"/>
              <a:ea typeface="微軟正黑體" panose="020B0604030504040204" pitchFamily="34" charset="-120"/>
            </a:endParaRPr>
          </a:p>
          <a:p>
            <a:pPr>
              <a:lnSpc>
                <a:spcPct val="100000"/>
              </a:lnSpc>
            </a:pPr>
            <a:r>
              <a:rPr lang="zh-TW" altLang="en-US" sz="2000" b="1">
                <a:solidFill>
                  <a:schemeClr val="bg1">
                    <a:lumMod val="95000"/>
                  </a:schemeClr>
                </a:solidFill>
                <a:latin typeface="微軟正黑體" panose="020B0604030504040204" pitchFamily="34" charset="-120"/>
                <a:ea typeface="微軟正黑體" panose="020B0604030504040204" pitchFamily="34" charset="-120"/>
              </a:rPr>
              <a:t>服務商通常提供定額容量大小作為收費依據</a:t>
            </a:r>
            <a:endParaRPr lang="en-GB" altLang="zh-TW" sz="2000" b="1">
              <a:solidFill>
                <a:schemeClr val="bg1">
                  <a:lumMod val="95000"/>
                </a:schemeClr>
              </a:solidFill>
              <a:latin typeface="微軟正黑體" panose="020B0604030504040204" pitchFamily="34" charset="-120"/>
              <a:ea typeface="微軟正黑體" panose="020B0604030504040204" pitchFamily="34" charset="-120"/>
            </a:endParaRPr>
          </a:p>
        </p:txBody>
      </p:sp>
      <p:sp>
        <p:nvSpPr>
          <p:cNvPr id="14" name="文字版面配置區 13">
            <a:extLst>
              <a:ext uri="{FF2B5EF4-FFF2-40B4-BE49-F238E27FC236}">
                <a16:creationId xmlns:a16="http://schemas.microsoft.com/office/drawing/2014/main" id="{1CBE8B24-72A3-42D7-ACBB-08E0D0FCBC0C}"/>
              </a:ext>
            </a:extLst>
          </p:cNvPr>
          <p:cNvSpPr>
            <a:spLocks noGrp="1"/>
          </p:cNvSpPr>
          <p:nvPr>
            <p:ph type="body" idx="4294967295"/>
          </p:nvPr>
        </p:nvSpPr>
        <p:spPr>
          <a:xfrm>
            <a:off x="557340" y="1972907"/>
            <a:ext cx="5413375" cy="823913"/>
          </a:xfrm>
        </p:spPr>
        <p:txBody>
          <a:bodyPr anchor="ctr" anchorCtr="0">
            <a:normAutofit/>
          </a:bodyPr>
          <a:lstStyle/>
          <a:p>
            <a:pPr marL="0" indent="0">
              <a:buNone/>
            </a:pPr>
            <a:r>
              <a:rPr lang="zh-TW" altLang="en-US">
                <a:solidFill>
                  <a:schemeClr val="accent3">
                    <a:lumMod val="40000"/>
                    <a:lumOff val="60000"/>
                  </a:schemeClr>
                </a:solidFill>
              </a:rPr>
              <a:t>類型 </a:t>
            </a:r>
            <a:r>
              <a:rPr lang="en-US" altLang="zh-TW">
                <a:solidFill>
                  <a:schemeClr val="accent3">
                    <a:lumMod val="40000"/>
                    <a:lumOff val="60000"/>
                  </a:schemeClr>
                </a:solidFill>
              </a:rPr>
              <a:t>1</a:t>
            </a:r>
            <a:r>
              <a:rPr lang="zh-TW" altLang="en-US">
                <a:solidFill>
                  <a:schemeClr val="accent3">
                    <a:lumMod val="40000"/>
                    <a:lumOff val="60000"/>
                  </a:schemeClr>
                </a:solidFill>
              </a:rPr>
              <a:t>：檔案儲存服務</a:t>
            </a:r>
            <a:endParaRPr lang="en-GB" altLang="zh-TW" sz="2667">
              <a:solidFill>
                <a:schemeClr val="accent3">
                  <a:lumMod val="40000"/>
                  <a:lumOff val="60000"/>
                </a:schemeClr>
              </a:solidFill>
            </a:endParaRPr>
          </a:p>
        </p:txBody>
      </p:sp>
      <p:sp>
        <p:nvSpPr>
          <p:cNvPr id="16" name="文字版面配置區 15">
            <a:extLst>
              <a:ext uri="{FF2B5EF4-FFF2-40B4-BE49-F238E27FC236}">
                <a16:creationId xmlns:a16="http://schemas.microsoft.com/office/drawing/2014/main" id="{1EE3FEC9-8F12-4FE8-A1B7-178AF161020B}"/>
              </a:ext>
            </a:extLst>
          </p:cNvPr>
          <p:cNvSpPr>
            <a:spLocks noGrp="1"/>
          </p:cNvSpPr>
          <p:nvPr>
            <p:ph type="body" sz="quarter" idx="4294967295"/>
          </p:nvPr>
        </p:nvSpPr>
        <p:spPr>
          <a:xfrm>
            <a:off x="6154324" y="1976082"/>
            <a:ext cx="5365750" cy="825500"/>
          </a:xfrm>
        </p:spPr>
        <p:txBody>
          <a:bodyPr anchor="ctr" anchorCtr="0">
            <a:normAutofit/>
          </a:bodyPr>
          <a:lstStyle/>
          <a:p>
            <a:pPr marL="0" indent="0">
              <a:buNone/>
            </a:pPr>
            <a:r>
              <a:rPr lang="zh-TW" altLang="en-US">
                <a:solidFill>
                  <a:schemeClr val="accent3">
                    <a:lumMod val="40000"/>
                    <a:lumOff val="60000"/>
                  </a:schemeClr>
                </a:solidFill>
              </a:rPr>
              <a:t>類型 </a:t>
            </a:r>
            <a:r>
              <a:rPr lang="en-US" altLang="zh-TW">
                <a:solidFill>
                  <a:schemeClr val="accent3">
                    <a:lumMod val="40000"/>
                    <a:lumOff val="60000"/>
                  </a:schemeClr>
                </a:solidFill>
              </a:rPr>
              <a:t>2</a:t>
            </a:r>
            <a:r>
              <a:rPr lang="zh-TW" altLang="en-US">
                <a:solidFill>
                  <a:schemeClr val="accent3">
                    <a:lumMod val="40000"/>
                    <a:lumOff val="60000"/>
                  </a:schemeClr>
                </a:solidFill>
              </a:rPr>
              <a:t>：物件儲存服務</a:t>
            </a:r>
            <a:endParaRPr lang="en-GB" altLang="zh-TW" sz="2667">
              <a:solidFill>
                <a:schemeClr val="accent3">
                  <a:lumMod val="40000"/>
                  <a:lumOff val="60000"/>
                </a:schemeClr>
              </a:solidFill>
              <a:cs typeface="Calibri"/>
            </a:endParaRPr>
          </a:p>
        </p:txBody>
      </p:sp>
      <p:sp>
        <p:nvSpPr>
          <p:cNvPr id="17" name="內容版面配置區 16">
            <a:extLst>
              <a:ext uri="{FF2B5EF4-FFF2-40B4-BE49-F238E27FC236}">
                <a16:creationId xmlns:a16="http://schemas.microsoft.com/office/drawing/2014/main" id="{02D878EA-14EE-45C6-BF3C-0F0206BEBFED}"/>
              </a:ext>
            </a:extLst>
          </p:cNvPr>
          <p:cNvSpPr>
            <a:spLocks noGrp="1"/>
          </p:cNvSpPr>
          <p:nvPr>
            <p:ph sz="quarter" idx="4294967295"/>
          </p:nvPr>
        </p:nvSpPr>
        <p:spPr>
          <a:xfrm>
            <a:off x="6481763" y="2901950"/>
            <a:ext cx="5710237" cy="1946275"/>
          </a:xfrm>
        </p:spPr>
        <p:txBody>
          <a:bodyPr vert="horz" lIns="121920" tIns="60960" rIns="121920" bIns="60960" rtlCol="0">
            <a:normAutofit/>
          </a:bodyPr>
          <a:lstStyle/>
          <a:p>
            <a:pPr>
              <a:lnSpc>
                <a:spcPct val="100000"/>
              </a:lnSpc>
            </a:pPr>
            <a:r>
              <a:rPr lang="zh-TW" altLang="en-US" sz="2000" b="1">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rPr>
              <a:t>非結構化資料儲存於平面環境中</a:t>
            </a:r>
            <a:endParaRPr lang="en-GB" altLang="zh-TW" sz="2000" b="1">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a:lnSpc>
                <a:spcPct val="100000"/>
              </a:lnSpc>
            </a:pPr>
            <a:r>
              <a:rPr lang="zh-TW" altLang="en-US" sz="2000" b="1">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rPr>
              <a:t>依據實際使用量收費</a:t>
            </a:r>
          </a:p>
          <a:p>
            <a:pPr>
              <a:lnSpc>
                <a:spcPct val="100000"/>
              </a:lnSpc>
            </a:pPr>
            <a:endParaRPr lang="en-GB" altLang="zh-TW" sz="2000" b="1">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grpSp>
        <p:nvGrpSpPr>
          <p:cNvPr id="24" name="群組 23">
            <a:extLst>
              <a:ext uri="{FF2B5EF4-FFF2-40B4-BE49-F238E27FC236}">
                <a16:creationId xmlns:a16="http://schemas.microsoft.com/office/drawing/2014/main" id="{E59DF145-9594-4411-84F1-9FD3594674D1}"/>
              </a:ext>
            </a:extLst>
          </p:cNvPr>
          <p:cNvGrpSpPr/>
          <p:nvPr/>
        </p:nvGrpSpPr>
        <p:grpSpPr>
          <a:xfrm>
            <a:off x="1513311" y="4381799"/>
            <a:ext cx="3541012" cy="1125049"/>
            <a:chOff x="1043222" y="1789946"/>
            <a:chExt cx="2149355" cy="682893"/>
          </a:xfrm>
          <a:effectLst/>
        </p:grpSpPr>
        <p:pic>
          <p:nvPicPr>
            <p:cNvPr id="4"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910C6DDD-4B8E-4108-8E58-2DADDD833AB0}"/>
                </a:ext>
              </a:extLst>
            </p:cNvPr>
            <p:cNvPicPr>
              <a:picLocks noChangeAspect="1" noChangeArrowheads="1"/>
            </p:cNvPicPr>
            <p:nvPr/>
          </p:nvPicPr>
          <p:blipFill>
            <a:blip r:embed="rId3" cstate="print"/>
            <a:srcRect/>
            <a:stretch>
              <a:fillRect/>
            </a:stretch>
          </p:blipFill>
          <p:spPr bwMode="auto">
            <a:xfrm>
              <a:off x="2421112" y="1789946"/>
              <a:ext cx="300202" cy="300202"/>
            </a:xfrm>
            <a:prstGeom prst="rect">
              <a:avLst/>
            </a:prstGeom>
            <a:noFill/>
            <a:ln>
              <a:noFill/>
            </a:ln>
          </p:spPr>
        </p:pic>
        <p:pic>
          <p:nvPicPr>
            <p:cNvPr id="5" name="Picture 4"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FD62D7E-8239-4A36-B4B3-C9E06C63B65C}"/>
                </a:ext>
              </a:extLst>
            </p:cNvPr>
            <p:cNvPicPr>
              <a:picLocks noChangeAspect="1" noChangeArrowheads="1"/>
            </p:cNvPicPr>
            <p:nvPr/>
          </p:nvPicPr>
          <p:blipFill>
            <a:blip r:embed="rId4" cstate="print"/>
            <a:srcRect/>
            <a:stretch>
              <a:fillRect/>
            </a:stretch>
          </p:blipFill>
          <p:spPr bwMode="auto">
            <a:xfrm>
              <a:off x="1727507" y="2170064"/>
              <a:ext cx="300202" cy="300202"/>
            </a:xfrm>
            <a:prstGeom prst="rect">
              <a:avLst/>
            </a:prstGeom>
            <a:noFill/>
            <a:ln>
              <a:noFill/>
            </a:ln>
          </p:spPr>
        </p:pic>
        <p:pic>
          <p:nvPicPr>
            <p:cNvPr id="6" name="Picture 5"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D405F575-7A8D-4C16-ACAD-11505E6FFF20}"/>
                </a:ext>
              </a:extLst>
            </p:cNvPr>
            <p:cNvPicPr>
              <a:picLocks noChangeAspect="1" noChangeArrowheads="1"/>
            </p:cNvPicPr>
            <p:nvPr/>
          </p:nvPicPr>
          <p:blipFill>
            <a:blip r:embed="rId5" cstate="print"/>
            <a:srcRect/>
            <a:stretch>
              <a:fillRect/>
            </a:stretch>
          </p:blipFill>
          <p:spPr bwMode="auto">
            <a:xfrm>
              <a:off x="2663422" y="2170736"/>
              <a:ext cx="300202" cy="300202"/>
            </a:xfrm>
            <a:prstGeom prst="rect">
              <a:avLst/>
            </a:prstGeom>
            <a:noFill/>
            <a:ln>
              <a:noFill/>
            </a:ln>
          </p:spPr>
        </p:pic>
        <p:pic>
          <p:nvPicPr>
            <p:cNvPr id="7"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4F4231DE-E4FD-4CB3-9C63-369E2DD9750E}"/>
                </a:ext>
              </a:extLst>
            </p:cNvPr>
            <p:cNvPicPr>
              <a:picLocks noChangeAspect="1" noChangeArrowheads="1"/>
            </p:cNvPicPr>
            <p:nvPr/>
          </p:nvPicPr>
          <p:blipFill>
            <a:blip r:embed="rId6" cstate="print"/>
            <a:srcRect/>
            <a:stretch>
              <a:fillRect/>
            </a:stretch>
          </p:blipFill>
          <p:spPr bwMode="auto">
            <a:xfrm>
              <a:off x="1043222" y="1791923"/>
              <a:ext cx="300202" cy="300202"/>
            </a:xfrm>
            <a:prstGeom prst="rect">
              <a:avLst/>
            </a:prstGeom>
            <a:noFill/>
            <a:ln>
              <a:noFill/>
            </a:ln>
          </p:spPr>
        </p:pic>
        <p:pic>
          <p:nvPicPr>
            <p:cNvPr id="8"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89ED6C6D-BE28-4DCC-B9E3-54BEF8DDDFEC}"/>
                </a:ext>
              </a:extLst>
            </p:cNvPr>
            <p:cNvPicPr>
              <a:picLocks noChangeAspect="1" noChangeArrowheads="1"/>
            </p:cNvPicPr>
            <p:nvPr/>
          </p:nvPicPr>
          <p:blipFill>
            <a:blip r:embed="rId7" cstate="print"/>
            <a:srcRect/>
            <a:stretch>
              <a:fillRect/>
            </a:stretch>
          </p:blipFill>
          <p:spPr bwMode="auto">
            <a:xfrm>
              <a:off x="1500761" y="1791040"/>
              <a:ext cx="300202" cy="300202"/>
            </a:xfrm>
            <a:prstGeom prst="rect">
              <a:avLst/>
            </a:prstGeom>
            <a:noFill/>
            <a:ln>
              <a:noFill/>
            </a:ln>
          </p:spPr>
        </p:pic>
        <p:pic>
          <p:nvPicPr>
            <p:cNvPr id="9"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050DF5E8-93AF-4A80-A226-AACF32E0EBC2}"/>
                </a:ext>
              </a:extLst>
            </p:cNvPr>
            <p:cNvPicPr>
              <a:picLocks noChangeAspect="1" noChangeArrowheads="1"/>
            </p:cNvPicPr>
            <p:nvPr/>
          </p:nvPicPr>
          <p:blipFill>
            <a:blip r:embed="rId8" cstate="print"/>
            <a:srcRect/>
            <a:stretch>
              <a:fillRect/>
            </a:stretch>
          </p:blipFill>
          <p:spPr bwMode="auto">
            <a:xfrm>
              <a:off x="2892375" y="1789946"/>
              <a:ext cx="300202" cy="300202"/>
            </a:xfrm>
            <a:prstGeom prst="rect">
              <a:avLst/>
            </a:prstGeom>
            <a:noFill/>
            <a:ln>
              <a:noFill/>
            </a:ln>
          </p:spPr>
        </p:pic>
        <p:pic>
          <p:nvPicPr>
            <p:cNvPr id="11"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1FA9A623-8D51-4D81-A195-AF39FC1BF01A}"/>
                </a:ext>
              </a:extLst>
            </p:cNvPr>
            <p:cNvPicPr>
              <a:picLocks noChangeAspect="1" noChangeArrowheads="1"/>
            </p:cNvPicPr>
            <p:nvPr/>
          </p:nvPicPr>
          <p:blipFill>
            <a:blip r:embed="rId9" cstate="print"/>
            <a:srcRect/>
            <a:stretch>
              <a:fillRect/>
            </a:stretch>
          </p:blipFill>
          <p:spPr bwMode="auto">
            <a:xfrm>
              <a:off x="1955787" y="1789947"/>
              <a:ext cx="300202" cy="300200"/>
            </a:xfrm>
            <a:prstGeom prst="rect">
              <a:avLst/>
            </a:prstGeom>
            <a:noFill/>
            <a:ln>
              <a:noFill/>
            </a:ln>
          </p:spPr>
        </p:pic>
        <p:pic>
          <p:nvPicPr>
            <p:cNvPr id="12" name="Picture 23" descr="C:\Users\Josh Chen\Desktop\sharefile.png">
              <a:extLst>
                <a:ext uri="{FF2B5EF4-FFF2-40B4-BE49-F238E27FC236}">
                  <a16:creationId xmlns:a16="http://schemas.microsoft.com/office/drawing/2014/main" id="{4AE67D72-507D-40B9-A8EA-707ECE586705}"/>
                </a:ext>
              </a:extLst>
            </p:cNvPr>
            <p:cNvPicPr>
              <a:picLocks noChangeAspect="1" noChangeArrowheads="1"/>
            </p:cNvPicPr>
            <p:nvPr/>
          </p:nvPicPr>
          <p:blipFill>
            <a:blip r:embed="rId10" cstate="print"/>
            <a:srcRect/>
            <a:stretch>
              <a:fillRect/>
            </a:stretch>
          </p:blipFill>
          <p:spPr bwMode="auto">
            <a:xfrm>
              <a:off x="2191491" y="2171680"/>
              <a:ext cx="301158" cy="301159"/>
            </a:xfrm>
            <a:prstGeom prst="rect">
              <a:avLst/>
            </a:prstGeom>
            <a:noFill/>
            <a:ln>
              <a:noFill/>
            </a:ln>
          </p:spPr>
        </p:pic>
        <p:pic>
          <p:nvPicPr>
            <p:cNvPr id="13" name="Picture 25" descr="C:\Users\Josh Chen\Desktop\OneDrive.png">
              <a:extLst>
                <a:ext uri="{FF2B5EF4-FFF2-40B4-BE49-F238E27FC236}">
                  <a16:creationId xmlns:a16="http://schemas.microsoft.com/office/drawing/2014/main" id="{90E1E31E-9566-4A28-B063-A14899AF9A10}"/>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277756" y="2170453"/>
              <a:ext cx="301158" cy="301158"/>
            </a:xfrm>
            <a:prstGeom prst="rect">
              <a:avLst/>
            </a:prstGeom>
            <a:noFill/>
            <a:ln>
              <a:noFill/>
            </a:ln>
          </p:spPr>
        </p:pic>
      </p:grpSp>
      <p:pic>
        <p:nvPicPr>
          <p:cNvPr id="28"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299B9F5D-3103-4EB2-A3C7-18BE663D2E08}"/>
              </a:ext>
            </a:extLst>
          </p:cNvPr>
          <p:cNvPicPr>
            <a:picLocks noChangeAspect="1" noChangeArrowheads="1"/>
          </p:cNvPicPr>
          <p:nvPr/>
        </p:nvPicPr>
        <p:blipFill>
          <a:blip r:embed="rId12" cstate="print"/>
          <a:srcRect/>
          <a:stretch>
            <a:fillRect/>
          </a:stretch>
        </p:blipFill>
        <p:spPr bwMode="auto">
          <a:xfrm>
            <a:off x="9719028" y="4989575"/>
            <a:ext cx="494401" cy="494400"/>
          </a:xfrm>
          <a:prstGeom prst="rect">
            <a:avLst/>
          </a:prstGeom>
          <a:noFill/>
          <a:ln>
            <a:noFill/>
          </a:ln>
          <a:effectLst/>
        </p:spPr>
      </p:pic>
      <p:pic>
        <p:nvPicPr>
          <p:cNvPr id="29"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B763560C-8FF6-4067-BC9B-00B6B869A00F}"/>
              </a:ext>
            </a:extLst>
          </p:cNvPr>
          <p:cNvPicPr>
            <a:picLocks noChangeAspect="1" noChangeArrowheads="1"/>
          </p:cNvPicPr>
          <p:nvPr/>
        </p:nvPicPr>
        <p:blipFill>
          <a:blip r:embed="rId13" cstate="print"/>
          <a:srcRect/>
          <a:stretch>
            <a:fillRect/>
          </a:stretch>
        </p:blipFill>
        <p:spPr bwMode="auto">
          <a:xfrm>
            <a:off x="8447477" y="4317579"/>
            <a:ext cx="494401" cy="494400"/>
          </a:xfrm>
          <a:prstGeom prst="rect">
            <a:avLst/>
          </a:prstGeom>
          <a:noFill/>
          <a:ln>
            <a:noFill/>
          </a:ln>
          <a:effectLst/>
        </p:spPr>
      </p:pic>
      <p:pic>
        <p:nvPicPr>
          <p:cNvPr id="31"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B7F6DC5B-2B80-4F95-8489-9531A0B06759}"/>
              </a:ext>
            </a:extLst>
          </p:cNvPr>
          <p:cNvPicPr>
            <a:picLocks noChangeAspect="1" noChangeArrowheads="1"/>
          </p:cNvPicPr>
          <p:nvPr/>
        </p:nvPicPr>
        <p:blipFill>
          <a:blip r:embed="rId14" cstate="print"/>
          <a:srcRect/>
          <a:stretch>
            <a:fillRect/>
          </a:stretch>
        </p:blipFill>
        <p:spPr bwMode="auto">
          <a:xfrm>
            <a:off x="7310753" y="4990610"/>
            <a:ext cx="494401" cy="494400"/>
          </a:xfrm>
          <a:prstGeom prst="rect">
            <a:avLst/>
          </a:prstGeom>
          <a:noFill/>
          <a:ln>
            <a:noFill/>
          </a:ln>
          <a:effectLst/>
        </p:spPr>
      </p:pic>
      <p:pic>
        <p:nvPicPr>
          <p:cNvPr id="32"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3DF892F-FCFE-43FD-8E3F-3DC0E4043162}"/>
              </a:ext>
            </a:extLst>
          </p:cNvPr>
          <p:cNvPicPr>
            <a:picLocks noChangeAspect="1" noChangeArrowheads="1"/>
          </p:cNvPicPr>
          <p:nvPr/>
        </p:nvPicPr>
        <p:blipFill>
          <a:blip r:embed="rId15" cstate="print"/>
          <a:srcRect/>
          <a:stretch>
            <a:fillRect/>
          </a:stretch>
        </p:blipFill>
        <p:spPr bwMode="auto">
          <a:xfrm>
            <a:off x="9988389" y="4318879"/>
            <a:ext cx="494401" cy="494400"/>
          </a:xfrm>
          <a:prstGeom prst="rect">
            <a:avLst/>
          </a:prstGeom>
          <a:noFill/>
          <a:ln>
            <a:noFill/>
          </a:ln>
          <a:effectLst/>
        </p:spPr>
      </p:pic>
      <p:pic>
        <p:nvPicPr>
          <p:cNvPr id="33"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AC04948F-9046-4CE6-8EC3-0728D50771BF}"/>
              </a:ext>
            </a:extLst>
          </p:cNvPr>
          <p:cNvPicPr>
            <a:picLocks noChangeAspect="1" noChangeArrowheads="1"/>
          </p:cNvPicPr>
          <p:nvPr/>
        </p:nvPicPr>
        <p:blipFill>
          <a:blip r:embed="rId16" cstate="print"/>
          <a:srcRect/>
          <a:stretch>
            <a:fillRect/>
          </a:stretch>
        </p:blipFill>
        <p:spPr bwMode="auto">
          <a:xfrm>
            <a:off x="8938158" y="4989575"/>
            <a:ext cx="494401" cy="494400"/>
          </a:xfrm>
          <a:prstGeom prst="rect">
            <a:avLst/>
          </a:prstGeom>
          <a:noFill/>
          <a:ln>
            <a:noFill/>
          </a:ln>
          <a:effectLst/>
        </p:spPr>
      </p:pic>
      <p:pic>
        <p:nvPicPr>
          <p:cNvPr id="34"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C94DEBCD-23BD-419D-B031-75B80EEB144C}"/>
              </a:ext>
            </a:extLst>
          </p:cNvPr>
          <p:cNvPicPr>
            <a:picLocks noChangeAspect="1" noChangeArrowheads="1"/>
          </p:cNvPicPr>
          <p:nvPr/>
        </p:nvPicPr>
        <p:blipFill>
          <a:blip r:embed="rId17" cstate="print"/>
          <a:srcRect/>
          <a:stretch>
            <a:fillRect/>
          </a:stretch>
        </p:blipFill>
        <p:spPr bwMode="auto">
          <a:xfrm>
            <a:off x="9196621" y="4317579"/>
            <a:ext cx="494401" cy="494400"/>
          </a:xfrm>
          <a:prstGeom prst="rect">
            <a:avLst/>
          </a:prstGeom>
          <a:noFill/>
          <a:ln>
            <a:noFill/>
          </a:ln>
          <a:effectLst/>
        </p:spPr>
      </p:pic>
      <p:pic>
        <p:nvPicPr>
          <p:cNvPr id="35"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98A848D4-3AC7-4301-AABE-FA0E878287C5}"/>
              </a:ext>
            </a:extLst>
          </p:cNvPr>
          <p:cNvPicPr>
            <a:picLocks noChangeAspect="1" noChangeArrowheads="1"/>
          </p:cNvPicPr>
          <p:nvPr/>
        </p:nvPicPr>
        <p:blipFill>
          <a:blip r:embed="rId18" cstate="print"/>
          <a:srcRect/>
          <a:stretch>
            <a:fillRect/>
          </a:stretch>
        </p:blipFill>
        <p:spPr bwMode="auto">
          <a:xfrm>
            <a:off x="7639970" y="4299568"/>
            <a:ext cx="494401" cy="494400"/>
          </a:xfrm>
          <a:prstGeom prst="rect">
            <a:avLst/>
          </a:prstGeom>
          <a:noFill/>
          <a:ln>
            <a:noFill/>
          </a:ln>
          <a:effectLst/>
        </p:spPr>
      </p:pic>
      <p:pic>
        <p:nvPicPr>
          <p:cNvPr id="36"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726EE885-1D00-4A0C-A6C3-8C7861F7103F}"/>
              </a:ext>
            </a:extLst>
          </p:cNvPr>
          <p:cNvPicPr>
            <a:picLocks noChangeAspect="1" noChangeArrowheads="1"/>
          </p:cNvPicPr>
          <p:nvPr/>
        </p:nvPicPr>
        <p:blipFill>
          <a:blip r:embed="rId19" cstate="print"/>
          <a:srcRect/>
          <a:stretch>
            <a:fillRect/>
          </a:stretch>
        </p:blipFill>
        <p:spPr bwMode="auto">
          <a:xfrm>
            <a:off x="6941953" y="4319650"/>
            <a:ext cx="494401" cy="494400"/>
          </a:xfrm>
          <a:prstGeom prst="rect">
            <a:avLst/>
          </a:prstGeom>
          <a:noFill/>
          <a:ln>
            <a:noFill/>
          </a:ln>
          <a:effectLst/>
        </p:spPr>
      </p:pic>
      <p:pic>
        <p:nvPicPr>
          <p:cNvPr id="37" name="Picture 20" descr="Image result for è¯çºé²">
            <a:extLst>
              <a:ext uri="{FF2B5EF4-FFF2-40B4-BE49-F238E27FC236}">
                <a16:creationId xmlns:a16="http://schemas.microsoft.com/office/drawing/2014/main" id="{C0AC8751-C76A-4A18-9A39-F913AD9099A3}"/>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8113874" y="4988715"/>
            <a:ext cx="494401" cy="494400"/>
          </a:xfrm>
          <a:prstGeom prst="rect">
            <a:avLst/>
          </a:prstGeom>
          <a:noFill/>
          <a:ln>
            <a:noFill/>
          </a:ln>
          <a:effectLst/>
        </p:spPr>
      </p:pic>
    </p:spTree>
    <p:extLst>
      <p:ext uri="{BB962C8B-B14F-4D97-AF65-F5344CB8AC3E}">
        <p14:creationId xmlns:p14="http://schemas.microsoft.com/office/powerpoint/2010/main" val="12961259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B5C29E-36BB-3643-AF4B-368E68037A20}"/>
              </a:ext>
            </a:extLst>
          </p:cNvPr>
          <p:cNvSpPr>
            <a:spLocks noGrp="1"/>
          </p:cNvSpPr>
          <p:nvPr>
            <p:ph type="title"/>
          </p:nvPr>
        </p:nvSpPr>
        <p:spPr/>
        <p:txBody>
          <a:bodyPr/>
          <a:lstStyle/>
          <a:p>
            <a:r>
              <a:rPr kumimoji="1" lang="zh-TW" altLang="en-US"/>
              <a:t>更簡潔的掛載流程 </a:t>
            </a:r>
          </a:p>
        </p:txBody>
      </p:sp>
      <p:pic>
        <p:nvPicPr>
          <p:cNvPr id="4" name="圖片 3" descr="一張含有 螢幕擷取畫面, 監視器 的圖片&#10;&#10;&#10;&#10;自動產生的描述">
            <a:extLst>
              <a:ext uri="{FF2B5EF4-FFF2-40B4-BE49-F238E27FC236}">
                <a16:creationId xmlns:a16="http://schemas.microsoft.com/office/drawing/2014/main" id="{C7E5CF21-44A8-A14F-A407-F46ED5038449}"/>
              </a:ext>
            </a:extLst>
          </p:cNvPr>
          <p:cNvPicPr>
            <a:picLocks noChangeAspect="1"/>
          </p:cNvPicPr>
          <p:nvPr/>
        </p:nvPicPr>
        <p:blipFill>
          <a:blip r:embed="rId2"/>
          <a:stretch>
            <a:fillRect/>
          </a:stretch>
        </p:blipFill>
        <p:spPr>
          <a:xfrm>
            <a:off x="1010653" y="1807518"/>
            <a:ext cx="10343147" cy="4685357"/>
          </a:xfrm>
          <a:prstGeom prst="rect">
            <a:avLst/>
          </a:prstGeom>
        </p:spPr>
      </p:pic>
    </p:spTree>
    <p:extLst>
      <p:ext uri="{BB962C8B-B14F-4D97-AF65-F5344CB8AC3E}">
        <p14:creationId xmlns:p14="http://schemas.microsoft.com/office/powerpoint/2010/main" val="18504184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B5C29E-36BB-3643-AF4B-368E68037A20}"/>
              </a:ext>
            </a:extLst>
          </p:cNvPr>
          <p:cNvSpPr>
            <a:spLocks noGrp="1"/>
          </p:cNvSpPr>
          <p:nvPr>
            <p:ph type="title"/>
          </p:nvPr>
        </p:nvSpPr>
        <p:spPr/>
        <p:txBody>
          <a:bodyPr/>
          <a:lstStyle/>
          <a:p>
            <a:r>
              <a:rPr kumimoji="1" lang="zh-TW" altLang="en-US"/>
              <a:t>統一的連線管理介面</a:t>
            </a:r>
          </a:p>
        </p:txBody>
      </p:sp>
      <p:pic>
        <p:nvPicPr>
          <p:cNvPr id="5" name="圖片 4" descr="一張含有 螢幕擷取畫面, 監視器, 路面 的圖片&#10;&#10;&#10;&#10;自動產生的描述">
            <a:extLst>
              <a:ext uri="{FF2B5EF4-FFF2-40B4-BE49-F238E27FC236}">
                <a16:creationId xmlns:a16="http://schemas.microsoft.com/office/drawing/2014/main" id="{EF164203-AED7-8F4A-A269-0457320BE310}"/>
              </a:ext>
            </a:extLst>
          </p:cNvPr>
          <p:cNvPicPr>
            <a:picLocks noChangeAspect="1"/>
          </p:cNvPicPr>
          <p:nvPr/>
        </p:nvPicPr>
        <p:blipFill>
          <a:blip r:embed="rId2"/>
          <a:stretch>
            <a:fillRect/>
          </a:stretch>
        </p:blipFill>
        <p:spPr>
          <a:xfrm>
            <a:off x="838200" y="1800991"/>
            <a:ext cx="10407316" cy="4691884"/>
          </a:xfrm>
          <a:prstGeom prst="rect">
            <a:avLst/>
          </a:prstGeom>
        </p:spPr>
      </p:pic>
    </p:spTree>
    <p:extLst>
      <p:ext uri="{BB962C8B-B14F-4D97-AF65-F5344CB8AC3E}">
        <p14:creationId xmlns:p14="http://schemas.microsoft.com/office/powerpoint/2010/main" val="1628560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6F4964F-02A9-6F4F-8C21-A78B0F4E2947}"/>
              </a:ext>
            </a:extLst>
          </p:cNvPr>
          <p:cNvSpPr/>
          <p:nvPr/>
        </p:nvSpPr>
        <p:spPr>
          <a:xfrm>
            <a:off x="5965195" y="3244334"/>
            <a:ext cx="261610" cy="369332"/>
          </a:xfrm>
          <a:prstGeom prst="rect">
            <a:avLst/>
          </a:prstGeom>
        </p:spPr>
        <p:txBody>
          <a:bodyPr wrap="none">
            <a:spAutoFit/>
          </a:bodyPr>
          <a:lstStyle/>
          <a:p>
            <a:r>
              <a:rPr lang="zh-TW" altLang="en-US">
                <a:solidFill>
                  <a:srgbClr val="000000"/>
                </a:solidFill>
                <a:latin typeface="PingFang TC" panose="020B0400000000000000" pitchFamily="34" charset="-120"/>
                <a:ea typeface="PingFang TC" panose="020B0400000000000000" pitchFamily="34" charset="-120"/>
              </a:rPr>
              <a:t> </a:t>
            </a:r>
            <a:endParaRPr lang="zh-TW" altLang="en-US"/>
          </a:p>
        </p:txBody>
      </p:sp>
      <p:sp>
        <p:nvSpPr>
          <p:cNvPr id="4" name="標題 3">
            <a:extLst>
              <a:ext uri="{FF2B5EF4-FFF2-40B4-BE49-F238E27FC236}">
                <a16:creationId xmlns:a16="http://schemas.microsoft.com/office/drawing/2014/main" id="{96E53F7A-BCC9-46FC-86B7-25C497287CE4}"/>
              </a:ext>
            </a:extLst>
          </p:cNvPr>
          <p:cNvSpPr>
            <a:spLocks noGrp="1"/>
          </p:cNvSpPr>
          <p:nvPr>
            <p:ph type="title"/>
          </p:nvPr>
        </p:nvSpPr>
        <p:spPr>
          <a:xfrm>
            <a:off x="831850" y="3569507"/>
            <a:ext cx="10515600" cy="1133475"/>
          </a:xfrm>
        </p:spPr>
        <p:txBody>
          <a:bodyPr>
            <a:normAutofit/>
          </a:bodyPr>
          <a:lstStyle/>
          <a:p>
            <a:r>
              <a:rPr lang="en-US" altLang="zh-TW">
                <a:latin typeface="Arial"/>
                <a:ea typeface="微軟正黑體"/>
                <a:cs typeface="Arial"/>
              </a:rPr>
              <a:t>HBS 3 / </a:t>
            </a:r>
            <a:r>
              <a:rPr lang="en-US" altLang="zh-TW" err="1">
                <a:latin typeface="Arial"/>
                <a:ea typeface="微軟正黑體"/>
                <a:cs typeface="Arial"/>
              </a:rPr>
              <a:t>QuDedup</a:t>
            </a:r>
            <a:endParaRPr lang="en-US" altLang="zh-TW">
              <a:latin typeface="Arial"/>
              <a:ea typeface="微軟正黑體"/>
              <a:cs typeface="Arial"/>
            </a:endParaRPr>
          </a:p>
        </p:txBody>
      </p:sp>
      <p:sp>
        <p:nvSpPr>
          <p:cNvPr id="5" name="文字版面配置區 4">
            <a:extLst>
              <a:ext uri="{FF2B5EF4-FFF2-40B4-BE49-F238E27FC236}">
                <a16:creationId xmlns:a16="http://schemas.microsoft.com/office/drawing/2014/main" id="{AA5D23B6-6A9B-4F4E-835B-3CA310D7D437}"/>
              </a:ext>
            </a:extLst>
          </p:cNvPr>
          <p:cNvSpPr>
            <a:spLocks noGrp="1"/>
          </p:cNvSpPr>
          <p:nvPr>
            <p:ph type="body" idx="1"/>
          </p:nvPr>
        </p:nvSpPr>
        <p:spPr>
          <a:xfrm>
            <a:off x="844550" y="4709439"/>
            <a:ext cx="10107229" cy="632998"/>
          </a:xfrm>
        </p:spPr>
        <p:txBody>
          <a:bodyPr>
            <a:normAutofit/>
          </a:bodyPr>
          <a:lstStyle/>
          <a:p>
            <a:r>
              <a:rPr lang="en-US" altLang="zh-TW" sz="3200">
                <a:solidFill>
                  <a:schemeClr val="accent3">
                    <a:lumMod val="60000"/>
                    <a:lumOff val="40000"/>
                  </a:schemeClr>
                </a:solidFill>
                <a:latin typeface="Arial" panose="020B0604020202020204" pitchFamily="34" charset="0"/>
                <a:cs typeface="Arial" panose="020B0604020202020204" pitchFamily="34" charset="0"/>
              </a:rPr>
              <a:t>3-2-1 </a:t>
            </a:r>
            <a:r>
              <a:rPr lang="zh-TW" altLang="en-US" sz="2800">
                <a:solidFill>
                  <a:schemeClr val="accent3">
                    <a:lumMod val="60000"/>
                    <a:lumOff val="40000"/>
                  </a:schemeClr>
                </a:solidFill>
                <a:latin typeface="Arial" panose="020B0604020202020204" pitchFamily="34" charset="0"/>
                <a:cs typeface="Arial" panose="020B0604020202020204" pitchFamily="34" charset="0"/>
              </a:rPr>
              <a:t>備份策略</a:t>
            </a:r>
            <a:endParaRPr lang="zh-TW" altLang="en-US" sz="3200">
              <a:solidFill>
                <a:schemeClr val="accent3">
                  <a:lumMod val="60000"/>
                  <a:lumOff val="40000"/>
                </a:schemeClr>
              </a:solidFill>
              <a:latin typeface="Arial" panose="020B0604020202020204" pitchFamily="34" charset="0"/>
              <a:cs typeface="Arial" panose="020B0604020202020204" pitchFamily="34" charset="0"/>
            </a:endParaRPr>
          </a:p>
        </p:txBody>
      </p:sp>
      <p:pic>
        <p:nvPicPr>
          <p:cNvPr id="6" name="圖片 5" descr="一張含有 樂高, 玩具 的圖片&#10;&#10;描述是以高可信度產生">
            <a:extLst>
              <a:ext uri="{FF2B5EF4-FFF2-40B4-BE49-F238E27FC236}">
                <a16:creationId xmlns:a16="http://schemas.microsoft.com/office/drawing/2014/main" id="{BC5F6988-9F31-4971-9AF7-4189A30B8550}"/>
              </a:ext>
            </a:extLst>
          </p:cNvPr>
          <p:cNvPicPr>
            <a:picLocks noChangeAspect="1"/>
          </p:cNvPicPr>
          <p:nvPr/>
        </p:nvPicPr>
        <p:blipFill rotWithShape="1">
          <a:blip r:embed="rId2"/>
          <a:srcRect l="18841" t="33765"/>
          <a:stretch/>
        </p:blipFill>
        <p:spPr>
          <a:xfrm>
            <a:off x="8020538" y="2986572"/>
            <a:ext cx="4819684" cy="4073236"/>
          </a:xfrm>
          <a:prstGeom prst="rect">
            <a:avLst/>
          </a:prstGeom>
        </p:spPr>
      </p:pic>
    </p:spTree>
    <p:extLst>
      <p:ext uri="{BB962C8B-B14F-4D97-AF65-F5344CB8AC3E}">
        <p14:creationId xmlns:p14="http://schemas.microsoft.com/office/powerpoint/2010/main" val="17608725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群組 22">
            <a:extLst>
              <a:ext uri="{FF2B5EF4-FFF2-40B4-BE49-F238E27FC236}">
                <a16:creationId xmlns:a16="http://schemas.microsoft.com/office/drawing/2014/main" id="{032023FE-18D3-4CE7-9C39-39735DE1784B}"/>
              </a:ext>
            </a:extLst>
          </p:cNvPr>
          <p:cNvGrpSpPr/>
          <p:nvPr/>
        </p:nvGrpSpPr>
        <p:grpSpPr>
          <a:xfrm>
            <a:off x="576773" y="1690688"/>
            <a:ext cx="11067830" cy="4719443"/>
            <a:chOff x="576773" y="1690688"/>
            <a:chExt cx="11067830" cy="4719443"/>
          </a:xfrm>
        </p:grpSpPr>
        <p:sp>
          <p:nvSpPr>
            <p:cNvPr id="22" name="矩形: 圓角 21">
              <a:extLst>
                <a:ext uri="{FF2B5EF4-FFF2-40B4-BE49-F238E27FC236}">
                  <a16:creationId xmlns:a16="http://schemas.microsoft.com/office/drawing/2014/main" id="{6559F28B-6BF2-4E66-BA37-4797677D5339}"/>
                </a:ext>
              </a:extLst>
            </p:cNvPr>
            <p:cNvSpPr/>
            <p:nvPr/>
          </p:nvSpPr>
          <p:spPr>
            <a:xfrm>
              <a:off x="595435" y="2006082"/>
              <a:ext cx="11001130" cy="4404049"/>
            </a:xfrm>
            <a:prstGeom prst="roundRect">
              <a:avLst>
                <a:gd name="adj" fmla="val 7445"/>
              </a:avLst>
            </a:prstGeom>
            <a:solidFill>
              <a:schemeClr val="bg1"/>
            </a:solidFill>
            <a:ln w="63500">
              <a:gradFill>
                <a:gsLst>
                  <a:gs pos="2273">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10" name="矩形: 圓角 11">
              <a:extLst>
                <a:ext uri="{FF2B5EF4-FFF2-40B4-BE49-F238E27FC236}">
                  <a16:creationId xmlns:a16="http://schemas.microsoft.com/office/drawing/2014/main" id="{A7A7E00E-71AB-C84D-8FEF-696EAA9077B2}"/>
                </a:ext>
              </a:extLst>
            </p:cNvPr>
            <p:cNvSpPr/>
            <p:nvPr/>
          </p:nvSpPr>
          <p:spPr>
            <a:xfrm>
              <a:off x="576773" y="1690688"/>
              <a:ext cx="11067830" cy="661518"/>
            </a:xfrm>
            <a:prstGeom prst="roundRect">
              <a:avLst>
                <a:gd name="adj" fmla="val 0"/>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100" b="1">
                  <a:solidFill>
                    <a:schemeClr val="bg1"/>
                  </a:solidFill>
                  <a:latin typeface="微軟正黑體" panose="020B0604030504040204" pitchFamily="34" charset="-120"/>
                  <a:ea typeface="微軟正黑體" panose="020B0604030504040204" pitchFamily="34" charset="-120"/>
                </a:rPr>
                <a:t>限制：遠端掛載後的檔案僅能由 </a:t>
              </a:r>
              <a:r>
                <a:rPr lang="en-US" altLang="zh-TW" sz="2100" b="1">
                  <a:solidFill>
                    <a:schemeClr val="bg1"/>
                  </a:solidFill>
                  <a:latin typeface="微軟正黑體" panose="020B0604030504040204" pitchFamily="34" charset="-120"/>
                  <a:ea typeface="微軟正黑體" panose="020B0604030504040204" pitchFamily="34" charset="-120"/>
                </a:rPr>
                <a:t>File</a:t>
              </a:r>
              <a:r>
                <a:rPr lang="zh-TW" altLang="en-US" sz="2100" b="1">
                  <a:solidFill>
                    <a:schemeClr val="bg1"/>
                  </a:solidFill>
                  <a:latin typeface="微軟正黑體" panose="020B0604030504040204" pitchFamily="34" charset="-120"/>
                  <a:ea typeface="微軟正黑體" panose="020B0604030504040204" pitchFamily="34" charset="-120"/>
                </a:rPr>
                <a:t> </a:t>
              </a:r>
              <a:r>
                <a:rPr lang="en-US" altLang="zh-TW" sz="2100" b="1">
                  <a:solidFill>
                    <a:schemeClr val="bg1"/>
                  </a:solidFill>
                  <a:latin typeface="微軟正黑體" panose="020B0604030504040204" pitchFamily="34" charset="-120"/>
                  <a:ea typeface="微軟正黑體" panose="020B0604030504040204" pitchFamily="34" charset="-120"/>
                </a:rPr>
                <a:t>Station </a:t>
              </a:r>
              <a:r>
                <a:rPr lang="zh-TW" altLang="en-US" sz="2100" b="1">
                  <a:solidFill>
                    <a:schemeClr val="bg1"/>
                  </a:solidFill>
                  <a:latin typeface="微軟正黑體" panose="020B0604030504040204" pitchFamily="34" charset="-120"/>
                  <a:ea typeface="微軟正黑體" panose="020B0604030504040204" pitchFamily="34" charset="-120"/>
                </a:rPr>
                <a:t>存取及 </a:t>
              </a:r>
              <a:r>
                <a:rPr lang="en-US" altLang="zh-TW" sz="2100" b="1" err="1">
                  <a:solidFill>
                    <a:schemeClr val="bg1"/>
                  </a:solidFill>
                  <a:latin typeface="微軟正黑體" panose="020B0604030504040204" pitchFamily="34" charset="-120"/>
                  <a:ea typeface="微軟正黑體" panose="020B0604030504040204" pitchFamily="34" charset="-120"/>
                </a:rPr>
                <a:t>Qfiling</a:t>
              </a:r>
              <a:r>
                <a:rPr lang="en-US" altLang="zh-TW" sz="2100" b="1">
                  <a:solidFill>
                    <a:schemeClr val="bg1"/>
                  </a:solidFill>
                  <a:latin typeface="微軟正黑體" panose="020B0604030504040204" pitchFamily="34" charset="-120"/>
                  <a:ea typeface="微軟正黑體" panose="020B0604030504040204" pitchFamily="34" charset="-120"/>
                </a:rPr>
                <a:t> </a:t>
              </a:r>
              <a:r>
                <a:rPr lang="zh-TW" altLang="en-US" sz="2100" b="1">
                  <a:solidFill>
                    <a:schemeClr val="bg1"/>
                  </a:solidFill>
                  <a:latin typeface="微軟正黑體" panose="020B0604030504040204" pitchFamily="34" charset="-120"/>
                  <a:ea typeface="微軟正黑體" panose="020B0604030504040204" pitchFamily="34" charset="-120"/>
                </a:rPr>
                <a:t>歸檔使用，其他</a:t>
              </a:r>
              <a:r>
                <a:rPr lang="en-US" altLang="zh-TW" sz="2100" b="1">
                  <a:solidFill>
                    <a:schemeClr val="bg1"/>
                  </a:solidFill>
                  <a:latin typeface="微軟正黑體" panose="020B0604030504040204" pitchFamily="34" charset="-120"/>
                  <a:ea typeface="微軟正黑體" panose="020B0604030504040204" pitchFamily="34" charset="-120"/>
                </a:rPr>
                <a:t>APP</a:t>
              </a:r>
              <a:r>
                <a:rPr lang="zh-TW" altLang="en-US" sz="2100" b="1">
                  <a:solidFill>
                    <a:schemeClr val="bg1"/>
                  </a:solidFill>
                  <a:latin typeface="微軟正黑體" panose="020B0604030504040204" pitchFamily="34" charset="-120"/>
                  <a:ea typeface="微軟正黑體" panose="020B0604030504040204" pitchFamily="34" charset="-120"/>
                </a:rPr>
                <a:t>無法存取</a:t>
              </a:r>
              <a:endParaRPr lang="en-GB" altLang="zh-TW" sz="2100" b="1">
                <a:solidFill>
                  <a:schemeClr val="bg1"/>
                </a:solidFill>
                <a:latin typeface="微軟正黑體" panose="020B0604030504040204" pitchFamily="34" charset="-120"/>
                <a:ea typeface="微軟正黑體" panose="020B0604030504040204" pitchFamily="34" charset="-120"/>
              </a:endParaRPr>
            </a:p>
          </p:txBody>
        </p:sp>
      </p:grpSp>
      <p:sp>
        <p:nvSpPr>
          <p:cNvPr id="2" name="標題 1">
            <a:extLst>
              <a:ext uri="{FF2B5EF4-FFF2-40B4-BE49-F238E27FC236}">
                <a16:creationId xmlns:a16="http://schemas.microsoft.com/office/drawing/2014/main" id="{28750F22-344D-2748-8251-5BBB2230CDE0}"/>
              </a:ext>
            </a:extLst>
          </p:cNvPr>
          <p:cNvSpPr>
            <a:spLocks noGrp="1"/>
          </p:cNvSpPr>
          <p:nvPr>
            <p:ph type="title"/>
          </p:nvPr>
        </p:nvSpPr>
        <p:spPr>
          <a:xfrm>
            <a:off x="561474" y="365125"/>
            <a:ext cx="10792326" cy="1325563"/>
          </a:xfrm>
        </p:spPr>
        <p:txBody>
          <a:bodyPr>
            <a:normAutofit/>
          </a:bodyPr>
          <a:lstStyle/>
          <a:p>
            <a:r>
              <a:rPr lang="zh-TW" altLang="en-US" sz="4400"/>
              <a:t>一個視窗管理本機、遠端裝置與雲端檔案</a:t>
            </a:r>
            <a:endParaRPr kumimoji="1" lang="zh-TW" altLang="en-US" sz="4400"/>
          </a:p>
        </p:txBody>
      </p:sp>
      <p:pic>
        <p:nvPicPr>
          <p:cNvPr id="3" name="Shape 331">
            <a:extLst>
              <a:ext uri="{FF2B5EF4-FFF2-40B4-BE49-F238E27FC236}">
                <a16:creationId xmlns:a16="http://schemas.microsoft.com/office/drawing/2014/main" id="{60A9384C-BC8A-8544-9A15-B7AC93D71FE9}"/>
              </a:ext>
            </a:extLst>
          </p:cNvPr>
          <p:cNvPicPr preferRelativeResize="0"/>
          <p:nvPr/>
        </p:nvPicPr>
        <p:blipFill rotWithShape="1">
          <a:blip r:embed="rId3"/>
          <a:srcRect l="7532" b="6132"/>
          <a:stretch/>
        </p:blipFill>
        <p:spPr>
          <a:xfrm>
            <a:off x="746448" y="1923030"/>
            <a:ext cx="9162945" cy="4487101"/>
          </a:xfrm>
          <a:prstGeom prst="rect">
            <a:avLst/>
          </a:prstGeom>
          <a:noFill/>
          <a:ln>
            <a:noFill/>
          </a:ln>
        </p:spPr>
      </p:pic>
      <p:sp>
        <p:nvSpPr>
          <p:cNvPr id="4" name="文字方塊 1">
            <a:extLst>
              <a:ext uri="{FF2B5EF4-FFF2-40B4-BE49-F238E27FC236}">
                <a16:creationId xmlns:a16="http://schemas.microsoft.com/office/drawing/2014/main" id="{EC402CAE-7037-904D-9ACD-AA24DDA91BD8}"/>
              </a:ext>
            </a:extLst>
          </p:cNvPr>
          <p:cNvSpPr txBox="1"/>
          <p:nvPr/>
        </p:nvSpPr>
        <p:spPr>
          <a:xfrm>
            <a:off x="8456161" y="2928211"/>
            <a:ext cx="2201243" cy="307777"/>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400">
                <a:solidFill>
                  <a:schemeClr val="tx1">
                    <a:lumMod val="85000"/>
                    <a:lumOff val="15000"/>
                  </a:schemeClr>
                </a:solidFill>
                <a:latin typeface="微軟正黑體" panose="020B0604030504040204" pitchFamily="34" charset="-120"/>
                <a:ea typeface="微軟正黑體" panose="020B0604030504040204" pitchFamily="34" charset="-120"/>
              </a:rPr>
              <a:t>遠端掛載 </a:t>
            </a:r>
            <a:r>
              <a:rPr lang="en-GB" altLang="zh-TW" sz="1400">
                <a:solidFill>
                  <a:schemeClr val="tx1">
                    <a:lumMod val="85000"/>
                    <a:lumOff val="15000"/>
                  </a:schemeClr>
                </a:solidFill>
                <a:latin typeface="微軟正黑體" panose="020B0604030504040204" pitchFamily="34" charset="-120"/>
                <a:ea typeface="微軟正黑體" panose="020B0604030504040204" pitchFamily="34" charset="-120"/>
              </a:rPr>
              <a:t>18 </a:t>
            </a:r>
            <a:r>
              <a:rPr lang="zh-TW" altLang="en-US" sz="1400">
                <a:solidFill>
                  <a:schemeClr val="tx1">
                    <a:lumMod val="85000"/>
                    <a:lumOff val="15000"/>
                  </a:schemeClr>
                </a:solidFill>
                <a:latin typeface="微軟正黑體" panose="020B0604030504040204" pitchFamily="34" charset="-120"/>
                <a:ea typeface="微軟正黑體" panose="020B0604030504040204" pitchFamily="34" charset="-120"/>
              </a:rPr>
              <a:t>種雲端服務</a:t>
            </a:r>
            <a:endParaRPr lang="en-GB" altLang="zh-TW" sz="140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5" name="文字方塊 1">
            <a:extLst>
              <a:ext uri="{FF2B5EF4-FFF2-40B4-BE49-F238E27FC236}">
                <a16:creationId xmlns:a16="http://schemas.microsoft.com/office/drawing/2014/main" id="{FE73B747-29F5-8443-8DD2-56C7BE5B3FB5}"/>
              </a:ext>
            </a:extLst>
          </p:cNvPr>
          <p:cNvSpPr txBox="1"/>
          <p:nvPr/>
        </p:nvSpPr>
        <p:spPr>
          <a:xfrm>
            <a:off x="9648046" y="3709656"/>
            <a:ext cx="1948520"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400">
                <a:solidFill>
                  <a:schemeClr val="tx1">
                    <a:lumMod val="85000"/>
                    <a:lumOff val="15000"/>
                  </a:schemeClr>
                </a:solidFill>
                <a:latin typeface="微軟正黑體" panose="020B0604030504040204" pitchFamily="34" charset="-120"/>
                <a:ea typeface="微軟正黑體" panose="020B0604030504040204" pitchFamily="34" charset="-120"/>
              </a:rPr>
              <a:t>透過遠端裝置通訊協定，掛載各品牌</a:t>
            </a:r>
            <a:r>
              <a:rPr lang="en-US" altLang="zh-TW" sz="1400">
                <a:solidFill>
                  <a:schemeClr val="tx1">
                    <a:lumMod val="85000"/>
                    <a:lumOff val="15000"/>
                  </a:schemeClr>
                </a:solidFill>
                <a:latin typeface="微軟正黑體" panose="020B0604030504040204" pitchFamily="34" charset="-120"/>
                <a:ea typeface="微軟正黑體" panose="020B0604030504040204" pitchFamily="34" charset="-120"/>
              </a:rPr>
              <a:t>NAS</a:t>
            </a:r>
            <a:r>
              <a:rPr lang="zh-TW" altLang="en-US" sz="1400">
                <a:solidFill>
                  <a:schemeClr val="tx1">
                    <a:lumMod val="85000"/>
                    <a:lumOff val="15000"/>
                  </a:schemeClr>
                </a:solidFill>
                <a:latin typeface="微軟正黑體" panose="020B0604030504040204" pitchFamily="34" charset="-120"/>
                <a:ea typeface="微軟正黑體" panose="020B0604030504040204" pitchFamily="34" charset="-120"/>
              </a:rPr>
              <a:t>或伺服器</a:t>
            </a:r>
            <a:endParaRPr lang="en-GB" altLang="zh-TW" sz="1400">
              <a:solidFill>
                <a:schemeClr val="tx1">
                  <a:lumMod val="85000"/>
                  <a:lumOff val="15000"/>
                </a:schemeClr>
              </a:solidFill>
              <a:latin typeface="微軟正黑體" panose="020B0604030504040204" pitchFamily="34" charset="-120"/>
              <a:ea typeface="微軟正黑體" panose="020B0604030504040204" pitchFamily="34" charset="-120"/>
            </a:endParaRPr>
          </a:p>
        </p:txBody>
      </p:sp>
      <p:cxnSp>
        <p:nvCxnSpPr>
          <p:cNvPr id="6" name="直線接點 5">
            <a:extLst>
              <a:ext uri="{FF2B5EF4-FFF2-40B4-BE49-F238E27FC236}">
                <a16:creationId xmlns:a16="http://schemas.microsoft.com/office/drawing/2014/main" id="{353BAF85-62AB-4D40-9F38-788F1452720A}"/>
              </a:ext>
            </a:extLst>
          </p:cNvPr>
          <p:cNvCxnSpPr>
            <a:cxnSpLocks/>
          </p:cNvCxnSpPr>
          <p:nvPr/>
        </p:nvCxnSpPr>
        <p:spPr>
          <a:xfrm>
            <a:off x="8420506" y="3246286"/>
            <a:ext cx="2303336" cy="0"/>
          </a:xfrm>
          <a:prstGeom prst="line">
            <a:avLst/>
          </a:prstGeom>
          <a:ln w="12700">
            <a:solidFill>
              <a:srgbClr val="4FD1B2"/>
            </a:solidFill>
          </a:ln>
        </p:spPr>
        <p:style>
          <a:lnRef idx="1">
            <a:schemeClr val="accent1"/>
          </a:lnRef>
          <a:fillRef idx="0">
            <a:schemeClr val="accent1"/>
          </a:fillRef>
          <a:effectRef idx="0">
            <a:schemeClr val="accent1"/>
          </a:effectRef>
          <a:fontRef idx="minor">
            <a:schemeClr val="tx1"/>
          </a:fontRef>
        </p:style>
      </p:cxnSp>
      <p:sp>
        <p:nvSpPr>
          <p:cNvPr id="7" name="橢圓 6">
            <a:extLst>
              <a:ext uri="{FF2B5EF4-FFF2-40B4-BE49-F238E27FC236}">
                <a16:creationId xmlns:a16="http://schemas.microsoft.com/office/drawing/2014/main" id="{35489996-C121-1443-AEFE-9A8E0CEA08A8}"/>
              </a:ext>
            </a:extLst>
          </p:cNvPr>
          <p:cNvSpPr/>
          <p:nvPr/>
        </p:nvSpPr>
        <p:spPr>
          <a:xfrm>
            <a:off x="8372068" y="3183160"/>
            <a:ext cx="139700" cy="139700"/>
          </a:xfrm>
          <a:prstGeom prst="ellipse">
            <a:avLst/>
          </a:prstGeom>
          <a:solidFill>
            <a:srgbClr val="4FD1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cxnSp>
        <p:nvCxnSpPr>
          <p:cNvPr id="8" name="直線接點 7">
            <a:extLst>
              <a:ext uri="{FF2B5EF4-FFF2-40B4-BE49-F238E27FC236}">
                <a16:creationId xmlns:a16="http://schemas.microsoft.com/office/drawing/2014/main" id="{373C1DBE-490E-6C44-9F07-1D5226DFBD86}"/>
              </a:ext>
            </a:extLst>
          </p:cNvPr>
          <p:cNvCxnSpPr>
            <a:cxnSpLocks/>
            <a:stCxn id="9" idx="6"/>
          </p:cNvCxnSpPr>
          <p:nvPr/>
        </p:nvCxnSpPr>
        <p:spPr>
          <a:xfrm flipV="1">
            <a:off x="9648045" y="4511446"/>
            <a:ext cx="1844776" cy="6724"/>
          </a:xfrm>
          <a:prstGeom prst="line">
            <a:avLst/>
          </a:prstGeom>
          <a:ln w="12700">
            <a:solidFill>
              <a:srgbClr val="4FD1B2"/>
            </a:solidFill>
          </a:ln>
        </p:spPr>
        <p:style>
          <a:lnRef idx="1">
            <a:schemeClr val="accent1"/>
          </a:lnRef>
          <a:fillRef idx="0">
            <a:schemeClr val="accent1"/>
          </a:fillRef>
          <a:effectRef idx="0">
            <a:schemeClr val="accent1"/>
          </a:effectRef>
          <a:fontRef idx="minor">
            <a:schemeClr val="tx1"/>
          </a:fontRef>
        </p:style>
      </p:cxnSp>
      <p:sp>
        <p:nvSpPr>
          <p:cNvPr id="9" name="橢圓 8">
            <a:extLst>
              <a:ext uri="{FF2B5EF4-FFF2-40B4-BE49-F238E27FC236}">
                <a16:creationId xmlns:a16="http://schemas.microsoft.com/office/drawing/2014/main" id="{7CE19C4F-EA31-0143-8720-A5F42605ECC6}"/>
              </a:ext>
            </a:extLst>
          </p:cNvPr>
          <p:cNvSpPr/>
          <p:nvPr/>
        </p:nvSpPr>
        <p:spPr>
          <a:xfrm>
            <a:off x="9508345" y="4448320"/>
            <a:ext cx="139700" cy="139700"/>
          </a:xfrm>
          <a:prstGeom prst="ellipse">
            <a:avLst/>
          </a:prstGeom>
          <a:solidFill>
            <a:srgbClr val="4FD1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nvGrpSpPr>
          <p:cNvPr id="11" name="群組 10">
            <a:extLst>
              <a:ext uri="{FF2B5EF4-FFF2-40B4-BE49-F238E27FC236}">
                <a16:creationId xmlns:a16="http://schemas.microsoft.com/office/drawing/2014/main" id="{A066CB20-167D-E94F-ACF3-23B38CE375C8}"/>
              </a:ext>
            </a:extLst>
          </p:cNvPr>
          <p:cNvGrpSpPr/>
          <p:nvPr/>
        </p:nvGrpSpPr>
        <p:grpSpPr>
          <a:xfrm>
            <a:off x="6390318" y="2607507"/>
            <a:ext cx="1936806" cy="1159262"/>
            <a:chOff x="6387387" y="2319662"/>
            <a:chExt cx="1936806" cy="1159262"/>
          </a:xfrm>
        </p:grpSpPr>
        <p:sp>
          <p:nvSpPr>
            <p:cNvPr id="12" name="手繪多邊形: 圖案 2">
              <a:extLst>
                <a:ext uri="{FF2B5EF4-FFF2-40B4-BE49-F238E27FC236}">
                  <a16:creationId xmlns:a16="http://schemas.microsoft.com/office/drawing/2014/main" id="{7149B5EE-32AA-8940-8EB2-67D12C5DA2D0}"/>
                </a:ext>
              </a:extLst>
            </p:cNvPr>
            <p:cNvSpPr/>
            <p:nvPr/>
          </p:nvSpPr>
          <p:spPr>
            <a:xfrm>
              <a:off x="6432331" y="2375338"/>
              <a:ext cx="1891862" cy="1103586"/>
            </a:xfrm>
            <a:custGeom>
              <a:avLst/>
              <a:gdLst>
                <a:gd name="connsiteX0" fmla="*/ 0 w 1891862"/>
                <a:gd name="connsiteY0" fmla="*/ 777765 h 1103586"/>
                <a:gd name="connsiteX1" fmla="*/ 0 w 1891862"/>
                <a:gd name="connsiteY1" fmla="*/ 777765 h 1103586"/>
                <a:gd name="connsiteX2" fmla="*/ 31531 w 1891862"/>
                <a:gd name="connsiteY2" fmla="*/ 693683 h 1103586"/>
                <a:gd name="connsiteX3" fmla="*/ 52552 w 1891862"/>
                <a:gd name="connsiteY3" fmla="*/ 588579 h 1103586"/>
                <a:gd name="connsiteX4" fmla="*/ 73572 w 1891862"/>
                <a:gd name="connsiteY4" fmla="*/ 536028 h 1103586"/>
                <a:gd name="connsiteX5" fmla="*/ 84083 w 1891862"/>
                <a:gd name="connsiteY5" fmla="*/ 483476 h 1103586"/>
                <a:gd name="connsiteX6" fmla="*/ 94593 w 1891862"/>
                <a:gd name="connsiteY6" fmla="*/ 441434 h 1103586"/>
                <a:gd name="connsiteX7" fmla="*/ 105103 w 1891862"/>
                <a:gd name="connsiteY7" fmla="*/ 409903 h 1103586"/>
                <a:gd name="connsiteX8" fmla="*/ 126124 w 1891862"/>
                <a:gd name="connsiteY8" fmla="*/ 378372 h 1103586"/>
                <a:gd name="connsiteX9" fmla="*/ 189186 w 1891862"/>
                <a:gd name="connsiteY9" fmla="*/ 315310 h 1103586"/>
                <a:gd name="connsiteX10" fmla="*/ 231228 w 1891862"/>
                <a:gd name="connsiteY10" fmla="*/ 294290 h 1103586"/>
                <a:gd name="connsiteX11" fmla="*/ 346841 w 1891862"/>
                <a:gd name="connsiteY11" fmla="*/ 283779 h 1103586"/>
                <a:gd name="connsiteX12" fmla="*/ 451945 w 1891862"/>
                <a:gd name="connsiteY12" fmla="*/ 252248 h 1103586"/>
                <a:gd name="connsiteX13" fmla="*/ 515007 w 1891862"/>
                <a:gd name="connsiteY13" fmla="*/ 210207 h 1103586"/>
                <a:gd name="connsiteX14" fmla="*/ 557048 w 1891862"/>
                <a:gd name="connsiteY14" fmla="*/ 147145 h 1103586"/>
                <a:gd name="connsiteX15" fmla="*/ 588579 w 1891862"/>
                <a:gd name="connsiteY15" fmla="*/ 115614 h 1103586"/>
                <a:gd name="connsiteX16" fmla="*/ 662152 w 1891862"/>
                <a:gd name="connsiteY16" fmla="*/ 42041 h 1103586"/>
                <a:gd name="connsiteX17" fmla="*/ 693683 w 1891862"/>
                <a:gd name="connsiteY17" fmla="*/ 10510 h 1103586"/>
                <a:gd name="connsiteX18" fmla="*/ 725214 w 1891862"/>
                <a:gd name="connsiteY18" fmla="*/ 0 h 1103586"/>
                <a:gd name="connsiteX19" fmla="*/ 1030014 w 1891862"/>
                <a:gd name="connsiteY19" fmla="*/ 10510 h 1103586"/>
                <a:gd name="connsiteX20" fmla="*/ 1061545 w 1891862"/>
                <a:gd name="connsiteY20" fmla="*/ 31531 h 1103586"/>
                <a:gd name="connsiteX21" fmla="*/ 1124607 w 1891862"/>
                <a:gd name="connsiteY21" fmla="*/ 52552 h 1103586"/>
                <a:gd name="connsiteX22" fmla="*/ 1334814 w 1891862"/>
                <a:gd name="connsiteY22" fmla="*/ 73572 h 1103586"/>
                <a:gd name="connsiteX23" fmla="*/ 1366345 w 1891862"/>
                <a:gd name="connsiteY23" fmla="*/ 136634 h 1103586"/>
                <a:gd name="connsiteX24" fmla="*/ 1387366 w 1891862"/>
                <a:gd name="connsiteY24" fmla="*/ 168165 h 1103586"/>
                <a:gd name="connsiteX25" fmla="*/ 1408386 w 1891862"/>
                <a:gd name="connsiteY25" fmla="*/ 231228 h 1103586"/>
                <a:gd name="connsiteX26" fmla="*/ 1418897 w 1891862"/>
                <a:gd name="connsiteY26" fmla="*/ 262759 h 1103586"/>
                <a:gd name="connsiteX27" fmla="*/ 1408386 w 1891862"/>
                <a:gd name="connsiteY27" fmla="*/ 304800 h 1103586"/>
                <a:gd name="connsiteX28" fmla="*/ 1397876 w 1891862"/>
                <a:gd name="connsiteY28" fmla="*/ 336331 h 1103586"/>
                <a:gd name="connsiteX29" fmla="*/ 1418897 w 1891862"/>
                <a:gd name="connsiteY29" fmla="*/ 399393 h 1103586"/>
                <a:gd name="connsiteX30" fmla="*/ 1439917 w 1891862"/>
                <a:gd name="connsiteY30" fmla="*/ 462455 h 1103586"/>
                <a:gd name="connsiteX31" fmla="*/ 1450428 w 1891862"/>
                <a:gd name="connsiteY31" fmla="*/ 493986 h 1103586"/>
                <a:gd name="connsiteX32" fmla="*/ 1481959 w 1891862"/>
                <a:gd name="connsiteY32" fmla="*/ 504496 h 1103586"/>
                <a:gd name="connsiteX33" fmla="*/ 1513490 w 1891862"/>
                <a:gd name="connsiteY33" fmla="*/ 536028 h 1103586"/>
                <a:gd name="connsiteX34" fmla="*/ 1660635 w 1891862"/>
                <a:gd name="connsiteY34" fmla="*/ 567559 h 1103586"/>
                <a:gd name="connsiteX35" fmla="*/ 1723697 w 1891862"/>
                <a:gd name="connsiteY35" fmla="*/ 588579 h 1103586"/>
                <a:gd name="connsiteX36" fmla="*/ 1755228 w 1891862"/>
                <a:gd name="connsiteY36" fmla="*/ 599090 h 1103586"/>
                <a:gd name="connsiteX37" fmla="*/ 1786759 w 1891862"/>
                <a:gd name="connsiteY37" fmla="*/ 620110 h 1103586"/>
                <a:gd name="connsiteX38" fmla="*/ 1797269 w 1891862"/>
                <a:gd name="connsiteY38" fmla="*/ 651641 h 1103586"/>
                <a:gd name="connsiteX39" fmla="*/ 1870841 w 1891862"/>
                <a:gd name="connsiteY39" fmla="*/ 735724 h 1103586"/>
                <a:gd name="connsiteX40" fmla="*/ 1891862 w 1891862"/>
                <a:gd name="connsiteY40" fmla="*/ 798786 h 1103586"/>
                <a:gd name="connsiteX41" fmla="*/ 1860331 w 1891862"/>
                <a:gd name="connsiteY41" fmla="*/ 956441 h 1103586"/>
                <a:gd name="connsiteX42" fmla="*/ 1828800 w 1891862"/>
                <a:gd name="connsiteY42" fmla="*/ 977462 h 1103586"/>
                <a:gd name="connsiteX43" fmla="*/ 1786759 w 1891862"/>
                <a:gd name="connsiteY43" fmla="*/ 1040524 h 1103586"/>
                <a:gd name="connsiteX44" fmla="*/ 1692166 w 1891862"/>
                <a:gd name="connsiteY44" fmla="*/ 1093076 h 1103586"/>
                <a:gd name="connsiteX45" fmla="*/ 1618593 w 1891862"/>
                <a:gd name="connsiteY45" fmla="*/ 1103586 h 1103586"/>
                <a:gd name="connsiteX46" fmla="*/ 1502979 w 1891862"/>
                <a:gd name="connsiteY46" fmla="*/ 1093076 h 1103586"/>
                <a:gd name="connsiteX47" fmla="*/ 1471448 w 1891862"/>
                <a:gd name="connsiteY47" fmla="*/ 1061545 h 1103586"/>
                <a:gd name="connsiteX48" fmla="*/ 1303283 w 1891862"/>
                <a:gd name="connsiteY48" fmla="*/ 1030014 h 1103586"/>
                <a:gd name="connsiteX49" fmla="*/ 1261241 w 1891862"/>
                <a:gd name="connsiteY49" fmla="*/ 1019503 h 1103586"/>
                <a:gd name="connsiteX50" fmla="*/ 1240221 w 1891862"/>
                <a:gd name="connsiteY50" fmla="*/ 956441 h 1103586"/>
                <a:gd name="connsiteX51" fmla="*/ 1219200 w 1891862"/>
                <a:gd name="connsiteY51" fmla="*/ 924910 h 1103586"/>
                <a:gd name="connsiteX52" fmla="*/ 1198179 w 1891862"/>
                <a:gd name="connsiteY52" fmla="*/ 830317 h 1103586"/>
                <a:gd name="connsiteX53" fmla="*/ 1156138 w 1891862"/>
                <a:gd name="connsiteY53" fmla="*/ 819807 h 1103586"/>
                <a:gd name="connsiteX54" fmla="*/ 1124607 w 1891862"/>
                <a:gd name="connsiteY54" fmla="*/ 798786 h 1103586"/>
                <a:gd name="connsiteX55" fmla="*/ 945931 w 1891862"/>
                <a:gd name="connsiteY55" fmla="*/ 777765 h 1103586"/>
                <a:gd name="connsiteX56" fmla="*/ 483476 w 1891862"/>
                <a:gd name="connsiteY56" fmla="*/ 777765 h 1103586"/>
                <a:gd name="connsiteX57" fmla="*/ 451945 w 1891862"/>
                <a:gd name="connsiteY57" fmla="*/ 767255 h 1103586"/>
                <a:gd name="connsiteX58" fmla="*/ 430924 w 1891862"/>
                <a:gd name="connsiteY58" fmla="*/ 798786 h 1103586"/>
                <a:gd name="connsiteX59" fmla="*/ 325821 w 1891862"/>
                <a:gd name="connsiteY59" fmla="*/ 798786 h 1103586"/>
                <a:gd name="connsiteX60" fmla="*/ 262759 w 1891862"/>
                <a:gd name="connsiteY60" fmla="*/ 777765 h 1103586"/>
                <a:gd name="connsiteX61" fmla="*/ 199697 w 1891862"/>
                <a:gd name="connsiteY61" fmla="*/ 767255 h 1103586"/>
                <a:gd name="connsiteX62" fmla="*/ 178676 w 1891862"/>
                <a:gd name="connsiteY62" fmla="*/ 746234 h 1103586"/>
                <a:gd name="connsiteX63" fmla="*/ 42041 w 1891862"/>
                <a:gd name="connsiteY63" fmla="*/ 767255 h 110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1862" h="1103586">
                  <a:moveTo>
                    <a:pt x="0" y="777765"/>
                  </a:moveTo>
                  <a:lnTo>
                    <a:pt x="0" y="777765"/>
                  </a:lnTo>
                  <a:cubicBezTo>
                    <a:pt x="10510" y="749738"/>
                    <a:pt x="23308" y="722465"/>
                    <a:pt x="31531" y="693683"/>
                  </a:cubicBezTo>
                  <a:cubicBezTo>
                    <a:pt x="62589" y="584980"/>
                    <a:pt x="24554" y="672574"/>
                    <a:pt x="52552" y="588579"/>
                  </a:cubicBezTo>
                  <a:cubicBezTo>
                    <a:pt x="58518" y="570681"/>
                    <a:pt x="68151" y="554099"/>
                    <a:pt x="73572" y="536028"/>
                  </a:cubicBezTo>
                  <a:cubicBezTo>
                    <a:pt x="78705" y="518917"/>
                    <a:pt x="80208" y="500915"/>
                    <a:pt x="84083" y="483476"/>
                  </a:cubicBezTo>
                  <a:cubicBezTo>
                    <a:pt x="87217" y="469375"/>
                    <a:pt x="90625" y="455324"/>
                    <a:pt x="94593" y="441434"/>
                  </a:cubicBezTo>
                  <a:cubicBezTo>
                    <a:pt x="97636" y="430781"/>
                    <a:pt x="100148" y="419812"/>
                    <a:pt x="105103" y="409903"/>
                  </a:cubicBezTo>
                  <a:cubicBezTo>
                    <a:pt x="110752" y="398605"/>
                    <a:pt x="118782" y="388651"/>
                    <a:pt x="126124" y="378372"/>
                  </a:cubicBezTo>
                  <a:cubicBezTo>
                    <a:pt x="154737" y="338314"/>
                    <a:pt x="150650" y="337330"/>
                    <a:pt x="189186" y="315310"/>
                  </a:cubicBezTo>
                  <a:cubicBezTo>
                    <a:pt x="202790" y="307537"/>
                    <a:pt x="215864" y="297363"/>
                    <a:pt x="231228" y="294290"/>
                  </a:cubicBezTo>
                  <a:cubicBezTo>
                    <a:pt x="269173" y="286701"/>
                    <a:pt x="308303" y="287283"/>
                    <a:pt x="346841" y="283779"/>
                  </a:cubicBezTo>
                  <a:cubicBezTo>
                    <a:pt x="423607" y="258191"/>
                    <a:pt x="388407" y="268133"/>
                    <a:pt x="451945" y="252248"/>
                  </a:cubicBezTo>
                  <a:cubicBezTo>
                    <a:pt x="472966" y="238234"/>
                    <a:pt x="500993" y="231228"/>
                    <a:pt x="515007" y="210207"/>
                  </a:cubicBezTo>
                  <a:lnTo>
                    <a:pt x="557048" y="147145"/>
                  </a:lnTo>
                  <a:cubicBezTo>
                    <a:pt x="565293" y="134777"/>
                    <a:pt x="579453" y="127347"/>
                    <a:pt x="588579" y="115614"/>
                  </a:cubicBezTo>
                  <a:cubicBezTo>
                    <a:pt x="647609" y="39720"/>
                    <a:pt x="601899" y="62127"/>
                    <a:pt x="662152" y="42041"/>
                  </a:cubicBezTo>
                  <a:cubicBezTo>
                    <a:pt x="672662" y="31531"/>
                    <a:pt x="681315" y="18755"/>
                    <a:pt x="693683" y="10510"/>
                  </a:cubicBezTo>
                  <a:cubicBezTo>
                    <a:pt x="702901" y="4365"/>
                    <a:pt x="714135" y="0"/>
                    <a:pt x="725214" y="0"/>
                  </a:cubicBezTo>
                  <a:cubicBezTo>
                    <a:pt x="826874" y="0"/>
                    <a:pt x="928414" y="7007"/>
                    <a:pt x="1030014" y="10510"/>
                  </a:cubicBezTo>
                  <a:cubicBezTo>
                    <a:pt x="1040524" y="17517"/>
                    <a:pt x="1050002" y="26401"/>
                    <a:pt x="1061545" y="31531"/>
                  </a:cubicBezTo>
                  <a:cubicBezTo>
                    <a:pt x="1081793" y="40530"/>
                    <a:pt x="1103586" y="45545"/>
                    <a:pt x="1124607" y="52552"/>
                  </a:cubicBezTo>
                  <a:cubicBezTo>
                    <a:pt x="1212735" y="81928"/>
                    <a:pt x="1145097" y="62413"/>
                    <a:pt x="1334814" y="73572"/>
                  </a:cubicBezTo>
                  <a:cubicBezTo>
                    <a:pt x="1395058" y="163936"/>
                    <a:pt x="1322830" y="49605"/>
                    <a:pt x="1366345" y="136634"/>
                  </a:cubicBezTo>
                  <a:cubicBezTo>
                    <a:pt x="1371994" y="147932"/>
                    <a:pt x="1380359" y="157655"/>
                    <a:pt x="1387366" y="168165"/>
                  </a:cubicBezTo>
                  <a:lnTo>
                    <a:pt x="1408386" y="231228"/>
                  </a:lnTo>
                  <a:lnTo>
                    <a:pt x="1418897" y="262759"/>
                  </a:lnTo>
                  <a:cubicBezTo>
                    <a:pt x="1415393" y="276773"/>
                    <a:pt x="1412354" y="290911"/>
                    <a:pt x="1408386" y="304800"/>
                  </a:cubicBezTo>
                  <a:cubicBezTo>
                    <a:pt x="1405342" y="315453"/>
                    <a:pt x="1396652" y="325320"/>
                    <a:pt x="1397876" y="336331"/>
                  </a:cubicBezTo>
                  <a:cubicBezTo>
                    <a:pt x="1400323" y="358353"/>
                    <a:pt x="1411890" y="378372"/>
                    <a:pt x="1418897" y="399393"/>
                  </a:cubicBezTo>
                  <a:lnTo>
                    <a:pt x="1439917" y="462455"/>
                  </a:lnTo>
                  <a:cubicBezTo>
                    <a:pt x="1443421" y="472965"/>
                    <a:pt x="1439918" y="490483"/>
                    <a:pt x="1450428" y="493986"/>
                  </a:cubicBezTo>
                  <a:lnTo>
                    <a:pt x="1481959" y="504496"/>
                  </a:lnTo>
                  <a:cubicBezTo>
                    <a:pt x="1492469" y="515007"/>
                    <a:pt x="1500496" y="528809"/>
                    <a:pt x="1513490" y="536028"/>
                  </a:cubicBezTo>
                  <a:cubicBezTo>
                    <a:pt x="1556967" y="560182"/>
                    <a:pt x="1613691" y="561691"/>
                    <a:pt x="1660635" y="567559"/>
                  </a:cubicBezTo>
                  <a:lnTo>
                    <a:pt x="1723697" y="588579"/>
                  </a:lnTo>
                  <a:cubicBezTo>
                    <a:pt x="1734207" y="592082"/>
                    <a:pt x="1746010" y="592945"/>
                    <a:pt x="1755228" y="599090"/>
                  </a:cubicBezTo>
                  <a:lnTo>
                    <a:pt x="1786759" y="620110"/>
                  </a:lnTo>
                  <a:cubicBezTo>
                    <a:pt x="1790262" y="630620"/>
                    <a:pt x="1790348" y="642990"/>
                    <a:pt x="1797269" y="651641"/>
                  </a:cubicBezTo>
                  <a:cubicBezTo>
                    <a:pt x="1846318" y="712953"/>
                    <a:pt x="1828798" y="609598"/>
                    <a:pt x="1870841" y="735724"/>
                  </a:cubicBezTo>
                  <a:lnTo>
                    <a:pt x="1891862" y="798786"/>
                  </a:lnTo>
                  <a:cubicBezTo>
                    <a:pt x="1887046" y="856580"/>
                    <a:pt x="1902734" y="914038"/>
                    <a:pt x="1860331" y="956441"/>
                  </a:cubicBezTo>
                  <a:cubicBezTo>
                    <a:pt x="1851399" y="965373"/>
                    <a:pt x="1839310" y="970455"/>
                    <a:pt x="1828800" y="977462"/>
                  </a:cubicBezTo>
                  <a:cubicBezTo>
                    <a:pt x="1814786" y="998483"/>
                    <a:pt x="1807780" y="1026510"/>
                    <a:pt x="1786759" y="1040524"/>
                  </a:cubicBezTo>
                  <a:cubicBezTo>
                    <a:pt x="1750643" y="1064601"/>
                    <a:pt x="1731805" y="1085148"/>
                    <a:pt x="1692166" y="1093076"/>
                  </a:cubicBezTo>
                  <a:cubicBezTo>
                    <a:pt x="1667874" y="1097934"/>
                    <a:pt x="1643117" y="1100083"/>
                    <a:pt x="1618593" y="1103586"/>
                  </a:cubicBezTo>
                  <a:cubicBezTo>
                    <a:pt x="1580055" y="1100083"/>
                    <a:pt x="1540187" y="1103707"/>
                    <a:pt x="1502979" y="1093076"/>
                  </a:cubicBezTo>
                  <a:cubicBezTo>
                    <a:pt x="1488687" y="1088993"/>
                    <a:pt x="1484441" y="1068764"/>
                    <a:pt x="1471448" y="1061545"/>
                  </a:cubicBezTo>
                  <a:cubicBezTo>
                    <a:pt x="1422038" y="1034095"/>
                    <a:pt x="1355663" y="1035252"/>
                    <a:pt x="1303283" y="1030014"/>
                  </a:cubicBezTo>
                  <a:cubicBezTo>
                    <a:pt x="1289269" y="1026510"/>
                    <a:pt x="1270642" y="1030471"/>
                    <a:pt x="1261241" y="1019503"/>
                  </a:cubicBezTo>
                  <a:cubicBezTo>
                    <a:pt x="1246821" y="1002680"/>
                    <a:pt x="1252512" y="974877"/>
                    <a:pt x="1240221" y="956441"/>
                  </a:cubicBezTo>
                  <a:lnTo>
                    <a:pt x="1219200" y="924910"/>
                  </a:lnTo>
                  <a:cubicBezTo>
                    <a:pt x="1212193" y="893379"/>
                    <a:pt x="1214797" y="858014"/>
                    <a:pt x="1198179" y="830317"/>
                  </a:cubicBezTo>
                  <a:cubicBezTo>
                    <a:pt x="1190747" y="817931"/>
                    <a:pt x="1169415" y="825497"/>
                    <a:pt x="1156138" y="819807"/>
                  </a:cubicBezTo>
                  <a:cubicBezTo>
                    <a:pt x="1144527" y="814831"/>
                    <a:pt x="1136218" y="803762"/>
                    <a:pt x="1124607" y="798786"/>
                  </a:cubicBezTo>
                  <a:cubicBezTo>
                    <a:pt x="1082106" y="780571"/>
                    <a:pt x="958284" y="778715"/>
                    <a:pt x="945931" y="777765"/>
                  </a:cubicBezTo>
                  <a:cubicBezTo>
                    <a:pt x="746464" y="784414"/>
                    <a:pt x="658367" y="798341"/>
                    <a:pt x="483476" y="777765"/>
                  </a:cubicBezTo>
                  <a:cubicBezTo>
                    <a:pt x="472473" y="776471"/>
                    <a:pt x="462455" y="770758"/>
                    <a:pt x="451945" y="767255"/>
                  </a:cubicBezTo>
                  <a:cubicBezTo>
                    <a:pt x="444938" y="777765"/>
                    <a:pt x="440788" y="790895"/>
                    <a:pt x="430924" y="798786"/>
                  </a:cubicBezTo>
                  <a:cubicBezTo>
                    <a:pt x="403130" y="821021"/>
                    <a:pt x="349453" y="802162"/>
                    <a:pt x="325821" y="798786"/>
                  </a:cubicBezTo>
                  <a:cubicBezTo>
                    <a:pt x="304800" y="791779"/>
                    <a:pt x="284615" y="781408"/>
                    <a:pt x="262759" y="777765"/>
                  </a:cubicBezTo>
                  <a:cubicBezTo>
                    <a:pt x="241738" y="774262"/>
                    <a:pt x="219651" y="774738"/>
                    <a:pt x="199697" y="767255"/>
                  </a:cubicBezTo>
                  <a:cubicBezTo>
                    <a:pt x="190419" y="763776"/>
                    <a:pt x="185683" y="753241"/>
                    <a:pt x="178676" y="746234"/>
                  </a:cubicBezTo>
                  <a:lnTo>
                    <a:pt x="42041" y="767255"/>
                  </a:lnTo>
                </a:path>
              </a:pathLst>
            </a:custGeom>
            <a:solidFill>
              <a:srgbClr val="F0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13"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DB63354B-FBAA-4045-B799-39E89AED72F0}"/>
                </a:ext>
              </a:extLst>
            </p:cNvPr>
            <p:cNvPicPr>
              <a:picLocks noChangeAspect="1" noChangeArrowheads="1"/>
            </p:cNvPicPr>
            <p:nvPr/>
          </p:nvPicPr>
          <p:blipFill>
            <a:blip r:embed="rId4" cstate="print"/>
            <a:srcRect/>
            <a:stretch>
              <a:fillRect/>
            </a:stretch>
          </p:blipFill>
          <p:spPr bwMode="auto">
            <a:xfrm>
              <a:off x="6387387" y="2832711"/>
              <a:ext cx="264908" cy="264908"/>
            </a:xfrm>
            <a:prstGeom prst="rect">
              <a:avLst/>
            </a:prstGeom>
            <a:noFill/>
          </p:spPr>
        </p:pic>
        <p:pic>
          <p:nvPicPr>
            <p:cNvPr id="14" name="Picture 4"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7B5DD506-491C-BF4F-BBD3-33FBC2B4152A}"/>
                </a:ext>
              </a:extLst>
            </p:cNvPr>
            <p:cNvPicPr>
              <a:picLocks noChangeAspect="1" noChangeArrowheads="1"/>
            </p:cNvPicPr>
            <p:nvPr/>
          </p:nvPicPr>
          <p:blipFill>
            <a:blip r:embed="rId5" cstate="print"/>
            <a:srcRect/>
            <a:stretch>
              <a:fillRect/>
            </a:stretch>
          </p:blipFill>
          <p:spPr bwMode="auto">
            <a:xfrm>
              <a:off x="7153652" y="2319662"/>
              <a:ext cx="264908" cy="264908"/>
            </a:xfrm>
            <a:prstGeom prst="rect">
              <a:avLst/>
            </a:prstGeom>
            <a:noFill/>
          </p:spPr>
        </p:pic>
        <p:pic>
          <p:nvPicPr>
            <p:cNvPr id="15" name="Picture 5"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8A6A2638-88F1-FD4A-AF6D-4320EA05C893}"/>
                </a:ext>
              </a:extLst>
            </p:cNvPr>
            <p:cNvPicPr>
              <a:picLocks noChangeAspect="1" noChangeArrowheads="1"/>
            </p:cNvPicPr>
            <p:nvPr/>
          </p:nvPicPr>
          <p:blipFill>
            <a:blip r:embed="rId6" cstate="print"/>
            <a:srcRect/>
            <a:stretch>
              <a:fillRect/>
            </a:stretch>
          </p:blipFill>
          <p:spPr bwMode="auto">
            <a:xfrm>
              <a:off x="7448981" y="2529347"/>
              <a:ext cx="264908" cy="264908"/>
            </a:xfrm>
            <a:prstGeom prst="rect">
              <a:avLst/>
            </a:prstGeom>
            <a:noFill/>
          </p:spPr>
        </p:pic>
        <p:pic>
          <p:nvPicPr>
            <p:cNvPr id="16"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695D1915-5047-634C-99A1-40A35E721061}"/>
                </a:ext>
              </a:extLst>
            </p:cNvPr>
            <p:cNvPicPr>
              <a:picLocks noChangeAspect="1" noChangeArrowheads="1"/>
            </p:cNvPicPr>
            <p:nvPr/>
          </p:nvPicPr>
          <p:blipFill>
            <a:blip r:embed="rId7" cstate="print"/>
            <a:srcRect/>
            <a:stretch>
              <a:fillRect/>
            </a:stretch>
          </p:blipFill>
          <p:spPr bwMode="auto">
            <a:xfrm>
              <a:off x="6884114" y="2558972"/>
              <a:ext cx="264908" cy="264908"/>
            </a:xfrm>
            <a:prstGeom prst="rect">
              <a:avLst/>
            </a:prstGeom>
            <a:noFill/>
          </p:spPr>
        </p:pic>
        <p:pic>
          <p:nvPicPr>
            <p:cNvPr id="17"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D63DA786-F777-634F-87E5-8DFE53CC028F}"/>
                </a:ext>
              </a:extLst>
            </p:cNvPr>
            <p:cNvPicPr>
              <a:picLocks noChangeAspect="1" noChangeArrowheads="1"/>
            </p:cNvPicPr>
            <p:nvPr/>
          </p:nvPicPr>
          <p:blipFill>
            <a:blip r:embed="rId8" cstate="print"/>
            <a:srcRect/>
            <a:stretch>
              <a:fillRect/>
            </a:stretch>
          </p:blipFill>
          <p:spPr bwMode="auto">
            <a:xfrm>
              <a:off x="7588979" y="2871681"/>
              <a:ext cx="264908" cy="264908"/>
            </a:xfrm>
            <a:prstGeom prst="rect">
              <a:avLst/>
            </a:prstGeom>
            <a:noFill/>
          </p:spPr>
        </p:pic>
        <p:pic>
          <p:nvPicPr>
            <p:cNvPr id="18"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A7713B9F-0DF4-D94E-9774-C01132DB8DC9}"/>
                </a:ext>
              </a:extLst>
            </p:cNvPr>
            <p:cNvPicPr>
              <a:picLocks noChangeAspect="1" noChangeArrowheads="1"/>
            </p:cNvPicPr>
            <p:nvPr/>
          </p:nvPicPr>
          <p:blipFill>
            <a:blip r:embed="rId9" cstate="print"/>
            <a:srcRect/>
            <a:stretch>
              <a:fillRect/>
            </a:stretch>
          </p:blipFill>
          <p:spPr bwMode="auto">
            <a:xfrm>
              <a:off x="7973293" y="3022345"/>
              <a:ext cx="264908" cy="264908"/>
            </a:xfrm>
            <a:prstGeom prst="rect">
              <a:avLst/>
            </a:prstGeom>
            <a:noFill/>
          </p:spPr>
        </p:pic>
        <p:pic>
          <p:nvPicPr>
            <p:cNvPr id="19"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DC811E20-DE05-CF46-B6AE-6C4A8A40B2A2}"/>
                </a:ext>
              </a:extLst>
            </p:cNvPr>
            <p:cNvPicPr>
              <a:picLocks noChangeAspect="1" noChangeArrowheads="1"/>
            </p:cNvPicPr>
            <p:nvPr/>
          </p:nvPicPr>
          <p:blipFill>
            <a:blip r:embed="rId10" cstate="print"/>
            <a:srcRect/>
            <a:stretch>
              <a:fillRect/>
            </a:stretch>
          </p:blipFill>
          <p:spPr bwMode="auto">
            <a:xfrm>
              <a:off x="7167398" y="2884319"/>
              <a:ext cx="264908" cy="264907"/>
            </a:xfrm>
            <a:prstGeom prst="rect">
              <a:avLst/>
            </a:prstGeom>
            <a:noFill/>
          </p:spPr>
        </p:pic>
        <p:pic>
          <p:nvPicPr>
            <p:cNvPr id="20" name="Picture 23" descr="C:\Users\Josh Chen\Desktop\sharefile.png">
              <a:extLst>
                <a:ext uri="{FF2B5EF4-FFF2-40B4-BE49-F238E27FC236}">
                  <a16:creationId xmlns:a16="http://schemas.microsoft.com/office/drawing/2014/main" id="{E7C3139E-5D0A-9045-B46B-1CDB5E2E9817}"/>
                </a:ext>
              </a:extLst>
            </p:cNvPr>
            <p:cNvPicPr>
              <a:picLocks noChangeAspect="1" noChangeArrowheads="1"/>
            </p:cNvPicPr>
            <p:nvPr/>
          </p:nvPicPr>
          <p:blipFill>
            <a:blip r:embed="rId11" cstate="print"/>
            <a:srcRect/>
            <a:stretch>
              <a:fillRect/>
            </a:stretch>
          </p:blipFill>
          <p:spPr bwMode="auto">
            <a:xfrm>
              <a:off x="7621550" y="3213171"/>
              <a:ext cx="265752" cy="265753"/>
            </a:xfrm>
            <a:prstGeom prst="rect">
              <a:avLst/>
            </a:prstGeom>
            <a:noFill/>
          </p:spPr>
        </p:pic>
        <p:pic>
          <p:nvPicPr>
            <p:cNvPr id="21" name="Picture 25" descr="C:\Users\Josh Chen\Desktop\OneDrive.png">
              <a:extLst>
                <a:ext uri="{FF2B5EF4-FFF2-40B4-BE49-F238E27FC236}">
                  <a16:creationId xmlns:a16="http://schemas.microsoft.com/office/drawing/2014/main" id="{A4038E89-2E16-4648-BDDB-5E98E5A05E3A}"/>
                </a:ext>
              </a:extLst>
            </p:cNvPr>
            <p:cNvPicPr>
              <a:picLocks noChangeAspect="1" noChangeArrowheads="1"/>
            </p:cNvPicPr>
            <p:nvPr/>
          </p:nvPicPr>
          <p:blipFill>
            <a:blip r:embed="rId12" cstate="print"/>
            <a:srcRect/>
            <a:stretch>
              <a:fillRect/>
            </a:stretch>
          </p:blipFill>
          <p:spPr bwMode="auto">
            <a:xfrm>
              <a:off x="6726568" y="2887225"/>
              <a:ext cx="265753" cy="265753"/>
            </a:xfrm>
            <a:prstGeom prst="rect">
              <a:avLst/>
            </a:prstGeom>
            <a:noFill/>
          </p:spPr>
        </p:pic>
      </p:grpSp>
    </p:spTree>
    <p:extLst>
      <p:ext uri="{BB962C8B-B14F-4D97-AF65-F5344CB8AC3E}">
        <p14:creationId xmlns:p14="http://schemas.microsoft.com/office/powerpoint/2010/main" val="4157678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082B4982-2BB3-49CB-A6D9-E191DCBDA348}"/>
              </a:ext>
            </a:extLst>
          </p:cNvPr>
          <p:cNvPicPr>
            <a:picLocks noChangeAspect="1"/>
          </p:cNvPicPr>
          <p:nvPr/>
        </p:nvPicPr>
        <p:blipFill>
          <a:blip r:embed="rId3"/>
          <a:stretch>
            <a:fillRect/>
          </a:stretch>
        </p:blipFill>
        <p:spPr>
          <a:xfrm>
            <a:off x="8438586" y="1906475"/>
            <a:ext cx="508899" cy="508899"/>
          </a:xfrm>
          <a:prstGeom prst="rect">
            <a:avLst/>
          </a:prstGeom>
        </p:spPr>
      </p:pic>
      <p:pic>
        <p:nvPicPr>
          <p:cNvPr id="6" name="圖片 5">
            <a:extLst>
              <a:ext uri="{FF2B5EF4-FFF2-40B4-BE49-F238E27FC236}">
                <a16:creationId xmlns:a16="http://schemas.microsoft.com/office/drawing/2014/main" id="{FFCA7432-8843-49C1-B9FC-7115421B105F}"/>
              </a:ext>
            </a:extLst>
          </p:cNvPr>
          <p:cNvPicPr>
            <a:picLocks noChangeAspect="1"/>
          </p:cNvPicPr>
          <p:nvPr/>
        </p:nvPicPr>
        <p:blipFill>
          <a:blip r:embed="rId3"/>
          <a:stretch>
            <a:fillRect/>
          </a:stretch>
        </p:blipFill>
        <p:spPr>
          <a:xfrm>
            <a:off x="8831157" y="4685263"/>
            <a:ext cx="508899" cy="508899"/>
          </a:xfrm>
          <a:prstGeom prst="rect">
            <a:avLst/>
          </a:prstGeom>
        </p:spPr>
      </p:pic>
      <p:pic>
        <p:nvPicPr>
          <p:cNvPr id="7" name="圖片 6">
            <a:extLst>
              <a:ext uri="{FF2B5EF4-FFF2-40B4-BE49-F238E27FC236}">
                <a16:creationId xmlns:a16="http://schemas.microsoft.com/office/drawing/2014/main" id="{93E3FB00-2224-4AAF-A5B1-F7DC170E76CA}"/>
              </a:ext>
            </a:extLst>
          </p:cNvPr>
          <p:cNvPicPr>
            <a:picLocks noChangeAspect="1"/>
          </p:cNvPicPr>
          <p:nvPr/>
        </p:nvPicPr>
        <p:blipFill>
          <a:blip r:embed="rId3"/>
          <a:stretch>
            <a:fillRect/>
          </a:stretch>
        </p:blipFill>
        <p:spPr>
          <a:xfrm>
            <a:off x="9340056" y="2245713"/>
            <a:ext cx="508899" cy="508899"/>
          </a:xfrm>
          <a:prstGeom prst="rect">
            <a:avLst/>
          </a:prstGeom>
        </p:spPr>
      </p:pic>
      <p:pic>
        <p:nvPicPr>
          <p:cNvPr id="8" name="圖片 7">
            <a:extLst>
              <a:ext uri="{FF2B5EF4-FFF2-40B4-BE49-F238E27FC236}">
                <a16:creationId xmlns:a16="http://schemas.microsoft.com/office/drawing/2014/main" id="{FFA994D4-4AA2-4290-863E-3C7182B974B6}"/>
              </a:ext>
            </a:extLst>
          </p:cNvPr>
          <p:cNvPicPr>
            <a:picLocks noChangeAspect="1"/>
          </p:cNvPicPr>
          <p:nvPr/>
        </p:nvPicPr>
        <p:blipFill>
          <a:blip r:embed="rId3"/>
          <a:stretch>
            <a:fillRect/>
          </a:stretch>
        </p:blipFill>
        <p:spPr>
          <a:xfrm>
            <a:off x="10227827" y="2617186"/>
            <a:ext cx="508899" cy="508899"/>
          </a:xfrm>
          <a:prstGeom prst="rect">
            <a:avLst/>
          </a:prstGeom>
        </p:spPr>
      </p:pic>
      <p:pic>
        <p:nvPicPr>
          <p:cNvPr id="10" name="圖片 9">
            <a:extLst>
              <a:ext uri="{FF2B5EF4-FFF2-40B4-BE49-F238E27FC236}">
                <a16:creationId xmlns:a16="http://schemas.microsoft.com/office/drawing/2014/main" id="{CB062354-FA32-456D-9F41-381FBD6251F6}"/>
              </a:ext>
            </a:extLst>
          </p:cNvPr>
          <p:cNvPicPr>
            <a:picLocks noChangeAspect="1"/>
          </p:cNvPicPr>
          <p:nvPr/>
        </p:nvPicPr>
        <p:blipFill>
          <a:blip r:embed="rId3"/>
          <a:stretch>
            <a:fillRect/>
          </a:stretch>
        </p:blipFill>
        <p:spPr>
          <a:xfrm>
            <a:off x="10482276" y="3572095"/>
            <a:ext cx="508899" cy="508899"/>
          </a:xfrm>
          <a:prstGeom prst="rect">
            <a:avLst/>
          </a:prstGeom>
        </p:spPr>
      </p:pic>
      <p:pic>
        <p:nvPicPr>
          <p:cNvPr id="11" name="圖片 10">
            <a:extLst>
              <a:ext uri="{FF2B5EF4-FFF2-40B4-BE49-F238E27FC236}">
                <a16:creationId xmlns:a16="http://schemas.microsoft.com/office/drawing/2014/main" id="{85F6EF30-9A1A-40AE-B1AC-978FA92D781A}"/>
              </a:ext>
            </a:extLst>
          </p:cNvPr>
          <p:cNvPicPr>
            <a:picLocks noChangeAspect="1"/>
          </p:cNvPicPr>
          <p:nvPr/>
        </p:nvPicPr>
        <p:blipFill>
          <a:blip r:embed="rId3"/>
          <a:stretch>
            <a:fillRect/>
          </a:stretch>
        </p:blipFill>
        <p:spPr>
          <a:xfrm>
            <a:off x="11331387" y="2334267"/>
            <a:ext cx="508899" cy="508899"/>
          </a:xfrm>
          <a:prstGeom prst="rect">
            <a:avLst/>
          </a:prstGeom>
        </p:spPr>
      </p:pic>
      <p:sp>
        <p:nvSpPr>
          <p:cNvPr id="12" name="標題 1">
            <a:extLst>
              <a:ext uri="{FF2B5EF4-FFF2-40B4-BE49-F238E27FC236}">
                <a16:creationId xmlns:a16="http://schemas.microsoft.com/office/drawing/2014/main" id="{04CE0A3B-CCF7-43B0-AACE-F0351A985237}"/>
              </a:ext>
            </a:extLst>
          </p:cNvPr>
          <p:cNvSpPr txBox="1">
            <a:spLocks/>
          </p:cNvSpPr>
          <p:nvPr/>
        </p:nvSpPr>
        <p:spPr>
          <a:xfrm>
            <a:off x="831850" y="3641406"/>
            <a:ext cx="5480460" cy="80122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accent3">
                    <a:lumMod val="40000"/>
                    <a:lumOff val="60000"/>
                  </a:schemeClr>
                </a:solidFill>
                <a:latin typeface="微軟正黑體" panose="020B0604030504040204" pitchFamily="34" charset="-120"/>
                <a:ea typeface="微軟正黑體" panose="020B0604030504040204" pitchFamily="34" charset="-120"/>
                <a:cs typeface="+mj-cs"/>
              </a:defRPr>
            </a:lvl1pPr>
          </a:lstStyle>
          <a:p>
            <a:r>
              <a:rPr lang="en-US" altLang="zh-TW" sz="6000"/>
              <a:t>VJBOD Cloud </a:t>
            </a:r>
            <a:endParaRPr lang="zh-TW" altLang="en-US" sz="6000"/>
          </a:p>
        </p:txBody>
      </p:sp>
      <p:sp>
        <p:nvSpPr>
          <p:cNvPr id="13" name="文字版面配置區 4">
            <a:extLst>
              <a:ext uri="{FF2B5EF4-FFF2-40B4-BE49-F238E27FC236}">
                <a16:creationId xmlns:a16="http://schemas.microsoft.com/office/drawing/2014/main" id="{9A999716-8688-40A0-A101-753951DC090D}"/>
              </a:ext>
            </a:extLst>
          </p:cNvPr>
          <p:cNvSpPr txBox="1">
            <a:spLocks/>
          </p:cNvSpPr>
          <p:nvPr/>
        </p:nvSpPr>
        <p:spPr>
          <a:xfrm>
            <a:off x="831850" y="4589463"/>
            <a:ext cx="5643378" cy="15001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TW" altLang="en-US"/>
              <a:t>連接雲端儲存空間到本地應用 </a:t>
            </a:r>
          </a:p>
          <a:p>
            <a:endParaRPr lang="zh-TW" altLang="en-US"/>
          </a:p>
        </p:txBody>
      </p:sp>
      <p:pic>
        <p:nvPicPr>
          <p:cNvPr id="14" name="圖形 13">
            <a:extLst>
              <a:ext uri="{FF2B5EF4-FFF2-40B4-BE49-F238E27FC236}">
                <a16:creationId xmlns:a16="http://schemas.microsoft.com/office/drawing/2014/main" id="{BA8B284B-7CF5-4F43-B5F1-363E5CC969AF}"/>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t="6263" r="7225"/>
          <a:stretch/>
        </p:blipFill>
        <p:spPr>
          <a:xfrm>
            <a:off x="9821812" y="0"/>
            <a:ext cx="2370188" cy="1496728"/>
          </a:xfrm>
          <a:prstGeom prst="rect">
            <a:avLst/>
          </a:prstGeom>
        </p:spPr>
      </p:pic>
    </p:spTree>
    <p:extLst>
      <p:ext uri="{BB962C8B-B14F-4D97-AF65-F5344CB8AC3E}">
        <p14:creationId xmlns:p14="http://schemas.microsoft.com/office/powerpoint/2010/main" val="244575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remove" nodeType="withEffect">
                                  <p:stCondLst>
                                    <p:cond delay="0"/>
                                  </p:stCondLst>
                                  <p:endCondLst>
                                    <p:cond evt="onNext" delay="0">
                                      <p:tgtEl>
                                        <p:sldTgt/>
                                      </p:tgtEl>
                                    </p:cond>
                                  </p:endCondLst>
                                  <p:childTnLst>
                                    <p:animMotion origin="layout" path="M -8.33333E-7 3.7037E-6 L -0.00091 0.33287 " pathEditMode="relative" rAng="0" ptsTypes="AA">
                                      <p:cBhvr>
                                        <p:cTn id="6" dur="2000" fill="hold"/>
                                        <p:tgtEl>
                                          <p:spTgt spid="9"/>
                                        </p:tgtEl>
                                        <p:attrNameLst>
                                          <p:attrName>ppt_x</p:attrName>
                                          <p:attrName>ppt_y</p:attrName>
                                        </p:attrNameLst>
                                      </p:cBhvr>
                                      <p:rCtr x="-52" y="16644"/>
                                    </p:animMotion>
                                  </p:childTnLst>
                                </p:cTn>
                              </p:par>
                              <p:par>
                                <p:cTn id="7" presetID="42" presetClass="path" presetSubtype="0" repeatCount="indefinite" accel="50000" decel="50000" fill="remove" nodeType="withEffect">
                                  <p:stCondLst>
                                    <p:cond delay="0"/>
                                  </p:stCondLst>
                                  <p:endCondLst>
                                    <p:cond evt="onNext" delay="0">
                                      <p:tgtEl>
                                        <p:sldTgt/>
                                      </p:tgtEl>
                                    </p:cond>
                                  </p:endCondLst>
                                  <p:childTnLst>
                                    <p:animMotion origin="layout" path="M -2.29167E-6 1.11111E-6 L 0.00052 -0.38796 " pathEditMode="relative" rAng="0" ptsTypes="AA">
                                      <p:cBhvr>
                                        <p:cTn id="8" dur="2000" fill="hold"/>
                                        <p:tgtEl>
                                          <p:spTgt spid="6"/>
                                        </p:tgtEl>
                                        <p:attrNameLst>
                                          <p:attrName>ppt_x</p:attrName>
                                          <p:attrName>ppt_y</p:attrName>
                                        </p:attrNameLst>
                                      </p:cBhvr>
                                      <p:rCtr x="26" y="-19398"/>
                                    </p:animMotion>
                                  </p:childTnLst>
                                </p:cTn>
                              </p:par>
                              <p:par>
                                <p:cTn id="9" presetID="42" presetClass="path" presetSubtype="0" repeatCount="indefinite" accel="50000" decel="50000" fill="remove" nodeType="withEffect">
                                  <p:stCondLst>
                                    <p:cond delay="0"/>
                                  </p:stCondLst>
                                  <p:endCondLst>
                                    <p:cond evt="onNext" delay="0">
                                      <p:tgtEl>
                                        <p:sldTgt/>
                                      </p:tgtEl>
                                    </p:cond>
                                  </p:endCondLst>
                                  <p:childTnLst>
                                    <p:animMotion origin="layout" path="M -2.08333E-6 4.81481E-6 L -0.00039 0.18819 " pathEditMode="relative" rAng="0" ptsTypes="AA">
                                      <p:cBhvr>
                                        <p:cTn id="10" dur="2000" fill="hold"/>
                                        <p:tgtEl>
                                          <p:spTgt spid="7"/>
                                        </p:tgtEl>
                                        <p:attrNameLst>
                                          <p:attrName>ppt_x</p:attrName>
                                          <p:attrName>ppt_y</p:attrName>
                                        </p:attrNameLst>
                                      </p:cBhvr>
                                      <p:rCtr x="-26" y="9398"/>
                                    </p:animMotion>
                                  </p:childTnLst>
                                </p:cTn>
                              </p:par>
                              <p:par>
                                <p:cTn id="11" presetID="42" presetClass="path" presetSubtype="0" repeatCount="indefinite" accel="50000" decel="50000" fill="remove" nodeType="withEffect">
                                  <p:stCondLst>
                                    <p:cond delay="0"/>
                                  </p:stCondLst>
                                  <p:endCondLst>
                                    <p:cond evt="onNext" delay="0">
                                      <p:tgtEl>
                                        <p:sldTgt/>
                                      </p:tgtEl>
                                    </p:cond>
                                  </p:endCondLst>
                                  <p:childTnLst>
                                    <p:animMotion origin="layout" path="M -0.00157 -0.00093 L -0.00183 0.36551 " pathEditMode="relative" rAng="0" ptsTypes="AA">
                                      <p:cBhvr>
                                        <p:cTn id="12" dur="2000" fill="hold"/>
                                        <p:tgtEl>
                                          <p:spTgt spid="8"/>
                                        </p:tgtEl>
                                        <p:attrNameLst>
                                          <p:attrName>ppt_x</p:attrName>
                                          <p:attrName>ppt_y</p:attrName>
                                        </p:attrNameLst>
                                      </p:cBhvr>
                                      <p:rCtr x="-13" y="18310"/>
                                    </p:animMotion>
                                  </p:childTnLst>
                                </p:cTn>
                              </p:par>
                              <p:par>
                                <p:cTn id="13" presetID="42" presetClass="path" presetSubtype="0" repeatCount="indefinite" accel="50000" decel="50000" fill="remove" nodeType="withEffect">
                                  <p:stCondLst>
                                    <p:cond delay="0"/>
                                  </p:stCondLst>
                                  <p:endCondLst>
                                    <p:cond evt="onNext" delay="0">
                                      <p:tgtEl>
                                        <p:sldTgt/>
                                      </p:tgtEl>
                                    </p:cond>
                                  </p:endCondLst>
                                  <p:childTnLst>
                                    <p:animMotion origin="layout" path="M 1.04167E-6 1.11111E-6 L 1.04167E-6 -0.19398 " pathEditMode="relative" rAng="0" ptsTypes="AA">
                                      <p:cBhvr>
                                        <p:cTn id="14" dur="2000" fill="hold"/>
                                        <p:tgtEl>
                                          <p:spTgt spid="10"/>
                                        </p:tgtEl>
                                        <p:attrNameLst>
                                          <p:attrName>ppt_x</p:attrName>
                                          <p:attrName>ppt_y</p:attrName>
                                        </p:attrNameLst>
                                      </p:cBhvr>
                                      <p:rCtr x="0" y="-9699"/>
                                    </p:animMotion>
                                  </p:childTnLst>
                                </p:cTn>
                              </p:par>
                              <p:par>
                                <p:cTn id="15" presetID="42" presetClass="path" presetSubtype="0" repeatCount="indefinite" accel="50000" decel="50000" fill="remove" nodeType="withEffect">
                                  <p:stCondLst>
                                    <p:cond delay="0"/>
                                  </p:stCondLst>
                                  <p:endCondLst>
                                    <p:cond evt="onNext" delay="0">
                                      <p:tgtEl>
                                        <p:sldTgt/>
                                      </p:tgtEl>
                                    </p:cond>
                                  </p:endCondLst>
                                  <p:childTnLst>
                                    <p:animMotion origin="layout" path="M -4.16667E-7 0.02639 L -0.00091 0.35926 " pathEditMode="relative" rAng="0" ptsTypes="AA">
                                      <p:cBhvr>
                                        <p:cTn id="16" dur="2000" fill="hold"/>
                                        <p:tgtEl>
                                          <p:spTgt spid="11"/>
                                        </p:tgtEl>
                                        <p:attrNameLst>
                                          <p:attrName>ppt_x</p:attrName>
                                          <p:attrName>ppt_y</p:attrName>
                                        </p:attrNameLst>
                                      </p:cBhvr>
                                      <p:rCtr x="-52" y="16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Google Shape;110;p16">
            <a:extLst>
              <a:ext uri="{FF2B5EF4-FFF2-40B4-BE49-F238E27FC236}">
                <a16:creationId xmlns:a16="http://schemas.microsoft.com/office/drawing/2014/main" id="{7F1959BD-49F1-40AC-841F-9C8DF5BC1788}"/>
              </a:ext>
            </a:extLst>
          </p:cNvPr>
          <p:cNvSpPr/>
          <p:nvPr/>
        </p:nvSpPr>
        <p:spPr>
          <a:xfrm>
            <a:off x="4138588" y="4604251"/>
            <a:ext cx="3489315" cy="1181958"/>
          </a:xfrm>
          <a:prstGeom prst="roundRect">
            <a:avLst>
              <a:gd name="adj" fmla="val 11248"/>
            </a:avLst>
          </a:prstGeom>
          <a:solidFill>
            <a:srgbClr val="FF00FF"/>
          </a:solidFill>
          <a:ln>
            <a:noFill/>
            <a:headEnd type="none" w="sm" len="sm"/>
            <a:tailEnd type="none" w="sm" len="sm"/>
          </a:ln>
        </p:spPr>
        <p:style>
          <a:lnRef idx="1">
            <a:schemeClr val="accent5"/>
          </a:lnRef>
          <a:fillRef idx="3">
            <a:schemeClr val="accent5"/>
          </a:fillRef>
          <a:effectRef idx="2">
            <a:schemeClr val="accent5"/>
          </a:effectRef>
          <a:fontRef idx="minor">
            <a:schemeClr val="lt1"/>
          </a:fontRef>
        </p:style>
        <p:txBody>
          <a:bodyPr spcFirstLastPara="1" wrap="square" lIns="91425" tIns="91425" rIns="91425" bIns="91425" anchor="t" anchorCtr="0">
            <a:noAutofit/>
          </a:bodyPr>
          <a:lstStyle/>
          <a:p>
            <a:pPr lvl="0" algn="ctr"/>
            <a:r>
              <a:rPr lang="en-US" altLang="zh-TW" b="1">
                <a:solidFill>
                  <a:schemeClr val="tx1"/>
                </a:solidFill>
                <a:latin typeface="+mj-lt"/>
                <a:ea typeface="微軟正黑體" panose="020B0604030504040204" pitchFamily="34" charset="-120"/>
              </a:rPr>
              <a:t>RAID</a:t>
            </a:r>
            <a:endParaRPr lang="en-US" altLang="zh-TW" b="1">
              <a:solidFill>
                <a:schemeClr val="bg1"/>
              </a:solidFill>
              <a:latin typeface="+mj-lt"/>
              <a:ea typeface="微軟正黑體" panose="020B0604030504040204" pitchFamily="34" charset="-120"/>
            </a:endParaRPr>
          </a:p>
        </p:txBody>
      </p:sp>
      <p:sp>
        <p:nvSpPr>
          <p:cNvPr id="38" name="Google Shape;110;p16">
            <a:extLst>
              <a:ext uri="{FF2B5EF4-FFF2-40B4-BE49-F238E27FC236}">
                <a16:creationId xmlns:a16="http://schemas.microsoft.com/office/drawing/2014/main" id="{1CB13C85-3089-4073-8723-7DBE8072D137}"/>
              </a:ext>
            </a:extLst>
          </p:cNvPr>
          <p:cNvSpPr/>
          <p:nvPr/>
        </p:nvSpPr>
        <p:spPr>
          <a:xfrm>
            <a:off x="8057108" y="4476479"/>
            <a:ext cx="3232622" cy="1200494"/>
          </a:xfrm>
          <a:prstGeom prst="roundRect">
            <a:avLst>
              <a:gd name="adj" fmla="val 11248"/>
            </a:avLst>
          </a:prstGeom>
          <a:solidFill>
            <a:srgbClr val="FF00FF"/>
          </a:solidFill>
          <a:ln>
            <a:noFill/>
            <a:headEnd type="none" w="sm" len="sm"/>
            <a:tailEnd type="none" w="sm" len="sm"/>
          </a:ln>
        </p:spPr>
        <p:style>
          <a:lnRef idx="1">
            <a:schemeClr val="accent5"/>
          </a:lnRef>
          <a:fillRef idx="3">
            <a:schemeClr val="accent5"/>
          </a:fillRef>
          <a:effectRef idx="2">
            <a:schemeClr val="accent5"/>
          </a:effectRef>
          <a:fontRef idx="minor">
            <a:schemeClr val="lt1"/>
          </a:fontRef>
        </p:style>
        <p:txBody>
          <a:bodyPr spcFirstLastPara="1" wrap="square" lIns="91425" tIns="91425" rIns="91425" bIns="91425" anchor="t" anchorCtr="0">
            <a:noAutofit/>
          </a:bodyPr>
          <a:lstStyle/>
          <a:p>
            <a:pPr lvl="0" algn="ctr"/>
            <a:r>
              <a:rPr lang="zh-TW" altLang="en-US" b="1">
                <a:solidFill>
                  <a:schemeClr val="tx1"/>
                </a:solidFill>
                <a:latin typeface="+mj-lt"/>
                <a:ea typeface="微軟正黑體"/>
              </a:rPr>
              <a:t>雲端物件儲存</a:t>
            </a:r>
            <a:endParaRPr lang="en-US" altLang="zh-TW" b="1">
              <a:solidFill>
                <a:schemeClr val="bg1"/>
              </a:solidFill>
              <a:latin typeface="+mj-lt"/>
              <a:ea typeface="微軟正黑體"/>
            </a:endParaRPr>
          </a:p>
        </p:txBody>
      </p:sp>
      <p:sp>
        <p:nvSpPr>
          <p:cNvPr id="2" name="標題 1">
            <a:extLst>
              <a:ext uri="{FF2B5EF4-FFF2-40B4-BE49-F238E27FC236}">
                <a16:creationId xmlns:a16="http://schemas.microsoft.com/office/drawing/2014/main" id="{5F857368-3A39-432D-9D57-3DD0CBCDF550}"/>
              </a:ext>
            </a:extLst>
          </p:cNvPr>
          <p:cNvSpPr>
            <a:spLocks noGrp="1"/>
          </p:cNvSpPr>
          <p:nvPr>
            <p:ph type="title"/>
          </p:nvPr>
        </p:nvSpPr>
        <p:spPr>
          <a:prstGeom prst="rect">
            <a:avLst/>
          </a:prstGeom>
        </p:spPr>
        <p:txBody>
          <a:bodyPr>
            <a:noAutofit/>
          </a:bodyPr>
          <a:lstStyle/>
          <a:p>
            <a:r>
              <a:rPr lang="en-US" altLang="zh-TW"/>
              <a:t>VJBOD</a:t>
            </a:r>
            <a:r>
              <a:rPr lang="zh-TW" altLang="en-US"/>
              <a:t> </a:t>
            </a:r>
            <a:r>
              <a:rPr lang="en-US" altLang="zh-TW"/>
              <a:t>Cloud </a:t>
            </a:r>
            <a:r>
              <a:rPr lang="zh-TW" altLang="en-US"/>
              <a:t>架構</a:t>
            </a:r>
          </a:p>
        </p:txBody>
      </p:sp>
      <p:sp>
        <p:nvSpPr>
          <p:cNvPr id="67" name="內容版面配置區 2">
            <a:extLst>
              <a:ext uri="{FF2B5EF4-FFF2-40B4-BE49-F238E27FC236}">
                <a16:creationId xmlns:a16="http://schemas.microsoft.com/office/drawing/2014/main" id="{428B0B1D-BC6D-4564-91D1-B35C8AC02444}"/>
              </a:ext>
            </a:extLst>
          </p:cNvPr>
          <p:cNvSpPr>
            <a:spLocks noGrp="1"/>
          </p:cNvSpPr>
          <p:nvPr>
            <p:ph idx="4294967295"/>
          </p:nvPr>
        </p:nvSpPr>
        <p:spPr>
          <a:xfrm>
            <a:off x="808038" y="1906588"/>
            <a:ext cx="11383962" cy="1057275"/>
          </a:xfrm>
        </p:spPr>
        <p:txBody>
          <a:bodyPr vert="horz" lIns="91440" tIns="45720" rIns="91440" bIns="45720" rtlCol="0" anchor="t">
            <a:noAutofit/>
          </a:bodyPr>
          <a:lstStyle/>
          <a:p>
            <a:pPr marL="0" indent="0">
              <a:buNone/>
            </a:pPr>
            <a:r>
              <a:rPr lang="zh-TW" altLang="en-US" sz="2000">
                <a:solidFill>
                  <a:schemeClr val="accent3">
                    <a:lumMod val="40000"/>
                    <a:lumOff val="60000"/>
                  </a:schemeClr>
                </a:solidFill>
                <a:latin typeface="微軟正黑體"/>
                <a:ea typeface="微軟正黑體"/>
                <a:cs typeface="Arial"/>
              </a:rPr>
              <a:t>即將推出，將於所有</a:t>
            </a:r>
            <a:r>
              <a:rPr lang="en-US" altLang="zh-TW" sz="2000">
                <a:solidFill>
                  <a:schemeClr val="accent3">
                    <a:lumMod val="40000"/>
                    <a:lumOff val="60000"/>
                  </a:schemeClr>
                </a:solidFill>
                <a:latin typeface="微軟正黑體"/>
                <a:ea typeface="微軟正黑體"/>
                <a:cs typeface="Arial"/>
              </a:rPr>
              <a:t> x86 &amp; ARM 64-bits </a:t>
            </a:r>
            <a:r>
              <a:rPr lang="zh-TW" altLang="en-US" sz="2000">
                <a:solidFill>
                  <a:schemeClr val="accent3">
                    <a:lumMod val="40000"/>
                    <a:lumOff val="60000"/>
                  </a:schemeClr>
                </a:solidFill>
                <a:latin typeface="微軟正黑體"/>
                <a:ea typeface="微軟正黑體"/>
                <a:cs typeface="Arial"/>
              </a:rPr>
              <a:t>機種開放建立雲端磁碟區。</a:t>
            </a:r>
            <a:endParaRPr lang="en-US" altLang="zh-TW" sz="2000" b="1">
              <a:solidFill>
                <a:schemeClr val="accent3">
                  <a:lumMod val="40000"/>
                  <a:lumOff val="60000"/>
                </a:schemeClr>
              </a:solidFill>
              <a:latin typeface="微軟正黑體"/>
              <a:ea typeface="微軟正黑體"/>
              <a:cs typeface="Arial"/>
            </a:endParaRPr>
          </a:p>
          <a:p>
            <a:pPr marL="0" indent="0">
              <a:buNone/>
            </a:pPr>
            <a:r>
              <a:rPr lang="en-US" altLang="zh-TW" sz="2000">
                <a:solidFill>
                  <a:schemeClr val="accent3">
                    <a:lumMod val="40000"/>
                    <a:lumOff val="60000"/>
                  </a:schemeClr>
                </a:solidFill>
                <a:latin typeface="微軟正黑體"/>
                <a:ea typeface="微軟正黑體"/>
                <a:cs typeface="Arial"/>
              </a:rPr>
              <a:t>QNAP NAS</a:t>
            </a:r>
            <a:r>
              <a:rPr lang="zh-TW" altLang="en-US" sz="2000">
                <a:solidFill>
                  <a:schemeClr val="accent3">
                    <a:lumMod val="40000"/>
                    <a:lumOff val="60000"/>
                  </a:schemeClr>
                </a:solidFill>
                <a:latin typeface="微軟正黑體"/>
                <a:ea typeface="微軟正黑體"/>
                <a:cs typeface="Arial"/>
              </a:rPr>
              <a:t> 將可被用來做為雲端儲存網關 </a:t>
            </a:r>
            <a:r>
              <a:rPr lang="en-US" altLang="zh-TW" sz="2000">
                <a:solidFill>
                  <a:schemeClr val="accent3">
                    <a:lumMod val="40000"/>
                    <a:lumOff val="60000"/>
                  </a:schemeClr>
                </a:solidFill>
                <a:latin typeface="微軟正黑體"/>
                <a:ea typeface="微軟正黑體"/>
                <a:cs typeface="Arial"/>
              </a:rPr>
              <a:t>(Storage Gateway) </a:t>
            </a:r>
            <a:r>
              <a:rPr lang="zh-TW" altLang="en-US" sz="2000">
                <a:solidFill>
                  <a:schemeClr val="accent3">
                    <a:lumMod val="40000"/>
                    <a:lumOff val="60000"/>
                  </a:schemeClr>
                </a:solidFill>
                <a:latin typeface="微軟正黑體"/>
                <a:ea typeface="微軟正黑體"/>
                <a:cs typeface="Arial"/>
              </a:rPr>
              <a:t>來加速雲端儲存同時連接本地應用。</a:t>
            </a:r>
            <a:endParaRPr lang="en-US" altLang="zh-TW" sz="2000" b="1">
              <a:solidFill>
                <a:schemeClr val="accent3">
                  <a:lumMod val="40000"/>
                  <a:lumOff val="60000"/>
                </a:schemeClr>
              </a:solidFill>
              <a:latin typeface="微軟正黑體"/>
              <a:ea typeface="微軟正黑體"/>
              <a:cs typeface="Arial" panose="020B0604020202020204" pitchFamily="34" charset="0"/>
            </a:endParaRPr>
          </a:p>
        </p:txBody>
      </p:sp>
      <p:pic>
        <p:nvPicPr>
          <p:cNvPr id="8198" name="Picture 6" descr="ãDisk iconãçåçæå°çµæ">
            <a:extLst>
              <a:ext uri="{FF2B5EF4-FFF2-40B4-BE49-F238E27FC236}">
                <a16:creationId xmlns:a16="http://schemas.microsoft.com/office/drawing/2014/main" id="{42C74A14-CE45-45FE-9EC8-20AE2E31A3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4934" y="5023732"/>
            <a:ext cx="782964" cy="68357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descr="ãDisk iconãçåçæå°çµæ">
            <a:extLst>
              <a:ext uri="{FF2B5EF4-FFF2-40B4-BE49-F238E27FC236}">
                <a16:creationId xmlns:a16="http://schemas.microsoft.com/office/drawing/2014/main" id="{3FBD4C15-88E9-4836-94E9-4B576BDF23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2797" y="5025522"/>
            <a:ext cx="782964" cy="683573"/>
          </a:xfrm>
          <a:prstGeom prst="rect">
            <a:avLst/>
          </a:prstGeom>
          <a:noFill/>
          <a:extLst>
            <a:ext uri="{909E8E84-426E-40DD-AFC4-6F175D3DCCD1}">
              <a14:hiddenFill xmlns:a14="http://schemas.microsoft.com/office/drawing/2010/main">
                <a:solidFill>
                  <a:srgbClr val="FFFFFF"/>
                </a:solidFill>
              </a14:hiddenFill>
            </a:ext>
          </a:extLst>
        </p:spPr>
      </p:pic>
      <p:sp>
        <p:nvSpPr>
          <p:cNvPr id="57" name="Google Shape;110;p16">
            <a:extLst>
              <a:ext uri="{FF2B5EF4-FFF2-40B4-BE49-F238E27FC236}">
                <a16:creationId xmlns:a16="http://schemas.microsoft.com/office/drawing/2014/main" id="{CA20BAA7-85DC-4A96-B387-A9CEC4F315A2}"/>
              </a:ext>
            </a:extLst>
          </p:cNvPr>
          <p:cNvSpPr/>
          <p:nvPr/>
        </p:nvSpPr>
        <p:spPr>
          <a:xfrm>
            <a:off x="4172613" y="3983588"/>
            <a:ext cx="3489135" cy="520263"/>
          </a:xfrm>
          <a:prstGeom prst="roundRect">
            <a:avLst>
              <a:gd name="adj" fmla="val 16667"/>
            </a:avLst>
          </a:prstGeom>
          <a:solidFill>
            <a:schemeClr val="accent3">
              <a:lumMod val="75000"/>
            </a:schemeClr>
          </a:solidFill>
          <a:ln>
            <a:noFill/>
          </a:ln>
        </p:spPr>
        <p:style>
          <a:lnRef idx="1">
            <a:schemeClr val="accent4"/>
          </a:lnRef>
          <a:fillRef idx="3">
            <a:schemeClr val="accent4"/>
          </a:fillRef>
          <a:effectRef idx="2">
            <a:schemeClr val="accent4"/>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r>
              <a:rPr lang="zh-TW" altLang="en-US" b="1">
                <a:solidFill>
                  <a:srgbClr val="FFFFFF"/>
                </a:solidFill>
                <a:latin typeface="+mj-lt"/>
                <a:ea typeface="微軟正黑體" panose="020B0604030504040204" pitchFamily="34" charset="-120"/>
              </a:rPr>
              <a:t>儲存池</a:t>
            </a:r>
            <a:endParaRPr lang="en-US" altLang="zh-TW" b="1">
              <a:solidFill>
                <a:srgbClr val="FFFFFF"/>
              </a:solidFill>
              <a:latin typeface="+mj-lt"/>
              <a:ea typeface="微軟正黑體" panose="020B0604030504040204" pitchFamily="34" charset="-120"/>
            </a:endParaRPr>
          </a:p>
        </p:txBody>
      </p:sp>
      <p:pic>
        <p:nvPicPr>
          <p:cNvPr id="8202" name="Picture 10" descr="ãObject icon pngãçåçæå°çµæ">
            <a:extLst>
              <a:ext uri="{FF2B5EF4-FFF2-40B4-BE49-F238E27FC236}">
                <a16:creationId xmlns:a16="http://schemas.microsoft.com/office/drawing/2014/main" id="{D62EAF3E-DE78-4F01-9C9D-AE46498FEF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4248" y="4846422"/>
            <a:ext cx="906967" cy="906965"/>
          </a:xfrm>
          <a:prstGeom prst="rect">
            <a:avLst/>
          </a:prstGeom>
          <a:noFill/>
          <a:extLst>
            <a:ext uri="{909E8E84-426E-40DD-AFC4-6F175D3DCCD1}">
              <a14:hiddenFill xmlns:a14="http://schemas.microsoft.com/office/drawing/2010/main">
                <a:solidFill>
                  <a:srgbClr val="FFFFFF"/>
                </a:solidFill>
              </a14:hiddenFill>
            </a:ext>
          </a:extLst>
        </p:spPr>
      </p:pic>
      <p:sp>
        <p:nvSpPr>
          <p:cNvPr id="75" name="Google Shape;110;p16">
            <a:extLst>
              <a:ext uri="{FF2B5EF4-FFF2-40B4-BE49-F238E27FC236}">
                <a16:creationId xmlns:a16="http://schemas.microsoft.com/office/drawing/2014/main" id="{25C2F92A-4288-4F59-991C-4EED2B4C5500}"/>
              </a:ext>
            </a:extLst>
          </p:cNvPr>
          <p:cNvSpPr/>
          <p:nvPr/>
        </p:nvSpPr>
        <p:spPr>
          <a:xfrm>
            <a:off x="3717387" y="5906946"/>
            <a:ext cx="4551937" cy="412719"/>
          </a:xfrm>
          <a:prstGeom prst="roundRect">
            <a:avLst>
              <a:gd name="adj" fmla="val 16667"/>
            </a:avLst>
          </a:prstGeom>
          <a:solidFill>
            <a:srgbClr val="800080"/>
          </a:solidFill>
          <a:ln>
            <a:headEnd type="none" w="sm" len="sm"/>
            <a:tailEnd type="none" w="sm" len="sm"/>
          </a:ln>
        </p:spPr>
        <p:style>
          <a:lnRef idx="1">
            <a:schemeClr val="dk1"/>
          </a:lnRef>
          <a:fillRef idx="3">
            <a:schemeClr val="dk1"/>
          </a:fillRef>
          <a:effectRef idx="2">
            <a:schemeClr val="dk1"/>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r>
              <a:rPr lang="en-US" altLang="zh-TW" b="1">
                <a:solidFill>
                  <a:srgbClr val="FFFFFF"/>
                </a:solidFill>
                <a:latin typeface="+mj-lt"/>
                <a:ea typeface="微軟正黑體" panose="020B0604030504040204" pitchFamily="34" charset="-120"/>
              </a:rPr>
              <a:t>QNAP</a:t>
            </a:r>
            <a:r>
              <a:rPr lang="zh-TW" altLang="en-US" b="1">
                <a:solidFill>
                  <a:srgbClr val="FFFFFF"/>
                </a:solidFill>
                <a:latin typeface="+mj-lt"/>
                <a:ea typeface="微軟正黑體" panose="020B0604030504040204" pitchFamily="34" charset="-120"/>
              </a:rPr>
              <a:t> </a:t>
            </a:r>
            <a:r>
              <a:rPr lang="en-US" altLang="zh-TW" b="1">
                <a:solidFill>
                  <a:srgbClr val="FFFFFF"/>
                </a:solidFill>
                <a:latin typeface="+mj-lt"/>
                <a:ea typeface="微軟正黑體" panose="020B0604030504040204" pitchFamily="34" charset="-120"/>
              </a:rPr>
              <a:t>NAS</a:t>
            </a:r>
          </a:p>
        </p:txBody>
      </p:sp>
      <p:sp>
        <p:nvSpPr>
          <p:cNvPr id="85" name="文字方塊 84">
            <a:extLst>
              <a:ext uri="{FF2B5EF4-FFF2-40B4-BE49-F238E27FC236}">
                <a16:creationId xmlns:a16="http://schemas.microsoft.com/office/drawing/2014/main" id="{74922F1C-DE8A-48B7-B677-484279E8F0A7}"/>
              </a:ext>
            </a:extLst>
          </p:cNvPr>
          <p:cNvSpPr txBox="1"/>
          <p:nvPr/>
        </p:nvSpPr>
        <p:spPr>
          <a:xfrm>
            <a:off x="5035416" y="2773111"/>
            <a:ext cx="2793576" cy="523220"/>
          </a:xfrm>
          <a:prstGeom prst="rect">
            <a:avLst/>
          </a:prstGeom>
          <a:noFill/>
        </p:spPr>
        <p:txBody>
          <a:bodyPr wrap="square" rtlCol="0">
            <a:spAutoFit/>
          </a:bodyPr>
          <a:lstStyle/>
          <a:p>
            <a:r>
              <a:rPr lang="zh-TW" altLang="en-US" sz="2800">
                <a:solidFill>
                  <a:schemeClr val="accent3">
                    <a:lumMod val="40000"/>
                    <a:lumOff val="60000"/>
                  </a:schemeClr>
                </a:solidFill>
                <a:latin typeface="+mj-lt"/>
                <a:ea typeface="微軟正黑體" panose="020B0604030504040204" pitchFamily="34" charset="-120"/>
              </a:rPr>
              <a:t>儲存網關</a:t>
            </a:r>
            <a:endParaRPr lang="zh-TW" altLang="en-US" sz="2800" b="1">
              <a:solidFill>
                <a:schemeClr val="accent3">
                  <a:lumMod val="40000"/>
                  <a:lumOff val="60000"/>
                </a:schemeClr>
              </a:solidFill>
              <a:latin typeface="+mj-lt"/>
              <a:ea typeface="微軟正黑體" panose="020B0604030504040204" pitchFamily="34" charset="-120"/>
            </a:endParaRPr>
          </a:p>
        </p:txBody>
      </p:sp>
      <p:sp>
        <p:nvSpPr>
          <p:cNvPr id="86" name="文字方塊 85">
            <a:extLst>
              <a:ext uri="{FF2B5EF4-FFF2-40B4-BE49-F238E27FC236}">
                <a16:creationId xmlns:a16="http://schemas.microsoft.com/office/drawing/2014/main" id="{F34F1B4D-56C6-4270-AFC0-9DD3FDEC4B6E}"/>
              </a:ext>
            </a:extLst>
          </p:cNvPr>
          <p:cNvSpPr txBox="1"/>
          <p:nvPr/>
        </p:nvSpPr>
        <p:spPr>
          <a:xfrm>
            <a:off x="8518600" y="5895294"/>
            <a:ext cx="2339102" cy="523220"/>
          </a:xfrm>
          <a:prstGeom prst="rect">
            <a:avLst/>
          </a:prstGeom>
          <a:noFill/>
        </p:spPr>
        <p:txBody>
          <a:bodyPr wrap="none" rtlCol="0">
            <a:spAutoFit/>
          </a:bodyPr>
          <a:lstStyle/>
          <a:p>
            <a:r>
              <a:rPr lang="zh-TW" altLang="en-US" sz="2800">
                <a:solidFill>
                  <a:schemeClr val="accent3">
                    <a:lumMod val="40000"/>
                    <a:lumOff val="60000"/>
                  </a:schemeClr>
                </a:solidFill>
                <a:latin typeface="+mj-lt"/>
                <a:ea typeface="微軟正黑體" panose="020B0604030504040204" pitchFamily="34" charset="-120"/>
              </a:rPr>
              <a:t>雲端儲存空間</a:t>
            </a:r>
          </a:p>
        </p:txBody>
      </p:sp>
      <p:sp>
        <p:nvSpPr>
          <p:cNvPr id="30" name="Google Shape;114;p16">
            <a:extLst>
              <a:ext uri="{FF2B5EF4-FFF2-40B4-BE49-F238E27FC236}">
                <a16:creationId xmlns:a16="http://schemas.microsoft.com/office/drawing/2014/main" id="{9CDB0FB1-3F8D-4051-A751-19010DF89863}"/>
              </a:ext>
            </a:extLst>
          </p:cNvPr>
          <p:cNvSpPr/>
          <p:nvPr/>
        </p:nvSpPr>
        <p:spPr>
          <a:xfrm>
            <a:off x="8089168" y="3094126"/>
            <a:ext cx="3200562" cy="1164777"/>
          </a:xfrm>
          <a:prstGeom prst="roundRect">
            <a:avLst>
              <a:gd name="adj" fmla="val 16667"/>
            </a:avLst>
          </a:prstGeom>
          <a:solidFill>
            <a:srgbClr val="009999"/>
          </a:solidFill>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spcFirstLastPara="1" wrap="square" lIns="91425" tIns="91425" rIns="91425" bIns="91425" anchor="ctr" anchorCtr="0">
            <a:noAutofit/>
          </a:bodyPr>
          <a:lstStyle/>
          <a:p>
            <a:pPr lvl="0" algn="ctr"/>
            <a:endParaRPr lang="zh-TW" altLang="en-US" b="1">
              <a:solidFill>
                <a:schemeClr val="bg1"/>
              </a:solidFill>
              <a:latin typeface="+mj-lt"/>
              <a:ea typeface="微軟正黑體" panose="020B0604030504040204" pitchFamily="34" charset="-120"/>
            </a:endParaRPr>
          </a:p>
        </p:txBody>
      </p:sp>
      <p:sp>
        <p:nvSpPr>
          <p:cNvPr id="33" name="Google Shape;110;p16">
            <a:extLst>
              <a:ext uri="{FF2B5EF4-FFF2-40B4-BE49-F238E27FC236}">
                <a16:creationId xmlns:a16="http://schemas.microsoft.com/office/drawing/2014/main" id="{EC4E533A-BA40-45D3-9E7C-1E6DC6F98AFB}"/>
              </a:ext>
            </a:extLst>
          </p:cNvPr>
          <p:cNvSpPr/>
          <p:nvPr/>
        </p:nvSpPr>
        <p:spPr>
          <a:xfrm>
            <a:off x="4176037" y="3297220"/>
            <a:ext cx="3485711" cy="582782"/>
          </a:xfrm>
          <a:prstGeom prst="roundRect">
            <a:avLst>
              <a:gd name="adj" fmla="val 16667"/>
            </a:avLst>
          </a:prstGeom>
          <a:solidFill>
            <a:srgbClr val="FF00FF"/>
          </a:solidFill>
          <a:ln>
            <a:noFill/>
            <a:headEnd type="none" w="sm" len="sm"/>
            <a:tailEnd type="none" w="sm" len="sm"/>
          </a:ln>
        </p:spPr>
        <p:style>
          <a:lnRef idx="1">
            <a:schemeClr val="accent1"/>
          </a:lnRef>
          <a:fillRef idx="3">
            <a:schemeClr val="accent1"/>
          </a:fillRef>
          <a:effectRef idx="2">
            <a:schemeClr val="accent1"/>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r>
              <a:rPr lang="zh-TW" altLang="en-US" b="1">
                <a:solidFill>
                  <a:schemeClr val="tx1"/>
                </a:solidFill>
                <a:latin typeface="+mj-lt"/>
                <a:ea typeface="微軟正黑體" panose="020B0604030504040204" pitchFamily="34" charset="-120"/>
              </a:rPr>
              <a:t>快取空間</a:t>
            </a:r>
            <a:endParaRPr lang="en-US" altLang="zh-TW" b="1">
              <a:solidFill>
                <a:schemeClr val="tx1"/>
              </a:solidFill>
              <a:latin typeface="+mj-lt"/>
              <a:ea typeface="微軟正黑體" panose="020B0604030504040204" pitchFamily="34" charset="-120"/>
            </a:endParaRPr>
          </a:p>
        </p:txBody>
      </p:sp>
      <p:sp>
        <p:nvSpPr>
          <p:cNvPr id="43" name="Google Shape;110;p16">
            <a:extLst>
              <a:ext uri="{FF2B5EF4-FFF2-40B4-BE49-F238E27FC236}">
                <a16:creationId xmlns:a16="http://schemas.microsoft.com/office/drawing/2014/main" id="{AE10D94B-A008-40C3-993E-78321C327DAB}"/>
              </a:ext>
            </a:extLst>
          </p:cNvPr>
          <p:cNvSpPr/>
          <p:nvPr/>
        </p:nvSpPr>
        <p:spPr>
          <a:xfrm>
            <a:off x="1101818" y="3056691"/>
            <a:ext cx="2525665" cy="1103307"/>
          </a:xfrm>
          <a:prstGeom prst="roundRect">
            <a:avLst>
              <a:gd name="adj" fmla="val 16667"/>
            </a:avLst>
          </a:prstGeom>
          <a:solidFill>
            <a:srgbClr val="800080"/>
          </a:solidFill>
          <a:ln>
            <a:noFill/>
            <a:headEnd type="none" w="sm" len="sm"/>
            <a:tailEnd type="none" w="sm" len="sm"/>
          </a:ln>
        </p:spPr>
        <p:style>
          <a:lnRef idx="1">
            <a:schemeClr val="accent2"/>
          </a:lnRef>
          <a:fillRef idx="3">
            <a:schemeClr val="accent2"/>
          </a:fillRef>
          <a:effectRef idx="2">
            <a:schemeClr val="accent2"/>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r>
              <a:rPr lang="zh-TW" altLang="en-US" b="1">
                <a:solidFill>
                  <a:schemeClr val="bg1"/>
                </a:solidFill>
                <a:latin typeface="+mj-lt"/>
                <a:ea typeface="微軟正黑體" panose="020B0604030504040204" pitchFamily="34" charset="-120"/>
              </a:rPr>
              <a:t>本地應用程式</a:t>
            </a:r>
            <a:endParaRPr lang="en-US" altLang="zh-TW" b="1">
              <a:solidFill>
                <a:schemeClr val="bg1"/>
              </a:solidFill>
              <a:latin typeface="+mj-lt"/>
              <a:ea typeface="微軟正黑體" panose="020B0604030504040204" pitchFamily="34" charset="-120"/>
            </a:endParaRPr>
          </a:p>
        </p:txBody>
      </p:sp>
      <p:pic>
        <p:nvPicPr>
          <p:cNvPr id="25" name="Picture 6" descr="ãDisk iconãçåçæå°çµæ">
            <a:extLst>
              <a:ext uri="{FF2B5EF4-FFF2-40B4-BE49-F238E27FC236}">
                <a16:creationId xmlns:a16="http://schemas.microsoft.com/office/drawing/2014/main" id="{7B0A0083-BA50-4E97-87F5-D3B1201E19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7181" y="5023731"/>
            <a:ext cx="782964" cy="68357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ãObject icon pngãçåçæå°çµæ">
            <a:extLst>
              <a:ext uri="{FF2B5EF4-FFF2-40B4-BE49-F238E27FC236}">
                <a16:creationId xmlns:a16="http://schemas.microsoft.com/office/drawing/2014/main" id="{91008490-E24A-4A2B-AD3A-C1510214AF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02760" y="4891432"/>
            <a:ext cx="906967" cy="90696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ãObject icon pngãçåçæå°çµæ">
            <a:extLst>
              <a:ext uri="{FF2B5EF4-FFF2-40B4-BE49-F238E27FC236}">
                <a16:creationId xmlns:a16="http://schemas.microsoft.com/office/drawing/2014/main" id="{22B2CD94-8370-45E2-9A43-9B4DA450BE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16105" y="4850018"/>
            <a:ext cx="906967" cy="90696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ãStorage pngãçåçæå°çµæ">
            <a:extLst>
              <a:ext uri="{FF2B5EF4-FFF2-40B4-BE49-F238E27FC236}">
                <a16:creationId xmlns:a16="http://schemas.microsoft.com/office/drawing/2014/main" id="{98161CFD-7380-4758-863F-F232C6CEBF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0933" y="3104766"/>
            <a:ext cx="1192763" cy="119276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ãDisk iconãçåçæå°çµæ">
            <a:extLst>
              <a:ext uri="{FF2B5EF4-FFF2-40B4-BE49-F238E27FC236}">
                <a16:creationId xmlns:a16="http://schemas.microsoft.com/office/drawing/2014/main" id="{1879E105-CF2A-4EC1-A353-914096F851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6582" y="5027533"/>
            <a:ext cx="782964" cy="683573"/>
          </a:xfrm>
          <a:prstGeom prst="rect">
            <a:avLst/>
          </a:prstGeom>
          <a:noFill/>
          <a:extLst>
            <a:ext uri="{909E8E84-426E-40DD-AFC4-6F175D3DCCD1}">
              <a14:hiddenFill xmlns:a14="http://schemas.microsoft.com/office/drawing/2010/main">
                <a:solidFill>
                  <a:srgbClr val="FFFFFF"/>
                </a:solidFill>
              </a14:hiddenFill>
            </a:ext>
          </a:extLst>
        </p:spPr>
      </p:pic>
      <p:sp>
        <p:nvSpPr>
          <p:cNvPr id="29" name="文字方塊 28">
            <a:extLst>
              <a:ext uri="{FF2B5EF4-FFF2-40B4-BE49-F238E27FC236}">
                <a16:creationId xmlns:a16="http://schemas.microsoft.com/office/drawing/2014/main" id="{478020AB-047D-49F0-9DC4-A7EE542D92A3}"/>
              </a:ext>
            </a:extLst>
          </p:cNvPr>
          <p:cNvSpPr txBox="1"/>
          <p:nvPr/>
        </p:nvSpPr>
        <p:spPr>
          <a:xfrm>
            <a:off x="1244685" y="4279420"/>
            <a:ext cx="1980029" cy="523220"/>
          </a:xfrm>
          <a:prstGeom prst="rect">
            <a:avLst/>
          </a:prstGeom>
          <a:noFill/>
        </p:spPr>
        <p:txBody>
          <a:bodyPr wrap="none" rtlCol="0">
            <a:spAutoFit/>
          </a:bodyPr>
          <a:lstStyle/>
          <a:p>
            <a:r>
              <a:rPr lang="zh-TW" altLang="en-US" sz="2800">
                <a:solidFill>
                  <a:srgbClr val="FF33CC"/>
                </a:solidFill>
                <a:latin typeface="+mj-lt"/>
                <a:ea typeface="微軟正黑體" panose="020B0604030504040204" pitchFamily="34" charset="-120"/>
              </a:rPr>
              <a:t>本地用戶端</a:t>
            </a:r>
          </a:p>
        </p:txBody>
      </p:sp>
      <p:cxnSp>
        <p:nvCxnSpPr>
          <p:cNvPr id="4" name="直線接點 3">
            <a:extLst>
              <a:ext uri="{FF2B5EF4-FFF2-40B4-BE49-F238E27FC236}">
                <a16:creationId xmlns:a16="http://schemas.microsoft.com/office/drawing/2014/main" id="{6D101D20-A409-4E0D-B37F-CFA684DA16A6}"/>
              </a:ext>
            </a:extLst>
          </p:cNvPr>
          <p:cNvCxnSpPr>
            <a:cxnSpLocks/>
          </p:cNvCxnSpPr>
          <p:nvPr/>
        </p:nvCxnSpPr>
        <p:spPr>
          <a:xfrm>
            <a:off x="3626233" y="3273743"/>
            <a:ext cx="4505418" cy="0"/>
          </a:xfrm>
          <a:prstGeom prst="line">
            <a:avLst/>
          </a:prstGeom>
          <a:ln w="38100">
            <a:solidFill>
              <a:srgbClr val="FF66FF"/>
            </a:solidFill>
            <a:prstDash val="sysDash"/>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72A33A67-5E04-49F4-BAF4-7EA03683AD65}"/>
              </a:ext>
            </a:extLst>
          </p:cNvPr>
          <p:cNvCxnSpPr>
            <a:cxnSpLocks/>
          </p:cNvCxnSpPr>
          <p:nvPr/>
        </p:nvCxnSpPr>
        <p:spPr>
          <a:xfrm flipV="1">
            <a:off x="3631066" y="3863985"/>
            <a:ext cx="4521073" cy="8984"/>
          </a:xfrm>
          <a:prstGeom prst="line">
            <a:avLst/>
          </a:prstGeom>
          <a:ln w="38100">
            <a:solidFill>
              <a:srgbClr val="FF66FF"/>
            </a:solidFill>
            <a:prstDash val="sysDash"/>
          </a:ln>
        </p:spPr>
        <p:style>
          <a:lnRef idx="1">
            <a:schemeClr val="accent1"/>
          </a:lnRef>
          <a:fillRef idx="0">
            <a:schemeClr val="accent1"/>
          </a:fillRef>
          <a:effectRef idx="0">
            <a:schemeClr val="accent1"/>
          </a:effectRef>
          <a:fontRef idx="minor">
            <a:schemeClr val="tx1"/>
          </a:fontRef>
        </p:style>
      </p:cxnSp>
      <p:sp>
        <p:nvSpPr>
          <p:cNvPr id="3" name="矩形 5">
            <a:extLst>
              <a:ext uri="{FF2B5EF4-FFF2-40B4-BE49-F238E27FC236}">
                <a16:creationId xmlns:a16="http://schemas.microsoft.com/office/drawing/2014/main" id="{3FCB6070-AEFC-483E-A7F1-B197194FAFFE}"/>
              </a:ext>
            </a:extLst>
          </p:cNvPr>
          <p:cNvSpPr/>
          <p:nvPr/>
        </p:nvSpPr>
        <p:spPr>
          <a:xfrm>
            <a:off x="4797340" y="6350571"/>
            <a:ext cx="4721447" cy="276999"/>
          </a:xfrm>
          <a:prstGeom prst="rect">
            <a:avLst/>
          </a:prstGeom>
        </p:spPr>
        <p:txBody>
          <a:bodyPr wrap="square" anchor="t">
            <a:spAutoFit/>
          </a:bodyPr>
          <a:lstStyle/>
          <a:p>
            <a:r>
              <a:rPr lang="en-US" altLang="zh-TW" sz="1200">
                <a:latin typeface="微軟正黑體" panose="020B0604030504040204" pitchFamily="34" charset="-120"/>
                <a:ea typeface="微軟正黑體" panose="020B0604030504040204" pitchFamily="34" charset="-120"/>
              </a:rPr>
              <a:t>QTS 4.4.1</a:t>
            </a:r>
            <a:r>
              <a:rPr lang="zh-TW" altLang="en-US" sz="1200">
                <a:latin typeface="微軟正黑體" panose="020B0604030504040204" pitchFamily="34" charset="-120"/>
                <a:ea typeface="微軟正黑體" panose="020B0604030504040204" pitchFamily="34" charset="-120"/>
              </a:rPr>
              <a:t> 將優先提供雲端磁碟區。</a:t>
            </a:r>
          </a:p>
        </p:txBody>
      </p:sp>
      <p:sp>
        <p:nvSpPr>
          <p:cNvPr id="6" name="Arrow: Left-Right 5">
            <a:extLst>
              <a:ext uri="{FF2B5EF4-FFF2-40B4-BE49-F238E27FC236}">
                <a16:creationId xmlns:a16="http://schemas.microsoft.com/office/drawing/2014/main" id="{3BD6A7DA-7285-430D-886B-961202247F5D}"/>
              </a:ext>
            </a:extLst>
          </p:cNvPr>
          <p:cNvSpPr/>
          <p:nvPr/>
        </p:nvSpPr>
        <p:spPr>
          <a:xfrm>
            <a:off x="3626233" y="3422411"/>
            <a:ext cx="1100196" cy="310698"/>
          </a:xfrm>
          <a:prstGeom prst="leftRightArrow">
            <a:avLst/>
          </a:prstGeom>
          <a:solidFill>
            <a:srgbClr val="07D9B2"/>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latin typeface="+mj-lt"/>
            </a:endParaRPr>
          </a:p>
        </p:txBody>
      </p:sp>
      <p:sp>
        <p:nvSpPr>
          <p:cNvPr id="34" name="Arrow: Left-Right 33">
            <a:extLst>
              <a:ext uri="{FF2B5EF4-FFF2-40B4-BE49-F238E27FC236}">
                <a16:creationId xmlns:a16="http://schemas.microsoft.com/office/drawing/2014/main" id="{79CE0BD0-0A58-4426-8024-423D6BB425F1}"/>
              </a:ext>
            </a:extLst>
          </p:cNvPr>
          <p:cNvSpPr/>
          <p:nvPr/>
        </p:nvSpPr>
        <p:spPr>
          <a:xfrm>
            <a:off x="6972407" y="3397562"/>
            <a:ext cx="1116761" cy="335546"/>
          </a:xfrm>
          <a:prstGeom prst="leftRightArrow">
            <a:avLst/>
          </a:prstGeom>
          <a:solidFill>
            <a:srgbClr val="07D9B2"/>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latin typeface="+mj-lt"/>
            </a:endParaRPr>
          </a:p>
        </p:txBody>
      </p:sp>
      <p:pic>
        <p:nvPicPr>
          <p:cNvPr id="21" name="Picture 6" descr="ãQNAP TS-932Xãçåçæå°çµæ">
            <a:extLst>
              <a:ext uri="{FF2B5EF4-FFF2-40B4-BE49-F238E27FC236}">
                <a16:creationId xmlns:a16="http://schemas.microsoft.com/office/drawing/2014/main" id="{246E09BD-90BF-42C2-94A5-35C8539447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5495" y="5383905"/>
            <a:ext cx="1693181" cy="1058238"/>
          </a:xfrm>
          <a:prstGeom prst="rect">
            <a:avLst/>
          </a:prstGeom>
          <a:noFill/>
          <a:extLst>
            <a:ext uri="{909E8E84-426E-40DD-AFC4-6F175D3DCCD1}">
              <a14:hiddenFill xmlns:a14="http://schemas.microsoft.com/office/drawing/2010/main">
                <a:solidFill>
                  <a:srgbClr val="FFFFFF"/>
                </a:solidFill>
              </a14:hiddenFill>
            </a:ext>
          </a:extLst>
        </p:spPr>
      </p:pic>
      <p:pic>
        <p:nvPicPr>
          <p:cNvPr id="11" name="圖片 10">
            <a:extLst>
              <a:ext uri="{FF2B5EF4-FFF2-40B4-BE49-F238E27FC236}">
                <a16:creationId xmlns:a16="http://schemas.microsoft.com/office/drawing/2014/main" id="{8F37DDFB-0C87-4A7A-BB09-DBF11E75E782}"/>
              </a:ext>
            </a:extLst>
          </p:cNvPr>
          <p:cNvPicPr>
            <a:picLocks noChangeAspect="1"/>
          </p:cNvPicPr>
          <p:nvPr/>
        </p:nvPicPr>
        <p:blipFill>
          <a:blip r:embed="rId7"/>
          <a:stretch>
            <a:fillRect/>
          </a:stretch>
        </p:blipFill>
        <p:spPr>
          <a:xfrm>
            <a:off x="683728" y="3232610"/>
            <a:ext cx="880184" cy="880184"/>
          </a:xfrm>
          <a:prstGeom prst="rect">
            <a:avLst/>
          </a:prstGeom>
        </p:spPr>
      </p:pic>
      <p:sp>
        <p:nvSpPr>
          <p:cNvPr id="5" name="矩形 4">
            <a:extLst>
              <a:ext uri="{FF2B5EF4-FFF2-40B4-BE49-F238E27FC236}">
                <a16:creationId xmlns:a16="http://schemas.microsoft.com/office/drawing/2014/main" id="{45181F17-5411-47E0-95D1-D1A5B955C4CA}"/>
              </a:ext>
            </a:extLst>
          </p:cNvPr>
          <p:cNvSpPr/>
          <p:nvPr/>
        </p:nvSpPr>
        <p:spPr>
          <a:xfrm>
            <a:off x="8712169" y="3525071"/>
            <a:ext cx="1762021" cy="369332"/>
          </a:xfrm>
          <a:prstGeom prst="rect">
            <a:avLst/>
          </a:prstGeom>
        </p:spPr>
        <p:txBody>
          <a:bodyPr wrap="none">
            <a:spAutoFit/>
          </a:bodyPr>
          <a:lstStyle/>
          <a:p>
            <a:pPr lvl="0" algn="ctr"/>
            <a:r>
              <a:rPr lang="zh-TW" altLang="en-US" b="1">
                <a:solidFill>
                  <a:schemeClr val="bg1"/>
                </a:solidFill>
                <a:ea typeface="微軟正黑體" panose="020B0604030504040204" pitchFamily="34" charset="-120"/>
              </a:rPr>
              <a:t>雲端磁碟區        </a:t>
            </a:r>
          </a:p>
        </p:txBody>
      </p:sp>
    </p:spTree>
    <p:extLst>
      <p:ext uri="{BB962C8B-B14F-4D97-AF65-F5344CB8AC3E}">
        <p14:creationId xmlns:p14="http://schemas.microsoft.com/office/powerpoint/2010/main" val="12402314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圓角 42">
            <a:extLst>
              <a:ext uri="{FF2B5EF4-FFF2-40B4-BE49-F238E27FC236}">
                <a16:creationId xmlns:a16="http://schemas.microsoft.com/office/drawing/2014/main" id="{A983D0FB-6B8A-4844-BDE0-955599CF3FA5}"/>
              </a:ext>
            </a:extLst>
          </p:cNvPr>
          <p:cNvSpPr/>
          <p:nvPr/>
        </p:nvSpPr>
        <p:spPr>
          <a:xfrm rot="16200000" flipH="1">
            <a:off x="9028732" y="3427090"/>
            <a:ext cx="3717721" cy="1416879"/>
          </a:xfrm>
          <a:prstGeom prst="roundRect">
            <a:avLst>
              <a:gd name="adj" fmla="val 8146"/>
            </a:avLst>
          </a:prstGeom>
          <a:solidFill>
            <a:srgbClr val="F2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D045F"/>
              </a:solidFill>
              <a:latin typeface="Arial" panose="020B0604020202020204" pitchFamily="34" charset="0"/>
              <a:cs typeface="Arial" panose="020B0604020202020204" pitchFamily="34" charset="0"/>
            </a:endParaRPr>
          </a:p>
        </p:txBody>
      </p:sp>
      <p:sp>
        <p:nvSpPr>
          <p:cNvPr id="4" name="標題 3">
            <a:extLst>
              <a:ext uri="{FF2B5EF4-FFF2-40B4-BE49-F238E27FC236}">
                <a16:creationId xmlns:a16="http://schemas.microsoft.com/office/drawing/2014/main" id="{5720AA81-3204-4F65-A0EF-D9B0C9F02855}"/>
              </a:ext>
            </a:extLst>
          </p:cNvPr>
          <p:cNvSpPr>
            <a:spLocks noGrp="1"/>
          </p:cNvSpPr>
          <p:nvPr>
            <p:ph type="title"/>
          </p:nvPr>
        </p:nvSpPr>
        <p:spPr>
          <a:xfrm>
            <a:off x="464608" y="365125"/>
            <a:ext cx="10515600" cy="1325563"/>
          </a:xfrm>
        </p:spPr>
        <p:txBody>
          <a:bodyPr/>
          <a:lstStyle/>
          <a:p>
            <a:r>
              <a:rPr lang="zh-TW" altLang="en-US">
                <a:cs typeface="Arial"/>
              </a:rPr>
              <a:t>十個物件儲存供應商，一個使用介面</a:t>
            </a:r>
            <a:endParaRPr lang="zh-TW" altLang="en-US"/>
          </a:p>
        </p:txBody>
      </p:sp>
      <p:sp>
        <p:nvSpPr>
          <p:cNvPr id="34" name="內容版面配置區 2">
            <a:extLst>
              <a:ext uri="{FF2B5EF4-FFF2-40B4-BE49-F238E27FC236}">
                <a16:creationId xmlns:a16="http://schemas.microsoft.com/office/drawing/2014/main" id="{9A7F3028-0B04-4D6C-BDA5-3703CCAA5E84}"/>
              </a:ext>
            </a:extLst>
          </p:cNvPr>
          <p:cNvSpPr>
            <a:spLocks noGrp="1"/>
          </p:cNvSpPr>
          <p:nvPr>
            <p:ph idx="4294967295"/>
          </p:nvPr>
        </p:nvSpPr>
        <p:spPr>
          <a:xfrm>
            <a:off x="570209" y="1856866"/>
            <a:ext cx="3959469" cy="4575419"/>
          </a:xfrm>
        </p:spPr>
        <p:txBody>
          <a:bodyPr vert="horz" lIns="91440" tIns="45720" rIns="91440" bIns="45720" rtlCol="0" anchor="t">
            <a:normAutofit/>
          </a:bodyPr>
          <a:lstStyle/>
          <a:p>
            <a:pPr marL="456565" indent="-456565">
              <a:spcBef>
                <a:spcPts val="1800"/>
              </a:spcBef>
            </a:pPr>
            <a:endParaRPr lang="en-US" altLang="zh-TW" sz="2200">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268288" indent="-268288">
              <a:spcBef>
                <a:spcPts val="1800"/>
              </a:spcBef>
            </a:pPr>
            <a:r>
              <a:rPr lang="zh-TW" altLang="en-US" sz="2000">
                <a:solidFill>
                  <a:schemeClr val="accent3">
                    <a:lumMod val="40000"/>
                    <a:lumOff val="60000"/>
                  </a:schemeClr>
                </a:solidFill>
                <a:latin typeface="微軟正黑體"/>
                <a:ea typeface="微軟正黑體"/>
                <a:cs typeface="Arial"/>
              </a:rPr>
              <a:t>如同本地空間般使用雲端空間並支援所有本地傳輸協定與應用程式</a:t>
            </a:r>
            <a:endParaRPr lang="en-US" altLang="zh-TW" sz="2000">
              <a:solidFill>
                <a:schemeClr val="accent3">
                  <a:lumMod val="40000"/>
                  <a:lumOff val="60000"/>
                </a:schemeClr>
              </a:solidFill>
              <a:latin typeface="微軟正黑體"/>
              <a:ea typeface="微軟正黑體"/>
              <a:cs typeface="Arial"/>
            </a:endParaRPr>
          </a:p>
          <a:p>
            <a:pPr marL="268288" indent="-268288">
              <a:spcBef>
                <a:spcPts val="1800"/>
              </a:spcBef>
            </a:pPr>
            <a:r>
              <a:rPr lang="en-US" altLang="zh-TW" sz="2000" err="1">
                <a:solidFill>
                  <a:schemeClr val="accent3">
                    <a:lumMod val="40000"/>
                    <a:lumOff val="60000"/>
                  </a:schemeClr>
                </a:solidFill>
                <a:latin typeface="微軟正黑體"/>
                <a:ea typeface="微軟正黑體"/>
                <a:cs typeface="Arial"/>
              </a:rPr>
              <a:t>協定：SMB</a:t>
            </a:r>
            <a:r>
              <a:rPr lang="en-US" altLang="zh-TW" sz="2000">
                <a:solidFill>
                  <a:schemeClr val="accent3">
                    <a:lumMod val="40000"/>
                    <a:lumOff val="60000"/>
                  </a:schemeClr>
                </a:solidFill>
                <a:latin typeface="微軟正黑體"/>
                <a:ea typeface="微軟正黑體"/>
                <a:cs typeface="Arial"/>
              </a:rPr>
              <a:t>, NFS, AFP, FTP, RTRR</a:t>
            </a:r>
            <a:r>
              <a:rPr lang="zh-TW" altLang="en-US" sz="2000">
                <a:solidFill>
                  <a:schemeClr val="accent3">
                    <a:lumMod val="40000"/>
                    <a:lumOff val="60000"/>
                  </a:schemeClr>
                </a:solidFill>
                <a:latin typeface="微軟正黑體"/>
                <a:ea typeface="微軟正黑體"/>
                <a:cs typeface="Arial"/>
              </a:rPr>
              <a:t> 等</a:t>
            </a:r>
            <a:endParaRPr lang="en-US" altLang="zh-TW" sz="2000">
              <a:solidFill>
                <a:schemeClr val="accent3">
                  <a:lumMod val="40000"/>
                  <a:lumOff val="60000"/>
                </a:schemeClr>
              </a:solidFill>
              <a:latin typeface="微軟正黑體"/>
              <a:ea typeface="微軟正黑體"/>
              <a:cs typeface="Arial"/>
            </a:endParaRPr>
          </a:p>
          <a:p>
            <a:pPr marL="268288" indent="-268288">
              <a:spcBef>
                <a:spcPts val="1800"/>
              </a:spcBef>
            </a:pPr>
            <a:r>
              <a:rPr lang="zh-TW" altLang="en-US" sz="2000">
                <a:solidFill>
                  <a:schemeClr val="accent3">
                    <a:lumMod val="40000"/>
                    <a:lumOff val="60000"/>
                  </a:schemeClr>
                </a:solidFill>
                <a:latin typeface="微軟正黑體"/>
                <a:ea typeface="微軟正黑體"/>
                <a:cs typeface="Arial"/>
              </a:rPr>
              <a:t>應用：虛擬機工作站, Container 工作站, QVR Pro 等</a:t>
            </a:r>
          </a:p>
          <a:p>
            <a:pPr marL="268288" indent="-268288">
              <a:spcBef>
                <a:spcPts val="1800"/>
              </a:spcBef>
            </a:pPr>
            <a:r>
              <a:rPr lang="zh-TW" altLang="en-US" sz="2000">
                <a:solidFill>
                  <a:schemeClr val="accent3">
                    <a:lumMod val="40000"/>
                    <a:lumOff val="60000"/>
                  </a:schemeClr>
                </a:solidFill>
                <a:latin typeface="微軟正黑體" panose="020B0604030504040204" pitchFamily="34" charset="-120"/>
                <a:ea typeface="微軟正黑體" panose="020B0604030504040204" pitchFamily="34" charset="-120"/>
                <a:cs typeface="Arial"/>
              </a:rPr>
              <a:t>使用 </a:t>
            </a:r>
            <a:r>
              <a:rPr lang="en-US" altLang="zh-TW" sz="2000">
                <a:solidFill>
                  <a:schemeClr val="accent3">
                    <a:lumMod val="40000"/>
                    <a:lumOff val="60000"/>
                  </a:schemeClr>
                </a:solidFill>
                <a:latin typeface="微軟正黑體" panose="020B0604030504040204" pitchFamily="34" charset="-120"/>
                <a:ea typeface="微軟正黑體" panose="020B0604030504040204" pitchFamily="34" charset="-120"/>
                <a:cs typeface="Arial"/>
              </a:rPr>
              <a:t>QTS</a:t>
            </a:r>
            <a:r>
              <a:rPr lang="zh-TW" altLang="en-US" sz="2000">
                <a:solidFill>
                  <a:schemeClr val="accent3">
                    <a:lumMod val="40000"/>
                    <a:lumOff val="60000"/>
                  </a:schemeClr>
                </a:solidFill>
                <a:latin typeface="微軟正黑體" panose="020B0604030504040204" pitchFamily="34" charset="-120"/>
                <a:ea typeface="微軟正黑體" panose="020B0604030504040204" pitchFamily="34" charset="-120"/>
                <a:cs typeface="Arial"/>
              </a:rPr>
              <a:t> 專業介面管理雲端磁碟區和快取空間</a:t>
            </a:r>
            <a:endParaRPr lang="en-US" altLang="zh-TW" sz="2000">
              <a:solidFill>
                <a:schemeClr val="accent3">
                  <a:lumMod val="40000"/>
                  <a:lumOff val="60000"/>
                </a:schemeClr>
              </a:solidFill>
              <a:latin typeface="微軟正黑體" panose="020B0604030504040204" pitchFamily="34" charset="-120"/>
              <a:ea typeface="微軟正黑體" panose="020B0604030504040204" pitchFamily="34" charset="-120"/>
              <a:cs typeface="Arial"/>
            </a:endParaRPr>
          </a:p>
        </p:txBody>
      </p:sp>
      <p:sp>
        <p:nvSpPr>
          <p:cNvPr id="6" name="矩形 5">
            <a:extLst>
              <a:ext uri="{FF2B5EF4-FFF2-40B4-BE49-F238E27FC236}">
                <a16:creationId xmlns:a16="http://schemas.microsoft.com/office/drawing/2014/main" id="{F5CCB827-1687-4CB1-9D82-5A1924A4DFA5}"/>
              </a:ext>
            </a:extLst>
          </p:cNvPr>
          <p:cNvSpPr/>
          <p:nvPr/>
        </p:nvSpPr>
        <p:spPr>
          <a:xfrm>
            <a:off x="569160" y="6148370"/>
            <a:ext cx="10730032" cy="276999"/>
          </a:xfrm>
          <a:prstGeom prst="rect">
            <a:avLst/>
          </a:prstGeom>
        </p:spPr>
        <p:txBody>
          <a:bodyPr wrap="square">
            <a:spAutoFit/>
          </a:bodyPr>
          <a:lstStyle/>
          <a:p>
            <a:r>
              <a:rPr lang="zh-TW" altLang="en-US" sz="1200">
                <a:solidFill>
                  <a:schemeClr val="accent3">
                    <a:lumMod val="60000"/>
                    <a:lumOff val="40000"/>
                  </a:schemeClr>
                </a:solidFill>
                <a:latin typeface="+mj-lt"/>
              </a:rPr>
              <a:t>https://docs.aws.amazon.com/zh_tw/storagegateway/latest/userguide/StorageGatewayConcepts.html</a:t>
            </a:r>
          </a:p>
        </p:txBody>
      </p:sp>
      <p:cxnSp>
        <p:nvCxnSpPr>
          <p:cNvPr id="48" name="直線接點 47">
            <a:extLst>
              <a:ext uri="{FF2B5EF4-FFF2-40B4-BE49-F238E27FC236}">
                <a16:creationId xmlns:a16="http://schemas.microsoft.com/office/drawing/2014/main" id="{C937733A-63D0-42A0-8053-3599139D5C0B}"/>
              </a:ext>
            </a:extLst>
          </p:cNvPr>
          <p:cNvCxnSpPr>
            <a:cxnSpLocks/>
          </p:cNvCxnSpPr>
          <p:nvPr/>
        </p:nvCxnSpPr>
        <p:spPr>
          <a:xfrm>
            <a:off x="5396954" y="3120766"/>
            <a:ext cx="991570" cy="0"/>
          </a:xfrm>
          <a:prstGeom prst="line">
            <a:avLst/>
          </a:prstGeom>
          <a:ln w="38100">
            <a:solidFill>
              <a:srgbClr val="FF2E8C"/>
            </a:solidFill>
          </a:ln>
        </p:spPr>
        <p:style>
          <a:lnRef idx="1">
            <a:schemeClr val="accent1"/>
          </a:lnRef>
          <a:fillRef idx="0">
            <a:schemeClr val="accent1"/>
          </a:fillRef>
          <a:effectRef idx="0">
            <a:schemeClr val="accent1"/>
          </a:effectRef>
          <a:fontRef idx="minor">
            <a:schemeClr val="tx1"/>
          </a:fontRef>
        </p:style>
      </p:cxnSp>
      <p:cxnSp>
        <p:nvCxnSpPr>
          <p:cNvPr id="51" name="直線接點 50">
            <a:extLst>
              <a:ext uri="{FF2B5EF4-FFF2-40B4-BE49-F238E27FC236}">
                <a16:creationId xmlns:a16="http://schemas.microsoft.com/office/drawing/2014/main" id="{FB558B9B-E47D-493C-8BBF-1507905611C9}"/>
              </a:ext>
            </a:extLst>
          </p:cNvPr>
          <p:cNvCxnSpPr>
            <a:cxnSpLocks/>
          </p:cNvCxnSpPr>
          <p:nvPr/>
        </p:nvCxnSpPr>
        <p:spPr>
          <a:xfrm>
            <a:off x="5408463" y="4172466"/>
            <a:ext cx="1009537" cy="0"/>
          </a:xfrm>
          <a:prstGeom prst="line">
            <a:avLst/>
          </a:prstGeom>
          <a:ln w="38100">
            <a:solidFill>
              <a:srgbClr val="FF2E8C"/>
            </a:solidFill>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1CE218A3-1612-4FD5-8DFD-CADE443BFE42}"/>
              </a:ext>
            </a:extLst>
          </p:cNvPr>
          <p:cNvCxnSpPr>
            <a:cxnSpLocks/>
          </p:cNvCxnSpPr>
          <p:nvPr/>
        </p:nvCxnSpPr>
        <p:spPr>
          <a:xfrm>
            <a:off x="5384366" y="5421566"/>
            <a:ext cx="1016746" cy="0"/>
          </a:xfrm>
          <a:prstGeom prst="line">
            <a:avLst/>
          </a:prstGeom>
          <a:ln w="38100">
            <a:solidFill>
              <a:srgbClr val="FF2E8C"/>
            </a:solidFill>
          </a:ln>
        </p:spPr>
        <p:style>
          <a:lnRef idx="1">
            <a:schemeClr val="accent1"/>
          </a:lnRef>
          <a:fillRef idx="0">
            <a:schemeClr val="accent1"/>
          </a:fillRef>
          <a:effectRef idx="0">
            <a:schemeClr val="accent1"/>
          </a:effectRef>
          <a:fontRef idx="minor">
            <a:schemeClr val="tx1"/>
          </a:fontRef>
        </p:style>
      </p:cxnSp>
      <p:sp>
        <p:nvSpPr>
          <p:cNvPr id="56" name="Rectangle 12">
            <a:extLst>
              <a:ext uri="{FF2B5EF4-FFF2-40B4-BE49-F238E27FC236}">
                <a16:creationId xmlns:a16="http://schemas.microsoft.com/office/drawing/2014/main" id="{CF8AA662-29E7-4161-A7BC-57480369B671}"/>
              </a:ext>
            </a:extLst>
          </p:cNvPr>
          <p:cNvSpPr/>
          <p:nvPr/>
        </p:nvSpPr>
        <p:spPr>
          <a:xfrm>
            <a:off x="5707375" y="5023876"/>
            <a:ext cx="855453" cy="369332"/>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b="1">
                <a:solidFill>
                  <a:schemeClr val="accent3">
                    <a:lumMod val="40000"/>
                    <a:lumOff val="60000"/>
                  </a:schemeClr>
                </a:solidFill>
                <a:latin typeface="+mj-lt"/>
                <a:ea typeface="微軟正黑體" panose="020B0604030504040204" pitchFamily="34" charset="-120"/>
                <a:cs typeface="Arial"/>
              </a:rPr>
              <a:t>FTP</a:t>
            </a:r>
            <a:r>
              <a:rPr lang="zh-TW" altLang="en-US" b="1">
                <a:solidFill>
                  <a:schemeClr val="accent3">
                    <a:lumMod val="40000"/>
                    <a:lumOff val="60000"/>
                  </a:schemeClr>
                </a:solidFill>
                <a:latin typeface="+mj-lt"/>
                <a:ea typeface="微軟正黑體" panose="020B0604030504040204" pitchFamily="34" charset="-120"/>
                <a:cs typeface="Arial"/>
              </a:rPr>
              <a:t> </a:t>
            </a:r>
            <a:endParaRPr lang="zh-CN" altLang="en-US" b="1">
              <a:solidFill>
                <a:schemeClr val="accent3">
                  <a:lumMod val="40000"/>
                  <a:lumOff val="60000"/>
                </a:schemeClr>
              </a:solidFill>
              <a:latin typeface="+mj-lt"/>
              <a:ea typeface="微軟正黑體" panose="020B0604030504040204" pitchFamily="34" charset="-120"/>
              <a:cs typeface="Arial"/>
            </a:endParaRPr>
          </a:p>
        </p:txBody>
      </p:sp>
      <p:sp>
        <p:nvSpPr>
          <p:cNvPr id="57" name="Rectangle 12">
            <a:extLst>
              <a:ext uri="{FF2B5EF4-FFF2-40B4-BE49-F238E27FC236}">
                <a16:creationId xmlns:a16="http://schemas.microsoft.com/office/drawing/2014/main" id="{D6CA2ACA-6C47-40A9-80F9-23BD1BE6C834}"/>
              </a:ext>
            </a:extLst>
          </p:cNvPr>
          <p:cNvSpPr/>
          <p:nvPr/>
        </p:nvSpPr>
        <p:spPr>
          <a:xfrm>
            <a:off x="5645860" y="2702121"/>
            <a:ext cx="855453" cy="369332"/>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b="1">
                <a:solidFill>
                  <a:schemeClr val="accent3">
                    <a:lumMod val="40000"/>
                    <a:lumOff val="60000"/>
                  </a:schemeClr>
                </a:solidFill>
                <a:latin typeface="+mj-lt"/>
                <a:ea typeface="微軟正黑體" panose="020B0604030504040204" pitchFamily="34" charset="-120"/>
                <a:cs typeface="Arial"/>
              </a:rPr>
              <a:t>SMB</a:t>
            </a:r>
            <a:endParaRPr lang="zh-CN" altLang="en-US" b="1">
              <a:solidFill>
                <a:schemeClr val="accent3">
                  <a:lumMod val="40000"/>
                  <a:lumOff val="60000"/>
                </a:schemeClr>
              </a:solidFill>
              <a:latin typeface="+mj-lt"/>
              <a:ea typeface="微軟正黑體" panose="020B0604030504040204" pitchFamily="34" charset="-120"/>
              <a:cs typeface="Arial"/>
            </a:endParaRPr>
          </a:p>
        </p:txBody>
      </p:sp>
      <p:sp>
        <p:nvSpPr>
          <p:cNvPr id="58" name="Rectangle 12">
            <a:extLst>
              <a:ext uri="{FF2B5EF4-FFF2-40B4-BE49-F238E27FC236}">
                <a16:creationId xmlns:a16="http://schemas.microsoft.com/office/drawing/2014/main" id="{488969A1-4DA7-45E6-80B2-4EC3A92DDEFA}"/>
              </a:ext>
            </a:extLst>
          </p:cNvPr>
          <p:cNvSpPr/>
          <p:nvPr/>
        </p:nvSpPr>
        <p:spPr>
          <a:xfrm>
            <a:off x="5684763" y="3785319"/>
            <a:ext cx="962559" cy="369332"/>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b="1">
                <a:solidFill>
                  <a:schemeClr val="accent3">
                    <a:lumMod val="40000"/>
                    <a:lumOff val="60000"/>
                  </a:schemeClr>
                </a:solidFill>
                <a:latin typeface="+mj-lt"/>
                <a:ea typeface="微軟正黑體" panose="020B0604030504040204" pitchFamily="34" charset="-120"/>
                <a:cs typeface="Arial"/>
              </a:rPr>
              <a:t>NFS</a:t>
            </a:r>
            <a:endParaRPr lang="zh-CN" altLang="en-US" b="1">
              <a:solidFill>
                <a:schemeClr val="accent3">
                  <a:lumMod val="40000"/>
                  <a:lumOff val="60000"/>
                </a:schemeClr>
              </a:solidFill>
              <a:latin typeface="+mj-lt"/>
              <a:ea typeface="微軟正黑體" panose="020B0604030504040204" pitchFamily="34" charset="-120"/>
              <a:cs typeface="Arial"/>
            </a:endParaRPr>
          </a:p>
        </p:txBody>
      </p:sp>
      <p:cxnSp>
        <p:nvCxnSpPr>
          <p:cNvPr id="59" name="直線接點 58">
            <a:extLst>
              <a:ext uri="{FF2B5EF4-FFF2-40B4-BE49-F238E27FC236}">
                <a16:creationId xmlns:a16="http://schemas.microsoft.com/office/drawing/2014/main" id="{4A735C10-E4F3-413A-BA0F-9119A197A69D}"/>
              </a:ext>
            </a:extLst>
          </p:cNvPr>
          <p:cNvCxnSpPr>
            <a:cxnSpLocks/>
            <a:stCxn id="44" idx="3"/>
          </p:cNvCxnSpPr>
          <p:nvPr/>
        </p:nvCxnSpPr>
        <p:spPr>
          <a:xfrm flipV="1">
            <a:off x="7350195" y="4207404"/>
            <a:ext cx="508149" cy="15020"/>
          </a:xfrm>
          <a:prstGeom prst="line">
            <a:avLst/>
          </a:prstGeom>
          <a:ln w="38100">
            <a:solidFill>
              <a:srgbClr val="FF2E8C"/>
            </a:solidFill>
          </a:ln>
        </p:spPr>
        <p:style>
          <a:lnRef idx="1">
            <a:schemeClr val="accent1"/>
          </a:lnRef>
          <a:fillRef idx="0">
            <a:schemeClr val="accent1"/>
          </a:fillRef>
          <a:effectRef idx="0">
            <a:schemeClr val="accent1"/>
          </a:effectRef>
          <a:fontRef idx="minor">
            <a:schemeClr val="tx1"/>
          </a:fontRef>
        </p:style>
      </p:cxnSp>
      <p:sp>
        <p:nvSpPr>
          <p:cNvPr id="63" name="Rectangle 12">
            <a:extLst>
              <a:ext uri="{FF2B5EF4-FFF2-40B4-BE49-F238E27FC236}">
                <a16:creationId xmlns:a16="http://schemas.microsoft.com/office/drawing/2014/main" id="{9C5A8B32-152F-4503-84C1-178857032659}"/>
              </a:ext>
            </a:extLst>
          </p:cNvPr>
          <p:cNvSpPr/>
          <p:nvPr/>
        </p:nvSpPr>
        <p:spPr>
          <a:xfrm>
            <a:off x="8054960" y="5548452"/>
            <a:ext cx="1722913" cy="369332"/>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b="1">
                <a:solidFill>
                  <a:schemeClr val="accent3">
                    <a:lumMod val="40000"/>
                    <a:lumOff val="60000"/>
                  </a:schemeClr>
                </a:solidFill>
                <a:latin typeface="+mj-lt"/>
                <a:ea typeface="微軟正黑體"/>
                <a:cs typeface="Arial"/>
              </a:rPr>
              <a:t>快取空間</a:t>
            </a:r>
            <a:endParaRPr lang="zh-CN" altLang="en-US" b="1">
              <a:solidFill>
                <a:schemeClr val="accent3">
                  <a:lumMod val="40000"/>
                  <a:lumOff val="60000"/>
                </a:schemeClr>
              </a:solidFill>
              <a:latin typeface="+mj-lt"/>
              <a:ea typeface="微軟正黑體"/>
              <a:cs typeface="Arial"/>
            </a:endParaRPr>
          </a:p>
        </p:txBody>
      </p:sp>
      <p:grpSp>
        <p:nvGrpSpPr>
          <p:cNvPr id="5" name="群組 4">
            <a:extLst>
              <a:ext uri="{FF2B5EF4-FFF2-40B4-BE49-F238E27FC236}">
                <a16:creationId xmlns:a16="http://schemas.microsoft.com/office/drawing/2014/main" id="{356F9160-FE49-4560-9DF7-BC2D5AEF8E34}"/>
              </a:ext>
            </a:extLst>
          </p:cNvPr>
          <p:cNvGrpSpPr/>
          <p:nvPr/>
        </p:nvGrpSpPr>
        <p:grpSpPr>
          <a:xfrm>
            <a:off x="10306262" y="2555784"/>
            <a:ext cx="1189648" cy="3182234"/>
            <a:chOff x="10649756" y="1732236"/>
            <a:chExt cx="1189648" cy="3182234"/>
          </a:xfrm>
        </p:grpSpPr>
        <p:pic>
          <p:nvPicPr>
            <p:cNvPr id="52" name="圖片 51">
              <a:extLst>
                <a:ext uri="{FF2B5EF4-FFF2-40B4-BE49-F238E27FC236}">
                  <a16:creationId xmlns:a16="http://schemas.microsoft.com/office/drawing/2014/main" id="{71AD697C-A123-4B18-8036-5C270486D941}"/>
                </a:ext>
              </a:extLst>
            </p:cNvPr>
            <p:cNvPicPr>
              <a:picLocks noChangeAspect="1"/>
            </p:cNvPicPr>
            <p:nvPr/>
          </p:nvPicPr>
          <p:blipFill>
            <a:blip r:embed="rId3"/>
            <a:stretch>
              <a:fillRect/>
            </a:stretch>
          </p:blipFill>
          <p:spPr>
            <a:xfrm>
              <a:off x="10649756" y="1732236"/>
              <a:ext cx="551942" cy="551942"/>
            </a:xfrm>
            <a:prstGeom prst="rect">
              <a:avLst/>
            </a:prstGeom>
            <a:ln>
              <a:noFill/>
            </a:ln>
          </p:spPr>
        </p:pic>
        <p:pic>
          <p:nvPicPr>
            <p:cNvPr id="60" name="圖片 59">
              <a:extLst>
                <a:ext uri="{FF2B5EF4-FFF2-40B4-BE49-F238E27FC236}">
                  <a16:creationId xmlns:a16="http://schemas.microsoft.com/office/drawing/2014/main" id="{41B2E4D8-DFE5-4C5E-A77E-522C1BBD0EB9}"/>
                </a:ext>
              </a:extLst>
            </p:cNvPr>
            <p:cNvPicPr>
              <a:picLocks noChangeAspect="1"/>
            </p:cNvPicPr>
            <p:nvPr/>
          </p:nvPicPr>
          <p:blipFill>
            <a:blip r:embed="rId4"/>
            <a:stretch>
              <a:fillRect/>
            </a:stretch>
          </p:blipFill>
          <p:spPr>
            <a:xfrm>
              <a:off x="10663505" y="2406038"/>
              <a:ext cx="524444" cy="524444"/>
            </a:xfrm>
            <a:prstGeom prst="rect">
              <a:avLst/>
            </a:prstGeom>
            <a:ln>
              <a:noFill/>
            </a:ln>
          </p:spPr>
        </p:pic>
        <p:pic>
          <p:nvPicPr>
            <p:cNvPr id="12289" name="圖片 12288">
              <a:extLst>
                <a:ext uri="{FF2B5EF4-FFF2-40B4-BE49-F238E27FC236}">
                  <a16:creationId xmlns:a16="http://schemas.microsoft.com/office/drawing/2014/main" id="{E1726E7D-A24F-4765-9B38-3E19B6B8A663}"/>
                </a:ext>
              </a:extLst>
            </p:cNvPr>
            <p:cNvPicPr>
              <a:picLocks noChangeAspect="1"/>
            </p:cNvPicPr>
            <p:nvPr/>
          </p:nvPicPr>
          <p:blipFill>
            <a:blip r:embed="rId5"/>
            <a:stretch>
              <a:fillRect/>
            </a:stretch>
          </p:blipFill>
          <p:spPr>
            <a:xfrm>
              <a:off x="10663504" y="3068880"/>
              <a:ext cx="524446" cy="524446"/>
            </a:xfrm>
            <a:prstGeom prst="rect">
              <a:avLst/>
            </a:prstGeom>
            <a:ln>
              <a:noFill/>
            </a:ln>
          </p:spPr>
        </p:pic>
        <p:pic>
          <p:nvPicPr>
            <p:cNvPr id="12293" name="圖片 12292">
              <a:extLst>
                <a:ext uri="{FF2B5EF4-FFF2-40B4-BE49-F238E27FC236}">
                  <a16:creationId xmlns:a16="http://schemas.microsoft.com/office/drawing/2014/main" id="{47999D9E-7ED8-4B94-B48F-10127EB9D427}"/>
                </a:ext>
              </a:extLst>
            </p:cNvPr>
            <p:cNvPicPr>
              <a:picLocks noChangeAspect="1"/>
            </p:cNvPicPr>
            <p:nvPr/>
          </p:nvPicPr>
          <p:blipFill>
            <a:blip r:embed="rId6"/>
            <a:stretch>
              <a:fillRect/>
            </a:stretch>
          </p:blipFill>
          <p:spPr>
            <a:xfrm>
              <a:off x="10663505" y="3731724"/>
              <a:ext cx="524444" cy="524444"/>
            </a:xfrm>
            <a:prstGeom prst="rect">
              <a:avLst/>
            </a:prstGeom>
          </p:spPr>
        </p:pic>
        <p:pic>
          <p:nvPicPr>
            <p:cNvPr id="12297" name="圖片 12296">
              <a:extLst>
                <a:ext uri="{FF2B5EF4-FFF2-40B4-BE49-F238E27FC236}">
                  <a16:creationId xmlns:a16="http://schemas.microsoft.com/office/drawing/2014/main" id="{F29EE4DC-6DA3-4EE1-BCBA-8D5EFF654A9F}"/>
                </a:ext>
              </a:extLst>
            </p:cNvPr>
            <p:cNvPicPr>
              <a:picLocks noChangeAspect="1"/>
            </p:cNvPicPr>
            <p:nvPr/>
          </p:nvPicPr>
          <p:blipFill>
            <a:blip r:embed="rId7"/>
            <a:stretch>
              <a:fillRect/>
            </a:stretch>
          </p:blipFill>
          <p:spPr>
            <a:xfrm>
              <a:off x="10663505" y="4390025"/>
              <a:ext cx="524445" cy="524445"/>
            </a:xfrm>
            <a:prstGeom prst="rect">
              <a:avLst/>
            </a:prstGeom>
          </p:spPr>
        </p:pic>
        <p:pic>
          <p:nvPicPr>
            <p:cNvPr id="12301" name="圖片 12300">
              <a:extLst>
                <a:ext uri="{FF2B5EF4-FFF2-40B4-BE49-F238E27FC236}">
                  <a16:creationId xmlns:a16="http://schemas.microsoft.com/office/drawing/2014/main" id="{965B2256-555A-49C4-BDAD-3F39A8CEA50C}"/>
                </a:ext>
              </a:extLst>
            </p:cNvPr>
            <p:cNvPicPr>
              <a:picLocks noChangeAspect="1"/>
            </p:cNvPicPr>
            <p:nvPr/>
          </p:nvPicPr>
          <p:blipFill>
            <a:blip r:embed="rId8"/>
            <a:stretch>
              <a:fillRect/>
            </a:stretch>
          </p:blipFill>
          <p:spPr>
            <a:xfrm>
              <a:off x="11303663" y="1745135"/>
              <a:ext cx="535741" cy="535741"/>
            </a:xfrm>
            <a:prstGeom prst="rect">
              <a:avLst/>
            </a:prstGeom>
            <a:ln>
              <a:noFill/>
            </a:ln>
          </p:spPr>
        </p:pic>
        <p:pic>
          <p:nvPicPr>
            <p:cNvPr id="12303" name="圖片 12302">
              <a:extLst>
                <a:ext uri="{FF2B5EF4-FFF2-40B4-BE49-F238E27FC236}">
                  <a16:creationId xmlns:a16="http://schemas.microsoft.com/office/drawing/2014/main" id="{3F4BB703-C50F-4CD5-BE34-7BCE7EA0A151}"/>
                </a:ext>
              </a:extLst>
            </p:cNvPr>
            <p:cNvPicPr>
              <a:picLocks noChangeAspect="1"/>
            </p:cNvPicPr>
            <p:nvPr/>
          </p:nvPicPr>
          <p:blipFill>
            <a:blip r:embed="rId9"/>
            <a:stretch>
              <a:fillRect/>
            </a:stretch>
          </p:blipFill>
          <p:spPr>
            <a:xfrm>
              <a:off x="11309311" y="2410061"/>
              <a:ext cx="524444" cy="524444"/>
            </a:xfrm>
            <a:prstGeom prst="rect">
              <a:avLst/>
            </a:prstGeom>
            <a:ln>
              <a:noFill/>
            </a:ln>
          </p:spPr>
        </p:pic>
        <p:pic>
          <p:nvPicPr>
            <p:cNvPr id="12305" name="圖片 12304">
              <a:extLst>
                <a:ext uri="{FF2B5EF4-FFF2-40B4-BE49-F238E27FC236}">
                  <a16:creationId xmlns:a16="http://schemas.microsoft.com/office/drawing/2014/main" id="{569276AF-3375-439D-94A1-22F6DBE5A274}"/>
                </a:ext>
              </a:extLst>
            </p:cNvPr>
            <p:cNvPicPr>
              <a:picLocks noChangeAspect="1"/>
            </p:cNvPicPr>
            <p:nvPr/>
          </p:nvPicPr>
          <p:blipFill>
            <a:blip r:embed="rId10"/>
            <a:stretch>
              <a:fillRect/>
            </a:stretch>
          </p:blipFill>
          <p:spPr>
            <a:xfrm>
              <a:off x="11309311" y="3063690"/>
              <a:ext cx="524445" cy="524445"/>
            </a:xfrm>
            <a:prstGeom prst="rect">
              <a:avLst/>
            </a:prstGeom>
            <a:ln>
              <a:noFill/>
            </a:ln>
          </p:spPr>
        </p:pic>
        <p:pic>
          <p:nvPicPr>
            <p:cNvPr id="12307" name="圖片 12306">
              <a:extLst>
                <a:ext uri="{FF2B5EF4-FFF2-40B4-BE49-F238E27FC236}">
                  <a16:creationId xmlns:a16="http://schemas.microsoft.com/office/drawing/2014/main" id="{7987F7C8-1CC8-4B4F-A574-D8BEB57B2760}"/>
                </a:ext>
              </a:extLst>
            </p:cNvPr>
            <p:cNvPicPr>
              <a:picLocks noChangeAspect="1"/>
            </p:cNvPicPr>
            <p:nvPr/>
          </p:nvPicPr>
          <p:blipFill>
            <a:blip r:embed="rId11"/>
            <a:stretch>
              <a:fillRect/>
            </a:stretch>
          </p:blipFill>
          <p:spPr>
            <a:xfrm>
              <a:off x="11305767" y="3717320"/>
              <a:ext cx="531532" cy="531532"/>
            </a:xfrm>
            <a:prstGeom prst="rect">
              <a:avLst/>
            </a:prstGeom>
            <a:ln>
              <a:noFill/>
            </a:ln>
          </p:spPr>
        </p:pic>
      </p:grpSp>
      <p:cxnSp>
        <p:nvCxnSpPr>
          <p:cNvPr id="90" name="直線接點 89">
            <a:extLst>
              <a:ext uri="{FF2B5EF4-FFF2-40B4-BE49-F238E27FC236}">
                <a16:creationId xmlns:a16="http://schemas.microsoft.com/office/drawing/2014/main" id="{711E6DC4-869D-47B0-963A-20D623BD48F1}"/>
              </a:ext>
            </a:extLst>
          </p:cNvPr>
          <p:cNvCxnSpPr>
            <a:cxnSpLocks/>
          </p:cNvCxnSpPr>
          <p:nvPr/>
        </p:nvCxnSpPr>
        <p:spPr>
          <a:xfrm flipH="1" flipV="1">
            <a:off x="7407058" y="3104359"/>
            <a:ext cx="428094" cy="1099958"/>
          </a:xfrm>
          <a:prstGeom prst="line">
            <a:avLst/>
          </a:prstGeom>
          <a:ln w="38100">
            <a:solidFill>
              <a:srgbClr val="FF2E8C"/>
            </a:solidFill>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70878F57-D42C-40A3-8A2E-CF32550D0652}"/>
              </a:ext>
            </a:extLst>
          </p:cNvPr>
          <p:cNvCxnSpPr>
            <a:cxnSpLocks/>
          </p:cNvCxnSpPr>
          <p:nvPr/>
        </p:nvCxnSpPr>
        <p:spPr>
          <a:xfrm flipV="1">
            <a:off x="7426145" y="4234446"/>
            <a:ext cx="407554" cy="1208287"/>
          </a:xfrm>
          <a:prstGeom prst="line">
            <a:avLst/>
          </a:prstGeom>
          <a:ln w="38100">
            <a:solidFill>
              <a:srgbClr val="FF2E8C"/>
            </a:solidFill>
          </a:ln>
        </p:spPr>
        <p:style>
          <a:lnRef idx="1">
            <a:schemeClr val="accent1"/>
          </a:lnRef>
          <a:fillRef idx="0">
            <a:schemeClr val="accent1"/>
          </a:fillRef>
          <a:effectRef idx="0">
            <a:schemeClr val="accent1"/>
          </a:effectRef>
          <a:fontRef idx="minor">
            <a:schemeClr val="tx1"/>
          </a:fontRef>
        </p:style>
      </p:cxnSp>
      <p:pic>
        <p:nvPicPr>
          <p:cNvPr id="12308" name="圖片 12307">
            <a:extLst>
              <a:ext uri="{FF2B5EF4-FFF2-40B4-BE49-F238E27FC236}">
                <a16:creationId xmlns:a16="http://schemas.microsoft.com/office/drawing/2014/main" id="{43AD552F-5EDE-4A33-8AA5-7B0AEBF4188A}"/>
              </a:ext>
            </a:extLst>
          </p:cNvPr>
          <p:cNvPicPr>
            <a:picLocks noChangeAspect="1"/>
          </p:cNvPicPr>
          <p:nvPr/>
        </p:nvPicPr>
        <p:blipFill>
          <a:blip r:embed="rId12"/>
          <a:stretch>
            <a:fillRect/>
          </a:stretch>
        </p:blipFill>
        <p:spPr>
          <a:xfrm>
            <a:off x="7726899" y="2276061"/>
            <a:ext cx="2296105" cy="1300502"/>
          </a:xfrm>
          <a:prstGeom prst="rect">
            <a:avLst/>
          </a:prstGeom>
        </p:spPr>
      </p:pic>
      <p:sp>
        <p:nvSpPr>
          <p:cNvPr id="85" name="等腰三角形 84">
            <a:extLst>
              <a:ext uri="{FF2B5EF4-FFF2-40B4-BE49-F238E27FC236}">
                <a16:creationId xmlns:a16="http://schemas.microsoft.com/office/drawing/2014/main" id="{2B64D5A3-7D8F-42C1-B03A-F51B83FB2341}"/>
              </a:ext>
            </a:extLst>
          </p:cNvPr>
          <p:cNvSpPr/>
          <p:nvPr/>
        </p:nvSpPr>
        <p:spPr>
          <a:xfrm rot="10800000">
            <a:off x="7735440" y="3570571"/>
            <a:ext cx="2275030" cy="643570"/>
          </a:xfrm>
          <a:prstGeom prst="triangle">
            <a:avLst>
              <a:gd name="adj" fmla="val 50000"/>
            </a:avLst>
          </a:prstGeom>
          <a:solidFill>
            <a:srgbClr val="07D9B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a typeface="微軟正黑體" panose="020B0604030504040204" pitchFamily="34" charset="-120"/>
            </a:endParaRPr>
          </a:p>
        </p:txBody>
      </p:sp>
      <p:pic>
        <p:nvPicPr>
          <p:cNvPr id="12294" name="Picture 6" descr="ãQNAP TS-932Xãçåçæå°çµæ">
            <a:extLst>
              <a:ext uri="{FF2B5EF4-FFF2-40B4-BE49-F238E27FC236}">
                <a16:creationId xmlns:a16="http://schemas.microsoft.com/office/drawing/2014/main" id="{8C28803E-E7F5-4CF5-9791-CAEE1A92388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11312" y="3895860"/>
            <a:ext cx="2533573" cy="1583483"/>
          </a:xfrm>
          <a:prstGeom prst="rect">
            <a:avLst/>
          </a:prstGeom>
          <a:noFill/>
          <a:extLst>
            <a:ext uri="{909E8E84-426E-40DD-AFC4-6F175D3DCCD1}">
              <a14:hiddenFill xmlns:a14="http://schemas.microsoft.com/office/drawing/2010/main">
                <a:solidFill>
                  <a:srgbClr val="FFFFFF"/>
                </a:solidFill>
              </a14:hiddenFill>
            </a:ext>
          </a:extLst>
        </p:spPr>
      </p:pic>
      <p:pic>
        <p:nvPicPr>
          <p:cNvPr id="35" name="圖片 6" descr="一張含有 監視器, 牆, 坐 的圖片&#10;&#10;描述是以高可信度產生">
            <a:extLst>
              <a:ext uri="{FF2B5EF4-FFF2-40B4-BE49-F238E27FC236}">
                <a16:creationId xmlns:a16="http://schemas.microsoft.com/office/drawing/2014/main" id="{A518EB9F-34E5-450E-AC14-12246B720A18}"/>
              </a:ext>
            </a:extLst>
          </p:cNvPr>
          <p:cNvPicPr>
            <a:picLocks noChangeAspect="1"/>
          </p:cNvPicPr>
          <p:nvPr/>
        </p:nvPicPr>
        <p:blipFill>
          <a:blip r:embed="rId14"/>
          <a:stretch>
            <a:fillRect/>
          </a:stretch>
        </p:blipFill>
        <p:spPr>
          <a:xfrm>
            <a:off x="4544008" y="2366472"/>
            <a:ext cx="1171150" cy="1171150"/>
          </a:xfrm>
          <a:prstGeom prst="rect">
            <a:avLst/>
          </a:prstGeom>
        </p:spPr>
      </p:pic>
      <p:pic>
        <p:nvPicPr>
          <p:cNvPr id="41" name="圖片 6" descr="一張含有 監視器, 牆, 坐 的圖片&#10;&#10;描述是以高可信度產生">
            <a:extLst>
              <a:ext uri="{FF2B5EF4-FFF2-40B4-BE49-F238E27FC236}">
                <a16:creationId xmlns:a16="http://schemas.microsoft.com/office/drawing/2014/main" id="{BF84F692-E9EA-40F5-BC0F-C0B3311821B5}"/>
              </a:ext>
            </a:extLst>
          </p:cNvPr>
          <p:cNvPicPr>
            <a:picLocks noChangeAspect="1"/>
          </p:cNvPicPr>
          <p:nvPr/>
        </p:nvPicPr>
        <p:blipFill>
          <a:blip r:embed="rId14"/>
          <a:stretch>
            <a:fillRect/>
          </a:stretch>
        </p:blipFill>
        <p:spPr>
          <a:xfrm>
            <a:off x="4622450" y="4916472"/>
            <a:ext cx="1099958" cy="1099958"/>
          </a:xfrm>
          <a:prstGeom prst="rect">
            <a:avLst/>
          </a:prstGeom>
        </p:spPr>
      </p:pic>
      <p:pic>
        <p:nvPicPr>
          <p:cNvPr id="42" name="圖片 6" descr="一張含有 監視器, 牆, 坐 的圖片&#10;&#10;描述是以高可信度產生">
            <a:extLst>
              <a:ext uri="{FF2B5EF4-FFF2-40B4-BE49-F238E27FC236}">
                <a16:creationId xmlns:a16="http://schemas.microsoft.com/office/drawing/2014/main" id="{5D1FEFFE-722A-4C0D-B4AA-ED910C5E92C6}"/>
              </a:ext>
            </a:extLst>
          </p:cNvPr>
          <p:cNvPicPr>
            <a:picLocks noChangeAspect="1"/>
          </p:cNvPicPr>
          <p:nvPr/>
        </p:nvPicPr>
        <p:blipFill>
          <a:blip r:embed="rId14"/>
          <a:stretch>
            <a:fillRect/>
          </a:stretch>
        </p:blipFill>
        <p:spPr>
          <a:xfrm>
            <a:off x="4609254" y="3718035"/>
            <a:ext cx="1099958" cy="1099958"/>
          </a:xfrm>
          <a:prstGeom prst="rect">
            <a:avLst/>
          </a:prstGeom>
        </p:spPr>
      </p:pic>
      <p:pic>
        <p:nvPicPr>
          <p:cNvPr id="12296" name="Picture 8" descr="ãStorage pngãçåçæå°çµæ">
            <a:extLst>
              <a:ext uri="{FF2B5EF4-FFF2-40B4-BE49-F238E27FC236}">
                <a16:creationId xmlns:a16="http://schemas.microsoft.com/office/drawing/2014/main" id="{BAA00AAF-764E-4C2F-BF7D-4C0300CE3FD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82399" y="2330101"/>
            <a:ext cx="1192763" cy="119276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ãStorage pngãçåçæå°çµæ">
            <a:extLst>
              <a:ext uri="{FF2B5EF4-FFF2-40B4-BE49-F238E27FC236}">
                <a16:creationId xmlns:a16="http://schemas.microsoft.com/office/drawing/2014/main" id="{6D4E85A1-9D6A-466E-97AD-8669C909B5F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57432" y="3626042"/>
            <a:ext cx="1192763" cy="119276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8" descr="ãStorage pngãçåçæå°çµæ">
            <a:extLst>
              <a:ext uri="{FF2B5EF4-FFF2-40B4-BE49-F238E27FC236}">
                <a16:creationId xmlns:a16="http://schemas.microsoft.com/office/drawing/2014/main" id="{7AF95F34-6036-4976-83DA-8E6B1E78E98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44226" y="4846351"/>
            <a:ext cx="1192763" cy="1192763"/>
          </a:xfrm>
          <a:prstGeom prst="rect">
            <a:avLst/>
          </a:prstGeom>
          <a:noFill/>
          <a:extLst>
            <a:ext uri="{909E8E84-426E-40DD-AFC4-6F175D3DCCD1}">
              <a14:hiddenFill xmlns:a14="http://schemas.microsoft.com/office/drawing/2010/main">
                <a:solidFill>
                  <a:srgbClr val="FFFFFF"/>
                </a:solidFill>
              </a14:hiddenFill>
            </a:ext>
          </a:extLst>
        </p:spPr>
      </p:pic>
      <p:pic>
        <p:nvPicPr>
          <p:cNvPr id="12317" name="Picture 10" descr="ãCloud icon pngãçåçæå°çµæ">
            <a:extLst>
              <a:ext uri="{FF2B5EF4-FFF2-40B4-BE49-F238E27FC236}">
                <a16:creationId xmlns:a16="http://schemas.microsoft.com/office/drawing/2014/main" id="{33EA1F29-D76D-4366-A90F-8BCA819FC92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750331" y="4256764"/>
            <a:ext cx="548033" cy="548033"/>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10" descr="ãCloud icon pngãçåçæå°çµæ">
            <a:extLst>
              <a:ext uri="{FF2B5EF4-FFF2-40B4-BE49-F238E27FC236}">
                <a16:creationId xmlns:a16="http://schemas.microsoft.com/office/drawing/2014/main" id="{CDDCED62-5D8C-444B-A773-DEF3C03DB37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708925" y="2992487"/>
            <a:ext cx="548033" cy="548033"/>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10" descr="ãCloud icon pngãçåçæå°çµæ">
            <a:extLst>
              <a:ext uri="{FF2B5EF4-FFF2-40B4-BE49-F238E27FC236}">
                <a16:creationId xmlns:a16="http://schemas.microsoft.com/office/drawing/2014/main" id="{2B4DFFC1-FEFB-4162-B299-AC95705C707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805020" y="5514852"/>
            <a:ext cx="548033" cy="548033"/>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ãIBM Object Storageãçåçæå°çµæ">
            <a:extLst>
              <a:ext uri="{FF2B5EF4-FFF2-40B4-BE49-F238E27FC236}">
                <a16:creationId xmlns:a16="http://schemas.microsoft.com/office/drawing/2014/main" id="{EC8D11C3-67E4-4C47-BA46-C5B27735604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985741" y="5224134"/>
            <a:ext cx="484596" cy="484596"/>
          </a:xfrm>
          <a:prstGeom prst="rect">
            <a:avLst/>
          </a:prstGeom>
          <a:noFill/>
          <a:extLst>
            <a:ext uri="{909E8E84-426E-40DD-AFC4-6F175D3DCCD1}">
              <a14:hiddenFill xmlns:a14="http://schemas.microsoft.com/office/drawing/2010/main">
                <a:solidFill>
                  <a:srgbClr val="FFFFFF"/>
                </a:solidFill>
              </a14:hiddenFill>
            </a:ext>
          </a:extLst>
        </p:spPr>
      </p:pic>
      <p:pic>
        <p:nvPicPr>
          <p:cNvPr id="3" name="圖片 2">
            <a:extLst>
              <a:ext uri="{FF2B5EF4-FFF2-40B4-BE49-F238E27FC236}">
                <a16:creationId xmlns:a16="http://schemas.microsoft.com/office/drawing/2014/main" id="{403B970B-C5B9-4B34-87E5-E9903CFE46BE}"/>
              </a:ext>
            </a:extLst>
          </p:cNvPr>
          <p:cNvPicPr>
            <a:picLocks noChangeAspect="1"/>
          </p:cNvPicPr>
          <p:nvPr/>
        </p:nvPicPr>
        <p:blipFill>
          <a:blip r:embed="rId18"/>
          <a:stretch>
            <a:fillRect/>
          </a:stretch>
        </p:blipFill>
        <p:spPr>
          <a:xfrm>
            <a:off x="12288477" y="1720516"/>
            <a:ext cx="7812619" cy="4237945"/>
          </a:xfrm>
          <a:prstGeom prst="rect">
            <a:avLst/>
          </a:prstGeom>
        </p:spPr>
      </p:pic>
    </p:spTree>
    <p:extLst>
      <p:ext uri="{BB962C8B-B14F-4D97-AF65-F5344CB8AC3E}">
        <p14:creationId xmlns:p14="http://schemas.microsoft.com/office/powerpoint/2010/main" val="35424462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圓角 23">
            <a:extLst>
              <a:ext uri="{FF2B5EF4-FFF2-40B4-BE49-F238E27FC236}">
                <a16:creationId xmlns:a16="http://schemas.microsoft.com/office/drawing/2014/main" id="{729DD3E5-8BB8-43EC-8494-962EC45F569E}"/>
              </a:ext>
            </a:extLst>
          </p:cNvPr>
          <p:cNvSpPr/>
          <p:nvPr/>
        </p:nvSpPr>
        <p:spPr>
          <a:xfrm>
            <a:off x="5060081" y="3975090"/>
            <a:ext cx="6713513" cy="2367331"/>
          </a:xfrm>
          <a:prstGeom prst="roundRect">
            <a:avLst>
              <a:gd name="adj" fmla="val 3602"/>
            </a:avLst>
          </a:prstGeom>
          <a:solidFill>
            <a:srgbClr val="07D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5F857368-3A39-432D-9D57-3DD0CBCDF550}"/>
              </a:ext>
            </a:extLst>
          </p:cNvPr>
          <p:cNvSpPr>
            <a:spLocks noGrp="1"/>
          </p:cNvSpPr>
          <p:nvPr>
            <p:ph type="title"/>
          </p:nvPr>
        </p:nvSpPr>
        <p:spPr>
          <a:xfrm>
            <a:off x="629892" y="365125"/>
            <a:ext cx="10723907" cy="1325563"/>
          </a:xfrm>
          <a:prstGeom prst="rect">
            <a:avLst/>
          </a:prstGeom>
        </p:spPr>
        <p:txBody>
          <a:bodyPr>
            <a:normAutofit/>
          </a:bodyPr>
          <a:lstStyle/>
          <a:p>
            <a:r>
              <a:rPr lang="zh-TW" altLang="en-US"/>
              <a:t>          按需供給擴充儲存空間</a:t>
            </a:r>
          </a:p>
        </p:txBody>
      </p:sp>
      <p:sp>
        <p:nvSpPr>
          <p:cNvPr id="36" name="內容版面配置區 2">
            <a:extLst>
              <a:ext uri="{FF2B5EF4-FFF2-40B4-BE49-F238E27FC236}">
                <a16:creationId xmlns:a16="http://schemas.microsoft.com/office/drawing/2014/main" id="{F9627A44-25D5-4CA6-97B2-0D08593DDB77}"/>
              </a:ext>
            </a:extLst>
          </p:cNvPr>
          <p:cNvSpPr txBox="1">
            <a:spLocks/>
          </p:cNvSpPr>
          <p:nvPr/>
        </p:nvSpPr>
        <p:spPr>
          <a:xfrm>
            <a:off x="441004" y="5991549"/>
            <a:ext cx="11427437" cy="45660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n-US" altLang="zh-TW">
              <a:latin typeface="微軟正黑體" panose="020B0604030504040204" pitchFamily="34" charset="-120"/>
              <a:ea typeface="微軟正黑體" panose="020B0604030504040204" pitchFamily="34" charset="-120"/>
            </a:endParaRPr>
          </a:p>
        </p:txBody>
      </p:sp>
      <p:pic>
        <p:nvPicPr>
          <p:cNvPr id="3074" name="Picture 2" descr="Moving up and the power of success with a growing  tree in the shape of wingsthat has emerged out of the ground and has taken flight upward to opportunity as a business concept of the evolution of successful leadership and strategic planning çæ¬åç¨åç - 21743114">
            <a:extLst>
              <a:ext uri="{FF2B5EF4-FFF2-40B4-BE49-F238E27FC236}">
                <a16:creationId xmlns:a16="http://schemas.microsoft.com/office/drawing/2014/main" id="{711295FB-7A3D-49AE-BF93-633945F229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976"/>
          <a:stretch/>
        </p:blipFill>
        <p:spPr bwMode="auto">
          <a:xfrm>
            <a:off x="607360" y="3458707"/>
            <a:ext cx="4059356" cy="267522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5" name="群組 14">
            <a:extLst>
              <a:ext uri="{FF2B5EF4-FFF2-40B4-BE49-F238E27FC236}">
                <a16:creationId xmlns:a16="http://schemas.microsoft.com/office/drawing/2014/main" id="{C4225C15-5036-429A-AD4B-A1A21BA6E1B1}"/>
              </a:ext>
            </a:extLst>
          </p:cNvPr>
          <p:cNvGrpSpPr/>
          <p:nvPr/>
        </p:nvGrpSpPr>
        <p:grpSpPr>
          <a:xfrm>
            <a:off x="677051" y="2032393"/>
            <a:ext cx="4006914" cy="976452"/>
            <a:chOff x="881758" y="1553881"/>
            <a:chExt cx="4006914" cy="976452"/>
          </a:xfrm>
        </p:grpSpPr>
        <p:sp>
          <p:nvSpPr>
            <p:cNvPr id="9" name="矩形 8"/>
            <p:cNvSpPr/>
            <p:nvPr/>
          </p:nvSpPr>
          <p:spPr>
            <a:xfrm>
              <a:off x="884615" y="1945558"/>
              <a:ext cx="4004057" cy="584775"/>
            </a:xfrm>
            <a:prstGeom prst="rect">
              <a:avLst/>
            </a:prstGeom>
            <a:ln w="6350">
              <a:solidFill>
                <a:srgbClr val="FF0099"/>
              </a:solidFill>
            </a:ln>
          </p:spPr>
          <p:txBody>
            <a:bodyPr wrap="square">
              <a:spAutoFit/>
            </a:bodyPr>
            <a:lstStyle/>
            <a:p>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需要按需求的擴充本地儲存空間，或是有多點辦公室需要快速建立儲存空間。</a:t>
              </a:r>
            </a:p>
          </p:txBody>
        </p:sp>
        <p:sp>
          <p:nvSpPr>
            <p:cNvPr id="41" name="圓角化同側角落矩形 31">
              <a:extLst>
                <a:ext uri="{FF2B5EF4-FFF2-40B4-BE49-F238E27FC236}">
                  <a16:creationId xmlns:a16="http://schemas.microsoft.com/office/drawing/2014/main" id="{F7C7992F-E69F-408E-B0BD-CA08361BEC80}"/>
                </a:ext>
              </a:extLst>
            </p:cNvPr>
            <p:cNvSpPr/>
            <p:nvPr/>
          </p:nvSpPr>
          <p:spPr>
            <a:xfrm>
              <a:off x="881758" y="1553881"/>
              <a:ext cx="1654413" cy="403412"/>
            </a:xfrm>
            <a:prstGeom prst="round2SameRect">
              <a:avLst/>
            </a:prstGeom>
            <a:solidFill>
              <a:srgbClr val="FF00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TW" altLang="en-US" sz="1600" b="1">
                  <a:latin typeface="微軟正黑體" panose="020B0604030504040204" pitchFamily="34" charset="-120"/>
                  <a:ea typeface="微軟正黑體" panose="020B0604030504040204" pitchFamily="34" charset="-120"/>
                  <a:cs typeface="Arial" panose="020B0604020202020204" pitchFamily="34" charset="0"/>
                </a:rPr>
                <a:t>顧客群</a:t>
              </a:r>
            </a:p>
          </p:txBody>
        </p:sp>
      </p:grpSp>
      <p:grpSp>
        <p:nvGrpSpPr>
          <p:cNvPr id="17" name="群組 16">
            <a:extLst>
              <a:ext uri="{FF2B5EF4-FFF2-40B4-BE49-F238E27FC236}">
                <a16:creationId xmlns:a16="http://schemas.microsoft.com/office/drawing/2014/main" id="{9B8E22DB-A559-4CC3-B08B-1EFF6885D54B}"/>
              </a:ext>
            </a:extLst>
          </p:cNvPr>
          <p:cNvGrpSpPr/>
          <p:nvPr/>
        </p:nvGrpSpPr>
        <p:grpSpPr>
          <a:xfrm>
            <a:off x="4961923" y="2030471"/>
            <a:ext cx="6685778" cy="1452260"/>
            <a:chOff x="5332058" y="1562544"/>
            <a:chExt cx="6210432" cy="1452260"/>
          </a:xfrm>
        </p:grpSpPr>
        <p:sp>
          <p:nvSpPr>
            <p:cNvPr id="7" name="圓角化同側角落矩形 6"/>
            <p:cNvSpPr/>
            <p:nvPr/>
          </p:nvSpPr>
          <p:spPr>
            <a:xfrm>
              <a:off x="5458178" y="1562544"/>
              <a:ext cx="1274322" cy="403412"/>
            </a:xfrm>
            <a:prstGeom prst="round2SameRect">
              <a:avLst/>
            </a:prstGeom>
            <a:solidFill>
              <a:srgbClr val="0099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TW" altLang="en-US" sz="1600" b="1">
                  <a:latin typeface="Arial" panose="020B0604020202020204" pitchFamily="34" charset="0"/>
                  <a:ea typeface="微軟正黑體" panose="020B0604030504040204" pitchFamily="34" charset="-120"/>
                  <a:cs typeface="Arial" panose="020B0604020202020204" pitchFamily="34" charset="0"/>
                </a:rPr>
                <a:t>解決方案</a:t>
              </a:r>
              <a:endParaRPr kumimoji="1" lang="zh-TW" altLang="en-US" sz="1600" b="1">
                <a:latin typeface="Arial" panose="020B0604020202020204" pitchFamily="34" charset="0"/>
                <a:cs typeface="Arial" panose="020B0604020202020204" pitchFamily="34" charset="0"/>
              </a:endParaRPr>
            </a:p>
          </p:txBody>
        </p:sp>
        <p:sp>
          <p:nvSpPr>
            <p:cNvPr id="8" name="矩形 7"/>
            <p:cNvSpPr/>
            <p:nvPr/>
          </p:nvSpPr>
          <p:spPr>
            <a:xfrm>
              <a:off x="5461829" y="1955643"/>
              <a:ext cx="6080661" cy="584775"/>
            </a:xfrm>
            <a:prstGeom prst="rect">
              <a:avLst/>
            </a:prstGeom>
            <a:ln>
              <a:solidFill>
                <a:srgbClr val="07D9B2"/>
              </a:solidFill>
            </a:ln>
          </p:spPr>
          <p:txBody>
            <a:bodyPr wrap="square">
              <a:spAutoFit/>
            </a:bodyPr>
            <a:lstStyle/>
            <a:p>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透過 </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VJBOD</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Cloud</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磁碟區可以快速建立並擴充一台 </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NAS</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上面的儲存空間。</a:t>
              </a:r>
              <a:endPar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44" name="图片 57">
              <a:extLst>
                <a:ext uri="{FF2B5EF4-FFF2-40B4-BE49-F238E27FC236}">
                  <a16:creationId xmlns:a16="http://schemas.microsoft.com/office/drawing/2014/main" id="{924B6012-8AEB-418A-82AB-A87054715A7B}"/>
                </a:ext>
              </a:extLst>
            </p:cNvPr>
            <p:cNvPicPr>
              <a:picLocks noChangeAspect="1"/>
            </p:cNvPicPr>
            <p:nvPr/>
          </p:nvPicPr>
          <p:blipFill rotWithShape="1">
            <a:blip r:embed="rId4">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a:off x="5332058" y="2538633"/>
              <a:ext cx="5883804" cy="476171"/>
            </a:xfrm>
            <a:prstGeom prst="rect">
              <a:avLst/>
            </a:prstGeom>
          </p:spPr>
        </p:pic>
      </p:grpSp>
      <p:pic>
        <p:nvPicPr>
          <p:cNvPr id="5" name="圖片 9" descr="一張含有 螢幕擷取畫面 的圖片&#10;&#10;描述是以非常高的可信度產生">
            <a:extLst>
              <a:ext uri="{FF2B5EF4-FFF2-40B4-BE49-F238E27FC236}">
                <a16:creationId xmlns:a16="http://schemas.microsoft.com/office/drawing/2014/main" id="{09360DEA-DCE8-4C05-A043-FD64CA921E17}"/>
              </a:ext>
            </a:extLst>
          </p:cNvPr>
          <p:cNvPicPr>
            <a:picLocks noChangeAspect="1"/>
          </p:cNvPicPr>
          <p:nvPr/>
        </p:nvPicPr>
        <p:blipFill>
          <a:blip r:embed="rId5"/>
          <a:stretch>
            <a:fillRect/>
          </a:stretch>
        </p:blipFill>
        <p:spPr>
          <a:xfrm>
            <a:off x="5152479" y="4588435"/>
            <a:ext cx="6495222" cy="1686517"/>
          </a:xfrm>
          <a:prstGeom prst="rect">
            <a:avLst/>
          </a:prstGeom>
        </p:spPr>
      </p:pic>
      <p:sp>
        <p:nvSpPr>
          <p:cNvPr id="12" name="矩形 11">
            <a:extLst>
              <a:ext uri="{FF2B5EF4-FFF2-40B4-BE49-F238E27FC236}">
                <a16:creationId xmlns:a16="http://schemas.microsoft.com/office/drawing/2014/main" id="{3FFB2DE7-9251-4525-BE09-402B6126B43C}"/>
              </a:ext>
            </a:extLst>
          </p:cNvPr>
          <p:cNvSpPr/>
          <p:nvPr/>
        </p:nvSpPr>
        <p:spPr>
          <a:xfrm>
            <a:off x="5280033" y="5492156"/>
            <a:ext cx="6372639" cy="193815"/>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4FA70A81-E223-491B-925E-6C159270A77F}"/>
              </a:ext>
            </a:extLst>
          </p:cNvPr>
          <p:cNvSpPr/>
          <p:nvPr/>
        </p:nvSpPr>
        <p:spPr>
          <a:xfrm>
            <a:off x="4030074" y="6375482"/>
            <a:ext cx="907620" cy="253916"/>
          </a:xfrm>
          <a:prstGeom prst="rect">
            <a:avLst/>
          </a:prstGeom>
        </p:spPr>
        <p:txBody>
          <a:bodyPr wrap="none" anchor="t">
            <a:spAutoFit/>
          </a:bodyPr>
          <a:lstStyle/>
          <a:p>
            <a:pPr algn="ctr" fontAlgn="base"/>
            <a:r>
              <a:rPr lang="en-US" altLang="zh-TW" sz="1050" b="1">
                <a:solidFill>
                  <a:srgbClr val="FF33CC"/>
                </a:solidFill>
                <a:latin typeface="+mj-lt"/>
                <a:ea typeface="微軟正黑體"/>
              </a:rPr>
              <a:t>4-bay</a:t>
            </a:r>
            <a:r>
              <a:rPr lang="zh-TW" altLang="en-US" sz="1050" b="1">
                <a:solidFill>
                  <a:srgbClr val="FF33CC"/>
                </a:solidFill>
                <a:latin typeface="+mj-lt"/>
                <a:ea typeface="微軟正黑體"/>
              </a:rPr>
              <a:t> </a:t>
            </a:r>
            <a:r>
              <a:rPr lang="en-US" altLang="zh-TW" sz="1050" b="1">
                <a:solidFill>
                  <a:srgbClr val="FF33CC"/>
                </a:solidFill>
                <a:latin typeface="+mj-lt"/>
                <a:ea typeface="微軟正黑體"/>
              </a:rPr>
              <a:t>TS-473</a:t>
            </a:r>
            <a:endParaRPr lang="en-US" altLang="zh-TW" sz="1050" b="1" i="0">
              <a:solidFill>
                <a:srgbClr val="FF33CC"/>
              </a:solidFill>
              <a:effectLst/>
              <a:latin typeface="+mj-lt"/>
              <a:ea typeface="微軟正黑體"/>
            </a:endParaRPr>
          </a:p>
        </p:txBody>
      </p:sp>
      <p:pic>
        <p:nvPicPr>
          <p:cNvPr id="11" name="Picture 8" descr="https://www.qnap.com/i/_attach_file/product/photo/800_500/315_1521094737_TS-473_Front.png?v=1">
            <a:extLst>
              <a:ext uri="{FF2B5EF4-FFF2-40B4-BE49-F238E27FC236}">
                <a16:creationId xmlns:a16="http://schemas.microsoft.com/office/drawing/2014/main" id="{3C71A428-C840-4CC5-B4D0-4B9F84F61D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2328" y="4726192"/>
            <a:ext cx="2639941" cy="1649964"/>
          </a:xfrm>
          <a:prstGeom prst="rect">
            <a:avLst/>
          </a:prstGeom>
          <a:noFill/>
          <a:extLst>
            <a:ext uri="{909E8E84-426E-40dd-AFC4-6F175D3DCCD1}">
              <a14:hiddenFill xmlns:a14="http://schemas.microsoft.com/office/drawing/2010/main" xmlns="">
                <a:solidFill>
                  <a:srgbClr val="FFFFFF"/>
                </a:solidFill>
              </a14:hiddenFill>
            </a:ext>
          </a:extLst>
        </p:spPr>
      </p:pic>
      <p:sp>
        <p:nvSpPr>
          <p:cNvPr id="27" name="矩形: 圓角 26">
            <a:extLst>
              <a:ext uri="{FF2B5EF4-FFF2-40B4-BE49-F238E27FC236}">
                <a16:creationId xmlns:a16="http://schemas.microsoft.com/office/drawing/2014/main" id="{509C67E0-57AC-4E63-8983-05DEFB2A9BC1}"/>
              </a:ext>
            </a:extLst>
          </p:cNvPr>
          <p:cNvSpPr/>
          <p:nvPr/>
        </p:nvSpPr>
        <p:spPr>
          <a:xfrm>
            <a:off x="7719656" y="3609429"/>
            <a:ext cx="3855258" cy="687481"/>
          </a:xfrm>
          <a:prstGeom prst="roundRect">
            <a:avLst>
              <a:gd name="adj" fmla="val 11473"/>
            </a:avLst>
          </a:prstGeom>
          <a:solidFill>
            <a:srgbClr val="07D9B2"/>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D9F93CE0-6932-429E-84B6-A34F77EC20C7}"/>
              </a:ext>
            </a:extLst>
          </p:cNvPr>
          <p:cNvSpPr/>
          <p:nvPr/>
        </p:nvSpPr>
        <p:spPr>
          <a:xfrm>
            <a:off x="8245569" y="3435456"/>
            <a:ext cx="3339071" cy="830997"/>
          </a:xfrm>
          <a:prstGeom prst="rect">
            <a:avLst/>
          </a:prstGeom>
          <a:noFill/>
        </p:spPr>
        <p:txBody>
          <a:bodyPr wrap="square">
            <a:spAutoFit/>
          </a:bodyPr>
          <a:lstStyle/>
          <a:p>
            <a:pPr lvl="0" algn="ctr"/>
            <a:endPar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不論 </a:t>
            </a: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NAS</a:t>
            </a:r>
            <a:r>
              <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 槽位和硬碟數，輕鬆建立一個 </a:t>
            </a: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250</a:t>
            </a:r>
            <a:r>
              <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TB</a:t>
            </a:r>
            <a:r>
              <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 的磁碟區。</a:t>
            </a:r>
            <a:endPar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9" name="图片 57">
            <a:extLst>
              <a:ext uri="{FF2B5EF4-FFF2-40B4-BE49-F238E27FC236}">
                <a16:creationId xmlns:a16="http://schemas.microsoft.com/office/drawing/2014/main" id="{8BBC108F-25EA-45DF-8FDA-040F69A9BA30}"/>
              </a:ext>
            </a:extLst>
          </p:cNvPr>
          <p:cNvPicPr>
            <a:picLocks noChangeAspect="1"/>
          </p:cNvPicPr>
          <p:nvPr/>
        </p:nvPicPr>
        <p:blipFill rotWithShape="1">
          <a:blip r:embed="rId4">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a:off x="629892" y="3026821"/>
            <a:ext cx="4284872" cy="476171"/>
          </a:xfrm>
          <a:prstGeom prst="rect">
            <a:avLst/>
          </a:prstGeom>
        </p:spPr>
      </p:pic>
      <p:grpSp>
        <p:nvGrpSpPr>
          <p:cNvPr id="16" name="群組 15">
            <a:extLst>
              <a:ext uri="{FF2B5EF4-FFF2-40B4-BE49-F238E27FC236}">
                <a16:creationId xmlns:a16="http://schemas.microsoft.com/office/drawing/2014/main" id="{ED3D80B7-D4FF-4ADD-A220-8D6B31A5DF22}"/>
              </a:ext>
            </a:extLst>
          </p:cNvPr>
          <p:cNvGrpSpPr/>
          <p:nvPr/>
        </p:nvGrpSpPr>
        <p:grpSpPr>
          <a:xfrm>
            <a:off x="701564" y="-1"/>
            <a:ext cx="1105647" cy="1380111"/>
            <a:chOff x="701564" y="-1"/>
            <a:chExt cx="1105647" cy="1380111"/>
          </a:xfrm>
        </p:grpSpPr>
        <p:sp>
          <p:nvSpPr>
            <p:cNvPr id="3" name="剪去單一角落矩形 2"/>
            <p:cNvSpPr/>
            <p:nvPr/>
          </p:nvSpPr>
          <p:spPr>
            <a:xfrm flipV="1">
              <a:off x="701564" y="-1"/>
              <a:ext cx="1105647" cy="1281561"/>
            </a:xfrm>
            <a:prstGeom prst="snip1Rect">
              <a:avLst>
                <a:gd name="adj" fmla="val 0"/>
              </a:avLst>
            </a:prstGeom>
            <a:solidFill>
              <a:srgbClr val="FF33CC"/>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zh-TW" altLang="en-US"/>
            </a:p>
          </p:txBody>
        </p:sp>
        <p:sp>
          <p:nvSpPr>
            <p:cNvPr id="4" name="矩形 3"/>
            <p:cNvSpPr/>
            <p:nvPr/>
          </p:nvSpPr>
          <p:spPr>
            <a:xfrm>
              <a:off x="974985" y="235681"/>
              <a:ext cx="595035" cy="338554"/>
            </a:xfrm>
            <a:prstGeom prst="rect">
              <a:avLst/>
            </a:prstGeom>
          </p:spPr>
          <p:txBody>
            <a:bodyPr wrap="none">
              <a:spAutoFit/>
            </a:bodyPr>
            <a:lstStyle/>
            <a:p>
              <a:pPr algn="ctr"/>
              <a:r>
                <a:rPr lang="zh-TW" altLang="en-US" sz="1600" b="1">
                  <a:solidFill>
                    <a:schemeClr val="bg1"/>
                  </a:solidFill>
                  <a:latin typeface="Arial" panose="020B0604020202020204" pitchFamily="34" charset="0"/>
                  <a:ea typeface="微軟正黑體"/>
                  <a:cs typeface="Arial" panose="020B0604020202020204" pitchFamily="34" charset="0"/>
                </a:rPr>
                <a:t>目標</a:t>
              </a:r>
              <a:endParaRPr lang="en-US" altLang="zh-TW" sz="1600" b="1">
                <a:solidFill>
                  <a:schemeClr val="bg1"/>
                </a:solidFill>
                <a:latin typeface="Arial" panose="020B0604020202020204" pitchFamily="34" charset="0"/>
                <a:ea typeface="微軟正黑體"/>
                <a:cs typeface="Arial" panose="020B0604020202020204" pitchFamily="34" charset="0"/>
              </a:endParaRPr>
            </a:p>
          </p:txBody>
        </p:sp>
        <p:sp>
          <p:nvSpPr>
            <p:cNvPr id="6" name="矩形 5"/>
            <p:cNvSpPr/>
            <p:nvPr/>
          </p:nvSpPr>
          <p:spPr>
            <a:xfrm>
              <a:off x="701564" y="456780"/>
              <a:ext cx="923828" cy="923330"/>
            </a:xfrm>
            <a:prstGeom prst="rect">
              <a:avLst/>
            </a:prstGeom>
          </p:spPr>
          <p:txBody>
            <a:bodyPr wrap="square">
              <a:spAutoFit/>
            </a:bodyPr>
            <a:lstStyle/>
            <a:p>
              <a:pPr algn="ctr"/>
              <a:r>
                <a:rPr lang="zh-TW" altLang="en-US" sz="5400" b="1">
                  <a:solidFill>
                    <a:schemeClr val="bg1"/>
                  </a:solidFill>
                  <a:latin typeface="Arial" panose="020B0604020202020204" pitchFamily="34" charset="0"/>
                  <a:ea typeface="微軟正黑體"/>
                  <a:cs typeface="Arial" panose="020B0604020202020204" pitchFamily="34" charset="0"/>
                </a:rPr>
                <a:t> </a:t>
              </a:r>
              <a:r>
                <a:rPr lang="en-US" altLang="zh-TW" sz="5400" b="1">
                  <a:solidFill>
                    <a:schemeClr val="bg1"/>
                  </a:solidFill>
                  <a:latin typeface="Arial" panose="020B0604020202020204" pitchFamily="34" charset="0"/>
                  <a:ea typeface="微軟正黑體"/>
                  <a:cs typeface="Arial" panose="020B0604020202020204" pitchFamily="34" charset="0"/>
                </a:rPr>
                <a:t>1</a:t>
              </a:r>
              <a:endParaRPr lang="zh-TW" altLang="en-US" sz="5400" b="1">
                <a:solidFill>
                  <a:schemeClr val="bg1"/>
                </a:solidFill>
                <a:latin typeface="Arial" panose="020B0604020202020204" pitchFamily="34" charset="0"/>
                <a:cs typeface="Arial" panose="020B0604020202020204" pitchFamily="34" charset="0"/>
              </a:endParaRPr>
            </a:p>
          </p:txBody>
        </p:sp>
        <p:cxnSp>
          <p:nvCxnSpPr>
            <p:cNvPr id="13" name="直線接點 12">
              <a:extLst>
                <a:ext uri="{FF2B5EF4-FFF2-40B4-BE49-F238E27FC236}">
                  <a16:creationId xmlns:a16="http://schemas.microsoft.com/office/drawing/2014/main" id="{489E4913-BCA6-457D-8D91-E2811333B7D0}"/>
                </a:ext>
              </a:extLst>
            </p:cNvPr>
            <p:cNvCxnSpPr>
              <a:cxnSpLocks/>
            </p:cNvCxnSpPr>
            <p:nvPr/>
          </p:nvCxnSpPr>
          <p:spPr>
            <a:xfrm>
              <a:off x="874643" y="574235"/>
              <a:ext cx="75074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1" name="圖片 30" descr="磁碟.png">
            <a:extLst>
              <a:ext uri="{FF2B5EF4-FFF2-40B4-BE49-F238E27FC236}">
                <a16:creationId xmlns:a16="http://schemas.microsoft.com/office/drawing/2014/main" id="{1806664F-B5A7-49BF-8DFC-58F345B6FA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0852" y="3036239"/>
            <a:ext cx="1274322" cy="1385343"/>
          </a:xfrm>
          <a:prstGeom prst="rect">
            <a:avLst/>
          </a:prstGeom>
        </p:spPr>
      </p:pic>
    </p:spTree>
    <p:extLst>
      <p:ext uri="{BB962C8B-B14F-4D97-AF65-F5344CB8AC3E}">
        <p14:creationId xmlns:p14="http://schemas.microsoft.com/office/powerpoint/2010/main" val="17462365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图片 57">
            <a:extLst>
              <a:ext uri="{FF2B5EF4-FFF2-40B4-BE49-F238E27FC236}">
                <a16:creationId xmlns:a16="http://schemas.microsoft.com/office/drawing/2014/main" id="{92B19B14-6DE3-4CE2-8D42-767EAB13CBDB}"/>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a:off x="5940854" y="3104577"/>
            <a:ext cx="5969702" cy="476171"/>
          </a:xfrm>
          <a:prstGeom prst="rect">
            <a:avLst/>
          </a:prstGeom>
        </p:spPr>
      </p:pic>
      <p:pic>
        <p:nvPicPr>
          <p:cNvPr id="3" name="圖片 2">
            <a:extLst>
              <a:ext uri="{FF2B5EF4-FFF2-40B4-BE49-F238E27FC236}">
                <a16:creationId xmlns:a16="http://schemas.microsoft.com/office/drawing/2014/main" id="{BAC5A1E9-761C-4B44-9D21-A216A8CFE012}"/>
              </a:ext>
            </a:extLst>
          </p:cNvPr>
          <p:cNvPicPr>
            <a:picLocks noChangeAspect="1"/>
          </p:cNvPicPr>
          <p:nvPr/>
        </p:nvPicPr>
        <p:blipFill rotWithShape="1">
          <a:blip r:embed="rId4"/>
          <a:srcRect r="3074" b="4975"/>
          <a:stretch/>
        </p:blipFill>
        <p:spPr>
          <a:xfrm>
            <a:off x="6992322" y="3410963"/>
            <a:ext cx="4322809" cy="2381779"/>
          </a:xfrm>
          <a:prstGeom prst="round2SameRect">
            <a:avLst>
              <a:gd name="adj1" fmla="val 7547"/>
              <a:gd name="adj2" fmla="val 0"/>
            </a:avLst>
          </a:prstGeom>
          <a:ln w="57150">
            <a:solidFill>
              <a:srgbClr val="92FFB5"/>
            </a:solidFill>
          </a:ln>
        </p:spPr>
      </p:pic>
      <p:sp>
        <p:nvSpPr>
          <p:cNvPr id="2" name="標題 1">
            <a:extLst>
              <a:ext uri="{FF2B5EF4-FFF2-40B4-BE49-F238E27FC236}">
                <a16:creationId xmlns:a16="http://schemas.microsoft.com/office/drawing/2014/main" id="{5F857368-3A39-432D-9D57-3DD0CBCDF550}"/>
              </a:ext>
            </a:extLst>
          </p:cNvPr>
          <p:cNvSpPr>
            <a:spLocks noGrp="1"/>
          </p:cNvSpPr>
          <p:nvPr>
            <p:ph type="title"/>
          </p:nvPr>
        </p:nvSpPr>
        <p:spPr>
          <a:prstGeom prst="rect">
            <a:avLst/>
          </a:prstGeom>
        </p:spPr>
        <p:txBody>
          <a:bodyPr>
            <a:normAutofit/>
          </a:bodyPr>
          <a:lstStyle/>
          <a:p>
            <a:r>
              <a:rPr lang="zh-TW" altLang="en-US"/>
              <a:t>        將儲存空間遷移到雲端</a:t>
            </a:r>
          </a:p>
        </p:txBody>
      </p:sp>
      <p:cxnSp>
        <p:nvCxnSpPr>
          <p:cNvPr id="34" name="直線單箭頭接點 33">
            <a:extLst>
              <a:ext uri="{FF2B5EF4-FFF2-40B4-BE49-F238E27FC236}">
                <a16:creationId xmlns:a16="http://schemas.microsoft.com/office/drawing/2014/main" id="{4D561B18-48C5-434B-87E8-463829D22F19}"/>
              </a:ext>
            </a:extLst>
          </p:cNvPr>
          <p:cNvCxnSpPr>
            <a:cxnSpLocks/>
          </p:cNvCxnSpPr>
          <p:nvPr/>
        </p:nvCxnSpPr>
        <p:spPr>
          <a:xfrm flipH="1">
            <a:off x="3310240" y="4773002"/>
            <a:ext cx="2498" cy="744748"/>
          </a:xfrm>
          <a:prstGeom prst="straightConnector1">
            <a:avLst/>
          </a:prstGeom>
          <a:ln w="38100">
            <a:solidFill>
              <a:srgbClr val="FF33CC"/>
            </a:solidFill>
            <a:prstDash val="sysDash"/>
          </a:ln>
        </p:spPr>
        <p:style>
          <a:lnRef idx="1">
            <a:schemeClr val="accent6"/>
          </a:lnRef>
          <a:fillRef idx="0">
            <a:schemeClr val="accent6"/>
          </a:fillRef>
          <a:effectRef idx="0">
            <a:schemeClr val="accent6"/>
          </a:effectRef>
          <a:fontRef idx="minor">
            <a:schemeClr val="tx1"/>
          </a:fontRef>
        </p:style>
      </p:cxnSp>
      <p:cxnSp>
        <p:nvCxnSpPr>
          <p:cNvPr id="35" name="直線單箭頭接點 34">
            <a:extLst>
              <a:ext uri="{FF2B5EF4-FFF2-40B4-BE49-F238E27FC236}">
                <a16:creationId xmlns:a16="http://schemas.microsoft.com/office/drawing/2014/main" id="{69805517-9A15-4788-9E47-ABC4E3D79507}"/>
              </a:ext>
            </a:extLst>
          </p:cNvPr>
          <p:cNvCxnSpPr>
            <a:cxnSpLocks/>
          </p:cNvCxnSpPr>
          <p:nvPr/>
        </p:nvCxnSpPr>
        <p:spPr>
          <a:xfrm>
            <a:off x="2676039" y="4787023"/>
            <a:ext cx="638412" cy="0"/>
          </a:xfrm>
          <a:prstGeom prst="straightConnector1">
            <a:avLst/>
          </a:prstGeom>
          <a:ln w="38100">
            <a:solidFill>
              <a:srgbClr val="FF33CC"/>
            </a:solidFill>
            <a:prstDash val="sysDash"/>
          </a:ln>
        </p:spPr>
        <p:style>
          <a:lnRef idx="1">
            <a:schemeClr val="accent6"/>
          </a:lnRef>
          <a:fillRef idx="0">
            <a:schemeClr val="accent6"/>
          </a:fillRef>
          <a:effectRef idx="0">
            <a:schemeClr val="accent6"/>
          </a:effectRef>
          <a:fontRef idx="minor">
            <a:schemeClr val="tx1"/>
          </a:fontRef>
        </p:style>
      </p:cxnSp>
      <p:cxnSp>
        <p:nvCxnSpPr>
          <p:cNvPr id="36" name="直線單箭頭接點 35">
            <a:extLst>
              <a:ext uri="{FF2B5EF4-FFF2-40B4-BE49-F238E27FC236}">
                <a16:creationId xmlns:a16="http://schemas.microsoft.com/office/drawing/2014/main" id="{1F62229B-7970-4EF7-BCEE-86A0425F42E0}"/>
              </a:ext>
            </a:extLst>
          </p:cNvPr>
          <p:cNvCxnSpPr>
            <a:cxnSpLocks/>
          </p:cNvCxnSpPr>
          <p:nvPr/>
        </p:nvCxnSpPr>
        <p:spPr>
          <a:xfrm flipH="1">
            <a:off x="3316942" y="5464257"/>
            <a:ext cx="2992418" cy="12265"/>
          </a:xfrm>
          <a:prstGeom prst="straightConnector1">
            <a:avLst/>
          </a:prstGeom>
          <a:ln w="38100">
            <a:solidFill>
              <a:srgbClr val="FF33CC"/>
            </a:solidFill>
            <a:prstDash val="sysDash"/>
          </a:ln>
        </p:spPr>
        <p:style>
          <a:lnRef idx="1">
            <a:schemeClr val="accent6"/>
          </a:lnRef>
          <a:fillRef idx="0">
            <a:schemeClr val="accent6"/>
          </a:fillRef>
          <a:effectRef idx="0">
            <a:schemeClr val="accent6"/>
          </a:effectRef>
          <a:fontRef idx="minor">
            <a:schemeClr val="tx1"/>
          </a:fontRef>
        </p:style>
      </p:cxnSp>
      <p:cxnSp>
        <p:nvCxnSpPr>
          <p:cNvPr id="47" name="直線單箭頭接點 46">
            <a:extLst>
              <a:ext uri="{FF2B5EF4-FFF2-40B4-BE49-F238E27FC236}">
                <a16:creationId xmlns:a16="http://schemas.microsoft.com/office/drawing/2014/main" id="{BDACCD45-F65B-4DF7-94CD-F2F5C6760683}"/>
              </a:ext>
            </a:extLst>
          </p:cNvPr>
          <p:cNvCxnSpPr>
            <a:cxnSpLocks/>
          </p:cNvCxnSpPr>
          <p:nvPr/>
        </p:nvCxnSpPr>
        <p:spPr>
          <a:xfrm>
            <a:off x="6302394" y="4713461"/>
            <a:ext cx="2723" cy="748119"/>
          </a:xfrm>
          <a:prstGeom prst="straightConnector1">
            <a:avLst/>
          </a:prstGeom>
          <a:ln w="38100">
            <a:solidFill>
              <a:srgbClr val="FF33CC"/>
            </a:solidFill>
            <a:prstDash val="sysDash"/>
          </a:ln>
        </p:spPr>
        <p:style>
          <a:lnRef idx="1">
            <a:schemeClr val="accent6"/>
          </a:lnRef>
          <a:fillRef idx="0">
            <a:schemeClr val="accent6"/>
          </a:fillRef>
          <a:effectRef idx="0">
            <a:schemeClr val="accent6"/>
          </a:effectRef>
          <a:fontRef idx="minor">
            <a:schemeClr val="tx1"/>
          </a:fontRef>
        </p:style>
      </p:cxnSp>
      <p:cxnSp>
        <p:nvCxnSpPr>
          <p:cNvPr id="48" name="直線單箭頭接點 47">
            <a:extLst>
              <a:ext uri="{FF2B5EF4-FFF2-40B4-BE49-F238E27FC236}">
                <a16:creationId xmlns:a16="http://schemas.microsoft.com/office/drawing/2014/main" id="{8CB5CB76-941A-4890-9A43-21B83DAE995C}"/>
              </a:ext>
            </a:extLst>
          </p:cNvPr>
          <p:cNvCxnSpPr>
            <a:cxnSpLocks/>
          </p:cNvCxnSpPr>
          <p:nvPr/>
        </p:nvCxnSpPr>
        <p:spPr>
          <a:xfrm flipV="1">
            <a:off x="6278118" y="4722524"/>
            <a:ext cx="553575" cy="4430"/>
          </a:xfrm>
          <a:prstGeom prst="straightConnector1">
            <a:avLst/>
          </a:prstGeom>
          <a:ln w="38100">
            <a:solidFill>
              <a:srgbClr val="FF33CC"/>
            </a:solidFill>
            <a:prstDash val="sysDash"/>
          </a:ln>
        </p:spPr>
        <p:style>
          <a:lnRef idx="1">
            <a:schemeClr val="accent6"/>
          </a:lnRef>
          <a:fillRef idx="0">
            <a:schemeClr val="accent6"/>
          </a:fillRef>
          <a:effectRef idx="0">
            <a:schemeClr val="accent6"/>
          </a:effectRef>
          <a:fontRef idx="minor">
            <a:schemeClr val="tx1"/>
          </a:fontRef>
        </p:style>
      </p:cxnSp>
      <p:sp>
        <p:nvSpPr>
          <p:cNvPr id="56" name="矩形 55">
            <a:extLst>
              <a:ext uri="{FF2B5EF4-FFF2-40B4-BE49-F238E27FC236}">
                <a16:creationId xmlns:a16="http://schemas.microsoft.com/office/drawing/2014/main" id="{52A8AFFC-5D2A-4C5C-88E4-923A3DB387BA}"/>
              </a:ext>
            </a:extLst>
          </p:cNvPr>
          <p:cNvSpPr/>
          <p:nvPr/>
        </p:nvSpPr>
        <p:spPr>
          <a:xfrm>
            <a:off x="168790" y="6472465"/>
            <a:ext cx="5378122" cy="261610"/>
          </a:xfrm>
          <a:prstGeom prst="rect">
            <a:avLst/>
          </a:prstGeom>
        </p:spPr>
        <p:txBody>
          <a:bodyPr wrap="square">
            <a:spAutoFit/>
          </a:bodyPr>
          <a:lstStyle/>
          <a:p>
            <a:r>
              <a:rPr lang="en-US" altLang="zh-TW" sz="1100">
                <a:solidFill>
                  <a:schemeClr val="accent3">
                    <a:lumMod val="40000"/>
                    <a:lumOff val="60000"/>
                  </a:schemeClr>
                </a:solidFill>
                <a:hlinkClick r:id="rId5">
                  <a:extLst>
                    <a:ext uri="{A12FA001-AC4F-418D-AE19-62706E023703}">
                      <ahyp:hlinkClr xmlns:ahyp="http://schemas.microsoft.com/office/drawing/2018/hyperlinkcolor" val="tx"/>
                    </a:ext>
                  </a:extLst>
                </a:hlinkClick>
              </a:rPr>
              <a:t>https://www.veeam.com/wp-using-aws-vtl-gateway-deployment-guide.html</a:t>
            </a:r>
            <a:endParaRPr lang="zh-TW" altLang="en-US" sz="1100">
              <a:solidFill>
                <a:schemeClr val="accent3">
                  <a:lumMod val="40000"/>
                  <a:lumOff val="60000"/>
                </a:schemeClr>
              </a:solidFill>
              <a:latin typeface="Arial" panose="020B0604020202020204" pitchFamily="34" charset="0"/>
              <a:ea typeface="Microsoft JhengHei"/>
              <a:cs typeface="Arial" panose="020B0604020202020204" pitchFamily="34" charset="0"/>
            </a:endParaRPr>
          </a:p>
        </p:txBody>
      </p:sp>
      <p:grpSp>
        <p:nvGrpSpPr>
          <p:cNvPr id="6" name="群組 5">
            <a:extLst>
              <a:ext uri="{FF2B5EF4-FFF2-40B4-BE49-F238E27FC236}">
                <a16:creationId xmlns:a16="http://schemas.microsoft.com/office/drawing/2014/main" id="{47E17638-98E9-4DDB-B866-7D2AC262FF2B}"/>
              </a:ext>
            </a:extLst>
          </p:cNvPr>
          <p:cNvGrpSpPr/>
          <p:nvPr/>
        </p:nvGrpSpPr>
        <p:grpSpPr>
          <a:xfrm>
            <a:off x="3701800" y="4967015"/>
            <a:ext cx="2221319" cy="1340235"/>
            <a:chOff x="3670453" y="4895973"/>
            <a:chExt cx="2221319" cy="1340235"/>
          </a:xfrm>
        </p:grpSpPr>
        <p:pic>
          <p:nvPicPr>
            <p:cNvPr id="53" name="Picture 2" descr="ãTS 932Xãçåçæå°çµæ">
              <a:extLst>
                <a:ext uri="{FF2B5EF4-FFF2-40B4-BE49-F238E27FC236}">
                  <a16:creationId xmlns:a16="http://schemas.microsoft.com/office/drawing/2014/main" id="{4C2477CE-0BF8-4DEC-923A-AB2646422B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0453" y="4895973"/>
              <a:ext cx="1978216" cy="1290090"/>
            </a:xfrm>
            <a:prstGeom prst="rect">
              <a:avLst/>
            </a:prstGeom>
            <a:noFill/>
            <a:extLst>
              <a:ext uri="{909E8E84-426E-40dd-AFC4-6F175D3DCCD1}">
                <a14:hiddenFill xmlns:a14="http://schemas.microsoft.com/office/drawing/2010/main" xmlns="">
                  <a:solidFill>
                    <a:srgbClr val="FFFFFF"/>
                  </a:solidFill>
                </a14:hiddenFill>
              </a:ext>
            </a:extLst>
          </p:spPr>
        </p:pic>
        <p:pic>
          <p:nvPicPr>
            <p:cNvPr id="41" name="圖片 40" descr="磁碟.png">
              <a:extLst>
                <a:ext uri="{FF2B5EF4-FFF2-40B4-BE49-F238E27FC236}">
                  <a16:creationId xmlns:a16="http://schemas.microsoft.com/office/drawing/2014/main" id="{BBA37627-E2D8-490E-8D4A-4E553C7D90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2053" y="5486400"/>
              <a:ext cx="689719" cy="749808"/>
            </a:xfrm>
            <a:prstGeom prst="rect">
              <a:avLst/>
            </a:prstGeom>
          </p:spPr>
        </p:pic>
      </p:grpSp>
      <p:grpSp>
        <p:nvGrpSpPr>
          <p:cNvPr id="5" name="群組 4">
            <a:extLst>
              <a:ext uri="{FF2B5EF4-FFF2-40B4-BE49-F238E27FC236}">
                <a16:creationId xmlns:a16="http://schemas.microsoft.com/office/drawing/2014/main" id="{12E91F23-DE67-40F0-95AC-86B57C4907CA}"/>
              </a:ext>
            </a:extLst>
          </p:cNvPr>
          <p:cNvGrpSpPr/>
          <p:nvPr/>
        </p:nvGrpSpPr>
        <p:grpSpPr>
          <a:xfrm>
            <a:off x="3693972" y="3653701"/>
            <a:ext cx="2197800" cy="1333586"/>
            <a:chOff x="3693972" y="3585886"/>
            <a:chExt cx="2197800" cy="1333586"/>
          </a:xfrm>
        </p:grpSpPr>
        <p:pic>
          <p:nvPicPr>
            <p:cNvPr id="7170" name="Picture 2" descr="ãTS 932Xãçåçæå°çµæ">
              <a:extLst>
                <a:ext uri="{FF2B5EF4-FFF2-40B4-BE49-F238E27FC236}">
                  <a16:creationId xmlns:a16="http://schemas.microsoft.com/office/drawing/2014/main" id="{7DE6060B-4265-4FF7-B34D-AB58348EB3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3972" y="3585886"/>
              <a:ext cx="1931178" cy="1259414"/>
            </a:xfrm>
            <a:prstGeom prst="rect">
              <a:avLst/>
            </a:prstGeom>
            <a:noFill/>
            <a:extLst>
              <a:ext uri="{909E8E84-426E-40dd-AFC4-6F175D3DCCD1}">
                <a14:hiddenFill xmlns:a14="http://schemas.microsoft.com/office/drawing/2010/main" xmlns="">
                  <a:solidFill>
                    <a:srgbClr val="FFFFFF"/>
                  </a:solidFill>
                </a14:hiddenFill>
              </a:ext>
            </a:extLst>
          </p:spPr>
        </p:pic>
        <p:pic>
          <p:nvPicPr>
            <p:cNvPr id="37" name="圖片 36" descr="磁碟.png">
              <a:extLst>
                <a:ext uri="{FF2B5EF4-FFF2-40B4-BE49-F238E27FC236}">
                  <a16:creationId xmlns:a16="http://schemas.microsoft.com/office/drawing/2014/main" id="{1A70FAED-120E-42CD-A2BC-60793BA120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2053" y="4169664"/>
              <a:ext cx="689719" cy="749808"/>
            </a:xfrm>
            <a:prstGeom prst="rect">
              <a:avLst/>
            </a:prstGeom>
          </p:spPr>
        </p:pic>
        <p:pic>
          <p:nvPicPr>
            <p:cNvPr id="43" name="圖片 33">
              <a:extLst>
                <a:ext uri="{FF2B5EF4-FFF2-40B4-BE49-F238E27FC236}">
                  <a16:creationId xmlns:a16="http://schemas.microsoft.com/office/drawing/2014/main" id="{C6B51D4E-D758-4749-AD01-199AB0F6932D}"/>
                </a:ext>
              </a:extLst>
            </p:cNvPr>
            <p:cNvPicPr>
              <a:picLocks noChangeAspect="1"/>
            </p:cNvPicPr>
            <p:nvPr/>
          </p:nvPicPr>
          <p:blipFill>
            <a:blip r:embed="rId8"/>
            <a:stretch>
              <a:fillRect/>
            </a:stretch>
          </p:blipFill>
          <p:spPr>
            <a:xfrm>
              <a:off x="4973133" y="4340497"/>
              <a:ext cx="504482" cy="522941"/>
            </a:xfrm>
            <a:prstGeom prst="rect">
              <a:avLst/>
            </a:prstGeom>
          </p:spPr>
        </p:pic>
      </p:grpSp>
      <p:sp>
        <p:nvSpPr>
          <p:cNvPr id="51" name="文字方塊 50">
            <a:extLst>
              <a:ext uri="{FF2B5EF4-FFF2-40B4-BE49-F238E27FC236}">
                <a16:creationId xmlns:a16="http://schemas.microsoft.com/office/drawing/2014/main" id="{CE703471-F833-43A1-BAA3-67A869B2FE6F}"/>
              </a:ext>
            </a:extLst>
          </p:cNvPr>
          <p:cNvSpPr txBox="1"/>
          <p:nvPr/>
        </p:nvSpPr>
        <p:spPr>
          <a:xfrm>
            <a:off x="7291294" y="5956158"/>
            <a:ext cx="4437530"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a:solidFill>
                  <a:srgbClr val="FF33CC"/>
                </a:solidFill>
                <a:latin typeface="微軟正黑體" panose="020B0604030504040204" pitchFamily="34" charset="-120"/>
                <a:ea typeface="微軟正黑體" panose="020B0604030504040204" pitchFamily="34" charset="-120"/>
                <a:cs typeface="Arial"/>
              </a:rPr>
              <a:t>透過 </a:t>
            </a:r>
            <a:r>
              <a:rPr lang="en-US" altLang="zh-TW" sz="1600">
                <a:solidFill>
                  <a:srgbClr val="FF33CC"/>
                </a:solidFill>
                <a:latin typeface="微軟正黑體" panose="020B0604030504040204" pitchFamily="34" charset="-120"/>
                <a:ea typeface="微軟正黑體" panose="020B0604030504040204" pitchFamily="34" charset="-120"/>
                <a:cs typeface="Arial"/>
              </a:rPr>
              <a:t>VJBOD</a:t>
            </a:r>
            <a:r>
              <a:rPr lang="zh-TW" altLang="en-US" sz="1600">
                <a:solidFill>
                  <a:srgbClr val="FF33CC"/>
                </a:solidFill>
                <a:latin typeface="微軟正黑體" panose="020B0604030504040204" pitchFamily="34" charset="-120"/>
                <a:ea typeface="微軟正黑體" panose="020B0604030504040204" pitchFamily="34" charset="-120"/>
                <a:cs typeface="Arial"/>
              </a:rPr>
              <a:t> </a:t>
            </a:r>
            <a:r>
              <a:rPr lang="en-US" altLang="zh-TW" sz="1600">
                <a:solidFill>
                  <a:srgbClr val="FF33CC"/>
                </a:solidFill>
                <a:latin typeface="微軟正黑體" panose="020B0604030504040204" pitchFamily="34" charset="-120"/>
                <a:ea typeface="微軟正黑體" panose="020B0604030504040204" pitchFamily="34" charset="-120"/>
                <a:cs typeface="Arial"/>
              </a:rPr>
              <a:t>Cloud</a:t>
            </a:r>
            <a:r>
              <a:rPr lang="zh-TW" altLang="en-US" sz="1600">
                <a:solidFill>
                  <a:srgbClr val="FF33CC"/>
                </a:solidFill>
                <a:latin typeface="微軟正黑體" panose="020B0604030504040204" pitchFamily="34" charset="-120"/>
                <a:ea typeface="微軟正黑體" panose="020B0604030504040204" pitchFamily="34" charset="-120"/>
                <a:cs typeface="Arial"/>
              </a:rPr>
              <a:t> 建立具雲端保護的資料中心</a:t>
            </a:r>
          </a:p>
        </p:txBody>
      </p:sp>
      <p:pic>
        <p:nvPicPr>
          <p:cNvPr id="7" name="圖片 6">
            <a:extLst>
              <a:ext uri="{FF2B5EF4-FFF2-40B4-BE49-F238E27FC236}">
                <a16:creationId xmlns:a16="http://schemas.microsoft.com/office/drawing/2014/main" id="{17A7DA9B-92CF-40DB-800A-38BD6C00416D}"/>
              </a:ext>
            </a:extLst>
          </p:cNvPr>
          <p:cNvPicPr>
            <a:picLocks noChangeAspect="1"/>
          </p:cNvPicPr>
          <p:nvPr/>
        </p:nvPicPr>
        <p:blipFill>
          <a:blip r:embed="rId9"/>
          <a:stretch>
            <a:fillRect/>
          </a:stretch>
        </p:blipFill>
        <p:spPr>
          <a:xfrm>
            <a:off x="6565627" y="5134784"/>
            <a:ext cx="669316" cy="892243"/>
          </a:xfrm>
          <a:prstGeom prst="rect">
            <a:avLst/>
          </a:prstGeom>
        </p:spPr>
      </p:pic>
      <p:pic>
        <p:nvPicPr>
          <p:cNvPr id="44" name="圖片 35">
            <a:extLst>
              <a:ext uri="{FF2B5EF4-FFF2-40B4-BE49-F238E27FC236}">
                <a16:creationId xmlns:a16="http://schemas.microsoft.com/office/drawing/2014/main" id="{79AA7395-62A2-4017-829C-294AF66E1EF2}"/>
              </a:ext>
            </a:extLst>
          </p:cNvPr>
          <p:cNvPicPr>
            <a:picLocks noChangeAspect="1"/>
          </p:cNvPicPr>
          <p:nvPr/>
        </p:nvPicPr>
        <p:blipFill>
          <a:blip r:embed="rId10"/>
          <a:stretch>
            <a:fillRect/>
          </a:stretch>
        </p:blipFill>
        <p:spPr>
          <a:xfrm>
            <a:off x="1055813" y="3194337"/>
            <a:ext cx="1993790" cy="1986754"/>
          </a:xfrm>
          <a:prstGeom prst="rect">
            <a:avLst/>
          </a:prstGeom>
          <a:ln>
            <a:noFill/>
          </a:ln>
        </p:spPr>
      </p:pic>
      <p:pic>
        <p:nvPicPr>
          <p:cNvPr id="45" name="圖片 2" descr="一張含有 物件 的圖片&#10;&#10;描述是以高可信度產生">
            <a:extLst>
              <a:ext uri="{FF2B5EF4-FFF2-40B4-BE49-F238E27FC236}">
                <a16:creationId xmlns:a16="http://schemas.microsoft.com/office/drawing/2014/main" id="{4B540CE9-ABE3-4208-A25C-03A207FDFF59}"/>
              </a:ext>
            </a:extLst>
          </p:cNvPr>
          <p:cNvPicPr>
            <a:picLocks noChangeAspect="1"/>
          </p:cNvPicPr>
          <p:nvPr/>
        </p:nvPicPr>
        <p:blipFill>
          <a:blip r:embed="rId11"/>
          <a:stretch>
            <a:fillRect/>
          </a:stretch>
        </p:blipFill>
        <p:spPr>
          <a:xfrm>
            <a:off x="1988283" y="4156845"/>
            <a:ext cx="1302895" cy="1294511"/>
          </a:xfrm>
          <a:prstGeom prst="rect">
            <a:avLst/>
          </a:prstGeom>
        </p:spPr>
      </p:pic>
      <p:sp>
        <p:nvSpPr>
          <p:cNvPr id="46" name="文字方塊 45">
            <a:extLst>
              <a:ext uri="{FF2B5EF4-FFF2-40B4-BE49-F238E27FC236}">
                <a16:creationId xmlns:a16="http://schemas.microsoft.com/office/drawing/2014/main" id="{8D2A94C7-7263-452D-8CB2-470EA503E759}"/>
              </a:ext>
            </a:extLst>
          </p:cNvPr>
          <p:cNvSpPr txBox="1"/>
          <p:nvPr/>
        </p:nvSpPr>
        <p:spPr>
          <a:xfrm>
            <a:off x="1945188" y="5359236"/>
            <a:ext cx="1529718"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400" b="1">
                <a:solidFill>
                  <a:schemeClr val="accent3">
                    <a:lumMod val="40000"/>
                    <a:lumOff val="60000"/>
                  </a:schemeClr>
                </a:solidFill>
                <a:latin typeface="Arial"/>
                <a:ea typeface="Microsoft JhengHei"/>
                <a:cs typeface="Arial"/>
              </a:rPr>
              <a:t>雲端磁碟區 </a:t>
            </a:r>
          </a:p>
        </p:txBody>
      </p:sp>
      <p:grpSp>
        <p:nvGrpSpPr>
          <p:cNvPr id="38" name="群組 37">
            <a:extLst>
              <a:ext uri="{FF2B5EF4-FFF2-40B4-BE49-F238E27FC236}">
                <a16:creationId xmlns:a16="http://schemas.microsoft.com/office/drawing/2014/main" id="{1208C546-D4E4-4790-80FD-6C6FC0737D6A}"/>
              </a:ext>
            </a:extLst>
          </p:cNvPr>
          <p:cNvGrpSpPr/>
          <p:nvPr/>
        </p:nvGrpSpPr>
        <p:grpSpPr>
          <a:xfrm>
            <a:off x="701564" y="-1"/>
            <a:ext cx="1105647" cy="1380111"/>
            <a:chOff x="701564" y="-1"/>
            <a:chExt cx="1105647" cy="1380111"/>
          </a:xfrm>
        </p:grpSpPr>
        <p:sp>
          <p:nvSpPr>
            <p:cNvPr id="49" name="剪去單一角落矩形 2">
              <a:extLst>
                <a:ext uri="{FF2B5EF4-FFF2-40B4-BE49-F238E27FC236}">
                  <a16:creationId xmlns:a16="http://schemas.microsoft.com/office/drawing/2014/main" id="{7DA4AC6E-90FA-4079-8596-7BF6D1249706}"/>
                </a:ext>
              </a:extLst>
            </p:cNvPr>
            <p:cNvSpPr/>
            <p:nvPr/>
          </p:nvSpPr>
          <p:spPr>
            <a:xfrm flipV="1">
              <a:off x="701564" y="-1"/>
              <a:ext cx="1105647" cy="1281561"/>
            </a:xfrm>
            <a:prstGeom prst="snip1Rect">
              <a:avLst>
                <a:gd name="adj" fmla="val 0"/>
              </a:avLst>
            </a:prstGeom>
            <a:solidFill>
              <a:srgbClr val="FF33CC"/>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zh-TW" altLang="en-US"/>
            </a:p>
          </p:txBody>
        </p:sp>
        <p:sp>
          <p:nvSpPr>
            <p:cNvPr id="58" name="矩形 57">
              <a:extLst>
                <a:ext uri="{FF2B5EF4-FFF2-40B4-BE49-F238E27FC236}">
                  <a16:creationId xmlns:a16="http://schemas.microsoft.com/office/drawing/2014/main" id="{029536E9-F6F9-4384-AB66-CC1CD287E9A9}"/>
                </a:ext>
              </a:extLst>
            </p:cNvPr>
            <p:cNvSpPr/>
            <p:nvPr/>
          </p:nvSpPr>
          <p:spPr>
            <a:xfrm>
              <a:off x="974985" y="235681"/>
              <a:ext cx="595035" cy="338554"/>
            </a:xfrm>
            <a:prstGeom prst="rect">
              <a:avLst/>
            </a:prstGeom>
          </p:spPr>
          <p:txBody>
            <a:bodyPr wrap="none">
              <a:spAutoFit/>
            </a:bodyPr>
            <a:lstStyle/>
            <a:p>
              <a:pPr algn="ctr"/>
              <a:r>
                <a:rPr lang="zh-TW" altLang="en-US" sz="1600" b="1">
                  <a:solidFill>
                    <a:schemeClr val="bg1"/>
                  </a:solidFill>
                  <a:latin typeface="Arial" panose="020B0604020202020204" pitchFamily="34" charset="0"/>
                  <a:ea typeface="微軟正黑體"/>
                  <a:cs typeface="Arial" panose="020B0604020202020204" pitchFamily="34" charset="0"/>
                </a:rPr>
                <a:t>目標</a:t>
              </a:r>
              <a:endParaRPr lang="en-US" altLang="zh-TW" sz="1600" b="1">
                <a:solidFill>
                  <a:schemeClr val="bg1"/>
                </a:solidFill>
                <a:latin typeface="Arial" panose="020B0604020202020204" pitchFamily="34" charset="0"/>
                <a:ea typeface="微軟正黑體"/>
                <a:cs typeface="Arial" panose="020B0604020202020204" pitchFamily="34" charset="0"/>
              </a:endParaRPr>
            </a:p>
          </p:txBody>
        </p:sp>
        <p:sp>
          <p:nvSpPr>
            <p:cNvPr id="59" name="矩形 58">
              <a:extLst>
                <a:ext uri="{FF2B5EF4-FFF2-40B4-BE49-F238E27FC236}">
                  <a16:creationId xmlns:a16="http://schemas.microsoft.com/office/drawing/2014/main" id="{BC71C354-72EC-4634-805E-E2CC9C73C8E3}"/>
                </a:ext>
              </a:extLst>
            </p:cNvPr>
            <p:cNvSpPr/>
            <p:nvPr/>
          </p:nvSpPr>
          <p:spPr>
            <a:xfrm>
              <a:off x="701564" y="456780"/>
              <a:ext cx="923828" cy="923330"/>
            </a:xfrm>
            <a:prstGeom prst="rect">
              <a:avLst/>
            </a:prstGeom>
          </p:spPr>
          <p:txBody>
            <a:bodyPr wrap="square">
              <a:spAutoFit/>
            </a:bodyPr>
            <a:lstStyle/>
            <a:p>
              <a:pPr algn="ctr"/>
              <a:r>
                <a:rPr lang="zh-TW" altLang="en-US" sz="5400" b="1">
                  <a:solidFill>
                    <a:schemeClr val="bg1"/>
                  </a:solidFill>
                  <a:latin typeface="Arial" panose="020B0604020202020204" pitchFamily="34" charset="0"/>
                  <a:ea typeface="微軟正黑體"/>
                  <a:cs typeface="Arial" panose="020B0604020202020204" pitchFamily="34" charset="0"/>
                </a:rPr>
                <a:t> </a:t>
              </a:r>
              <a:r>
                <a:rPr lang="en-US" altLang="zh-TW" sz="5400" b="1">
                  <a:solidFill>
                    <a:schemeClr val="bg1"/>
                  </a:solidFill>
                  <a:latin typeface="Arial" panose="020B0604020202020204" pitchFamily="34" charset="0"/>
                  <a:ea typeface="微軟正黑體"/>
                  <a:cs typeface="Arial" panose="020B0604020202020204" pitchFamily="34" charset="0"/>
                </a:rPr>
                <a:t>2</a:t>
              </a:r>
              <a:endParaRPr lang="zh-TW" altLang="en-US" sz="5400" b="1">
                <a:solidFill>
                  <a:schemeClr val="bg1"/>
                </a:solidFill>
                <a:latin typeface="Arial" panose="020B0604020202020204" pitchFamily="34" charset="0"/>
                <a:cs typeface="Arial" panose="020B0604020202020204" pitchFamily="34" charset="0"/>
              </a:endParaRPr>
            </a:p>
          </p:txBody>
        </p:sp>
        <p:cxnSp>
          <p:nvCxnSpPr>
            <p:cNvPr id="60" name="直線接點 59">
              <a:extLst>
                <a:ext uri="{FF2B5EF4-FFF2-40B4-BE49-F238E27FC236}">
                  <a16:creationId xmlns:a16="http://schemas.microsoft.com/office/drawing/2014/main" id="{19B17DB2-11F8-44D5-97CF-DB034B6BD01D}"/>
                </a:ext>
              </a:extLst>
            </p:cNvPr>
            <p:cNvCxnSpPr>
              <a:cxnSpLocks/>
            </p:cNvCxnSpPr>
            <p:nvPr/>
          </p:nvCxnSpPr>
          <p:spPr>
            <a:xfrm>
              <a:off x="874643" y="574235"/>
              <a:ext cx="75074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1" name="群組 60">
            <a:extLst>
              <a:ext uri="{FF2B5EF4-FFF2-40B4-BE49-F238E27FC236}">
                <a16:creationId xmlns:a16="http://schemas.microsoft.com/office/drawing/2014/main" id="{1F00159B-8631-4005-9207-CC5A0332ADAC}"/>
              </a:ext>
            </a:extLst>
          </p:cNvPr>
          <p:cNvGrpSpPr/>
          <p:nvPr/>
        </p:nvGrpSpPr>
        <p:grpSpPr>
          <a:xfrm>
            <a:off x="677051" y="1941871"/>
            <a:ext cx="4006914" cy="976452"/>
            <a:chOff x="881758" y="1553881"/>
            <a:chExt cx="4006914" cy="976452"/>
          </a:xfrm>
        </p:grpSpPr>
        <p:sp>
          <p:nvSpPr>
            <p:cNvPr id="62" name="矩形 61">
              <a:extLst>
                <a:ext uri="{FF2B5EF4-FFF2-40B4-BE49-F238E27FC236}">
                  <a16:creationId xmlns:a16="http://schemas.microsoft.com/office/drawing/2014/main" id="{7032723A-1C85-4983-A65F-F9199E4B4A08}"/>
                </a:ext>
              </a:extLst>
            </p:cNvPr>
            <p:cNvSpPr/>
            <p:nvPr/>
          </p:nvSpPr>
          <p:spPr>
            <a:xfrm>
              <a:off x="884615" y="1945558"/>
              <a:ext cx="4004057" cy="584775"/>
            </a:xfrm>
            <a:prstGeom prst="rect">
              <a:avLst/>
            </a:prstGeom>
            <a:ln w="6350">
              <a:solidFill>
                <a:srgbClr val="FF0099"/>
              </a:solidFill>
            </a:ln>
          </p:spPr>
          <p:txBody>
            <a:bodyPr wrap="square">
              <a:spAutoFit/>
            </a:bodyPr>
            <a:lstStyle/>
            <a:p>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需要本地應用所產生的資料無痛的轉移到雲端空間並且可以隨時被存取。</a:t>
              </a:r>
            </a:p>
          </p:txBody>
        </p:sp>
        <p:sp>
          <p:nvSpPr>
            <p:cNvPr id="63" name="圓角化同側角落矩形 31">
              <a:extLst>
                <a:ext uri="{FF2B5EF4-FFF2-40B4-BE49-F238E27FC236}">
                  <a16:creationId xmlns:a16="http://schemas.microsoft.com/office/drawing/2014/main" id="{025F0188-04D0-4C25-BCD5-71FD438FBE99}"/>
                </a:ext>
              </a:extLst>
            </p:cNvPr>
            <p:cNvSpPr/>
            <p:nvPr/>
          </p:nvSpPr>
          <p:spPr>
            <a:xfrm>
              <a:off x="881758" y="1553881"/>
              <a:ext cx="1654413" cy="403412"/>
            </a:xfrm>
            <a:prstGeom prst="round2SameRect">
              <a:avLst/>
            </a:prstGeom>
            <a:solidFill>
              <a:srgbClr val="FF00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TW" altLang="en-US" sz="1600" b="1">
                  <a:latin typeface="微軟正黑體" panose="020B0604030504040204" pitchFamily="34" charset="-120"/>
                  <a:ea typeface="微軟正黑體" panose="020B0604030504040204" pitchFamily="34" charset="-120"/>
                  <a:cs typeface="Arial" panose="020B0604020202020204" pitchFamily="34" charset="0"/>
                </a:rPr>
                <a:t>顧客群</a:t>
              </a:r>
            </a:p>
          </p:txBody>
        </p:sp>
      </p:grpSp>
      <p:grpSp>
        <p:nvGrpSpPr>
          <p:cNvPr id="64" name="群組 63">
            <a:extLst>
              <a:ext uri="{FF2B5EF4-FFF2-40B4-BE49-F238E27FC236}">
                <a16:creationId xmlns:a16="http://schemas.microsoft.com/office/drawing/2014/main" id="{3BD086A0-09B9-47AD-A10A-A95C82033F4D}"/>
              </a:ext>
            </a:extLst>
          </p:cNvPr>
          <p:cNvGrpSpPr/>
          <p:nvPr/>
        </p:nvGrpSpPr>
        <p:grpSpPr>
          <a:xfrm>
            <a:off x="5097696" y="1939949"/>
            <a:ext cx="6550005" cy="1224096"/>
            <a:chOff x="5458178" y="1562544"/>
            <a:chExt cx="6084312" cy="1224096"/>
          </a:xfrm>
        </p:grpSpPr>
        <p:sp>
          <p:nvSpPr>
            <p:cNvPr id="65" name="圓角化同側角落矩形 6">
              <a:extLst>
                <a:ext uri="{FF2B5EF4-FFF2-40B4-BE49-F238E27FC236}">
                  <a16:creationId xmlns:a16="http://schemas.microsoft.com/office/drawing/2014/main" id="{7E806EC7-ABE0-4C62-A19B-C9A5517F6BAA}"/>
                </a:ext>
              </a:extLst>
            </p:cNvPr>
            <p:cNvSpPr/>
            <p:nvPr/>
          </p:nvSpPr>
          <p:spPr>
            <a:xfrm>
              <a:off x="5458178" y="1562544"/>
              <a:ext cx="1274322" cy="403412"/>
            </a:xfrm>
            <a:prstGeom prst="round2SameRect">
              <a:avLst/>
            </a:prstGeom>
            <a:solidFill>
              <a:srgbClr val="0099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TW" altLang="en-US" sz="1600" b="1">
                  <a:latin typeface="Arial" panose="020B0604020202020204" pitchFamily="34" charset="0"/>
                  <a:ea typeface="微軟正黑體" panose="020B0604030504040204" pitchFamily="34" charset="-120"/>
                  <a:cs typeface="Arial" panose="020B0604020202020204" pitchFamily="34" charset="0"/>
                </a:rPr>
                <a:t>解決方案</a:t>
              </a:r>
              <a:endParaRPr kumimoji="1" lang="zh-TW" altLang="en-US" sz="1600" b="1">
                <a:latin typeface="Arial" panose="020B0604020202020204" pitchFamily="34" charset="0"/>
                <a:cs typeface="Arial" panose="020B0604020202020204" pitchFamily="34" charset="0"/>
              </a:endParaRPr>
            </a:p>
          </p:txBody>
        </p:sp>
        <p:sp>
          <p:nvSpPr>
            <p:cNvPr id="66" name="矩形 65">
              <a:extLst>
                <a:ext uri="{FF2B5EF4-FFF2-40B4-BE49-F238E27FC236}">
                  <a16:creationId xmlns:a16="http://schemas.microsoft.com/office/drawing/2014/main" id="{C1FF0E24-D056-470E-940E-68CAFF5858B2}"/>
                </a:ext>
              </a:extLst>
            </p:cNvPr>
            <p:cNvSpPr/>
            <p:nvPr/>
          </p:nvSpPr>
          <p:spPr>
            <a:xfrm>
              <a:off x="5461829" y="1955643"/>
              <a:ext cx="6080661" cy="830997"/>
            </a:xfrm>
            <a:prstGeom prst="rect">
              <a:avLst/>
            </a:prstGeom>
            <a:ln>
              <a:solidFill>
                <a:srgbClr val="07D9B2"/>
              </a:solidFill>
            </a:ln>
          </p:spPr>
          <p:txBody>
            <a:bodyPr wrap="square">
              <a:spAutoFit/>
            </a:bodyPr>
            <a:lstStyle/>
            <a:p>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建立雲端磁碟區完美銜接本地應用與雲端空間。</a:t>
              </a:r>
            </a:p>
            <a:p>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當主要 </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下線時，資料仍存在雲端，可以使用另一台 </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重新連接雲端磁碟區進行保護。</a:t>
              </a:r>
            </a:p>
          </p:txBody>
        </p:sp>
      </p:grpSp>
    </p:spTree>
    <p:extLst>
      <p:ext uri="{BB962C8B-B14F-4D97-AF65-F5344CB8AC3E}">
        <p14:creationId xmlns:p14="http://schemas.microsoft.com/office/powerpoint/2010/main" val="617336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2" descr="ãmoney pngãçåçæå°çµæ">
            <a:extLst>
              <a:ext uri="{FF2B5EF4-FFF2-40B4-BE49-F238E27FC236}">
                <a16:creationId xmlns:a16="http://schemas.microsoft.com/office/drawing/2014/main" id="{7563F5DA-ECD1-4EE2-AAEA-0C1B822D24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3369" y="3345451"/>
            <a:ext cx="1821906" cy="1830806"/>
          </a:xfrm>
          <a:prstGeom prst="rect">
            <a:avLst/>
          </a:prstGeom>
          <a:noFill/>
          <a:ln>
            <a:noFill/>
          </a:ln>
          <a:extLst>
            <a:ext uri="{909E8E84-426E-40dd-AFC4-6F175D3DCCD1}">
              <a14:hiddenFill xmlns:a14="http://schemas.microsoft.com/office/drawing/2010/main" xmlns="">
                <a:solidFill>
                  <a:srgbClr val="FFFFFF"/>
                </a:solidFill>
              </a14:hiddenFill>
            </a:ext>
          </a:extLst>
        </p:spPr>
      </p:pic>
      <p:sp>
        <p:nvSpPr>
          <p:cNvPr id="2" name="標題 1">
            <a:extLst>
              <a:ext uri="{FF2B5EF4-FFF2-40B4-BE49-F238E27FC236}">
                <a16:creationId xmlns:a16="http://schemas.microsoft.com/office/drawing/2014/main" id="{5F857368-3A39-432D-9D57-3DD0CBCDF550}"/>
              </a:ext>
            </a:extLst>
          </p:cNvPr>
          <p:cNvSpPr>
            <a:spLocks noGrp="1"/>
          </p:cNvSpPr>
          <p:nvPr>
            <p:ph type="title"/>
          </p:nvPr>
        </p:nvSpPr>
        <p:spPr>
          <a:prstGeom prst="rect">
            <a:avLst/>
          </a:prstGeom>
        </p:spPr>
        <p:txBody>
          <a:bodyPr>
            <a:normAutofit/>
          </a:bodyPr>
          <a:lstStyle/>
          <a:p>
            <a:r>
              <a:rPr lang="zh-TW" altLang="en-US"/>
              <a:t>       雲端儲存空間加速</a:t>
            </a:r>
            <a:endParaRPr lang="en-US" altLang="zh-TW"/>
          </a:p>
        </p:txBody>
      </p:sp>
      <p:sp>
        <p:nvSpPr>
          <p:cNvPr id="4" name="矩形 3">
            <a:extLst>
              <a:ext uri="{FF2B5EF4-FFF2-40B4-BE49-F238E27FC236}">
                <a16:creationId xmlns:a16="http://schemas.microsoft.com/office/drawing/2014/main" id="{8F648C5A-D173-46A8-8F3E-0755B74032A3}"/>
              </a:ext>
            </a:extLst>
          </p:cNvPr>
          <p:cNvSpPr/>
          <p:nvPr/>
        </p:nvSpPr>
        <p:spPr>
          <a:xfrm>
            <a:off x="471100" y="5756945"/>
            <a:ext cx="6154773" cy="461665"/>
          </a:xfrm>
          <a:prstGeom prst="rect">
            <a:avLst/>
          </a:prstGeom>
        </p:spPr>
        <p:txBody>
          <a:bodyPr wrap="square" anchor="t">
            <a:spAutoFit/>
          </a:bodyPr>
          <a:lstStyle/>
          <a:p>
            <a:r>
              <a:rPr lang="en-US" altLang="zh-TW" sz="1200">
                <a:solidFill>
                  <a:schemeClr val="bg1">
                    <a:lumMod val="75000"/>
                  </a:schemeClr>
                </a:solidFill>
                <a:ea typeface="Microsoft JhengHei"/>
              </a:rPr>
              <a:t>http://broadband.hinet.net/fee.do</a:t>
            </a:r>
            <a:endParaRPr lang="en-US" altLang="zh-TW" sz="1200">
              <a:solidFill>
                <a:srgbClr val="47CFFF"/>
              </a:solidFill>
              <a:ea typeface="Microsoft JhengHei"/>
            </a:endParaRPr>
          </a:p>
          <a:p>
            <a:r>
              <a:rPr lang="zh-TW" sz="1200">
                <a:solidFill>
                  <a:schemeClr val="bg1">
                    <a:lumMod val="75000"/>
                  </a:schemeClr>
                </a:solidFill>
                <a:ea typeface="Microsoft JhengHei"/>
              </a:rPr>
              <a:t>https://cloud.google.com/solutions/transferring-big-data-sets-to-gcp</a:t>
            </a:r>
            <a:endParaRPr lang="zh-TW">
              <a:solidFill>
                <a:srgbClr val="47CFFF"/>
              </a:solidFill>
              <a:ea typeface="Microsoft JhengHei"/>
            </a:endParaRPr>
          </a:p>
        </p:txBody>
      </p:sp>
      <p:sp>
        <p:nvSpPr>
          <p:cNvPr id="33" name="矩形 32">
            <a:extLst>
              <a:ext uri="{FF2B5EF4-FFF2-40B4-BE49-F238E27FC236}">
                <a16:creationId xmlns:a16="http://schemas.microsoft.com/office/drawing/2014/main" id="{4AC1B970-39F1-40B1-99FE-14737A8523A5}"/>
              </a:ext>
            </a:extLst>
          </p:cNvPr>
          <p:cNvSpPr/>
          <p:nvPr/>
        </p:nvSpPr>
        <p:spPr>
          <a:xfrm>
            <a:off x="461387" y="5561023"/>
            <a:ext cx="2015219" cy="276999"/>
          </a:xfrm>
          <a:prstGeom prst="rect">
            <a:avLst/>
          </a:prstGeom>
        </p:spPr>
        <p:txBody>
          <a:bodyPr wrap="square">
            <a:spAutoFit/>
          </a:bodyPr>
          <a:lstStyle/>
          <a:p>
            <a:r>
              <a:rPr lang="zh-TW" altLang="en-US" sz="1200" b="1">
                <a:solidFill>
                  <a:schemeClr val="bg1">
                    <a:lumMod val="75000"/>
                  </a:schemeClr>
                </a:solidFill>
                <a:ea typeface="Microsoft JhengHei"/>
                <a:cs typeface="Arial"/>
              </a:rPr>
              <a:t>中華電信估價</a:t>
            </a:r>
            <a:endParaRPr lang="zh-TW" altLang="en-US" sz="1200" b="1">
              <a:solidFill>
                <a:srgbClr val="47CFFF"/>
              </a:solidFill>
              <a:ea typeface="Microsoft JhengHei"/>
              <a:cs typeface="Arial"/>
            </a:endParaRPr>
          </a:p>
        </p:txBody>
      </p:sp>
      <p:pic>
        <p:nvPicPr>
          <p:cNvPr id="7" name="圖片 7" descr="一張含有 螢幕擷取畫面 的圖片&#10;&#10;描述是以非常高的可信度產生">
            <a:extLst>
              <a:ext uri="{FF2B5EF4-FFF2-40B4-BE49-F238E27FC236}">
                <a16:creationId xmlns:a16="http://schemas.microsoft.com/office/drawing/2014/main" id="{A9BD580E-1EDD-4554-9EBC-B72DAEDE407E}"/>
              </a:ext>
            </a:extLst>
          </p:cNvPr>
          <p:cNvPicPr>
            <a:picLocks noChangeAspect="1"/>
          </p:cNvPicPr>
          <p:nvPr/>
        </p:nvPicPr>
        <p:blipFill>
          <a:blip r:embed="rId4"/>
          <a:stretch>
            <a:fillRect/>
          </a:stretch>
        </p:blipFill>
        <p:spPr>
          <a:xfrm>
            <a:off x="12819693" y="4390707"/>
            <a:ext cx="4319185" cy="2526290"/>
          </a:xfrm>
          <a:prstGeom prst="rect">
            <a:avLst/>
          </a:prstGeom>
          <a:ln>
            <a:noFill/>
          </a:ln>
        </p:spPr>
      </p:pic>
      <p:graphicFrame>
        <p:nvGraphicFramePr>
          <p:cNvPr id="35" name="表格 34">
            <a:extLst>
              <a:ext uri="{FF2B5EF4-FFF2-40B4-BE49-F238E27FC236}">
                <a16:creationId xmlns:a16="http://schemas.microsoft.com/office/drawing/2014/main" id="{396EC61E-6278-4A46-9348-8BF70D6DD421}"/>
              </a:ext>
            </a:extLst>
          </p:cNvPr>
          <p:cNvGraphicFramePr>
            <a:graphicFrameLocks noGrp="1"/>
          </p:cNvGraphicFramePr>
          <p:nvPr>
            <p:extLst>
              <p:ext uri="{D42A27DB-BD31-4B8C-83A1-F6EECF244321}">
                <p14:modId xmlns:p14="http://schemas.microsoft.com/office/powerpoint/2010/main" val="641825132"/>
              </p:ext>
            </p:extLst>
          </p:nvPr>
        </p:nvGraphicFramePr>
        <p:xfrm>
          <a:off x="552823" y="3157441"/>
          <a:ext cx="4026803" cy="2035429"/>
        </p:xfrm>
        <a:graphic>
          <a:graphicData uri="http://schemas.openxmlformats.org/drawingml/2006/table">
            <a:tbl>
              <a:tblPr firstRow="1" bandRow="1">
                <a:tableStyleId>{5C22544A-7EE6-4342-B048-85BDC9FD1C3A}</a:tableStyleId>
              </a:tblPr>
              <a:tblGrid>
                <a:gridCol w="2411705">
                  <a:extLst>
                    <a:ext uri="{9D8B030D-6E8A-4147-A177-3AD203B41FA5}">
                      <a16:colId xmlns:a16="http://schemas.microsoft.com/office/drawing/2014/main" val="4072719255"/>
                    </a:ext>
                  </a:extLst>
                </a:gridCol>
                <a:gridCol w="1615098">
                  <a:extLst>
                    <a:ext uri="{9D8B030D-6E8A-4147-A177-3AD203B41FA5}">
                      <a16:colId xmlns:a16="http://schemas.microsoft.com/office/drawing/2014/main" val="814133644"/>
                    </a:ext>
                  </a:extLst>
                </a:gridCol>
              </a:tblGrid>
              <a:tr h="509490">
                <a:tc>
                  <a:txBody>
                    <a:bodyPr/>
                    <a:lstStyle/>
                    <a:p>
                      <a:pPr algn="ctr"/>
                      <a:r>
                        <a:rPr lang="zh-TW" altLang="en-US" sz="1600" b="1">
                          <a:latin typeface="Arial" panose="020B0604020202020204" pitchFamily="34" charset="0"/>
                          <a:ea typeface="微軟正黑體" panose="020B0604030504040204" pitchFamily="34" charset="-120"/>
                          <a:cs typeface="Arial" panose="020B0604020202020204" pitchFamily="34" charset="0"/>
                        </a:rPr>
                        <a:t>網際網路寫入速度</a:t>
                      </a:r>
                    </a:p>
                  </a:txBody>
                  <a:tcPr anchor="ctr">
                    <a:solidFill>
                      <a:srgbClr val="CC0066"/>
                    </a:solidFill>
                  </a:tcPr>
                </a:tc>
                <a:tc>
                  <a:txBody>
                    <a:bodyPr/>
                    <a:lstStyle/>
                    <a:p>
                      <a:pPr algn="ctr"/>
                      <a:r>
                        <a:rPr lang="zh-TW" altLang="en-US" sz="1600" b="1">
                          <a:latin typeface="Arial" panose="020B0604020202020204" pitchFamily="34" charset="0"/>
                          <a:ea typeface="微軟正黑體" panose="020B0604030504040204" pitchFamily="34" charset="-120"/>
                          <a:cs typeface="Arial" panose="020B0604020202020204" pitchFamily="34" charset="0"/>
                        </a:rPr>
                        <a:t>每月價格</a:t>
                      </a:r>
                      <a:endParaRPr lang="en-US" altLang="zh-TW" sz="1600" b="1">
                        <a:latin typeface="Arial" panose="020B0604020202020204" pitchFamily="34" charset="0"/>
                        <a:ea typeface="微軟正黑體" panose="020B0604030504040204" pitchFamily="34" charset="-120"/>
                        <a:cs typeface="Arial" panose="020B0604020202020204" pitchFamily="34" charset="0"/>
                      </a:endParaRPr>
                    </a:p>
                  </a:txBody>
                  <a:tcPr anchor="ctr">
                    <a:solidFill>
                      <a:srgbClr val="CC0066"/>
                    </a:solidFill>
                  </a:tcPr>
                </a:tc>
                <a:extLst>
                  <a:ext uri="{0D108BD9-81ED-4DB2-BD59-A6C34878D82A}">
                    <a16:rowId xmlns:a16="http://schemas.microsoft.com/office/drawing/2014/main" val="3140332948"/>
                  </a:ext>
                </a:extLst>
              </a:tr>
              <a:tr h="469882">
                <a:tc>
                  <a:txBody>
                    <a:bodyPr/>
                    <a:lstStyle/>
                    <a:p>
                      <a:pPr algn="ctr"/>
                      <a:r>
                        <a:rPr lang="en-US" altLang="zh-TW" sz="1400" b="1">
                          <a:solidFill>
                            <a:srgbClr val="0D045F"/>
                          </a:solidFill>
                          <a:latin typeface="Arial" panose="020B0604020202020204" pitchFamily="34" charset="0"/>
                          <a:ea typeface="微軟正黑體" panose="020B0604030504040204" pitchFamily="34" charset="-120"/>
                          <a:cs typeface="Arial" panose="020B0604020202020204" pitchFamily="34" charset="0"/>
                        </a:rPr>
                        <a:t>600Mbps = 75 MB/s</a:t>
                      </a:r>
                      <a:endParaRPr lang="zh-TW" altLang="en-US" sz="1400" b="1">
                        <a:solidFill>
                          <a:srgbClr val="0D045F"/>
                        </a:solidFill>
                        <a:latin typeface="Arial" panose="020B0604020202020204" pitchFamily="34" charset="0"/>
                        <a:ea typeface="微軟正黑體" panose="020B0604030504040204" pitchFamily="34" charset="-120"/>
                        <a:cs typeface="Arial" panose="020B0604020202020204" pitchFamily="34" charset="0"/>
                      </a:endParaRPr>
                    </a:p>
                  </a:txBody>
                  <a:tcPr anchor="ctr">
                    <a:solidFill>
                      <a:schemeClr val="accent3">
                        <a:lumMod val="40000"/>
                        <a:lumOff val="60000"/>
                      </a:schemeClr>
                    </a:solidFill>
                  </a:tcPr>
                </a:tc>
                <a:tc>
                  <a:txBody>
                    <a:bodyPr/>
                    <a:lstStyle/>
                    <a:p>
                      <a:pPr algn="ctr"/>
                      <a:r>
                        <a:rPr lang="en-US" altLang="zh-TW" sz="1400" b="1">
                          <a:solidFill>
                            <a:srgbClr val="0D045F"/>
                          </a:solidFill>
                          <a:latin typeface="Arial" panose="020B0604020202020204" pitchFamily="34" charset="0"/>
                          <a:ea typeface="微軟正黑體" panose="020B0604030504040204" pitchFamily="34" charset="-120"/>
                          <a:cs typeface="Arial" panose="020B0604020202020204" pitchFamily="34" charset="0"/>
                        </a:rPr>
                        <a:t>$77.93 USD</a:t>
                      </a:r>
                      <a:endParaRPr lang="zh-TW" altLang="en-US" sz="1400" b="1">
                        <a:solidFill>
                          <a:srgbClr val="0D045F"/>
                        </a:solidFill>
                        <a:latin typeface="Arial" panose="020B0604020202020204" pitchFamily="34" charset="0"/>
                        <a:ea typeface="微軟正黑體" panose="020B0604030504040204" pitchFamily="34" charset="-120"/>
                        <a:cs typeface="Arial" panose="020B0604020202020204" pitchFamily="34" charset="0"/>
                      </a:endParaRPr>
                    </a:p>
                  </a:txBody>
                  <a:tcPr anchor="ctr">
                    <a:solidFill>
                      <a:schemeClr val="accent3">
                        <a:lumMod val="40000"/>
                        <a:lumOff val="60000"/>
                      </a:schemeClr>
                    </a:solidFill>
                  </a:tcPr>
                </a:tc>
                <a:extLst>
                  <a:ext uri="{0D108BD9-81ED-4DB2-BD59-A6C34878D82A}">
                    <a16:rowId xmlns:a16="http://schemas.microsoft.com/office/drawing/2014/main" val="2322316170"/>
                  </a:ext>
                </a:extLst>
              </a:tr>
              <a:tr h="455902">
                <a:tc>
                  <a:txBody>
                    <a:bodyPr/>
                    <a:lstStyle/>
                    <a:p>
                      <a:pPr algn="ctr"/>
                      <a:r>
                        <a:rPr lang="en-US" altLang="zh-TW" sz="1400" b="1">
                          <a:solidFill>
                            <a:srgbClr val="0D045F"/>
                          </a:solidFill>
                          <a:latin typeface="Arial" panose="020B0604020202020204" pitchFamily="34" charset="0"/>
                          <a:ea typeface="微軟正黑體" panose="020B0604030504040204" pitchFamily="34" charset="-120"/>
                          <a:cs typeface="Arial" panose="020B0604020202020204" pitchFamily="34" charset="0"/>
                        </a:rPr>
                        <a:t>250Mbps = 62.5 MB/s</a:t>
                      </a:r>
                      <a:endParaRPr lang="zh-TW" altLang="en-US" sz="1400" b="1">
                        <a:solidFill>
                          <a:srgbClr val="0D045F"/>
                        </a:solidFill>
                        <a:latin typeface="Arial" panose="020B0604020202020204" pitchFamily="34" charset="0"/>
                        <a:ea typeface="微軟正黑體" panose="020B0604030504040204" pitchFamily="34" charset="-120"/>
                        <a:cs typeface="Arial" panose="020B0604020202020204" pitchFamily="34" charset="0"/>
                      </a:endParaRPr>
                    </a:p>
                  </a:txBody>
                  <a:tcPr anchor="ctr">
                    <a:solidFill>
                      <a:schemeClr val="accent3">
                        <a:lumMod val="20000"/>
                        <a:lumOff val="80000"/>
                      </a:schemeClr>
                    </a:solidFill>
                  </a:tcPr>
                </a:tc>
                <a:tc>
                  <a:txBody>
                    <a:bodyPr/>
                    <a:lstStyle/>
                    <a:p>
                      <a:pPr algn="ctr"/>
                      <a:r>
                        <a:rPr lang="en-US" altLang="zh-TW" sz="1400" b="1">
                          <a:solidFill>
                            <a:srgbClr val="0D045F"/>
                          </a:solidFill>
                          <a:latin typeface="Arial" panose="020B0604020202020204" pitchFamily="34" charset="0"/>
                          <a:ea typeface="微軟正黑體" panose="020B0604030504040204" pitchFamily="34" charset="-120"/>
                          <a:cs typeface="Arial" panose="020B0604020202020204" pitchFamily="34" charset="0"/>
                        </a:rPr>
                        <a:t>$58.44 USD</a:t>
                      </a:r>
                      <a:endParaRPr lang="zh-TW" altLang="en-US" sz="1400" b="1">
                        <a:solidFill>
                          <a:srgbClr val="0D045F"/>
                        </a:solidFill>
                        <a:latin typeface="Arial" panose="020B0604020202020204" pitchFamily="34" charset="0"/>
                        <a:ea typeface="微軟正黑體" panose="020B0604030504040204" pitchFamily="34" charset="-120"/>
                        <a:cs typeface="Arial" panose="020B0604020202020204" pitchFamily="34" charset="0"/>
                      </a:endParaRPr>
                    </a:p>
                  </a:txBody>
                  <a:tcPr anchor="ctr">
                    <a:solidFill>
                      <a:schemeClr val="accent3">
                        <a:lumMod val="20000"/>
                        <a:lumOff val="80000"/>
                      </a:schemeClr>
                    </a:solidFill>
                  </a:tcPr>
                </a:tc>
                <a:extLst>
                  <a:ext uri="{0D108BD9-81ED-4DB2-BD59-A6C34878D82A}">
                    <a16:rowId xmlns:a16="http://schemas.microsoft.com/office/drawing/2014/main" val="1732854804"/>
                  </a:ext>
                </a:extLst>
              </a:tr>
              <a:tr h="600155">
                <a:tc>
                  <a:txBody>
                    <a:bodyPr/>
                    <a:lstStyle/>
                    <a:p>
                      <a:pPr algn="ctr"/>
                      <a:r>
                        <a:rPr lang="en-US" altLang="zh-TW" sz="1400" b="1">
                          <a:solidFill>
                            <a:srgbClr val="0D045F"/>
                          </a:solidFill>
                          <a:latin typeface="Arial" panose="020B0604020202020204" pitchFamily="34" charset="0"/>
                          <a:ea typeface="微軟正黑體" panose="020B0604030504040204" pitchFamily="34" charset="-120"/>
                          <a:cs typeface="Arial" panose="020B0604020202020204" pitchFamily="34" charset="0"/>
                        </a:rPr>
                        <a:t>100Mbps = 12.5 MB/s</a:t>
                      </a:r>
                      <a:endParaRPr lang="zh-TW" altLang="en-US" sz="1400" b="1">
                        <a:solidFill>
                          <a:srgbClr val="0D045F"/>
                        </a:solidFill>
                        <a:latin typeface="Arial" panose="020B0604020202020204" pitchFamily="34" charset="0"/>
                        <a:ea typeface="微軟正黑體" panose="020B0604030504040204" pitchFamily="34" charset="-120"/>
                        <a:cs typeface="Arial" panose="020B0604020202020204" pitchFamily="34" charset="0"/>
                      </a:endParaRPr>
                    </a:p>
                  </a:txBody>
                  <a:tcPr anchor="ctr">
                    <a:solidFill>
                      <a:schemeClr val="accent3">
                        <a:lumMod val="40000"/>
                        <a:lumOff val="60000"/>
                      </a:schemeClr>
                    </a:solidFill>
                  </a:tcPr>
                </a:tc>
                <a:tc>
                  <a:txBody>
                    <a:bodyPr/>
                    <a:lstStyle/>
                    <a:p>
                      <a:pPr algn="ctr"/>
                      <a:r>
                        <a:rPr lang="en-US" altLang="zh-TW" sz="1400" b="1">
                          <a:solidFill>
                            <a:srgbClr val="0D045F"/>
                          </a:solidFill>
                          <a:latin typeface="Arial" panose="020B0604020202020204" pitchFamily="34" charset="0"/>
                          <a:ea typeface="微軟正黑體" panose="020B0604030504040204" pitchFamily="34" charset="-120"/>
                          <a:cs typeface="Arial" panose="020B0604020202020204" pitchFamily="34" charset="0"/>
                        </a:rPr>
                        <a:t>$45.44 USD</a:t>
                      </a:r>
                      <a:endParaRPr lang="zh-TW" altLang="en-US" sz="1400" b="1">
                        <a:solidFill>
                          <a:srgbClr val="0D045F"/>
                        </a:solidFill>
                        <a:latin typeface="Arial" panose="020B0604020202020204" pitchFamily="34" charset="0"/>
                        <a:ea typeface="微軟正黑體" panose="020B0604030504040204" pitchFamily="34" charset="-120"/>
                        <a:cs typeface="Arial" panose="020B0604020202020204" pitchFamily="34" charset="0"/>
                      </a:endParaRPr>
                    </a:p>
                  </a:txBody>
                  <a:tcPr anchor="ctr">
                    <a:solidFill>
                      <a:schemeClr val="accent3">
                        <a:lumMod val="40000"/>
                        <a:lumOff val="60000"/>
                      </a:schemeClr>
                    </a:solidFill>
                  </a:tcPr>
                </a:tc>
                <a:extLst>
                  <a:ext uri="{0D108BD9-81ED-4DB2-BD59-A6C34878D82A}">
                    <a16:rowId xmlns:a16="http://schemas.microsoft.com/office/drawing/2014/main" val="830697085"/>
                  </a:ext>
                </a:extLst>
              </a:tr>
            </a:tbl>
          </a:graphicData>
        </a:graphic>
      </p:graphicFrame>
      <p:pic>
        <p:nvPicPr>
          <p:cNvPr id="75" name="Picture 2" descr="https://www.qnap.com/i/_attach_file/product/photo/800_500/353_1533868634_TS-332X_font.png?v=2">
            <a:extLst>
              <a:ext uri="{FF2B5EF4-FFF2-40B4-BE49-F238E27FC236}">
                <a16:creationId xmlns:a16="http://schemas.microsoft.com/office/drawing/2014/main" id="{8F6BC3BE-9A31-4C04-BE72-2E88812394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056"/>
          <a:stretch/>
        </p:blipFill>
        <p:spPr bwMode="auto">
          <a:xfrm>
            <a:off x="6150441" y="3246278"/>
            <a:ext cx="2278772" cy="1252526"/>
          </a:xfrm>
          <a:prstGeom prst="rect">
            <a:avLst/>
          </a:prstGeom>
          <a:noFill/>
          <a:extLst>
            <a:ext uri="{909E8E84-426E-40DD-AFC4-6F175D3DCCD1}">
              <a14:hiddenFill xmlns:a14="http://schemas.microsoft.com/office/drawing/2010/main">
                <a:solidFill>
                  <a:srgbClr val="FFFFFF"/>
                </a:solidFill>
              </a14:hiddenFill>
            </a:ext>
          </a:extLst>
        </p:spPr>
      </p:pic>
      <p:grpSp>
        <p:nvGrpSpPr>
          <p:cNvPr id="77" name="群組 76">
            <a:extLst>
              <a:ext uri="{FF2B5EF4-FFF2-40B4-BE49-F238E27FC236}">
                <a16:creationId xmlns:a16="http://schemas.microsoft.com/office/drawing/2014/main" id="{5E437EFC-714B-4036-A7EA-C0B5D0B89C91}"/>
              </a:ext>
            </a:extLst>
          </p:cNvPr>
          <p:cNvGrpSpPr/>
          <p:nvPr/>
        </p:nvGrpSpPr>
        <p:grpSpPr>
          <a:xfrm>
            <a:off x="5007631" y="3203588"/>
            <a:ext cx="1386218" cy="1196340"/>
            <a:chOff x="6705753" y="3228351"/>
            <a:chExt cx="3730002" cy="470109"/>
          </a:xfrm>
          <a:solidFill>
            <a:srgbClr val="07D9B2"/>
          </a:solidFill>
        </p:grpSpPr>
        <p:sp>
          <p:nvSpPr>
            <p:cNvPr id="78" name="矩形: 圓角 77">
              <a:extLst>
                <a:ext uri="{FF2B5EF4-FFF2-40B4-BE49-F238E27FC236}">
                  <a16:creationId xmlns:a16="http://schemas.microsoft.com/office/drawing/2014/main" id="{F9A1AA53-4E67-4994-B7C5-C417378136BF}"/>
                </a:ext>
              </a:extLst>
            </p:cNvPr>
            <p:cNvSpPr/>
            <p:nvPr/>
          </p:nvSpPr>
          <p:spPr>
            <a:xfrm>
              <a:off x="6705753" y="3228351"/>
              <a:ext cx="3730002" cy="470109"/>
            </a:xfrm>
            <a:prstGeom prst="roundRect">
              <a:avLst>
                <a:gd name="adj" fmla="val 1066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9" name="矩形: 圓角 78">
              <a:extLst>
                <a:ext uri="{FF2B5EF4-FFF2-40B4-BE49-F238E27FC236}">
                  <a16:creationId xmlns:a16="http://schemas.microsoft.com/office/drawing/2014/main" id="{DE43CEDB-098B-4C72-B1FD-BAEBF4F3E7FE}"/>
                </a:ext>
              </a:extLst>
            </p:cNvPr>
            <p:cNvSpPr/>
            <p:nvPr/>
          </p:nvSpPr>
          <p:spPr>
            <a:xfrm>
              <a:off x="6742955" y="3236575"/>
              <a:ext cx="3552876" cy="440036"/>
            </a:xfrm>
            <a:prstGeom prst="roundRect">
              <a:avLst>
                <a:gd name="adj" fmla="val 114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0" name="矩形 79">
            <a:extLst>
              <a:ext uri="{FF2B5EF4-FFF2-40B4-BE49-F238E27FC236}">
                <a16:creationId xmlns:a16="http://schemas.microsoft.com/office/drawing/2014/main" id="{051F8D1A-46FC-4BC6-B358-1D9CA652B70F}"/>
              </a:ext>
            </a:extLst>
          </p:cNvPr>
          <p:cNvSpPr/>
          <p:nvPr/>
        </p:nvSpPr>
        <p:spPr>
          <a:xfrm>
            <a:off x="4921604" y="3287869"/>
            <a:ext cx="1509471" cy="1077218"/>
          </a:xfrm>
          <a:prstGeom prst="rect">
            <a:avLst/>
          </a:prstGeom>
        </p:spPr>
        <p:txBody>
          <a:bodyPr wrap="square">
            <a:spAutoFit/>
          </a:bodyPr>
          <a:lstStyle/>
          <a:p>
            <a:pPr lvl="0" algn="ctr"/>
            <a:r>
              <a:rPr lang="en-US" altLang="zh-TW" sz="1600" b="1">
                <a:solidFill>
                  <a:srgbClr val="090059"/>
                </a:solidFill>
                <a:latin typeface="Arial" panose="020B0604020202020204" pitchFamily="34" charset="0"/>
                <a:ea typeface="微軟正黑體" panose="020B0604030504040204" pitchFamily="34" charset="-120"/>
                <a:cs typeface="Arial" panose="020B0604020202020204" pitchFamily="34" charset="0"/>
              </a:rPr>
              <a:t>600~1000</a:t>
            </a:r>
            <a:br>
              <a:rPr lang="en-US" altLang="zh-TW" sz="1600" b="1">
                <a:solidFill>
                  <a:srgbClr val="090059"/>
                </a:solidFill>
                <a:latin typeface="Arial" panose="020B0604020202020204" pitchFamily="34" charset="0"/>
                <a:ea typeface="微軟正黑體" panose="020B0604030504040204" pitchFamily="34" charset="-120"/>
                <a:cs typeface="Arial" panose="020B0604020202020204" pitchFamily="34" charset="0"/>
              </a:rPr>
            </a:br>
            <a:r>
              <a:rPr lang="en-US" altLang="zh-TW" sz="1600" b="1">
                <a:solidFill>
                  <a:srgbClr val="090059"/>
                </a:solidFill>
                <a:latin typeface="Arial" panose="020B0604020202020204" pitchFamily="34" charset="0"/>
                <a:ea typeface="微軟正黑體" panose="020B0604030504040204" pitchFamily="34" charset="-120"/>
                <a:cs typeface="Arial" panose="020B0604020202020204" pitchFamily="34" charset="0"/>
              </a:rPr>
              <a:t>USD</a:t>
            </a:r>
          </a:p>
          <a:p>
            <a:pPr lvl="0" algn="ctr"/>
            <a:r>
              <a:rPr lang="en-US" altLang="zh-TW" sz="1600" b="1">
                <a:solidFill>
                  <a:srgbClr val="090059"/>
                </a:solidFill>
                <a:latin typeface="Arial" panose="020B0604020202020204" pitchFamily="34" charset="0"/>
                <a:ea typeface="微軟正黑體" panose="020B0604030504040204" pitchFamily="34" charset="-120"/>
                <a:cs typeface="Arial" panose="020B0604020202020204" pitchFamily="34" charset="0"/>
              </a:rPr>
              <a:t>500+ MB/s Write</a:t>
            </a:r>
          </a:p>
        </p:txBody>
      </p:sp>
      <p:grpSp>
        <p:nvGrpSpPr>
          <p:cNvPr id="40" name="群組 39">
            <a:extLst>
              <a:ext uri="{FF2B5EF4-FFF2-40B4-BE49-F238E27FC236}">
                <a16:creationId xmlns:a16="http://schemas.microsoft.com/office/drawing/2014/main" id="{BFF3443B-E620-4FB3-8B63-A89A5AF8CBC4}"/>
              </a:ext>
            </a:extLst>
          </p:cNvPr>
          <p:cNvGrpSpPr/>
          <p:nvPr/>
        </p:nvGrpSpPr>
        <p:grpSpPr>
          <a:xfrm>
            <a:off x="701564" y="-1"/>
            <a:ext cx="1105647" cy="1380111"/>
            <a:chOff x="701564" y="-1"/>
            <a:chExt cx="1105647" cy="1380111"/>
          </a:xfrm>
        </p:grpSpPr>
        <p:sp>
          <p:nvSpPr>
            <p:cNvPr id="41" name="剪去單一角落矩形 2">
              <a:extLst>
                <a:ext uri="{FF2B5EF4-FFF2-40B4-BE49-F238E27FC236}">
                  <a16:creationId xmlns:a16="http://schemas.microsoft.com/office/drawing/2014/main" id="{053D95F7-E9B6-4CE3-B543-9D5063E768FC}"/>
                </a:ext>
              </a:extLst>
            </p:cNvPr>
            <p:cNvSpPr/>
            <p:nvPr/>
          </p:nvSpPr>
          <p:spPr>
            <a:xfrm flipV="1">
              <a:off x="701564" y="-1"/>
              <a:ext cx="1105647" cy="1281561"/>
            </a:xfrm>
            <a:prstGeom prst="snip1Rect">
              <a:avLst>
                <a:gd name="adj" fmla="val 0"/>
              </a:avLst>
            </a:prstGeom>
            <a:solidFill>
              <a:srgbClr val="FF33CC"/>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zh-TW" altLang="en-US"/>
            </a:p>
          </p:txBody>
        </p:sp>
        <p:sp>
          <p:nvSpPr>
            <p:cNvPr id="42" name="矩形 41">
              <a:extLst>
                <a:ext uri="{FF2B5EF4-FFF2-40B4-BE49-F238E27FC236}">
                  <a16:creationId xmlns:a16="http://schemas.microsoft.com/office/drawing/2014/main" id="{A3F56F54-DA22-49BA-AA63-5A047FE8FABC}"/>
                </a:ext>
              </a:extLst>
            </p:cNvPr>
            <p:cNvSpPr/>
            <p:nvPr/>
          </p:nvSpPr>
          <p:spPr>
            <a:xfrm>
              <a:off x="974985" y="235681"/>
              <a:ext cx="595035" cy="338554"/>
            </a:xfrm>
            <a:prstGeom prst="rect">
              <a:avLst/>
            </a:prstGeom>
          </p:spPr>
          <p:txBody>
            <a:bodyPr wrap="none">
              <a:spAutoFit/>
            </a:bodyPr>
            <a:lstStyle/>
            <a:p>
              <a:pPr algn="ctr"/>
              <a:r>
                <a:rPr lang="zh-TW" altLang="en-US" sz="1600" b="1">
                  <a:solidFill>
                    <a:schemeClr val="bg1"/>
                  </a:solidFill>
                  <a:latin typeface="Arial" panose="020B0604020202020204" pitchFamily="34" charset="0"/>
                  <a:ea typeface="微軟正黑體"/>
                  <a:cs typeface="Arial" panose="020B0604020202020204" pitchFamily="34" charset="0"/>
                </a:rPr>
                <a:t>目標</a:t>
              </a:r>
              <a:endParaRPr lang="en-US" altLang="zh-TW" sz="1600" b="1">
                <a:solidFill>
                  <a:schemeClr val="bg1"/>
                </a:solidFill>
                <a:latin typeface="Arial" panose="020B0604020202020204" pitchFamily="34" charset="0"/>
                <a:ea typeface="微軟正黑體"/>
                <a:cs typeface="Arial" panose="020B0604020202020204" pitchFamily="34" charset="0"/>
              </a:endParaRPr>
            </a:p>
          </p:txBody>
        </p:sp>
        <p:sp>
          <p:nvSpPr>
            <p:cNvPr id="43" name="矩形 42">
              <a:extLst>
                <a:ext uri="{FF2B5EF4-FFF2-40B4-BE49-F238E27FC236}">
                  <a16:creationId xmlns:a16="http://schemas.microsoft.com/office/drawing/2014/main" id="{EDA27961-780F-40E1-BE42-54ADC1B0F2F9}"/>
                </a:ext>
              </a:extLst>
            </p:cNvPr>
            <p:cNvSpPr/>
            <p:nvPr/>
          </p:nvSpPr>
          <p:spPr>
            <a:xfrm>
              <a:off x="701564" y="456780"/>
              <a:ext cx="923828" cy="923330"/>
            </a:xfrm>
            <a:prstGeom prst="rect">
              <a:avLst/>
            </a:prstGeom>
          </p:spPr>
          <p:txBody>
            <a:bodyPr wrap="square">
              <a:spAutoFit/>
            </a:bodyPr>
            <a:lstStyle/>
            <a:p>
              <a:pPr algn="ctr"/>
              <a:r>
                <a:rPr lang="zh-TW" altLang="en-US" sz="5400" b="1">
                  <a:solidFill>
                    <a:schemeClr val="bg1"/>
                  </a:solidFill>
                  <a:latin typeface="Arial" panose="020B0604020202020204" pitchFamily="34" charset="0"/>
                  <a:ea typeface="微軟正黑體"/>
                  <a:cs typeface="Arial" panose="020B0604020202020204" pitchFamily="34" charset="0"/>
                </a:rPr>
                <a:t> </a:t>
              </a:r>
              <a:r>
                <a:rPr lang="en-US" altLang="zh-TW" sz="5400" b="1">
                  <a:solidFill>
                    <a:schemeClr val="bg1"/>
                  </a:solidFill>
                  <a:latin typeface="Arial" panose="020B0604020202020204" pitchFamily="34" charset="0"/>
                  <a:ea typeface="微軟正黑體"/>
                  <a:cs typeface="Arial" panose="020B0604020202020204" pitchFamily="34" charset="0"/>
                </a:rPr>
                <a:t>3</a:t>
              </a:r>
              <a:endParaRPr lang="zh-TW" altLang="en-US" sz="5400" b="1">
                <a:solidFill>
                  <a:schemeClr val="bg1"/>
                </a:solidFill>
                <a:latin typeface="Arial" panose="020B0604020202020204" pitchFamily="34" charset="0"/>
                <a:cs typeface="Arial" panose="020B0604020202020204" pitchFamily="34" charset="0"/>
              </a:endParaRPr>
            </a:p>
          </p:txBody>
        </p:sp>
        <p:cxnSp>
          <p:nvCxnSpPr>
            <p:cNvPr id="44" name="直線接點 43">
              <a:extLst>
                <a:ext uri="{FF2B5EF4-FFF2-40B4-BE49-F238E27FC236}">
                  <a16:creationId xmlns:a16="http://schemas.microsoft.com/office/drawing/2014/main" id="{E496BDF5-63CB-4F01-8157-12EF23C8AA99}"/>
                </a:ext>
              </a:extLst>
            </p:cNvPr>
            <p:cNvCxnSpPr>
              <a:cxnSpLocks/>
            </p:cNvCxnSpPr>
            <p:nvPr/>
          </p:nvCxnSpPr>
          <p:spPr>
            <a:xfrm>
              <a:off x="874643" y="574235"/>
              <a:ext cx="75074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6" name="群組 45">
            <a:extLst>
              <a:ext uri="{FF2B5EF4-FFF2-40B4-BE49-F238E27FC236}">
                <a16:creationId xmlns:a16="http://schemas.microsoft.com/office/drawing/2014/main" id="{D49D042B-830B-40A2-A999-7F0C2B54E765}"/>
              </a:ext>
            </a:extLst>
          </p:cNvPr>
          <p:cNvGrpSpPr/>
          <p:nvPr/>
        </p:nvGrpSpPr>
        <p:grpSpPr>
          <a:xfrm>
            <a:off x="601345" y="2036339"/>
            <a:ext cx="4006914" cy="976452"/>
            <a:chOff x="881758" y="1553881"/>
            <a:chExt cx="4006914" cy="976452"/>
          </a:xfrm>
        </p:grpSpPr>
        <p:sp>
          <p:nvSpPr>
            <p:cNvPr id="47" name="矩形 46">
              <a:extLst>
                <a:ext uri="{FF2B5EF4-FFF2-40B4-BE49-F238E27FC236}">
                  <a16:creationId xmlns:a16="http://schemas.microsoft.com/office/drawing/2014/main" id="{17BD305B-1636-433C-8EE3-A5A1C051CF36}"/>
                </a:ext>
              </a:extLst>
            </p:cNvPr>
            <p:cNvSpPr/>
            <p:nvPr/>
          </p:nvSpPr>
          <p:spPr>
            <a:xfrm>
              <a:off x="884615" y="1945558"/>
              <a:ext cx="4004057" cy="584775"/>
            </a:xfrm>
            <a:prstGeom prst="rect">
              <a:avLst/>
            </a:prstGeom>
            <a:ln w="6350">
              <a:solidFill>
                <a:srgbClr val="FF0099"/>
              </a:solidFill>
            </a:ln>
          </p:spPr>
          <p:txBody>
            <a:bodyPr wrap="square">
              <a:spAutoFit/>
            </a:bodyPr>
            <a:lstStyle/>
            <a:p>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需要在本地連接到網際網路速度受限的情況下加速雲端儲存空間存取效率。</a:t>
              </a:r>
            </a:p>
          </p:txBody>
        </p:sp>
        <p:sp>
          <p:nvSpPr>
            <p:cNvPr id="48" name="圓角化同側角落矩形 31">
              <a:extLst>
                <a:ext uri="{FF2B5EF4-FFF2-40B4-BE49-F238E27FC236}">
                  <a16:creationId xmlns:a16="http://schemas.microsoft.com/office/drawing/2014/main" id="{5F0CF290-558B-42E8-929B-06A1EDCC5917}"/>
                </a:ext>
              </a:extLst>
            </p:cNvPr>
            <p:cNvSpPr/>
            <p:nvPr/>
          </p:nvSpPr>
          <p:spPr>
            <a:xfrm>
              <a:off x="881758" y="1553881"/>
              <a:ext cx="1654413" cy="403412"/>
            </a:xfrm>
            <a:prstGeom prst="round2SameRect">
              <a:avLst/>
            </a:prstGeom>
            <a:solidFill>
              <a:srgbClr val="FF00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TW" altLang="en-US" sz="1600" b="1">
                  <a:latin typeface="微軟正黑體" panose="020B0604030504040204" pitchFamily="34" charset="-120"/>
                  <a:ea typeface="微軟正黑體" panose="020B0604030504040204" pitchFamily="34" charset="-120"/>
                  <a:cs typeface="Arial" panose="020B0604020202020204" pitchFamily="34" charset="0"/>
                </a:rPr>
                <a:t>顧客群</a:t>
              </a:r>
            </a:p>
          </p:txBody>
        </p:sp>
      </p:grpSp>
      <p:grpSp>
        <p:nvGrpSpPr>
          <p:cNvPr id="49" name="群組 48">
            <a:extLst>
              <a:ext uri="{FF2B5EF4-FFF2-40B4-BE49-F238E27FC236}">
                <a16:creationId xmlns:a16="http://schemas.microsoft.com/office/drawing/2014/main" id="{253A2D33-83EF-43CC-BB18-231E6882A6C7}"/>
              </a:ext>
            </a:extLst>
          </p:cNvPr>
          <p:cNvGrpSpPr/>
          <p:nvPr/>
        </p:nvGrpSpPr>
        <p:grpSpPr>
          <a:xfrm>
            <a:off x="5021990" y="2034417"/>
            <a:ext cx="6550005" cy="977874"/>
            <a:chOff x="5458178" y="1562544"/>
            <a:chExt cx="6084312" cy="977874"/>
          </a:xfrm>
        </p:grpSpPr>
        <p:sp>
          <p:nvSpPr>
            <p:cNvPr id="50" name="圓角化同側角落矩形 6">
              <a:extLst>
                <a:ext uri="{FF2B5EF4-FFF2-40B4-BE49-F238E27FC236}">
                  <a16:creationId xmlns:a16="http://schemas.microsoft.com/office/drawing/2014/main" id="{1FF9B38C-8D13-4AE4-99FA-8F16B4DFBA99}"/>
                </a:ext>
              </a:extLst>
            </p:cNvPr>
            <p:cNvSpPr/>
            <p:nvPr/>
          </p:nvSpPr>
          <p:spPr>
            <a:xfrm>
              <a:off x="5458178" y="1562544"/>
              <a:ext cx="1274322" cy="403412"/>
            </a:xfrm>
            <a:prstGeom prst="round2SameRect">
              <a:avLst/>
            </a:prstGeom>
            <a:solidFill>
              <a:srgbClr val="0099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TW" altLang="en-US" sz="1600" b="1">
                  <a:latin typeface="Arial" panose="020B0604020202020204" pitchFamily="34" charset="0"/>
                  <a:ea typeface="微軟正黑體" panose="020B0604030504040204" pitchFamily="34" charset="-120"/>
                  <a:cs typeface="Arial" panose="020B0604020202020204" pitchFamily="34" charset="0"/>
                </a:rPr>
                <a:t>解決方案</a:t>
              </a:r>
              <a:endParaRPr kumimoji="1" lang="zh-TW" altLang="en-US" sz="1600" b="1">
                <a:latin typeface="Arial" panose="020B0604020202020204" pitchFamily="34" charset="0"/>
                <a:cs typeface="Arial" panose="020B0604020202020204" pitchFamily="34" charset="0"/>
              </a:endParaRPr>
            </a:p>
          </p:txBody>
        </p:sp>
        <p:sp>
          <p:nvSpPr>
            <p:cNvPr id="51" name="矩形 50">
              <a:extLst>
                <a:ext uri="{FF2B5EF4-FFF2-40B4-BE49-F238E27FC236}">
                  <a16:creationId xmlns:a16="http://schemas.microsoft.com/office/drawing/2014/main" id="{4430CD3C-BFD9-4C67-82BB-1F6944799A45}"/>
                </a:ext>
              </a:extLst>
            </p:cNvPr>
            <p:cNvSpPr/>
            <p:nvPr/>
          </p:nvSpPr>
          <p:spPr>
            <a:xfrm>
              <a:off x="5461829" y="1955643"/>
              <a:ext cx="6080661" cy="584775"/>
            </a:xfrm>
            <a:prstGeom prst="rect">
              <a:avLst/>
            </a:prstGeom>
            <a:ln>
              <a:solidFill>
                <a:srgbClr val="07D9B2"/>
              </a:solidFill>
            </a:ln>
          </p:spPr>
          <p:txBody>
            <a:bodyPr wrap="square">
              <a:spAutoFit/>
            </a:bodyPr>
            <a:lstStyle/>
            <a:p>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QNAP</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NAS</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中的快取空間將會使使用者對雲端儲存空間有如同本地存取般的使用體驗，且本地快取更可以搭配 </a:t>
              </a:r>
              <a:r>
                <a:rPr lang="en-US" altLang="zh-TW" sz="1600" b="1" err="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Qtier</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或是 </a:t>
              </a:r>
              <a:r>
                <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SSD</a:t>
              </a:r>
              <a:r>
                <a:rPr lang="zh-TW" altLang="en-US"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rPr>
                <a:t> 快取設定。</a:t>
              </a:r>
              <a:endParaRPr lang="en-US" altLang="zh-TW" sz="1600" b="1">
                <a:solidFill>
                  <a:schemeClr val="accent3">
                    <a:lumMod val="40000"/>
                    <a:lumOff val="6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65" name="群組 64">
            <a:extLst>
              <a:ext uri="{FF2B5EF4-FFF2-40B4-BE49-F238E27FC236}">
                <a16:creationId xmlns:a16="http://schemas.microsoft.com/office/drawing/2014/main" id="{4B14D02D-90EF-4878-913D-74EAECFBBA6E}"/>
              </a:ext>
            </a:extLst>
          </p:cNvPr>
          <p:cNvGrpSpPr/>
          <p:nvPr/>
        </p:nvGrpSpPr>
        <p:grpSpPr>
          <a:xfrm>
            <a:off x="6969148" y="3304057"/>
            <a:ext cx="2571107" cy="2701816"/>
            <a:chOff x="8007161" y="3670188"/>
            <a:chExt cx="2571107" cy="2701816"/>
          </a:xfrm>
        </p:grpSpPr>
        <p:pic>
          <p:nvPicPr>
            <p:cNvPr id="66" name="Picture 18" descr="ãPC pngãçåçæå°çµæ">
              <a:extLst>
                <a:ext uri="{FF2B5EF4-FFF2-40B4-BE49-F238E27FC236}">
                  <a16:creationId xmlns:a16="http://schemas.microsoft.com/office/drawing/2014/main" id="{305D29FB-B21F-4E2D-964C-2CAE7204F5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7161" y="5156148"/>
              <a:ext cx="1215856" cy="1215856"/>
            </a:xfrm>
            <a:prstGeom prst="rect">
              <a:avLst/>
            </a:prstGeom>
            <a:noFill/>
            <a:extLst>
              <a:ext uri="{909E8E84-426E-40dd-AFC4-6F175D3DCCD1}">
                <a14:hiddenFill xmlns:a14="http://schemas.microsoft.com/office/drawing/2010/main" xmlns="">
                  <a:solidFill>
                    <a:srgbClr val="FFFFFF"/>
                  </a:solidFill>
                </a14:hiddenFill>
              </a:ext>
            </a:extLst>
          </p:spPr>
        </p:pic>
        <p:pic>
          <p:nvPicPr>
            <p:cNvPr id="67" name="Picture 18" descr="ãPC pngãçåçæå°çµæ">
              <a:extLst>
                <a:ext uri="{FF2B5EF4-FFF2-40B4-BE49-F238E27FC236}">
                  <a16:creationId xmlns:a16="http://schemas.microsoft.com/office/drawing/2014/main" id="{98058D9A-EE05-4B3C-A0FC-565AD81751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62412" y="5147383"/>
              <a:ext cx="1215856" cy="1215856"/>
            </a:xfrm>
            <a:prstGeom prst="rect">
              <a:avLst/>
            </a:prstGeom>
            <a:noFill/>
            <a:extLst>
              <a:ext uri="{909E8E84-426E-40dd-AFC4-6F175D3DCCD1}">
                <a14:hiddenFill xmlns:a14="http://schemas.microsoft.com/office/drawing/2010/main" xmlns="">
                  <a:solidFill>
                    <a:srgbClr val="FFFFFF"/>
                  </a:solidFill>
                </a14:hiddenFill>
              </a:ext>
            </a:extLst>
          </p:spPr>
        </p:pic>
        <p:pic>
          <p:nvPicPr>
            <p:cNvPr id="68" name="Picture 4" descr="utliity icon">
              <a:extLst>
                <a:ext uri="{FF2B5EF4-FFF2-40B4-BE49-F238E27FC236}">
                  <a16:creationId xmlns:a16="http://schemas.microsoft.com/office/drawing/2014/main" id="{E47B6BFC-F15B-43C3-90EE-0B9792EB58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06294" y="5346607"/>
              <a:ext cx="642519" cy="642519"/>
            </a:xfrm>
            <a:prstGeom prst="rect">
              <a:avLst/>
            </a:prstGeom>
            <a:noFill/>
            <a:extLst>
              <a:ext uri="{909E8E84-426E-40dd-AFC4-6F175D3DCCD1}">
                <a14:hiddenFill xmlns:a14="http://schemas.microsoft.com/office/drawing/2010/main" xmlns="">
                  <a:solidFill>
                    <a:srgbClr val="FFFFFF"/>
                  </a:solidFill>
                </a14:hiddenFill>
              </a:ext>
            </a:extLst>
          </p:spPr>
        </p:pic>
        <p:pic>
          <p:nvPicPr>
            <p:cNvPr id="69" name="Picture 4" descr="utliity icon">
              <a:extLst>
                <a:ext uri="{FF2B5EF4-FFF2-40B4-BE49-F238E27FC236}">
                  <a16:creationId xmlns:a16="http://schemas.microsoft.com/office/drawing/2014/main" id="{48B519C9-D483-4CE2-A7B2-FF96B0BEE92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58008" y="5411672"/>
              <a:ext cx="642519" cy="642519"/>
            </a:xfrm>
            <a:prstGeom prst="rect">
              <a:avLst/>
            </a:prstGeom>
            <a:noFill/>
            <a:extLst>
              <a:ext uri="{909E8E84-426E-40dd-AFC4-6F175D3DCCD1}">
                <a14:hiddenFill xmlns:a14="http://schemas.microsoft.com/office/drawing/2010/main" xmlns="">
                  <a:solidFill>
                    <a:srgbClr val="FFFFFF"/>
                  </a:solidFill>
                </a14:hiddenFill>
              </a:ext>
            </a:extLst>
          </p:spPr>
        </p:pic>
        <p:cxnSp>
          <p:nvCxnSpPr>
            <p:cNvPr id="70" name="直線接點 69">
              <a:extLst>
                <a:ext uri="{FF2B5EF4-FFF2-40B4-BE49-F238E27FC236}">
                  <a16:creationId xmlns:a16="http://schemas.microsoft.com/office/drawing/2014/main" id="{3C26AFB9-089C-40CA-A6A7-ADEBEB9A9097}"/>
                </a:ext>
              </a:extLst>
            </p:cNvPr>
            <p:cNvCxnSpPr>
              <a:cxnSpLocks/>
            </p:cNvCxnSpPr>
            <p:nvPr/>
          </p:nvCxnSpPr>
          <p:spPr>
            <a:xfrm>
              <a:off x="8665331" y="4879697"/>
              <a:ext cx="1412344" cy="0"/>
            </a:xfrm>
            <a:prstGeom prst="line">
              <a:avLst/>
            </a:prstGeom>
            <a:ln w="38100">
              <a:solidFill>
                <a:srgbClr val="07D9B2"/>
              </a:solidFill>
              <a:prstDash val="sysDash"/>
            </a:ln>
          </p:spPr>
          <p:style>
            <a:lnRef idx="1">
              <a:schemeClr val="accent6"/>
            </a:lnRef>
            <a:fillRef idx="0">
              <a:schemeClr val="accent6"/>
            </a:fillRef>
            <a:effectRef idx="0">
              <a:schemeClr val="accent6"/>
            </a:effectRef>
            <a:fontRef idx="minor">
              <a:schemeClr val="tx1"/>
            </a:fontRef>
          </p:style>
        </p:cxnSp>
        <p:cxnSp>
          <p:nvCxnSpPr>
            <p:cNvPr id="71" name="直線接點 70">
              <a:extLst>
                <a:ext uri="{FF2B5EF4-FFF2-40B4-BE49-F238E27FC236}">
                  <a16:creationId xmlns:a16="http://schemas.microsoft.com/office/drawing/2014/main" id="{E6CBAAA5-85B4-4B3B-8CE8-2B1E36C5483A}"/>
                </a:ext>
              </a:extLst>
            </p:cNvPr>
            <p:cNvCxnSpPr>
              <a:cxnSpLocks/>
            </p:cNvCxnSpPr>
            <p:nvPr/>
          </p:nvCxnSpPr>
          <p:spPr>
            <a:xfrm flipV="1">
              <a:off x="10077675" y="4869400"/>
              <a:ext cx="0" cy="507765"/>
            </a:xfrm>
            <a:prstGeom prst="line">
              <a:avLst/>
            </a:prstGeom>
            <a:ln w="38100">
              <a:solidFill>
                <a:srgbClr val="07D9B2"/>
              </a:solidFill>
              <a:prstDash val="sysDash"/>
            </a:ln>
          </p:spPr>
          <p:style>
            <a:lnRef idx="1">
              <a:schemeClr val="accent6"/>
            </a:lnRef>
            <a:fillRef idx="0">
              <a:schemeClr val="accent6"/>
            </a:fillRef>
            <a:effectRef idx="0">
              <a:schemeClr val="accent6"/>
            </a:effectRef>
            <a:fontRef idx="minor">
              <a:schemeClr val="tx1"/>
            </a:fontRef>
          </p:style>
        </p:cxnSp>
        <p:cxnSp>
          <p:nvCxnSpPr>
            <p:cNvPr id="72" name="直線單箭頭接點 71">
              <a:extLst>
                <a:ext uri="{FF2B5EF4-FFF2-40B4-BE49-F238E27FC236}">
                  <a16:creationId xmlns:a16="http://schemas.microsoft.com/office/drawing/2014/main" id="{81DFF789-75AE-402A-86A8-95C75C827EBC}"/>
                </a:ext>
              </a:extLst>
            </p:cNvPr>
            <p:cNvCxnSpPr>
              <a:cxnSpLocks/>
            </p:cNvCxnSpPr>
            <p:nvPr/>
          </p:nvCxnSpPr>
          <p:spPr>
            <a:xfrm rot="16200000" flipV="1">
              <a:off x="8781894" y="4352995"/>
              <a:ext cx="698443" cy="439074"/>
            </a:xfrm>
            <a:prstGeom prst="bentConnector3">
              <a:avLst>
                <a:gd name="adj1" fmla="val 99659"/>
              </a:avLst>
            </a:prstGeom>
            <a:ln w="38100">
              <a:solidFill>
                <a:srgbClr val="07D9B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4FF02052-F2C7-41FE-A5E8-D4BEC1CCD616}"/>
                </a:ext>
              </a:extLst>
            </p:cNvPr>
            <p:cNvCxnSpPr>
              <a:cxnSpLocks/>
            </p:cNvCxnSpPr>
            <p:nvPr/>
          </p:nvCxnSpPr>
          <p:spPr>
            <a:xfrm flipV="1">
              <a:off x="8666945" y="4869400"/>
              <a:ext cx="0" cy="507765"/>
            </a:xfrm>
            <a:prstGeom prst="line">
              <a:avLst/>
            </a:prstGeom>
            <a:ln w="38100">
              <a:solidFill>
                <a:srgbClr val="07D9B2"/>
              </a:solidFill>
              <a:prstDash val="sysDash"/>
            </a:ln>
          </p:spPr>
          <p:style>
            <a:lnRef idx="1">
              <a:schemeClr val="accent6"/>
            </a:lnRef>
            <a:fillRef idx="0">
              <a:schemeClr val="accent6"/>
            </a:fillRef>
            <a:effectRef idx="0">
              <a:schemeClr val="accent6"/>
            </a:effectRef>
            <a:fontRef idx="minor">
              <a:schemeClr val="tx1"/>
            </a:fontRef>
          </p:style>
        </p:cxnSp>
        <p:pic>
          <p:nvPicPr>
            <p:cNvPr id="74" name="Picture 4" descr="ãGoogle Cloud Storageãçåçæå°çµæ">
              <a:extLst>
                <a:ext uri="{FF2B5EF4-FFF2-40B4-BE49-F238E27FC236}">
                  <a16:creationId xmlns:a16="http://schemas.microsoft.com/office/drawing/2014/main" id="{0252C4EF-FFBB-4BC9-A6C1-DD7A68EF215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78924" y="3670188"/>
              <a:ext cx="892136" cy="892136"/>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val="31034295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圓角 35">
            <a:extLst>
              <a:ext uri="{FF2B5EF4-FFF2-40B4-BE49-F238E27FC236}">
                <a16:creationId xmlns:a16="http://schemas.microsoft.com/office/drawing/2014/main" id="{DF6EB62A-903D-4DA4-9F9A-DA89AB1D5957}"/>
              </a:ext>
            </a:extLst>
          </p:cNvPr>
          <p:cNvSpPr/>
          <p:nvPr/>
        </p:nvSpPr>
        <p:spPr>
          <a:xfrm rot="16200000" flipH="1">
            <a:off x="2444905" y="3269680"/>
            <a:ext cx="2815821" cy="3183057"/>
          </a:xfrm>
          <a:prstGeom prst="roundRect">
            <a:avLst>
              <a:gd name="adj" fmla="val 6841"/>
            </a:avLst>
          </a:prstGeom>
          <a:solidFill>
            <a:srgbClr val="F2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D045F"/>
              </a:solidFill>
              <a:latin typeface="Arial" panose="020B0604020202020204" pitchFamily="34" charset="0"/>
              <a:cs typeface="Arial" panose="020B0604020202020204" pitchFamily="34" charset="0"/>
            </a:endParaRPr>
          </a:p>
        </p:txBody>
      </p:sp>
      <p:sp>
        <p:nvSpPr>
          <p:cNvPr id="25" name="標題 24">
            <a:extLst>
              <a:ext uri="{FF2B5EF4-FFF2-40B4-BE49-F238E27FC236}">
                <a16:creationId xmlns:a16="http://schemas.microsoft.com/office/drawing/2014/main" id="{833FB444-85A9-45F6-AE61-59E88894151D}"/>
              </a:ext>
            </a:extLst>
          </p:cNvPr>
          <p:cNvSpPr>
            <a:spLocks noGrp="1"/>
          </p:cNvSpPr>
          <p:nvPr>
            <p:ph type="title"/>
          </p:nvPr>
        </p:nvSpPr>
        <p:spPr/>
        <p:txBody>
          <a:bodyPr>
            <a:normAutofit/>
          </a:bodyPr>
          <a:lstStyle/>
          <a:p>
            <a:r>
              <a:rPr lang="zh-TW" altLang="en-US"/>
              <a:t>區塊層級的解決方案優勢</a:t>
            </a:r>
          </a:p>
        </p:txBody>
      </p:sp>
      <p:sp>
        <p:nvSpPr>
          <p:cNvPr id="3" name="內容版面配置區 2">
            <a:extLst>
              <a:ext uri="{FF2B5EF4-FFF2-40B4-BE49-F238E27FC236}">
                <a16:creationId xmlns:a16="http://schemas.microsoft.com/office/drawing/2014/main" id="{2BAE491A-2140-44B1-B5EF-AD75A4B4E030}"/>
              </a:ext>
            </a:extLst>
          </p:cNvPr>
          <p:cNvSpPr>
            <a:spLocks noGrp="1"/>
          </p:cNvSpPr>
          <p:nvPr>
            <p:ph idx="4294967295"/>
          </p:nvPr>
        </p:nvSpPr>
        <p:spPr>
          <a:xfrm>
            <a:off x="770642" y="1990725"/>
            <a:ext cx="10765494" cy="1746250"/>
          </a:xfrm>
        </p:spPr>
        <p:txBody>
          <a:bodyPr vert="horz" lIns="91440" tIns="45720" rIns="91440" bIns="45720" rtlCol="0" anchor="t">
            <a:noAutofit/>
          </a:bodyPr>
          <a:lstStyle/>
          <a:p>
            <a:pPr marL="268288" indent="-268288"/>
            <a:r>
              <a:rPr lang="en-US" altLang="zh-TW" sz="2200">
                <a:solidFill>
                  <a:schemeClr val="accent3">
                    <a:lumMod val="40000"/>
                    <a:lumOff val="60000"/>
                  </a:schemeClr>
                </a:solidFill>
                <a:latin typeface="Arial"/>
                <a:ea typeface="微軟正黑體"/>
                <a:cs typeface="Arial"/>
              </a:rPr>
              <a:t>VJBOD Cloud </a:t>
            </a:r>
            <a:r>
              <a:rPr lang="zh-TW" altLang="en-US" sz="2200">
                <a:solidFill>
                  <a:schemeClr val="accent3">
                    <a:lumMod val="40000"/>
                    <a:lumOff val="60000"/>
                  </a:schemeClr>
                </a:solidFill>
                <a:latin typeface="Arial"/>
                <a:ea typeface="微軟正黑體"/>
                <a:cs typeface="Arial"/>
              </a:rPr>
              <a:t>將上傳檔案切割成區塊，無法在雲端被讀取和做即時檔案同步作業。</a:t>
            </a:r>
            <a:endParaRPr lang="en-US" altLang="zh-TW" sz="2200">
              <a:solidFill>
                <a:schemeClr val="accent3">
                  <a:lumMod val="40000"/>
                  <a:lumOff val="60000"/>
                </a:schemeClr>
              </a:solidFill>
              <a:latin typeface="Arial"/>
              <a:ea typeface="微軟正黑體"/>
              <a:cs typeface="Arial"/>
            </a:endParaRPr>
          </a:p>
          <a:p>
            <a:pPr marL="268288" indent="-268288"/>
            <a:r>
              <a:rPr lang="zh-TW" altLang="en-US" sz="2200">
                <a:solidFill>
                  <a:schemeClr val="accent3">
                    <a:lumMod val="40000"/>
                    <a:lumOff val="60000"/>
                  </a:schemeClr>
                </a:solidFill>
                <a:latin typeface="Arial"/>
                <a:ea typeface="微軟正黑體"/>
                <a:cs typeface="Arial"/>
              </a:rPr>
              <a:t>然而，區塊層級的 </a:t>
            </a:r>
            <a:r>
              <a:rPr lang="en-US" altLang="zh-TW" sz="2200">
                <a:solidFill>
                  <a:schemeClr val="accent3">
                    <a:lumMod val="40000"/>
                    <a:lumOff val="60000"/>
                  </a:schemeClr>
                </a:solidFill>
                <a:latin typeface="Arial"/>
                <a:ea typeface="微軟正黑體"/>
                <a:cs typeface="Arial"/>
              </a:rPr>
              <a:t>VJBOD</a:t>
            </a:r>
            <a:r>
              <a:rPr lang="zh-TW" altLang="en-US" sz="2200">
                <a:solidFill>
                  <a:schemeClr val="accent3">
                    <a:lumMod val="40000"/>
                    <a:lumOff val="60000"/>
                  </a:schemeClr>
                </a:solidFill>
                <a:latin typeface="Arial"/>
                <a:ea typeface="微軟正黑體"/>
                <a:cs typeface="Arial"/>
              </a:rPr>
              <a:t> </a:t>
            </a:r>
            <a:r>
              <a:rPr lang="en-US" altLang="zh-TW" sz="2200">
                <a:solidFill>
                  <a:schemeClr val="accent3">
                    <a:lumMod val="40000"/>
                    <a:lumOff val="60000"/>
                  </a:schemeClr>
                </a:solidFill>
                <a:latin typeface="Arial"/>
                <a:ea typeface="微軟正黑體"/>
                <a:cs typeface="Arial"/>
              </a:rPr>
              <a:t>Cloud </a:t>
            </a:r>
            <a:r>
              <a:rPr lang="zh-TW" altLang="en-US" sz="2200">
                <a:solidFill>
                  <a:schemeClr val="accent3">
                    <a:lumMod val="40000"/>
                    <a:lumOff val="60000"/>
                  </a:schemeClr>
                </a:solidFill>
                <a:latin typeface="Arial"/>
                <a:ea typeface="微軟正黑體"/>
                <a:cs typeface="Arial"/>
              </a:rPr>
              <a:t>更適合將大量小檔案和單一大檔傳送到雲端，因為在後續將僅有被修改的區塊會被重新上傳。</a:t>
            </a:r>
            <a:endParaRPr lang="en-US" altLang="zh-TW" sz="2200">
              <a:solidFill>
                <a:schemeClr val="accent3">
                  <a:lumMod val="40000"/>
                  <a:lumOff val="60000"/>
                </a:schemeClr>
              </a:solidFill>
              <a:latin typeface="Arial"/>
              <a:ea typeface="微軟正黑體"/>
              <a:cs typeface="Arial"/>
            </a:endParaRPr>
          </a:p>
        </p:txBody>
      </p:sp>
      <p:grpSp>
        <p:nvGrpSpPr>
          <p:cNvPr id="4" name="群組 3">
            <a:extLst>
              <a:ext uri="{FF2B5EF4-FFF2-40B4-BE49-F238E27FC236}">
                <a16:creationId xmlns:a16="http://schemas.microsoft.com/office/drawing/2014/main" id="{272B8402-4DBF-4DEB-BE53-503320B4EB0E}"/>
              </a:ext>
            </a:extLst>
          </p:cNvPr>
          <p:cNvGrpSpPr/>
          <p:nvPr/>
        </p:nvGrpSpPr>
        <p:grpSpPr>
          <a:xfrm>
            <a:off x="925671" y="3578524"/>
            <a:ext cx="4412662" cy="2488993"/>
            <a:chOff x="41346" y="3379841"/>
            <a:chExt cx="6054654" cy="3415165"/>
          </a:xfrm>
        </p:grpSpPr>
        <p:sp>
          <p:nvSpPr>
            <p:cNvPr id="7" name="矩形: 圓角 6">
              <a:extLst>
                <a:ext uri="{FF2B5EF4-FFF2-40B4-BE49-F238E27FC236}">
                  <a16:creationId xmlns:a16="http://schemas.microsoft.com/office/drawing/2014/main" id="{6C3BB90A-3600-4A1A-AD98-A40C70324A5A}"/>
                </a:ext>
              </a:extLst>
            </p:cNvPr>
            <p:cNvSpPr/>
            <p:nvPr/>
          </p:nvSpPr>
          <p:spPr>
            <a:xfrm>
              <a:off x="4642879" y="4631667"/>
              <a:ext cx="943707" cy="907075"/>
            </a:xfrm>
            <a:prstGeom prst="roundRect">
              <a:avLst>
                <a:gd name="adj" fmla="val 826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9" name="矩形: 圓角 8">
              <a:extLst>
                <a:ext uri="{FF2B5EF4-FFF2-40B4-BE49-F238E27FC236}">
                  <a16:creationId xmlns:a16="http://schemas.microsoft.com/office/drawing/2014/main" id="{55525D5C-A760-4D5B-A0C6-72C8674C2CE3}"/>
                </a:ext>
              </a:extLst>
            </p:cNvPr>
            <p:cNvSpPr/>
            <p:nvPr/>
          </p:nvSpPr>
          <p:spPr>
            <a:xfrm>
              <a:off x="3011706" y="4667042"/>
              <a:ext cx="943707" cy="870688"/>
            </a:xfrm>
            <a:prstGeom prst="roundRect">
              <a:avLst>
                <a:gd name="adj" fmla="val 826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10" name="矩形: 圓角 9">
              <a:extLst>
                <a:ext uri="{FF2B5EF4-FFF2-40B4-BE49-F238E27FC236}">
                  <a16:creationId xmlns:a16="http://schemas.microsoft.com/office/drawing/2014/main" id="{0129DD33-BB4E-4084-9EBA-DDDF31E6E3C1}"/>
                </a:ext>
              </a:extLst>
            </p:cNvPr>
            <p:cNvSpPr/>
            <p:nvPr/>
          </p:nvSpPr>
          <p:spPr>
            <a:xfrm>
              <a:off x="2405726" y="3670954"/>
              <a:ext cx="1264283" cy="1155464"/>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11" name="矩形: 圓角 10">
              <a:extLst>
                <a:ext uri="{FF2B5EF4-FFF2-40B4-BE49-F238E27FC236}">
                  <a16:creationId xmlns:a16="http://schemas.microsoft.com/office/drawing/2014/main" id="{9F116618-4142-43F9-B6DE-321F06689B9A}"/>
                </a:ext>
              </a:extLst>
            </p:cNvPr>
            <p:cNvSpPr/>
            <p:nvPr/>
          </p:nvSpPr>
          <p:spPr>
            <a:xfrm>
              <a:off x="2452640" y="5297005"/>
              <a:ext cx="640754" cy="629856"/>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12" name="矩形: 圓角 11">
              <a:extLst>
                <a:ext uri="{FF2B5EF4-FFF2-40B4-BE49-F238E27FC236}">
                  <a16:creationId xmlns:a16="http://schemas.microsoft.com/office/drawing/2014/main" id="{753C7EC4-2ACB-4763-9417-63FD55CB8C81}"/>
                </a:ext>
              </a:extLst>
            </p:cNvPr>
            <p:cNvSpPr/>
            <p:nvPr/>
          </p:nvSpPr>
          <p:spPr>
            <a:xfrm>
              <a:off x="2401861" y="3670953"/>
              <a:ext cx="678065" cy="636209"/>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13" name="矩形: 圓角 12">
              <a:extLst>
                <a:ext uri="{FF2B5EF4-FFF2-40B4-BE49-F238E27FC236}">
                  <a16:creationId xmlns:a16="http://schemas.microsoft.com/office/drawing/2014/main" id="{C2D74408-6EDD-48AB-910A-8BE5511DE6AF}"/>
                </a:ext>
              </a:extLst>
            </p:cNvPr>
            <p:cNvSpPr/>
            <p:nvPr/>
          </p:nvSpPr>
          <p:spPr>
            <a:xfrm>
              <a:off x="3156124" y="5305843"/>
              <a:ext cx="595556" cy="606039"/>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14" name="矩形: 圓角 13">
              <a:extLst>
                <a:ext uri="{FF2B5EF4-FFF2-40B4-BE49-F238E27FC236}">
                  <a16:creationId xmlns:a16="http://schemas.microsoft.com/office/drawing/2014/main" id="{B3CA69A1-0D2E-4681-9B5A-6F880CC7FD5A}"/>
                </a:ext>
              </a:extLst>
            </p:cNvPr>
            <p:cNvSpPr/>
            <p:nvPr/>
          </p:nvSpPr>
          <p:spPr>
            <a:xfrm>
              <a:off x="2454218" y="6001031"/>
              <a:ext cx="619586" cy="630493"/>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15" name="矩形: 圓角 14">
              <a:extLst>
                <a:ext uri="{FF2B5EF4-FFF2-40B4-BE49-F238E27FC236}">
                  <a16:creationId xmlns:a16="http://schemas.microsoft.com/office/drawing/2014/main" id="{49C8093E-7B16-4D25-B717-A2F79C78537C}"/>
                </a:ext>
              </a:extLst>
            </p:cNvPr>
            <p:cNvSpPr/>
            <p:nvPr/>
          </p:nvSpPr>
          <p:spPr>
            <a:xfrm>
              <a:off x="3141682" y="6001031"/>
              <a:ext cx="619587" cy="630493"/>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18" name="Rectangle 12">
              <a:extLst>
                <a:ext uri="{FF2B5EF4-FFF2-40B4-BE49-F238E27FC236}">
                  <a16:creationId xmlns:a16="http://schemas.microsoft.com/office/drawing/2014/main" id="{51DE7929-BFA2-4990-AAFD-40DF067B24B2}"/>
                </a:ext>
              </a:extLst>
            </p:cNvPr>
            <p:cNvSpPr/>
            <p:nvPr/>
          </p:nvSpPr>
          <p:spPr>
            <a:xfrm>
              <a:off x="41346" y="5465333"/>
              <a:ext cx="1779092" cy="422303"/>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1400" b="1">
                  <a:solidFill>
                    <a:srgbClr val="F1611F"/>
                  </a:solidFill>
                  <a:latin typeface="Arial" panose="020B0604020202020204" pitchFamily="34" charset="0"/>
                  <a:ea typeface="微軟正黑體" panose="020B0604030504040204" pitchFamily="34" charset="-120"/>
                  <a:cs typeface="Arial" panose="020B0604020202020204" pitchFamily="34" charset="0"/>
                </a:rPr>
                <a:t>修改資料</a:t>
              </a:r>
              <a:endParaRPr lang="zh-CN" altLang="en-US" sz="1400" b="1">
                <a:solidFill>
                  <a:srgbClr val="F1611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 name="矩形: 圓角 18">
              <a:extLst>
                <a:ext uri="{FF2B5EF4-FFF2-40B4-BE49-F238E27FC236}">
                  <a16:creationId xmlns:a16="http://schemas.microsoft.com/office/drawing/2014/main" id="{C1786FDB-E4C6-4EA7-B35B-9DA5B144F339}"/>
                </a:ext>
              </a:extLst>
            </p:cNvPr>
            <p:cNvSpPr/>
            <p:nvPr/>
          </p:nvSpPr>
          <p:spPr>
            <a:xfrm>
              <a:off x="643887" y="4908323"/>
              <a:ext cx="606116" cy="595809"/>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20" name="矩形: 圓角 19">
              <a:extLst>
                <a:ext uri="{FF2B5EF4-FFF2-40B4-BE49-F238E27FC236}">
                  <a16:creationId xmlns:a16="http://schemas.microsoft.com/office/drawing/2014/main" id="{6FDCC849-439B-4E40-BA8F-11461065F6CD}"/>
                </a:ext>
              </a:extLst>
            </p:cNvPr>
            <p:cNvSpPr/>
            <p:nvPr/>
          </p:nvSpPr>
          <p:spPr>
            <a:xfrm>
              <a:off x="633628" y="3379841"/>
              <a:ext cx="606117" cy="616786"/>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21" name="矩形: 圓角 20">
              <a:extLst>
                <a:ext uri="{FF2B5EF4-FFF2-40B4-BE49-F238E27FC236}">
                  <a16:creationId xmlns:a16="http://schemas.microsoft.com/office/drawing/2014/main" id="{55EE6E46-1258-4D41-A631-88D60A1165EE}"/>
                </a:ext>
              </a:extLst>
            </p:cNvPr>
            <p:cNvSpPr/>
            <p:nvPr/>
          </p:nvSpPr>
          <p:spPr>
            <a:xfrm>
              <a:off x="4695742" y="3651742"/>
              <a:ext cx="1291890" cy="1180695"/>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22" name="矩形: 圓角 21">
              <a:extLst>
                <a:ext uri="{FF2B5EF4-FFF2-40B4-BE49-F238E27FC236}">
                  <a16:creationId xmlns:a16="http://schemas.microsoft.com/office/drawing/2014/main" id="{84157C11-D5E5-44AA-B433-0A7B506F5C2A}"/>
                </a:ext>
              </a:extLst>
            </p:cNvPr>
            <p:cNvSpPr/>
            <p:nvPr/>
          </p:nvSpPr>
          <p:spPr>
            <a:xfrm>
              <a:off x="4666629" y="3649644"/>
              <a:ext cx="741117" cy="695369"/>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24" name="Rectangle 12">
              <a:extLst>
                <a:ext uri="{FF2B5EF4-FFF2-40B4-BE49-F238E27FC236}">
                  <a16:creationId xmlns:a16="http://schemas.microsoft.com/office/drawing/2014/main" id="{08197AEB-7F60-4161-83BA-5159532E621B}"/>
                </a:ext>
              </a:extLst>
            </p:cNvPr>
            <p:cNvSpPr/>
            <p:nvPr/>
          </p:nvSpPr>
          <p:spPr>
            <a:xfrm>
              <a:off x="167210" y="3962997"/>
              <a:ext cx="1549797" cy="422303"/>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1400" b="1">
                  <a:solidFill>
                    <a:srgbClr val="47CFFF"/>
                  </a:solidFill>
                  <a:latin typeface="Arial" panose="020B0604020202020204" pitchFamily="34" charset="0"/>
                  <a:ea typeface="微軟正黑體" panose="020B0604030504040204" pitchFamily="34" charset="-120"/>
                  <a:cs typeface="Arial" panose="020B0604020202020204" pitchFamily="34" charset="0"/>
                </a:rPr>
                <a:t>原始資料</a:t>
              </a:r>
              <a:endParaRPr lang="en-US" altLang="zh-CN" sz="1400" b="1">
                <a:solidFill>
                  <a:srgbClr val="47CF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 name="矩形: 圓角 25">
              <a:extLst>
                <a:ext uri="{FF2B5EF4-FFF2-40B4-BE49-F238E27FC236}">
                  <a16:creationId xmlns:a16="http://schemas.microsoft.com/office/drawing/2014/main" id="{048E66F3-F4C6-435D-9E8E-BA9DB33D16DA}"/>
                </a:ext>
              </a:extLst>
            </p:cNvPr>
            <p:cNvSpPr/>
            <p:nvPr/>
          </p:nvSpPr>
          <p:spPr>
            <a:xfrm>
              <a:off x="4836328" y="5287023"/>
              <a:ext cx="600679" cy="590463"/>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27" name="矩形: 圓角 26">
              <a:extLst>
                <a:ext uri="{FF2B5EF4-FFF2-40B4-BE49-F238E27FC236}">
                  <a16:creationId xmlns:a16="http://schemas.microsoft.com/office/drawing/2014/main" id="{5E2610F9-5A9B-4828-9872-B2344482D29A}"/>
                </a:ext>
              </a:extLst>
            </p:cNvPr>
            <p:cNvSpPr/>
            <p:nvPr/>
          </p:nvSpPr>
          <p:spPr>
            <a:xfrm>
              <a:off x="5500859" y="5287023"/>
              <a:ext cx="595141" cy="605618"/>
            </a:xfrm>
            <a:prstGeom prst="roundRect">
              <a:avLst/>
            </a:prstGeom>
            <a:solidFill>
              <a:srgbClr val="B6DD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28" name="矩形: 圓角 27">
              <a:extLst>
                <a:ext uri="{FF2B5EF4-FFF2-40B4-BE49-F238E27FC236}">
                  <a16:creationId xmlns:a16="http://schemas.microsoft.com/office/drawing/2014/main" id="{1802B8E9-711D-4258-9D93-04AF7DAEC584}"/>
                </a:ext>
              </a:extLst>
            </p:cNvPr>
            <p:cNvSpPr/>
            <p:nvPr/>
          </p:nvSpPr>
          <p:spPr>
            <a:xfrm>
              <a:off x="4840497" y="5973954"/>
              <a:ext cx="570866" cy="580914"/>
            </a:xfrm>
            <a:prstGeom prst="roundRect">
              <a:avLst/>
            </a:prstGeom>
            <a:solidFill>
              <a:srgbClr val="B6DD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29" name="矩形: 圓角 28">
              <a:extLst>
                <a:ext uri="{FF2B5EF4-FFF2-40B4-BE49-F238E27FC236}">
                  <a16:creationId xmlns:a16="http://schemas.microsoft.com/office/drawing/2014/main" id="{E5DAFD5B-D691-4E0D-9270-EED12A3ABC69}"/>
                </a:ext>
              </a:extLst>
            </p:cNvPr>
            <p:cNvSpPr/>
            <p:nvPr/>
          </p:nvSpPr>
          <p:spPr>
            <a:xfrm>
              <a:off x="5500859" y="5965917"/>
              <a:ext cx="595141" cy="605618"/>
            </a:xfrm>
            <a:prstGeom prst="roundRect">
              <a:avLst/>
            </a:prstGeom>
            <a:solidFill>
              <a:srgbClr val="B6DD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pic>
          <p:nvPicPr>
            <p:cNvPr id="30" name="圖片 29">
              <a:extLst>
                <a:ext uri="{FF2B5EF4-FFF2-40B4-BE49-F238E27FC236}">
                  <a16:creationId xmlns:a16="http://schemas.microsoft.com/office/drawing/2014/main" id="{A0D36A1D-8F9A-48C9-9678-57425766C8D9}"/>
                </a:ext>
              </a:extLst>
            </p:cNvPr>
            <p:cNvPicPr>
              <a:picLocks noChangeAspect="1"/>
            </p:cNvPicPr>
            <p:nvPr/>
          </p:nvPicPr>
          <p:blipFill>
            <a:blip r:embed="rId5"/>
            <a:stretch>
              <a:fillRect/>
            </a:stretch>
          </p:blipFill>
          <p:spPr>
            <a:xfrm>
              <a:off x="4196190" y="6145814"/>
              <a:ext cx="990993" cy="649192"/>
            </a:xfrm>
            <a:prstGeom prst="rect">
              <a:avLst/>
            </a:prstGeom>
          </p:spPr>
        </p:pic>
        <p:sp>
          <p:nvSpPr>
            <p:cNvPr id="8" name="箭號: 向下 7">
              <a:extLst>
                <a:ext uri="{FF2B5EF4-FFF2-40B4-BE49-F238E27FC236}">
                  <a16:creationId xmlns:a16="http://schemas.microsoft.com/office/drawing/2014/main" id="{6FD216F5-488C-450C-9066-378101C04B5F}"/>
                </a:ext>
              </a:extLst>
            </p:cNvPr>
            <p:cNvSpPr/>
            <p:nvPr/>
          </p:nvSpPr>
          <p:spPr>
            <a:xfrm rot="16200000">
              <a:off x="4175548" y="5378799"/>
              <a:ext cx="292067" cy="8997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23" name="箭號: 向下 22">
              <a:extLst>
                <a:ext uri="{FF2B5EF4-FFF2-40B4-BE49-F238E27FC236}">
                  <a16:creationId xmlns:a16="http://schemas.microsoft.com/office/drawing/2014/main" id="{6AC9FE1E-4243-43BF-9BDA-20360A7F2CE7}"/>
                </a:ext>
              </a:extLst>
            </p:cNvPr>
            <p:cNvSpPr/>
            <p:nvPr/>
          </p:nvSpPr>
          <p:spPr>
            <a:xfrm rot="16200000">
              <a:off x="3834051" y="3812641"/>
              <a:ext cx="705999" cy="101738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sp>
          <p:nvSpPr>
            <p:cNvPr id="32" name="箭號: 向下 31">
              <a:extLst>
                <a:ext uri="{FF2B5EF4-FFF2-40B4-BE49-F238E27FC236}">
                  <a16:creationId xmlns:a16="http://schemas.microsoft.com/office/drawing/2014/main" id="{CD33046B-CB83-47B5-AF83-AC7046BC06B5}"/>
                </a:ext>
              </a:extLst>
            </p:cNvPr>
            <p:cNvSpPr/>
            <p:nvPr/>
          </p:nvSpPr>
          <p:spPr>
            <a:xfrm rot="5400000">
              <a:off x="4141416" y="5040606"/>
              <a:ext cx="292067" cy="8997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b="1">
                <a:solidFill>
                  <a:srgbClr val="D9D9D9"/>
                </a:solidFill>
                <a:latin typeface="Arial" panose="020B0604020202020204" pitchFamily="34" charset="0"/>
                <a:cs typeface="Arial" panose="020B0604020202020204" pitchFamily="34" charset="0"/>
              </a:endParaRPr>
            </a:p>
          </p:txBody>
        </p:sp>
      </p:grpSp>
      <p:pic>
        <p:nvPicPr>
          <p:cNvPr id="37" name="圖片 36">
            <a:extLst>
              <a:ext uri="{FF2B5EF4-FFF2-40B4-BE49-F238E27FC236}">
                <a16:creationId xmlns:a16="http://schemas.microsoft.com/office/drawing/2014/main" id="{00BE4660-73D3-4B29-A536-A664107BFDB1}"/>
              </a:ext>
            </a:extLst>
          </p:cNvPr>
          <p:cNvPicPr>
            <a:picLocks noChangeAspect="1"/>
          </p:cNvPicPr>
          <p:nvPr/>
        </p:nvPicPr>
        <p:blipFill>
          <a:blip r:embed="rId6"/>
          <a:stretch>
            <a:fillRect/>
          </a:stretch>
        </p:blipFill>
        <p:spPr>
          <a:xfrm>
            <a:off x="2344907" y="5637779"/>
            <a:ext cx="478577" cy="512108"/>
          </a:xfrm>
          <a:prstGeom prst="rect">
            <a:avLst/>
          </a:prstGeom>
        </p:spPr>
      </p:pic>
      <p:grpSp>
        <p:nvGrpSpPr>
          <p:cNvPr id="41" name="群組 40">
            <a:extLst>
              <a:ext uri="{FF2B5EF4-FFF2-40B4-BE49-F238E27FC236}">
                <a16:creationId xmlns:a16="http://schemas.microsoft.com/office/drawing/2014/main" id="{B75E9924-59ED-42DA-81B7-470ACE8A30BA}"/>
              </a:ext>
            </a:extLst>
          </p:cNvPr>
          <p:cNvGrpSpPr/>
          <p:nvPr/>
        </p:nvGrpSpPr>
        <p:grpSpPr>
          <a:xfrm>
            <a:off x="5096064" y="5949285"/>
            <a:ext cx="1202928" cy="396592"/>
            <a:chOff x="6687527" y="3231326"/>
            <a:chExt cx="4250146" cy="658958"/>
          </a:xfrm>
        </p:grpSpPr>
        <p:sp>
          <p:nvSpPr>
            <p:cNvPr id="42" name="矩形: 圓角 41">
              <a:extLst>
                <a:ext uri="{FF2B5EF4-FFF2-40B4-BE49-F238E27FC236}">
                  <a16:creationId xmlns:a16="http://schemas.microsoft.com/office/drawing/2014/main" id="{4E0CBF8E-A5EF-43F0-B06C-FD584ABD687E}"/>
                </a:ext>
              </a:extLst>
            </p:cNvPr>
            <p:cNvSpPr/>
            <p:nvPr/>
          </p:nvSpPr>
          <p:spPr>
            <a:xfrm>
              <a:off x="6687527" y="3231326"/>
              <a:ext cx="4250146" cy="658958"/>
            </a:xfrm>
            <a:prstGeom prst="roundRect">
              <a:avLst>
                <a:gd name="adj" fmla="val 11199"/>
              </a:avLst>
            </a:prstGeom>
            <a:solidFill>
              <a:srgbClr val="0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D045F"/>
                </a:solidFill>
                <a:latin typeface="Arial" panose="020B0604020202020204" pitchFamily="34" charset="0"/>
                <a:cs typeface="Arial" panose="020B0604020202020204" pitchFamily="34" charset="0"/>
              </a:endParaRPr>
            </a:p>
          </p:txBody>
        </p:sp>
        <p:sp>
          <p:nvSpPr>
            <p:cNvPr id="43" name="矩形: 圓角 42">
              <a:extLst>
                <a:ext uri="{FF2B5EF4-FFF2-40B4-BE49-F238E27FC236}">
                  <a16:creationId xmlns:a16="http://schemas.microsoft.com/office/drawing/2014/main" id="{C8F9F01A-631E-4046-86A9-FD1C4D6B3432}"/>
                </a:ext>
              </a:extLst>
            </p:cNvPr>
            <p:cNvSpPr/>
            <p:nvPr/>
          </p:nvSpPr>
          <p:spPr>
            <a:xfrm>
              <a:off x="6702655" y="3239919"/>
              <a:ext cx="4195721" cy="618402"/>
            </a:xfrm>
            <a:prstGeom prst="roundRect">
              <a:avLst>
                <a:gd name="adj" fmla="val 11473"/>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D045F"/>
                </a:solidFill>
                <a:latin typeface="Arial" panose="020B0604020202020204" pitchFamily="34" charset="0"/>
                <a:cs typeface="Arial" panose="020B0604020202020204" pitchFamily="34" charset="0"/>
              </a:endParaRPr>
            </a:p>
          </p:txBody>
        </p:sp>
      </p:grpSp>
      <p:sp>
        <p:nvSpPr>
          <p:cNvPr id="17" name="Rectangle 12">
            <a:extLst>
              <a:ext uri="{FF2B5EF4-FFF2-40B4-BE49-F238E27FC236}">
                <a16:creationId xmlns:a16="http://schemas.microsoft.com/office/drawing/2014/main" id="{B9197A60-3525-42BF-834E-7FB6AF886662}"/>
              </a:ext>
            </a:extLst>
          </p:cNvPr>
          <p:cNvSpPr/>
          <p:nvPr/>
        </p:nvSpPr>
        <p:spPr>
          <a:xfrm>
            <a:off x="5089987" y="5994387"/>
            <a:ext cx="1484616"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CN" sz="1400" b="1">
                <a:solidFill>
                  <a:srgbClr val="090059"/>
                </a:solidFill>
                <a:latin typeface="Arial"/>
                <a:ea typeface="微軟正黑體"/>
                <a:cs typeface="Arial"/>
              </a:rPr>
              <a:t>Block-level</a:t>
            </a:r>
            <a:endParaRPr lang="zh-CN" altLang="en-US" sz="1400" b="1">
              <a:solidFill>
                <a:srgbClr val="090059"/>
              </a:solidFill>
              <a:latin typeface="Arial"/>
              <a:ea typeface="微軟正黑體"/>
              <a:cs typeface="Arial"/>
            </a:endParaRPr>
          </a:p>
        </p:txBody>
      </p:sp>
      <p:grpSp>
        <p:nvGrpSpPr>
          <p:cNvPr id="38" name="群組 37">
            <a:extLst>
              <a:ext uri="{FF2B5EF4-FFF2-40B4-BE49-F238E27FC236}">
                <a16:creationId xmlns:a16="http://schemas.microsoft.com/office/drawing/2014/main" id="{A4F4DA0C-FA54-408D-B5D4-C2E7EC6F1B2B}"/>
              </a:ext>
            </a:extLst>
          </p:cNvPr>
          <p:cNvGrpSpPr/>
          <p:nvPr/>
        </p:nvGrpSpPr>
        <p:grpSpPr>
          <a:xfrm>
            <a:off x="5090941" y="4462860"/>
            <a:ext cx="1202928" cy="348650"/>
            <a:chOff x="6687527" y="3231326"/>
            <a:chExt cx="4250146" cy="658958"/>
          </a:xfrm>
        </p:grpSpPr>
        <p:sp>
          <p:nvSpPr>
            <p:cNvPr id="39" name="矩形: 圓角 38">
              <a:extLst>
                <a:ext uri="{FF2B5EF4-FFF2-40B4-BE49-F238E27FC236}">
                  <a16:creationId xmlns:a16="http://schemas.microsoft.com/office/drawing/2014/main" id="{1F6E5424-8DC1-451A-B060-8C330019B6B3}"/>
                </a:ext>
              </a:extLst>
            </p:cNvPr>
            <p:cNvSpPr/>
            <p:nvPr/>
          </p:nvSpPr>
          <p:spPr>
            <a:xfrm>
              <a:off x="6687527" y="3231326"/>
              <a:ext cx="4250146" cy="658958"/>
            </a:xfrm>
            <a:prstGeom prst="roundRect">
              <a:avLst>
                <a:gd name="adj" fmla="val 11199"/>
              </a:avLst>
            </a:prstGeom>
            <a:solidFill>
              <a:srgbClr val="0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D045F"/>
                </a:solidFill>
                <a:latin typeface="Arial" panose="020B0604020202020204" pitchFamily="34" charset="0"/>
                <a:cs typeface="Arial" panose="020B0604020202020204" pitchFamily="34" charset="0"/>
              </a:endParaRPr>
            </a:p>
          </p:txBody>
        </p:sp>
        <p:sp>
          <p:nvSpPr>
            <p:cNvPr id="40" name="矩形: 圓角 39">
              <a:extLst>
                <a:ext uri="{FF2B5EF4-FFF2-40B4-BE49-F238E27FC236}">
                  <a16:creationId xmlns:a16="http://schemas.microsoft.com/office/drawing/2014/main" id="{801E5866-A87F-4E8E-833E-99730F2FD76E}"/>
                </a:ext>
              </a:extLst>
            </p:cNvPr>
            <p:cNvSpPr/>
            <p:nvPr/>
          </p:nvSpPr>
          <p:spPr>
            <a:xfrm>
              <a:off x="6702655" y="3239919"/>
              <a:ext cx="4195721" cy="618402"/>
            </a:xfrm>
            <a:prstGeom prst="roundRect">
              <a:avLst>
                <a:gd name="adj" fmla="val 11473"/>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D045F"/>
                </a:solidFill>
                <a:latin typeface="Arial" panose="020B0604020202020204" pitchFamily="34" charset="0"/>
                <a:cs typeface="Arial" panose="020B0604020202020204" pitchFamily="34" charset="0"/>
              </a:endParaRPr>
            </a:p>
          </p:txBody>
        </p:sp>
      </p:grpSp>
      <p:sp>
        <p:nvSpPr>
          <p:cNvPr id="16" name="Rectangle 12">
            <a:extLst>
              <a:ext uri="{FF2B5EF4-FFF2-40B4-BE49-F238E27FC236}">
                <a16:creationId xmlns:a16="http://schemas.microsoft.com/office/drawing/2014/main" id="{6DD3B442-85C4-41E3-9FBA-6AD9941601CA}"/>
              </a:ext>
            </a:extLst>
          </p:cNvPr>
          <p:cNvSpPr/>
          <p:nvPr/>
        </p:nvSpPr>
        <p:spPr>
          <a:xfrm>
            <a:off x="5099501" y="4461119"/>
            <a:ext cx="2158393"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CN" sz="1400" b="1">
                <a:solidFill>
                  <a:srgbClr val="090059"/>
                </a:solidFill>
                <a:latin typeface="Arial"/>
                <a:ea typeface="微軟正黑體"/>
                <a:cs typeface="Arial"/>
              </a:rPr>
              <a:t>File-level</a:t>
            </a:r>
          </a:p>
        </p:txBody>
      </p:sp>
      <p:sp>
        <p:nvSpPr>
          <p:cNvPr id="5" name="矩形 4">
            <a:extLst>
              <a:ext uri="{FF2B5EF4-FFF2-40B4-BE49-F238E27FC236}">
                <a16:creationId xmlns:a16="http://schemas.microsoft.com/office/drawing/2014/main" id="{65314E73-4071-4EF3-BBF5-06B79BFB8F1B}"/>
              </a:ext>
            </a:extLst>
          </p:cNvPr>
          <p:cNvSpPr/>
          <p:nvPr/>
        </p:nvSpPr>
        <p:spPr>
          <a:xfrm>
            <a:off x="6747620" y="3615579"/>
            <a:ext cx="66295" cy="261819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CA763177-9BE2-46B5-90CC-FC66E2ED1371}"/>
              </a:ext>
            </a:extLst>
          </p:cNvPr>
          <p:cNvSpPr/>
          <p:nvPr/>
        </p:nvSpPr>
        <p:spPr>
          <a:xfrm rot="5400000">
            <a:off x="9325146" y="3613690"/>
            <a:ext cx="80444" cy="523549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aseline="-25000"/>
          </a:p>
        </p:txBody>
      </p:sp>
      <p:sp>
        <p:nvSpPr>
          <p:cNvPr id="45" name="Rectangle 12">
            <a:extLst>
              <a:ext uri="{FF2B5EF4-FFF2-40B4-BE49-F238E27FC236}">
                <a16:creationId xmlns:a16="http://schemas.microsoft.com/office/drawing/2014/main" id="{0F821665-5B03-4756-9C40-9F2AF7DF24D3}"/>
              </a:ext>
            </a:extLst>
          </p:cNvPr>
          <p:cNvSpPr/>
          <p:nvPr/>
        </p:nvSpPr>
        <p:spPr>
          <a:xfrm>
            <a:off x="5825886" y="3395475"/>
            <a:ext cx="2158393"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TW" altLang="en-US" sz="1400" b="1">
                <a:solidFill>
                  <a:schemeClr val="accent3">
                    <a:lumMod val="40000"/>
                    <a:lumOff val="60000"/>
                  </a:schemeClr>
                </a:solidFill>
                <a:latin typeface="Arial"/>
                <a:ea typeface="微軟正黑體"/>
                <a:cs typeface="Arial"/>
              </a:rPr>
              <a:t>檔案數量</a:t>
            </a:r>
            <a:endParaRPr lang="en-US" altLang="zh-CN" sz="1400" b="1">
              <a:solidFill>
                <a:schemeClr val="accent3">
                  <a:lumMod val="40000"/>
                  <a:lumOff val="60000"/>
                </a:schemeClr>
              </a:solidFill>
              <a:latin typeface="Arial"/>
              <a:ea typeface="微軟正黑體"/>
              <a:cs typeface="Arial"/>
            </a:endParaRPr>
          </a:p>
        </p:txBody>
      </p:sp>
      <p:sp>
        <p:nvSpPr>
          <p:cNvPr id="46" name="Rectangle 12">
            <a:extLst>
              <a:ext uri="{FF2B5EF4-FFF2-40B4-BE49-F238E27FC236}">
                <a16:creationId xmlns:a16="http://schemas.microsoft.com/office/drawing/2014/main" id="{08E4E39C-2C22-4783-A258-5EE96759446F}"/>
              </a:ext>
            </a:extLst>
          </p:cNvPr>
          <p:cNvSpPr/>
          <p:nvPr/>
        </p:nvSpPr>
        <p:spPr>
          <a:xfrm>
            <a:off x="10672466" y="6296126"/>
            <a:ext cx="1037144"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TW" altLang="en-US" sz="1400" b="1">
                <a:solidFill>
                  <a:schemeClr val="accent3">
                    <a:lumMod val="40000"/>
                    <a:lumOff val="60000"/>
                  </a:schemeClr>
                </a:solidFill>
                <a:latin typeface="Arial"/>
                <a:ea typeface="微軟正黑體"/>
                <a:cs typeface="Arial"/>
              </a:rPr>
              <a:t>檔案大小</a:t>
            </a:r>
            <a:endParaRPr lang="en-US" altLang="zh-CN" sz="1400" b="1">
              <a:solidFill>
                <a:schemeClr val="accent3">
                  <a:lumMod val="40000"/>
                  <a:lumOff val="60000"/>
                </a:schemeClr>
              </a:solidFill>
              <a:latin typeface="Arial"/>
              <a:ea typeface="微軟正黑體"/>
              <a:cs typeface="Arial"/>
            </a:endParaRPr>
          </a:p>
        </p:txBody>
      </p:sp>
      <p:sp>
        <p:nvSpPr>
          <p:cNvPr id="6" name="橢圓 5">
            <a:extLst>
              <a:ext uri="{FF2B5EF4-FFF2-40B4-BE49-F238E27FC236}">
                <a16:creationId xmlns:a16="http://schemas.microsoft.com/office/drawing/2014/main" id="{9B1D87F6-1D9A-4E89-8742-ADF5D4EEFFEB}"/>
              </a:ext>
            </a:extLst>
          </p:cNvPr>
          <p:cNvSpPr/>
          <p:nvPr/>
        </p:nvSpPr>
        <p:spPr>
          <a:xfrm>
            <a:off x="10641249" y="5610203"/>
            <a:ext cx="246540" cy="249595"/>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TW" altLang="en-US"/>
          </a:p>
        </p:txBody>
      </p:sp>
      <p:sp>
        <p:nvSpPr>
          <p:cNvPr id="48" name="橢圓 47">
            <a:extLst>
              <a:ext uri="{FF2B5EF4-FFF2-40B4-BE49-F238E27FC236}">
                <a16:creationId xmlns:a16="http://schemas.microsoft.com/office/drawing/2014/main" id="{542520FC-4E8D-4D65-9A30-C0E04132697F}"/>
              </a:ext>
            </a:extLst>
          </p:cNvPr>
          <p:cNvSpPr/>
          <p:nvPr/>
        </p:nvSpPr>
        <p:spPr>
          <a:xfrm>
            <a:off x="10036550" y="5285070"/>
            <a:ext cx="246540" cy="249595"/>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TW" altLang="en-US"/>
          </a:p>
        </p:txBody>
      </p:sp>
      <p:sp>
        <p:nvSpPr>
          <p:cNvPr id="49" name="橢圓 48">
            <a:extLst>
              <a:ext uri="{FF2B5EF4-FFF2-40B4-BE49-F238E27FC236}">
                <a16:creationId xmlns:a16="http://schemas.microsoft.com/office/drawing/2014/main" id="{B0BC5BC5-2D29-4864-A0A2-FFFBF7C6C8A9}"/>
              </a:ext>
            </a:extLst>
          </p:cNvPr>
          <p:cNvSpPr/>
          <p:nvPr/>
        </p:nvSpPr>
        <p:spPr>
          <a:xfrm>
            <a:off x="9233617" y="4877125"/>
            <a:ext cx="246540" cy="249595"/>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TW" altLang="en-US"/>
          </a:p>
        </p:txBody>
      </p:sp>
      <p:sp>
        <p:nvSpPr>
          <p:cNvPr id="51" name="Rectangle 12">
            <a:extLst>
              <a:ext uri="{FF2B5EF4-FFF2-40B4-BE49-F238E27FC236}">
                <a16:creationId xmlns:a16="http://schemas.microsoft.com/office/drawing/2014/main" id="{386962DE-85C7-49E8-8A5B-A165952ACBD1}"/>
              </a:ext>
            </a:extLst>
          </p:cNvPr>
          <p:cNvSpPr/>
          <p:nvPr/>
        </p:nvSpPr>
        <p:spPr>
          <a:xfrm>
            <a:off x="10897452" y="5625055"/>
            <a:ext cx="1123769"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1400">
                <a:solidFill>
                  <a:schemeClr val="accent3">
                    <a:lumMod val="40000"/>
                    <a:lumOff val="60000"/>
                  </a:schemeClr>
                </a:solidFill>
                <a:latin typeface="Arial"/>
                <a:ea typeface="微軟正黑體"/>
                <a:cs typeface="Arial"/>
              </a:rPr>
              <a:t>大型資料庫</a:t>
            </a:r>
            <a:endParaRPr lang="en-US" altLang="zh-CN" sz="1400">
              <a:solidFill>
                <a:schemeClr val="accent3">
                  <a:lumMod val="40000"/>
                  <a:lumOff val="60000"/>
                </a:schemeClr>
              </a:solidFill>
              <a:latin typeface="Arial"/>
              <a:ea typeface="微軟正黑體"/>
              <a:cs typeface="Arial"/>
            </a:endParaRPr>
          </a:p>
        </p:txBody>
      </p:sp>
      <p:sp>
        <p:nvSpPr>
          <p:cNvPr id="52" name="Rectangle 12">
            <a:extLst>
              <a:ext uri="{FF2B5EF4-FFF2-40B4-BE49-F238E27FC236}">
                <a16:creationId xmlns:a16="http://schemas.microsoft.com/office/drawing/2014/main" id="{BFBBB63F-36BB-4146-A953-A4A9BE1011FD}"/>
              </a:ext>
            </a:extLst>
          </p:cNvPr>
          <p:cNvSpPr/>
          <p:nvPr/>
        </p:nvSpPr>
        <p:spPr>
          <a:xfrm>
            <a:off x="9507816" y="5648567"/>
            <a:ext cx="1283064"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1400">
                <a:solidFill>
                  <a:schemeClr val="accent3">
                    <a:lumMod val="40000"/>
                    <a:lumOff val="60000"/>
                  </a:schemeClr>
                </a:solidFill>
                <a:latin typeface="Arial"/>
                <a:ea typeface="微軟正黑體"/>
                <a:cs typeface="Arial"/>
              </a:rPr>
              <a:t>VM </a:t>
            </a:r>
            <a:r>
              <a:rPr lang="zh-TW" altLang="en-US" sz="1400">
                <a:solidFill>
                  <a:schemeClr val="accent3">
                    <a:lumMod val="40000"/>
                    <a:lumOff val="60000"/>
                  </a:schemeClr>
                </a:solidFill>
                <a:latin typeface="Arial"/>
                <a:ea typeface="微軟正黑體"/>
                <a:cs typeface="Arial"/>
              </a:rPr>
              <a:t>磁碟區</a:t>
            </a:r>
            <a:endParaRPr lang="en-US" altLang="zh-CN" sz="1400">
              <a:solidFill>
                <a:schemeClr val="accent3">
                  <a:lumMod val="40000"/>
                  <a:lumOff val="60000"/>
                </a:schemeClr>
              </a:solidFill>
              <a:latin typeface="Arial"/>
              <a:ea typeface="微軟正黑體"/>
              <a:cs typeface="Arial"/>
            </a:endParaRPr>
          </a:p>
        </p:txBody>
      </p:sp>
      <p:sp>
        <p:nvSpPr>
          <p:cNvPr id="53" name="Rectangle 12">
            <a:extLst>
              <a:ext uri="{FF2B5EF4-FFF2-40B4-BE49-F238E27FC236}">
                <a16:creationId xmlns:a16="http://schemas.microsoft.com/office/drawing/2014/main" id="{FFCB7636-E95B-4070-B87E-FBDE0A0374FA}"/>
              </a:ext>
            </a:extLst>
          </p:cNvPr>
          <p:cNvSpPr/>
          <p:nvPr/>
        </p:nvSpPr>
        <p:spPr>
          <a:xfrm>
            <a:off x="7349033" y="4422066"/>
            <a:ext cx="1202827"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1400">
                <a:solidFill>
                  <a:schemeClr val="accent3">
                    <a:lumMod val="40000"/>
                    <a:lumOff val="60000"/>
                  </a:schemeClr>
                </a:solidFill>
                <a:latin typeface="Arial"/>
                <a:ea typeface="微軟正黑體"/>
                <a:cs typeface="Arial"/>
              </a:rPr>
              <a:t>文書檔案</a:t>
            </a:r>
            <a:endParaRPr lang="en-US" altLang="zh-CN" sz="1400">
              <a:solidFill>
                <a:schemeClr val="accent3">
                  <a:lumMod val="40000"/>
                  <a:lumOff val="60000"/>
                </a:schemeClr>
              </a:solidFill>
              <a:latin typeface="Arial"/>
              <a:ea typeface="微軟正黑體"/>
              <a:cs typeface="Arial"/>
            </a:endParaRPr>
          </a:p>
        </p:txBody>
      </p:sp>
      <p:sp>
        <p:nvSpPr>
          <p:cNvPr id="54" name="橢圓 53">
            <a:extLst>
              <a:ext uri="{FF2B5EF4-FFF2-40B4-BE49-F238E27FC236}">
                <a16:creationId xmlns:a16="http://schemas.microsoft.com/office/drawing/2014/main" id="{22F16A49-2CA1-4F6D-B194-8A24971FA31E}"/>
              </a:ext>
            </a:extLst>
          </p:cNvPr>
          <p:cNvSpPr/>
          <p:nvPr/>
        </p:nvSpPr>
        <p:spPr>
          <a:xfrm>
            <a:off x="7806224" y="4127498"/>
            <a:ext cx="246540" cy="249595"/>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zh-TW" altLang="en-US"/>
          </a:p>
        </p:txBody>
      </p:sp>
      <p:sp>
        <p:nvSpPr>
          <p:cNvPr id="55" name="Rectangle 12">
            <a:extLst>
              <a:ext uri="{FF2B5EF4-FFF2-40B4-BE49-F238E27FC236}">
                <a16:creationId xmlns:a16="http://schemas.microsoft.com/office/drawing/2014/main" id="{6C0ADFAA-FA8C-499D-901D-B56311CEDC23}"/>
              </a:ext>
            </a:extLst>
          </p:cNvPr>
          <p:cNvSpPr/>
          <p:nvPr/>
        </p:nvSpPr>
        <p:spPr>
          <a:xfrm>
            <a:off x="8877071" y="5181944"/>
            <a:ext cx="1037144"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1400">
                <a:solidFill>
                  <a:schemeClr val="accent3">
                    <a:lumMod val="40000"/>
                    <a:lumOff val="60000"/>
                  </a:schemeClr>
                </a:solidFill>
                <a:latin typeface="Arial"/>
                <a:ea typeface="微軟正黑體"/>
                <a:cs typeface="Arial"/>
              </a:rPr>
              <a:t>影像成品</a:t>
            </a:r>
            <a:endParaRPr lang="en-US" altLang="zh-CN" sz="1400">
              <a:solidFill>
                <a:schemeClr val="accent3">
                  <a:lumMod val="40000"/>
                  <a:lumOff val="60000"/>
                </a:schemeClr>
              </a:solidFill>
              <a:latin typeface="Arial"/>
              <a:ea typeface="微軟正黑體"/>
              <a:cs typeface="Arial"/>
            </a:endParaRPr>
          </a:p>
        </p:txBody>
      </p:sp>
      <p:sp>
        <p:nvSpPr>
          <p:cNvPr id="56" name="橢圓 55">
            <a:extLst>
              <a:ext uri="{FF2B5EF4-FFF2-40B4-BE49-F238E27FC236}">
                <a16:creationId xmlns:a16="http://schemas.microsoft.com/office/drawing/2014/main" id="{FBA9325A-340D-48C3-A89F-5667CBF8F84E}"/>
              </a:ext>
            </a:extLst>
          </p:cNvPr>
          <p:cNvSpPr/>
          <p:nvPr/>
        </p:nvSpPr>
        <p:spPr>
          <a:xfrm>
            <a:off x="7134624" y="3626744"/>
            <a:ext cx="246540" cy="249595"/>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TW" altLang="en-US"/>
          </a:p>
        </p:txBody>
      </p:sp>
      <p:sp>
        <p:nvSpPr>
          <p:cNvPr id="57" name="Rectangle 12">
            <a:extLst>
              <a:ext uri="{FF2B5EF4-FFF2-40B4-BE49-F238E27FC236}">
                <a16:creationId xmlns:a16="http://schemas.microsoft.com/office/drawing/2014/main" id="{1D15B987-7054-4B2A-A792-9E5AD1E975E5}"/>
              </a:ext>
            </a:extLst>
          </p:cNvPr>
          <p:cNvSpPr/>
          <p:nvPr/>
        </p:nvSpPr>
        <p:spPr>
          <a:xfrm>
            <a:off x="6676725" y="3898921"/>
            <a:ext cx="1202827"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1400">
                <a:solidFill>
                  <a:schemeClr val="accent3">
                    <a:lumMod val="40000"/>
                    <a:lumOff val="60000"/>
                  </a:schemeClr>
                </a:solidFill>
                <a:latin typeface="Arial"/>
                <a:ea typeface="微軟正黑體"/>
                <a:cs typeface="Arial"/>
              </a:rPr>
              <a:t>Log </a:t>
            </a:r>
            <a:r>
              <a:rPr lang="zh-TW" altLang="en-US" sz="1400">
                <a:solidFill>
                  <a:schemeClr val="accent3">
                    <a:lumMod val="40000"/>
                    <a:lumOff val="60000"/>
                  </a:schemeClr>
                </a:solidFill>
                <a:latin typeface="Arial"/>
                <a:ea typeface="微軟正黑體"/>
                <a:cs typeface="Arial"/>
              </a:rPr>
              <a:t>檔案</a:t>
            </a:r>
            <a:endParaRPr lang="en-US" altLang="zh-CN" sz="1400">
              <a:solidFill>
                <a:schemeClr val="accent3">
                  <a:lumMod val="40000"/>
                  <a:lumOff val="60000"/>
                </a:schemeClr>
              </a:solidFill>
              <a:latin typeface="Arial"/>
              <a:ea typeface="微軟正黑體"/>
              <a:cs typeface="Arial"/>
            </a:endParaRPr>
          </a:p>
        </p:txBody>
      </p:sp>
      <p:sp>
        <p:nvSpPr>
          <p:cNvPr id="58" name="橢圓 57">
            <a:extLst>
              <a:ext uri="{FF2B5EF4-FFF2-40B4-BE49-F238E27FC236}">
                <a16:creationId xmlns:a16="http://schemas.microsoft.com/office/drawing/2014/main" id="{A50116D4-095E-4008-9402-4B8B3B585775}"/>
              </a:ext>
            </a:extLst>
          </p:cNvPr>
          <p:cNvSpPr/>
          <p:nvPr/>
        </p:nvSpPr>
        <p:spPr>
          <a:xfrm>
            <a:off x="8539280" y="4509505"/>
            <a:ext cx="246540" cy="249595"/>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zh-TW" altLang="en-US"/>
          </a:p>
        </p:txBody>
      </p:sp>
      <p:sp>
        <p:nvSpPr>
          <p:cNvPr id="59" name="Rectangle 12">
            <a:extLst>
              <a:ext uri="{FF2B5EF4-FFF2-40B4-BE49-F238E27FC236}">
                <a16:creationId xmlns:a16="http://schemas.microsoft.com/office/drawing/2014/main" id="{57A4B95E-96FD-4E9D-B69C-768B6713F248}"/>
              </a:ext>
            </a:extLst>
          </p:cNvPr>
          <p:cNvSpPr/>
          <p:nvPr/>
        </p:nvSpPr>
        <p:spPr>
          <a:xfrm>
            <a:off x="8119851" y="4789881"/>
            <a:ext cx="1037145"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1400">
                <a:solidFill>
                  <a:schemeClr val="accent3">
                    <a:lumMod val="40000"/>
                    <a:lumOff val="60000"/>
                  </a:schemeClr>
                </a:solidFill>
                <a:latin typeface="Arial"/>
                <a:ea typeface="微軟正黑體"/>
                <a:cs typeface="Arial"/>
              </a:rPr>
              <a:t>影音素材</a:t>
            </a:r>
            <a:endParaRPr lang="en-US" altLang="zh-CN" sz="1400">
              <a:solidFill>
                <a:schemeClr val="accent3">
                  <a:lumMod val="40000"/>
                  <a:lumOff val="60000"/>
                </a:schemeClr>
              </a:solidFill>
              <a:latin typeface="Arial"/>
              <a:ea typeface="微軟正黑體"/>
              <a:cs typeface="Arial"/>
            </a:endParaRPr>
          </a:p>
        </p:txBody>
      </p:sp>
      <p:sp>
        <p:nvSpPr>
          <p:cNvPr id="61" name="橢圓 60">
            <a:extLst>
              <a:ext uri="{FF2B5EF4-FFF2-40B4-BE49-F238E27FC236}">
                <a16:creationId xmlns:a16="http://schemas.microsoft.com/office/drawing/2014/main" id="{B28B3FCB-B293-448A-A20C-0CBF3EF77100}"/>
              </a:ext>
            </a:extLst>
          </p:cNvPr>
          <p:cNvSpPr/>
          <p:nvPr/>
        </p:nvSpPr>
        <p:spPr>
          <a:xfrm>
            <a:off x="10121965" y="3607549"/>
            <a:ext cx="246540" cy="249595"/>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TW" altLang="en-US"/>
          </a:p>
        </p:txBody>
      </p:sp>
      <p:sp>
        <p:nvSpPr>
          <p:cNvPr id="62" name="Rectangle 12">
            <a:extLst>
              <a:ext uri="{FF2B5EF4-FFF2-40B4-BE49-F238E27FC236}">
                <a16:creationId xmlns:a16="http://schemas.microsoft.com/office/drawing/2014/main" id="{AFCD84AE-FF2D-4C6F-A3BC-481A6DC2C577}"/>
              </a:ext>
            </a:extLst>
          </p:cNvPr>
          <p:cNvSpPr/>
          <p:nvPr/>
        </p:nvSpPr>
        <p:spPr>
          <a:xfrm>
            <a:off x="10375966" y="3598248"/>
            <a:ext cx="1361712"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1400">
                <a:solidFill>
                  <a:schemeClr val="accent3">
                    <a:lumMod val="40000"/>
                    <a:lumOff val="60000"/>
                  </a:schemeClr>
                </a:solidFill>
                <a:latin typeface="Arial"/>
                <a:ea typeface="微軟正黑體"/>
                <a:cs typeface="Arial"/>
              </a:rPr>
              <a:t>VJBOD Cloud</a:t>
            </a:r>
          </a:p>
        </p:txBody>
      </p:sp>
      <p:sp>
        <p:nvSpPr>
          <p:cNvPr id="63" name="橢圓 62">
            <a:extLst>
              <a:ext uri="{FF2B5EF4-FFF2-40B4-BE49-F238E27FC236}">
                <a16:creationId xmlns:a16="http://schemas.microsoft.com/office/drawing/2014/main" id="{4A8334AA-1FCC-4582-9770-EE706B866D65}"/>
              </a:ext>
            </a:extLst>
          </p:cNvPr>
          <p:cNvSpPr/>
          <p:nvPr/>
        </p:nvSpPr>
        <p:spPr>
          <a:xfrm>
            <a:off x="10121965" y="4004766"/>
            <a:ext cx="246540" cy="249595"/>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zh-TW" altLang="en-US"/>
          </a:p>
        </p:txBody>
      </p:sp>
      <p:sp>
        <p:nvSpPr>
          <p:cNvPr id="64" name="Rectangle 12">
            <a:extLst>
              <a:ext uri="{FF2B5EF4-FFF2-40B4-BE49-F238E27FC236}">
                <a16:creationId xmlns:a16="http://schemas.microsoft.com/office/drawing/2014/main" id="{1058353F-73A9-4037-AC63-6BBE4E49A250}"/>
              </a:ext>
            </a:extLst>
          </p:cNvPr>
          <p:cNvSpPr/>
          <p:nvPr/>
        </p:nvSpPr>
        <p:spPr>
          <a:xfrm>
            <a:off x="10254190" y="3996285"/>
            <a:ext cx="1554561" cy="307777"/>
          </a:xfrm>
          <a:prstGeom prst="rect">
            <a:avLst/>
          </a:prstGeom>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1400" err="1">
                <a:solidFill>
                  <a:schemeClr val="accent3">
                    <a:lumMod val="40000"/>
                    <a:lumOff val="60000"/>
                  </a:schemeClr>
                </a:solidFill>
                <a:latin typeface="Arial"/>
                <a:ea typeface="微軟正黑體"/>
                <a:cs typeface="Arial"/>
              </a:rPr>
              <a:t>CacheMount</a:t>
            </a:r>
            <a:endParaRPr lang="en-US" altLang="zh-CN" sz="1400">
              <a:solidFill>
                <a:schemeClr val="accent3">
                  <a:lumMod val="40000"/>
                  <a:lumOff val="60000"/>
                </a:schemeClr>
              </a:solidFill>
              <a:latin typeface="Arial"/>
              <a:ea typeface="微軟正黑體"/>
              <a:cs typeface="Arial"/>
            </a:endParaRPr>
          </a:p>
        </p:txBody>
      </p:sp>
    </p:spTree>
    <p:extLst>
      <p:ext uri="{BB962C8B-B14F-4D97-AF65-F5344CB8AC3E}">
        <p14:creationId xmlns:p14="http://schemas.microsoft.com/office/powerpoint/2010/main" val="2870242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86DA6DBB-B80C-4A43-8102-C1482EDA27F1}"/>
              </a:ext>
            </a:extLst>
          </p:cNvPr>
          <p:cNvSpPr>
            <a:spLocks noGrp="1"/>
          </p:cNvSpPr>
          <p:nvPr>
            <p:ph type="title"/>
          </p:nvPr>
        </p:nvSpPr>
        <p:spPr/>
        <p:txBody>
          <a:bodyPr/>
          <a:lstStyle/>
          <a:p>
            <a:r>
              <a:rPr lang="zh-TW" altLang="en-US"/>
              <a:t>優勢比較</a:t>
            </a:r>
          </a:p>
        </p:txBody>
      </p:sp>
      <p:sp>
        <p:nvSpPr>
          <p:cNvPr id="3" name="內容版面配置區 2">
            <a:extLst>
              <a:ext uri="{FF2B5EF4-FFF2-40B4-BE49-F238E27FC236}">
                <a16:creationId xmlns:a16="http://schemas.microsoft.com/office/drawing/2014/main" id="{6D8E5DFB-5A01-4A99-9192-E7225EB1A909}"/>
              </a:ext>
            </a:extLst>
          </p:cNvPr>
          <p:cNvSpPr>
            <a:spLocks noGrp="1"/>
          </p:cNvSpPr>
          <p:nvPr>
            <p:ph idx="4294967295"/>
          </p:nvPr>
        </p:nvSpPr>
        <p:spPr>
          <a:xfrm>
            <a:off x="838199" y="1917700"/>
            <a:ext cx="11353800" cy="4198938"/>
          </a:xfrm>
        </p:spPr>
        <p:txBody>
          <a:bodyPr vert="horz" lIns="91440" tIns="45720" rIns="91440" bIns="45720" rtlCol="0" anchor="t">
            <a:normAutofit/>
          </a:bodyPr>
          <a:lstStyle/>
          <a:p>
            <a:pPr marL="0" indent="0">
              <a:buNone/>
            </a:pPr>
            <a:r>
              <a:rPr lang="en-US" altLang="zh-TW" sz="2400">
                <a:solidFill>
                  <a:schemeClr val="accent3">
                    <a:lumMod val="40000"/>
                    <a:lumOff val="60000"/>
                  </a:schemeClr>
                </a:solidFill>
                <a:latin typeface="Arial"/>
                <a:ea typeface="微軟正黑體"/>
                <a:cs typeface="Arial"/>
              </a:rPr>
              <a:t>VJBOD Cloud </a:t>
            </a:r>
            <a:r>
              <a:rPr lang="zh-TW" altLang="en-US" sz="2400">
                <a:solidFill>
                  <a:schemeClr val="accent3">
                    <a:lumMod val="40000"/>
                    <a:lumOff val="60000"/>
                  </a:schemeClr>
                </a:solidFill>
                <a:latin typeface="Arial"/>
                <a:ea typeface="微軟正黑體"/>
                <a:cs typeface="Arial"/>
              </a:rPr>
              <a:t>適用於企業應用程式與資料庫在多雲情境下的應用</a:t>
            </a:r>
            <a:endParaRPr lang="en-US" altLang="zh-TW" sz="2400">
              <a:solidFill>
                <a:schemeClr val="accent3">
                  <a:lumMod val="40000"/>
                  <a:lumOff val="60000"/>
                </a:schemeClr>
              </a:solidFill>
              <a:latin typeface="Arial"/>
              <a:cs typeface="Arial"/>
            </a:endParaRPr>
          </a:p>
        </p:txBody>
      </p:sp>
      <p:graphicFrame>
        <p:nvGraphicFramePr>
          <p:cNvPr id="4" name="表格 3">
            <a:extLst>
              <a:ext uri="{FF2B5EF4-FFF2-40B4-BE49-F238E27FC236}">
                <a16:creationId xmlns:a16="http://schemas.microsoft.com/office/drawing/2014/main" id="{0758BBBD-A8C3-4977-A239-77CDA52CF4E0}"/>
              </a:ext>
            </a:extLst>
          </p:cNvPr>
          <p:cNvGraphicFramePr>
            <a:graphicFrameLocks noGrp="1"/>
          </p:cNvGraphicFramePr>
          <p:nvPr>
            <p:extLst>
              <p:ext uri="{D42A27DB-BD31-4B8C-83A1-F6EECF244321}">
                <p14:modId xmlns:p14="http://schemas.microsoft.com/office/powerpoint/2010/main" val="3230216899"/>
              </p:ext>
            </p:extLst>
          </p:nvPr>
        </p:nvGraphicFramePr>
        <p:xfrm>
          <a:off x="838201" y="2401858"/>
          <a:ext cx="10347663" cy="3804384"/>
        </p:xfrm>
        <a:graphic>
          <a:graphicData uri="http://schemas.openxmlformats.org/drawingml/2006/table">
            <a:tbl>
              <a:tblPr firstRow="1" bandRow="1">
                <a:tableStyleId>{5C22544A-7EE6-4342-B048-85BDC9FD1C3A}</a:tableStyleId>
              </a:tblPr>
              <a:tblGrid>
                <a:gridCol w="2564603">
                  <a:extLst>
                    <a:ext uri="{9D8B030D-6E8A-4147-A177-3AD203B41FA5}">
                      <a16:colId xmlns:a16="http://schemas.microsoft.com/office/drawing/2014/main" val="339731809"/>
                    </a:ext>
                  </a:extLst>
                </a:gridCol>
                <a:gridCol w="3606919">
                  <a:extLst>
                    <a:ext uri="{9D8B030D-6E8A-4147-A177-3AD203B41FA5}">
                      <a16:colId xmlns:a16="http://schemas.microsoft.com/office/drawing/2014/main" val="1651193636"/>
                    </a:ext>
                  </a:extLst>
                </a:gridCol>
                <a:gridCol w="4176141">
                  <a:extLst>
                    <a:ext uri="{9D8B030D-6E8A-4147-A177-3AD203B41FA5}">
                      <a16:colId xmlns:a16="http://schemas.microsoft.com/office/drawing/2014/main" val="1453493176"/>
                    </a:ext>
                  </a:extLst>
                </a:gridCol>
              </a:tblGrid>
              <a:tr h="530185">
                <a:tc>
                  <a:txBody>
                    <a:bodyPr/>
                    <a:lstStyle/>
                    <a:p>
                      <a:pPr algn="ctr"/>
                      <a:endPar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marL="111198" marR="111198" marT="55599" marB="55599" anchor="ctr">
                    <a:solidFill>
                      <a:schemeClr val="tx1">
                        <a:lumMod val="85000"/>
                        <a:lumOff val="15000"/>
                      </a:schemeClr>
                    </a:solidFill>
                  </a:tcPr>
                </a:tc>
                <a:tc>
                  <a:txBody>
                    <a:bodyPr/>
                    <a:lstStyle/>
                    <a:p>
                      <a:pPr lvl="0" algn="ctr">
                        <a:buNone/>
                      </a:pPr>
                      <a:r>
                        <a:rPr lang="zh-TW" altLang="en-US" sz="2000" b="0">
                          <a:solidFill>
                            <a:schemeClr val="bg1"/>
                          </a:solidFill>
                          <a:latin typeface="Arial" panose="020B0604020202020204" pitchFamily="34" charset="0"/>
                          <a:ea typeface="微軟正黑體"/>
                          <a:cs typeface="Arial" panose="020B0604020202020204" pitchFamily="34" charset="0"/>
                        </a:rPr>
                        <a:t>VJBOD Cloud</a:t>
                      </a:r>
                    </a:p>
                  </a:txBody>
                  <a:tcPr marL="111198" marR="111198" marT="55599" marB="55599" anchor="ctr">
                    <a:solidFill>
                      <a:schemeClr val="tx1">
                        <a:lumMod val="85000"/>
                        <a:lumOff val="15000"/>
                      </a:schemeClr>
                    </a:solidFill>
                  </a:tcPr>
                </a:tc>
                <a:tc>
                  <a:txBody>
                    <a:bodyPr/>
                    <a:lstStyle/>
                    <a:p>
                      <a:pPr algn="ctr"/>
                      <a:r>
                        <a:rPr lang="zh-TW" altLang="en-US" sz="2000" b="0">
                          <a:solidFill>
                            <a:schemeClr val="bg1"/>
                          </a:solidFill>
                          <a:latin typeface="Arial" panose="020B0604020202020204" pitchFamily="34" charset="0"/>
                          <a:ea typeface="微軟正黑體"/>
                          <a:cs typeface="Arial" panose="020B0604020202020204" pitchFamily="34" charset="0"/>
                        </a:rPr>
                        <a:t>儲存網關</a:t>
                      </a:r>
                    </a:p>
                  </a:txBody>
                  <a:tcPr marL="111198" marR="111198" marT="55599" marB="55599" anchor="ctr">
                    <a:solidFill>
                      <a:schemeClr val="tx1">
                        <a:lumMod val="85000"/>
                        <a:lumOff val="15000"/>
                      </a:schemeClr>
                    </a:solidFill>
                  </a:tcPr>
                </a:tc>
                <a:extLst>
                  <a:ext uri="{0D108BD9-81ED-4DB2-BD59-A6C34878D82A}">
                    <a16:rowId xmlns:a16="http://schemas.microsoft.com/office/drawing/2014/main" val="790633407"/>
                  </a:ext>
                </a:extLst>
              </a:tr>
              <a:tr h="463808">
                <a:tc>
                  <a:txBody>
                    <a:bodyPr/>
                    <a:lstStyle/>
                    <a:p>
                      <a:pPr algn="ctr"/>
                      <a:r>
                        <a:rPr lang="zh-TW" altLang="en-US" sz="18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支援雲端廠商</a:t>
                      </a:r>
                    </a:p>
                  </a:txBody>
                  <a:tcPr marL="111198" marR="111198" marT="55599" marB="55599" anchor="ctr">
                    <a:solidFill>
                      <a:schemeClr val="tx1">
                        <a:lumMod val="85000"/>
                        <a:lumOff val="15000"/>
                      </a:schemeClr>
                    </a:solidFill>
                  </a:tcPr>
                </a:tc>
                <a:tc>
                  <a:txBody>
                    <a:bodyPr/>
                    <a:lstStyle/>
                    <a:p>
                      <a:pPr algn="ct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 (</a:t>
                      </a: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物件儲存</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txBody>
                  <a:tcPr marL="111198" marR="111198" marT="55599" marB="55599" anchor="ctr">
                    <a:solidFill>
                      <a:srgbClr val="4F194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 (</a:t>
                      </a: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亞馬遜</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txBody>
                  <a:tcPr marL="111198" marR="111198" marT="55599" marB="55599" anchor="ctr">
                    <a:solidFill>
                      <a:srgbClr val="4F1943"/>
                    </a:solidFill>
                  </a:tcPr>
                </a:tc>
                <a:extLst>
                  <a:ext uri="{0D108BD9-81ED-4DB2-BD59-A6C34878D82A}">
                    <a16:rowId xmlns:a16="http://schemas.microsoft.com/office/drawing/2014/main" val="1598409083"/>
                  </a:ext>
                </a:extLst>
              </a:tr>
              <a:tr h="437476">
                <a:tc>
                  <a:txBody>
                    <a:bodyPr/>
                    <a:lstStyle/>
                    <a:p>
                      <a:pPr algn="ctr"/>
                      <a:r>
                        <a:rPr lang="zh-TW" altLang="en-US" sz="18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儲存等級</a:t>
                      </a:r>
                    </a:p>
                  </a:txBody>
                  <a:tcPr marL="111198" marR="111198" marT="55599" marB="55599" anchor="ctr">
                    <a:solidFill>
                      <a:schemeClr val="tx1">
                        <a:lumMod val="85000"/>
                        <a:lumOff val="15000"/>
                      </a:schemeClr>
                    </a:solidFill>
                  </a:tcPr>
                </a:tc>
                <a:tc>
                  <a:txBody>
                    <a:bodyPr/>
                    <a:lstStyle/>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區塊層級</a:t>
                      </a:r>
                    </a:p>
                  </a:txBody>
                  <a:tcPr marL="111198" marR="111198" marT="55599" marB="55599" anchor="ctr">
                    <a:solidFill>
                      <a:srgbClr val="CC0066"/>
                    </a:solidFill>
                  </a:tcPr>
                </a:tc>
                <a:tc>
                  <a:txBody>
                    <a:bodyPr/>
                    <a:lstStyle/>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檔案、區塊、磁帶卷</a:t>
                      </a:r>
                      <a:endPar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txBody>
                  <a:tcPr marL="111198" marR="111198" marT="55599" marB="55599" anchor="ctr">
                    <a:solidFill>
                      <a:srgbClr val="CC0066"/>
                    </a:solidFill>
                  </a:tcPr>
                </a:tc>
                <a:extLst>
                  <a:ext uri="{0D108BD9-81ED-4DB2-BD59-A6C34878D82A}">
                    <a16:rowId xmlns:a16="http://schemas.microsoft.com/office/drawing/2014/main" val="1280800418"/>
                  </a:ext>
                </a:extLst>
              </a:tr>
              <a:tr h="652819">
                <a:tc>
                  <a:txBody>
                    <a:bodyPr/>
                    <a:lstStyle/>
                    <a:p>
                      <a:pPr algn="ctr"/>
                      <a:r>
                        <a:rPr lang="zh-TW" altLang="en-US" sz="18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使用情境</a:t>
                      </a:r>
                    </a:p>
                  </a:txBody>
                  <a:tcPr marL="111198" marR="111198" marT="55599" marB="55599" anchor="ctr">
                    <a:solidFill>
                      <a:schemeClr val="tx1">
                        <a:lumMod val="85000"/>
                        <a:lumOff val="15000"/>
                      </a:schemeClr>
                    </a:solidFill>
                  </a:tcPr>
                </a:tc>
                <a:tc>
                  <a:txBody>
                    <a:bodyPr/>
                    <a:lstStyle/>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應用程式或資料庫上雲</a:t>
                      </a:r>
                    </a:p>
                  </a:txBody>
                  <a:tcPr marL="111198" marR="111198" marT="55599" marB="55599" anchor="ctr">
                    <a:solidFill>
                      <a:srgbClr val="4F1943"/>
                    </a:solidFill>
                  </a:tcPr>
                </a:tc>
                <a:tc>
                  <a:txBody>
                    <a:bodyPr/>
                    <a:lstStyle/>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以 </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QVS</a:t>
                      </a: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使用</a:t>
                      </a:r>
                    </a:p>
                  </a:txBody>
                  <a:tcPr marL="111198" marR="111198" marT="55599" marB="55599" anchor="ctr">
                    <a:solidFill>
                      <a:srgbClr val="4F1943"/>
                    </a:solidFill>
                  </a:tcPr>
                </a:tc>
                <a:extLst>
                  <a:ext uri="{0D108BD9-81ED-4DB2-BD59-A6C34878D82A}">
                    <a16:rowId xmlns:a16="http://schemas.microsoft.com/office/drawing/2014/main" val="148198301"/>
                  </a:ext>
                </a:extLst>
              </a:tr>
              <a:tr h="451558">
                <a:tc>
                  <a:txBody>
                    <a:bodyPr/>
                    <a:lstStyle/>
                    <a:p>
                      <a:pPr algn="ctr"/>
                      <a:r>
                        <a:rPr lang="zh-TW" altLang="en-US" sz="18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雲端存取</a:t>
                      </a:r>
                    </a:p>
                  </a:txBody>
                  <a:tcPr marL="111198" marR="111198" marT="55599" marB="55599" anchor="ctr">
                    <a:solidFill>
                      <a:schemeClr val="tx1">
                        <a:lumMod val="85000"/>
                        <a:lumOff val="15000"/>
                      </a:schemeClr>
                    </a:solidFill>
                  </a:tcPr>
                </a:tc>
                <a:tc>
                  <a:txBody>
                    <a:bodyPr/>
                    <a:lstStyle/>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不支援</a:t>
                      </a:r>
                    </a:p>
                  </a:txBody>
                  <a:tcPr marL="111198" marR="111198" marT="55599" marB="55599" anchor="ctr">
                    <a:solidFill>
                      <a:srgbClr val="CC0066"/>
                    </a:solidFill>
                  </a:tcPr>
                </a:tc>
                <a:tc>
                  <a:txBody>
                    <a:bodyPr/>
                    <a:lstStyle/>
                    <a:p>
                      <a:pPr algn="ct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p>
                  </a:txBody>
                  <a:tcPr marL="111198" marR="111198" marT="55599" marB="55599" anchor="ctr">
                    <a:solidFill>
                      <a:srgbClr val="CC0066"/>
                    </a:solidFill>
                  </a:tcPr>
                </a:tc>
                <a:extLst>
                  <a:ext uri="{0D108BD9-81ED-4DB2-BD59-A6C34878D82A}">
                    <a16:rowId xmlns:a16="http://schemas.microsoft.com/office/drawing/2014/main" val="3205947282"/>
                  </a:ext>
                </a:extLst>
              </a:tr>
              <a:tr h="634269">
                <a:tc>
                  <a:txBody>
                    <a:bodyPr/>
                    <a:lstStyle/>
                    <a:p>
                      <a:pPr algn="ctr"/>
                      <a:r>
                        <a:rPr lang="zh-TW" altLang="en-US" sz="18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本地存取</a:t>
                      </a:r>
                    </a:p>
                  </a:txBody>
                  <a:tcPr marL="111198" marR="111198" marT="55599" marB="55599" anchor="ctr">
                    <a:solidFill>
                      <a:schemeClr val="tx1">
                        <a:lumMod val="85000"/>
                        <a:lumOff val="15000"/>
                      </a:schemeClr>
                    </a:solidFill>
                  </a:tcPr>
                </a:tc>
                <a:tc>
                  <a:txBody>
                    <a:bodyPr/>
                    <a:lstStyle/>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所有協定與應用程式</a:t>
                      </a:r>
                      <a:endPar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除 </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ISCSI</a:t>
                      </a: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與 </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FC)</a:t>
                      </a:r>
                      <a:endPar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txBody>
                  <a:tcPr marL="111198" marR="111198" marT="55599" marB="55599" anchor="ctr">
                    <a:solidFill>
                      <a:srgbClr val="4F1943"/>
                    </a:solidFill>
                  </a:tcPr>
                </a:tc>
                <a:tc>
                  <a:txBody>
                    <a:bodyPr/>
                    <a:lstStyle/>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除了 </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FC</a:t>
                      </a:r>
                      <a:endPar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txBody>
                  <a:tcPr marL="111198" marR="111198" marT="55599" marB="55599" anchor="ctr">
                    <a:solidFill>
                      <a:srgbClr val="4F1943"/>
                    </a:solidFill>
                  </a:tcPr>
                </a:tc>
                <a:extLst>
                  <a:ext uri="{0D108BD9-81ED-4DB2-BD59-A6C34878D82A}">
                    <a16:rowId xmlns:a16="http://schemas.microsoft.com/office/drawing/2014/main" val="3928922271"/>
                  </a:ext>
                </a:extLst>
              </a:tr>
              <a:tr h="634269">
                <a:tc>
                  <a:txBody>
                    <a:bodyPr/>
                    <a:lstStyle/>
                    <a:p>
                      <a:pPr algn="ctr"/>
                      <a:r>
                        <a:rPr lang="zh-TW" altLang="en-US" sz="18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分層儲存</a:t>
                      </a:r>
                    </a:p>
                  </a:txBody>
                  <a:tcPr marL="111198" marR="111198" marT="55599" marB="55599" anchor="ctr">
                    <a:solidFill>
                      <a:schemeClr val="tx1">
                        <a:lumMod val="85000"/>
                        <a:lumOff val="15000"/>
                      </a:schemeClr>
                    </a:solidFill>
                  </a:tcPr>
                </a:tc>
                <a:tc>
                  <a:txBody>
                    <a:bodyPr/>
                    <a:lstStyle/>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支援</a:t>
                      </a:r>
                    </a:p>
                  </a:txBody>
                  <a:tcPr marL="111198" marR="111198" marT="55599" marB="55599" anchor="ctr">
                    <a:solidFill>
                      <a:srgbClr val="CC0066"/>
                    </a:solidFill>
                  </a:tcPr>
                </a:tc>
                <a:tc>
                  <a:txBody>
                    <a:bodyPr/>
                    <a:lstStyle/>
                    <a:p>
                      <a:pPr algn="ct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不支援 </a:t>
                      </a:r>
                      <a:endPar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algn="ct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(QNAP</a:t>
                      </a: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a:t>
                      </a: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QVS</a:t>
                      </a:r>
                      <a:r>
                        <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之外</a:t>
                      </a:r>
                      <a:r>
                        <a:rPr lang="en-US" altLang="zh-TW"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600" b="0" i="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txBody>
                  <a:tcPr marL="111198" marR="111198" marT="55599" marB="55599" anchor="ctr">
                    <a:solidFill>
                      <a:srgbClr val="CC0066"/>
                    </a:solidFill>
                  </a:tcPr>
                </a:tc>
                <a:extLst>
                  <a:ext uri="{0D108BD9-81ED-4DB2-BD59-A6C34878D82A}">
                    <a16:rowId xmlns:a16="http://schemas.microsoft.com/office/drawing/2014/main" val="2020371620"/>
                  </a:ext>
                </a:extLst>
              </a:tr>
            </a:tbl>
          </a:graphicData>
        </a:graphic>
      </p:graphicFrame>
    </p:spTree>
    <p:extLst>
      <p:ext uri="{BB962C8B-B14F-4D97-AF65-F5344CB8AC3E}">
        <p14:creationId xmlns:p14="http://schemas.microsoft.com/office/powerpoint/2010/main" val="16829366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A99F9-A608-4173-BF5C-4B93EC679054}"/>
              </a:ext>
            </a:extLst>
          </p:cNvPr>
          <p:cNvSpPr>
            <a:spLocks noGrp="1"/>
          </p:cNvSpPr>
          <p:nvPr>
            <p:ph type="ctrTitle"/>
          </p:nvPr>
        </p:nvSpPr>
        <p:spPr/>
        <p:txBody>
          <a:bodyPr anchor="t"/>
          <a:lstStyle/>
          <a:p>
            <a:r>
              <a:rPr lang="zh-TW" altLang="en-US">
                <a:solidFill>
                  <a:schemeClr val="bg1">
                    <a:lumMod val="85000"/>
                  </a:schemeClr>
                </a:solidFill>
              </a:rPr>
              <a:t>多媒體應用</a:t>
            </a:r>
            <a:endParaRPr lang="zh-TW">
              <a:solidFill>
                <a:schemeClr val="bg1">
                  <a:lumMod val="95000"/>
                </a:schemeClr>
              </a:solidFill>
            </a:endParaRPr>
          </a:p>
        </p:txBody>
      </p:sp>
      <p:sp>
        <p:nvSpPr>
          <p:cNvPr id="5" name="文字方塊 3">
            <a:extLst>
              <a:ext uri="{FF2B5EF4-FFF2-40B4-BE49-F238E27FC236}">
                <a16:creationId xmlns:a16="http://schemas.microsoft.com/office/drawing/2014/main" id="{2299E0BE-4BCA-4B74-B00B-24A78A257BC1}"/>
              </a:ext>
            </a:extLst>
          </p:cNvPr>
          <p:cNvSpPr txBox="1"/>
          <p:nvPr/>
        </p:nvSpPr>
        <p:spPr>
          <a:xfrm>
            <a:off x="731988" y="2338734"/>
            <a:ext cx="2931230" cy="441916"/>
          </a:xfrm>
          <a:prstGeom prst="rect">
            <a:avLst/>
          </a:prstGeom>
          <a:noFill/>
        </p:spPr>
        <p:txBody>
          <a:bodyPr wrap="square" rtlCol="0" anchor="ctr">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6855" indent="-236855">
              <a:lnSpc>
                <a:spcPts val="2933"/>
              </a:lnSpc>
              <a:spcBef>
                <a:spcPts val="800"/>
              </a:spcBef>
              <a:buFont typeface="Arial" panose="020B0604020202020204" pitchFamily="34" charset="0"/>
              <a:buChar char="•"/>
            </a:pPr>
            <a:r>
              <a:rPr lang="en-US" altLang="zh-TW">
                <a:solidFill>
                  <a:schemeClr val="bg1">
                    <a:lumMod val="85000"/>
                  </a:schemeClr>
                </a:solidFill>
                <a:latin typeface="微軟正黑體"/>
                <a:ea typeface="微軟正黑體"/>
                <a:cs typeface="Arial"/>
              </a:rPr>
              <a:t>QuMagie</a:t>
            </a:r>
            <a:endParaRPr lang="en-US" altLang="zh-TW">
              <a:solidFill>
                <a:schemeClr val="bg1">
                  <a:lumMod val="8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9" name="文字方塊 4">
            <a:extLst>
              <a:ext uri="{FF2B5EF4-FFF2-40B4-BE49-F238E27FC236}">
                <a16:creationId xmlns:a16="http://schemas.microsoft.com/office/drawing/2014/main" id="{CDAAF549-CB2B-4E6F-BC5E-A4E7BACDE27D}"/>
              </a:ext>
            </a:extLst>
          </p:cNvPr>
          <p:cNvSpPr txBox="1"/>
          <p:nvPr/>
        </p:nvSpPr>
        <p:spPr>
          <a:xfrm>
            <a:off x="4657474" y="2335353"/>
            <a:ext cx="2942608" cy="448679"/>
          </a:xfrm>
          <a:prstGeom prst="rect">
            <a:avLst/>
          </a:prstGeom>
          <a:noFill/>
        </p:spPr>
        <p:txBody>
          <a:bodyPr wrap="square" rtlCol="0" anchor="ctr">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6855" indent="-236855">
              <a:lnSpc>
                <a:spcPts val="2933"/>
              </a:lnSpc>
              <a:spcBef>
                <a:spcPts val="800"/>
              </a:spcBef>
              <a:buFont typeface="Arial" panose="020B0604020202020204" pitchFamily="34" charset="0"/>
              <a:buChar char="•"/>
            </a:pPr>
            <a:r>
              <a:rPr lang="en-US" altLang="zh-TW" err="1">
                <a:solidFill>
                  <a:schemeClr val="bg1">
                    <a:lumMod val="85000"/>
                  </a:schemeClr>
                </a:solidFill>
                <a:latin typeface="微軟正黑體"/>
                <a:ea typeface="微軟正黑體"/>
                <a:cs typeface="Arial"/>
              </a:rPr>
              <a:t>QuMagie</a:t>
            </a:r>
            <a:r>
              <a:rPr lang="zh-TW" altLang="en-US">
                <a:solidFill>
                  <a:schemeClr val="bg1">
                    <a:lumMod val="85000"/>
                  </a:schemeClr>
                </a:solidFill>
                <a:latin typeface="微軟正黑體"/>
                <a:ea typeface="微軟正黑體"/>
                <a:cs typeface="Arial"/>
              </a:rPr>
              <a:t> </a:t>
            </a:r>
            <a:r>
              <a:rPr lang="en-US" altLang="zh-TW">
                <a:solidFill>
                  <a:schemeClr val="bg1">
                    <a:lumMod val="85000"/>
                  </a:schemeClr>
                </a:solidFill>
                <a:latin typeface="微軟正黑體"/>
                <a:ea typeface="微軟正黑體"/>
                <a:cs typeface="Arial"/>
              </a:rPr>
              <a:t>Core</a:t>
            </a:r>
            <a:endParaRPr lang="en-US">
              <a:solidFill>
                <a:schemeClr val="bg1">
                  <a:lumMod val="85000"/>
                </a:schemeClr>
              </a:solidFill>
              <a:latin typeface="Calibri"/>
              <a:ea typeface="微軟正黑體" panose="020B0604030504040204" pitchFamily="34" charset="-120"/>
              <a:cs typeface="Calibri"/>
            </a:endParaRPr>
          </a:p>
        </p:txBody>
      </p:sp>
      <p:sp>
        <p:nvSpPr>
          <p:cNvPr id="6" name="文字方塊 4">
            <a:extLst>
              <a:ext uri="{FF2B5EF4-FFF2-40B4-BE49-F238E27FC236}">
                <a16:creationId xmlns:a16="http://schemas.microsoft.com/office/drawing/2014/main" id="{CDAAF549-CB2B-4E6F-BC5E-A4E7BACDE27D}"/>
              </a:ext>
            </a:extLst>
          </p:cNvPr>
          <p:cNvSpPr txBox="1"/>
          <p:nvPr/>
        </p:nvSpPr>
        <p:spPr>
          <a:xfrm>
            <a:off x="8359764" y="2334567"/>
            <a:ext cx="3611302" cy="450251"/>
          </a:xfrm>
          <a:prstGeom prst="rect">
            <a:avLst/>
          </a:prstGeom>
          <a:noFill/>
        </p:spPr>
        <p:txBody>
          <a:bodyPr wrap="square" rtlCol="0" anchor="ctr">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6855" indent="-236855">
              <a:lnSpc>
                <a:spcPts val="2933"/>
              </a:lnSpc>
              <a:spcBef>
                <a:spcPts val="800"/>
              </a:spcBef>
              <a:buFont typeface="Arial" panose="020B0604020202020204" pitchFamily="34" charset="0"/>
              <a:buChar char="•"/>
            </a:pPr>
            <a:r>
              <a:rPr lang="en-US" altLang="zh-TW">
                <a:solidFill>
                  <a:schemeClr val="bg1">
                    <a:lumMod val="85000"/>
                  </a:schemeClr>
                </a:solidFill>
                <a:latin typeface="微軟正黑體"/>
                <a:ea typeface="微軟正黑體"/>
                <a:cs typeface="Arial"/>
              </a:rPr>
              <a:t>Multimedia</a:t>
            </a:r>
            <a:r>
              <a:rPr lang="zh-TW" altLang="en-US">
                <a:solidFill>
                  <a:schemeClr val="bg1">
                    <a:lumMod val="85000"/>
                  </a:schemeClr>
                </a:solidFill>
                <a:latin typeface="微軟正黑體"/>
                <a:ea typeface="微軟正黑體"/>
                <a:cs typeface="Arial"/>
              </a:rPr>
              <a:t> </a:t>
            </a:r>
            <a:r>
              <a:rPr lang="en-US" altLang="zh-TW">
                <a:solidFill>
                  <a:schemeClr val="bg1">
                    <a:lumMod val="85000"/>
                  </a:schemeClr>
                </a:solidFill>
                <a:latin typeface="微軟正黑體"/>
                <a:ea typeface="微軟正黑體"/>
                <a:cs typeface="Arial"/>
              </a:rPr>
              <a:t>Console</a:t>
            </a:r>
            <a:endParaRPr lang="en-US">
              <a:solidFill>
                <a:schemeClr val="bg1">
                  <a:lumMod val="85000"/>
                </a:schemeClr>
              </a:solidFill>
              <a:latin typeface="Calibri"/>
              <a:ea typeface="微軟正黑體" panose="020B0604030504040204" pitchFamily="34" charset="-120"/>
              <a:cs typeface="Calibri"/>
            </a:endParaRPr>
          </a:p>
        </p:txBody>
      </p:sp>
    </p:spTree>
    <p:extLst>
      <p:ext uri="{BB962C8B-B14F-4D97-AF65-F5344CB8AC3E}">
        <p14:creationId xmlns:p14="http://schemas.microsoft.com/office/powerpoint/2010/main" val="2089246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E8F61E67-AA08-4BFC-849E-2B0DFBF1E8EC}"/>
              </a:ext>
            </a:extLst>
          </p:cNvPr>
          <p:cNvSpPr/>
          <p:nvPr/>
        </p:nvSpPr>
        <p:spPr>
          <a:xfrm>
            <a:off x="743080" y="2475375"/>
            <a:ext cx="3454691" cy="863746"/>
          </a:xfrm>
          <a:prstGeom prst="roundRect">
            <a:avLst>
              <a:gd name="adj" fmla="val 105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71BE4F6E-270C-4617-94E4-87EF6ED981FF}"/>
              </a:ext>
            </a:extLst>
          </p:cNvPr>
          <p:cNvSpPr>
            <a:spLocks noGrp="1"/>
          </p:cNvSpPr>
          <p:nvPr>
            <p:ph type="title"/>
          </p:nvPr>
        </p:nvSpPr>
        <p:spPr>
          <a:xfrm>
            <a:off x="556997" y="365125"/>
            <a:ext cx="11020101" cy="1325563"/>
          </a:xfrm>
        </p:spPr>
        <p:txBody>
          <a:bodyPr vert="horz" lIns="91440" tIns="45720" rIns="91440" bIns="45720" rtlCol="0" anchor="ctr">
            <a:noAutofit/>
          </a:bodyPr>
          <a:lstStyle/>
          <a:p>
            <a:r>
              <a:rPr lang="en-US" altLang="zh-TW" err="1">
                <a:latin typeface="Microsoft JhengHei" panose="020B0604030504040204" pitchFamily="34" charset="-120"/>
                <a:ea typeface="Microsoft JhengHei" panose="020B0604030504040204" pitchFamily="34" charset="-120"/>
                <a:cs typeface="Arial"/>
              </a:rPr>
              <a:t>來自百萬用戶的肯定，如今更全面進化</a:t>
            </a:r>
            <a:endParaRPr lang="en-US" altLang="zh-TW">
              <a:latin typeface="Microsoft JhengHei" panose="020B0604030504040204" pitchFamily="34" charset="-120"/>
              <a:ea typeface="Microsoft JhengHei" panose="020B0604030504040204" pitchFamily="34" charset="-120"/>
              <a:cs typeface="Arial"/>
            </a:endParaRPr>
          </a:p>
        </p:txBody>
      </p:sp>
      <p:graphicFrame>
        <p:nvGraphicFramePr>
          <p:cNvPr id="4" name="表格 4">
            <a:extLst>
              <a:ext uri="{FF2B5EF4-FFF2-40B4-BE49-F238E27FC236}">
                <a16:creationId xmlns:a16="http://schemas.microsoft.com/office/drawing/2014/main" id="{8AD6F1C4-19A5-4113-A2BA-329077D72DD1}"/>
              </a:ext>
            </a:extLst>
          </p:cNvPr>
          <p:cNvGraphicFramePr>
            <a:graphicFrameLocks noGrp="1"/>
          </p:cNvGraphicFramePr>
          <p:nvPr>
            <p:ph idx="4294967295"/>
            <p:extLst>
              <p:ext uri="{D42A27DB-BD31-4B8C-83A1-F6EECF244321}">
                <p14:modId xmlns:p14="http://schemas.microsoft.com/office/powerpoint/2010/main" val="3703978828"/>
              </p:ext>
            </p:extLst>
          </p:nvPr>
        </p:nvGraphicFramePr>
        <p:xfrm>
          <a:off x="705853" y="3148013"/>
          <a:ext cx="10619515" cy="2374108"/>
        </p:xfrm>
        <a:graphic>
          <a:graphicData uri="http://schemas.openxmlformats.org/drawingml/2006/table">
            <a:tbl>
              <a:tblPr firstRow="1" bandRow="1">
                <a:tableStyleId>{5C22544A-7EE6-4342-B048-85BDC9FD1C3A}</a:tableStyleId>
              </a:tblPr>
              <a:tblGrid>
                <a:gridCol w="2755331">
                  <a:extLst>
                    <a:ext uri="{9D8B030D-6E8A-4147-A177-3AD203B41FA5}">
                      <a16:colId xmlns:a16="http://schemas.microsoft.com/office/drawing/2014/main" val="3665532687"/>
                    </a:ext>
                  </a:extLst>
                </a:gridCol>
                <a:gridCol w="3800284">
                  <a:extLst>
                    <a:ext uri="{9D8B030D-6E8A-4147-A177-3AD203B41FA5}">
                      <a16:colId xmlns:a16="http://schemas.microsoft.com/office/drawing/2014/main" val="1842703110"/>
                    </a:ext>
                  </a:extLst>
                </a:gridCol>
                <a:gridCol w="4063900">
                  <a:extLst>
                    <a:ext uri="{9D8B030D-6E8A-4147-A177-3AD203B41FA5}">
                      <a16:colId xmlns:a16="http://schemas.microsoft.com/office/drawing/2014/main" val="26493492"/>
                    </a:ext>
                  </a:extLst>
                </a:gridCol>
              </a:tblGrid>
              <a:tr h="436729">
                <a:tc>
                  <a:txBody>
                    <a:bodyPr/>
                    <a:lstStyle/>
                    <a:p>
                      <a:pPr algn="ctr"/>
                      <a:endParaRPr lang="zh-TW" altLang="en-US" sz="2000">
                        <a:latin typeface="Microsoft JhengHei"/>
                        <a:ea typeface="Microsoft JhengHei"/>
                        <a:cs typeface="Arial"/>
                      </a:endParaRPr>
                    </a:p>
                  </a:txBody>
                  <a:tcPr marL="102435" marR="102435" anchor="ctr">
                    <a:solidFill>
                      <a:srgbClr val="CC0066"/>
                    </a:solidFill>
                  </a:tcPr>
                </a:tc>
                <a:tc>
                  <a:txBody>
                    <a:bodyPr/>
                    <a:lstStyle/>
                    <a:p>
                      <a:pPr algn="ctr"/>
                      <a:r>
                        <a:rPr lang="zh-TW" altLang="en-US" sz="2000">
                          <a:latin typeface="Microsoft JhengHei"/>
                          <a:ea typeface="Microsoft JhengHei"/>
                          <a:cs typeface="Arial"/>
                        </a:rPr>
                        <a:t>Hybrid Backup Sync  2.1</a:t>
                      </a:r>
                    </a:p>
                  </a:txBody>
                  <a:tcPr marL="102435" marR="102435" anchor="ctr">
                    <a:solidFill>
                      <a:srgbClr val="CC0066"/>
                    </a:solidFill>
                  </a:tcPr>
                </a:tc>
                <a:tc>
                  <a:txBody>
                    <a:bodyPr/>
                    <a:lstStyle/>
                    <a:p>
                      <a:pPr lvl="0" algn="ctr">
                        <a:buNone/>
                      </a:pPr>
                      <a:r>
                        <a:rPr lang="zh-TW" altLang="en-US" sz="2000">
                          <a:latin typeface="Microsoft JhengHei"/>
                          <a:ea typeface="Microsoft JhengHei"/>
                          <a:cs typeface="Arial"/>
                        </a:rPr>
                        <a:t>HBS 3</a:t>
                      </a:r>
                    </a:p>
                  </a:txBody>
                  <a:tcPr marL="102435" marR="102435" anchor="ctr">
                    <a:solidFill>
                      <a:srgbClr val="CC0066"/>
                    </a:solidFill>
                  </a:tcPr>
                </a:tc>
                <a:extLst>
                  <a:ext uri="{0D108BD9-81ED-4DB2-BD59-A6C34878D82A}">
                    <a16:rowId xmlns:a16="http://schemas.microsoft.com/office/drawing/2014/main" val="3905941615"/>
                  </a:ext>
                </a:extLst>
              </a:tr>
              <a:tr h="459992">
                <a:tc>
                  <a:txBody>
                    <a:bodyPr/>
                    <a:lstStyle/>
                    <a:p>
                      <a:pPr marL="0" lvl="0" algn="l" defTabSz="914400" rtl="0" eaLnBrk="1" latinLnBrk="0" hangingPunct="1">
                        <a:buNone/>
                      </a:pPr>
                      <a:r>
                        <a:rPr lang="en-US" altLang="zh-TW" sz="1800" b="1" i="0" u="none" strike="noStrike" kern="1200" noProof="0">
                          <a:solidFill>
                            <a:schemeClr val="dk1"/>
                          </a:solidFill>
                          <a:latin typeface="Microsoft JhengHei"/>
                          <a:ea typeface="Microsoft JhengHei"/>
                          <a:cs typeface="+mn-cs"/>
                        </a:rPr>
                        <a:t>資料減量</a:t>
                      </a:r>
                    </a:p>
                  </a:txBody>
                  <a:tcPr marL="102435" marR="102435" anchor="ctr">
                    <a:solidFill>
                      <a:schemeClr val="bg1">
                        <a:lumMod val="95000"/>
                      </a:schemeClr>
                    </a:solidFill>
                  </a:tcPr>
                </a:tc>
                <a:tc>
                  <a:txBody>
                    <a:bodyPr/>
                    <a:lstStyle/>
                    <a:p>
                      <a:pPr lvl="0" algn="ctr">
                        <a:buNone/>
                      </a:pPr>
                      <a:r>
                        <a:rPr lang="en-US" altLang="zh-TW" sz="1800" err="1">
                          <a:latin typeface="Microsoft JhengHei"/>
                          <a:ea typeface="微軟正黑體"/>
                          <a:cs typeface="Arial"/>
                        </a:rPr>
                        <a:t>不支援</a:t>
                      </a:r>
                      <a:endParaRPr lang="en-US" altLang="zh-TW" sz="1800">
                        <a:latin typeface="Microsoft JhengHei"/>
                        <a:ea typeface="微軟正黑體"/>
                        <a:cs typeface="Arial"/>
                      </a:endParaRPr>
                    </a:p>
                  </a:txBody>
                  <a:tcPr marL="102435" marR="102435" anchor="ctr">
                    <a:solidFill>
                      <a:schemeClr val="bg1">
                        <a:lumMod val="95000"/>
                      </a:schemeClr>
                    </a:solidFill>
                  </a:tcPr>
                </a:tc>
                <a:tc>
                  <a:txBody>
                    <a:bodyPr/>
                    <a:lstStyle/>
                    <a:p>
                      <a:pPr marL="0" lvl="0" indent="0" algn="ctr">
                        <a:lnSpc>
                          <a:spcPct val="100000"/>
                        </a:lnSpc>
                        <a:spcBef>
                          <a:spcPts val="0"/>
                        </a:spcBef>
                        <a:spcAft>
                          <a:spcPts val="0"/>
                        </a:spcAft>
                        <a:buNone/>
                      </a:pPr>
                      <a:r>
                        <a:rPr lang="zh-TW" altLang="en-US" sz="1800" b="0" i="0" u="none" strike="noStrike" noProof="0">
                          <a:latin typeface="Microsoft JhengHei"/>
                          <a:ea typeface="Microsoft JhengHei"/>
                        </a:rPr>
                        <a:t>支援 QuDedup 技術</a:t>
                      </a:r>
                    </a:p>
                  </a:txBody>
                  <a:tcPr marL="102435" marR="102435" anchor="ctr">
                    <a:solidFill>
                      <a:schemeClr val="bg1">
                        <a:lumMod val="95000"/>
                      </a:schemeClr>
                    </a:solidFill>
                  </a:tcPr>
                </a:tc>
                <a:extLst>
                  <a:ext uri="{0D108BD9-81ED-4DB2-BD59-A6C34878D82A}">
                    <a16:rowId xmlns:a16="http://schemas.microsoft.com/office/drawing/2014/main" val="2500092583"/>
                  </a:ext>
                </a:extLst>
              </a:tr>
              <a:tr h="459992">
                <a:tc>
                  <a:txBody>
                    <a:bodyPr/>
                    <a:lstStyle/>
                    <a:p>
                      <a:pPr lvl="0">
                        <a:buNone/>
                      </a:pPr>
                      <a:r>
                        <a:rPr lang="en-US" altLang="zh-TW" sz="1800" b="1" i="0" u="none" strike="noStrike" noProof="0" err="1">
                          <a:latin typeface="Microsoft JhengHei"/>
                          <a:ea typeface="Microsoft JhengHei"/>
                        </a:rPr>
                        <a:t>網路加速</a:t>
                      </a:r>
                      <a:endParaRPr lang="en-US" altLang="zh-TW" sz="1800" b="1" i="0" u="none" strike="noStrike" noProof="0"/>
                    </a:p>
                  </a:txBody>
                  <a:tcPr marL="102435" marR="102435" anchor="ctr">
                    <a:solidFill>
                      <a:schemeClr val="bg1">
                        <a:lumMod val="85000"/>
                      </a:schemeClr>
                    </a:solidFill>
                  </a:tcPr>
                </a:tc>
                <a:tc>
                  <a:txBody>
                    <a:bodyPr/>
                    <a:lstStyle/>
                    <a:p>
                      <a:pPr lvl="0" algn="ctr">
                        <a:buNone/>
                      </a:pPr>
                      <a:r>
                        <a:rPr lang="en-US" altLang="zh-TW" sz="1800">
                          <a:latin typeface="Microsoft JhengHei"/>
                          <a:ea typeface="微軟正黑體"/>
                          <a:cs typeface="Arial"/>
                        </a:rPr>
                        <a:t>不支援</a:t>
                      </a:r>
                    </a:p>
                  </a:txBody>
                  <a:tcPr marL="102435" marR="102435" anchor="ctr">
                    <a:solidFill>
                      <a:schemeClr val="bg1">
                        <a:lumMod val="85000"/>
                      </a:schemeClr>
                    </a:solidFill>
                  </a:tcPr>
                </a:tc>
                <a:tc>
                  <a:txBody>
                    <a:bodyPr/>
                    <a:lstStyle/>
                    <a:p>
                      <a:pPr marL="0" lvl="0" indent="0" algn="ctr">
                        <a:lnSpc>
                          <a:spcPct val="100000"/>
                        </a:lnSpc>
                        <a:spcBef>
                          <a:spcPts val="0"/>
                        </a:spcBef>
                        <a:spcAft>
                          <a:spcPts val="0"/>
                        </a:spcAft>
                        <a:buNone/>
                      </a:pPr>
                      <a:r>
                        <a:rPr lang="en-US" altLang="zh-TW" sz="1800" b="0" i="0" u="none" strike="noStrike" noProof="0" err="1">
                          <a:solidFill>
                            <a:srgbClr val="000000"/>
                          </a:solidFill>
                          <a:latin typeface="Microsoft JhengHei"/>
                          <a:ea typeface="微軟正黑體"/>
                          <a:cs typeface="Arial"/>
                        </a:rPr>
                        <a:t>支援</a:t>
                      </a:r>
                      <a:r>
                        <a:rPr lang="en-US" altLang="zh-TW" sz="1800" b="0" i="0" u="none" strike="noStrike" noProof="0">
                          <a:solidFill>
                            <a:srgbClr val="000000"/>
                          </a:solidFill>
                          <a:latin typeface="Microsoft JhengHei"/>
                          <a:ea typeface="微軟正黑體"/>
                          <a:cs typeface="Arial"/>
                        </a:rPr>
                        <a:t> TCP BBR</a:t>
                      </a:r>
                      <a:endParaRPr lang="zh-TW" altLang="en-US" sz="1800" b="0" i="0" u="none" strike="noStrike" noProof="0">
                        <a:solidFill>
                          <a:srgbClr val="000000"/>
                        </a:solidFill>
                        <a:latin typeface="Microsoft JhengHei"/>
                        <a:ea typeface="Microsoft JhengHei"/>
                        <a:cs typeface="Arial"/>
                      </a:endParaRPr>
                    </a:p>
                  </a:txBody>
                  <a:tcPr marL="102435" marR="102435" anchor="ctr">
                    <a:solidFill>
                      <a:schemeClr val="bg1">
                        <a:lumMod val="85000"/>
                      </a:schemeClr>
                    </a:solidFill>
                  </a:tcPr>
                </a:tc>
                <a:extLst>
                  <a:ext uri="{0D108BD9-81ED-4DB2-BD59-A6C34878D82A}">
                    <a16:rowId xmlns:a16="http://schemas.microsoft.com/office/drawing/2014/main" val="3279700840"/>
                  </a:ext>
                </a:extLst>
              </a:tr>
              <a:tr h="459992">
                <a:tc>
                  <a:txBody>
                    <a:bodyPr/>
                    <a:lstStyle/>
                    <a:p>
                      <a:r>
                        <a:rPr lang="zh-TW" altLang="en-US" sz="1800" b="1">
                          <a:latin typeface="Microsoft JhengHei"/>
                          <a:ea typeface="Microsoft JhengHei"/>
                          <a:cs typeface="Arial"/>
                        </a:rPr>
                        <a:t>雲端同步功能</a:t>
                      </a:r>
                    </a:p>
                  </a:txBody>
                  <a:tcPr marL="102435" marR="102435" anchor="ctr">
                    <a:solidFill>
                      <a:schemeClr val="bg1">
                        <a:lumMod val="95000"/>
                      </a:schemeClr>
                    </a:solidFill>
                  </a:tcPr>
                </a:tc>
                <a:tc>
                  <a:txBody>
                    <a:bodyPr/>
                    <a:lstStyle/>
                    <a:p>
                      <a:pPr lvl="0" algn="ctr">
                        <a:buNone/>
                      </a:pPr>
                      <a:r>
                        <a:rPr lang="en-US" altLang="zh-TW" sz="1800">
                          <a:latin typeface="Microsoft JhengHei"/>
                          <a:ea typeface="微軟正黑體"/>
                          <a:cs typeface="Arial"/>
                        </a:rPr>
                        <a:t>8 個雲服務商</a:t>
                      </a:r>
                    </a:p>
                  </a:txBody>
                  <a:tcPr marL="102435" marR="102435" anchor="ctr">
                    <a:solidFill>
                      <a:schemeClr val="bg1">
                        <a:lumMod val="95000"/>
                      </a:schemeClr>
                    </a:solidFill>
                  </a:tcPr>
                </a:tc>
                <a:tc rowSpan="2">
                  <a:txBody>
                    <a:bodyPr/>
                    <a:lstStyle/>
                    <a:p>
                      <a:pPr marL="0" marR="0" lvl="0" indent="0" algn="ctr" rtl="0">
                        <a:lnSpc>
                          <a:spcPct val="100000"/>
                        </a:lnSpc>
                        <a:spcBef>
                          <a:spcPts val="0"/>
                        </a:spcBef>
                        <a:spcAft>
                          <a:spcPts val="0"/>
                        </a:spcAft>
                        <a:buFontTx/>
                        <a:buNone/>
                      </a:pPr>
                      <a:r>
                        <a:rPr lang="zh-TW" altLang="en-US" sz="1800">
                          <a:latin typeface="Microsoft JhengHei"/>
                          <a:ea typeface="Microsoft JhengHei"/>
                          <a:cs typeface="Arial"/>
                        </a:rPr>
                        <a:t>22 個雲服務商，全面支援同步及</a:t>
                      </a:r>
                      <a:endParaRPr lang="en-US" altLang="zh-TW" sz="1800">
                        <a:latin typeface="Microsoft JhengHei"/>
                        <a:ea typeface="Microsoft JhengHei"/>
                        <a:cs typeface="Arial"/>
                      </a:endParaRPr>
                    </a:p>
                    <a:p>
                      <a:pPr marL="0" marR="0" lvl="0" indent="0" algn="ctr" rtl="0">
                        <a:lnSpc>
                          <a:spcPct val="100000"/>
                        </a:lnSpc>
                        <a:spcBef>
                          <a:spcPts val="0"/>
                        </a:spcBef>
                        <a:spcAft>
                          <a:spcPts val="0"/>
                        </a:spcAft>
                        <a:buFontTx/>
                        <a:buNone/>
                      </a:pPr>
                      <a:r>
                        <a:rPr lang="zh-TW" altLang="en-US" sz="1800">
                          <a:latin typeface="Microsoft JhengHei"/>
                          <a:ea typeface="Microsoft JhengHei"/>
                          <a:cs typeface="Arial"/>
                        </a:rPr>
                        <a:t>多版本備份功能</a:t>
                      </a:r>
                    </a:p>
                  </a:txBody>
                  <a:tcPr marL="102435" marR="102435" anchor="ctr">
                    <a:solidFill>
                      <a:schemeClr val="bg1">
                        <a:lumMod val="95000"/>
                      </a:schemeClr>
                    </a:solidFill>
                  </a:tcPr>
                </a:tc>
                <a:extLst>
                  <a:ext uri="{0D108BD9-81ED-4DB2-BD59-A6C34878D82A}">
                    <a16:rowId xmlns:a16="http://schemas.microsoft.com/office/drawing/2014/main" val="3701284718"/>
                  </a:ext>
                </a:extLst>
              </a:tr>
              <a:tr h="557403">
                <a:tc>
                  <a:txBody>
                    <a:bodyPr/>
                    <a:lstStyle/>
                    <a:p>
                      <a:pPr lvl="0">
                        <a:buNone/>
                      </a:pPr>
                      <a:r>
                        <a:rPr lang="zh-TW" altLang="en-US" sz="1800" b="1">
                          <a:latin typeface="Microsoft JhengHei"/>
                          <a:ea typeface="Microsoft JhengHei"/>
                          <a:cs typeface="Arial"/>
                        </a:rPr>
                        <a:t>雲端備份功能</a:t>
                      </a:r>
                    </a:p>
                  </a:txBody>
                  <a:tcPr marL="102435" marR="102435" anchor="ctr">
                    <a:solidFill>
                      <a:schemeClr val="bg1">
                        <a:lumMod val="85000"/>
                      </a:schemeClr>
                    </a:solidFill>
                  </a:tcPr>
                </a:tc>
                <a:tc>
                  <a:txBody>
                    <a:bodyPr/>
                    <a:lstStyle/>
                    <a:p>
                      <a:pPr marL="0" marR="0" lvl="0" indent="0" algn="ctr" rtl="0">
                        <a:lnSpc>
                          <a:spcPct val="100000"/>
                        </a:lnSpc>
                        <a:spcBef>
                          <a:spcPts val="0"/>
                        </a:spcBef>
                        <a:spcAft>
                          <a:spcPts val="0"/>
                        </a:spcAft>
                        <a:buFontTx/>
                        <a:buNone/>
                      </a:pPr>
                      <a:r>
                        <a:rPr lang="en-US" altLang="zh-TW" sz="1800">
                          <a:latin typeface="Microsoft JhengHei"/>
                          <a:ea typeface="微軟正黑體"/>
                          <a:cs typeface="Arial"/>
                        </a:rPr>
                        <a:t>13 </a:t>
                      </a:r>
                      <a:r>
                        <a:rPr lang="en-US" altLang="zh-TW" sz="1800" err="1">
                          <a:latin typeface="Microsoft JhengHei"/>
                          <a:ea typeface="微軟正黑體"/>
                          <a:cs typeface="Arial"/>
                        </a:rPr>
                        <a:t>個雲服務商</a:t>
                      </a:r>
                      <a:endParaRPr lang="en-US" altLang="zh-TW" sz="1800">
                        <a:latin typeface="Microsoft JhengHei"/>
                        <a:ea typeface="微軟正黑體"/>
                        <a:cs typeface="Arial"/>
                      </a:endParaRPr>
                    </a:p>
                  </a:txBody>
                  <a:tcPr marL="102435" marR="102435" anchor="ctr">
                    <a:solidFill>
                      <a:schemeClr val="bg1">
                        <a:lumMod val="85000"/>
                      </a:schemeClr>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a:latin typeface="微軟正黑體" panose="020B0604030504040204" pitchFamily="34" charset="-120"/>
                        <a:ea typeface="微軟正黑體" panose="020B0604030504040204" pitchFamily="34" charset="-120"/>
                        <a:cs typeface="Calibri"/>
                      </a:endParaRPr>
                    </a:p>
                  </a:txBody>
                  <a:tcPr/>
                </a:tc>
                <a:extLst>
                  <a:ext uri="{0D108BD9-81ED-4DB2-BD59-A6C34878D82A}">
                    <a16:rowId xmlns:a16="http://schemas.microsoft.com/office/drawing/2014/main" val="881002165"/>
                  </a:ext>
                </a:extLst>
              </a:tr>
            </a:tbl>
          </a:graphicData>
        </a:graphic>
      </p:graphicFrame>
      <p:pic>
        <p:nvPicPr>
          <p:cNvPr id="6" name="圖片 8">
            <a:extLst>
              <a:ext uri="{FF2B5EF4-FFF2-40B4-BE49-F238E27FC236}">
                <a16:creationId xmlns:a16="http://schemas.microsoft.com/office/drawing/2014/main" id="{EF24F4C2-E759-4A66-89B3-F45821088B40}"/>
              </a:ext>
            </a:extLst>
          </p:cNvPr>
          <p:cNvPicPr>
            <a:picLocks noChangeAspect="1"/>
          </p:cNvPicPr>
          <p:nvPr/>
        </p:nvPicPr>
        <p:blipFill>
          <a:blip r:embed="rId3"/>
          <a:stretch>
            <a:fillRect/>
          </a:stretch>
        </p:blipFill>
        <p:spPr>
          <a:xfrm>
            <a:off x="8692954" y="1985519"/>
            <a:ext cx="955988" cy="955988"/>
          </a:xfrm>
          <a:prstGeom prst="rect">
            <a:avLst/>
          </a:prstGeom>
        </p:spPr>
      </p:pic>
      <p:pic>
        <p:nvPicPr>
          <p:cNvPr id="3" name="圖片 4" descr="一張含有 向量圖形 的圖片&#10;&#10;描述是以非常高的可信度產生">
            <a:extLst>
              <a:ext uri="{FF2B5EF4-FFF2-40B4-BE49-F238E27FC236}">
                <a16:creationId xmlns:a16="http://schemas.microsoft.com/office/drawing/2014/main" id="{8E0C205C-5F36-4BEF-BE4C-1E3A33C968E8}"/>
              </a:ext>
            </a:extLst>
          </p:cNvPr>
          <p:cNvPicPr>
            <a:picLocks noChangeAspect="1"/>
          </p:cNvPicPr>
          <p:nvPr/>
        </p:nvPicPr>
        <p:blipFill>
          <a:blip r:embed="rId4"/>
          <a:stretch>
            <a:fillRect/>
          </a:stretch>
        </p:blipFill>
        <p:spPr>
          <a:xfrm>
            <a:off x="4987056" y="2001250"/>
            <a:ext cx="935318" cy="935318"/>
          </a:xfrm>
          <a:prstGeom prst="rect">
            <a:avLst/>
          </a:prstGeom>
        </p:spPr>
      </p:pic>
      <p:pic>
        <p:nvPicPr>
          <p:cNvPr id="9" name="圖片 9">
            <a:extLst>
              <a:ext uri="{FF2B5EF4-FFF2-40B4-BE49-F238E27FC236}">
                <a16:creationId xmlns:a16="http://schemas.microsoft.com/office/drawing/2014/main" id="{E9E23C58-F9F9-44F5-A5D1-98EA93C75663}"/>
              </a:ext>
            </a:extLst>
          </p:cNvPr>
          <p:cNvPicPr>
            <a:picLocks noChangeAspect="1"/>
          </p:cNvPicPr>
          <p:nvPr/>
        </p:nvPicPr>
        <p:blipFill rotWithShape="1">
          <a:blip r:embed="rId5"/>
          <a:srcRect r="2022" b="9517"/>
          <a:stretch/>
        </p:blipFill>
        <p:spPr>
          <a:xfrm>
            <a:off x="857940" y="2499290"/>
            <a:ext cx="3226033" cy="641399"/>
          </a:xfrm>
          <a:prstGeom prst="rect">
            <a:avLst/>
          </a:prstGeom>
          <a:ln>
            <a:noFill/>
          </a:ln>
          <a:effectLst/>
        </p:spPr>
      </p:pic>
    </p:spTree>
    <p:extLst>
      <p:ext uri="{BB962C8B-B14F-4D97-AF65-F5344CB8AC3E}">
        <p14:creationId xmlns:p14="http://schemas.microsoft.com/office/powerpoint/2010/main" val="2174212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6">
            <a:extLst>
              <a:ext uri="{FF2B5EF4-FFF2-40B4-BE49-F238E27FC236}">
                <a16:creationId xmlns:a16="http://schemas.microsoft.com/office/drawing/2014/main" id="{A8DAB3CB-7B09-47E9-863A-35F19934F8D6}"/>
              </a:ext>
            </a:extLst>
          </p:cNvPr>
          <p:cNvPicPr>
            <a:picLocks noChangeAspect="1"/>
          </p:cNvPicPr>
          <p:nvPr/>
        </p:nvPicPr>
        <p:blipFill rotWithShape="1">
          <a:blip r:embed="rId2"/>
          <a:srcRect l="11951" t="-6530" r="4504" b="13633"/>
          <a:stretch/>
        </p:blipFill>
        <p:spPr>
          <a:xfrm rot="242407">
            <a:off x="6481562" y="-2289270"/>
            <a:ext cx="8523091" cy="9453525"/>
          </a:xfrm>
          <a:prstGeom prst="rect">
            <a:avLst/>
          </a:prstGeom>
        </p:spPr>
      </p:pic>
      <p:sp>
        <p:nvSpPr>
          <p:cNvPr id="13" name="標題 1">
            <a:extLst>
              <a:ext uri="{FF2B5EF4-FFF2-40B4-BE49-F238E27FC236}">
                <a16:creationId xmlns:a16="http://schemas.microsoft.com/office/drawing/2014/main" id="{E4236E0C-6133-4087-8553-391222F1A510}"/>
              </a:ext>
            </a:extLst>
          </p:cNvPr>
          <p:cNvSpPr txBox="1">
            <a:spLocks/>
          </p:cNvSpPr>
          <p:nvPr/>
        </p:nvSpPr>
        <p:spPr>
          <a:xfrm>
            <a:off x="-7092475" y="2601420"/>
            <a:ext cx="8186169" cy="1913965"/>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a:solidFill>
                  <a:schemeClr val="accent3">
                    <a:lumMod val="40000"/>
                    <a:lumOff val="60000"/>
                  </a:schemeClr>
                </a:solidFill>
                <a:latin typeface="微軟正黑體" panose="020B0604030504040204" pitchFamily="34" charset="-120"/>
                <a:ea typeface="微軟正黑體" panose="020B0604030504040204" pitchFamily="34" charset="-120"/>
                <a:cs typeface="+mj-cs"/>
              </a:defRPr>
            </a:lvl1pPr>
          </a:lstStyle>
          <a:p>
            <a:pPr>
              <a:lnSpc>
                <a:spcPct val="100000"/>
              </a:lnSpc>
            </a:pPr>
            <a:r>
              <a:rPr lang="en-US" altLang="zh-TW" sz="4800" err="1">
                <a:solidFill>
                  <a:schemeClr val="bg1">
                    <a:lumMod val="75000"/>
                  </a:schemeClr>
                </a:solidFill>
              </a:rPr>
              <a:t>QuMagie</a:t>
            </a:r>
            <a:r>
              <a:rPr lang="en-US" altLang="zh-TW" sz="4800">
                <a:solidFill>
                  <a:schemeClr val="bg1">
                    <a:lumMod val="75000"/>
                  </a:schemeClr>
                </a:solidFill>
              </a:rPr>
              <a:t> </a:t>
            </a:r>
            <a:r>
              <a:rPr lang="zh-TW" altLang="en-US" sz="4800">
                <a:solidFill>
                  <a:schemeClr val="bg1">
                    <a:lumMod val="75000"/>
                  </a:schemeClr>
                </a:solidFill>
              </a:rPr>
              <a:t>的</a:t>
            </a:r>
            <a:endParaRPr lang="en-US" altLang="zh-TW" sz="4800">
              <a:solidFill>
                <a:schemeClr val="bg1">
                  <a:lumMod val="75000"/>
                </a:schemeClr>
              </a:solidFill>
            </a:endParaRPr>
          </a:p>
          <a:p>
            <a:pPr>
              <a:lnSpc>
                <a:spcPct val="100000"/>
              </a:lnSpc>
            </a:pPr>
            <a:r>
              <a:rPr lang="zh-TW" altLang="en-US" sz="4800">
                <a:solidFill>
                  <a:schemeClr val="bg1">
                    <a:lumMod val="75000"/>
                  </a:schemeClr>
                </a:solidFill>
              </a:rPr>
              <a:t>智慧核心</a:t>
            </a:r>
            <a:endParaRPr lang="en-US" altLang="zh-TW" sz="4800">
              <a:solidFill>
                <a:schemeClr val="bg1">
                  <a:lumMod val="75000"/>
                </a:schemeClr>
              </a:solidFill>
            </a:endParaRPr>
          </a:p>
        </p:txBody>
      </p:sp>
      <p:sp>
        <p:nvSpPr>
          <p:cNvPr id="15" name="文字版面配置區 2">
            <a:extLst>
              <a:ext uri="{FF2B5EF4-FFF2-40B4-BE49-F238E27FC236}">
                <a16:creationId xmlns:a16="http://schemas.microsoft.com/office/drawing/2014/main" id="{5833923B-9E8D-4043-BD18-D12CAF61523F}"/>
              </a:ext>
            </a:extLst>
          </p:cNvPr>
          <p:cNvSpPr txBox="1">
            <a:spLocks/>
          </p:cNvSpPr>
          <p:nvPr/>
        </p:nvSpPr>
        <p:spPr>
          <a:xfrm>
            <a:off x="608479" y="5028449"/>
            <a:ext cx="5998781" cy="40511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60000"/>
                    <a:lumOff val="40000"/>
                  </a:schemeClr>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TW" altLang="en-US"/>
              <a:t>珍藏照片活化管理  活現每個寶貴時間</a:t>
            </a:r>
            <a:endParaRPr lang="en-US" altLang="zh-TW"/>
          </a:p>
        </p:txBody>
      </p:sp>
      <p:pic>
        <p:nvPicPr>
          <p:cNvPr id="23" name="圖片 22">
            <a:extLst>
              <a:ext uri="{FF2B5EF4-FFF2-40B4-BE49-F238E27FC236}">
                <a16:creationId xmlns:a16="http://schemas.microsoft.com/office/drawing/2014/main" id="{A867BDFA-97A5-44E1-B371-88F21D3D44F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77115" y="3812550"/>
            <a:ext cx="4661502" cy="1105122"/>
          </a:xfrm>
          <a:prstGeom prst="rect">
            <a:avLst/>
          </a:prstGeom>
        </p:spPr>
      </p:pic>
    </p:spTree>
    <p:extLst>
      <p:ext uri="{BB962C8B-B14F-4D97-AF65-F5344CB8AC3E}">
        <p14:creationId xmlns:p14="http://schemas.microsoft.com/office/powerpoint/2010/main" val="16045229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圓角 11">
            <a:extLst>
              <a:ext uri="{FF2B5EF4-FFF2-40B4-BE49-F238E27FC236}">
                <a16:creationId xmlns:a16="http://schemas.microsoft.com/office/drawing/2014/main" id="{C42ACA17-B660-4586-9E09-D41DCABDAEB4}"/>
              </a:ext>
            </a:extLst>
          </p:cNvPr>
          <p:cNvSpPr/>
          <p:nvPr/>
        </p:nvSpPr>
        <p:spPr>
          <a:xfrm>
            <a:off x="449963" y="3187269"/>
            <a:ext cx="5375832" cy="1020533"/>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5" name="TextBox 4">
            <a:extLst>
              <a:ext uri="{FF2B5EF4-FFF2-40B4-BE49-F238E27FC236}">
                <a16:creationId xmlns:a16="http://schemas.microsoft.com/office/drawing/2014/main" id="{A488D9C6-0DB4-064A-913C-986FBAF2D821}"/>
              </a:ext>
            </a:extLst>
          </p:cNvPr>
          <p:cNvSpPr txBox="1"/>
          <p:nvPr/>
        </p:nvSpPr>
        <p:spPr>
          <a:xfrm>
            <a:off x="734207" y="3285699"/>
            <a:ext cx="4897309" cy="779572"/>
          </a:xfrm>
          <a:prstGeom prst="rect">
            <a:avLst/>
          </a:prstGeom>
          <a:noFill/>
        </p:spPr>
        <p:txBody>
          <a:bodyPr wrap="square" rtlCol="0" anchor="t">
            <a:spAutoFit/>
          </a:bodyPr>
          <a:lstStyle/>
          <a:p>
            <a:pPr>
              <a:lnSpc>
                <a:spcPts val="2800"/>
              </a:lnSpc>
            </a:pPr>
            <a:r>
              <a:rPr lang="zh-CN" altLang="en-US" sz="2000" b="1">
                <a:solidFill>
                  <a:srgbClr val="FF2E8C"/>
                </a:solidFill>
                <a:latin typeface="微軟正黑體"/>
                <a:ea typeface="微軟正黑體"/>
              </a:rPr>
              <a:t>  孩子從小到大</a:t>
            </a:r>
            <a:r>
              <a:rPr lang="zh-CN" altLang="en-US" sz="2000" b="1">
                <a:latin typeface="微軟正黑體"/>
                <a:ea typeface="微軟正黑體"/>
              </a:rPr>
              <a:t>的成長照片、</a:t>
            </a:r>
            <a:r>
              <a:rPr lang="zh-CN" altLang="en-US" sz="2000" b="1">
                <a:solidFill>
                  <a:srgbClr val="FF2E8C"/>
                </a:solidFill>
                <a:latin typeface="微軟正黑體"/>
                <a:ea typeface="微軟正黑體"/>
              </a:rPr>
              <a:t>情人夫妻甜蜜</a:t>
            </a:r>
            <a:endParaRPr lang="en-US" altLang="zh-CN" sz="2000" b="1">
              <a:latin typeface="微軟正黑體"/>
              <a:ea typeface="微軟正黑體"/>
            </a:endParaRPr>
          </a:p>
          <a:p>
            <a:pPr>
              <a:lnSpc>
                <a:spcPts val="2800"/>
              </a:lnSpc>
            </a:pPr>
            <a:r>
              <a:rPr lang="zh-CN" altLang="en-US" sz="2000" b="1">
                <a:latin typeface="微軟正黑體"/>
                <a:ea typeface="微軟正黑體"/>
              </a:rPr>
              <a:t>  的點滴、</a:t>
            </a:r>
            <a:r>
              <a:rPr lang="zh-CN" altLang="en-US" sz="2000" b="1">
                <a:solidFill>
                  <a:srgbClr val="FF2E8C"/>
                </a:solidFill>
                <a:latin typeface="微軟正黑體"/>
                <a:ea typeface="微軟正黑體"/>
              </a:rPr>
              <a:t>世界各地</a:t>
            </a:r>
            <a:r>
              <a:rPr lang="zh-CN" altLang="en-US" sz="2000" b="1">
                <a:latin typeface="微軟正黑體"/>
                <a:ea typeface="微軟正黑體"/>
              </a:rPr>
              <a:t>的美食美景</a:t>
            </a:r>
            <a:endParaRPr lang="en-US" altLang="zh-CN" sz="2000" b="1">
              <a:latin typeface="微軟正黑體"/>
              <a:ea typeface="微軟正黑體"/>
            </a:endParaRPr>
          </a:p>
        </p:txBody>
      </p:sp>
      <p:sp>
        <p:nvSpPr>
          <p:cNvPr id="9" name="TextBox 3">
            <a:extLst>
              <a:ext uri="{FF2B5EF4-FFF2-40B4-BE49-F238E27FC236}">
                <a16:creationId xmlns:a16="http://schemas.microsoft.com/office/drawing/2014/main" id="{43A26860-4422-4CE8-866B-F7F0642ED5A3}"/>
              </a:ext>
            </a:extLst>
          </p:cNvPr>
          <p:cNvSpPr txBox="1"/>
          <p:nvPr/>
        </p:nvSpPr>
        <p:spPr>
          <a:xfrm>
            <a:off x="807321" y="4441084"/>
            <a:ext cx="4698722" cy="1879297"/>
          </a:xfrm>
          <a:prstGeom prst="rect">
            <a:avLst/>
          </a:prstGeom>
          <a:noFill/>
        </p:spPr>
        <p:txBody>
          <a:bodyPr wrap="none" rtlCol="0">
            <a:spAutoFit/>
          </a:bodyPr>
          <a:lstStyle/>
          <a:p>
            <a:pPr>
              <a:lnSpc>
                <a:spcPts val="4800"/>
              </a:lnSpc>
            </a:pPr>
            <a:r>
              <a:rPr lang="zh-TW" altLang="en-US" sz="3200">
                <a:solidFill>
                  <a:schemeClr val="accent3">
                    <a:lumMod val="40000"/>
                    <a:lumOff val="60000"/>
                  </a:schemeClr>
                </a:solidFill>
                <a:latin typeface="微軟正黑體" panose="020B0604030504040204" pitchFamily="34" charset="-120"/>
                <a:ea typeface="微軟正黑體" panose="020B0604030504040204" pitchFamily="34" charset="-120"/>
              </a:rPr>
              <a:t>記錄了這麼多卻沒拿出來</a:t>
            </a:r>
            <a:endParaRPr lang="en-US" altLang="zh-TW" sz="3200">
              <a:solidFill>
                <a:schemeClr val="accent3">
                  <a:lumMod val="40000"/>
                  <a:lumOff val="60000"/>
                </a:schemeClr>
              </a:solidFill>
              <a:latin typeface="微軟正黑體" panose="020B0604030504040204" pitchFamily="34" charset="-120"/>
              <a:ea typeface="微軟正黑體" panose="020B0604030504040204" pitchFamily="34" charset="-120"/>
            </a:endParaRPr>
          </a:p>
          <a:p>
            <a:pPr>
              <a:lnSpc>
                <a:spcPts val="4800"/>
              </a:lnSpc>
            </a:pPr>
            <a:r>
              <a:rPr lang="zh-TW" altLang="en-US" sz="3200">
                <a:solidFill>
                  <a:schemeClr val="accent3">
                    <a:lumMod val="40000"/>
                    <a:lumOff val="60000"/>
                  </a:schemeClr>
                </a:solidFill>
                <a:latin typeface="微軟正黑體" panose="020B0604030504040204" pitchFamily="34" charset="-120"/>
                <a:ea typeface="微軟正黑體" panose="020B0604030504040204" pitchFamily="34" charset="-120"/>
              </a:rPr>
              <a:t>再三回味，只是</a:t>
            </a:r>
            <a:r>
              <a:rPr lang="zh-TW" altLang="en-US" sz="3200" b="1">
                <a:solidFill>
                  <a:schemeClr val="accent3">
                    <a:lumMod val="40000"/>
                    <a:lumOff val="60000"/>
                  </a:schemeClr>
                </a:solidFill>
                <a:latin typeface="微軟正黑體" panose="020B0604030504040204" pitchFamily="34" charset="-120"/>
                <a:ea typeface="微軟正黑體" panose="020B0604030504040204" pitchFamily="34" charset="-120"/>
              </a:rPr>
              <a:t>浪費拍照</a:t>
            </a:r>
            <a:endParaRPr lang="en-US" altLang="zh-TW" sz="3200" b="1">
              <a:solidFill>
                <a:schemeClr val="accent3">
                  <a:lumMod val="40000"/>
                  <a:lumOff val="60000"/>
                </a:schemeClr>
              </a:solidFill>
              <a:latin typeface="微軟正黑體" panose="020B0604030504040204" pitchFamily="34" charset="-120"/>
              <a:ea typeface="微軟正黑體" panose="020B0604030504040204" pitchFamily="34" charset="-120"/>
            </a:endParaRPr>
          </a:p>
          <a:p>
            <a:pPr>
              <a:lnSpc>
                <a:spcPts val="4800"/>
              </a:lnSpc>
            </a:pPr>
            <a:r>
              <a:rPr lang="zh-TW" altLang="en-US" sz="3200" b="1">
                <a:solidFill>
                  <a:schemeClr val="accent3">
                    <a:lumMod val="40000"/>
                    <a:lumOff val="60000"/>
                  </a:schemeClr>
                </a:solidFill>
                <a:latin typeface="微軟正黑體" panose="020B0604030504040204" pitchFamily="34" charset="-120"/>
                <a:ea typeface="微軟正黑體" panose="020B0604030504040204" pitchFamily="34" charset="-120"/>
              </a:rPr>
              <a:t>時間</a:t>
            </a:r>
            <a:r>
              <a:rPr lang="zh-TW" altLang="en-US" sz="3200">
                <a:solidFill>
                  <a:schemeClr val="accent3">
                    <a:lumMod val="40000"/>
                    <a:lumOff val="60000"/>
                  </a:schemeClr>
                </a:solidFill>
                <a:latin typeface="微軟正黑體" panose="020B0604030504040204" pitchFamily="34" charset="-120"/>
                <a:ea typeface="微軟正黑體" panose="020B0604030504040204" pitchFamily="34" charset="-120"/>
              </a:rPr>
              <a:t>和</a:t>
            </a:r>
            <a:r>
              <a:rPr lang="zh-TW" altLang="en-US" sz="3200" b="1">
                <a:solidFill>
                  <a:schemeClr val="accent3">
                    <a:lumMod val="40000"/>
                    <a:lumOff val="60000"/>
                  </a:schemeClr>
                </a:solidFill>
                <a:latin typeface="微軟正黑體" panose="020B0604030504040204" pitchFamily="34" charset="-120"/>
                <a:ea typeface="微軟正黑體" panose="020B0604030504040204" pitchFamily="34" charset="-120"/>
              </a:rPr>
              <a:t>硬碟空間</a:t>
            </a:r>
            <a:r>
              <a:rPr lang="zh-TW" altLang="en-US" sz="3200">
                <a:solidFill>
                  <a:schemeClr val="accent3">
                    <a:lumMod val="40000"/>
                    <a:lumOff val="60000"/>
                  </a:schemeClr>
                </a:solidFill>
                <a:latin typeface="微軟正黑體" panose="020B0604030504040204" pitchFamily="34" charset="-120"/>
                <a:ea typeface="微軟正黑體" panose="020B0604030504040204" pitchFamily="34" charset="-120"/>
              </a:rPr>
              <a:t>。</a:t>
            </a:r>
          </a:p>
        </p:txBody>
      </p:sp>
      <p:pic>
        <p:nvPicPr>
          <p:cNvPr id="10" name="圖形 9">
            <a:extLst>
              <a:ext uri="{FF2B5EF4-FFF2-40B4-BE49-F238E27FC236}">
                <a16:creationId xmlns:a16="http://schemas.microsoft.com/office/drawing/2014/main" id="{48DCFAA2-507F-4C07-9869-B0087E3BC63D}"/>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524" y="3116135"/>
            <a:ext cx="352479" cy="288000"/>
          </a:xfrm>
          <a:prstGeom prst="rect">
            <a:avLst/>
          </a:prstGeom>
        </p:spPr>
      </p:pic>
      <p:pic>
        <p:nvPicPr>
          <p:cNvPr id="11" name="圖形 10">
            <a:extLst>
              <a:ext uri="{FF2B5EF4-FFF2-40B4-BE49-F238E27FC236}">
                <a16:creationId xmlns:a16="http://schemas.microsoft.com/office/drawing/2014/main" id="{B2620237-68FB-431B-9999-374EF26E6B7D}"/>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0800000">
            <a:off x="5221123" y="3982025"/>
            <a:ext cx="352479" cy="288000"/>
          </a:xfrm>
          <a:prstGeom prst="rect">
            <a:avLst/>
          </a:prstGeom>
        </p:spPr>
      </p:pic>
      <p:pic>
        <p:nvPicPr>
          <p:cNvPr id="21" name="圖片 20">
            <a:extLst>
              <a:ext uri="{FF2B5EF4-FFF2-40B4-BE49-F238E27FC236}">
                <a16:creationId xmlns:a16="http://schemas.microsoft.com/office/drawing/2014/main" id="{39CF601F-43FF-4E59-AB2B-30F8D31E00C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257930" y="1"/>
            <a:ext cx="934071" cy="616089"/>
          </a:xfrm>
          <a:prstGeom prst="rect">
            <a:avLst/>
          </a:prstGeom>
        </p:spPr>
      </p:pic>
      <p:sp>
        <p:nvSpPr>
          <p:cNvPr id="13" name="TextBox 3">
            <a:extLst>
              <a:ext uri="{FF2B5EF4-FFF2-40B4-BE49-F238E27FC236}">
                <a16:creationId xmlns:a16="http://schemas.microsoft.com/office/drawing/2014/main" id="{FE934F65-A079-46D6-9E28-BD4619920063}"/>
              </a:ext>
            </a:extLst>
          </p:cNvPr>
          <p:cNvSpPr txBox="1"/>
          <p:nvPr/>
        </p:nvSpPr>
        <p:spPr>
          <a:xfrm>
            <a:off x="758328" y="1784521"/>
            <a:ext cx="5109091" cy="1274901"/>
          </a:xfrm>
          <a:prstGeom prst="rect">
            <a:avLst/>
          </a:prstGeom>
          <a:noFill/>
        </p:spPr>
        <p:txBody>
          <a:bodyPr wrap="none" rtlCol="0">
            <a:spAutoFit/>
          </a:bodyPr>
          <a:lstStyle/>
          <a:p>
            <a:pPr>
              <a:lnSpc>
                <a:spcPts val="4800"/>
              </a:lnSpc>
            </a:pPr>
            <a:r>
              <a:rPr lang="zh-CN" altLang="en-US" sz="3200">
                <a:solidFill>
                  <a:schemeClr val="accent3">
                    <a:lumMod val="40000"/>
                    <a:lumOff val="60000"/>
                  </a:schemeClr>
                </a:solidFill>
                <a:latin typeface="微軟正黑體" panose="020B0604030504040204" pitchFamily="34" charset="-120"/>
                <a:ea typeface="微軟正黑體" panose="020B0604030504040204" pitchFamily="34" charset="-120"/>
              </a:rPr>
              <a:t>除了堆放在</a:t>
            </a:r>
            <a:r>
              <a:rPr lang="zh-CN" altLang="en-US" sz="3200" b="1">
                <a:solidFill>
                  <a:schemeClr val="accent3">
                    <a:lumMod val="40000"/>
                    <a:lumOff val="60000"/>
                  </a:schemeClr>
                </a:solidFill>
                <a:latin typeface="微軟正黑體" panose="020B0604030504040204" pitchFamily="34" charset="-120"/>
                <a:ea typeface="微軟正黑體" panose="020B0604030504040204" pitchFamily="34" charset="-120"/>
              </a:rPr>
              <a:t>硬碟裡佔空間</a:t>
            </a:r>
            <a:r>
              <a:rPr lang="zh-CN" altLang="en-US" sz="3200">
                <a:solidFill>
                  <a:schemeClr val="accent3">
                    <a:lumMod val="40000"/>
                    <a:lumOff val="60000"/>
                  </a:schemeClr>
                </a:solidFill>
                <a:latin typeface="微軟正黑體" panose="020B0604030504040204" pitchFamily="34" charset="-120"/>
                <a:ea typeface="微軟正黑體" panose="020B0604030504040204" pitchFamily="34" charset="-120"/>
              </a:rPr>
              <a:t>，</a:t>
            </a:r>
            <a:endParaRPr lang="en-US" altLang="zh-CN" sz="3200">
              <a:solidFill>
                <a:schemeClr val="accent3">
                  <a:lumMod val="40000"/>
                  <a:lumOff val="60000"/>
                </a:schemeClr>
              </a:solidFill>
              <a:latin typeface="微軟正黑體" panose="020B0604030504040204" pitchFamily="34" charset="-120"/>
              <a:ea typeface="微軟正黑體" panose="020B0604030504040204" pitchFamily="34" charset="-120"/>
            </a:endParaRPr>
          </a:p>
          <a:p>
            <a:pPr>
              <a:lnSpc>
                <a:spcPts val="4800"/>
              </a:lnSpc>
            </a:pPr>
            <a:r>
              <a:rPr lang="zh-CN" altLang="en-US" sz="3200">
                <a:solidFill>
                  <a:schemeClr val="accent3">
                    <a:lumMod val="40000"/>
                    <a:lumOff val="60000"/>
                  </a:schemeClr>
                </a:solidFill>
                <a:latin typeface="微軟正黑體" panose="020B0604030504040204" pitchFamily="34" charset="-120"/>
                <a:ea typeface="微軟正黑體" panose="020B0604030504040204" pitchFamily="34" charset="-120"/>
              </a:rPr>
              <a:t>還能做什麼呢</a:t>
            </a:r>
            <a:r>
              <a:rPr lang="zh-TW" altLang="en-US" sz="3200">
                <a:solidFill>
                  <a:schemeClr val="accent3">
                    <a:lumMod val="40000"/>
                    <a:lumOff val="60000"/>
                  </a:schemeClr>
                </a:solidFill>
              </a:rPr>
              <a:t>？</a:t>
            </a:r>
            <a:endParaRPr lang="en-US" sz="3200">
              <a:solidFill>
                <a:schemeClr val="accent3">
                  <a:lumMod val="40000"/>
                  <a:lumOff val="60000"/>
                </a:schemeClr>
              </a:solidFill>
            </a:endParaRPr>
          </a:p>
        </p:txBody>
      </p:sp>
      <p:pic>
        <p:nvPicPr>
          <p:cNvPr id="8" name="圖片 7">
            <a:extLst>
              <a:ext uri="{FF2B5EF4-FFF2-40B4-BE49-F238E27FC236}">
                <a16:creationId xmlns:a16="http://schemas.microsoft.com/office/drawing/2014/main" id="{3D5F126F-B362-4937-A095-B982918A1B9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573602" y="-24865"/>
            <a:ext cx="6780595" cy="6858000"/>
          </a:xfrm>
          <a:prstGeom prst="rect">
            <a:avLst/>
          </a:prstGeom>
        </p:spPr>
      </p:pic>
      <p:sp>
        <p:nvSpPr>
          <p:cNvPr id="6" name="標題 5">
            <a:extLst>
              <a:ext uri="{FF2B5EF4-FFF2-40B4-BE49-F238E27FC236}">
                <a16:creationId xmlns:a16="http://schemas.microsoft.com/office/drawing/2014/main" id="{99474FA8-E51A-4ACC-B64D-949CB936E61E}"/>
              </a:ext>
            </a:extLst>
          </p:cNvPr>
          <p:cNvSpPr>
            <a:spLocks noGrp="1"/>
          </p:cNvSpPr>
          <p:nvPr>
            <p:ph type="title"/>
          </p:nvPr>
        </p:nvSpPr>
        <p:spPr/>
        <p:txBody>
          <a:bodyPr/>
          <a:lstStyle/>
          <a:p>
            <a:r>
              <a:rPr lang="zh-TW" altLang="en-US"/>
              <a:t>每天拍這麼多照片</a:t>
            </a:r>
          </a:p>
        </p:txBody>
      </p:sp>
      <p:pic>
        <p:nvPicPr>
          <p:cNvPr id="15" name="圖片 14">
            <a:extLst>
              <a:ext uri="{FF2B5EF4-FFF2-40B4-BE49-F238E27FC236}">
                <a16:creationId xmlns:a16="http://schemas.microsoft.com/office/drawing/2014/main" id="{157EF330-E0C9-484C-8604-13A6CD6339A3}"/>
              </a:ext>
            </a:extLst>
          </p:cNvPr>
          <p:cNvPicPr>
            <a:picLocks noChangeAspect="1"/>
          </p:cNvPicPr>
          <p:nvPr/>
        </p:nvPicPr>
        <p:blipFill rotWithShape="1">
          <a:blip r:embed="rId7"/>
          <a:srcRect l="5093"/>
          <a:stretch/>
        </p:blipFill>
        <p:spPr>
          <a:xfrm>
            <a:off x="0" y="1396408"/>
            <a:ext cx="6131120" cy="977994"/>
          </a:xfrm>
          <a:prstGeom prst="rect">
            <a:avLst/>
          </a:prstGeom>
        </p:spPr>
      </p:pic>
    </p:spTree>
    <p:extLst>
      <p:ext uri="{BB962C8B-B14F-4D97-AF65-F5344CB8AC3E}">
        <p14:creationId xmlns:p14="http://schemas.microsoft.com/office/powerpoint/2010/main" val="16239882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D02335F0-F352-41A2-BC54-468FB73C48D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22242" b="8755"/>
          <a:stretch/>
        </p:blipFill>
        <p:spPr>
          <a:xfrm>
            <a:off x="0" y="1762404"/>
            <a:ext cx="12192000" cy="4732219"/>
          </a:xfrm>
          <a:prstGeom prst="rect">
            <a:avLst/>
          </a:prstGeom>
        </p:spPr>
      </p:pic>
      <p:sp>
        <p:nvSpPr>
          <p:cNvPr id="3" name="標題 2">
            <a:extLst>
              <a:ext uri="{FF2B5EF4-FFF2-40B4-BE49-F238E27FC236}">
                <a16:creationId xmlns:a16="http://schemas.microsoft.com/office/drawing/2014/main" id="{6DBA281E-F8AD-4FD7-BDC0-96E30B3F783B}"/>
              </a:ext>
            </a:extLst>
          </p:cNvPr>
          <p:cNvSpPr>
            <a:spLocks noGrp="1"/>
          </p:cNvSpPr>
          <p:nvPr>
            <p:ph type="title"/>
          </p:nvPr>
        </p:nvSpPr>
        <p:spPr/>
        <p:txBody>
          <a:bodyPr/>
          <a:lstStyle/>
          <a:p>
            <a:r>
              <a:rPr lang="zh-TW" altLang="en-US"/>
              <a:t>讓 </a:t>
            </a:r>
            <a:r>
              <a:rPr lang="en-US" altLang="zh-TW" err="1"/>
              <a:t>QuMagie</a:t>
            </a:r>
            <a:r>
              <a:rPr lang="en-US" altLang="zh-TW"/>
              <a:t> </a:t>
            </a:r>
            <a:r>
              <a:rPr lang="zh-TW" altLang="en-US"/>
              <a:t>活化你的珍貴時刻</a:t>
            </a:r>
          </a:p>
        </p:txBody>
      </p:sp>
      <p:sp>
        <p:nvSpPr>
          <p:cNvPr id="7" name="Text Placeholder 6">
            <a:extLst>
              <a:ext uri="{FF2B5EF4-FFF2-40B4-BE49-F238E27FC236}">
                <a16:creationId xmlns:a16="http://schemas.microsoft.com/office/drawing/2014/main" id="{DD353819-7DFD-D24E-AD92-BC093200CFB2}"/>
              </a:ext>
            </a:extLst>
          </p:cNvPr>
          <p:cNvSpPr>
            <a:spLocks noGrp="1"/>
          </p:cNvSpPr>
          <p:nvPr>
            <p:ph type="body" idx="4294967295"/>
          </p:nvPr>
        </p:nvSpPr>
        <p:spPr>
          <a:xfrm>
            <a:off x="1702594" y="2719387"/>
            <a:ext cx="3030538" cy="636588"/>
          </a:xfrm>
        </p:spPr>
        <p:txBody>
          <a:bodyPr>
            <a:noAutofit/>
          </a:bodyPr>
          <a:lstStyle/>
          <a:p>
            <a:pPr marL="0" indent="0">
              <a:buNone/>
            </a:pPr>
            <a:r>
              <a:rPr lang="zh-CN" altLang="en-US" sz="3200" b="1">
                <a:solidFill>
                  <a:schemeClr val="tx1">
                    <a:lumMod val="85000"/>
                    <a:lumOff val="15000"/>
                  </a:schemeClr>
                </a:solidFill>
                <a:latin typeface="微軟正黑體" panose="020B0604030504040204" pitchFamily="34" charset="-120"/>
                <a:ea typeface="微軟正黑體" panose="020B0604030504040204" pitchFamily="34" charset="-120"/>
              </a:rPr>
              <a:t>沒有</a:t>
            </a:r>
            <a:r>
              <a:rPr lang="zh-TW" altLang="en-US" sz="3200" b="1">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sz="3200" b="1" err="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QuMagie</a:t>
            </a:r>
            <a:endParaRPr lang="en-US" sz="32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Content Placeholder 7">
            <a:extLst>
              <a:ext uri="{FF2B5EF4-FFF2-40B4-BE49-F238E27FC236}">
                <a16:creationId xmlns:a16="http://schemas.microsoft.com/office/drawing/2014/main" id="{66F0EDA9-A7CC-EC44-9953-9C6717D8F406}"/>
              </a:ext>
            </a:extLst>
          </p:cNvPr>
          <p:cNvSpPr>
            <a:spLocks noGrp="1"/>
          </p:cNvSpPr>
          <p:nvPr>
            <p:ph sz="half" idx="4294967295"/>
          </p:nvPr>
        </p:nvSpPr>
        <p:spPr>
          <a:xfrm>
            <a:off x="1702594" y="3522663"/>
            <a:ext cx="3030538" cy="3454400"/>
          </a:xfrm>
        </p:spPr>
        <p:txBody>
          <a:bodyPr>
            <a:normAutofit/>
          </a:bodyPr>
          <a:lstStyle/>
          <a:p>
            <a:pPr marL="0" indent="0">
              <a:lnSpc>
                <a:spcPts val="3333"/>
              </a:lnSpc>
              <a:buNone/>
            </a:pPr>
            <a:r>
              <a:rPr lang="zh-CN" altLang="en-US" sz="2400">
                <a:solidFill>
                  <a:schemeClr val="tx1">
                    <a:lumMod val="85000"/>
                    <a:lumOff val="15000"/>
                  </a:schemeClr>
                </a:solidFill>
                <a:latin typeface="微軟正黑體" panose="020B0604030504040204" pitchFamily="34" charset="-120"/>
                <a:ea typeface="微軟正黑體" panose="020B0604030504040204" pitchFamily="34" charset="-120"/>
              </a:rPr>
              <a:t>照片拍完只是封存，沒有整理、沒有分享、沒有回味，再美的照片也只是佔空間。</a:t>
            </a:r>
            <a:endParaRPr lang="en-US" altLang="zh-CN" sz="240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9" name="Text Placeholder 8">
            <a:extLst>
              <a:ext uri="{FF2B5EF4-FFF2-40B4-BE49-F238E27FC236}">
                <a16:creationId xmlns:a16="http://schemas.microsoft.com/office/drawing/2014/main" id="{2C6EF916-974F-F74B-9C95-729AA0DDF771}"/>
              </a:ext>
            </a:extLst>
          </p:cNvPr>
          <p:cNvSpPr>
            <a:spLocks noGrp="1"/>
          </p:cNvSpPr>
          <p:nvPr>
            <p:ph type="body" sz="quarter" idx="4294967295"/>
          </p:nvPr>
        </p:nvSpPr>
        <p:spPr>
          <a:xfrm>
            <a:off x="7473951" y="2780507"/>
            <a:ext cx="2979737" cy="461962"/>
          </a:xfrm>
        </p:spPr>
        <p:txBody>
          <a:bodyPr>
            <a:noAutofit/>
          </a:bodyPr>
          <a:lstStyle/>
          <a:p>
            <a:pPr marL="0" indent="0" algn="ctr">
              <a:buNone/>
            </a:pPr>
            <a:r>
              <a:rPr lang="zh-CN" altLang="en-US" sz="3200">
                <a:solidFill>
                  <a:schemeClr val="bg1"/>
                </a:solidFill>
                <a:latin typeface="微軟正黑體" panose="020B0604030504040204" pitchFamily="34" charset="-120"/>
                <a:ea typeface="微軟正黑體" panose="020B0604030504040204" pitchFamily="34" charset="-120"/>
              </a:rPr>
              <a:t>有了</a:t>
            </a:r>
            <a:r>
              <a:rPr lang="zh-TW" altLang="en-US" sz="3200">
                <a:solidFill>
                  <a:schemeClr val="bg1"/>
                </a:solidFill>
                <a:latin typeface="微軟正黑體" panose="020B0604030504040204" pitchFamily="34" charset="-120"/>
                <a:ea typeface="微軟正黑體" panose="020B0604030504040204" pitchFamily="34" charset="-120"/>
              </a:rPr>
              <a:t> </a:t>
            </a:r>
            <a:r>
              <a:rPr lang="en-US" altLang="zh-TW" sz="3200" err="1">
                <a:solidFill>
                  <a:schemeClr val="bg1"/>
                </a:solidFill>
                <a:latin typeface="Arial" panose="020B0604020202020204" pitchFamily="34" charset="0"/>
                <a:ea typeface="微軟正黑體" panose="020B0604030504040204" pitchFamily="34" charset="-120"/>
                <a:cs typeface="Arial" panose="020B0604020202020204" pitchFamily="34" charset="0"/>
              </a:rPr>
              <a:t>QuMagie</a:t>
            </a:r>
            <a:endParaRPr lang="en-US" sz="3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Content Placeholder 9">
            <a:extLst>
              <a:ext uri="{FF2B5EF4-FFF2-40B4-BE49-F238E27FC236}">
                <a16:creationId xmlns:a16="http://schemas.microsoft.com/office/drawing/2014/main" id="{E1339FDE-7E4D-1D49-8EE6-127F9DE1F382}"/>
              </a:ext>
            </a:extLst>
          </p:cNvPr>
          <p:cNvSpPr>
            <a:spLocks noGrp="1"/>
          </p:cNvSpPr>
          <p:nvPr>
            <p:ph sz="quarter" idx="4294967295"/>
          </p:nvPr>
        </p:nvSpPr>
        <p:spPr>
          <a:xfrm>
            <a:off x="7423151" y="3486944"/>
            <a:ext cx="3030537" cy="3454400"/>
          </a:xfrm>
        </p:spPr>
        <p:txBody>
          <a:bodyPr>
            <a:normAutofit/>
          </a:bodyPr>
          <a:lstStyle/>
          <a:p>
            <a:pPr marL="0" indent="0" algn="just">
              <a:lnSpc>
                <a:spcPts val="3333"/>
              </a:lnSpc>
              <a:buNone/>
            </a:pPr>
            <a:r>
              <a:rPr lang="en-US" altLang="zh-TW" sz="2400" err="1">
                <a:solidFill>
                  <a:schemeClr val="bg1"/>
                </a:solidFill>
                <a:latin typeface="Arial" panose="020B0604020202020204" pitchFamily="34" charset="0"/>
                <a:ea typeface="微軟正黑體" panose="020B0604030504040204" pitchFamily="34" charset="-120"/>
                <a:cs typeface="Arial" panose="020B0604020202020204" pitchFamily="34" charset="0"/>
              </a:rPr>
              <a:t>QuMagie</a:t>
            </a:r>
            <a:r>
              <a:rPr lang="zh-TW" altLang="en-US" sz="2400">
                <a:solidFill>
                  <a:schemeClr val="bg1"/>
                </a:solidFill>
                <a:latin typeface="微軟正黑體" panose="020B0604030504040204" pitchFamily="34" charset="-120"/>
                <a:ea typeface="微軟正黑體" panose="020B0604030504040204" pitchFamily="34" charset="-120"/>
              </a:rPr>
              <a:t> 自動幫你整理出人物相簿和主題相簿，輕鬆分享美照、回憶過去，讓珍貴時刻再次活起來。</a:t>
            </a:r>
            <a:endParaRPr lang="en-US" sz="2400">
              <a:solidFill>
                <a:schemeClr val="bg1"/>
              </a:solidFill>
              <a:latin typeface="微軟正黑體" panose="020B0604030504040204" pitchFamily="34" charset="-120"/>
              <a:ea typeface="微軟正黑體" panose="020B0604030504040204" pitchFamily="34" charset="-120"/>
            </a:endParaRPr>
          </a:p>
        </p:txBody>
      </p:sp>
      <p:cxnSp>
        <p:nvCxnSpPr>
          <p:cNvPr id="13" name="直線接點 12">
            <a:extLst>
              <a:ext uri="{FF2B5EF4-FFF2-40B4-BE49-F238E27FC236}">
                <a16:creationId xmlns:a16="http://schemas.microsoft.com/office/drawing/2014/main" id="{A8A77050-B0D2-4227-BFD7-5A9C20F4EAFB}"/>
              </a:ext>
            </a:extLst>
          </p:cNvPr>
          <p:cNvCxnSpPr/>
          <p:nvPr/>
        </p:nvCxnSpPr>
        <p:spPr>
          <a:xfrm>
            <a:off x="1852531" y="3332480"/>
            <a:ext cx="25690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圖片 14" descr="一張含有 向量圖形 的圖片&#10;&#10;描述是以高可信度產生">
            <a:extLst>
              <a:ext uri="{FF2B5EF4-FFF2-40B4-BE49-F238E27FC236}">
                <a16:creationId xmlns:a16="http://schemas.microsoft.com/office/drawing/2014/main" id="{4B65585B-A965-442D-93CC-80EDB4AD133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196130" y="1466683"/>
            <a:ext cx="1229569" cy="1229569"/>
          </a:xfrm>
          <a:prstGeom prst="rect">
            <a:avLst/>
          </a:prstGeom>
          <a:effectLst>
            <a:outerShdw blurRad="50800" dist="38100" dir="2700000" algn="tl" rotWithShape="0">
              <a:prstClr val="black">
                <a:alpha val="40000"/>
              </a:prstClr>
            </a:outerShdw>
          </a:effectLst>
        </p:spPr>
      </p:pic>
      <p:cxnSp>
        <p:nvCxnSpPr>
          <p:cNvPr id="17" name="直線接點 16">
            <a:extLst>
              <a:ext uri="{FF2B5EF4-FFF2-40B4-BE49-F238E27FC236}">
                <a16:creationId xmlns:a16="http://schemas.microsoft.com/office/drawing/2014/main" id="{EFDB07C6-1020-4094-AD38-2E8CF513DF56}"/>
              </a:ext>
            </a:extLst>
          </p:cNvPr>
          <p:cNvCxnSpPr>
            <a:cxnSpLocks/>
          </p:cNvCxnSpPr>
          <p:nvPr/>
        </p:nvCxnSpPr>
        <p:spPr>
          <a:xfrm>
            <a:off x="7467030" y="3332480"/>
            <a:ext cx="25690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圖片 18">
            <a:extLst>
              <a:ext uri="{FF2B5EF4-FFF2-40B4-BE49-F238E27FC236}">
                <a16:creationId xmlns:a16="http://schemas.microsoft.com/office/drawing/2014/main" id="{5DDB1634-31DD-4262-9DE6-ED73E7917DC3}"/>
              </a:ext>
            </a:extLst>
          </p:cNvPr>
          <p:cNvPicPr>
            <a:picLocks noChangeAspect="1"/>
          </p:cNvPicPr>
          <p:nvPr/>
        </p:nvPicPr>
        <p:blipFill rotWithShape="1">
          <a:blip r:embed="rId5"/>
          <a:srcRect l="5093"/>
          <a:stretch/>
        </p:blipFill>
        <p:spPr>
          <a:xfrm>
            <a:off x="0" y="1396408"/>
            <a:ext cx="6131120" cy="977994"/>
          </a:xfrm>
          <a:prstGeom prst="rect">
            <a:avLst/>
          </a:prstGeom>
        </p:spPr>
      </p:pic>
    </p:spTree>
    <p:extLst>
      <p:ext uri="{BB962C8B-B14F-4D97-AF65-F5344CB8AC3E}">
        <p14:creationId xmlns:p14="http://schemas.microsoft.com/office/powerpoint/2010/main" val="23696511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descr="一張含有 樹 的圖片&#10;&#10;描述是以非常高的可信度產生">
            <a:extLst>
              <a:ext uri="{FF2B5EF4-FFF2-40B4-BE49-F238E27FC236}">
                <a16:creationId xmlns:a16="http://schemas.microsoft.com/office/drawing/2014/main" id="{8131EAA1-50BB-42A5-9AA9-41DC72FA7878}"/>
              </a:ext>
            </a:extLst>
          </p:cNvPr>
          <p:cNvPicPr>
            <a:picLocks noChangeAspect="1"/>
          </p:cNvPicPr>
          <p:nvPr/>
        </p:nvPicPr>
        <p:blipFill rotWithShape="1">
          <a:blip r:embed="rId2"/>
          <a:srcRect l="33819" r="-7657" b="7974"/>
          <a:stretch/>
        </p:blipFill>
        <p:spPr>
          <a:xfrm>
            <a:off x="0" y="0"/>
            <a:ext cx="9000565" cy="6311153"/>
          </a:xfrm>
          <a:prstGeom prst="rect">
            <a:avLst/>
          </a:prstGeom>
        </p:spPr>
      </p:pic>
      <p:pic>
        <p:nvPicPr>
          <p:cNvPr id="17" name="圖片 16">
            <a:extLst>
              <a:ext uri="{FF2B5EF4-FFF2-40B4-BE49-F238E27FC236}">
                <a16:creationId xmlns:a16="http://schemas.microsoft.com/office/drawing/2014/main" id="{CDAA0C22-8FE3-4238-8FAC-2B804B278833}"/>
              </a:ext>
            </a:extLst>
          </p:cNvPr>
          <p:cNvPicPr>
            <a:picLocks noChangeAspect="1"/>
          </p:cNvPicPr>
          <p:nvPr/>
        </p:nvPicPr>
        <p:blipFill rotWithShape="1">
          <a:blip r:embed="rId3"/>
          <a:srcRect l="5093"/>
          <a:stretch/>
        </p:blipFill>
        <p:spPr>
          <a:xfrm>
            <a:off x="0" y="4700361"/>
            <a:ext cx="6131120" cy="977994"/>
          </a:xfrm>
          <a:prstGeom prst="rect">
            <a:avLst/>
          </a:prstGeom>
        </p:spPr>
      </p:pic>
      <p:grpSp>
        <p:nvGrpSpPr>
          <p:cNvPr id="5" name="群組 4">
            <a:extLst>
              <a:ext uri="{FF2B5EF4-FFF2-40B4-BE49-F238E27FC236}">
                <a16:creationId xmlns:a16="http://schemas.microsoft.com/office/drawing/2014/main" id="{5CF11CE0-4C7B-4E72-BE06-8EE9A238EE02}"/>
              </a:ext>
            </a:extLst>
          </p:cNvPr>
          <p:cNvGrpSpPr/>
          <p:nvPr/>
        </p:nvGrpSpPr>
        <p:grpSpPr>
          <a:xfrm>
            <a:off x="6719261" y="0"/>
            <a:ext cx="5421733" cy="9097150"/>
            <a:chOff x="6713477" y="0"/>
            <a:chExt cx="5421733" cy="9264320"/>
          </a:xfrm>
        </p:grpSpPr>
        <p:sp>
          <p:nvSpPr>
            <p:cNvPr id="14" name="拱形 13">
              <a:extLst>
                <a:ext uri="{FF2B5EF4-FFF2-40B4-BE49-F238E27FC236}">
                  <a16:creationId xmlns:a16="http://schemas.microsoft.com/office/drawing/2014/main" id="{8E211891-C028-4862-807C-1658A0FFAAA9}"/>
                </a:ext>
              </a:extLst>
            </p:cNvPr>
            <p:cNvSpPr/>
            <p:nvPr/>
          </p:nvSpPr>
          <p:spPr>
            <a:xfrm rot="6088955">
              <a:off x="7097333" y="4226443"/>
              <a:ext cx="4654021" cy="5421733"/>
            </a:xfrm>
            <a:prstGeom prst="blockArc">
              <a:avLst>
                <a:gd name="adj1" fmla="val 11508924"/>
                <a:gd name="adj2" fmla="val 9203097"/>
                <a:gd name="adj3" fmla="val 7114"/>
              </a:avLst>
            </a:prstGeom>
            <a:gradFill>
              <a:gsLst>
                <a:gs pos="77000">
                  <a:srgbClr val="31D2E4"/>
                </a:gs>
                <a:gs pos="31000">
                  <a:srgbClr val="FF66FF"/>
                </a:gs>
                <a:gs pos="62000">
                  <a:srgbClr val="47CFFF"/>
                </a:gs>
                <a:gs pos="0">
                  <a:srgbClr val="FF33CC"/>
                </a:gs>
                <a:gs pos="100000">
                  <a:srgbClr val="07D9B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3" name="圖片 2" descr="一張含有 配件 的圖片&#10;&#10;描述是以高可信度產生">
              <a:extLst>
                <a:ext uri="{FF2B5EF4-FFF2-40B4-BE49-F238E27FC236}">
                  <a16:creationId xmlns:a16="http://schemas.microsoft.com/office/drawing/2014/main" id="{999BED9F-00FA-4263-A2EB-699554D4777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62937" t="8325" r="16900" b="8325"/>
            <a:stretch/>
          </p:blipFill>
          <p:spPr>
            <a:xfrm>
              <a:off x="8017303" y="0"/>
              <a:ext cx="3003501" cy="6984023"/>
            </a:xfrm>
            <a:prstGeom prst="rect">
              <a:avLst/>
            </a:prstGeom>
          </p:spPr>
        </p:pic>
      </p:grpSp>
      <p:sp>
        <p:nvSpPr>
          <p:cNvPr id="8" name="矩形 7">
            <a:extLst>
              <a:ext uri="{FF2B5EF4-FFF2-40B4-BE49-F238E27FC236}">
                <a16:creationId xmlns:a16="http://schemas.microsoft.com/office/drawing/2014/main" id="{1730FADB-7281-4E32-9A9B-2A4CF31FAF77}"/>
              </a:ext>
            </a:extLst>
          </p:cNvPr>
          <p:cNvSpPr/>
          <p:nvPr/>
        </p:nvSpPr>
        <p:spPr>
          <a:xfrm>
            <a:off x="853766" y="5196999"/>
            <a:ext cx="6290365" cy="523220"/>
          </a:xfrm>
          <a:prstGeom prst="rect">
            <a:avLst/>
          </a:prstGeom>
        </p:spPr>
        <p:txBody>
          <a:bodyPr wrap="square">
            <a:spAutoFit/>
          </a:bodyPr>
          <a:lstStyle/>
          <a:p>
            <a:r>
              <a:rPr lang="zh-CN" altLang="en-US" sz="2800">
                <a:solidFill>
                  <a:schemeClr val="accent3">
                    <a:lumMod val="60000"/>
                    <a:lumOff val="40000"/>
                  </a:schemeClr>
                </a:solidFill>
                <a:latin typeface="微軟正黑體" panose="020B0604030504040204" pitchFamily="34" charset="-120"/>
                <a:ea typeface="微軟正黑體" panose="020B0604030504040204" pitchFamily="34" charset="-120"/>
              </a:rPr>
              <a:t>讓</a:t>
            </a:r>
            <a:r>
              <a:rPr lang="zh-TW" altLang="en-US" sz="2800">
                <a:solidFill>
                  <a:schemeClr val="accent3">
                    <a:lumMod val="60000"/>
                    <a:lumOff val="40000"/>
                  </a:schemeClr>
                </a:solidFill>
                <a:latin typeface="微軟正黑體" panose="020B0604030504040204" pitchFamily="34" charset="-120"/>
                <a:ea typeface="微軟正黑體" panose="020B0604030504040204" pitchFamily="34" charset="-120"/>
              </a:rPr>
              <a:t> </a:t>
            </a:r>
            <a:r>
              <a:rPr lang="en-US" altLang="zh-TW" sz="2800">
                <a:solidFill>
                  <a:schemeClr val="accent3">
                    <a:lumMod val="60000"/>
                    <a:lumOff val="40000"/>
                  </a:schemeClr>
                </a:solidFill>
                <a:latin typeface="Arial" panose="020B0604020202020204" pitchFamily="34" charset="0"/>
                <a:ea typeface="微軟正黑體" panose="020B0604030504040204" pitchFamily="34" charset="-120"/>
                <a:cs typeface="Arial" panose="020B0604020202020204" pitchFamily="34" charset="0"/>
              </a:rPr>
              <a:t>AI</a:t>
            </a:r>
            <a:r>
              <a:rPr lang="zh-TW" altLang="en-US" sz="2800">
                <a:solidFill>
                  <a:schemeClr val="accent3">
                    <a:lumMod val="60000"/>
                    <a:lumOff val="40000"/>
                  </a:schemeClr>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a:solidFill>
                  <a:schemeClr val="accent3">
                    <a:lumMod val="60000"/>
                    <a:lumOff val="40000"/>
                  </a:schemeClr>
                </a:solidFill>
                <a:latin typeface="微軟正黑體" panose="020B0604030504040204" pitchFamily="34" charset="-120"/>
                <a:ea typeface="微軟正黑體" panose="020B0604030504040204" pitchFamily="34" charset="-120"/>
              </a:rPr>
              <a:t>幫你在茫茫人海中找到對的人</a:t>
            </a:r>
            <a:endParaRPr lang="en-US" altLang="zh-TW" sz="2800">
              <a:solidFill>
                <a:schemeClr val="accent3">
                  <a:lumMod val="60000"/>
                  <a:lumOff val="40000"/>
                </a:schemeClr>
              </a:solidFill>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id="{7B386708-77FF-412B-8C1A-17B8C5BC6025}"/>
              </a:ext>
            </a:extLst>
          </p:cNvPr>
          <p:cNvSpPr/>
          <p:nvPr/>
        </p:nvSpPr>
        <p:spPr>
          <a:xfrm>
            <a:off x="1606792" y="3857908"/>
            <a:ext cx="4976042" cy="913007"/>
          </a:xfrm>
          <a:prstGeom prst="rect">
            <a:avLst/>
          </a:prstGeom>
        </p:spPr>
        <p:txBody>
          <a:bodyPr wrap="none">
            <a:spAutoFit/>
          </a:bodyPr>
          <a:lstStyle/>
          <a:p>
            <a:r>
              <a:rPr lang="zh-TW" altLang="en-US" sz="5333">
                <a:latin typeface="微軟正黑體" panose="020B0604030504040204" pitchFamily="34" charset="-120"/>
                <a:ea typeface="微軟正黑體" panose="020B0604030504040204" pitchFamily="34" charset="-120"/>
              </a:rPr>
              <a:t>製作</a:t>
            </a:r>
            <a:r>
              <a:rPr lang="zh-CN" altLang="en-US" sz="5333">
                <a:latin typeface="微軟正黑體" panose="020B0604030504040204" pitchFamily="34" charset="-120"/>
                <a:ea typeface="微軟正黑體" panose="020B0604030504040204" pitchFamily="34" charset="-120"/>
              </a:rPr>
              <a:t>個人照片集</a:t>
            </a:r>
            <a:endParaRPr lang="zh-TW" altLang="en-US" sz="5333">
              <a:latin typeface="微軟正黑體" panose="020B0604030504040204" pitchFamily="34" charset="-120"/>
              <a:ea typeface="微軟正黑體" panose="020B0604030504040204" pitchFamily="34" charset="-120"/>
            </a:endParaRPr>
          </a:p>
        </p:txBody>
      </p:sp>
      <p:grpSp>
        <p:nvGrpSpPr>
          <p:cNvPr id="2" name="群組 5">
            <a:extLst>
              <a:ext uri="{FF2B5EF4-FFF2-40B4-BE49-F238E27FC236}">
                <a16:creationId xmlns:a16="http://schemas.microsoft.com/office/drawing/2014/main" id="{897E50D9-5A9C-49D8-93D5-4EE820050130}"/>
              </a:ext>
            </a:extLst>
          </p:cNvPr>
          <p:cNvGrpSpPr/>
          <p:nvPr/>
        </p:nvGrpSpPr>
        <p:grpSpPr>
          <a:xfrm>
            <a:off x="924215" y="3615433"/>
            <a:ext cx="498639" cy="484949"/>
            <a:chOff x="924215" y="3615433"/>
            <a:chExt cx="498639" cy="484949"/>
          </a:xfrm>
        </p:grpSpPr>
        <p:sp>
          <p:nvSpPr>
            <p:cNvPr id="20" name="橢圓 3">
              <a:extLst>
                <a:ext uri="{FF2B5EF4-FFF2-40B4-BE49-F238E27FC236}">
                  <a16:creationId xmlns:a16="http://schemas.microsoft.com/office/drawing/2014/main" id="{E008205E-42D6-48D3-B4F9-F60840A9C904}"/>
                </a:ext>
              </a:extLst>
            </p:cNvPr>
            <p:cNvSpPr/>
            <p:nvPr/>
          </p:nvSpPr>
          <p:spPr>
            <a:xfrm>
              <a:off x="937906" y="3615434"/>
              <a:ext cx="484948" cy="484948"/>
            </a:xfrm>
            <a:prstGeom prst="ellipse">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8">
              <a:extLst>
                <a:ext uri="{FF2B5EF4-FFF2-40B4-BE49-F238E27FC236}">
                  <a16:creationId xmlns:a16="http://schemas.microsoft.com/office/drawing/2014/main" id="{AF8FEE31-2CA3-4EE9-8D35-F486309D5344}"/>
                </a:ext>
              </a:extLst>
            </p:cNvPr>
            <p:cNvSpPr/>
            <p:nvPr/>
          </p:nvSpPr>
          <p:spPr>
            <a:xfrm>
              <a:off x="924215" y="3615433"/>
              <a:ext cx="405822" cy="461717"/>
            </a:xfrm>
            <a:prstGeom prst="rect">
              <a:avLst/>
            </a:prstGeom>
          </p:spPr>
          <p:txBody>
            <a:bodyPr wrap="square">
              <a:spAutoFit/>
            </a:bodyPr>
            <a:lstStyle/>
            <a:p>
              <a:r>
                <a:rPr lang="zh-CN" altLang="en-US" sz="2400">
                  <a:solidFill>
                    <a:schemeClr val="bg1">
                      <a:lumMod val="75000"/>
                    </a:schemeClr>
                  </a:solidFill>
                  <a:latin typeface="微軟正黑體" panose="020B0604030504040204" pitchFamily="34" charset="-120"/>
                  <a:ea typeface="微軟正黑體" panose="020B0604030504040204" pitchFamily="34" charset="-120"/>
                </a:rPr>
                <a:t>用</a:t>
              </a:r>
              <a:endParaRPr lang="zh-TW" altLang="en-US" sz="2400">
                <a:solidFill>
                  <a:schemeClr val="bg1">
                    <a:lumMod val="75000"/>
                  </a:schemeClr>
                </a:solidFill>
                <a:latin typeface="微軟正黑體" panose="020B0604030504040204" pitchFamily="34" charset="-120"/>
                <a:ea typeface="微軟正黑體" panose="020B0604030504040204" pitchFamily="34" charset="-120"/>
              </a:endParaRPr>
            </a:p>
          </p:txBody>
        </p:sp>
      </p:grpSp>
      <p:pic>
        <p:nvPicPr>
          <p:cNvPr id="4" name="圖片 15">
            <a:extLst>
              <a:ext uri="{FF2B5EF4-FFF2-40B4-BE49-F238E27FC236}">
                <a16:creationId xmlns:a16="http://schemas.microsoft.com/office/drawing/2014/main" id="{F820632E-8480-4DDC-9D4A-4863E309595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93806" y="3214507"/>
            <a:ext cx="4229904" cy="1002802"/>
          </a:xfrm>
          <a:prstGeom prst="rect">
            <a:avLst/>
          </a:prstGeom>
        </p:spPr>
      </p:pic>
      <p:sp>
        <p:nvSpPr>
          <p:cNvPr id="6" name="矩形 23">
            <a:extLst>
              <a:ext uri="{FF2B5EF4-FFF2-40B4-BE49-F238E27FC236}">
                <a16:creationId xmlns:a16="http://schemas.microsoft.com/office/drawing/2014/main" id="{7F02E00A-5043-4961-803A-F33A4C42FB93}"/>
              </a:ext>
            </a:extLst>
          </p:cNvPr>
          <p:cNvSpPr/>
          <p:nvPr/>
        </p:nvSpPr>
        <p:spPr>
          <a:xfrm>
            <a:off x="856188" y="4179981"/>
            <a:ext cx="5449855" cy="830997"/>
          </a:xfrm>
          <a:prstGeom prst="rect">
            <a:avLst/>
          </a:prstGeom>
        </p:spPr>
        <p:txBody>
          <a:bodyPr wrap="square" anchor="t">
            <a:spAutoFit/>
          </a:bodyPr>
          <a:lstStyle/>
          <a:p>
            <a:r>
              <a:rPr lang="zh-TW" altLang="en-US" sz="4800">
                <a:solidFill>
                  <a:schemeClr val="accent3">
                    <a:lumMod val="60000"/>
                    <a:lumOff val="40000"/>
                  </a:schemeClr>
                </a:solidFill>
                <a:latin typeface="微軟正黑體"/>
                <a:ea typeface="微軟正黑體"/>
              </a:rPr>
              <a:t>製作個人照片集</a:t>
            </a:r>
          </a:p>
        </p:txBody>
      </p:sp>
    </p:spTree>
    <p:extLst>
      <p:ext uri="{BB962C8B-B14F-4D97-AF65-F5344CB8AC3E}">
        <p14:creationId xmlns:p14="http://schemas.microsoft.com/office/powerpoint/2010/main" val="20071127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4F20BEEE-6513-4B7F-8813-ADEA3CF827C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8178" b="13112"/>
          <a:stretch/>
        </p:blipFill>
        <p:spPr>
          <a:xfrm>
            <a:off x="0" y="1756160"/>
            <a:ext cx="12192000" cy="4712114"/>
          </a:xfrm>
          <a:prstGeom prst="rect">
            <a:avLst/>
          </a:prstGeom>
        </p:spPr>
      </p:pic>
      <p:sp>
        <p:nvSpPr>
          <p:cNvPr id="2" name="Title 1">
            <a:extLst>
              <a:ext uri="{FF2B5EF4-FFF2-40B4-BE49-F238E27FC236}">
                <a16:creationId xmlns:a16="http://schemas.microsoft.com/office/drawing/2014/main" id="{22F01898-78CA-694F-9053-AFE69CB735AA}"/>
              </a:ext>
            </a:extLst>
          </p:cNvPr>
          <p:cNvSpPr>
            <a:spLocks noGrp="1"/>
          </p:cNvSpPr>
          <p:nvPr>
            <p:ph type="title"/>
          </p:nvPr>
        </p:nvSpPr>
        <p:spPr/>
        <p:txBody>
          <a:bodyPr>
            <a:normAutofit/>
          </a:bodyPr>
          <a:lstStyle/>
          <a:p>
            <a:r>
              <a:rPr lang="zh-CN" altLang="en-US" sz="4800">
                <a:latin typeface="微軟正黑體" panose="020B0604030504040204" pitchFamily="34" charset="-120"/>
                <a:ea typeface="微軟正黑體" panose="020B0604030504040204" pitchFamily="34" charset="-120"/>
              </a:rPr>
              <a:t>如何做出個人照片集？</a:t>
            </a:r>
            <a:endParaRPr lang="en-US" sz="4800">
              <a:latin typeface="微軟正黑體" panose="020B0604030504040204" pitchFamily="34" charset="-120"/>
              <a:ea typeface="微軟正黑體" panose="020B0604030504040204" pitchFamily="34" charset="-120"/>
            </a:endParaRPr>
          </a:p>
        </p:txBody>
      </p:sp>
      <p:sp>
        <p:nvSpPr>
          <p:cNvPr id="10" name="Text Placeholder 6">
            <a:extLst>
              <a:ext uri="{FF2B5EF4-FFF2-40B4-BE49-F238E27FC236}">
                <a16:creationId xmlns:a16="http://schemas.microsoft.com/office/drawing/2014/main" id="{F3BCC80A-6AC1-4EC0-9D18-E5BAE8A62FFD}"/>
              </a:ext>
            </a:extLst>
          </p:cNvPr>
          <p:cNvSpPr txBox="1">
            <a:spLocks/>
          </p:cNvSpPr>
          <p:nvPr/>
        </p:nvSpPr>
        <p:spPr>
          <a:xfrm>
            <a:off x="1965919" y="4449023"/>
            <a:ext cx="2441891" cy="823912"/>
          </a:xfrm>
          <a:prstGeom prst="rect">
            <a:avLst/>
          </a:prstGeom>
        </p:spPr>
        <p:txBody>
          <a:bodyPr vert="horz" lIns="121920" tIns="60960" rIns="121920" bIns="60960" rtlCol="0" anchor="b">
            <a:normAutofit/>
          </a:bodyPr>
          <a:lstStyle>
            <a:lvl1pPr marL="0" indent="0" algn="l" defTabSz="685800" rtl="0" eaLnBrk="1" latinLnBrk="0" hangingPunct="1">
              <a:lnSpc>
                <a:spcPct val="90000"/>
              </a:lnSpc>
              <a:spcBef>
                <a:spcPts val="750"/>
              </a:spcBef>
              <a:buFont typeface="Arial" panose="020B0604020202020204" pitchFamily="34" charset="0"/>
              <a:buNone/>
              <a:defRPr sz="1800" b="1"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r>
              <a:rPr lang="zh-CN" altLang="en-US" sz="2667">
                <a:latin typeface="微軟正黑體" panose="020B0604030504040204" pitchFamily="34" charset="-120"/>
                <a:ea typeface="微軟正黑體" panose="020B0604030504040204" pitchFamily="34" charset="-120"/>
              </a:rPr>
              <a:t>沒有</a:t>
            </a:r>
            <a:r>
              <a:rPr lang="zh-TW" altLang="en-US" sz="2667">
                <a:latin typeface="微軟正黑體" panose="020B0604030504040204" pitchFamily="34" charset="-120"/>
                <a:ea typeface="微軟正黑體" panose="020B0604030504040204" pitchFamily="34" charset="-120"/>
              </a:rPr>
              <a:t> </a:t>
            </a:r>
            <a:r>
              <a:rPr lang="en-US" altLang="zh-TW" sz="2667">
                <a:latin typeface="Arial" panose="020B0604020202020204" pitchFamily="34" charset="0"/>
                <a:ea typeface="微軟正黑體" panose="020B0604030504040204" pitchFamily="34" charset="-120"/>
                <a:cs typeface="Arial" panose="020B0604020202020204" pitchFamily="34" charset="0"/>
              </a:rPr>
              <a:t>QuMagie</a:t>
            </a:r>
            <a:endParaRPr lang="en-US" sz="2667">
              <a:latin typeface="Arial" panose="020B0604020202020204" pitchFamily="34" charset="0"/>
              <a:ea typeface="微軟正黑體" panose="020B0604030504040204" pitchFamily="34" charset="-120"/>
              <a:cs typeface="Arial" panose="020B0604020202020204" pitchFamily="34" charset="0"/>
            </a:endParaRPr>
          </a:p>
        </p:txBody>
      </p:sp>
      <p:sp>
        <p:nvSpPr>
          <p:cNvPr id="11" name="Content Placeholder 7">
            <a:extLst>
              <a:ext uri="{FF2B5EF4-FFF2-40B4-BE49-F238E27FC236}">
                <a16:creationId xmlns:a16="http://schemas.microsoft.com/office/drawing/2014/main" id="{3A537696-3A3A-482F-851E-10DC8C0222C6}"/>
              </a:ext>
            </a:extLst>
          </p:cNvPr>
          <p:cNvSpPr txBox="1">
            <a:spLocks/>
          </p:cNvSpPr>
          <p:nvPr/>
        </p:nvSpPr>
        <p:spPr>
          <a:xfrm>
            <a:off x="1852492" y="5334206"/>
            <a:ext cx="3031171" cy="1163096"/>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ts val="3333"/>
              </a:lnSpc>
              <a:buNone/>
            </a:pPr>
            <a:r>
              <a:rPr lang="zh-TW" altLang="en-US" sz="2400">
                <a:latin typeface="微軟正黑體" panose="020B0604030504040204" pitchFamily="34" charset="-120"/>
                <a:ea typeface="微軟正黑體" panose="020B0604030504040204" pitchFamily="34" charset="-120"/>
              </a:rPr>
              <a:t>從照片堆裡一張一張找照片。</a:t>
            </a:r>
            <a:endParaRPr lang="en-US" altLang="zh-CN" sz="2400">
              <a:latin typeface="微軟正黑體" panose="020B0604030504040204" pitchFamily="34" charset="-120"/>
              <a:ea typeface="微軟正黑體" panose="020B0604030504040204" pitchFamily="34" charset="-120"/>
            </a:endParaRPr>
          </a:p>
        </p:txBody>
      </p:sp>
      <p:sp>
        <p:nvSpPr>
          <p:cNvPr id="12" name="Text Placeholder 8">
            <a:extLst>
              <a:ext uri="{FF2B5EF4-FFF2-40B4-BE49-F238E27FC236}">
                <a16:creationId xmlns:a16="http://schemas.microsoft.com/office/drawing/2014/main" id="{4255133B-74D3-4A62-906C-0AB8DD2E7D0C}"/>
              </a:ext>
            </a:extLst>
          </p:cNvPr>
          <p:cNvSpPr txBox="1">
            <a:spLocks/>
          </p:cNvSpPr>
          <p:nvPr/>
        </p:nvSpPr>
        <p:spPr>
          <a:xfrm>
            <a:off x="7408021" y="4443282"/>
            <a:ext cx="2569048" cy="823912"/>
          </a:xfrm>
          <a:prstGeom prst="rect">
            <a:avLst/>
          </a:prstGeom>
        </p:spPr>
        <p:txBody>
          <a:bodyPr vert="horz" lIns="121920" tIns="60960" rIns="121920" bIns="60960" rtlCol="0" anchor="b">
            <a:normAutofit/>
          </a:bodyPr>
          <a:lstStyle>
            <a:lvl1pPr marL="0" indent="0" algn="l" defTabSz="685800" rtl="0" eaLnBrk="1" latinLnBrk="0" hangingPunct="1">
              <a:lnSpc>
                <a:spcPct val="90000"/>
              </a:lnSpc>
              <a:spcBef>
                <a:spcPts val="750"/>
              </a:spcBef>
              <a:buFont typeface="Arial" panose="020B0604020202020204" pitchFamily="34" charset="0"/>
              <a:buNone/>
              <a:defRPr sz="1800" b="1"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zh-CN" altLang="en-US" sz="2400">
                <a:solidFill>
                  <a:schemeClr val="bg1"/>
                </a:solidFill>
                <a:latin typeface="微軟正黑體" panose="020B0604030504040204" pitchFamily="34" charset="-120"/>
                <a:ea typeface="微軟正黑體" panose="020B0604030504040204" pitchFamily="34" charset="-120"/>
              </a:rPr>
              <a:t>有了</a:t>
            </a:r>
            <a:r>
              <a:rPr lang="zh-TW" altLang="en-US" sz="2400">
                <a:solidFill>
                  <a:schemeClr val="bg1"/>
                </a:solidFill>
                <a:latin typeface="微軟正黑體" panose="020B0604030504040204" pitchFamily="34" charset="-120"/>
                <a:ea typeface="微軟正黑體" panose="020B0604030504040204" pitchFamily="34" charset="-120"/>
              </a:rPr>
              <a:t> </a:t>
            </a:r>
            <a:r>
              <a:rPr lang="en-US" altLang="zh-TW" sz="2400" err="1">
                <a:solidFill>
                  <a:schemeClr val="bg1"/>
                </a:solidFill>
                <a:latin typeface="Arial" panose="020B0604020202020204" pitchFamily="34" charset="0"/>
                <a:ea typeface="微軟正黑體" panose="020B0604030504040204" pitchFamily="34" charset="-120"/>
                <a:cs typeface="Arial" panose="020B0604020202020204" pitchFamily="34" charset="0"/>
              </a:rPr>
              <a:t>QuMagie</a:t>
            </a:r>
            <a:endParaRPr lang="en-US" sz="24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 name="Content Placeholder 9">
            <a:extLst>
              <a:ext uri="{FF2B5EF4-FFF2-40B4-BE49-F238E27FC236}">
                <a16:creationId xmlns:a16="http://schemas.microsoft.com/office/drawing/2014/main" id="{678BF613-EAE9-4EFC-BCDF-D454A8EC18E0}"/>
              </a:ext>
            </a:extLst>
          </p:cNvPr>
          <p:cNvSpPr txBox="1">
            <a:spLocks/>
          </p:cNvSpPr>
          <p:nvPr/>
        </p:nvSpPr>
        <p:spPr>
          <a:xfrm>
            <a:off x="7530743" y="5334206"/>
            <a:ext cx="2569048" cy="1229570"/>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ts val="3333"/>
              </a:lnSpc>
              <a:buNone/>
            </a:pPr>
            <a:r>
              <a:rPr lang="en-US" altLang="zh-TW" sz="2400">
                <a:solidFill>
                  <a:schemeClr val="bg1"/>
                </a:solidFill>
                <a:latin typeface="Arial" panose="020B0604020202020204" pitchFamily="34" charset="0"/>
                <a:ea typeface="微軟正黑體" panose="020B0604030504040204" pitchFamily="34" charset="-120"/>
                <a:cs typeface="Arial" panose="020B0604020202020204" pitchFamily="34" charset="0"/>
              </a:rPr>
              <a:t>AI </a:t>
            </a:r>
            <a:r>
              <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rPr>
              <a:t>人臉辨識引擎幫你一網打盡。</a:t>
            </a:r>
          </a:p>
        </p:txBody>
      </p:sp>
      <p:cxnSp>
        <p:nvCxnSpPr>
          <p:cNvPr id="14" name="直線接點 13">
            <a:extLst>
              <a:ext uri="{FF2B5EF4-FFF2-40B4-BE49-F238E27FC236}">
                <a16:creationId xmlns:a16="http://schemas.microsoft.com/office/drawing/2014/main" id="{B4CD335A-A25A-4D29-9A4F-009E74E3FA20}"/>
              </a:ext>
            </a:extLst>
          </p:cNvPr>
          <p:cNvCxnSpPr/>
          <p:nvPr/>
        </p:nvCxnSpPr>
        <p:spPr>
          <a:xfrm>
            <a:off x="1942323" y="5290154"/>
            <a:ext cx="25690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圖片 14" descr="一張含有 向量圖形 的圖片&#10;&#10;描述是以高可信度產生">
            <a:extLst>
              <a:ext uri="{FF2B5EF4-FFF2-40B4-BE49-F238E27FC236}">
                <a16:creationId xmlns:a16="http://schemas.microsoft.com/office/drawing/2014/main" id="{E4DA4ECD-0DDB-4755-B496-DF27EB5E6FD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7520" y="4826210"/>
            <a:ext cx="1229569" cy="1229569"/>
          </a:xfrm>
          <a:prstGeom prst="rect">
            <a:avLst/>
          </a:prstGeom>
          <a:effectLst>
            <a:outerShdw blurRad="50800" dist="38100" dir="2700000" algn="tl" rotWithShape="0">
              <a:prstClr val="black">
                <a:alpha val="40000"/>
              </a:prstClr>
            </a:outerShdw>
          </a:effectLst>
        </p:spPr>
      </p:pic>
      <p:cxnSp>
        <p:nvCxnSpPr>
          <p:cNvPr id="16" name="直線接點 15">
            <a:extLst>
              <a:ext uri="{FF2B5EF4-FFF2-40B4-BE49-F238E27FC236}">
                <a16:creationId xmlns:a16="http://schemas.microsoft.com/office/drawing/2014/main" id="{8AA10B55-6329-4845-90AD-C94E7E6833A8}"/>
              </a:ext>
            </a:extLst>
          </p:cNvPr>
          <p:cNvCxnSpPr/>
          <p:nvPr/>
        </p:nvCxnSpPr>
        <p:spPr>
          <a:xfrm>
            <a:off x="7533906" y="5290154"/>
            <a:ext cx="25690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矩形: 圓角 28">
            <a:extLst>
              <a:ext uri="{FF2B5EF4-FFF2-40B4-BE49-F238E27FC236}">
                <a16:creationId xmlns:a16="http://schemas.microsoft.com/office/drawing/2014/main" id="{E1BCC614-7431-4AC1-B464-FCA9F081623D}"/>
              </a:ext>
            </a:extLst>
          </p:cNvPr>
          <p:cNvSpPr/>
          <p:nvPr/>
        </p:nvSpPr>
        <p:spPr>
          <a:xfrm>
            <a:off x="9440328" y="3986334"/>
            <a:ext cx="2126896" cy="585204"/>
          </a:xfrm>
          <a:prstGeom prst="roundRect">
            <a:avLst>
              <a:gd name="adj" fmla="val 50000"/>
            </a:avLst>
          </a:prstGeom>
          <a:solidFill>
            <a:srgbClr val="80008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0" name="矩形 29">
            <a:extLst>
              <a:ext uri="{FF2B5EF4-FFF2-40B4-BE49-F238E27FC236}">
                <a16:creationId xmlns:a16="http://schemas.microsoft.com/office/drawing/2014/main" id="{D38DBB90-C6F8-4C32-B165-01B5076ECE62}"/>
              </a:ext>
            </a:extLst>
          </p:cNvPr>
          <p:cNvSpPr/>
          <p:nvPr/>
        </p:nvSpPr>
        <p:spPr>
          <a:xfrm>
            <a:off x="9565928" y="3977681"/>
            <a:ext cx="1858201" cy="585160"/>
          </a:xfrm>
          <a:prstGeom prst="rect">
            <a:avLst/>
          </a:prstGeom>
        </p:spPr>
        <p:txBody>
          <a:bodyPr wrap="none" anchor="t">
            <a:spAutoFit/>
          </a:bodyPr>
          <a:lstStyle/>
          <a:p>
            <a:pPr algn="ctr">
              <a:lnSpc>
                <a:spcPts val="2000"/>
              </a:lnSpc>
            </a:pPr>
            <a:r>
              <a:rPr lang="zh-TW" altLang="en-US" sz="1450">
                <a:solidFill>
                  <a:schemeClr val="bg1"/>
                </a:solidFill>
                <a:latin typeface="微軟正黑體"/>
                <a:ea typeface="微軟正黑體"/>
              </a:rPr>
              <a:t>生日、紀念日時贈送</a:t>
            </a:r>
            <a:endParaRPr lang="en-US" altLang="zh-TW" sz="1450">
              <a:solidFill>
                <a:schemeClr val="bg1"/>
              </a:solidFill>
              <a:latin typeface="微軟正黑體"/>
              <a:ea typeface="微軟正黑體"/>
            </a:endParaRPr>
          </a:p>
          <a:p>
            <a:pPr algn="ctr">
              <a:lnSpc>
                <a:spcPts val="2000"/>
              </a:lnSpc>
            </a:pPr>
            <a:r>
              <a:rPr lang="zh-TW" altLang="en-US" sz="1493">
                <a:solidFill>
                  <a:schemeClr val="bg1"/>
                </a:solidFill>
                <a:latin typeface="微軟正黑體" panose="020B0604030504040204" pitchFamily="34" charset="-120"/>
                <a:ea typeface="微軟正黑體" panose="020B0604030504040204" pitchFamily="34" charset="-120"/>
              </a:rPr>
              <a:t>個人專屬相簿</a:t>
            </a:r>
          </a:p>
        </p:txBody>
      </p:sp>
      <p:sp>
        <p:nvSpPr>
          <p:cNvPr id="31" name="矩形: 圓角 30">
            <a:extLst>
              <a:ext uri="{FF2B5EF4-FFF2-40B4-BE49-F238E27FC236}">
                <a16:creationId xmlns:a16="http://schemas.microsoft.com/office/drawing/2014/main" id="{3B43205C-4022-43CB-827D-BEB468996379}"/>
              </a:ext>
            </a:extLst>
          </p:cNvPr>
          <p:cNvSpPr/>
          <p:nvPr/>
        </p:nvSpPr>
        <p:spPr>
          <a:xfrm>
            <a:off x="4867918" y="3977681"/>
            <a:ext cx="1845971" cy="560940"/>
          </a:xfrm>
          <a:prstGeom prst="roundRect">
            <a:avLst>
              <a:gd name="adj" fmla="val 50000"/>
            </a:avLst>
          </a:prstGeom>
          <a:solidFill>
            <a:srgbClr val="80008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8" name="矩形 27">
            <a:extLst>
              <a:ext uri="{FF2B5EF4-FFF2-40B4-BE49-F238E27FC236}">
                <a16:creationId xmlns:a16="http://schemas.microsoft.com/office/drawing/2014/main" id="{498AF63D-068A-4A8E-B9E6-3DBAA9E2D93F}"/>
              </a:ext>
            </a:extLst>
          </p:cNvPr>
          <p:cNvSpPr/>
          <p:nvPr/>
        </p:nvSpPr>
        <p:spPr>
          <a:xfrm>
            <a:off x="5039708" y="3950383"/>
            <a:ext cx="1415772" cy="588238"/>
          </a:xfrm>
          <a:prstGeom prst="rect">
            <a:avLst/>
          </a:prstGeom>
        </p:spPr>
        <p:txBody>
          <a:bodyPr wrap="none">
            <a:spAutoFit/>
          </a:bodyPr>
          <a:lstStyle/>
          <a:p>
            <a:pPr>
              <a:lnSpc>
                <a:spcPts val="2000"/>
              </a:lnSpc>
            </a:pPr>
            <a:r>
              <a:rPr lang="zh-CN" altLang="en-US" sz="1600">
                <a:solidFill>
                  <a:schemeClr val="bg1"/>
                </a:solidFill>
                <a:latin typeface="微軟正黑體" panose="020B0604030504040204" pitchFamily="34" charset="-120"/>
                <a:ea typeface="微軟正黑體" panose="020B0604030504040204" pitchFamily="34" charset="-120"/>
              </a:rPr>
              <a:t>在</a:t>
            </a:r>
            <a:r>
              <a:rPr lang="zh-TW" altLang="en-US" sz="1600">
                <a:solidFill>
                  <a:schemeClr val="bg1"/>
                </a:solidFill>
                <a:latin typeface="微軟正黑體" panose="020B0604030504040204" pitchFamily="34" charset="-120"/>
                <a:ea typeface="微軟正黑體" panose="020B0604030504040204" pitchFamily="34" charset="-120"/>
              </a:rPr>
              <a:t>告別派對</a:t>
            </a:r>
            <a:r>
              <a:rPr lang="zh-CN" altLang="en-US" sz="1600">
                <a:solidFill>
                  <a:schemeClr val="bg1"/>
                </a:solidFill>
                <a:latin typeface="微軟正黑體" panose="020B0604030504040204" pitchFamily="34" charset="-120"/>
                <a:ea typeface="微軟正黑體" panose="020B0604030504040204" pitchFamily="34" charset="-120"/>
              </a:rPr>
              <a:t>上</a:t>
            </a:r>
            <a:br>
              <a:rPr lang="en-US" altLang="zh-CN" sz="1600">
                <a:solidFill>
                  <a:schemeClr val="bg1"/>
                </a:solidFill>
                <a:latin typeface="微軟正黑體" panose="020B0604030504040204" pitchFamily="34" charset="-120"/>
                <a:ea typeface="微軟正黑體" panose="020B0604030504040204" pitchFamily="34" charset="-120"/>
              </a:rPr>
            </a:br>
            <a:r>
              <a:rPr lang="zh-CN" altLang="en-US" sz="1600">
                <a:solidFill>
                  <a:schemeClr val="bg1"/>
                </a:solidFill>
                <a:latin typeface="微軟正黑體" panose="020B0604030504040204" pitchFamily="34" charset="-120"/>
                <a:ea typeface="微軟正黑體" panose="020B0604030504040204" pitchFamily="34" charset="-120"/>
              </a:rPr>
              <a:t>回顧相處點滴</a:t>
            </a:r>
            <a:endParaRPr lang="en-US" altLang="zh-CN" sz="1600">
              <a:solidFill>
                <a:schemeClr val="bg1"/>
              </a:solidFill>
              <a:latin typeface="微軟正黑體" panose="020B0604030504040204" pitchFamily="34" charset="-120"/>
              <a:ea typeface="微軟正黑體" panose="020B0604030504040204" pitchFamily="34" charset="-120"/>
            </a:endParaRPr>
          </a:p>
        </p:txBody>
      </p:sp>
      <p:sp>
        <p:nvSpPr>
          <p:cNvPr id="32" name="矩形: 圓角 31">
            <a:extLst>
              <a:ext uri="{FF2B5EF4-FFF2-40B4-BE49-F238E27FC236}">
                <a16:creationId xmlns:a16="http://schemas.microsoft.com/office/drawing/2014/main" id="{72A03912-ADD3-4771-97CB-C57A96360D0C}"/>
              </a:ext>
            </a:extLst>
          </p:cNvPr>
          <p:cNvSpPr/>
          <p:nvPr/>
        </p:nvSpPr>
        <p:spPr>
          <a:xfrm>
            <a:off x="466706" y="3977681"/>
            <a:ext cx="2030413" cy="585204"/>
          </a:xfrm>
          <a:prstGeom prst="roundRect">
            <a:avLst>
              <a:gd name="adj" fmla="val 50000"/>
            </a:avLst>
          </a:prstGeom>
          <a:solidFill>
            <a:srgbClr val="80008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6" name="矩形 25">
            <a:extLst>
              <a:ext uri="{FF2B5EF4-FFF2-40B4-BE49-F238E27FC236}">
                <a16:creationId xmlns:a16="http://schemas.microsoft.com/office/drawing/2014/main" id="{578A5BE0-01F9-41DB-AC7D-19731C59EC44}"/>
              </a:ext>
            </a:extLst>
          </p:cNvPr>
          <p:cNvSpPr/>
          <p:nvPr/>
        </p:nvSpPr>
        <p:spPr>
          <a:xfrm>
            <a:off x="807819" y="3953749"/>
            <a:ext cx="1415772" cy="588238"/>
          </a:xfrm>
          <a:prstGeom prst="rect">
            <a:avLst/>
          </a:prstGeom>
        </p:spPr>
        <p:txBody>
          <a:bodyPr wrap="none">
            <a:spAutoFit/>
          </a:bodyPr>
          <a:lstStyle/>
          <a:p>
            <a:pPr algn="ctr">
              <a:lnSpc>
                <a:spcPts val="2000"/>
              </a:lnSpc>
            </a:pPr>
            <a:r>
              <a:rPr lang="zh-CN" altLang="en-US" sz="1600">
                <a:solidFill>
                  <a:schemeClr val="bg1"/>
                </a:solidFill>
                <a:latin typeface="微軟正黑體" panose="020B0604030504040204" pitchFamily="34" charset="-120"/>
                <a:ea typeface="微軟正黑體" panose="020B0604030504040204" pitchFamily="34" charset="-120"/>
              </a:rPr>
              <a:t>在婚宴上播放</a:t>
            </a:r>
            <a:endParaRPr lang="en-US" altLang="zh-CN" sz="1600">
              <a:solidFill>
                <a:schemeClr val="bg1"/>
              </a:solidFill>
              <a:latin typeface="微軟正黑體" panose="020B0604030504040204" pitchFamily="34" charset="-120"/>
              <a:ea typeface="微軟正黑體" panose="020B0604030504040204" pitchFamily="34" charset="-120"/>
            </a:endParaRPr>
          </a:p>
          <a:p>
            <a:pPr algn="ctr">
              <a:lnSpc>
                <a:spcPts val="2000"/>
              </a:lnSpc>
            </a:pPr>
            <a:r>
              <a:rPr lang="zh-CN" altLang="en-US" sz="1600">
                <a:solidFill>
                  <a:schemeClr val="bg1"/>
                </a:solidFill>
                <a:latin typeface="微軟正黑體" panose="020B0604030504040204" pitchFamily="34" charset="-120"/>
                <a:ea typeface="微軟正黑體" panose="020B0604030504040204" pitchFamily="34" charset="-120"/>
              </a:rPr>
              <a:t>交往合照</a:t>
            </a:r>
            <a:endParaRPr lang="en-US" altLang="zh-CN" sz="1600">
              <a:solidFill>
                <a:schemeClr val="bg1"/>
              </a:solidFill>
              <a:latin typeface="微軟正黑體" panose="020B0604030504040204" pitchFamily="34" charset="-120"/>
              <a:ea typeface="微軟正黑體" panose="020B0604030504040204" pitchFamily="34" charset="-120"/>
            </a:endParaRPr>
          </a:p>
        </p:txBody>
      </p:sp>
      <p:pic>
        <p:nvPicPr>
          <p:cNvPr id="17" name="圖片 16">
            <a:extLst>
              <a:ext uri="{FF2B5EF4-FFF2-40B4-BE49-F238E27FC236}">
                <a16:creationId xmlns:a16="http://schemas.microsoft.com/office/drawing/2014/main" id="{1332957D-F114-4E27-B548-EB058517DD35}"/>
              </a:ext>
            </a:extLst>
          </p:cNvPr>
          <p:cNvPicPr>
            <a:picLocks noChangeAspect="1"/>
          </p:cNvPicPr>
          <p:nvPr/>
        </p:nvPicPr>
        <p:blipFill rotWithShape="1">
          <a:blip r:embed="rId4"/>
          <a:srcRect l="5093"/>
          <a:stretch/>
        </p:blipFill>
        <p:spPr>
          <a:xfrm>
            <a:off x="0" y="1392263"/>
            <a:ext cx="6131120" cy="977994"/>
          </a:xfrm>
          <a:prstGeom prst="rect">
            <a:avLst/>
          </a:prstGeom>
        </p:spPr>
      </p:pic>
    </p:spTree>
    <p:extLst>
      <p:ext uri="{BB962C8B-B14F-4D97-AF65-F5344CB8AC3E}">
        <p14:creationId xmlns:p14="http://schemas.microsoft.com/office/powerpoint/2010/main" val="28549735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314D325D-AC7E-4FE9-B8C4-21180074A76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9405" b="9817"/>
          <a:stretch/>
        </p:blipFill>
        <p:spPr>
          <a:xfrm>
            <a:off x="-12699" y="1752332"/>
            <a:ext cx="12239819" cy="4853952"/>
          </a:xfrm>
          <a:prstGeom prst="rect">
            <a:avLst/>
          </a:prstGeom>
        </p:spPr>
      </p:pic>
      <p:sp>
        <p:nvSpPr>
          <p:cNvPr id="21" name="矩形: 圓角 20">
            <a:extLst>
              <a:ext uri="{FF2B5EF4-FFF2-40B4-BE49-F238E27FC236}">
                <a16:creationId xmlns:a16="http://schemas.microsoft.com/office/drawing/2014/main" id="{656E1EBF-2845-4904-92F0-DFF87ECA4AA1}"/>
              </a:ext>
            </a:extLst>
          </p:cNvPr>
          <p:cNvSpPr/>
          <p:nvPr/>
        </p:nvSpPr>
        <p:spPr>
          <a:xfrm>
            <a:off x="-838198" y="4397067"/>
            <a:ext cx="4456330" cy="1068670"/>
          </a:xfrm>
          <a:prstGeom prst="roundRect">
            <a:avLst>
              <a:gd name="adj" fmla="val 50000"/>
            </a:avLst>
          </a:prstGeom>
          <a:solidFill>
            <a:schemeClr val="bg1"/>
          </a:solidFill>
          <a:ln w="38100">
            <a:gradFill>
              <a:gsLst>
                <a:gs pos="0">
                  <a:srgbClr val="E5488F"/>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20" name="矩形: 圓角 19">
            <a:extLst>
              <a:ext uri="{FF2B5EF4-FFF2-40B4-BE49-F238E27FC236}">
                <a16:creationId xmlns:a16="http://schemas.microsoft.com/office/drawing/2014/main" id="{A76DC70F-0C38-45E6-BDA7-BE65BAA25AD7}"/>
              </a:ext>
            </a:extLst>
          </p:cNvPr>
          <p:cNvSpPr/>
          <p:nvPr/>
        </p:nvSpPr>
        <p:spPr>
          <a:xfrm>
            <a:off x="-454822" y="3159636"/>
            <a:ext cx="4255858" cy="1005914"/>
          </a:xfrm>
          <a:prstGeom prst="roundRect">
            <a:avLst>
              <a:gd name="adj" fmla="val 50000"/>
            </a:avLst>
          </a:prstGeom>
          <a:solidFill>
            <a:schemeClr val="bg1"/>
          </a:solidFill>
          <a:ln w="38100">
            <a:gradFill>
              <a:gsLst>
                <a:gs pos="0">
                  <a:srgbClr val="E5488F"/>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9" name="矩形: 圓角 8">
            <a:extLst>
              <a:ext uri="{FF2B5EF4-FFF2-40B4-BE49-F238E27FC236}">
                <a16:creationId xmlns:a16="http://schemas.microsoft.com/office/drawing/2014/main" id="{1621F80B-6431-4956-8588-FCB55BC7C953}"/>
              </a:ext>
            </a:extLst>
          </p:cNvPr>
          <p:cNvSpPr/>
          <p:nvPr/>
        </p:nvSpPr>
        <p:spPr>
          <a:xfrm>
            <a:off x="-454824" y="2227306"/>
            <a:ext cx="6753161" cy="700813"/>
          </a:xfrm>
          <a:prstGeom prst="roundRect">
            <a:avLst>
              <a:gd name="adj" fmla="val 50000"/>
            </a:avLst>
          </a:prstGeom>
          <a:solidFill>
            <a:schemeClr val="bg1"/>
          </a:solidFill>
          <a:ln w="38100">
            <a:gradFill>
              <a:gsLst>
                <a:gs pos="0">
                  <a:srgbClr val="E5488F"/>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4" name="矩形 3">
            <a:extLst>
              <a:ext uri="{FF2B5EF4-FFF2-40B4-BE49-F238E27FC236}">
                <a16:creationId xmlns:a16="http://schemas.microsoft.com/office/drawing/2014/main" id="{6A1DBD32-1F25-4A9E-9667-AF97B1B37461}"/>
              </a:ext>
            </a:extLst>
          </p:cNvPr>
          <p:cNvSpPr/>
          <p:nvPr/>
        </p:nvSpPr>
        <p:spPr>
          <a:xfrm>
            <a:off x="167218" y="2369665"/>
            <a:ext cx="6753162" cy="449354"/>
          </a:xfrm>
          <a:prstGeom prst="rect">
            <a:avLst/>
          </a:prstGeom>
        </p:spPr>
        <p:txBody>
          <a:bodyPr wrap="square">
            <a:spAutoFit/>
          </a:bodyPr>
          <a:lstStyle/>
          <a:p>
            <a:pPr>
              <a:lnSpc>
                <a:spcPts val="3067"/>
              </a:lnSpc>
            </a:pPr>
            <a:r>
              <a:rPr lang="zh-CN" altLang="en-US" sz="2000">
                <a:latin typeface="微軟正黑體" panose="020B0604030504040204" pitchFamily="34" charset="-120"/>
                <a:ea typeface="微軟正黑體" panose="020B0604030504040204" pitchFamily="34" charset="-120"/>
              </a:rPr>
              <a:t>運用人工智慧比對人臉特徵，將相似的人臉自動分群</a:t>
            </a:r>
            <a:endParaRPr lang="en-US" altLang="zh-CN" sz="2000">
              <a:latin typeface="微軟正黑體" panose="020B0604030504040204" pitchFamily="34" charset="-120"/>
              <a:ea typeface="微軟正黑體" panose="020B0604030504040204" pitchFamily="34" charset="-120"/>
            </a:endParaRPr>
          </a:p>
        </p:txBody>
      </p:sp>
      <p:sp>
        <p:nvSpPr>
          <p:cNvPr id="12" name="矩形 11">
            <a:extLst>
              <a:ext uri="{FF2B5EF4-FFF2-40B4-BE49-F238E27FC236}">
                <a16:creationId xmlns:a16="http://schemas.microsoft.com/office/drawing/2014/main" id="{81202971-DDC6-43D6-ACD9-63FB93E97B71}"/>
              </a:ext>
            </a:extLst>
          </p:cNvPr>
          <p:cNvSpPr/>
          <p:nvPr/>
        </p:nvSpPr>
        <p:spPr>
          <a:xfrm>
            <a:off x="167218" y="3206835"/>
            <a:ext cx="3450914" cy="1284967"/>
          </a:xfrm>
          <a:prstGeom prst="rect">
            <a:avLst/>
          </a:prstGeom>
        </p:spPr>
        <p:txBody>
          <a:bodyPr wrap="square">
            <a:spAutoFit/>
          </a:bodyPr>
          <a:lstStyle/>
          <a:p>
            <a:pPr>
              <a:lnSpc>
                <a:spcPts val="3067"/>
              </a:lnSpc>
            </a:pPr>
            <a:r>
              <a:rPr lang="zh-TW" altLang="en-US" sz="2000">
                <a:latin typeface="微軟正黑體" panose="020B0604030504040204" pitchFamily="34" charset="-120"/>
                <a:ea typeface="微軟正黑體" panose="020B0604030504040204" pitchFamily="34" charset="-120"/>
              </a:rPr>
              <a:t>直覺的合併流程，快速將不同樣貌的人臉合併</a:t>
            </a:r>
          </a:p>
          <a:p>
            <a:pPr>
              <a:lnSpc>
                <a:spcPts val="3067"/>
              </a:lnSpc>
            </a:pPr>
            <a:endParaRPr lang="zh-TW" altLang="en-US" sz="2000">
              <a:latin typeface="微軟正黑體" panose="020B0604030504040204" pitchFamily="34" charset="-120"/>
              <a:ea typeface="微軟正黑體" panose="020B0604030504040204" pitchFamily="34" charset="-120"/>
            </a:endParaRPr>
          </a:p>
        </p:txBody>
      </p:sp>
      <p:sp>
        <p:nvSpPr>
          <p:cNvPr id="16" name="矩形 15">
            <a:extLst>
              <a:ext uri="{FF2B5EF4-FFF2-40B4-BE49-F238E27FC236}">
                <a16:creationId xmlns:a16="http://schemas.microsoft.com/office/drawing/2014/main" id="{753733A7-4646-4DCB-8668-75680A00254B}"/>
              </a:ext>
            </a:extLst>
          </p:cNvPr>
          <p:cNvSpPr/>
          <p:nvPr/>
        </p:nvSpPr>
        <p:spPr>
          <a:xfrm>
            <a:off x="167218" y="4550909"/>
            <a:ext cx="3241603" cy="846899"/>
          </a:xfrm>
          <a:prstGeom prst="rect">
            <a:avLst/>
          </a:prstGeom>
        </p:spPr>
        <p:txBody>
          <a:bodyPr wrap="square">
            <a:spAutoFit/>
          </a:bodyPr>
          <a:lstStyle/>
          <a:p>
            <a:pPr>
              <a:lnSpc>
                <a:spcPts val="3067"/>
              </a:lnSpc>
            </a:pPr>
            <a:r>
              <a:rPr lang="zh-TW" altLang="en-US" sz="2000">
                <a:latin typeface="微軟正黑體" panose="020B0604030504040204" pitchFamily="34" charset="-120"/>
                <a:ea typeface="微軟正黑體" panose="020B0604030504040204" pitchFamily="34" charset="-120"/>
              </a:rPr>
              <a:t>多樣的編輯模式，輕鬆過濾出完美的個人專屬寫真相簿</a:t>
            </a:r>
            <a:endParaRPr lang="en-US" altLang="zh-CN" sz="2000">
              <a:latin typeface="微軟正黑體" panose="020B0604030504040204" pitchFamily="34" charset="-120"/>
              <a:ea typeface="微軟正黑體" panose="020B0604030504040204" pitchFamily="34" charset="-120"/>
            </a:endParaRPr>
          </a:p>
        </p:txBody>
      </p:sp>
      <p:sp>
        <p:nvSpPr>
          <p:cNvPr id="18" name="矩形 17">
            <a:extLst>
              <a:ext uri="{FF2B5EF4-FFF2-40B4-BE49-F238E27FC236}">
                <a16:creationId xmlns:a16="http://schemas.microsoft.com/office/drawing/2014/main" id="{BBA0EBB7-99CB-45EF-ABAB-6FA26A6BD9BE}"/>
              </a:ext>
            </a:extLst>
          </p:cNvPr>
          <p:cNvSpPr/>
          <p:nvPr/>
        </p:nvSpPr>
        <p:spPr>
          <a:xfrm>
            <a:off x="-1435099" y="0"/>
            <a:ext cx="1422400" cy="69342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pic>
        <p:nvPicPr>
          <p:cNvPr id="17" name="圖片 16">
            <a:extLst>
              <a:ext uri="{FF2B5EF4-FFF2-40B4-BE49-F238E27FC236}">
                <a16:creationId xmlns:a16="http://schemas.microsoft.com/office/drawing/2014/main" id="{3D9653F6-AB74-4376-AD64-DB1FE4B3593F}"/>
              </a:ext>
            </a:extLst>
          </p:cNvPr>
          <p:cNvPicPr>
            <a:picLocks noChangeAspect="1"/>
          </p:cNvPicPr>
          <p:nvPr/>
        </p:nvPicPr>
        <p:blipFill rotWithShape="1">
          <a:blip r:embed="rId3"/>
          <a:srcRect l="5093"/>
          <a:stretch/>
        </p:blipFill>
        <p:spPr>
          <a:xfrm>
            <a:off x="0" y="1392263"/>
            <a:ext cx="6131120" cy="977994"/>
          </a:xfrm>
          <a:prstGeom prst="rect">
            <a:avLst/>
          </a:prstGeom>
        </p:spPr>
      </p:pic>
      <p:sp>
        <p:nvSpPr>
          <p:cNvPr id="2" name="標題 1">
            <a:extLst>
              <a:ext uri="{FF2B5EF4-FFF2-40B4-BE49-F238E27FC236}">
                <a16:creationId xmlns:a16="http://schemas.microsoft.com/office/drawing/2014/main" id="{1B184339-EFE7-4115-BF51-6F4C3CA337B0}"/>
              </a:ext>
            </a:extLst>
          </p:cNvPr>
          <p:cNvSpPr>
            <a:spLocks noGrp="1"/>
          </p:cNvSpPr>
          <p:nvPr>
            <p:ph type="title"/>
          </p:nvPr>
        </p:nvSpPr>
        <p:spPr/>
        <p:txBody>
          <a:bodyPr/>
          <a:lstStyle/>
          <a:p>
            <a:r>
              <a:rPr lang="en-US" altLang="zh-TW" err="1"/>
              <a:t>QuMagie</a:t>
            </a:r>
            <a:r>
              <a:rPr lang="en-US" altLang="zh-TW"/>
              <a:t> </a:t>
            </a:r>
            <a:r>
              <a:rPr lang="zh-TW" altLang="en-US"/>
              <a:t>人物相簿</a:t>
            </a:r>
          </a:p>
        </p:txBody>
      </p:sp>
      <p:pic>
        <p:nvPicPr>
          <p:cNvPr id="5" name="圖片 4">
            <a:extLst>
              <a:ext uri="{FF2B5EF4-FFF2-40B4-BE49-F238E27FC236}">
                <a16:creationId xmlns:a16="http://schemas.microsoft.com/office/drawing/2014/main" id="{12223986-EFAD-45B3-89A2-0F76083C9D9B}"/>
              </a:ext>
            </a:extLst>
          </p:cNvPr>
          <p:cNvPicPr>
            <a:picLocks noChangeAspect="1"/>
          </p:cNvPicPr>
          <p:nvPr/>
        </p:nvPicPr>
        <p:blipFill>
          <a:blip r:embed="rId4"/>
          <a:stretch>
            <a:fillRect/>
          </a:stretch>
        </p:blipFill>
        <p:spPr>
          <a:xfrm>
            <a:off x="6764526" y="2064449"/>
            <a:ext cx="5011986" cy="2757806"/>
          </a:xfrm>
          <a:prstGeom prst="rect">
            <a:avLst/>
          </a:prstGeom>
        </p:spPr>
      </p:pic>
    </p:spTree>
    <p:extLst>
      <p:ext uri="{BB962C8B-B14F-4D97-AF65-F5344CB8AC3E}">
        <p14:creationId xmlns:p14="http://schemas.microsoft.com/office/powerpoint/2010/main" val="17575245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descr="一張含有 樹 的圖片&#10;&#10;描述是以非常高的可信度產生">
            <a:extLst>
              <a:ext uri="{FF2B5EF4-FFF2-40B4-BE49-F238E27FC236}">
                <a16:creationId xmlns:a16="http://schemas.microsoft.com/office/drawing/2014/main" id="{8131EAA1-50BB-42A5-9AA9-41DC72FA7878}"/>
              </a:ext>
            </a:extLst>
          </p:cNvPr>
          <p:cNvPicPr>
            <a:picLocks noChangeAspect="1"/>
          </p:cNvPicPr>
          <p:nvPr/>
        </p:nvPicPr>
        <p:blipFill rotWithShape="1">
          <a:blip r:embed="rId2"/>
          <a:srcRect l="33819" r="-7657" b="7974"/>
          <a:stretch/>
        </p:blipFill>
        <p:spPr>
          <a:xfrm>
            <a:off x="0" y="0"/>
            <a:ext cx="9000565" cy="6311153"/>
          </a:xfrm>
          <a:prstGeom prst="rect">
            <a:avLst/>
          </a:prstGeom>
        </p:spPr>
      </p:pic>
      <p:pic>
        <p:nvPicPr>
          <p:cNvPr id="17" name="圖片 16">
            <a:extLst>
              <a:ext uri="{FF2B5EF4-FFF2-40B4-BE49-F238E27FC236}">
                <a16:creationId xmlns:a16="http://schemas.microsoft.com/office/drawing/2014/main" id="{CDAA0C22-8FE3-4238-8FAC-2B804B278833}"/>
              </a:ext>
            </a:extLst>
          </p:cNvPr>
          <p:cNvPicPr>
            <a:picLocks noChangeAspect="1"/>
          </p:cNvPicPr>
          <p:nvPr/>
        </p:nvPicPr>
        <p:blipFill rotWithShape="1">
          <a:blip r:embed="rId3"/>
          <a:srcRect l="5093"/>
          <a:stretch/>
        </p:blipFill>
        <p:spPr>
          <a:xfrm>
            <a:off x="0" y="4700361"/>
            <a:ext cx="6131120" cy="977994"/>
          </a:xfrm>
          <a:prstGeom prst="rect">
            <a:avLst/>
          </a:prstGeom>
        </p:spPr>
      </p:pic>
      <p:grpSp>
        <p:nvGrpSpPr>
          <p:cNvPr id="5" name="群組 4">
            <a:extLst>
              <a:ext uri="{FF2B5EF4-FFF2-40B4-BE49-F238E27FC236}">
                <a16:creationId xmlns:a16="http://schemas.microsoft.com/office/drawing/2014/main" id="{5CF11CE0-4C7B-4E72-BE06-8EE9A238EE02}"/>
              </a:ext>
            </a:extLst>
          </p:cNvPr>
          <p:cNvGrpSpPr/>
          <p:nvPr/>
        </p:nvGrpSpPr>
        <p:grpSpPr>
          <a:xfrm>
            <a:off x="6719261" y="0"/>
            <a:ext cx="5421733" cy="9097150"/>
            <a:chOff x="6713477" y="0"/>
            <a:chExt cx="5421733" cy="9264320"/>
          </a:xfrm>
        </p:grpSpPr>
        <p:sp>
          <p:nvSpPr>
            <p:cNvPr id="14" name="拱形 13">
              <a:extLst>
                <a:ext uri="{FF2B5EF4-FFF2-40B4-BE49-F238E27FC236}">
                  <a16:creationId xmlns:a16="http://schemas.microsoft.com/office/drawing/2014/main" id="{8E211891-C028-4862-807C-1658A0FFAAA9}"/>
                </a:ext>
              </a:extLst>
            </p:cNvPr>
            <p:cNvSpPr/>
            <p:nvPr/>
          </p:nvSpPr>
          <p:spPr>
            <a:xfrm rot="6088955">
              <a:off x="7097333" y="4226443"/>
              <a:ext cx="4654021" cy="5421733"/>
            </a:xfrm>
            <a:prstGeom prst="blockArc">
              <a:avLst>
                <a:gd name="adj1" fmla="val 11508924"/>
                <a:gd name="adj2" fmla="val 9203097"/>
                <a:gd name="adj3" fmla="val 7114"/>
              </a:avLst>
            </a:prstGeom>
            <a:gradFill>
              <a:gsLst>
                <a:gs pos="77000">
                  <a:srgbClr val="31D2E4"/>
                </a:gs>
                <a:gs pos="31000">
                  <a:srgbClr val="FF66FF"/>
                </a:gs>
                <a:gs pos="62000">
                  <a:srgbClr val="47CFFF"/>
                </a:gs>
                <a:gs pos="0">
                  <a:srgbClr val="FF33CC"/>
                </a:gs>
                <a:gs pos="100000">
                  <a:srgbClr val="07D9B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3" name="圖片 2" descr="一張含有 配件 的圖片&#10;&#10;描述是以高可信度產生">
              <a:extLst>
                <a:ext uri="{FF2B5EF4-FFF2-40B4-BE49-F238E27FC236}">
                  <a16:creationId xmlns:a16="http://schemas.microsoft.com/office/drawing/2014/main" id="{999BED9F-00FA-4263-A2EB-699554D4777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62937" t="8325" r="16900" b="8325"/>
            <a:stretch/>
          </p:blipFill>
          <p:spPr>
            <a:xfrm>
              <a:off x="8017303" y="0"/>
              <a:ext cx="3003501" cy="6984023"/>
            </a:xfrm>
            <a:prstGeom prst="rect">
              <a:avLst/>
            </a:prstGeom>
          </p:spPr>
        </p:pic>
      </p:grpSp>
      <p:sp>
        <p:nvSpPr>
          <p:cNvPr id="8" name="矩形 7">
            <a:extLst>
              <a:ext uri="{FF2B5EF4-FFF2-40B4-BE49-F238E27FC236}">
                <a16:creationId xmlns:a16="http://schemas.microsoft.com/office/drawing/2014/main" id="{1730FADB-7281-4E32-9A9B-2A4CF31FAF77}"/>
              </a:ext>
            </a:extLst>
          </p:cNvPr>
          <p:cNvSpPr/>
          <p:nvPr/>
        </p:nvSpPr>
        <p:spPr>
          <a:xfrm>
            <a:off x="853767" y="5196999"/>
            <a:ext cx="4676176" cy="830997"/>
          </a:xfrm>
          <a:prstGeom prst="rect">
            <a:avLst/>
          </a:prstGeom>
        </p:spPr>
        <p:txBody>
          <a:bodyPr wrap="square">
            <a:spAutoFit/>
          </a:bodyPr>
          <a:lstStyle/>
          <a:p>
            <a:r>
              <a:rPr lang="zh-TW" altLang="en-US" sz="2400">
                <a:solidFill>
                  <a:schemeClr val="accent3">
                    <a:lumMod val="60000"/>
                    <a:lumOff val="40000"/>
                  </a:schemeClr>
                </a:solidFill>
                <a:latin typeface="微軟正黑體" panose="020B0604030504040204" pitchFamily="34" charset="-120"/>
                <a:ea typeface="微軟正黑體" panose="020B0604030504040204" pitchFamily="34" charset="-120"/>
              </a:rPr>
              <a:t>你的專屬分類帽，自動分出各種不同主題的照片</a:t>
            </a:r>
          </a:p>
        </p:txBody>
      </p:sp>
      <p:grpSp>
        <p:nvGrpSpPr>
          <p:cNvPr id="6" name="群組 5">
            <a:extLst>
              <a:ext uri="{FF2B5EF4-FFF2-40B4-BE49-F238E27FC236}">
                <a16:creationId xmlns:a16="http://schemas.microsoft.com/office/drawing/2014/main" id="{07AB3770-054B-42DC-8355-8DA65990F427}"/>
              </a:ext>
            </a:extLst>
          </p:cNvPr>
          <p:cNvGrpSpPr/>
          <p:nvPr/>
        </p:nvGrpSpPr>
        <p:grpSpPr>
          <a:xfrm>
            <a:off x="924215" y="3615433"/>
            <a:ext cx="498639" cy="484949"/>
            <a:chOff x="924215" y="3615433"/>
            <a:chExt cx="498639" cy="484949"/>
          </a:xfrm>
        </p:grpSpPr>
        <p:sp>
          <p:nvSpPr>
            <p:cNvPr id="4" name="橢圓 3">
              <a:extLst>
                <a:ext uri="{FF2B5EF4-FFF2-40B4-BE49-F238E27FC236}">
                  <a16:creationId xmlns:a16="http://schemas.microsoft.com/office/drawing/2014/main" id="{1431F236-8D7E-4D45-AEC7-CEA0ADE30864}"/>
                </a:ext>
              </a:extLst>
            </p:cNvPr>
            <p:cNvSpPr/>
            <p:nvPr/>
          </p:nvSpPr>
          <p:spPr>
            <a:xfrm>
              <a:off x="937906" y="3615434"/>
              <a:ext cx="484948" cy="484948"/>
            </a:xfrm>
            <a:prstGeom prst="ellipse">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BB23A47B-2629-469E-BE30-6AD6AFB62E02}"/>
                </a:ext>
              </a:extLst>
            </p:cNvPr>
            <p:cNvSpPr/>
            <p:nvPr/>
          </p:nvSpPr>
          <p:spPr>
            <a:xfrm>
              <a:off x="924215" y="3615433"/>
              <a:ext cx="405822" cy="461717"/>
            </a:xfrm>
            <a:prstGeom prst="rect">
              <a:avLst/>
            </a:prstGeom>
          </p:spPr>
          <p:txBody>
            <a:bodyPr wrap="square">
              <a:spAutoFit/>
            </a:bodyPr>
            <a:lstStyle/>
            <a:p>
              <a:r>
                <a:rPr lang="zh-CN" altLang="en-US" sz="2400">
                  <a:solidFill>
                    <a:schemeClr val="bg1">
                      <a:lumMod val="75000"/>
                    </a:schemeClr>
                  </a:solidFill>
                  <a:latin typeface="微軟正黑體" panose="020B0604030504040204" pitchFamily="34" charset="-120"/>
                  <a:ea typeface="微軟正黑體" panose="020B0604030504040204" pitchFamily="34" charset="-120"/>
                </a:rPr>
                <a:t>用</a:t>
              </a:r>
              <a:endParaRPr lang="zh-TW" altLang="en-US" sz="2400">
                <a:solidFill>
                  <a:schemeClr val="bg1">
                    <a:lumMod val="75000"/>
                  </a:schemeClr>
                </a:solidFill>
                <a:latin typeface="微軟正黑體" panose="020B0604030504040204" pitchFamily="34" charset="-120"/>
                <a:ea typeface="微軟正黑體" panose="020B0604030504040204" pitchFamily="34" charset="-120"/>
              </a:endParaRPr>
            </a:p>
          </p:txBody>
        </p:sp>
      </p:grpSp>
      <p:sp>
        <p:nvSpPr>
          <p:cNvPr id="10" name="矩形 9">
            <a:extLst>
              <a:ext uri="{FF2B5EF4-FFF2-40B4-BE49-F238E27FC236}">
                <a16:creationId xmlns:a16="http://schemas.microsoft.com/office/drawing/2014/main" id="{7B386708-77FF-412B-8C1A-17B8C5BC6025}"/>
              </a:ext>
            </a:extLst>
          </p:cNvPr>
          <p:cNvSpPr/>
          <p:nvPr/>
        </p:nvSpPr>
        <p:spPr>
          <a:xfrm>
            <a:off x="1606792" y="3857908"/>
            <a:ext cx="4976042" cy="913007"/>
          </a:xfrm>
          <a:prstGeom prst="rect">
            <a:avLst/>
          </a:prstGeom>
        </p:spPr>
        <p:txBody>
          <a:bodyPr wrap="none">
            <a:spAutoFit/>
          </a:bodyPr>
          <a:lstStyle/>
          <a:p>
            <a:r>
              <a:rPr lang="zh-TW" altLang="en-US" sz="5333">
                <a:latin typeface="微軟正黑體" panose="020B0604030504040204" pitchFamily="34" charset="-120"/>
                <a:ea typeface="微軟正黑體" panose="020B0604030504040204" pitchFamily="34" charset="-120"/>
              </a:rPr>
              <a:t>製作</a:t>
            </a:r>
            <a:r>
              <a:rPr lang="zh-CN" altLang="en-US" sz="5333">
                <a:latin typeface="微軟正黑體" panose="020B0604030504040204" pitchFamily="34" charset="-120"/>
                <a:ea typeface="微軟正黑體" panose="020B0604030504040204" pitchFamily="34" charset="-120"/>
              </a:rPr>
              <a:t>個人照片集</a:t>
            </a:r>
            <a:endParaRPr lang="zh-TW" altLang="en-US" sz="5333">
              <a:latin typeface="微軟正黑體" panose="020B0604030504040204" pitchFamily="34" charset="-120"/>
              <a:ea typeface="微軟正黑體" panose="020B0604030504040204" pitchFamily="34" charset="-120"/>
            </a:endParaRPr>
          </a:p>
        </p:txBody>
      </p:sp>
      <p:pic>
        <p:nvPicPr>
          <p:cNvPr id="16" name="圖片 15">
            <a:extLst>
              <a:ext uri="{FF2B5EF4-FFF2-40B4-BE49-F238E27FC236}">
                <a16:creationId xmlns:a16="http://schemas.microsoft.com/office/drawing/2014/main" id="{BA1ED833-C4DE-4581-8559-8D187A57F05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93806" y="3214507"/>
            <a:ext cx="4229904" cy="1002802"/>
          </a:xfrm>
          <a:prstGeom prst="rect">
            <a:avLst/>
          </a:prstGeom>
        </p:spPr>
      </p:pic>
      <p:pic>
        <p:nvPicPr>
          <p:cNvPr id="11" name="圖片 10">
            <a:extLst>
              <a:ext uri="{FF2B5EF4-FFF2-40B4-BE49-F238E27FC236}">
                <a16:creationId xmlns:a16="http://schemas.microsoft.com/office/drawing/2014/main" id="{B90B6F87-F0AE-4EFA-9E8B-A36FE2FC66A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62566" t="17323" r="15647" b="14640"/>
          <a:stretch/>
        </p:blipFill>
        <p:spPr>
          <a:xfrm>
            <a:off x="7997896" y="753276"/>
            <a:ext cx="3028691" cy="5557878"/>
          </a:xfrm>
          <a:prstGeom prst="rect">
            <a:avLst/>
          </a:prstGeom>
        </p:spPr>
      </p:pic>
      <p:sp>
        <p:nvSpPr>
          <p:cNvPr id="24" name="矩形 23">
            <a:extLst>
              <a:ext uri="{FF2B5EF4-FFF2-40B4-BE49-F238E27FC236}">
                <a16:creationId xmlns:a16="http://schemas.microsoft.com/office/drawing/2014/main" id="{25430654-F16C-4F9C-8BFB-A25C6C287FD6}"/>
              </a:ext>
            </a:extLst>
          </p:cNvPr>
          <p:cNvSpPr/>
          <p:nvPr/>
        </p:nvSpPr>
        <p:spPr>
          <a:xfrm>
            <a:off x="856188" y="4179981"/>
            <a:ext cx="5449855" cy="830997"/>
          </a:xfrm>
          <a:prstGeom prst="rect">
            <a:avLst/>
          </a:prstGeom>
        </p:spPr>
        <p:txBody>
          <a:bodyPr wrap="square">
            <a:spAutoFit/>
          </a:bodyPr>
          <a:lstStyle/>
          <a:p>
            <a:r>
              <a:rPr lang="zh-TW" altLang="en-US" sz="4800">
                <a:solidFill>
                  <a:schemeClr val="accent3">
                    <a:lumMod val="60000"/>
                    <a:lumOff val="40000"/>
                  </a:schemeClr>
                </a:solidFill>
                <a:latin typeface="微軟正黑體" panose="020B0604030504040204" pitchFamily="34" charset="-120"/>
                <a:ea typeface="微軟正黑體" panose="020B0604030504040204" pitchFamily="34" charset="-120"/>
              </a:rPr>
              <a:t>製作主題照片集</a:t>
            </a:r>
          </a:p>
        </p:txBody>
      </p:sp>
    </p:spTree>
    <p:extLst>
      <p:ext uri="{BB962C8B-B14F-4D97-AF65-F5344CB8AC3E}">
        <p14:creationId xmlns:p14="http://schemas.microsoft.com/office/powerpoint/2010/main" val="34316049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a:extLst>
              <a:ext uri="{FF2B5EF4-FFF2-40B4-BE49-F238E27FC236}">
                <a16:creationId xmlns:a16="http://schemas.microsoft.com/office/drawing/2014/main" id="{CF2E4F03-C9C3-488F-BF25-5146D3710BD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7354" b="13924"/>
          <a:stretch/>
        </p:blipFill>
        <p:spPr>
          <a:xfrm>
            <a:off x="0" y="1779911"/>
            <a:ext cx="12192000" cy="4712963"/>
          </a:xfrm>
          <a:prstGeom prst="rect">
            <a:avLst/>
          </a:prstGeom>
        </p:spPr>
      </p:pic>
      <p:sp>
        <p:nvSpPr>
          <p:cNvPr id="27" name="矩形: 圓角 26">
            <a:extLst>
              <a:ext uri="{FF2B5EF4-FFF2-40B4-BE49-F238E27FC236}">
                <a16:creationId xmlns:a16="http://schemas.microsoft.com/office/drawing/2014/main" id="{E116A698-9B56-402C-A5C6-DCC3EE5320D0}"/>
              </a:ext>
            </a:extLst>
          </p:cNvPr>
          <p:cNvSpPr/>
          <p:nvPr/>
        </p:nvSpPr>
        <p:spPr>
          <a:xfrm>
            <a:off x="8343900" y="1980562"/>
            <a:ext cx="2871787" cy="666513"/>
          </a:xfrm>
          <a:prstGeom prst="roundRect">
            <a:avLst>
              <a:gd name="adj" fmla="val 50000"/>
            </a:avLst>
          </a:prstGeom>
          <a:solidFill>
            <a:schemeClr val="tx1">
              <a:lumMod val="85000"/>
              <a:lumOff val="1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微軟正黑體" panose="020B0604030504040204" pitchFamily="34" charset="-120"/>
              <a:ea typeface="微軟正黑體" panose="020B0604030504040204" pitchFamily="34" charset="-120"/>
            </a:endParaRPr>
          </a:p>
        </p:txBody>
      </p:sp>
      <p:sp>
        <p:nvSpPr>
          <p:cNvPr id="2" name="Title 1">
            <a:extLst>
              <a:ext uri="{FF2B5EF4-FFF2-40B4-BE49-F238E27FC236}">
                <a16:creationId xmlns:a16="http://schemas.microsoft.com/office/drawing/2014/main" id="{22F01898-78CA-694F-9053-AFE69CB735AA}"/>
              </a:ext>
            </a:extLst>
          </p:cNvPr>
          <p:cNvSpPr>
            <a:spLocks noGrp="1"/>
          </p:cNvSpPr>
          <p:nvPr>
            <p:ph type="title"/>
          </p:nvPr>
        </p:nvSpPr>
        <p:spPr/>
        <p:txBody>
          <a:bodyPr>
            <a:normAutofit/>
          </a:bodyPr>
          <a:lstStyle/>
          <a:p>
            <a:r>
              <a:rPr lang="zh-CN" altLang="en-US" sz="4800">
                <a:latin typeface="微軟正黑體" panose="020B0604030504040204" pitchFamily="34" charset="-120"/>
                <a:ea typeface="微軟正黑體" panose="020B0604030504040204" pitchFamily="34" charset="-120"/>
              </a:rPr>
              <a:t>如何做出個人照片集？</a:t>
            </a:r>
            <a:endParaRPr lang="en-US" sz="4800">
              <a:latin typeface="微軟正黑體" panose="020B0604030504040204" pitchFamily="34" charset="-120"/>
              <a:ea typeface="微軟正黑體" panose="020B0604030504040204" pitchFamily="34" charset="-120"/>
            </a:endParaRPr>
          </a:p>
        </p:txBody>
      </p:sp>
      <p:sp>
        <p:nvSpPr>
          <p:cNvPr id="10" name="Text Placeholder 6">
            <a:extLst>
              <a:ext uri="{FF2B5EF4-FFF2-40B4-BE49-F238E27FC236}">
                <a16:creationId xmlns:a16="http://schemas.microsoft.com/office/drawing/2014/main" id="{F3BCC80A-6AC1-4EC0-9D18-E5BAE8A62FFD}"/>
              </a:ext>
            </a:extLst>
          </p:cNvPr>
          <p:cNvSpPr txBox="1">
            <a:spLocks/>
          </p:cNvSpPr>
          <p:nvPr/>
        </p:nvSpPr>
        <p:spPr>
          <a:xfrm>
            <a:off x="1965919" y="4449023"/>
            <a:ext cx="2441891" cy="823912"/>
          </a:xfrm>
          <a:prstGeom prst="rect">
            <a:avLst/>
          </a:prstGeom>
        </p:spPr>
        <p:txBody>
          <a:bodyPr vert="horz" lIns="121920" tIns="60960" rIns="121920" bIns="60960" rtlCol="0" anchor="b">
            <a:normAutofit/>
          </a:bodyPr>
          <a:lstStyle>
            <a:lvl1pPr marL="0" indent="0" algn="l" defTabSz="685800" rtl="0" eaLnBrk="1" latinLnBrk="0" hangingPunct="1">
              <a:lnSpc>
                <a:spcPct val="90000"/>
              </a:lnSpc>
              <a:spcBef>
                <a:spcPts val="750"/>
              </a:spcBef>
              <a:buFont typeface="Arial" panose="020B0604020202020204" pitchFamily="34" charset="0"/>
              <a:buNone/>
              <a:defRPr sz="1800" b="1"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r>
              <a:rPr lang="zh-CN" altLang="en-US" sz="2667">
                <a:latin typeface="微軟正黑體" panose="020B0604030504040204" pitchFamily="34" charset="-120"/>
                <a:ea typeface="微軟正黑體" panose="020B0604030504040204" pitchFamily="34" charset="-120"/>
              </a:rPr>
              <a:t>沒有</a:t>
            </a:r>
            <a:r>
              <a:rPr lang="zh-TW" altLang="en-US" sz="2667">
                <a:latin typeface="微軟正黑體" panose="020B0604030504040204" pitchFamily="34" charset="-120"/>
                <a:ea typeface="微軟正黑體" panose="020B0604030504040204" pitchFamily="34" charset="-120"/>
              </a:rPr>
              <a:t> </a:t>
            </a:r>
            <a:r>
              <a:rPr lang="en-US" altLang="zh-TW" sz="2667" err="1">
                <a:latin typeface="Arial" panose="020B0604020202020204" pitchFamily="34" charset="0"/>
                <a:ea typeface="微軟正黑體" panose="020B0604030504040204" pitchFamily="34" charset="-120"/>
                <a:cs typeface="Arial" panose="020B0604020202020204" pitchFamily="34" charset="0"/>
              </a:rPr>
              <a:t>QuMagie</a:t>
            </a:r>
            <a:endParaRPr lang="en-US" sz="2667" err="1">
              <a:latin typeface="Arial" panose="020B0604020202020204" pitchFamily="34" charset="0"/>
              <a:ea typeface="微軟正黑體" panose="020B0604030504040204" pitchFamily="34" charset="-120"/>
              <a:cs typeface="Arial" panose="020B0604020202020204" pitchFamily="34" charset="0"/>
            </a:endParaRPr>
          </a:p>
        </p:txBody>
      </p:sp>
      <p:sp>
        <p:nvSpPr>
          <p:cNvPr id="12" name="Text Placeholder 8">
            <a:extLst>
              <a:ext uri="{FF2B5EF4-FFF2-40B4-BE49-F238E27FC236}">
                <a16:creationId xmlns:a16="http://schemas.microsoft.com/office/drawing/2014/main" id="{4255133B-74D3-4A62-906C-0AB8DD2E7D0C}"/>
              </a:ext>
            </a:extLst>
          </p:cNvPr>
          <p:cNvSpPr txBox="1">
            <a:spLocks/>
          </p:cNvSpPr>
          <p:nvPr/>
        </p:nvSpPr>
        <p:spPr>
          <a:xfrm>
            <a:off x="7408021" y="4370712"/>
            <a:ext cx="2441892" cy="823912"/>
          </a:xfrm>
          <a:prstGeom prst="rect">
            <a:avLst/>
          </a:prstGeom>
        </p:spPr>
        <p:txBody>
          <a:bodyPr vert="horz" lIns="121920" tIns="60960" rIns="121920" bIns="60960" rtlCol="0" anchor="b">
            <a:normAutofit/>
          </a:bodyPr>
          <a:lstStyle>
            <a:lvl1pPr marL="0" indent="0" algn="l" defTabSz="685800" rtl="0" eaLnBrk="1" latinLnBrk="0" hangingPunct="1">
              <a:lnSpc>
                <a:spcPct val="90000"/>
              </a:lnSpc>
              <a:spcBef>
                <a:spcPts val="750"/>
              </a:spcBef>
              <a:buFont typeface="Arial" panose="020B0604020202020204" pitchFamily="34" charset="0"/>
              <a:buNone/>
              <a:defRPr sz="1800" b="1"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zh-CN" altLang="en-US" sz="2400">
                <a:solidFill>
                  <a:schemeClr val="bg1"/>
                </a:solidFill>
                <a:latin typeface="微軟正黑體" panose="020B0604030504040204" pitchFamily="34" charset="-120"/>
                <a:ea typeface="微軟正黑體" panose="020B0604030504040204" pitchFamily="34" charset="-120"/>
              </a:rPr>
              <a:t>有了</a:t>
            </a:r>
            <a:r>
              <a:rPr lang="zh-TW" altLang="en-US" sz="2400">
                <a:solidFill>
                  <a:schemeClr val="bg1"/>
                </a:solidFill>
                <a:latin typeface="微軟正黑體" panose="020B0604030504040204" pitchFamily="34" charset="-120"/>
                <a:ea typeface="微軟正黑體" panose="020B0604030504040204" pitchFamily="34" charset="-120"/>
              </a:rPr>
              <a:t> </a:t>
            </a:r>
            <a:r>
              <a:rPr lang="en-US" altLang="zh-TW" sz="2400" err="1">
                <a:solidFill>
                  <a:schemeClr val="bg1"/>
                </a:solidFill>
                <a:latin typeface="Arial" panose="020B0604020202020204" pitchFamily="34" charset="0"/>
                <a:ea typeface="微軟正黑體" panose="020B0604030504040204" pitchFamily="34" charset="-120"/>
                <a:cs typeface="Arial" panose="020B0604020202020204" pitchFamily="34" charset="0"/>
              </a:rPr>
              <a:t>QuMagie</a:t>
            </a:r>
            <a:endParaRPr lang="en-US" sz="2400" err="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14" name="直線接點 13">
            <a:extLst>
              <a:ext uri="{FF2B5EF4-FFF2-40B4-BE49-F238E27FC236}">
                <a16:creationId xmlns:a16="http://schemas.microsoft.com/office/drawing/2014/main" id="{B4CD335A-A25A-4D29-9A4F-009E74E3FA20}"/>
              </a:ext>
            </a:extLst>
          </p:cNvPr>
          <p:cNvCxnSpPr/>
          <p:nvPr/>
        </p:nvCxnSpPr>
        <p:spPr>
          <a:xfrm>
            <a:off x="1942323" y="5246612"/>
            <a:ext cx="25690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圖片 14" descr="一張含有 向量圖形 的圖片&#10;&#10;描述是以高可信度產生">
            <a:extLst>
              <a:ext uri="{FF2B5EF4-FFF2-40B4-BE49-F238E27FC236}">
                <a16:creationId xmlns:a16="http://schemas.microsoft.com/office/drawing/2014/main" id="{E4DA4ECD-0DDB-4755-B496-DF27EB5E6FD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211201" y="4922999"/>
            <a:ext cx="1229569" cy="1229569"/>
          </a:xfrm>
          <a:prstGeom prst="rect">
            <a:avLst/>
          </a:prstGeom>
          <a:effectLst>
            <a:outerShdw blurRad="50800" dist="38100" dir="2700000" algn="tl" rotWithShape="0">
              <a:prstClr val="black">
                <a:alpha val="40000"/>
              </a:prstClr>
            </a:outerShdw>
          </a:effectLst>
        </p:spPr>
      </p:pic>
      <p:cxnSp>
        <p:nvCxnSpPr>
          <p:cNvPr id="16" name="直線接點 15">
            <a:extLst>
              <a:ext uri="{FF2B5EF4-FFF2-40B4-BE49-F238E27FC236}">
                <a16:creationId xmlns:a16="http://schemas.microsoft.com/office/drawing/2014/main" id="{8AA10B55-6329-4845-90AD-C94E7E6833A8}"/>
              </a:ext>
            </a:extLst>
          </p:cNvPr>
          <p:cNvCxnSpPr/>
          <p:nvPr/>
        </p:nvCxnSpPr>
        <p:spPr>
          <a:xfrm>
            <a:off x="7461336" y="5246612"/>
            <a:ext cx="25690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Content Placeholder 7">
            <a:extLst>
              <a:ext uri="{FF2B5EF4-FFF2-40B4-BE49-F238E27FC236}">
                <a16:creationId xmlns:a16="http://schemas.microsoft.com/office/drawing/2014/main" id="{9F48A8F5-A06B-4C8C-AD72-8A26847A4CD9}"/>
              </a:ext>
            </a:extLst>
          </p:cNvPr>
          <p:cNvSpPr txBox="1">
            <a:spLocks/>
          </p:cNvSpPr>
          <p:nvPr/>
        </p:nvSpPr>
        <p:spPr>
          <a:xfrm>
            <a:off x="1567544" y="5403286"/>
            <a:ext cx="3976914" cy="114764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ts val="3333"/>
              </a:lnSpc>
            </a:pPr>
            <a:r>
              <a:rPr lang="zh-TW" altLang="en-US" sz="2400">
                <a:latin typeface="微軟正黑體" panose="020B0604030504040204" pitchFamily="34" charset="-120"/>
                <a:ea typeface="微軟正黑體" panose="020B0604030504040204" pitchFamily="34" charset="-120"/>
              </a:rPr>
              <a:t>每次拍完每次整理</a:t>
            </a:r>
          </a:p>
          <a:p>
            <a:pPr>
              <a:lnSpc>
                <a:spcPts val="2667"/>
              </a:lnSpc>
            </a:pPr>
            <a:r>
              <a:rPr lang="zh-TW" altLang="en-US" sz="2400">
                <a:latin typeface="微軟正黑體" panose="020B0604030504040204" pitchFamily="34" charset="-120"/>
                <a:ea typeface="微軟正黑體" panose="020B0604030504040204" pitchFamily="34" charset="-120"/>
              </a:rPr>
              <a:t>從眾多相簿裡一本一本翻</a:t>
            </a:r>
          </a:p>
        </p:txBody>
      </p:sp>
      <p:sp>
        <p:nvSpPr>
          <p:cNvPr id="20" name="Content Placeholder 9">
            <a:extLst>
              <a:ext uri="{FF2B5EF4-FFF2-40B4-BE49-F238E27FC236}">
                <a16:creationId xmlns:a16="http://schemas.microsoft.com/office/drawing/2014/main" id="{E8A2CB82-188C-42BF-9C9A-C8540117C99C}"/>
              </a:ext>
            </a:extLst>
          </p:cNvPr>
          <p:cNvSpPr txBox="1">
            <a:spLocks/>
          </p:cNvSpPr>
          <p:nvPr/>
        </p:nvSpPr>
        <p:spPr>
          <a:xfrm>
            <a:off x="7461337" y="5354396"/>
            <a:ext cx="2569048" cy="1227701"/>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ts val="3333"/>
              </a:lnSpc>
              <a:buNone/>
            </a:pPr>
            <a:r>
              <a:rPr lang="en-US" altLang="zh-TW" sz="2400">
                <a:solidFill>
                  <a:schemeClr val="bg1"/>
                </a:solidFill>
                <a:latin typeface="Arial"/>
                <a:ea typeface="微軟正黑體" panose="020B0604030504040204" pitchFamily="34" charset="-120"/>
                <a:cs typeface="Arial"/>
              </a:rPr>
              <a:t>AI </a:t>
            </a:r>
            <a:r>
              <a:rPr lang="zh-TW" altLang="en-US" sz="2400">
                <a:solidFill>
                  <a:schemeClr val="bg1"/>
                </a:solidFill>
                <a:latin typeface="Arial"/>
                <a:ea typeface="微軟正黑體" panose="020B0604030504040204" pitchFamily="34" charset="-120"/>
                <a:cs typeface="Arial"/>
              </a:rPr>
              <a:t>智慧分類引擎幫你一網打盡。</a:t>
            </a:r>
            <a:endParaRPr lang="zh-TW" altLang="en-US" sz="2800">
              <a:solidFill>
                <a:schemeClr val="bg1"/>
              </a:solidFill>
              <a:latin typeface="Arial"/>
              <a:cs typeface="Arial"/>
            </a:endParaRPr>
          </a:p>
        </p:txBody>
      </p:sp>
      <p:sp>
        <p:nvSpPr>
          <p:cNvPr id="21" name="矩形 20">
            <a:extLst>
              <a:ext uri="{FF2B5EF4-FFF2-40B4-BE49-F238E27FC236}">
                <a16:creationId xmlns:a16="http://schemas.microsoft.com/office/drawing/2014/main" id="{E0928C41-849D-4A62-A0DB-BCF8F11010D4}"/>
              </a:ext>
            </a:extLst>
          </p:cNvPr>
          <p:cNvSpPr/>
          <p:nvPr/>
        </p:nvSpPr>
        <p:spPr>
          <a:xfrm>
            <a:off x="8629065" y="2045958"/>
            <a:ext cx="2441695" cy="588238"/>
          </a:xfrm>
          <a:prstGeom prst="rect">
            <a:avLst/>
          </a:prstGeom>
        </p:spPr>
        <p:txBody>
          <a:bodyPr wrap="none">
            <a:spAutoFit/>
          </a:bodyPr>
          <a:lstStyle/>
          <a:p>
            <a:pPr algn="ctr">
              <a:lnSpc>
                <a:spcPts val="2000"/>
              </a:lnSpc>
            </a:pPr>
            <a:r>
              <a:rPr lang="zh-TW" altLang="en-US" sz="1600">
                <a:solidFill>
                  <a:schemeClr val="bg1"/>
                </a:solidFill>
                <a:latin typeface="微軟正黑體" panose="020B0604030504040204" pitchFamily="34" charset="-120"/>
                <a:ea typeface="微軟正黑體" panose="020B0604030504040204" pitchFamily="34" charset="-120"/>
              </a:rPr>
              <a:t>吃遍各國美食，要怎麼</a:t>
            </a:r>
            <a:endParaRPr lang="en-US" altLang="zh-TW" sz="1600">
              <a:solidFill>
                <a:schemeClr val="bg1"/>
              </a:solidFill>
              <a:latin typeface="微軟正黑體" panose="020B0604030504040204" pitchFamily="34" charset="-120"/>
              <a:ea typeface="微軟正黑體" panose="020B0604030504040204" pitchFamily="34" charset="-120"/>
            </a:endParaRPr>
          </a:p>
          <a:p>
            <a:pPr algn="ctr">
              <a:lnSpc>
                <a:spcPts val="2000"/>
              </a:lnSpc>
            </a:pPr>
            <a:r>
              <a:rPr lang="zh-TW" altLang="en-US" sz="1600">
                <a:solidFill>
                  <a:schemeClr val="bg1"/>
                </a:solidFill>
                <a:latin typeface="微軟正黑體" panose="020B0604030504040204" pitchFamily="34" charset="-120"/>
                <a:ea typeface="微軟正黑體" panose="020B0604030504040204" pitchFamily="34" charset="-120"/>
              </a:rPr>
              <a:t>喚醒每一次味蕾的感動？</a:t>
            </a:r>
          </a:p>
        </p:txBody>
      </p:sp>
      <p:sp>
        <p:nvSpPr>
          <p:cNvPr id="32" name="矩形: 圓角 31">
            <a:extLst>
              <a:ext uri="{FF2B5EF4-FFF2-40B4-BE49-F238E27FC236}">
                <a16:creationId xmlns:a16="http://schemas.microsoft.com/office/drawing/2014/main" id="{72A03912-ADD3-4771-97CB-C57A96360D0C}"/>
              </a:ext>
            </a:extLst>
          </p:cNvPr>
          <p:cNvSpPr/>
          <p:nvPr/>
        </p:nvSpPr>
        <p:spPr>
          <a:xfrm>
            <a:off x="1769857" y="2019059"/>
            <a:ext cx="2441695" cy="666513"/>
          </a:xfrm>
          <a:prstGeom prst="roundRect">
            <a:avLst>
              <a:gd name="adj" fmla="val 50000"/>
            </a:avLst>
          </a:prstGeom>
          <a:solidFill>
            <a:schemeClr val="tx1">
              <a:lumMod val="85000"/>
              <a:lumOff val="1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微軟正黑體" panose="020B0604030504040204" pitchFamily="34" charset="-120"/>
              <a:ea typeface="微軟正黑體" panose="020B0604030504040204" pitchFamily="34" charset="-120"/>
            </a:endParaRPr>
          </a:p>
        </p:txBody>
      </p:sp>
      <p:sp>
        <p:nvSpPr>
          <p:cNvPr id="22" name="矩形 21">
            <a:extLst>
              <a:ext uri="{FF2B5EF4-FFF2-40B4-BE49-F238E27FC236}">
                <a16:creationId xmlns:a16="http://schemas.microsoft.com/office/drawing/2014/main" id="{7A23D4E1-6DF0-4194-B532-30370CC7D177}"/>
              </a:ext>
            </a:extLst>
          </p:cNvPr>
          <p:cNvSpPr/>
          <p:nvPr/>
        </p:nvSpPr>
        <p:spPr>
          <a:xfrm>
            <a:off x="1745485" y="2058196"/>
            <a:ext cx="2569048" cy="576000"/>
          </a:xfrm>
          <a:prstGeom prst="rect">
            <a:avLst/>
          </a:prstGeom>
        </p:spPr>
        <p:txBody>
          <a:bodyPr wrap="square">
            <a:spAutoFit/>
          </a:bodyPr>
          <a:lstStyle/>
          <a:p>
            <a:pPr algn="ctr">
              <a:lnSpc>
                <a:spcPts val="2000"/>
              </a:lnSpc>
            </a:pPr>
            <a:r>
              <a:rPr lang="zh-TW" altLang="en-US" sz="1600">
                <a:solidFill>
                  <a:schemeClr val="bg1"/>
                </a:solidFill>
                <a:latin typeface="微軟正黑體" panose="020B0604030504040204" pitchFamily="34" charset="-120"/>
                <a:ea typeface="微軟正黑體" panose="020B0604030504040204" pitchFamily="34" charset="-120"/>
              </a:rPr>
              <a:t>走遍大江南北，要怎</a:t>
            </a:r>
            <a:endParaRPr lang="en-US" altLang="zh-TW" sz="1600">
              <a:solidFill>
                <a:schemeClr val="bg1"/>
              </a:solidFill>
              <a:latin typeface="微軟正黑體" panose="020B0604030504040204" pitchFamily="34" charset="-120"/>
              <a:ea typeface="微軟正黑體" panose="020B0604030504040204" pitchFamily="34" charset="-120"/>
            </a:endParaRPr>
          </a:p>
          <a:p>
            <a:pPr algn="ctr">
              <a:lnSpc>
                <a:spcPts val="2000"/>
              </a:lnSpc>
            </a:pPr>
            <a:r>
              <a:rPr lang="zh-TW" altLang="en-US" sz="1600">
                <a:solidFill>
                  <a:schemeClr val="bg1"/>
                </a:solidFill>
                <a:latin typeface="微軟正黑體" panose="020B0604030504040204" pitchFamily="34" charset="-120"/>
                <a:ea typeface="微軟正黑體" panose="020B0604030504040204" pitchFamily="34" charset="-120"/>
              </a:rPr>
              <a:t>麼回顧每一次日落？</a:t>
            </a:r>
            <a:endParaRPr lang="en-US" altLang="zh-CN" sz="1600">
              <a:solidFill>
                <a:schemeClr val="bg1"/>
              </a:solidFill>
              <a:latin typeface="微軟正黑體" panose="020B0604030504040204" pitchFamily="34" charset="-120"/>
              <a:ea typeface="微軟正黑體" panose="020B0604030504040204" pitchFamily="34" charset="-120"/>
            </a:endParaRPr>
          </a:p>
        </p:txBody>
      </p:sp>
      <p:pic>
        <p:nvPicPr>
          <p:cNvPr id="25" name="圖片 24">
            <a:extLst>
              <a:ext uri="{FF2B5EF4-FFF2-40B4-BE49-F238E27FC236}">
                <a16:creationId xmlns:a16="http://schemas.microsoft.com/office/drawing/2014/main" id="{65ED3DB4-2977-4D83-8F1F-FCCDD9BC40C8}"/>
              </a:ext>
            </a:extLst>
          </p:cNvPr>
          <p:cNvPicPr>
            <a:picLocks noChangeAspect="1"/>
          </p:cNvPicPr>
          <p:nvPr/>
        </p:nvPicPr>
        <p:blipFill rotWithShape="1">
          <a:blip r:embed="rId4"/>
          <a:srcRect l="5093"/>
          <a:stretch/>
        </p:blipFill>
        <p:spPr>
          <a:xfrm>
            <a:off x="0" y="1392263"/>
            <a:ext cx="6131120" cy="977994"/>
          </a:xfrm>
          <a:prstGeom prst="rect">
            <a:avLst/>
          </a:prstGeom>
        </p:spPr>
      </p:pic>
    </p:spTree>
    <p:extLst>
      <p:ext uri="{BB962C8B-B14F-4D97-AF65-F5344CB8AC3E}">
        <p14:creationId xmlns:p14="http://schemas.microsoft.com/office/powerpoint/2010/main" val="15582711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A965CA06-27FC-42D1-A722-91046F18B02D}"/>
              </a:ext>
            </a:extLst>
          </p:cNvPr>
          <p:cNvSpPr/>
          <p:nvPr/>
        </p:nvSpPr>
        <p:spPr>
          <a:xfrm>
            <a:off x="0" y="3093994"/>
            <a:ext cx="6629685" cy="2654188"/>
          </a:xfrm>
          <a:prstGeom prst="rect">
            <a:avLst/>
          </a:prstGeom>
        </p:spPr>
        <p:txBody>
          <a:bodyPr wrap="square">
            <a:spAutoFit/>
          </a:bodyPr>
          <a:lstStyle/>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節慶：聖誕節、新年、萬聖節等</a:t>
            </a:r>
          </a:p>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活動：派對、演奏會、畢業典禮、婚禮等</a:t>
            </a:r>
          </a:p>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場景：湖邊、碼頭、森林、草原等</a:t>
            </a:r>
          </a:p>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動物：鼠、牛、虎、兔、蛇、馬、羊、猴、雞、狗、豬</a:t>
            </a:r>
          </a:p>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食物：冰淇淋、麵包、各種水果等</a:t>
            </a:r>
          </a:p>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植物：仙人掌、玫瑰、松樹等</a:t>
            </a:r>
          </a:p>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交通工具：汽車、飛機、船等</a:t>
            </a:r>
          </a:p>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物品：車牌、雕像、迷你裙、空拍照片、螢幕擷圖</a:t>
            </a:r>
          </a:p>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運動：潛水、籃球、棒球等</a:t>
            </a:r>
          </a:p>
          <a:p>
            <a:pPr lvl="1">
              <a:lnSpc>
                <a:spcPct val="120000"/>
              </a:lnSpc>
            </a:pPr>
            <a:r>
              <a:rPr lang="zh-TW" altLang="en-US" sz="1400">
                <a:solidFill>
                  <a:schemeClr val="bg1">
                    <a:lumMod val="85000"/>
                  </a:schemeClr>
                </a:solidFill>
                <a:latin typeface="微軟正黑體" panose="020B0604030504040204" pitchFamily="34" charset="-120"/>
                <a:ea typeface="微軟正黑體" panose="020B0604030504040204" pitchFamily="34" charset="-120"/>
              </a:rPr>
              <a:t>樂器：大提琴、薩克斯風等</a:t>
            </a:r>
          </a:p>
        </p:txBody>
      </p:sp>
      <p:sp>
        <p:nvSpPr>
          <p:cNvPr id="9" name="矩形: 圓角 8">
            <a:extLst>
              <a:ext uri="{FF2B5EF4-FFF2-40B4-BE49-F238E27FC236}">
                <a16:creationId xmlns:a16="http://schemas.microsoft.com/office/drawing/2014/main" id="{9F38C9F4-A343-4D1B-A902-2F82CFB665AC}"/>
              </a:ext>
            </a:extLst>
          </p:cNvPr>
          <p:cNvSpPr/>
          <p:nvPr/>
        </p:nvSpPr>
        <p:spPr>
          <a:xfrm>
            <a:off x="-1329203" y="1767381"/>
            <a:ext cx="6431781" cy="1277067"/>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id="{027F5510-A730-4F1C-B141-E3F01E429C51}"/>
              </a:ext>
            </a:extLst>
          </p:cNvPr>
          <p:cNvSpPr/>
          <p:nvPr/>
        </p:nvSpPr>
        <p:spPr>
          <a:xfrm>
            <a:off x="449036" y="1773160"/>
            <a:ext cx="4136885" cy="1252266"/>
          </a:xfrm>
          <a:prstGeom prst="rect">
            <a:avLst/>
          </a:prstGeom>
        </p:spPr>
        <p:txBody>
          <a:bodyPr wrap="square">
            <a:spAutoFit/>
          </a:bodyPr>
          <a:lstStyle/>
          <a:p>
            <a:pPr>
              <a:lnSpc>
                <a:spcPts val="3067"/>
              </a:lnSpc>
            </a:pPr>
            <a:r>
              <a:rPr lang="zh-TW" altLang="en-US" sz="2000">
                <a:solidFill>
                  <a:schemeClr val="bg1"/>
                </a:solidFill>
                <a:latin typeface="微軟正黑體" panose="020B0604030504040204" pitchFamily="34" charset="-120"/>
                <a:ea typeface="微軟正黑體" panose="020B0604030504040204" pitchFamily="34" charset="-120"/>
              </a:rPr>
              <a:t>運用人工智慧辨識照片內容，自動依照內容分類</a:t>
            </a:r>
          </a:p>
          <a:p>
            <a:pPr>
              <a:lnSpc>
                <a:spcPts val="3067"/>
              </a:lnSpc>
            </a:pPr>
            <a:r>
              <a:rPr lang="zh-TW" altLang="en-US" sz="2000">
                <a:solidFill>
                  <a:schemeClr val="bg1"/>
                </a:solidFill>
                <a:latin typeface="微軟正黑體" panose="020B0604030504040204" pitchFamily="34" charset="-120"/>
                <a:ea typeface="微軟正黑體" panose="020B0604030504040204" pitchFamily="34" charset="-120"/>
              </a:rPr>
              <a:t>目前已有將近 </a:t>
            </a:r>
            <a:r>
              <a:rPr lang="en-US" altLang="zh-TW" sz="2000">
                <a:solidFill>
                  <a:schemeClr val="bg1"/>
                </a:solidFill>
                <a:latin typeface="微軟正黑體" panose="020B0604030504040204" pitchFamily="34" charset="-120"/>
                <a:ea typeface="微軟正黑體" panose="020B0604030504040204" pitchFamily="34" charset="-120"/>
              </a:rPr>
              <a:t>400 </a:t>
            </a:r>
            <a:r>
              <a:rPr lang="zh-TW" altLang="en-US" sz="2000">
                <a:solidFill>
                  <a:schemeClr val="bg1"/>
                </a:solidFill>
                <a:latin typeface="微軟正黑體" panose="020B0604030504040204" pitchFamily="34" charset="-120"/>
                <a:ea typeface="微軟正黑體" panose="020B0604030504040204" pitchFamily="34" charset="-120"/>
              </a:rPr>
              <a:t>類不同主題：</a:t>
            </a:r>
            <a:endParaRPr lang="en-US" altLang="zh-CN" sz="2000">
              <a:solidFill>
                <a:schemeClr val="bg1"/>
              </a:solidFill>
              <a:latin typeface="微軟正黑體" panose="020B0604030504040204" pitchFamily="34" charset="-120"/>
              <a:ea typeface="微軟正黑體" panose="020B0604030504040204" pitchFamily="34" charset="-120"/>
            </a:endParaRPr>
          </a:p>
        </p:txBody>
      </p:sp>
      <p:sp>
        <p:nvSpPr>
          <p:cNvPr id="11" name="矩形 10">
            <a:extLst>
              <a:ext uri="{FF2B5EF4-FFF2-40B4-BE49-F238E27FC236}">
                <a16:creationId xmlns:a16="http://schemas.microsoft.com/office/drawing/2014/main" id="{A0471C6C-6576-49B4-A25A-844A44B9D72B}"/>
              </a:ext>
            </a:extLst>
          </p:cNvPr>
          <p:cNvSpPr/>
          <p:nvPr/>
        </p:nvSpPr>
        <p:spPr>
          <a:xfrm>
            <a:off x="-1422400" y="-76200"/>
            <a:ext cx="1422400" cy="69342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pic>
        <p:nvPicPr>
          <p:cNvPr id="14" name="圖片 13">
            <a:extLst>
              <a:ext uri="{FF2B5EF4-FFF2-40B4-BE49-F238E27FC236}">
                <a16:creationId xmlns:a16="http://schemas.microsoft.com/office/drawing/2014/main" id="{E089B4BD-7D39-4689-908F-50AC4295988B}"/>
              </a:ext>
            </a:extLst>
          </p:cNvPr>
          <p:cNvPicPr>
            <a:picLocks noChangeAspect="1"/>
          </p:cNvPicPr>
          <p:nvPr/>
        </p:nvPicPr>
        <p:blipFill rotWithShape="1">
          <a:blip r:embed="rId3"/>
          <a:srcRect l="5093"/>
          <a:stretch/>
        </p:blipFill>
        <p:spPr>
          <a:xfrm>
            <a:off x="0" y="1392263"/>
            <a:ext cx="6131120" cy="977994"/>
          </a:xfrm>
          <a:prstGeom prst="rect">
            <a:avLst/>
          </a:prstGeom>
        </p:spPr>
      </p:pic>
      <p:sp>
        <p:nvSpPr>
          <p:cNvPr id="4" name="標題 3">
            <a:extLst>
              <a:ext uri="{FF2B5EF4-FFF2-40B4-BE49-F238E27FC236}">
                <a16:creationId xmlns:a16="http://schemas.microsoft.com/office/drawing/2014/main" id="{D6BED1C2-A3D3-43A4-96BD-7D7168F5B44D}"/>
              </a:ext>
            </a:extLst>
          </p:cNvPr>
          <p:cNvSpPr>
            <a:spLocks noGrp="1"/>
          </p:cNvSpPr>
          <p:nvPr>
            <p:ph type="title"/>
          </p:nvPr>
        </p:nvSpPr>
        <p:spPr/>
        <p:txBody>
          <a:bodyPr/>
          <a:lstStyle/>
          <a:p>
            <a:r>
              <a:rPr lang="en-US" altLang="zh-TW" err="1"/>
              <a:t>QuMagie</a:t>
            </a:r>
            <a:r>
              <a:rPr lang="en-US" altLang="zh-TW"/>
              <a:t> </a:t>
            </a:r>
            <a:r>
              <a:rPr lang="zh-TW" altLang="en-US"/>
              <a:t>智慧分類</a:t>
            </a:r>
          </a:p>
        </p:txBody>
      </p:sp>
      <p:pic>
        <p:nvPicPr>
          <p:cNvPr id="16" name="圖片 15">
            <a:extLst>
              <a:ext uri="{FF2B5EF4-FFF2-40B4-BE49-F238E27FC236}">
                <a16:creationId xmlns:a16="http://schemas.microsoft.com/office/drawing/2014/main" id="{A012BA74-2BFB-43D6-B1E0-ADE007433E5F}"/>
              </a:ext>
            </a:extLst>
          </p:cNvPr>
          <p:cNvPicPr>
            <a:picLocks noChangeAspect="1"/>
          </p:cNvPicPr>
          <p:nvPr/>
        </p:nvPicPr>
        <p:blipFill>
          <a:blip r:embed="rId4"/>
          <a:stretch>
            <a:fillRect/>
          </a:stretch>
        </p:blipFill>
        <p:spPr>
          <a:xfrm>
            <a:off x="4862198" y="1181100"/>
            <a:ext cx="7596502" cy="5484334"/>
          </a:xfrm>
          <a:prstGeom prst="rect">
            <a:avLst/>
          </a:prstGeom>
        </p:spPr>
      </p:pic>
      <p:grpSp>
        <p:nvGrpSpPr>
          <p:cNvPr id="3" name="群組 2">
            <a:extLst>
              <a:ext uri="{FF2B5EF4-FFF2-40B4-BE49-F238E27FC236}">
                <a16:creationId xmlns:a16="http://schemas.microsoft.com/office/drawing/2014/main" id="{6986E757-5053-4E21-BF0D-435BD12455CD}"/>
              </a:ext>
            </a:extLst>
          </p:cNvPr>
          <p:cNvGrpSpPr/>
          <p:nvPr/>
        </p:nvGrpSpPr>
        <p:grpSpPr>
          <a:xfrm>
            <a:off x="4390101" y="2005946"/>
            <a:ext cx="1054480" cy="1054480"/>
            <a:chOff x="4393132" y="2258985"/>
            <a:chExt cx="1054480" cy="1054480"/>
          </a:xfrm>
        </p:grpSpPr>
        <p:grpSp>
          <p:nvGrpSpPr>
            <p:cNvPr id="8" name="群組 7">
              <a:extLst>
                <a:ext uri="{FF2B5EF4-FFF2-40B4-BE49-F238E27FC236}">
                  <a16:creationId xmlns:a16="http://schemas.microsoft.com/office/drawing/2014/main" id="{11755156-461E-46C9-9FD5-7410EAB68A1E}"/>
                </a:ext>
              </a:extLst>
            </p:cNvPr>
            <p:cNvGrpSpPr/>
            <p:nvPr/>
          </p:nvGrpSpPr>
          <p:grpSpPr>
            <a:xfrm>
              <a:off x="4393132" y="2258985"/>
              <a:ext cx="1054480" cy="1054480"/>
              <a:chOff x="228678" y="3612186"/>
              <a:chExt cx="655970" cy="655970"/>
            </a:xfrm>
          </p:grpSpPr>
          <p:sp>
            <p:nvSpPr>
              <p:cNvPr id="12" name="橢圓 11">
                <a:extLst>
                  <a:ext uri="{FF2B5EF4-FFF2-40B4-BE49-F238E27FC236}">
                    <a16:creationId xmlns:a16="http://schemas.microsoft.com/office/drawing/2014/main" id="{FAA40310-BD52-45C9-9F65-E50A2FB09E62}"/>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13" name="橢圓 12">
                <a:extLst>
                  <a:ext uri="{FF2B5EF4-FFF2-40B4-BE49-F238E27FC236}">
                    <a16:creationId xmlns:a16="http://schemas.microsoft.com/office/drawing/2014/main" id="{7B6681AD-44EB-4925-BA22-EE9EF4BE956C}"/>
                  </a:ext>
                </a:extLst>
              </p:cNvPr>
              <p:cNvSpPr/>
              <p:nvPr/>
            </p:nvSpPr>
            <p:spPr>
              <a:xfrm>
                <a:off x="295017" y="3676657"/>
                <a:ext cx="517999" cy="517999"/>
              </a:xfrm>
              <a:prstGeom prst="ellipse">
                <a:avLst/>
              </a:prstGeom>
              <a:noFill/>
              <a:ln w="50800">
                <a:gradFill>
                  <a:gsLst>
                    <a:gs pos="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pic>
          <p:nvPicPr>
            <p:cNvPr id="15" name="圖形 14">
              <a:extLst>
                <a:ext uri="{FF2B5EF4-FFF2-40B4-BE49-F238E27FC236}">
                  <a16:creationId xmlns:a16="http://schemas.microsoft.com/office/drawing/2014/main" id="{D0DCD8D8-E8C6-4F14-BA9E-AEC991F8EB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52841" y="2565742"/>
              <a:ext cx="534753" cy="426449"/>
            </a:xfrm>
            <a:prstGeom prst="rect">
              <a:avLst/>
            </a:prstGeom>
          </p:spPr>
        </p:pic>
      </p:grpSp>
    </p:spTree>
    <p:extLst>
      <p:ext uri="{BB962C8B-B14F-4D97-AF65-F5344CB8AC3E}">
        <p14:creationId xmlns:p14="http://schemas.microsoft.com/office/powerpoint/2010/main" val="42321609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305FF-75B3-4703-9DC8-7F912B612D14}"/>
              </a:ext>
            </a:extLst>
          </p:cNvPr>
          <p:cNvSpPr>
            <a:spLocks noGrp="1"/>
          </p:cNvSpPr>
          <p:nvPr>
            <p:ph type="title"/>
          </p:nvPr>
        </p:nvSpPr>
        <p:spPr>
          <a:xfrm>
            <a:off x="824074" y="2946044"/>
            <a:ext cx="10515600" cy="3294335"/>
          </a:xfrm>
        </p:spPr>
        <p:txBody>
          <a:bodyPr>
            <a:normAutofit/>
          </a:bodyPr>
          <a:lstStyle/>
          <a:p>
            <a:pPr>
              <a:lnSpc>
                <a:spcPct val="100000"/>
              </a:lnSpc>
            </a:pPr>
            <a:br>
              <a:rPr lang="en-US" altLang="zh-TW">
                <a:latin typeface="微軟正黑體"/>
                <a:ea typeface="微軟正黑體"/>
              </a:rPr>
            </a:br>
            <a:r>
              <a:rPr lang="en-US" altLang="zh-TW" err="1">
                <a:cs typeface="Arial" panose="020B0604020202020204" pitchFamily="34" charset="0"/>
              </a:rPr>
              <a:t>QuMagie</a:t>
            </a:r>
            <a:r>
              <a:rPr lang="en-US" altLang="zh-TW">
                <a:cs typeface="Arial" panose="020B0604020202020204" pitchFamily="34" charset="0"/>
              </a:rPr>
              <a:t> Core</a:t>
            </a:r>
            <a:r>
              <a:rPr lang="zh-TW">
                <a:latin typeface="Microsoft JhengHei"/>
                <a:ea typeface="Microsoft JhengHei"/>
              </a:rPr>
              <a:t> </a:t>
            </a:r>
            <a:br>
              <a:rPr lang="zh-TW" altLang="en-US">
                <a:latin typeface="Microsoft JhengHei"/>
                <a:ea typeface="Microsoft JhengHei"/>
              </a:rPr>
            </a:br>
            <a:r>
              <a:rPr lang="zh-TW">
                <a:latin typeface="Microsoft JhengHei"/>
                <a:ea typeface="Microsoft JhengHei"/>
              </a:rPr>
              <a:t>人工智慧辨識引擎</a:t>
            </a:r>
            <a:endParaRPr lang="zh-TW"/>
          </a:p>
          <a:p>
            <a:endParaRPr lang="zh-TW" altLang="en-US"/>
          </a:p>
        </p:txBody>
      </p:sp>
      <p:pic>
        <p:nvPicPr>
          <p:cNvPr id="3" name="Picture 3">
            <a:extLst>
              <a:ext uri="{FF2B5EF4-FFF2-40B4-BE49-F238E27FC236}">
                <a16:creationId xmlns:a16="http://schemas.microsoft.com/office/drawing/2014/main" id="{330AD039-D26F-4ADA-BB4C-F3237291EA4A}"/>
              </a:ext>
            </a:extLst>
          </p:cNvPr>
          <p:cNvPicPr>
            <a:picLocks noChangeAspect="1"/>
          </p:cNvPicPr>
          <p:nvPr/>
        </p:nvPicPr>
        <p:blipFill>
          <a:blip r:embed="rId2"/>
          <a:stretch>
            <a:fillRect/>
          </a:stretch>
        </p:blipFill>
        <p:spPr>
          <a:xfrm>
            <a:off x="7432405" y="3050956"/>
            <a:ext cx="2977652" cy="2732282"/>
          </a:xfrm>
          <a:prstGeom prst="rect">
            <a:avLst/>
          </a:prstGeom>
        </p:spPr>
      </p:pic>
    </p:spTree>
    <p:extLst>
      <p:ext uri="{BB962C8B-B14F-4D97-AF65-F5344CB8AC3E}">
        <p14:creationId xmlns:p14="http://schemas.microsoft.com/office/powerpoint/2010/main" val="31307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36AA6BAF-7B82-4C33-90AF-5F7E7D483D1C}"/>
              </a:ext>
            </a:extLst>
          </p:cNvPr>
          <p:cNvGraphicFramePr>
            <a:graphicFrameLocks noGrp="1"/>
          </p:cNvGraphicFramePr>
          <p:nvPr>
            <p:extLst>
              <p:ext uri="{D42A27DB-BD31-4B8C-83A1-F6EECF244321}">
                <p14:modId xmlns:p14="http://schemas.microsoft.com/office/powerpoint/2010/main" val="587497145"/>
              </p:ext>
            </p:extLst>
          </p:nvPr>
        </p:nvGraphicFramePr>
        <p:xfrm>
          <a:off x="934278" y="2484532"/>
          <a:ext cx="9224133" cy="2847975"/>
        </p:xfrm>
        <a:graphic>
          <a:graphicData uri="http://schemas.openxmlformats.org/drawingml/2006/table">
            <a:tbl>
              <a:tblPr firstRow="1" bandRow="1">
                <a:tableStyleId>{5C22544A-7EE6-4342-B048-85BDC9FD1C3A}</a:tableStyleId>
              </a:tblPr>
              <a:tblGrid>
                <a:gridCol w="2922105">
                  <a:extLst>
                    <a:ext uri="{9D8B030D-6E8A-4147-A177-3AD203B41FA5}">
                      <a16:colId xmlns:a16="http://schemas.microsoft.com/office/drawing/2014/main" val="847322569"/>
                    </a:ext>
                  </a:extLst>
                </a:gridCol>
                <a:gridCol w="1533162">
                  <a:extLst>
                    <a:ext uri="{9D8B030D-6E8A-4147-A177-3AD203B41FA5}">
                      <a16:colId xmlns:a16="http://schemas.microsoft.com/office/drawing/2014/main" val="3991831490"/>
                    </a:ext>
                  </a:extLst>
                </a:gridCol>
                <a:gridCol w="2422281">
                  <a:extLst>
                    <a:ext uri="{9D8B030D-6E8A-4147-A177-3AD203B41FA5}">
                      <a16:colId xmlns:a16="http://schemas.microsoft.com/office/drawing/2014/main" val="381772660"/>
                    </a:ext>
                  </a:extLst>
                </a:gridCol>
                <a:gridCol w="2346585">
                  <a:extLst>
                    <a:ext uri="{9D8B030D-6E8A-4147-A177-3AD203B41FA5}">
                      <a16:colId xmlns:a16="http://schemas.microsoft.com/office/drawing/2014/main" val="2611856077"/>
                    </a:ext>
                  </a:extLst>
                </a:gridCol>
              </a:tblGrid>
              <a:tr h="647700">
                <a:tc>
                  <a:txBody>
                    <a:bodyPr/>
                    <a:lstStyle/>
                    <a:p>
                      <a:pPr algn="ctr" fontAlgn="base"/>
                      <a:r>
                        <a:rPr lang="zh-CN" altLang="en-US" sz="1800">
                          <a:solidFill>
                            <a:schemeClr val="bg1"/>
                          </a:solidFill>
                          <a:effectLst/>
                          <a:latin typeface="Microsoft JhengHei" panose="020B0604030504040204" pitchFamily="34" charset="-120"/>
                          <a:ea typeface="Microsoft JhengHei" panose="020B0604030504040204" pitchFamily="34" charset="-120"/>
                        </a:rPr>
                        <a:t>類別</a:t>
                      </a:r>
                      <a:endParaRPr lang="af-ZA" altLang="zh-TW" sz="1800">
                        <a:solidFill>
                          <a:schemeClr val="bg1"/>
                        </a:solidFill>
                        <a:effectLst/>
                        <a:latin typeface="Microsoft JhengHei" panose="020B0604030504040204" pitchFamily="34" charset="-120"/>
                        <a:ea typeface="Microsoft JhengHei" panose="020B0604030504040204" pitchFamily="34" charset="-120"/>
                      </a:endParaRPr>
                    </a:p>
                  </a:txBody>
                  <a:tcPr anchor="ctr">
                    <a:solidFill>
                      <a:srgbClr val="CC0066"/>
                    </a:solidFill>
                  </a:tcPr>
                </a:tc>
                <a:tc>
                  <a:txBody>
                    <a:bodyPr/>
                    <a:lstStyle/>
                    <a:p>
                      <a:pPr algn="ctr" fontAlgn="base"/>
                      <a:r>
                        <a:rPr lang="zh-CN" altLang="en-US" sz="1800">
                          <a:effectLst/>
                          <a:latin typeface="Microsoft JhengHei" panose="020B0604030504040204" pitchFamily="34" charset="-120"/>
                          <a:ea typeface="Microsoft JhengHei" panose="020B0604030504040204" pitchFamily="34" charset="-120"/>
                        </a:rPr>
                        <a:t>檔案壓縮</a:t>
                      </a:r>
                      <a:endParaRPr lang="af-ZA" altLang="zh-TW">
                        <a:effectLst/>
                        <a:latin typeface="Microsoft JhengHei" panose="020B0604030504040204" pitchFamily="34" charset="-120"/>
                        <a:ea typeface="Microsoft JhengHei" panose="020B0604030504040204" pitchFamily="34" charset="-120"/>
                      </a:endParaRPr>
                    </a:p>
                  </a:txBody>
                  <a:tcPr anchor="ctr">
                    <a:solidFill>
                      <a:srgbClr val="CC0066"/>
                    </a:solidFill>
                  </a:tcPr>
                </a:tc>
                <a:tc>
                  <a:txBody>
                    <a:bodyPr/>
                    <a:lstStyle/>
                    <a:p>
                      <a:pPr algn="ctr" fontAlgn="base"/>
                      <a:r>
                        <a:rPr lang="zh-CN" altLang="en-US" sz="1800">
                          <a:effectLst/>
                          <a:latin typeface="Microsoft JhengHei" panose="020B0604030504040204" pitchFamily="34" charset="-120"/>
                          <a:ea typeface="Microsoft JhengHei" panose="020B0604030504040204" pitchFamily="34" charset="-120"/>
                        </a:rPr>
                        <a:t>單實例儲存</a:t>
                      </a:r>
                      <a:endParaRPr lang="af-ZA" altLang="zh-TW" sz="1800">
                        <a:effectLst/>
                        <a:latin typeface="Microsoft JhengHei" panose="020B0604030504040204" pitchFamily="34" charset="-120"/>
                        <a:ea typeface="Microsoft JhengHei" panose="020B0604030504040204" pitchFamily="34" charset="-120"/>
                      </a:endParaRPr>
                    </a:p>
                  </a:txBody>
                  <a:tcPr anchor="ctr">
                    <a:solidFill>
                      <a:srgbClr val="CC0066"/>
                    </a:solidFill>
                  </a:tcPr>
                </a:tc>
                <a:tc>
                  <a:txBody>
                    <a:bodyPr/>
                    <a:lstStyle/>
                    <a:p>
                      <a:pPr algn="ctr" fontAlgn="base"/>
                      <a:r>
                        <a:rPr lang="zh-CN" altLang="en-US" sz="2000">
                          <a:solidFill>
                            <a:srgbClr val="FFFF00"/>
                          </a:solidFill>
                          <a:effectLst/>
                          <a:latin typeface="Microsoft JhengHei" panose="020B0604030504040204" pitchFamily="34" charset="-120"/>
                          <a:ea typeface="Microsoft JhengHei" panose="020B0604030504040204" pitchFamily="34" charset="-120"/>
                        </a:rPr>
                        <a:t>重複資料刪除</a:t>
                      </a:r>
                      <a:r>
                        <a:rPr lang="af-ZA" sz="2000">
                          <a:solidFill>
                            <a:srgbClr val="FFFF00"/>
                          </a:solidFill>
                          <a:effectLst/>
                          <a:latin typeface="Microsoft JhengHei" panose="020B0604030504040204" pitchFamily="34" charset="-120"/>
                          <a:ea typeface="Microsoft JhengHei" panose="020B0604030504040204" pitchFamily="34" charset="-120"/>
                        </a:rPr>
                        <a:t>​</a:t>
                      </a:r>
                      <a:endParaRPr lang="af-ZA" altLang="zh-TW" sz="2000">
                        <a:solidFill>
                          <a:srgbClr val="FFFF00"/>
                        </a:solidFill>
                        <a:effectLst/>
                        <a:latin typeface="Microsoft JhengHei" panose="020B0604030504040204" pitchFamily="34" charset="-120"/>
                        <a:ea typeface="Microsoft JhengHei" panose="020B0604030504040204" pitchFamily="34" charset="-120"/>
                      </a:endParaRPr>
                    </a:p>
                  </a:txBody>
                  <a:tcPr anchor="ctr">
                    <a:solidFill>
                      <a:srgbClr val="CC0066"/>
                    </a:solidFill>
                  </a:tcPr>
                </a:tc>
                <a:extLst>
                  <a:ext uri="{0D108BD9-81ED-4DB2-BD59-A6C34878D82A}">
                    <a16:rowId xmlns:a16="http://schemas.microsoft.com/office/drawing/2014/main" val="3202674203"/>
                  </a:ext>
                </a:extLst>
              </a:tr>
              <a:tr h="733425">
                <a:tc>
                  <a:txBody>
                    <a:bodyPr/>
                    <a:lstStyle/>
                    <a:p>
                      <a:pPr algn="ctr" fontAlgn="base"/>
                      <a:r>
                        <a:rPr lang="zh-CN" altLang="en-US" sz="1800" b="1">
                          <a:effectLst/>
                          <a:latin typeface="Arial" panose="020B0604020202020204" pitchFamily="34" charset="0"/>
                          <a:ea typeface="Microsoft JhengHei" panose="020B0604030504040204" pitchFamily="34" charset="-120"/>
                          <a:cs typeface="Arial" panose="020B0604020202020204" pitchFamily="34" charset="0"/>
                        </a:rPr>
                        <a:t>重複資料比對層級和範圍</a:t>
                      </a:r>
                      <a:endParaRPr lang="af-ZA" b="1">
                        <a:effectLst/>
                        <a:latin typeface="Arial" panose="020B0604020202020204" pitchFamily="34" charset="0"/>
                        <a:ea typeface="Microsoft JhengHei" panose="020B0604030504040204" pitchFamily="34" charset="-120"/>
                        <a:cs typeface="Arial" panose="020B0604020202020204" pitchFamily="34" charset="0"/>
                      </a:endParaRPr>
                    </a:p>
                  </a:txBody>
                  <a:tcPr anchor="ctr">
                    <a:solidFill>
                      <a:schemeClr val="bg1">
                        <a:lumMod val="85000"/>
                      </a:schemeClr>
                    </a:solidFill>
                  </a:tcPr>
                </a:tc>
                <a:tc>
                  <a:txBody>
                    <a:bodyPr/>
                    <a:lstStyle/>
                    <a:p>
                      <a:pPr algn="ctr" fontAlgn="base"/>
                      <a:r>
                        <a:rPr lang="zh-CN" altLang="en-US" sz="1800">
                          <a:effectLst/>
                          <a:latin typeface="Microsoft JhengHei" panose="020B0604030504040204" pitchFamily="34" charset="-120"/>
                          <a:ea typeface="Microsoft JhengHei" panose="020B0604030504040204" pitchFamily="34" charset="-120"/>
                        </a:rPr>
                        <a:t>位元組</a:t>
                      </a:r>
                      <a:r>
                        <a:rPr lang="af-ZA" altLang="zh-TW" sz="1800">
                          <a:effectLst/>
                          <a:latin typeface="Microsoft JhengHei" panose="020B0604030504040204" pitchFamily="34" charset="-120"/>
                          <a:ea typeface="Microsoft JhengHei" panose="020B0604030504040204" pitchFamily="34" charset="-120"/>
                        </a:rPr>
                        <a:t> </a:t>
                      </a:r>
                      <a:r>
                        <a:rPr lang="af-ZA" sz="1800">
                          <a:effectLst/>
                          <a:latin typeface="Microsoft JhengHei" panose="020B0604030504040204" pitchFamily="34" charset="-120"/>
                          <a:ea typeface="Microsoft JhengHei" panose="020B0604030504040204" pitchFamily="34" charset="-120"/>
                        </a:rPr>
                        <a:t>/ </a:t>
                      </a:r>
                      <a:br>
                        <a:rPr lang="af-ZA" sz="1800">
                          <a:effectLst/>
                          <a:latin typeface="Microsoft JhengHei" panose="020B0604030504040204" pitchFamily="34" charset="-120"/>
                          <a:ea typeface="Microsoft JhengHei" panose="020B0604030504040204" pitchFamily="34" charset="-120"/>
                        </a:rPr>
                      </a:br>
                      <a:r>
                        <a:rPr lang="zh-CN" altLang="en-US" sz="1800">
                          <a:effectLst/>
                          <a:latin typeface="Microsoft JhengHei" panose="020B0604030504040204" pitchFamily="34" charset="-120"/>
                          <a:ea typeface="Microsoft JhengHei" panose="020B0604030504040204" pitchFamily="34" charset="-120"/>
                        </a:rPr>
                        <a:t>單一檔案</a:t>
                      </a:r>
                      <a:r>
                        <a:rPr lang="af-ZA" altLang="zh-TW" sz="1800">
                          <a:effectLst/>
                          <a:latin typeface="Microsoft JhengHei" panose="020B0604030504040204" pitchFamily="34" charset="-120"/>
                          <a:ea typeface="Microsoft JhengHei" panose="020B0604030504040204" pitchFamily="34" charset="-120"/>
                        </a:rPr>
                        <a:t>​</a:t>
                      </a:r>
                      <a:endParaRPr lang="af-ZA" altLang="zh-TW">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tc>
                  <a:txBody>
                    <a:bodyPr/>
                    <a:lstStyle/>
                    <a:p>
                      <a:pPr algn="ctr" fontAlgn="base"/>
                      <a:r>
                        <a:rPr lang="zh-CN" altLang="en-US" sz="1800">
                          <a:effectLst/>
                          <a:latin typeface="Microsoft JhengHei" panose="020B0604030504040204" pitchFamily="34" charset="-120"/>
                          <a:ea typeface="Microsoft JhengHei" panose="020B0604030504040204" pitchFamily="34" charset="-120"/>
                        </a:rPr>
                        <a:t>檔案</a:t>
                      </a:r>
                      <a:r>
                        <a:rPr lang="af-ZA" altLang="zh-TW" sz="1800">
                          <a:effectLst/>
                          <a:latin typeface="Microsoft JhengHei" panose="020B0604030504040204" pitchFamily="34" charset="-120"/>
                          <a:ea typeface="Microsoft JhengHei" panose="020B0604030504040204" pitchFamily="34" charset="-120"/>
                        </a:rPr>
                        <a:t> </a:t>
                      </a:r>
                      <a:r>
                        <a:rPr lang="af-ZA" sz="1800">
                          <a:effectLst/>
                          <a:latin typeface="Microsoft JhengHei" panose="020B0604030504040204" pitchFamily="34" charset="-120"/>
                          <a:ea typeface="Microsoft JhengHei" panose="020B0604030504040204" pitchFamily="34" charset="-120"/>
                        </a:rPr>
                        <a:t>/ </a:t>
                      </a:r>
                      <a:br>
                        <a:rPr lang="af-ZA" sz="1800">
                          <a:effectLst/>
                          <a:latin typeface="Microsoft JhengHei" panose="020B0604030504040204" pitchFamily="34" charset="-120"/>
                          <a:ea typeface="Microsoft JhengHei" panose="020B0604030504040204" pitchFamily="34" charset="-120"/>
                        </a:rPr>
                      </a:br>
                      <a:r>
                        <a:rPr lang="zh-CN" altLang="en-US" sz="1800" b="0" i="0" u="none" strike="noStrike" noProof="0">
                          <a:effectLst/>
                          <a:latin typeface="Microsoft JhengHei" panose="020B0604030504040204" pitchFamily="34" charset="-120"/>
                          <a:ea typeface="Microsoft JhengHei" panose="020B0604030504040204" pitchFamily="34" charset="-120"/>
                        </a:rPr>
                        <a:t>指定磁碟區</a:t>
                      </a:r>
                      <a:endParaRPr lang="af-ZA" altLang="zh-TW" sz="1800" b="0" i="0" u="none" strike="noStrike" noProof="0">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tc>
                  <a:txBody>
                    <a:bodyPr/>
                    <a:lstStyle/>
                    <a:p>
                      <a:pPr algn="ctr" fontAlgn="base"/>
                      <a:r>
                        <a:rPr lang="zh-CN" altLang="en-US" sz="1800">
                          <a:effectLst/>
                          <a:latin typeface="Microsoft JhengHei" panose="020B0604030504040204" pitchFamily="34" charset="-120"/>
                          <a:ea typeface="Microsoft JhengHei" panose="020B0604030504040204" pitchFamily="34" charset="-120"/>
                        </a:rPr>
                        <a:t>區塊</a:t>
                      </a:r>
                      <a:r>
                        <a:rPr lang="af-ZA" altLang="zh-TW" sz="1800">
                          <a:effectLst/>
                          <a:latin typeface="Microsoft JhengHei" panose="020B0604030504040204" pitchFamily="34" charset="-120"/>
                          <a:ea typeface="Microsoft JhengHei" panose="020B0604030504040204" pitchFamily="34" charset="-120"/>
                        </a:rPr>
                        <a:t> / </a:t>
                      </a:r>
                      <a:br>
                        <a:rPr lang="af-ZA" altLang="zh-TW" sz="1800">
                          <a:effectLst/>
                          <a:latin typeface="Microsoft JhengHei" panose="020B0604030504040204" pitchFamily="34" charset="-120"/>
                          <a:ea typeface="Microsoft JhengHei" panose="020B0604030504040204" pitchFamily="34" charset="-120"/>
                        </a:rPr>
                      </a:br>
                      <a:r>
                        <a:rPr lang="zh-CN" altLang="en-US" sz="1800">
                          <a:effectLst/>
                          <a:latin typeface="Microsoft JhengHei" panose="020B0604030504040204" pitchFamily="34" charset="-120"/>
                          <a:ea typeface="Microsoft JhengHei" panose="020B0604030504040204" pitchFamily="34" charset="-120"/>
                        </a:rPr>
                        <a:t>指定磁碟區</a:t>
                      </a:r>
                      <a:endParaRPr lang="af-ZA">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extLst>
                  <a:ext uri="{0D108BD9-81ED-4DB2-BD59-A6C34878D82A}">
                    <a16:rowId xmlns:a16="http://schemas.microsoft.com/office/drawing/2014/main" val="232305414"/>
                  </a:ext>
                </a:extLst>
              </a:tr>
              <a:tr h="733425">
                <a:tc>
                  <a:txBody>
                    <a:bodyPr/>
                    <a:lstStyle/>
                    <a:p>
                      <a:pPr algn="ctr" fontAlgn="base"/>
                      <a:r>
                        <a:rPr lang="zh-CN" altLang="en-US" sz="1800" b="1">
                          <a:effectLst/>
                          <a:latin typeface="Microsoft JhengHei" panose="020B0604030504040204" pitchFamily="34" charset="-120"/>
                          <a:ea typeface="Microsoft JhengHei" panose="020B0604030504040204" pitchFamily="34" charset="-120"/>
                        </a:rPr>
                        <a:t>合適情境</a:t>
                      </a:r>
                      <a:r>
                        <a:rPr lang="af-ZA" sz="1800" b="1">
                          <a:effectLst/>
                          <a:latin typeface="Microsoft JhengHei" panose="020B0604030504040204" pitchFamily="34" charset="-120"/>
                          <a:ea typeface="Microsoft JhengHei" panose="020B0604030504040204" pitchFamily="34" charset="-120"/>
                        </a:rPr>
                        <a:t>​</a:t>
                      </a:r>
                      <a:endParaRPr lang="af-ZA" b="1">
                        <a:effectLst/>
                        <a:latin typeface="Microsoft JhengHei" panose="020B0604030504040204" pitchFamily="34" charset="-120"/>
                        <a:ea typeface="Microsoft JhengHei" panose="020B0604030504040204" pitchFamily="34" charset="-120"/>
                      </a:endParaRPr>
                    </a:p>
                  </a:txBody>
                  <a:tcPr anchor="ctr">
                    <a:solidFill>
                      <a:schemeClr val="bg1">
                        <a:lumMod val="95000"/>
                      </a:schemeClr>
                    </a:solidFill>
                  </a:tcPr>
                </a:tc>
                <a:tc>
                  <a:txBody>
                    <a:bodyPr/>
                    <a:lstStyle/>
                    <a:p>
                      <a:pPr algn="ctr" fontAlgn="base"/>
                      <a:r>
                        <a:rPr lang="zh-CN" altLang="en-US" sz="1800">
                          <a:effectLst/>
                          <a:latin typeface="Microsoft JhengHei" panose="020B0604030504040204" pitchFamily="34" charset="-120"/>
                          <a:ea typeface="Microsoft JhengHei" panose="020B0604030504040204" pitchFamily="34" charset="-120"/>
                        </a:rPr>
                        <a:t>單一檔案</a:t>
                      </a:r>
                      <a:r>
                        <a:rPr lang="af-ZA" sz="1800">
                          <a:effectLst/>
                          <a:latin typeface="Microsoft JhengHei" panose="020B0604030504040204" pitchFamily="34" charset="-120"/>
                          <a:ea typeface="Microsoft JhengHei" panose="020B0604030504040204" pitchFamily="34" charset="-120"/>
                        </a:rPr>
                        <a:t>​</a:t>
                      </a:r>
                      <a:endParaRPr lang="af-ZA">
                        <a:effectLst/>
                        <a:latin typeface="Microsoft JhengHei" panose="020B0604030504040204" pitchFamily="34" charset="-120"/>
                        <a:ea typeface="Microsoft JhengHei" panose="020B0604030504040204" pitchFamily="34" charset="-120"/>
                      </a:endParaRPr>
                    </a:p>
                  </a:txBody>
                  <a:tcPr anchor="ctr">
                    <a:solidFill>
                      <a:schemeClr val="bg1">
                        <a:lumMod val="95000"/>
                      </a:schemeClr>
                    </a:solidFill>
                  </a:tcPr>
                </a:tc>
                <a:tc>
                  <a:txBody>
                    <a:bodyPr/>
                    <a:lstStyle/>
                    <a:p>
                      <a:pPr algn="ctr" fontAlgn="base"/>
                      <a:r>
                        <a:rPr lang="zh-CN" altLang="en-US" sz="1800">
                          <a:effectLst/>
                          <a:latin typeface="Microsoft JhengHei" panose="020B0604030504040204" pitchFamily="34" charset="-120"/>
                          <a:ea typeface="Microsoft JhengHei" panose="020B0604030504040204" pitchFamily="34" charset="-120"/>
                        </a:rPr>
                        <a:t>跨檔案資料比對</a:t>
                      </a:r>
                      <a:endParaRPr lang="af-ZA">
                        <a:effectLst/>
                        <a:latin typeface="Microsoft JhengHei" panose="020B0604030504040204" pitchFamily="34" charset="-120"/>
                        <a:ea typeface="Microsoft JhengHei" panose="020B0604030504040204" pitchFamily="34" charset="-120"/>
                      </a:endParaRPr>
                    </a:p>
                  </a:txBody>
                  <a:tcPr anchor="ctr">
                    <a:solidFill>
                      <a:schemeClr val="bg1">
                        <a:lumMod val="95000"/>
                      </a:schemeClr>
                    </a:solidFill>
                  </a:tcPr>
                </a:tc>
                <a:tc>
                  <a:txBody>
                    <a:bodyPr/>
                    <a:lstStyle/>
                    <a:p>
                      <a:pPr algn="ctr" fontAlgn="base"/>
                      <a:r>
                        <a:rPr lang="zh-CN" altLang="en-US" sz="1800">
                          <a:effectLst/>
                          <a:latin typeface="Microsoft JhengHei" panose="020B0604030504040204" pitchFamily="34" charset="-120"/>
                          <a:ea typeface="Microsoft JhengHei" panose="020B0604030504040204" pitchFamily="34" charset="-120"/>
                        </a:rPr>
                        <a:t>同時支援單檔及跨檔案資料比對</a:t>
                      </a:r>
                      <a:endParaRPr lang="af-ZA" sz="1800">
                        <a:effectLst/>
                        <a:latin typeface="Microsoft JhengHei" panose="020B0604030504040204" pitchFamily="34" charset="-120"/>
                        <a:ea typeface="Microsoft JhengHei" panose="020B0604030504040204" pitchFamily="34" charset="-120"/>
                      </a:endParaRPr>
                    </a:p>
                  </a:txBody>
                  <a:tcPr anchor="ctr">
                    <a:solidFill>
                      <a:schemeClr val="bg1">
                        <a:lumMod val="95000"/>
                      </a:schemeClr>
                    </a:solidFill>
                  </a:tcPr>
                </a:tc>
                <a:extLst>
                  <a:ext uri="{0D108BD9-81ED-4DB2-BD59-A6C34878D82A}">
                    <a16:rowId xmlns:a16="http://schemas.microsoft.com/office/drawing/2014/main" val="18979522"/>
                  </a:ext>
                </a:extLst>
              </a:tr>
              <a:tr h="733425">
                <a:tc>
                  <a:txBody>
                    <a:bodyPr/>
                    <a:lstStyle/>
                    <a:p>
                      <a:pPr algn="ctr" fontAlgn="base"/>
                      <a:r>
                        <a:rPr lang="zh-CN" altLang="en-US" sz="1800" b="1">
                          <a:effectLst/>
                          <a:latin typeface="Microsoft JhengHei" panose="020B0604030504040204" pitchFamily="34" charset="-120"/>
                          <a:ea typeface="Microsoft JhengHei" panose="020B0604030504040204" pitchFamily="34" charset="-120"/>
                        </a:rPr>
                        <a:t>典型資料壓縮比</a:t>
                      </a:r>
                      <a:endParaRPr lang="af-ZA" b="1">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tc>
                  <a:txBody>
                    <a:bodyPr/>
                    <a:lstStyle/>
                    <a:p>
                      <a:pPr algn="ctr" fontAlgn="base"/>
                      <a:r>
                        <a:rPr lang="en-US" sz="1800">
                          <a:effectLst/>
                          <a:latin typeface="Microsoft JhengHei" panose="020B0604030504040204" pitchFamily="34" charset="-120"/>
                          <a:ea typeface="Microsoft JhengHei" panose="020B0604030504040204" pitchFamily="34" charset="-120"/>
                        </a:rPr>
                        <a:t>2:1 ~ 5:1</a:t>
                      </a:r>
                      <a:r>
                        <a:rPr lang="en-US" altLang="zh-TW" sz="1800">
                          <a:effectLst/>
                          <a:latin typeface="Microsoft JhengHei" panose="020B0604030504040204" pitchFamily="34" charset="-120"/>
                          <a:ea typeface="Microsoft JhengHei" panose="020B0604030504040204" pitchFamily="34" charset="-120"/>
                        </a:rPr>
                        <a:t>​</a:t>
                      </a:r>
                      <a:endParaRPr lang="en-US" altLang="zh-TW">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tc>
                  <a:txBody>
                    <a:bodyPr/>
                    <a:lstStyle/>
                    <a:p>
                      <a:pPr algn="ctr" fontAlgn="base"/>
                      <a:r>
                        <a:rPr lang="en-US" altLang="zh-TW" sz="1800">
                          <a:effectLst/>
                          <a:latin typeface="Microsoft JhengHei" panose="020B0604030504040204" pitchFamily="34" charset="-120"/>
                          <a:ea typeface="Microsoft JhengHei" panose="020B0604030504040204" pitchFamily="34" charset="-120"/>
                        </a:rPr>
                        <a:t>3:1 ~ 5:1</a:t>
                      </a:r>
                      <a:r>
                        <a:rPr lang="zh-TW" altLang="en-US" sz="1800">
                          <a:effectLst/>
                          <a:latin typeface="Microsoft JhengHei" panose="020B0604030504040204" pitchFamily="34" charset="-120"/>
                          <a:ea typeface="Microsoft JhengHei" panose="020B0604030504040204" pitchFamily="34" charset="-120"/>
                        </a:rPr>
                        <a:t>​</a:t>
                      </a:r>
                      <a:endParaRPr lang="zh-TW" altLang="en-US">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tc>
                  <a:txBody>
                    <a:bodyPr/>
                    <a:lstStyle/>
                    <a:p>
                      <a:pPr algn="ctr" fontAlgn="base"/>
                      <a:r>
                        <a:rPr lang="en-US" altLang="zh-TW" sz="1800">
                          <a:effectLst/>
                          <a:latin typeface="Microsoft JhengHei" panose="020B0604030504040204" pitchFamily="34" charset="-120"/>
                          <a:ea typeface="Microsoft JhengHei" panose="020B0604030504040204" pitchFamily="34" charset="-120"/>
                        </a:rPr>
                        <a:t>5:1 ~ 20:1</a:t>
                      </a:r>
                      <a:r>
                        <a:rPr lang="zh-TW" altLang="en-US" sz="1800">
                          <a:effectLst/>
                          <a:latin typeface="Microsoft JhengHei" panose="020B0604030504040204" pitchFamily="34" charset="-120"/>
                          <a:ea typeface="Microsoft JhengHei" panose="020B0604030504040204" pitchFamily="34" charset="-120"/>
                        </a:rPr>
                        <a:t>​</a:t>
                      </a:r>
                      <a:endParaRPr lang="zh-TW" altLang="en-US">
                        <a:effectLst/>
                        <a:latin typeface="Microsoft JhengHei" panose="020B0604030504040204" pitchFamily="34" charset="-120"/>
                        <a:ea typeface="Microsoft JhengHei" panose="020B0604030504040204" pitchFamily="34" charset="-120"/>
                      </a:endParaRPr>
                    </a:p>
                  </a:txBody>
                  <a:tcPr anchor="ctr">
                    <a:solidFill>
                      <a:schemeClr val="bg1">
                        <a:lumMod val="85000"/>
                      </a:schemeClr>
                    </a:solidFill>
                  </a:tcPr>
                </a:tc>
                <a:extLst>
                  <a:ext uri="{0D108BD9-81ED-4DB2-BD59-A6C34878D82A}">
                    <a16:rowId xmlns:a16="http://schemas.microsoft.com/office/drawing/2014/main" val="3064504130"/>
                  </a:ext>
                </a:extLst>
              </a:tr>
            </a:tbl>
          </a:graphicData>
        </a:graphic>
      </p:graphicFrame>
      <p:pic>
        <p:nvPicPr>
          <p:cNvPr id="11" name="Picture 11">
            <a:extLst>
              <a:ext uri="{FF2B5EF4-FFF2-40B4-BE49-F238E27FC236}">
                <a16:creationId xmlns:a16="http://schemas.microsoft.com/office/drawing/2014/main" id="{A683E62E-7FC5-4CD1-A737-A1919D321002}"/>
              </a:ext>
            </a:extLst>
          </p:cNvPr>
          <p:cNvPicPr>
            <a:picLocks noChangeAspect="1"/>
          </p:cNvPicPr>
          <p:nvPr/>
        </p:nvPicPr>
        <p:blipFill>
          <a:blip r:embed="rId2"/>
          <a:stretch>
            <a:fillRect/>
          </a:stretch>
        </p:blipFill>
        <p:spPr>
          <a:xfrm>
            <a:off x="10058549" y="4368805"/>
            <a:ext cx="981075" cy="895350"/>
          </a:xfrm>
          <a:prstGeom prst="rect">
            <a:avLst/>
          </a:prstGeom>
        </p:spPr>
      </p:pic>
      <p:pic>
        <p:nvPicPr>
          <p:cNvPr id="13" name="Picture 13">
            <a:extLst>
              <a:ext uri="{FF2B5EF4-FFF2-40B4-BE49-F238E27FC236}">
                <a16:creationId xmlns:a16="http://schemas.microsoft.com/office/drawing/2014/main" id="{6B66A8F9-84AD-4B28-864C-D76E3102D89B}"/>
              </a:ext>
            </a:extLst>
          </p:cNvPr>
          <p:cNvPicPr>
            <a:picLocks noChangeAspect="1"/>
          </p:cNvPicPr>
          <p:nvPr/>
        </p:nvPicPr>
        <p:blipFill>
          <a:blip r:embed="rId2"/>
          <a:stretch>
            <a:fillRect/>
          </a:stretch>
        </p:blipFill>
        <p:spPr>
          <a:xfrm>
            <a:off x="10068605" y="3672830"/>
            <a:ext cx="981075" cy="895350"/>
          </a:xfrm>
          <a:prstGeom prst="rect">
            <a:avLst/>
          </a:prstGeom>
        </p:spPr>
      </p:pic>
      <p:pic>
        <p:nvPicPr>
          <p:cNvPr id="9" name="Picture 13">
            <a:extLst>
              <a:ext uri="{FF2B5EF4-FFF2-40B4-BE49-F238E27FC236}">
                <a16:creationId xmlns:a16="http://schemas.microsoft.com/office/drawing/2014/main" id="{DFCE8926-7BCA-4693-BF96-D7341BCB2439}"/>
              </a:ext>
            </a:extLst>
          </p:cNvPr>
          <p:cNvPicPr>
            <a:picLocks noChangeAspect="1"/>
          </p:cNvPicPr>
          <p:nvPr/>
        </p:nvPicPr>
        <p:blipFill>
          <a:blip r:embed="rId2"/>
          <a:stretch>
            <a:fillRect/>
          </a:stretch>
        </p:blipFill>
        <p:spPr>
          <a:xfrm>
            <a:off x="10068606" y="2976855"/>
            <a:ext cx="981075" cy="895350"/>
          </a:xfrm>
          <a:prstGeom prst="rect">
            <a:avLst/>
          </a:prstGeom>
        </p:spPr>
      </p:pic>
      <p:sp>
        <p:nvSpPr>
          <p:cNvPr id="3" name="標題 2">
            <a:extLst>
              <a:ext uri="{FF2B5EF4-FFF2-40B4-BE49-F238E27FC236}">
                <a16:creationId xmlns:a16="http://schemas.microsoft.com/office/drawing/2014/main" id="{63CC0079-A738-45C4-AF8A-86DD3BA4DB0F}"/>
              </a:ext>
            </a:extLst>
          </p:cNvPr>
          <p:cNvSpPr>
            <a:spLocks noGrp="1"/>
          </p:cNvSpPr>
          <p:nvPr>
            <p:ph type="title"/>
          </p:nvPr>
        </p:nvSpPr>
        <p:spPr/>
        <p:txBody>
          <a:bodyPr/>
          <a:lstStyle/>
          <a:p>
            <a:r>
              <a:rPr lang="zh-TW" altLang="en-US"/>
              <a:t>超高壓縮比 超越傳統資料減量技術</a:t>
            </a:r>
          </a:p>
        </p:txBody>
      </p:sp>
    </p:spTree>
    <p:extLst>
      <p:ext uri="{BB962C8B-B14F-4D97-AF65-F5344CB8AC3E}">
        <p14:creationId xmlns:p14="http://schemas.microsoft.com/office/powerpoint/2010/main" val="31352348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5425F1C2-AB6D-4F45-A625-FFDF3E9DF9CB}"/>
              </a:ext>
            </a:extLst>
          </p:cNvPr>
          <p:cNvPicPr>
            <a:picLocks noChangeAspect="1"/>
          </p:cNvPicPr>
          <p:nvPr/>
        </p:nvPicPr>
        <p:blipFill>
          <a:blip r:embed="rId2"/>
          <a:stretch>
            <a:fillRect/>
          </a:stretch>
        </p:blipFill>
        <p:spPr>
          <a:xfrm>
            <a:off x="8003933" y="1231147"/>
            <a:ext cx="4184658" cy="5170542"/>
          </a:xfrm>
          <a:prstGeom prst="snipRoundRect">
            <a:avLst>
              <a:gd name="adj1" fmla="val 0"/>
              <a:gd name="adj2" fmla="val 0"/>
            </a:avLst>
          </a:prstGeom>
        </p:spPr>
      </p:pic>
      <p:sp>
        <p:nvSpPr>
          <p:cNvPr id="7" name="矩形: 圓角 6">
            <a:extLst>
              <a:ext uri="{FF2B5EF4-FFF2-40B4-BE49-F238E27FC236}">
                <a16:creationId xmlns:a16="http://schemas.microsoft.com/office/drawing/2014/main" id="{40B5DACF-EA44-4CB8-AED4-32E9798A532C}"/>
              </a:ext>
            </a:extLst>
          </p:cNvPr>
          <p:cNvSpPr/>
          <p:nvPr/>
        </p:nvSpPr>
        <p:spPr>
          <a:xfrm>
            <a:off x="408905" y="2060509"/>
            <a:ext cx="6648719" cy="83294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8" name="矩形: 圓角 7">
            <a:extLst>
              <a:ext uri="{FF2B5EF4-FFF2-40B4-BE49-F238E27FC236}">
                <a16:creationId xmlns:a16="http://schemas.microsoft.com/office/drawing/2014/main" id="{AE1B472C-03F7-4E20-A528-E8BE91E73734}"/>
              </a:ext>
            </a:extLst>
          </p:cNvPr>
          <p:cNvSpPr/>
          <p:nvPr/>
        </p:nvSpPr>
        <p:spPr>
          <a:xfrm>
            <a:off x="408905" y="2060509"/>
            <a:ext cx="6648719" cy="832945"/>
          </a:xfrm>
          <a:prstGeom prst="roundRect">
            <a:avLst>
              <a:gd name="adj" fmla="val 50000"/>
            </a:avLst>
          </a:prstGeom>
          <a:noFill/>
          <a:ln w="38100">
            <a:gradFill>
              <a:gsLst>
                <a:gs pos="0">
                  <a:srgbClr val="E5488F"/>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10" name="矩形 9">
            <a:extLst>
              <a:ext uri="{FF2B5EF4-FFF2-40B4-BE49-F238E27FC236}">
                <a16:creationId xmlns:a16="http://schemas.microsoft.com/office/drawing/2014/main" id="{49C8A7F1-E4D4-41F2-A509-EE88FEE8A73B}"/>
              </a:ext>
            </a:extLst>
          </p:cNvPr>
          <p:cNvSpPr/>
          <p:nvPr/>
        </p:nvSpPr>
        <p:spPr>
          <a:xfrm>
            <a:off x="1431469" y="2243032"/>
            <a:ext cx="4852610" cy="523220"/>
          </a:xfrm>
          <a:prstGeom prst="rect">
            <a:avLst/>
          </a:prstGeom>
        </p:spPr>
        <p:txBody>
          <a:bodyPr wrap="none">
            <a:spAutoFit/>
          </a:bodyPr>
          <a:lstStyle/>
          <a:p>
            <a:r>
              <a:rPr lang="zh-CN" altLang="en-US" sz="2800">
                <a:latin typeface="微軟正黑體" panose="020B0604030504040204" pitchFamily="34" charset="-120"/>
                <a:ea typeface="微軟正黑體" panose="020B0604030504040204" pitchFamily="34" charset="-120"/>
              </a:rPr>
              <a:t>整合人臉辨識和主題辨識模組</a:t>
            </a:r>
            <a:endParaRPr lang="en-US" altLang="zh-CN" sz="2800">
              <a:latin typeface="微軟正黑體" panose="020B0604030504040204" pitchFamily="34" charset="-120"/>
              <a:ea typeface="微軟正黑體" panose="020B0604030504040204" pitchFamily="34" charset="-120"/>
            </a:endParaRPr>
          </a:p>
        </p:txBody>
      </p:sp>
      <p:grpSp>
        <p:nvGrpSpPr>
          <p:cNvPr id="14" name="群組 13">
            <a:extLst>
              <a:ext uri="{FF2B5EF4-FFF2-40B4-BE49-F238E27FC236}">
                <a16:creationId xmlns:a16="http://schemas.microsoft.com/office/drawing/2014/main" id="{EE37E1B3-BD12-48F7-A482-8F7F130EAC3F}"/>
              </a:ext>
            </a:extLst>
          </p:cNvPr>
          <p:cNvGrpSpPr/>
          <p:nvPr/>
        </p:nvGrpSpPr>
        <p:grpSpPr>
          <a:xfrm>
            <a:off x="292995" y="1941288"/>
            <a:ext cx="1054480" cy="1054480"/>
            <a:chOff x="228678" y="3612186"/>
            <a:chExt cx="655970" cy="655970"/>
          </a:xfrm>
        </p:grpSpPr>
        <p:sp>
          <p:nvSpPr>
            <p:cNvPr id="11" name="橢圓 10">
              <a:extLst>
                <a:ext uri="{FF2B5EF4-FFF2-40B4-BE49-F238E27FC236}">
                  <a16:creationId xmlns:a16="http://schemas.microsoft.com/office/drawing/2014/main" id="{F4128ED9-913E-49AD-8177-D699DBE12535}"/>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13" name="橢圓 12">
              <a:extLst>
                <a:ext uri="{FF2B5EF4-FFF2-40B4-BE49-F238E27FC236}">
                  <a16:creationId xmlns:a16="http://schemas.microsoft.com/office/drawing/2014/main" id="{2EA716BD-FDE3-4D54-9D02-91FE505072CF}"/>
                </a:ext>
              </a:extLst>
            </p:cNvPr>
            <p:cNvSpPr/>
            <p:nvPr/>
          </p:nvSpPr>
          <p:spPr>
            <a:xfrm>
              <a:off x="295017" y="3676657"/>
              <a:ext cx="517999" cy="517999"/>
            </a:xfrm>
            <a:prstGeom prst="ellipse">
              <a:avLst/>
            </a:prstGeom>
            <a:noFill/>
            <a:ln w="50800">
              <a:gradFill>
                <a:gsLst>
                  <a:gs pos="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sp>
        <p:nvSpPr>
          <p:cNvPr id="15" name="矩形: 圓角 14">
            <a:extLst>
              <a:ext uri="{FF2B5EF4-FFF2-40B4-BE49-F238E27FC236}">
                <a16:creationId xmlns:a16="http://schemas.microsoft.com/office/drawing/2014/main" id="{DA1D8864-135C-44AF-82D1-61B18E1C1738}"/>
              </a:ext>
            </a:extLst>
          </p:cNvPr>
          <p:cNvSpPr/>
          <p:nvPr/>
        </p:nvSpPr>
        <p:spPr>
          <a:xfrm>
            <a:off x="408905" y="3563914"/>
            <a:ext cx="6648719" cy="83294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16" name="矩形: 圓角 15">
            <a:extLst>
              <a:ext uri="{FF2B5EF4-FFF2-40B4-BE49-F238E27FC236}">
                <a16:creationId xmlns:a16="http://schemas.microsoft.com/office/drawing/2014/main" id="{70A05C9C-9D8B-42C3-B15E-BF46E4E7E17B}"/>
              </a:ext>
            </a:extLst>
          </p:cNvPr>
          <p:cNvSpPr/>
          <p:nvPr/>
        </p:nvSpPr>
        <p:spPr>
          <a:xfrm>
            <a:off x="408905" y="3563914"/>
            <a:ext cx="6648719" cy="832945"/>
          </a:xfrm>
          <a:prstGeom prst="roundRect">
            <a:avLst>
              <a:gd name="adj" fmla="val 50000"/>
            </a:avLst>
          </a:prstGeom>
          <a:noFill/>
          <a:ln w="38100">
            <a:gradFill>
              <a:gsLst>
                <a:gs pos="0">
                  <a:srgbClr val="E5488F"/>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17" name="矩形 16">
            <a:extLst>
              <a:ext uri="{FF2B5EF4-FFF2-40B4-BE49-F238E27FC236}">
                <a16:creationId xmlns:a16="http://schemas.microsoft.com/office/drawing/2014/main" id="{37184E99-6AFB-4D0E-A41A-202428E2048C}"/>
              </a:ext>
            </a:extLst>
          </p:cNvPr>
          <p:cNvSpPr/>
          <p:nvPr/>
        </p:nvSpPr>
        <p:spPr>
          <a:xfrm>
            <a:off x="1431468" y="3746438"/>
            <a:ext cx="4453463" cy="523220"/>
          </a:xfrm>
          <a:prstGeom prst="rect">
            <a:avLst/>
          </a:prstGeom>
        </p:spPr>
        <p:txBody>
          <a:bodyPr wrap="none">
            <a:spAutoFit/>
          </a:bodyPr>
          <a:lstStyle/>
          <a:p>
            <a:r>
              <a:rPr lang="zh-TW" altLang="en-US" sz="2800">
                <a:latin typeface="微軟正黑體" panose="020B0604030504040204" pitchFamily="34" charset="-120"/>
                <a:ea typeface="微軟正黑體" panose="020B0604030504040204" pitchFamily="34" charset="-120"/>
              </a:rPr>
              <a:t>讓 </a:t>
            </a:r>
            <a:r>
              <a:rPr lang="en-US" altLang="zh-TW" sz="2800" err="1">
                <a:latin typeface="微軟正黑體" panose="020B0604030504040204" pitchFamily="34" charset="-120"/>
                <a:ea typeface="微軟正黑體" panose="020B0604030504040204" pitchFamily="34" charset="-120"/>
                <a:cs typeface="Arial" panose="020B0604020202020204" pitchFamily="34" charset="0"/>
              </a:rPr>
              <a:t>QuMagie</a:t>
            </a:r>
            <a:r>
              <a:rPr lang="en-US" altLang="zh-TW" sz="2800">
                <a:latin typeface="微軟正黑體" panose="020B0604030504040204" pitchFamily="34" charset="-120"/>
                <a:ea typeface="微軟正黑體" panose="020B0604030504040204" pitchFamily="34" charset="-120"/>
              </a:rPr>
              <a:t> </a:t>
            </a:r>
            <a:r>
              <a:rPr lang="zh-TW" altLang="en-US" sz="2800">
                <a:latin typeface="微軟正黑體" panose="020B0604030504040204" pitchFamily="34" charset="-120"/>
                <a:ea typeface="微軟正黑體" panose="020B0604030504040204" pitchFamily="34" charset="-120"/>
              </a:rPr>
              <a:t>變聰明的核心</a:t>
            </a:r>
          </a:p>
        </p:txBody>
      </p:sp>
      <p:grpSp>
        <p:nvGrpSpPr>
          <p:cNvPr id="18" name="群組 17">
            <a:extLst>
              <a:ext uri="{FF2B5EF4-FFF2-40B4-BE49-F238E27FC236}">
                <a16:creationId xmlns:a16="http://schemas.microsoft.com/office/drawing/2014/main" id="{FF2F3372-7F47-45A1-A8CB-F777ABE6DE31}"/>
              </a:ext>
            </a:extLst>
          </p:cNvPr>
          <p:cNvGrpSpPr/>
          <p:nvPr/>
        </p:nvGrpSpPr>
        <p:grpSpPr>
          <a:xfrm>
            <a:off x="292995" y="3444693"/>
            <a:ext cx="1054480" cy="1054480"/>
            <a:chOff x="228678" y="3612186"/>
            <a:chExt cx="655970" cy="655970"/>
          </a:xfrm>
        </p:grpSpPr>
        <p:sp>
          <p:nvSpPr>
            <p:cNvPr id="19" name="橢圓 18">
              <a:extLst>
                <a:ext uri="{FF2B5EF4-FFF2-40B4-BE49-F238E27FC236}">
                  <a16:creationId xmlns:a16="http://schemas.microsoft.com/office/drawing/2014/main" id="{9F15D850-2FA5-422F-9D7B-0BCD40D9F4E8}"/>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20" name="橢圓 19">
              <a:extLst>
                <a:ext uri="{FF2B5EF4-FFF2-40B4-BE49-F238E27FC236}">
                  <a16:creationId xmlns:a16="http://schemas.microsoft.com/office/drawing/2014/main" id="{B2239E8F-CC38-4ED3-856E-4894C3963DC0}"/>
                </a:ext>
              </a:extLst>
            </p:cNvPr>
            <p:cNvSpPr/>
            <p:nvPr/>
          </p:nvSpPr>
          <p:spPr>
            <a:xfrm>
              <a:off x="295017" y="3676657"/>
              <a:ext cx="517999" cy="517999"/>
            </a:xfrm>
            <a:prstGeom prst="ellipse">
              <a:avLst/>
            </a:prstGeom>
            <a:noFill/>
            <a:ln w="50800">
              <a:gradFill>
                <a:gsLst>
                  <a:gs pos="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sp>
        <p:nvSpPr>
          <p:cNvPr id="21" name="矩形: 圓角 20">
            <a:extLst>
              <a:ext uri="{FF2B5EF4-FFF2-40B4-BE49-F238E27FC236}">
                <a16:creationId xmlns:a16="http://schemas.microsoft.com/office/drawing/2014/main" id="{69AD74CE-3BB0-4099-9E9B-ABCD54BC8F86}"/>
              </a:ext>
            </a:extLst>
          </p:cNvPr>
          <p:cNvSpPr/>
          <p:nvPr/>
        </p:nvSpPr>
        <p:spPr>
          <a:xfrm>
            <a:off x="408904" y="5067320"/>
            <a:ext cx="7049171" cy="83294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22" name="矩形: 圓角 21">
            <a:extLst>
              <a:ext uri="{FF2B5EF4-FFF2-40B4-BE49-F238E27FC236}">
                <a16:creationId xmlns:a16="http://schemas.microsoft.com/office/drawing/2014/main" id="{8F6F39DF-0EA2-4769-84CA-4D0F747FD225}"/>
              </a:ext>
            </a:extLst>
          </p:cNvPr>
          <p:cNvSpPr/>
          <p:nvPr/>
        </p:nvSpPr>
        <p:spPr>
          <a:xfrm>
            <a:off x="408904" y="5067320"/>
            <a:ext cx="7049171" cy="832945"/>
          </a:xfrm>
          <a:prstGeom prst="roundRect">
            <a:avLst>
              <a:gd name="adj" fmla="val 50000"/>
            </a:avLst>
          </a:prstGeom>
          <a:noFill/>
          <a:ln w="38100">
            <a:gradFill>
              <a:gsLst>
                <a:gs pos="0">
                  <a:srgbClr val="E5488F"/>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23" name="矩形 22">
            <a:extLst>
              <a:ext uri="{FF2B5EF4-FFF2-40B4-BE49-F238E27FC236}">
                <a16:creationId xmlns:a16="http://schemas.microsoft.com/office/drawing/2014/main" id="{92F1C398-99E8-4393-B6C1-07AE6058A492}"/>
              </a:ext>
            </a:extLst>
          </p:cNvPr>
          <p:cNvSpPr/>
          <p:nvPr/>
        </p:nvSpPr>
        <p:spPr>
          <a:xfrm>
            <a:off x="1431468" y="5249843"/>
            <a:ext cx="5643148" cy="523220"/>
          </a:xfrm>
          <a:prstGeom prst="rect">
            <a:avLst/>
          </a:prstGeom>
        </p:spPr>
        <p:txBody>
          <a:bodyPr wrap="none">
            <a:spAutoFit/>
          </a:bodyPr>
          <a:lstStyle/>
          <a:p>
            <a:r>
              <a:rPr lang="zh-CN" altLang="en-US" sz="2800">
                <a:latin typeface="微軟正黑體" panose="020B0604030504040204" pitchFamily="34" charset="-120"/>
                <a:ea typeface="微軟正黑體" panose="020B0604030504040204" pitchFamily="34" charset="-120"/>
              </a:rPr>
              <a:t>支援 </a:t>
            </a:r>
            <a:r>
              <a:rPr lang="en-US" altLang="zh-CN" sz="2800">
                <a:latin typeface="微軟正黑體" panose="020B0604030504040204" pitchFamily="34" charset="-120"/>
                <a:ea typeface="微軟正黑體" panose="020B0604030504040204" pitchFamily="34" charset="-120"/>
                <a:cs typeface="Arial" panose="020B0604020202020204" pitchFamily="34" charset="0"/>
              </a:rPr>
              <a:t>Intel</a:t>
            </a:r>
            <a:r>
              <a:rPr lang="zh-TW" altLang="en-US" sz="2800">
                <a:latin typeface="微軟正黑體" panose="020B0604030504040204" pitchFamily="34" charset="-120"/>
                <a:ea typeface="微軟正黑體" panose="020B0604030504040204" pitchFamily="34" charset="-120"/>
                <a:cs typeface="Arial" panose="020B0604020202020204" pitchFamily="34" charset="0"/>
              </a:rPr>
              <a:t>、</a:t>
            </a:r>
            <a:r>
              <a:rPr lang="en-US" altLang="zh-TW" sz="2800">
                <a:latin typeface="微軟正黑體" panose="020B0604030504040204" pitchFamily="34" charset="-120"/>
                <a:ea typeface="微軟正黑體" panose="020B0604030504040204" pitchFamily="34" charset="-120"/>
                <a:cs typeface="Arial" panose="020B0604020202020204" pitchFamily="34" charset="0"/>
              </a:rPr>
              <a:t>AMD </a:t>
            </a:r>
            <a:r>
              <a:rPr lang="zh-TW" altLang="en-US" sz="2800">
                <a:latin typeface="微軟正黑體" panose="020B0604030504040204" pitchFamily="34" charset="-120"/>
                <a:ea typeface="微軟正黑體" panose="020B0604030504040204" pitchFamily="34" charset="-120"/>
                <a:cs typeface="Arial" panose="020B0604020202020204" pitchFamily="34" charset="0"/>
              </a:rPr>
              <a:t>及</a:t>
            </a:r>
            <a:r>
              <a:rPr lang="zh-CN" altLang="en-US" sz="2800">
                <a:latin typeface="微軟正黑體" panose="020B0604030504040204" pitchFamily="34" charset="-120"/>
                <a:ea typeface="微軟正黑體" panose="020B0604030504040204" pitchFamily="34" charset="-120"/>
              </a:rPr>
              <a:t> </a:t>
            </a:r>
            <a:r>
              <a:rPr lang="en-US" altLang="zh-CN" sz="2800">
                <a:latin typeface="微軟正黑體" panose="020B0604030504040204" pitchFamily="34" charset="-120"/>
                <a:ea typeface="微軟正黑體" panose="020B0604030504040204" pitchFamily="34" charset="-120"/>
                <a:cs typeface="Arial" panose="020B0604020202020204" pitchFamily="34" charset="0"/>
              </a:rPr>
              <a:t>ARM 64 CPU</a:t>
            </a:r>
          </a:p>
        </p:txBody>
      </p:sp>
      <p:grpSp>
        <p:nvGrpSpPr>
          <p:cNvPr id="24" name="群組 23">
            <a:extLst>
              <a:ext uri="{FF2B5EF4-FFF2-40B4-BE49-F238E27FC236}">
                <a16:creationId xmlns:a16="http://schemas.microsoft.com/office/drawing/2014/main" id="{9A20FC67-5E62-4ED8-8528-8CEED693FFFD}"/>
              </a:ext>
            </a:extLst>
          </p:cNvPr>
          <p:cNvGrpSpPr/>
          <p:nvPr/>
        </p:nvGrpSpPr>
        <p:grpSpPr>
          <a:xfrm>
            <a:off x="292995" y="4948099"/>
            <a:ext cx="1054480" cy="1054480"/>
            <a:chOff x="228678" y="3612186"/>
            <a:chExt cx="655970" cy="655970"/>
          </a:xfrm>
        </p:grpSpPr>
        <p:sp>
          <p:nvSpPr>
            <p:cNvPr id="25" name="橢圓 24">
              <a:extLst>
                <a:ext uri="{FF2B5EF4-FFF2-40B4-BE49-F238E27FC236}">
                  <a16:creationId xmlns:a16="http://schemas.microsoft.com/office/drawing/2014/main" id="{B355E2A1-CD07-457B-A9C0-820EFE3E6D13}"/>
                </a:ext>
              </a:extLst>
            </p:cNvPr>
            <p:cNvSpPr/>
            <p:nvPr/>
          </p:nvSpPr>
          <p:spPr>
            <a:xfrm>
              <a:off x="228678" y="3612186"/>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26" name="橢圓 25">
              <a:extLst>
                <a:ext uri="{FF2B5EF4-FFF2-40B4-BE49-F238E27FC236}">
                  <a16:creationId xmlns:a16="http://schemas.microsoft.com/office/drawing/2014/main" id="{0BB45675-BE29-4A89-B60C-FCE91C708CE4}"/>
                </a:ext>
              </a:extLst>
            </p:cNvPr>
            <p:cNvSpPr/>
            <p:nvPr/>
          </p:nvSpPr>
          <p:spPr>
            <a:xfrm>
              <a:off x="295017" y="3676657"/>
              <a:ext cx="517999" cy="517999"/>
            </a:xfrm>
            <a:prstGeom prst="ellipse">
              <a:avLst/>
            </a:prstGeom>
            <a:noFill/>
            <a:ln w="50800">
              <a:gradFill>
                <a:gsLst>
                  <a:gs pos="0">
                    <a:srgbClr val="E55095"/>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pic>
        <p:nvPicPr>
          <p:cNvPr id="29" name="圖形 28">
            <a:extLst>
              <a:ext uri="{FF2B5EF4-FFF2-40B4-BE49-F238E27FC236}">
                <a16:creationId xmlns:a16="http://schemas.microsoft.com/office/drawing/2014/main" id="{F6EB2FBA-B420-49F1-ABFF-ABAF82F4BE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4962" y="2248738"/>
            <a:ext cx="406761" cy="406761"/>
          </a:xfrm>
          <a:prstGeom prst="rect">
            <a:avLst/>
          </a:prstGeom>
        </p:spPr>
      </p:pic>
      <p:pic>
        <p:nvPicPr>
          <p:cNvPr id="30" name="圖形 29">
            <a:extLst>
              <a:ext uri="{FF2B5EF4-FFF2-40B4-BE49-F238E27FC236}">
                <a16:creationId xmlns:a16="http://schemas.microsoft.com/office/drawing/2014/main" id="{D52D83F3-ECC4-4996-B1B8-AF8742536D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6280" y="3751382"/>
            <a:ext cx="534753" cy="426449"/>
          </a:xfrm>
          <a:prstGeom prst="rect">
            <a:avLst/>
          </a:prstGeom>
        </p:spPr>
      </p:pic>
      <p:pic>
        <p:nvPicPr>
          <p:cNvPr id="32" name="圖形 31">
            <a:extLst>
              <a:ext uri="{FF2B5EF4-FFF2-40B4-BE49-F238E27FC236}">
                <a16:creationId xmlns:a16="http://schemas.microsoft.com/office/drawing/2014/main" id="{912B78E7-5570-41DA-BF3D-8A87553D4E8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0203" y="5221006"/>
            <a:ext cx="457276" cy="457276"/>
          </a:xfrm>
          <a:prstGeom prst="rect">
            <a:avLst/>
          </a:prstGeom>
        </p:spPr>
      </p:pic>
      <p:pic>
        <p:nvPicPr>
          <p:cNvPr id="3" name="圖形 2">
            <a:extLst>
              <a:ext uri="{FF2B5EF4-FFF2-40B4-BE49-F238E27FC236}">
                <a16:creationId xmlns:a16="http://schemas.microsoft.com/office/drawing/2014/main" id="{8384EC2A-BB2B-4057-8619-AC1AF3E17A8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3755077" y="3063121"/>
            <a:ext cx="211279" cy="364936"/>
          </a:xfrm>
          <a:prstGeom prst="rect">
            <a:avLst/>
          </a:prstGeom>
        </p:spPr>
      </p:pic>
      <p:pic>
        <p:nvPicPr>
          <p:cNvPr id="27" name="圖形 26">
            <a:extLst>
              <a:ext uri="{FF2B5EF4-FFF2-40B4-BE49-F238E27FC236}">
                <a16:creationId xmlns:a16="http://schemas.microsoft.com/office/drawing/2014/main" id="{A750DF57-AD50-4C14-9FF1-19BCCC4C838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3755075" y="4561103"/>
            <a:ext cx="211279" cy="364936"/>
          </a:xfrm>
          <a:prstGeom prst="rect">
            <a:avLst/>
          </a:prstGeom>
        </p:spPr>
      </p:pic>
      <p:sp>
        <p:nvSpPr>
          <p:cNvPr id="4" name="標題 3">
            <a:extLst>
              <a:ext uri="{FF2B5EF4-FFF2-40B4-BE49-F238E27FC236}">
                <a16:creationId xmlns:a16="http://schemas.microsoft.com/office/drawing/2014/main" id="{369027E4-2B9E-4B9E-8656-A44295C4E304}"/>
              </a:ext>
            </a:extLst>
          </p:cNvPr>
          <p:cNvSpPr>
            <a:spLocks noGrp="1"/>
          </p:cNvSpPr>
          <p:nvPr>
            <p:ph type="title"/>
          </p:nvPr>
        </p:nvSpPr>
        <p:spPr/>
        <p:txBody>
          <a:bodyPr/>
          <a:lstStyle/>
          <a:p>
            <a:r>
              <a:rPr lang="en-US" altLang="zh-TW" err="1"/>
              <a:t>QuMagie</a:t>
            </a:r>
            <a:r>
              <a:rPr lang="en-US" altLang="zh-TW"/>
              <a:t> Core</a:t>
            </a:r>
            <a:endParaRPr lang="zh-TW" altLang="en-US"/>
          </a:p>
        </p:txBody>
      </p:sp>
      <p:pic>
        <p:nvPicPr>
          <p:cNvPr id="31" name="圖片 30">
            <a:extLst>
              <a:ext uri="{FF2B5EF4-FFF2-40B4-BE49-F238E27FC236}">
                <a16:creationId xmlns:a16="http://schemas.microsoft.com/office/drawing/2014/main" id="{696ECE4D-99E7-485B-9238-1E2CCB8EE7B3}"/>
              </a:ext>
            </a:extLst>
          </p:cNvPr>
          <p:cNvPicPr>
            <a:picLocks noChangeAspect="1"/>
          </p:cNvPicPr>
          <p:nvPr/>
        </p:nvPicPr>
        <p:blipFill rotWithShape="1">
          <a:blip r:embed="rId11"/>
          <a:srcRect l="5093"/>
          <a:stretch/>
        </p:blipFill>
        <p:spPr>
          <a:xfrm>
            <a:off x="0" y="1396408"/>
            <a:ext cx="6131120" cy="977994"/>
          </a:xfrm>
          <a:prstGeom prst="rect">
            <a:avLst/>
          </a:prstGeom>
        </p:spPr>
      </p:pic>
    </p:spTree>
    <p:extLst>
      <p:ext uri="{BB962C8B-B14F-4D97-AF65-F5344CB8AC3E}">
        <p14:creationId xmlns:p14="http://schemas.microsoft.com/office/powerpoint/2010/main" val="28114599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C4864D0-6FC7-4280-9AE0-7850A5801FF3}"/>
              </a:ext>
            </a:extLst>
          </p:cNvPr>
          <p:cNvSpPr>
            <a:spLocks noGrp="1"/>
          </p:cNvSpPr>
          <p:nvPr>
            <p:ph type="title"/>
          </p:nvPr>
        </p:nvSpPr>
        <p:spPr/>
        <p:txBody>
          <a:bodyPr/>
          <a:lstStyle/>
          <a:p>
            <a:r>
              <a:rPr lang="zh-TW" altLang="en-US"/>
              <a:t>如何開始</a:t>
            </a:r>
          </a:p>
        </p:txBody>
      </p:sp>
      <p:pic>
        <p:nvPicPr>
          <p:cNvPr id="25" name="圖片 24">
            <a:extLst>
              <a:ext uri="{FF2B5EF4-FFF2-40B4-BE49-F238E27FC236}">
                <a16:creationId xmlns:a16="http://schemas.microsoft.com/office/drawing/2014/main" id="{4D9F56F9-F426-4108-90DE-C2FBDB35E888}"/>
              </a:ext>
            </a:extLst>
          </p:cNvPr>
          <p:cNvPicPr>
            <a:picLocks noChangeAspect="1"/>
          </p:cNvPicPr>
          <p:nvPr/>
        </p:nvPicPr>
        <p:blipFill rotWithShape="1">
          <a:blip r:embed="rId2"/>
          <a:srcRect l="5093"/>
          <a:stretch/>
        </p:blipFill>
        <p:spPr>
          <a:xfrm>
            <a:off x="0" y="1396408"/>
            <a:ext cx="6131120" cy="977994"/>
          </a:xfrm>
          <a:prstGeom prst="rect">
            <a:avLst/>
          </a:prstGeom>
        </p:spPr>
      </p:pic>
      <p:sp>
        <p:nvSpPr>
          <p:cNvPr id="23" name="矩形: 圓角 22">
            <a:extLst>
              <a:ext uri="{FF2B5EF4-FFF2-40B4-BE49-F238E27FC236}">
                <a16:creationId xmlns:a16="http://schemas.microsoft.com/office/drawing/2014/main" id="{DE736A8D-32B6-4DA9-86DC-6A6D0CEB1DF0}"/>
              </a:ext>
            </a:extLst>
          </p:cNvPr>
          <p:cNvSpPr/>
          <p:nvPr/>
        </p:nvSpPr>
        <p:spPr>
          <a:xfrm>
            <a:off x="795913" y="2020453"/>
            <a:ext cx="5464646" cy="667887"/>
          </a:xfrm>
          <a:prstGeom prst="roundRect">
            <a:avLst>
              <a:gd name="adj" fmla="val 37694"/>
            </a:avLst>
          </a:prstGeom>
          <a:solidFill>
            <a:srgbClr val="FF2E8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 name="矩形 23">
            <a:extLst>
              <a:ext uri="{FF2B5EF4-FFF2-40B4-BE49-F238E27FC236}">
                <a16:creationId xmlns:a16="http://schemas.microsoft.com/office/drawing/2014/main" id="{37BC13AD-2CC9-4EFC-A446-B25498B5D2C1}"/>
              </a:ext>
            </a:extLst>
          </p:cNvPr>
          <p:cNvSpPr/>
          <p:nvPr/>
        </p:nvSpPr>
        <p:spPr>
          <a:xfrm>
            <a:off x="1220273" y="2122847"/>
            <a:ext cx="4621650" cy="420564"/>
          </a:xfrm>
          <a:prstGeom prst="rect">
            <a:avLst/>
          </a:prstGeom>
        </p:spPr>
        <p:txBody>
          <a:bodyPr wrap="none">
            <a:spAutoFit/>
          </a:bodyPr>
          <a:lstStyle/>
          <a:p>
            <a:r>
              <a:rPr lang="zh-CN" altLang="en-US" sz="2133" b="1">
                <a:solidFill>
                  <a:schemeClr val="bg1"/>
                </a:solidFill>
                <a:latin typeface="微軟正黑體" panose="020B0604030504040204" pitchFamily="34" charset="-120"/>
                <a:ea typeface="微軟正黑體" panose="020B0604030504040204" pitchFamily="34" charset="-120"/>
              </a:rPr>
              <a:t>買一台</a:t>
            </a:r>
            <a:r>
              <a:rPr lang="zh-TW" altLang="en-US" sz="2133" b="1">
                <a:solidFill>
                  <a:schemeClr val="bg1"/>
                </a:solidFill>
                <a:latin typeface="微軟正黑體" panose="020B0604030504040204" pitchFamily="34" charset="-120"/>
                <a:ea typeface="微軟正黑體" panose="020B0604030504040204" pitchFamily="34" charset="-120"/>
              </a:rPr>
              <a:t> </a:t>
            </a:r>
            <a:r>
              <a:rPr lang="en-US" altLang="zh-TW" sz="2133" b="1">
                <a:solidFill>
                  <a:schemeClr val="bg1"/>
                </a:solidFill>
                <a:latin typeface="Arial" panose="020B0604020202020204" pitchFamily="34" charset="0"/>
                <a:ea typeface="微軟正黑體" panose="020B0604030504040204" pitchFamily="34" charset="-120"/>
                <a:cs typeface="Arial" panose="020B0604020202020204" pitchFamily="34" charset="0"/>
              </a:rPr>
              <a:t>QNAP</a:t>
            </a:r>
            <a:r>
              <a:rPr lang="zh-TW" altLang="en-US" sz="2133"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133" b="1">
                <a:solidFill>
                  <a:schemeClr val="bg1"/>
                </a:solidFill>
                <a:latin typeface="Arial" panose="020B0604020202020204" pitchFamily="34" charset="0"/>
                <a:ea typeface="微軟正黑體" panose="020B0604030504040204" pitchFamily="34" charset="-120"/>
                <a:cs typeface="Arial" panose="020B0604020202020204" pitchFamily="34" charset="0"/>
              </a:rPr>
              <a:t>NAS</a:t>
            </a:r>
            <a:r>
              <a:rPr lang="zh-TW" altLang="en-US" sz="2133" b="1">
                <a:solidFill>
                  <a:schemeClr val="bg1"/>
                </a:solidFill>
                <a:latin typeface="微軟正黑體" panose="020B0604030504040204" pitchFamily="34" charset="-120"/>
                <a:ea typeface="微軟正黑體" panose="020B0604030504040204" pitchFamily="34" charset="-120"/>
              </a:rPr>
              <a:t>、</a:t>
            </a:r>
            <a:r>
              <a:rPr lang="zh-CN" altLang="en-US" sz="2133" b="1">
                <a:solidFill>
                  <a:schemeClr val="bg1"/>
                </a:solidFill>
                <a:latin typeface="微軟正黑體" panose="020B0604030504040204" pitchFamily="34" charset="-120"/>
                <a:ea typeface="微軟正黑體" panose="020B0604030504040204" pitchFamily="34" charset="-120"/>
              </a:rPr>
              <a:t>使用</a:t>
            </a:r>
            <a:r>
              <a:rPr lang="zh-TW" altLang="en-US" sz="2133" b="1">
                <a:solidFill>
                  <a:schemeClr val="bg1"/>
                </a:solidFill>
                <a:latin typeface="微軟正黑體" panose="020B0604030504040204" pitchFamily="34" charset="-120"/>
                <a:ea typeface="微軟正黑體" panose="020B0604030504040204" pitchFamily="34" charset="-120"/>
              </a:rPr>
              <a:t> </a:t>
            </a:r>
            <a:r>
              <a:rPr lang="en-US" altLang="zh-TW" sz="2133" b="1">
                <a:solidFill>
                  <a:schemeClr val="bg1"/>
                </a:solidFill>
                <a:latin typeface="Arial" panose="020B0604020202020204" pitchFamily="34" charset="0"/>
                <a:ea typeface="微軟正黑體" panose="020B0604030504040204" pitchFamily="34" charset="-120"/>
                <a:cs typeface="Arial" panose="020B0604020202020204" pitchFamily="34" charset="0"/>
              </a:rPr>
              <a:t>QTS</a:t>
            </a:r>
            <a:r>
              <a:rPr lang="zh-TW" altLang="en-US" sz="2133"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133" b="1">
                <a:solidFill>
                  <a:schemeClr val="bg1"/>
                </a:solidFill>
                <a:latin typeface="Arial" panose="020B0604020202020204" pitchFamily="34" charset="0"/>
                <a:ea typeface="微軟正黑體" panose="020B0604030504040204" pitchFamily="34" charset="-120"/>
                <a:cs typeface="Arial" panose="020B0604020202020204" pitchFamily="34" charset="0"/>
              </a:rPr>
              <a:t>4.4.1</a:t>
            </a:r>
          </a:p>
        </p:txBody>
      </p:sp>
      <p:sp>
        <p:nvSpPr>
          <p:cNvPr id="28" name="矩形: 圓角 27">
            <a:extLst>
              <a:ext uri="{FF2B5EF4-FFF2-40B4-BE49-F238E27FC236}">
                <a16:creationId xmlns:a16="http://schemas.microsoft.com/office/drawing/2014/main" id="{250F38F6-9655-414E-ADCD-2FCFB708FD58}"/>
              </a:ext>
            </a:extLst>
          </p:cNvPr>
          <p:cNvSpPr/>
          <p:nvPr/>
        </p:nvSpPr>
        <p:spPr>
          <a:xfrm>
            <a:off x="795913" y="2861589"/>
            <a:ext cx="5464646" cy="944436"/>
          </a:xfrm>
          <a:prstGeom prst="roundRect">
            <a:avLst>
              <a:gd name="adj" fmla="val 35858"/>
            </a:avLst>
          </a:prstGeom>
          <a:solidFill>
            <a:srgbClr val="FF2E8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29" name="矩形 28">
            <a:extLst>
              <a:ext uri="{FF2B5EF4-FFF2-40B4-BE49-F238E27FC236}">
                <a16:creationId xmlns:a16="http://schemas.microsoft.com/office/drawing/2014/main" id="{C7434C5F-D619-4595-B013-6FD836CE17D1}"/>
              </a:ext>
            </a:extLst>
          </p:cNvPr>
          <p:cNvSpPr/>
          <p:nvPr/>
        </p:nvSpPr>
        <p:spPr>
          <a:xfrm>
            <a:off x="1209624" y="2899300"/>
            <a:ext cx="5050935" cy="1177823"/>
          </a:xfrm>
          <a:prstGeom prst="rect">
            <a:avLst/>
          </a:prstGeom>
        </p:spPr>
        <p:txBody>
          <a:bodyPr wrap="square">
            <a:spAutoFit/>
          </a:bodyPr>
          <a:lstStyle/>
          <a:p>
            <a:pPr>
              <a:lnSpc>
                <a:spcPts val="2933"/>
              </a:lnSpc>
            </a:pPr>
            <a:r>
              <a:rPr lang="zh-CN" altLang="en-US" sz="2133" b="1">
                <a:solidFill>
                  <a:schemeClr val="bg1"/>
                </a:solidFill>
                <a:latin typeface="微軟正黑體" panose="020B0604030504040204" pitchFamily="34" charset="-120"/>
                <a:ea typeface="微軟正黑體" panose="020B0604030504040204" pitchFamily="34" charset="-120"/>
              </a:rPr>
              <a:t>安裝 </a:t>
            </a:r>
            <a:r>
              <a:rPr lang="en-US" altLang="zh-CN" sz="2133" b="1" err="1">
                <a:solidFill>
                  <a:schemeClr val="bg1"/>
                </a:solidFill>
                <a:latin typeface="Arial" panose="020B0604020202020204" pitchFamily="34" charset="0"/>
                <a:ea typeface="微軟正黑體" panose="020B0604030504040204" pitchFamily="34" charset="-120"/>
                <a:cs typeface="Arial" panose="020B0604020202020204" pitchFamily="34" charset="0"/>
              </a:rPr>
              <a:t>QuMagie</a:t>
            </a:r>
            <a:r>
              <a:rPr lang="zh-CN" altLang="en-US" sz="2133" b="1">
                <a:solidFill>
                  <a:schemeClr val="bg1"/>
                </a:solidFill>
                <a:latin typeface="微軟正黑體" panose="020B0604030504040204" pitchFamily="34" charset="-120"/>
                <a:ea typeface="微軟正黑體" panose="020B0604030504040204" pitchFamily="34" charset="-120"/>
              </a:rPr>
              <a:t>：會自動安裝 </a:t>
            </a:r>
            <a:endParaRPr lang="en-US" altLang="zh-CN" sz="2133" b="1">
              <a:solidFill>
                <a:schemeClr val="bg1"/>
              </a:solidFill>
              <a:latin typeface="微軟正黑體" panose="020B0604030504040204" pitchFamily="34" charset="-120"/>
              <a:ea typeface="微軟正黑體" panose="020B0604030504040204" pitchFamily="34" charset="-120"/>
            </a:endParaRPr>
          </a:p>
          <a:p>
            <a:pPr>
              <a:lnSpc>
                <a:spcPts val="2933"/>
              </a:lnSpc>
            </a:pPr>
            <a:r>
              <a:rPr lang="en-US" altLang="zh-CN" sz="2133" b="1">
                <a:solidFill>
                  <a:schemeClr val="bg1"/>
                </a:solidFill>
                <a:latin typeface="Arial" panose="020B0604020202020204" pitchFamily="34" charset="0"/>
                <a:ea typeface="微軟正黑體" panose="020B0604030504040204" pitchFamily="34" charset="-120"/>
                <a:cs typeface="Arial" panose="020B0604020202020204" pitchFamily="34" charset="0"/>
              </a:rPr>
              <a:t>Container Station </a:t>
            </a:r>
            <a:r>
              <a:rPr lang="zh-CN" altLang="en-US" sz="2133" b="1">
                <a:solidFill>
                  <a:schemeClr val="bg1"/>
                </a:solidFill>
                <a:latin typeface="微軟正黑體" panose="020B0604030504040204" pitchFamily="34" charset="-120"/>
                <a:ea typeface="微軟正黑體" panose="020B0604030504040204" pitchFamily="34" charset="-120"/>
              </a:rPr>
              <a:t>以及 </a:t>
            </a:r>
            <a:r>
              <a:rPr lang="en-US" altLang="zh-CN" sz="2133" b="1" err="1">
                <a:solidFill>
                  <a:schemeClr val="bg1"/>
                </a:solidFill>
                <a:latin typeface="Arial" panose="020B0604020202020204" pitchFamily="34" charset="0"/>
                <a:ea typeface="微軟正黑體" panose="020B0604030504040204" pitchFamily="34" charset="-120"/>
                <a:cs typeface="Arial" panose="020B0604020202020204" pitchFamily="34" charset="0"/>
              </a:rPr>
              <a:t>QuMagie</a:t>
            </a:r>
            <a:r>
              <a:rPr lang="en-US" altLang="zh-CN" sz="2133" b="1">
                <a:solidFill>
                  <a:schemeClr val="bg1"/>
                </a:solidFill>
                <a:latin typeface="Arial" panose="020B0604020202020204" pitchFamily="34" charset="0"/>
                <a:ea typeface="微軟正黑體" panose="020B0604030504040204" pitchFamily="34" charset="-120"/>
                <a:cs typeface="Arial" panose="020B0604020202020204" pitchFamily="34" charset="0"/>
              </a:rPr>
              <a:t> Core</a:t>
            </a:r>
          </a:p>
          <a:p>
            <a:pPr>
              <a:lnSpc>
                <a:spcPts val="2933"/>
              </a:lnSpc>
            </a:pPr>
            <a:endParaRPr lang="en-US" altLang="zh-CN" sz="2133" b="1">
              <a:solidFill>
                <a:schemeClr val="bg1"/>
              </a:solidFill>
              <a:latin typeface="微軟正黑體" panose="020B0604030504040204" pitchFamily="34" charset="-120"/>
              <a:ea typeface="微軟正黑體" panose="020B0604030504040204" pitchFamily="34" charset="-120"/>
            </a:endParaRPr>
          </a:p>
        </p:txBody>
      </p:sp>
      <p:sp>
        <p:nvSpPr>
          <p:cNvPr id="30" name="矩形: 圓角 29">
            <a:extLst>
              <a:ext uri="{FF2B5EF4-FFF2-40B4-BE49-F238E27FC236}">
                <a16:creationId xmlns:a16="http://schemas.microsoft.com/office/drawing/2014/main" id="{00ABD431-6772-43DF-8CCB-8873C5B810E1}"/>
              </a:ext>
            </a:extLst>
          </p:cNvPr>
          <p:cNvSpPr/>
          <p:nvPr/>
        </p:nvSpPr>
        <p:spPr>
          <a:xfrm>
            <a:off x="879153" y="3968366"/>
            <a:ext cx="4302447" cy="2089534"/>
          </a:xfrm>
          <a:prstGeom prst="roundRect">
            <a:avLst>
              <a:gd name="adj" fmla="val 15332"/>
            </a:avLst>
          </a:prstGeom>
          <a:solidFill>
            <a:srgbClr val="FF2E8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40" name="矩形 39">
            <a:extLst>
              <a:ext uri="{FF2B5EF4-FFF2-40B4-BE49-F238E27FC236}">
                <a16:creationId xmlns:a16="http://schemas.microsoft.com/office/drawing/2014/main" id="{3BE22414-8507-4B6D-9044-55BE154ECF15}"/>
              </a:ext>
            </a:extLst>
          </p:cNvPr>
          <p:cNvSpPr/>
          <p:nvPr/>
        </p:nvSpPr>
        <p:spPr>
          <a:xfrm>
            <a:off x="1152976" y="4144462"/>
            <a:ext cx="3838124" cy="1645900"/>
          </a:xfrm>
          <a:prstGeom prst="rect">
            <a:avLst/>
          </a:prstGeom>
        </p:spPr>
        <p:txBody>
          <a:bodyPr wrap="square">
            <a:spAutoFit/>
          </a:bodyPr>
          <a:lstStyle/>
          <a:p>
            <a:pPr>
              <a:lnSpc>
                <a:spcPts val="3067"/>
              </a:lnSpc>
            </a:pPr>
            <a:r>
              <a:rPr lang="zh-CN" altLang="en-US" sz="2133" b="1">
                <a:solidFill>
                  <a:schemeClr val="bg1"/>
                </a:solidFill>
                <a:latin typeface="微軟正黑體" panose="020B0604030504040204" pitchFamily="34" charset="-120"/>
                <a:ea typeface="微軟正黑體" panose="020B0604030504040204" pitchFamily="34" charset="-120"/>
              </a:rPr>
              <a:t>引導至 </a:t>
            </a:r>
            <a:r>
              <a:rPr lang="en-US" altLang="zh-CN" sz="2133" b="1">
                <a:solidFill>
                  <a:schemeClr val="bg1"/>
                </a:solidFill>
                <a:latin typeface="Arial" panose="020B0604020202020204" pitchFamily="34" charset="0"/>
                <a:ea typeface="微軟正黑體" panose="020B0604030504040204" pitchFamily="34" charset="-120"/>
                <a:cs typeface="Arial" panose="020B0604020202020204" pitchFamily="34" charset="0"/>
              </a:rPr>
              <a:t>Multimedia Console </a:t>
            </a:r>
            <a:r>
              <a:rPr lang="zh-CN" altLang="en-US" sz="2133" b="1">
                <a:solidFill>
                  <a:schemeClr val="bg1"/>
                </a:solidFill>
                <a:latin typeface="微軟正黑體" panose="020B0604030504040204" pitchFamily="34" charset="-120"/>
                <a:ea typeface="微軟正黑體" panose="020B0604030504040204" pitchFamily="34" charset="-120"/>
              </a:rPr>
              <a:t>設定內容來源資料夾，完成後就能在 </a:t>
            </a:r>
            <a:r>
              <a:rPr lang="en-US" altLang="zh-CN" sz="2133" b="1" err="1">
                <a:solidFill>
                  <a:schemeClr val="bg1"/>
                </a:solidFill>
                <a:latin typeface="Arial" panose="020B0604020202020204" pitchFamily="34" charset="0"/>
                <a:ea typeface="微軟正黑體" panose="020B0604030504040204" pitchFamily="34" charset="-120"/>
                <a:cs typeface="Arial" panose="020B0604020202020204" pitchFamily="34" charset="0"/>
              </a:rPr>
              <a:t>QuMagie</a:t>
            </a:r>
            <a:r>
              <a:rPr lang="en-US" altLang="zh-CN" sz="2133" b="1">
                <a:solidFill>
                  <a:schemeClr val="bg1"/>
                </a:solidFill>
                <a:latin typeface="微軟正黑體" panose="020B0604030504040204" pitchFamily="34" charset="-120"/>
                <a:ea typeface="微軟正黑體" panose="020B0604030504040204" pitchFamily="34" charset="-120"/>
              </a:rPr>
              <a:t> </a:t>
            </a:r>
            <a:r>
              <a:rPr lang="zh-CN" altLang="en-US" sz="2133" b="1">
                <a:solidFill>
                  <a:schemeClr val="bg1"/>
                </a:solidFill>
                <a:latin typeface="微軟正黑體" panose="020B0604030504040204" pitchFamily="34" charset="-120"/>
                <a:ea typeface="微軟正黑體" panose="020B0604030504040204" pitchFamily="34" charset="-120"/>
              </a:rPr>
              <a:t>裡看到內容來源資料夾裡的照片及影片。</a:t>
            </a:r>
            <a:endParaRPr lang="en-US" altLang="zh-CN" sz="2133" b="1">
              <a:solidFill>
                <a:schemeClr val="bg1"/>
              </a:solidFill>
              <a:latin typeface="微軟正黑體" panose="020B0604030504040204" pitchFamily="34" charset="-120"/>
              <a:ea typeface="微軟正黑體" panose="020B0604030504040204" pitchFamily="34" charset="-120"/>
            </a:endParaRPr>
          </a:p>
        </p:txBody>
      </p:sp>
      <p:grpSp>
        <p:nvGrpSpPr>
          <p:cNvPr id="41" name="群組 40">
            <a:extLst>
              <a:ext uri="{FF2B5EF4-FFF2-40B4-BE49-F238E27FC236}">
                <a16:creationId xmlns:a16="http://schemas.microsoft.com/office/drawing/2014/main" id="{8534FDCE-AA20-4D81-AF95-4AA88E7D4DA1}"/>
              </a:ext>
            </a:extLst>
          </p:cNvPr>
          <p:cNvGrpSpPr/>
          <p:nvPr/>
        </p:nvGrpSpPr>
        <p:grpSpPr>
          <a:xfrm>
            <a:off x="278349" y="4090828"/>
            <a:ext cx="874627" cy="874627"/>
            <a:chOff x="357082" y="4205226"/>
            <a:chExt cx="874627" cy="874627"/>
          </a:xfrm>
        </p:grpSpPr>
        <p:sp>
          <p:nvSpPr>
            <p:cNvPr id="42" name="橢圓 41">
              <a:extLst>
                <a:ext uri="{FF2B5EF4-FFF2-40B4-BE49-F238E27FC236}">
                  <a16:creationId xmlns:a16="http://schemas.microsoft.com/office/drawing/2014/main" id="{CCA61797-E452-4724-8F39-1D1153FBD6D4}"/>
                </a:ext>
              </a:extLst>
            </p:cNvPr>
            <p:cNvSpPr/>
            <p:nvPr/>
          </p:nvSpPr>
          <p:spPr>
            <a:xfrm>
              <a:off x="357082" y="4205226"/>
              <a:ext cx="874627" cy="87462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43" name="矩形 42">
              <a:extLst>
                <a:ext uri="{FF2B5EF4-FFF2-40B4-BE49-F238E27FC236}">
                  <a16:creationId xmlns:a16="http://schemas.microsoft.com/office/drawing/2014/main" id="{E2BBF2BA-BE20-428F-823B-07D66600F216}"/>
                </a:ext>
              </a:extLst>
            </p:cNvPr>
            <p:cNvSpPr/>
            <p:nvPr/>
          </p:nvSpPr>
          <p:spPr>
            <a:xfrm>
              <a:off x="599961" y="4344934"/>
              <a:ext cx="562734" cy="605230"/>
            </a:xfrm>
            <a:prstGeom prst="rect">
              <a:avLst/>
            </a:prstGeom>
          </p:spPr>
          <p:txBody>
            <a:bodyPr wrap="square">
              <a:spAutoFit/>
            </a:bodyPr>
            <a:lstStyle/>
            <a:p>
              <a:r>
                <a:rPr lang="en-US" altLang="zh-TW" sz="3333" b="1">
                  <a:solidFill>
                    <a:schemeClr val="bg1"/>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3333">
                <a:solidFill>
                  <a:schemeClr val="bg1"/>
                </a:solidFill>
                <a:latin typeface="Arial" panose="020B0604020202020204" pitchFamily="34" charset="0"/>
                <a:cs typeface="Arial" panose="020B0604020202020204" pitchFamily="34" charset="0"/>
              </a:endParaRPr>
            </a:p>
          </p:txBody>
        </p:sp>
        <p:sp>
          <p:nvSpPr>
            <p:cNvPr id="44" name="橢圓 43">
              <a:extLst>
                <a:ext uri="{FF2B5EF4-FFF2-40B4-BE49-F238E27FC236}">
                  <a16:creationId xmlns:a16="http://schemas.microsoft.com/office/drawing/2014/main" id="{2A0976BC-95AA-4B70-83D6-3819DB61A9D7}"/>
                </a:ext>
              </a:extLst>
            </p:cNvPr>
            <p:cNvSpPr/>
            <p:nvPr/>
          </p:nvSpPr>
          <p:spPr>
            <a:xfrm>
              <a:off x="445535" y="4291189"/>
              <a:ext cx="690665" cy="690665"/>
            </a:xfrm>
            <a:prstGeom prst="ellipse">
              <a:avLst/>
            </a:prstGeom>
            <a:noFill/>
            <a:ln w="50800">
              <a:gradFill>
                <a:gsLst>
                  <a:gs pos="0">
                    <a:srgbClr val="E55099"/>
                  </a:gs>
                  <a:gs pos="100000">
                    <a:srgbClr val="983F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grpSp>
        <p:nvGrpSpPr>
          <p:cNvPr id="45" name="群組 44">
            <a:extLst>
              <a:ext uri="{FF2B5EF4-FFF2-40B4-BE49-F238E27FC236}">
                <a16:creationId xmlns:a16="http://schemas.microsoft.com/office/drawing/2014/main" id="{83C907C2-2B10-4284-95F6-5386AE9BEBB5}"/>
              </a:ext>
            </a:extLst>
          </p:cNvPr>
          <p:cNvGrpSpPr/>
          <p:nvPr/>
        </p:nvGrpSpPr>
        <p:grpSpPr>
          <a:xfrm>
            <a:off x="278349" y="2942145"/>
            <a:ext cx="874627" cy="874627"/>
            <a:chOff x="357082" y="4205226"/>
            <a:chExt cx="874627" cy="874627"/>
          </a:xfrm>
        </p:grpSpPr>
        <p:sp>
          <p:nvSpPr>
            <p:cNvPr id="46" name="橢圓 45">
              <a:extLst>
                <a:ext uri="{FF2B5EF4-FFF2-40B4-BE49-F238E27FC236}">
                  <a16:creationId xmlns:a16="http://schemas.microsoft.com/office/drawing/2014/main" id="{73544496-CA2C-43EC-9E58-8473714CDB97}"/>
                </a:ext>
              </a:extLst>
            </p:cNvPr>
            <p:cNvSpPr/>
            <p:nvPr/>
          </p:nvSpPr>
          <p:spPr>
            <a:xfrm>
              <a:off x="357082" y="4205226"/>
              <a:ext cx="874627" cy="87462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47" name="矩形 46">
              <a:extLst>
                <a:ext uri="{FF2B5EF4-FFF2-40B4-BE49-F238E27FC236}">
                  <a16:creationId xmlns:a16="http://schemas.microsoft.com/office/drawing/2014/main" id="{1A6BAEB7-BEA6-4EEC-BD24-1410FAB0EF89}"/>
                </a:ext>
              </a:extLst>
            </p:cNvPr>
            <p:cNvSpPr/>
            <p:nvPr/>
          </p:nvSpPr>
          <p:spPr>
            <a:xfrm>
              <a:off x="599961" y="4344934"/>
              <a:ext cx="562734" cy="605230"/>
            </a:xfrm>
            <a:prstGeom prst="rect">
              <a:avLst/>
            </a:prstGeom>
          </p:spPr>
          <p:txBody>
            <a:bodyPr wrap="square">
              <a:spAutoFit/>
            </a:bodyPr>
            <a:lstStyle/>
            <a:p>
              <a:r>
                <a:rPr lang="en-US" altLang="zh-TW" sz="3333" b="1">
                  <a:solidFill>
                    <a:schemeClr val="bg1"/>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3333">
                <a:solidFill>
                  <a:schemeClr val="bg1"/>
                </a:solidFill>
                <a:latin typeface="Arial" panose="020B0604020202020204" pitchFamily="34" charset="0"/>
                <a:cs typeface="Arial" panose="020B0604020202020204" pitchFamily="34" charset="0"/>
              </a:endParaRPr>
            </a:p>
          </p:txBody>
        </p:sp>
        <p:sp>
          <p:nvSpPr>
            <p:cNvPr id="48" name="橢圓 47">
              <a:extLst>
                <a:ext uri="{FF2B5EF4-FFF2-40B4-BE49-F238E27FC236}">
                  <a16:creationId xmlns:a16="http://schemas.microsoft.com/office/drawing/2014/main" id="{44EB2041-DABE-410A-B619-0CAA60F992D3}"/>
                </a:ext>
              </a:extLst>
            </p:cNvPr>
            <p:cNvSpPr/>
            <p:nvPr/>
          </p:nvSpPr>
          <p:spPr>
            <a:xfrm>
              <a:off x="445535" y="4291189"/>
              <a:ext cx="690665" cy="690665"/>
            </a:xfrm>
            <a:prstGeom prst="ellipse">
              <a:avLst/>
            </a:prstGeom>
            <a:noFill/>
            <a:ln w="50800">
              <a:gradFill>
                <a:gsLst>
                  <a:gs pos="0">
                    <a:srgbClr val="E55099"/>
                  </a:gs>
                  <a:gs pos="100000">
                    <a:srgbClr val="983F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grpSp>
        <p:nvGrpSpPr>
          <p:cNvPr id="49" name="群組 48">
            <a:extLst>
              <a:ext uri="{FF2B5EF4-FFF2-40B4-BE49-F238E27FC236}">
                <a16:creationId xmlns:a16="http://schemas.microsoft.com/office/drawing/2014/main" id="{AE698C5B-3F9C-46CA-BCDA-4C49C3DB90C6}"/>
              </a:ext>
            </a:extLst>
          </p:cNvPr>
          <p:cNvGrpSpPr/>
          <p:nvPr/>
        </p:nvGrpSpPr>
        <p:grpSpPr>
          <a:xfrm>
            <a:off x="278349" y="1879494"/>
            <a:ext cx="874627" cy="874627"/>
            <a:chOff x="357082" y="4205226"/>
            <a:chExt cx="874627" cy="874627"/>
          </a:xfrm>
        </p:grpSpPr>
        <p:sp>
          <p:nvSpPr>
            <p:cNvPr id="50" name="橢圓 49">
              <a:extLst>
                <a:ext uri="{FF2B5EF4-FFF2-40B4-BE49-F238E27FC236}">
                  <a16:creationId xmlns:a16="http://schemas.microsoft.com/office/drawing/2014/main" id="{8329D0F3-D6C7-4119-B8B5-4C2698793EFF}"/>
                </a:ext>
              </a:extLst>
            </p:cNvPr>
            <p:cNvSpPr/>
            <p:nvPr/>
          </p:nvSpPr>
          <p:spPr>
            <a:xfrm>
              <a:off x="357082" y="4205226"/>
              <a:ext cx="874627" cy="87462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51" name="矩形 50">
              <a:extLst>
                <a:ext uri="{FF2B5EF4-FFF2-40B4-BE49-F238E27FC236}">
                  <a16:creationId xmlns:a16="http://schemas.microsoft.com/office/drawing/2014/main" id="{A64B0CCA-4E31-4CC7-A16B-E5CAC2D9858E}"/>
                </a:ext>
              </a:extLst>
            </p:cNvPr>
            <p:cNvSpPr/>
            <p:nvPr/>
          </p:nvSpPr>
          <p:spPr>
            <a:xfrm>
              <a:off x="599961" y="4344934"/>
              <a:ext cx="562734" cy="605230"/>
            </a:xfrm>
            <a:prstGeom prst="rect">
              <a:avLst/>
            </a:prstGeom>
          </p:spPr>
          <p:txBody>
            <a:bodyPr wrap="square">
              <a:spAutoFit/>
            </a:bodyPr>
            <a:lstStyle/>
            <a:p>
              <a:r>
                <a:rPr lang="en-US" altLang="zh-TW" sz="3333" b="1">
                  <a:solidFill>
                    <a:schemeClr val="bg1"/>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3333">
                <a:solidFill>
                  <a:schemeClr val="bg1"/>
                </a:solidFill>
                <a:latin typeface="Arial" panose="020B0604020202020204" pitchFamily="34" charset="0"/>
                <a:cs typeface="Arial" panose="020B0604020202020204" pitchFamily="34" charset="0"/>
              </a:endParaRPr>
            </a:p>
          </p:txBody>
        </p:sp>
        <p:sp>
          <p:nvSpPr>
            <p:cNvPr id="52" name="橢圓 51">
              <a:extLst>
                <a:ext uri="{FF2B5EF4-FFF2-40B4-BE49-F238E27FC236}">
                  <a16:creationId xmlns:a16="http://schemas.microsoft.com/office/drawing/2014/main" id="{C7C3830B-0559-4ED7-8BE0-21E6F8CE0E17}"/>
                </a:ext>
              </a:extLst>
            </p:cNvPr>
            <p:cNvSpPr/>
            <p:nvPr/>
          </p:nvSpPr>
          <p:spPr>
            <a:xfrm>
              <a:off x="445535" y="4291189"/>
              <a:ext cx="690665" cy="690665"/>
            </a:xfrm>
            <a:prstGeom prst="ellipse">
              <a:avLst/>
            </a:prstGeom>
            <a:noFill/>
            <a:ln w="50800">
              <a:gradFill>
                <a:gsLst>
                  <a:gs pos="0">
                    <a:srgbClr val="E55099"/>
                  </a:gs>
                  <a:gs pos="100000">
                    <a:srgbClr val="983F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pic>
        <p:nvPicPr>
          <p:cNvPr id="53" name="圖片 52">
            <a:extLst>
              <a:ext uri="{FF2B5EF4-FFF2-40B4-BE49-F238E27FC236}">
                <a16:creationId xmlns:a16="http://schemas.microsoft.com/office/drawing/2014/main" id="{C9CE3AF2-4B2B-4B30-B284-DDB378582320}"/>
              </a:ext>
            </a:extLst>
          </p:cNvPr>
          <p:cNvPicPr>
            <a:picLocks noChangeAspect="1"/>
          </p:cNvPicPr>
          <p:nvPr/>
        </p:nvPicPr>
        <p:blipFill>
          <a:blip r:embed="rId3"/>
          <a:stretch>
            <a:fillRect/>
          </a:stretch>
        </p:blipFill>
        <p:spPr>
          <a:xfrm>
            <a:off x="4783937" y="1971480"/>
            <a:ext cx="8805076" cy="5029200"/>
          </a:xfrm>
          <a:prstGeom prst="rect">
            <a:avLst/>
          </a:prstGeom>
        </p:spPr>
      </p:pic>
    </p:spTree>
    <p:extLst>
      <p:ext uri="{BB962C8B-B14F-4D97-AF65-F5344CB8AC3E}">
        <p14:creationId xmlns:p14="http://schemas.microsoft.com/office/powerpoint/2010/main" val="38368867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010281E2-A606-499B-8196-484B9FD2BB87}"/>
              </a:ext>
            </a:extLst>
          </p:cNvPr>
          <p:cNvSpPr txBox="1">
            <a:spLocks/>
          </p:cNvSpPr>
          <p:nvPr/>
        </p:nvSpPr>
        <p:spPr>
          <a:xfrm>
            <a:off x="838200" y="1532329"/>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accent3">
                    <a:lumMod val="40000"/>
                    <a:lumOff val="60000"/>
                  </a:schemeClr>
                </a:solidFill>
                <a:latin typeface="微軟正黑體" panose="020B0604030504040204" pitchFamily="34" charset="-120"/>
                <a:ea typeface="微軟正黑體" panose="020B0604030504040204" pitchFamily="34" charset="-120"/>
                <a:cs typeface="+mj-cs"/>
              </a:defRPr>
            </a:lvl1pPr>
          </a:lstStyle>
          <a:p>
            <a:endParaRPr lang="zh-TW" altLang="en-US"/>
          </a:p>
        </p:txBody>
      </p:sp>
      <p:sp>
        <p:nvSpPr>
          <p:cNvPr id="4" name="Title 3">
            <a:extLst>
              <a:ext uri="{FF2B5EF4-FFF2-40B4-BE49-F238E27FC236}">
                <a16:creationId xmlns:a16="http://schemas.microsoft.com/office/drawing/2014/main" id="{E82D8E54-2B95-4DDA-917A-7DDA2B39EBED}"/>
              </a:ext>
            </a:extLst>
          </p:cNvPr>
          <p:cNvSpPr txBox="1">
            <a:spLocks/>
          </p:cNvSpPr>
          <p:nvPr/>
        </p:nvSpPr>
        <p:spPr>
          <a:xfrm>
            <a:off x="838200" y="670999"/>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accent3">
                    <a:lumMod val="40000"/>
                    <a:lumOff val="60000"/>
                  </a:schemeClr>
                </a:solidFill>
                <a:latin typeface="微軟正黑體" panose="020B0604030504040204" pitchFamily="34" charset="-120"/>
                <a:ea typeface="微軟正黑體" panose="020B0604030504040204" pitchFamily="34" charset="-120"/>
                <a:cs typeface="+mj-cs"/>
              </a:defRPr>
            </a:lvl1pPr>
          </a:lstStyle>
          <a:p>
            <a:endParaRPr lang="en-US" altLang="zh-TW"/>
          </a:p>
        </p:txBody>
      </p:sp>
      <p:sp>
        <p:nvSpPr>
          <p:cNvPr id="2" name="Title 1">
            <a:extLst>
              <a:ext uri="{FF2B5EF4-FFF2-40B4-BE49-F238E27FC236}">
                <a16:creationId xmlns:a16="http://schemas.microsoft.com/office/drawing/2014/main" id="{E039A485-2FB2-4FF2-BDDD-A4262643B5A9}"/>
              </a:ext>
            </a:extLst>
          </p:cNvPr>
          <p:cNvSpPr>
            <a:spLocks noGrp="1"/>
          </p:cNvSpPr>
          <p:nvPr>
            <p:ph type="title"/>
          </p:nvPr>
        </p:nvSpPr>
        <p:spPr>
          <a:xfrm>
            <a:off x="528605" y="3443677"/>
            <a:ext cx="10538926" cy="2712778"/>
          </a:xfrm>
        </p:spPr>
        <p:txBody>
          <a:bodyPr>
            <a:normAutofit/>
          </a:bodyPr>
          <a:lstStyle/>
          <a:p>
            <a:r>
              <a:rPr lang="en-US" altLang="zh-TW">
                <a:latin typeface="微軟正黑體"/>
                <a:ea typeface="微軟正黑體"/>
              </a:rPr>
              <a:t>Multimedia Console</a:t>
            </a:r>
            <a:br>
              <a:rPr lang="en-US" altLang="zh-TW">
                <a:latin typeface="微軟正黑體"/>
                <a:ea typeface="微軟正黑體"/>
              </a:rPr>
            </a:br>
            <a:r>
              <a:rPr lang="zh-TW" altLang="en-US">
                <a:latin typeface="微軟正黑體"/>
                <a:ea typeface="微軟正黑體"/>
              </a:rPr>
              <a:t>應用解析</a:t>
            </a:r>
            <a:endParaRPr lang="en-US" altLang="zh-TW">
              <a:latin typeface="微軟正黑體"/>
              <a:ea typeface="微軟正黑體"/>
            </a:endParaRPr>
          </a:p>
          <a:p>
            <a:endParaRPr lang="zh-TW" altLang="en-US"/>
          </a:p>
        </p:txBody>
      </p:sp>
      <p:pic>
        <p:nvPicPr>
          <p:cNvPr id="7" name="Picture 7" descr="一張含有 桌 的圖片&#10;&#10;描述是以高可信度產生">
            <a:extLst>
              <a:ext uri="{FF2B5EF4-FFF2-40B4-BE49-F238E27FC236}">
                <a16:creationId xmlns:a16="http://schemas.microsoft.com/office/drawing/2014/main" id="{244CAA28-B0E2-451E-B051-8A43EC5DA618}"/>
              </a:ext>
            </a:extLst>
          </p:cNvPr>
          <p:cNvPicPr>
            <a:picLocks noChangeAspect="1"/>
          </p:cNvPicPr>
          <p:nvPr/>
        </p:nvPicPr>
        <p:blipFill>
          <a:blip r:embed="rId2"/>
          <a:stretch>
            <a:fillRect/>
          </a:stretch>
        </p:blipFill>
        <p:spPr>
          <a:xfrm>
            <a:off x="7071074" y="1483330"/>
            <a:ext cx="5987382" cy="5374670"/>
          </a:xfrm>
          <a:prstGeom prst="rect">
            <a:avLst/>
          </a:prstGeom>
        </p:spPr>
      </p:pic>
    </p:spTree>
    <p:extLst>
      <p:ext uri="{BB962C8B-B14F-4D97-AF65-F5344CB8AC3E}">
        <p14:creationId xmlns:p14="http://schemas.microsoft.com/office/powerpoint/2010/main" val="28438348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一張含有 樹 的圖片&#10;&#10;描述是以非常高的可信度產生">
            <a:extLst>
              <a:ext uri="{FF2B5EF4-FFF2-40B4-BE49-F238E27FC236}">
                <a16:creationId xmlns:a16="http://schemas.microsoft.com/office/drawing/2014/main" id="{858AD8C8-5FE5-438E-B728-64D941EA9C7C}"/>
              </a:ext>
            </a:extLst>
          </p:cNvPr>
          <p:cNvPicPr>
            <a:picLocks noChangeAspect="1"/>
          </p:cNvPicPr>
          <p:nvPr/>
        </p:nvPicPr>
        <p:blipFill rotWithShape="1">
          <a:blip r:embed="rId2"/>
          <a:srcRect l="33819" r="-7657" b="7974"/>
          <a:stretch/>
        </p:blipFill>
        <p:spPr>
          <a:xfrm>
            <a:off x="0" y="0"/>
            <a:ext cx="9000565" cy="6311153"/>
          </a:xfrm>
          <a:prstGeom prst="rect">
            <a:avLst/>
          </a:prstGeom>
        </p:spPr>
      </p:pic>
      <p:sp>
        <p:nvSpPr>
          <p:cNvPr id="5" name="Text Placeholder 4">
            <a:extLst>
              <a:ext uri="{FF2B5EF4-FFF2-40B4-BE49-F238E27FC236}">
                <a16:creationId xmlns:a16="http://schemas.microsoft.com/office/drawing/2014/main" id="{A775B584-2897-2E48-95D2-5F86FF0021EF}"/>
              </a:ext>
            </a:extLst>
          </p:cNvPr>
          <p:cNvSpPr>
            <a:spLocks noGrp="1"/>
          </p:cNvSpPr>
          <p:nvPr>
            <p:ph type="body" idx="1"/>
          </p:nvPr>
        </p:nvSpPr>
        <p:spPr>
          <a:xfrm>
            <a:off x="438603" y="5564129"/>
            <a:ext cx="10515600" cy="1500187"/>
          </a:xfrm>
        </p:spPr>
        <p:txBody>
          <a:bodyPr>
            <a:normAutofit/>
          </a:bodyPr>
          <a:lstStyle/>
          <a:p>
            <a:r>
              <a:rPr lang="zh-CN" altLang="en-US" sz="2000">
                <a:solidFill>
                  <a:schemeClr val="accent3">
                    <a:lumMod val="60000"/>
                    <a:lumOff val="40000"/>
                  </a:schemeClr>
                </a:solidFill>
              </a:rPr>
              <a:t>設定內容來源資料夾，讓多媒體內容不再石沉大海</a:t>
            </a:r>
            <a:endParaRPr lang="en-US" sz="2000">
              <a:solidFill>
                <a:schemeClr val="accent3">
                  <a:lumMod val="60000"/>
                  <a:lumOff val="40000"/>
                </a:schemeClr>
              </a:solidFill>
            </a:endParaRPr>
          </a:p>
        </p:txBody>
      </p:sp>
      <p:pic>
        <p:nvPicPr>
          <p:cNvPr id="6" name="圖片 5">
            <a:extLst>
              <a:ext uri="{FF2B5EF4-FFF2-40B4-BE49-F238E27FC236}">
                <a16:creationId xmlns:a16="http://schemas.microsoft.com/office/drawing/2014/main" id="{E2ACA7ED-C90C-409B-8FE2-500DE5BA2BB4}"/>
              </a:ext>
            </a:extLst>
          </p:cNvPr>
          <p:cNvPicPr>
            <a:picLocks noChangeAspect="1"/>
          </p:cNvPicPr>
          <p:nvPr/>
        </p:nvPicPr>
        <p:blipFill rotWithShape="1">
          <a:blip r:embed="rId3"/>
          <a:srcRect l="46175" t="-12810" r="-7057" b="5490"/>
          <a:stretch/>
        </p:blipFill>
        <p:spPr>
          <a:xfrm>
            <a:off x="6083786" y="-954778"/>
            <a:ext cx="7122439" cy="7062226"/>
          </a:xfrm>
          <a:prstGeom prst="ellipse">
            <a:avLst/>
          </a:prstGeom>
          <a:ln w="76200">
            <a:noFill/>
          </a:ln>
        </p:spPr>
      </p:pic>
      <p:sp>
        <p:nvSpPr>
          <p:cNvPr id="9" name="拱形 8">
            <a:extLst>
              <a:ext uri="{FF2B5EF4-FFF2-40B4-BE49-F238E27FC236}">
                <a16:creationId xmlns:a16="http://schemas.microsoft.com/office/drawing/2014/main" id="{B85A9F8B-6286-47D9-BA79-9D52170A3151}"/>
              </a:ext>
            </a:extLst>
          </p:cNvPr>
          <p:cNvSpPr/>
          <p:nvPr/>
        </p:nvSpPr>
        <p:spPr>
          <a:xfrm rot="6088955">
            <a:off x="6123869" y="-962816"/>
            <a:ext cx="7078302" cy="7078302"/>
          </a:xfrm>
          <a:prstGeom prst="blockArc">
            <a:avLst>
              <a:gd name="adj1" fmla="val 11508924"/>
              <a:gd name="adj2" fmla="val 8088806"/>
              <a:gd name="adj3" fmla="val 2252"/>
            </a:avLst>
          </a:prstGeom>
          <a:gradFill>
            <a:gsLst>
              <a:gs pos="77000">
                <a:srgbClr val="31D2E4"/>
              </a:gs>
              <a:gs pos="31000">
                <a:srgbClr val="FF66FF"/>
              </a:gs>
              <a:gs pos="62000">
                <a:srgbClr val="47CFFF"/>
              </a:gs>
              <a:gs pos="0">
                <a:srgbClr val="FF33CC"/>
              </a:gs>
              <a:gs pos="100000">
                <a:srgbClr val="07D9B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7" name="圖片 6">
            <a:extLst>
              <a:ext uri="{FF2B5EF4-FFF2-40B4-BE49-F238E27FC236}">
                <a16:creationId xmlns:a16="http://schemas.microsoft.com/office/drawing/2014/main" id="{C1020BBD-C4EC-4568-8FD2-F50430A4E663}"/>
              </a:ext>
            </a:extLst>
          </p:cNvPr>
          <p:cNvPicPr>
            <a:picLocks noChangeAspect="1"/>
          </p:cNvPicPr>
          <p:nvPr/>
        </p:nvPicPr>
        <p:blipFill rotWithShape="1">
          <a:blip r:embed="rId3"/>
          <a:srcRect l="50073" t="75091" r="40517" b="7999"/>
          <a:stretch/>
        </p:blipFill>
        <p:spPr>
          <a:xfrm>
            <a:off x="6823541" y="4194721"/>
            <a:ext cx="1326778" cy="1340814"/>
          </a:xfrm>
          <a:prstGeom prst="roundRect">
            <a:avLst/>
          </a:prstGeom>
        </p:spPr>
      </p:pic>
      <p:sp>
        <p:nvSpPr>
          <p:cNvPr id="10" name="矩形 9">
            <a:extLst>
              <a:ext uri="{FF2B5EF4-FFF2-40B4-BE49-F238E27FC236}">
                <a16:creationId xmlns:a16="http://schemas.microsoft.com/office/drawing/2014/main" id="{24E52648-BBC9-4DA9-BC27-0C3B67EEABF2}"/>
              </a:ext>
            </a:extLst>
          </p:cNvPr>
          <p:cNvSpPr/>
          <p:nvPr/>
        </p:nvSpPr>
        <p:spPr>
          <a:xfrm>
            <a:off x="422275" y="4224142"/>
            <a:ext cx="6305938" cy="1315664"/>
          </a:xfrm>
          <a:prstGeom prst="rect">
            <a:avLst/>
          </a:prstGeom>
        </p:spPr>
        <p:txBody>
          <a:bodyPr wrap="square">
            <a:spAutoFit/>
          </a:bodyPr>
          <a:lstStyle/>
          <a:p>
            <a:r>
              <a:rPr lang="zh-CN" altLang="en-US" sz="4000">
                <a:solidFill>
                  <a:srgbClr val="FF33CC"/>
                </a:solidFill>
                <a:latin typeface="微軟正黑體" panose="020B0604030504040204" pitchFamily="34" charset="-120"/>
                <a:ea typeface="微軟正黑體" panose="020B0604030504040204" pitchFamily="34" charset="-120"/>
              </a:rPr>
              <a:t>想看到照片、影片和音樂？</a:t>
            </a:r>
            <a:br>
              <a:rPr lang="en-US" altLang="zh-CN" sz="4000">
                <a:solidFill>
                  <a:srgbClr val="FF33CC"/>
                </a:solidFill>
                <a:latin typeface="微軟正黑體" panose="020B0604030504040204" pitchFamily="34" charset="-120"/>
                <a:ea typeface="微軟正黑體" panose="020B0604030504040204" pitchFamily="34" charset="-120"/>
              </a:rPr>
            </a:br>
            <a:r>
              <a:rPr lang="zh-CN" altLang="en-US" sz="4000">
                <a:solidFill>
                  <a:srgbClr val="FF33CC"/>
                </a:solidFill>
                <a:latin typeface="微軟正黑體" panose="020B0604030504040204" pitchFamily="34" charset="-120"/>
                <a:ea typeface="微軟正黑體" panose="020B0604030504040204" pitchFamily="34" charset="-120"/>
              </a:rPr>
              <a:t>設為內容來源吧！</a:t>
            </a:r>
            <a:endParaRPr lang="zh-TW" altLang="en-US" sz="4000">
              <a:solidFill>
                <a:srgbClr val="FF33CC"/>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744346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5EB0BC17-B076-4A4B-BEEF-CFB9DAA7EA12}"/>
              </a:ext>
            </a:extLst>
          </p:cNvPr>
          <p:cNvSpPr/>
          <p:nvPr/>
        </p:nvSpPr>
        <p:spPr>
          <a:xfrm>
            <a:off x="6260432" y="3051328"/>
            <a:ext cx="5305927" cy="2206470"/>
          </a:xfrm>
          <a:prstGeom prst="roundRect">
            <a:avLst>
              <a:gd name="adj" fmla="val 3054"/>
            </a:avLst>
          </a:prstGeom>
          <a:gradFill>
            <a:gsLst>
              <a:gs pos="38000">
                <a:srgbClr val="FF33CC">
                  <a:alpha val="65000"/>
                </a:srgbClr>
              </a:gs>
              <a:gs pos="0">
                <a:srgbClr val="FF33CC">
                  <a:alpha val="34000"/>
                </a:srgbClr>
              </a:gs>
              <a:gs pos="75000">
                <a:srgbClr val="FF33C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6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圓角 10">
            <a:extLst>
              <a:ext uri="{FF2B5EF4-FFF2-40B4-BE49-F238E27FC236}">
                <a16:creationId xmlns:a16="http://schemas.microsoft.com/office/drawing/2014/main" id="{0BD8AF4D-49D7-4371-A666-332F50F1CC11}"/>
              </a:ext>
            </a:extLst>
          </p:cNvPr>
          <p:cNvSpPr/>
          <p:nvPr/>
        </p:nvSpPr>
        <p:spPr>
          <a:xfrm>
            <a:off x="625641" y="3051328"/>
            <a:ext cx="5305927" cy="2206470"/>
          </a:xfrm>
          <a:prstGeom prst="roundRect">
            <a:avLst>
              <a:gd name="adj" fmla="val 3054"/>
            </a:avLst>
          </a:prstGeom>
          <a:gradFill>
            <a:gsLst>
              <a:gs pos="1000">
                <a:schemeClr val="bg1">
                  <a:alpha val="68000"/>
                </a:schemeClr>
              </a:gs>
              <a:gs pos="50000">
                <a:schemeClr val="bg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600" b="0"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16" name="圖片 15">
            <a:extLst>
              <a:ext uri="{FF2B5EF4-FFF2-40B4-BE49-F238E27FC236}">
                <a16:creationId xmlns:a16="http://schemas.microsoft.com/office/drawing/2014/main" id="{B0EAF406-152F-42A6-8C4B-4BB9E0A1BAC5}"/>
              </a:ext>
            </a:extLst>
          </p:cNvPr>
          <p:cNvPicPr>
            <a:picLocks noChangeAspect="1"/>
          </p:cNvPicPr>
          <p:nvPr/>
        </p:nvPicPr>
        <p:blipFill>
          <a:blip r:embed="rId2">
            <a:alphaModFix amt="15000"/>
          </a:blip>
          <a:stretch>
            <a:fillRect/>
          </a:stretch>
        </p:blipFill>
        <p:spPr>
          <a:xfrm rot="19728298">
            <a:off x="8574052" y="3109389"/>
            <a:ext cx="4296819" cy="4296819"/>
          </a:xfrm>
          <a:prstGeom prst="rect">
            <a:avLst/>
          </a:prstGeom>
          <a:effectLst/>
        </p:spPr>
      </p:pic>
      <p:sp>
        <p:nvSpPr>
          <p:cNvPr id="12" name="Content Placeholder 5">
            <a:extLst>
              <a:ext uri="{FF2B5EF4-FFF2-40B4-BE49-F238E27FC236}">
                <a16:creationId xmlns:a16="http://schemas.microsoft.com/office/drawing/2014/main" id="{51D67584-6C25-4925-AB32-615EAB305F03}"/>
              </a:ext>
            </a:extLst>
          </p:cNvPr>
          <p:cNvSpPr txBox="1">
            <a:spLocks/>
          </p:cNvSpPr>
          <p:nvPr/>
        </p:nvSpPr>
        <p:spPr>
          <a:xfrm>
            <a:off x="751665" y="3441028"/>
            <a:ext cx="4909494" cy="179270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
                <a:srgbClr val="7030A0"/>
              </a:buClr>
              <a:buSzPct val="80000"/>
              <a:buFont typeface="Wingdings" panose="05000000000000000000" pitchFamily="2" charset="2"/>
              <a:buChar char="l"/>
              <a:tabLst/>
              <a:defRPr/>
            </a:pPr>
            <a:r>
              <a:rPr kumimoji="0" lang="zh-CN" altLang="en-US"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到控制台將共用資料夾設為「媒體資料夾」。</a:t>
            </a:r>
            <a:endParaRPr kumimoji="0" lang="en-US" altLang="zh-CN"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228600" marR="0" lvl="0" indent="-228600" algn="l" defTabSz="914400" rtl="0" eaLnBrk="1" fontAlgn="auto" latinLnBrk="0" hangingPunct="1">
              <a:lnSpc>
                <a:spcPct val="100000"/>
              </a:lnSpc>
              <a:spcBef>
                <a:spcPts val="1000"/>
              </a:spcBef>
              <a:spcAft>
                <a:spcPts val="0"/>
              </a:spcAft>
              <a:buClr>
                <a:srgbClr val="7030A0"/>
              </a:buClr>
              <a:buSzPct val="80000"/>
              <a:buFont typeface="Wingdings" panose="05000000000000000000" pitchFamily="2" charset="2"/>
              <a:buChar char="l"/>
              <a:tabLst/>
              <a:defRPr/>
            </a:pPr>
            <a:r>
              <a:rPr kumimoji="0" lang="zh-CN" altLang="en-US"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在</a:t>
            </a:r>
            <a:r>
              <a:rPr kumimoji="0" lang="zh-TW" altLang="en-US"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File</a:t>
            </a:r>
            <a:r>
              <a:rPr kumimoji="0" lang="zh-TW" altLang="en-US"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Station</a:t>
            </a:r>
            <a:r>
              <a:rPr kumimoji="0" lang="zh-TW" altLang="en-US"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 裡將資料夾屬性設為「照片」、「影片」或「音樂」。</a:t>
            </a:r>
            <a:endParaRPr kumimoji="0" lang="en-US" altLang="zh-CN"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228600" marR="0" lvl="0" indent="-228600" algn="l" defTabSz="914400" rtl="0" eaLnBrk="1" fontAlgn="auto" latinLnBrk="0" hangingPunct="1">
              <a:lnSpc>
                <a:spcPct val="100000"/>
              </a:lnSpc>
              <a:spcBef>
                <a:spcPts val="1000"/>
              </a:spcBef>
              <a:spcAft>
                <a:spcPts val="0"/>
              </a:spcAft>
              <a:buClr>
                <a:srgbClr val="7030A0"/>
              </a:buClr>
              <a:buSzPct val="80000"/>
              <a:buFont typeface="Wingdings" panose="05000000000000000000" pitchFamily="2" charset="2"/>
              <a:buChar char="l"/>
              <a:tabLst/>
              <a:defRPr/>
            </a:pPr>
            <a:r>
              <a:rPr kumimoji="0" lang="zh-CN" altLang="en-US"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在各應用程式裡設定內容來源。</a:t>
            </a:r>
            <a:endParaRPr kumimoji="0" lang="en-US" altLang="zh-TW"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4" name="Content Placeholder 5">
            <a:extLst>
              <a:ext uri="{FF2B5EF4-FFF2-40B4-BE49-F238E27FC236}">
                <a16:creationId xmlns:a16="http://schemas.microsoft.com/office/drawing/2014/main" id="{A47BD34D-015D-46BD-9082-5ED6B765B9F2}"/>
              </a:ext>
            </a:extLst>
          </p:cNvPr>
          <p:cNvSpPr txBox="1">
            <a:spLocks/>
          </p:cNvSpPr>
          <p:nvPr/>
        </p:nvSpPr>
        <p:spPr>
          <a:xfrm>
            <a:off x="6443331" y="3583172"/>
            <a:ext cx="4763385" cy="13847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marR="0" lvl="0" indent="-361950" algn="l" defTabSz="914400" rtl="0" eaLnBrk="1" fontAlgn="auto" latinLnBrk="0" hangingPunct="1">
              <a:lnSpc>
                <a:spcPct val="100000"/>
              </a:lnSpc>
              <a:spcBef>
                <a:spcPts val="1000"/>
              </a:spcBef>
              <a:spcAft>
                <a:spcPts val="0"/>
              </a:spcAft>
              <a:buClr>
                <a:schemeClr val="bg1"/>
              </a:buClr>
              <a:buSzPct val="100000"/>
              <a:buFont typeface="Wingdings" panose="05000000000000000000" pitchFamily="2" charset="2"/>
              <a:buChar char="ü"/>
              <a:tabLst/>
              <a:defRPr/>
            </a:pPr>
            <a:r>
              <a:rPr kumimoji="0" lang="zh-CN" altLang="en-US" sz="24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rPr>
              <a:t>直接打開</a:t>
            </a:r>
            <a:r>
              <a:rPr kumimoji="0" lang="zh-TW" altLang="en-US" sz="24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24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rPr>
              <a:t>Multimedia</a:t>
            </a:r>
            <a:r>
              <a:rPr kumimoji="0" lang="zh-TW" altLang="en-US" sz="24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24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rPr>
              <a:t>Console</a:t>
            </a:r>
            <a:r>
              <a:rPr kumimoji="0" lang="zh-TW" altLang="en-US" sz="24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zh-CN" altLang="en-US" sz="24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rPr>
              <a:t>為各多媒體服務設定內容來源資料夾。</a:t>
            </a:r>
            <a:endParaRPr kumimoji="0" lang="en-US" altLang="zh-TW" sz="24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3" name="文字方塊 12">
            <a:extLst>
              <a:ext uri="{FF2B5EF4-FFF2-40B4-BE49-F238E27FC236}">
                <a16:creationId xmlns:a16="http://schemas.microsoft.com/office/drawing/2014/main" id="{08975BFB-B540-42D5-8E37-E043FF115830}"/>
              </a:ext>
            </a:extLst>
          </p:cNvPr>
          <p:cNvSpPr txBox="1"/>
          <p:nvPr/>
        </p:nvSpPr>
        <p:spPr>
          <a:xfrm>
            <a:off x="625642" y="2213812"/>
            <a:ext cx="5305926" cy="762260"/>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1000"/>
              </a:spcBef>
              <a:spcAft>
                <a:spcPts val="0"/>
              </a:spcAft>
              <a:buClr>
                <a:prstClr val="white"/>
              </a:buClr>
              <a:buSzPct val="90000"/>
              <a:buFontTx/>
              <a:buNone/>
              <a:tabLst/>
              <a:defRPr/>
            </a:pPr>
            <a:r>
              <a:rPr kumimoji="0" lang="en-US" altLang="zh-TW" sz="2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QTS</a:t>
            </a:r>
            <a:r>
              <a:rPr kumimoji="0" lang="zh-TW" altLang="en-US" sz="2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2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4.4.0</a:t>
            </a:r>
            <a:r>
              <a:rPr kumimoji="0" lang="zh-TW" altLang="en-US" sz="2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zh-CN" altLang="en-US" sz="2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以前，</a:t>
            </a:r>
            <a:endParaRPr kumimoji="0" lang="en-US" altLang="zh-CN" sz="2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914400" rtl="0" eaLnBrk="1" fontAlgn="auto" latinLnBrk="0" hangingPunct="1">
              <a:lnSpc>
                <a:spcPct val="80000"/>
              </a:lnSpc>
              <a:spcBef>
                <a:spcPts val="1000"/>
              </a:spcBef>
              <a:spcAft>
                <a:spcPts val="0"/>
              </a:spcAft>
              <a:buClr>
                <a:prstClr val="white"/>
              </a:buClr>
              <a:buSzPct val="90000"/>
              <a:buFontTx/>
              <a:buNone/>
              <a:tabLst/>
              <a:defRPr/>
            </a:pPr>
            <a:r>
              <a:rPr kumimoji="0" lang="zh-CN" altLang="en-US" sz="2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你得在以下三種方法間選擇：</a:t>
            </a:r>
            <a:endParaRPr kumimoji="0" lang="en-US" altLang="zh-TW" sz="2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8D530364-60B2-45E8-AE93-A67450297174}"/>
              </a:ext>
            </a:extLst>
          </p:cNvPr>
          <p:cNvSpPr txBox="1"/>
          <p:nvPr/>
        </p:nvSpPr>
        <p:spPr>
          <a:xfrm>
            <a:off x="6260431" y="2240236"/>
            <a:ext cx="5305927" cy="762260"/>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1000"/>
              </a:spcBef>
              <a:spcAft>
                <a:spcPts val="0"/>
              </a:spcAft>
              <a:buClr>
                <a:prstClr val="white"/>
              </a:buClr>
              <a:buSzPct val="90000"/>
              <a:buFontTx/>
              <a:buNone/>
              <a:tabLst/>
              <a:defRPr/>
            </a:pPr>
            <a:r>
              <a:rPr kumimoji="0" lang="zh-CN" altLang="en-US"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升級到</a:t>
            </a:r>
            <a:r>
              <a:rPr kumimoji="0" lang="zh-TW" altLang="en-US"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QTS</a:t>
            </a:r>
            <a:r>
              <a:rPr kumimoji="0" lang="zh-TW" altLang="en-US"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4.4.1</a:t>
            </a:r>
            <a:r>
              <a:rPr kumimoji="0" lang="zh-TW" altLang="en-US"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 之後，</a:t>
            </a:r>
            <a:endParaRPr kumimoji="0" lang="en-US" altLang="zh-TW"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914400" rtl="0" eaLnBrk="1" fontAlgn="auto" latinLnBrk="0" hangingPunct="1">
              <a:lnSpc>
                <a:spcPct val="80000"/>
              </a:lnSpc>
              <a:spcBef>
                <a:spcPts val="1000"/>
              </a:spcBef>
              <a:spcAft>
                <a:spcPts val="0"/>
              </a:spcAft>
              <a:buClr>
                <a:prstClr val="white"/>
              </a:buClr>
              <a:buSzPct val="90000"/>
              <a:buFontTx/>
              <a:buNone/>
              <a:tabLst/>
              <a:defRPr/>
            </a:pPr>
            <a:r>
              <a:rPr kumimoji="0" lang="zh-CN" altLang="en-US"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你只需要找</a:t>
            </a:r>
            <a:r>
              <a:rPr kumimoji="0" lang="zh-TW" altLang="en-US"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Multimedia</a:t>
            </a:r>
            <a:r>
              <a:rPr kumimoji="0" lang="zh-TW" altLang="en-US"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Console</a:t>
            </a:r>
            <a:r>
              <a:rPr kumimoji="0" lang="zh-TW" altLang="en-US"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a:t>
            </a:r>
            <a:endParaRPr kumimoji="0" lang="en-US" altLang="zh-TW" sz="2200" b="1" i="0" u="none" strike="noStrike" kern="1200" cap="none" spc="0" normalizeH="0" baseline="0" noProof="0">
              <a:ln>
                <a:noFill/>
              </a:ln>
              <a:solidFill>
                <a:srgbClr val="FF33CC"/>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id="{319B7AB4-7C07-4133-BA51-FEBE4BBE96DB}"/>
              </a:ext>
            </a:extLst>
          </p:cNvPr>
          <p:cNvSpPr>
            <a:spLocks noGrp="1"/>
          </p:cNvSpPr>
          <p:nvPr>
            <p:ph type="title"/>
          </p:nvPr>
        </p:nvSpPr>
        <p:spPr/>
        <p:txBody>
          <a:bodyPr>
            <a:normAutofit/>
          </a:bodyPr>
          <a:lstStyle/>
          <a:p>
            <a:r>
              <a:rPr lang="zh-CN" altLang="en-US"/>
              <a:t>明明有一堆照片，</a:t>
            </a:r>
            <a:r>
              <a:rPr lang="en-US" altLang="zh-TW" err="1"/>
              <a:t>QuMagie</a:t>
            </a:r>
            <a:r>
              <a:rPr lang="zh-TW" altLang="en-US"/>
              <a:t> 卻沒有顯示？</a:t>
            </a:r>
          </a:p>
        </p:txBody>
      </p:sp>
      <p:pic>
        <p:nvPicPr>
          <p:cNvPr id="17" name="圖片 16">
            <a:extLst>
              <a:ext uri="{FF2B5EF4-FFF2-40B4-BE49-F238E27FC236}">
                <a16:creationId xmlns:a16="http://schemas.microsoft.com/office/drawing/2014/main" id="{D2262400-838F-4B17-A611-98ABF9519C3B}"/>
              </a:ext>
            </a:extLst>
          </p:cNvPr>
          <p:cNvPicPr>
            <a:picLocks noChangeAspect="1"/>
          </p:cNvPicPr>
          <p:nvPr/>
        </p:nvPicPr>
        <p:blipFill rotWithShape="1">
          <a:blip r:embed="rId3"/>
          <a:srcRect l="5093"/>
          <a:stretch/>
        </p:blipFill>
        <p:spPr>
          <a:xfrm>
            <a:off x="0" y="1349374"/>
            <a:ext cx="6745855" cy="1076051"/>
          </a:xfrm>
          <a:prstGeom prst="rect">
            <a:avLst/>
          </a:prstGeom>
        </p:spPr>
      </p:pic>
    </p:spTree>
    <p:extLst>
      <p:ext uri="{BB962C8B-B14F-4D97-AF65-F5344CB8AC3E}">
        <p14:creationId xmlns:p14="http://schemas.microsoft.com/office/powerpoint/2010/main" val="6779497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558F8D-C213-D14E-92DE-C9EB606954BD}"/>
              </a:ext>
            </a:extLst>
          </p:cNvPr>
          <p:cNvSpPr>
            <a:spLocks noGrp="1"/>
          </p:cNvSpPr>
          <p:nvPr>
            <p:ph type="title"/>
          </p:nvPr>
        </p:nvSpPr>
        <p:spPr>
          <a:xfrm>
            <a:off x="699796" y="365125"/>
            <a:ext cx="10654004" cy="1325563"/>
          </a:xfrm>
        </p:spPr>
        <p:txBody>
          <a:bodyPr/>
          <a:lstStyle/>
          <a:p>
            <a:r>
              <a:rPr lang="zh-CN" altLang="en-US"/>
              <a:t>一次為各種多媒體程式設定內容來源</a:t>
            </a:r>
            <a:endParaRPr lang="en-US"/>
          </a:p>
        </p:txBody>
      </p:sp>
      <p:pic>
        <p:nvPicPr>
          <p:cNvPr id="8" name="Content Placeholder 7">
            <a:extLst>
              <a:ext uri="{FF2B5EF4-FFF2-40B4-BE49-F238E27FC236}">
                <a16:creationId xmlns:a16="http://schemas.microsoft.com/office/drawing/2014/main" id="{F6EB715B-8444-674F-9C07-B1F7B6BE618C}"/>
              </a:ext>
            </a:extLst>
          </p:cNvPr>
          <p:cNvPicPr>
            <a:picLocks noGrp="1" noChangeAspect="1"/>
          </p:cNvPicPr>
          <p:nvPr>
            <p:ph sz="half" idx="4294967295"/>
          </p:nvPr>
        </p:nvPicPr>
        <p:blipFill rotWithShape="1">
          <a:blip r:embed="rId2"/>
          <a:srcRect l="212" t="373" b="573"/>
          <a:stretch/>
        </p:blipFill>
        <p:spPr>
          <a:xfrm>
            <a:off x="4403725" y="1957221"/>
            <a:ext cx="7331075" cy="4094162"/>
          </a:xfrm>
          <a:prstGeom prst="roundRect">
            <a:avLst>
              <a:gd name="adj" fmla="val 1866"/>
            </a:avLst>
          </a:prstGeom>
          <a:solidFill>
            <a:srgbClr val="FFFFFF">
              <a:shade val="85000"/>
            </a:srgbClr>
          </a:solidFill>
          <a:ln>
            <a:noFill/>
          </a:ln>
          <a:effectLst>
            <a:outerShdw blurRad="50800" dist="38100" dir="2700000" algn="tl" rotWithShape="0">
              <a:prstClr val="black">
                <a:alpha val="40000"/>
              </a:prstClr>
            </a:outerShdw>
          </a:effectLst>
        </p:spPr>
      </p:pic>
      <p:sp>
        <p:nvSpPr>
          <p:cNvPr id="9" name="Content Placeholder 8">
            <a:extLst>
              <a:ext uri="{FF2B5EF4-FFF2-40B4-BE49-F238E27FC236}">
                <a16:creationId xmlns:a16="http://schemas.microsoft.com/office/drawing/2014/main" id="{0CC61217-219C-304A-BE66-98462FBFC02B}"/>
              </a:ext>
            </a:extLst>
          </p:cNvPr>
          <p:cNvSpPr>
            <a:spLocks noGrp="1"/>
          </p:cNvSpPr>
          <p:nvPr>
            <p:ph sz="half" idx="4294967295"/>
          </p:nvPr>
        </p:nvSpPr>
        <p:spPr>
          <a:xfrm>
            <a:off x="692020" y="2100263"/>
            <a:ext cx="3142043" cy="987842"/>
          </a:xfrm>
        </p:spPr>
        <p:txBody>
          <a:bodyPr anchor="ctr">
            <a:noAutofit/>
          </a:bodyPr>
          <a:lstStyle/>
          <a:p>
            <a:pPr marL="0" indent="0">
              <a:lnSpc>
                <a:spcPct val="100000"/>
              </a:lnSpc>
              <a:buNone/>
            </a:pPr>
            <a:r>
              <a:rPr lang="zh-CN" altLang="en-US" b="1">
                <a:solidFill>
                  <a:srgbClr val="FF2E8C"/>
                </a:solidFill>
              </a:rPr>
              <a:t>打開「</a:t>
            </a:r>
            <a:r>
              <a:rPr lang="zh-TW" altLang="en-US" b="1">
                <a:solidFill>
                  <a:srgbClr val="FF2E8C"/>
                </a:solidFill>
              </a:rPr>
              <a:t>內容管理」分頁</a:t>
            </a:r>
            <a:endParaRPr lang="en-US" altLang="zh-TW" b="1">
              <a:solidFill>
                <a:srgbClr val="FF2E8C"/>
              </a:solidFill>
            </a:endParaRPr>
          </a:p>
        </p:txBody>
      </p:sp>
      <p:sp>
        <p:nvSpPr>
          <p:cNvPr id="7" name="Content Placeholder 8">
            <a:extLst>
              <a:ext uri="{FF2B5EF4-FFF2-40B4-BE49-F238E27FC236}">
                <a16:creationId xmlns:a16="http://schemas.microsoft.com/office/drawing/2014/main" id="{62A55879-A185-439F-90D3-42080E611DEE}"/>
              </a:ext>
            </a:extLst>
          </p:cNvPr>
          <p:cNvSpPr txBox="1">
            <a:spLocks/>
          </p:cNvSpPr>
          <p:nvPr/>
        </p:nvSpPr>
        <p:spPr>
          <a:xfrm>
            <a:off x="729659" y="3162620"/>
            <a:ext cx="3120446" cy="15296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zh-CN" altLang="en-US" sz="2400" b="0"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指定資料夾作為各個多媒體程式內容來源資料夾</a:t>
            </a:r>
            <a:r>
              <a:rPr kumimoji="0" lang="zh-TW" altLang="en-US" sz="2400" b="0"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a:t>
            </a:r>
            <a:endParaRPr kumimoji="0" lang="en-US" sz="2400" b="0"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6" name="圖片 5">
            <a:extLst>
              <a:ext uri="{FF2B5EF4-FFF2-40B4-BE49-F238E27FC236}">
                <a16:creationId xmlns:a16="http://schemas.microsoft.com/office/drawing/2014/main" id="{A978FE4E-97F7-4622-8C42-0CE5113DEC05}"/>
              </a:ext>
            </a:extLst>
          </p:cNvPr>
          <p:cNvPicPr>
            <a:picLocks noChangeAspect="1"/>
          </p:cNvPicPr>
          <p:nvPr/>
        </p:nvPicPr>
        <p:blipFill rotWithShape="1">
          <a:blip r:embed="rId3"/>
          <a:srcRect l="5093"/>
          <a:stretch/>
        </p:blipFill>
        <p:spPr>
          <a:xfrm>
            <a:off x="0" y="1349374"/>
            <a:ext cx="6745855" cy="1076051"/>
          </a:xfrm>
          <a:prstGeom prst="rect">
            <a:avLst/>
          </a:prstGeom>
        </p:spPr>
      </p:pic>
    </p:spTree>
    <p:extLst>
      <p:ext uri="{BB962C8B-B14F-4D97-AF65-F5344CB8AC3E}">
        <p14:creationId xmlns:p14="http://schemas.microsoft.com/office/powerpoint/2010/main" val="11097010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62189-EB72-A240-9D0C-CD5445AB3207}"/>
              </a:ext>
            </a:extLst>
          </p:cNvPr>
          <p:cNvSpPr>
            <a:spLocks noGrp="1"/>
          </p:cNvSpPr>
          <p:nvPr>
            <p:ph type="title"/>
          </p:nvPr>
        </p:nvSpPr>
        <p:spPr/>
        <p:txBody>
          <a:bodyPr>
            <a:normAutofit fontScale="90000"/>
          </a:bodyPr>
          <a:lstStyle/>
          <a:p>
            <a:r>
              <a:rPr lang="zh-CN" altLang="en-US"/>
              <a:t>從</a:t>
            </a:r>
            <a:r>
              <a:rPr lang="en-US" altLang="zh-CN"/>
              <a:t> Media Library </a:t>
            </a:r>
            <a:r>
              <a:rPr lang="zh-CN" altLang="en-US"/>
              <a:t>無痛升級到</a:t>
            </a:r>
            <a:r>
              <a:rPr lang="zh-TW" altLang="en-US"/>
              <a:t> </a:t>
            </a:r>
            <a:br>
              <a:rPr lang="en-US" altLang="zh-TW"/>
            </a:br>
            <a:r>
              <a:rPr lang="en-US" altLang="zh-TW"/>
              <a:t>Multimedia</a:t>
            </a:r>
            <a:r>
              <a:rPr lang="zh-TW" altLang="en-US"/>
              <a:t> </a:t>
            </a:r>
            <a:r>
              <a:rPr lang="en-US" altLang="zh-TW"/>
              <a:t>Console</a:t>
            </a:r>
            <a:endParaRPr lang="en-US"/>
          </a:p>
        </p:txBody>
      </p:sp>
      <p:sp>
        <p:nvSpPr>
          <p:cNvPr id="10" name="TextBox 9">
            <a:extLst>
              <a:ext uri="{FF2B5EF4-FFF2-40B4-BE49-F238E27FC236}">
                <a16:creationId xmlns:a16="http://schemas.microsoft.com/office/drawing/2014/main" id="{02027D7B-77E9-AC42-BD97-3A0265336170}"/>
              </a:ext>
            </a:extLst>
          </p:cNvPr>
          <p:cNvSpPr txBox="1"/>
          <p:nvPr/>
        </p:nvSpPr>
        <p:spPr>
          <a:xfrm>
            <a:off x="838200" y="4615914"/>
            <a:ext cx="2185737" cy="11111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a:ln>
                  <a:noFill/>
                </a:ln>
                <a:solidFill>
                  <a:srgbClr val="FF2E8C"/>
                </a:solidFill>
                <a:effectLst/>
                <a:uLnTx/>
                <a:uFillTx/>
                <a:latin typeface="Arial" panose="020B0604020202020204" pitchFamily="34" charset="0"/>
                <a:ea typeface="微軟正黑體" panose="020B0604030504040204" pitchFamily="34" charset="-120"/>
                <a:cs typeface="Arial" panose="020B0604020202020204" pitchFamily="34" charset="0"/>
              </a:rPr>
              <a:t>升級時自動根據原資料夾屬性設為各應用程式的內容來源，無縫接軌！</a:t>
            </a:r>
            <a:endParaRPr kumimoji="0" lang="en-US" sz="1600" b="1" i="0" u="none" strike="noStrike" kern="1200" cap="none" spc="0" normalizeH="0" baseline="0" noProof="0">
              <a:ln>
                <a:noFill/>
              </a:ln>
              <a:solidFill>
                <a:srgbClr val="FF2E8C"/>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6" name="TextBox 5">
            <a:extLst>
              <a:ext uri="{FF2B5EF4-FFF2-40B4-BE49-F238E27FC236}">
                <a16:creationId xmlns:a16="http://schemas.microsoft.com/office/drawing/2014/main" id="{43EFC032-6191-1345-8954-853C8F767628}"/>
              </a:ext>
            </a:extLst>
          </p:cNvPr>
          <p:cNvSpPr txBox="1"/>
          <p:nvPr/>
        </p:nvSpPr>
        <p:spPr>
          <a:xfrm>
            <a:off x="5122524" y="2218122"/>
            <a:ext cx="1354138"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照片</a:t>
            </a:r>
            <a:endParaRPr kumimoji="0" lang="en-US" sz="1600" b="1"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3" name="圖片 2">
            <a:extLst>
              <a:ext uri="{FF2B5EF4-FFF2-40B4-BE49-F238E27FC236}">
                <a16:creationId xmlns:a16="http://schemas.microsoft.com/office/drawing/2014/main" id="{7E9C9736-4AD6-48C2-BD73-2DD2F8ED6D08}"/>
              </a:ext>
            </a:extLst>
          </p:cNvPr>
          <p:cNvPicPr>
            <a:picLocks noChangeAspect="1"/>
          </p:cNvPicPr>
          <p:nvPr/>
        </p:nvPicPr>
        <p:blipFill rotWithShape="1">
          <a:blip r:embed="rId3"/>
          <a:srcRect t="17441"/>
          <a:stretch/>
        </p:blipFill>
        <p:spPr>
          <a:xfrm>
            <a:off x="2316294" y="2843156"/>
            <a:ext cx="8626204" cy="3468934"/>
          </a:xfrm>
          <a:prstGeom prst="rect">
            <a:avLst/>
          </a:prstGeom>
        </p:spPr>
      </p:pic>
      <p:sp>
        <p:nvSpPr>
          <p:cNvPr id="9" name="語音泡泡: 矩形 8">
            <a:extLst>
              <a:ext uri="{FF2B5EF4-FFF2-40B4-BE49-F238E27FC236}">
                <a16:creationId xmlns:a16="http://schemas.microsoft.com/office/drawing/2014/main" id="{F67C62ED-710E-4ADA-906B-A190015DBEC9}"/>
              </a:ext>
            </a:extLst>
          </p:cNvPr>
          <p:cNvSpPr/>
          <p:nvPr/>
        </p:nvSpPr>
        <p:spPr>
          <a:xfrm>
            <a:off x="986118" y="1959131"/>
            <a:ext cx="2704648" cy="779442"/>
          </a:xfrm>
          <a:prstGeom prst="wedgeRectCallout">
            <a:avLst>
              <a:gd name="adj1" fmla="val -4831"/>
              <a:gd name="adj2" fmla="val 86154"/>
            </a:avLst>
          </a:prstGeom>
          <a:solidFill>
            <a:srgbClr val="FF2E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升級至</a:t>
            </a:r>
            <a:r>
              <a:rPr kumimoji="0" lang="zh-TW" altLang="en-US" sz="20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 </a:t>
            </a:r>
            <a:endParaRPr kumimoji="0" lang="en-US" altLang="zh-TW" sz="20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Multimedia</a:t>
            </a:r>
            <a:r>
              <a:rPr kumimoji="0" lang="zh-TW" altLang="en-US" sz="20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20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Console</a:t>
            </a:r>
          </a:p>
        </p:txBody>
      </p:sp>
      <p:sp>
        <p:nvSpPr>
          <p:cNvPr id="27" name="TextBox 5">
            <a:extLst>
              <a:ext uri="{FF2B5EF4-FFF2-40B4-BE49-F238E27FC236}">
                <a16:creationId xmlns:a16="http://schemas.microsoft.com/office/drawing/2014/main" id="{58B8CCDA-D353-484B-9EC6-18D57DCDFD98}"/>
              </a:ext>
            </a:extLst>
          </p:cNvPr>
          <p:cNvSpPr txBox="1"/>
          <p:nvPr/>
        </p:nvSpPr>
        <p:spPr>
          <a:xfrm>
            <a:off x="7461672" y="2226688"/>
            <a:ext cx="1354138"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TW" altLang="en-US" sz="1600" b="1"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影片</a:t>
            </a:r>
            <a:endParaRPr kumimoji="0" lang="en-US" sz="1600" b="1"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29" name="TextBox 5">
            <a:extLst>
              <a:ext uri="{FF2B5EF4-FFF2-40B4-BE49-F238E27FC236}">
                <a16:creationId xmlns:a16="http://schemas.microsoft.com/office/drawing/2014/main" id="{49AEAE93-50AC-4F8E-94ED-5E004F214E11}"/>
              </a:ext>
            </a:extLst>
          </p:cNvPr>
          <p:cNvSpPr txBox="1"/>
          <p:nvPr/>
        </p:nvSpPr>
        <p:spPr>
          <a:xfrm>
            <a:off x="9795031" y="2232390"/>
            <a:ext cx="1354138"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TW" altLang="en-US" sz="1600" b="1"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rPr>
              <a:t>音樂</a:t>
            </a:r>
            <a:endParaRPr kumimoji="0" lang="en-US" sz="1600" b="1" i="0" u="none" strike="noStrike" kern="1200" cap="none" spc="0" normalizeH="0" baseline="0" noProof="0">
              <a:ln>
                <a:noFill/>
              </a:ln>
              <a:solidFill>
                <a:schemeClr val="bg1">
                  <a:lumMod val="85000"/>
                </a:schemeClr>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3" name="TextBox 5">
            <a:extLst>
              <a:ext uri="{FF2B5EF4-FFF2-40B4-BE49-F238E27FC236}">
                <a16:creationId xmlns:a16="http://schemas.microsoft.com/office/drawing/2014/main" id="{F3514E5A-9655-420A-ADA6-9DA2F37B4198}"/>
              </a:ext>
            </a:extLst>
          </p:cNvPr>
          <p:cNvSpPr txBox="1"/>
          <p:nvPr/>
        </p:nvSpPr>
        <p:spPr>
          <a:xfrm>
            <a:off x="5432399" y="4768498"/>
            <a:ext cx="173456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Video</a:t>
            </a:r>
            <a:r>
              <a:rPr kumimoji="0" lang="zh-TW" altLang="en-US"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Station</a:t>
            </a:r>
          </a:p>
        </p:txBody>
      </p:sp>
      <p:sp>
        <p:nvSpPr>
          <p:cNvPr id="34" name="TextBox 5">
            <a:extLst>
              <a:ext uri="{FF2B5EF4-FFF2-40B4-BE49-F238E27FC236}">
                <a16:creationId xmlns:a16="http://schemas.microsoft.com/office/drawing/2014/main" id="{88EFF0E1-47CE-4D3E-B641-79D249810A02}"/>
              </a:ext>
            </a:extLst>
          </p:cNvPr>
          <p:cNvSpPr txBox="1"/>
          <p:nvPr/>
        </p:nvSpPr>
        <p:spPr>
          <a:xfrm>
            <a:off x="7333376" y="4768498"/>
            <a:ext cx="173456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Music</a:t>
            </a:r>
            <a:r>
              <a:rPr kumimoji="0" lang="zh-TW" altLang="en-US"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Station</a:t>
            </a:r>
          </a:p>
        </p:txBody>
      </p:sp>
      <p:sp>
        <p:nvSpPr>
          <p:cNvPr id="35" name="TextBox 5">
            <a:extLst>
              <a:ext uri="{FF2B5EF4-FFF2-40B4-BE49-F238E27FC236}">
                <a16:creationId xmlns:a16="http://schemas.microsoft.com/office/drawing/2014/main" id="{4EEC60FA-95C3-44D8-B8A1-D19ABFB8C54B}"/>
              </a:ext>
            </a:extLst>
          </p:cNvPr>
          <p:cNvSpPr txBox="1"/>
          <p:nvPr/>
        </p:nvSpPr>
        <p:spPr>
          <a:xfrm>
            <a:off x="4244094" y="5652677"/>
            <a:ext cx="12556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err="1">
                <a:ln>
                  <a:noFill/>
                </a:ln>
                <a:uLnTx/>
                <a:uFillTx/>
                <a:latin typeface="Arial" panose="020B0604020202020204" pitchFamily="34" charset="0"/>
                <a:ea typeface="新細明體" panose="02020500000000000000" pitchFamily="18" charset="-120"/>
                <a:cs typeface="Arial" panose="020B0604020202020204" pitchFamily="34" charset="0"/>
              </a:rPr>
              <a:t>QuMagie</a:t>
            </a:r>
            <a:endParaRPr kumimoji="0" lang="en-US" altLang="zh-TW"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8" name="TextBox 5">
            <a:extLst>
              <a:ext uri="{FF2B5EF4-FFF2-40B4-BE49-F238E27FC236}">
                <a16:creationId xmlns:a16="http://schemas.microsoft.com/office/drawing/2014/main" id="{14B3EF7D-B994-4217-8667-BE0D95315669}"/>
              </a:ext>
            </a:extLst>
          </p:cNvPr>
          <p:cNvSpPr txBox="1"/>
          <p:nvPr/>
        </p:nvSpPr>
        <p:spPr>
          <a:xfrm>
            <a:off x="3066739" y="4689467"/>
            <a:ext cx="944285" cy="58259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Photo</a:t>
            </a:r>
            <a:r>
              <a:rPr kumimoji="0" lang="zh-TW" altLang="en-US"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 </a:t>
            </a:r>
            <a:r>
              <a:rPr kumimoji="0" lang="en-US" altLang="zh-TW"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Station</a:t>
            </a:r>
          </a:p>
        </p:txBody>
      </p:sp>
      <p:cxnSp>
        <p:nvCxnSpPr>
          <p:cNvPr id="44" name="直線單箭頭接點 43">
            <a:extLst>
              <a:ext uri="{FF2B5EF4-FFF2-40B4-BE49-F238E27FC236}">
                <a16:creationId xmlns:a16="http://schemas.microsoft.com/office/drawing/2014/main" id="{CC10BD7E-6FE4-4652-977B-F72D8F14911D}"/>
              </a:ext>
            </a:extLst>
          </p:cNvPr>
          <p:cNvCxnSpPr>
            <a:cxnSpLocks/>
          </p:cNvCxnSpPr>
          <p:nvPr/>
        </p:nvCxnSpPr>
        <p:spPr>
          <a:xfrm>
            <a:off x="4677895" y="2909356"/>
            <a:ext cx="4716846" cy="1506462"/>
          </a:xfrm>
          <a:prstGeom prst="straightConnector1">
            <a:avLst/>
          </a:prstGeom>
          <a:ln w="57150">
            <a:solidFill>
              <a:schemeClr val="accent2"/>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47" name="直線單箭頭接點 46">
            <a:extLst>
              <a:ext uri="{FF2B5EF4-FFF2-40B4-BE49-F238E27FC236}">
                <a16:creationId xmlns:a16="http://schemas.microsoft.com/office/drawing/2014/main" id="{F4FA3649-98FD-4351-85A8-8744D07C7D97}"/>
              </a:ext>
            </a:extLst>
          </p:cNvPr>
          <p:cNvCxnSpPr>
            <a:cxnSpLocks/>
          </p:cNvCxnSpPr>
          <p:nvPr/>
        </p:nvCxnSpPr>
        <p:spPr>
          <a:xfrm>
            <a:off x="7047518" y="2905585"/>
            <a:ext cx="2761100" cy="1476229"/>
          </a:xfrm>
          <a:prstGeom prst="straightConnector1">
            <a:avLst/>
          </a:prstGeom>
          <a:ln w="57150">
            <a:solidFill>
              <a:schemeClr val="accent2"/>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52" name="直線單箭頭接點 51">
            <a:extLst>
              <a:ext uri="{FF2B5EF4-FFF2-40B4-BE49-F238E27FC236}">
                <a16:creationId xmlns:a16="http://schemas.microsoft.com/office/drawing/2014/main" id="{9F098C74-B1C0-49D5-B42C-7DAF75345CC2}"/>
              </a:ext>
            </a:extLst>
          </p:cNvPr>
          <p:cNvCxnSpPr>
            <a:cxnSpLocks/>
          </p:cNvCxnSpPr>
          <p:nvPr/>
        </p:nvCxnSpPr>
        <p:spPr>
          <a:xfrm>
            <a:off x="9336378" y="2889982"/>
            <a:ext cx="745728" cy="1430431"/>
          </a:xfrm>
          <a:prstGeom prst="straightConnector1">
            <a:avLst/>
          </a:prstGeom>
          <a:ln w="57150">
            <a:solidFill>
              <a:schemeClr val="accent2"/>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9" name="直線單箭頭接點 18">
            <a:extLst>
              <a:ext uri="{FF2B5EF4-FFF2-40B4-BE49-F238E27FC236}">
                <a16:creationId xmlns:a16="http://schemas.microsoft.com/office/drawing/2014/main" id="{DC8560D4-6286-430C-8DE0-13E46F6B9129}"/>
              </a:ext>
            </a:extLst>
          </p:cNvPr>
          <p:cNvCxnSpPr/>
          <p:nvPr/>
        </p:nvCxnSpPr>
        <p:spPr>
          <a:xfrm>
            <a:off x="4677895" y="2889982"/>
            <a:ext cx="0" cy="1562335"/>
          </a:xfrm>
          <a:prstGeom prst="straightConnector1">
            <a:avLst/>
          </a:prstGeom>
          <a:ln w="57150">
            <a:solidFill>
              <a:srgbClr val="0070C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a:extLst>
              <a:ext uri="{FF2B5EF4-FFF2-40B4-BE49-F238E27FC236}">
                <a16:creationId xmlns:a16="http://schemas.microsoft.com/office/drawing/2014/main" id="{2E61074C-A129-4E2A-B0FE-3AF15FA5DF46}"/>
              </a:ext>
            </a:extLst>
          </p:cNvPr>
          <p:cNvCxnSpPr>
            <a:cxnSpLocks/>
          </p:cNvCxnSpPr>
          <p:nvPr/>
        </p:nvCxnSpPr>
        <p:spPr>
          <a:xfrm flipH="1">
            <a:off x="4976874" y="2909356"/>
            <a:ext cx="2071405" cy="1518258"/>
          </a:xfrm>
          <a:prstGeom prst="straightConnector1">
            <a:avLst/>
          </a:prstGeom>
          <a:ln w="57150">
            <a:solidFill>
              <a:srgbClr val="0070C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40" name="直線單箭頭接點 39">
            <a:extLst>
              <a:ext uri="{FF2B5EF4-FFF2-40B4-BE49-F238E27FC236}">
                <a16:creationId xmlns:a16="http://schemas.microsoft.com/office/drawing/2014/main" id="{B158DA79-7D62-4351-A483-053BFD1E9C17}"/>
              </a:ext>
            </a:extLst>
          </p:cNvPr>
          <p:cNvCxnSpPr>
            <a:cxnSpLocks/>
          </p:cNvCxnSpPr>
          <p:nvPr/>
        </p:nvCxnSpPr>
        <p:spPr>
          <a:xfrm flipH="1">
            <a:off x="6299679" y="2909356"/>
            <a:ext cx="747840" cy="1542961"/>
          </a:xfrm>
          <a:prstGeom prst="straightConnector1">
            <a:avLst/>
          </a:prstGeom>
          <a:ln w="57150">
            <a:solidFill>
              <a:schemeClr val="accent6">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41" name="直線單箭頭接點 40">
            <a:extLst>
              <a:ext uri="{FF2B5EF4-FFF2-40B4-BE49-F238E27FC236}">
                <a16:creationId xmlns:a16="http://schemas.microsoft.com/office/drawing/2014/main" id="{560A8A07-2DAA-4475-8CDF-046A72A2712B}"/>
              </a:ext>
            </a:extLst>
          </p:cNvPr>
          <p:cNvCxnSpPr>
            <a:cxnSpLocks/>
          </p:cNvCxnSpPr>
          <p:nvPr/>
        </p:nvCxnSpPr>
        <p:spPr>
          <a:xfrm flipH="1">
            <a:off x="8167834" y="2889982"/>
            <a:ext cx="1168544" cy="1537632"/>
          </a:xfrm>
          <a:prstGeom prst="straightConnector1">
            <a:avLst/>
          </a:prstGeom>
          <a:ln w="57150">
            <a:solidFill>
              <a:srgbClr val="7030A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69" name="TextBox 5">
            <a:extLst>
              <a:ext uri="{FF2B5EF4-FFF2-40B4-BE49-F238E27FC236}">
                <a16:creationId xmlns:a16="http://schemas.microsoft.com/office/drawing/2014/main" id="{87498063-1F9E-461A-B043-101DAD90F91D}"/>
              </a:ext>
            </a:extLst>
          </p:cNvPr>
          <p:cNvSpPr txBox="1"/>
          <p:nvPr/>
        </p:nvSpPr>
        <p:spPr>
          <a:xfrm>
            <a:off x="9186928" y="4768498"/>
            <a:ext cx="173456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DLNA</a:t>
            </a:r>
            <a:r>
              <a:rPr kumimoji="0" lang="zh-TW" altLang="en-US"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rPr>
              <a:t> </a:t>
            </a:r>
            <a:endParaRPr kumimoji="0" lang="en-US" altLang="zh-TW" sz="1600" b="1" i="0" u="none" strike="noStrike" kern="1200" cap="none" spc="0" normalizeH="0" baseline="0" noProof="0">
              <a:ln>
                <a:noFill/>
              </a:ln>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22" name="圖片 21">
            <a:extLst>
              <a:ext uri="{FF2B5EF4-FFF2-40B4-BE49-F238E27FC236}">
                <a16:creationId xmlns:a16="http://schemas.microsoft.com/office/drawing/2014/main" id="{55C6B60E-FF54-4810-8D14-6F14BB99CA9F}"/>
              </a:ext>
            </a:extLst>
          </p:cNvPr>
          <p:cNvPicPr>
            <a:picLocks noChangeAspect="1"/>
          </p:cNvPicPr>
          <p:nvPr/>
        </p:nvPicPr>
        <p:blipFill rotWithShape="1">
          <a:blip r:embed="rId4"/>
          <a:srcRect l="5093" t="10918" b="32667"/>
          <a:stretch/>
        </p:blipFill>
        <p:spPr>
          <a:xfrm>
            <a:off x="0" y="1466851"/>
            <a:ext cx="6745855" cy="607044"/>
          </a:xfrm>
          <a:prstGeom prst="rect">
            <a:avLst/>
          </a:prstGeom>
        </p:spPr>
      </p:pic>
      <p:pic>
        <p:nvPicPr>
          <p:cNvPr id="4" name="圖片 3">
            <a:extLst>
              <a:ext uri="{FF2B5EF4-FFF2-40B4-BE49-F238E27FC236}">
                <a16:creationId xmlns:a16="http://schemas.microsoft.com/office/drawing/2014/main" id="{C94A3CF2-5541-4889-AFD3-AC30CAA6FB4C}"/>
              </a:ext>
            </a:extLst>
          </p:cNvPr>
          <p:cNvPicPr>
            <a:picLocks noChangeAspect="1"/>
          </p:cNvPicPr>
          <p:nvPr/>
        </p:nvPicPr>
        <p:blipFill>
          <a:blip r:embed="rId5"/>
          <a:stretch>
            <a:fillRect/>
          </a:stretch>
        </p:blipFill>
        <p:spPr>
          <a:xfrm>
            <a:off x="4265914" y="1935136"/>
            <a:ext cx="821939" cy="821939"/>
          </a:xfrm>
          <a:prstGeom prst="rect">
            <a:avLst/>
          </a:prstGeom>
        </p:spPr>
      </p:pic>
      <p:pic>
        <p:nvPicPr>
          <p:cNvPr id="8" name="圖片 7">
            <a:extLst>
              <a:ext uri="{FF2B5EF4-FFF2-40B4-BE49-F238E27FC236}">
                <a16:creationId xmlns:a16="http://schemas.microsoft.com/office/drawing/2014/main" id="{B8008C15-D8AD-491E-A248-D579CE57957B}"/>
              </a:ext>
            </a:extLst>
          </p:cNvPr>
          <p:cNvPicPr>
            <a:picLocks noChangeAspect="1"/>
          </p:cNvPicPr>
          <p:nvPr/>
        </p:nvPicPr>
        <p:blipFill>
          <a:blip r:embed="rId6"/>
          <a:stretch>
            <a:fillRect/>
          </a:stretch>
        </p:blipFill>
        <p:spPr>
          <a:xfrm>
            <a:off x="8912396" y="1914325"/>
            <a:ext cx="847963" cy="847963"/>
          </a:xfrm>
          <a:prstGeom prst="rect">
            <a:avLst/>
          </a:prstGeom>
        </p:spPr>
      </p:pic>
      <p:pic>
        <p:nvPicPr>
          <p:cNvPr id="12" name="圖片 11">
            <a:extLst>
              <a:ext uri="{FF2B5EF4-FFF2-40B4-BE49-F238E27FC236}">
                <a16:creationId xmlns:a16="http://schemas.microsoft.com/office/drawing/2014/main" id="{EFB52AF4-0C84-465E-BAF6-152AD0CA66BC}"/>
              </a:ext>
            </a:extLst>
          </p:cNvPr>
          <p:cNvPicPr>
            <a:picLocks noChangeAspect="1"/>
          </p:cNvPicPr>
          <p:nvPr/>
        </p:nvPicPr>
        <p:blipFill>
          <a:blip r:embed="rId7"/>
          <a:stretch>
            <a:fillRect/>
          </a:stretch>
        </p:blipFill>
        <p:spPr>
          <a:xfrm>
            <a:off x="6633364" y="1930553"/>
            <a:ext cx="828308" cy="828308"/>
          </a:xfrm>
          <a:prstGeom prst="rect">
            <a:avLst/>
          </a:prstGeom>
        </p:spPr>
      </p:pic>
    </p:spTree>
    <p:extLst>
      <p:ext uri="{BB962C8B-B14F-4D97-AF65-F5344CB8AC3E}">
        <p14:creationId xmlns:p14="http://schemas.microsoft.com/office/powerpoint/2010/main" val="12815693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圓角 13">
            <a:extLst>
              <a:ext uri="{FF2B5EF4-FFF2-40B4-BE49-F238E27FC236}">
                <a16:creationId xmlns:a16="http://schemas.microsoft.com/office/drawing/2014/main" id="{61D1760D-0D9C-48F9-9B53-1588FBCDAB36}"/>
              </a:ext>
            </a:extLst>
          </p:cNvPr>
          <p:cNvSpPr/>
          <p:nvPr/>
        </p:nvSpPr>
        <p:spPr>
          <a:xfrm>
            <a:off x="5053263" y="2242679"/>
            <a:ext cx="6513097" cy="3484353"/>
          </a:xfrm>
          <a:prstGeom prst="roundRect">
            <a:avLst>
              <a:gd name="adj" fmla="val 3054"/>
            </a:avLst>
          </a:prstGeom>
          <a:gradFill>
            <a:gsLst>
              <a:gs pos="0">
                <a:schemeClr val="bg1">
                  <a:alpha val="87000"/>
                </a:schemeClr>
              </a:gs>
              <a:gs pos="75000">
                <a:srgbClr val="07D9B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6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5" name="矩形: 圓角 14">
            <a:extLst>
              <a:ext uri="{FF2B5EF4-FFF2-40B4-BE49-F238E27FC236}">
                <a16:creationId xmlns:a16="http://schemas.microsoft.com/office/drawing/2014/main" id="{B71CF96A-0739-4A24-8390-E48935FC59A0}"/>
              </a:ext>
            </a:extLst>
          </p:cNvPr>
          <p:cNvSpPr/>
          <p:nvPr/>
        </p:nvSpPr>
        <p:spPr>
          <a:xfrm>
            <a:off x="625643" y="2242679"/>
            <a:ext cx="4174958" cy="3484353"/>
          </a:xfrm>
          <a:prstGeom prst="roundRect">
            <a:avLst>
              <a:gd name="adj" fmla="val 3054"/>
            </a:avLst>
          </a:prstGeom>
          <a:gradFill>
            <a:gsLst>
              <a:gs pos="0">
                <a:schemeClr val="bg1">
                  <a:alpha val="80000"/>
                </a:schemeClr>
              </a:gs>
              <a:gs pos="55000">
                <a:srgbClr val="FFA3FF"/>
              </a:gs>
              <a:gs pos="100000">
                <a:srgbClr val="FF66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6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4" name="矩形: 圓角 3">
            <a:extLst>
              <a:ext uri="{FF2B5EF4-FFF2-40B4-BE49-F238E27FC236}">
                <a16:creationId xmlns:a16="http://schemas.microsoft.com/office/drawing/2014/main" id="{C79BE09E-5043-4313-9140-FA2880F2195E}"/>
              </a:ext>
            </a:extLst>
          </p:cNvPr>
          <p:cNvSpPr/>
          <p:nvPr/>
        </p:nvSpPr>
        <p:spPr>
          <a:xfrm>
            <a:off x="5176118" y="2382247"/>
            <a:ext cx="1107996" cy="745962"/>
          </a:xfrm>
          <a:prstGeom prst="roundRect">
            <a:avLst/>
          </a:prstGeom>
          <a:gradFill>
            <a:gsLst>
              <a:gs pos="1000">
                <a:srgbClr val="07D9B2"/>
              </a:gs>
              <a:gs pos="75000">
                <a:srgbClr val="009999"/>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8" name="矩形: 圓角 17">
            <a:extLst>
              <a:ext uri="{FF2B5EF4-FFF2-40B4-BE49-F238E27FC236}">
                <a16:creationId xmlns:a16="http://schemas.microsoft.com/office/drawing/2014/main" id="{6859013E-AEE7-483A-8A0E-1554185F368B}"/>
              </a:ext>
            </a:extLst>
          </p:cNvPr>
          <p:cNvSpPr/>
          <p:nvPr/>
        </p:nvSpPr>
        <p:spPr>
          <a:xfrm>
            <a:off x="749641" y="2382247"/>
            <a:ext cx="1107996" cy="745962"/>
          </a:xfrm>
          <a:prstGeom prst="roundRect">
            <a:avLst/>
          </a:prstGeom>
          <a:gradFill>
            <a:gsLst>
              <a:gs pos="0">
                <a:srgbClr val="9966FF"/>
              </a:gs>
              <a:gs pos="75000">
                <a:srgbClr val="7030A0"/>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5" name="Picture 4">
            <a:extLst>
              <a:ext uri="{FF2B5EF4-FFF2-40B4-BE49-F238E27FC236}">
                <a16:creationId xmlns:a16="http://schemas.microsoft.com/office/drawing/2014/main" id="{D2DDECAD-EDFC-8F41-88E0-0851D9696984}"/>
              </a:ext>
            </a:extLst>
          </p:cNvPr>
          <p:cNvPicPr>
            <a:picLocks noChangeAspect="1"/>
          </p:cNvPicPr>
          <p:nvPr/>
        </p:nvPicPr>
        <p:blipFill>
          <a:blip r:embed="rId2"/>
          <a:stretch>
            <a:fillRect/>
          </a:stretch>
        </p:blipFill>
        <p:spPr>
          <a:xfrm>
            <a:off x="1971085" y="2502566"/>
            <a:ext cx="2649830" cy="2925413"/>
          </a:xfrm>
          <a:prstGeom prst="roundRect">
            <a:avLst>
              <a:gd name="adj" fmla="val 1866"/>
            </a:avLst>
          </a:prstGeom>
          <a:solidFill>
            <a:srgbClr val="FFFFFF">
              <a:shade val="85000"/>
            </a:srgbClr>
          </a:solidFill>
          <a:ln>
            <a:no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4F914124-298F-E849-80AB-113DFB9C9EC2}"/>
              </a:ext>
            </a:extLst>
          </p:cNvPr>
          <p:cNvPicPr>
            <a:picLocks noChangeAspect="1"/>
          </p:cNvPicPr>
          <p:nvPr/>
        </p:nvPicPr>
        <p:blipFill rotWithShape="1">
          <a:blip r:embed="rId3"/>
          <a:srcRect l="19964" t="12595"/>
          <a:stretch/>
        </p:blipFill>
        <p:spPr>
          <a:xfrm>
            <a:off x="6406293" y="2636303"/>
            <a:ext cx="4911069" cy="2745709"/>
          </a:xfrm>
          <a:prstGeom prst="roundRect">
            <a:avLst>
              <a:gd name="adj" fmla="val 1955"/>
            </a:avLst>
          </a:prstGeom>
          <a:solidFill>
            <a:srgbClr val="FFFFFF">
              <a:shade val="85000"/>
            </a:srgbClr>
          </a:solidFill>
          <a:ln>
            <a:noFill/>
          </a:ln>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11597D88-C8F9-7943-80C2-1B81328594F9}"/>
              </a:ext>
            </a:extLst>
          </p:cNvPr>
          <p:cNvSpPr txBox="1"/>
          <p:nvPr/>
        </p:nvSpPr>
        <p:spPr>
          <a:xfrm>
            <a:off x="725577" y="2514598"/>
            <a:ext cx="1107997"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1000"/>
              </a:spcBef>
              <a:spcAft>
                <a:spcPts val="0"/>
              </a:spcAft>
              <a:buClr>
                <a:prstClr val="white"/>
              </a:buClr>
              <a:buSzPct val="90000"/>
              <a:buFontTx/>
              <a:buNone/>
              <a:tabLst/>
              <a:defRPr/>
            </a:pPr>
            <a:r>
              <a:rPr kumimoji="0" lang="zh-CN" alt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升級前</a:t>
            </a:r>
            <a:endParaRPr kumimoji="0" 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0" name="Rounded Rectangle 9">
            <a:extLst>
              <a:ext uri="{FF2B5EF4-FFF2-40B4-BE49-F238E27FC236}">
                <a16:creationId xmlns:a16="http://schemas.microsoft.com/office/drawing/2014/main" id="{5CF0CBA4-DF4A-534A-ADFF-EFB5D8B9E762}"/>
              </a:ext>
            </a:extLst>
          </p:cNvPr>
          <p:cNvSpPr/>
          <p:nvPr/>
        </p:nvSpPr>
        <p:spPr>
          <a:xfrm>
            <a:off x="2871235" y="4297778"/>
            <a:ext cx="603878" cy="221543"/>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ounded Rectangle 9">
            <a:extLst>
              <a:ext uri="{FF2B5EF4-FFF2-40B4-BE49-F238E27FC236}">
                <a16:creationId xmlns:a16="http://schemas.microsoft.com/office/drawing/2014/main" id="{D37541C9-1C18-4AA9-A2E2-64344F763F13}"/>
              </a:ext>
            </a:extLst>
          </p:cNvPr>
          <p:cNvSpPr/>
          <p:nvPr/>
        </p:nvSpPr>
        <p:spPr>
          <a:xfrm>
            <a:off x="8187990" y="3917000"/>
            <a:ext cx="870988" cy="260513"/>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7">
            <a:extLst>
              <a:ext uri="{FF2B5EF4-FFF2-40B4-BE49-F238E27FC236}">
                <a16:creationId xmlns:a16="http://schemas.microsoft.com/office/drawing/2014/main" id="{2F896B56-C2C6-4503-BB48-E4A48362325A}"/>
              </a:ext>
            </a:extLst>
          </p:cNvPr>
          <p:cNvSpPr txBox="1"/>
          <p:nvPr/>
        </p:nvSpPr>
        <p:spPr>
          <a:xfrm>
            <a:off x="5176118" y="2514598"/>
            <a:ext cx="110799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1000"/>
              </a:spcBef>
              <a:spcAft>
                <a:spcPts val="0"/>
              </a:spcAft>
              <a:buClr>
                <a:prstClr val="white"/>
              </a:buClr>
              <a:buSzPct val="90000"/>
              <a:buFontTx/>
              <a:buNone/>
              <a:tabLst/>
              <a:defRPr/>
            </a:pPr>
            <a:r>
              <a:rPr kumimoji="0" lang="zh-CN" alt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升級</a:t>
            </a:r>
            <a:r>
              <a:rPr kumimoji="0" lang="zh-TW" alt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rPr>
              <a:t>後</a:t>
            </a:r>
            <a:endParaRPr kumimoji="0" 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 name="TextBox 2">
            <a:extLst>
              <a:ext uri="{FF2B5EF4-FFF2-40B4-BE49-F238E27FC236}">
                <a16:creationId xmlns:a16="http://schemas.microsoft.com/office/drawing/2014/main" id="{2B871CF4-2087-D04F-91B4-02AA1D45A5DA}"/>
              </a:ext>
            </a:extLst>
          </p:cNvPr>
          <p:cNvSpPr txBox="1"/>
          <p:nvPr/>
        </p:nvSpPr>
        <p:spPr>
          <a:xfrm>
            <a:off x="625640" y="5751706"/>
            <a:ext cx="417496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rPr>
              <a:t>資料夾屬性為「影片」</a:t>
            </a:r>
            <a:endParaRPr kumimoji="0" lang="en-US"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9" name="TextBox 18">
            <a:extLst>
              <a:ext uri="{FF2B5EF4-FFF2-40B4-BE49-F238E27FC236}">
                <a16:creationId xmlns:a16="http://schemas.microsoft.com/office/drawing/2014/main" id="{DCC0A5CE-1ED6-8B4A-8CB7-86C449316A9A}"/>
              </a:ext>
            </a:extLst>
          </p:cNvPr>
          <p:cNvSpPr txBox="1"/>
          <p:nvPr/>
        </p:nvSpPr>
        <p:spPr>
          <a:xfrm>
            <a:off x="5053263" y="5751706"/>
            <a:ext cx="651309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rPr>
              <a:t>資料夾為</a:t>
            </a:r>
            <a:r>
              <a:rPr kumimoji="0" lang="zh-TW" altLang="en-US"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rPr>
              <a:t>Video</a:t>
            </a:r>
            <a:r>
              <a:rPr kumimoji="0" lang="zh-TW" altLang="en-US"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rPr>
              <a:t>Station</a:t>
            </a:r>
            <a:r>
              <a:rPr kumimoji="0" lang="zh-TW" altLang="en-US"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zh-CN" altLang="en-US"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rPr>
              <a:t>的內容來源</a:t>
            </a:r>
            <a:endParaRPr kumimoji="0" lang="en-US" sz="1800" b="0" i="0" u="none" strike="noStrike" kern="1200" cap="none" spc="0" normalizeH="0" baseline="0" noProof="0">
              <a:ln>
                <a:noFill/>
              </a:ln>
              <a:solidFill>
                <a:schemeClr val="accent3">
                  <a:lumMod val="60000"/>
                  <a:lumOff val="40000"/>
                </a:schemeClr>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20" name="圖片 19">
            <a:extLst>
              <a:ext uri="{FF2B5EF4-FFF2-40B4-BE49-F238E27FC236}">
                <a16:creationId xmlns:a16="http://schemas.microsoft.com/office/drawing/2014/main" id="{B49BBB12-1101-4BD0-957C-99960F0D36EB}"/>
              </a:ext>
            </a:extLst>
          </p:cNvPr>
          <p:cNvPicPr>
            <a:picLocks noChangeAspect="1"/>
          </p:cNvPicPr>
          <p:nvPr/>
        </p:nvPicPr>
        <p:blipFill rotWithShape="1">
          <a:blip r:embed="rId4"/>
          <a:srcRect l="5093"/>
          <a:stretch/>
        </p:blipFill>
        <p:spPr>
          <a:xfrm>
            <a:off x="0" y="1349374"/>
            <a:ext cx="6745855" cy="1076051"/>
          </a:xfrm>
          <a:prstGeom prst="rect">
            <a:avLst/>
          </a:prstGeom>
        </p:spPr>
      </p:pic>
      <p:sp>
        <p:nvSpPr>
          <p:cNvPr id="22" name="Title 4">
            <a:extLst>
              <a:ext uri="{FF2B5EF4-FFF2-40B4-BE49-F238E27FC236}">
                <a16:creationId xmlns:a16="http://schemas.microsoft.com/office/drawing/2014/main" id="{A5B048AA-D3A7-7443-BF1D-23CC4AC5FD27}"/>
              </a:ext>
            </a:extLst>
          </p:cNvPr>
          <p:cNvSpPr>
            <a:spLocks noGrp="1"/>
          </p:cNvSpPr>
          <p:nvPr>
            <p:ph type="title"/>
          </p:nvPr>
        </p:nvSpPr>
        <p:spPr>
          <a:xfrm>
            <a:off x="838200" y="365125"/>
            <a:ext cx="10515600" cy="1325563"/>
          </a:xfrm>
        </p:spPr>
        <p:txBody>
          <a:bodyPr>
            <a:normAutofit fontScale="90000"/>
          </a:bodyPr>
          <a:lstStyle/>
          <a:p>
            <a:r>
              <a:rPr lang="zh-CN" altLang="en-US"/>
              <a:t>從</a:t>
            </a:r>
            <a:r>
              <a:rPr lang="en-US" altLang="zh-CN"/>
              <a:t> Media Library </a:t>
            </a:r>
            <a:r>
              <a:rPr lang="zh-CN" altLang="en-US"/>
              <a:t>無痛升級到</a:t>
            </a:r>
            <a:r>
              <a:rPr lang="zh-TW" altLang="en-US"/>
              <a:t> </a:t>
            </a:r>
            <a:br>
              <a:rPr lang="en-US" altLang="zh-TW"/>
            </a:br>
            <a:r>
              <a:rPr lang="en-US" altLang="zh-TW"/>
              <a:t>Multimedia</a:t>
            </a:r>
            <a:r>
              <a:rPr lang="zh-TW" altLang="en-US"/>
              <a:t> </a:t>
            </a:r>
            <a:r>
              <a:rPr lang="en-US" altLang="zh-TW"/>
              <a:t>Console</a:t>
            </a:r>
            <a:endParaRPr lang="en-US"/>
          </a:p>
        </p:txBody>
      </p:sp>
    </p:spTree>
    <p:extLst>
      <p:ext uri="{BB962C8B-B14F-4D97-AF65-F5344CB8AC3E}">
        <p14:creationId xmlns:p14="http://schemas.microsoft.com/office/powerpoint/2010/main" val="33238238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788C2-466F-3F44-A7F8-E0DB5794334A}"/>
              </a:ext>
            </a:extLst>
          </p:cNvPr>
          <p:cNvSpPr>
            <a:spLocks noGrp="1"/>
          </p:cNvSpPr>
          <p:nvPr>
            <p:ph type="title"/>
          </p:nvPr>
        </p:nvSpPr>
        <p:spPr>
          <a:xfrm>
            <a:off x="537882" y="472702"/>
            <a:ext cx="10815918" cy="1325563"/>
          </a:xfrm>
        </p:spPr>
        <p:txBody>
          <a:bodyPr/>
          <a:lstStyle/>
          <a:p>
            <a:r>
              <a:rPr lang="zh-CN" altLang="en-US"/>
              <a:t>全新功能：</a:t>
            </a:r>
            <a:r>
              <a:rPr lang="en-US" altLang="zh-TW"/>
              <a:t>Video2</a:t>
            </a:r>
            <a:r>
              <a:rPr lang="zh-CN" altLang="en-US"/>
              <a:t> </a:t>
            </a:r>
            <a:r>
              <a:rPr lang="en-US" altLang="zh-TW"/>
              <a:t>Audio</a:t>
            </a:r>
            <a:r>
              <a:rPr lang="zh-TW" altLang="en-US"/>
              <a:t> </a:t>
            </a:r>
            <a:r>
              <a:rPr lang="en-US" altLang="zh-TW"/>
              <a:t>Transcoding</a:t>
            </a:r>
          </a:p>
        </p:txBody>
      </p:sp>
      <p:sp>
        <p:nvSpPr>
          <p:cNvPr id="5" name="Content Placeholder 4">
            <a:extLst>
              <a:ext uri="{FF2B5EF4-FFF2-40B4-BE49-F238E27FC236}">
                <a16:creationId xmlns:a16="http://schemas.microsoft.com/office/drawing/2014/main" id="{24DC528D-7870-E44E-86BB-99D5F0876D30}"/>
              </a:ext>
            </a:extLst>
          </p:cNvPr>
          <p:cNvSpPr>
            <a:spLocks noGrp="1"/>
          </p:cNvSpPr>
          <p:nvPr>
            <p:ph idx="4294967295"/>
          </p:nvPr>
        </p:nvSpPr>
        <p:spPr>
          <a:xfrm>
            <a:off x="658107" y="2092325"/>
            <a:ext cx="7290756" cy="2154238"/>
          </a:xfrm>
        </p:spPr>
        <p:txBody>
          <a:bodyPr>
            <a:normAutofit/>
          </a:bodyPr>
          <a:lstStyle/>
          <a:p>
            <a:pPr marL="0" indent="0">
              <a:buNone/>
            </a:pPr>
            <a:r>
              <a:rPr lang="zh-CN" altLang="en-US" sz="2400" b="1">
                <a:solidFill>
                  <a:schemeClr val="accent3">
                    <a:lumMod val="40000"/>
                    <a:lumOff val="60000"/>
                  </a:schemeClr>
                </a:solidFill>
              </a:rPr>
              <a:t>有些影片也可以用聽的：</a:t>
            </a:r>
            <a:r>
              <a:rPr lang="zh-TW" altLang="en-US" sz="2400" b="1">
                <a:solidFill>
                  <a:schemeClr val="accent3">
                    <a:lumMod val="40000"/>
                    <a:lumOff val="60000"/>
                  </a:schemeClr>
                </a:solidFill>
              </a:rPr>
              <a:t>演講、</a:t>
            </a:r>
            <a:r>
              <a:rPr lang="zh-CN" altLang="en-US" sz="2400" b="1">
                <a:solidFill>
                  <a:schemeClr val="accent3">
                    <a:lumMod val="40000"/>
                    <a:lumOff val="60000"/>
                  </a:schemeClr>
                </a:solidFill>
              </a:rPr>
              <a:t>課程、教學</a:t>
            </a:r>
            <a:endParaRPr lang="en-US" altLang="zh-CN" sz="2400">
              <a:solidFill>
                <a:schemeClr val="accent3">
                  <a:lumMod val="40000"/>
                  <a:lumOff val="60000"/>
                </a:schemeClr>
              </a:solidFill>
            </a:endParaRPr>
          </a:p>
          <a:p>
            <a:pPr marL="0" indent="0">
              <a:buNone/>
            </a:pPr>
            <a:r>
              <a:rPr lang="zh-CN" altLang="en-US" sz="2000">
                <a:solidFill>
                  <a:schemeClr val="accent3">
                    <a:lumMod val="40000"/>
                    <a:lumOff val="60000"/>
                  </a:schemeClr>
                </a:solidFill>
              </a:rPr>
              <a:t>轉成音訊檔可以降低檔案大小，</a:t>
            </a:r>
            <a:endParaRPr lang="en-US" altLang="zh-CN" sz="2000">
              <a:solidFill>
                <a:schemeClr val="accent3">
                  <a:lumMod val="40000"/>
                  <a:lumOff val="60000"/>
                </a:schemeClr>
              </a:solidFill>
            </a:endParaRPr>
          </a:p>
          <a:p>
            <a:pPr marL="0" indent="0">
              <a:buNone/>
            </a:pPr>
            <a:r>
              <a:rPr lang="zh-CN" altLang="en-US" sz="2000">
                <a:solidFill>
                  <a:schemeClr val="accent3">
                    <a:lumMod val="40000"/>
                    <a:lumOff val="60000"/>
                  </a:schemeClr>
                </a:solidFill>
              </a:rPr>
              <a:t>又能在開車或通勤時播放來聽。</a:t>
            </a:r>
            <a:endParaRPr lang="en-US" altLang="zh-CN" sz="2000">
              <a:solidFill>
                <a:schemeClr val="accent3">
                  <a:lumMod val="40000"/>
                  <a:lumOff val="60000"/>
                </a:schemeClr>
              </a:solidFill>
            </a:endParaRPr>
          </a:p>
          <a:p>
            <a:pPr marL="0" indent="0">
              <a:buNone/>
            </a:pPr>
            <a:endParaRPr lang="en-US">
              <a:solidFill>
                <a:schemeClr val="accent3">
                  <a:lumMod val="40000"/>
                  <a:lumOff val="60000"/>
                </a:schemeClr>
              </a:solidFill>
            </a:endParaRPr>
          </a:p>
        </p:txBody>
      </p:sp>
      <p:sp>
        <p:nvSpPr>
          <p:cNvPr id="3" name="文字方塊 2">
            <a:extLst>
              <a:ext uri="{FF2B5EF4-FFF2-40B4-BE49-F238E27FC236}">
                <a16:creationId xmlns:a16="http://schemas.microsoft.com/office/drawing/2014/main" id="{B66F521B-E9FA-4A4C-9698-9DAF69F6D228}"/>
              </a:ext>
            </a:extLst>
          </p:cNvPr>
          <p:cNvSpPr txBox="1"/>
          <p:nvPr/>
        </p:nvSpPr>
        <p:spPr>
          <a:xfrm>
            <a:off x="658107" y="3823182"/>
            <a:ext cx="3769514" cy="1969770"/>
          </a:xfrm>
          <a:prstGeom prst="rect">
            <a:avLst/>
          </a:prstGeom>
          <a:noFill/>
        </p:spPr>
        <p:txBody>
          <a:bodyPr wrap="square" rtlCol="0">
            <a:spAutoFit/>
          </a:bodyPr>
          <a:lstStyle/>
          <a:p>
            <a:pPr marR="0" lvl="0" algn="l" defTabSz="914400" rtl="0" eaLnBrk="1" fontAlgn="auto" latinLnBrk="0" hangingPunct="1">
              <a:lnSpc>
                <a:spcPct val="100000"/>
              </a:lnSpc>
              <a:spcBef>
                <a:spcPts val="1000"/>
              </a:spcBef>
              <a:spcAft>
                <a:spcPts val="0"/>
              </a:spcAft>
              <a:buClrTx/>
              <a:buSzPct val="80000"/>
              <a:tabLst/>
              <a:defRPr/>
            </a:pPr>
            <a:r>
              <a:rPr kumimoji="0" lang="zh-CN" altLang="en-US" sz="2400" b="1" i="0" u="none" strike="noStrike" kern="1200" cap="none" spc="0" normalizeH="0" baseline="0" noProof="0">
                <a:ln>
                  <a:noFill/>
                </a:ln>
                <a:solidFill>
                  <a:srgbClr val="FF2E8C"/>
                </a:solidFill>
                <a:effectLst/>
                <a:uLnTx/>
                <a:uFillTx/>
                <a:latin typeface="微軟正黑體" panose="020B0604030504040204" pitchFamily="34" charset="-120"/>
                <a:ea typeface="微軟正黑體" panose="020B0604030504040204" pitchFamily="34" charset="-120"/>
                <a:cs typeface="Arial" panose="020B0604020202020204" pitchFamily="34" charset="0"/>
              </a:rPr>
              <a:t>使用方法：</a:t>
            </a:r>
            <a:endParaRPr kumimoji="0" lang="en-US" altLang="zh-CN" sz="2400" b="1" i="0" u="none" strike="noStrike" kern="1200" cap="none" spc="0" normalizeH="0" baseline="0" noProof="0">
              <a:ln>
                <a:noFill/>
              </a:ln>
              <a:solidFill>
                <a:srgbClr val="FF2E8C"/>
              </a:solidFill>
              <a:effectLst/>
              <a:uLnTx/>
              <a:uFillTx/>
              <a:latin typeface="微軟正黑體" panose="020B0604030504040204" pitchFamily="34" charset="-120"/>
              <a:ea typeface="微軟正黑體" panose="020B0604030504040204" pitchFamily="34" charset="-12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a:ln>
                  <a:noFill/>
                </a:ln>
                <a:solidFill>
                  <a:schemeClr val="accent3">
                    <a:lumMod val="40000"/>
                    <a:lumOff val="60000"/>
                  </a:schemeClr>
                </a:solidFill>
                <a:effectLst/>
                <a:uLnTx/>
                <a:uFillTx/>
                <a:latin typeface="微軟正黑體" panose="020B0604030504040204" pitchFamily="34" charset="-120"/>
                <a:ea typeface="微軟正黑體" panose="020B0604030504040204" pitchFamily="34" charset="-120"/>
                <a:cs typeface="Arial" panose="020B0604020202020204" pitchFamily="34" charset="0"/>
              </a:rPr>
              <a:t>在設定背景轉檔資料夾時指定輸出格式為</a:t>
            </a:r>
            <a:r>
              <a:rPr kumimoji="0" lang="zh-TW" altLang="en-US" sz="2000" b="0" i="0" u="none" strike="noStrike" kern="1200" cap="none" spc="0" normalizeH="0" baseline="0" noProof="0">
                <a:ln>
                  <a:noFill/>
                </a:ln>
                <a:solidFill>
                  <a:schemeClr val="accent3">
                    <a:lumMod val="40000"/>
                    <a:lumOff val="60000"/>
                  </a:schemeClr>
                </a:solidFill>
                <a:effectLst/>
                <a:uLnTx/>
                <a:uFillTx/>
                <a:latin typeface="微軟正黑體" panose="020B0604030504040204" pitchFamily="34" charset="-120"/>
                <a:ea typeface="微軟正黑體" panose="020B0604030504040204" pitchFamily="34" charset="-120"/>
                <a:cs typeface="Arial" panose="020B0604020202020204" pitchFamily="34" charset="0"/>
              </a:rPr>
              <a:t> </a:t>
            </a:r>
            <a:r>
              <a:rPr kumimoji="0" lang="en-US" altLang="zh-TW" sz="2000" b="0" i="0" u="none" strike="noStrike" kern="1200" cap="none" spc="0" normalizeH="0" baseline="0" noProof="0">
                <a:ln>
                  <a:noFill/>
                </a:ln>
                <a:solidFill>
                  <a:schemeClr val="accent3">
                    <a:lumMod val="40000"/>
                    <a:lumOff val="60000"/>
                  </a:schemeClr>
                </a:solidFill>
                <a:effectLst/>
                <a:uLnTx/>
                <a:uFillTx/>
                <a:latin typeface="微軟正黑體" panose="020B0604030504040204" pitchFamily="34" charset="-120"/>
                <a:ea typeface="微軟正黑體" panose="020B0604030504040204" pitchFamily="34" charset="-120"/>
                <a:cs typeface="Arial" panose="020B0604020202020204" pitchFamily="34" charset="0"/>
              </a:rPr>
              <a:t>Audio</a:t>
            </a:r>
            <a:r>
              <a:rPr kumimoji="0" lang="zh-TW" altLang="en-US" sz="2000" b="0" i="0" u="none" strike="noStrike" kern="1200" cap="none" spc="0" normalizeH="0" baseline="0" noProof="0">
                <a:ln>
                  <a:noFill/>
                </a:ln>
                <a:solidFill>
                  <a:schemeClr val="accent3">
                    <a:lumMod val="40000"/>
                    <a:lumOff val="60000"/>
                  </a:schemeClr>
                </a:solidFill>
                <a:effectLst/>
                <a:uLnTx/>
                <a:uFillTx/>
                <a:latin typeface="微軟正黑體" panose="020B0604030504040204" pitchFamily="34" charset="-120"/>
                <a:ea typeface="微軟正黑體" panose="020B0604030504040204" pitchFamily="34" charset="-120"/>
                <a:cs typeface="Arial" panose="020B0604020202020204" pitchFamily="34" charset="0"/>
              </a:rPr>
              <a:t>，完成的音訊檔會被儲存在「</a:t>
            </a:r>
            <a:r>
              <a:rPr kumimoji="0" lang="en-US" altLang="zh-TW" sz="2000" b="0" i="0" u="none" strike="noStrike" kern="1200" cap="none" spc="0" normalizeH="0" baseline="0" noProof="0">
                <a:ln>
                  <a:noFill/>
                </a:ln>
                <a:solidFill>
                  <a:schemeClr val="accent3">
                    <a:lumMod val="40000"/>
                    <a:lumOff val="60000"/>
                  </a:schemeClr>
                </a:solidFill>
                <a:effectLst/>
                <a:uLnTx/>
                <a:uFillTx/>
                <a:latin typeface="微軟正黑體" panose="020B0604030504040204" pitchFamily="34" charset="-120"/>
                <a:ea typeface="微軟正黑體" panose="020B0604030504040204" pitchFamily="34" charset="-120"/>
                <a:cs typeface="Arial" panose="020B0604020202020204" pitchFamily="34" charset="0"/>
              </a:rPr>
              <a:t>Video2Audio</a:t>
            </a:r>
            <a:r>
              <a:rPr kumimoji="0" lang="zh-TW" altLang="en-US" sz="2000" b="0" i="0" u="none" strike="noStrike" kern="1200" cap="none" spc="0" normalizeH="0" baseline="0" noProof="0">
                <a:ln>
                  <a:noFill/>
                </a:ln>
                <a:solidFill>
                  <a:schemeClr val="accent3">
                    <a:lumMod val="40000"/>
                    <a:lumOff val="60000"/>
                  </a:schemeClr>
                </a:solidFill>
                <a:effectLst/>
                <a:uLnTx/>
                <a:uFillTx/>
                <a:latin typeface="微軟正黑體" panose="020B0604030504040204" pitchFamily="34" charset="-120"/>
                <a:ea typeface="微軟正黑體" panose="020B0604030504040204" pitchFamily="34" charset="-120"/>
                <a:cs typeface="Arial" panose="020B0604020202020204" pitchFamily="34" charset="0"/>
              </a:rPr>
              <a:t>」資料夾下。</a:t>
            </a:r>
            <a:endParaRPr kumimoji="0" lang="en-US" altLang="zh-CN" sz="2000" b="0" i="0" u="none" strike="noStrike" kern="1200" cap="none" spc="0" normalizeH="0" baseline="0" noProof="0">
              <a:ln>
                <a:noFill/>
              </a:ln>
              <a:solidFill>
                <a:schemeClr val="accent3">
                  <a:lumMod val="40000"/>
                  <a:lumOff val="60000"/>
                </a:schemeClr>
              </a:solidFill>
              <a:effectLst/>
              <a:uLnTx/>
              <a:uFillTx/>
              <a:latin typeface="微軟正黑體" panose="020B0604030504040204" pitchFamily="34" charset="-12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chemeClr val="accent3">
                  <a:lumMod val="40000"/>
                  <a:lumOff val="60000"/>
                </a:schemeClr>
              </a:solidFill>
              <a:effectLst/>
              <a:uLnTx/>
              <a:uFillTx/>
              <a:latin typeface="微軟正黑體" panose="020B0604030504040204" pitchFamily="34" charset="-120"/>
              <a:ea typeface="微軟正黑體" panose="020B0604030504040204" pitchFamily="34" charset="-120"/>
            </a:endParaRPr>
          </a:p>
        </p:txBody>
      </p:sp>
      <p:grpSp>
        <p:nvGrpSpPr>
          <p:cNvPr id="4" name="群組 3">
            <a:extLst>
              <a:ext uri="{FF2B5EF4-FFF2-40B4-BE49-F238E27FC236}">
                <a16:creationId xmlns:a16="http://schemas.microsoft.com/office/drawing/2014/main" id="{4AB4AC05-FE67-4D67-878E-2044EFC74194}"/>
              </a:ext>
            </a:extLst>
          </p:cNvPr>
          <p:cNvGrpSpPr/>
          <p:nvPr/>
        </p:nvGrpSpPr>
        <p:grpSpPr>
          <a:xfrm>
            <a:off x="4586362" y="2155287"/>
            <a:ext cx="7121409" cy="3587667"/>
            <a:chOff x="4586362" y="2155287"/>
            <a:chExt cx="7121409" cy="3587667"/>
          </a:xfrm>
        </p:grpSpPr>
        <p:pic>
          <p:nvPicPr>
            <p:cNvPr id="9" name="Picture 8">
              <a:extLst>
                <a:ext uri="{FF2B5EF4-FFF2-40B4-BE49-F238E27FC236}">
                  <a16:creationId xmlns:a16="http://schemas.microsoft.com/office/drawing/2014/main" id="{D8E82F1A-C35F-E346-ADD2-FF9B039C5D3D}"/>
                </a:ext>
              </a:extLst>
            </p:cNvPr>
            <p:cNvPicPr>
              <a:picLocks noChangeAspect="1"/>
            </p:cNvPicPr>
            <p:nvPr/>
          </p:nvPicPr>
          <p:blipFill rotWithShape="1">
            <a:blip r:embed="rId2"/>
            <a:srcRect l="20626" t="27292" r="20382" b="33480"/>
            <a:stretch/>
          </p:blipFill>
          <p:spPr>
            <a:xfrm>
              <a:off x="4586362" y="3014962"/>
              <a:ext cx="7121409" cy="2727992"/>
            </a:xfrm>
            <a:prstGeom prst="roundRect">
              <a:avLst>
                <a:gd name="adj" fmla="val 1866"/>
              </a:avLst>
            </a:prstGeom>
            <a:solidFill>
              <a:srgbClr val="FFFFFF">
                <a:shade val="85000"/>
              </a:srgbClr>
            </a:solidFill>
            <a:ln>
              <a:noFill/>
            </a:ln>
            <a:effectLst>
              <a:outerShdw blurRad="50800" dist="38100" dir="2700000" algn="tl" rotWithShape="0">
                <a:prstClr val="black">
                  <a:alpha val="40000"/>
                </a:prstClr>
              </a:outerShdw>
            </a:effectLst>
          </p:spPr>
        </p:pic>
        <p:sp>
          <p:nvSpPr>
            <p:cNvPr id="6" name="Rounded Rectangle 9">
              <a:extLst>
                <a:ext uri="{FF2B5EF4-FFF2-40B4-BE49-F238E27FC236}">
                  <a16:creationId xmlns:a16="http://schemas.microsoft.com/office/drawing/2014/main" id="{C474EB8A-AD08-4B87-AE8F-0A15D0FF149E}"/>
                </a:ext>
              </a:extLst>
            </p:cNvPr>
            <p:cNvSpPr/>
            <p:nvPr/>
          </p:nvSpPr>
          <p:spPr>
            <a:xfrm>
              <a:off x="7051941" y="4540623"/>
              <a:ext cx="962025" cy="673061"/>
            </a:xfrm>
            <a:prstGeom prst="roundRect">
              <a:avLst>
                <a:gd name="adj" fmla="val 6204"/>
              </a:avLst>
            </a:prstGeom>
            <a:noFill/>
            <a:ln w="38100">
              <a:solidFill>
                <a:srgbClr val="FF2E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圖片 7">
              <a:extLst>
                <a:ext uri="{FF2B5EF4-FFF2-40B4-BE49-F238E27FC236}">
                  <a16:creationId xmlns:a16="http://schemas.microsoft.com/office/drawing/2014/main" id="{2A59FA86-55DA-42AA-9A8A-DD4E48B60C3D}"/>
                </a:ext>
              </a:extLst>
            </p:cNvPr>
            <p:cNvPicPr>
              <a:picLocks noChangeAspect="1"/>
            </p:cNvPicPr>
            <p:nvPr/>
          </p:nvPicPr>
          <p:blipFill rotWithShape="1">
            <a:blip r:embed="rId3"/>
            <a:srcRect b="25508"/>
            <a:stretch/>
          </p:blipFill>
          <p:spPr>
            <a:xfrm>
              <a:off x="10602396" y="2155287"/>
              <a:ext cx="1097354" cy="843633"/>
            </a:xfrm>
            <a:prstGeom prst="rect">
              <a:avLst/>
            </a:prstGeom>
          </p:spPr>
        </p:pic>
      </p:grpSp>
      <p:pic>
        <p:nvPicPr>
          <p:cNvPr id="10" name="圖片 9">
            <a:extLst>
              <a:ext uri="{FF2B5EF4-FFF2-40B4-BE49-F238E27FC236}">
                <a16:creationId xmlns:a16="http://schemas.microsoft.com/office/drawing/2014/main" id="{19C5CA66-9566-4C82-B1B8-DD991F80C9C4}"/>
              </a:ext>
            </a:extLst>
          </p:cNvPr>
          <p:cNvPicPr>
            <a:picLocks noChangeAspect="1"/>
          </p:cNvPicPr>
          <p:nvPr/>
        </p:nvPicPr>
        <p:blipFill rotWithShape="1">
          <a:blip r:embed="rId4"/>
          <a:srcRect l="5093"/>
          <a:stretch/>
        </p:blipFill>
        <p:spPr>
          <a:xfrm>
            <a:off x="0" y="1349374"/>
            <a:ext cx="6745855" cy="1076051"/>
          </a:xfrm>
          <a:prstGeom prst="rect">
            <a:avLst/>
          </a:prstGeom>
        </p:spPr>
      </p:pic>
    </p:spTree>
    <p:extLst>
      <p:ext uri="{BB962C8B-B14F-4D97-AF65-F5344CB8AC3E}">
        <p14:creationId xmlns:p14="http://schemas.microsoft.com/office/powerpoint/2010/main" val="21792551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拱形 25">
            <a:extLst>
              <a:ext uri="{FF2B5EF4-FFF2-40B4-BE49-F238E27FC236}">
                <a16:creationId xmlns:a16="http://schemas.microsoft.com/office/drawing/2014/main" id="{20B501D8-A0F0-4CC1-8C4F-31400CFDBED0}"/>
              </a:ext>
            </a:extLst>
          </p:cNvPr>
          <p:cNvSpPr/>
          <p:nvPr/>
        </p:nvSpPr>
        <p:spPr>
          <a:xfrm rot="5934020">
            <a:off x="3224652" y="3193400"/>
            <a:ext cx="3361474" cy="3361474"/>
          </a:xfrm>
          <a:prstGeom prst="blockArc">
            <a:avLst>
              <a:gd name="adj1" fmla="val 12664538"/>
              <a:gd name="adj2" fmla="val 4811650"/>
              <a:gd name="adj3" fmla="val 4106"/>
            </a:avLst>
          </a:prstGeom>
          <a:gradFill>
            <a:gsLst>
              <a:gs pos="77000">
                <a:srgbClr val="31D2E4"/>
              </a:gs>
              <a:gs pos="31000">
                <a:srgbClr val="FF66FF"/>
              </a:gs>
              <a:gs pos="62000">
                <a:srgbClr val="47CFFF"/>
              </a:gs>
              <a:gs pos="0">
                <a:srgbClr val="FF33CC">
                  <a:alpha val="81000"/>
                </a:srgbClr>
              </a:gs>
              <a:gs pos="100000">
                <a:srgbClr val="07D9B2">
                  <a:alpha val="0"/>
                </a:srgb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2" name="橢圓 21">
            <a:extLst>
              <a:ext uri="{FF2B5EF4-FFF2-40B4-BE49-F238E27FC236}">
                <a16:creationId xmlns:a16="http://schemas.microsoft.com/office/drawing/2014/main" id="{7D8EA7C3-5EC5-483D-A0DE-7EC1E6984D11}"/>
              </a:ext>
            </a:extLst>
          </p:cNvPr>
          <p:cNvSpPr/>
          <p:nvPr/>
        </p:nvSpPr>
        <p:spPr>
          <a:xfrm>
            <a:off x="3901084" y="1052383"/>
            <a:ext cx="2812640" cy="2812638"/>
          </a:xfrm>
          <a:prstGeom prst="ellipse">
            <a:avLst/>
          </a:prstGeom>
          <a:solidFill>
            <a:srgbClr val="FF33CC">
              <a:alpha val="92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拱形 18">
            <a:extLst>
              <a:ext uri="{FF2B5EF4-FFF2-40B4-BE49-F238E27FC236}">
                <a16:creationId xmlns:a16="http://schemas.microsoft.com/office/drawing/2014/main" id="{F0F94702-F94E-43A7-B915-3C2FE969C32D}"/>
              </a:ext>
            </a:extLst>
          </p:cNvPr>
          <p:cNvSpPr/>
          <p:nvPr/>
        </p:nvSpPr>
        <p:spPr>
          <a:xfrm rot="13568783">
            <a:off x="3614340" y="793141"/>
            <a:ext cx="3361474" cy="3311825"/>
          </a:xfrm>
          <a:prstGeom prst="blockArc">
            <a:avLst>
              <a:gd name="adj1" fmla="val 18844246"/>
              <a:gd name="adj2" fmla="val 15217495"/>
              <a:gd name="adj3" fmla="val 4006"/>
            </a:avLst>
          </a:prstGeom>
          <a:gradFill>
            <a:gsLst>
              <a:gs pos="77000">
                <a:srgbClr val="31D2E4"/>
              </a:gs>
              <a:gs pos="31000">
                <a:srgbClr val="FF66FF">
                  <a:alpha val="25000"/>
                </a:srgbClr>
              </a:gs>
              <a:gs pos="62000">
                <a:srgbClr val="47CFFF"/>
              </a:gs>
              <a:gs pos="0">
                <a:srgbClr val="FF33CC">
                  <a:alpha val="0"/>
                </a:srgbClr>
              </a:gs>
              <a:gs pos="100000">
                <a:srgbClr val="07D9B2"/>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8" name="拱形 17">
            <a:extLst>
              <a:ext uri="{FF2B5EF4-FFF2-40B4-BE49-F238E27FC236}">
                <a16:creationId xmlns:a16="http://schemas.microsoft.com/office/drawing/2014/main" id="{B9B03CAF-339A-445B-936B-AA03278B7693}"/>
              </a:ext>
            </a:extLst>
          </p:cNvPr>
          <p:cNvSpPr/>
          <p:nvPr/>
        </p:nvSpPr>
        <p:spPr>
          <a:xfrm rot="7864894">
            <a:off x="-24284" y="1206307"/>
            <a:ext cx="4137860" cy="4137860"/>
          </a:xfrm>
          <a:prstGeom prst="blockArc">
            <a:avLst>
              <a:gd name="adj1" fmla="val 10192967"/>
              <a:gd name="adj2" fmla="val 5750042"/>
              <a:gd name="adj3" fmla="val 3457"/>
            </a:avLst>
          </a:prstGeom>
          <a:gradFill>
            <a:gsLst>
              <a:gs pos="77000">
                <a:srgbClr val="31D2E4"/>
              </a:gs>
              <a:gs pos="17000">
                <a:srgbClr val="FF66FF"/>
              </a:gs>
              <a:gs pos="61659">
                <a:srgbClr val="3DD0F2"/>
              </a:gs>
              <a:gs pos="48000">
                <a:srgbClr val="47CFFF">
                  <a:alpha val="14000"/>
                </a:srgbClr>
              </a:gs>
              <a:gs pos="0">
                <a:srgbClr val="FF33CC">
                  <a:alpha val="0"/>
                </a:srgbClr>
              </a:gs>
              <a:gs pos="100000">
                <a:srgbClr val="07D9B2">
                  <a:alpha val="92000"/>
                </a:srgb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5" name="橢圓 24">
            <a:extLst>
              <a:ext uri="{FF2B5EF4-FFF2-40B4-BE49-F238E27FC236}">
                <a16:creationId xmlns:a16="http://schemas.microsoft.com/office/drawing/2014/main" id="{1EB20A03-74E1-4A01-8A97-5EBF6BAE6F1F}"/>
              </a:ext>
            </a:extLst>
          </p:cNvPr>
          <p:cNvSpPr/>
          <p:nvPr/>
        </p:nvSpPr>
        <p:spPr>
          <a:xfrm>
            <a:off x="3507232" y="3470529"/>
            <a:ext cx="2812640" cy="2812638"/>
          </a:xfrm>
          <a:prstGeom prst="ellipse">
            <a:avLst/>
          </a:prstGeom>
          <a:solidFill>
            <a:srgbClr val="07D9B2">
              <a:alpha val="9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橢圓 20">
            <a:extLst>
              <a:ext uri="{FF2B5EF4-FFF2-40B4-BE49-F238E27FC236}">
                <a16:creationId xmlns:a16="http://schemas.microsoft.com/office/drawing/2014/main" id="{1E20A47A-4339-4D57-83D3-70738BC0AF3A}"/>
              </a:ext>
            </a:extLst>
          </p:cNvPr>
          <p:cNvSpPr/>
          <p:nvPr/>
        </p:nvSpPr>
        <p:spPr>
          <a:xfrm>
            <a:off x="277864" y="1511711"/>
            <a:ext cx="3569796" cy="3569794"/>
          </a:xfrm>
          <a:prstGeom prst="ellipse">
            <a:avLst/>
          </a:prstGeom>
          <a:solidFill>
            <a:srgbClr val="47CFFF">
              <a:alpha val="9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94FE87C5-7394-40B1-9F39-5D15ACF9F1F7}"/>
              </a:ext>
            </a:extLst>
          </p:cNvPr>
          <p:cNvSpPr/>
          <p:nvPr/>
        </p:nvSpPr>
        <p:spPr>
          <a:xfrm>
            <a:off x="825413" y="2017266"/>
            <a:ext cx="1846980" cy="739754"/>
          </a:xfrm>
          <a:prstGeom prst="rect">
            <a:avLst/>
          </a:prstGeom>
        </p:spPr>
        <p:txBody>
          <a:bodyPr wrap="none">
            <a:spAutoFit/>
          </a:bodyPr>
          <a:lstStyle/>
          <a:p>
            <a:pPr>
              <a:lnSpc>
                <a:spcPct val="150000"/>
              </a:lnSpc>
            </a:pPr>
            <a:r>
              <a:rPr lang="en-US" altLang="zh-TW" sz="3200" err="1">
                <a:solidFill>
                  <a:schemeClr val="bg1"/>
                </a:solidFill>
                <a:latin typeface="Arial" panose="020B0604020202020204" pitchFamily="34" charset="0"/>
                <a:cs typeface="Arial" panose="020B0604020202020204" pitchFamily="34" charset="0"/>
              </a:rPr>
              <a:t>QuMagie</a:t>
            </a:r>
            <a:endParaRPr lang="en-US" altLang="zh-TW" sz="3200">
              <a:solidFill>
                <a:schemeClr val="bg1"/>
              </a:solidFill>
              <a:latin typeface="Arial" panose="020B0604020202020204" pitchFamily="34" charset="0"/>
              <a:cs typeface="Arial" panose="020B0604020202020204" pitchFamily="34" charset="0"/>
            </a:endParaRPr>
          </a:p>
        </p:txBody>
      </p:sp>
      <p:sp>
        <p:nvSpPr>
          <p:cNvPr id="8" name="矩形 7">
            <a:extLst>
              <a:ext uri="{FF2B5EF4-FFF2-40B4-BE49-F238E27FC236}">
                <a16:creationId xmlns:a16="http://schemas.microsoft.com/office/drawing/2014/main" id="{FBC39C1C-1DAE-4468-9664-ADDE859BF1DC}"/>
              </a:ext>
            </a:extLst>
          </p:cNvPr>
          <p:cNvSpPr/>
          <p:nvPr/>
        </p:nvSpPr>
        <p:spPr>
          <a:xfrm>
            <a:off x="4402013" y="1595029"/>
            <a:ext cx="3099532" cy="1041311"/>
          </a:xfrm>
          <a:prstGeom prst="rect">
            <a:avLst/>
          </a:prstGeom>
        </p:spPr>
        <p:txBody>
          <a:bodyPr wrap="square">
            <a:spAutoFit/>
          </a:bodyPr>
          <a:lstStyle/>
          <a:p>
            <a:pPr>
              <a:lnSpc>
                <a:spcPts val="3733"/>
              </a:lnSpc>
            </a:pPr>
            <a:r>
              <a:rPr lang="en-US" altLang="zh-TW" sz="3200" err="1">
                <a:solidFill>
                  <a:schemeClr val="bg1"/>
                </a:solidFill>
                <a:latin typeface="Arial" panose="020B0604020202020204" pitchFamily="34" charset="0"/>
                <a:cs typeface="Arial" panose="020B0604020202020204" pitchFamily="34" charset="0"/>
              </a:rPr>
              <a:t>QuMagie</a:t>
            </a:r>
            <a:r>
              <a:rPr lang="en-US" altLang="zh-TW" sz="3200">
                <a:solidFill>
                  <a:schemeClr val="bg1"/>
                </a:solidFill>
                <a:latin typeface="Arial" panose="020B0604020202020204" pitchFamily="34" charset="0"/>
                <a:cs typeface="Arial" panose="020B0604020202020204" pitchFamily="34" charset="0"/>
              </a:rPr>
              <a:t> </a:t>
            </a:r>
          </a:p>
          <a:p>
            <a:pPr>
              <a:lnSpc>
                <a:spcPts val="3733"/>
              </a:lnSpc>
            </a:pPr>
            <a:r>
              <a:rPr lang="en-US" altLang="zh-TW" sz="3200">
                <a:solidFill>
                  <a:schemeClr val="bg1"/>
                </a:solidFill>
                <a:latin typeface="Arial" panose="020B0604020202020204" pitchFamily="34" charset="0"/>
                <a:cs typeface="Arial" panose="020B0604020202020204" pitchFamily="34" charset="0"/>
              </a:rPr>
              <a:t>Core</a:t>
            </a:r>
            <a:endParaRPr lang="zh-TW" altLang="en-US" sz="3200">
              <a:solidFill>
                <a:schemeClr val="bg1"/>
              </a:solidFill>
              <a:latin typeface="Arial" panose="020B0604020202020204" pitchFamily="34" charset="0"/>
              <a:cs typeface="Arial" panose="020B0604020202020204" pitchFamily="34" charset="0"/>
            </a:endParaRPr>
          </a:p>
        </p:txBody>
      </p:sp>
      <p:grpSp>
        <p:nvGrpSpPr>
          <p:cNvPr id="27" name="群組 26">
            <a:extLst>
              <a:ext uri="{FF2B5EF4-FFF2-40B4-BE49-F238E27FC236}">
                <a16:creationId xmlns:a16="http://schemas.microsoft.com/office/drawing/2014/main" id="{77768C9F-B1F4-488E-B65D-AE7E55A269B4}"/>
              </a:ext>
            </a:extLst>
          </p:cNvPr>
          <p:cNvGrpSpPr/>
          <p:nvPr/>
        </p:nvGrpSpPr>
        <p:grpSpPr>
          <a:xfrm>
            <a:off x="3507096" y="4054802"/>
            <a:ext cx="2872586" cy="1859383"/>
            <a:chOff x="3965220" y="4185074"/>
            <a:chExt cx="5462093" cy="1859383"/>
          </a:xfrm>
        </p:grpSpPr>
        <p:sp>
          <p:nvSpPr>
            <p:cNvPr id="9" name="矩形 8">
              <a:extLst>
                <a:ext uri="{FF2B5EF4-FFF2-40B4-BE49-F238E27FC236}">
                  <a16:creationId xmlns:a16="http://schemas.microsoft.com/office/drawing/2014/main" id="{2F335922-B358-49D8-A1CC-A29DAEE04C4F}"/>
                </a:ext>
              </a:extLst>
            </p:cNvPr>
            <p:cNvSpPr/>
            <p:nvPr/>
          </p:nvSpPr>
          <p:spPr>
            <a:xfrm>
              <a:off x="4787232" y="4185074"/>
              <a:ext cx="4640081" cy="1077218"/>
            </a:xfrm>
            <a:prstGeom prst="rect">
              <a:avLst/>
            </a:prstGeom>
          </p:spPr>
          <p:txBody>
            <a:bodyPr wrap="square">
              <a:spAutoFit/>
            </a:bodyPr>
            <a:lstStyle/>
            <a:p>
              <a:r>
                <a:rPr lang="en-US" altLang="zh-TW" sz="3200">
                  <a:solidFill>
                    <a:schemeClr val="bg1"/>
                  </a:solidFill>
                  <a:latin typeface="Arial" panose="020B0604020202020204" pitchFamily="34" charset="0"/>
                  <a:cs typeface="Arial" panose="020B0604020202020204" pitchFamily="34" charset="0"/>
                </a:rPr>
                <a:t>Multimedia </a:t>
              </a:r>
            </a:p>
            <a:p>
              <a:r>
                <a:rPr lang="en-US" altLang="zh-TW" sz="3200">
                  <a:solidFill>
                    <a:schemeClr val="bg1"/>
                  </a:solidFill>
                  <a:latin typeface="Arial" panose="020B0604020202020204" pitchFamily="34" charset="0"/>
                  <a:cs typeface="Arial" panose="020B0604020202020204" pitchFamily="34" charset="0"/>
                </a:rPr>
                <a:t>Console</a:t>
              </a:r>
              <a:endParaRPr lang="zh-TW" altLang="en-US" sz="3200">
                <a:solidFill>
                  <a:schemeClr val="bg1"/>
                </a:solidFill>
                <a:latin typeface="Arial" panose="020B0604020202020204" pitchFamily="34" charset="0"/>
                <a:cs typeface="Arial" panose="020B0604020202020204" pitchFamily="34" charset="0"/>
              </a:endParaRPr>
            </a:p>
          </p:txBody>
        </p:sp>
        <p:sp>
          <p:nvSpPr>
            <p:cNvPr id="11" name="矩形 10">
              <a:extLst>
                <a:ext uri="{FF2B5EF4-FFF2-40B4-BE49-F238E27FC236}">
                  <a16:creationId xmlns:a16="http://schemas.microsoft.com/office/drawing/2014/main" id="{28DB64C5-648B-420F-B30A-D442022B085C}"/>
                </a:ext>
              </a:extLst>
            </p:cNvPr>
            <p:cNvSpPr/>
            <p:nvPr/>
          </p:nvSpPr>
          <p:spPr>
            <a:xfrm>
              <a:off x="3965220" y="5213460"/>
              <a:ext cx="3854255" cy="830997"/>
            </a:xfrm>
            <a:prstGeom prst="rect">
              <a:avLst/>
            </a:prstGeom>
          </p:spPr>
          <p:txBody>
            <a:bodyPr wrap="square">
              <a:spAutoFit/>
            </a:bodyPr>
            <a:lstStyle/>
            <a:p>
              <a:pPr lvl="1"/>
              <a:r>
                <a:rPr lang="zh-TW" altLang="en-US" sz="2400">
                  <a:solidFill>
                    <a:schemeClr val="tx1">
                      <a:lumMod val="85000"/>
                      <a:lumOff val="15000"/>
                    </a:schemeClr>
                  </a:solidFill>
                  <a:latin typeface="微軟正黑體" panose="020B0604030504040204" pitchFamily="34" charset="-120"/>
                  <a:ea typeface="微軟正黑體" panose="020B0604030504040204" pitchFamily="34" charset="-120"/>
                </a:rPr>
                <a:t>多媒體</a:t>
              </a:r>
              <a:endParaRPr lang="en-US" altLang="zh-TW" sz="2400">
                <a:solidFill>
                  <a:schemeClr val="tx1">
                    <a:lumMod val="85000"/>
                    <a:lumOff val="15000"/>
                  </a:schemeClr>
                </a:solidFill>
                <a:latin typeface="微軟正黑體" panose="020B0604030504040204" pitchFamily="34" charset="-120"/>
                <a:ea typeface="微軟正黑體" panose="020B0604030504040204" pitchFamily="34" charset="-120"/>
              </a:endParaRPr>
            </a:p>
            <a:p>
              <a:pPr lvl="1"/>
              <a:r>
                <a:rPr lang="zh-TW" altLang="en-US" sz="2400">
                  <a:solidFill>
                    <a:schemeClr val="tx1">
                      <a:lumMod val="85000"/>
                      <a:lumOff val="15000"/>
                    </a:schemeClr>
                  </a:solidFill>
                  <a:latin typeface="微軟正黑體" panose="020B0604030504040204" pitchFamily="34" charset="-120"/>
                  <a:ea typeface="微軟正黑體" panose="020B0604030504040204" pitchFamily="34" charset="-120"/>
                </a:rPr>
                <a:t>服務管家</a:t>
              </a:r>
              <a:endParaRPr lang="en-US" altLang="zh-TW" sz="2400">
                <a:solidFill>
                  <a:schemeClr val="tx1">
                    <a:lumMod val="85000"/>
                    <a:lumOff val="15000"/>
                  </a:schemeClr>
                </a:solidFill>
                <a:latin typeface="微軟正黑體" panose="020B0604030504040204" pitchFamily="34" charset="-120"/>
                <a:ea typeface="微軟正黑體" panose="020B0604030504040204" pitchFamily="34" charset="-120"/>
              </a:endParaRPr>
            </a:p>
          </p:txBody>
        </p:sp>
      </p:grpSp>
      <p:sp>
        <p:nvSpPr>
          <p:cNvPr id="4" name="矩形 3">
            <a:extLst>
              <a:ext uri="{FF2B5EF4-FFF2-40B4-BE49-F238E27FC236}">
                <a16:creationId xmlns:a16="http://schemas.microsoft.com/office/drawing/2014/main" id="{104DEF03-93E6-4E34-BCC4-48B661F2778F}"/>
              </a:ext>
            </a:extLst>
          </p:cNvPr>
          <p:cNvSpPr/>
          <p:nvPr/>
        </p:nvSpPr>
        <p:spPr>
          <a:xfrm>
            <a:off x="640928" y="557647"/>
            <a:ext cx="2441694" cy="769441"/>
          </a:xfrm>
          <a:prstGeom prst="rect">
            <a:avLst/>
          </a:prstGeom>
        </p:spPr>
        <p:txBody>
          <a:bodyPr wrap="none">
            <a:spAutoFit/>
          </a:bodyPr>
          <a:lstStyle/>
          <a:p>
            <a:r>
              <a:rPr lang="zh-TW" altLang="en-US" sz="4400">
                <a:solidFill>
                  <a:schemeClr val="bg1">
                    <a:lumMod val="75000"/>
                  </a:schemeClr>
                </a:solidFill>
                <a:latin typeface="微軟正黑體" panose="020B0604030504040204" pitchFamily="34" charset="-120"/>
                <a:ea typeface="微軟正黑體" panose="020B0604030504040204" pitchFamily="34" charset="-120"/>
              </a:rPr>
              <a:t>精采回顧</a:t>
            </a:r>
            <a:endParaRPr lang="zh-TW" altLang="en-US" sz="4400">
              <a:solidFill>
                <a:schemeClr val="bg1">
                  <a:lumMod val="75000"/>
                </a:schemeClr>
              </a:solidFill>
            </a:endParaRPr>
          </a:p>
        </p:txBody>
      </p:sp>
      <p:sp>
        <p:nvSpPr>
          <p:cNvPr id="23" name="矩形 22">
            <a:extLst>
              <a:ext uri="{FF2B5EF4-FFF2-40B4-BE49-F238E27FC236}">
                <a16:creationId xmlns:a16="http://schemas.microsoft.com/office/drawing/2014/main" id="{B962BC33-0F55-4524-946D-B8DA91BDB3D8}"/>
              </a:ext>
            </a:extLst>
          </p:cNvPr>
          <p:cNvSpPr/>
          <p:nvPr/>
        </p:nvSpPr>
        <p:spPr>
          <a:xfrm>
            <a:off x="3981846" y="2487083"/>
            <a:ext cx="3512500" cy="830997"/>
          </a:xfrm>
          <a:prstGeom prst="rect">
            <a:avLst/>
          </a:prstGeom>
        </p:spPr>
        <p:txBody>
          <a:bodyPr wrap="square">
            <a:spAutoFit/>
          </a:bodyPr>
          <a:lstStyle/>
          <a:p>
            <a:pPr lvl="1"/>
            <a:r>
              <a:rPr lang="en-US" altLang="zh-TW" sz="2400" err="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QuMagie</a:t>
            </a:r>
            <a:r>
              <a:rPr lang="zh-TW" altLang="en-US" sz="2400">
                <a:solidFill>
                  <a:schemeClr val="tx1">
                    <a:lumMod val="85000"/>
                    <a:lumOff val="15000"/>
                  </a:schemeClr>
                </a:solidFill>
                <a:latin typeface="微軟正黑體" panose="020B0604030504040204" pitchFamily="34" charset="-120"/>
                <a:ea typeface="微軟正黑體" panose="020B0604030504040204" pitchFamily="34" charset="-120"/>
              </a:rPr>
              <a:t> </a:t>
            </a:r>
            <a:endParaRPr lang="en-US" altLang="zh-TW" sz="2400">
              <a:solidFill>
                <a:schemeClr val="tx1">
                  <a:lumMod val="85000"/>
                  <a:lumOff val="15000"/>
                </a:schemeClr>
              </a:solidFill>
              <a:latin typeface="微軟正黑體" panose="020B0604030504040204" pitchFamily="34" charset="-120"/>
              <a:ea typeface="微軟正黑體" panose="020B0604030504040204" pitchFamily="34" charset="-120"/>
            </a:endParaRPr>
          </a:p>
          <a:p>
            <a:pPr lvl="1"/>
            <a:r>
              <a:rPr lang="zh-TW" altLang="en-US" sz="2400">
                <a:solidFill>
                  <a:schemeClr val="tx1">
                    <a:lumMod val="85000"/>
                    <a:lumOff val="15000"/>
                  </a:schemeClr>
                </a:solidFill>
                <a:latin typeface="微軟正黑體" panose="020B0604030504040204" pitchFamily="34" charset="-120"/>
                <a:ea typeface="微軟正黑體" panose="020B0604030504040204" pitchFamily="34" charset="-120"/>
              </a:rPr>
              <a:t>的智慧核心</a:t>
            </a:r>
            <a:endParaRPr lang="en-US" altLang="zh-TW" sz="2400">
              <a:solidFill>
                <a:schemeClr val="tx1">
                  <a:lumMod val="85000"/>
                  <a:lumOff val="15000"/>
                </a:schemeClr>
              </a:solidFill>
              <a:latin typeface="微軟正黑體" panose="020B0604030504040204" pitchFamily="34" charset="-120"/>
              <a:ea typeface="微軟正黑體" panose="020B0604030504040204" pitchFamily="34" charset="-120"/>
            </a:endParaRPr>
          </a:p>
        </p:txBody>
      </p:sp>
      <p:grpSp>
        <p:nvGrpSpPr>
          <p:cNvPr id="5" name="群組 4">
            <a:extLst>
              <a:ext uri="{FF2B5EF4-FFF2-40B4-BE49-F238E27FC236}">
                <a16:creationId xmlns:a16="http://schemas.microsoft.com/office/drawing/2014/main" id="{3FB9B81C-59BF-4A96-A17C-F9F0241D02B3}"/>
              </a:ext>
            </a:extLst>
          </p:cNvPr>
          <p:cNvGrpSpPr/>
          <p:nvPr/>
        </p:nvGrpSpPr>
        <p:grpSpPr>
          <a:xfrm>
            <a:off x="6070507" y="291940"/>
            <a:ext cx="7809094" cy="7720954"/>
            <a:chOff x="5569520" y="721069"/>
            <a:chExt cx="7809094" cy="7720954"/>
          </a:xfrm>
        </p:grpSpPr>
        <p:pic>
          <p:nvPicPr>
            <p:cNvPr id="16" name="圖片 15">
              <a:extLst>
                <a:ext uri="{FF2B5EF4-FFF2-40B4-BE49-F238E27FC236}">
                  <a16:creationId xmlns:a16="http://schemas.microsoft.com/office/drawing/2014/main" id="{764EC25D-12D5-4224-B4D4-F2C1B9EEEBA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18546899">
              <a:off x="5613590" y="676999"/>
              <a:ext cx="7720954" cy="7809094"/>
            </a:xfrm>
            <a:prstGeom prst="rect">
              <a:avLst/>
            </a:prstGeom>
          </p:spPr>
        </p:pic>
        <p:pic>
          <p:nvPicPr>
            <p:cNvPr id="17" name="圖片 16" descr="一張含有 向量圖形 的圖片&#10;&#10;描述是以高可信度產生">
              <a:extLst>
                <a:ext uri="{FF2B5EF4-FFF2-40B4-BE49-F238E27FC236}">
                  <a16:creationId xmlns:a16="http://schemas.microsoft.com/office/drawing/2014/main" id="{E7F469B1-F5E1-4421-A078-B4A48AD231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574290" y="3810517"/>
              <a:ext cx="1542058" cy="1542056"/>
            </a:xfrm>
            <a:prstGeom prst="ellipse">
              <a:avLst/>
            </a:prstGeom>
            <a:effectLst/>
          </p:spPr>
        </p:pic>
      </p:grpSp>
      <p:sp>
        <p:nvSpPr>
          <p:cNvPr id="3" name="Content Placeholder 2">
            <a:extLst>
              <a:ext uri="{FF2B5EF4-FFF2-40B4-BE49-F238E27FC236}">
                <a16:creationId xmlns:a16="http://schemas.microsoft.com/office/drawing/2014/main" id="{32F942A2-3144-E84B-AE3C-3B8E799CAB44}"/>
              </a:ext>
            </a:extLst>
          </p:cNvPr>
          <p:cNvSpPr>
            <a:spLocks noGrp="1"/>
          </p:cNvSpPr>
          <p:nvPr>
            <p:ph sz="half" idx="4294967295"/>
          </p:nvPr>
        </p:nvSpPr>
        <p:spPr>
          <a:xfrm>
            <a:off x="-220435" y="2815999"/>
            <a:ext cx="3879850" cy="3074987"/>
          </a:xfrm>
        </p:spPr>
        <p:txBody>
          <a:bodyPr>
            <a:normAutofit/>
          </a:bodyPr>
          <a:lstStyle/>
          <a:p>
            <a:pPr marL="457200" lvl="1" indent="0">
              <a:lnSpc>
                <a:spcPct val="100000"/>
              </a:lnSpc>
              <a:buNone/>
            </a:pPr>
            <a:r>
              <a:rPr lang="en-US" altLang="zh-TW">
                <a:solidFill>
                  <a:schemeClr val="tx1">
                    <a:lumMod val="85000"/>
                    <a:lumOff val="15000"/>
                  </a:schemeClr>
                </a:solidFill>
              </a:rPr>
              <a:t>      AI</a:t>
            </a:r>
            <a:r>
              <a:rPr lang="zh-TW" altLang="en-US">
                <a:solidFill>
                  <a:schemeClr val="tx1">
                    <a:lumMod val="85000"/>
                    <a:lumOff val="15000"/>
                  </a:schemeClr>
                </a:solidFill>
              </a:rPr>
              <a:t> 照片整理功能</a:t>
            </a:r>
            <a:endParaRPr lang="en-US" altLang="zh-CN">
              <a:solidFill>
                <a:schemeClr val="tx1">
                  <a:lumMod val="85000"/>
                  <a:lumOff val="15000"/>
                </a:schemeClr>
              </a:solidFill>
            </a:endParaRPr>
          </a:p>
          <a:p>
            <a:pPr lvl="2">
              <a:lnSpc>
                <a:spcPct val="100000"/>
              </a:lnSpc>
              <a:buFont typeface="Wingdings" panose="05000000000000000000" pitchFamily="2" charset="2"/>
              <a:buChar char="ü"/>
            </a:pPr>
            <a:r>
              <a:rPr lang="zh-CN" altLang="en-US">
                <a:solidFill>
                  <a:schemeClr val="tx1">
                    <a:lumMod val="85000"/>
                    <a:lumOff val="15000"/>
                  </a:schemeClr>
                </a:solidFill>
              </a:rPr>
              <a:t>自動製作個人照片集</a:t>
            </a:r>
            <a:endParaRPr lang="en-US" altLang="zh-TW">
              <a:solidFill>
                <a:schemeClr val="tx1">
                  <a:lumMod val="85000"/>
                  <a:lumOff val="15000"/>
                </a:schemeClr>
              </a:solidFill>
            </a:endParaRPr>
          </a:p>
          <a:p>
            <a:pPr lvl="2">
              <a:lnSpc>
                <a:spcPct val="100000"/>
              </a:lnSpc>
              <a:buFont typeface="Wingdings" panose="05000000000000000000" pitchFamily="2" charset="2"/>
              <a:buChar char="ü"/>
            </a:pPr>
            <a:r>
              <a:rPr lang="zh-CN" altLang="en-US">
                <a:solidFill>
                  <a:schemeClr val="tx1">
                    <a:lumMod val="85000"/>
                    <a:lumOff val="15000"/>
                  </a:schemeClr>
                </a:solidFill>
              </a:rPr>
              <a:t>自動</a:t>
            </a:r>
            <a:r>
              <a:rPr lang="zh-TW" altLang="en-US">
                <a:solidFill>
                  <a:schemeClr val="tx1">
                    <a:lumMod val="85000"/>
                    <a:lumOff val="15000"/>
                  </a:schemeClr>
                </a:solidFill>
              </a:rPr>
              <a:t>區分</a:t>
            </a:r>
            <a:r>
              <a:rPr lang="zh-CN" altLang="en-US">
                <a:solidFill>
                  <a:schemeClr val="tx1">
                    <a:lumMod val="85000"/>
                    <a:lumOff val="15000"/>
                  </a:schemeClr>
                </a:solidFill>
              </a:rPr>
              <a:t>不同主題照片</a:t>
            </a:r>
            <a:endParaRPr lang="en-US" altLang="zh-CN">
              <a:solidFill>
                <a:schemeClr val="tx1">
                  <a:lumMod val="85000"/>
                  <a:lumOff val="15000"/>
                </a:schemeClr>
              </a:solidFill>
            </a:endParaRPr>
          </a:p>
        </p:txBody>
      </p:sp>
    </p:spTree>
    <p:extLst>
      <p:ext uri="{BB962C8B-B14F-4D97-AF65-F5344CB8AC3E}">
        <p14:creationId xmlns:p14="http://schemas.microsoft.com/office/powerpoint/2010/main" val="2188585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4" descr="一張含有 地圖, 文字 的圖片&#10;&#10;描述是以非常高的可信度產生">
            <a:extLst>
              <a:ext uri="{FF2B5EF4-FFF2-40B4-BE49-F238E27FC236}">
                <a16:creationId xmlns:a16="http://schemas.microsoft.com/office/drawing/2014/main" id="{6140F82A-FABA-456A-8F73-D8AE2EA962AF}"/>
              </a:ext>
            </a:extLst>
          </p:cNvPr>
          <p:cNvPicPr>
            <a:picLocks noChangeAspect="1"/>
          </p:cNvPicPr>
          <p:nvPr/>
        </p:nvPicPr>
        <p:blipFill>
          <a:blip r:embed="rId2"/>
          <a:stretch>
            <a:fillRect/>
          </a:stretch>
        </p:blipFill>
        <p:spPr>
          <a:xfrm>
            <a:off x="4884879" y="1991625"/>
            <a:ext cx="6885093" cy="4339594"/>
          </a:xfrm>
          <a:prstGeom prst="roundRect">
            <a:avLst>
              <a:gd name="adj" fmla="val 2065"/>
            </a:avLst>
          </a:prstGeom>
        </p:spPr>
      </p:pic>
      <p:sp>
        <p:nvSpPr>
          <p:cNvPr id="2" name="Title 1">
            <a:extLst>
              <a:ext uri="{FF2B5EF4-FFF2-40B4-BE49-F238E27FC236}">
                <a16:creationId xmlns:a16="http://schemas.microsoft.com/office/drawing/2014/main" id="{BE9B7BFE-5C31-4AB5-BB79-E3341EDE9477}"/>
              </a:ext>
            </a:extLst>
          </p:cNvPr>
          <p:cNvSpPr>
            <a:spLocks noGrp="1"/>
          </p:cNvSpPr>
          <p:nvPr>
            <p:ph type="title"/>
          </p:nvPr>
        </p:nvSpPr>
        <p:spPr>
          <a:xfrm>
            <a:off x="602040" y="365125"/>
            <a:ext cx="11531650" cy="1325563"/>
          </a:xfrm>
        </p:spPr>
        <p:txBody>
          <a:bodyPr>
            <a:normAutofit/>
          </a:bodyPr>
          <a:lstStyle/>
          <a:p>
            <a:pPr>
              <a:lnSpc>
                <a:spcPts val="4800"/>
              </a:lnSpc>
            </a:pPr>
            <a:r>
              <a:rPr lang="zh-TW">
                <a:latin typeface="Arial"/>
                <a:ea typeface="微軟正黑體"/>
                <a:cs typeface="Arial"/>
              </a:rPr>
              <a:t>Gatner</a:t>
            </a:r>
            <a:r>
              <a:rPr lang="en-US" altLang="zh-TW">
                <a:latin typeface="Arial"/>
                <a:ea typeface="微軟正黑體"/>
                <a:cs typeface="Arial"/>
              </a:rPr>
              <a:t>:</a:t>
            </a:r>
            <a:r>
              <a:rPr lang="zh-TW">
                <a:latin typeface="Arial"/>
                <a:ea typeface="微軟正黑體"/>
                <a:cs typeface="Arial"/>
              </a:rPr>
              <a:t> Deduplication </a:t>
            </a:r>
            <a:r>
              <a:rPr lang="zh-TW" altLang="en-US">
                <a:latin typeface="Arial"/>
                <a:ea typeface="微軟正黑體"/>
                <a:cs typeface="Arial"/>
              </a:rPr>
              <a:t>是目前主流</a:t>
            </a:r>
            <a:br>
              <a:rPr lang="en-US" altLang="zh-TW">
                <a:latin typeface="Arial"/>
                <a:ea typeface="微軟正黑體"/>
                <a:cs typeface="Arial"/>
              </a:rPr>
            </a:br>
            <a:r>
              <a:rPr lang="zh-TW" altLang="en-US">
                <a:latin typeface="Arial"/>
                <a:ea typeface="微軟正黑體"/>
                <a:cs typeface="Arial"/>
              </a:rPr>
              <a:t>儲存技術</a:t>
            </a:r>
            <a:endParaRPr lang="zh-TW">
              <a:latin typeface="Arial"/>
              <a:ea typeface="微軟正黑體"/>
              <a:cs typeface="Arial"/>
            </a:endParaRPr>
          </a:p>
        </p:txBody>
      </p:sp>
      <p:sp>
        <p:nvSpPr>
          <p:cNvPr id="10" name="矩形 10">
            <a:extLst>
              <a:ext uri="{FF2B5EF4-FFF2-40B4-BE49-F238E27FC236}">
                <a16:creationId xmlns:a16="http://schemas.microsoft.com/office/drawing/2014/main" id="{01C51B3C-A7C9-4C33-BE34-FD1BF7AA4FF7}"/>
              </a:ext>
            </a:extLst>
          </p:cNvPr>
          <p:cNvSpPr/>
          <p:nvPr/>
        </p:nvSpPr>
        <p:spPr>
          <a:xfrm rot="10800000">
            <a:off x="548716" y="2051411"/>
            <a:ext cx="4292380" cy="14738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sp>
        <p:nvSpPr>
          <p:cNvPr id="6" name="文字方塊 9">
            <a:extLst>
              <a:ext uri="{FF2B5EF4-FFF2-40B4-BE49-F238E27FC236}">
                <a16:creationId xmlns:a16="http://schemas.microsoft.com/office/drawing/2014/main" id="{32995736-0AAC-41B8-AE27-4DCFDCDFB9FD}"/>
              </a:ext>
            </a:extLst>
          </p:cNvPr>
          <p:cNvSpPr txBox="1"/>
          <p:nvPr/>
        </p:nvSpPr>
        <p:spPr>
          <a:xfrm>
            <a:off x="2098900" y="6056062"/>
            <a:ext cx="4405566" cy="507831"/>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900">
                <a:latin typeface="微軟正黑體"/>
                <a:ea typeface="微軟正黑體"/>
              </a:rPr>
              <a:t>Image source:</a:t>
            </a:r>
          </a:p>
          <a:p>
            <a:endParaRPr lang="en-US" altLang="zh-TW" sz="900">
              <a:latin typeface="微軟正黑體"/>
              <a:ea typeface="微軟正黑體"/>
            </a:endParaRPr>
          </a:p>
          <a:p>
            <a:r>
              <a:rPr lang="zh-TW" altLang="en-US" sz="900">
                <a:latin typeface="微軟正黑體"/>
                <a:ea typeface="微軟正黑體"/>
              </a:rPr>
              <a:t>Gartner 2018</a:t>
            </a:r>
            <a:r>
              <a:rPr lang="zh-TW" altLang="en-US" sz="900">
                <a:latin typeface="微軟正黑體"/>
                <a:ea typeface="微軟正黑體"/>
                <a:cs typeface="Arial" panose="020B0604020202020204" pitchFamily="34" charset="0"/>
              </a:rPr>
              <a:t> </a:t>
            </a:r>
            <a:r>
              <a:rPr lang="zh-TW" sz="900">
                <a:latin typeface="微軟正黑體"/>
                <a:ea typeface="微軟正黑體"/>
                <a:cs typeface="Arial" panose="020B0604020202020204" pitchFamily="34" charset="0"/>
              </a:rPr>
              <a:t>Hype Cycle for</a:t>
            </a:r>
            <a:r>
              <a:rPr lang="zh-TW" altLang="en-US" sz="900">
                <a:latin typeface="微軟正黑體"/>
                <a:ea typeface="微軟正黑體"/>
                <a:cs typeface="Arial" panose="020B0604020202020204" pitchFamily="34" charset="0"/>
              </a:rPr>
              <a:t> </a:t>
            </a:r>
            <a:r>
              <a:rPr lang="zh-TW" sz="900">
                <a:latin typeface="微軟正黑體"/>
                <a:ea typeface="微軟正黑體"/>
                <a:cs typeface="Arial" panose="020B0604020202020204" pitchFamily="34" charset="0"/>
              </a:rPr>
              <a:t>Storage Technologies</a:t>
            </a:r>
            <a:endParaRPr lang="en-US" altLang="zh-TW" sz="900">
              <a:latin typeface="微軟正黑體"/>
              <a:ea typeface="微軟正黑體"/>
              <a:cs typeface="Arial" panose="020B0604020202020204" pitchFamily="34" charset="0"/>
            </a:endParaRPr>
          </a:p>
        </p:txBody>
      </p:sp>
      <p:sp>
        <p:nvSpPr>
          <p:cNvPr id="8" name="矩形 6">
            <a:extLst>
              <a:ext uri="{FF2B5EF4-FFF2-40B4-BE49-F238E27FC236}">
                <a16:creationId xmlns:a16="http://schemas.microsoft.com/office/drawing/2014/main" id="{8CC095E9-258D-4A35-8F08-D2266D4F2D9D}"/>
              </a:ext>
            </a:extLst>
          </p:cNvPr>
          <p:cNvSpPr/>
          <p:nvPr/>
        </p:nvSpPr>
        <p:spPr>
          <a:xfrm>
            <a:off x="9398572" y="3356159"/>
            <a:ext cx="914400" cy="1456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ndParaRPr>
          </a:p>
        </p:txBody>
      </p:sp>
      <p:sp>
        <p:nvSpPr>
          <p:cNvPr id="9" name="文字方塊 4">
            <a:extLst>
              <a:ext uri="{FF2B5EF4-FFF2-40B4-BE49-F238E27FC236}">
                <a16:creationId xmlns:a16="http://schemas.microsoft.com/office/drawing/2014/main" id="{106E54AF-2615-4FC1-BD15-E48CCD8A2B69}"/>
              </a:ext>
            </a:extLst>
          </p:cNvPr>
          <p:cNvSpPr txBox="1"/>
          <p:nvPr/>
        </p:nvSpPr>
        <p:spPr>
          <a:xfrm>
            <a:off x="742437" y="2041887"/>
            <a:ext cx="3758584" cy="2123658"/>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705" indent="-179705">
              <a:spcBef>
                <a:spcPts val="1200"/>
              </a:spcBef>
            </a:pPr>
            <a:r>
              <a:rPr lang="zh-TW" altLang="en-US" sz="3000" b="1">
                <a:solidFill>
                  <a:srgbClr val="FF2E8C"/>
                </a:solidFill>
                <a:latin typeface="Arial"/>
                <a:ea typeface="微軟正黑體"/>
                <a:cs typeface="Arial"/>
              </a:rPr>
              <a:t>三大使用情境</a:t>
            </a:r>
            <a:endParaRPr lang="en-US" sz="3000" b="1">
              <a:solidFill>
                <a:srgbClr val="FF2E8C"/>
              </a:solidFill>
              <a:latin typeface="Arial"/>
              <a:ea typeface="微軟正黑體"/>
              <a:cs typeface="Arial"/>
            </a:endParaRPr>
          </a:p>
          <a:p>
            <a:pPr marL="179705" lvl="1" indent="-179705">
              <a:spcBef>
                <a:spcPts val="1200"/>
              </a:spcBef>
              <a:buFont typeface="Arial"/>
              <a:buChar char="•"/>
            </a:pPr>
            <a:r>
              <a:rPr lang="zh-CN" altLang="en-US" sz="2400">
                <a:solidFill>
                  <a:schemeClr val="accent3">
                    <a:lumMod val="40000"/>
                    <a:lumOff val="60000"/>
                  </a:schemeClr>
                </a:solidFill>
                <a:latin typeface="Arial"/>
                <a:ea typeface="微軟正黑體"/>
                <a:cs typeface="Arial"/>
              </a:rPr>
              <a:t>備份軟體</a:t>
            </a:r>
            <a:endParaRPr lang="zh-TW" altLang="en-US" sz="2400">
              <a:solidFill>
                <a:schemeClr val="accent3">
                  <a:lumMod val="40000"/>
                  <a:lumOff val="60000"/>
                </a:schemeClr>
              </a:solidFill>
              <a:latin typeface="Arial"/>
              <a:ea typeface="微軟正黑體"/>
              <a:cs typeface="Arial"/>
            </a:endParaRPr>
          </a:p>
          <a:p>
            <a:pPr marL="179705" lvl="1" indent="-179705">
              <a:spcBef>
                <a:spcPts val="1200"/>
              </a:spcBef>
              <a:buFont typeface="Arial,Sans-Serif"/>
              <a:buChar char="•"/>
            </a:pPr>
            <a:r>
              <a:rPr lang="zh-CN" altLang="en-US" sz="2400">
                <a:solidFill>
                  <a:schemeClr val="accent3">
                    <a:lumMod val="40000"/>
                    <a:lumOff val="60000"/>
                  </a:schemeClr>
                </a:solidFill>
                <a:latin typeface="Arial" panose="020B0604020202020204" pitchFamily="34" charset="0"/>
                <a:ea typeface="微軟正黑體"/>
                <a:cs typeface="Arial" panose="020B0604020202020204" pitchFamily="34" charset="0"/>
              </a:rPr>
              <a:t>虛擬磁帶</a:t>
            </a:r>
            <a:endParaRPr lang="zh-TW" altLang="en-US" sz="2400">
              <a:solidFill>
                <a:schemeClr val="accent3">
                  <a:lumMod val="40000"/>
                  <a:lumOff val="60000"/>
                </a:schemeClr>
              </a:solidFill>
              <a:latin typeface="Arial" panose="020B0604020202020204" pitchFamily="34" charset="0"/>
              <a:ea typeface="微軟正黑體"/>
              <a:cs typeface="Arial" panose="020B0604020202020204" pitchFamily="34" charset="0"/>
            </a:endParaRPr>
          </a:p>
          <a:p>
            <a:pPr marL="179705" lvl="1" indent="-179705">
              <a:spcBef>
                <a:spcPts val="1200"/>
              </a:spcBef>
              <a:buFont typeface="Arial,Sans-Serif"/>
              <a:buChar char="•"/>
            </a:pPr>
            <a:r>
              <a:rPr lang="zh-CN" altLang="en-US" sz="2400">
                <a:solidFill>
                  <a:schemeClr val="accent3">
                    <a:lumMod val="40000"/>
                    <a:lumOff val="60000"/>
                  </a:schemeClr>
                </a:solidFill>
                <a:latin typeface="Arial"/>
                <a:ea typeface="微軟正黑體"/>
                <a:cs typeface="Arial"/>
              </a:rPr>
              <a:t>儲存伺服器</a:t>
            </a:r>
            <a:endParaRPr lang="zh-TW" sz="2400">
              <a:solidFill>
                <a:schemeClr val="accent3">
                  <a:lumMod val="40000"/>
                  <a:lumOff val="60000"/>
                </a:schemeClr>
              </a:solidFill>
              <a:latin typeface="Arial"/>
              <a:ea typeface="微軟正黑體"/>
              <a:cs typeface="Arial"/>
            </a:endParaRPr>
          </a:p>
        </p:txBody>
      </p:sp>
    </p:spTree>
    <p:extLst>
      <p:ext uri="{BB962C8B-B14F-4D97-AF65-F5344CB8AC3E}">
        <p14:creationId xmlns:p14="http://schemas.microsoft.com/office/powerpoint/2010/main" val="12023347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35625CA4-3FAC-451E-9B68-07A2BB6FC7FC}"/>
              </a:ext>
            </a:extLst>
          </p:cNvPr>
          <p:cNvSpPr txBox="1"/>
          <p:nvPr/>
        </p:nvSpPr>
        <p:spPr>
          <a:xfrm>
            <a:off x="1419727" y="4199099"/>
            <a:ext cx="9328930" cy="652230"/>
          </a:xfrm>
          <a:prstGeom prst="rect">
            <a:avLst/>
          </a:prstGeom>
          <a:noFill/>
        </p:spPr>
        <p:txBody>
          <a:bodyPr wrap="square" rtlCol="0" anchor="ctr">
            <a:spAutoFit/>
          </a:bodyPr>
          <a:lstStyle/>
          <a:p>
            <a:pPr algn="ctr">
              <a:lnSpc>
                <a:spcPts val="4000"/>
              </a:lnSpc>
            </a:pPr>
            <a:r>
              <a:rPr lang="en-US" altLang="zh-TW" sz="6000">
                <a:solidFill>
                  <a:schemeClr val="accent3">
                    <a:lumMod val="60000"/>
                    <a:lumOff val="40000"/>
                  </a:schemeClr>
                </a:solidFill>
                <a:latin typeface="Arial"/>
                <a:ea typeface="新細明體"/>
                <a:cs typeface="Arial"/>
              </a:rPr>
              <a:t>QNAP</a:t>
            </a:r>
            <a:r>
              <a:rPr lang="zh-TW" altLang="en-US" sz="5400">
                <a:solidFill>
                  <a:schemeClr val="accent3">
                    <a:lumMod val="60000"/>
                    <a:lumOff val="40000"/>
                  </a:schemeClr>
                </a:solidFill>
                <a:latin typeface="微軟正黑體"/>
                <a:ea typeface="微軟正黑體"/>
                <a:cs typeface="Arial"/>
              </a:rPr>
              <a:t>是您最好的選擇</a:t>
            </a:r>
            <a:endParaRPr lang="zh-TW" altLang="en-US" sz="3200">
              <a:solidFill>
                <a:schemeClr val="accent3">
                  <a:lumMod val="60000"/>
                  <a:lumOff val="4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7" name="文字方塊 6">
            <a:extLst>
              <a:ext uri="{FF2B5EF4-FFF2-40B4-BE49-F238E27FC236}">
                <a16:creationId xmlns:a16="http://schemas.microsoft.com/office/drawing/2014/main" id="{1F16F285-4154-4572-BD87-B879684B7C7B}"/>
              </a:ext>
            </a:extLst>
          </p:cNvPr>
          <p:cNvSpPr txBox="1"/>
          <p:nvPr/>
        </p:nvSpPr>
        <p:spPr>
          <a:xfrm>
            <a:off x="3193002" y="5956493"/>
            <a:ext cx="5622134" cy="630942"/>
          </a:xfrm>
          <a:prstGeom prst="rect">
            <a:avLst/>
          </a:prstGeom>
          <a:noFill/>
        </p:spPr>
        <p:txBody>
          <a:bodyPr wrap="square" rtlCol="0" anchor="ctr">
            <a:spAutoFit/>
          </a:bodyPr>
          <a:lstStyle/>
          <a:p>
            <a:pPr algn="ctr"/>
            <a:r>
              <a:rPr lang="en-US" sz="700">
                <a:solidFill>
                  <a:schemeClr val="bg1">
                    <a:lumMod val="65000"/>
                  </a:schemeClr>
                </a:solidFill>
                <a:latin typeface="微軟正黑體" panose="020B0604030504040204" pitchFamily="34" charset="-120"/>
                <a:ea typeface="微軟正黑體" panose="020B0604030504040204" pitchFamily="34" charset="-120"/>
                <a:cs typeface="Arial" panose="020B0604020202020204" pitchFamily="34" charset="0"/>
              </a:rPr>
              <a:t>©2019</a:t>
            </a:r>
            <a:r>
              <a:rPr lang="zh-TW" sz="700">
                <a:solidFill>
                  <a:schemeClr val="bg1">
                    <a:lumMod val="65000"/>
                  </a:schemeClr>
                </a:solidFill>
                <a:latin typeface="微軟正黑體" panose="020B0604030504040204" pitchFamily="34" charset="-120"/>
                <a:ea typeface="微軟正黑體" panose="020B0604030504040204" pitchFamily="34" charset="-120"/>
                <a:cs typeface="Arial" panose="020B0604020202020204" pitchFamily="34" charset="0"/>
              </a:rPr>
              <a:t>著作權為威聯通科技股份有限公司所有。威聯通科技並保留所有權利。威聯通科技股份有限公司所使用或註冊之商標或標章。檔案中所提及之產品及公司名稱可能為其他公司所有之商標 。</a:t>
            </a:r>
            <a:endParaRPr lang="en-US" sz="700">
              <a:solidFill>
                <a:schemeClr val="bg1">
                  <a:lumMod val="65000"/>
                </a:schemeClr>
              </a:solidFill>
              <a:latin typeface="微軟正黑體" panose="020B0604030504040204" pitchFamily="34" charset="-120"/>
              <a:ea typeface="微軟正黑體" panose="020B0604030504040204" pitchFamily="34" charset="-120"/>
              <a:cs typeface="+mn-lt"/>
            </a:endParaRPr>
          </a:p>
          <a:p>
            <a:pPr algn="ctr"/>
            <a:endParaRPr lang="en-US" altLang="zh-TW" sz="700">
              <a:solidFill>
                <a:schemeClr val="bg1">
                  <a:lumMod val="6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algn="ctr" fontAlgn="base"/>
            <a:r>
              <a:rPr lang="zh-TW" altLang="zh-TW" sz="700">
                <a:solidFill>
                  <a:schemeClr val="bg1">
                    <a:lumMod val="65000"/>
                  </a:schemeClr>
                </a:solidFill>
                <a:latin typeface="微軟正黑體" panose="020B0604030504040204" pitchFamily="34" charset="-120"/>
                <a:ea typeface="微軟正黑體" panose="020B0604030504040204" pitchFamily="34" charset="-120"/>
                <a:cs typeface="Arial" panose="020B0604020202020204" pitchFamily="34" charset="0"/>
              </a:rPr>
              <a:t>​</a:t>
            </a:r>
          </a:p>
          <a:p>
            <a:pPr algn="ctr"/>
            <a:endParaRPr lang="zh-TW" altLang="en-US" sz="700">
              <a:solidFill>
                <a:schemeClr val="bg1">
                  <a:lumMod val="6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252700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8D52-DC4C-4684-A66D-9891DD9FD2F1}"/>
              </a:ext>
            </a:extLst>
          </p:cNvPr>
          <p:cNvSpPr>
            <a:spLocks noGrp="1"/>
          </p:cNvSpPr>
          <p:nvPr>
            <p:ph type="title"/>
          </p:nvPr>
        </p:nvSpPr>
        <p:spPr>
          <a:xfrm>
            <a:off x="730012" y="365125"/>
            <a:ext cx="10515600" cy="1325563"/>
          </a:xfrm>
        </p:spPr>
        <p:txBody>
          <a:bodyPr>
            <a:normAutofit/>
          </a:bodyPr>
          <a:lstStyle/>
          <a:p>
            <a:r>
              <a:rPr lang="en-US" altLang="zh-TW" sz="4400" err="1">
                <a:latin typeface="Arial"/>
                <a:ea typeface="微軟正黑體"/>
                <a:cs typeface="Arial"/>
              </a:rPr>
              <a:t>QuDedup</a:t>
            </a:r>
            <a:r>
              <a:rPr lang="zh-TW" altLang="en-US" sz="4400">
                <a:latin typeface="Arial"/>
                <a:ea typeface="微軟正黑體"/>
                <a:cs typeface="Arial"/>
              </a:rPr>
              <a:t> </a:t>
            </a:r>
            <a:r>
              <a:rPr lang="zh-CN" altLang="en-US" sz="4400">
                <a:latin typeface="Arial"/>
                <a:ea typeface="微軟正黑體"/>
                <a:cs typeface="Arial"/>
              </a:rPr>
              <a:t>黑科技，資料減量，小就是快！</a:t>
            </a:r>
            <a:endParaRPr lang="en-US" altLang="zh-TW" sz="4400">
              <a:latin typeface="Arial"/>
              <a:ea typeface="微軟正黑體"/>
              <a:cs typeface="Arial"/>
            </a:endParaRPr>
          </a:p>
        </p:txBody>
      </p:sp>
      <p:sp>
        <p:nvSpPr>
          <p:cNvPr id="22" name="內容版面配置區 21">
            <a:extLst>
              <a:ext uri="{FF2B5EF4-FFF2-40B4-BE49-F238E27FC236}">
                <a16:creationId xmlns:a16="http://schemas.microsoft.com/office/drawing/2014/main" id="{F3FE0524-AFB9-47AC-A0BB-68E305F72EBA}"/>
              </a:ext>
            </a:extLst>
          </p:cNvPr>
          <p:cNvSpPr>
            <a:spLocks noGrp="1"/>
          </p:cNvSpPr>
          <p:nvPr>
            <p:ph idx="1"/>
          </p:nvPr>
        </p:nvSpPr>
        <p:spPr>
          <a:xfrm>
            <a:off x="766638" y="2016456"/>
            <a:ext cx="5105400" cy="1213410"/>
          </a:xfrm>
        </p:spPr>
        <p:txBody>
          <a:bodyPr>
            <a:normAutofit/>
          </a:bodyPr>
          <a:lstStyle/>
          <a:p>
            <a:pPr marL="0" indent="0">
              <a:buNone/>
            </a:pPr>
            <a:r>
              <a:rPr lang="zh-CN" altLang="en-US" sz="2400" b="1">
                <a:solidFill>
                  <a:srgbClr val="FF2E8C"/>
                </a:solidFill>
                <a:latin typeface="微軟正黑體"/>
                <a:ea typeface="微軟正黑體"/>
                <a:cs typeface="Arial"/>
              </a:rPr>
              <a:t>功能亮點</a:t>
            </a:r>
            <a:endParaRPr lang="en-US" altLang="zh-TW" sz="2400" b="1">
              <a:solidFill>
                <a:srgbClr val="FF2E8C"/>
              </a:solidFill>
              <a:latin typeface="微軟正黑體"/>
              <a:ea typeface="微軟正黑體"/>
              <a:cs typeface="Arial"/>
            </a:endParaRPr>
          </a:p>
          <a:p>
            <a:pPr marL="177800" indent="-177800">
              <a:buFont typeface="Arial"/>
              <a:buChar char="•"/>
            </a:pPr>
            <a:r>
              <a:rPr lang="zh-TW" altLang="en-US" sz="2000">
                <a:solidFill>
                  <a:schemeClr val="accent3">
                    <a:lumMod val="40000"/>
                    <a:lumOff val="60000"/>
                  </a:schemeClr>
                </a:solidFill>
                <a:latin typeface="微軟正黑體"/>
                <a:ea typeface="微軟正黑體"/>
                <a:cs typeface="Arial"/>
              </a:rPr>
              <a:t>來源端</a:t>
            </a:r>
            <a:r>
              <a:rPr lang="en-US" altLang="zh-TW" sz="2000">
                <a:solidFill>
                  <a:schemeClr val="accent3">
                    <a:lumMod val="40000"/>
                    <a:lumOff val="60000"/>
                  </a:schemeClr>
                </a:solidFill>
                <a:latin typeface="微軟正黑體"/>
                <a:ea typeface="微軟正黑體"/>
                <a:cs typeface="Arial"/>
              </a:rPr>
              <a:t> (Source-side) </a:t>
            </a:r>
            <a:r>
              <a:rPr lang="zh-TW" altLang="en-US" sz="2000">
                <a:solidFill>
                  <a:schemeClr val="accent3">
                    <a:lumMod val="40000"/>
                    <a:lumOff val="60000"/>
                  </a:schemeClr>
                </a:solidFill>
                <a:latin typeface="微軟正黑體"/>
                <a:ea typeface="微軟正黑體"/>
                <a:cs typeface="Arial"/>
              </a:rPr>
              <a:t>重複資料刪除架構</a:t>
            </a:r>
            <a:endParaRPr lang="zh-TW" altLang="en-US" sz="2000">
              <a:solidFill>
                <a:schemeClr val="accent3">
                  <a:lumMod val="40000"/>
                  <a:lumOff val="60000"/>
                </a:schemeClr>
              </a:solidFill>
              <a:latin typeface="微軟正黑體"/>
              <a:ea typeface="微軟正黑體"/>
              <a:cs typeface="Arial" panose="020B0604020202020204" pitchFamily="34" charset="0"/>
            </a:endParaRPr>
          </a:p>
          <a:p>
            <a:endParaRPr lang="zh-TW" altLang="en-US" sz="2000">
              <a:latin typeface="微軟正黑體"/>
              <a:ea typeface="微軟正黑體"/>
              <a:cs typeface="Arial" panose="020B0604020202020204" pitchFamily="34" charset="0"/>
            </a:endParaRPr>
          </a:p>
          <a:p>
            <a:endParaRPr lang="zh-TW" altLang="en-US" sz="2000"/>
          </a:p>
        </p:txBody>
      </p:sp>
      <p:pic>
        <p:nvPicPr>
          <p:cNvPr id="3" name="圖形 56">
            <a:extLst>
              <a:ext uri="{FF2B5EF4-FFF2-40B4-BE49-F238E27FC236}">
                <a16:creationId xmlns:a16="http://schemas.microsoft.com/office/drawing/2014/main" id="{1B9B11AC-BDCE-404E-A860-43F7EB4579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2361" y="3921503"/>
            <a:ext cx="6383019" cy="2240458"/>
          </a:xfrm>
          <a:prstGeom prst="rect">
            <a:avLst/>
          </a:prstGeom>
        </p:spPr>
      </p:pic>
      <p:grpSp>
        <p:nvGrpSpPr>
          <p:cNvPr id="6" name="群組 47">
            <a:extLst>
              <a:ext uri="{FF2B5EF4-FFF2-40B4-BE49-F238E27FC236}">
                <a16:creationId xmlns:a16="http://schemas.microsoft.com/office/drawing/2014/main" id="{18D4D493-FDF5-46B0-820B-B51A121BD265}"/>
              </a:ext>
            </a:extLst>
          </p:cNvPr>
          <p:cNvGrpSpPr/>
          <p:nvPr/>
        </p:nvGrpSpPr>
        <p:grpSpPr>
          <a:xfrm>
            <a:off x="8977092" y="3921502"/>
            <a:ext cx="2449550" cy="717545"/>
            <a:chOff x="8071066" y="3461248"/>
            <a:chExt cx="2449550" cy="717545"/>
          </a:xfrm>
        </p:grpSpPr>
        <p:pic>
          <p:nvPicPr>
            <p:cNvPr id="20" name="圖形 48">
              <a:extLst>
                <a:ext uri="{FF2B5EF4-FFF2-40B4-BE49-F238E27FC236}">
                  <a16:creationId xmlns:a16="http://schemas.microsoft.com/office/drawing/2014/main" id="{107C6F34-33C4-4F29-B51A-3E1052ED12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71066" y="3461248"/>
              <a:ext cx="2449550" cy="717545"/>
            </a:xfrm>
            <a:prstGeom prst="rect">
              <a:avLst/>
            </a:prstGeom>
            <a:effectLst>
              <a:outerShdw blurRad="50800" dist="38100" dir="2700000" algn="tl" rotWithShape="0">
                <a:prstClr val="black">
                  <a:alpha val="40000"/>
                </a:prstClr>
              </a:outerShdw>
            </a:effectLst>
          </p:spPr>
        </p:pic>
        <p:sp>
          <p:nvSpPr>
            <p:cNvPr id="21" name="文字方塊 49">
              <a:extLst>
                <a:ext uri="{FF2B5EF4-FFF2-40B4-BE49-F238E27FC236}">
                  <a16:creationId xmlns:a16="http://schemas.microsoft.com/office/drawing/2014/main" id="{8C797D99-E073-419A-A606-5815A4B716C0}"/>
                </a:ext>
              </a:extLst>
            </p:cNvPr>
            <p:cNvSpPr txBox="1"/>
            <p:nvPr/>
          </p:nvSpPr>
          <p:spPr>
            <a:xfrm>
              <a:off x="8205951" y="3610730"/>
              <a:ext cx="470000" cy="400110"/>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a:latin typeface="Arial" panose="020B0604020202020204" pitchFamily="34" charset="0"/>
                  <a:cs typeface="Arial" panose="020B0604020202020204" pitchFamily="34" charset="0"/>
                </a:rPr>
                <a:t>02</a:t>
              </a:r>
              <a:endParaRPr lang="zh-TW" altLang="en-US" sz="2000">
                <a:latin typeface="Arial" panose="020B0604020202020204" pitchFamily="34" charset="0"/>
                <a:cs typeface="Arial" panose="020B0604020202020204" pitchFamily="34" charset="0"/>
              </a:endParaRPr>
            </a:p>
          </p:txBody>
        </p:sp>
      </p:grpSp>
      <p:sp>
        <p:nvSpPr>
          <p:cNvPr id="7" name="矩形: 圓角 50">
            <a:extLst>
              <a:ext uri="{FF2B5EF4-FFF2-40B4-BE49-F238E27FC236}">
                <a16:creationId xmlns:a16="http://schemas.microsoft.com/office/drawing/2014/main" id="{9F593BA5-DD78-4052-A329-CE33A410BBA3}"/>
              </a:ext>
            </a:extLst>
          </p:cNvPr>
          <p:cNvSpPr/>
          <p:nvPr/>
        </p:nvSpPr>
        <p:spPr>
          <a:xfrm>
            <a:off x="9781608" y="4122012"/>
            <a:ext cx="1589482" cy="32471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1600" b="1">
                <a:latin typeface="微軟正黑體"/>
                <a:ea typeface="微軟正黑體"/>
                <a:cs typeface="Arial" panose="020B0604020202020204" pitchFamily="34" charset="0"/>
              </a:rPr>
              <a:t>空間佔用減量</a:t>
            </a:r>
          </a:p>
        </p:txBody>
      </p:sp>
      <p:grpSp>
        <p:nvGrpSpPr>
          <p:cNvPr id="8" name="群組 51">
            <a:extLst>
              <a:ext uri="{FF2B5EF4-FFF2-40B4-BE49-F238E27FC236}">
                <a16:creationId xmlns:a16="http://schemas.microsoft.com/office/drawing/2014/main" id="{B52996A6-3873-4D9E-8F63-6774E1745383}"/>
              </a:ext>
            </a:extLst>
          </p:cNvPr>
          <p:cNvGrpSpPr/>
          <p:nvPr/>
        </p:nvGrpSpPr>
        <p:grpSpPr>
          <a:xfrm>
            <a:off x="8468930" y="5446718"/>
            <a:ext cx="2449550" cy="717545"/>
            <a:chOff x="6553767" y="4986464"/>
            <a:chExt cx="2449550" cy="717545"/>
          </a:xfrm>
        </p:grpSpPr>
        <p:pic>
          <p:nvPicPr>
            <p:cNvPr id="18" name="圖形 52">
              <a:extLst>
                <a:ext uri="{FF2B5EF4-FFF2-40B4-BE49-F238E27FC236}">
                  <a16:creationId xmlns:a16="http://schemas.microsoft.com/office/drawing/2014/main" id="{1A18250D-3D95-4583-8FCF-B974FFF148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53767" y="4986464"/>
              <a:ext cx="2449550" cy="717545"/>
            </a:xfrm>
            <a:prstGeom prst="rect">
              <a:avLst/>
            </a:prstGeom>
            <a:effectLst>
              <a:outerShdw blurRad="50800" dist="38100" dir="2700000" algn="tl" rotWithShape="0">
                <a:prstClr val="black">
                  <a:alpha val="40000"/>
                </a:prstClr>
              </a:outerShdw>
            </a:effectLst>
          </p:spPr>
        </p:pic>
        <p:sp>
          <p:nvSpPr>
            <p:cNvPr id="19" name="文字方塊 53">
              <a:extLst>
                <a:ext uri="{FF2B5EF4-FFF2-40B4-BE49-F238E27FC236}">
                  <a16:creationId xmlns:a16="http://schemas.microsoft.com/office/drawing/2014/main" id="{58FAA905-7014-40DF-A8BF-146BD841351F}"/>
                </a:ext>
              </a:extLst>
            </p:cNvPr>
            <p:cNvSpPr txBox="1"/>
            <p:nvPr/>
          </p:nvSpPr>
          <p:spPr>
            <a:xfrm>
              <a:off x="6683283" y="5130705"/>
              <a:ext cx="470000" cy="400110"/>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a:latin typeface="Arial" panose="020B0604020202020204" pitchFamily="34" charset="0"/>
                  <a:cs typeface="Arial" panose="020B0604020202020204" pitchFamily="34" charset="0"/>
                </a:rPr>
                <a:t>03</a:t>
              </a:r>
              <a:endParaRPr lang="zh-TW" altLang="en-US" sz="2000">
                <a:latin typeface="Arial" panose="020B0604020202020204" pitchFamily="34" charset="0"/>
                <a:cs typeface="Arial" panose="020B0604020202020204" pitchFamily="34" charset="0"/>
              </a:endParaRPr>
            </a:p>
          </p:txBody>
        </p:sp>
      </p:grpSp>
      <p:sp>
        <p:nvSpPr>
          <p:cNvPr id="9" name="矩形: 圓角 54">
            <a:extLst>
              <a:ext uri="{FF2B5EF4-FFF2-40B4-BE49-F238E27FC236}">
                <a16:creationId xmlns:a16="http://schemas.microsoft.com/office/drawing/2014/main" id="{7DACA5A3-F467-433B-93BD-83ABBA1383BB}"/>
              </a:ext>
            </a:extLst>
          </p:cNvPr>
          <p:cNvSpPr/>
          <p:nvPr/>
        </p:nvSpPr>
        <p:spPr>
          <a:xfrm>
            <a:off x="9126321" y="5587202"/>
            <a:ext cx="1693653" cy="4269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1600" b="1">
                <a:latin typeface="微軟正黑體"/>
                <a:ea typeface="微軟正黑體"/>
                <a:cs typeface="Arial" panose="020B0604020202020204" pitchFamily="34" charset="0"/>
              </a:rPr>
              <a:t>支援多個雲服務</a:t>
            </a:r>
          </a:p>
        </p:txBody>
      </p:sp>
      <p:grpSp>
        <p:nvGrpSpPr>
          <p:cNvPr id="10" name="群組 57">
            <a:extLst>
              <a:ext uri="{FF2B5EF4-FFF2-40B4-BE49-F238E27FC236}">
                <a16:creationId xmlns:a16="http://schemas.microsoft.com/office/drawing/2014/main" id="{3F4D9582-1215-43D4-8548-DA2C14237A19}"/>
              </a:ext>
            </a:extLst>
          </p:cNvPr>
          <p:cNvGrpSpPr/>
          <p:nvPr/>
        </p:nvGrpSpPr>
        <p:grpSpPr>
          <a:xfrm>
            <a:off x="5081970" y="3929693"/>
            <a:ext cx="2449550" cy="717545"/>
            <a:chOff x="3217357" y="3469440"/>
            <a:chExt cx="2449550" cy="717545"/>
          </a:xfrm>
        </p:grpSpPr>
        <p:pic>
          <p:nvPicPr>
            <p:cNvPr id="16" name="圖形 58">
              <a:extLst>
                <a:ext uri="{FF2B5EF4-FFF2-40B4-BE49-F238E27FC236}">
                  <a16:creationId xmlns:a16="http://schemas.microsoft.com/office/drawing/2014/main" id="{C7933F84-1078-4C92-968F-CB66C8BC72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17357" y="3469440"/>
              <a:ext cx="2449550" cy="717545"/>
            </a:xfrm>
            <a:prstGeom prst="rect">
              <a:avLst/>
            </a:prstGeom>
            <a:effectLst>
              <a:outerShdw blurRad="50800" dist="38100" dir="2700000" algn="tl" rotWithShape="0">
                <a:prstClr val="black">
                  <a:alpha val="40000"/>
                </a:prstClr>
              </a:outerShdw>
            </a:effectLst>
          </p:spPr>
        </p:pic>
        <p:sp>
          <p:nvSpPr>
            <p:cNvPr id="17" name="文字方塊 59">
              <a:extLst>
                <a:ext uri="{FF2B5EF4-FFF2-40B4-BE49-F238E27FC236}">
                  <a16:creationId xmlns:a16="http://schemas.microsoft.com/office/drawing/2014/main" id="{8D32EB3E-0C5A-44E4-8462-057E711C2D43}"/>
                </a:ext>
              </a:extLst>
            </p:cNvPr>
            <p:cNvSpPr txBox="1"/>
            <p:nvPr/>
          </p:nvSpPr>
          <p:spPr>
            <a:xfrm>
              <a:off x="3352242" y="3618922"/>
              <a:ext cx="470000" cy="400110"/>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a:latin typeface="Arial" panose="020B0604020202020204" pitchFamily="34" charset="0"/>
                  <a:cs typeface="Arial" panose="020B0604020202020204" pitchFamily="34" charset="0"/>
                </a:rPr>
                <a:t>01</a:t>
              </a:r>
              <a:endParaRPr lang="zh-TW" altLang="en-US" sz="2000">
                <a:latin typeface="Arial" panose="020B0604020202020204" pitchFamily="34" charset="0"/>
                <a:cs typeface="Arial" panose="020B0604020202020204" pitchFamily="34" charset="0"/>
              </a:endParaRPr>
            </a:p>
          </p:txBody>
        </p:sp>
      </p:grpSp>
      <p:sp>
        <p:nvSpPr>
          <p:cNvPr id="11" name="矩形: 圓角 60">
            <a:extLst>
              <a:ext uri="{FF2B5EF4-FFF2-40B4-BE49-F238E27FC236}">
                <a16:creationId xmlns:a16="http://schemas.microsoft.com/office/drawing/2014/main" id="{C2C2A693-2DAF-48FD-96A7-2447A71E2EAC}"/>
              </a:ext>
            </a:extLst>
          </p:cNvPr>
          <p:cNvSpPr/>
          <p:nvPr/>
        </p:nvSpPr>
        <p:spPr>
          <a:xfrm>
            <a:off x="5728857" y="4130203"/>
            <a:ext cx="1705244" cy="3165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1600" b="1">
                <a:latin typeface="微軟正黑體"/>
                <a:ea typeface="微軟正黑體"/>
                <a:cs typeface="Arial" panose="020B0604020202020204" pitchFamily="34" charset="0"/>
              </a:rPr>
              <a:t>頻寬佔用減量</a:t>
            </a:r>
          </a:p>
        </p:txBody>
      </p:sp>
      <p:pic>
        <p:nvPicPr>
          <p:cNvPr id="12" name="圖形 61">
            <a:extLst>
              <a:ext uri="{FF2B5EF4-FFF2-40B4-BE49-F238E27FC236}">
                <a16:creationId xmlns:a16="http://schemas.microsoft.com/office/drawing/2014/main" id="{3F2206FB-5C29-4BEB-9FF2-BED04E5133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60631" y="4823321"/>
            <a:ext cx="1166011" cy="717545"/>
          </a:xfrm>
          <a:prstGeom prst="rect">
            <a:avLst/>
          </a:prstGeom>
        </p:spPr>
      </p:pic>
      <p:sp>
        <p:nvSpPr>
          <p:cNvPr id="13" name="TextBox 3">
            <a:extLst>
              <a:ext uri="{FF2B5EF4-FFF2-40B4-BE49-F238E27FC236}">
                <a16:creationId xmlns:a16="http://schemas.microsoft.com/office/drawing/2014/main" id="{0D53B44D-A7A3-4880-A521-FA4386688E72}"/>
              </a:ext>
            </a:extLst>
          </p:cNvPr>
          <p:cNvSpPr txBox="1"/>
          <p:nvPr/>
        </p:nvSpPr>
        <p:spPr>
          <a:xfrm>
            <a:off x="838200" y="6249226"/>
            <a:ext cx="5149612"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err="1">
                <a:solidFill>
                  <a:schemeClr val="accent3">
                    <a:lumMod val="40000"/>
                    <a:lumOff val="60000"/>
                  </a:schemeClr>
                </a:solidFill>
                <a:latin typeface="Microsoft JhengHei"/>
                <a:ea typeface="Microsoft JhengHei"/>
                <a:cs typeface="Arial"/>
              </a:rPr>
              <a:t>QuDedup</a:t>
            </a:r>
            <a:r>
              <a:rPr lang="en-US" sz="1200" b="1">
                <a:solidFill>
                  <a:schemeClr val="accent3">
                    <a:lumMod val="40000"/>
                    <a:lumOff val="60000"/>
                  </a:schemeClr>
                </a:solidFill>
                <a:latin typeface="Microsoft JhengHei"/>
                <a:ea typeface="Microsoft JhengHei"/>
                <a:cs typeface="Arial"/>
              </a:rPr>
              <a:t> support</a:t>
            </a:r>
            <a:r>
              <a:rPr lang="en-US" altLang="zh-CN" sz="1200" b="1">
                <a:solidFill>
                  <a:schemeClr val="accent3">
                    <a:lumMod val="40000"/>
                    <a:lumOff val="60000"/>
                  </a:schemeClr>
                </a:solidFill>
                <a:latin typeface="Microsoft JhengHei"/>
                <a:ea typeface="Microsoft JhengHei"/>
                <a:cs typeface="Arial"/>
              </a:rPr>
              <a:t> model</a:t>
            </a:r>
            <a:r>
              <a:rPr lang="zh-CN" altLang="en-US" sz="1200" b="1">
                <a:solidFill>
                  <a:schemeClr val="accent3">
                    <a:lumMod val="40000"/>
                    <a:lumOff val="60000"/>
                  </a:schemeClr>
                </a:solidFill>
                <a:latin typeface="Microsoft JhengHei"/>
                <a:ea typeface="Microsoft JhengHei"/>
                <a:cs typeface="Arial"/>
              </a:rPr>
              <a:t>: x86</a:t>
            </a:r>
          </a:p>
        </p:txBody>
      </p:sp>
      <p:sp>
        <p:nvSpPr>
          <p:cNvPr id="15" name="TextBox 7">
            <a:extLst>
              <a:ext uri="{FF2B5EF4-FFF2-40B4-BE49-F238E27FC236}">
                <a16:creationId xmlns:a16="http://schemas.microsoft.com/office/drawing/2014/main" id="{BBDE22E5-C72D-466A-9AFD-13281D1277B5}"/>
              </a:ext>
            </a:extLst>
          </p:cNvPr>
          <p:cNvSpPr txBox="1"/>
          <p:nvPr/>
        </p:nvSpPr>
        <p:spPr>
          <a:xfrm>
            <a:off x="6492516" y="3347588"/>
            <a:ext cx="4746688" cy="307777"/>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a:solidFill>
                  <a:schemeClr val="accent3">
                    <a:lumMod val="60000"/>
                    <a:lumOff val="40000"/>
                  </a:schemeClr>
                </a:solidFill>
                <a:latin typeface="Microsoft JhengHei"/>
                <a:ea typeface="Microsoft JhengHei"/>
                <a:cs typeface="Arial" panose="020B0604020202020204" pitchFamily="34" charset="0"/>
              </a:rPr>
              <a:t>註：此數據為單一虛擬映像檔去重複化後的資料壓縮比</a:t>
            </a:r>
            <a:endParaRPr lang="en-US" sz="1400" b="1">
              <a:solidFill>
                <a:schemeClr val="accent3">
                  <a:lumMod val="60000"/>
                  <a:lumOff val="40000"/>
                </a:schemeClr>
              </a:solidFill>
              <a:latin typeface="Microsoft JhengHei"/>
              <a:ea typeface="Microsoft JhengHei"/>
              <a:cs typeface="Arial" panose="020B0604020202020204" pitchFamily="34" charset="0"/>
            </a:endParaRPr>
          </a:p>
        </p:txBody>
      </p:sp>
      <p:graphicFrame>
        <p:nvGraphicFramePr>
          <p:cNvPr id="23" name="Table 22">
            <a:extLst>
              <a:ext uri="{FF2B5EF4-FFF2-40B4-BE49-F238E27FC236}">
                <a16:creationId xmlns:a16="http://schemas.microsoft.com/office/drawing/2014/main" id="{3C2BD67A-2259-4C90-9EF0-936DA9ACB82B}"/>
              </a:ext>
            </a:extLst>
          </p:cNvPr>
          <p:cNvGraphicFramePr>
            <a:graphicFrameLocks noGrp="1"/>
          </p:cNvGraphicFramePr>
          <p:nvPr>
            <p:extLst>
              <p:ext uri="{D42A27DB-BD31-4B8C-83A1-F6EECF244321}">
                <p14:modId xmlns:p14="http://schemas.microsoft.com/office/powerpoint/2010/main" val="134016051"/>
              </p:ext>
            </p:extLst>
          </p:nvPr>
        </p:nvGraphicFramePr>
        <p:xfrm>
          <a:off x="6575729" y="2041157"/>
          <a:ext cx="5007708" cy="1282487"/>
        </p:xfrm>
        <a:graphic>
          <a:graphicData uri="http://schemas.openxmlformats.org/drawingml/2006/table">
            <a:tbl>
              <a:tblPr firstRow="1" bandRow="1">
                <a:tableStyleId>{5C22544A-7EE6-4342-B048-85BDC9FD1C3A}</a:tableStyleId>
              </a:tblPr>
              <a:tblGrid>
                <a:gridCol w="1640783">
                  <a:extLst>
                    <a:ext uri="{9D8B030D-6E8A-4147-A177-3AD203B41FA5}">
                      <a16:colId xmlns:a16="http://schemas.microsoft.com/office/drawing/2014/main" val="681896157"/>
                    </a:ext>
                  </a:extLst>
                </a:gridCol>
                <a:gridCol w="1841398">
                  <a:extLst>
                    <a:ext uri="{9D8B030D-6E8A-4147-A177-3AD203B41FA5}">
                      <a16:colId xmlns:a16="http://schemas.microsoft.com/office/drawing/2014/main" val="842190728"/>
                    </a:ext>
                  </a:extLst>
                </a:gridCol>
                <a:gridCol w="1525527">
                  <a:extLst>
                    <a:ext uri="{9D8B030D-6E8A-4147-A177-3AD203B41FA5}">
                      <a16:colId xmlns:a16="http://schemas.microsoft.com/office/drawing/2014/main" val="1611167498"/>
                    </a:ext>
                  </a:extLst>
                </a:gridCol>
              </a:tblGrid>
              <a:tr h="695772">
                <a:tc>
                  <a:txBody>
                    <a:bodyPr/>
                    <a:lstStyle/>
                    <a:p>
                      <a:pPr algn="ctr" fontAlgn="base"/>
                      <a:r>
                        <a:rPr lang="zh-CN" altLang="en-US" sz="1600">
                          <a:solidFill>
                            <a:schemeClr val="bg1"/>
                          </a:solidFill>
                          <a:effectLst/>
                          <a:latin typeface="Microsoft JhengHei" panose="020B0604030504040204" pitchFamily="34" charset="-120"/>
                          <a:ea typeface="Microsoft JhengHei" panose="020B0604030504040204" pitchFamily="34" charset="-120"/>
                        </a:rPr>
                        <a:t>虛擬機映像檔</a:t>
                      </a:r>
                      <a:endParaRPr lang="en-US" altLang="zh-CN" sz="1600">
                        <a:solidFill>
                          <a:schemeClr val="bg1"/>
                        </a:solidFill>
                        <a:effectLst/>
                        <a:latin typeface="Microsoft JhengHei" panose="020B0604030504040204" pitchFamily="34" charset="-120"/>
                        <a:ea typeface="Microsoft JhengHei" panose="020B0604030504040204" pitchFamily="34" charset="-120"/>
                      </a:endParaRPr>
                    </a:p>
                    <a:p>
                      <a:pPr algn="ctr" fontAlgn="base"/>
                      <a:r>
                        <a:rPr lang="zh-CN" altLang="en-US" sz="1600">
                          <a:solidFill>
                            <a:schemeClr val="bg1"/>
                          </a:solidFill>
                          <a:effectLst/>
                          <a:latin typeface="Microsoft JhengHei" panose="020B0604030504040204" pitchFamily="34" charset="-120"/>
                          <a:ea typeface="Microsoft JhengHei" panose="020B0604030504040204" pitchFamily="34" charset="-120"/>
                        </a:rPr>
                        <a:t>大小</a:t>
                      </a:r>
                      <a:r>
                        <a:rPr lang="af-ZA" sz="1600">
                          <a:solidFill>
                            <a:schemeClr val="bg1"/>
                          </a:solidFill>
                          <a:effectLst/>
                          <a:latin typeface="Microsoft JhengHei" panose="020B0604030504040204" pitchFamily="34" charset="-120"/>
                          <a:ea typeface="Microsoft JhengHei" panose="020B0604030504040204" pitchFamily="34" charset="-120"/>
                        </a:rPr>
                        <a:t>​</a:t>
                      </a:r>
                      <a:endParaRPr lang="af-ZA" b="1">
                        <a:solidFill>
                          <a:schemeClr val="bg1"/>
                        </a:solidFill>
                        <a:effectLst/>
                        <a:latin typeface="Microsoft JhengHei" panose="020B0604030504040204" pitchFamily="34" charset="-120"/>
                        <a:ea typeface="Microsoft JhengHei" panose="020B0604030504040204" pitchFamily="34" charset="-120"/>
                      </a:endParaRPr>
                    </a:p>
                  </a:txBody>
                  <a:tcPr anchor="ctr">
                    <a:solidFill>
                      <a:srgbClr val="CC0066"/>
                    </a:solidFill>
                  </a:tcPr>
                </a:tc>
                <a:tc>
                  <a:txBody>
                    <a:bodyPr/>
                    <a:lstStyle/>
                    <a:p>
                      <a:pPr algn="ctr" fontAlgn="base"/>
                      <a:r>
                        <a:rPr lang="zh-CN" altLang="en-US" sz="1600">
                          <a:solidFill>
                            <a:schemeClr val="bg1"/>
                          </a:solidFill>
                          <a:effectLst/>
                          <a:latin typeface="Microsoft JhengHei" panose="020B0604030504040204" pitchFamily="34" charset="-120"/>
                          <a:ea typeface="Microsoft JhengHei" panose="020B0604030504040204" pitchFamily="34" charset="-120"/>
                        </a:rPr>
                        <a:t>去重複化後檔案</a:t>
                      </a:r>
                      <a:endParaRPr lang="en-US" altLang="zh-CN" sz="1600">
                        <a:solidFill>
                          <a:schemeClr val="bg1"/>
                        </a:solidFill>
                        <a:effectLst/>
                        <a:latin typeface="Microsoft JhengHei" panose="020B0604030504040204" pitchFamily="34" charset="-120"/>
                        <a:ea typeface="Microsoft JhengHei" panose="020B0604030504040204" pitchFamily="34" charset="-120"/>
                      </a:endParaRPr>
                    </a:p>
                    <a:p>
                      <a:pPr algn="ctr" fontAlgn="base"/>
                      <a:r>
                        <a:rPr lang="zh-CN" altLang="en-US" sz="1600">
                          <a:solidFill>
                            <a:schemeClr val="bg1"/>
                          </a:solidFill>
                          <a:effectLst/>
                          <a:latin typeface="Microsoft JhengHei" panose="020B0604030504040204" pitchFamily="34" charset="-120"/>
                          <a:ea typeface="Microsoft JhengHei" panose="020B0604030504040204" pitchFamily="34" charset="-120"/>
                        </a:rPr>
                        <a:t>大小</a:t>
                      </a:r>
                      <a:endParaRPr lang="af-ZA" b="1">
                        <a:solidFill>
                          <a:schemeClr val="bg1"/>
                        </a:solidFill>
                        <a:effectLst/>
                        <a:latin typeface="Microsoft JhengHei" panose="020B0604030504040204" pitchFamily="34" charset="-120"/>
                        <a:ea typeface="Microsoft JhengHei" panose="020B0604030504040204" pitchFamily="34" charset="-120"/>
                      </a:endParaRPr>
                    </a:p>
                  </a:txBody>
                  <a:tcPr anchor="ctr">
                    <a:solidFill>
                      <a:srgbClr val="CC0066"/>
                    </a:solidFill>
                  </a:tcPr>
                </a:tc>
                <a:tc>
                  <a:txBody>
                    <a:bodyPr/>
                    <a:lstStyle/>
                    <a:p>
                      <a:pPr algn="ctr" fontAlgn="base"/>
                      <a:r>
                        <a:rPr lang="zh-CN" altLang="en-US" sz="1600" b="1">
                          <a:solidFill>
                            <a:schemeClr val="bg1"/>
                          </a:solidFill>
                          <a:effectLst/>
                          <a:latin typeface="Microsoft JhengHei" panose="020B0604030504040204" pitchFamily="34" charset="-120"/>
                          <a:ea typeface="Microsoft JhengHei" panose="020B0604030504040204" pitchFamily="34" charset="-120"/>
                        </a:rPr>
                        <a:t>資料</a:t>
                      </a:r>
                      <a:endParaRPr lang="en-US" altLang="zh-CN" sz="1600" b="1">
                        <a:solidFill>
                          <a:schemeClr val="bg1"/>
                        </a:solidFill>
                        <a:effectLst/>
                        <a:latin typeface="Microsoft JhengHei" panose="020B0604030504040204" pitchFamily="34" charset="-120"/>
                        <a:ea typeface="Microsoft JhengHei" panose="020B0604030504040204" pitchFamily="34" charset="-120"/>
                      </a:endParaRPr>
                    </a:p>
                    <a:p>
                      <a:pPr algn="ctr" fontAlgn="base"/>
                      <a:r>
                        <a:rPr lang="zh-CN" altLang="en-US" sz="1600" b="1">
                          <a:solidFill>
                            <a:schemeClr val="bg1"/>
                          </a:solidFill>
                          <a:effectLst/>
                          <a:latin typeface="Microsoft JhengHei" panose="020B0604030504040204" pitchFamily="34" charset="-120"/>
                          <a:ea typeface="Microsoft JhengHei" panose="020B0604030504040204" pitchFamily="34" charset="-120"/>
                        </a:rPr>
                        <a:t>壓縮比</a:t>
                      </a:r>
                      <a:endParaRPr lang="en-US" altLang="zh-TW" b="1">
                        <a:solidFill>
                          <a:schemeClr val="bg1"/>
                        </a:solidFill>
                        <a:effectLst/>
                        <a:latin typeface="Microsoft JhengHei" panose="020B0604030504040204" pitchFamily="34" charset="-120"/>
                        <a:ea typeface="Microsoft JhengHei" panose="020B0604030504040204" pitchFamily="34" charset="-120"/>
                      </a:endParaRPr>
                    </a:p>
                  </a:txBody>
                  <a:tcPr anchor="ctr">
                    <a:solidFill>
                      <a:srgbClr val="CC0066"/>
                    </a:solidFill>
                  </a:tcPr>
                </a:tc>
                <a:extLst>
                  <a:ext uri="{0D108BD9-81ED-4DB2-BD59-A6C34878D82A}">
                    <a16:rowId xmlns:a16="http://schemas.microsoft.com/office/drawing/2014/main" val="2325424751"/>
                  </a:ext>
                </a:extLst>
              </a:tr>
              <a:tr h="586715">
                <a:tc>
                  <a:txBody>
                    <a:bodyPr/>
                    <a:lstStyle/>
                    <a:p>
                      <a:pPr algn="ctr" fontAlgn="base"/>
                      <a:r>
                        <a:rPr lang="af-ZA" altLang="zh-CN" sz="1800" b="0">
                          <a:effectLst/>
                          <a:latin typeface="Arial" panose="020B0604020202020204" pitchFamily="34" charset="0"/>
                          <a:cs typeface="Arial" panose="020B0604020202020204" pitchFamily="34" charset="0"/>
                        </a:rPr>
                        <a:t>15.48 GB</a:t>
                      </a:r>
                      <a:r>
                        <a:rPr lang="af-ZA" sz="1800" b="0">
                          <a:effectLst/>
                          <a:latin typeface="Arial" panose="020B0604020202020204" pitchFamily="34" charset="0"/>
                          <a:cs typeface="Arial" panose="020B0604020202020204" pitchFamily="34" charset="0"/>
                        </a:rPr>
                        <a:t>​</a:t>
                      </a:r>
                      <a:endParaRPr lang="af-ZA" sz="2000" b="0">
                        <a:effectLst/>
                        <a:latin typeface="Arial" panose="020B0604020202020204" pitchFamily="34" charset="0"/>
                        <a:cs typeface="Arial" panose="020B0604020202020204" pitchFamily="34" charset="0"/>
                      </a:endParaRPr>
                    </a:p>
                  </a:txBody>
                  <a:tcPr anchor="ctr">
                    <a:solidFill>
                      <a:schemeClr val="bg1">
                        <a:lumMod val="85000"/>
                      </a:schemeClr>
                    </a:solidFill>
                  </a:tcPr>
                </a:tc>
                <a:tc>
                  <a:txBody>
                    <a:bodyPr/>
                    <a:lstStyle/>
                    <a:p>
                      <a:pPr algn="ctr" fontAlgn="base"/>
                      <a:r>
                        <a:rPr lang="en-US" sz="1800" b="0">
                          <a:effectLst/>
                          <a:latin typeface="Arial" panose="020B0604020202020204" pitchFamily="34" charset="0"/>
                          <a:cs typeface="Arial" panose="020B0604020202020204" pitchFamily="34" charset="0"/>
                        </a:rPr>
                        <a:t>7.59 GB​</a:t>
                      </a:r>
                      <a:endParaRPr lang="en-US" sz="2000" b="0">
                        <a:effectLst/>
                        <a:latin typeface="Arial" panose="020B0604020202020204" pitchFamily="34" charset="0"/>
                        <a:cs typeface="Arial" panose="020B0604020202020204" pitchFamily="34" charset="0"/>
                      </a:endParaRPr>
                    </a:p>
                  </a:txBody>
                  <a:tcPr anchor="ctr">
                    <a:solidFill>
                      <a:schemeClr val="bg1">
                        <a:lumMod val="85000"/>
                      </a:schemeClr>
                    </a:solidFill>
                  </a:tcPr>
                </a:tc>
                <a:tc>
                  <a:txBody>
                    <a:bodyPr/>
                    <a:lstStyle/>
                    <a:p>
                      <a:pPr algn="ctr" fontAlgn="base"/>
                      <a:r>
                        <a:rPr lang="en-US" sz="1800" b="0">
                          <a:effectLst/>
                          <a:latin typeface="Arial" panose="020B0604020202020204" pitchFamily="34" charset="0"/>
                          <a:cs typeface="Arial" panose="020B0604020202020204" pitchFamily="34" charset="0"/>
                        </a:rPr>
                        <a:t>2.04:1​</a:t>
                      </a:r>
                      <a:endParaRPr lang="en-US" sz="2000" b="0">
                        <a:effectLst/>
                        <a:latin typeface="Arial" panose="020B0604020202020204" pitchFamily="34" charset="0"/>
                        <a:cs typeface="Arial" panose="020B0604020202020204" pitchFamily="34" charset="0"/>
                      </a:endParaRPr>
                    </a:p>
                  </a:txBody>
                  <a:tcPr anchor="ctr">
                    <a:solidFill>
                      <a:schemeClr val="bg1">
                        <a:lumMod val="85000"/>
                      </a:schemeClr>
                    </a:solidFill>
                  </a:tcPr>
                </a:tc>
                <a:extLst>
                  <a:ext uri="{0D108BD9-81ED-4DB2-BD59-A6C34878D82A}">
                    <a16:rowId xmlns:a16="http://schemas.microsoft.com/office/drawing/2014/main" val="4153943276"/>
                  </a:ext>
                </a:extLst>
              </a:tr>
            </a:tbl>
          </a:graphicData>
        </a:graphic>
      </p:graphicFrame>
      <p:sp>
        <p:nvSpPr>
          <p:cNvPr id="4" name="文字方塊 3">
            <a:extLst>
              <a:ext uri="{FF2B5EF4-FFF2-40B4-BE49-F238E27FC236}">
                <a16:creationId xmlns:a16="http://schemas.microsoft.com/office/drawing/2014/main" id="{86880315-D965-4A88-BE11-FFE56664ECD4}"/>
              </a:ext>
            </a:extLst>
          </p:cNvPr>
          <p:cNvSpPr txBox="1"/>
          <p:nvPr/>
        </p:nvSpPr>
        <p:spPr>
          <a:xfrm>
            <a:off x="774591" y="2987926"/>
            <a:ext cx="1897048" cy="2077492"/>
          </a:xfrm>
          <a:prstGeom prst="rect">
            <a:avLst/>
          </a:prstGeom>
          <a:noFill/>
        </p:spPr>
        <p:txBody>
          <a:bodyPr wrap="square" rtlCol="0">
            <a:spAutoFit/>
          </a:bodyPr>
          <a:lstStyle/>
          <a:p>
            <a:r>
              <a:rPr lang="zh-TW" altLang="en-US" sz="2400" b="1">
                <a:solidFill>
                  <a:srgbClr val="FF2E8C"/>
                </a:solidFill>
                <a:latin typeface="微軟正黑體"/>
                <a:ea typeface="微軟正黑體"/>
                <a:cs typeface="Arial"/>
              </a:rPr>
              <a:t>三大優勢</a:t>
            </a:r>
            <a:endParaRPr lang="zh-TW" altLang="zh-TW" sz="2400">
              <a:solidFill>
                <a:srgbClr val="FF2E8C"/>
              </a:solidFill>
              <a:latin typeface="Arial" panose="020B0604020202020204" pitchFamily="34" charset="0"/>
              <a:ea typeface="微軟正黑體"/>
              <a:cs typeface="Arial"/>
            </a:endParaRPr>
          </a:p>
          <a:p>
            <a:pPr marL="177800" indent="-177800">
              <a:spcBef>
                <a:spcPts val="600"/>
              </a:spcBef>
              <a:buFont typeface="Arial" panose="020B0604020202020204" pitchFamily="34" charset="0"/>
              <a:buChar char="•"/>
            </a:pPr>
            <a:r>
              <a:rPr lang="zh-TW" altLang="en-US">
                <a:solidFill>
                  <a:schemeClr val="accent3">
                    <a:lumMod val="40000"/>
                    <a:lumOff val="60000"/>
                  </a:schemeClr>
                </a:solidFill>
                <a:latin typeface="微軟正黑體"/>
                <a:ea typeface="微軟正黑體"/>
                <a:cs typeface="Arial"/>
              </a:rPr>
              <a:t>頻寬佔用減量</a:t>
            </a:r>
            <a:endParaRPr lang="en-US" altLang="zh-TW">
              <a:solidFill>
                <a:schemeClr val="accent3">
                  <a:lumMod val="40000"/>
                  <a:lumOff val="60000"/>
                </a:schemeClr>
              </a:solidFill>
              <a:latin typeface="微軟正黑體"/>
              <a:ea typeface="微軟正黑體"/>
              <a:cs typeface="Arial"/>
            </a:endParaRPr>
          </a:p>
          <a:p>
            <a:pPr marL="177800" indent="-177800">
              <a:spcBef>
                <a:spcPts val="600"/>
              </a:spcBef>
              <a:buFont typeface="Arial" panose="020B0604020202020204" pitchFamily="34" charset="0"/>
              <a:buChar char="•"/>
            </a:pPr>
            <a:r>
              <a:rPr lang="zh-TW" altLang="en-US">
                <a:solidFill>
                  <a:schemeClr val="accent3">
                    <a:lumMod val="40000"/>
                    <a:lumOff val="60000"/>
                  </a:schemeClr>
                </a:solidFill>
                <a:latin typeface="微軟正黑體"/>
                <a:ea typeface="微軟正黑體"/>
                <a:cs typeface="Arial"/>
              </a:rPr>
              <a:t>空間佔用減量</a:t>
            </a:r>
            <a:endParaRPr lang="zh-TW" altLang="zh-TW">
              <a:solidFill>
                <a:schemeClr val="accent3">
                  <a:lumMod val="40000"/>
                  <a:lumOff val="60000"/>
                </a:schemeClr>
              </a:solidFill>
              <a:latin typeface="Arial"/>
              <a:ea typeface="新細明體"/>
              <a:cs typeface="Arial"/>
            </a:endParaRPr>
          </a:p>
          <a:p>
            <a:pPr marL="177800" indent="-177800">
              <a:spcBef>
                <a:spcPts val="600"/>
              </a:spcBef>
              <a:buFont typeface="Arial" panose="020B0604020202020204" pitchFamily="34" charset="0"/>
              <a:buChar char="•"/>
            </a:pPr>
            <a:r>
              <a:rPr lang="zh-TW" altLang="en-US">
                <a:solidFill>
                  <a:schemeClr val="accent3">
                    <a:lumMod val="40000"/>
                    <a:lumOff val="60000"/>
                  </a:schemeClr>
                </a:solidFill>
                <a:latin typeface="微軟正黑體"/>
                <a:ea typeface="微軟正黑體"/>
                <a:cs typeface="Arial"/>
              </a:rPr>
              <a:t>支援多個雲    服務</a:t>
            </a:r>
            <a:endParaRPr lang="zh-TW" altLang="zh-TW">
              <a:solidFill>
                <a:schemeClr val="accent3">
                  <a:lumMod val="40000"/>
                  <a:lumOff val="60000"/>
                </a:schemeClr>
              </a:solidFill>
              <a:latin typeface="Arial" panose="020B0604020202020204" pitchFamily="34" charset="0"/>
              <a:ea typeface="新細明體"/>
              <a:cs typeface="Arial"/>
            </a:endParaRPr>
          </a:p>
          <a:p>
            <a:endParaRPr lang="zh-TW" altLang="en-US">
              <a:solidFill>
                <a:schemeClr val="accent3">
                  <a:lumMod val="40000"/>
                  <a:lumOff val="60000"/>
                </a:schemeClr>
              </a:solidFill>
            </a:endParaRPr>
          </a:p>
        </p:txBody>
      </p:sp>
    </p:spTree>
    <p:extLst>
      <p:ext uri="{BB962C8B-B14F-4D97-AF65-F5344CB8AC3E}">
        <p14:creationId xmlns:p14="http://schemas.microsoft.com/office/powerpoint/2010/main" val="3266833285"/>
      </p:ext>
    </p:extLst>
  </p:cSld>
  <p:clrMapOvr>
    <a:masterClrMapping/>
  </p:clrMapOvr>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80</Slides>
  <Notes>28</Notes>
  <HiddenSlides>0</HiddenSlide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1_Office 佈景主題</vt:lpstr>
      <vt:lpstr>PowerPoint Presentation</vt:lpstr>
      <vt:lpstr>大綱</vt:lpstr>
      <vt:lpstr>Linux 核心升級 – 4.14 LTS</vt:lpstr>
      <vt:lpstr>QTS 儲存與備份再升級！</vt:lpstr>
      <vt:lpstr>HBS 3 / QuDedup</vt:lpstr>
      <vt:lpstr>來自百萬用戶的肯定，如今更全面進化</vt:lpstr>
      <vt:lpstr>超高壓縮比 超越傳統資料減量技術</vt:lpstr>
      <vt:lpstr>Gatner: Deduplication 是目前主流 儲存技術</vt:lpstr>
      <vt:lpstr>QuDedup 黑科技，資料減量，小就是快！</vt:lpstr>
      <vt:lpstr>來源端重複資料刪除技術 更符合現代企業需求</vt:lpstr>
      <vt:lpstr>備份版本越多，風險越低</vt:lpstr>
      <vt:lpstr>備份要減量，多版本備份也要減量</vt:lpstr>
      <vt:lpstr>解析 .qdff 檔案格式</vt:lpstr>
      <vt:lpstr>QuDedup Extract Tool  讓 .qdff 還原不受限</vt:lpstr>
      <vt:lpstr>備份資料異地還原，隨處取用</vt:lpstr>
      <vt:lpstr>什麼是 BBR (Bottleneck Bandwidth and Round-Trip Time)</vt:lpstr>
      <vt:lpstr>啟用 TCP BBR 網路速度實測評比</vt:lpstr>
      <vt:lpstr>完整支援檔案及物件類型的雲端服務</vt:lpstr>
      <vt:lpstr>QNAP 完整的資料保護方案  符合 3-2-1 備份策略</vt:lpstr>
      <vt:lpstr>QuDedup 世代推薦機型</vt:lpstr>
      <vt:lpstr>iSCSI &amp; Fibre Channel </vt:lpstr>
      <vt:lpstr>資料中心傳輸速度歷史檢視與 FC端口出貨量</vt:lpstr>
      <vt:lpstr>Fibre Channel 常見的採用行業</vt:lpstr>
      <vt:lpstr>iSCSI &amp; Fibre Channel 使用情境</vt:lpstr>
      <vt:lpstr>iSCSI &amp; Fibre Channel 管理功能</vt:lpstr>
      <vt:lpstr>iSCSI &amp; Fibre Channel 架構</vt:lpstr>
      <vt:lpstr>iSCSI &amp; Fibre Channel 連線方式</vt:lpstr>
      <vt:lpstr>比較: Fibre Channel&amp; iSCSI</vt:lpstr>
      <vt:lpstr>支援的Fibre Channel 介面卡</vt:lpstr>
      <vt:lpstr>QNAP 32Gb/16Gb Fibre Channel 介面卡</vt:lpstr>
      <vt:lpstr>Fibre Channel 的建議機種</vt:lpstr>
      <vt:lpstr>Self Encrypting Drive (SED)</vt:lpstr>
      <vt:lpstr>什麼是 Self-Encrypting Drive (SED)</vt:lpstr>
      <vt:lpstr>整合三星 SSD 的 QNAP NAS ， 加密檔案不再降低讀寫效能</vt:lpstr>
      <vt:lpstr>QTS 已有的加密方式</vt:lpstr>
      <vt:lpstr>兩步驟輕鬆建立 SED 安全儲存池</vt:lpstr>
      <vt:lpstr>比較 : CPU 使用率</vt:lpstr>
      <vt:lpstr>比較：效能</vt:lpstr>
      <vt:lpstr>Qtier SSD  分層升級需求</vt:lpstr>
      <vt:lpstr>Qtier 介紹</vt:lpstr>
      <vt:lpstr>移除 Qtier SSD 層</vt:lpstr>
      <vt:lpstr>三步驟移除 SSD 分層</vt:lpstr>
      <vt:lpstr>混合雲服務</vt:lpstr>
      <vt:lpstr>CacheMount</vt:lpstr>
      <vt:lpstr>CachMount 讓遠端掛載服務全面升級</vt:lpstr>
      <vt:lpstr>遠端裝置掛載 3 2 1</vt:lpstr>
      <vt:lpstr>支援 18 個雲端服務</vt:lpstr>
      <vt:lpstr>更簡潔的掛載流程 </vt:lpstr>
      <vt:lpstr>統一的連線管理介面</vt:lpstr>
      <vt:lpstr>一個視窗管理本機、遠端裝置與雲端檔案</vt:lpstr>
      <vt:lpstr>PowerPoint Presentation</vt:lpstr>
      <vt:lpstr>VJBOD Cloud 架構</vt:lpstr>
      <vt:lpstr>十個物件儲存供應商，一個使用介面</vt:lpstr>
      <vt:lpstr>          按需供給擴充儲存空間</vt:lpstr>
      <vt:lpstr>        將儲存空間遷移到雲端</vt:lpstr>
      <vt:lpstr>       雲端儲存空間加速</vt:lpstr>
      <vt:lpstr>區塊層級的解決方案優勢</vt:lpstr>
      <vt:lpstr>優勢比較</vt:lpstr>
      <vt:lpstr>多媒體應用</vt:lpstr>
      <vt:lpstr>PowerPoint Presentation</vt:lpstr>
      <vt:lpstr>每天拍這麼多照片</vt:lpstr>
      <vt:lpstr>讓 QuMagie 活化你的珍貴時刻</vt:lpstr>
      <vt:lpstr>PowerPoint Presentation</vt:lpstr>
      <vt:lpstr>如何做出個人照片集？</vt:lpstr>
      <vt:lpstr>QuMagie 人物相簿</vt:lpstr>
      <vt:lpstr>PowerPoint Presentation</vt:lpstr>
      <vt:lpstr>如何做出個人照片集？</vt:lpstr>
      <vt:lpstr>QuMagie 智慧分類</vt:lpstr>
      <vt:lpstr> QuMagie Core  人工智慧辨識引擎 </vt:lpstr>
      <vt:lpstr>QuMagie Core</vt:lpstr>
      <vt:lpstr>如何開始</vt:lpstr>
      <vt:lpstr>Multimedia Console 應用解析 </vt:lpstr>
      <vt:lpstr>PowerPoint Presentation</vt:lpstr>
      <vt:lpstr>明明有一堆照片，QuMagie 卻沒有顯示？</vt:lpstr>
      <vt:lpstr>一次為各種多媒體程式設定內容來源</vt:lpstr>
      <vt:lpstr>從 Media Library 無痛升級到  Multimedia Console</vt:lpstr>
      <vt:lpstr>從 Media Library 無痛升級到  Multimedia Console</vt:lpstr>
      <vt:lpstr>全新功能：Video2 Audio Transcoding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QTS 4.4.1</dc:title>
  <dc:creator>QNAP_Ken Cheah</dc:creator>
  <cp:revision>2</cp:revision>
  <dcterms:created xsi:type="dcterms:W3CDTF">2019-05-17T11:04:23Z</dcterms:created>
  <dcterms:modified xsi:type="dcterms:W3CDTF">2019-05-30T05:33:34Z</dcterms:modified>
</cp:coreProperties>
</file>