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6"/>
  </p:notesMasterIdLst>
  <p:handoutMasterIdLst>
    <p:handoutMasterId r:id="rId37"/>
  </p:handoutMasterIdLst>
  <p:sldIdLst>
    <p:sldId id="256" r:id="rId2"/>
    <p:sldId id="512" r:id="rId3"/>
    <p:sldId id="303" r:id="rId4"/>
    <p:sldId id="516" r:id="rId5"/>
    <p:sldId id="517" r:id="rId6"/>
    <p:sldId id="518" r:id="rId7"/>
    <p:sldId id="519" r:id="rId8"/>
    <p:sldId id="521" r:id="rId9"/>
    <p:sldId id="520" r:id="rId10"/>
    <p:sldId id="522" r:id="rId11"/>
    <p:sldId id="523" r:id="rId12"/>
    <p:sldId id="525" r:id="rId13"/>
    <p:sldId id="524" r:id="rId14"/>
    <p:sldId id="526" r:id="rId15"/>
    <p:sldId id="527" r:id="rId16"/>
    <p:sldId id="528" r:id="rId17"/>
    <p:sldId id="529" r:id="rId18"/>
    <p:sldId id="531" r:id="rId19"/>
    <p:sldId id="532" r:id="rId20"/>
    <p:sldId id="533" r:id="rId21"/>
    <p:sldId id="534" r:id="rId22"/>
    <p:sldId id="535" r:id="rId23"/>
    <p:sldId id="536" r:id="rId24"/>
    <p:sldId id="537" r:id="rId25"/>
    <p:sldId id="538" r:id="rId26"/>
    <p:sldId id="539" r:id="rId27"/>
    <p:sldId id="540" r:id="rId28"/>
    <p:sldId id="541" r:id="rId29"/>
    <p:sldId id="542" r:id="rId30"/>
    <p:sldId id="543" r:id="rId31"/>
    <p:sldId id="544" r:id="rId32"/>
    <p:sldId id="545" r:id="rId33"/>
    <p:sldId id="546" r:id="rId34"/>
    <p:sldId id="547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000"/>
    <a:srgbClr val="7E0000"/>
    <a:srgbClr val="FF9797"/>
    <a:srgbClr val="E59109"/>
    <a:srgbClr val="FFBD43"/>
    <a:srgbClr val="FBCA26"/>
    <a:srgbClr val="CE8308"/>
    <a:srgbClr val="E49009"/>
    <a:srgbClr val="FAF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108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CE9EA29-5624-40C6-9A84-52DC850C0F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BA829F9-A6D6-4759-8E95-486D8366DF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11718-96EF-459A-BF04-3D2A995C4147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7432D0F-0F0F-4DDD-B9CF-B08B24738A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8584FCE-E831-41C5-9859-A54844E2F2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CE9A7-AE6A-4EDA-A627-2CC2273515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4087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6817B-0054-46E7-9A13-E59C4BE2D300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57C79-7220-4FA5-AC21-4505822A4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79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7C79-7220-4FA5-AC21-4505822A437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842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7C79-7220-4FA5-AC21-4505822A437F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894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7C79-7220-4FA5-AC21-4505822A437F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45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7C79-7220-4FA5-AC21-4505822A437F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90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7C79-7220-4FA5-AC21-4505822A437F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801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DEDBB329-D2A5-4B17-8FB7-B0E7A57FCC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4057651"/>
            <a:ext cx="2057400" cy="273844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4057650"/>
            <a:ext cx="578317" cy="273844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8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457201"/>
            <a:ext cx="2892028" cy="12299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444499"/>
            <a:ext cx="4418407" cy="3898901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1687114"/>
            <a:ext cx="2892028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4450881" cy="122991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457201"/>
            <a:ext cx="2750018" cy="38861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1687114"/>
            <a:ext cx="4450883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7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3228499"/>
            <a:ext cx="7434266" cy="61451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454819"/>
            <a:ext cx="7434266" cy="2474834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3843015"/>
            <a:ext cx="7433144" cy="51185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51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457200"/>
            <a:ext cx="7429466" cy="257175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314700"/>
            <a:ext cx="7428344" cy="102869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37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061322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232439"/>
            <a:ext cx="7429502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77634" y="54929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07372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003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00531"/>
            <a:ext cx="7429501" cy="1883876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3493241"/>
            <a:ext cx="7428379" cy="85548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68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005847"/>
            <a:ext cx="2397674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2520197"/>
            <a:ext cx="2406551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008226"/>
            <a:ext cx="2388289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2522576"/>
            <a:ext cx="2396873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005847"/>
            <a:ext cx="2396226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2520197"/>
            <a:ext cx="2396226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61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457200"/>
            <a:ext cx="7429499" cy="14287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3303447"/>
            <a:ext cx="239643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000249"/>
            <a:ext cx="2396430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3735644"/>
            <a:ext cx="2396430" cy="61338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3303447"/>
            <a:ext cx="240030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000249"/>
            <a:ext cx="2399205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3735643"/>
            <a:ext cx="2400300" cy="60775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3303446"/>
            <a:ext cx="2393056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000249"/>
            <a:ext cx="2396227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3735641"/>
            <a:ext cx="2396226" cy="60775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3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70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457200"/>
            <a:ext cx="1503758" cy="38862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457200"/>
            <a:ext cx="5811443" cy="388620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9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66" y="0"/>
            <a:ext cx="7429499" cy="857892"/>
          </a:xfrm>
        </p:spPr>
        <p:txBody>
          <a:bodyPr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65" y="1163133"/>
            <a:ext cx="7429499" cy="2656286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8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E1E198F-EC88-4BFA-B652-316491237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66" y="0"/>
            <a:ext cx="7429499" cy="857892"/>
          </a:xfrm>
        </p:spPr>
        <p:txBody>
          <a:bodyPr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65" y="1163133"/>
            <a:ext cx="7429499" cy="2656286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E1E198F-EC88-4BFA-B652-316491237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66" y="0"/>
            <a:ext cx="7429499" cy="857892"/>
          </a:xfrm>
        </p:spPr>
        <p:txBody>
          <a:bodyPr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65" y="1163133"/>
            <a:ext cx="7429499" cy="2656286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064420"/>
            <a:ext cx="7429500" cy="2139553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318272"/>
            <a:ext cx="7429500" cy="1031082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9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973" y="-10275"/>
            <a:ext cx="7429499" cy="883578"/>
          </a:xfrm>
        </p:spPr>
        <p:txBody>
          <a:bodyPr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1687114"/>
            <a:ext cx="3658792" cy="2656286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687114"/>
            <a:ext cx="3656408" cy="2656286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9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64345"/>
            <a:ext cx="7429500" cy="110847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1687115"/>
            <a:ext cx="3487337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2305048"/>
            <a:ext cx="3658793" cy="203835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1687114"/>
            <a:ext cx="3484952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05048"/>
            <a:ext cx="3656408" cy="203835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2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6" y="75262"/>
            <a:ext cx="7429499" cy="794696"/>
          </a:xfrm>
        </p:spPr>
        <p:txBody>
          <a:bodyPr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0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5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>
            <a:extLst>
              <a:ext uri="{FF2B5EF4-FFF2-40B4-BE49-F238E27FC236}">
                <a16:creationId xmlns:a16="http://schemas.microsoft.com/office/drawing/2014/main" id="{EF0CB709-EBE7-4B2A-A636-520C34DF70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1687115"/>
            <a:ext cx="7429499" cy="2656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4412457"/>
            <a:ext cx="46794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419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9" r:id="rId3"/>
    <p:sldLayoutId id="2147483700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7.wmf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5" Type="http://schemas.openxmlformats.org/officeDocument/2006/relationships/image" Target="../media/image89.png"/><Relationship Id="rId10" Type="http://schemas.openxmlformats.org/officeDocument/2006/relationships/image" Target="../media/image47.svg"/><Relationship Id="rId4" Type="http://schemas.openxmlformats.org/officeDocument/2006/relationships/image" Target="../media/image82.png"/><Relationship Id="rId9" Type="http://schemas.openxmlformats.org/officeDocument/2006/relationships/image" Target="../media/image46.png"/><Relationship Id="rId1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87.png"/><Relationship Id="rId18" Type="http://schemas.openxmlformats.org/officeDocument/2006/relationships/image" Target="../media/image103.png"/><Relationship Id="rId26" Type="http://schemas.openxmlformats.org/officeDocument/2006/relationships/image" Target="../media/image49.png"/><Relationship Id="rId3" Type="http://schemas.openxmlformats.org/officeDocument/2006/relationships/image" Target="../media/image92.png"/><Relationship Id="rId21" Type="http://schemas.openxmlformats.org/officeDocument/2006/relationships/image" Target="../media/image106.jpeg"/><Relationship Id="rId7" Type="http://schemas.openxmlformats.org/officeDocument/2006/relationships/image" Target="../media/image95.jpeg"/><Relationship Id="rId12" Type="http://schemas.openxmlformats.org/officeDocument/2006/relationships/image" Target="../media/image100.sv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09.png"/><Relationship Id="rId5" Type="http://schemas.openxmlformats.org/officeDocument/2006/relationships/image" Target="../media/image93.png"/><Relationship Id="rId15" Type="http://schemas.openxmlformats.org/officeDocument/2006/relationships/image" Target="../media/image27.wmf"/><Relationship Id="rId23" Type="http://schemas.openxmlformats.org/officeDocument/2006/relationships/image" Target="../media/image108.png"/><Relationship Id="rId28" Type="http://schemas.openxmlformats.org/officeDocument/2006/relationships/image" Target="../media/image112.svg"/><Relationship Id="rId10" Type="http://schemas.openxmlformats.org/officeDocument/2006/relationships/image" Target="../media/image98.png"/><Relationship Id="rId19" Type="http://schemas.openxmlformats.org/officeDocument/2006/relationships/image" Target="../media/image104.png"/><Relationship Id="rId4" Type="http://schemas.microsoft.com/office/2007/relationships/hdphoto" Target="../media/hdphoto2.wdp"/><Relationship Id="rId9" Type="http://schemas.openxmlformats.org/officeDocument/2006/relationships/image" Target="../media/image97.png"/><Relationship Id="rId14" Type="http://schemas.openxmlformats.org/officeDocument/2006/relationships/oleObject" Target="../embeddings/oleObject3.bin"/><Relationship Id="rId22" Type="http://schemas.openxmlformats.org/officeDocument/2006/relationships/image" Target="../media/image107.png"/><Relationship Id="rId27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14.tiff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tiff"/><Relationship Id="rId9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92.png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8.png"/><Relationship Id="rId11" Type="http://schemas.openxmlformats.org/officeDocument/2006/relationships/image" Target="../media/image131.png"/><Relationship Id="rId5" Type="http://schemas.openxmlformats.org/officeDocument/2006/relationships/image" Target="../media/image127.png"/><Relationship Id="rId10" Type="http://schemas.openxmlformats.org/officeDocument/2006/relationships/image" Target="../media/image27.wmf"/><Relationship Id="rId4" Type="http://schemas.microsoft.com/office/2007/relationships/hdphoto" Target="../media/hdphoto2.wdp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microsoft.com/office/2007/relationships/hdphoto" Target="../media/hdphoto2.wdp"/><Relationship Id="rId7" Type="http://schemas.openxmlformats.org/officeDocument/2006/relationships/image" Target="../media/image151.png"/><Relationship Id="rId12" Type="http://schemas.microsoft.com/office/2007/relationships/hdphoto" Target="../media/hdphoto3.wdp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tiff"/><Relationship Id="rId11" Type="http://schemas.openxmlformats.org/officeDocument/2006/relationships/image" Target="../media/image154.png"/><Relationship Id="rId5" Type="http://schemas.openxmlformats.org/officeDocument/2006/relationships/image" Target="../media/image149.png"/><Relationship Id="rId10" Type="http://schemas.openxmlformats.org/officeDocument/2006/relationships/image" Target="../media/image49.png"/><Relationship Id="rId4" Type="http://schemas.openxmlformats.org/officeDocument/2006/relationships/image" Target="../media/image133.png"/><Relationship Id="rId9" Type="http://schemas.openxmlformats.org/officeDocument/2006/relationships/image" Target="../media/image1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8.png"/><Relationship Id="rId3" Type="http://schemas.microsoft.com/office/2007/relationships/hdphoto" Target="../media/hdphoto2.wdp"/><Relationship Id="rId7" Type="http://schemas.openxmlformats.org/officeDocument/2006/relationships/image" Target="../media/image49.png"/><Relationship Id="rId12" Type="http://schemas.openxmlformats.org/officeDocument/2006/relationships/image" Target="../media/image157.png"/><Relationship Id="rId2" Type="http://schemas.openxmlformats.org/officeDocument/2006/relationships/image" Target="../media/image148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3.png"/><Relationship Id="rId11" Type="http://schemas.openxmlformats.org/officeDocument/2006/relationships/image" Target="../media/image156.png"/><Relationship Id="rId5" Type="http://schemas.openxmlformats.org/officeDocument/2006/relationships/image" Target="../media/image152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4" Type="http://schemas.openxmlformats.org/officeDocument/2006/relationships/image" Target="../media/image133.png"/><Relationship Id="rId9" Type="http://schemas.microsoft.com/office/2007/relationships/hdphoto" Target="../media/hdphoto3.wdp"/><Relationship Id="rId14" Type="http://schemas.openxmlformats.org/officeDocument/2006/relationships/image" Target="../media/image1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3" Type="http://schemas.microsoft.com/office/2007/relationships/hdphoto" Target="../media/hdphoto2.wdp"/><Relationship Id="rId7" Type="http://schemas.openxmlformats.org/officeDocument/2006/relationships/image" Target="../media/image164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" Type="http://schemas.openxmlformats.org/officeDocument/2006/relationships/image" Target="../media/image148.png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11" Type="http://schemas.openxmlformats.org/officeDocument/2006/relationships/image" Target="../media/image167.png"/><Relationship Id="rId5" Type="http://schemas.openxmlformats.org/officeDocument/2006/relationships/image" Target="../media/image162.png"/><Relationship Id="rId15" Type="http://schemas.openxmlformats.org/officeDocument/2006/relationships/image" Target="../media/image171.png"/><Relationship Id="rId10" Type="http://schemas.openxmlformats.org/officeDocument/2006/relationships/image" Target="../media/image166.png"/><Relationship Id="rId4" Type="http://schemas.openxmlformats.org/officeDocument/2006/relationships/image" Target="../media/image133.png"/><Relationship Id="rId9" Type="http://schemas.microsoft.com/office/2007/relationships/hdphoto" Target="../media/hdphoto4.wdp"/><Relationship Id="rId14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3.png"/><Relationship Id="rId7" Type="http://schemas.openxmlformats.org/officeDocument/2006/relationships/image" Target="../media/image182.tif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tiff"/><Relationship Id="rId4" Type="http://schemas.openxmlformats.org/officeDocument/2006/relationships/image" Target="../media/image184.tif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7.wmf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1.jpe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37.png"/><Relationship Id="rId26" Type="http://schemas.openxmlformats.org/officeDocument/2006/relationships/image" Target="../media/image62.png"/><Relationship Id="rId3" Type="http://schemas.openxmlformats.org/officeDocument/2006/relationships/image" Target="../media/image43.png"/><Relationship Id="rId21" Type="http://schemas.openxmlformats.org/officeDocument/2006/relationships/image" Target="../media/image57.png"/><Relationship Id="rId7" Type="http://schemas.openxmlformats.org/officeDocument/2006/relationships/image" Target="../media/image47.svg"/><Relationship Id="rId12" Type="http://schemas.openxmlformats.org/officeDocument/2006/relationships/image" Target="../media/image51.png"/><Relationship Id="rId17" Type="http://schemas.openxmlformats.org/officeDocument/2006/relationships/image" Target="../media/image31.jpe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24" Type="http://schemas.openxmlformats.org/officeDocument/2006/relationships/image" Target="../media/image60.png"/><Relationship Id="rId5" Type="http://schemas.openxmlformats.org/officeDocument/2006/relationships/image" Target="../media/image45.svg"/><Relationship Id="rId15" Type="http://schemas.openxmlformats.org/officeDocument/2006/relationships/image" Target="../media/image54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image" Target="../media/image50.png"/><Relationship Id="rId19" Type="http://schemas.openxmlformats.org/officeDocument/2006/relationships/image" Target="../media/image36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E4D0BEB1-56C9-42E6-B8C7-A4D62A82654A}"/>
              </a:ext>
            </a:extLst>
          </p:cNvPr>
          <p:cNvSpPr/>
          <p:nvPr/>
        </p:nvSpPr>
        <p:spPr>
          <a:xfrm>
            <a:off x="4481110" y="2433251"/>
            <a:ext cx="216726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13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 sz="1013"/>
          </a:p>
        </p:txBody>
      </p: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39D20E8F-CCFE-4CF7-80AF-AAD76DBAA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8"/>
            <a:ext cx="9143999" cy="5147918"/>
          </a:xfrm>
          <a:prstGeom prst="rect">
            <a:avLst/>
          </a:prstGeom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DE212F6-606B-481A-AACE-8D38183357E3}"/>
              </a:ext>
            </a:extLst>
          </p:cNvPr>
          <p:cNvSpPr/>
          <p:nvPr/>
        </p:nvSpPr>
        <p:spPr>
          <a:xfrm>
            <a:off x="5048705" y="1253657"/>
            <a:ext cx="3173597" cy="4545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A91F2D13-7942-4979-AD01-0B1001C755E0}"/>
              </a:ext>
            </a:extLst>
          </p:cNvPr>
          <p:cNvSpPr/>
          <p:nvPr/>
        </p:nvSpPr>
        <p:spPr>
          <a:xfrm>
            <a:off x="959287" y="1256533"/>
            <a:ext cx="3173597" cy="4545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25606A13-92DA-4287-8049-C651E7FF0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131" y="1761395"/>
            <a:ext cx="3721554" cy="32613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D787F18-FA72-4C06-9EE7-CA799B89B3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84" y="1761395"/>
            <a:ext cx="3721554" cy="32613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8" name="Google Shape;109;p23">
            <a:extLst>
              <a:ext uri="{FF2B5EF4-FFF2-40B4-BE49-F238E27FC236}">
                <a16:creationId xmlns:a16="http://schemas.microsoft.com/office/drawing/2014/main" id="{E06F332B-804C-4674-9907-FEBEA4144A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 series features</a:t>
            </a:r>
            <a:endPara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3534F3AB-19F2-4901-8563-A816F4B9E228}"/>
              </a:ext>
            </a:extLst>
          </p:cNvPr>
          <p:cNvSpPr txBox="1"/>
          <p:nvPr/>
        </p:nvSpPr>
        <p:spPr>
          <a:xfrm>
            <a:off x="1247922" y="3935426"/>
            <a:ext cx="3199952" cy="690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25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 x 10GbE  SFP+ port</a:t>
            </a:r>
          </a:p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25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8 x 1GbE RJ45 port</a:t>
            </a:r>
          </a:p>
        </p:txBody>
      </p:sp>
      <p:pic>
        <p:nvPicPr>
          <p:cNvPr id="38" name="Picture 5">
            <a:extLst>
              <a:ext uri="{FF2B5EF4-FFF2-40B4-BE49-F238E27FC236}">
                <a16:creationId xmlns:a16="http://schemas.microsoft.com/office/drawing/2014/main" id="{B21D791C-C0E5-4B29-916B-7BD3FAFEE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406" y="1971411"/>
            <a:ext cx="3164621" cy="1303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A6FD105B-A5F6-49C8-88EA-1CB550009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55" y="1980026"/>
            <a:ext cx="3143729" cy="1295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7">
            <a:extLst>
              <a:ext uri="{FF2B5EF4-FFF2-40B4-BE49-F238E27FC236}">
                <a16:creationId xmlns:a16="http://schemas.microsoft.com/office/drawing/2014/main" id="{B293EB3C-6381-4067-A446-DE9BFD03DB43}"/>
              </a:ext>
            </a:extLst>
          </p:cNvPr>
          <p:cNvSpPr txBox="1"/>
          <p:nvPr/>
        </p:nvSpPr>
        <p:spPr>
          <a:xfrm>
            <a:off x="5316140" y="3907197"/>
            <a:ext cx="3218176" cy="8661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 x SFP+ 10GbE port </a:t>
            </a:r>
          </a:p>
          <a:p>
            <a:pPr>
              <a:lnSpc>
                <a:spcPts val="1300"/>
              </a:lnSpc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    (built-in 1 x 10GbE NBASE-T Combo port)</a:t>
            </a:r>
          </a:p>
          <a:p>
            <a:pPr>
              <a:lnSpc>
                <a:spcPts val="1400"/>
              </a:lnSpc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    Support: 10Gbps/5Gbps/2.5Gbps/1Gbps/100Mbps</a:t>
            </a:r>
          </a:p>
          <a:p>
            <a:pPr marL="177800" indent="-1778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8 x 1GbE RJ45 port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1D9F1B8-DEBC-4FEC-BA37-3282E9B96D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0">
            <a:off x="3470272" y="2468274"/>
            <a:ext cx="303723" cy="907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C4C94B7A-ED3D-487D-8AF1-D0EC520580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0">
            <a:off x="7722986" y="2519189"/>
            <a:ext cx="303723" cy="907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5">
            <a:extLst>
              <a:ext uri="{FF2B5EF4-FFF2-40B4-BE49-F238E27FC236}">
                <a16:creationId xmlns:a16="http://schemas.microsoft.com/office/drawing/2014/main" id="{8A2D43C3-076A-4A32-B21C-1BCECFD2B5C1}"/>
              </a:ext>
            </a:extLst>
          </p:cNvPr>
          <p:cNvSpPr/>
          <p:nvPr/>
        </p:nvSpPr>
        <p:spPr>
          <a:xfrm>
            <a:off x="1784582" y="3413854"/>
            <a:ext cx="2510624" cy="3693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9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10G-SFP-T copper transceiver module </a:t>
            </a:r>
          </a:p>
          <a:p>
            <a:r>
              <a:rPr lang="en-US" altLang="zh-TW" sz="9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link up copper cable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ED703BE-E6F2-4CB8-82E9-040E710722E2}"/>
              </a:ext>
            </a:extLst>
          </p:cNvPr>
          <p:cNvSpPr/>
          <p:nvPr/>
        </p:nvSpPr>
        <p:spPr>
          <a:xfrm>
            <a:off x="1205584" y="1242757"/>
            <a:ext cx="25297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5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QSW-308S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54FDE01-4574-475E-9E23-691CED97FF9C}"/>
              </a:ext>
            </a:extLst>
          </p:cNvPr>
          <p:cNvSpPr/>
          <p:nvPr/>
        </p:nvSpPr>
        <p:spPr>
          <a:xfrm>
            <a:off x="5378496" y="1239511"/>
            <a:ext cx="25297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5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QSW-308-1C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71BCBC5-79F2-49AF-8906-6B4F053F2B93}"/>
              </a:ext>
            </a:extLst>
          </p:cNvPr>
          <p:cNvCxnSpPr/>
          <p:nvPr/>
        </p:nvCxnSpPr>
        <p:spPr>
          <a:xfrm>
            <a:off x="992000" y="3874904"/>
            <a:ext cx="2889981" cy="0"/>
          </a:xfrm>
          <a:prstGeom prst="line">
            <a:avLst/>
          </a:prstGeom>
          <a:ln w="9525">
            <a:gradFill>
              <a:gsLst>
                <a:gs pos="2538">
                  <a:schemeClr val="tx1">
                    <a:lumMod val="95000"/>
                    <a:alpha val="80000"/>
                  </a:schemeClr>
                </a:gs>
                <a:gs pos="55000">
                  <a:schemeClr val="tx1">
                    <a:lumMod val="50000"/>
                  </a:schemeClr>
                </a:gs>
                <a:gs pos="100000">
                  <a:schemeClr val="tx1">
                    <a:lumMod val="95000"/>
                    <a:alpha val="80000"/>
                  </a:schemeClr>
                </a:gs>
              </a:gsLst>
              <a:lin ang="54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181E125-7238-4F2A-88A6-38D3CD62CC4B}"/>
              </a:ext>
            </a:extLst>
          </p:cNvPr>
          <p:cNvCxnSpPr/>
          <p:nvPr/>
        </p:nvCxnSpPr>
        <p:spPr>
          <a:xfrm>
            <a:off x="5213697" y="3858913"/>
            <a:ext cx="2889981" cy="0"/>
          </a:xfrm>
          <a:prstGeom prst="line">
            <a:avLst/>
          </a:prstGeom>
          <a:ln w="9525">
            <a:gradFill>
              <a:gsLst>
                <a:gs pos="2538">
                  <a:schemeClr val="tx1">
                    <a:lumMod val="95000"/>
                    <a:alpha val="80000"/>
                  </a:schemeClr>
                </a:gs>
                <a:gs pos="55000">
                  <a:schemeClr val="tx1">
                    <a:lumMod val="50000"/>
                  </a:schemeClr>
                </a:gs>
                <a:gs pos="100000">
                  <a:schemeClr val="tx1">
                    <a:lumMod val="95000"/>
                    <a:alpha val="80000"/>
                  </a:schemeClr>
                </a:gs>
              </a:gsLst>
              <a:lin ang="54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5">
            <a:extLst>
              <a:ext uri="{FF2B5EF4-FFF2-40B4-BE49-F238E27FC236}">
                <a16:creationId xmlns:a16="http://schemas.microsoft.com/office/drawing/2014/main" id="{C0F211FA-E784-4384-8B30-FB31188E3076}"/>
              </a:ext>
            </a:extLst>
          </p:cNvPr>
          <p:cNvSpPr/>
          <p:nvPr/>
        </p:nvSpPr>
        <p:spPr>
          <a:xfrm>
            <a:off x="6026225" y="3422795"/>
            <a:ext cx="2510624" cy="3693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9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10G-SFP-T copper transceiver module </a:t>
            </a:r>
          </a:p>
          <a:p>
            <a:r>
              <a:rPr lang="en-US" altLang="zh-TW" sz="9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link up copper cable</a:t>
            </a:r>
          </a:p>
        </p:txBody>
      </p:sp>
    </p:spTree>
    <p:extLst>
      <p:ext uri="{BB962C8B-B14F-4D97-AF65-F5344CB8AC3E}">
        <p14:creationId xmlns:p14="http://schemas.microsoft.com/office/powerpoint/2010/main" val="100880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 descr="一張含有 牆, 室內 的圖片&#10;&#10;自動產生的描述">
            <a:extLst>
              <a:ext uri="{FF2B5EF4-FFF2-40B4-BE49-F238E27FC236}">
                <a16:creationId xmlns:a16="http://schemas.microsoft.com/office/drawing/2014/main" id="{30463F21-734E-4446-A0B2-69DC0F527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892"/>
            <a:ext cx="9144000" cy="4285608"/>
          </a:xfrm>
          <a:prstGeom prst="rect">
            <a:avLst/>
          </a:prstGeom>
        </p:spPr>
      </p:pic>
      <p:sp>
        <p:nvSpPr>
          <p:cNvPr id="66" name="Shape 275">
            <a:extLst>
              <a:ext uri="{FF2B5EF4-FFF2-40B4-BE49-F238E27FC236}">
                <a16:creationId xmlns:a16="http://schemas.microsoft.com/office/drawing/2014/main" id="{33281E00-F266-4B63-A48D-36C741F04017}"/>
              </a:ext>
            </a:extLst>
          </p:cNvPr>
          <p:cNvSpPr txBox="1"/>
          <p:nvPr/>
        </p:nvSpPr>
        <p:spPr>
          <a:xfrm>
            <a:off x="1548003" y="967520"/>
            <a:ext cx="6636372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3100"/>
              </a:lnSpc>
            </a:pP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Automatically adapts to the required speed and supports 5 networking speeds.</a:t>
            </a:r>
            <a:endParaRPr lang="en-US" altLang="zh-TW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Google Shape;109;p23">
            <a:extLst>
              <a:ext uri="{FF2B5EF4-FFF2-40B4-BE49-F238E27FC236}">
                <a16:creationId xmlns:a16="http://schemas.microsoft.com/office/drawing/2014/main" id="{E06F332B-804C-4674-9907-FEBEA4144A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Multi-Giga port 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2" name="圖片 31" descr="一張含有 螢幕擷取畫面 的圖片&#10;&#10;自動產生的描述">
            <a:extLst>
              <a:ext uri="{FF2B5EF4-FFF2-40B4-BE49-F238E27FC236}">
                <a16:creationId xmlns:a16="http://schemas.microsoft.com/office/drawing/2014/main" id="{55E89097-D858-4DAC-B9A1-BF156F0B9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643" y="2659024"/>
            <a:ext cx="6895085" cy="2206427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3E6EF4CD-F220-41D6-9900-996AD6880987}"/>
              </a:ext>
            </a:extLst>
          </p:cNvPr>
          <p:cNvSpPr/>
          <p:nvPr/>
        </p:nvSpPr>
        <p:spPr>
          <a:xfrm rot="3635444">
            <a:off x="1883781" y="2821810"/>
            <a:ext cx="843392" cy="462475"/>
          </a:xfrm>
          <a:prstGeom prst="rightArrow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Shape 215">
            <a:extLst>
              <a:ext uri="{FF2B5EF4-FFF2-40B4-BE49-F238E27FC236}">
                <a16:creationId xmlns:a16="http://schemas.microsoft.com/office/drawing/2014/main" id="{BFE0297D-FE65-4CF3-AE68-8AC0841F11E3}"/>
              </a:ext>
            </a:extLst>
          </p:cNvPr>
          <p:cNvSpPr/>
          <p:nvPr/>
        </p:nvSpPr>
        <p:spPr>
          <a:xfrm>
            <a:off x="5653685" y="3963243"/>
            <a:ext cx="466966" cy="458301"/>
          </a:xfrm>
          <a:prstGeom prst="rect">
            <a:avLst/>
          </a:prstGeom>
          <a:noFill/>
          <a:ln w="57150" cap="flat" cmpd="sng">
            <a:gradFill>
              <a:gsLst>
                <a:gs pos="100000">
                  <a:srgbClr val="E6940B"/>
                </a:gs>
                <a:gs pos="0">
                  <a:srgbClr val="FBCA26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A614B9F-E016-44B1-8F4F-5D82D282A700}"/>
              </a:ext>
            </a:extLst>
          </p:cNvPr>
          <p:cNvSpPr/>
          <p:nvPr/>
        </p:nvSpPr>
        <p:spPr>
          <a:xfrm>
            <a:off x="1738034" y="2098457"/>
            <a:ext cx="972959" cy="886280"/>
          </a:xfrm>
          <a:prstGeom prst="rect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E21599E6-44B1-485F-A3B1-C6FF2ECFAA59}"/>
              </a:ext>
            </a:extLst>
          </p:cNvPr>
          <p:cNvSpPr/>
          <p:nvPr/>
        </p:nvSpPr>
        <p:spPr>
          <a:xfrm rot="5400000">
            <a:off x="3259452" y="2753498"/>
            <a:ext cx="843392" cy="462475"/>
          </a:xfrm>
          <a:prstGeom prst="rightArrow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AD9B9D5-2094-4F0B-B867-03B13552A5F0}"/>
              </a:ext>
            </a:extLst>
          </p:cNvPr>
          <p:cNvSpPr/>
          <p:nvPr/>
        </p:nvSpPr>
        <p:spPr>
          <a:xfrm>
            <a:off x="3184773" y="2098456"/>
            <a:ext cx="972959" cy="886280"/>
          </a:xfrm>
          <a:prstGeom prst="rect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8145F783-A3A9-4521-B13C-C62936436111}"/>
              </a:ext>
            </a:extLst>
          </p:cNvPr>
          <p:cNvSpPr/>
          <p:nvPr/>
        </p:nvSpPr>
        <p:spPr>
          <a:xfrm rot="5400000">
            <a:off x="4652196" y="2760515"/>
            <a:ext cx="843392" cy="462475"/>
          </a:xfrm>
          <a:prstGeom prst="rightArrow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1FE0504-4D13-4FD2-B8C9-D74DEF93C419}"/>
              </a:ext>
            </a:extLst>
          </p:cNvPr>
          <p:cNvSpPr/>
          <p:nvPr/>
        </p:nvSpPr>
        <p:spPr>
          <a:xfrm>
            <a:off x="4593807" y="2098456"/>
            <a:ext cx="972959" cy="886280"/>
          </a:xfrm>
          <a:prstGeom prst="rect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EC54F940-21BA-45E5-B459-46AA9514E44D}"/>
              </a:ext>
            </a:extLst>
          </p:cNvPr>
          <p:cNvSpPr/>
          <p:nvPr/>
        </p:nvSpPr>
        <p:spPr>
          <a:xfrm rot="5400000">
            <a:off x="6113424" y="2753498"/>
            <a:ext cx="843392" cy="462475"/>
          </a:xfrm>
          <a:prstGeom prst="rightArrow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5D2E21C-0361-47D5-9723-65ED0D7343B1}"/>
              </a:ext>
            </a:extLst>
          </p:cNvPr>
          <p:cNvSpPr/>
          <p:nvPr/>
        </p:nvSpPr>
        <p:spPr>
          <a:xfrm>
            <a:off x="6049604" y="2098456"/>
            <a:ext cx="972959" cy="886280"/>
          </a:xfrm>
          <a:prstGeom prst="rect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箭號: 向右 46">
            <a:extLst>
              <a:ext uri="{FF2B5EF4-FFF2-40B4-BE49-F238E27FC236}">
                <a16:creationId xmlns:a16="http://schemas.microsoft.com/office/drawing/2014/main" id="{A0CBD4F5-5AAE-4FE1-9951-6765E3EE4113}"/>
              </a:ext>
            </a:extLst>
          </p:cNvPr>
          <p:cNvSpPr/>
          <p:nvPr/>
        </p:nvSpPr>
        <p:spPr>
          <a:xfrm rot="6895519">
            <a:off x="7477160" y="2821807"/>
            <a:ext cx="843392" cy="462475"/>
          </a:xfrm>
          <a:prstGeom prst="rightArrow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19412D32-715B-4FD2-9D29-6B6EF2EF21FC}"/>
              </a:ext>
            </a:extLst>
          </p:cNvPr>
          <p:cNvSpPr/>
          <p:nvPr/>
        </p:nvSpPr>
        <p:spPr>
          <a:xfrm>
            <a:off x="7448995" y="2098456"/>
            <a:ext cx="972959" cy="886280"/>
          </a:xfrm>
          <a:prstGeom prst="rect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9E0C3902-8D36-444F-A371-BB4A98C59F75}"/>
              </a:ext>
            </a:extLst>
          </p:cNvPr>
          <p:cNvSpPr txBox="1"/>
          <p:nvPr/>
        </p:nvSpPr>
        <p:spPr>
          <a:xfrm>
            <a:off x="1714873" y="2270000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BAA59CF7-897A-4466-9C3B-708B97E7D972}"/>
              </a:ext>
            </a:extLst>
          </p:cNvPr>
          <p:cNvSpPr txBox="1"/>
          <p:nvPr/>
        </p:nvSpPr>
        <p:spPr>
          <a:xfrm>
            <a:off x="3177119" y="2269999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1E82B6F7-4C36-4BA3-A398-536220E036C2}"/>
              </a:ext>
            </a:extLst>
          </p:cNvPr>
          <p:cNvSpPr txBox="1"/>
          <p:nvPr/>
        </p:nvSpPr>
        <p:spPr>
          <a:xfrm>
            <a:off x="4582501" y="2270000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A12C2E9A-13D2-491D-A4A5-E4C4339B5F7B}"/>
              </a:ext>
            </a:extLst>
          </p:cNvPr>
          <p:cNvSpPr txBox="1"/>
          <p:nvPr/>
        </p:nvSpPr>
        <p:spPr>
          <a:xfrm>
            <a:off x="6042308" y="2262851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1DCF8277-DC2B-4FE5-8BBC-579F5112CD9C}"/>
              </a:ext>
            </a:extLst>
          </p:cNvPr>
          <p:cNvSpPr txBox="1"/>
          <p:nvPr/>
        </p:nvSpPr>
        <p:spPr>
          <a:xfrm>
            <a:off x="7060637" y="2263352"/>
            <a:ext cx="1709011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100M</a:t>
            </a:r>
            <a:endParaRPr lang="zh-TW" altLang="en-US" sz="3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9076E27-2ECA-42AB-BA0A-A15335ED2A1B}"/>
              </a:ext>
            </a:extLst>
          </p:cNvPr>
          <p:cNvSpPr/>
          <p:nvPr/>
        </p:nvSpPr>
        <p:spPr>
          <a:xfrm>
            <a:off x="4349915" y="474286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Multi-Gigabit NBASE-T by QSW-308-1C combo port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235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一張含有 窗戶, 地板, 室內, 桌 的圖片&#10;&#10;自動產生的描述">
            <a:extLst>
              <a:ext uri="{FF2B5EF4-FFF2-40B4-BE49-F238E27FC236}">
                <a16:creationId xmlns:a16="http://schemas.microsoft.com/office/drawing/2014/main" id="{95E93783-4952-4F5B-BBCC-C5AD79697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415" y="785525"/>
            <a:ext cx="4657585" cy="4357974"/>
          </a:xfrm>
          <a:prstGeom prst="rect">
            <a:avLst/>
          </a:prstGeom>
        </p:spPr>
      </p:pic>
      <p:pic>
        <p:nvPicPr>
          <p:cNvPr id="4" name="圖片 3" descr="一張含有 電子用品 的圖片&#10;&#10;自動產生的描述">
            <a:extLst>
              <a:ext uri="{FF2B5EF4-FFF2-40B4-BE49-F238E27FC236}">
                <a16:creationId xmlns:a16="http://schemas.microsoft.com/office/drawing/2014/main" id="{FAD75A0B-375B-441B-A021-A7A3D2B16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75" y="3629866"/>
            <a:ext cx="3454140" cy="1423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669573A6-798C-4DE9-AD62-982FEA9FB873}"/>
              </a:ext>
            </a:extLst>
          </p:cNvPr>
          <p:cNvSpPr/>
          <p:nvPr/>
        </p:nvSpPr>
        <p:spPr>
          <a:xfrm rot="5400000">
            <a:off x="893729" y="3493703"/>
            <a:ext cx="772644" cy="402240"/>
          </a:xfrm>
          <a:prstGeom prst="rightArrow">
            <a:avLst/>
          </a:prstGeom>
          <a:gradFill>
            <a:gsLst>
              <a:gs pos="100000">
                <a:srgbClr val="E6920A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Thin and light design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D01BDD8-1DF7-4CFE-B5B7-EC3E489E9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74" y="1027330"/>
            <a:ext cx="3225031" cy="2041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D561163-6CCF-4287-B047-281E8FD22016}"/>
              </a:ext>
            </a:extLst>
          </p:cNvPr>
          <p:cNvSpPr/>
          <p:nvPr/>
        </p:nvSpPr>
        <p:spPr>
          <a:xfrm>
            <a:off x="138812" y="3201414"/>
            <a:ext cx="3047921" cy="37866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61458D3-2AB7-4AEC-88E8-E9ED64AF1D6B}"/>
              </a:ext>
            </a:extLst>
          </p:cNvPr>
          <p:cNvSpPr/>
          <p:nvPr/>
        </p:nvSpPr>
        <p:spPr>
          <a:xfrm>
            <a:off x="191681" y="3196597"/>
            <a:ext cx="2875251" cy="335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Adjustable angle power cable design</a:t>
            </a: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1D034DAD-E7A9-433F-BCCE-DBDC9E3B2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73334" y="2509941"/>
            <a:ext cx="893903" cy="32627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B0E1330-60F1-41C1-A1CE-FFDB770E42E7}"/>
              </a:ext>
            </a:extLst>
          </p:cNvPr>
          <p:cNvSpPr/>
          <p:nvPr/>
        </p:nvSpPr>
        <p:spPr>
          <a:xfrm>
            <a:off x="2429796" y="2782280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degree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F90AA66-A46D-437E-BFDE-EABF0AF6E7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100" y="998433"/>
            <a:ext cx="4850295" cy="81332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525971C-2592-4B65-8981-2B1FA53DFE11}"/>
              </a:ext>
            </a:extLst>
          </p:cNvPr>
          <p:cNvSpPr/>
          <p:nvPr/>
        </p:nvSpPr>
        <p:spPr>
          <a:xfrm>
            <a:off x="4056525" y="1116174"/>
            <a:ext cx="4121641" cy="394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Sleek design for desktop placement​</a:t>
            </a:r>
          </a:p>
        </p:txBody>
      </p:sp>
    </p:spTree>
    <p:extLst>
      <p:ext uri="{BB962C8B-B14F-4D97-AF65-F5344CB8AC3E}">
        <p14:creationId xmlns:p14="http://schemas.microsoft.com/office/powerpoint/2010/main" val="273322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042C23-1DE2-404E-9752-CE278B7B1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Fanless</a:t>
            </a: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design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024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9308" y="-21233"/>
            <a:ext cx="7429499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 with existing cable wiring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Shape 509">
            <a:extLst>
              <a:ext uri="{FF2B5EF4-FFF2-40B4-BE49-F238E27FC236}">
                <a16:creationId xmlns:a16="http://schemas.microsoft.com/office/drawing/2014/main" id="{F499A7FB-B708-43E3-A594-F0C62CFF5B98}"/>
              </a:ext>
            </a:extLst>
          </p:cNvPr>
          <p:cNvSpPr txBox="1"/>
          <p:nvPr/>
        </p:nvSpPr>
        <p:spPr>
          <a:xfrm>
            <a:off x="708773" y="1112927"/>
            <a:ext cx="7500034" cy="1208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265">
              <a:lnSpc>
                <a:spcPts val="3400"/>
              </a:lnSpc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Supports Multi-Gigabit NBASE-T by QSW-308-1C combo port, existing RJ45 cables can be used for faster speeds! 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20EA721-3682-4590-82EC-A01FA624B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47130"/>
              </p:ext>
            </p:extLst>
          </p:nvPr>
        </p:nvGraphicFramePr>
        <p:xfrm>
          <a:off x="532813" y="2690025"/>
          <a:ext cx="4319258" cy="19707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{EB344D84-9AFB-497E-A393-DC336BA19D2E}</a:tableStyleId>
              </a:tblPr>
              <a:tblGrid>
                <a:gridCol w="960260">
                  <a:extLst>
                    <a:ext uri="{9D8B030D-6E8A-4147-A177-3AD203B41FA5}">
                      <a16:colId xmlns:a16="http://schemas.microsoft.com/office/drawing/2014/main" val="2841066079"/>
                    </a:ext>
                  </a:extLst>
                </a:gridCol>
                <a:gridCol w="860721">
                  <a:extLst>
                    <a:ext uri="{9D8B030D-6E8A-4147-A177-3AD203B41FA5}">
                      <a16:colId xmlns:a16="http://schemas.microsoft.com/office/drawing/2014/main" val="1082230661"/>
                    </a:ext>
                  </a:extLst>
                </a:gridCol>
                <a:gridCol w="901743">
                  <a:extLst>
                    <a:ext uri="{9D8B030D-6E8A-4147-A177-3AD203B41FA5}">
                      <a16:colId xmlns:a16="http://schemas.microsoft.com/office/drawing/2014/main" val="2332694770"/>
                    </a:ext>
                  </a:extLst>
                </a:gridCol>
                <a:gridCol w="1596534">
                  <a:extLst>
                    <a:ext uri="{9D8B030D-6E8A-4147-A177-3AD203B41FA5}">
                      <a16:colId xmlns:a16="http://schemas.microsoft.com/office/drawing/2014/main" val="1344524749"/>
                    </a:ext>
                  </a:extLst>
                </a:gridCol>
              </a:tblGrid>
              <a:tr h="328238">
                <a:tc>
                  <a:txBody>
                    <a:bodyPr/>
                    <a:lstStyle/>
                    <a:p>
                      <a:pPr algn="ctr"/>
                      <a:endParaRPr lang="zh-TW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</a:t>
                      </a:r>
                      <a:r>
                        <a:rPr lang="zh-TW" alt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5e</a:t>
                      </a:r>
                      <a:endParaRPr lang="zh-TW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6</a:t>
                      </a:r>
                      <a:endParaRPr lang="zh-TW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</a:t>
                      </a:r>
                      <a:r>
                        <a:rPr lang="zh-TW" alt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6A</a:t>
                      </a:r>
                      <a:r>
                        <a:rPr lang="zh-TW" alt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r>
                        <a:rPr lang="zh-TW" alt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</a:t>
                      </a:r>
                      <a:r>
                        <a:rPr lang="zh-TW" alt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zh-TW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836081"/>
                  </a:ext>
                </a:extLst>
              </a:tr>
              <a:tr h="3282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367663"/>
                  </a:ext>
                </a:extLst>
              </a:tr>
              <a:tr h="3282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1G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986327"/>
                  </a:ext>
                </a:extLst>
              </a:tr>
              <a:tr h="3282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2.5G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66668"/>
                  </a:ext>
                </a:extLst>
              </a:tr>
              <a:tr h="3282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5G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193870"/>
                  </a:ext>
                </a:extLst>
              </a:tr>
              <a:tr h="3282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(55m)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44007530"/>
                  </a:ext>
                </a:extLst>
              </a:tr>
            </a:tbl>
          </a:graphicData>
        </a:graphic>
      </p:graphicFrame>
      <p:pic>
        <p:nvPicPr>
          <p:cNvPr id="2" name="Picture 5">
            <a:extLst>
              <a:ext uri="{FF2B5EF4-FFF2-40B4-BE49-F238E27FC236}">
                <a16:creationId xmlns:a16="http://schemas.microsoft.com/office/drawing/2014/main" id="{7481244C-C1D1-4CBB-AE74-ADE5AA1613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154" y="1971945"/>
            <a:ext cx="3044891" cy="1254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597435D8-F0E4-4EA5-B935-88ACBE6109B7}"/>
              </a:ext>
            </a:extLst>
          </p:cNvPr>
          <p:cNvGrpSpPr/>
          <p:nvPr/>
        </p:nvGrpSpPr>
        <p:grpSpPr>
          <a:xfrm>
            <a:off x="6544926" y="2426684"/>
            <a:ext cx="3166323" cy="3063421"/>
            <a:chOff x="6614130" y="2189824"/>
            <a:chExt cx="3166323" cy="30634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4E10F957-3DF4-4354-A11D-C2EA1E86D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4130" y="2189824"/>
              <a:ext cx="1900809" cy="1900809"/>
            </a:xfrm>
            <a:prstGeom prst="rect">
              <a:avLst/>
            </a:prstGeom>
          </p:spPr>
        </p:pic>
        <p:pic>
          <p:nvPicPr>
            <p:cNvPr id="14" name="Picture 5" descr="一張含有 電子用品 的圖片&#10;&#10;描述是以高可信度產生">
              <a:extLst>
                <a:ext uri="{FF2B5EF4-FFF2-40B4-BE49-F238E27FC236}">
                  <a16:creationId xmlns:a16="http://schemas.microsoft.com/office/drawing/2014/main" id="{60C37490-2682-4E75-ACF3-4B6EC7E97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6796" y="2362332"/>
              <a:ext cx="1525205" cy="1525205"/>
            </a:xfrm>
            <a:prstGeom prst="ellipse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F33F224-358E-46A5-AE24-28D9267E2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5012" y="2914869"/>
              <a:ext cx="2415441" cy="2338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199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3094AE7-CA3E-431C-93A4-5359CFD82C06}"/>
              </a:ext>
            </a:extLst>
          </p:cNvPr>
          <p:cNvSpPr/>
          <p:nvPr/>
        </p:nvSpPr>
        <p:spPr>
          <a:xfrm>
            <a:off x="110170" y="1632879"/>
            <a:ext cx="3858162" cy="223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altLang="zh-TW" sz="3300" b="1" dirty="0">
                <a:latin typeface="Arial"/>
                <a:ea typeface="微軟正黑體"/>
                <a:cs typeface="Arial"/>
              </a:rPr>
              <a:t>Best</a:t>
            </a:r>
            <a:r>
              <a:rPr lang="en-US" altLang="zh-TW" sz="3500" b="1" dirty="0">
                <a:latin typeface="Arial"/>
                <a:ea typeface="微軟正黑體"/>
                <a:cs typeface="Arial"/>
              </a:rPr>
              <a:t> </a:t>
            </a:r>
          </a:p>
          <a:p>
            <a:pPr algn="ctr">
              <a:lnSpc>
                <a:spcPts val="5700"/>
              </a:lnSpc>
            </a:pPr>
            <a:r>
              <a:rPr lang="en-US" altLang="zh-TW" sz="3200" b="1" dirty="0">
                <a:latin typeface="Arial"/>
                <a:ea typeface="微軟正黑體"/>
                <a:cs typeface="Arial"/>
              </a:rPr>
              <a:t>combination for </a:t>
            </a:r>
            <a:r>
              <a:rPr lang="en-US" altLang="zh-TW" sz="3100" b="1" dirty="0">
                <a:latin typeface="Arial"/>
                <a:ea typeface="微軟正黑體"/>
                <a:cs typeface="Arial"/>
              </a:rPr>
              <a:t>10G SOHO/office</a:t>
            </a:r>
          </a:p>
        </p:txBody>
      </p:sp>
    </p:spTree>
    <p:extLst>
      <p:ext uri="{BB962C8B-B14F-4D97-AF65-F5344CB8AC3E}">
        <p14:creationId xmlns:p14="http://schemas.microsoft.com/office/powerpoint/2010/main" val="718043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43A53AF-C43F-4BC1-98F4-81BF886A1023}"/>
              </a:ext>
            </a:extLst>
          </p:cNvPr>
          <p:cNvSpPr/>
          <p:nvPr/>
        </p:nvSpPr>
        <p:spPr>
          <a:xfrm>
            <a:off x="5360575" y="2571751"/>
            <a:ext cx="2954739" cy="37866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7099E58-6EBE-4DD7-9146-EAF3C5AB1167}"/>
              </a:ext>
            </a:extLst>
          </p:cNvPr>
          <p:cNvSpPr/>
          <p:nvPr/>
        </p:nvSpPr>
        <p:spPr>
          <a:xfrm>
            <a:off x="5629488" y="2601554"/>
            <a:ext cx="26299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 series 10GbE switch</a:t>
            </a:r>
          </a:p>
        </p:txBody>
      </p:sp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649" y="-29461"/>
            <a:ext cx="7429499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Build a high-speed home network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2" name="肘形接點 59">
            <a:extLst>
              <a:ext uri="{FF2B5EF4-FFF2-40B4-BE49-F238E27FC236}">
                <a16:creationId xmlns:a16="http://schemas.microsoft.com/office/drawing/2014/main" id="{11796CAC-72E9-45FE-BEBE-86AC55C639FF}"/>
              </a:ext>
            </a:extLst>
          </p:cNvPr>
          <p:cNvCxnSpPr>
            <a:cxnSpLocks/>
          </p:cNvCxnSpPr>
          <p:nvPr/>
        </p:nvCxnSpPr>
        <p:spPr>
          <a:xfrm>
            <a:off x="4837059" y="3329246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hape 475">
            <a:extLst>
              <a:ext uri="{FF2B5EF4-FFF2-40B4-BE49-F238E27FC236}">
                <a16:creationId xmlns:a16="http://schemas.microsoft.com/office/drawing/2014/main" id="{E13019C6-131B-4951-8BB9-D2C8FDE3E2A5}"/>
              </a:ext>
            </a:extLst>
          </p:cNvPr>
          <p:cNvSpPr txBox="1"/>
          <p:nvPr/>
        </p:nvSpPr>
        <p:spPr>
          <a:xfrm>
            <a:off x="3833058" y="985074"/>
            <a:ext cx="1253292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router</a:t>
            </a:r>
          </a:p>
        </p:txBody>
      </p:sp>
      <p:cxnSp>
        <p:nvCxnSpPr>
          <p:cNvPr id="44" name="Shape 477">
            <a:extLst>
              <a:ext uri="{FF2B5EF4-FFF2-40B4-BE49-F238E27FC236}">
                <a16:creationId xmlns:a16="http://schemas.microsoft.com/office/drawing/2014/main" id="{3F2E5A5A-3BE3-46FF-AE8D-E0FC84CE6F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37563" y="3326499"/>
            <a:ext cx="2034499" cy="530772"/>
          </a:xfrm>
          <a:prstGeom prst="bentConnector3">
            <a:avLst>
              <a:gd name="adj1" fmla="val 102750"/>
            </a:avLst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79">
            <a:extLst>
              <a:ext uri="{FF2B5EF4-FFF2-40B4-BE49-F238E27FC236}">
                <a16:creationId xmlns:a16="http://schemas.microsoft.com/office/drawing/2014/main" id="{EE824B1A-E8CB-4A8C-ACB0-53B6BD499727}"/>
              </a:ext>
            </a:extLst>
          </p:cNvPr>
          <p:cNvSpPr txBox="1"/>
          <p:nvPr/>
        </p:nvSpPr>
        <p:spPr>
          <a:xfrm>
            <a:off x="693107" y="2489145"/>
            <a:ext cx="1571636" cy="3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1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Gbps </a:t>
            </a:r>
            <a:r>
              <a:rPr lang="en-GB" sz="1100" b="1" dirty="0" err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lang="en-GB" sz="11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device</a:t>
            </a:r>
          </a:p>
        </p:txBody>
      </p:sp>
      <p:cxnSp>
        <p:nvCxnSpPr>
          <p:cNvPr id="47" name="Shape 481">
            <a:extLst>
              <a:ext uri="{FF2B5EF4-FFF2-40B4-BE49-F238E27FC236}">
                <a16:creationId xmlns:a16="http://schemas.microsoft.com/office/drawing/2014/main" id="{BA24FE52-6311-4097-8839-9237996FC6E8}"/>
              </a:ext>
            </a:extLst>
          </p:cNvPr>
          <p:cNvCxnSpPr/>
          <p:nvPr/>
        </p:nvCxnSpPr>
        <p:spPr>
          <a:xfrm>
            <a:off x="4845165" y="1757609"/>
            <a:ext cx="2143140" cy="1588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8" name="Shape 483" descr="「wireless icon png」的圖片搜尋結果">
            <a:extLst>
              <a:ext uri="{FF2B5EF4-FFF2-40B4-BE49-F238E27FC236}">
                <a16:creationId xmlns:a16="http://schemas.microsoft.com/office/drawing/2014/main" id="{61886FF6-43CB-4FF2-8205-186176CA54BF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9">
            <a:off x="2419874" y="1528744"/>
            <a:ext cx="686282" cy="469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Shape 484">
            <a:extLst>
              <a:ext uri="{FF2B5EF4-FFF2-40B4-BE49-F238E27FC236}">
                <a16:creationId xmlns:a16="http://schemas.microsoft.com/office/drawing/2014/main" id="{F7107AC8-CC12-432B-BF17-6780E1ACDCFE}"/>
              </a:ext>
            </a:extLst>
          </p:cNvPr>
          <p:cNvCxnSpPr>
            <a:cxnSpLocks/>
          </p:cNvCxnSpPr>
          <p:nvPr/>
        </p:nvCxnSpPr>
        <p:spPr>
          <a:xfrm>
            <a:off x="3072185" y="1763074"/>
            <a:ext cx="1168880" cy="0"/>
          </a:xfrm>
          <a:prstGeom prst="straightConnector1">
            <a:avLst/>
          </a:prstGeom>
          <a:noFill/>
          <a:ln w="19050" cap="flat" cmpd="sng">
            <a:solidFill>
              <a:srgbClr val="4D93D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50" name="Shape 486" descr="「notebook icon png」的圖片搜尋結果">
            <a:extLst>
              <a:ext uri="{FF2B5EF4-FFF2-40B4-BE49-F238E27FC236}">
                <a16:creationId xmlns:a16="http://schemas.microsoft.com/office/drawing/2014/main" id="{28039147-629A-4682-B694-028588D6C8DD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89" y="1263057"/>
            <a:ext cx="1769092" cy="125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00">
            <a:extLst>
              <a:ext uri="{FF2B5EF4-FFF2-40B4-BE49-F238E27FC236}">
                <a16:creationId xmlns:a16="http://schemas.microsoft.com/office/drawing/2014/main" id="{0E5D66ED-38F8-488B-B6A0-BC1B7EED92F9}"/>
              </a:ext>
            </a:extLst>
          </p:cNvPr>
          <p:cNvPicPr preferRelativeResize="0"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0292" y="3936924"/>
            <a:ext cx="452475" cy="591698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53" name="Shape 501">
            <a:extLst>
              <a:ext uri="{FF2B5EF4-FFF2-40B4-BE49-F238E27FC236}">
                <a16:creationId xmlns:a16="http://schemas.microsoft.com/office/drawing/2014/main" id="{70C44062-C0F7-4D74-B083-E2382FFF1C75}"/>
              </a:ext>
            </a:extLst>
          </p:cNvPr>
          <p:cNvSpPr txBox="1"/>
          <p:nvPr/>
        </p:nvSpPr>
        <p:spPr>
          <a:xfrm>
            <a:off x="-48455" y="4602777"/>
            <a:ext cx="2786082" cy="36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+ QXG-10G1T 10GbE LAN Card </a:t>
            </a:r>
          </a:p>
        </p:txBody>
      </p:sp>
      <p:sp>
        <p:nvSpPr>
          <p:cNvPr id="54" name="Shape 502">
            <a:extLst>
              <a:ext uri="{FF2B5EF4-FFF2-40B4-BE49-F238E27FC236}">
                <a16:creationId xmlns:a16="http://schemas.microsoft.com/office/drawing/2014/main" id="{ECE4DA97-A829-44EB-85F7-54E7846CEA16}"/>
              </a:ext>
            </a:extLst>
          </p:cNvPr>
          <p:cNvSpPr txBox="1"/>
          <p:nvPr/>
        </p:nvSpPr>
        <p:spPr>
          <a:xfrm>
            <a:off x="2682620" y="4595961"/>
            <a:ext cx="120365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 Notebook</a:t>
            </a:r>
          </a:p>
        </p:txBody>
      </p:sp>
      <p:sp>
        <p:nvSpPr>
          <p:cNvPr id="55" name="Shape 503">
            <a:extLst>
              <a:ext uri="{FF2B5EF4-FFF2-40B4-BE49-F238E27FC236}">
                <a16:creationId xmlns:a16="http://schemas.microsoft.com/office/drawing/2014/main" id="{1FD768E7-BC16-418F-9C2C-82DDC836995C}"/>
              </a:ext>
            </a:extLst>
          </p:cNvPr>
          <p:cNvSpPr txBox="1"/>
          <p:nvPr/>
        </p:nvSpPr>
        <p:spPr>
          <a:xfrm>
            <a:off x="4280824" y="4608457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TV</a:t>
            </a:r>
          </a:p>
        </p:txBody>
      </p:sp>
      <p:pic>
        <p:nvPicPr>
          <p:cNvPr id="56" name="Shape 529">
            <a:extLst>
              <a:ext uri="{FF2B5EF4-FFF2-40B4-BE49-F238E27FC236}">
                <a16:creationId xmlns:a16="http://schemas.microsoft.com/office/drawing/2014/main" id="{6FF0D754-407B-4DCD-9466-79E728CCF520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43" y="3746207"/>
            <a:ext cx="1517564" cy="9368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7" name="肘形接點 59">
            <a:extLst>
              <a:ext uri="{FF2B5EF4-FFF2-40B4-BE49-F238E27FC236}">
                <a16:creationId xmlns:a16="http://schemas.microsoft.com/office/drawing/2014/main" id="{13B8164F-60A9-4D13-B136-16A27B6C7987}"/>
              </a:ext>
            </a:extLst>
          </p:cNvPr>
          <p:cNvCxnSpPr>
            <a:cxnSpLocks/>
            <a:endCxn id="82" idx="0"/>
          </p:cNvCxnSpPr>
          <p:nvPr/>
        </p:nvCxnSpPr>
        <p:spPr>
          <a:xfrm rot="10800000" flipV="1">
            <a:off x="3266683" y="3326499"/>
            <a:ext cx="4648618" cy="519152"/>
          </a:xfrm>
          <a:prstGeom prst="bentConnector2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Shape 478" descr="C:\Users\user\Desktop\21_PPT對稿QNAP AQC107 10G網卡\_DSC1587.png">
            <a:extLst>
              <a:ext uri="{FF2B5EF4-FFF2-40B4-BE49-F238E27FC236}">
                <a16:creationId xmlns:a16="http://schemas.microsoft.com/office/drawing/2014/main" id="{8B51C492-59DE-44BE-BEE7-ACE9EDE81C7F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713" y="4186501"/>
            <a:ext cx="745250" cy="465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Shape 492" descr="「smart tv」的圖片搜尋結果">
            <a:extLst>
              <a:ext uri="{FF2B5EF4-FFF2-40B4-BE49-F238E27FC236}">
                <a16:creationId xmlns:a16="http://schemas.microsoft.com/office/drawing/2014/main" id="{4BBC0C29-72A0-4462-8FD7-379FDFDECDF2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006" y="3795769"/>
            <a:ext cx="1410582" cy="87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DE174BF7-3435-4CE2-8A0D-C97D4F090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75130" y="1293315"/>
            <a:ext cx="1190554" cy="729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文字方塊 135">
            <a:extLst>
              <a:ext uri="{FF2B5EF4-FFF2-40B4-BE49-F238E27FC236}">
                <a16:creationId xmlns:a16="http://schemas.microsoft.com/office/drawing/2014/main" id="{F31A14C3-8048-4E09-87A9-13F78C34D9FD}"/>
              </a:ext>
            </a:extLst>
          </p:cNvPr>
          <p:cNvSpPr txBox="1"/>
          <p:nvPr/>
        </p:nvSpPr>
        <p:spPr>
          <a:xfrm>
            <a:off x="6930170" y="1608291"/>
            <a:ext cx="1050926" cy="36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DC40635-FB2C-4366-89D8-215547A4C785}"/>
              </a:ext>
            </a:extLst>
          </p:cNvPr>
          <p:cNvGrpSpPr/>
          <p:nvPr/>
        </p:nvGrpSpPr>
        <p:grpSpPr>
          <a:xfrm>
            <a:off x="2614910" y="3668481"/>
            <a:ext cx="1303546" cy="1085300"/>
            <a:chOff x="2556566" y="5139024"/>
            <a:chExt cx="1303546" cy="1085300"/>
          </a:xfrm>
        </p:grpSpPr>
        <p:pic>
          <p:nvPicPr>
            <p:cNvPr id="81" name="圖片 6">
              <a:extLst>
                <a:ext uri="{FF2B5EF4-FFF2-40B4-BE49-F238E27FC236}">
                  <a16:creationId xmlns:a16="http://schemas.microsoft.com/office/drawing/2014/main" id="{669EFF9E-0266-421F-8757-FA92D7670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566" y="5139024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82" name="物件 81">
              <a:extLst>
                <a:ext uri="{FF2B5EF4-FFF2-40B4-BE49-F238E27FC236}">
                  <a16:creationId xmlns:a16="http://schemas.microsoft.com/office/drawing/2014/main" id="{7902F33B-3C19-41BA-B000-3805F6602951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758253" y="5316194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Image" r:id="rId12" imgW="3631680" imgH="2052000" progId="Photoshop.Image.18">
                    <p:embed/>
                  </p:oleObj>
                </mc:Choice>
                <mc:Fallback>
                  <p:oleObj name="Image" r:id="rId12" imgW="3631680" imgH="2052000" progId="Photoshop.Image.18">
                    <p:embed/>
                    <p:pic>
                      <p:nvPicPr>
                        <p:cNvPr id="82" name="物件 81">
                          <a:extLst>
                            <a:ext uri="{FF2B5EF4-FFF2-40B4-BE49-F238E27FC236}">
                              <a16:creationId xmlns:a16="http://schemas.microsoft.com/office/drawing/2014/main" id="{7902F33B-3C19-41BA-B000-3805F660295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758253" y="5316194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4" name="Shape 503">
            <a:extLst>
              <a:ext uri="{FF2B5EF4-FFF2-40B4-BE49-F238E27FC236}">
                <a16:creationId xmlns:a16="http://schemas.microsoft.com/office/drawing/2014/main" id="{8F5211FD-F2BF-44B7-B399-04339336B670}"/>
              </a:ext>
            </a:extLst>
          </p:cNvPr>
          <p:cNvSpPr txBox="1"/>
          <p:nvPr/>
        </p:nvSpPr>
        <p:spPr>
          <a:xfrm>
            <a:off x="5960927" y="4608457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85" name="Shape 503">
            <a:extLst>
              <a:ext uri="{FF2B5EF4-FFF2-40B4-BE49-F238E27FC236}">
                <a16:creationId xmlns:a16="http://schemas.microsoft.com/office/drawing/2014/main" id="{8243B8D1-118D-4999-92BA-118372DCA5BE}"/>
              </a:ext>
            </a:extLst>
          </p:cNvPr>
          <p:cNvSpPr txBox="1"/>
          <p:nvPr/>
        </p:nvSpPr>
        <p:spPr>
          <a:xfrm>
            <a:off x="7394917" y="4575279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cxnSp>
        <p:nvCxnSpPr>
          <p:cNvPr id="86" name="肘形接點 59">
            <a:extLst>
              <a:ext uri="{FF2B5EF4-FFF2-40B4-BE49-F238E27FC236}">
                <a16:creationId xmlns:a16="http://schemas.microsoft.com/office/drawing/2014/main" id="{29F3F549-8725-40C2-A10C-E1A9414147AF}"/>
              </a:ext>
            </a:extLst>
          </p:cNvPr>
          <p:cNvCxnSpPr>
            <a:cxnSpLocks/>
          </p:cNvCxnSpPr>
          <p:nvPr/>
        </p:nvCxnSpPr>
        <p:spPr>
          <a:xfrm>
            <a:off x="6626471" y="3326499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Shape 488" descr="「TS-253B」的圖片搜尋結果">
            <a:extLst>
              <a:ext uri="{FF2B5EF4-FFF2-40B4-BE49-F238E27FC236}">
                <a16:creationId xmlns:a16="http://schemas.microsoft.com/office/drawing/2014/main" id="{3A2AD87C-8E86-454C-8B54-C96EA11831C7}"/>
              </a:ext>
            </a:extLst>
          </p:cNvPr>
          <p:cNvPicPr preferRelativeResize="0"/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868" y="3859965"/>
            <a:ext cx="553206" cy="7196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7" name="肘形接點 59">
            <a:extLst>
              <a:ext uri="{FF2B5EF4-FFF2-40B4-BE49-F238E27FC236}">
                <a16:creationId xmlns:a16="http://schemas.microsoft.com/office/drawing/2014/main" id="{22DACA35-E2A9-4682-95DC-58CB380FF1E3}"/>
              </a:ext>
            </a:extLst>
          </p:cNvPr>
          <p:cNvCxnSpPr>
            <a:cxnSpLocks/>
          </p:cNvCxnSpPr>
          <p:nvPr/>
        </p:nvCxnSpPr>
        <p:spPr>
          <a:xfrm>
            <a:off x="7915301" y="3326499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38317655-887F-4B40-9FD5-CD31814E49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117" y="3795769"/>
            <a:ext cx="688369" cy="788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8" name="肘形接點 59">
            <a:extLst>
              <a:ext uri="{FF2B5EF4-FFF2-40B4-BE49-F238E27FC236}">
                <a16:creationId xmlns:a16="http://schemas.microsoft.com/office/drawing/2014/main" id="{F218A3A4-B599-4392-8FE3-4808DC3D2A17}"/>
              </a:ext>
            </a:extLst>
          </p:cNvPr>
          <p:cNvCxnSpPr>
            <a:cxnSpLocks/>
          </p:cNvCxnSpPr>
          <p:nvPr/>
        </p:nvCxnSpPr>
        <p:spPr>
          <a:xfrm>
            <a:off x="4450390" y="1815784"/>
            <a:ext cx="0" cy="151576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Shape 474" descr="「router icon」的圖片搜尋結果">
            <a:extLst>
              <a:ext uri="{FF2B5EF4-FFF2-40B4-BE49-F238E27FC236}">
                <a16:creationId xmlns:a16="http://schemas.microsoft.com/office/drawing/2014/main" id="{2BFBE33F-B096-4854-8B27-F00FAFA9C72D}"/>
              </a:ext>
            </a:extLst>
          </p:cNvPr>
          <p:cNvPicPr preferRelativeResize="0"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989" y="1372927"/>
            <a:ext cx="784375" cy="659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29CB700-B6BA-42DB-92E7-3FF4ED8D9D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756" y="2245290"/>
            <a:ext cx="2671405" cy="854849"/>
          </a:xfrm>
          <a:prstGeom prst="rect">
            <a:avLst/>
          </a:prstGeom>
        </p:spPr>
      </p:pic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A77A02D6-3E91-44C9-A52C-053F0212208E}"/>
              </a:ext>
            </a:extLst>
          </p:cNvPr>
          <p:cNvSpPr/>
          <p:nvPr/>
        </p:nvSpPr>
        <p:spPr>
          <a:xfrm>
            <a:off x="7383538" y="3439872"/>
            <a:ext cx="110230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4BA0D956-F8BC-45F2-AA27-6ECC40816B6E}"/>
              </a:ext>
            </a:extLst>
          </p:cNvPr>
          <p:cNvSpPr/>
          <p:nvPr/>
        </p:nvSpPr>
        <p:spPr>
          <a:xfrm>
            <a:off x="6048249" y="3437855"/>
            <a:ext cx="1123011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232E2035-938F-4604-8DFA-4863B4D08C12}"/>
              </a:ext>
            </a:extLst>
          </p:cNvPr>
          <p:cNvSpPr/>
          <p:nvPr/>
        </p:nvSpPr>
        <p:spPr>
          <a:xfrm>
            <a:off x="4436259" y="3426139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D6815F5E-ABAB-475C-B96E-949B008FD7FC}"/>
              </a:ext>
            </a:extLst>
          </p:cNvPr>
          <p:cNvSpPr/>
          <p:nvPr/>
        </p:nvSpPr>
        <p:spPr>
          <a:xfrm>
            <a:off x="2847802" y="3426138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F36F0EFC-903B-4FF4-BB1A-847D7E5D5E92}"/>
              </a:ext>
            </a:extLst>
          </p:cNvPr>
          <p:cNvSpPr/>
          <p:nvPr/>
        </p:nvSpPr>
        <p:spPr>
          <a:xfrm>
            <a:off x="2905186" y="3419533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B3B02F3-B02D-4E42-8A4E-626D01F18DFC}"/>
              </a:ext>
            </a:extLst>
          </p:cNvPr>
          <p:cNvSpPr/>
          <p:nvPr/>
        </p:nvSpPr>
        <p:spPr>
          <a:xfrm>
            <a:off x="4493359" y="3413627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6E81703A-AB77-4891-A1D4-F6C4C452BFA4}"/>
              </a:ext>
            </a:extLst>
          </p:cNvPr>
          <p:cNvSpPr/>
          <p:nvPr/>
        </p:nvSpPr>
        <p:spPr>
          <a:xfrm>
            <a:off x="6020875" y="3425213"/>
            <a:ext cx="1165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 RJ 45</a:t>
            </a:r>
            <a:endParaRPr kumimoji="1" lang="zh-TW" altLang="en-US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8B7B5108-81C8-49BD-8905-1B595A342314}"/>
              </a:ext>
            </a:extLst>
          </p:cNvPr>
          <p:cNvSpPr/>
          <p:nvPr/>
        </p:nvSpPr>
        <p:spPr>
          <a:xfrm>
            <a:off x="7331358" y="3426058"/>
            <a:ext cx="1154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 SFP+</a:t>
            </a:r>
          </a:p>
        </p:txBody>
      </p:sp>
    </p:spTree>
    <p:extLst>
      <p:ext uri="{BB962C8B-B14F-4D97-AF65-F5344CB8AC3E}">
        <p14:creationId xmlns:p14="http://schemas.microsoft.com/office/powerpoint/2010/main" val="1467087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圖片 94">
            <a:extLst>
              <a:ext uri="{FF2B5EF4-FFF2-40B4-BE49-F238E27FC236}">
                <a16:creationId xmlns:a16="http://schemas.microsoft.com/office/drawing/2014/main" id="{591182D0-F9A1-4BCD-8A79-C693FA5F9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1478" y="939102"/>
            <a:ext cx="2732118" cy="4246148"/>
          </a:xfrm>
          <a:prstGeom prst="rect">
            <a:avLst/>
          </a:prstGeom>
        </p:spPr>
      </p:pic>
      <p:cxnSp>
        <p:nvCxnSpPr>
          <p:cNvPr id="93" name="肘形接點 59">
            <a:extLst>
              <a:ext uri="{FF2B5EF4-FFF2-40B4-BE49-F238E27FC236}">
                <a16:creationId xmlns:a16="http://schemas.microsoft.com/office/drawing/2014/main" id="{0CE4355D-A25B-42E0-8460-EB32CADC739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33591" y="2378038"/>
            <a:ext cx="1620775" cy="1150058"/>
          </a:xfrm>
          <a:prstGeom prst="bentConnector3">
            <a:avLst>
              <a:gd name="adj1" fmla="val 33784"/>
            </a:avLst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hape 481">
            <a:extLst>
              <a:ext uri="{FF2B5EF4-FFF2-40B4-BE49-F238E27FC236}">
                <a16:creationId xmlns:a16="http://schemas.microsoft.com/office/drawing/2014/main" id="{95F4216F-DF32-4C85-B1A2-A66AD1AFBFD9}"/>
              </a:ext>
            </a:extLst>
          </p:cNvPr>
          <p:cNvCxnSpPr>
            <a:cxnSpLocks/>
          </p:cNvCxnSpPr>
          <p:nvPr/>
        </p:nvCxnSpPr>
        <p:spPr>
          <a:xfrm>
            <a:off x="2810449" y="3074334"/>
            <a:ext cx="0" cy="741971"/>
          </a:xfrm>
          <a:prstGeom prst="straightConnector1">
            <a:avLst/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4084174D-7A4A-4A59-8D48-7D9BF3711140}"/>
              </a:ext>
            </a:extLst>
          </p:cNvPr>
          <p:cNvGrpSpPr/>
          <p:nvPr/>
        </p:nvGrpSpPr>
        <p:grpSpPr>
          <a:xfrm>
            <a:off x="4372593" y="2344198"/>
            <a:ext cx="1465836" cy="506583"/>
            <a:chOff x="4498797" y="2353719"/>
            <a:chExt cx="1465836" cy="506583"/>
          </a:xfrm>
        </p:grpSpPr>
        <p:cxnSp>
          <p:nvCxnSpPr>
            <p:cNvPr id="82" name="Shape 481">
              <a:extLst>
                <a:ext uri="{FF2B5EF4-FFF2-40B4-BE49-F238E27FC236}">
                  <a16:creationId xmlns:a16="http://schemas.microsoft.com/office/drawing/2014/main" id="{5F2E965B-83A5-49D6-B8A7-DFCDD50B2E2A}"/>
                </a:ext>
              </a:extLst>
            </p:cNvPr>
            <p:cNvCxnSpPr>
              <a:cxnSpLocks/>
            </p:cNvCxnSpPr>
            <p:nvPr/>
          </p:nvCxnSpPr>
          <p:spPr>
            <a:xfrm>
              <a:off x="4498797" y="2853255"/>
              <a:ext cx="1455382" cy="0"/>
            </a:xfrm>
            <a:prstGeom prst="straightConnector1">
              <a:avLst/>
            </a:prstGeom>
            <a:noFill/>
            <a:ln w="19050" cap="flat" cmpd="sng">
              <a:solidFill>
                <a:srgbClr val="1A418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Shape 481">
              <a:extLst>
                <a:ext uri="{FF2B5EF4-FFF2-40B4-BE49-F238E27FC236}">
                  <a16:creationId xmlns:a16="http://schemas.microsoft.com/office/drawing/2014/main" id="{A89D350E-DBDF-4FB1-B878-668FA13436D0}"/>
                </a:ext>
              </a:extLst>
            </p:cNvPr>
            <p:cNvCxnSpPr>
              <a:cxnSpLocks/>
            </p:cNvCxnSpPr>
            <p:nvPr/>
          </p:nvCxnSpPr>
          <p:spPr>
            <a:xfrm>
              <a:off x="4498797" y="2353719"/>
              <a:ext cx="0" cy="506583"/>
            </a:xfrm>
            <a:prstGeom prst="straightConnector1">
              <a:avLst/>
            </a:prstGeom>
            <a:noFill/>
            <a:ln w="19050" cap="flat" cmpd="sng">
              <a:solidFill>
                <a:srgbClr val="1A418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Shape 481">
              <a:extLst>
                <a:ext uri="{FF2B5EF4-FFF2-40B4-BE49-F238E27FC236}">
                  <a16:creationId xmlns:a16="http://schemas.microsoft.com/office/drawing/2014/main" id="{EE9CF59F-F27F-4622-827F-CE85A8AB336D}"/>
                </a:ext>
              </a:extLst>
            </p:cNvPr>
            <p:cNvCxnSpPr>
              <a:cxnSpLocks/>
            </p:cNvCxnSpPr>
            <p:nvPr/>
          </p:nvCxnSpPr>
          <p:spPr>
            <a:xfrm>
              <a:off x="5964633" y="2353719"/>
              <a:ext cx="0" cy="506583"/>
            </a:xfrm>
            <a:prstGeom prst="straightConnector1">
              <a:avLst/>
            </a:prstGeom>
            <a:noFill/>
            <a:ln w="19050" cap="flat" cmpd="sng">
              <a:solidFill>
                <a:srgbClr val="1A418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4" name="Shape 481">
            <a:extLst>
              <a:ext uri="{FF2B5EF4-FFF2-40B4-BE49-F238E27FC236}">
                <a16:creationId xmlns:a16="http://schemas.microsoft.com/office/drawing/2014/main" id="{FE12E268-C665-4A98-9274-C8A8291F25D1}"/>
              </a:ext>
            </a:extLst>
          </p:cNvPr>
          <p:cNvCxnSpPr>
            <a:cxnSpLocks/>
          </p:cNvCxnSpPr>
          <p:nvPr/>
        </p:nvCxnSpPr>
        <p:spPr>
          <a:xfrm>
            <a:off x="3051179" y="2194738"/>
            <a:ext cx="893148" cy="0"/>
          </a:xfrm>
          <a:prstGeom prst="straightConnector1">
            <a:avLst/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Shape 481">
            <a:extLst>
              <a:ext uri="{FF2B5EF4-FFF2-40B4-BE49-F238E27FC236}">
                <a16:creationId xmlns:a16="http://schemas.microsoft.com/office/drawing/2014/main" id="{19AD37D1-986B-4038-9CB0-A81F8A372EA8}"/>
              </a:ext>
            </a:extLst>
          </p:cNvPr>
          <p:cNvCxnSpPr>
            <a:cxnSpLocks/>
          </p:cNvCxnSpPr>
          <p:nvPr/>
        </p:nvCxnSpPr>
        <p:spPr>
          <a:xfrm>
            <a:off x="1421284" y="2187442"/>
            <a:ext cx="688256" cy="0"/>
          </a:xfrm>
          <a:prstGeom prst="straightConnector1">
            <a:avLst/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1545" y="-27367"/>
            <a:ext cx="7429499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Build a high-speed office network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1EFD2B-F7DD-4F5D-8053-130F67F23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105" y="1848363"/>
            <a:ext cx="1653970" cy="529270"/>
          </a:xfrm>
          <a:prstGeom prst="rect">
            <a:avLst/>
          </a:prstGeom>
        </p:spPr>
      </p:pic>
      <p:sp>
        <p:nvSpPr>
          <p:cNvPr id="33" name="Shape 475">
            <a:extLst>
              <a:ext uri="{FF2B5EF4-FFF2-40B4-BE49-F238E27FC236}">
                <a16:creationId xmlns:a16="http://schemas.microsoft.com/office/drawing/2014/main" id="{BCAC70EE-0240-48B8-A2E4-AA418E911C4E}"/>
              </a:ext>
            </a:extLst>
          </p:cNvPr>
          <p:cNvSpPr txBox="1"/>
          <p:nvPr/>
        </p:nvSpPr>
        <p:spPr>
          <a:xfrm>
            <a:off x="1932618" y="1160691"/>
            <a:ext cx="1512254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 switch</a:t>
            </a:r>
          </a:p>
        </p:txBody>
      </p:sp>
      <p:pic>
        <p:nvPicPr>
          <p:cNvPr id="34" name="Shape 500">
            <a:extLst>
              <a:ext uri="{FF2B5EF4-FFF2-40B4-BE49-F238E27FC236}">
                <a16:creationId xmlns:a16="http://schemas.microsoft.com/office/drawing/2014/main" id="{C53A629B-9FEA-4A76-A84E-311F453F1772}"/>
              </a:ext>
            </a:extLst>
          </p:cNvPr>
          <p:cNvPicPr preferRelativeResize="0"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9936" y="1826619"/>
            <a:ext cx="435590" cy="569618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38" name="Shape 488" descr="「TS-253B」的圖片搜尋結果">
            <a:extLst>
              <a:ext uri="{FF2B5EF4-FFF2-40B4-BE49-F238E27FC236}">
                <a16:creationId xmlns:a16="http://schemas.microsoft.com/office/drawing/2014/main" id="{4E340D20-25FE-4A41-B7AA-C7584C27FBD0}"/>
              </a:ext>
            </a:extLst>
          </p:cNvPr>
          <p:cNvPicPr preferRelativeResize="0"/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3929" y="1685872"/>
            <a:ext cx="639415" cy="831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Shape 475">
            <a:extLst>
              <a:ext uri="{FF2B5EF4-FFF2-40B4-BE49-F238E27FC236}">
                <a16:creationId xmlns:a16="http://schemas.microsoft.com/office/drawing/2014/main" id="{7EBA02AF-1EA7-4488-848B-64E7FB5AB888}"/>
              </a:ext>
            </a:extLst>
          </p:cNvPr>
          <p:cNvSpPr txBox="1"/>
          <p:nvPr/>
        </p:nvSpPr>
        <p:spPr>
          <a:xfrm>
            <a:off x="4289385" y="954627"/>
            <a:ext cx="1512254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 Backup NAS</a:t>
            </a:r>
          </a:p>
        </p:txBody>
      </p:sp>
      <p:sp>
        <p:nvSpPr>
          <p:cNvPr id="64" name="Shape 475">
            <a:extLst>
              <a:ext uri="{FF2B5EF4-FFF2-40B4-BE49-F238E27FC236}">
                <a16:creationId xmlns:a16="http://schemas.microsoft.com/office/drawing/2014/main" id="{EE447FF2-A077-449E-9B2D-EC31D72A779B}"/>
              </a:ext>
            </a:extLst>
          </p:cNvPr>
          <p:cNvSpPr txBox="1"/>
          <p:nvPr/>
        </p:nvSpPr>
        <p:spPr>
          <a:xfrm>
            <a:off x="4247158" y="4666596"/>
            <a:ext cx="1512254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Wireless AP NIC </a:t>
            </a:r>
            <a:endParaRPr sz="1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0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F4862EF8-E04D-4A06-8196-EE2837716B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690" y="2703077"/>
            <a:ext cx="1013767" cy="633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Shape 475">
            <a:extLst>
              <a:ext uri="{FF2B5EF4-FFF2-40B4-BE49-F238E27FC236}">
                <a16:creationId xmlns:a16="http://schemas.microsoft.com/office/drawing/2014/main" id="{BA7DA06C-9E3F-4223-90C0-CEEEFFEE4EBD}"/>
              </a:ext>
            </a:extLst>
          </p:cNvPr>
          <p:cNvSpPr txBox="1"/>
          <p:nvPr/>
        </p:nvSpPr>
        <p:spPr>
          <a:xfrm>
            <a:off x="1139049" y="4693427"/>
            <a:ext cx="2262759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 3 and USB 3.0 </a:t>
            </a:r>
            <a:endParaRPr sz="1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4" name="圖片 43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388CF017-6C4F-4681-9736-3549EE5E18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535" y="2445637"/>
            <a:ext cx="690452" cy="592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2" descr="一張含有 室內 的圖片&#10;&#10;描述是以高可信度產生">
            <a:extLst>
              <a:ext uri="{FF2B5EF4-FFF2-40B4-BE49-F238E27FC236}">
                <a16:creationId xmlns:a16="http://schemas.microsoft.com/office/drawing/2014/main" id="{6714E679-B94B-47D9-A978-C24E18331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67" y="1669335"/>
            <a:ext cx="775664" cy="864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67C1411B-57F4-4257-8BBB-7002DFCB1E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1212" y="1623728"/>
            <a:ext cx="1190554" cy="729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文字方塊 135">
            <a:extLst>
              <a:ext uri="{FF2B5EF4-FFF2-40B4-BE49-F238E27FC236}">
                <a16:creationId xmlns:a16="http://schemas.microsoft.com/office/drawing/2014/main" id="{877AEFC3-F84C-4746-A744-072717803CA9}"/>
              </a:ext>
            </a:extLst>
          </p:cNvPr>
          <p:cNvSpPr txBox="1"/>
          <p:nvPr/>
        </p:nvSpPr>
        <p:spPr>
          <a:xfrm>
            <a:off x="311728" y="1938704"/>
            <a:ext cx="10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D95D8620-6EBC-429D-9626-CBED01008E67}"/>
              </a:ext>
            </a:extLst>
          </p:cNvPr>
          <p:cNvSpPr/>
          <p:nvPr/>
        </p:nvSpPr>
        <p:spPr>
          <a:xfrm>
            <a:off x="2199316" y="1521391"/>
            <a:ext cx="9605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9CB95E86-2AEE-43AE-941C-7E216372ABBC}"/>
              </a:ext>
            </a:extLst>
          </p:cNvPr>
          <p:cNvSpPr/>
          <p:nvPr/>
        </p:nvSpPr>
        <p:spPr>
          <a:xfrm>
            <a:off x="2079117" y="1525805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QSW-308-1C</a:t>
            </a: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8882C3DB-6487-48F7-A441-419FFECF15F7}"/>
              </a:ext>
            </a:extLst>
          </p:cNvPr>
          <p:cNvSpPr/>
          <p:nvPr/>
        </p:nvSpPr>
        <p:spPr>
          <a:xfrm>
            <a:off x="3804242" y="1335113"/>
            <a:ext cx="9605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10042BFC-20C8-4655-9622-F05178D9DD88}"/>
              </a:ext>
            </a:extLst>
          </p:cNvPr>
          <p:cNvSpPr/>
          <p:nvPr/>
        </p:nvSpPr>
        <p:spPr>
          <a:xfrm>
            <a:off x="3684043" y="1339527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 SFP+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BF56B9DD-7707-4C23-BB84-6393F878C5D8}"/>
              </a:ext>
            </a:extLst>
          </p:cNvPr>
          <p:cNvSpPr/>
          <p:nvPr/>
        </p:nvSpPr>
        <p:spPr>
          <a:xfrm>
            <a:off x="5157998" y="1343508"/>
            <a:ext cx="9605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3A8D9F70-1E33-47F2-809A-01C7572D348A}"/>
              </a:ext>
            </a:extLst>
          </p:cNvPr>
          <p:cNvSpPr/>
          <p:nvPr/>
        </p:nvSpPr>
        <p:spPr>
          <a:xfrm>
            <a:off x="5026849" y="1347922"/>
            <a:ext cx="1200984" cy="25789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/>
                <a:ea typeface="微軟正黑體"/>
                <a:cs typeface="Arial"/>
              </a:rPr>
              <a:t>10Gbps RJ45</a:t>
            </a:r>
            <a:endParaRPr lang="en-US" altLang="zh-TW" sz="10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F4F79FBF-EDFC-458A-BA8A-860E4067F650}"/>
              </a:ext>
            </a:extLst>
          </p:cNvPr>
          <p:cNvGrpSpPr/>
          <p:nvPr/>
        </p:nvGrpSpPr>
        <p:grpSpPr>
          <a:xfrm>
            <a:off x="2275470" y="3361847"/>
            <a:ext cx="1303546" cy="1085300"/>
            <a:chOff x="2556566" y="5139024"/>
            <a:chExt cx="1303546" cy="1085300"/>
          </a:xfrm>
        </p:grpSpPr>
        <p:pic>
          <p:nvPicPr>
            <p:cNvPr id="71" name="圖片 6">
              <a:extLst>
                <a:ext uri="{FF2B5EF4-FFF2-40B4-BE49-F238E27FC236}">
                  <a16:creationId xmlns:a16="http://schemas.microsoft.com/office/drawing/2014/main" id="{A2E1C644-1F1A-40E5-888A-1AAD6AAD4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566" y="5139024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75" name="物件 74">
              <a:extLst>
                <a:ext uri="{FF2B5EF4-FFF2-40B4-BE49-F238E27FC236}">
                  <a16:creationId xmlns:a16="http://schemas.microsoft.com/office/drawing/2014/main" id="{6E266C27-478C-4F86-9ABE-9E2933E939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58253" y="5316194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Image" r:id="rId14" imgW="3631680" imgH="2052000" progId="Photoshop.Image.18">
                    <p:embed/>
                  </p:oleObj>
                </mc:Choice>
                <mc:Fallback>
                  <p:oleObj name="Image" r:id="rId14" imgW="3631680" imgH="2052000" progId="Photoshop.Image.18">
                    <p:embed/>
                    <p:pic>
                      <p:nvPicPr>
                        <p:cNvPr id="75" name="物件 74">
                          <a:extLst>
                            <a:ext uri="{FF2B5EF4-FFF2-40B4-BE49-F238E27FC236}">
                              <a16:creationId xmlns:a16="http://schemas.microsoft.com/office/drawing/2014/main" id="{6E266C27-478C-4F86-9ABE-9E2933E9392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758253" y="5316194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3DAB555F-AF30-439F-A9C6-7DB47724DE7E}"/>
              </a:ext>
            </a:extLst>
          </p:cNvPr>
          <p:cNvGrpSpPr/>
          <p:nvPr/>
        </p:nvGrpSpPr>
        <p:grpSpPr>
          <a:xfrm>
            <a:off x="914336" y="3402532"/>
            <a:ext cx="1281865" cy="968193"/>
            <a:chOff x="751009" y="2650824"/>
            <a:chExt cx="2186043" cy="1651120"/>
          </a:xfrm>
        </p:grpSpPr>
        <p:sp>
          <p:nvSpPr>
            <p:cNvPr id="77" name="矩形: 圓角 76">
              <a:extLst>
                <a:ext uri="{FF2B5EF4-FFF2-40B4-BE49-F238E27FC236}">
                  <a16:creationId xmlns:a16="http://schemas.microsoft.com/office/drawing/2014/main" id="{773BF615-96A9-4257-8585-800A10BDE1CD}"/>
                </a:ext>
              </a:extLst>
            </p:cNvPr>
            <p:cNvSpPr/>
            <p:nvPr/>
          </p:nvSpPr>
          <p:spPr>
            <a:xfrm>
              <a:off x="751009" y="2650824"/>
              <a:ext cx="2186043" cy="1651120"/>
            </a:xfrm>
            <a:prstGeom prst="roundRect">
              <a:avLst>
                <a:gd name="adj" fmla="val 18338"/>
              </a:avLst>
            </a:prstGeom>
            <a:solidFill>
              <a:schemeClr val="tx1">
                <a:alpha val="37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圖片 77" descr="一張含有 電子用品, 顯示, 天空, 山 的圖片&#10;&#10;自動產生的描述">
              <a:extLst>
                <a:ext uri="{FF2B5EF4-FFF2-40B4-BE49-F238E27FC236}">
                  <a16:creationId xmlns:a16="http://schemas.microsoft.com/office/drawing/2014/main" id="{66B2CEDA-0E6E-4277-8804-D598D54C4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920" y="2925112"/>
              <a:ext cx="2164220" cy="12790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4E366D97-523F-42C9-8B6E-65DB489103E8}"/>
              </a:ext>
            </a:extLst>
          </p:cNvPr>
          <p:cNvSpPr/>
          <p:nvPr/>
        </p:nvSpPr>
        <p:spPr>
          <a:xfrm>
            <a:off x="4482182" y="4400695"/>
            <a:ext cx="10807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3F65FDA5-3C9C-4965-B0DC-355498F3AA37}"/>
              </a:ext>
            </a:extLst>
          </p:cNvPr>
          <p:cNvSpPr/>
          <p:nvPr/>
        </p:nvSpPr>
        <p:spPr>
          <a:xfrm>
            <a:off x="4445302" y="4409532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QWA-AC2600</a:t>
            </a:r>
          </a:p>
        </p:txBody>
      </p:sp>
      <p:cxnSp>
        <p:nvCxnSpPr>
          <p:cNvPr id="85" name="Shape 481">
            <a:extLst>
              <a:ext uri="{FF2B5EF4-FFF2-40B4-BE49-F238E27FC236}">
                <a16:creationId xmlns:a16="http://schemas.microsoft.com/office/drawing/2014/main" id="{E45A0C30-C774-486E-B6D6-7DEAC2DAC566}"/>
              </a:ext>
            </a:extLst>
          </p:cNvPr>
          <p:cNvCxnSpPr>
            <a:cxnSpLocks/>
          </p:cNvCxnSpPr>
          <p:nvPr/>
        </p:nvCxnSpPr>
        <p:spPr>
          <a:xfrm>
            <a:off x="5136026" y="2845306"/>
            <a:ext cx="0" cy="970999"/>
          </a:xfrm>
          <a:prstGeom prst="straightConnector1">
            <a:avLst/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6D67DEF2-6FAE-4BB7-9CA9-BE3DB3794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6525" y="3154765"/>
            <a:ext cx="1102750" cy="10860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4C3BFDD3-9C28-41FF-AC8D-D5191A5304FC}"/>
              </a:ext>
            </a:extLst>
          </p:cNvPr>
          <p:cNvSpPr/>
          <p:nvPr/>
        </p:nvSpPr>
        <p:spPr>
          <a:xfrm>
            <a:off x="2385135" y="4401487"/>
            <a:ext cx="10807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4310E86E-B9B2-4903-935C-E7763B240B0E}"/>
              </a:ext>
            </a:extLst>
          </p:cNvPr>
          <p:cNvSpPr/>
          <p:nvPr/>
        </p:nvSpPr>
        <p:spPr>
          <a:xfrm>
            <a:off x="2331830" y="4410324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PC</a:t>
            </a: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8401BAE6-A427-40A5-97F5-9C1AA906E49C}"/>
              </a:ext>
            </a:extLst>
          </p:cNvPr>
          <p:cNvSpPr/>
          <p:nvPr/>
        </p:nvSpPr>
        <p:spPr>
          <a:xfrm>
            <a:off x="1021762" y="4398480"/>
            <a:ext cx="10807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FCEC36A7-3BFE-4492-9538-11653FD5147B}"/>
              </a:ext>
            </a:extLst>
          </p:cNvPr>
          <p:cNvSpPr/>
          <p:nvPr/>
        </p:nvSpPr>
        <p:spPr>
          <a:xfrm>
            <a:off x="968457" y="4407317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MacBook Pro</a:t>
            </a: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129988B1-C566-4203-8171-C36DFB74A7E1}"/>
              </a:ext>
            </a:extLst>
          </p:cNvPr>
          <p:cNvSpPr/>
          <p:nvPr/>
        </p:nvSpPr>
        <p:spPr>
          <a:xfrm>
            <a:off x="692136" y="2631885"/>
            <a:ext cx="1365309" cy="41176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85B7B5CE-335E-4787-AE90-C410030EEA97}"/>
              </a:ext>
            </a:extLst>
          </p:cNvPr>
          <p:cNvSpPr/>
          <p:nvPr/>
        </p:nvSpPr>
        <p:spPr>
          <a:xfrm>
            <a:off x="484470" y="2635703"/>
            <a:ext cx="1757001" cy="417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 10G/5G </a:t>
            </a:r>
          </a:p>
          <a:p>
            <a:pPr algn="ctr">
              <a:lnSpc>
                <a:spcPts val="1300"/>
              </a:lnSpc>
            </a:pPr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 adapter</a:t>
            </a:r>
            <a:endParaRPr lang="en-US" altLang="zh-TW" b="1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1F0ACF0-876E-4AD5-B79D-B9C048C62DA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0194" y="1054670"/>
            <a:ext cx="524791" cy="51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B157D78-5080-47F9-92D4-E5C48F37044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7871022" y="1088293"/>
            <a:ext cx="601889" cy="438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976E382-8345-4CA0-9B92-EA62F7AFB08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39"/>
          <a:stretch/>
        </p:blipFill>
        <p:spPr>
          <a:xfrm>
            <a:off x="6798929" y="2501473"/>
            <a:ext cx="704114" cy="568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8008F4E-12FD-498B-B740-1D4EB929E8F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10"/>
          <a:stretch/>
        </p:blipFill>
        <p:spPr>
          <a:xfrm>
            <a:off x="7983387" y="1863225"/>
            <a:ext cx="471312" cy="435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0FA09DB-CD44-4662-9891-006BF5D3974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57"/>
          <a:stretch/>
        </p:blipFill>
        <p:spPr>
          <a:xfrm>
            <a:off x="6879029" y="1829316"/>
            <a:ext cx="539881" cy="60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BF11C15-66AA-42B0-8FFA-4F10EC06B07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884"/>
          <a:stretch/>
        </p:blipFill>
        <p:spPr>
          <a:xfrm>
            <a:off x="7932693" y="2426022"/>
            <a:ext cx="561342" cy="669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6C6777C-7928-4C90-B3F7-84D244DC431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clrChange>
              <a:clrFrom>
                <a:srgbClr val="BCC6D3"/>
              </a:clrFrom>
              <a:clrTo>
                <a:srgbClr val="BCC6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22"/>
          <a:stretch/>
        </p:blipFill>
        <p:spPr>
          <a:xfrm>
            <a:off x="7948650" y="3310949"/>
            <a:ext cx="598878" cy="470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 descr="一張含有 室內, 物件 的圖片&#10;&#10;自動產生的描述">
            <a:extLst>
              <a:ext uri="{FF2B5EF4-FFF2-40B4-BE49-F238E27FC236}">
                <a16:creationId xmlns:a16="http://schemas.microsoft.com/office/drawing/2014/main" id="{F862005B-1111-46C4-B00F-E7974584E0C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15" y="3338477"/>
            <a:ext cx="383964" cy="387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99374EEC-9A6E-4A95-AA13-5A2F2B22AFC5}"/>
              </a:ext>
            </a:extLst>
          </p:cNvPr>
          <p:cNvSpPr/>
          <p:nvPr/>
        </p:nvSpPr>
        <p:spPr>
          <a:xfrm>
            <a:off x="6626533" y="1531922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Storage &amp; </a:t>
            </a:r>
          </a:p>
          <a:p>
            <a:pPr algn="ctr"/>
            <a:r>
              <a:rPr lang="en-US" altLang="zh-TW" sz="9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Sharing</a:t>
            </a:r>
            <a:endParaRPr lang="zh-TW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FABB8EFE-DCCD-465B-B819-3BE8CFF1D2C4}"/>
              </a:ext>
            </a:extLst>
          </p:cNvPr>
          <p:cNvSpPr/>
          <p:nvPr/>
        </p:nvSpPr>
        <p:spPr>
          <a:xfrm>
            <a:off x="7734040" y="1520017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 </a:t>
            </a:r>
          </a:p>
          <a:p>
            <a:pPr algn="ctr"/>
            <a:r>
              <a:rPr lang="en-US" altLang="zh-TW" sz="9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Management</a:t>
            </a:r>
            <a:endParaRPr lang="zh-TW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85172272-F4D7-49ED-A9C9-B28FB5105C8F}"/>
              </a:ext>
            </a:extLst>
          </p:cNvPr>
          <p:cNvSpPr/>
          <p:nvPr/>
        </p:nvSpPr>
        <p:spPr>
          <a:xfrm>
            <a:off x="6461035" y="2319151"/>
            <a:ext cx="13324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Privileges &amp; Security</a:t>
            </a:r>
            <a:endParaRPr lang="zh-TW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0DA23AC0-1C79-4D52-9646-ED1493CB0A7C}"/>
              </a:ext>
            </a:extLst>
          </p:cNvPr>
          <p:cNvSpPr/>
          <p:nvPr/>
        </p:nvSpPr>
        <p:spPr>
          <a:xfrm>
            <a:off x="7771211" y="2315093"/>
            <a:ext cx="9092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</a:t>
            </a:r>
            <a:endParaRPr lang="zh-TW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CC3A00A9-349B-4ECA-B82E-FE8C2E7AA18D}"/>
              </a:ext>
            </a:extLst>
          </p:cNvPr>
          <p:cNvSpPr/>
          <p:nvPr/>
        </p:nvSpPr>
        <p:spPr>
          <a:xfrm>
            <a:off x="6518029" y="3027334"/>
            <a:ext cx="12618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 &amp; Recovery</a:t>
            </a:r>
            <a:endParaRPr lang="zh-TW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ADEC02F4-685D-4D58-87C4-A3A8557D3AB9}"/>
              </a:ext>
            </a:extLst>
          </p:cNvPr>
          <p:cNvSpPr/>
          <p:nvPr/>
        </p:nvSpPr>
        <p:spPr>
          <a:xfrm>
            <a:off x="7411770" y="3022199"/>
            <a:ext cx="16145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endParaRPr lang="zh-TW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BBAC2F4F-29DA-40FA-B68D-D5CDEA30E325}"/>
              </a:ext>
            </a:extLst>
          </p:cNvPr>
          <p:cNvSpPr/>
          <p:nvPr/>
        </p:nvSpPr>
        <p:spPr>
          <a:xfrm>
            <a:off x="6710329" y="3726986"/>
            <a:ext cx="8899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Management</a:t>
            </a:r>
            <a:endParaRPr lang="zh-TW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AD92526B-1D11-451D-BC82-7842B75AE9E3}"/>
              </a:ext>
            </a:extLst>
          </p:cNvPr>
          <p:cNvSpPr/>
          <p:nvPr/>
        </p:nvSpPr>
        <p:spPr>
          <a:xfrm>
            <a:off x="7851046" y="3728069"/>
            <a:ext cx="85151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Productivity</a:t>
            </a:r>
            <a:endParaRPr lang="zh-TW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69759C3-5412-48B9-BB75-A81B5B6A8291}"/>
              </a:ext>
            </a:extLst>
          </p:cNvPr>
          <p:cNvSpPr/>
          <p:nvPr/>
        </p:nvSpPr>
        <p:spPr>
          <a:xfrm>
            <a:off x="6682195" y="3993590"/>
            <a:ext cx="2123901" cy="84406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A103D0E2-3AF0-4359-A868-7D65DC1537D6}"/>
              </a:ext>
            </a:extLst>
          </p:cNvPr>
          <p:cNvSpPr/>
          <p:nvPr/>
        </p:nvSpPr>
        <p:spPr>
          <a:xfrm>
            <a:off x="6854886" y="3986580"/>
            <a:ext cx="2010859" cy="8400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TW" sz="145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QNAP provide </a:t>
            </a:r>
          </a:p>
          <a:p>
            <a:pPr algn="ctr">
              <a:lnSpc>
                <a:spcPts val="2000"/>
              </a:lnSpc>
            </a:pPr>
            <a:r>
              <a:rPr lang="en-US" altLang="zh-TW" sz="145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More QPKG for </a:t>
            </a:r>
            <a:endParaRPr lang="en-US" altLang="zh-TW" sz="145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TW" sz="145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office user</a:t>
            </a:r>
            <a:endParaRPr lang="zh-TW" altLang="en-US" sz="145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94" name="圖片 93">
            <a:extLst>
              <a:ext uri="{FF2B5EF4-FFF2-40B4-BE49-F238E27FC236}">
                <a16:creationId xmlns:a16="http://schemas.microsoft.com/office/drawing/2014/main" id="{D660019D-7DC2-468E-A9B1-B25249EFE6E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324" y="4063051"/>
            <a:ext cx="748651" cy="748651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69461F7E-2A0B-4C41-81A2-A6FB1B22983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525557" y="4259885"/>
            <a:ext cx="423708" cy="381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498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片 47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EC585E13-99B4-4801-80F8-1380377D1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330" y="1551668"/>
            <a:ext cx="1607961" cy="3333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986" y="0"/>
            <a:ext cx="8244515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Build a high-speed workstation network</a:t>
            </a:r>
            <a:endParaRPr lang="zh-TW" sz="3200" dirty="0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C3CB5308-BA0A-4C65-BD1A-2B500E7DB97C}"/>
              </a:ext>
            </a:extLst>
          </p:cNvPr>
          <p:cNvCxnSpPr>
            <a:cxnSpLocks/>
          </p:cNvCxnSpPr>
          <p:nvPr/>
        </p:nvCxnSpPr>
        <p:spPr>
          <a:xfrm>
            <a:off x="3809466" y="2891440"/>
            <a:ext cx="1562100" cy="227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6F83C912-378E-4402-8BE3-7962DD0DD914}"/>
              </a:ext>
            </a:extLst>
          </p:cNvPr>
          <p:cNvCxnSpPr>
            <a:cxnSpLocks/>
          </p:cNvCxnSpPr>
          <p:nvPr/>
        </p:nvCxnSpPr>
        <p:spPr>
          <a:xfrm>
            <a:off x="1904466" y="2891440"/>
            <a:ext cx="1562100" cy="227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接點: 肘形 88">
            <a:extLst>
              <a:ext uri="{FF2B5EF4-FFF2-40B4-BE49-F238E27FC236}">
                <a16:creationId xmlns:a16="http://schemas.microsoft.com/office/drawing/2014/main" id="{E1191A42-F36D-44A0-91A1-F0A13731D72E}"/>
              </a:ext>
            </a:extLst>
          </p:cNvPr>
          <p:cNvCxnSpPr>
            <a:cxnSpLocks/>
          </p:cNvCxnSpPr>
          <p:nvPr/>
        </p:nvCxnSpPr>
        <p:spPr>
          <a:xfrm>
            <a:off x="5614694" y="3012308"/>
            <a:ext cx="2426198" cy="461432"/>
          </a:xfrm>
          <a:prstGeom prst="bentConnector3">
            <a:avLst>
              <a:gd name="adj1" fmla="val 9694"/>
            </a:avLst>
          </a:prstGeom>
          <a:ln w="38100">
            <a:solidFill>
              <a:srgbClr val="1A41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接點: 肘形 89">
            <a:extLst>
              <a:ext uri="{FF2B5EF4-FFF2-40B4-BE49-F238E27FC236}">
                <a16:creationId xmlns:a16="http://schemas.microsoft.com/office/drawing/2014/main" id="{55A5D7D7-25E1-4D9D-B926-F42F779C3686}"/>
              </a:ext>
            </a:extLst>
          </p:cNvPr>
          <p:cNvCxnSpPr>
            <a:cxnSpLocks/>
          </p:cNvCxnSpPr>
          <p:nvPr/>
        </p:nvCxnSpPr>
        <p:spPr>
          <a:xfrm flipV="1">
            <a:off x="5614694" y="2270286"/>
            <a:ext cx="2426198" cy="613251"/>
          </a:xfrm>
          <a:prstGeom prst="bentConnector3">
            <a:avLst>
              <a:gd name="adj1" fmla="val 9171"/>
            </a:avLst>
          </a:prstGeom>
          <a:ln w="38100">
            <a:solidFill>
              <a:srgbClr val="1A41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11">
            <a:extLst>
              <a:ext uri="{FF2B5EF4-FFF2-40B4-BE49-F238E27FC236}">
                <a16:creationId xmlns:a16="http://schemas.microsoft.com/office/drawing/2014/main" id="{52594C86-294E-4AC7-8079-49B201C7FB74}"/>
              </a:ext>
            </a:extLst>
          </p:cNvPr>
          <p:cNvSpPr txBox="1"/>
          <p:nvPr/>
        </p:nvSpPr>
        <p:spPr>
          <a:xfrm>
            <a:off x="143390" y="4501987"/>
            <a:ext cx="4282893" cy="38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zh-CN" sz="75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more QNAP 10GbE NAS</a:t>
            </a:r>
          </a:p>
          <a:p>
            <a:pPr>
              <a:lnSpc>
                <a:spcPts val="1200"/>
              </a:lnSpc>
            </a:pPr>
            <a:r>
              <a:rPr lang="en-US" altLang="zh-CN" sz="75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https://www.qnap.com/en/product/?conditions=2-4,2-5</a:t>
            </a:r>
          </a:p>
        </p:txBody>
      </p:sp>
      <p:pic>
        <p:nvPicPr>
          <p:cNvPr id="97" name="Picture 7">
            <a:extLst>
              <a:ext uri="{FF2B5EF4-FFF2-40B4-BE49-F238E27FC236}">
                <a16:creationId xmlns:a16="http://schemas.microsoft.com/office/drawing/2014/main" id="{73437F5B-AE34-4082-9FAC-E651704F2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539" y="1919941"/>
            <a:ext cx="1341360" cy="100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TextBox 8">
            <a:extLst>
              <a:ext uri="{FF2B5EF4-FFF2-40B4-BE49-F238E27FC236}">
                <a16:creationId xmlns:a16="http://schemas.microsoft.com/office/drawing/2014/main" id="{7920FAED-60EA-4FDE-90C4-5616A1687F2B}"/>
              </a:ext>
            </a:extLst>
          </p:cNvPr>
          <p:cNvSpPr txBox="1"/>
          <p:nvPr/>
        </p:nvSpPr>
        <p:spPr>
          <a:xfrm>
            <a:off x="7927310" y="2947578"/>
            <a:ext cx="729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TS-963X</a:t>
            </a:r>
          </a:p>
        </p:txBody>
      </p:sp>
      <p:pic>
        <p:nvPicPr>
          <p:cNvPr id="99" name="Picture 9">
            <a:extLst>
              <a:ext uri="{FF2B5EF4-FFF2-40B4-BE49-F238E27FC236}">
                <a16:creationId xmlns:a16="http://schemas.microsoft.com/office/drawing/2014/main" id="{BA02EF60-EB01-4542-9560-0CA0B127E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808" y="3277715"/>
            <a:ext cx="874968" cy="932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TextBox 10">
            <a:extLst>
              <a:ext uri="{FF2B5EF4-FFF2-40B4-BE49-F238E27FC236}">
                <a16:creationId xmlns:a16="http://schemas.microsoft.com/office/drawing/2014/main" id="{A594BD42-84C5-4D22-86A8-4CC3D40107AE}"/>
              </a:ext>
            </a:extLst>
          </p:cNvPr>
          <p:cNvSpPr txBox="1"/>
          <p:nvPr/>
        </p:nvSpPr>
        <p:spPr>
          <a:xfrm>
            <a:off x="7927310" y="4316746"/>
            <a:ext cx="729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TS-332X</a:t>
            </a:r>
          </a:p>
        </p:txBody>
      </p:sp>
      <p:pic>
        <p:nvPicPr>
          <p:cNvPr id="105" name="圖片 10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6F51F806-99D7-4F93-B9EC-BC2E95E145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689" y="2241244"/>
            <a:ext cx="1891200" cy="118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3" name="直線接點 112">
            <a:extLst>
              <a:ext uri="{FF2B5EF4-FFF2-40B4-BE49-F238E27FC236}">
                <a16:creationId xmlns:a16="http://schemas.microsoft.com/office/drawing/2014/main" id="{996F6873-2C82-4B61-A01C-8BE204618034}"/>
              </a:ext>
            </a:extLst>
          </p:cNvPr>
          <p:cNvCxnSpPr>
            <a:cxnSpLocks/>
          </p:cNvCxnSpPr>
          <p:nvPr/>
        </p:nvCxnSpPr>
        <p:spPr>
          <a:xfrm>
            <a:off x="2891227" y="2891441"/>
            <a:ext cx="0" cy="95744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接點 113">
            <a:extLst>
              <a:ext uri="{FF2B5EF4-FFF2-40B4-BE49-F238E27FC236}">
                <a16:creationId xmlns:a16="http://schemas.microsoft.com/office/drawing/2014/main" id="{BEE58592-DF2E-4AF9-A1F6-96DAA9DEE0AC}"/>
              </a:ext>
            </a:extLst>
          </p:cNvPr>
          <p:cNvCxnSpPr>
            <a:cxnSpLocks/>
          </p:cNvCxnSpPr>
          <p:nvPr/>
        </p:nvCxnSpPr>
        <p:spPr>
          <a:xfrm>
            <a:off x="4859727" y="2891441"/>
            <a:ext cx="0" cy="95744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5">
            <a:extLst>
              <a:ext uri="{FF2B5EF4-FFF2-40B4-BE49-F238E27FC236}">
                <a16:creationId xmlns:a16="http://schemas.microsoft.com/office/drawing/2014/main" id="{D0C5EF5B-8DE8-4A9D-A607-7FB4D09F9D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419" y="2489755"/>
            <a:ext cx="2323884" cy="957440"/>
          </a:xfrm>
          <a:prstGeom prst="rect">
            <a:avLst/>
          </a:prstGeom>
        </p:spPr>
      </p:pic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53AA4D4A-D466-488F-8FE0-0D9E83A5B740}"/>
              </a:ext>
            </a:extLst>
          </p:cNvPr>
          <p:cNvSpPr/>
          <p:nvPr/>
        </p:nvSpPr>
        <p:spPr>
          <a:xfrm>
            <a:off x="4120604" y="3753196"/>
            <a:ext cx="1384460" cy="42563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 descr="一張含有 監視器, 室內, 牆, 電子用品 的圖片&#10;&#10;自動產生的描述">
            <a:extLst>
              <a:ext uri="{FF2B5EF4-FFF2-40B4-BE49-F238E27FC236}">
                <a16:creationId xmlns:a16="http://schemas.microsoft.com/office/drawing/2014/main" id="{8EBDE356-CDF0-4D2F-BFDA-4CB69E5D43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90" y="2087214"/>
            <a:ext cx="2380048" cy="1406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2FBD1C1E-3247-4C9F-9E75-53C4AE0C3A09}"/>
              </a:ext>
            </a:extLst>
          </p:cNvPr>
          <p:cNvSpPr/>
          <p:nvPr/>
        </p:nvSpPr>
        <p:spPr>
          <a:xfrm>
            <a:off x="2170222" y="3753197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100000">
                <a:srgbClr val="FF0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4" name="TextBox 15">
            <a:extLst>
              <a:ext uri="{FF2B5EF4-FFF2-40B4-BE49-F238E27FC236}">
                <a16:creationId xmlns:a16="http://schemas.microsoft.com/office/drawing/2014/main" id="{AEED3764-504B-4775-BE13-0F8A9D0704F6}"/>
              </a:ext>
            </a:extLst>
          </p:cNvPr>
          <p:cNvSpPr txBox="1"/>
          <p:nvPr/>
        </p:nvSpPr>
        <p:spPr>
          <a:xfrm>
            <a:off x="2211093" y="3824242"/>
            <a:ext cx="1400777" cy="2923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 3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9E3E32DA-E7B5-4C89-ABBB-4A4ADC2885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5" y="1380721"/>
            <a:ext cx="2582081" cy="6706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3FD1E0E-6225-451C-8330-B4FFCECE6299}"/>
              </a:ext>
            </a:extLst>
          </p:cNvPr>
          <p:cNvSpPr/>
          <p:nvPr/>
        </p:nvSpPr>
        <p:spPr>
          <a:xfrm>
            <a:off x="264114" y="1542132"/>
            <a:ext cx="21046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Editing workstation</a:t>
            </a: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6C972ED8-31A1-4E2F-BA53-131406F126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577" y="1393421"/>
            <a:ext cx="2982117" cy="670693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9BABFD1B-E76D-43CD-9274-FFD62FE8FF38}"/>
              </a:ext>
            </a:extLst>
          </p:cNvPr>
          <p:cNvSpPr/>
          <p:nvPr/>
        </p:nvSpPr>
        <p:spPr>
          <a:xfrm>
            <a:off x="2938330" y="1538182"/>
            <a:ext cx="2105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Back-up your masterpiece</a:t>
            </a:r>
          </a:p>
        </p:txBody>
      </p:sp>
      <p:sp>
        <p:nvSpPr>
          <p:cNvPr id="42" name="TextBox 15">
            <a:extLst>
              <a:ext uri="{FF2B5EF4-FFF2-40B4-BE49-F238E27FC236}">
                <a16:creationId xmlns:a16="http://schemas.microsoft.com/office/drawing/2014/main" id="{9E0E913B-1AB4-4048-9F76-CA961C60121D}"/>
              </a:ext>
            </a:extLst>
          </p:cNvPr>
          <p:cNvSpPr txBox="1"/>
          <p:nvPr/>
        </p:nvSpPr>
        <p:spPr>
          <a:xfrm>
            <a:off x="4112445" y="3817643"/>
            <a:ext cx="1400777" cy="2923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30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F770276-106F-47C8-801D-D031AB374F08}"/>
              </a:ext>
            </a:extLst>
          </p:cNvPr>
          <p:cNvSpPr/>
          <p:nvPr/>
        </p:nvSpPr>
        <p:spPr>
          <a:xfrm>
            <a:off x="5645173" y="1825611"/>
            <a:ext cx="1495906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D290BE3-3D2E-4905-AF9A-4B0D10F0A33A}"/>
              </a:ext>
            </a:extLst>
          </p:cNvPr>
          <p:cNvSpPr/>
          <p:nvPr/>
        </p:nvSpPr>
        <p:spPr>
          <a:xfrm>
            <a:off x="5690612" y="3611126"/>
            <a:ext cx="833563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25">
            <a:extLst>
              <a:ext uri="{FF2B5EF4-FFF2-40B4-BE49-F238E27FC236}">
                <a16:creationId xmlns:a16="http://schemas.microsoft.com/office/drawing/2014/main" id="{541639DA-0929-4589-B7A3-C5E38305BA52}"/>
              </a:ext>
            </a:extLst>
          </p:cNvPr>
          <p:cNvSpPr txBox="1"/>
          <p:nvPr/>
        </p:nvSpPr>
        <p:spPr>
          <a:xfrm>
            <a:off x="5793987" y="3637326"/>
            <a:ext cx="8376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  <p:sp>
        <p:nvSpPr>
          <p:cNvPr id="96" name="TextBox 6">
            <a:extLst>
              <a:ext uri="{FF2B5EF4-FFF2-40B4-BE49-F238E27FC236}">
                <a16:creationId xmlns:a16="http://schemas.microsoft.com/office/drawing/2014/main" id="{620AD953-1853-414D-BF26-3BBB16A1F57C}"/>
              </a:ext>
            </a:extLst>
          </p:cNvPr>
          <p:cNvSpPr txBox="1"/>
          <p:nvPr/>
        </p:nvSpPr>
        <p:spPr>
          <a:xfrm>
            <a:off x="5675914" y="1846904"/>
            <a:ext cx="1718567" cy="26161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lang="en-US" altLang="zh-TW" sz="11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</a:t>
            </a:r>
            <a:r>
              <a:rPr lang="zh-TW" altLang="en-US" sz="11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series</a:t>
            </a:r>
            <a:r>
              <a:rPr lang="zh-TW" altLang="en-US" sz="11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lang="en-US" sz="11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39B41AAE-033B-46D0-9462-AA79552D77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504" y="1257455"/>
            <a:ext cx="1802418" cy="670693"/>
          </a:xfrm>
          <a:prstGeom prst="rect">
            <a:avLst/>
          </a:prstGeom>
        </p:spPr>
      </p:pic>
      <p:sp>
        <p:nvSpPr>
          <p:cNvPr id="120" name="TextBox 29">
            <a:extLst>
              <a:ext uri="{FF2B5EF4-FFF2-40B4-BE49-F238E27FC236}">
                <a16:creationId xmlns:a16="http://schemas.microsoft.com/office/drawing/2014/main" id="{9B912F9D-65ED-41A5-9F5F-267B2BAFA681}"/>
              </a:ext>
            </a:extLst>
          </p:cNvPr>
          <p:cNvSpPr txBox="1"/>
          <p:nvPr/>
        </p:nvSpPr>
        <p:spPr>
          <a:xfrm>
            <a:off x="7406717" y="1278307"/>
            <a:ext cx="1598528" cy="46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CN" sz="115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 up to</a:t>
            </a:r>
          </a:p>
          <a:p>
            <a:pPr algn="ctr">
              <a:lnSpc>
                <a:spcPts val="1500"/>
              </a:lnSpc>
            </a:pPr>
            <a:r>
              <a:rPr lang="en-US" altLang="zh-CN" sz="115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10GbE NAS</a:t>
            </a:r>
          </a:p>
        </p:txBody>
      </p:sp>
    </p:spTree>
    <p:extLst>
      <p:ext uri="{BB962C8B-B14F-4D97-AF65-F5344CB8AC3E}">
        <p14:creationId xmlns:p14="http://schemas.microsoft.com/office/powerpoint/2010/main" val="2398992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47B62E33-A091-479E-AA76-506A01E5D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583" y="1790120"/>
            <a:ext cx="6594050" cy="3021071"/>
          </a:xfrm>
          <a:prstGeom prst="rect">
            <a:avLst/>
          </a:prstGeom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0"/>
            <a:ext cx="8229600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Quad-core NAS for 10 </a:t>
            </a:r>
            <a:r>
              <a:rPr lang="en-US" altLang="zh-TW" sz="3200" b="1" dirty="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environment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8" name="Shape 228" descr="C:\Users\user\Desktop\TS-x28A_PPT\GPU.png">
            <a:extLst>
              <a:ext uri="{FF2B5EF4-FFF2-40B4-BE49-F238E27FC236}">
                <a16:creationId xmlns:a16="http://schemas.microsoft.com/office/drawing/2014/main" id="{007F3E8C-9996-4BDD-8656-401A41AB9297}"/>
              </a:ext>
            </a:extLst>
          </p:cNvPr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708" y="2026327"/>
            <a:ext cx="3105788" cy="2494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427B446D-1375-4FF5-998E-E253902562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92" y="2192880"/>
            <a:ext cx="2271437" cy="2531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F9F4524-A0A6-4647-8E47-74FEBAFD7E5D}"/>
              </a:ext>
            </a:extLst>
          </p:cNvPr>
          <p:cNvSpPr/>
          <p:nvPr/>
        </p:nvSpPr>
        <p:spPr>
          <a:xfrm>
            <a:off x="2982959" y="1155116"/>
            <a:ext cx="2229611" cy="5061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C8FD9D-02C2-4617-91D6-3BA4E6D58012}"/>
              </a:ext>
            </a:extLst>
          </p:cNvPr>
          <p:cNvSpPr/>
          <p:nvPr/>
        </p:nvSpPr>
        <p:spPr>
          <a:xfrm>
            <a:off x="3247210" y="1132149"/>
            <a:ext cx="17011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FE101"/>
              </a:buClr>
              <a:buSzPts val="4200"/>
            </a:pPr>
            <a:r>
              <a:rPr lang="en-US" altLang="zh-TW" sz="3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TS-332X</a:t>
            </a:r>
            <a:endParaRPr lang="zh-TW" altLang="en-US" sz="3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D56ADF-EF06-46BA-8EFC-1AFDBAE94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96" y="1701707"/>
            <a:ext cx="1911357" cy="5083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B77EE78-7FF1-4714-8CE2-308455CDD3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159" y="1960837"/>
            <a:ext cx="3147775" cy="783861"/>
          </a:xfrm>
          <a:prstGeom prst="rect">
            <a:avLst/>
          </a:prstGeom>
        </p:spPr>
      </p:pic>
      <p:sp>
        <p:nvSpPr>
          <p:cNvPr id="30" name="Shape 237">
            <a:extLst>
              <a:ext uri="{FF2B5EF4-FFF2-40B4-BE49-F238E27FC236}">
                <a16:creationId xmlns:a16="http://schemas.microsoft.com/office/drawing/2014/main" id="{D7786BAB-813C-4A8A-8295-E54E32D3C0F4}"/>
              </a:ext>
            </a:extLst>
          </p:cNvPr>
          <p:cNvSpPr txBox="1"/>
          <p:nvPr/>
        </p:nvSpPr>
        <p:spPr>
          <a:xfrm>
            <a:off x="2907988" y="2083226"/>
            <a:ext cx="2796940" cy="56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ts val="2100"/>
              </a:lnSpc>
              <a:buSzPts val="1400"/>
            </a:pPr>
            <a:r>
              <a:rPr lang="en-US" altLang="zh-Hant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AL324 4-core</a:t>
            </a:r>
          </a:p>
          <a:p>
            <a:pPr algn="ctr">
              <a:lnSpc>
                <a:spcPts val="2100"/>
              </a:lnSpc>
              <a:buSzPts val="1400"/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64-</a:t>
            </a:r>
            <a:r>
              <a:rPr lang="en-US" altLang="zh-TW" sz="1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bit 1.7G </a:t>
            </a:r>
            <a:r>
              <a:rPr lang="en-US" altLang="zh-CN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CPU</a:t>
            </a:r>
            <a:endParaRPr lang="zh-CN" altLang="en-US" sz="1600" b="1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629A3050-16B6-4830-9323-A390B2EF1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094" y="2848342"/>
            <a:ext cx="3147775" cy="783861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66C756EC-742F-4C31-84CD-545ADF6E0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094" y="3725068"/>
            <a:ext cx="3147775" cy="783861"/>
          </a:xfrm>
          <a:prstGeom prst="rect">
            <a:avLst/>
          </a:prstGeom>
        </p:spPr>
      </p:pic>
      <p:sp>
        <p:nvSpPr>
          <p:cNvPr id="32" name="Shape 237">
            <a:extLst>
              <a:ext uri="{FF2B5EF4-FFF2-40B4-BE49-F238E27FC236}">
                <a16:creationId xmlns:a16="http://schemas.microsoft.com/office/drawing/2014/main" id="{3EAA7624-DDA1-48FA-B1AE-13ABDE73B580}"/>
              </a:ext>
            </a:extLst>
          </p:cNvPr>
          <p:cNvSpPr txBox="1"/>
          <p:nvPr/>
        </p:nvSpPr>
        <p:spPr>
          <a:xfrm>
            <a:off x="3063974" y="2880260"/>
            <a:ext cx="2796940" cy="79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ts val="2100"/>
              </a:lnSpc>
              <a:buClr>
                <a:srgbClr val="FF6600"/>
              </a:buClr>
              <a:buSzPts val="400"/>
            </a:pPr>
            <a:r>
              <a:rPr lang="en-US" altLang="zh-TW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Hardware Encryption Acceleration Engine </a:t>
            </a:r>
          </a:p>
        </p:txBody>
      </p:sp>
      <p:sp>
        <p:nvSpPr>
          <p:cNvPr id="34" name="Shape 237">
            <a:extLst>
              <a:ext uri="{FF2B5EF4-FFF2-40B4-BE49-F238E27FC236}">
                <a16:creationId xmlns:a16="http://schemas.microsoft.com/office/drawing/2014/main" id="{C49A99E0-B862-468B-889B-6B99AC672D42}"/>
              </a:ext>
            </a:extLst>
          </p:cNvPr>
          <p:cNvSpPr txBox="1"/>
          <p:nvPr/>
        </p:nvSpPr>
        <p:spPr>
          <a:xfrm>
            <a:off x="3326258" y="3838985"/>
            <a:ext cx="2114968" cy="567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ts val="2100"/>
              </a:lnSpc>
              <a:buSzPts val="1400"/>
            </a:pPr>
            <a:r>
              <a:rPr lang="en-US" altLang="zh-TW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 to </a:t>
            </a:r>
            <a:r>
              <a:rPr lang="en-US" altLang="zh-TW" sz="1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16GB</a:t>
            </a:r>
            <a:r>
              <a:rPr lang="en-US" altLang="zh-TW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DDR4 SO-DIMM</a:t>
            </a:r>
            <a:endParaRPr lang="zh-TW" altLang="en-US" sz="1600" b="1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47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9;p23">
            <a:extLst>
              <a:ext uri="{FF2B5EF4-FFF2-40B4-BE49-F238E27FC236}">
                <a16:creationId xmlns:a16="http://schemas.microsoft.com/office/drawing/2014/main" id="{F25DB464-8349-4D75-BD66-77EEEE24A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9973" y="13223"/>
            <a:ext cx="7429499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QSW-308 series unmanaged switch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DD335E-0380-4C77-904A-CF89CBD7B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1" y="1418162"/>
            <a:ext cx="8209052" cy="588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6C52149-77B6-4BD7-B271-121F1071A3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1" y="2248657"/>
            <a:ext cx="8209052" cy="588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AF2813A-9A92-47A7-B2B5-2FCE75314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1" y="3084289"/>
            <a:ext cx="8209052" cy="588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671058A-B15C-42AE-83F5-A5FC642A0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1" y="3909647"/>
            <a:ext cx="8209052" cy="588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93E3190-0EE5-445F-A038-51142957D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41" y="1291338"/>
            <a:ext cx="772809" cy="77280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79705DA-D941-43DA-9571-AAE6F3DC8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41" y="2131337"/>
            <a:ext cx="772809" cy="77280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B10E253-4C1A-4046-AA63-5E86FBDE37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40" y="2986781"/>
            <a:ext cx="772809" cy="77280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375FA4A-E765-4575-AD56-3C9C6A6BA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39" y="3826814"/>
            <a:ext cx="772809" cy="77280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AAA39C8-F973-459F-A711-030E3968BDFD}"/>
              </a:ext>
            </a:extLst>
          </p:cNvPr>
          <p:cNvSpPr/>
          <p:nvPr/>
        </p:nvSpPr>
        <p:spPr>
          <a:xfrm>
            <a:off x="1612393" y="1466301"/>
            <a:ext cx="3575018" cy="76944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200" b="1">
                <a:latin typeface="Arial"/>
                <a:ea typeface="微軟正黑體"/>
                <a:cs typeface="Arial"/>
              </a:rPr>
              <a:t>Surf your 10GbE network</a:t>
            </a:r>
            <a:endParaRPr lang="zh-TW" sz="2200">
              <a:latin typeface="Arial"/>
              <a:cs typeface="Arial"/>
            </a:endParaRPr>
          </a:p>
          <a:p>
            <a:endParaRPr lang="zh-TW" altLang="en-US" sz="22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8F34353-ABF2-4001-A341-932C4033357D}"/>
              </a:ext>
            </a:extLst>
          </p:cNvPr>
          <p:cNvSpPr/>
          <p:nvPr/>
        </p:nvSpPr>
        <p:spPr>
          <a:xfrm>
            <a:off x="1609121" y="2293564"/>
            <a:ext cx="6805837" cy="43088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2200" b="1">
                <a:latin typeface="Arial"/>
                <a:ea typeface="+mn-lt"/>
                <a:cs typeface="Arial"/>
              </a:rPr>
              <a:t>QSW-308 series 10GbE switch has been unveiled</a:t>
            </a:r>
            <a:endParaRPr lang="zh-TW" altLang="en-US" sz="2200" b="1">
              <a:latin typeface="Arial"/>
              <a:ea typeface="新細明體" panose="02020500000000000000" pitchFamily="18" charset="-120"/>
              <a:cs typeface="Arial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26AF1A7-96EE-4908-8F7B-7D0ED38D0B64}"/>
              </a:ext>
            </a:extLst>
          </p:cNvPr>
          <p:cNvSpPr/>
          <p:nvPr/>
        </p:nvSpPr>
        <p:spPr>
          <a:xfrm>
            <a:off x="1614258" y="3137996"/>
            <a:ext cx="5573962" cy="43088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Best combination for 10GbE </a:t>
            </a:r>
            <a:r>
              <a:rPr lang="en-US" altLang="zh-TW" sz="2200" b="1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soho</a:t>
            </a:r>
            <a:r>
              <a:rPr lang="en-US" altLang="zh-TW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/office</a:t>
            </a:r>
            <a:endParaRPr lang="zh-TW" altLang="en-US" sz="22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9D64041-0E13-4F3D-9EF2-7DE55B12824E}"/>
              </a:ext>
            </a:extLst>
          </p:cNvPr>
          <p:cNvSpPr/>
          <p:nvPr/>
        </p:nvSpPr>
        <p:spPr>
          <a:xfrm>
            <a:off x="1619395" y="3962030"/>
            <a:ext cx="6809043" cy="43088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QSW-308 series specification and upgrade guide</a:t>
            </a:r>
            <a:r>
              <a:rPr lang="zh-TW" altLang="en-US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5CB66A8-39AF-4DB0-AC6A-A5EF23932146}"/>
              </a:ext>
            </a:extLst>
          </p:cNvPr>
          <p:cNvSpPr/>
          <p:nvPr/>
        </p:nvSpPr>
        <p:spPr>
          <a:xfrm>
            <a:off x="949876" y="1381292"/>
            <a:ext cx="397866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2F5A722-76FE-4D9F-8A08-E1995A1BA709}"/>
              </a:ext>
            </a:extLst>
          </p:cNvPr>
          <p:cNvSpPr/>
          <p:nvPr/>
        </p:nvSpPr>
        <p:spPr>
          <a:xfrm>
            <a:off x="954956" y="2230582"/>
            <a:ext cx="397866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FC7B05F-FFDE-44C6-BEC2-49A2F7C76FEE}"/>
              </a:ext>
            </a:extLst>
          </p:cNvPr>
          <p:cNvSpPr/>
          <p:nvPr/>
        </p:nvSpPr>
        <p:spPr>
          <a:xfrm>
            <a:off x="954956" y="3086026"/>
            <a:ext cx="397866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9BD15F-2CCE-4CD0-AD0C-F6880702E898}"/>
              </a:ext>
            </a:extLst>
          </p:cNvPr>
          <p:cNvSpPr/>
          <p:nvPr/>
        </p:nvSpPr>
        <p:spPr>
          <a:xfrm>
            <a:off x="935822" y="3905130"/>
            <a:ext cx="397866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99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3531AB8-207F-4480-AD61-7813D6964705}"/>
              </a:ext>
            </a:extLst>
          </p:cNvPr>
          <p:cNvSpPr/>
          <p:nvPr/>
        </p:nvSpPr>
        <p:spPr>
          <a:xfrm>
            <a:off x="3154738" y="1276478"/>
            <a:ext cx="5348251" cy="79290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7334" y="-15093"/>
            <a:ext cx="7429499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Built-in single 10GbE SFP+ port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60360AF-8F34-4B64-AA50-15E046C6BB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54" y="994149"/>
            <a:ext cx="3301477" cy="3757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A58B8063-416E-4E63-B8C1-E702C2D6207E}"/>
              </a:ext>
            </a:extLst>
          </p:cNvPr>
          <p:cNvCxnSpPr>
            <a:cxnSpLocks/>
          </p:cNvCxnSpPr>
          <p:nvPr/>
        </p:nvCxnSpPr>
        <p:spPr>
          <a:xfrm>
            <a:off x="3471927" y="2780062"/>
            <a:ext cx="1125293" cy="0"/>
          </a:xfrm>
          <a:prstGeom prst="straightConnector1">
            <a:avLst/>
          </a:prstGeom>
          <a:ln w="44450">
            <a:solidFill>
              <a:srgbClr val="F4A018"/>
            </a:solidFill>
            <a:tailEnd type="triangle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19" name="Rectangle 9">
            <a:extLst>
              <a:ext uri="{FF2B5EF4-FFF2-40B4-BE49-F238E27FC236}">
                <a16:creationId xmlns:a16="http://schemas.microsoft.com/office/drawing/2014/main" id="{FAC16DB9-E54E-4A05-8381-EEB5BE0DC245}"/>
              </a:ext>
            </a:extLst>
          </p:cNvPr>
          <p:cNvSpPr/>
          <p:nvPr/>
        </p:nvSpPr>
        <p:spPr>
          <a:xfrm>
            <a:off x="3617018" y="1286595"/>
            <a:ext cx="4572000" cy="9451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50"/>
              </a:lnSpc>
            </a:pPr>
            <a:r>
              <a:rPr lang="en-US" altLang="zh-TW" sz="12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Fully support 10GbE high-speed networks, delivering a major speed increase for virtualization tasks, fast backup &amp; restoration, and large-data applications. </a:t>
            </a:r>
          </a:p>
          <a:p>
            <a:pPr>
              <a:lnSpc>
                <a:spcPts val="1650"/>
              </a:lnSpc>
            </a:pPr>
            <a:endParaRPr lang="en-US" altLang="zh-TW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50DD613B-CCCF-4C2D-BD19-A25212FE5883}"/>
              </a:ext>
            </a:extLst>
          </p:cNvPr>
          <p:cNvSpPr/>
          <p:nvPr/>
        </p:nvSpPr>
        <p:spPr>
          <a:xfrm>
            <a:off x="5428442" y="314079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1800" b="1" dirty="0">
                <a:solidFill>
                  <a:srgbClr val="3131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</a:t>
            </a:r>
            <a:r>
              <a:rPr lang="en-US" altLang="zh-TW" sz="1800" b="1" dirty="0">
                <a:solidFill>
                  <a:srgbClr val="3131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308S</a:t>
            </a:r>
            <a:endParaRPr lang="en-US" sz="1800" b="1" dirty="0">
              <a:solidFill>
                <a:srgbClr val="3131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E9D21B53-0233-4A98-9329-5D280B8B6971}"/>
              </a:ext>
            </a:extLst>
          </p:cNvPr>
          <p:cNvSpPr/>
          <p:nvPr/>
        </p:nvSpPr>
        <p:spPr>
          <a:xfrm>
            <a:off x="5401392" y="4448611"/>
            <a:ext cx="156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1800" b="1">
                <a:solidFill>
                  <a:srgbClr val="3131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</a:t>
            </a:r>
            <a:r>
              <a:rPr lang="en-US" altLang="zh-TW" sz="1800" b="1">
                <a:solidFill>
                  <a:srgbClr val="3131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308</a:t>
            </a:r>
            <a:r>
              <a:rPr lang="en-US" sz="1800" b="1">
                <a:solidFill>
                  <a:srgbClr val="3131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-1C</a:t>
            </a:r>
          </a:p>
        </p:txBody>
      </p:sp>
      <p:cxnSp>
        <p:nvCxnSpPr>
          <p:cNvPr id="23" name="Straight Arrow Connector 6">
            <a:extLst>
              <a:ext uri="{FF2B5EF4-FFF2-40B4-BE49-F238E27FC236}">
                <a16:creationId xmlns:a16="http://schemas.microsoft.com/office/drawing/2014/main" id="{8132FEAC-7FCE-4F54-9FB5-AC957C01976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90165" y="3017426"/>
            <a:ext cx="1241979" cy="786185"/>
          </a:xfrm>
          <a:prstGeom prst="bentConnector3">
            <a:avLst>
              <a:gd name="adj1" fmla="val 100566"/>
            </a:avLst>
          </a:prstGeom>
          <a:ln w="44450">
            <a:solidFill>
              <a:srgbClr val="F4A018"/>
            </a:solidFill>
            <a:tailEnd type="triangle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pic>
        <p:nvPicPr>
          <p:cNvPr id="24" name="Picture 10">
            <a:extLst>
              <a:ext uri="{FF2B5EF4-FFF2-40B4-BE49-F238E27FC236}">
                <a16:creationId xmlns:a16="http://schemas.microsoft.com/office/drawing/2014/main" id="{060A8B8B-05E1-44F4-8C81-CEC0E4C7D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95555" y="2392577"/>
            <a:ext cx="2927622" cy="7928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DD3691B-C656-49AE-8652-3B1EC7F66B44}"/>
              </a:ext>
            </a:extLst>
          </p:cNvPr>
          <p:cNvSpPr/>
          <p:nvPr/>
        </p:nvSpPr>
        <p:spPr>
          <a:xfrm>
            <a:off x="8502028" y="1276477"/>
            <a:ext cx="826079" cy="792905"/>
          </a:xfrm>
          <a:custGeom>
            <a:avLst/>
            <a:gdLst>
              <a:gd name="connsiteX0" fmla="*/ 0 w 910074"/>
              <a:gd name="connsiteY0" fmla="*/ 0 h 792905"/>
              <a:gd name="connsiteX1" fmla="*/ 910074 w 910074"/>
              <a:gd name="connsiteY1" fmla="*/ 0 h 792905"/>
              <a:gd name="connsiteX2" fmla="*/ 910074 w 910074"/>
              <a:gd name="connsiteY2" fmla="*/ 792905 h 792905"/>
              <a:gd name="connsiteX3" fmla="*/ 0 w 910074"/>
              <a:gd name="connsiteY3" fmla="*/ 792905 h 792905"/>
              <a:gd name="connsiteX4" fmla="*/ 0 w 910074"/>
              <a:gd name="connsiteY4" fmla="*/ 0 h 792905"/>
              <a:gd name="connsiteX0" fmla="*/ 0 w 928485"/>
              <a:gd name="connsiteY0" fmla="*/ 0 h 792905"/>
              <a:gd name="connsiteX1" fmla="*/ 928485 w 928485"/>
              <a:gd name="connsiteY1" fmla="*/ 141149 h 792905"/>
              <a:gd name="connsiteX2" fmla="*/ 910074 w 928485"/>
              <a:gd name="connsiteY2" fmla="*/ 792905 h 792905"/>
              <a:gd name="connsiteX3" fmla="*/ 0 w 928485"/>
              <a:gd name="connsiteY3" fmla="*/ 792905 h 792905"/>
              <a:gd name="connsiteX4" fmla="*/ 0 w 928485"/>
              <a:gd name="connsiteY4" fmla="*/ 0 h 792905"/>
              <a:gd name="connsiteX0" fmla="*/ 0 w 928485"/>
              <a:gd name="connsiteY0" fmla="*/ 0 h 792905"/>
              <a:gd name="connsiteX1" fmla="*/ 928485 w 928485"/>
              <a:gd name="connsiteY1" fmla="*/ 141149 h 792905"/>
              <a:gd name="connsiteX2" fmla="*/ 922348 w 928485"/>
              <a:gd name="connsiteY2" fmla="*/ 639482 h 792905"/>
              <a:gd name="connsiteX3" fmla="*/ 0 w 928485"/>
              <a:gd name="connsiteY3" fmla="*/ 792905 h 792905"/>
              <a:gd name="connsiteX4" fmla="*/ 0 w 928485"/>
              <a:gd name="connsiteY4" fmla="*/ 0 h 7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485" h="792905">
                <a:moveTo>
                  <a:pt x="0" y="0"/>
                </a:moveTo>
                <a:lnTo>
                  <a:pt x="928485" y="141149"/>
                </a:lnTo>
                <a:cubicBezTo>
                  <a:pt x="926439" y="307260"/>
                  <a:pt x="924394" y="473371"/>
                  <a:pt x="922348" y="639482"/>
                </a:cubicBezTo>
                <a:lnTo>
                  <a:pt x="0" y="792905"/>
                </a:lnTo>
                <a:lnTo>
                  <a:pt x="0" y="0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6786633F-050D-4D00-A774-EF2FCFB19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495" y="3442260"/>
            <a:ext cx="3240738" cy="1037036"/>
          </a:xfrm>
          <a:prstGeom prst="rect">
            <a:avLst/>
          </a:prstGeom>
        </p:spPr>
      </p:pic>
      <p:sp>
        <p:nvSpPr>
          <p:cNvPr id="21" name="Shape 215">
            <a:extLst>
              <a:ext uri="{FF2B5EF4-FFF2-40B4-BE49-F238E27FC236}">
                <a16:creationId xmlns:a16="http://schemas.microsoft.com/office/drawing/2014/main" id="{4D77CEBC-068B-4FDF-89CB-AB0E09A82E8E}"/>
              </a:ext>
            </a:extLst>
          </p:cNvPr>
          <p:cNvSpPr/>
          <p:nvPr/>
        </p:nvSpPr>
        <p:spPr>
          <a:xfrm>
            <a:off x="2898874" y="2534179"/>
            <a:ext cx="563115" cy="491765"/>
          </a:xfrm>
          <a:prstGeom prst="rect">
            <a:avLst/>
          </a:prstGeom>
          <a:noFill/>
          <a:ln w="44450" cap="flat" cmpd="sng">
            <a:gradFill>
              <a:gsLst>
                <a:gs pos="100000">
                  <a:srgbClr val="E6940B"/>
                </a:gs>
                <a:gs pos="0">
                  <a:srgbClr val="FBCA26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2289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>
            <a:extLst>
              <a:ext uri="{FF2B5EF4-FFF2-40B4-BE49-F238E27FC236}">
                <a16:creationId xmlns:a16="http://schemas.microsoft.com/office/drawing/2014/main" id="{A9B44E9B-FE87-40B1-9F35-5ACF62CA6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623" y="2460620"/>
            <a:ext cx="3124913" cy="1829921"/>
          </a:xfrm>
          <a:prstGeom prst="rect">
            <a:avLst/>
          </a:prstGeom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 complete backup solution</a:t>
            </a:r>
          </a:p>
        </p:txBody>
      </p:sp>
      <p:sp>
        <p:nvSpPr>
          <p:cNvPr id="79" name="Shape 310">
            <a:extLst>
              <a:ext uri="{FF2B5EF4-FFF2-40B4-BE49-F238E27FC236}">
                <a16:creationId xmlns:a16="http://schemas.microsoft.com/office/drawing/2014/main" id="{D288F4E9-4CBC-42D1-B5E5-3778BDF331AF}"/>
              </a:ext>
            </a:extLst>
          </p:cNvPr>
          <p:cNvSpPr/>
          <p:nvPr/>
        </p:nvSpPr>
        <p:spPr>
          <a:xfrm>
            <a:off x="3242381" y="3865239"/>
            <a:ext cx="1840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NetBak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Replicator </a:t>
            </a:r>
            <a:endParaRPr lang="en-US" sz="14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2" name="Shape 314">
            <a:extLst>
              <a:ext uri="{FF2B5EF4-FFF2-40B4-BE49-F238E27FC236}">
                <a16:creationId xmlns:a16="http://schemas.microsoft.com/office/drawing/2014/main" id="{646CB337-9F89-4B81-A18D-C58BB40D338D}"/>
              </a:ext>
            </a:extLst>
          </p:cNvPr>
          <p:cNvSpPr/>
          <p:nvPr/>
        </p:nvSpPr>
        <p:spPr>
          <a:xfrm>
            <a:off x="3242381" y="2233186"/>
            <a:ext cx="14045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Time 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Machine</a:t>
            </a:r>
            <a:endParaRPr lang="en-US" sz="140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5" name="Shape 317">
            <a:extLst>
              <a:ext uri="{FF2B5EF4-FFF2-40B4-BE49-F238E27FC236}">
                <a16:creationId xmlns:a16="http://schemas.microsoft.com/office/drawing/2014/main" id="{6D471E18-26C9-4FB8-AB0B-BCB9F157EC45}"/>
              </a:ext>
            </a:extLst>
          </p:cNvPr>
          <p:cNvSpPr/>
          <p:nvPr/>
        </p:nvSpPr>
        <p:spPr>
          <a:xfrm>
            <a:off x="6871024" y="2653893"/>
            <a:ext cx="1983401" cy="157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2600"/>
              </a:lnSpc>
              <a:buClr>
                <a:srgbClr val="000000"/>
              </a:buClr>
              <a:buSzPts val="1400"/>
            </a:pPr>
            <a:r>
              <a:rPr lang="en-US" altLang="zh-TW" sz="15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Real-time or scheduled back up to the TS-332X easily. </a:t>
            </a:r>
          </a:p>
        </p:txBody>
      </p:sp>
      <p:pic>
        <p:nvPicPr>
          <p:cNvPr id="88" name="Picture 22">
            <a:extLst>
              <a:ext uri="{FF2B5EF4-FFF2-40B4-BE49-F238E27FC236}">
                <a16:creationId xmlns:a16="http://schemas.microsoft.com/office/drawing/2014/main" id="{5CF7148B-75B0-4008-AE53-2E7492247D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452" y="1958527"/>
            <a:ext cx="2457572" cy="2742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ADB806B5-CD38-4B4E-9B87-B40AB02D8913}"/>
              </a:ext>
            </a:extLst>
          </p:cNvPr>
          <p:cNvSpPr/>
          <p:nvPr/>
        </p:nvSpPr>
        <p:spPr>
          <a:xfrm>
            <a:off x="1407258" y="1048656"/>
            <a:ext cx="5889952" cy="43786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7" name="Shape 308">
            <a:extLst>
              <a:ext uri="{FF2B5EF4-FFF2-40B4-BE49-F238E27FC236}">
                <a16:creationId xmlns:a16="http://schemas.microsoft.com/office/drawing/2014/main" id="{12905F38-471B-4B54-93E6-CC413CFA7B08}"/>
              </a:ext>
            </a:extLst>
          </p:cNvPr>
          <p:cNvSpPr txBox="1">
            <a:spLocks/>
          </p:cNvSpPr>
          <p:nvPr/>
        </p:nvSpPr>
        <p:spPr>
          <a:xfrm>
            <a:off x="1395898" y="1035016"/>
            <a:ext cx="6590975" cy="5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40" indent="-285743" defTabSz="914378">
              <a:lnSpc>
                <a:spcPct val="115000"/>
              </a:lnSpc>
              <a:buClr>
                <a:schemeClr val="dk2"/>
              </a:buClr>
              <a:buSzPts val="1800"/>
              <a:defRPr/>
            </a:pPr>
            <a:r>
              <a:rPr lang="en-US" altLang="zh-TW" sz="1550" b="1" kern="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Data backup is the most effective way against ransomware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F842B2F-D187-4649-AB2F-B245F5184D8E}"/>
              </a:ext>
            </a:extLst>
          </p:cNvPr>
          <p:cNvGrpSpPr/>
          <p:nvPr/>
        </p:nvGrpSpPr>
        <p:grpSpPr>
          <a:xfrm>
            <a:off x="1191541" y="1619778"/>
            <a:ext cx="2209001" cy="1668459"/>
            <a:chOff x="751009" y="2650824"/>
            <a:chExt cx="2186043" cy="1651120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1ECA8BA0-E85B-43CC-855D-5D3640029079}"/>
                </a:ext>
              </a:extLst>
            </p:cNvPr>
            <p:cNvSpPr/>
            <p:nvPr/>
          </p:nvSpPr>
          <p:spPr>
            <a:xfrm>
              <a:off x="751009" y="2650824"/>
              <a:ext cx="2186043" cy="1651120"/>
            </a:xfrm>
            <a:prstGeom prst="roundRect">
              <a:avLst>
                <a:gd name="adj" fmla="val 18338"/>
              </a:avLst>
            </a:prstGeom>
            <a:solidFill>
              <a:schemeClr val="tx1">
                <a:alpha val="37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圖片 26" descr="一張含有 電子用品, 顯示, 天空, 山 的圖片&#10;&#10;自動產生的描述">
              <a:extLst>
                <a:ext uri="{FF2B5EF4-FFF2-40B4-BE49-F238E27FC236}">
                  <a16:creationId xmlns:a16="http://schemas.microsoft.com/office/drawing/2014/main" id="{8D4D2659-DA66-4B8F-974B-F3E53C1FA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920" y="2925112"/>
              <a:ext cx="2164220" cy="12790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1" name="Shape 313">
            <a:extLst>
              <a:ext uri="{FF2B5EF4-FFF2-40B4-BE49-F238E27FC236}">
                <a16:creationId xmlns:a16="http://schemas.microsoft.com/office/drawing/2014/main" id="{89E8083B-7CC1-4676-849F-A32A900ACC60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7920" y="2045615"/>
            <a:ext cx="1282994" cy="8450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BAB67A9D-D2C0-4C7C-9D09-072973AE6D63}"/>
              </a:ext>
            </a:extLst>
          </p:cNvPr>
          <p:cNvGrpSpPr/>
          <p:nvPr/>
        </p:nvGrpSpPr>
        <p:grpSpPr>
          <a:xfrm>
            <a:off x="1156908" y="3282099"/>
            <a:ext cx="2344856" cy="1952269"/>
            <a:chOff x="4031731" y="4943926"/>
            <a:chExt cx="1303546" cy="1085300"/>
          </a:xfrm>
        </p:grpSpPr>
        <p:pic>
          <p:nvPicPr>
            <p:cNvPr id="23" name="圖片 6">
              <a:extLst>
                <a:ext uri="{FF2B5EF4-FFF2-40B4-BE49-F238E27FC236}">
                  <a16:creationId xmlns:a16="http://schemas.microsoft.com/office/drawing/2014/main" id="{00F0AAC4-B4DF-4947-85DC-ADF0233C4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1731" y="4943926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24" name="物件 23">
              <a:extLst>
                <a:ext uri="{FF2B5EF4-FFF2-40B4-BE49-F238E27FC236}">
                  <a16:creationId xmlns:a16="http://schemas.microsoft.com/office/drawing/2014/main" id="{E9FA5700-5C20-478C-821E-904D53E5180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233418" y="5121097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" name="Image" r:id="rId9" imgW="3631680" imgH="2052000" progId="Photoshop.Image.18">
                    <p:embed/>
                  </p:oleObj>
                </mc:Choice>
                <mc:Fallback>
                  <p:oleObj name="Image" r:id="rId9" imgW="3631680" imgH="2052000" progId="Photoshop.Image.18">
                    <p:embed/>
                    <p:pic>
                      <p:nvPicPr>
                        <p:cNvPr id="24" name="物件 23">
                          <a:extLst>
                            <a:ext uri="{FF2B5EF4-FFF2-40B4-BE49-F238E27FC236}">
                              <a16:creationId xmlns:a16="http://schemas.microsoft.com/office/drawing/2014/main" id="{E9FA5700-5C20-478C-821E-904D53E5180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233418" y="5121097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73FCE7A6-3B2B-4363-86D4-D4FBACBF78C1}"/>
              </a:ext>
            </a:extLst>
          </p:cNvPr>
          <p:cNvSpPr/>
          <p:nvPr/>
        </p:nvSpPr>
        <p:spPr>
          <a:xfrm>
            <a:off x="1868748" y="3307878"/>
            <a:ext cx="921173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4B6D319-D1A9-467A-AABF-98B52E42CEF0}"/>
              </a:ext>
            </a:extLst>
          </p:cNvPr>
          <p:cNvSpPr/>
          <p:nvPr/>
        </p:nvSpPr>
        <p:spPr>
          <a:xfrm>
            <a:off x="1731901" y="3316715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</a:t>
            </a:r>
          </a:p>
        </p:txBody>
      </p:sp>
      <p:pic>
        <p:nvPicPr>
          <p:cNvPr id="80" name="Shape 312">
            <a:extLst>
              <a:ext uri="{FF2B5EF4-FFF2-40B4-BE49-F238E27FC236}">
                <a16:creationId xmlns:a16="http://schemas.microsoft.com/office/drawing/2014/main" id="{12F198D1-EC52-4294-9608-F3819916530B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430" y="3702039"/>
            <a:ext cx="1228870" cy="88985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382E0CF-4EB3-4D3F-BA1B-88C9BD1ED4FB}"/>
              </a:ext>
            </a:extLst>
          </p:cNvPr>
          <p:cNvSpPr/>
          <p:nvPr/>
        </p:nvSpPr>
        <p:spPr>
          <a:xfrm>
            <a:off x="1868748" y="1641345"/>
            <a:ext cx="921173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1FD62AB-0AD1-4E26-93A3-B47100C04187}"/>
              </a:ext>
            </a:extLst>
          </p:cNvPr>
          <p:cNvSpPr/>
          <p:nvPr/>
        </p:nvSpPr>
        <p:spPr>
          <a:xfrm>
            <a:off x="1731901" y="1645832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 O.S.</a:t>
            </a:r>
          </a:p>
        </p:txBody>
      </p:sp>
      <p:cxnSp>
        <p:nvCxnSpPr>
          <p:cNvPr id="37" name="Shape 481">
            <a:extLst>
              <a:ext uri="{FF2B5EF4-FFF2-40B4-BE49-F238E27FC236}">
                <a16:creationId xmlns:a16="http://schemas.microsoft.com/office/drawing/2014/main" id="{71F23011-DB92-40FC-A991-CCF168530A38}"/>
              </a:ext>
            </a:extLst>
          </p:cNvPr>
          <p:cNvCxnSpPr>
            <a:cxnSpLocks/>
          </p:cNvCxnSpPr>
          <p:nvPr/>
        </p:nvCxnSpPr>
        <p:spPr>
          <a:xfrm>
            <a:off x="3339492" y="3390277"/>
            <a:ext cx="1061686" cy="0"/>
          </a:xfrm>
          <a:prstGeom prst="straightConnector1">
            <a:avLst/>
          </a:prstGeom>
          <a:noFill/>
          <a:ln w="19050" cap="flat" cmpd="sng">
            <a:solidFill>
              <a:srgbClr val="1A4182"/>
            </a:solidFill>
            <a:prstDash val="sysDot"/>
            <a:round/>
            <a:headEnd type="triangle" w="med" len="lg"/>
            <a:tailEnd type="triangle" w="med" len="lg"/>
          </a:ln>
        </p:spPr>
      </p:cxnSp>
    </p:spTree>
    <p:extLst>
      <p:ext uri="{BB962C8B-B14F-4D97-AF65-F5344CB8AC3E}">
        <p14:creationId xmlns:p14="http://schemas.microsoft.com/office/powerpoint/2010/main" val="566082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C21449C-9ABC-4FE5-98E9-50E03FED850D}"/>
              </a:ext>
            </a:extLst>
          </p:cNvPr>
          <p:cNvSpPr/>
          <p:nvPr/>
        </p:nvSpPr>
        <p:spPr>
          <a:xfrm>
            <a:off x="4422199" y="2622968"/>
            <a:ext cx="4543229" cy="2612851"/>
          </a:xfrm>
          <a:prstGeom prst="roundRect">
            <a:avLst>
              <a:gd name="adj" fmla="val 7839"/>
            </a:avLst>
          </a:prstGeom>
          <a:solidFill>
            <a:schemeClr val="bg1">
              <a:alpha val="23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F7165653-2913-45B0-90B1-D69DA30F65A5}"/>
              </a:ext>
            </a:extLst>
          </p:cNvPr>
          <p:cNvSpPr/>
          <p:nvPr/>
        </p:nvSpPr>
        <p:spPr>
          <a:xfrm>
            <a:off x="1868" y="1042037"/>
            <a:ext cx="6096294" cy="3145291"/>
          </a:xfrm>
          <a:prstGeom prst="roundRect">
            <a:avLst>
              <a:gd name="adj" fmla="val 7839"/>
            </a:avLst>
          </a:prstGeom>
          <a:solidFill>
            <a:schemeClr val="bg1">
              <a:alpha val="23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25BBEF4-0AC7-4651-94F9-DD233053B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49" y="953625"/>
            <a:ext cx="5867820" cy="2669322"/>
          </a:xfrm>
          <a:prstGeom prst="rect">
            <a:avLst/>
          </a:prstGeom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377" y="-17110"/>
            <a:ext cx="7429499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 Backup Sync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A1B9198-EEE7-4E72-8BA7-9CAB9721D039}"/>
              </a:ext>
            </a:extLst>
          </p:cNvPr>
          <p:cNvSpPr/>
          <p:nvPr/>
        </p:nvSpPr>
        <p:spPr>
          <a:xfrm>
            <a:off x="720140" y="3566322"/>
            <a:ext cx="2481218" cy="4443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103DF8F-9D65-4EA1-80BF-26933F6E9F84}"/>
              </a:ext>
            </a:extLst>
          </p:cNvPr>
          <p:cNvSpPr/>
          <p:nvPr/>
        </p:nvSpPr>
        <p:spPr>
          <a:xfrm>
            <a:off x="817230" y="3577800"/>
            <a:ext cx="2452639" cy="413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zh-TW" sz="1013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Intuitive operation design Improve backup management efficiency</a:t>
            </a:r>
            <a:endParaRPr lang="zh-TW" altLang="en-US" sz="10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1FC84D0-FB97-411B-8AA4-05E7F71A0F39}"/>
              </a:ext>
            </a:extLst>
          </p:cNvPr>
          <p:cNvGrpSpPr/>
          <p:nvPr/>
        </p:nvGrpSpPr>
        <p:grpSpPr>
          <a:xfrm>
            <a:off x="1949665" y="956173"/>
            <a:ext cx="6045095" cy="1784394"/>
            <a:chOff x="1949668" y="1083865"/>
            <a:chExt cx="5307678" cy="1566723"/>
          </a:xfrm>
        </p:grpSpPr>
        <p:sp>
          <p:nvSpPr>
            <p:cNvPr id="21" name="梯形 20">
              <a:extLst>
                <a:ext uri="{FF2B5EF4-FFF2-40B4-BE49-F238E27FC236}">
                  <a16:creationId xmlns:a16="http://schemas.microsoft.com/office/drawing/2014/main" id="{CC2AC6D8-E4A5-4718-88F5-3199634F0D85}"/>
                </a:ext>
              </a:extLst>
            </p:cNvPr>
            <p:cNvSpPr/>
            <p:nvPr/>
          </p:nvSpPr>
          <p:spPr>
            <a:xfrm rot="16200000">
              <a:off x="4223918" y="-165214"/>
              <a:ext cx="1076166" cy="4456812"/>
            </a:xfrm>
            <a:prstGeom prst="trapezoid">
              <a:avLst>
                <a:gd name="adj" fmla="val 33948"/>
              </a:avLst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片 19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005EA35D-1206-49C2-81EC-DF4490775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8826" y="1479367"/>
              <a:ext cx="1232187" cy="11712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圖片 19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2402782F-D8AE-4B8D-8B59-4E13AB462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8321" y="1479367"/>
              <a:ext cx="1232187" cy="11712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圖片 19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5694F415-8AAF-4F7A-92E3-D5CA6BE11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4327" y="1479367"/>
              <a:ext cx="1232187" cy="11712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Google Shape;96;p14" descr="Hybrid Bakcup Sync.png">
              <a:extLst>
                <a:ext uri="{FF2B5EF4-FFF2-40B4-BE49-F238E27FC236}">
                  <a16:creationId xmlns:a16="http://schemas.microsoft.com/office/drawing/2014/main" id="{DBD4E53D-720E-4BC7-96B8-AE286D3E540F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49668" y="1676663"/>
              <a:ext cx="726253" cy="7262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Google Shape;97;p14">
              <a:extLst>
                <a:ext uri="{FF2B5EF4-FFF2-40B4-BE49-F238E27FC236}">
                  <a16:creationId xmlns:a16="http://schemas.microsoft.com/office/drawing/2014/main" id="{ECC32367-BC29-491F-9893-041D4C6C3204}"/>
                </a:ext>
              </a:extLst>
            </p:cNvPr>
            <p:cNvSpPr txBox="1"/>
            <p:nvPr/>
          </p:nvSpPr>
          <p:spPr>
            <a:xfrm>
              <a:off x="2936001" y="1625165"/>
              <a:ext cx="1553850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buClr>
                  <a:schemeClr val="lt1"/>
                </a:buClr>
                <a:buSzPts val="2800"/>
              </a:pPr>
              <a:r>
                <a:rPr lang="en-US" altLang="zh-TW" sz="15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Backup</a:t>
              </a:r>
            </a:p>
          </p:txBody>
        </p:sp>
        <p:sp>
          <p:nvSpPr>
            <p:cNvPr id="27" name="Google Shape;98;p14">
              <a:extLst>
                <a:ext uri="{FF2B5EF4-FFF2-40B4-BE49-F238E27FC236}">
                  <a16:creationId xmlns:a16="http://schemas.microsoft.com/office/drawing/2014/main" id="{8C0DC183-F867-476D-B87C-39D536E7F6A6}"/>
                </a:ext>
              </a:extLst>
            </p:cNvPr>
            <p:cNvSpPr txBox="1"/>
            <p:nvPr/>
          </p:nvSpPr>
          <p:spPr>
            <a:xfrm>
              <a:off x="4320944" y="1625165"/>
              <a:ext cx="1553850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buClr>
                  <a:schemeClr val="lt1"/>
                </a:buClr>
                <a:buSzPts val="2800"/>
              </a:pPr>
              <a:r>
                <a:rPr lang="en-US" altLang="zh-TW" sz="15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Restore</a:t>
              </a:r>
            </a:p>
          </p:txBody>
        </p:sp>
        <p:sp>
          <p:nvSpPr>
            <p:cNvPr id="28" name="Google Shape;99;p14">
              <a:extLst>
                <a:ext uri="{FF2B5EF4-FFF2-40B4-BE49-F238E27FC236}">
                  <a16:creationId xmlns:a16="http://schemas.microsoft.com/office/drawing/2014/main" id="{249F0BCA-975F-4EBC-BF5F-4B815D5257BF}"/>
                </a:ext>
              </a:extLst>
            </p:cNvPr>
            <p:cNvSpPr txBox="1"/>
            <p:nvPr/>
          </p:nvSpPr>
          <p:spPr>
            <a:xfrm>
              <a:off x="5703496" y="1625165"/>
              <a:ext cx="1553850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buClr>
                  <a:schemeClr val="lt1"/>
                </a:buClr>
                <a:buSzPts val="2800"/>
              </a:pPr>
              <a:r>
                <a:rPr lang="en-US" altLang="zh-TW" sz="15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Sync</a:t>
              </a:r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DD9C36E0-6E5F-4068-95E4-048ACF129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9337" y="1955923"/>
              <a:ext cx="744996" cy="5614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3AE9FE0D-312B-4969-B05F-9D5E7CA60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6982" y="1977335"/>
              <a:ext cx="720262" cy="576718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401A2DD4-A98A-4410-9361-ADE235E81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3004" y="1903296"/>
              <a:ext cx="540568" cy="697979"/>
            </a:xfrm>
            <a:prstGeom prst="rect">
              <a:avLst/>
            </a:prstGeom>
          </p:spPr>
        </p:pic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69672BCB-5020-4600-A668-59AD2468E845}"/>
                </a:ext>
              </a:extLst>
            </p:cNvPr>
            <p:cNvGrpSpPr/>
            <p:nvPr/>
          </p:nvGrpSpPr>
          <p:grpSpPr>
            <a:xfrm>
              <a:off x="3469114" y="1083865"/>
              <a:ext cx="524457" cy="524457"/>
              <a:chOff x="784142" y="1291338"/>
              <a:chExt cx="772809" cy="772809"/>
            </a:xfrm>
          </p:grpSpPr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41E97DD4-CE52-4277-A5C1-4213F95BD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4142" y="1291338"/>
                <a:ext cx="772809" cy="772809"/>
              </a:xfrm>
              <a:prstGeom prst="rect">
                <a:avLst/>
              </a:prstGeom>
            </p:spPr>
          </p:pic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A0DFE995-E544-46AD-BFE3-D7C474F6C5B8}"/>
                  </a:ext>
                </a:extLst>
              </p:cNvPr>
              <p:cNvSpPr/>
              <p:nvPr/>
            </p:nvSpPr>
            <p:spPr>
              <a:xfrm>
                <a:off x="938138" y="1388641"/>
                <a:ext cx="450927" cy="58957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altLang="zh-TW" sz="2000" b="1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</a:t>
                </a:r>
                <a:endParaRPr lang="zh-TW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01C87B4F-D875-47DB-BD5B-4CDDB1A5C269}"/>
                </a:ext>
              </a:extLst>
            </p:cNvPr>
            <p:cNvGrpSpPr/>
            <p:nvPr/>
          </p:nvGrpSpPr>
          <p:grpSpPr>
            <a:xfrm>
              <a:off x="4850532" y="1094495"/>
              <a:ext cx="524457" cy="524458"/>
              <a:chOff x="784141" y="2131337"/>
              <a:chExt cx="772809" cy="772809"/>
            </a:xfrm>
          </p:grpSpPr>
          <p:pic>
            <p:nvPicPr>
              <p:cNvPr id="48" name="圖片 47">
                <a:extLst>
                  <a:ext uri="{FF2B5EF4-FFF2-40B4-BE49-F238E27FC236}">
                    <a16:creationId xmlns:a16="http://schemas.microsoft.com/office/drawing/2014/main" id="{92193FBB-5142-441E-A5E8-8727362F8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4141" y="2131337"/>
                <a:ext cx="772809" cy="772809"/>
              </a:xfrm>
              <a:prstGeom prst="rect">
                <a:avLst/>
              </a:prstGeom>
            </p:spPr>
          </p:pic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EE689C4E-4F70-4445-BF49-BA0D06987B30}"/>
                  </a:ext>
                </a:extLst>
              </p:cNvPr>
              <p:cNvSpPr/>
              <p:nvPr/>
            </p:nvSpPr>
            <p:spPr>
              <a:xfrm>
                <a:off x="945518" y="2215744"/>
                <a:ext cx="482340" cy="5895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</a:t>
                </a:r>
                <a:endParaRPr lang="zh-TW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B5EF60ED-3742-426F-869E-D511CE2630C9}"/>
                </a:ext>
              </a:extLst>
            </p:cNvPr>
            <p:cNvGrpSpPr/>
            <p:nvPr/>
          </p:nvGrpSpPr>
          <p:grpSpPr>
            <a:xfrm>
              <a:off x="6212379" y="1104346"/>
              <a:ext cx="524458" cy="524458"/>
              <a:chOff x="784140" y="2986781"/>
              <a:chExt cx="772809" cy="772809"/>
            </a:xfrm>
          </p:grpSpPr>
          <p:pic>
            <p:nvPicPr>
              <p:cNvPr id="51" name="圖片 50">
                <a:extLst>
                  <a:ext uri="{FF2B5EF4-FFF2-40B4-BE49-F238E27FC236}">
                    <a16:creationId xmlns:a16="http://schemas.microsoft.com/office/drawing/2014/main" id="{96642562-F887-4FA7-8889-F429087F7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4140" y="2986781"/>
                <a:ext cx="772809" cy="772809"/>
              </a:xfrm>
              <a:prstGeom prst="rect">
                <a:avLst/>
              </a:prstGeom>
            </p:spPr>
          </p:pic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676475BB-3CCA-467E-BD56-8C519E904524}"/>
                  </a:ext>
                </a:extLst>
              </p:cNvPr>
              <p:cNvSpPr/>
              <p:nvPr/>
            </p:nvSpPr>
            <p:spPr>
              <a:xfrm>
                <a:off x="937239" y="3081696"/>
                <a:ext cx="482339" cy="5895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3</a:t>
                </a:r>
                <a:endParaRPr lang="zh-TW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8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C648330-45B9-4BD5-A3DA-2187DEC37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759750"/>
            <a:ext cx="4543229" cy="206274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AE649B9-B20A-4E06-B7CA-23C83B33D414}"/>
              </a:ext>
            </a:extLst>
          </p:cNvPr>
          <p:cNvSpPr/>
          <p:nvPr/>
        </p:nvSpPr>
        <p:spPr>
          <a:xfrm>
            <a:off x="5209518" y="4652864"/>
            <a:ext cx="2481217" cy="40973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88889E5-9CA4-40E3-9BA3-8C35FFB37B00}"/>
              </a:ext>
            </a:extLst>
          </p:cNvPr>
          <p:cNvSpPr/>
          <p:nvPr/>
        </p:nvSpPr>
        <p:spPr>
          <a:xfrm>
            <a:off x="5454149" y="4647153"/>
            <a:ext cx="2152094" cy="413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ja-JP" sz="1013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Task overview page Manage multiple tasks at once</a:t>
            </a:r>
            <a:endParaRPr lang="zh-TW" altLang="en-US" sz="10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54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3094AE7-CA3E-431C-93A4-5359CFD82C06}"/>
              </a:ext>
            </a:extLst>
          </p:cNvPr>
          <p:cNvSpPr/>
          <p:nvPr/>
        </p:nvSpPr>
        <p:spPr>
          <a:xfrm>
            <a:off x="91504" y="1629290"/>
            <a:ext cx="3889092" cy="223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 series </a:t>
            </a:r>
          </a:p>
          <a:p>
            <a:pPr algn="ctr">
              <a:lnSpc>
                <a:spcPts val="5800"/>
              </a:lnSpc>
            </a:pPr>
            <a:r>
              <a:rPr lang="en-US" altLang="zh-TW" sz="3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specification and </a:t>
            </a:r>
          </a:p>
          <a:p>
            <a:pPr algn="ctr">
              <a:lnSpc>
                <a:spcPts val="5800"/>
              </a:lnSpc>
            </a:pPr>
            <a:r>
              <a:rPr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 guide </a:t>
            </a:r>
          </a:p>
        </p:txBody>
      </p:sp>
    </p:spTree>
    <p:extLst>
      <p:ext uri="{BB962C8B-B14F-4D97-AF65-F5344CB8AC3E}">
        <p14:creationId xmlns:p14="http://schemas.microsoft.com/office/powerpoint/2010/main" val="232756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DB149FA-F917-408A-B8F3-FD22C927E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8"/>
            <a:ext cx="9143999" cy="5147918"/>
          </a:xfrm>
          <a:prstGeom prst="rect">
            <a:avLst/>
          </a:prstGeom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QSW308 series product feature</a:t>
            </a:r>
            <a:endParaRPr lang="zh-TW" altLang="en-US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內容版面配置區 2">
            <a:extLst>
              <a:ext uri="{FF2B5EF4-FFF2-40B4-BE49-F238E27FC236}">
                <a16:creationId xmlns:a16="http://schemas.microsoft.com/office/drawing/2014/main" id="{DC0D5382-786B-4CD9-BD7A-E4C35CD82F4C}"/>
              </a:ext>
            </a:extLst>
          </p:cNvPr>
          <p:cNvSpPr txBox="1">
            <a:spLocks/>
          </p:cNvSpPr>
          <p:nvPr/>
        </p:nvSpPr>
        <p:spPr>
          <a:xfrm>
            <a:off x="1097816" y="1076602"/>
            <a:ext cx="6925651" cy="1589513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Affordable 10GbE high-performance solution and also provide 1GbE network</a:t>
            </a:r>
          </a:p>
          <a:p>
            <a:pPr>
              <a:lnSpc>
                <a:spcPts val="27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Ideal for home and SOHO networks requiring intensive data traffic</a:t>
            </a:r>
          </a:p>
          <a:p>
            <a:pPr>
              <a:lnSpc>
                <a:spcPts val="27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Simple Plug-and-play set-up</a:t>
            </a:r>
          </a:p>
          <a:p>
            <a:pPr>
              <a:lnSpc>
                <a:spcPts val="27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Sleek design for desktop placement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059047A-2A0C-4C48-ADC5-2ACBC9B41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180" y="2998593"/>
            <a:ext cx="4017836" cy="1655349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C3E8D215-2BA7-40F6-A2C5-E9449A1E3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66" y="3155673"/>
            <a:ext cx="4017838" cy="16553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8570D80-74CA-4C54-9140-81DD5A2ABAB8}"/>
              </a:ext>
            </a:extLst>
          </p:cNvPr>
          <p:cNvSpPr/>
          <p:nvPr/>
        </p:nvSpPr>
        <p:spPr>
          <a:xfrm>
            <a:off x="2042299" y="4607929"/>
            <a:ext cx="9590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QSW-308S</a:t>
            </a:r>
            <a:endParaRPr lang="zh-TW" altLang="en-US" sz="12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7F1F7E-A12D-41E8-A138-1A6666966861}"/>
              </a:ext>
            </a:extLst>
          </p:cNvPr>
          <p:cNvSpPr/>
          <p:nvPr/>
        </p:nvSpPr>
        <p:spPr>
          <a:xfrm>
            <a:off x="6142656" y="4561314"/>
            <a:ext cx="11033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QSW-308-1C</a:t>
            </a:r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317091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28374B6F-E356-4B1E-9F45-025C51F3B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6" y="1019198"/>
            <a:ext cx="8599901" cy="4120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 series product comparison</a:t>
            </a:r>
            <a:endPara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96FAAC28-EC5C-415E-91DF-0720CA49A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851" y="1230217"/>
            <a:ext cx="1290953" cy="41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aphicFrame>
        <p:nvGraphicFramePr>
          <p:cNvPr id="30" name="Table 4">
            <a:extLst>
              <a:ext uri="{FF2B5EF4-FFF2-40B4-BE49-F238E27FC236}">
                <a16:creationId xmlns:a16="http://schemas.microsoft.com/office/drawing/2014/main" id="{40B0F108-57AE-4DEF-8430-9817E4758C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2322" y="1724473"/>
          <a:ext cx="7935028" cy="3142101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104368">
                  <a:extLst>
                    <a:ext uri="{9D8B030D-6E8A-4147-A177-3AD203B41FA5}">
                      <a16:colId xmlns:a16="http://schemas.microsoft.com/office/drawing/2014/main" val="3899190790"/>
                    </a:ext>
                  </a:extLst>
                </a:gridCol>
                <a:gridCol w="1457665">
                  <a:extLst>
                    <a:ext uri="{9D8B030D-6E8A-4147-A177-3AD203B41FA5}">
                      <a16:colId xmlns:a16="http://schemas.microsoft.com/office/drawing/2014/main" val="4230936882"/>
                    </a:ext>
                  </a:extLst>
                </a:gridCol>
                <a:gridCol w="1457665">
                  <a:extLst>
                    <a:ext uri="{9D8B030D-6E8A-4147-A177-3AD203B41FA5}">
                      <a16:colId xmlns:a16="http://schemas.microsoft.com/office/drawing/2014/main" val="1922540874"/>
                    </a:ext>
                  </a:extLst>
                </a:gridCol>
                <a:gridCol w="1457665">
                  <a:extLst>
                    <a:ext uri="{9D8B030D-6E8A-4147-A177-3AD203B41FA5}">
                      <a16:colId xmlns:a16="http://schemas.microsoft.com/office/drawing/2014/main" val="1034140484"/>
                    </a:ext>
                  </a:extLst>
                </a:gridCol>
                <a:gridCol w="1457665">
                  <a:extLst>
                    <a:ext uri="{9D8B030D-6E8A-4147-A177-3AD203B41FA5}">
                      <a16:colId xmlns:a16="http://schemas.microsoft.com/office/drawing/2014/main" val="2560428789"/>
                    </a:ext>
                  </a:extLst>
                </a:gridCol>
              </a:tblGrid>
              <a:tr h="254765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US" altLang="zh-TW" sz="9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QSW-308S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QSW-308-1C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QSW-1208-8C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QSW-804-4C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175854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Gigabit Ethernet Port (RJ45)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1129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– RJ45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540833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– SFP+</a:t>
                      </a: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/>
                          <a:cs typeface="Arial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242853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fr-FR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Gigabit Ethernet Port (RJ45)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(Combo port)</a:t>
                      </a:r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(Combo port)</a:t>
                      </a:r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(Combo port)</a:t>
                      </a:r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517789"/>
                  </a:ext>
                </a:extLst>
              </a:tr>
              <a:tr h="424608">
                <a:tc>
                  <a:txBody>
                    <a:bodyPr/>
                    <a:lstStyle/>
                    <a:p>
                      <a:pPr marL="0" algn="l" rtl="0" eaLnBrk="1" fontAlgn="base" latinLnBrk="0" hangingPunct="1"/>
                      <a:r>
                        <a:rPr lang="en-US" altLang="zh-TW" sz="10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 </a:t>
                      </a:r>
                      <a:endParaRPr lang="en-US" altLang="zh-TW" sz="10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 x 50 x 42.5 mm </a:t>
                      </a:r>
                    </a:p>
                    <a:p>
                      <a:pPr algn="ctr" fontAlgn="auto"/>
                      <a:r>
                        <a:rPr lang="en-US" altLang="zh-TW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(11.4 x 2.0 x 16.7 in)</a:t>
                      </a:r>
                      <a:endParaRPr lang="zh-TW" altLang="en-US" sz="1000" b="1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 x 43 x 233 mm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(11.2x 1.7 x 9.2 in)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549724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en-US" altLang="zh-TW" sz="10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Weight:</a:t>
                      </a:r>
                      <a:endParaRPr lang="en-US" altLang="zh-TW" sz="10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318360"/>
                  </a:ext>
                </a:extLst>
              </a:tr>
              <a:tr h="424608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</a:t>
                      </a: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 , 36W,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 , 50W,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 , 41W,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633877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temperature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812066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</a:t>
                      </a:r>
                      <a:endParaRPr lang="zh-TW" alt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 less design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4cm fan (12V DC)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23131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 Type</a:t>
                      </a:r>
                      <a:endParaRPr lang="en-US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Unmanaged switch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Unmanaged switch</a:t>
                      </a:r>
                      <a:endParaRPr lang="af-ZA" sz="1000" b="1" i="0" u="none" strike="noStrike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380103"/>
                  </a:ext>
                </a:extLst>
              </a:tr>
            </a:tbl>
          </a:graphicData>
        </a:graphic>
      </p:graphicFrame>
      <p:pic>
        <p:nvPicPr>
          <p:cNvPr id="1026" name="Picture 2" descr="ã1208-8cãçåçæå°çµæ">
            <a:extLst>
              <a:ext uri="{FF2B5EF4-FFF2-40B4-BE49-F238E27FC236}">
                <a16:creationId xmlns:a16="http://schemas.microsoft.com/office/drawing/2014/main" id="{1115DF53-830B-40C9-BD5A-22FD56B7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1809" y="1188212"/>
            <a:ext cx="1168424" cy="4868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QSW-804-4Cãçåçæå°çµæ">
            <a:extLst>
              <a:ext uri="{FF2B5EF4-FFF2-40B4-BE49-F238E27FC236}">
                <a16:creationId xmlns:a16="http://schemas.microsoft.com/office/drawing/2014/main" id="{8CF53A4C-ED99-4FEA-95C9-11383E6D8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179" y="1026825"/>
            <a:ext cx="1178919" cy="736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517B31E-74CC-4EA6-B5A2-344A56D5FA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82" y="1320069"/>
            <a:ext cx="1233323" cy="334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4367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031D427C-94F2-4D84-9655-B1A11D2BD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8"/>
            <a:ext cx="9143999" cy="5147918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E0C24B5B-509F-4217-8D9A-A6C87E48D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151" y="1114457"/>
            <a:ext cx="4348533" cy="33405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9CA577F3-1985-42D0-B48E-D2DD7F99B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996" y="3644986"/>
            <a:ext cx="3686354" cy="1179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E02447C-3588-47FA-BCD4-B159B9C85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32" y="1101376"/>
            <a:ext cx="4348533" cy="33405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D6DD0856-3332-4D8B-B9ED-A3DC618C82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16" y="3876610"/>
            <a:ext cx="3495462" cy="946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1304" y="9374"/>
            <a:ext cx="8127693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Simple identification of LED</a:t>
            </a:r>
            <a:r>
              <a:rPr lang="zh-TW" altLang="en-US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Status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Shape 243">
            <a:extLst>
              <a:ext uri="{FF2B5EF4-FFF2-40B4-BE49-F238E27FC236}">
                <a16:creationId xmlns:a16="http://schemas.microsoft.com/office/drawing/2014/main" id="{A3D77E26-02D2-4127-9181-7F09759AA5E7}"/>
              </a:ext>
            </a:extLst>
          </p:cNvPr>
          <p:cNvSpPr txBox="1"/>
          <p:nvPr/>
        </p:nvSpPr>
        <p:spPr>
          <a:xfrm>
            <a:off x="1089150" y="1474771"/>
            <a:ext cx="3433903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Power on/off</a:t>
            </a:r>
          </a:p>
        </p:txBody>
      </p:sp>
      <p:sp>
        <p:nvSpPr>
          <p:cNvPr id="18" name="Shape 215">
            <a:extLst>
              <a:ext uri="{FF2B5EF4-FFF2-40B4-BE49-F238E27FC236}">
                <a16:creationId xmlns:a16="http://schemas.microsoft.com/office/drawing/2014/main" id="{774351B6-85A5-4A17-B870-A3458023CEF0}"/>
              </a:ext>
            </a:extLst>
          </p:cNvPr>
          <p:cNvSpPr/>
          <p:nvPr/>
        </p:nvSpPr>
        <p:spPr>
          <a:xfrm>
            <a:off x="801623" y="1587442"/>
            <a:ext cx="175927" cy="175927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Shape 215">
            <a:extLst>
              <a:ext uri="{FF2B5EF4-FFF2-40B4-BE49-F238E27FC236}">
                <a16:creationId xmlns:a16="http://schemas.microsoft.com/office/drawing/2014/main" id="{C827929E-2CDA-42B1-9C5C-E8A6302DF538}"/>
              </a:ext>
            </a:extLst>
          </p:cNvPr>
          <p:cNvSpPr/>
          <p:nvPr/>
        </p:nvSpPr>
        <p:spPr>
          <a:xfrm>
            <a:off x="802264" y="2023499"/>
            <a:ext cx="175500" cy="175500"/>
          </a:xfrm>
          <a:prstGeom prst="rect">
            <a:avLst/>
          </a:prstGeom>
          <a:noFill/>
          <a:ln w="317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Shape 243">
            <a:extLst>
              <a:ext uri="{FF2B5EF4-FFF2-40B4-BE49-F238E27FC236}">
                <a16:creationId xmlns:a16="http://schemas.microsoft.com/office/drawing/2014/main" id="{29D580B0-1A53-4BB6-A1B8-CF34B4FB9B54}"/>
              </a:ext>
            </a:extLst>
          </p:cNvPr>
          <p:cNvSpPr txBox="1"/>
          <p:nvPr/>
        </p:nvSpPr>
        <p:spPr>
          <a:xfrm>
            <a:off x="1082889" y="1955355"/>
            <a:ext cx="4284715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Giga port</a:t>
            </a:r>
            <a:r>
              <a: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status</a:t>
            </a:r>
          </a:p>
          <a:p>
            <a:pPr>
              <a:lnSpc>
                <a:spcPts val="15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Left (green) 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connected to a gigabit network.</a:t>
            </a:r>
          </a:p>
          <a:p>
            <a:pPr>
              <a:lnSpc>
                <a:spcPts val="15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Right (Amber)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 not connected to a </a:t>
            </a:r>
          </a:p>
          <a:p>
            <a:pPr>
              <a:lnSpc>
                <a:spcPts val="15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gigabit network.</a:t>
            </a:r>
          </a:p>
          <a:p>
            <a:pPr>
              <a:lnSpc>
                <a:spcPts val="1600"/>
              </a:lnSpc>
            </a:pPr>
            <a:endParaRPr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Shape 215">
            <a:extLst>
              <a:ext uri="{FF2B5EF4-FFF2-40B4-BE49-F238E27FC236}">
                <a16:creationId xmlns:a16="http://schemas.microsoft.com/office/drawing/2014/main" id="{5B8A2014-9071-4774-92EC-4437135C3384}"/>
              </a:ext>
            </a:extLst>
          </p:cNvPr>
          <p:cNvSpPr/>
          <p:nvPr/>
        </p:nvSpPr>
        <p:spPr>
          <a:xfrm>
            <a:off x="801837" y="2962954"/>
            <a:ext cx="175500" cy="175500"/>
          </a:xfrm>
          <a:prstGeom prst="rect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Shape 243">
            <a:extLst>
              <a:ext uri="{FF2B5EF4-FFF2-40B4-BE49-F238E27FC236}">
                <a16:creationId xmlns:a16="http://schemas.microsoft.com/office/drawing/2014/main" id="{DC8498CD-A147-4EAC-AB3E-D4BCBD760A31}"/>
              </a:ext>
            </a:extLst>
          </p:cNvPr>
          <p:cNvSpPr txBox="1"/>
          <p:nvPr/>
        </p:nvSpPr>
        <p:spPr>
          <a:xfrm>
            <a:off x="1082889" y="2887575"/>
            <a:ext cx="3433903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SFP+ 10GbE </a:t>
            </a:r>
            <a:r>
              <a:rPr lang="en-GB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</a:t>
            </a:r>
            <a:r>
              <a: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status</a:t>
            </a:r>
          </a:p>
          <a:p>
            <a:pPr>
              <a:lnSpc>
                <a:spcPts val="16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Green - connected to a 10GbE network.</a:t>
            </a:r>
          </a:p>
        </p:txBody>
      </p:sp>
      <p:sp>
        <p:nvSpPr>
          <p:cNvPr id="43" name="Shape 215">
            <a:extLst>
              <a:ext uri="{FF2B5EF4-FFF2-40B4-BE49-F238E27FC236}">
                <a16:creationId xmlns:a16="http://schemas.microsoft.com/office/drawing/2014/main" id="{54F055FC-8A03-4EB4-836E-5EEAC62C6DA8}"/>
              </a:ext>
            </a:extLst>
          </p:cNvPr>
          <p:cNvSpPr/>
          <p:nvPr/>
        </p:nvSpPr>
        <p:spPr>
          <a:xfrm>
            <a:off x="5206802" y="3052354"/>
            <a:ext cx="162209" cy="175500"/>
          </a:xfrm>
          <a:prstGeom prst="rect">
            <a:avLst/>
          </a:prstGeom>
          <a:noFill/>
          <a:ln w="317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Shape 243">
            <a:extLst>
              <a:ext uri="{FF2B5EF4-FFF2-40B4-BE49-F238E27FC236}">
                <a16:creationId xmlns:a16="http://schemas.microsoft.com/office/drawing/2014/main" id="{EA4CF7C5-8385-4721-9B0F-ADF6FA6643C0}"/>
              </a:ext>
            </a:extLst>
          </p:cNvPr>
          <p:cNvSpPr txBox="1"/>
          <p:nvPr/>
        </p:nvSpPr>
        <p:spPr>
          <a:xfrm>
            <a:off x="5457347" y="2967093"/>
            <a:ext cx="3539356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Combo port</a:t>
            </a:r>
            <a:r>
              <a: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status</a:t>
            </a:r>
          </a:p>
          <a:p>
            <a:pPr>
              <a:lnSpc>
                <a:spcPts val="15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Left (green) 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connected to a gigabit network.</a:t>
            </a:r>
          </a:p>
          <a:p>
            <a:pPr>
              <a:lnSpc>
                <a:spcPts val="15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Right (Amber)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 not connected to a </a:t>
            </a:r>
          </a:p>
          <a:p>
            <a:pPr>
              <a:lnSpc>
                <a:spcPts val="15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gigabit network.</a:t>
            </a:r>
          </a:p>
          <a:p>
            <a:pPr>
              <a:lnSpc>
                <a:spcPts val="15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endParaRPr sz="1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Shape 243">
            <a:extLst>
              <a:ext uri="{FF2B5EF4-FFF2-40B4-BE49-F238E27FC236}">
                <a16:creationId xmlns:a16="http://schemas.microsoft.com/office/drawing/2014/main" id="{5FE6D1A0-8436-4E3B-8739-FCA360394121}"/>
              </a:ext>
            </a:extLst>
          </p:cNvPr>
          <p:cNvSpPr txBox="1"/>
          <p:nvPr/>
        </p:nvSpPr>
        <p:spPr>
          <a:xfrm>
            <a:off x="5462445" y="1187335"/>
            <a:ext cx="3173835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Power on/off</a:t>
            </a:r>
          </a:p>
        </p:txBody>
      </p:sp>
      <p:sp>
        <p:nvSpPr>
          <p:cNvPr id="51" name="Shape 215">
            <a:extLst>
              <a:ext uri="{FF2B5EF4-FFF2-40B4-BE49-F238E27FC236}">
                <a16:creationId xmlns:a16="http://schemas.microsoft.com/office/drawing/2014/main" id="{7EF99CBA-4171-4452-9440-5AAF7A69DD32}"/>
              </a:ext>
            </a:extLst>
          </p:cNvPr>
          <p:cNvSpPr/>
          <p:nvPr/>
        </p:nvSpPr>
        <p:spPr>
          <a:xfrm>
            <a:off x="5206803" y="1314568"/>
            <a:ext cx="162603" cy="175927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Shape 215">
            <a:extLst>
              <a:ext uri="{FF2B5EF4-FFF2-40B4-BE49-F238E27FC236}">
                <a16:creationId xmlns:a16="http://schemas.microsoft.com/office/drawing/2014/main" id="{52AC30E6-0263-449A-9CAD-8982DAA966C3}"/>
              </a:ext>
            </a:extLst>
          </p:cNvPr>
          <p:cNvSpPr/>
          <p:nvPr/>
        </p:nvSpPr>
        <p:spPr>
          <a:xfrm>
            <a:off x="5207228" y="1660882"/>
            <a:ext cx="162209" cy="175500"/>
          </a:xfrm>
          <a:prstGeom prst="rect">
            <a:avLst/>
          </a:prstGeom>
          <a:noFill/>
          <a:ln w="317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3" name="Shape 243">
            <a:extLst>
              <a:ext uri="{FF2B5EF4-FFF2-40B4-BE49-F238E27FC236}">
                <a16:creationId xmlns:a16="http://schemas.microsoft.com/office/drawing/2014/main" id="{F06702EC-CF9C-4A45-A610-8C888CE1C3D7}"/>
              </a:ext>
            </a:extLst>
          </p:cNvPr>
          <p:cNvSpPr txBox="1"/>
          <p:nvPr/>
        </p:nvSpPr>
        <p:spPr>
          <a:xfrm>
            <a:off x="5460623" y="1577579"/>
            <a:ext cx="3539356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GB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Giga port</a:t>
            </a:r>
            <a:r>
              <a: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status</a:t>
            </a:r>
          </a:p>
          <a:p>
            <a:pPr>
              <a:lnSpc>
                <a:spcPts val="15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Left (green) 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connected to a gigabit network.</a:t>
            </a:r>
          </a:p>
          <a:p>
            <a:pPr>
              <a:lnSpc>
                <a:spcPts val="15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Right (Amber)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 not connected to a </a:t>
            </a:r>
          </a:p>
          <a:p>
            <a:pPr>
              <a:lnSpc>
                <a:spcPts val="15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gigabit network.</a:t>
            </a:r>
          </a:p>
        </p:txBody>
      </p:sp>
      <p:sp>
        <p:nvSpPr>
          <p:cNvPr id="54" name="Shape 215">
            <a:extLst>
              <a:ext uri="{FF2B5EF4-FFF2-40B4-BE49-F238E27FC236}">
                <a16:creationId xmlns:a16="http://schemas.microsoft.com/office/drawing/2014/main" id="{9C307F6D-3334-4F9D-B104-03A0F442AC57}"/>
              </a:ext>
            </a:extLst>
          </p:cNvPr>
          <p:cNvSpPr/>
          <p:nvPr/>
        </p:nvSpPr>
        <p:spPr>
          <a:xfrm>
            <a:off x="5206802" y="2560581"/>
            <a:ext cx="162209" cy="175500"/>
          </a:xfrm>
          <a:prstGeom prst="rect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Shape 243">
            <a:extLst>
              <a:ext uri="{FF2B5EF4-FFF2-40B4-BE49-F238E27FC236}">
                <a16:creationId xmlns:a16="http://schemas.microsoft.com/office/drawing/2014/main" id="{B966A0F1-ADD5-4671-9D19-0FB4594D54B8}"/>
              </a:ext>
            </a:extLst>
          </p:cNvPr>
          <p:cNvSpPr txBox="1"/>
          <p:nvPr/>
        </p:nvSpPr>
        <p:spPr>
          <a:xfrm>
            <a:off x="5457347" y="2477934"/>
            <a:ext cx="3173835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GB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SFP+ 10GbE port</a:t>
            </a:r>
            <a:r>
              <a: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status</a:t>
            </a:r>
          </a:p>
          <a:p>
            <a:pPr>
              <a:lnSpc>
                <a:spcPts val="1600"/>
              </a:lnSpc>
            </a:pPr>
            <a:r>
              <a:rPr lang="en-US" altLang="zh-TW" sz="1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Green - connected to a 10GbE network.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CAE54087-DC4D-4068-95F9-CD2550C6BE3A}"/>
              </a:ext>
            </a:extLst>
          </p:cNvPr>
          <p:cNvSpPr/>
          <p:nvPr/>
        </p:nvSpPr>
        <p:spPr>
          <a:xfrm>
            <a:off x="1844998" y="4694112"/>
            <a:ext cx="862737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QSW-308S</a:t>
            </a:r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AF8B7744-ECBD-4BAF-BF67-7555B1ADF553}"/>
              </a:ext>
            </a:extLst>
          </p:cNvPr>
          <p:cNvSpPr/>
          <p:nvPr/>
        </p:nvSpPr>
        <p:spPr>
          <a:xfrm>
            <a:off x="6202182" y="4686797"/>
            <a:ext cx="963725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QSW-308-1C</a:t>
            </a:r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Shape 215">
            <a:extLst>
              <a:ext uri="{FF2B5EF4-FFF2-40B4-BE49-F238E27FC236}">
                <a16:creationId xmlns:a16="http://schemas.microsoft.com/office/drawing/2014/main" id="{8F2F95E7-6DAF-41F1-9BE8-3C4CC0DF8290}"/>
              </a:ext>
            </a:extLst>
          </p:cNvPr>
          <p:cNvSpPr/>
          <p:nvPr/>
        </p:nvSpPr>
        <p:spPr>
          <a:xfrm>
            <a:off x="7022559" y="4370004"/>
            <a:ext cx="242806" cy="218811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Shape 215">
            <a:extLst>
              <a:ext uri="{FF2B5EF4-FFF2-40B4-BE49-F238E27FC236}">
                <a16:creationId xmlns:a16="http://schemas.microsoft.com/office/drawing/2014/main" id="{90C0656F-55E8-4963-B9A9-0D787FAFD512}"/>
              </a:ext>
            </a:extLst>
          </p:cNvPr>
          <p:cNvSpPr/>
          <p:nvPr/>
        </p:nvSpPr>
        <p:spPr>
          <a:xfrm>
            <a:off x="6335863" y="4363653"/>
            <a:ext cx="657706" cy="23151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Shape 215">
            <a:extLst>
              <a:ext uri="{FF2B5EF4-FFF2-40B4-BE49-F238E27FC236}">
                <a16:creationId xmlns:a16="http://schemas.microsoft.com/office/drawing/2014/main" id="{4A0D1CB6-45AB-4B86-BCC2-742BF18B08CF}"/>
              </a:ext>
            </a:extLst>
          </p:cNvPr>
          <p:cNvSpPr/>
          <p:nvPr/>
        </p:nvSpPr>
        <p:spPr>
          <a:xfrm>
            <a:off x="5443324" y="4214229"/>
            <a:ext cx="815034" cy="374586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Shape 215">
            <a:extLst>
              <a:ext uri="{FF2B5EF4-FFF2-40B4-BE49-F238E27FC236}">
                <a16:creationId xmlns:a16="http://schemas.microsoft.com/office/drawing/2014/main" id="{920EB315-D468-4EF6-A62C-74684ADA09DA}"/>
              </a:ext>
            </a:extLst>
          </p:cNvPr>
          <p:cNvSpPr/>
          <p:nvPr/>
        </p:nvSpPr>
        <p:spPr>
          <a:xfrm>
            <a:off x="5148710" y="4398116"/>
            <a:ext cx="162603" cy="175927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Shape 215">
            <a:extLst>
              <a:ext uri="{FF2B5EF4-FFF2-40B4-BE49-F238E27FC236}">
                <a16:creationId xmlns:a16="http://schemas.microsoft.com/office/drawing/2014/main" id="{7D298CD6-E670-4B59-8033-936FB6413D54}"/>
              </a:ext>
            </a:extLst>
          </p:cNvPr>
          <p:cNvSpPr/>
          <p:nvPr/>
        </p:nvSpPr>
        <p:spPr>
          <a:xfrm>
            <a:off x="2050029" y="4365675"/>
            <a:ext cx="657706" cy="23151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Shape 215">
            <a:extLst>
              <a:ext uri="{FF2B5EF4-FFF2-40B4-BE49-F238E27FC236}">
                <a16:creationId xmlns:a16="http://schemas.microsoft.com/office/drawing/2014/main" id="{3D9A0F0D-A6E8-4183-93BC-A28B14409E16}"/>
              </a:ext>
            </a:extLst>
          </p:cNvPr>
          <p:cNvSpPr/>
          <p:nvPr/>
        </p:nvSpPr>
        <p:spPr>
          <a:xfrm>
            <a:off x="1142580" y="4216251"/>
            <a:ext cx="815034" cy="374586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Shape 215">
            <a:extLst>
              <a:ext uri="{FF2B5EF4-FFF2-40B4-BE49-F238E27FC236}">
                <a16:creationId xmlns:a16="http://schemas.microsoft.com/office/drawing/2014/main" id="{FB6045A8-55F4-4D81-9559-863E803254ED}"/>
              </a:ext>
            </a:extLst>
          </p:cNvPr>
          <p:cNvSpPr/>
          <p:nvPr/>
        </p:nvSpPr>
        <p:spPr>
          <a:xfrm>
            <a:off x="847966" y="4400138"/>
            <a:ext cx="162603" cy="175927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734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596D0FD7-A307-4BAE-BD05-05617ADC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43" y="965158"/>
            <a:ext cx="8661808" cy="4100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78FB30A3-3D8B-4D45-AF5F-30C392D96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97" y="3476330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cap="none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Plan for workstation</a:t>
            </a:r>
            <a:r>
              <a:rPr lang="en-US" altLang="zh-TW" sz="3200" b="1" cap="none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and </a:t>
            </a:r>
            <a:r>
              <a:rPr lang="en-US" altLang="zh-TW" sz="3200" b="1" cap="none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home</a:t>
            </a:r>
            <a:endParaRPr lang="zh-TW" altLang="en-US" sz="3200" b="1" cap="none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B83DF05C-0D02-4D90-A308-472D9D8C4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919" y="1538111"/>
            <a:ext cx="1710796" cy="1165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B83C431-C2F6-4E82-87DB-97221DF73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077" y="1533459"/>
            <a:ext cx="1792626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D0F8DA1-8D3F-4DB6-9A53-16D84A80E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710" y="1531753"/>
            <a:ext cx="1792626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3F266D3F-BD07-4811-BE55-5A084D81AF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753" y="1625010"/>
            <a:ext cx="636823" cy="693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E88B99B4-FEE9-4B71-83BB-AD1DD41BE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066" y="1674639"/>
            <a:ext cx="983914" cy="631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Shape 529" descr="一張含有 監視器, 電子用品, 室內, 電腦 的圖片&#10;&#10;描述是以非常高的可信度產生">
            <a:extLst>
              <a:ext uri="{FF2B5EF4-FFF2-40B4-BE49-F238E27FC236}">
                <a16:creationId xmlns:a16="http://schemas.microsoft.com/office/drawing/2014/main" id="{0E0FB05F-20BF-471F-8B06-0C087E20F6EC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791" y="1678990"/>
            <a:ext cx="981798" cy="605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5">
            <a:extLst>
              <a:ext uri="{FF2B5EF4-FFF2-40B4-BE49-F238E27FC236}">
                <a16:creationId xmlns:a16="http://schemas.microsoft.com/office/drawing/2014/main" id="{EBE4340D-0B59-4FE1-B921-4EC29B333022}"/>
              </a:ext>
            </a:extLst>
          </p:cNvPr>
          <p:cNvSpPr/>
          <p:nvPr/>
        </p:nvSpPr>
        <p:spPr>
          <a:xfrm>
            <a:off x="3129901" y="2361345"/>
            <a:ext cx="784528" cy="2616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TS-332X</a:t>
            </a:r>
          </a:p>
        </p:txBody>
      </p:sp>
      <p:sp>
        <p:nvSpPr>
          <p:cNvPr id="55" name="矩形 55">
            <a:extLst>
              <a:ext uri="{FF2B5EF4-FFF2-40B4-BE49-F238E27FC236}">
                <a16:creationId xmlns:a16="http://schemas.microsoft.com/office/drawing/2014/main" id="{14D79B90-006F-4EC6-9A99-7F961043D18D}"/>
              </a:ext>
            </a:extLst>
          </p:cNvPr>
          <p:cNvSpPr/>
          <p:nvPr/>
        </p:nvSpPr>
        <p:spPr>
          <a:xfrm>
            <a:off x="5012419" y="2360897"/>
            <a:ext cx="969676" cy="2616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Soho PC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1FB2C99-43BD-4957-BEED-ED6DC560C4AA}"/>
              </a:ext>
            </a:extLst>
          </p:cNvPr>
          <p:cNvSpPr/>
          <p:nvPr/>
        </p:nvSpPr>
        <p:spPr>
          <a:xfrm>
            <a:off x="6893235" y="2291348"/>
            <a:ext cx="1177110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QXG-10G1T NIC</a:t>
            </a:r>
            <a:endParaRPr lang="zh-TW" altLang="en-US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55">
            <a:extLst>
              <a:ext uri="{FF2B5EF4-FFF2-40B4-BE49-F238E27FC236}">
                <a16:creationId xmlns:a16="http://schemas.microsoft.com/office/drawing/2014/main" id="{DE5102AB-C05D-4164-A171-EC910EA2E5C5}"/>
              </a:ext>
            </a:extLst>
          </p:cNvPr>
          <p:cNvSpPr/>
          <p:nvPr/>
        </p:nvSpPr>
        <p:spPr>
          <a:xfrm>
            <a:off x="793305" y="4149618"/>
            <a:ext cx="1569166" cy="44185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QSW-308</a:t>
            </a:r>
            <a:r>
              <a: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Series</a:t>
            </a:r>
            <a:endParaRPr lang="en-US" sz="110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10G/1G Port Switch</a:t>
            </a:r>
            <a:endParaRPr lang="zh-TW" altLang="en-US" sz="11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91D11BD9-F397-4839-9962-DF6E3559392E}"/>
              </a:ext>
            </a:extLst>
          </p:cNvPr>
          <p:cNvSpPr/>
          <p:nvPr/>
        </p:nvSpPr>
        <p:spPr>
          <a:xfrm>
            <a:off x="272049" y="993882"/>
            <a:ext cx="2482510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B57DB85-A5EF-4EFA-BE6D-36F60926F6E5}"/>
              </a:ext>
            </a:extLst>
          </p:cNvPr>
          <p:cNvSpPr/>
          <p:nvPr/>
        </p:nvSpPr>
        <p:spPr>
          <a:xfrm>
            <a:off x="-294728" y="1020364"/>
            <a:ext cx="35992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Plan A - Workstation</a:t>
            </a:r>
            <a:endParaRPr lang="zh-TW" altLang="en-US" sz="1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4" name="圖片 33" descr="一張含有 螢幕擷取畫面 的圖片&#10;&#10;自動產生的描述">
            <a:extLst>
              <a:ext uri="{FF2B5EF4-FFF2-40B4-BE49-F238E27FC236}">
                <a16:creationId xmlns:a16="http://schemas.microsoft.com/office/drawing/2014/main" id="{23724920-F3B9-4AC9-AE54-86FBB5F333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16" y="3625631"/>
            <a:ext cx="1626369" cy="520438"/>
          </a:xfrm>
          <a:prstGeom prst="rect">
            <a:avLst/>
          </a:prstGeom>
        </p:spPr>
      </p:pic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34409F83-627F-4251-84C3-9B759D8538F5}"/>
              </a:ext>
            </a:extLst>
          </p:cNvPr>
          <p:cNvSpPr/>
          <p:nvPr/>
        </p:nvSpPr>
        <p:spPr>
          <a:xfrm rot="5400000">
            <a:off x="1144223" y="2748747"/>
            <a:ext cx="843392" cy="462475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303D038-DF09-440A-B936-E3DBCA6C1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04" y="1538110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5">
            <a:extLst>
              <a:ext uri="{FF2B5EF4-FFF2-40B4-BE49-F238E27FC236}">
                <a16:creationId xmlns:a16="http://schemas.microsoft.com/office/drawing/2014/main" id="{BBC5E2D1-1E6F-4A68-B5CF-DBE36D33A48B}"/>
              </a:ext>
            </a:extLst>
          </p:cNvPr>
          <p:cNvSpPr/>
          <p:nvPr/>
        </p:nvSpPr>
        <p:spPr>
          <a:xfrm>
            <a:off x="930313" y="2258182"/>
            <a:ext cx="1335250" cy="438838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 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Switch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x 1</a:t>
            </a:r>
            <a:endParaRPr lang="en-US" altLang="zh-TW" sz="1100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 1G 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Switch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x 1</a:t>
            </a:r>
          </a:p>
        </p:txBody>
      </p:sp>
      <p:pic>
        <p:nvPicPr>
          <p:cNvPr id="10" name="圖片 15" descr="交換器.png">
            <a:extLst>
              <a:ext uri="{FF2B5EF4-FFF2-40B4-BE49-F238E27FC236}">
                <a16:creationId xmlns:a16="http://schemas.microsoft.com/office/drawing/2014/main" id="{0DBD1579-5DB9-4030-AC48-E79086D26E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62" y="1726967"/>
            <a:ext cx="729823" cy="329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6" descr="交換器.png">
            <a:extLst>
              <a:ext uri="{FF2B5EF4-FFF2-40B4-BE49-F238E27FC236}">
                <a16:creationId xmlns:a16="http://schemas.microsoft.com/office/drawing/2014/main" id="{5EF147FB-4DBB-4DBB-90D6-A183FD0B76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281" y="1836167"/>
            <a:ext cx="729823" cy="329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84D6EE6-FB5E-48B3-B907-F825D036C8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146" y="2715561"/>
            <a:ext cx="748651" cy="748651"/>
          </a:xfrm>
          <a:prstGeom prst="rect">
            <a:avLst/>
          </a:prstGeom>
        </p:spPr>
      </p:pic>
      <p:pic>
        <p:nvPicPr>
          <p:cNvPr id="37" name="圖片 36" descr="i_1.png">
            <a:extLst>
              <a:ext uri="{FF2B5EF4-FFF2-40B4-BE49-F238E27FC236}">
                <a16:creationId xmlns:a16="http://schemas.microsoft.com/office/drawing/2014/main" id="{EB8E0766-3100-46F1-BBCA-064ACF346F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716" y="2853179"/>
            <a:ext cx="472241" cy="457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066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596D0FD7-A307-4BAE-BD05-05617ADC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43" y="965158"/>
            <a:ext cx="8661808" cy="4100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42C024EA-2FB1-4E8B-9DEF-E92E7F3F92AC}"/>
              </a:ext>
            </a:extLst>
          </p:cNvPr>
          <p:cNvSpPr/>
          <p:nvPr/>
        </p:nvSpPr>
        <p:spPr>
          <a:xfrm rot="5400000">
            <a:off x="5031024" y="2728042"/>
            <a:ext cx="843392" cy="462475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箭號: 向右 48">
            <a:extLst>
              <a:ext uri="{FF2B5EF4-FFF2-40B4-BE49-F238E27FC236}">
                <a16:creationId xmlns:a16="http://schemas.microsoft.com/office/drawing/2014/main" id="{12AE0124-DF62-416C-86E5-93BB9BDE051A}"/>
              </a:ext>
            </a:extLst>
          </p:cNvPr>
          <p:cNvSpPr/>
          <p:nvPr/>
        </p:nvSpPr>
        <p:spPr>
          <a:xfrm rot="5400000">
            <a:off x="6986410" y="2715924"/>
            <a:ext cx="843392" cy="462475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78FB30A3-3D8B-4D45-AF5F-30C392D96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97" y="3476330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cap="none">
                <a:latin typeface="Arial"/>
                <a:ea typeface="微軟正黑體"/>
                <a:cs typeface="Arial"/>
              </a:rPr>
              <a:t>Plan for collaborative office</a:t>
            </a:r>
            <a:endParaRPr lang="zh-TW" altLang="en-US" sz="3200" b="1" cap="none">
              <a:solidFill>
                <a:schemeClr val="tx1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6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B83DF05C-0D02-4D90-A308-472D9D8C4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539" y="1538111"/>
            <a:ext cx="1710796" cy="1165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B83C431-C2F6-4E82-87DB-97221DF73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077" y="1533459"/>
            <a:ext cx="1792626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D0F8DA1-8D3F-4DB6-9A53-16D84A80E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710" y="1531753"/>
            <a:ext cx="1792626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5">
            <a:extLst>
              <a:ext uri="{FF2B5EF4-FFF2-40B4-BE49-F238E27FC236}">
                <a16:creationId xmlns:a16="http://schemas.microsoft.com/office/drawing/2014/main" id="{EBE4340D-0B59-4FE1-B921-4EC29B333022}"/>
              </a:ext>
            </a:extLst>
          </p:cNvPr>
          <p:cNvSpPr/>
          <p:nvPr/>
        </p:nvSpPr>
        <p:spPr>
          <a:xfrm>
            <a:off x="3116442" y="2395423"/>
            <a:ext cx="784528" cy="2616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TS-932X</a:t>
            </a:r>
          </a:p>
        </p:txBody>
      </p:sp>
      <p:sp>
        <p:nvSpPr>
          <p:cNvPr id="55" name="矩形 55">
            <a:extLst>
              <a:ext uri="{FF2B5EF4-FFF2-40B4-BE49-F238E27FC236}">
                <a16:creationId xmlns:a16="http://schemas.microsoft.com/office/drawing/2014/main" id="{14D79B90-006F-4EC6-9A99-7F961043D18D}"/>
              </a:ext>
            </a:extLst>
          </p:cNvPr>
          <p:cNvSpPr/>
          <p:nvPr/>
        </p:nvSpPr>
        <p:spPr>
          <a:xfrm>
            <a:off x="4580077" y="2288998"/>
            <a:ext cx="1741481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Built-in</a:t>
            </a: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10/5 </a:t>
            </a:r>
            <a:r>
              <a:rPr lang="en-US" altLang="zh-CN" sz="1100" b="1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GbE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Port</a:t>
            </a:r>
          </a:p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NB/MAC</a:t>
            </a:r>
            <a:endParaRPr lang="en-US" sz="11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1FB2C99-43BD-4957-BEED-ED6DC560C4AA}"/>
              </a:ext>
            </a:extLst>
          </p:cNvPr>
          <p:cNvSpPr/>
          <p:nvPr/>
        </p:nvSpPr>
        <p:spPr>
          <a:xfrm>
            <a:off x="6895314" y="2271227"/>
            <a:ext cx="1177110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b="1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WiFi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5G/2.4G</a:t>
            </a:r>
          </a:p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endParaRPr lang="zh-TW" altLang="en-US" sz="11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55">
            <a:extLst>
              <a:ext uri="{FF2B5EF4-FFF2-40B4-BE49-F238E27FC236}">
                <a16:creationId xmlns:a16="http://schemas.microsoft.com/office/drawing/2014/main" id="{DE5102AB-C05D-4164-A171-EC910EA2E5C5}"/>
              </a:ext>
            </a:extLst>
          </p:cNvPr>
          <p:cNvSpPr/>
          <p:nvPr/>
        </p:nvSpPr>
        <p:spPr>
          <a:xfrm>
            <a:off x="793305" y="4149618"/>
            <a:ext cx="1569166" cy="44185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QSW-308</a:t>
            </a:r>
            <a:r>
              <a: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Series</a:t>
            </a:r>
            <a:endParaRPr lang="en-US" altLang="zh-TW" sz="110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10G/1G Port Switch</a:t>
            </a:r>
            <a:endParaRPr lang="zh-TW" altLang="en-US" sz="11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91D11BD9-F397-4839-9962-DF6E3559392E}"/>
              </a:ext>
            </a:extLst>
          </p:cNvPr>
          <p:cNvSpPr/>
          <p:nvPr/>
        </p:nvSpPr>
        <p:spPr>
          <a:xfrm>
            <a:off x="220929" y="993882"/>
            <a:ext cx="2936870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B57DB85-A5EF-4EFA-BE6D-36F60926F6E5}"/>
              </a:ext>
            </a:extLst>
          </p:cNvPr>
          <p:cNvSpPr/>
          <p:nvPr/>
        </p:nvSpPr>
        <p:spPr>
          <a:xfrm>
            <a:off x="-141378" y="1020364"/>
            <a:ext cx="3599295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Plan B - Collaborative office</a:t>
            </a:r>
          </a:p>
        </p:txBody>
      </p:sp>
      <p:pic>
        <p:nvPicPr>
          <p:cNvPr id="34" name="圖片 33" descr="一張含有 螢幕擷取畫面 的圖片&#10;&#10;自動產生的描述">
            <a:extLst>
              <a:ext uri="{FF2B5EF4-FFF2-40B4-BE49-F238E27FC236}">
                <a16:creationId xmlns:a16="http://schemas.microsoft.com/office/drawing/2014/main" id="{23724920-F3B9-4AC9-AE54-86FBB5F3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16" y="3625631"/>
            <a:ext cx="1626369" cy="520438"/>
          </a:xfrm>
          <a:prstGeom prst="rect">
            <a:avLst/>
          </a:prstGeom>
        </p:spPr>
      </p:pic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34409F83-627F-4251-84C3-9B759D8538F5}"/>
              </a:ext>
            </a:extLst>
          </p:cNvPr>
          <p:cNvSpPr/>
          <p:nvPr/>
        </p:nvSpPr>
        <p:spPr>
          <a:xfrm rot="5400000">
            <a:off x="1144223" y="2748747"/>
            <a:ext cx="843392" cy="462475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303D038-DF09-440A-B936-E3DBCA6C1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04" y="1538110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5">
            <a:extLst>
              <a:ext uri="{FF2B5EF4-FFF2-40B4-BE49-F238E27FC236}">
                <a16:creationId xmlns:a16="http://schemas.microsoft.com/office/drawing/2014/main" id="{BBC5E2D1-1E6F-4A68-B5CF-DBE36D33A48B}"/>
              </a:ext>
            </a:extLst>
          </p:cNvPr>
          <p:cNvSpPr/>
          <p:nvPr/>
        </p:nvSpPr>
        <p:spPr>
          <a:xfrm>
            <a:off x="930313" y="2258182"/>
            <a:ext cx="1335250" cy="438838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 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Switch x 1</a:t>
            </a:r>
            <a:endParaRPr lang="en-US" altLang="zh-TW" sz="1100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 1G 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Switch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x 1</a:t>
            </a:r>
          </a:p>
        </p:txBody>
      </p:sp>
      <p:pic>
        <p:nvPicPr>
          <p:cNvPr id="10" name="圖片 15" descr="交換器.png">
            <a:extLst>
              <a:ext uri="{FF2B5EF4-FFF2-40B4-BE49-F238E27FC236}">
                <a16:creationId xmlns:a16="http://schemas.microsoft.com/office/drawing/2014/main" id="{0DBD1579-5DB9-4030-AC48-E79086D26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62" y="1726967"/>
            <a:ext cx="729823" cy="329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6" descr="交換器.png">
            <a:extLst>
              <a:ext uri="{FF2B5EF4-FFF2-40B4-BE49-F238E27FC236}">
                <a16:creationId xmlns:a16="http://schemas.microsoft.com/office/drawing/2014/main" id="{5EF147FB-4DBB-4DBB-90D6-A183FD0B7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281" y="1836167"/>
            <a:ext cx="729823" cy="329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84D6EE6-FB5E-48B3-B907-F825D036C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146" y="2715561"/>
            <a:ext cx="748651" cy="748651"/>
          </a:xfrm>
          <a:prstGeom prst="rect">
            <a:avLst/>
          </a:prstGeom>
        </p:spPr>
      </p:pic>
      <p:pic>
        <p:nvPicPr>
          <p:cNvPr id="37" name="圖片 36" descr="i_1.png">
            <a:extLst>
              <a:ext uri="{FF2B5EF4-FFF2-40B4-BE49-F238E27FC236}">
                <a16:creationId xmlns:a16="http://schemas.microsoft.com/office/drawing/2014/main" id="{EB8E0766-3100-46F1-BBCA-064ACF346F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716" y="2853179"/>
            <a:ext cx="472241" cy="457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43" descr="TS-932X_Front.png">
            <a:extLst>
              <a:ext uri="{FF2B5EF4-FFF2-40B4-BE49-F238E27FC236}">
                <a16:creationId xmlns:a16="http://schemas.microsoft.com/office/drawing/2014/main" id="{4232E08B-6B58-4F89-9048-DAD581B9CC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364" y="1584231"/>
            <a:ext cx="1287375" cy="812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Shape 179" descr="D:\Users\Joan Hsieh\Desktop\MSI_GT75VR.png">
            <a:extLst>
              <a:ext uri="{FF2B5EF4-FFF2-40B4-BE49-F238E27FC236}">
                <a16:creationId xmlns:a16="http://schemas.microsoft.com/office/drawing/2014/main" id="{1688B1FD-6071-4173-B4B5-78F75E7CDEC4}"/>
              </a:ext>
            </a:extLst>
          </p:cNvPr>
          <p:cNvPicPr preferRelativeResize="0"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154" y="1719972"/>
            <a:ext cx="868430" cy="5814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40" descr="一張含有 電子用品, 坐 的圖片&#10;&#10;描述是以高可信度產生">
            <a:extLst>
              <a:ext uri="{FF2B5EF4-FFF2-40B4-BE49-F238E27FC236}">
                <a16:creationId xmlns:a16="http://schemas.microsoft.com/office/drawing/2014/main" id="{461A96E3-9293-4D90-9B9B-37DE56BFD0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196" y="1292255"/>
            <a:ext cx="955597" cy="997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Shape 474" descr="「router icon」的圖片搜尋結果">
            <a:extLst>
              <a:ext uri="{FF2B5EF4-FFF2-40B4-BE49-F238E27FC236}">
                <a16:creationId xmlns:a16="http://schemas.microsoft.com/office/drawing/2014/main" id="{7FFCAEC7-81EF-4CC6-A2D2-F268250E8724}"/>
              </a:ext>
            </a:extLst>
          </p:cNvPr>
          <p:cNvPicPr preferRelativeResize="0"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762" y="1578551"/>
            <a:ext cx="802077" cy="6739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F000AD5E-67DD-43A1-9A2A-EDB83A0D3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998" y="3461305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 55">
            <a:extLst>
              <a:ext uri="{FF2B5EF4-FFF2-40B4-BE49-F238E27FC236}">
                <a16:creationId xmlns:a16="http://schemas.microsoft.com/office/drawing/2014/main" id="{42516472-E0D1-4D4C-85FF-184609B7AC79}"/>
              </a:ext>
            </a:extLst>
          </p:cNvPr>
          <p:cNvSpPr/>
          <p:nvPr/>
        </p:nvSpPr>
        <p:spPr>
          <a:xfrm>
            <a:off x="4641445" y="4182974"/>
            <a:ext cx="1686587" cy="43864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 Network Adapter </a:t>
            </a:r>
            <a:r>
              <a: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400"/>
              </a:lnSpc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TB3/USB NB/MAC 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D94A8B4B-86F0-4685-B467-2462B74699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947" y="2694856"/>
            <a:ext cx="748651" cy="748651"/>
          </a:xfrm>
          <a:prstGeom prst="rect">
            <a:avLst/>
          </a:prstGeom>
        </p:spPr>
      </p:pic>
      <p:pic>
        <p:nvPicPr>
          <p:cNvPr id="43" name="圖片 42" descr="i_1.png">
            <a:extLst>
              <a:ext uri="{FF2B5EF4-FFF2-40B4-BE49-F238E27FC236}">
                <a16:creationId xmlns:a16="http://schemas.microsoft.com/office/drawing/2014/main" id="{B7437E1E-5910-4A38-A814-CFDCBDE79E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517" y="2832474"/>
            <a:ext cx="472241" cy="457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766832D-DC81-445C-AB50-BC532DEA2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384" y="3449187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6" name="矩形 55">
            <a:extLst>
              <a:ext uri="{FF2B5EF4-FFF2-40B4-BE49-F238E27FC236}">
                <a16:creationId xmlns:a16="http://schemas.microsoft.com/office/drawing/2014/main" id="{0B1EC3F2-1F9D-4062-8192-33FB43450095}"/>
              </a:ext>
            </a:extLst>
          </p:cNvPr>
          <p:cNvSpPr/>
          <p:nvPr/>
        </p:nvSpPr>
        <p:spPr>
          <a:xfrm>
            <a:off x="6635492" y="4163109"/>
            <a:ext cx="1569166" cy="44185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QWA-AC2600</a:t>
            </a:r>
          </a:p>
          <a:p>
            <a:pPr algn="ctr">
              <a:lnSpc>
                <a:spcPts val="1400"/>
              </a:lnSpc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Wireless AP Card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5CACFF01-A7CD-4B61-950D-1838EE104E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333" y="2682738"/>
            <a:ext cx="748651" cy="748651"/>
          </a:xfrm>
          <a:prstGeom prst="rect">
            <a:avLst/>
          </a:prstGeom>
        </p:spPr>
      </p:pic>
      <p:pic>
        <p:nvPicPr>
          <p:cNvPr id="52" name="圖片 51" descr="i_1.png">
            <a:extLst>
              <a:ext uri="{FF2B5EF4-FFF2-40B4-BE49-F238E27FC236}">
                <a16:creationId xmlns:a16="http://schemas.microsoft.com/office/drawing/2014/main" id="{F5369224-0370-45AC-90C4-DA77336CE3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903" y="2820356"/>
            <a:ext cx="472241" cy="457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CF9BD67E-E85A-4506-917E-735121A4EE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921" y="3442056"/>
            <a:ext cx="1033661" cy="65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2E1DA8F-4E1B-4F09-9EF4-3A5B301D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44" y="3505350"/>
            <a:ext cx="866231" cy="695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3B781914-281E-4D24-B908-E53D267D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9155" y="3443507"/>
            <a:ext cx="793124" cy="78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98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596D0FD7-A307-4BAE-BD05-05617ADC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42" y="965158"/>
            <a:ext cx="8797549" cy="4100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cap="none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Plan for collaborative office</a:t>
            </a:r>
            <a:endParaRPr lang="zh-TW" altLang="en-US" sz="3200" b="1" cap="none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91D11BD9-F397-4839-9962-DF6E3559392E}"/>
              </a:ext>
            </a:extLst>
          </p:cNvPr>
          <p:cNvSpPr/>
          <p:nvPr/>
        </p:nvSpPr>
        <p:spPr>
          <a:xfrm>
            <a:off x="272049" y="993882"/>
            <a:ext cx="2738088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B57DB85-A5EF-4EFA-BE6D-36F60926F6E5}"/>
              </a:ext>
            </a:extLst>
          </p:cNvPr>
          <p:cNvSpPr/>
          <p:nvPr/>
        </p:nvSpPr>
        <p:spPr>
          <a:xfrm>
            <a:off x="-155717" y="1019533"/>
            <a:ext cx="3599295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Plan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 – High-end office</a:t>
            </a:r>
            <a:endParaRPr lang="zh-TW" altLang="en-US" sz="1600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42C024EA-2FB1-4E8B-9DEF-E92E7F3F92AC}"/>
              </a:ext>
            </a:extLst>
          </p:cNvPr>
          <p:cNvSpPr/>
          <p:nvPr/>
        </p:nvSpPr>
        <p:spPr>
          <a:xfrm rot="5400000">
            <a:off x="5748590" y="2798691"/>
            <a:ext cx="772644" cy="402240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箭號: 向右 48">
            <a:extLst>
              <a:ext uri="{FF2B5EF4-FFF2-40B4-BE49-F238E27FC236}">
                <a16:creationId xmlns:a16="http://schemas.microsoft.com/office/drawing/2014/main" id="{12AE0124-DF62-416C-86E5-93BB9BDE051A}"/>
              </a:ext>
            </a:extLst>
          </p:cNvPr>
          <p:cNvSpPr/>
          <p:nvPr/>
        </p:nvSpPr>
        <p:spPr>
          <a:xfrm rot="5400000">
            <a:off x="7426577" y="2787590"/>
            <a:ext cx="772644" cy="402240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78FB30A3-3D8B-4D45-AF5F-30C392D96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59" y="3473489"/>
            <a:ext cx="1514663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B83C431-C2F6-4E82-87DB-97221DF73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6" y="1693596"/>
            <a:ext cx="1559146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D0F8DA1-8D3F-4DB6-9A53-16D84A80E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779" y="1692034"/>
            <a:ext cx="1559146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矩形 55">
            <a:extLst>
              <a:ext uri="{FF2B5EF4-FFF2-40B4-BE49-F238E27FC236}">
                <a16:creationId xmlns:a16="http://schemas.microsoft.com/office/drawing/2014/main" id="{14D79B90-006F-4EC6-9A99-7F961043D18D}"/>
              </a:ext>
            </a:extLst>
          </p:cNvPr>
          <p:cNvSpPr/>
          <p:nvPr/>
        </p:nvSpPr>
        <p:spPr>
          <a:xfrm>
            <a:off x="5375926" y="2385757"/>
            <a:ext cx="1514662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Built-in</a:t>
            </a:r>
            <a:r>
              <a:rPr lang="zh-CN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10/5 </a:t>
            </a:r>
            <a:r>
              <a:rPr lang="en-US" altLang="zh-CN" sz="10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GbE</a:t>
            </a:r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Port</a:t>
            </a:r>
          </a:p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NB/MAC</a:t>
            </a:r>
            <a:endParaRPr lang="en-US" altLang="zh-TW" sz="1000" b="1" dirty="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1FB2C99-43BD-4957-BEED-ED6DC560C4AA}"/>
              </a:ext>
            </a:extLst>
          </p:cNvPr>
          <p:cNvSpPr/>
          <p:nvPr/>
        </p:nvSpPr>
        <p:spPr>
          <a:xfrm>
            <a:off x="7366895" y="2369476"/>
            <a:ext cx="1023798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WiFi</a:t>
            </a:r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5G/2.4G</a:t>
            </a:r>
          </a:p>
          <a:p>
            <a:pPr algn="ctr"/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55">
            <a:extLst>
              <a:ext uri="{FF2B5EF4-FFF2-40B4-BE49-F238E27FC236}">
                <a16:creationId xmlns:a16="http://schemas.microsoft.com/office/drawing/2014/main" id="{DE5102AB-C05D-4164-A171-EC910EA2E5C5}"/>
              </a:ext>
            </a:extLst>
          </p:cNvPr>
          <p:cNvSpPr/>
          <p:nvPr/>
        </p:nvSpPr>
        <p:spPr>
          <a:xfrm>
            <a:off x="546157" y="4100705"/>
            <a:ext cx="1364790" cy="43864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QSW-308 Series</a:t>
            </a:r>
          </a:p>
          <a:p>
            <a:pPr algn="ctr">
              <a:lnSpc>
                <a:spcPts val="1400"/>
              </a:lnSpc>
            </a:pP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10G/1G Port Switch</a:t>
            </a:r>
          </a:p>
        </p:txBody>
      </p:sp>
      <p:pic>
        <p:nvPicPr>
          <p:cNvPr id="34" name="圖片 33" descr="一張含有 螢幕擷取畫面 的圖片&#10;&#10;自動產生的描述">
            <a:extLst>
              <a:ext uri="{FF2B5EF4-FFF2-40B4-BE49-F238E27FC236}">
                <a16:creationId xmlns:a16="http://schemas.microsoft.com/office/drawing/2014/main" id="{23724920-F3B9-4AC9-AE54-86FBB5F3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9" y="3610265"/>
            <a:ext cx="1414543" cy="476781"/>
          </a:xfrm>
          <a:prstGeom prst="rect">
            <a:avLst/>
          </a:prstGeom>
        </p:spPr>
      </p:pic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34409F83-627F-4251-84C3-9B759D8538F5}"/>
              </a:ext>
            </a:extLst>
          </p:cNvPr>
          <p:cNvSpPr/>
          <p:nvPr/>
        </p:nvSpPr>
        <p:spPr>
          <a:xfrm rot="5400000">
            <a:off x="831820" y="2817659"/>
            <a:ext cx="772644" cy="402240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303D038-DF09-440A-B936-E3DBCA6C1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80" y="1697857"/>
            <a:ext cx="1514663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5">
            <a:extLst>
              <a:ext uri="{FF2B5EF4-FFF2-40B4-BE49-F238E27FC236}">
                <a16:creationId xmlns:a16="http://schemas.microsoft.com/office/drawing/2014/main" id="{BBC5E2D1-1E6F-4A68-B5CF-DBE36D33A48B}"/>
              </a:ext>
            </a:extLst>
          </p:cNvPr>
          <p:cNvSpPr/>
          <p:nvPr/>
        </p:nvSpPr>
        <p:spPr>
          <a:xfrm>
            <a:off x="665320" y="2306409"/>
            <a:ext cx="1161341" cy="43588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 </a:t>
            </a:r>
            <a:r>
              <a:rPr lang="en-US" altLang="zh-TW" sz="10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Wwitch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x 1</a:t>
            </a:r>
          </a:p>
          <a:p>
            <a:pPr algn="ctr">
              <a:lnSpc>
                <a:spcPts val="14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 1G </a:t>
            </a:r>
            <a:r>
              <a:rPr lang="en-US" altLang="zh-TW" sz="10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Wwitch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x 1</a:t>
            </a:r>
          </a:p>
        </p:txBody>
      </p:sp>
      <p:pic>
        <p:nvPicPr>
          <p:cNvPr id="10" name="圖片 15" descr="交換器.png">
            <a:extLst>
              <a:ext uri="{FF2B5EF4-FFF2-40B4-BE49-F238E27FC236}">
                <a16:creationId xmlns:a16="http://schemas.microsoft.com/office/drawing/2014/main" id="{0DBD1579-5DB9-4030-AC48-E79086D26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63" y="1870872"/>
            <a:ext cx="634767" cy="301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6" descr="交換器.png">
            <a:extLst>
              <a:ext uri="{FF2B5EF4-FFF2-40B4-BE49-F238E27FC236}">
                <a16:creationId xmlns:a16="http://schemas.microsoft.com/office/drawing/2014/main" id="{5EF147FB-4DBB-4DBB-90D6-A183FD0B7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06" y="1970912"/>
            <a:ext cx="634767" cy="301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84D6EE6-FB5E-48B3-B907-F825D036C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681" y="2776537"/>
            <a:ext cx="651143" cy="685850"/>
          </a:xfrm>
          <a:prstGeom prst="rect">
            <a:avLst/>
          </a:prstGeom>
        </p:spPr>
      </p:pic>
      <p:pic>
        <p:nvPicPr>
          <p:cNvPr id="37" name="圖片 36" descr="i_1.png">
            <a:extLst>
              <a:ext uri="{FF2B5EF4-FFF2-40B4-BE49-F238E27FC236}">
                <a16:creationId xmlns:a16="http://schemas.microsoft.com/office/drawing/2014/main" id="{EB8E0766-3100-46F1-BBCA-064ACF346F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724" y="2902611"/>
            <a:ext cx="410734" cy="419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Shape 179" descr="D:\Users\Joan Hsieh\Desktop\MSI_GT75VR.png">
            <a:extLst>
              <a:ext uri="{FF2B5EF4-FFF2-40B4-BE49-F238E27FC236}">
                <a16:creationId xmlns:a16="http://schemas.microsoft.com/office/drawing/2014/main" id="{1688B1FD-6071-4173-B4B5-78F75E7CDEC4}"/>
              </a:ext>
            </a:extLst>
          </p:cNvPr>
          <p:cNvPicPr preferRelativeResize="0"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45" y="1864464"/>
            <a:ext cx="755322" cy="5326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40" descr="一張含有 電子用品, 坐 的圖片&#10;&#10;描述是以高可信度產生">
            <a:extLst>
              <a:ext uri="{FF2B5EF4-FFF2-40B4-BE49-F238E27FC236}">
                <a16:creationId xmlns:a16="http://schemas.microsoft.com/office/drawing/2014/main" id="{461A96E3-9293-4D90-9B9B-37DE56BFD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742" y="1472626"/>
            <a:ext cx="831136" cy="914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Shape 474" descr="「router icon」的圖片搜尋結果">
            <a:extLst>
              <a:ext uri="{FF2B5EF4-FFF2-40B4-BE49-F238E27FC236}">
                <a16:creationId xmlns:a16="http://schemas.microsoft.com/office/drawing/2014/main" id="{7FFCAEC7-81EF-4CC6-A2D2-F268250E8724}"/>
              </a:ext>
            </a:extLst>
          </p:cNvPr>
          <p:cNvPicPr preferRelativeResize="0"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706" y="1723546"/>
            <a:ext cx="697611" cy="6174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F000AD5E-67DD-43A1-9A2A-EDB83A0D3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429" y="3459724"/>
            <a:ext cx="1514663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 55">
            <a:extLst>
              <a:ext uri="{FF2B5EF4-FFF2-40B4-BE49-F238E27FC236}">
                <a16:creationId xmlns:a16="http://schemas.microsoft.com/office/drawing/2014/main" id="{42516472-E0D1-4D4C-85FF-184609B7AC79}"/>
              </a:ext>
            </a:extLst>
          </p:cNvPr>
          <p:cNvSpPr/>
          <p:nvPr/>
        </p:nvSpPr>
        <p:spPr>
          <a:xfrm>
            <a:off x="5350504" y="4113064"/>
            <a:ext cx="1630242" cy="43588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 Network Adapter  </a:t>
            </a:r>
          </a:p>
          <a:p>
            <a:pPr algn="ctr">
              <a:lnSpc>
                <a:spcPts val="14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TB3/USB NB/MAC 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D94A8B4B-86F0-4685-B467-2462B74699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451" y="2757569"/>
            <a:ext cx="651143" cy="685850"/>
          </a:xfrm>
          <a:prstGeom prst="rect">
            <a:avLst/>
          </a:prstGeom>
        </p:spPr>
      </p:pic>
      <p:pic>
        <p:nvPicPr>
          <p:cNvPr id="43" name="圖片 42" descr="i_1.png">
            <a:extLst>
              <a:ext uri="{FF2B5EF4-FFF2-40B4-BE49-F238E27FC236}">
                <a16:creationId xmlns:a16="http://schemas.microsoft.com/office/drawing/2014/main" id="{B7437E1E-5910-4A38-A814-CFDCBDE79E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494" y="2883643"/>
            <a:ext cx="410734" cy="419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766832D-DC81-445C-AB50-BC532DEA2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416" y="3448623"/>
            <a:ext cx="1514663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6" name="矩形 55">
            <a:extLst>
              <a:ext uri="{FF2B5EF4-FFF2-40B4-BE49-F238E27FC236}">
                <a16:creationId xmlns:a16="http://schemas.microsoft.com/office/drawing/2014/main" id="{0B1EC3F2-1F9D-4062-8192-33FB43450095}"/>
              </a:ext>
            </a:extLst>
          </p:cNvPr>
          <p:cNvSpPr/>
          <p:nvPr/>
        </p:nvSpPr>
        <p:spPr>
          <a:xfrm>
            <a:off x="7140914" y="4113064"/>
            <a:ext cx="1364790" cy="43595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QWA-AC2600</a:t>
            </a:r>
          </a:p>
          <a:p>
            <a:pPr algn="ctr">
              <a:lnSpc>
                <a:spcPts val="14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Wireless AP Card</a:t>
            </a:r>
            <a:endParaRPr lang="zh-TW" altLang="en-US" sz="1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5CACFF01-A7CD-4B61-950D-1838EE104E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438" y="2746468"/>
            <a:ext cx="651143" cy="685850"/>
          </a:xfrm>
          <a:prstGeom prst="rect">
            <a:avLst/>
          </a:prstGeom>
        </p:spPr>
      </p:pic>
      <p:pic>
        <p:nvPicPr>
          <p:cNvPr id="52" name="圖片 51" descr="i_1.png">
            <a:extLst>
              <a:ext uri="{FF2B5EF4-FFF2-40B4-BE49-F238E27FC236}">
                <a16:creationId xmlns:a16="http://schemas.microsoft.com/office/drawing/2014/main" id="{F5369224-0370-45AC-90C4-DA77336CE3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481" y="2872541"/>
            <a:ext cx="410734" cy="419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CF9BD67E-E85A-4506-917E-735121A4EE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862" y="3442090"/>
            <a:ext cx="899032" cy="600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2E1DA8F-4E1B-4F09-9EF4-3A5B301DC2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90" y="3500074"/>
            <a:ext cx="753409" cy="637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3B781914-281E-4D24-B908-E53D267D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7211" y="3443419"/>
            <a:ext cx="689824" cy="7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9670F766-B074-41B7-9A7A-4B27FC3AD6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341" y="3459724"/>
            <a:ext cx="1514663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55">
            <a:extLst>
              <a:ext uri="{FF2B5EF4-FFF2-40B4-BE49-F238E27FC236}">
                <a16:creationId xmlns:a16="http://schemas.microsoft.com/office/drawing/2014/main" id="{6D171874-F7EE-4A35-BAA6-37CEFC2746BA}"/>
              </a:ext>
            </a:extLst>
          </p:cNvPr>
          <p:cNvSpPr/>
          <p:nvPr/>
        </p:nvSpPr>
        <p:spPr>
          <a:xfrm>
            <a:off x="2070161" y="4109711"/>
            <a:ext cx="1683577" cy="43569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QSW-1208</a:t>
            </a:r>
            <a:r>
              <a:rPr lang="zh-TW" alt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Series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 </a:t>
            </a: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Combo Port Switch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5BE47BE3-DF4A-4C42-B63A-CB6D714726CE}"/>
              </a:ext>
            </a:extLst>
          </p:cNvPr>
          <p:cNvSpPr/>
          <p:nvPr/>
        </p:nvSpPr>
        <p:spPr>
          <a:xfrm rot="5400000">
            <a:off x="2505502" y="2803895"/>
            <a:ext cx="772644" cy="402240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F1F66BA9-E0EF-49D2-8A22-7C96179C0A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363" y="2762773"/>
            <a:ext cx="651143" cy="685850"/>
          </a:xfrm>
          <a:prstGeom prst="rect">
            <a:avLst/>
          </a:prstGeom>
        </p:spPr>
      </p:pic>
      <p:pic>
        <p:nvPicPr>
          <p:cNvPr id="60" name="圖片 59" descr="i_1.png">
            <a:extLst>
              <a:ext uri="{FF2B5EF4-FFF2-40B4-BE49-F238E27FC236}">
                <a16:creationId xmlns:a16="http://schemas.microsoft.com/office/drawing/2014/main" id="{A20DFC76-446A-4CBB-9C3E-69A1F96806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406" y="2888846"/>
            <a:ext cx="410734" cy="419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B83DF05C-0D02-4D90-A308-472D9D8C4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000" y="1697858"/>
            <a:ext cx="1487974" cy="10675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5">
            <a:extLst>
              <a:ext uri="{FF2B5EF4-FFF2-40B4-BE49-F238E27FC236}">
                <a16:creationId xmlns:a16="http://schemas.microsoft.com/office/drawing/2014/main" id="{EBE4340D-0B59-4FE1-B921-4EC29B333022}"/>
              </a:ext>
            </a:extLst>
          </p:cNvPr>
          <p:cNvSpPr/>
          <p:nvPr/>
        </p:nvSpPr>
        <p:spPr>
          <a:xfrm>
            <a:off x="2256590" y="2334518"/>
            <a:ext cx="1315982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10G 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Combo Port Switch</a:t>
            </a:r>
            <a:endParaRPr lang="zh-TW" altLang="en-US" sz="1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1" name="Picture 2" descr="ã1208-8cãçåçæå°çµæ">
            <a:extLst>
              <a:ext uri="{FF2B5EF4-FFF2-40B4-BE49-F238E27FC236}">
                <a16:creationId xmlns:a16="http://schemas.microsoft.com/office/drawing/2014/main" id="{E5486B5A-01CA-4F75-AF18-8D2EDA1F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3409" y="3577275"/>
            <a:ext cx="1293530" cy="5546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0F80B7EC-D619-442A-A341-9718B541D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910" y="1692307"/>
            <a:ext cx="1487974" cy="10675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55">
            <a:extLst>
              <a:ext uri="{FF2B5EF4-FFF2-40B4-BE49-F238E27FC236}">
                <a16:creationId xmlns:a16="http://schemas.microsoft.com/office/drawing/2014/main" id="{98000ABD-E549-4019-A23B-945AC42165B3}"/>
              </a:ext>
            </a:extLst>
          </p:cNvPr>
          <p:cNvSpPr/>
          <p:nvPr/>
        </p:nvSpPr>
        <p:spPr>
          <a:xfrm>
            <a:off x="3906554" y="2395303"/>
            <a:ext cx="1280046" cy="24622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TVS – X82 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Series</a:t>
            </a:r>
            <a:endParaRPr lang="zh-TW" altLang="en-US" sz="1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6" name="圖片 16" descr="交換器.png">
            <a:extLst>
              <a:ext uri="{FF2B5EF4-FFF2-40B4-BE49-F238E27FC236}">
                <a16:creationId xmlns:a16="http://schemas.microsoft.com/office/drawing/2014/main" id="{EED8503A-C39B-4704-8CE5-D78A119C5F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727" y="1913220"/>
            <a:ext cx="866966" cy="391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圖片 45" descr="TS-1263XU-Front.png">
            <a:extLst>
              <a:ext uri="{FF2B5EF4-FFF2-40B4-BE49-F238E27FC236}">
                <a16:creationId xmlns:a16="http://schemas.microsoft.com/office/drawing/2014/main" id="{5E824508-3B29-461A-9320-B2FBADFB731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976" y="1703394"/>
            <a:ext cx="1365278" cy="829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11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3094AE7-CA3E-431C-93A4-5359CFD82C06}"/>
              </a:ext>
            </a:extLst>
          </p:cNvPr>
          <p:cNvSpPr/>
          <p:nvPr/>
        </p:nvSpPr>
        <p:spPr>
          <a:xfrm>
            <a:off x="431142" y="1671648"/>
            <a:ext cx="3226457" cy="22457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US" altLang="zh-TW" sz="4000" b="1" dirty="0">
                <a:latin typeface="Arial"/>
                <a:ea typeface="微軟正黑體"/>
                <a:cs typeface="Arial"/>
              </a:rPr>
              <a:t>Surf your 10GbE Network</a:t>
            </a:r>
            <a:endParaRPr lang="zh-TW" altLang="en-US" sz="4000" b="1" dirty="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442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10GbE NAS</a:t>
            </a:r>
            <a:endParaRPr lang="zh-TW" altLang="en-US" sz="3600" b="1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0AFC2752-F2E3-4835-8881-C67C37A73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948" y="4028053"/>
            <a:ext cx="1485211" cy="928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E0EE1200-7414-4A81-B2AC-54FE1A6C3800}"/>
              </a:ext>
            </a:extLst>
          </p:cNvPr>
          <p:cNvSpPr txBox="1"/>
          <p:nvPr/>
        </p:nvSpPr>
        <p:spPr>
          <a:xfrm>
            <a:off x="2853451" y="1507827"/>
            <a:ext cx="586106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buSzPts val="1100"/>
            </a:pPr>
            <a:r>
              <a:rPr lang="en-GB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TES-x85U series, TDS-16489U，TVS-x80U series, TS-x73U series, TS-x63U series, TS-1635, TS-932X, TS-x31X, TS-x31XU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A75FF67-0DEA-4912-8EAA-9721C435FA41}"/>
              </a:ext>
            </a:extLst>
          </p:cNvPr>
          <p:cNvSpPr txBox="1"/>
          <p:nvPr/>
        </p:nvSpPr>
        <p:spPr>
          <a:xfrm>
            <a:off x="2853452" y="2414626"/>
            <a:ext cx="552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TS-1685, TS-1677X, TVS-x82T series, TVS-x71T series, TVS-863+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3E57282-7C7E-4228-89A7-E73AFC0BED3A}"/>
              </a:ext>
            </a:extLst>
          </p:cNvPr>
          <p:cNvSpPr txBox="1"/>
          <p:nvPr/>
        </p:nvSpPr>
        <p:spPr>
          <a:xfrm>
            <a:off x="2853452" y="3179331"/>
            <a:ext cx="5726322" cy="72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700"/>
              </a:lnSpc>
            </a:pPr>
            <a:r>
              <a:rPr lang="en-GB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TVS-x82 series, TS-x77 series, TVS-x71U-RP series, TVS-x71 series, TVS-x73 series, TVS-x73e series, TS-x73 series, TS-563, TS-x53BU series, TS-x53B series, TS-x53Be series, TS-x32X series</a:t>
            </a:r>
          </a:p>
        </p:txBody>
      </p:sp>
      <p:pic>
        <p:nvPicPr>
          <p:cNvPr id="44" name="圖片 43" descr="TS-932X_Front.png">
            <a:extLst>
              <a:ext uri="{FF2B5EF4-FFF2-40B4-BE49-F238E27FC236}">
                <a16:creationId xmlns:a16="http://schemas.microsoft.com/office/drawing/2014/main" id="{1B668899-E256-4712-942C-CDF97AC015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063" y="4022101"/>
            <a:ext cx="1485646" cy="928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 descr="TS-1677X_font.png">
            <a:extLst>
              <a:ext uri="{FF2B5EF4-FFF2-40B4-BE49-F238E27FC236}">
                <a16:creationId xmlns:a16="http://schemas.microsoft.com/office/drawing/2014/main" id="{6336056D-E0C7-4EAA-A815-F0621321B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63" y="3819419"/>
            <a:ext cx="1828053" cy="1142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 descr="TS-1263XU-Front.png">
            <a:extLst>
              <a:ext uri="{FF2B5EF4-FFF2-40B4-BE49-F238E27FC236}">
                <a16:creationId xmlns:a16="http://schemas.microsoft.com/office/drawing/2014/main" id="{850F5A88-7421-4235-83A1-7A6C6DA50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613" y="3939576"/>
            <a:ext cx="2214578" cy="1384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387E912F-555D-4992-9FE6-F66FC45EFA76}"/>
              </a:ext>
            </a:extLst>
          </p:cNvPr>
          <p:cNvSpPr/>
          <p:nvPr/>
        </p:nvSpPr>
        <p:spPr>
          <a:xfrm>
            <a:off x="255224" y="1112933"/>
            <a:ext cx="2464742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12EF0E-7378-4A9C-BB23-829A3268D45E}"/>
              </a:ext>
            </a:extLst>
          </p:cNvPr>
          <p:cNvSpPr/>
          <p:nvPr/>
        </p:nvSpPr>
        <p:spPr>
          <a:xfrm>
            <a:off x="-293995" y="1139415"/>
            <a:ext cx="359929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Internal 10G series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24C8AAEC-3071-451E-86A7-5740FC7B6744}"/>
              </a:ext>
            </a:extLst>
          </p:cNvPr>
          <p:cNvSpPr/>
          <p:nvPr/>
        </p:nvSpPr>
        <p:spPr>
          <a:xfrm>
            <a:off x="255224" y="2734954"/>
            <a:ext cx="2464742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A4662BD-C5A1-4268-85DF-5312A24EFA48}"/>
              </a:ext>
            </a:extLst>
          </p:cNvPr>
          <p:cNvSpPr/>
          <p:nvPr/>
        </p:nvSpPr>
        <p:spPr>
          <a:xfrm>
            <a:off x="-316715" y="2767179"/>
            <a:ext cx="359929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Extendable 10G series</a:t>
            </a:r>
          </a:p>
        </p:txBody>
      </p:sp>
      <p:sp>
        <p:nvSpPr>
          <p:cNvPr id="27" name="圓角矩形 4">
            <a:extLst>
              <a:ext uri="{FF2B5EF4-FFF2-40B4-BE49-F238E27FC236}">
                <a16:creationId xmlns:a16="http://schemas.microsoft.com/office/drawing/2014/main" id="{A5D5AAEA-A3A3-431E-ADC9-CF8EEAD683B8}"/>
              </a:ext>
            </a:extLst>
          </p:cNvPr>
          <p:cNvSpPr/>
          <p:nvPr/>
        </p:nvSpPr>
        <p:spPr>
          <a:xfrm>
            <a:off x="2881878" y="2770181"/>
            <a:ext cx="2294765" cy="369644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1746EB-2D0C-4B96-8D14-D1DA301C037B}"/>
              </a:ext>
            </a:extLst>
          </p:cNvPr>
          <p:cNvSpPr/>
          <p:nvPr/>
        </p:nvSpPr>
        <p:spPr>
          <a:xfrm>
            <a:off x="2932999" y="2790262"/>
            <a:ext cx="21884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SFP+ / RJ45 (BASE-T)</a:t>
            </a:r>
          </a:p>
        </p:txBody>
      </p:sp>
      <p:sp>
        <p:nvSpPr>
          <p:cNvPr id="47" name="圓角矩形 4">
            <a:extLst>
              <a:ext uri="{FF2B5EF4-FFF2-40B4-BE49-F238E27FC236}">
                <a16:creationId xmlns:a16="http://schemas.microsoft.com/office/drawing/2014/main" id="{7786B8E9-2C04-4B17-B7DD-4AAB50DA3EF3}"/>
              </a:ext>
            </a:extLst>
          </p:cNvPr>
          <p:cNvSpPr/>
          <p:nvPr/>
        </p:nvSpPr>
        <p:spPr>
          <a:xfrm>
            <a:off x="2853451" y="2019173"/>
            <a:ext cx="1718549" cy="369644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E915DD2D-E165-42C4-BAF0-C59405488F97}"/>
              </a:ext>
            </a:extLst>
          </p:cNvPr>
          <p:cNvSpPr/>
          <p:nvPr/>
        </p:nvSpPr>
        <p:spPr>
          <a:xfrm>
            <a:off x="2893212" y="2044934"/>
            <a:ext cx="154401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RJ45 (BASE-T)</a:t>
            </a:r>
            <a:endParaRPr lang="zh-TW" altLang="en-US" sz="1500" b="1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圓角矩形 4">
            <a:extLst>
              <a:ext uri="{FF2B5EF4-FFF2-40B4-BE49-F238E27FC236}">
                <a16:creationId xmlns:a16="http://schemas.microsoft.com/office/drawing/2014/main" id="{BBAE5E1B-B895-40CA-824B-323E4CA06C7C}"/>
              </a:ext>
            </a:extLst>
          </p:cNvPr>
          <p:cNvSpPr/>
          <p:nvPr/>
        </p:nvSpPr>
        <p:spPr>
          <a:xfrm>
            <a:off x="2853453" y="1155472"/>
            <a:ext cx="765510" cy="369644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180C796-1B5C-4F4E-93A0-99D5E0ACF3AC}"/>
              </a:ext>
            </a:extLst>
          </p:cNvPr>
          <p:cNvSpPr/>
          <p:nvPr/>
        </p:nvSpPr>
        <p:spPr>
          <a:xfrm>
            <a:off x="2893213" y="1181233"/>
            <a:ext cx="6703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SFP+</a:t>
            </a:r>
          </a:p>
        </p:txBody>
      </p:sp>
    </p:spTree>
    <p:extLst>
      <p:ext uri="{BB962C8B-B14F-4D97-AF65-F5344CB8AC3E}">
        <p14:creationId xmlns:p14="http://schemas.microsoft.com/office/powerpoint/2010/main" val="3290989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49289F89-6960-4B5E-B2FC-702DC234A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8"/>
            <a:ext cx="9143999" cy="5147918"/>
          </a:xfrm>
          <a:prstGeom prst="rect">
            <a:avLst/>
          </a:prstGeom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 series for 10GbE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9D7B74C-61A7-46FC-8F63-501CF7E9DC12}"/>
              </a:ext>
            </a:extLst>
          </p:cNvPr>
          <p:cNvSpPr/>
          <p:nvPr/>
        </p:nvSpPr>
        <p:spPr>
          <a:xfrm>
            <a:off x="396953" y="1118607"/>
            <a:ext cx="2445467" cy="45067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B29E0A1C-C6FC-4554-A411-063F9EDB7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79" y="1567437"/>
            <a:ext cx="2867704" cy="3438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7">
            <a:extLst>
              <a:ext uri="{FF2B5EF4-FFF2-40B4-BE49-F238E27FC236}">
                <a16:creationId xmlns:a16="http://schemas.microsoft.com/office/drawing/2014/main" id="{B080F037-9CA9-4363-A3A4-A2EF29B29305}"/>
              </a:ext>
            </a:extLst>
          </p:cNvPr>
          <p:cNvSpPr txBox="1"/>
          <p:nvPr/>
        </p:nvSpPr>
        <p:spPr>
          <a:xfrm>
            <a:off x="504106" y="4083936"/>
            <a:ext cx="2819870" cy="640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speed:</a:t>
            </a:r>
            <a:r>
              <a: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5G/2.5G/1G/100M</a:t>
            </a:r>
            <a:endParaRPr lang="en-US" altLang="zh-TW" sz="11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5DD195F6-DDB8-4178-B06B-CC7D90971B67}"/>
              </a:ext>
            </a:extLst>
          </p:cNvPr>
          <p:cNvSpPr/>
          <p:nvPr/>
        </p:nvSpPr>
        <p:spPr>
          <a:xfrm>
            <a:off x="326205" y="1157624"/>
            <a:ext cx="2677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6254BBD1-F924-4061-82D1-B9F771E40A03}"/>
              </a:ext>
            </a:extLst>
          </p:cNvPr>
          <p:cNvSpPr/>
          <p:nvPr/>
        </p:nvSpPr>
        <p:spPr>
          <a:xfrm>
            <a:off x="3313599" y="1127958"/>
            <a:ext cx="2445467" cy="45067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0E96BEA2-3155-497C-83CC-F92F2040E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026" y="1576788"/>
            <a:ext cx="2867704" cy="3438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8" name="TextBox 7">
            <a:extLst>
              <a:ext uri="{FF2B5EF4-FFF2-40B4-BE49-F238E27FC236}">
                <a16:creationId xmlns:a16="http://schemas.microsoft.com/office/drawing/2014/main" id="{040AB682-6B3A-441F-81FB-134CE492E910}"/>
              </a:ext>
            </a:extLst>
          </p:cNvPr>
          <p:cNvSpPr txBox="1"/>
          <p:nvPr/>
        </p:nvSpPr>
        <p:spPr>
          <a:xfrm>
            <a:off x="3309542" y="4093287"/>
            <a:ext cx="2947687" cy="645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 speed:</a:t>
            </a:r>
            <a:r>
              <a: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10G/5G/2.5G/1G/100M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D3AA4A2E-9F2A-467D-94D6-AEE436100192}"/>
              </a:ext>
            </a:extLst>
          </p:cNvPr>
          <p:cNvSpPr/>
          <p:nvPr/>
        </p:nvSpPr>
        <p:spPr>
          <a:xfrm>
            <a:off x="3327286" y="1166975"/>
            <a:ext cx="2573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134237AC-0220-49FD-8657-219581263358}"/>
              </a:ext>
            </a:extLst>
          </p:cNvPr>
          <p:cNvSpPr/>
          <p:nvPr/>
        </p:nvSpPr>
        <p:spPr>
          <a:xfrm>
            <a:off x="6230246" y="1156929"/>
            <a:ext cx="2445467" cy="45067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038D490A-A691-401D-B476-588741E21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672" y="1605759"/>
            <a:ext cx="2867704" cy="3438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6" name="TextBox 7">
            <a:extLst>
              <a:ext uri="{FF2B5EF4-FFF2-40B4-BE49-F238E27FC236}">
                <a16:creationId xmlns:a16="http://schemas.microsoft.com/office/drawing/2014/main" id="{D5A7E950-FBEE-4D7E-99BC-F426DF0DB53C}"/>
              </a:ext>
            </a:extLst>
          </p:cNvPr>
          <p:cNvSpPr txBox="1"/>
          <p:nvPr/>
        </p:nvSpPr>
        <p:spPr>
          <a:xfrm>
            <a:off x="6310634" y="4116426"/>
            <a:ext cx="3427231" cy="6391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SFP+ Port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Supported speed: 10Gbps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BE376D97-1951-457D-AD7C-FEE116434FAE}"/>
              </a:ext>
            </a:extLst>
          </p:cNvPr>
          <p:cNvSpPr/>
          <p:nvPr/>
        </p:nvSpPr>
        <p:spPr>
          <a:xfrm>
            <a:off x="6371750" y="1195946"/>
            <a:ext cx="2304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QNA-T310G1S</a:t>
            </a:r>
          </a:p>
        </p:txBody>
      </p:sp>
      <p:pic>
        <p:nvPicPr>
          <p:cNvPr id="82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D44A8D9A-0FC2-45EE-A03E-F0219B963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561" y="1990844"/>
            <a:ext cx="2430707" cy="1519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40492E35-8B01-4E8B-9205-53FF1D1043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348" y="2038925"/>
            <a:ext cx="2373531" cy="1483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EFE2E05-B980-41F1-90E9-D3E4DC5123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66" y="2045531"/>
            <a:ext cx="1732907" cy="1374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B6DDE26-E953-4BBC-8907-E12B43B30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721" y="1952588"/>
            <a:ext cx="327743" cy="393292"/>
          </a:xfrm>
          <a:prstGeom prst="rect">
            <a:avLst/>
          </a:prstGeom>
        </p:spPr>
      </p:pic>
      <p:pic>
        <p:nvPicPr>
          <p:cNvPr id="86" name="Picture 58">
            <a:extLst>
              <a:ext uri="{FF2B5EF4-FFF2-40B4-BE49-F238E27FC236}">
                <a16:creationId xmlns:a16="http://schemas.microsoft.com/office/drawing/2014/main" id="{6B6DA684-F2B8-410F-9C67-108E27189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4345" y="1973834"/>
            <a:ext cx="327743" cy="393292"/>
          </a:xfrm>
          <a:prstGeom prst="rect">
            <a:avLst/>
          </a:prstGeom>
        </p:spPr>
      </p:pic>
      <p:pic>
        <p:nvPicPr>
          <p:cNvPr id="91" name="圖片 90">
            <a:extLst>
              <a:ext uri="{FF2B5EF4-FFF2-40B4-BE49-F238E27FC236}">
                <a16:creationId xmlns:a16="http://schemas.microsoft.com/office/drawing/2014/main" id="{9DA52DE6-5188-4BDC-8A79-7F5866AD9F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79" y="3609710"/>
            <a:ext cx="2922867" cy="611197"/>
          </a:xfrm>
          <a:prstGeom prst="rect">
            <a:avLst/>
          </a:prstGeom>
        </p:spPr>
      </p:pic>
      <p:sp>
        <p:nvSpPr>
          <p:cNvPr id="92" name="TextBox 1">
            <a:extLst>
              <a:ext uri="{FF2B5EF4-FFF2-40B4-BE49-F238E27FC236}">
                <a16:creationId xmlns:a16="http://schemas.microsoft.com/office/drawing/2014/main" id="{05EAC7D3-3F19-44E5-B212-73BDA00C0179}"/>
              </a:ext>
            </a:extLst>
          </p:cNvPr>
          <p:cNvSpPr txBox="1"/>
          <p:nvPr/>
        </p:nvSpPr>
        <p:spPr>
          <a:xfrm>
            <a:off x="645944" y="3711633"/>
            <a:ext cx="18288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3" name="圖片 92">
            <a:extLst>
              <a:ext uri="{FF2B5EF4-FFF2-40B4-BE49-F238E27FC236}">
                <a16:creationId xmlns:a16="http://schemas.microsoft.com/office/drawing/2014/main" id="{AB469793-A92E-4D1C-8B9E-AC4265D2EB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025" y="3594364"/>
            <a:ext cx="2922867" cy="611197"/>
          </a:xfrm>
          <a:prstGeom prst="rect">
            <a:avLst/>
          </a:prstGeom>
        </p:spPr>
      </p:pic>
      <p:sp>
        <p:nvSpPr>
          <p:cNvPr id="89" name="TextBox 50">
            <a:extLst>
              <a:ext uri="{FF2B5EF4-FFF2-40B4-BE49-F238E27FC236}">
                <a16:creationId xmlns:a16="http://schemas.microsoft.com/office/drawing/2014/main" id="{0CEC9F59-E441-452B-9DD1-0D6A1760361C}"/>
              </a:ext>
            </a:extLst>
          </p:cNvPr>
          <p:cNvSpPr txBox="1"/>
          <p:nvPr/>
        </p:nvSpPr>
        <p:spPr>
          <a:xfrm>
            <a:off x="3368384" y="3692377"/>
            <a:ext cx="23463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Thunderbolt 3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4" name="圖片 93">
            <a:extLst>
              <a:ext uri="{FF2B5EF4-FFF2-40B4-BE49-F238E27FC236}">
                <a16:creationId xmlns:a16="http://schemas.microsoft.com/office/drawing/2014/main" id="{FECC02E6-0DF6-44F9-A689-CEF02F92F3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882" y="3587722"/>
            <a:ext cx="2922867" cy="611197"/>
          </a:xfrm>
          <a:prstGeom prst="rect">
            <a:avLst/>
          </a:prstGeom>
        </p:spPr>
      </p:pic>
      <p:sp>
        <p:nvSpPr>
          <p:cNvPr id="90" name="TextBox 53">
            <a:extLst>
              <a:ext uri="{FF2B5EF4-FFF2-40B4-BE49-F238E27FC236}">
                <a16:creationId xmlns:a16="http://schemas.microsoft.com/office/drawing/2014/main" id="{6BC9D3FE-1D5A-4243-9569-E325D7EFB6C2}"/>
              </a:ext>
            </a:extLst>
          </p:cNvPr>
          <p:cNvSpPr txBox="1"/>
          <p:nvPr/>
        </p:nvSpPr>
        <p:spPr>
          <a:xfrm>
            <a:off x="6288924" y="3673932"/>
            <a:ext cx="23463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Thunderbolt 3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80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Easily upgrade to 10GbE PC/NAS 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CC6D7-3C15-4D25-BDA8-C9265CDFD5BA}"/>
              </a:ext>
            </a:extLst>
          </p:cNvPr>
          <p:cNvSpPr txBox="1"/>
          <p:nvPr/>
        </p:nvSpPr>
        <p:spPr>
          <a:xfrm>
            <a:off x="1022496" y="4844958"/>
            <a:ext cx="6026698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 NAS with PCIe expansion slots </a:t>
            </a:r>
            <a:r>
              <a:rPr lang="en-US" altLang="zh-CN" sz="9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en-US" altLang="zh-CN" sz="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https://www.qnap.com/zh-tw/product/?conditions=2-5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07C9D-62B0-4B7D-99F7-E417F0F47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923" y="1534997"/>
            <a:ext cx="2068703" cy="1292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DFB055-F6F5-42F3-BADF-2293AA2FF111}"/>
              </a:ext>
            </a:extLst>
          </p:cNvPr>
          <p:cNvSpPr txBox="1"/>
          <p:nvPr/>
        </p:nvSpPr>
        <p:spPr>
          <a:xfrm>
            <a:off x="6717541" y="1435736"/>
            <a:ext cx="1969156" cy="14546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QM2-2S10G1TA</a:t>
            </a:r>
            <a:endParaRPr lang="en-US" sz="1200">
              <a:solidFill>
                <a:srgbClr val="000000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QM2-2P10G1TA</a:t>
            </a:r>
            <a:endParaRPr lang="en-US" sz="1200">
              <a:solidFill>
                <a:srgbClr val="000000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Dual M.2 2280 SATA/PCIe </a:t>
            </a:r>
            <a:r>
              <a:rPr lang="en-US" altLang="zh-TW" sz="1200" err="1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NVMe</a:t>
            </a:r>
            <a:r>
              <a:rPr lang="en-US" altLang="zh-TW" sz="120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 SSD slots + single port 10GbE expansion card</a:t>
            </a:r>
          </a:p>
        </p:txBody>
      </p:sp>
      <p:pic>
        <p:nvPicPr>
          <p:cNvPr id="8" name="Picture 7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9270C3C6-53AB-4517-ADB9-9D7998B84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649" y="3303332"/>
            <a:ext cx="1945645" cy="121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02ADD4-97CF-4800-85B2-62C3F84C724E}"/>
              </a:ext>
            </a:extLst>
          </p:cNvPr>
          <p:cNvSpPr txBox="1"/>
          <p:nvPr/>
        </p:nvSpPr>
        <p:spPr>
          <a:xfrm>
            <a:off x="6728901" y="3274801"/>
            <a:ext cx="1710324" cy="14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QXG-10G1T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2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Single port five speed  10GbE network expansion card</a:t>
            </a: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F45E15F7-5885-403E-A48A-B50BBACC6901}"/>
              </a:ext>
            </a:extLst>
          </p:cNvPr>
          <p:cNvSpPr/>
          <p:nvPr/>
        </p:nvSpPr>
        <p:spPr>
          <a:xfrm>
            <a:off x="2231386" y="3342451"/>
            <a:ext cx="2822297" cy="5892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88B220B-3230-43B7-B3F6-6D2F3C7194AC}"/>
              </a:ext>
            </a:extLst>
          </p:cNvPr>
          <p:cNvSpPr/>
          <p:nvPr/>
        </p:nvSpPr>
        <p:spPr>
          <a:xfrm>
            <a:off x="3684678" y="3367449"/>
            <a:ext cx="1774643" cy="508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</a:t>
            </a:r>
            <a:r>
              <a: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</a:t>
            </a:r>
          </a:p>
          <a:p>
            <a:pPr>
              <a:lnSpc>
                <a:spcPts val="1700"/>
              </a:lnSpc>
            </a:pP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expansion</a:t>
            </a:r>
            <a:r>
              <a: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642C9-6D93-4439-90D9-C959B9A12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0" y="1742367"/>
            <a:ext cx="3864501" cy="241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A8B26D-9FE3-40A8-8968-7D7ED1494254}"/>
              </a:ext>
            </a:extLst>
          </p:cNvPr>
          <p:cNvSpPr txBox="1"/>
          <p:nvPr/>
        </p:nvSpPr>
        <p:spPr>
          <a:xfrm>
            <a:off x="3970561" y="2020910"/>
            <a:ext cx="1370029" cy="508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expansion</a:t>
            </a:r>
          </a:p>
          <a:p>
            <a:pPr>
              <a:lnSpc>
                <a:spcPts val="1700"/>
              </a:lnSpc>
            </a:pPr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slots</a:t>
            </a:r>
          </a:p>
        </p:txBody>
      </p:sp>
      <p:cxnSp>
        <p:nvCxnSpPr>
          <p:cNvPr id="11" name="直線單箭頭接點 21">
            <a:extLst>
              <a:ext uri="{FF2B5EF4-FFF2-40B4-BE49-F238E27FC236}">
                <a16:creationId xmlns:a16="http://schemas.microsoft.com/office/drawing/2014/main" id="{DA3DA2C1-0F69-4EF7-A20C-22D2B3BA6F33}"/>
              </a:ext>
            </a:extLst>
          </p:cNvPr>
          <p:cNvCxnSpPr>
            <a:cxnSpLocks/>
          </p:cNvCxnSpPr>
          <p:nvPr/>
        </p:nvCxnSpPr>
        <p:spPr>
          <a:xfrm>
            <a:off x="2100411" y="2271574"/>
            <a:ext cx="1901617" cy="0"/>
          </a:xfrm>
          <a:prstGeom prst="straightConnector1">
            <a:avLst/>
          </a:prstGeom>
          <a:ln w="57150"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2856ED28-8415-4EBF-8900-FC02F598CE4A}"/>
              </a:ext>
            </a:extLst>
          </p:cNvPr>
          <p:cNvSpPr/>
          <p:nvPr/>
        </p:nvSpPr>
        <p:spPr>
          <a:xfrm>
            <a:off x="385359" y="2032229"/>
            <a:ext cx="1715052" cy="478691"/>
          </a:xfrm>
          <a:prstGeom prst="roundRect">
            <a:avLst>
              <a:gd name="adj" fmla="val 50000"/>
            </a:avLst>
          </a:prstGeom>
          <a:solidFill>
            <a:srgbClr val="0070C0">
              <a:alpha val="1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圓角矩形 4">
            <a:extLst>
              <a:ext uri="{FF2B5EF4-FFF2-40B4-BE49-F238E27FC236}">
                <a16:creationId xmlns:a16="http://schemas.microsoft.com/office/drawing/2014/main" id="{74E4D6EE-6FAD-4819-B10A-F2856D447F84}"/>
              </a:ext>
            </a:extLst>
          </p:cNvPr>
          <p:cNvSpPr/>
          <p:nvPr/>
        </p:nvSpPr>
        <p:spPr>
          <a:xfrm rot="16200000">
            <a:off x="998065" y="1419523"/>
            <a:ext cx="489640" cy="1715052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519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596D0FD7-A307-4BAE-BD05-05617ADC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42" y="965158"/>
            <a:ext cx="8797549" cy="4100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cap="none" dirty="0">
                <a:latin typeface="arial"/>
                <a:ea typeface="微軟正黑體"/>
                <a:cs typeface="Arial"/>
              </a:rPr>
              <a:t>More </a:t>
            </a:r>
            <a:r>
              <a:rPr lang="en-US" sz="3200" b="1" cap="none">
                <a:latin typeface="arial"/>
                <a:ea typeface="+mn-lt"/>
                <a:cs typeface="+mn-lt"/>
              </a:rPr>
              <a:t>accessories</a:t>
            </a:r>
            <a:r>
              <a:rPr lang="en-US" altLang="zh-TW" sz="3200" b="1" cap="none" dirty="0">
                <a:latin typeface="arial"/>
                <a:ea typeface="微軟正黑體"/>
                <a:cs typeface="Arial"/>
              </a:rPr>
              <a:t> for 10GbE</a:t>
            </a:r>
            <a:endParaRPr lang="zh-TW" altLang="en-US" sz="3200" b="1" cap="none" dirty="0">
              <a:latin typeface="arial"/>
              <a:ea typeface="微軟正黑體"/>
              <a:cs typeface="Arial"/>
            </a:endParaRPr>
          </a:p>
        </p:txBody>
      </p:sp>
      <p:pic>
        <p:nvPicPr>
          <p:cNvPr id="65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CAFF987C-6504-4E17-93CA-A1771B001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854" y="1632418"/>
            <a:ext cx="1779472" cy="15600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圖片 67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4CF29F63-F7BB-47F8-9870-66AA2B6FE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034" y="1627767"/>
            <a:ext cx="1864587" cy="15600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D611250F-DA07-48D2-81B4-26AFFF62D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362" y="1626061"/>
            <a:ext cx="1864587" cy="15600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57AEEFE6-5203-4B40-A14A-52BEDAB19D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71" y="1632418"/>
            <a:ext cx="1811390" cy="15600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15D1E7CC-45A8-41D2-A079-871DB7D1E811}"/>
              </a:ext>
            </a:extLst>
          </p:cNvPr>
          <p:cNvSpPr/>
          <p:nvPr/>
        </p:nvSpPr>
        <p:spPr>
          <a:xfrm>
            <a:off x="272049" y="1018430"/>
            <a:ext cx="1544477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F205297E-7A34-4093-AE00-7B01D86C605D}"/>
              </a:ext>
            </a:extLst>
          </p:cNvPr>
          <p:cNvSpPr/>
          <p:nvPr/>
        </p:nvSpPr>
        <p:spPr>
          <a:xfrm>
            <a:off x="-755361" y="1044912"/>
            <a:ext cx="3599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Buy now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3" name="Picture 4">
            <a:extLst>
              <a:ext uri="{FF2B5EF4-FFF2-40B4-BE49-F238E27FC236}">
                <a16:creationId xmlns:a16="http://schemas.microsoft.com/office/drawing/2014/main" id="{92264731-3025-4690-AAA7-897EBC36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96" y="1766198"/>
            <a:ext cx="1289365" cy="1296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>
            <a:extLst>
              <a:ext uri="{FF2B5EF4-FFF2-40B4-BE49-F238E27FC236}">
                <a16:creationId xmlns:a16="http://schemas.microsoft.com/office/drawing/2014/main" id="{88CA3A3D-15C2-485F-92C8-59EFE343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94404" y="1766198"/>
            <a:ext cx="1289365" cy="1296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5F3D4288-3321-4097-8E31-D24BA8D7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1071" y="1781835"/>
            <a:ext cx="1781716" cy="13362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一張含有 電子用品 的圖片&#10;&#10;自動產生的描述">
            <a:extLst>
              <a:ext uri="{FF2B5EF4-FFF2-40B4-BE49-F238E27FC236}">
                <a16:creationId xmlns:a16="http://schemas.microsoft.com/office/drawing/2014/main" id="{AA4F8585-A086-4F6A-9B30-4B175A3A43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085" y="2017059"/>
            <a:ext cx="1617654" cy="798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TextBox 20">
            <a:extLst>
              <a:ext uri="{FF2B5EF4-FFF2-40B4-BE49-F238E27FC236}">
                <a16:creationId xmlns:a16="http://schemas.microsoft.com/office/drawing/2014/main" id="{D46ABF9F-D806-44D9-A8C3-E1686E5ABBF0}"/>
              </a:ext>
            </a:extLst>
          </p:cNvPr>
          <p:cNvSpPr txBox="1"/>
          <p:nvPr/>
        </p:nvSpPr>
        <p:spPr>
          <a:xfrm>
            <a:off x="681071" y="3297830"/>
            <a:ext cx="1978783" cy="10571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1.5M SFP+ 10GbE 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DAC</a:t>
            </a:r>
          </a:p>
          <a:p>
            <a:pPr>
              <a:lnSpc>
                <a:spcPts val="1500"/>
              </a:lnSpc>
            </a:pPr>
            <a:endParaRPr lang="en-US" altLang="zh-TW" sz="12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SN:</a:t>
            </a:r>
            <a:endParaRPr lang="en-US" altLang="zh-CN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CAB-DAC15M-SFPP-DEC02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9" name="TextBox 21">
            <a:extLst>
              <a:ext uri="{FF2B5EF4-FFF2-40B4-BE49-F238E27FC236}">
                <a16:creationId xmlns:a16="http://schemas.microsoft.com/office/drawing/2014/main" id="{7A1CA373-ACAC-49E0-AC6A-5195F5A8653D}"/>
              </a:ext>
            </a:extLst>
          </p:cNvPr>
          <p:cNvSpPr txBox="1"/>
          <p:nvPr/>
        </p:nvSpPr>
        <p:spPr>
          <a:xfrm>
            <a:off x="6541965" y="3280790"/>
            <a:ext cx="2120736" cy="12754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pt-BR" altLang="zh-CN" sz="1200" b="1" err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Mellanox</a:t>
            </a:r>
            <a:r>
              <a:rPr lang="pt-BR" altLang="zh-CN" sz="1200" b="1" dirty="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 MFM1T02A-SR SFP+ </a:t>
            </a:r>
            <a:r>
              <a:rPr lang="pt-BR" altLang="zh-CN" sz="1200" b="1" err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optical</a:t>
            </a:r>
            <a:r>
              <a:rPr lang="pt-BR" altLang="zh-CN" sz="1200" b="1" dirty="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 module for 10GBASE-SR</a:t>
            </a:r>
          </a:p>
          <a:p>
            <a:pPr>
              <a:lnSpc>
                <a:spcPts val="600"/>
              </a:lnSpc>
            </a:pPr>
            <a:endParaRPr lang="pt-BR" altLang="zh-CN" sz="12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n-US" altLang="zh-CN" sz="12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SN:</a:t>
            </a:r>
          </a:p>
          <a:p>
            <a:pPr>
              <a:lnSpc>
                <a:spcPts val="1700"/>
              </a:lnSpc>
            </a:pPr>
            <a:r>
              <a:rPr lang="en-US" sz="12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TRX-10GSFP-SR-MLX</a:t>
            </a:r>
            <a:endParaRPr lang="en-US" altLang="zh-CN" sz="1200" b="1">
              <a:solidFill>
                <a:schemeClr val="bg1"/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B1A3E1C0-B0F6-48D6-9B41-49019AC42E3D}"/>
              </a:ext>
            </a:extLst>
          </p:cNvPr>
          <p:cNvSpPr/>
          <p:nvPr/>
        </p:nvSpPr>
        <p:spPr>
          <a:xfrm>
            <a:off x="5505436" y="4606734"/>
            <a:ext cx="3428422" cy="22147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100"/>
              </a:lnSpc>
            </a:pPr>
            <a:r>
              <a:rPr lang="pt-BR" altLang="zh-CN" sz="800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Your can buy SFP+ Optical Module for 10GBASE-</a:t>
            </a: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 on market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A32E3AB9-BF00-4D70-B8C8-3A9EA37FDF49}"/>
              </a:ext>
            </a:extLst>
          </p:cNvPr>
          <p:cNvSpPr txBox="1"/>
          <p:nvPr/>
        </p:nvSpPr>
        <p:spPr>
          <a:xfrm>
            <a:off x="2593217" y="3294013"/>
            <a:ext cx="1978783" cy="10571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3.0M SFP+ 10GbE DAC</a:t>
            </a:r>
            <a:endParaRPr lang="en-US" altLang="zh-TW" sz="12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endParaRPr lang="en-US" altLang="zh-TW" sz="12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SN:</a:t>
            </a:r>
            <a:endParaRPr lang="en-US" altLang="zh-CN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CAB-DAC30M-SFPP-DEC02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90265380-A29D-42CD-A129-C7183225EA60}"/>
              </a:ext>
            </a:extLst>
          </p:cNvPr>
          <p:cNvSpPr txBox="1"/>
          <p:nvPr/>
        </p:nvSpPr>
        <p:spPr>
          <a:xfrm>
            <a:off x="4524615" y="3297830"/>
            <a:ext cx="1978783" cy="10571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5.0M SFP+ 10GbE DAC</a:t>
            </a:r>
            <a:endParaRPr lang="en-US" altLang="zh-TW" sz="12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endParaRPr lang="en-US" altLang="zh-TW" sz="12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SN:</a:t>
            </a:r>
            <a:endParaRPr lang="en-US" altLang="zh-CN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CAB-DAC50M-SFPP-DEC02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94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E4D0BEB1-56C9-42E6-B8C7-A4D62A82654A}"/>
              </a:ext>
            </a:extLst>
          </p:cNvPr>
          <p:cNvSpPr/>
          <p:nvPr/>
        </p:nvSpPr>
        <p:spPr>
          <a:xfrm>
            <a:off x="4481110" y="2433251"/>
            <a:ext cx="216726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13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 sz="1013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A722651-EEF7-45BB-919C-5323167C1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499"/>
          </a:xfrm>
          <a:prstGeom prst="rect">
            <a:avLst/>
          </a:prstGeom>
        </p:spPr>
      </p:pic>
      <p:sp>
        <p:nvSpPr>
          <p:cNvPr id="5" name="副標題 16">
            <a:extLst>
              <a:ext uri="{FF2B5EF4-FFF2-40B4-BE49-F238E27FC236}">
                <a16:creationId xmlns:a16="http://schemas.microsoft.com/office/drawing/2014/main" id="{76E1A642-1E96-4AA6-B299-79D1D74A7945}"/>
              </a:ext>
            </a:extLst>
          </p:cNvPr>
          <p:cNvSpPr txBox="1">
            <a:spLocks/>
          </p:cNvSpPr>
          <p:nvPr/>
        </p:nvSpPr>
        <p:spPr>
          <a:xfrm>
            <a:off x="86961" y="4611497"/>
            <a:ext cx="2423379" cy="10640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800"/>
              </a:lnSpc>
              <a:buNone/>
            </a:pPr>
            <a:r>
              <a:rPr lang="en-US" altLang="zh-TW" sz="550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</a:t>
            </a:r>
            <a:r>
              <a:rPr lang="en-US" altLang="zh-TW" sz="55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zh-TW" sz="550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50" dirty="0">
              <a:solidFill>
                <a:schemeClr val="bg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756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9;p23">
            <a:extLst>
              <a:ext uri="{FF2B5EF4-FFF2-40B4-BE49-F238E27FC236}">
                <a16:creationId xmlns:a16="http://schemas.microsoft.com/office/drawing/2014/main" id="{F25DB464-8349-4D75-BD66-77EEEE24A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4741" y="54228"/>
            <a:ext cx="7429499" cy="74535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Spent most time for transfer file?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1" name="圖片 60" descr="一張含有 個人, 電子用品, 顯示, 騎馬 的圖片&#10;&#10;描述是以非常高的可信度產生">
            <a:extLst>
              <a:ext uri="{FF2B5EF4-FFF2-40B4-BE49-F238E27FC236}">
                <a16:creationId xmlns:a16="http://schemas.microsoft.com/office/drawing/2014/main" id="{326E9799-78EC-41B7-A309-3E2807F15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595" y="2024906"/>
            <a:ext cx="2512062" cy="2084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87BD0989-47DB-4465-9BBA-9E6F336F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7715"/>
          <a:stretch/>
        </p:blipFill>
        <p:spPr>
          <a:xfrm>
            <a:off x="3903910" y="3354132"/>
            <a:ext cx="5184687" cy="547904"/>
          </a:xfrm>
          <a:prstGeom prst="rect">
            <a:avLst/>
          </a:prstGeom>
        </p:spPr>
      </p:pic>
      <p:sp>
        <p:nvSpPr>
          <p:cNvPr id="63" name="橢圓 62">
            <a:extLst>
              <a:ext uri="{FF2B5EF4-FFF2-40B4-BE49-F238E27FC236}">
                <a16:creationId xmlns:a16="http://schemas.microsoft.com/office/drawing/2014/main" id="{D1ECE276-3DA7-4812-A3AC-2A661778701F}"/>
              </a:ext>
            </a:extLst>
          </p:cNvPr>
          <p:cNvSpPr/>
          <p:nvPr/>
        </p:nvSpPr>
        <p:spPr>
          <a:xfrm>
            <a:off x="4423063" y="3407288"/>
            <a:ext cx="764283" cy="764283"/>
          </a:xfrm>
          <a:prstGeom prst="ellipse">
            <a:avLst/>
          </a:prstGeom>
          <a:solidFill>
            <a:srgbClr val="4ED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0D7AF0D0-4ACC-4C67-BEB8-6A4B82477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76" y="1800198"/>
            <a:ext cx="3935080" cy="27529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6" name="Shape 292">
            <a:extLst>
              <a:ext uri="{FF2B5EF4-FFF2-40B4-BE49-F238E27FC236}">
                <a16:creationId xmlns:a16="http://schemas.microsoft.com/office/drawing/2014/main" id="{CDE76CE4-53CC-4151-BFE5-2CB2F6619D03}"/>
              </a:ext>
            </a:extLst>
          </p:cNvPr>
          <p:cNvSpPr/>
          <p:nvPr/>
        </p:nvSpPr>
        <p:spPr>
          <a:xfrm>
            <a:off x="3340228" y="2092510"/>
            <a:ext cx="737707" cy="230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600"/>
            </a:pPr>
            <a:r>
              <a:rPr lang="en-US" altLang="zh-TW" sz="1050" b="1" dirty="0">
                <a:solidFill>
                  <a:srgbClr val="58595B"/>
                </a:solidFill>
                <a:latin typeface="Arial"/>
                <a:ea typeface="微軟正黑體"/>
                <a:cs typeface="Arial"/>
                <a:sym typeface="Corbel"/>
              </a:rPr>
              <a:t>50</a:t>
            </a:r>
            <a:r>
              <a:rPr lang="en-US" altLang="zh-TW" sz="1050" b="1">
                <a:solidFill>
                  <a:srgbClr val="58595B"/>
                </a:solidFill>
                <a:latin typeface="Arial"/>
                <a:ea typeface="微軟正黑體"/>
                <a:cs typeface="Arial"/>
                <a:sym typeface="Corbel"/>
              </a:rPr>
              <a:t> min</a:t>
            </a:r>
            <a:endParaRPr lang="en-US" sz="1050" b="1">
              <a:solidFill>
                <a:srgbClr val="58595B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orbel"/>
            </a:endParaRPr>
          </a:p>
        </p:txBody>
      </p:sp>
      <p:cxnSp>
        <p:nvCxnSpPr>
          <p:cNvPr id="87" name="Shape 304">
            <a:extLst>
              <a:ext uri="{FF2B5EF4-FFF2-40B4-BE49-F238E27FC236}">
                <a16:creationId xmlns:a16="http://schemas.microsoft.com/office/drawing/2014/main" id="{026E9CEF-043B-401A-967F-E2327690BC8C}"/>
              </a:ext>
            </a:extLst>
          </p:cNvPr>
          <p:cNvCxnSpPr>
            <a:cxnSpLocks/>
          </p:cNvCxnSpPr>
          <p:nvPr/>
        </p:nvCxnSpPr>
        <p:spPr>
          <a:xfrm>
            <a:off x="760256" y="2220931"/>
            <a:ext cx="2592600" cy="1"/>
          </a:xfrm>
          <a:prstGeom prst="straightConnector1">
            <a:avLst/>
          </a:prstGeom>
          <a:noFill/>
          <a:ln w="127000" cap="flat" cmpd="sng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58595B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88" name="Shape 330">
            <a:extLst>
              <a:ext uri="{FF2B5EF4-FFF2-40B4-BE49-F238E27FC236}">
                <a16:creationId xmlns:a16="http://schemas.microsoft.com/office/drawing/2014/main" id="{7FE90179-8232-4666-8CC2-6AC0299B0FC5}"/>
              </a:ext>
            </a:extLst>
          </p:cNvPr>
          <p:cNvSpPr/>
          <p:nvPr/>
        </p:nvSpPr>
        <p:spPr>
          <a:xfrm>
            <a:off x="416050" y="2092395"/>
            <a:ext cx="1029929" cy="293273"/>
          </a:xfrm>
          <a:prstGeom prst="parallelogram">
            <a:avLst>
              <a:gd name="adj" fmla="val 55727"/>
            </a:avLst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rgbClr val="2862CA"/>
              </a:gs>
            </a:gsLst>
            <a:lin ang="0" scaled="0"/>
          </a:gra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altLang="zh-TW" sz="1400" b="1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1GbE</a:t>
            </a:r>
            <a:endParaRPr lang="en-US" altLang="zh-TW" sz="14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91" name="圖片 90" descr="一張含有 室內 的圖片&#10;&#10;描述是以非常高的可信度產生">
            <a:extLst>
              <a:ext uri="{FF2B5EF4-FFF2-40B4-BE49-F238E27FC236}">
                <a16:creationId xmlns:a16="http://schemas.microsoft.com/office/drawing/2014/main" id="{80DC846A-2F11-4C45-953B-BEB1CAE84F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300" y="2958220"/>
            <a:ext cx="2203176" cy="1376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圖片 93" descr="一張含有 室外, 地面, 建築物 的圖片&#10;&#10;描述是以高可信度產生">
            <a:extLst>
              <a:ext uri="{FF2B5EF4-FFF2-40B4-BE49-F238E27FC236}">
                <a16:creationId xmlns:a16="http://schemas.microsoft.com/office/drawing/2014/main" id="{B27911BA-7FD4-437C-8462-7A1AA64217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257" y="3458518"/>
            <a:ext cx="663327" cy="663328"/>
          </a:xfrm>
          <a:prstGeom prst="rect">
            <a:avLst/>
          </a:prstGeom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9106C0C9-1012-4583-885B-5FC69E532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257" y="3141965"/>
            <a:ext cx="649468" cy="477490"/>
          </a:xfrm>
          <a:prstGeom prst="rect">
            <a:avLst/>
          </a:prstGeom>
        </p:spPr>
      </p:pic>
      <p:pic>
        <p:nvPicPr>
          <p:cNvPr id="96" name="圖片 4" descr="一張含有 物件, 時鐘, 手錶, 室內 的圖片&#10;&#10;描述是以非常高的可信度產生">
            <a:extLst>
              <a:ext uri="{FF2B5EF4-FFF2-40B4-BE49-F238E27FC236}">
                <a16:creationId xmlns:a16="http://schemas.microsoft.com/office/drawing/2014/main" id="{519F4D26-A37C-4B6F-995D-4202D43993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522" y="2717011"/>
            <a:ext cx="1306424" cy="1672380"/>
          </a:xfrm>
          <a:prstGeom prst="rect">
            <a:avLst/>
          </a:prstGeom>
        </p:spPr>
      </p:pic>
      <p:pic>
        <p:nvPicPr>
          <p:cNvPr id="97" name="圖形 96">
            <a:extLst>
              <a:ext uri="{FF2B5EF4-FFF2-40B4-BE49-F238E27FC236}">
                <a16:creationId xmlns:a16="http://schemas.microsoft.com/office/drawing/2014/main" id="{26A0CDF1-DB50-4C57-81D9-8E1B145D10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79412" y="2845331"/>
            <a:ext cx="667724" cy="393480"/>
          </a:xfrm>
          <a:prstGeom prst="rect">
            <a:avLst/>
          </a:prstGeom>
        </p:spPr>
      </p:pic>
      <p:grpSp>
        <p:nvGrpSpPr>
          <p:cNvPr id="98" name="Group 57">
            <a:extLst>
              <a:ext uri="{FF2B5EF4-FFF2-40B4-BE49-F238E27FC236}">
                <a16:creationId xmlns:a16="http://schemas.microsoft.com/office/drawing/2014/main" id="{93B2C009-7974-4F3D-9E95-F9C5C977A460}"/>
              </a:ext>
            </a:extLst>
          </p:cNvPr>
          <p:cNvGrpSpPr/>
          <p:nvPr/>
        </p:nvGrpSpPr>
        <p:grpSpPr>
          <a:xfrm>
            <a:off x="3203988" y="2691936"/>
            <a:ext cx="699922" cy="292164"/>
            <a:chOff x="428974" y="2632121"/>
            <a:chExt cx="801458" cy="334548"/>
          </a:xfrm>
        </p:grpSpPr>
        <p:pic>
          <p:nvPicPr>
            <p:cNvPr id="99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4F44410A-3ADB-4E32-B6F5-9F54A64B1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0" name="矩形 6">
              <a:extLst>
                <a:ext uri="{FF2B5EF4-FFF2-40B4-BE49-F238E27FC236}">
                  <a16:creationId xmlns:a16="http://schemas.microsoft.com/office/drawing/2014/main" id="{72A79640-59AA-401A-97FA-129830D50937}"/>
                </a:ext>
              </a:extLst>
            </p:cNvPr>
            <p:cNvSpPr/>
            <p:nvPr/>
          </p:nvSpPr>
          <p:spPr>
            <a:xfrm>
              <a:off x="440091" y="2649486"/>
              <a:ext cx="790341" cy="3171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10GbE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1" name="圖形 100">
            <a:extLst>
              <a:ext uri="{FF2B5EF4-FFF2-40B4-BE49-F238E27FC236}">
                <a16:creationId xmlns:a16="http://schemas.microsoft.com/office/drawing/2014/main" id="{51182D6C-5C35-46D8-AE9E-8DF18C8A8C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35996" y="3428276"/>
            <a:ext cx="919364" cy="125940"/>
          </a:xfrm>
          <a:prstGeom prst="rect">
            <a:avLst/>
          </a:prstGeom>
        </p:spPr>
      </p:pic>
      <p:grpSp>
        <p:nvGrpSpPr>
          <p:cNvPr id="102" name="Group 54">
            <a:extLst>
              <a:ext uri="{FF2B5EF4-FFF2-40B4-BE49-F238E27FC236}">
                <a16:creationId xmlns:a16="http://schemas.microsoft.com/office/drawing/2014/main" id="{E4BFBCF9-20B9-4734-ACEA-1D7ED29CFF0B}"/>
              </a:ext>
            </a:extLst>
          </p:cNvPr>
          <p:cNvGrpSpPr/>
          <p:nvPr/>
        </p:nvGrpSpPr>
        <p:grpSpPr>
          <a:xfrm>
            <a:off x="3340307" y="3393727"/>
            <a:ext cx="711870" cy="292465"/>
            <a:chOff x="428974" y="2632121"/>
            <a:chExt cx="815141" cy="334893"/>
          </a:xfrm>
        </p:grpSpPr>
        <p:pic>
          <p:nvPicPr>
            <p:cNvPr id="103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E82C6386-2050-4EFD-A40D-8452EB00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矩形 6">
              <a:extLst>
                <a:ext uri="{FF2B5EF4-FFF2-40B4-BE49-F238E27FC236}">
                  <a16:creationId xmlns:a16="http://schemas.microsoft.com/office/drawing/2014/main" id="{8A302B83-B68C-4F46-9957-C3EABDA2C835}"/>
                </a:ext>
              </a:extLst>
            </p:cNvPr>
            <p:cNvSpPr/>
            <p:nvPr/>
          </p:nvSpPr>
          <p:spPr>
            <a:xfrm>
              <a:off x="453774" y="2649830"/>
              <a:ext cx="790341" cy="317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5GbE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5" name="圖形 104">
            <a:extLst>
              <a:ext uri="{FF2B5EF4-FFF2-40B4-BE49-F238E27FC236}">
                <a16:creationId xmlns:a16="http://schemas.microsoft.com/office/drawing/2014/main" id="{1ECCFF73-636D-4853-B53E-DE30534013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05582" y="3907072"/>
            <a:ext cx="652728" cy="300462"/>
          </a:xfrm>
          <a:prstGeom prst="rect">
            <a:avLst/>
          </a:prstGeom>
        </p:spPr>
      </p:pic>
      <p:grpSp>
        <p:nvGrpSpPr>
          <p:cNvPr id="106" name="Group 51">
            <a:extLst>
              <a:ext uri="{FF2B5EF4-FFF2-40B4-BE49-F238E27FC236}">
                <a16:creationId xmlns:a16="http://schemas.microsoft.com/office/drawing/2014/main" id="{E9AC7D1B-CC0B-453D-BABC-EA4340E700CB}"/>
              </a:ext>
            </a:extLst>
          </p:cNvPr>
          <p:cNvGrpSpPr/>
          <p:nvPr/>
        </p:nvGrpSpPr>
        <p:grpSpPr>
          <a:xfrm>
            <a:off x="3233869" y="4004785"/>
            <a:ext cx="786810" cy="291059"/>
            <a:chOff x="393498" y="2632121"/>
            <a:chExt cx="900951" cy="333282"/>
          </a:xfrm>
        </p:grpSpPr>
        <p:pic>
          <p:nvPicPr>
            <p:cNvPr id="107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AA5B9071-2E44-49EC-ACF7-7A6BF315F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8" name="矩形 6">
              <a:extLst>
                <a:ext uri="{FF2B5EF4-FFF2-40B4-BE49-F238E27FC236}">
                  <a16:creationId xmlns:a16="http://schemas.microsoft.com/office/drawing/2014/main" id="{8946A245-3C53-4CDD-8961-55137DEAB4D3}"/>
                </a:ext>
              </a:extLst>
            </p:cNvPr>
            <p:cNvSpPr/>
            <p:nvPr/>
          </p:nvSpPr>
          <p:spPr>
            <a:xfrm>
              <a:off x="393498" y="2648220"/>
              <a:ext cx="900951" cy="3171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2.5GbE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9" name="圖形 108">
            <a:extLst>
              <a:ext uri="{FF2B5EF4-FFF2-40B4-BE49-F238E27FC236}">
                <a16:creationId xmlns:a16="http://schemas.microsoft.com/office/drawing/2014/main" id="{81DCACD6-B211-4A14-B2A1-02BD239F75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03315" y="2993594"/>
            <a:ext cx="931979" cy="191504"/>
          </a:xfrm>
          <a:prstGeom prst="rect">
            <a:avLst/>
          </a:prstGeom>
        </p:spPr>
      </p:pic>
      <p:grpSp>
        <p:nvGrpSpPr>
          <p:cNvPr id="110" name="Group 2">
            <a:extLst>
              <a:ext uri="{FF2B5EF4-FFF2-40B4-BE49-F238E27FC236}">
                <a16:creationId xmlns:a16="http://schemas.microsoft.com/office/drawing/2014/main" id="{1A799316-F57D-4B3F-AEBF-1BD5C0B6E84A}"/>
              </a:ext>
            </a:extLst>
          </p:cNvPr>
          <p:cNvGrpSpPr/>
          <p:nvPr/>
        </p:nvGrpSpPr>
        <p:grpSpPr>
          <a:xfrm>
            <a:off x="272623" y="2833817"/>
            <a:ext cx="736041" cy="283135"/>
            <a:chOff x="428975" y="2632122"/>
            <a:chExt cx="842817" cy="324208"/>
          </a:xfrm>
        </p:grpSpPr>
        <p:pic>
          <p:nvPicPr>
            <p:cNvPr id="111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394770FD-EF34-4768-9811-E99C1ACF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5" y="2632122"/>
              <a:ext cx="683382" cy="30750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2" name="矩形 6">
              <a:extLst>
                <a:ext uri="{FF2B5EF4-FFF2-40B4-BE49-F238E27FC236}">
                  <a16:creationId xmlns:a16="http://schemas.microsoft.com/office/drawing/2014/main" id="{58CE4544-64AC-4E7E-90CD-EB7799FF1FE7}"/>
                </a:ext>
              </a:extLst>
            </p:cNvPr>
            <p:cNvSpPr/>
            <p:nvPr/>
          </p:nvSpPr>
          <p:spPr>
            <a:xfrm>
              <a:off x="481452" y="2639148"/>
              <a:ext cx="790340" cy="317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1GbE</a:t>
              </a:r>
              <a:endParaRPr lang="zh-TW" altLang="en-US" sz="1200" b="1" dirty="0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3" name="橢圓 112">
            <a:extLst>
              <a:ext uri="{FF2B5EF4-FFF2-40B4-BE49-F238E27FC236}">
                <a16:creationId xmlns:a16="http://schemas.microsoft.com/office/drawing/2014/main" id="{81566676-C326-45EA-BD04-7B231BCAC04B}"/>
              </a:ext>
            </a:extLst>
          </p:cNvPr>
          <p:cNvSpPr/>
          <p:nvPr/>
        </p:nvSpPr>
        <p:spPr>
          <a:xfrm>
            <a:off x="2552811" y="3223079"/>
            <a:ext cx="43182" cy="4318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7F974390-956C-4087-9C64-96D8C512FF96}"/>
              </a:ext>
            </a:extLst>
          </p:cNvPr>
          <p:cNvSpPr/>
          <p:nvPr/>
        </p:nvSpPr>
        <p:spPr>
          <a:xfrm>
            <a:off x="2712246" y="3411219"/>
            <a:ext cx="43182" cy="4318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橢圓 115">
            <a:extLst>
              <a:ext uri="{FF2B5EF4-FFF2-40B4-BE49-F238E27FC236}">
                <a16:creationId xmlns:a16="http://schemas.microsoft.com/office/drawing/2014/main" id="{45218B2A-4FF0-4578-94FA-5F5F30A71B24}"/>
              </a:ext>
            </a:extLst>
          </p:cNvPr>
          <p:cNvSpPr/>
          <p:nvPr/>
        </p:nvSpPr>
        <p:spPr>
          <a:xfrm>
            <a:off x="1947134" y="3171319"/>
            <a:ext cx="43182" cy="431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B7A2011-8E8B-44B1-9722-480F52356672}"/>
              </a:ext>
            </a:extLst>
          </p:cNvPr>
          <p:cNvSpPr/>
          <p:nvPr/>
        </p:nvSpPr>
        <p:spPr>
          <a:xfrm>
            <a:off x="2633858" y="3875502"/>
            <a:ext cx="43182" cy="4318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EE3BC421-4681-477E-9CBF-58A3F813950F}"/>
              </a:ext>
            </a:extLst>
          </p:cNvPr>
          <p:cNvSpPr/>
          <p:nvPr/>
        </p:nvSpPr>
        <p:spPr>
          <a:xfrm>
            <a:off x="475916" y="1097196"/>
            <a:ext cx="3427965" cy="6241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3A21993-7EFF-42AD-87EC-59394EAF0A5D}"/>
              </a:ext>
            </a:extLst>
          </p:cNvPr>
          <p:cNvSpPr/>
          <p:nvPr/>
        </p:nvSpPr>
        <p:spPr>
          <a:xfrm>
            <a:off x="769892" y="1093651"/>
            <a:ext cx="2755883" cy="61555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How long does it take to </a:t>
            </a:r>
          </a:p>
          <a:p>
            <a:pPr algn="ctr">
              <a:buClr>
                <a:srgbClr val="FFFFFF"/>
              </a:buClr>
              <a:buSzPts val="1800"/>
            </a:pPr>
            <a:r>
              <a:rPr lang="en-US" altLang="zh-TW" sz="1700" b="1">
                <a:solidFill>
                  <a:schemeClr val="bg1"/>
                </a:solidFill>
                <a:latin typeface="Arial"/>
                <a:ea typeface="Microsoft JhengHei"/>
                <a:cs typeface="Arial"/>
                <a:sym typeface="Microsoft JhengHei"/>
              </a:rPr>
              <a:t>copy </a:t>
            </a:r>
            <a:r>
              <a:rPr lang="en-US" altLang="zh-TW" sz="1700" b="1">
                <a:solidFill>
                  <a:srgbClr val="0070C0"/>
                </a:solidFill>
                <a:latin typeface="Arial"/>
                <a:ea typeface="Microsoft JhengHei"/>
                <a:cs typeface="Arial"/>
                <a:sym typeface="Microsoft JhengHei"/>
              </a:rPr>
              <a:t>300GB </a:t>
            </a:r>
            <a:r>
              <a:rPr lang="en-US" altLang="zh-TW" sz="1700" b="1">
                <a:solidFill>
                  <a:schemeClr val="bg1"/>
                </a:solidFill>
                <a:latin typeface="Arial"/>
                <a:ea typeface="Microsoft JhengHei"/>
                <a:cs typeface="Arial"/>
                <a:sym typeface="Microsoft JhengHei"/>
              </a:rPr>
              <a:t>of videos?</a:t>
            </a:r>
            <a:endParaRPr lang="en-US" altLang="zh-TW" sz="1700" b="1">
              <a:solidFill>
                <a:schemeClr val="bg1"/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F0DF5380-3B33-4E80-BCBD-53EC38623A3D}"/>
              </a:ext>
            </a:extLst>
          </p:cNvPr>
          <p:cNvSpPr/>
          <p:nvPr/>
        </p:nvSpPr>
        <p:spPr>
          <a:xfrm>
            <a:off x="6296668" y="1529419"/>
            <a:ext cx="2640655" cy="3343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3" name="Shape 328">
            <a:extLst>
              <a:ext uri="{FF2B5EF4-FFF2-40B4-BE49-F238E27FC236}">
                <a16:creationId xmlns:a16="http://schemas.microsoft.com/office/drawing/2014/main" id="{89CB0A10-4F54-47B5-8E1F-59D69DE1912E}"/>
              </a:ext>
            </a:extLst>
          </p:cNvPr>
          <p:cNvSpPr txBox="1"/>
          <p:nvPr/>
        </p:nvSpPr>
        <p:spPr>
          <a:xfrm>
            <a:off x="6302681" y="1492657"/>
            <a:ext cx="2510408" cy="33433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indent="85730">
              <a:lnSpc>
                <a:spcPct val="115000"/>
              </a:lnSpc>
            </a:pPr>
            <a:r>
              <a:rPr lang="en-US" altLang="zh-TW" sz="155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How to reduce the time</a:t>
            </a:r>
            <a:r>
              <a:rPr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17707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8B3DF697-9BA0-40A7-86AB-908C6B6ABD88}"/>
              </a:ext>
            </a:extLst>
          </p:cNvPr>
          <p:cNvSpPr/>
          <p:nvPr/>
        </p:nvSpPr>
        <p:spPr>
          <a:xfrm>
            <a:off x="1028733" y="2252968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Google Shape;109;p23">
            <a:extLst>
              <a:ext uri="{FF2B5EF4-FFF2-40B4-BE49-F238E27FC236}">
                <a16:creationId xmlns:a16="http://schemas.microsoft.com/office/drawing/2014/main" id="{F25DB464-8349-4D75-BD66-77EEEE24A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7290" y="48873"/>
            <a:ext cx="8148539" cy="79486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 products for business/home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7" name="Shape 185" descr="「TS-431X」的圖片搜尋結果">
            <a:extLst>
              <a:ext uri="{FF2B5EF4-FFF2-40B4-BE49-F238E27FC236}">
                <a16:creationId xmlns:a16="http://schemas.microsoft.com/office/drawing/2014/main" id="{098459A4-E9C5-401D-A35C-C9E5F3CDB76F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723" y="1138706"/>
            <a:ext cx="980657" cy="1044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8" name="Shape 186">
            <a:extLst>
              <a:ext uri="{FF2B5EF4-FFF2-40B4-BE49-F238E27FC236}">
                <a16:creationId xmlns:a16="http://schemas.microsoft.com/office/drawing/2014/main" id="{E50D0885-0580-4ADF-BFD3-1DCB48A63A37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51" y="2989922"/>
            <a:ext cx="1384460" cy="12307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Shape 179" descr="D:\Users\Joan Hsieh\Desktop\MSI_GT75VR.png">
            <a:extLst>
              <a:ext uri="{FF2B5EF4-FFF2-40B4-BE49-F238E27FC236}">
                <a16:creationId xmlns:a16="http://schemas.microsoft.com/office/drawing/2014/main" id="{98873457-FFCF-4AC7-958D-4085F5F038F4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791" y="1128389"/>
            <a:ext cx="1617833" cy="10831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ãTVãçåçæå°çµæ">
            <a:extLst>
              <a:ext uri="{FF2B5EF4-FFF2-40B4-BE49-F238E27FC236}">
                <a16:creationId xmlns:a16="http://schemas.microsoft.com/office/drawing/2014/main" id="{B96D5422-C223-45B1-BE5B-2DB461A8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374" y="1217426"/>
            <a:ext cx="1573866" cy="9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QM2-2P10G1Tãçåçæå°çµæ">
            <a:extLst>
              <a:ext uri="{FF2B5EF4-FFF2-40B4-BE49-F238E27FC236}">
                <a16:creationId xmlns:a16="http://schemas.microsoft.com/office/drawing/2014/main" id="{FC4D95AB-D503-4DE9-8050-CF618333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166" y="1150242"/>
            <a:ext cx="1703606" cy="10647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圖片 27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2C3B7781-32D3-451F-90CB-57959E2F40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695" y="3102682"/>
            <a:ext cx="1247760" cy="779850"/>
          </a:xfrm>
          <a:prstGeom prst="rect">
            <a:avLst/>
          </a:prstGeom>
        </p:spPr>
      </p:pic>
      <p:pic>
        <p:nvPicPr>
          <p:cNvPr id="29" name="圖片 28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CED0C133-4DA9-43E0-9640-FCA4C46E53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813" y="3195201"/>
            <a:ext cx="1247760" cy="779850"/>
          </a:xfrm>
          <a:prstGeom prst="rect">
            <a:avLst/>
          </a:prstGeom>
        </p:spPr>
      </p:pic>
      <p:pic>
        <p:nvPicPr>
          <p:cNvPr id="33" name="Shape 57" descr="D:\Fullppt\005-PNG이미지\모니터.png">
            <a:extLst>
              <a:ext uri="{FF2B5EF4-FFF2-40B4-BE49-F238E27FC236}">
                <a16:creationId xmlns:a16="http://schemas.microsoft.com/office/drawing/2014/main" id="{EA3E3D42-64EB-494A-8638-D2CA7DD540DE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938" y="3187484"/>
            <a:ext cx="1265533" cy="10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23A0472-053F-4591-83A5-6D3BE0C3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3382" y="3297144"/>
            <a:ext cx="1919569" cy="8546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ãapple tv pngãçåçæå°çµæ">
            <a:extLst>
              <a:ext uri="{FF2B5EF4-FFF2-40B4-BE49-F238E27FC236}">
                <a16:creationId xmlns:a16="http://schemas.microsoft.com/office/drawing/2014/main" id="{F37B7DBD-2A09-4BB8-B1CB-63AC9651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018" y="1572173"/>
            <a:ext cx="83708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D669CC97-7AE6-4181-B596-14A3664F54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041" y="3202130"/>
            <a:ext cx="1090878" cy="865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5E40A8-5F26-4473-96E9-1F38EE9AB86F}"/>
              </a:ext>
            </a:extLst>
          </p:cNvPr>
          <p:cNvSpPr/>
          <p:nvPr/>
        </p:nvSpPr>
        <p:spPr>
          <a:xfrm>
            <a:off x="880490" y="2233792"/>
            <a:ext cx="1640551" cy="4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SFP+ </a:t>
            </a:r>
          </a:p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NAS</a:t>
            </a: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D4E2AFD1-0C05-4B15-ACAF-438AF185B4A9}"/>
              </a:ext>
            </a:extLst>
          </p:cNvPr>
          <p:cNvSpPr/>
          <p:nvPr/>
        </p:nvSpPr>
        <p:spPr>
          <a:xfrm>
            <a:off x="3029254" y="2252968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B1E33E6-27E9-4857-87CA-4E63FF460809}"/>
              </a:ext>
            </a:extLst>
          </p:cNvPr>
          <p:cNvSpPr/>
          <p:nvPr/>
        </p:nvSpPr>
        <p:spPr>
          <a:xfrm>
            <a:off x="2921009" y="2245568"/>
            <a:ext cx="1640551" cy="462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Ethernet Port </a:t>
            </a:r>
          </a:p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71E3D2AC-24FC-4487-B678-A35975333A0A}"/>
              </a:ext>
            </a:extLst>
          </p:cNvPr>
          <p:cNvSpPr/>
          <p:nvPr/>
        </p:nvSpPr>
        <p:spPr>
          <a:xfrm>
            <a:off x="5017994" y="2267151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B7914A5-DE73-4EEE-B79D-A79EA1AE78A1}"/>
              </a:ext>
            </a:extLst>
          </p:cNvPr>
          <p:cNvSpPr/>
          <p:nvPr/>
        </p:nvSpPr>
        <p:spPr>
          <a:xfrm>
            <a:off x="4869751" y="2247975"/>
            <a:ext cx="1640551" cy="462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Network Interface Card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39EE4C94-EA84-4FC9-9476-FFA555D2EBE8}"/>
              </a:ext>
            </a:extLst>
          </p:cNvPr>
          <p:cNvSpPr/>
          <p:nvPr/>
        </p:nvSpPr>
        <p:spPr>
          <a:xfrm>
            <a:off x="6969932" y="2260227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F116C0F-FC01-4959-9048-EBF39A839CE0}"/>
              </a:ext>
            </a:extLst>
          </p:cNvPr>
          <p:cNvSpPr/>
          <p:nvPr/>
        </p:nvSpPr>
        <p:spPr>
          <a:xfrm>
            <a:off x="6835543" y="2245598"/>
            <a:ext cx="1640551" cy="4624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1G Multimedia Device 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AE7711BE-3008-49A8-AC9A-0A59C4D1EC40}"/>
              </a:ext>
            </a:extLst>
          </p:cNvPr>
          <p:cNvSpPr/>
          <p:nvPr/>
        </p:nvSpPr>
        <p:spPr>
          <a:xfrm>
            <a:off x="1009272" y="4315193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1D16F834-292E-4983-B166-A56EC4C18161}"/>
              </a:ext>
            </a:extLst>
          </p:cNvPr>
          <p:cNvSpPr/>
          <p:nvPr/>
        </p:nvSpPr>
        <p:spPr>
          <a:xfrm>
            <a:off x="861029" y="4296017"/>
            <a:ext cx="1640551" cy="46217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10G BASE-T</a:t>
            </a: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 </a:t>
            </a:r>
            <a:endParaRPr lang="zh-TW" alt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32EBBCE0-863D-43C4-B38A-E12B9CB7F505}"/>
              </a:ext>
            </a:extLst>
          </p:cNvPr>
          <p:cNvSpPr/>
          <p:nvPr/>
        </p:nvSpPr>
        <p:spPr>
          <a:xfrm>
            <a:off x="3009793" y="4315193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B0335DD-0B42-4E16-8717-98C47001946A}"/>
              </a:ext>
            </a:extLst>
          </p:cNvPr>
          <p:cNvSpPr/>
          <p:nvPr/>
        </p:nvSpPr>
        <p:spPr>
          <a:xfrm>
            <a:off x="2901548" y="4296988"/>
            <a:ext cx="1640551" cy="46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10G/5G QNA</a:t>
            </a:r>
          </a:p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Adapter</a:t>
            </a: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E96F6F73-343E-4738-A98D-D5AF4BC9519E}"/>
              </a:ext>
            </a:extLst>
          </p:cNvPr>
          <p:cNvSpPr/>
          <p:nvPr/>
        </p:nvSpPr>
        <p:spPr>
          <a:xfrm>
            <a:off x="4998533" y="4329376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CF04FBF-20DA-4BFF-A254-38549D7993A1}"/>
              </a:ext>
            </a:extLst>
          </p:cNvPr>
          <p:cNvSpPr/>
          <p:nvPr/>
        </p:nvSpPr>
        <p:spPr>
          <a:xfrm>
            <a:off x="4850290" y="4310200"/>
            <a:ext cx="1640551" cy="462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Ethernet Computer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1C4A3A5C-1FBA-4B0B-99C7-F1CB26C22CAA}"/>
              </a:ext>
            </a:extLst>
          </p:cNvPr>
          <p:cNvSpPr/>
          <p:nvPr/>
        </p:nvSpPr>
        <p:spPr>
          <a:xfrm>
            <a:off x="7092712" y="4322452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F67138A-9C5E-422A-809B-47BCE72E5D21}"/>
              </a:ext>
            </a:extLst>
          </p:cNvPr>
          <p:cNvSpPr/>
          <p:nvPr/>
        </p:nvSpPr>
        <p:spPr>
          <a:xfrm>
            <a:off x="6958323" y="4401400"/>
            <a:ext cx="1640551" cy="27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Wi-Fi Router</a:t>
            </a:r>
          </a:p>
        </p:txBody>
      </p:sp>
      <p:graphicFrame>
        <p:nvGraphicFramePr>
          <p:cNvPr id="32" name="物件 31">
            <a:extLst>
              <a:ext uri="{FF2B5EF4-FFF2-40B4-BE49-F238E27FC236}">
                <a16:creationId xmlns:a16="http://schemas.microsoft.com/office/drawing/2014/main" id="{D87CF921-0D97-4DBE-8E5F-2648F1F94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152347"/>
              </p:ext>
            </p:extLst>
          </p:nvPr>
        </p:nvGraphicFramePr>
        <p:xfrm>
          <a:off x="5114141" y="3217451"/>
          <a:ext cx="1186600" cy="691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Image" r:id="rId14" imgW="3631680" imgH="2052000" progId="Photoshop.Image.18">
                  <p:embed/>
                </p:oleObj>
              </mc:Choice>
              <mc:Fallback>
                <p:oleObj name="Image" r:id="rId14" imgW="3631680" imgH="2052000" progId="Photoshop.Image.18">
                  <p:embed/>
                  <p:pic>
                    <p:nvPicPr>
                      <p:cNvPr id="32" name="物件 31">
                        <a:extLst>
                          <a:ext uri="{FF2B5EF4-FFF2-40B4-BE49-F238E27FC236}">
                            <a16:creationId xmlns:a16="http://schemas.microsoft.com/office/drawing/2014/main" id="{D87CF921-0D97-4DBE-8E5F-2648F1F94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14141" y="3217451"/>
                        <a:ext cx="1186600" cy="691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群組 2">
            <a:extLst>
              <a:ext uri="{FF2B5EF4-FFF2-40B4-BE49-F238E27FC236}">
                <a16:creationId xmlns:a16="http://schemas.microsoft.com/office/drawing/2014/main" id="{2FCA19B2-A1A3-4902-A40D-BC5DF39F3095}"/>
              </a:ext>
            </a:extLst>
          </p:cNvPr>
          <p:cNvGrpSpPr/>
          <p:nvPr/>
        </p:nvGrpSpPr>
        <p:grpSpPr>
          <a:xfrm>
            <a:off x="5984563" y="3520518"/>
            <a:ext cx="620091" cy="656218"/>
            <a:chOff x="5984563" y="3520518"/>
            <a:chExt cx="620091" cy="656218"/>
          </a:xfrm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EDC92660-2229-49F7-B7EC-28DF0F76FDFB}"/>
                </a:ext>
              </a:extLst>
            </p:cNvPr>
            <p:cNvSpPr/>
            <p:nvPr/>
          </p:nvSpPr>
          <p:spPr>
            <a:xfrm>
              <a:off x="6036307" y="3569682"/>
              <a:ext cx="527759" cy="534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35" name="Shape 183" descr="C:\Users\user\Desktop\21_PPT對稿QNAP AQC107 10G網卡\3-01.png">
              <a:extLst>
                <a:ext uri="{FF2B5EF4-FFF2-40B4-BE49-F238E27FC236}">
                  <a16:creationId xmlns:a16="http://schemas.microsoft.com/office/drawing/2014/main" id="{61E6C109-D618-437B-8C3B-352D106A11A1}"/>
                </a:ext>
              </a:extLst>
            </p:cNvPr>
            <p:cNvPicPr preferRelativeResize="0"/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4563" y="3520518"/>
              <a:ext cx="620091" cy="656218"/>
            </a:xfrm>
            <a:prstGeom prst="ellipse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87901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586DF878-5A79-4F36-9DA1-78C69998D5F5}"/>
              </a:ext>
            </a:extLst>
          </p:cNvPr>
          <p:cNvCxnSpPr>
            <a:cxnSpLocks/>
          </p:cNvCxnSpPr>
          <p:nvPr/>
        </p:nvCxnSpPr>
        <p:spPr>
          <a:xfrm>
            <a:off x="3247120" y="2963989"/>
            <a:ext cx="1260547" cy="274864"/>
          </a:xfrm>
          <a:prstGeom prst="bentConnector3">
            <a:avLst>
              <a:gd name="adj1" fmla="val 18297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Shape 57" descr="D:\Fullppt\005-PNG이미지\모니터.png">
            <a:extLst>
              <a:ext uri="{FF2B5EF4-FFF2-40B4-BE49-F238E27FC236}">
                <a16:creationId xmlns:a16="http://schemas.microsoft.com/office/drawing/2014/main" id="{01498DA4-11E7-45E3-90C0-BAA4A7099F5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6" y="2524987"/>
            <a:ext cx="1265533" cy="10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圖片 44" descr="一張含有 電子用品, 顯示, 天空, 山 的圖片&#10;&#10;自動產生的描述">
            <a:extLst>
              <a:ext uri="{FF2B5EF4-FFF2-40B4-BE49-F238E27FC236}">
                <a16:creationId xmlns:a16="http://schemas.microsoft.com/office/drawing/2014/main" id="{8BCF1960-F07C-4EC6-B70C-E4E77B7765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58" y="2564669"/>
            <a:ext cx="1171875" cy="71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9" name="接點: 肘形 78">
            <a:extLst>
              <a:ext uri="{FF2B5EF4-FFF2-40B4-BE49-F238E27FC236}">
                <a16:creationId xmlns:a16="http://schemas.microsoft.com/office/drawing/2014/main" id="{BEAFE123-B8E6-4DB1-AD9B-CDD94A1C7CD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11451" y="2922661"/>
            <a:ext cx="1799105" cy="316191"/>
          </a:xfrm>
          <a:prstGeom prst="bentConnector3">
            <a:avLst>
              <a:gd name="adj1" fmla="val 48494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32227F12-F829-4137-AD2D-01E3F01D6398}"/>
              </a:ext>
            </a:extLst>
          </p:cNvPr>
          <p:cNvCxnSpPr>
            <a:cxnSpLocks/>
          </p:cNvCxnSpPr>
          <p:nvPr/>
        </p:nvCxnSpPr>
        <p:spPr>
          <a:xfrm>
            <a:off x="2640375" y="4776677"/>
            <a:ext cx="3621553" cy="0"/>
          </a:xfrm>
          <a:prstGeom prst="line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2234767A-5240-417B-ADBD-9F3F5110C932}"/>
              </a:ext>
            </a:extLst>
          </p:cNvPr>
          <p:cNvSpPr/>
          <p:nvPr/>
        </p:nvSpPr>
        <p:spPr>
          <a:xfrm>
            <a:off x="5517899" y="4579782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B39543FA-7ADE-49F8-BCC5-4EE0CEE839F0}"/>
              </a:ext>
            </a:extLst>
          </p:cNvPr>
          <p:cNvSpPr/>
          <p:nvPr/>
        </p:nvSpPr>
        <p:spPr>
          <a:xfrm>
            <a:off x="5369656" y="4683322"/>
            <a:ext cx="1640551" cy="27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 Apple TV</a:t>
            </a: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B2D45668-51B9-4C7C-83D9-4CA009517B52}"/>
              </a:ext>
            </a:extLst>
          </p:cNvPr>
          <p:cNvSpPr/>
          <p:nvPr/>
        </p:nvSpPr>
        <p:spPr>
          <a:xfrm>
            <a:off x="1876206" y="2749579"/>
            <a:ext cx="151009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185399C-4B2E-4846-9A91-6E2E853AAD05}"/>
              </a:ext>
            </a:extLst>
          </p:cNvPr>
          <p:cNvSpPr/>
          <p:nvPr/>
        </p:nvSpPr>
        <p:spPr>
          <a:xfrm>
            <a:off x="1872115" y="2730403"/>
            <a:ext cx="1640551" cy="4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Ethernet </a:t>
            </a:r>
          </a:p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Computer</a:t>
            </a: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A2913311-3641-44B5-A5FD-5416807CEEB2}"/>
              </a:ext>
            </a:extLst>
          </p:cNvPr>
          <p:cNvCxnSpPr>
            <a:cxnSpLocks/>
          </p:cNvCxnSpPr>
          <p:nvPr/>
        </p:nvCxnSpPr>
        <p:spPr>
          <a:xfrm>
            <a:off x="4507667" y="1650784"/>
            <a:ext cx="21112" cy="3125893"/>
          </a:xfrm>
          <a:prstGeom prst="line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A3030064-B5BC-4B2C-BFFB-1BA48EE7934B}"/>
              </a:ext>
            </a:extLst>
          </p:cNvPr>
          <p:cNvCxnSpPr/>
          <p:nvPr/>
        </p:nvCxnSpPr>
        <p:spPr>
          <a:xfrm>
            <a:off x="2399922" y="1650784"/>
            <a:ext cx="5147733" cy="0"/>
          </a:xfrm>
          <a:prstGeom prst="line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36CC02C9-8EE2-4BE6-8596-65D260873A8C}"/>
              </a:ext>
            </a:extLst>
          </p:cNvPr>
          <p:cNvSpPr/>
          <p:nvPr/>
        </p:nvSpPr>
        <p:spPr>
          <a:xfrm>
            <a:off x="1635867" y="1425233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E76A4DD-2FC3-46F5-BF2D-C05530CB143A}"/>
              </a:ext>
            </a:extLst>
          </p:cNvPr>
          <p:cNvSpPr/>
          <p:nvPr/>
        </p:nvSpPr>
        <p:spPr>
          <a:xfrm>
            <a:off x="1487624" y="1406057"/>
            <a:ext cx="1640551" cy="4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10GbE SFP+ </a:t>
            </a:r>
          </a:p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NAS</a:t>
            </a:r>
          </a:p>
        </p:txBody>
      </p:sp>
      <p:sp>
        <p:nvSpPr>
          <p:cNvPr id="25" name="Shape 165">
            <a:extLst>
              <a:ext uri="{FF2B5EF4-FFF2-40B4-BE49-F238E27FC236}">
                <a16:creationId xmlns:a16="http://schemas.microsoft.com/office/drawing/2014/main" id="{D294AB8F-2B4C-4B6D-91EA-C41FD17CD0C7}"/>
              </a:ext>
            </a:extLst>
          </p:cNvPr>
          <p:cNvSpPr txBox="1"/>
          <p:nvPr/>
        </p:nvSpPr>
        <p:spPr>
          <a:xfrm>
            <a:off x="932865" y="2103572"/>
            <a:ext cx="834372" cy="24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TS-431X</a:t>
            </a:r>
            <a:endParaRPr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Shape 176">
            <a:extLst>
              <a:ext uri="{FF2B5EF4-FFF2-40B4-BE49-F238E27FC236}">
                <a16:creationId xmlns:a16="http://schemas.microsoft.com/office/drawing/2014/main" id="{43C8E929-E55F-4215-9337-C1CF17EA9CB0}"/>
              </a:ext>
            </a:extLst>
          </p:cNvPr>
          <p:cNvSpPr txBox="1"/>
          <p:nvPr/>
        </p:nvSpPr>
        <p:spPr>
          <a:xfrm>
            <a:off x="4336888" y="2812904"/>
            <a:ext cx="1118695" cy="33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sz="105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1G Switch</a:t>
            </a:r>
          </a:p>
        </p:txBody>
      </p:sp>
      <p:sp>
        <p:nvSpPr>
          <p:cNvPr id="35" name="Shape 181">
            <a:extLst>
              <a:ext uri="{FF2B5EF4-FFF2-40B4-BE49-F238E27FC236}">
                <a16:creationId xmlns:a16="http://schemas.microsoft.com/office/drawing/2014/main" id="{D7EB8C6C-B1A2-4371-972D-E45F05D6EFD1}"/>
              </a:ext>
            </a:extLst>
          </p:cNvPr>
          <p:cNvSpPr txBox="1"/>
          <p:nvPr/>
        </p:nvSpPr>
        <p:spPr>
          <a:xfrm>
            <a:off x="711973" y="3644606"/>
            <a:ext cx="1265533" cy="8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Apple iMac Pro</a:t>
            </a:r>
            <a:endParaRPr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6" name="Shape 185" descr="「TS-431X」的圖片搜尋結果">
            <a:extLst>
              <a:ext uri="{FF2B5EF4-FFF2-40B4-BE49-F238E27FC236}">
                <a16:creationId xmlns:a16="http://schemas.microsoft.com/office/drawing/2014/main" id="{BFD549F2-6C6B-474D-97BE-ABFEAE088A50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074" y="1100811"/>
            <a:ext cx="980657" cy="1044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橢圓 38">
            <a:extLst>
              <a:ext uri="{FF2B5EF4-FFF2-40B4-BE49-F238E27FC236}">
                <a16:creationId xmlns:a16="http://schemas.microsoft.com/office/drawing/2014/main" id="{22F98848-870B-4F28-BC15-4253D815AB89}"/>
              </a:ext>
            </a:extLst>
          </p:cNvPr>
          <p:cNvSpPr/>
          <p:nvPr/>
        </p:nvSpPr>
        <p:spPr>
          <a:xfrm>
            <a:off x="1637257" y="2871492"/>
            <a:ext cx="527759" cy="534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Shape 183" descr="C:\Users\user\Desktop\21_PPT對稿QNAP AQC107 10G網卡\3-01.png">
            <a:extLst>
              <a:ext uri="{FF2B5EF4-FFF2-40B4-BE49-F238E27FC236}">
                <a16:creationId xmlns:a16="http://schemas.microsoft.com/office/drawing/2014/main" id="{A497B49D-DC4B-4A86-BDE6-B8A20C8F767C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5514" y="2816457"/>
            <a:ext cx="620091" cy="656218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61" name="圖片 60" descr="交換器.png">
            <a:extLst>
              <a:ext uri="{FF2B5EF4-FFF2-40B4-BE49-F238E27FC236}">
                <a16:creationId xmlns:a16="http://schemas.microsoft.com/office/drawing/2014/main" id="{745C3CE9-EAEE-4EB0-BCAD-CC9DA3B6A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11" y="2216972"/>
            <a:ext cx="1272410" cy="57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166" y="0"/>
            <a:ext cx="7429499" cy="84855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Barriers of 10G</a:t>
            </a:r>
            <a:endParaRPr lang="zh-TW" altLang="en-US" sz="36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ãoverload iconãçåçæå°çµæ">
            <a:extLst>
              <a:ext uri="{FF2B5EF4-FFF2-40B4-BE49-F238E27FC236}">
                <a16:creationId xmlns:a16="http://schemas.microsoft.com/office/drawing/2014/main" id="{945B0E11-FE91-4059-AAA5-B04B0F8B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0607" y="1924704"/>
            <a:ext cx="498382" cy="4983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26AB9BDD-2746-4C10-8BAA-E60BF450D1C4}"/>
              </a:ext>
            </a:extLst>
          </p:cNvPr>
          <p:cNvSpPr/>
          <p:nvPr/>
        </p:nvSpPr>
        <p:spPr>
          <a:xfrm>
            <a:off x="5977860" y="1425233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52D0D53-822C-4B77-8581-F890782C375D}"/>
              </a:ext>
            </a:extLst>
          </p:cNvPr>
          <p:cNvSpPr/>
          <p:nvPr/>
        </p:nvSpPr>
        <p:spPr>
          <a:xfrm>
            <a:off x="5809298" y="1406057"/>
            <a:ext cx="1640551" cy="462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Ethernet </a:t>
            </a:r>
          </a:p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Notebook</a:t>
            </a:r>
          </a:p>
        </p:txBody>
      </p:sp>
      <p:pic>
        <p:nvPicPr>
          <p:cNvPr id="60" name="Shape 179" descr="D:\Users\Joan Hsieh\Desktop\MSI_GT75VR.png">
            <a:extLst>
              <a:ext uri="{FF2B5EF4-FFF2-40B4-BE49-F238E27FC236}">
                <a16:creationId xmlns:a16="http://schemas.microsoft.com/office/drawing/2014/main" id="{BD148528-958A-4F88-B8E0-15C9EB91E14B}"/>
              </a:ext>
            </a:extLst>
          </p:cNvPr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335" y="1023819"/>
            <a:ext cx="1617833" cy="10831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4CBB7088-F51C-4803-B7CF-FB3593EEC04E}"/>
              </a:ext>
            </a:extLst>
          </p:cNvPr>
          <p:cNvSpPr/>
          <p:nvPr/>
        </p:nvSpPr>
        <p:spPr>
          <a:xfrm>
            <a:off x="5678620" y="2749579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A16483E7-D538-4217-B292-76C19BA6E351}"/>
              </a:ext>
            </a:extLst>
          </p:cNvPr>
          <p:cNvSpPr/>
          <p:nvPr/>
        </p:nvSpPr>
        <p:spPr>
          <a:xfrm>
            <a:off x="5530377" y="2730403"/>
            <a:ext cx="1640551" cy="4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BASE-T</a:t>
            </a:r>
          </a:p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</a:p>
        </p:txBody>
      </p:sp>
      <p:pic>
        <p:nvPicPr>
          <p:cNvPr id="37" name="Shape 186">
            <a:extLst>
              <a:ext uri="{FF2B5EF4-FFF2-40B4-BE49-F238E27FC236}">
                <a16:creationId xmlns:a16="http://schemas.microsoft.com/office/drawing/2014/main" id="{21EDD247-1E47-41BB-873A-23649637B0C8}"/>
              </a:ext>
            </a:extLst>
          </p:cNvPr>
          <p:cNvPicPr preferRelativeResize="0"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839" y="2314948"/>
            <a:ext cx="1384460" cy="12307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6" descr="ãTVãçåçæå°çµæ">
            <a:extLst>
              <a:ext uri="{FF2B5EF4-FFF2-40B4-BE49-F238E27FC236}">
                <a16:creationId xmlns:a16="http://schemas.microsoft.com/office/drawing/2014/main" id="{C0844D9B-4C0E-4DE0-9FC1-B9D0F8C1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812" y="3592005"/>
            <a:ext cx="1573866" cy="9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ãapple tv pngãçåçæå°çµæ">
            <a:extLst>
              <a:ext uri="{FF2B5EF4-FFF2-40B4-BE49-F238E27FC236}">
                <a16:creationId xmlns:a16="http://schemas.microsoft.com/office/drawing/2014/main" id="{0CE32254-19A0-4814-B1A0-14B9B5C97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1928" y="4041575"/>
            <a:ext cx="83708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51C0D447-C5ED-4C3D-A122-8EF1FC208263}"/>
              </a:ext>
            </a:extLst>
          </p:cNvPr>
          <p:cNvSpPr/>
          <p:nvPr/>
        </p:nvSpPr>
        <p:spPr>
          <a:xfrm>
            <a:off x="2110876" y="4550849"/>
            <a:ext cx="1481681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CB6E4224-7924-4F24-80F6-39A35FAD4BA2}"/>
              </a:ext>
            </a:extLst>
          </p:cNvPr>
          <p:cNvSpPr/>
          <p:nvPr/>
        </p:nvSpPr>
        <p:spPr>
          <a:xfrm>
            <a:off x="2025989" y="4634070"/>
            <a:ext cx="1640551" cy="27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 Wi-Fi Router</a:t>
            </a: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E721556D-274A-49C4-8B4A-BC291D487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29251" y="3770327"/>
            <a:ext cx="1919569" cy="8546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79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57" descr="D:\Fullppt\005-PNG이미지\모니터.png">
            <a:extLst>
              <a:ext uri="{FF2B5EF4-FFF2-40B4-BE49-F238E27FC236}">
                <a16:creationId xmlns:a16="http://schemas.microsoft.com/office/drawing/2014/main" id="{3C7AB322-5121-483C-9F47-D5D5398C598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07" y="2464005"/>
            <a:ext cx="1265533" cy="10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 descr="一張含有 電子用品, 顯示, 天空, 山 的圖片&#10;&#10;自動產生的描述">
            <a:extLst>
              <a:ext uri="{FF2B5EF4-FFF2-40B4-BE49-F238E27FC236}">
                <a16:creationId xmlns:a16="http://schemas.microsoft.com/office/drawing/2014/main" id="{73DE1BDE-808E-45C8-A812-567B6A6F2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63" y="2502277"/>
            <a:ext cx="1171875" cy="71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3256C059-16A7-47E7-B248-A2FA9A9EBD1F}"/>
              </a:ext>
            </a:extLst>
          </p:cNvPr>
          <p:cNvCxnSpPr>
            <a:cxnSpLocks/>
          </p:cNvCxnSpPr>
          <p:nvPr/>
        </p:nvCxnSpPr>
        <p:spPr>
          <a:xfrm rot="10800000">
            <a:off x="4556186" y="1839213"/>
            <a:ext cx="1672429" cy="1022467"/>
          </a:xfrm>
          <a:prstGeom prst="bentConnector3">
            <a:avLst>
              <a:gd name="adj1" fmla="val 97385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接點: 肘形 83">
            <a:extLst>
              <a:ext uri="{FF2B5EF4-FFF2-40B4-BE49-F238E27FC236}">
                <a16:creationId xmlns:a16="http://schemas.microsoft.com/office/drawing/2014/main" id="{FAC28D45-B466-4A99-87AD-DE10E1704D61}"/>
              </a:ext>
            </a:extLst>
          </p:cNvPr>
          <p:cNvCxnSpPr>
            <a:cxnSpLocks/>
          </p:cNvCxnSpPr>
          <p:nvPr/>
        </p:nvCxnSpPr>
        <p:spPr>
          <a:xfrm flipV="1">
            <a:off x="3030473" y="1971558"/>
            <a:ext cx="1251564" cy="929992"/>
          </a:xfrm>
          <a:prstGeom prst="bentConnector2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接點: 肘形 87">
            <a:extLst>
              <a:ext uri="{FF2B5EF4-FFF2-40B4-BE49-F238E27FC236}">
                <a16:creationId xmlns:a16="http://schemas.microsoft.com/office/drawing/2014/main" id="{643B81CA-738F-4B86-B2C8-79C1C1EC1975}"/>
              </a:ext>
            </a:extLst>
          </p:cNvPr>
          <p:cNvCxnSpPr>
            <a:cxnSpLocks/>
          </p:cNvCxnSpPr>
          <p:nvPr/>
        </p:nvCxnSpPr>
        <p:spPr>
          <a:xfrm>
            <a:off x="2705546" y="1564557"/>
            <a:ext cx="1644369" cy="305018"/>
          </a:xfrm>
          <a:prstGeom prst="bentConnector3">
            <a:avLst>
              <a:gd name="adj1" fmla="val 97370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接點: 肘形 88">
            <a:extLst>
              <a:ext uri="{FF2B5EF4-FFF2-40B4-BE49-F238E27FC236}">
                <a16:creationId xmlns:a16="http://schemas.microsoft.com/office/drawing/2014/main" id="{80C7FA7D-3654-4863-A1A2-429681567D7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88977" y="1565306"/>
            <a:ext cx="1638869" cy="307066"/>
          </a:xfrm>
          <a:prstGeom prst="bentConnector3">
            <a:avLst>
              <a:gd name="adj1" fmla="val 98355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619" y="0"/>
            <a:ext cx="8322469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>
                <a:solidFill>
                  <a:schemeClr val="tx1"/>
                </a:solidFill>
                <a:ea typeface="微軟正黑體"/>
              </a:rPr>
              <a:t>High cost to build your 10GbE network?</a:t>
            </a:r>
            <a:endParaRPr lang="zh-TW" altLang="en-US" sz="3200" b="1">
              <a:solidFill>
                <a:schemeClr val="tx1"/>
              </a:solidFill>
              <a:ea typeface="微軟正黑體"/>
            </a:endParaRPr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E2C10E0-D87F-4553-B9EE-9F774AA40425}"/>
              </a:ext>
            </a:extLst>
          </p:cNvPr>
          <p:cNvCxnSpPr>
            <a:cxnSpLocks/>
          </p:cNvCxnSpPr>
          <p:nvPr/>
        </p:nvCxnSpPr>
        <p:spPr>
          <a:xfrm>
            <a:off x="2565205" y="4715695"/>
            <a:ext cx="3621553" cy="0"/>
          </a:xfrm>
          <a:prstGeom prst="line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884D94D0-5309-47B7-8A29-A314BE9E812D}"/>
              </a:ext>
            </a:extLst>
          </p:cNvPr>
          <p:cNvSpPr/>
          <p:nvPr/>
        </p:nvSpPr>
        <p:spPr>
          <a:xfrm>
            <a:off x="5442729" y="4518800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618BCBD-60E2-463A-A4F8-FC1B4172B3B5}"/>
              </a:ext>
            </a:extLst>
          </p:cNvPr>
          <p:cNvSpPr/>
          <p:nvPr/>
        </p:nvSpPr>
        <p:spPr>
          <a:xfrm>
            <a:off x="5294486" y="4622340"/>
            <a:ext cx="1640551" cy="27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 Apple TV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088C6EA7-0513-4B07-AE4C-D0385ED7E04D}"/>
              </a:ext>
            </a:extLst>
          </p:cNvPr>
          <p:cNvSpPr/>
          <p:nvPr/>
        </p:nvSpPr>
        <p:spPr>
          <a:xfrm>
            <a:off x="1801036" y="2688597"/>
            <a:ext cx="1558618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CCE6896-ABD2-44D5-99C1-0E80383BFDD8}"/>
              </a:ext>
            </a:extLst>
          </p:cNvPr>
          <p:cNvSpPr/>
          <p:nvPr/>
        </p:nvSpPr>
        <p:spPr>
          <a:xfrm>
            <a:off x="1818377" y="2669421"/>
            <a:ext cx="1640551" cy="4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Ethernet </a:t>
            </a:r>
            <a:b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Computer</a:t>
            </a: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4FCEDC5C-3F4E-465C-B32D-1CA3E6781798}"/>
              </a:ext>
            </a:extLst>
          </p:cNvPr>
          <p:cNvCxnSpPr>
            <a:cxnSpLocks/>
          </p:cNvCxnSpPr>
          <p:nvPr/>
        </p:nvCxnSpPr>
        <p:spPr>
          <a:xfrm>
            <a:off x="4427969" y="1922166"/>
            <a:ext cx="18867" cy="2793529"/>
          </a:xfrm>
          <a:prstGeom prst="line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9AE723DD-1314-4892-8EAC-C8414C0F5310}"/>
              </a:ext>
            </a:extLst>
          </p:cNvPr>
          <p:cNvSpPr/>
          <p:nvPr/>
        </p:nvSpPr>
        <p:spPr>
          <a:xfrm>
            <a:off x="1560697" y="1364251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16035B86-2171-47DC-81A9-8600966EF3F3}"/>
              </a:ext>
            </a:extLst>
          </p:cNvPr>
          <p:cNvSpPr/>
          <p:nvPr/>
        </p:nvSpPr>
        <p:spPr>
          <a:xfrm>
            <a:off x="1412454" y="1345075"/>
            <a:ext cx="1640551" cy="4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10GbE SFP+ </a:t>
            </a:r>
          </a:p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NAS</a:t>
            </a:r>
          </a:p>
        </p:txBody>
      </p:sp>
      <p:sp>
        <p:nvSpPr>
          <p:cNvPr id="59" name="Shape 165">
            <a:extLst>
              <a:ext uri="{FF2B5EF4-FFF2-40B4-BE49-F238E27FC236}">
                <a16:creationId xmlns:a16="http://schemas.microsoft.com/office/drawing/2014/main" id="{74DC165C-51FB-46A2-BE24-DF909C406719}"/>
              </a:ext>
            </a:extLst>
          </p:cNvPr>
          <p:cNvSpPr txBox="1"/>
          <p:nvPr/>
        </p:nvSpPr>
        <p:spPr>
          <a:xfrm>
            <a:off x="857695" y="2042590"/>
            <a:ext cx="834372" cy="24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TS-431X</a:t>
            </a:r>
            <a:endParaRPr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Shape 176">
            <a:extLst>
              <a:ext uri="{FF2B5EF4-FFF2-40B4-BE49-F238E27FC236}">
                <a16:creationId xmlns:a16="http://schemas.microsoft.com/office/drawing/2014/main" id="{3B16E3C5-57CC-4D18-8F6F-EE57D7DD8691}"/>
              </a:ext>
            </a:extLst>
          </p:cNvPr>
          <p:cNvSpPr txBox="1"/>
          <p:nvPr/>
        </p:nvSpPr>
        <p:spPr>
          <a:xfrm>
            <a:off x="4261718" y="3654161"/>
            <a:ext cx="1118695" cy="33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sz="105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1G switch</a:t>
            </a:r>
          </a:p>
        </p:txBody>
      </p:sp>
      <p:sp>
        <p:nvSpPr>
          <p:cNvPr id="66" name="Shape 181">
            <a:extLst>
              <a:ext uri="{FF2B5EF4-FFF2-40B4-BE49-F238E27FC236}">
                <a16:creationId xmlns:a16="http://schemas.microsoft.com/office/drawing/2014/main" id="{959111D8-E3EC-47F3-99DB-AE4C9CD20835}"/>
              </a:ext>
            </a:extLst>
          </p:cNvPr>
          <p:cNvSpPr txBox="1"/>
          <p:nvPr/>
        </p:nvSpPr>
        <p:spPr>
          <a:xfrm>
            <a:off x="636803" y="3583624"/>
            <a:ext cx="1265533" cy="8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Apple iMac Pro</a:t>
            </a:r>
            <a:endParaRPr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7" name="Shape 185" descr="「TS-431X」的圖片搜尋結果">
            <a:extLst>
              <a:ext uri="{FF2B5EF4-FFF2-40B4-BE49-F238E27FC236}">
                <a16:creationId xmlns:a16="http://schemas.microsoft.com/office/drawing/2014/main" id="{0B699775-9005-40EB-A4FD-4EE861372767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04" y="1039829"/>
            <a:ext cx="980657" cy="1044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橢圓 68">
            <a:extLst>
              <a:ext uri="{FF2B5EF4-FFF2-40B4-BE49-F238E27FC236}">
                <a16:creationId xmlns:a16="http://schemas.microsoft.com/office/drawing/2014/main" id="{70B4B707-40B6-417E-9A1D-8000998B4159}"/>
              </a:ext>
            </a:extLst>
          </p:cNvPr>
          <p:cNvSpPr/>
          <p:nvPr/>
        </p:nvSpPr>
        <p:spPr>
          <a:xfrm>
            <a:off x="1562087" y="2810510"/>
            <a:ext cx="527759" cy="534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0" name="Shape 183" descr="C:\Users\user\Desktop\21_PPT對稿QNAP AQC107 10G網卡\3-01.png">
            <a:extLst>
              <a:ext uri="{FF2B5EF4-FFF2-40B4-BE49-F238E27FC236}">
                <a16:creationId xmlns:a16="http://schemas.microsoft.com/office/drawing/2014/main" id="{D137ED0D-62E6-44E3-B731-D20E713E008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0344" y="2755475"/>
            <a:ext cx="620091" cy="656218"/>
          </a:xfrm>
          <a:prstGeom prst="ellipse">
            <a:avLst/>
          </a:prstGeom>
          <a:noFill/>
          <a:ln>
            <a:noFill/>
          </a:ln>
          <a:effectLst/>
        </p:spPr>
      </p:pic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064F87B4-94E5-477D-8FB5-960EED019A57}"/>
              </a:ext>
            </a:extLst>
          </p:cNvPr>
          <p:cNvSpPr/>
          <p:nvPr/>
        </p:nvSpPr>
        <p:spPr>
          <a:xfrm>
            <a:off x="5768287" y="1364251"/>
            <a:ext cx="1518863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150ED9C-D3CE-485F-9222-C23003B56B13}"/>
              </a:ext>
            </a:extLst>
          </p:cNvPr>
          <p:cNvSpPr/>
          <p:nvPr/>
        </p:nvSpPr>
        <p:spPr>
          <a:xfrm>
            <a:off x="5688358" y="1345075"/>
            <a:ext cx="1586305" cy="462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Ethernet Port Notebook</a:t>
            </a:r>
          </a:p>
        </p:txBody>
      </p:sp>
      <p:pic>
        <p:nvPicPr>
          <p:cNvPr id="75" name="Shape 179" descr="D:\Users\Joan Hsieh\Desktop\MSI_GT75VR.png">
            <a:extLst>
              <a:ext uri="{FF2B5EF4-FFF2-40B4-BE49-F238E27FC236}">
                <a16:creationId xmlns:a16="http://schemas.microsoft.com/office/drawing/2014/main" id="{FBB9B357-24EB-42FB-A342-0C529FB41D45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138" y="962837"/>
            <a:ext cx="1617833" cy="10831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3F128D0A-69E4-40BE-BD00-E628FB318006}"/>
              </a:ext>
            </a:extLst>
          </p:cNvPr>
          <p:cNvSpPr/>
          <p:nvPr/>
        </p:nvSpPr>
        <p:spPr>
          <a:xfrm>
            <a:off x="5603450" y="2688597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FBA97DF4-FCAD-4B16-BC10-9E7DBE1AA1FE}"/>
              </a:ext>
            </a:extLst>
          </p:cNvPr>
          <p:cNvSpPr/>
          <p:nvPr/>
        </p:nvSpPr>
        <p:spPr>
          <a:xfrm>
            <a:off x="5455207" y="2669421"/>
            <a:ext cx="1640551" cy="4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BASE-T</a:t>
            </a:r>
          </a:p>
          <a:p>
            <a:pPr algn="ctr">
              <a:lnSpc>
                <a:spcPts val="1500"/>
              </a:lnSpc>
            </a:pPr>
            <a:r>
              <a:rPr lang="en-US" altLang="zh-TW" sz="11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</a:p>
        </p:txBody>
      </p:sp>
      <p:pic>
        <p:nvPicPr>
          <p:cNvPr id="78" name="Shape 186">
            <a:extLst>
              <a:ext uri="{FF2B5EF4-FFF2-40B4-BE49-F238E27FC236}">
                <a16:creationId xmlns:a16="http://schemas.microsoft.com/office/drawing/2014/main" id="{BFEFB1D4-0691-4BFE-A6BA-91FF78CF9CC6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669" y="2253966"/>
            <a:ext cx="1384460" cy="12307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Picture 6" descr="ãTVãçåçæå°çµæ">
            <a:extLst>
              <a:ext uri="{FF2B5EF4-FFF2-40B4-BE49-F238E27FC236}">
                <a16:creationId xmlns:a16="http://schemas.microsoft.com/office/drawing/2014/main" id="{C0ED60B5-1707-45DA-80A3-30046279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3642" y="3531023"/>
            <a:ext cx="1573866" cy="9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" descr="ãapple tv pngãçåçæå°çµæ">
            <a:extLst>
              <a:ext uri="{FF2B5EF4-FFF2-40B4-BE49-F238E27FC236}">
                <a16:creationId xmlns:a16="http://schemas.microsoft.com/office/drawing/2014/main" id="{E683FFEA-ABB3-4C7F-B4D7-4A6F9DD3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758" y="3980593"/>
            <a:ext cx="83708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089801EA-F537-47CA-95A2-39199CFBDE6E}"/>
              </a:ext>
            </a:extLst>
          </p:cNvPr>
          <p:cNvSpPr/>
          <p:nvPr/>
        </p:nvSpPr>
        <p:spPr>
          <a:xfrm>
            <a:off x="2035706" y="4489867"/>
            <a:ext cx="1481681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B4C3076F-ED2A-4DFC-80A8-DAEB391421B2}"/>
              </a:ext>
            </a:extLst>
          </p:cNvPr>
          <p:cNvSpPr/>
          <p:nvPr/>
        </p:nvSpPr>
        <p:spPr>
          <a:xfrm>
            <a:off x="1950819" y="4573088"/>
            <a:ext cx="1640551" cy="27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 Wi-Fi Router</a:t>
            </a: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E68975DD-5CE8-4F8A-AEF1-025759F5F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54081" y="3709345"/>
            <a:ext cx="1919569" cy="8546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圖片 84" descr="交換器.png">
            <a:extLst>
              <a:ext uri="{FF2B5EF4-FFF2-40B4-BE49-F238E27FC236}">
                <a16:creationId xmlns:a16="http://schemas.microsoft.com/office/drawing/2014/main" id="{F6035D74-6AE5-4113-88B8-7E876E95BE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824" y="3100673"/>
            <a:ext cx="1272410" cy="57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" name="Shape 176">
            <a:extLst>
              <a:ext uri="{FF2B5EF4-FFF2-40B4-BE49-F238E27FC236}">
                <a16:creationId xmlns:a16="http://schemas.microsoft.com/office/drawing/2014/main" id="{B8BCE333-7790-41B4-8ECD-1A9ADA0C9EBD}"/>
              </a:ext>
            </a:extLst>
          </p:cNvPr>
          <p:cNvSpPr txBox="1"/>
          <p:nvPr/>
        </p:nvSpPr>
        <p:spPr>
          <a:xfrm>
            <a:off x="4463462" y="2289251"/>
            <a:ext cx="1118695" cy="33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sz="105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 switch</a:t>
            </a:r>
          </a:p>
        </p:txBody>
      </p:sp>
      <p:pic>
        <p:nvPicPr>
          <p:cNvPr id="71" name="圖片 70" descr="交換器.png">
            <a:extLst>
              <a:ext uri="{FF2B5EF4-FFF2-40B4-BE49-F238E27FC236}">
                <a16:creationId xmlns:a16="http://schemas.microsoft.com/office/drawing/2014/main" id="{0733BCBD-73EC-453B-A1A3-28A5628EE5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441" y="1737230"/>
            <a:ext cx="1272410" cy="57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02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3094AE7-CA3E-431C-93A4-5359CFD82C06}"/>
              </a:ext>
            </a:extLst>
          </p:cNvPr>
          <p:cNvSpPr/>
          <p:nvPr/>
        </p:nvSpPr>
        <p:spPr>
          <a:xfrm>
            <a:off x="433988" y="1555644"/>
            <a:ext cx="3226304" cy="2504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altLang="zh-TW" sz="3550" b="1" dirty="0">
                <a:latin typeface="Arial"/>
                <a:ea typeface="微軟正黑體"/>
                <a:cs typeface="Arial"/>
              </a:rPr>
              <a:t>QSW-308 series 10GbE switch has been unveiled</a:t>
            </a:r>
          </a:p>
        </p:txBody>
      </p:sp>
    </p:spTree>
    <p:extLst>
      <p:ext uri="{BB962C8B-B14F-4D97-AF65-F5344CB8AC3E}">
        <p14:creationId xmlns:p14="http://schemas.microsoft.com/office/powerpoint/2010/main" val="234986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片 68">
            <a:extLst>
              <a:ext uri="{FF2B5EF4-FFF2-40B4-BE49-F238E27FC236}">
                <a16:creationId xmlns:a16="http://schemas.microsoft.com/office/drawing/2014/main" id="{94EA2FDD-8115-49B1-86A6-5D8B9901E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598" y="985582"/>
            <a:ext cx="2003916" cy="423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411DF64F-EF69-416F-877F-F79CC8704F2C}"/>
              </a:ext>
            </a:extLst>
          </p:cNvPr>
          <p:cNvGrpSpPr/>
          <p:nvPr/>
        </p:nvGrpSpPr>
        <p:grpSpPr>
          <a:xfrm>
            <a:off x="1040254" y="746485"/>
            <a:ext cx="1264964" cy="777970"/>
            <a:chOff x="94744" y="726262"/>
            <a:chExt cx="1366746" cy="895655"/>
          </a:xfrm>
        </p:grpSpPr>
        <p:pic>
          <p:nvPicPr>
            <p:cNvPr id="164" name="圖形 163">
              <a:extLst>
                <a:ext uri="{FF2B5EF4-FFF2-40B4-BE49-F238E27FC236}">
                  <a16:creationId xmlns:a16="http://schemas.microsoft.com/office/drawing/2014/main" id="{B74A29CB-FBB8-48E5-BEEA-81F8B6CCA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7712" y="726262"/>
              <a:ext cx="1213778" cy="7269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5" name="圖形 164">
              <a:extLst>
                <a:ext uri="{FF2B5EF4-FFF2-40B4-BE49-F238E27FC236}">
                  <a16:creationId xmlns:a16="http://schemas.microsoft.com/office/drawing/2014/main" id="{67AE219C-8875-483D-8DF5-371D5C8CF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744" y="848335"/>
              <a:ext cx="1291276" cy="7735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Google Shape;109;p23">
            <a:extLst>
              <a:ext uri="{FF2B5EF4-FFF2-40B4-BE49-F238E27FC236}">
                <a16:creationId xmlns:a16="http://schemas.microsoft.com/office/drawing/2014/main" id="{F25DB464-8349-4D75-BD66-77EEEE24A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Flexibility from 10GbE and 1GbE port 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5BCAD696-B14B-4F3C-ACCC-5385166FB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727" y="2128861"/>
            <a:ext cx="4524475" cy="1447832"/>
          </a:xfrm>
          <a:prstGeom prst="rect">
            <a:avLst/>
          </a:prstGeom>
        </p:spPr>
      </p:pic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5E079606-C197-41E2-82EA-3A0A3CBD2A81}"/>
              </a:ext>
            </a:extLst>
          </p:cNvPr>
          <p:cNvSpPr/>
          <p:nvPr/>
        </p:nvSpPr>
        <p:spPr>
          <a:xfrm>
            <a:off x="2518113" y="1388613"/>
            <a:ext cx="3655417" cy="50136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02D851D-0E2D-4073-8100-3BA07758B064}"/>
              </a:ext>
            </a:extLst>
          </p:cNvPr>
          <p:cNvSpPr/>
          <p:nvPr/>
        </p:nvSpPr>
        <p:spPr>
          <a:xfrm>
            <a:off x="2472497" y="1513620"/>
            <a:ext cx="3583182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55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Solve all network building problem</a:t>
            </a: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E2BA94D6-E057-4289-943D-C5DCDB8DA2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353" y="1272661"/>
            <a:ext cx="748651" cy="748651"/>
          </a:xfrm>
          <a:prstGeom prst="rect">
            <a:avLst/>
          </a:prstGeom>
        </p:spPr>
      </p:pic>
      <p:pic>
        <p:nvPicPr>
          <p:cNvPr id="62" name="圖片 61" descr="i_1.png">
            <a:extLst>
              <a:ext uri="{FF2B5EF4-FFF2-40B4-BE49-F238E27FC236}">
                <a16:creationId xmlns:a16="http://schemas.microsoft.com/office/drawing/2014/main" id="{39BB6D20-FD20-45A5-BCCA-525CA1DA7A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564" y="1393238"/>
            <a:ext cx="498557" cy="48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422BAB93-54C4-45FE-9B68-B7DFA65A512C}"/>
              </a:ext>
            </a:extLst>
          </p:cNvPr>
          <p:cNvSpPr/>
          <p:nvPr/>
        </p:nvSpPr>
        <p:spPr>
          <a:xfrm>
            <a:off x="7226748" y="909687"/>
            <a:ext cx="1657776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F9C2174-EBB2-4814-90FD-C6A28FF5897E}"/>
              </a:ext>
            </a:extLst>
          </p:cNvPr>
          <p:cNvSpPr/>
          <p:nvPr/>
        </p:nvSpPr>
        <p:spPr>
          <a:xfrm>
            <a:off x="7036486" y="896702"/>
            <a:ext cx="2016545" cy="4147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Combo port supports 5 networking speeds</a:t>
            </a:r>
          </a:p>
        </p:txBody>
      </p: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A2506D55-30F7-41EC-8AB6-2E0032A255B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659842" y="2126706"/>
            <a:ext cx="1213860" cy="855979"/>
          </a:xfrm>
          <a:prstGeom prst="bentConnector3">
            <a:avLst>
              <a:gd name="adj1" fmla="val 102074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接點: 肘形 76">
            <a:extLst>
              <a:ext uri="{FF2B5EF4-FFF2-40B4-BE49-F238E27FC236}">
                <a16:creationId xmlns:a16="http://schemas.microsoft.com/office/drawing/2014/main" id="{4883D78D-A4BF-4C7D-B516-A31050A83562}"/>
              </a:ext>
            </a:extLst>
          </p:cNvPr>
          <p:cNvCxnSpPr>
            <a:cxnSpLocks/>
          </p:cNvCxnSpPr>
          <p:nvPr/>
        </p:nvCxnSpPr>
        <p:spPr>
          <a:xfrm rot="16200000" flipV="1">
            <a:off x="6480285" y="3507286"/>
            <a:ext cx="1395933" cy="678937"/>
          </a:xfrm>
          <a:prstGeom prst="bentConnector3">
            <a:avLst>
              <a:gd name="adj1" fmla="val 322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 77">
            <a:extLst>
              <a:ext uri="{FF2B5EF4-FFF2-40B4-BE49-F238E27FC236}">
                <a16:creationId xmlns:a16="http://schemas.microsoft.com/office/drawing/2014/main" id="{3082B95D-2C28-4AD8-811E-D33210594E74}"/>
              </a:ext>
            </a:extLst>
          </p:cNvPr>
          <p:cNvCxnSpPr>
            <a:cxnSpLocks/>
          </p:cNvCxnSpPr>
          <p:nvPr/>
        </p:nvCxnSpPr>
        <p:spPr>
          <a:xfrm>
            <a:off x="5052460" y="3148788"/>
            <a:ext cx="2778241" cy="0"/>
          </a:xfrm>
          <a:prstGeom prst="line">
            <a:avLst/>
          </a:prstGeom>
          <a:ln w="25400" cap="rnd">
            <a:solidFill>
              <a:srgbClr val="1A418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F71A75BE-6181-4352-AD7E-BA5F85E1B1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097" y="2048509"/>
            <a:ext cx="674917" cy="436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Shape 529">
            <a:extLst>
              <a:ext uri="{FF2B5EF4-FFF2-40B4-BE49-F238E27FC236}">
                <a16:creationId xmlns:a16="http://schemas.microsoft.com/office/drawing/2014/main" id="{9FD7BB05-23A6-4ABA-9DD0-C6F7096BA08E}"/>
              </a:ext>
            </a:extLst>
          </p:cNvPr>
          <p:cNvPicPr preferRelativeResize="0"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191" y="4004306"/>
            <a:ext cx="1439201" cy="88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478" descr="C:\Users\user\Desktop\21_PPT對稿QNAP AQC107 10G網卡\_DSC1587.png">
            <a:extLst>
              <a:ext uri="{FF2B5EF4-FFF2-40B4-BE49-F238E27FC236}">
                <a16:creationId xmlns:a16="http://schemas.microsoft.com/office/drawing/2014/main" id="{73E600F7-6811-42DC-AC4C-DFCF96F4A32F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404" y="4486572"/>
            <a:ext cx="833846" cy="5211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824C8AB-BCF0-4D9A-ABDB-CDE5BC0B5115}"/>
              </a:ext>
            </a:extLst>
          </p:cNvPr>
          <p:cNvGrpSpPr/>
          <p:nvPr/>
        </p:nvGrpSpPr>
        <p:grpSpPr>
          <a:xfrm>
            <a:off x="7366960" y="1304123"/>
            <a:ext cx="1517564" cy="1146217"/>
            <a:chOff x="751009" y="2650824"/>
            <a:chExt cx="2186043" cy="1651120"/>
          </a:xfrm>
        </p:grpSpPr>
        <p:sp>
          <p:nvSpPr>
            <p:cNvPr id="66" name="矩形: 圓角 65">
              <a:extLst>
                <a:ext uri="{FF2B5EF4-FFF2-40B4-BE49-F238E27FC236}">
                  <a16:creationId xmlns:a16="http://schemas.microsoft.com/office/drawing/2014/main" id="{8D6BBDE6-2EE0-4290-954E-AE7E4C918300}"/>
                </a:ext>
              </a:extLst>
            </p:cNvPr>
            <p:cNvSpPr/>
            <p:nvPr/>
          </p:nvSpPr>
          <p:spPr>
            <a:xfrm>
              <a:off x="751009" y="2650824"/>
              <a:ext cx="2186043" cy="1651120"/>
            </a:xfrm>
            <a:prstGeom prst="roundRect">
              <a:avLst>
                <a:gd name="adj" fmla="val 18338"/>
              </a:avLst>
            </a:prstGeom>
            <a:solidFill>
              <a:schemeClr val="tx1">
                <a:alpha val="37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圖片 66" descr="一張含有 電子用品, 顯示, 天空, 山 的圖片&#10;&#10;自動產生的描述">
              <a:extLst>
                <a:ext uri="{FF2B5EF4-FFF2-40B4-BE49-F238E27FC236}">
                  <a16:creationId xmlns:a16="http://schemas.microsoft.com/office/drawing/2014/main" id="{6C92F0B2-AC14-40B1-B1A7-092B8FEC6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920" y="2925112"/>
              <a:ext cx="2164220" cy="12790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圖片 11" descr="一張含有 螢幕擷取畫面, 室內 的圖片&#10;&#10;自動產生的描述">
            <a:extLst>
              <a:ext uri="{FF2B5EF4-FFF2-40B4-BE49-F238E27FC236}">
                <a16:creationId xmlns:a16="http://schemas.microsoft.com/office/drawing/2014/main" id="{902612AC-6762-4336-9D0B-009B29F1AA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316" y="2584728"/>
            <a:ext cx="1846076" cy="1153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4E6E8A0C-C1D2-4F0A-AE88-71A779D443A2}"/>
              </a:ext>
            </a:extLst>
          </p:cNvPr>
          <p:cNvSpPr/>
          <p:nvPr/>
        </p:nvSpPr>
        <p:spPr>
          <a:xfrm>
            <a:off x="6922589" y="1784151"/>
            <a:ext cx="490802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9F3135E-3CE8-4AA9-BBE0-3BB1D858850F}"/>
              </a:ext>
            </a:extLst>
          </p:cNvPr>
          <p:cNvSpPr/>
          <p:nvPr/>
        </p:nvSpPr>
        <p:spPr>
          <a:xfrm>
            <a:off x="6842011" y="1778545"/>
            <a:ext cx="4748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FF0FF8C2-1670-4CC5-8243-3A0ABE13C063}"/>
              </a:ext>
            </a:extLst>
          </p:cNvPr>
          <p:cNvSpPr/>
          <p:nvPr/>
        </p:nvSpPr>
        <p:spPr>
          <a:xfrm>
            <a:off x="6932117" y="3018178"/>
            <a:ext cx="490802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C366316C-6551-40B6-9AF0-FD152DB353C3}"/>
              </a:ext>
            </a:extLst>
          </p:cNvPr>
          <p:cNvSpPr/>
          <p:nvPr/>
        </p:nvSpPr>
        <p:spPr>
          <a:xfrm>
            <a:off x="6851538" y="3012572"/>
            <a:ext cx="4748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E1FC7AAB-5626-415A-A775-C2719F539FA1}"/>
              </a:ext>
            </a:extLst>
          </p:cNvPr>
          <p:cNvSpPr/>
          <p:nvPr/>
        </p:nvSpPr>
        <p:spPr>
          <a:xfrm>
            <a:off x="6916230" y="4387807"/>
            <a:ext cx="490802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A04CF3C5-AF6C-4B09-B6EE-5EE78E20460F}"/>
              </a:ext>
            </a:extLst>
          </p:cNvPr>
          <p:cNvSpPr/>
          <p:nvPr/>
        </p:nvSpPr>
        <p:spPr>
          <a:xfrm>
            <a:off x="6835652" y="4382201"/>
            <a:ext cx="4748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圓角矩形 4">
            <a:extLst>
              <a:ext uri="{FF2B5EF4-FFF2-40B4-BE49-F238E27FC236}">
                <a16:creationId xmlns:a16="http://schemas.microsoft.com/office/drawing/2014/main" id="{028F5DA2-FFAC-4A91-979C-0FA3ADA01B9E}"/>
              </a:ext>
            </a:extLst>
          </p:cNvPr>
          <p:cNvSpPr/>
          <p:nvPr/>
        </p:nvSpPr>
        <p:spPr>
          <a:xfrm>
            <a:off x="2545940" y="3755512"/>
            <a:ext cx="3954772" cy="1252210"/>
          </a:xfrm>
          <a:prstGeom prst="roundRect">
            <a:avLst/>
          </a:prstGeom>
          <a:noFill/>
          <a:ln w="12700">
            <a:gradFill>
              <a:gsLst>
                <a:gs pos="0">
                  <a:srgbClr val="A05D0D"/>
                </a:gs>
                <a:gs pos="100000">
                  <a:srgbClr val="D97747"/>
                </a:gs>
              </a:gsLst>
              <a:lin ang="1800000" scaled="0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C5710675-CB07-45DB-9427-18340A40FC4B}"/>
              </a:ext>
            </a:extLst>
          </p:cNvPr>
          <p:cNvSpPr/>
          <p:nvPr/>
        </p:nvSpPr>
        <p:spPr>
          <a:xfrm>
            <a:off x="4329418" y="4695169"/>
            <a:ext cx="969633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D97747"/>
              </a:gs>
              <a:gs pos="0">
                <a:srgbClr val="9A5A08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DF7A11A5-78AB-4726-83FD-F67943B2A470}"/>
              </a:ext>
            </a:extLst>
          </p:cNvPr>
          <p:cNvSpPr/>
          <p:nvPr/>
        </p:nvSpPr>
        <p:spPr>
          <a:xfrm>
            <a:off x="3787129" y="4760472"/>
            <a:ext cx="2016545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Home device</a:t>
            </a:r>
          </a:p>
        </p:txBody>
      </p:sp>
      <p:cxnSp>
        <p:nvCxnSpPr>
          <p:cNvPr id="116" name="直線接點 115">
            <a:extLst>
              <a:ext uri="{FF2B5EF4-FFF2-40B4-BE49-F238E27FC236}">
                <a16:creationId xmlns:a16="http://schemas.microsoft.com/office/drawing/2014/main" id="{C4316F39-86E2-4379-A1EA-ED1F298B4D9A}"/>
              </a:ext>
            </a:extLst>
          </p:cNvPr>
          <p:cNvCxnSpPr>
            <a:cxnSpLocks/>
          </p:cNvCxnSpPr>
          <p:nvPr/>
        </p:nvCxnSpPr>
        <p:spPr>
          <a:xfrm>
            <a:off x="3528134" y="3148787"/>
            <a:ext cx="0" cy="1036022"/>
          </a:xfrm>
          <a:prstGeom prst="line">
            <a:avLst/>
          </a:prstGeom>
          <a:ln w="25400">
            <a:solidFill>
              <a:srgbClr val="1A418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6" descr="ãTVãçåçæå°çµæ">
            <a:extLst>
              <a:ext uri="{FF2B5EF4-FFF2-40B4-BE49-F238E27FC236}">
                <a16:creationId xmlns:a16="http://schemas.microsoft.com/office/drawing/2014/main" id="{C77133B8-7B9F-44A3-8ADE-63BC24A91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627" y="3918069"/>
            <a:ext cx="1573866" cy="9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0" descr="ãapple tv pngãçåçæå°çµæ">
            <a:extLst>
              <a:ext uri="{FF2B5EF4-FFF2-40B4-BE49-F238E27FC236}">
                <a16:creationId xmlns:a16="http://schemas.microsoft.com/office/drawing/2014/main" id="{D49870F3-4B77-45A5-B2BE-112E5E087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4271" y="4272816"/>
            <a:ext cx="83708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" name="接點: 肘形 106">
            <a:extLst>
              <a:ext uri="{FF2B5EF4-FFF2-40B4-BE49-F238E27FC236}">
                <a16:creationId xmlns:a16="http://schemas.microsoft.com/office/drawing/2014/main" id="{AF68A1AA-7394-4236-903D-49CBE435FD65}"/>
              </a:ext>
            </a:extLst>
          </p:cNvPr>
          <p:cNvCxnSpPr>
            <a:cxnSpLocks/>
          </p:cNvCxnSpPr>
          <p:nvPr/>
        </p:nvCxnSpPr>
        <p:spPr>
          <a:xfrm rot="10800000">
            <a:off x="3794023" y="3571143"/>
            <a:ext cx="1805859" cy="932899"/>
          </a:xfrm>
          <a:prstGeom prst="bentConnector3">
            <a:avLst>
              <a:gd name="adj1" fmla="val 384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接點 116">
            <a:extLst>
              <a:ext uri="{FF2B5EF4-FFF2-40B4-BE49-F238E27FC236}">
                <a16:creationId xmlns:a16="http://schemas.microsoft.com/office/drawing/2014/main" id="{314E73BA-5888-4279-8092-5D59B75B3152}"/>
              </a:ext>
            </a:extLst>
          </p:cNvPr>
          <p:cNvCxnSpPr>
            <a:cxnSpLocks/>
          </p:cNvCxnSpPr>
          <p:nvPr/>
        </p:nvCxnSpPr>
        <p:spPr>
          <a:xfrm>
            <a:off x="3803926" y="3148787"/>
            <a:ext cx="0" cy="422356"/>
          </a:xfrm>
          <a:prstGeom prst="line">
            <a:avLst/>
          </a:prstGeom>
          <a:ln w="25400">
            <a:solidFill>
              <a:srgbClr val="1A418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2">
            <a:extLst>
              <a:ext uri="{FF2B5EF4-FFF2-40B4-BE49-F238E27FC236}">
                <a16:creationId xmlns:a16="http://schemas.microsoft.com/office/drawing/2014/main" id="{2C091910-CAC0-42FD-9A72-5E9E27EB2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05119" y="4013209"/>
            <a:ext cx="1777169" cy="791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D66E936C-0366-4061-8FBA-243EA53CF21A}"/>
              </a:ext>
            </a:extLst>
          </p:cNvPr>
          <p:cNvSpPr/>
          <p:nvPr/>
        </p:nvSpPr>
        <p:spPr>
          <a:xfrm>
            <a:off x="4742740" y="3449136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2F9DFB78-EF51-4646-9B18-827040E19A6F}"/>
              </a:ext>
            </a:extLst>
          </p:cNvPr>
          <p:cNvSpPr/>
          <p:nvPr/>
        </p:nvSpPr>
        <p:spPr>
          <a:xfrm>
            <a:off x="4661683" y="3420828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矩形: 圓角 125">
            <a:extLst>
              <a:ext uri="{FF2B5EF4-FFF2-40B4-BE49-F238E27FC236}">
                <a16:creationId xmlns:a16="http://schemas.microsoft.com/office/drawing/2014/main" id="{35B56B16-3A68-43D6-996E-CB88E9083768}"/>
              </a:ext>
            </a:extLst>
          </p:cNvPr>
          <p:cNvSpPr/>
          <p:nvPr/>
        </p:nvSpPr>
        <p:spPr>
          <a:xfrm>
            <a:off x="3294904" y="3435963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5AC59209-DD33-4BF4-8A00-752E33A934FD}"/>
              </a:ext>
            </a:extLst>
          </p:cNvPr>
          <p:cNvSpPr/>
          <p:nvPr/>
        </p:nvSpPr>
        <p:spPr>
          <a:xfrm>
            <a:off x="3182862" y="3455205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Shape 185" descr="「TS-431X」的圖片搜尋結果">
            <a:extLst>
              <a:ext uri="{FF2B5EF4-FFF2-40B4-BE49-F238E27FC236}">
                <a16:creationId xmlns:a16="http://schemas.microsoft.com/office/drawing/2014/main" id="{F94B7DE7-F44F-42E9-B2A4-CB91891BE779}"/>
              </a:ext>
            </a:extLst>
          </p:cNvPr>
          <p:cNvPicPr preferRelativeResize="0"/>
          <p:nvPr/>
        </p:nvPicPr>
        <p:blipFill rotWithShape="1">
          <a:blip r:embed="rId2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95" y="3755512"/>
            <a:ext cx="556268" cy="5924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箭號: 上-下雙向 35">
            <a:extLst>
              <a:ext uri="{FF2B5EF4-FFF2-40B4-BE49-F238E27FC236}">
                <a16:creationId xmlns:a16="http://schemas.microsoft.com/office/drawing/2014/main" id="{0EEA2B41-0108-4268-BF87-311D9F98CAC4}"/>
              </a:ext>
            </a:extLst>
          </p:cNvPr>
          <p:cNvSpPr/>
          <p:nvPr/>
        </p:nvSpPr>
        <p:spPr>
          <a:xfrm rot="5400000">
            <a:off x="879146" y="3862687"/>
            <a:ext cx="225565" cy="437032"/>
          </a:xfrm>
          <a:prstGeom prst="upDownArrow">
            <a:avLst>
              <a:gd name="adj1" fmla="val 50000"/>
              <a:gd name="adj2" fmla="val 38256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6" name="接點: 肘形 135">
            <a:extLst>
              <a:ext uri="{FF2B5EF4-FFF2-40B4-BE49-F238E27FC236}">
                <a16:creationId xmlns:a16="http://schemas.microsoft.com/office/drawing/2014/main" id="{FC88FFF0-46AC-425A-BFBE-11B7ECCE02EA}"/>
              </a:ext>
            </a:extLst>
          </p:cNvPr>
          <p:cNvCxnSpPr>
            <a:cxnSpLocks/>
          </p:cNvCxnSpPr>
          <p:nvPr/>
        </p:nvCxnSpPr>
        <p:spPr>
          <a:xfrm flipV="1">
            <a:off x="1686816" y="3163024"/>
            <a:ext cx="1407269" cy="837146"/>
          </a:xfrm>
          <a:prstGeom prst="bentConnector3">
            <a:avLst>
              <a:gd name="adj1" fmla="val 43459"/>
            </a:avLst>
          </a:prstGeom>
          <a:ln w="25400">
            <a:solidFill>
              <a:srgbClr val="1A418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Shape 185" descr="「TS-431X」的圖片搜尋結果">
            <a:extLst>
              <a:ext uri="{FF2B5EF4-FFF2-40B4-BE49-F238E27FC236}">
                <a16:creationId xmlns:a16="http://schemas.microsoft.com/office/drawing/2014/main" id="{4DC696BC-85B9-4902-A0F1-A6998AB73132}"/>
              </a:ext>
            </a:extLst>
          </p:cNvPr>
          <p:cNvPicPr preferRelativeResize="0"/>
          <p:nvPr/>
        </p:nvPicPr>
        <p:blipFill rotWithShape="1">
          <a:blip r:embed="rId2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695" y="3505303"/>
            <a:ext cx="920514" cy="9803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9" name="接點: 肘形 138">
            <a:extLst>
              <a:ext uri="{FF2B5EF4-FFF2-40B4-BE49-F238E27FC236}">
                <a16:creationId xmlns:a16="http://schemas.microsoft.com/office/drawing/2014/main" id="{28181D37-E2FC-4CB0-9A42-97C8C3F80AC8}"/>
              </a:ext>
            </a:extLst>
          </p:cNvPr>
          <p:cNvCxnSpPr>
            <a:cxnSpLocks/>
          </p:cNvCxnSpPr>
          <p:nvPr/>
        </p:nvCxnSpPr>
        <p:spPr>
          <a:xfrm>
            <a:off x="1910357" y="2026681"/>
            <a:ext cx="1183728" cy="905346"/>
          </a:xfrm>
          <a:prstGeom prst="bentConnector3">
            <a:avLst>
              <a:gd name="adj1" fmla="val 32892"/>
            </a:avLst>
          </a:prstGeom>
          <a:ln w="25400">
            <a:solidFill>
              <a:srgbClr val="1A418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Shape 185" descr="「TS-431X」的圖片搜尋結果">
            <a:extLst>
              <a:ext uri="{FF2B5EF4-FFF2-40B4-BE49-F238E27FC236}">
                <a16:creationId xmlns:a16="http://schemas.microsoft.com/office/drawing/2014/main" id="{5DC2B325-DD64-4D45-8A18-60383995BB8D}"/>
              </a:ext>
            </a:extLst>
          </p:cNvPr>
          <p:cNvPicPr preferRelativeResize="0"/>
          <p:nvPr/>
        </p:nvPicPr>
        <p:blipFill rotWithShape="1">
          <a:blip r:embed="rId2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351" y="1663236"/>
            <a:ext cx="920514" cy="9803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4" name="群組 43">
            <a:extLst>
              <a:ext uri="{FF2B5EF4-FFF2-40B4-BE49-F238E27FC236}">
                <a16:creationId xmlns:a16="http://schemas.microsoft.com/office/drawing/2014/main" id="{6BD2AC56-C83B-48D3-8EE0-856A5E8A2B1B}"/>
              </a:ext>
            </a:extLst>
          </p:cNvPr>
          <p:cNvGrpSpPr/>
          <p:nvPr/>
        </p:nvGrpSpPr>
        <p:grpSpPr>
          <a:xfrm>
            <a:off x="30685" y="2088130"/>
            <a:ext cx="1021529" cy="996033"/>
            <a:chOff x="24548" y="1848787"/>
            <a:chExt cx="1021529" cy="996033"/>
          </a:xfrm>
        </p:grpSpPr>
        <p:pic>
          <p:nvPicPr>
            <p:cNvPr id="142" name="Shape 830">
              <a:extLst>
                <a:ext uri="{FF2B5EF4-FFF2-40B4-BE49-F238E27FC236}">
                  <a16:creationId xmlns:a16="http://schemas.microsoft.com/office/drawing/2014/main" id="{CB92AB1B-F4EC-45EA-9C57-6C94896C6A61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096" y="1848787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Shape 831">
              <a:extLst>
                <a:ext uri="{FF2B5EF4-FFF2-40B4-BE49-F238E27FC236}">
                  <a16:creationId xmlns:a16="http://schemas.microsoft.com/office/drawing/2014/main" id="{48C198E4-D31E-4D1E-B82A-769FC382ACB4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74" y="2195353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Shape 832">
              <a:extLst>
                <a:ext uri="{FF2B5EF4-FFF2-40B4-BE49-F238E27FC236}">
                  <a16:creationId xmlns:a16="http://schemas.microsoft.com/office/drawing/2014/main" id="{CCBA12F6-08A3-4FCE-B9FC-3BA6836C9D04}"/>
                </a:ext>
              </a:extLst>
            </p:cNvPr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390" y="2555133"/>
              <a:ext cx="289687" cy="289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Shape 833">
              <a:extLst>
                <a:ext uri="{FF2B5EF4-FFF2-40B4-BE49-F238E27FC236}">
                  <a16:creationId xmlns:a16="http://schemas.microsoft.com/office/drawing/2014/main" id="{19CAFD14-09BC-4192-94A0-09EAF62C3343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482" y="2222161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Shape 834">
              <a:extLst>
                <a:ext uri="{FF2B5EF4-FFF2-40B4-BE49-F238E27FC236}">
                  <a16:creationId xmlns:a16="http://schemas.microsoft.com/office/drawing/2014/main" id="{75FCD734-A8CD-461B-867E-48D6ABAFB2C8}"/>
                </a:ext>
              </a:extLst>
            </p:cNvPr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352" y="2533472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Shape 835">
              <a:extLst>
                <a:ext uri="{FF2B5EF4-FFF2-40B4-BE49-F238E27FC236}">
                  <a16:creationId xmlns:a16="http://schemas.microsoft.com/office/drawing/2014/main" id="{38998ECA-F33D-48B9-89A8-556FC1607033}"/>
                </a:ext>
              </a:extLst>
            </p:cNvPr>
            <p:cNvPicPr preferRelativeResize="0"/>
            <p:nvPr/>
          </p:nvPicPr>
          <p:blipFill rotWithShape="1">
            <a:blip r:embed="rId2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48" y="2533472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Shape 836">
              <a:extLst>
                <a:ext uri="{FF2B5EF4-FFF2-40B4-BE49-F238E27FC236}">
                  <a16:creationId xmlns:a16="http://schemas.microsoft.com/office/drawing/2014/main" id="{A0D4DA7B-B0D5-43D3-A149-0A18444777FF}"/>
                </a:ext>
              </a:extLst>
            </p:cNvPr>
            <p:cNvPicPr preferRelativeResize="0"/>
            <p:nvPr/>
          </p:nvPicPr>
          <p:blipFill rotWithShape="1">
            <a:blip r:embed="rId2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608" y="2207521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矩形: 圓角 148">
            <a:extLst>
              <a:ext uri="{FF2B5EF4-FFF2-40B4-BE49-F238E27FC236}">
                <a16:creationId xmlns:a16="http://schemas.microsoft.com/office/drawing/2014/main" id="{CB9B5238-5379-46B1-BFDE-F4BEF12E0FB7}"/>
              </a:ext>
            </a:extLst>
          </p:cNvPr>
          <p:cNvSpPr/>
          <p:nvPr/>
        </p:nvSpPr>
        <p:spPr>
          <a:xfrm>
            <a:off x="1151026" y="2734373"/>
            <a:ext cx="998183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矩形: 圓角 149">
            <a:extLst>
              <a:ext uri="{FF2B5EF4-FFF2-40B4-BE49-F238E27FC236}">
                <a16:creationId xmlns:a16="http://schemas.microsoft.com/office/drawing/2014/main" id="{98C5FA90-CBE6-447A-BF5A-0217E7EA47A1}"/>
              </a:ext>
            </a:extLst>
          </p:cNvPr>
          <p:cNvSpPr/>
          <p:nvPr/>
        </p:nvSpPr>
        <p:spPr>
          <a:xfrm>
            <a:off x="1151026" y="4584633"/>
            <a:ext cx="1192792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8FB4D8B1-6A95-4AF6-9EB8-644F9B21014E}"/>
              </a:ext>
            </a:extLst>
          </p:cNvPr>
          <p:cNvSpPr/>
          <p:nvPr/>
        </p:nvSpPr>
        <p:spPr>
          <a:xfrm>
            <a:off x="628493" y="2793219"/>
            <a:ext cx="2016545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 backup</a:t>
            </a: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E3F401FD-8911-414B-9A38-D14CC6EEF94A}"/>
              </a:ext>
            </a:extLst>
          </p:cNvPr>
          <p:cNvSpPr/>
          <p:nvPr/>
        </p:nvSpPr>
        <p:spPr>
          <a:xfrm>
            <a:off x="733875" y="4647757"/>
            <a:ext cx="2016545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Remote backup</a:t>
            </a:r>
          </a:p>
        </p:txBody>
      </p: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31D7E258-1E35-49FE-A385-3593B5DA566A}"/>
              </a:ext>
            </a:extLst>
          </p:cNvPr>
          <p:cNvSpPr/>
          <p:nvPr/>
        </p:nvSpPr>
        <p:spPr>
          <a:xfrm>
            <a:off x="2096652" y="3296016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051313D1-D525-4E33-AB9D-0C40941F9E9B}"/>
              </a:ext>
            </a:extLst>
          </p:cNvPr>
          <p:cNvSpPr/>
          <p:nvPr/>
        </p:nvSpPr>
        <p:spPr>
          <a:xfrm>
            <a:off x="2001175" y="3306975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矩形: 圓角 157">
            <a:extLst>
              <a:ext uri="{FF2B5EF4-FFF2-40B4-BE49-F238E27FC236}">
                <a16:creationId xmlns:a16="http://schemas.microsoft.com/office/drawing/2014/main" id="{2D306E9B-AC68-43DA-8D5A-0AC6CCEC50DB}"/>
              </a:ext>
            </a:extLst>
          </p:cNvPr>
          <p:cNvSpPr/>
          <p:nvPr/>
        </p:nvSpPr>
        <p:spPr>
          <a:xfrm>
            <a:off x="2108323" y="2409512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81D66FF3-25EB-4ED5-A01D-EF06A8520D51}"/>
              </a:ext>
            </a:extLst>
          </p:cNvPr>
          <p:cNvSpPr/>
          <p:nvPr/>
        </p:nvSpPr>
        <p:spPr>
          <a:xfrm>
            <a:off x="2079107" y="2403906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文字方塊 135">
            <a:extLst>
              <a:ext uri="{FF2B5EF4-FFF2-40B4-BE49-F238E27FC236}">
                <a16:creationId xmlns:a16="http://schemas.microsoft.com/office/drawing/2014/main" id="{E0FBD861-AEC3-428F-B946-549E90FCC387}"/>
              </a:ext>
            </a:extLst>
          </p:cNvPr>
          <p:cNvSpPr txBox="1"/>
          <p:nvPr/>
        </p:nvSpPr>
        <p:spPr>
          <a:xfrm>
            <a:off x="1068025" y="1142445"/>
            <a:ext cx="1054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sp>
        <p:nvSpPr>
          <p:cNvPr id="167" name="箭號: 上-下雙向 166">
            <a:extLst>
              <a:ext uri="{FF2B5EF4-FFF2-40B4-BE49-F238E27FC236}">
                <a16:creationId xmlns:a16="http://schemas.microsoft.com/office/drawing/2014/main" id="{9B93586B-7CB1-4821-95A4-00283FA14A04}"/>
              </a:ext>
            </a:extLst>
          </p:cNvPr>
          <p:cNvSpPr/>
          <p:nvPr/>
        </p:nvSpPr>
        <p:spPr>
          <a:xfrm rot="10800000">
            <a:off x="2075366" y="1568231"/>
            <a:ext cx="229852" cy="410923"/>
          </a:xfrm>
          <a:prstGeom prst="upDownArrow">
            <a:avLst>
              <a:gd name="adj1" fmla="val 50000"/>
              <a:gd name="adj2" fmla="val 38256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93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電路">
  <a:themeElements>
    <a:clrScheme name="電路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電路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電路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TM04033919[[fn=電路]]</Template>
  <TotalTime>1157</TotalTime>
  <Words>1265</Words>
  <Application>Microsoft Office PowerPoint</Application>
  <PresentationFormat>如螢幕大小 (16:9)</PresentationFormat>
  <Paragraphs>389</Paragraphs>
  <Slides>34</Slides>
  <Notes>5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3" baseType="lpstr">
      <vt:lpstr>微軟正黑體</vt:lpstr>
      <vt:lpstr>Arial</vt:lpstr>
      <vt:lpstr>Arial</vt:lpstr>
      <vt:lpstr>Calibri</vt:lpstr>
      <vt:lpstr>Times New Roman</vt:lpstr>
      <vt:lpstr>Tw Cen MT</vt:lpstr>
      <vt:lpstr>Wingdings</vt:lpstr>
      <vt:lpstr>電路</vt:lpstr>
      <vt:lpstr>Image</vt:lpstr>
      <vt:lpstr>PowerPoint 簡報</vt:lpstr>
      <vt:lpstr>QSW-308 series unmanaged switch</vt:lpstr>
      <vt:lpstr>PowerPoint 簡報</vt:lpstr>
      <vt:lpstr>Spent most time for transfer file?</vt:lpstr>
      <vt:lpstr>10Gbps products for business/home</vt:lpstr>
      <vt:lpstr>Barriers of 10G</vt:lpstr>
      <vt:lpstr>High cost to build your 10GbE network?</vt:lpstr>
      <vt:lpstr>PowerPoint 簡報</vt:lpstr>
      <vt:lpstr>Flexibility from 10GbE and 1GbE port </vt:lpstr>
      <vt:lpstr>QSW-308 series features</vt:lpstr>
      <vt:lpstr>Multi-Giga port </vt:lpstr>
      <vt:lpstr>Thin and light design</vt:lpstr>
      <vt:lpstr>Fanless design</vt:lpstr>
      <vt:lpstr>Upgrade with existing cable wiring</vt:lpstr>
      <vt:lpstr>PowerPoint 簡報</vt:lpstr>
      <vt:lpstr>Build a high-speed home network</vt:lpstr>
      <vt:lpstr>Build a high-speed office network</vt:lpstr>
      <vt:lpstr>Build a high-speed workstation network</vt:lpstr>
      <vt:lpstr>Quad-core NAS for 10 GbE environment</vt:lpstr>
      <vt:lpstr>Built-in single 10GbE SFP+ port</vt:lpstr>
      <vt:lpstr>A complete backup solution</vt:lpstr>
      <vt:lpstr>QNAP Hybrid Backup Sync</vt:lpstr>
      <vt:lpstr>PowerPoint 簡報</vt:lpstr>
      <vt:lpstr>QSW308 series product feature</vt:lpstr>
      <vt:lpstr>QSW series product comparison</vt:lpstr>
      <vt:lpstr>Simple identification of LED Status</vt:lpstr>
      <vt:lpstr>Plan for workstation and home</vt:lpstr>
      <vt:lpstr>Plan for collaborative office</vt:lpstr>
      <vt:lpstr>Plan for collaborative office</vt:lpstr>
      <vt:lpstr>QNAP 10GbE NAS</vt:lpstr>
      <vt:lpstr>QNA series for 10GbE</vt:lpstr>
      <vt:lpstr>Easily upgrade to 10GbE PC/NAS </vt:lpstr>
      <vt:lpstr>More accessories for 10GbE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QSW-308S &amp; QSW-308-1C 無網管型交換器 輕鬆全面升級急速網路傳輸</dc:title>
  <dc:creator>柏瑋 陳</dc:creator>
  <cp:lastModifiedBy>明明 蔡</cp:lastModifiedBy>
  <cp:revision>2</cp:revision>
  <dcterms:created xsi:type="dcterms:W3CDTF">2019-05-19T14:11:39Z</dcterms:created>
  <dcterms:modified xsi:type="dcterms:W3CDTF">2019-05-28T05:47:38Z</dcterms:modified>
</cp:coreProperties>
</file>