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89" r:id="rId5"/>
    <p:sldId id="267" r:id="rId6"/>
    <p:sldId id="285" r:id="rId7"/>
    <p:sldId id="279" r:id="rId8"/>
    <p:sldId id="281" r:id="rId9"/>
    <p:sldId id="260" r:id="rId10"/>
    <p:sldId id="261" r:id="rId11"/>
    <p:sldId id="283" r:id="rId12"/>
    <p:sldId id="262" r:id="rId13"/>
    <p:sldId id="265" r:id="rId14"/>
    <p:sldId id="268" r:id="rId15"/>
    <p:sldId id="263" r:id="rId16"/>
    <p:sldId id="287" r:id="rId17"/>
    <p:sldId id="269" r:id="rId18"/>
    <p:sldId id="270" r:id="rId19"/>
    <p:sldId id="271" r:id="rId20"/>
    <p:sldId id="272" r:id="rId21"/>
    <p:sldId id="273" r:id="rId22"/>
    <p:sldId id="274" r:id="rId23"/>
    <p:sldId id="275" r:id="rId24"/>
    <p:sldId id="277"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NAP_Nina Ni" initials="QN" lastIdx="1" clrIdx="0">
    <p:extLst>
      <p:ext uri="{19B8F6BF-5375-455C-9EA6-DF929625EA0E}">
        <p15:presenceInfo xmlns:p15="http://schemas.microsoft.com/office/powerpoint/2012/main" userId="S::ninani@ieinet.onmicrosoft.com::048df3fa-268c-479e-b854-63ba9c8e19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D7"/>
    <a:srgbClr val="FFCDEE"/>
    <a:srgbClr val="FFFFFF"/>
    <a:srgbClr val="CA4692"/>
    <a:srgbClr val="0097A7"/>
    <a:srgbClr val="0D2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AB7FA-EEED-4DFF-B64F-DF76D73D21E9}" v="178" dt="2019-05-23T06:02:03.394"/>
  </p1510:revLst>
</p1510:revInfo>
</file>

<file path=ppt/tableStyles.xml><?xml version="1.0" encoding="utf-8"?>
<a:tblStyleLst xmlns:a="http://schemas.openxmlformats.org/drawingml/2006/main" def="{C4464E3A-6746-47F8-A6EF-B52D41CABDB5}">
  <a:tblStyle styleId="{C4464E3A-6746-47F8-A6EF-B52D41CABD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0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7T23:08:08.984" idx="1">
    <p:pos x="5564" y="723"/>
    <p:text>希望這頁就能提到 "QENC" 格式，再帶入下一個主題，不然太多頁都沒講到 QENC 了
QNAP 加密檔案格式 QENC，讓您安全分享</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eimdalsecurity.com/blog/free-encryption-software-tool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ncipher.com/2019/global-encryption-trends-study" TargetMode="External"/><Relationship Id="rId4" Type="http://schemas.openxmlformats.org/officeDocument/2006/relationships/hyperlink" Target="https://www.g2.com/categories/encryption#learn-mor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akeuseof.com/tag/google-drive-security-privacy-tool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Encryp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IMhttps:/www.compareandrecycle.co.uk/mobile-phones/refurbishe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US">
                <a:hlinkClick r:id="rId3"/>
              </a:rPr>
              <a:t>https://heimdalsecurity.com/blog/free-encryption-software-tools/</a:t>
            </a:r>
          </a:p>
          <a:p>
            <a:pPr marL="0" indent="0">
              <a:buNone/>
            </a:pPr>
            <a:r>
              <a:rPr lang="en-US">
                <a:hlinkClick r:id="rId4"/>
              </a:rPr>
              <a:t>https://www.g2.com/categories/encryption#learn-more</a:t>
            </a:r>
            <a:endParaRPr lang="en-US"/>
          </a:p>
          <a:p>
            <a:pPr marL="0" indent="0">
              <a:buNone/>
            </a:pPr>
            <a:r>
              <a:rPr lang="en-US">
                <a:hlinkClick r:id="rId5"/>
              </a:rPr>
              <a:t>https://www.ncipher.com/2019/global-encryption-trends-study</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70013131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70013131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70013131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70013131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576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9b753a04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9b753a04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a:hlinkClick r:id="rId3"/>
              </a:rPr>
              <a:t>https://www.makeuseof.com/tag/google-drive-security-privacy-tools/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700131310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700131310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72312fc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72312fc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u="sng">
                <a:solidFill>
                  <a:schemeClr val="hlink"/>
                </a:solidFill>
                <a:hlinkClick r:id="rId3"/>
              </a:rPr>
              <a:t>https://en.wikipedia.org/wiki/Encryption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700131310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70013131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70013131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70013131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image source:</a:t>
            </a:r>
          </a:p>
          <a:p>
            <a:pPr marL="0" lvl="0" indent="0" algn="l">
              <a:spcBef>
                <a:spcPts val="0"/>
              </a:spcBef>
              <a:spcAft>
                <a:spcPts val="0"/>
              </a:spcAft>
              <a:buNone/>
            </a:pPr>
            <a:r>
              <a:rPr lang="en-US">
                <a:hlinkClick r:id="rId3"/>
              </a:rPr>
              <a:t>https://www.compareandrecycle.co.uk/mobile-phones/refurbished</a:t>
            </a:r>
            <a:endParaRPr lang="en-US"/>
          </a:p>
        </p:txBody>
      </p:sp>
    </p:spTree>
    <p:extLst>
      <p:ext uri="{BB962C8B-B14F-4D97-AF65-F5344CB8AC3E}">
        <p14:creationId xmlns:p14="http://schemas.microsoft.com/office/powerpoint/2010/main" val="1422843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72312fc7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72312fc7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72312fc7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72312fc7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70013131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70013131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72312fc7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72312fc7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72312fc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72312fc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718f7317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718f7317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700131310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700131310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9bac7fc2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9bac7fc2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700131310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700131310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9b753a04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9b753a04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14300" indent="0">
              <a:buFont typeface="Arial"/>
              <a:buNone/>
            </a:pPr>
            <a:endParaRPr lang="en-US" altLang="zh-TW" sz="1100"/>
          </a:p>
        </p:txBody>
      </p:sp>
    </p:spTree>
    <p:extLst>
      <p:ext uri="{BB962C8B-B14F-4D97-AF65-F5344CB8AC3E}">
        <p14:creationId xmlns:p14="http://schemas.microsoft.com/office/powerpoint/2010/main" val="302964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70013131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70013131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It would prevent access to that folder if the physical unit or drives are stolen</a:t>
            </a:r>
          </a:p>
        </p:txBody>
      </p:sp>
    </p:spTree>
    <p:extLst>
      <p:ext uri="{BB962C8B-B14F-4D97-AF65-F5344CB8AC3E}">
        <p14:creationId xmlns:p14="http://schemas.microsoft.com/office/powerpoint/2010/main" val="209450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8425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4694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9b753a04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9b753a04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zh-TW"/>
              <a:t>‹#›</a:t>
            </a:fld>
            <a:endParaRPr/>
          </a:p>
        </p:txBody>
      </p:sp>
      <p:pic>
        <p:nvPicPr>
          <p:cNvPr id="3" name="圖片 2">
            <a:extLst>
              <a:ext uri="{FF2B5EF4-FFF2-40B4-BE49-F238E27FC236}">
                <a16:creationId xmlns:a16="http://schemas.microsoft.com/office/drawing/2014/main" id="{D997CD11-E7C7-4CEC-A2B7-F3123157E5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1" y="0"/>
            <a:ext cx="9138897" cy="51434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5" name="圖片 4">
            <a:extLst>
              <a:ext uri="{FF2B5EF4-FFF2-40B4-BE49-F238E27FC236}">
                <a16:creationId xmlns:a16="http://schemas.microsoft.com/office/drawing/2014/main" id="{35DD7C3F-3029-4C6D-A55F-93FD02FB8F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6" y="0"/>
            <a:ext cx="9141448" cy="5143500"/>
          </a:xfrm>
          <a:prstGeom prst="rect">
            <a:avLst/>
          </a:prstGeom>
        </p:spPr>
      </p:pic>
      <p:sp>
        <p:nvSpPr>
          <p:cNvPr id="14" name="Google Shape;14;p3"/>
          <p:cNvSpPr txBox="1">
            <a:spLocks noGrp="1"/>
          </p:cNvSpPr>
          <p:nvPr>
            <p:ph type="title"/>
          </p:nvPr>
        </p:nvSpPr>
        <p:spPr>
          <a:xfrm>
            <a:off x="311700" y="1420586"/>
            <a:ext cx="4954264" cy="2645228"/>
          </a:xfrm>
          <a:prstGeom prst="rect">
            <a:avLst/>
          </a:prstGeom>
        </p:spPr>
        <p:txBody>
          <a:bodyPr spcFirstLastPara="1" wrap="square" lIns="91425" tIns="91425" rIns="91425" bIns="91425" anchor="t" anchorCtr="0"/>
          <a:lstStyle>
            <a:lvl1pPr lvl="0" algn="l">
              <a:spcBef>
                <a:spcPts val="0"/>
              </a:spcBef>
              <a:spcAft>
                <a:spcPts val="0"/>
              </a:spcAft>
              <a:buSzPts val="3600"/>
              <a:buNone/>
              <a:defRPr sz="3600">
                <a:solidFill>
                  <a:schemeClr val="bg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pic>
        <p:nvPicPr>
          <p:cNvPr id="3" name="圖片 2" descr="一張含有 螢幕擷取畫面 的圖片&#10;&#10;描述是以非常高的可信度產生">
            <a:extLst>
              <a:ext uri="{FF2B5EF4-FFF2-40B4-BE49-F238E27FC236}">
                <a16:creationId xmlns:a16="http://schemas.microsoft.com/office/drawing/2014/main" id="{CF3DFC6E-0C95-4487-AAE0-424023367E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1" y="0"/>
            <a:ext cx="9138897" cy="5143500"/>
          </a:xfrm>
          <a:prstGeom prst="rect">
            <a:avLst/>
          </a:prstGeom>
        </p:spPr>
      </p:pic>
      <p:sp>
        <p:nvSpPr>
          <p:cNvPr id="17" name="Google Shape;17;p4"/>
          <p:cNvSpPr txBox="1">
            <a:spLocks noGrp="1"/>
          </p:cNvSpPr>
          <p:nvPr>
            <p:ph type="title"/>
          </p:nvPr>
        </p:nvSpPr>
        <p:spPr>
          <a:xfrm>
            <a:off x="311700" y="110288"/>
            <a:ext cx="8520600" cy="812275"/>
          </a:xfrm>
          <a:prstGeom prst="rect">
            <a:avLst/>
          </a:prstGeom>
        </p:spPr>
        <p:txBody>
          <a:bodyPr spcFirstLastPara="1" wrap="square" lIns="91425" tIns="91425" rIns="91425" bIns="91425" anchor="t" anchorCtr="0"/>
          <a:lstStyle>
            <a:lvl1pPr lvl="0">
              <a:spcBef>
                <a:spcPts val="0"/>
              </a:spcBef>
              <a:spcAft>
                <a:spcPts val="0"/>
              </a:spcAft>
              <a:buSzPts val="2800"/>
              <a:buNone/>
              <a:defRPr sz="4000" b="1">
                <a:solidFill>
                  <a:schemeClr val="bg1"/>
                </a:solidFill>
                <a:latin typeface="微軟正黑體" panose="020B0604030504040204" pitchFamily="34" charset="-120"/>
                <a:ea typeface="微軟正黑體" panose="020B0604030504040204" pitchFamily="34" charset="-12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16"/>
        <p:cNvGrpSpPr/>
        <p:nvPr/>
      </p:nvGrpSpPr>
      <p:grpSpPr>
        <a:xfrm>
          <a:off x="0" y="0"/>
          <a:ext cx="0" cy="0"/>
          <a:chOff x="0" y="0"/>
          <a:chExt cx="0" cy="0"/>
        </a:xfrm>
      </p:grpSpPr>
      <p:pic>
        <p:nvPicPr>
          <p:cNvPr id="4" name="圖片 3">
            <a:extLst>
              <a:ext uri="{FF2B5EF4-FFF2-40B4-BE49-F238E27FC236}">
                <a16:creationId xmlns:a16="http://schemas.microsoft.com/office/drawing/2014/main" id="{17318219-C294-49FB-8380-6AAE2C4503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1" y="0"/>
            <a:ext cx="9138897" cy="5143500"/>
          </a:xfrm>
          <a:prstGeom prst="rect">
            <a:avLst/>
          </a:prstGeom>
        </p:spPr>
      </p:pic>
      <p:sp>
        <p:nvSpPr>
          <p:cNvPr id="17" name="Google Shape;17;p4"/>
          <p:cNvSpPr txBox="1">
            <a:spLocks noGrp="1"/>
          </p:cNvSpPr>
          <p:nvPr>
            <p:ph type="title"/>
          </p:nvPr>
        </p:nvSpPr>
        <p:spPr>
          <a:xfrm>
            <a:off x="311700" y="110288"/>
            <a:ext cx="8520600" cy="812275"/>
          </a:xfrm>
          <a:prstGeom prst="rect">
            <a:avLst/>
          </a:prstGeom>
        </p:spPr>
        <p:txBody>
          <a:bodyPr spcFirstLastPara="1" wrap="square" lIns="91425" tIns="91425" rIns="91425" bIns="91425" anchor="t" anchorCtr="0"/>
          <a:lstStyle>
            <a:lvl1pPr lvl="0">
              <a:spcBef>
                <a:spcPts val="0"/>
              </a:spcBef>
              <a:spcAft>
                <a:spcPts val="0"/>
              </a:spcAft>
              <a:buSzPts val="2800"/>
              <a:buNone/>
              <a:defRPr sz="4000" b="1">
                <a:solidFill>
                  <a:schemeClr val="accent3">
                    <a:lumMod val="50000"/>
                  </a:schemeClr>
                </a:solidFill>
                <a:latin typeface="微軟正黑體" panose="020B0604030504040204" pitchFamily="34" charset="-120"/>
                <a:ea typeface="微軟正黑體" panose="020B0604030504040204" pitchFamily="34" charset="-12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415432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pic>
        <p:nvPicPr>
          <p:cNvPr id="3" name="圖片 2">
            <a:extLst>
              <a:ext uri="{FF2B5EF4-FFF2-40B4-BE49-F238E27FC236}">
                <a16:creationId xmlns:a16="http://schemas.microsoft.com/office/drawing/2014/main" id="{8E70DB87-5602-4887-9E21-5403255E45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6" y="0"/>
            <a:ext cx="9141448" cy="5143500"/>
          </a:xfrm>
          <a:prstGeom prst="rect">
            <a:avLst/>
          </a:prstGeom>
        </p:spPr>
      </p:pic>
      <p:sp>
        <p:nvSpPr>
          <p:cNvPr id="26" name="Google Shape;26;p6"/>
          <p:cNvSpPr txBox="1">
            <a:spLocks noGrp="1"/>
          </p:cNvSpPr>
          <p:nvPr>
            <p:ph type="title"/>
          </p:nvPr>
        </p:nvSpPr>
        <p:spPr>
          <a:xfrm>
            <a:off x="261257" y="3343346"/>
            <a:ext cx="3608613" cy="572700"/>
          </a:xfrm>
          <a:prstGeom prst="rect">
            <a:avLst/>
          </a:prstGeom>
        </p:spPr>
        <p:txBody>
          <a:bodyPr spcFirstLastPara="1" wrap="square" lIns="91425" tIns="91425" rIns="91425" bIns="91425" anchor="t" anchorCtr="0"/>
          <a:lstStyle>
            <a:lvl1pPr lvl="0" algn="ctr">
              <a:spcBef>
                <a:spcPts val="0"/>
              </a:spcBef>
              <a:spcAft>
                <a:spcPts val="0"/>
              </a:spcAft>
              <a:buSzPts val="2800"/>
              <a:buNone/>
              <a:defRPr sz="3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25"/>
        <p:cNvGrpSpPr/>
        <p:nvPr/>
      </p:nvGrpSpPr>
      <p:grpSpPr>
        <a:xfrm>
          <a:off x="0" y="0"/>
          <a:ext cx="0" cy="0"/>
          <a:chOff x="0" y="0"/>
          <a:chExt cx="0" cy="0"/>
        </a:xfrm>
      </p:grpSpPr>
      <p:pic>
        <p:nvPicPr>
          <p:cNvPr id="3" name="圖片 2">
            <a:extLst>
              <a:ext uri="{FF2B5EF4-FFF2-40B4-BE49-F238E27FC236}">
                <a16:creationId xmlns:a16="http://schemas.microsoft.com/office/drawing/2014/main" id="{8E70DB87-5602-4887-9E21-5403255E45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9" y="0"/>
            <a:ext cx="9137462" cy="5143500"/>
          </a:xfrm>
          <a:prstGeom prst="rect">
            <a:avLst/>
          </a:prstGeom>
        </p:spPr>
      </p:pic>
      <p:sp>
        <p:nvSpPr>
          <p:cNvPr id="26" name="Google Shape;26;p6"/>
          <p:cNvSpPr txBox="1">
            <a:spLocks noGrp="1"/>
          </p:cNvSpPr>
          <p:nvPr>
            <p:ph type="title"/>
          </p:nvPr>
        </p:nvSpPr>
        <p:spPr>
          <a:xfrm>
            <a:off x="261257" y="3343346"/>
            <a:ext cx="3608613" cy="572700"/>
          </a:xfrm>
          <a:prstGeom prst="rect">
            <a:avLst/>
          </a:prstGeom>
        </p:spPr>
        <p:txBody>
          <a:bodyPr spcFirstLastPara="1" wrap="square" lIns="91425" tIns="91425" rIns="91425" bIns="91425" anchor="t" anchorCtr="0"/>
          <a:lstStyle>
            <a:lvl1pPr lvl="0" algn="ctr">
              <a:spcBef>
                <a:spcPts val="0"/>
              </a:spcBef>
              <a:spcAft>
                <a:spcPts val="0"/>
              </a:spcAft>
              <a:buSzPts val="2800"/>
              <a:buNone/>
              <a:defRPr sz="3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12382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25"/>
        <p:cNvGrpSpPr/>
        <p:nvPr/>
      </p:nvGrpSpPr>
      <p:grpSpPr>
        <a:xfrm>
          <a:off x="0" y="0"/>
          <a:ext cx="0" cy="0"/>
          <a:chOff x="0" y="0"/>
          <a:chExt cx="0" cy="0"/>
        </a:xfrm>
      </p:grpSpPr>
      <p:pic>
        <p:nvPicPr>
          <p:cNvPr id="3" name="圖片 2">
            <a:extLst>
              <a:ext uri="{FF2B5EF4-FFF2-40B4-BE49-F238E27FC236}">
                <a16:creationId xmlns:a16="http://schemas.microsoft.com/office/drawing/2014/main" id="{8E70DB87-5602-4887-9E21-5403255E45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9" y="0"/>
            <a:ext cx="9137462" cy="5143499"/>
          </a:xfrm>
          <a:prstGeom prst="rect">
            <a:avLst/>
          </a:prstGeom>
        </p:spPr>
      </p:pic>
      <p:sp>
        <p:nvSpPr>
          <p:cNvPr id="26" name="Google Shape;26;p6"/>
          <p:cNvSpPr txBox="1">
            <a:spLocks noGrp="1"/>
          </p:cNvSpPr>
          <p:nvPr>
            <p:ph type="title"/>
          </p:nvPr>
        </p:nvSpPr>
        <p:spPr>
          <a:xfrm>
            <a:off x="261257" y="3343346"/>
            <a:ext cx="3608613" cy="572700"/>
          </a:xfrm>
          <a:prstGeom prst="rect">
            <a:avLst/>
          </a:prstGeom>
        </p:spPr>
        <p:txBody>
          <a:bodyPr spcFirstLastPara="1" wrap="square" lIns="91425" tIns="91425" rIns="91425" bIns="91425" anchor="t" anchorCtr="0"/>
          <a:lstStyle>
            <a:lvl1pPr lvl="0" algn="ctr">
              <a:spcBef>
                <a:spcPts val="0"/>
              </a:spcBef>
              <a:spcAft>
                <a:spcPts val="0"/>
              </a:spcAft>
              <a:buSzPts val="2800"/>
              <a:buNone/>
              <a:defRPr sz="3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2083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25"/>
        <p:cNvGrpSpPr/>
        <p:nvPr/>
      </p:nvGrpSpPr>
      <p:grpSpPr>
        <a:xfrm>
          <a:off x="0" y="0"/>
          <a:ext cx="0" cy="0"/>
          <a:chOff x="0" y="0"/>
          <a:chExt cx="0" cy="0"/>
        </a:xfrm>
      </p:grpSpPr>
      <p:pic>
        <p:nvPicPr>
          <p:cNvPr id="3" name="圖片 2">
            <a:extLst>
              <a:ext uri="{FF2B5EF4-FFF2-40B4-BE49-F238E27FC236}">
                <a16:creationId xmlns:a16="http://schemas.microsoft.com/office/drawing/2014/main" id="{8E70DB87-5602-4887-9E21-5403255E45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9" y="403"/>
            <a:ext cx="9137462" cy="5142692"/>
          </a:xfrm>
          <a:prstGeom prst="rect">
            <a:avLst/>
          </a:prstGeom>
        </p:spPr>
      </p:pic>
      <p:sp>
        <p:nvSpPr>
          <p:cNvPr id="26" name="Google Shape;26;p6"/>
          <p:cNvSpPr txBox="1">
            <a:spLocks noGrp="1"/>
          </p:cNvSpPr>
          <p:nvPr>
            <p:ph type="title"/>
          </p:nvPr>
        </p:nvSpPr>
        <p:spPr>
          <a:xfrm>
            <a:off x="261257" y="3343346"/>
            <a:ext cx="3608613" cy="572700"/>
          </a:xfrm>
          <a:prstGeom prst="rect">
            <a:avLst/>
          </a:prstGeom>
        </p:spPr>
        <p:txBody>
          <a:bodyPr spcFirstLastPara="1" wrap="square" lIns="91425" tIns="91425" rIns="91425" bIns="91425" anchor="t" anchorCtr="0"/>
          <a:lstStyle>
            <a:lvl1pPr lvl="0" algn="ctr">
              <a:spcBef>
                <a:spcPts val="0"/>
              </a:spcBef>
              <a:spcAft>
                <a:spcPts val="0"/>
              </a:spcAft>
              <a:buSzPts val="2800"/>
              <a:buNone/>
              <a:defRPr sz="3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2310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60" r:id="rId4"/>
    <p:sldLayoutId id="2147483651" r:id="rId5"/>
    <p:sldLayoutId id="2147483652" r:id="rId6"/>
    <p:sldLayoutId id="2147483661" r:id="rId7"/>
    <p:sldLayoutId id="2147483662" r:id="rId8"/>
    <p:sldLayoutId id="2147483663" r:id="rId9"/>
    <p:sldLayoutId id="214748365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en.wikipedia.org/wiki/Advanced_Encryption_Standard"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hyperlink" Target="https://sourceforge.net/projects/veracrypt/files/stats/timelin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folder-password-lock-pro.en.softonic.com/#app-softonic-review" TargetMode="External"/><Relationship Id="rId5" Type="http://schemas.openxmlformats.org/officeDocument/2006/relationships/hyperlink" Target="https://folder-lock.en.softonic.com/" TargetMode="External"/><Relationship Id="rId4" Type="http://schemas.openxmlformats.org/officeDocument/2006/relationships/hyperlink" Target="https://www.axcrypt.n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8.jpe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3.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6.png"/><Relationship Id="rId11" Type="http://schemas.openxmlformats.org/officeDocument/2006/relationships/image" Target="../media/image61.jpeg"/><Relationship Id="rId5" Type="http://schemas.openxmlformats.org/officeDocument/2006/relationships/image" Target="../media/image55.png"/><Relationship Id="rId10" Type="http://schemas.openxmlformats.org/officeDocument/2006/relationships/image" Target="../media/image60.jpe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9" name="圖片 8">
            <a:extLst>
              <a:ext uri="{FF2B5EF4-FFF2-40B4-BE49-F238E27FC236}">
                <a16:creationId xmlns:a16="http://schemas.microsoft.com/office/drawing/2014/main" id="{648BB45F-5AA6-43AC-9D33-96D78F3B59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63" b="945"/>
          <a:stretch/>
        </p:blipFill>
        <p:spPr>
          <a:xfrm>
            <a:off x="3078535" y="922563"/>
            <a:ext cx="6065465" cy="4069068"/>
          </a:xfrm>
          <a:prstGeom prst="rect">
            <a:avLst/>
          </a:prstGeom>
        </p:spPr>
      </p:pic>
      <p:pic>
        <p:nvPicPr>
          <p:cNvPr id="4" name="圖片 3">
            <a:extLst>
              <a:ext uri="{FF2B5EF4-FFF2-40B4-BE49-F238E27FC236}">
                <a16:creationId xmlns:a16="http://schemas.microsoft.com/office/drawing/2014/main" id="{61FBA9E3-F0E4-46EA-B30D-E3CBB68804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908" y="1020191"/>
            <a:ext cx="5150952" cy="3643025"/>
          </a:xfrm>
          <a:prstGeom prst="rect">
            <a:avLst/>
          </a:prstGeom>
        </p:spPr>
      </p:pic>
      <p:sp>
        <p:nvSpPr>
          <p:cNvPr id="84" name="Google Shape;84;p18"/>
          <p:cNvSpPr txBox="1">
            <a:spLocks noGrp="1"/>
          </p:cNvSpPr>
          <p:nvPr>
            <p:ph type="title"/>
          </p:nvPr>
        </p:nvSpPr>
        <p:spPr>
          <a:xfrm>
            <a:off x="374988" y="110288"/>
            <a:ext cx="9078012" cy="812275"/>
          </a:xfrm>
        </p:spPr>
        <p:txBody>
          <a:bodyPr/>
          <a:lstStyle/>
          <a:p>
            <a:r>
              <a:rPr lang="en" altLang="zh-TW" sz="3600" dirty="0">
                <a:latin typeface="+mj-lt"/>
                <a:ea typeface="微軟正黑體"/>
              </a:rPr>
              <a:t>Adopt AES as encryption algorithm</a:t>
            </a:r>
            <a:endParaRPr lang="zh-TW" altLang="en-US" sz="3600" dirty="0">
              <a:latin typeface="+mj-lt"/>
              <a:ea typeface="微軟正黑體"/>
            </a:endParaRPr>
          </a:p>
        </p:txBody>
      </p:sp>
      <p:pic>
        <p:nvPicPr>
          <p:cNvPr id="86" name="Google Shape;86;p1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736894" y="1242010"/>
            <a:ext cx="1684129" cy="1646958"/>
          </a:xfrm>
          <a:prstGeom prst="rect">
            <a:avLst/>
          </a:prstGeom>
          <a:noFill/>
          <a:ln>
            <a:noFill/>
          </a:ln>
        </p:spPr>
      </p:pic>
      <p:sp>
        <p:nvSpPr>
          <p:cNvPr id="10" name="文字方塊 9">
            <a:extLst>
              <a:ext uri="{FF2B5EF4-FFF2-40B4-BE49-F238E27FC236}">
                <a16:creationId xmlns:a16="http://schemas.microsoft.com/office/drawing/2014/main" id="{11BFE94A-9E16-4FA2-ACA0-CF922C9A0E83}"/>
              </a:ext>
            </a:extLst>
          </p:cNvPr>
          <p:cNvSpPr txBox="1"/>
          <p:nvPr/>
        </p:nvSpPr>
        <p:spPr>
          <a:xfrm>
            <a:off x="4124623" y="3522617"/>
            <a:ext cx="1434835" cy="523220"/>
          </a:xfrm>
          <a:prstGeom prst="rect">
            <a:avLst/>
          </a:prstGeom>
          <a:noFill/>
        </p:spPr>
        <p:txBody>
          <a:bodyPr wrap="square" rtlCol="0" anchor="t">
            <a:spAutoFit/>
          </a:bodyPr>
          <a:lstStyle/>
          <a:p>
            <a:pPr algn="ctr"/>
            <a:r>
              <a:rPr lang="en" altLang="zh-TW" dirty="0"/>
              <a:t>Certified by NIST</a:t>
            </a:r>
            <a:endParaRPr lang="en" altLang="zh-TW" sz="1600" dirty="0"/>
          </a:p>
        </p:txBody>
      </p:sp>
      <p:sp>
        <p:nvSpPr>
          <p:cNvPr id="13" name="文字方塊 12">
            <a:extLst>
              <a:ext uri="{FF2B5EF4-FFF2-40B4-BE49-F238E27FC236}">
                <a16:creationId xmlns:a16="http://schemas.microsoft.com/office/drawing/2014/main" id="{99DC452F-FE4B-4B5E-B72C-C51A5DD25E10}"/>
              </a:ext>
            </a:extLst>
          </p:cNvPr>
          <p:cNvSpPr txBox="1"/>
          <p:nvPr/>
        </p:nvSpPr>
        <p:spPr>
          <a:xfrm>
            <a:off x="2508497" y="2343625"/>
            <a:ext cx="1434834" cy="954107"/>
          </a:xfrm>
          <a:prstGeom prst="rect">
            <a:avLst/>
          </a:prstGeom>
          <a:noFill/>
        </p:spPr>
        <p:txBody>
          <a:bodyPr wrap="square" rtlCol="0">
            <a:spAutoFit/>
          </a:bodyPr>
          <a:lstStyle/>
          <a:p>
            <a:pPr algn="ctr"/>
            <a:r>
              <a:rPr lang="en" altLang="zh-TW"/>
              <a:t>Adopted by mainstream encryption solution</a:t>
            </a:r>
            <a:endParaRPr lang="en" altLang="zh-TW" sz="1600"/>
          </a:p>
        </p:txBody>
      </p:sp>
      <p:sp>
        <p:nvSpPr>
          <p:cNvPr id="14" name="文字方塊 13">
            <a:extLst>
              <a:ext uri="{FF2B5EF4-FFF2-40B4-BE49-F238E27FC236}">
                <a16:creationId xmlns:a16="http://schemas.microsoft.com/office/drawing/2014/main" id="{AEBC5721-07BC-4BD9-A3BB-2DC3819DEB2A}"/>
              </a:ext>
            </a:extLst>
          </p:cNvPr>
          <p:cNvSpPr txBox="1"/>
          <p:nvPr/>
        </p:nvSpPr>
        <p:spPr>
          <a:xfrm>
            <a:off x="949260" y="1640463"/>
            <a:ext cx="1404152" cy="523220"/>
          </a:xfrm>
          <a:prstGeom prst="rect">
            <a:avLst/>
          </a:prstGeom>
          <a:noFill/>
        </p:spPr>
        <p:txBody>
          <a:bodyPr wrap="square" rtlCol="0">
            <a:spAutoFit/>
          </a:bodyPr>
          <a:lstStyle/>
          <a:p>
            <a:pPr algn="ctr"/>
            <a:r>
              <a:rPr lang="en" altLang="zh-TW" dirty="0"/>
              <a:t>Efficient in encryption</a:t>
            </a:r>
            <a:endParaRPr lang="en" altLang="zh-TW" sz="1600" dirty="0"/>
          </a:p>
        </p:txBody>
      </p:sp>
      <p:sp>
        <p:nvSpPr>
          <p:cNvPr id="15" name="文字方塊 14">
            <a:extLst>
              <a:ext uri="{FF2B5EF4-FFF2-40B4-BE49-F238E27FC236}">
                <a16:creationId xmlns:a16="http://schemas.microsoft.com/office/drawing/2014/main" id="{C738916A-3BE9-4685-A3D7-E2B3A039208F}"/>
              </a:ext>
            </a:extLst>
          </p:cNvPr>
          <p:cNvSpPr txBox="1"/>
          <p:nvPr/>
        </p:nvSpPr>
        <p:spPr>
          <a:xfrm>
            <a:off x="892759" y="3479990"/>
            <a:ext cx="1517154" cy="523220"/>
          </a:xfrm>
          <a:prstGeom prst="rect">
            <a:avLst/>
          </a:prstGeom>
          <a:noFill/>
        </p:spPr>
        <p:txBody>
          <a:bodyPr wrap="square" rtlCol="0">
            <a:spAutoFit/>
          </a:bodyPr>
          <a:lstStyle/>
          <a:p>
            <a:pPr algn="ctr"/>
            <a:r>
              <a:rPr lang="en" altLang="zh-TW"/>
              <a:t>World most widely used</a:t>
            </a:r>
            <a:endParaRPr lang="en" altLang="zh-TW"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6" name="圖片 5" descr="一張含有 建築物, 城市, 天空, 室外 的圖片&#10;&#10;描述是以高可信度產生">
            <a:extLst>
              <a:ext uri="{FF2B5EF4-FFF2-40B4-BE49-F238E27FC236}">
                <a16:creationId xmlns:a16="http://schemas.microsoft.com/office/drawing/2014/main" id="{C8E87550-95E6-41BF-8FE8-9A1985ECEF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99" r="983" b="7401"/>
          <a:stretch/>
        </p:blipFill>
        <p:spPr>
          <a:xfrm>
            <a:off x="1" y="260863"/>
            <a:ext cx="9144000" cy="4772349"/>
          </a:xfrm>
          <a:prstGeom prst="rect">
            <a:avLst/>
          </a:prstGeom>
        </p:spPr>
      </p:pic>
      <p:sp>
        <p:nvSpPr>
          <p:cNvPr id="84" name="Google Shape;84;p18"/>
          <p:cNvSpPr txBox="1">
            <a:spLocks noGrp="1"/>
          </p:cNvSpPr>
          <p:nvPr>
            <p:ph type="title"/>
          </p:nvPr>
        </p:nvSpPr>
        <p:spPr/>
        <p:txBody>
          <a:bodyPr/>
          <a:lstStyle/>
          <a:p>
            <a:r>
              <a:rPr lang="fr" altLang="zh-TW" sz="3600" dirty="0">
                <a:latin typeface="+mj-lt"/>
                <a:ea typeface="微軟正黑體"/>
              </a:rPr>
              <a:t>AES: </a:t>
            </a:r>
            <a:r>
              <a:rPr lang="fr" altLang="zh-TW" sz="3200" dirty="0">
                <a:latin typeface="+mj-lt"/>
                <a:ea typeface="微軟正黑體"/>
              </a:rPr>
              <a:t>NIST </a:t>
            </a:r>
            <a:r>
              <a:rPr lang="fr" altLang="zh-TW" sz="3200" dirty="0" err="1">
                <a:latin typeface="+mj-lt"/>
                <a:ea typeface="微軟正黑體"/>
              </a:rPr>
              <a:t>Certified</a:t>
            </a:r>
            <a:r>
              <a:rPr lang="fr" altLang="zh-TW" sz="3200" dirty="0">
                <a:latin typeface="+mj-lt"/>
                <a:ea typeface="微軟正黑體"/>
              </a:rPr>
              <a:t> </a:t>
            </a:r>
            <a:r>
              <a:rPr lang="fr" altLang="zh-TW" sz="3200" dirty="0" err="1">
                <a:latin typeface="+mj-lt"/>
                <a:ea typeface="微軟正黑體"/>
              </a:rPr>
              <a:t>Encryption</a:t>
            </a:r>
            <a:r>
              <a:rPr lang="fr" altLang="zh-TW" sz="3200" dirty="0">
                <a:latin typeface="+mj-lt"/>
                <a:ea typeface="微軟正黑體"/>
              </a:rPr>
              <a:t> Standard</a:t>
            </a:r>
            <a:endParaRPr lang="zh-TW" sz="3600" dirty="0">
              <a:latin typeface="+mj-lt"/>
              <a:ea typeface="微軟正黑體"/>
            </a:endParaRPr>
          </a:p>
        </p:txBody>
      </p:sp>
      <p:sp>
        <p:nvSpPr>
          <p:cNvPr id="85" name="Google Shape;85;p18"/>
          <p:cNvSpPr txBox="1">
            <a:spLocks noGrp="1"/>
          </p:cNvSpPr>
          <p:nvPr>
            <p:ph type="body" idx="1"/>
          </p:nvPr>
        </p:nvSpPr>
        <p:spPr>
          <a:xfrm>
            <a:off x="208005" y="1329800"/>
            <a:ext cx="5983222" cy="2520310"/>
          </a:xfrm>
        </p:spPr>
        <p:txBody>
          <a:bodyPr/>
          <a:lstStyle/>
          <a:p>
            <a:pPr fontAlgn="base"/>
            <a:r>
              <a:rPr lang="en" altLang="zh-TW" dirty="0">
                <a:latin typeface="+mn-lt"/>
                <a:ea typeface="微軟正黑體"/>
              </a:rPr>
              <a:t>Adopted by the U.S. government.</a:t>
            </a:r>
          </a:p>
          <a:p>
            <a:pPr fontAlgn="base"/>
            <a:r>
              <a:rPr lang="en" altLang="zh-TW" dirty="0">
                <a:latin typeface="+mn-lt"/>
                <a:ea typeface="微軟正黑體"/>
              </a:rPr>
              <a:t>The U.S. National Institute of Standards and Technology, NIST published AES as FIPS 197 in 2001</a:t>
            </a:r>
          </a:p>
          <a:p>
            <a:pPr fontAlgn="base"/>
            <a:r>
              <a:rPr lang="en" altLang="zh-TW" dirty="0">
                <a:latin typeface="+mn-lt"/>
                <a:ea typeface="微軟正黑體"/>
              </a:rPr>
              <a:t>More efficient than DES (Data Encryption Standard, the former encryption standard). Less </a:t>
            </a:r>
            <a:r>
              <a:rPr lang="en" dirty="0">
                <a:latin typeface="+mn-lt"/>
                <a:ea typeface="Microsoft JhengHei"/>
              </a:rPr>
              <a:t>memory </a:t>
            </a:r>
            <a:r>
              <a:rPr lang="en" altLang="zh-TW" dirty="0">
                <a:latin typeface="+mn-lt"/>
                <a:ea typeface="微軟正黑體"/>
              </a:rPr>
              <a:t>requirements .</a:t>
            </a:r>
          </a:p>
        </p:txBody>
      </p:sp>
      <p:pic>
        <p:nvPicPr>
          <p:cNvPr id="86" name="Google Shape;86;p18"/>
          <p:cNvPicPr preferRelativeResize="0"/>
          <p:nvPr/>
        </p:nvPicPr>
        <p:blipFill>
          <a:blip r:embed="rId4">
            <a:alphaModFix/>
          </a:blip>
          <a:stretch>
            <a:fillRect/>
          </a:stretch>
        </p:blipFill>
        <p:spPr>
          <a:xfrm>
            <a:off x="6314907" y="1225674"/>
            <a:ext cx="1955893" cy="1955893"/>
          </a:xfrm>
          <a:prstGeom prst="rect">
            <a:avLst/>
          </a:prstGeom>
          <a:noFill/>
          <a:ln>
            <a:noFill/>
          </a:ln>
        </p:spPr>
      </p:pic>
      <p:sp>
        <p:nvSpPr>
          <p:cNvPr id="5" name="矩形 4"/>
          <p:cNvSpPr/>
          <p:nvPr/>
        </p:nvSpPr>
        <p:spPr>
          <a:xfrm>
            <a:off x="4317003" y="4667982"/>
            <a:ext cx="4705492" cy="261610"/>
          </a:xfrm>
          <a:prstGeom prst="rect">
            <a:avLst/>
          </a:prstGeom>
        </p:spPr>
        <p:txBody>
          <a:bodyPr wrap="square">
            <a:spAutoFit/>
          </a:bodyPr>
          <a:lstStyle/>
          <a:p>
            <a:pPr lvl="0" algn="r">
              <a:spcBef>
                <a:spcPts val="800"/>
              </a:spcBef>
            </a:pPr>
            <a:r>
              <a:rPr lang="en-US" altLang="zh-TW" sz="1100">
                <a:solidFill>
                  <a:srgbClr val="3C4147"/>
                </a:solidFill>
              </a:rPr>
              <a:t>Source: </a:t>
            </a:r>
            <a:r>
              <a:rPr lang="en-US" altLang="zh-TW" sz="1100" u="sng">
                <a:solidFill>
                  <a:schemeClr val="hlink"/>
                </a:solidFill>
                <a:hlinkClick r:id="rId5"/>
              </a:rPr>
              <a:t>http://en.wikipedia.org/wiki/Advanced_Encryption_Standard</a:t>
            </a:r>
            <a:endParaRPr lang="en-US" altLang="zh-TW" sz="1100">
              <a:solidFill>
                <a:srgbClr val="3C4147"/>
              </a:solidFill>
            </a:endParaRPr>
          </a:p>
        </p:txBody>
      </p:sp>
      <p:pic>
        <p:nvPicPr>
          <p:cNvPr id="3" name="圖片 2">
            <a:extLst>
              <a:ext uri="{FF2B5EF4-FFF2-40B4-BE49-F238E27FC236}">
                <a16:creationId xmlns:a16="http://schemas.microsoft.com/office/drawing/2014/main" id="{7F45FE9B-2846-4BC7-99ED-31487C5848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8006" y="4631673"/>
            <a:ext cx="9561498" cy="762885"/>
          </a:xfrm>
          <a:prstGeom prst="rect">
            <a:avLst/>
          </a:prstGeom>
        </p:spPr>
      </p:pic>
    </p:spTree>
    <p:extLst>
      <p:ext uri="{BB962C8B-B14F-4D97-AF65-F5344CB8AC3E}">
        <p14:creationId xmlns:p14="http://schemas.microsoft.com/office/powerpoint/2010/main" val="4189602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9"/>
          <p:cNvSpPr txBox="1">
            <a:spLocks noGrp="1"/>
          </p:cNvSpPr>
          <p:nvPr>
            <p:ph type="title"/>
          </p:nvPr>
        </p:nvSpPr>
        <p:spPr/>
        <p:txBody>
          <a:bodyPr/>
          <a:lstStyle/>
          <a:p>
            <a:r>
              <a:rPr lang="en" altLang="zh-TW" b="0" dirty="0">
                <a:latin typeface="+mj-lt"/>
              </a:rPr>
              <a:t>AES</a:t>
            </a:r>
            <a:r>
              <a:rPr lang="en" altLang="zh-TW" sz="3000" b="0" dirty="0">
                <a:latin typeface="+mj-lt"/>
              </a:rPr>
              <a:t> is widely used in mainstream encryption</a:t>
            </a:r>
            <a:endParaRPr lang="zh-TW" altLang="en-US" sz="3000" dirty="0">
              <a:latin typeface="+mj-lt"/>
            </a:endParaRPr>
          </a:p>
        </p:txBody>
      </p:sp>
      <p:sp>
        <p:nvSpPr>
          <p:cNvPr id="91" name="Google Shape;91;p19"/>
          <p:cNvSpPr txBox="1">
            <a:spLocks noGrp="1"/>
          </p:cNvSpPr>
          <p:nvPr>
            <p:ph type="body" idx="1"/>
          </p:nvPr>
        </p:nvSpPr>
        <p:spPr>
          <a:xfrm>
            <a:off x="5054361" y="1364594"/>
            <a:ext cx="3617359" cy="1013342"/>
          </a:xfrm>
        </p:spPr>
        <p:txBody>
          <a:bodyPr/>
          <a:lstStyle/>
          <a:p>
            <a:pPr marL="0" indent="0">
              <a:buNone/>
            </a:pPr>
            <a:r>
              <a:rPr lang="en-US" altLang="zh-TW" sz="1600" dirty="0">
                <a:solidFill>
                  <a:srgbClr val="C00000"/>
                </a:solidFill>
                <a:latin typeface="+mj-lt"/>
                <a:ea typeface="Arial"/>
              </a:rPr>
              <a:t>Encryption software</a:t>
            </a:r>
            <a:endParaRPr lang="zh-TW" altLang="en-US" sz="1600" dirty="0">
              <a:solidFill>
                <a:srgbClr val="C00000"/>
              </a:solidFill>
              <a:latin typeface="+mj-lt"/>
              <a:ea typeface="Arial"/>
            </a:endParaRPr>
          </a:p>
          <a:p>
            <a:pPr>
              <a:buFont typeface="Wingdings" panose="05000000000000000000" pitchFamily="2" charset="2"/>
              <a:buChar char="ü"/>
            </a:pPr>
            <a:r>
              <a:rPr lang="en" altLang="zh-TW" sz="1600" dirty="0">
                <a:solidFill>
                  <a:schemeClr val="tx1">
                    <a:lumMod val="75000"/>
                    <a:lumOff val="25000"/>
                  </a:schemeClr>
                </a:solidFill>
                <a:latin typeface="+mj-lt"/>
                <a:ea typeface="微軟正黑體"/>
              </a:rPr>
              <a:t>World famous encryption software use AES too.</a:t>
            </a:r>
            <a:endParaRPr lang="zh-TW" altLang="en-US" sz="1600" dirty="0">
              <a:solidFill>
                <a:schemeClr val="tx1">
                  <a:lumMod val="75000"/>
                  <a:lumOff val="25000"/>
                </a:schemeClr>
              </a:solidFill>
              <a:latin typeface="+mj-lt"/>
              <a:ea typeface="微軟正黑體"/>
            </a:endParaRPr>
          </a:p>
        </p:txBody>
      </p:sp>
      <p:graphicFrame>
        <p:nvGraphicFramePr>
          <p:cNvPr id="92" name="Google Shape;92;p19"/>
          <p:cNvGraphicFramePr/>
          <p:nvPr>
            <p:extLst>
              <p:ext uri="{D42A27DB-BD31-4B8C-83A1-F6EECF244321}">
                <p14:modId xmlns:p14="http://schemas.microsoft.com/office/powerpoint/2010/main" val="1521820750"/>
              </p:ext>
            </p:extLst>
          </p:nvPr>
        </p:nvGraphicFramePr>
        <p:xfrm>
          <a:off x="4689235" y="2406934"/>
          <a:ext cx="3982485" cy="1905485"/>
        </p:xfrm>
        <a:graphic>
          <a:graphicData uri="http://schemas.openxmlformats.org/drawingml/2006/table">
            <a:tbl>
              <a:tblPr>
                <a:noFill/>
                <a:tableStyleId>{C4464E3A-6746-47F8-A6EF-B52D41CABDB5}</a:tableStyleId>
              </a:tblPr>
              <a:tblGrid>
                <a:gridCol w="1711565">
                  <a:extLst>
                    <a:ext uri="{9D8B030D-6E8A-4147-A177-3AD203B41FA5}">
                      <a16:colId xmlns:a16="http://schemas.microsoft.com/office/drawing/2014/main" val="20000"/>
                    </a:ext>
                  </a:extLst>
                </a:gridCol>
                <a:gridCol w="1235940">
                  <a:extLst>
                    <a:ext uri="{9D8B030D-6E8A-4147-A177-3AD203B41FA5}">
                      <a16:colId xmlns:a16="http://schemas.microsoft.com/office/drawing/2014/main" val="20001"/>
                    </a:ext>
                  </a:extLst>
                </a:gridCol>
                <a:gridCol w="1034980">
                  <a:extLst>
                    <a:ext uri="{9D8B030D-6E8A-4147-A177-3AD203B41FA5}">
                      <a16:colId xmlns:a16="http://schemas.microsoft.com/office/drawing/2014/main" val="20002"/>
                    </a:ext>
                  </a:extLst>
                </a:gridCol>
              </a:tblGrid>
              <a:tr h="0">
                <a:tc>
                  <a:txBody>
                    <a:bodyPr/>
                    <a:lstStyle/>
                    <a:p>
                      <a:pPr marL="0" lvl="0" indent="0" algn="ctr" rtl="0">
                        <a:lnSpc>
                          <a:spcPts val="1100"/>
                        </a:lnSpc>
                        <a:spcBef>
                          <a:spcPts val="0"/>
                        </a:spcBef>
                        <a:spcAft>
                          <a:spcPts val="0"/>
                        </a:spcAft>
                        <a:buNone/>
                      </a:pPr>
                      <a:r>
                        <a:rPr lang="en-US" sz="1300" b="1">
                          <a:solidFill>
                            <a:srgbClr val="FFFFFF"/>
                          </a:solidFill>
                        </a:rPr>
                        <a:t>Software name</a:t>
                      </a:r>
                      <a:endParaRPr sz="1300" b="1">
                        <a:solidFill>
                          <a:srgbClr val="FFFFFF"/>
                        </a:solidFil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lvl="0" indent="0" algn="ctr" rtl="0">
                        <a:lnSpc>
                          <a:spcPts val="1100"/>
                        </a:lnSpc>
                        <a:spcBef>
                          <a:spcPts val="0"/>
                        </a:spcBef>
                        <a:spcAft>
                          <a:spcPts val="0"/>
                        </a:spcAft>
                        <a:buNone/>
                      </a:pPr>
                      <a:r>
                        <a:rPr lang="en-US" altLang="zh-TW" sz="1300" b="1">
                          <a:solidFill>
                            <a:srgbClr val="FFFFFF"/>
                          </a:solidFill>
                        </a:rPr>
                        <a:t>Download times</a:t>
                      </a:r>
                      <a:endParaRPr sz="1300" b="1">
                        <a:solidFill>
                          <a:srgbClr val="FFFFFF"/>
                        </a:solidFil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lvl="0" indent="0" algn="ctr" rtl="0">
                        <a:lnSpc>
                          <a:spcPts val="1100"/>
                        </a:lnSpc>
                        <a:spcBef>
                          <a:spcPts val="0"/>
                        </a:spcBef>
                        <a:spcAft>
                          <a:spcPts val="0"/>
                        </a:spcAft>
                        <a:buNone/>
                      </a:pPr>
                      <a:r>
                        <a:rPr lang="en-US" sz="1300" b="1">
                          <a:solidFill>
                            <a:srgbClr val="FFFFFF"/>
                          </a:solidFill>
                        </a:rPr>
                        <a:t>algorithm</a:t>
                      </a:r>
                      <a:endParaRPr sz="1300" b="1">
                        <a:solidFill>
                          <a:srgbClr val="FFFFFF"/>
                        </a:solidFill>
                      </a:endParaRPr>
                    </a:p>
                  </a:txBody>
                  <a:tcPr marL="91425" marR="91425" marT="91425" marB="914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0"/>
                  </a:ext>
                </a:extLst>
              </a:tr>
              <a:tr h="0">
                <a:tc>
                  <a:txBody>
                    <a:bodyPr/>
                    <a:lstStyle/>
                    <a:p>
                      <a:pPr marL="0" lvl="0" indent="0" algn="l" rtl="0">
                        <a:lnSpc>
                          <a:spcPts val="1100"/>
                        </a:lnSpc>
                        <a:spcBef>
                          <a:spcPts val="0"/>
                        </a:spcBef>
                        <a:spcAft>
                          <a:spcPts val="0"/>
                        </a:spcAft>
                        <a:buNone/>
                      </a:pPr>
                      <a:r>
                        <a:rPr lang="zh-TW" sz="1300"/>
                        <a:t>AxCrypt</a:t>
                      </a:r>
                      <a:endParaRPr sz="13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2700" cap="flat" cmpd="sng" algn="ctr">
                      <a:solidFill>
                        <a:schemeClr val="bg1"/>
                      </a:solidFill>
                      <a:prstDash val="solid"/>
                      <a:round/>
                      <a:headEnd type="none" w="med" len="med"/>
                      <a:tailEnd type="none" w="med" len="med"/>
                    </a:lnT>
                    <a:lnB w="9525" cap="flat" cmpd="sng">
                      <a:solidFill>
                        <a:srgbClr val="9E9E9E"/>
                      </a:solidFill>
                      <a:prstDash val="solid"/>
                      <a:round/>
                      <a:headEnd type="none" w="sm" len="sm"/>
                      <a:tailEnd type="none" w="sm" len="sm"/>
                    </a:lnB>
                  </a:tcPr>
                </a:tc>
                <a:tc>
                  <a:txBody>
                    <a:bodyPr/>
                    <a:lstStyle/>
                    <a:p>
                      <a:pPr marL="0" lvl="0" indent="0" algn="ctr" rtl="0">
                        <a:lnSpc>
                          <a:spcPts val="1100"/>
                        </a:lnSpc>
                        <a:spcBef>
                          <a:spcPts val="0"/>
                        </a:spcBef>
                        <a:spcAft>
                          <a:spcPts val="0"/>
                        </a:spcAft>
                        <a:buNone/>
                      </a:pPr>
                      <a:r>
                        <a:rPr lang="zh-TW" sz="1300" u="sng">
                          <a:solidFill>
                            <a:srgbClr val="1155CC"/>
                          </a:solidFill>
                          <a:hlinkClick r:id="rId4"/>
                        </a:rPr>
                        <a:t>20M</a:t>
                      </a:r>
                      <a:endParaRPr sz="1300"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2700" cap="flat" cmpd="sng" algn="ctr">
                      <a:solidFill>
                        <a:schemeClr val="bg1"/>
                      </a:solidFill>
                      <a:prstDash val="solid"/>
                      <a:round/>
                      <a:headEnd type="none" w="med" len="med"/>
                      <a:tailEnd type="none" w="med" len="med"/>
                    </a:lnT>
                    <a:lnB w="9525" cap="flat" cmpd="sng">
                      <a:solidFill>
                        <a:srgbClr val="9E9E9E"/>
                      </a:solidFill>
                      <a:prstDash val="solid"/>
                      <a:round/>
                      <a:headEnd type="none" w="sm" len="sm"/>
                      <a:tailEnd type="none" w="sm" len="sm"/>
                    </a:lnB>
                  </a:tcPr>
                </a:tc>
                <a:tc>
                  <a:txBody>
                    <a:bodyPr/>
                    <a:lstStyle/>
                    <a:p>
                      <a:pPr marL="0" lvl="0" indent="0" algn="ctr" rtl="0">
                        <a:lnSpc>
                          <a:spcPts val="1100"/>
                        </a:lnSpc>
                        <a:spcBef>
                          <a:spcPts val="0"/>
                        </a:spcBef>
                        <a:spcAft>
                          <a:spcPts val="0"/>
                        </a:spcAft>
                        <a:buNone/>
                      </a:pPr>
                      <a:r>
                        <a:rPr lang="zh-TW" sz="1300">
                          <a:solidFill>
                            <a:srgbClr val="000000"/>
                          </a:solidFill>
                        </a:rPr>
                        <a:t>AES</a:t>
                      </a:r>
                      <a:endParaRPr sz="1300">
                        <a:solidFill>
                          <a:srgbClr val="000000"/>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12700" cap="flat" cmpd="sng" algn="ctr">
                      <a:solidFill>
                        <a:schemeClr val="bg1"/>
                      </a:solidFill>
                      <a:prstDash val="solid"/>
                      <a:round/>
                      <a:headEnd type="none" w="med" len="med"/>
                      <a:tailEnd type="none" w="med" len="med"/>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3979">
                <a:tc>
                  <a:txBody>
                    <a:bodyPr/>
                    <a:lstStyle/>
                    <a:p>
                      <a:pPr marL="0" lvl="0" indent="0" algn="l" rtl="0">
                        <a:lnSpc>
                          <a:spcPts val="1100"/>
                        </a:lnSpc>
                        <a:spcBef>
                          <a:spcPts val="0"/>
                        </a:spcBef>
                        <a:spcAft>
                          <a:spcPts val="0"/>
                        </a:spcAft>
                        <a:buNone/>
                      </a:pPr>
                      <a:r>
                        <a:rPr lang="zh-TW" sz="1300"/>
                        <a:t>Folder Lock</a:t>
                      </a:r>
                      <a:endParaRPr sz="13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ts val="1100"/>
                        </a:lnSpc>
                        <a:spcBef>
                          <a:spcPts val="0"/>
                        </a:spcBef>
                        <a:spcAft>
                          <a:spcPts val="0"/>
                        </a:spcAft>
                        <a:buClr>
                          <a:schemeClr val="dk1"/>
                        </a:buClr>
                        <a:buSzPts val="1100"/>
                        <a:buFont typeface="Arial"/>
                        <a:buNone/>
                      </a:pPr>
                      <a:r>
                        <a:rPr lang="zh-TW" sz="1300" u="sng">
                          <a:solidFill>
                            <a:srgbClr val="1155CC"/>
                          </a:solidFill>
                          <a:hlinkClick r:id="rId5"/>
                        </a:rPr>
                        <a:t>1M</a:t>
                      </a:r>
                      <a:endParaRPr sz="1300"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ts val="1100"/>
                        </a:lnSpc>
                        <a:spcBef>
                          <a:spcPts val="0"/>
                        </a:spcBef>
                        <a:spcAft>
                          <a:spcPts val="0"/>
                        </a:spcAft>
                        <a:buNone/>
                      </a:pPr>
                      <a:r>
                        <a:rPr lang="zh-TW" sz="1300">
                          <a:solidFill>
                            <a:schemeClr val="dk1"/>
                          </a:solidFill>
                        </a:rPr>
                        <a:t>AES</a:t>
                      </a:r>
                      <a:endParaRPr sz="13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53458">
                <a:tc>
                  <a:txBody>
                    <a:bodyPr/>
                    <a:lstStyle/>
                    <a:p>
                      <a:pPr marL="0" lvl="0" indent="0" algn="l" rtl="0">
                        <a:lnSpc>
                          <a:spcPts val="1100"/>
                        </a:lnSpc>
                        <a:spcBef>
                          <a:spcPts val="0"/>
                        </a:spcBef>
                        <a:spcAft>
                          <a:spcPts val="0"/>
                        </a:spcAft>
                        <a:buNone/>
                      </a:pPr>
                      <a:r>
                        <a:rPr lang="zh-TW" sz="1300"/>
                        <a:t>Folder Password Lock Pro</a:t>
                      </a:r>
                      <a:endParaRPr sz="13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ts val="1100"/>
                        </a:lnSpc>
                        <a:spcBef>
                          <a:spcPts val="0"/>
                        </a:spcBef>
                        <a:spcAft>
                          <a:spcPts val="0"/>
                        </a:spcAft>
                        <a:buClr>
                          <a:schemeClr val="dk1"/>
                        </a:buClr>
                        <a:buSzPts val="1100"/>
                        <a:buFont typeface="Arial"/>
                        <a:buNone/>
                      </a:pPr>
                      <a:r>
                        <a:rPr lang="zh-TW" sz="1300" u="sng" dirty="0">
                          <a:solidFill>
                            <a:srgbClr val="1155CC"/>
                          </a:solidFill>
                          <a:hlinkClick r:id="rId6"/>
                        </a:rPr>
                        <a:t>143K</a:t>
                      </a:r>
                      <a:endParaRPr sz="1300" u="sng"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lnSpc>
                          <a:spcPts val="1100"/>
                        </a:lnSpc>
                        <a:spcBef>
                          <a:spcPts val="0"/>
                        </a:spcBef>
                        <a:spcAft>
                          <a:spcPts val="0"/>
                        </a:spcAft>
                        <a:buNone/>
                      </a:pPr>
                      <a:r>
                        <a:rPr lang="zh-TW" sz="1300">
                          <a:solidFill>
                            <a:schemeClr val="dk1"/>
                          </a:solidFill>
                        </a:rPr>
                        <a:t>AES</a:t>
                      </a:r>
                      <a:endParaRPr sz="13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lnSpc>
                          <a:spcPts val="1100"/>
                        </a:lnSpc>
                        <a:spcBef>
                          <a:spcPts val="0"/>
                        </a:spcBef>
                        <a:spcAft>
                          <a:spcPts val="0"/>
                        </a:spcAft>
                        <a:buNone/>
                      </a:pPr>
                      <a:r>
                        <a:rPr lang="zh-TW" sz="1300">
                          <a:solidFill>
                            <a:schemeClr val="tx1"/>
                          </a:solidFill>
                          <a:uFill>
                            <a:noFill/>
                          </a:uFill>
                        </a:rPr>
                        <a:t>VeraCrypt</a:t>
                      </a:r>
                      <a:endParaRPr sz="1300">
                        <a:solidFill>
                          <a:schemeClr val="tx1"/>
                        </a:solidFil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lnSpc>
                          <a:spcPts val="1100"/>
                        </a:lnSpc>
                        <a:spcBef>
                          <a:spcPts val="0"/>
                        </a:spcBef>
                        <a:spcAft>
                          <a:spcPts val="0"/>
                        </a:spcAft>
                        <a:buClr>
                          <a:schemeClr val="dk1"/>
                        </a:buClr>
                        <a:buSzPts val="1100"/>
                        <a:buFont typeface="Arial"/>
                        <a:buNone/>
                      </a:pPr>
                      <a:r>
                        <a:rPr lang="zh-TW" sz="1300" u="sng">
                          <a:solidFill>
                            <a:srgbClr val="1155CC"/>
                          </a:solidFill>
                          <a:hlinkClick r:id="rId7"/>
                        </a:rPr>
                        <a:t>41K</a:t>
                      </a:r>
                      <a:endParaRPr sz="1300" u="sng"/>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lnSpc>
                          <a:spcPts val="1100"/>
                        </a:lnSpc>
                        <a:spcBef>
                          <a:spcPts val="0"/>
                        </a:spcBef>
                        <a:spcAft>
                          <a:spcPts val="0"/>
                        </a:spcAft>
                        <a:buNone/>
                      </a:pPr>
                      <a:r>
                        <a:rPr lang="zh-TW" sz="1300" dirty="0">
                          <a:solidFill>
                            <a:schemeClr val="dk1"/>
                          </a:solidFill>
                        </a:rPr>
                        <a:t>AES</a:t>
                      </a:r>
                      <a:endParaRPr sz="1300" dirty="0"/>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
        <p:nvSpPr>
          <p:cNvPr id="5" name="Google Shape;91;p19"/>
          <p:cNvSpPr txBox="1">
            <a:spLocks/>
          </p:cNvSpPr>
          <p:nvPr/>
        </p:nvSpPr>
        <p:spPr>
          <a:xfrm>
            <a:off x="727009" y="1393592"/>
            <a:ext cx="3905880" cy="29441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altLang="zh-TW" sz="1600" dirty="0">
                <a:solidFill>
                  <a:srgbClr val="C00000"/>
                </a:solidFill>
                <a:latin typeface="+mj-lt"/>
                <a:ea typeface="微軟正黑體"/>
              </a:rPr>
              <a:t>Operation Systems</a:t>
            </a:r>
            <a:endParaRPr lang="en-US" altLang="zh-TW" sz="1600" dirty="0">
              <a:solidFill>
                <a:srgbClr val="C00000"/>
              </a:solidFill>
              <a:latin typeface="+mj-lt"/>
              <a:ea typeface="微軟正黑體" panose="020B0604030504040204" pitchFamily="34" charset="-120"/>
            </a:endParaRPr>
          </a:p>
          <a:p>
            <a:pPr marL="285750" indent="-285750">
              <a:buFont typeface="Wingdings" panose="05000000000000000000" pitchFamily="2" charset="2"/>
              <a:buChar char="ü"/>
            </a:pPr>
            <a:r>
              <a:rPr lang="en-US" altLang="zh-TW" sz="1600" dirty="0">
                <a:solidFill>
                  <a:schemeClr val="tx1">
                    <a:lumMod val="75000"/>
                    <a:lumOff val="25000"/>
                  </a:schemeClr>
                </a:solidFill>
                <a:latin typeface="+mj-lt"/>
                <a:ea typeface="微軟正黑體"/>
              </a:rPr>
              <a:t>Microsoft</a:t>
            </a:r>
            <a:r>
              <a:rPr lang="zh-TW" altLang="en-US" sz="1600" dirty="0">
                <a:solidFill>
                  <a:schemeClr val="tx1">
                    <a:lumMod val="75000"/>
                    <a:lumOff val="25000"/>
                  </a:schemeClr>
                </a:solidFill>
                <a:latin typeface="+mj-lt"/>
                <a:ea typeface="微軟正黑體"/>
              </a:rPr>
              <a:t> </a:t>
            </a:r>
            <a:r>
              <a:rPr lang="en-US" altLang="zh-TW" sz="1600" dirty="0">
                <a:solidFill>
                  <a:schemeClr val="tx1">
                    <a:lumMod val="75000"/>
                    <a:lumOff val="25000"/>
                  </a:schemeClr>
                </a:solidFill>
                <a:latin typeface="+mj-lt"/>
                <a:ea typeface="微軟正黑體"/>
              </a:rPr>
              <a:t>EFS</a:t>
            </a:r>
            <a:r>
              <a:rPr lang="en-US" altLang="zh-TW" sz="1200" dirty="0">
                <a:solidFill>
                  <a:schemeClr val="tx1">
                    <a:lumMod val="75000"/>
                    <a:lumOff val="25000"/>
                  </a:schemeClr>
                </a:solidFill>
                <a:latin typeface="+mj-lt"/>
                <a:ea typeface="微軟正黑體"/>
              </a:rPr>
              <a:t> (Encrypting File System) </a:t>
            </a:r>
            <a:endParaRPr lang="en-US" altLang="zh-TW" sz="1200" dirty="0">
              <a:solidFill>
                <a:schemeClr val="tx1">
                  <a:lumMod val="75000"/>
                  <a:lumOff val="25000"/>
                </a:schemeClr>
              </a:solidFill>
              <a:latin typeface="+mj-lt"/>
              <a:ea typeface="微軟正黑體" panose="020B0604030504040204" pitchFamily="34" charset="-120"/>
            </a:endParaRPr>
          </a:p>
          <a:p>
            <a:pPr marL="285750" indent="-285750">
              <a:buFont typeface="Wingdings" panose="05000000000000000000" pitchFamily="2" charset="2"/>
              <a:buChar char="ü"/>
            </a:pPr>
            <a:r>
              <a:rPr lang="en-US" altLang="zh-TW" sz="1600" dirty="0">
                <a:solidFill>
                  <a:schemeClr val="tx1">
                    <a:lumMod val="75000"/>
                    <a:lumOff val="25000"/>
                  </a:schemeClr>
                </a:solidFill>
                <a:latin typeface="+mj-lt"/>
                <a:ea typeface="微軟正黑體"/>
              </a:rPr>
              <a:t>Apple</a:t>
            </a:r>
            <a:r>
              <a:rPr lang="zh-TW" altLang="en-US" sz="1600" dirty="0">
                <a:solidFill>
                  <a:schemeClr val="tx1">
                    <a:lumMod val="75000"/>
                    <a:lumOff val="25000"/>
                  </a:schemeClr>
                </a:solidFill>
                <a:latin typeface="+mj-lt"/>
                <a:ea typeface="微軟正黑體"/>
              </a:rPr>
              <a:t> </a:t>
            </a:r>
            <a:r>
              <a:rPr lang="en-US" altLang="zh-TW" sz="1600" dirty="0">
                <a:solidFill>
                  <a:schemeClr val="tx1">
                    <a:lumMod val="75000"/>
                    <a:lumOff val="25000"/>
                  </a:schemeClr>
                </a:solidFill>
                <a:latin typeface="+mj-lt"/>
                <a:ea typeface="微軟正黑體"/>
              </a:rPr>
              <a:t>macOS </a:t>
            </a:r>
            <a:endParaRPr lang="en-US" altLang="zh-TW" sz="1600" dirty="0">
              <a:solidFill>
                <a:schemeClr val="tx1">
                  <a:lumMod val="75000"/>
                  <a:lumOff val="25000"/>
                </a:schemeClr>
              </a:solidFill>
              <a:latin typeface="+mj-lt"/>
              <a:ea typeface="微軟正黑體" panose="020B0604030504040204" pitchFamily="34" charset="-120"/>
            </a:endParaRPr>
          </a:p>
          <a:p>
            <a:pPr marL="285750" indent="-285750">
              <a:buFont typeface="Wingdings" panose="05000000000000000000" pitchFamily="2" charset="2"/>
              <a:buChar char="ü"/>
            </a:pPr>
            <a:endParaRPr lang="en-US" altLang="zh-TW" sz="1600" dirty="0">
              <a:solidFill>
                <a:schemeClr val="tx1"/>
              </a:solidFill>
              <a:latin typeface="+mj-lt"/>
              <a:ea typeface="微軟正黑體" panose="020B0604030504040204" pitchFamily="34" charset="-120"/>
            </a:endParaRPr>
          </a:p>
          <a:p>
            <a:pPr marL="0" indent="0">
              <a:buNone/>
            </a:pPr>
            <a:r>
              <a:rPr lang="en" altLang="zh-TW" sz="1600" dirty="0">
                <a:solidFill>
                  <a:srgbClr val="C00000"/>
                </a:solidFill>
                <a:latin typeface="+mj-lt"/>
                <a:ea typeface="微軟正黑體"/>
              </a:rPr>
              <a:t>Cloud Storages</a:t>
            </a:r>
            <a:endParaRPr lang="en-US" altLang="zh-TW" sz="1600" dirty="0">
              <a:solidFill>
                <a:srgbClr val="C00000"/>
              </a:solidFill>
              <a:latin typeface="+mj-lt"/>
              <a:ea typeface="微軟正黑體"/>
            </a:endParaRPr>
          </a:p>
          <a:p>
            <a:pPr marL="342900">
              <a:buFont typeface="Wingdings" panose="05000000000000000000" pitchFamily="2" charset="2"/>
              <a:buChar char="ü"/>
            </a:pPr>
            <a:r>
              <a:rPr lang="en-US" altLang="zh-TW" sz="1600" dirty="0">
                <a:solidFill>
                  <a:schemeClr val="tx1">
                    <a:lumMod val="75000"/>
                    <a:lumOff val="25000"/>
                  </a:schemeClr>
                </a:solidFill>
                <a:latin typeface="+mj-lt"/>
                <a:ea typeface="微軟正黑體"/>
              </a:rPr>
              <a:t>Google Drive</a:t>
            </a:r>
          </a:p>
          <a:p>
            <a:pPr marL="342900">
              <a:buFont typeface="Wingdings" panose="05000000000000000000" pitchFamily="2" charset="2"/>
              <a:buChar char="ü"/>
            </a:pPr>
            <a:r>
              <a:rPr lang="en-US" altLang="zh-TW" sz="1600" dirty="0">
                <a:solidFill>
                  <a:schemeClr val="tx1">
                    <a:lumMod val="75000"/>
                    <a:lumOff val="25000"/>
                  </a:schemeClr>
                </a:solidFill>
                <a:latin typeface="+mj-lt"/>
                <a:ea typeface="微軟正黑體"/>
              </a:rPr>
              <a:t>Dropbox </a:t>
            </a:r>
            <a:endParaRPr lang="en-US" altLang="zh-TW" sz="1600" dirty="0">
              <a:solidFill>
                <a:schemeClr val="tx1">
                  <a:lumMod val="75000"/>
                  <a:lumOff val="25000"/>
                </a:schemeClr>
              </a:solidFill>
              <a:latin typeface="+mj-lt"/>
              <a:ea typeface="微軟正黑體" panose="020B0604030504040204" pitchFamily="34" charset="-120"/>
            </a:endParaRPr>
          </a:p>
          <a:p>
            <a:pPr marL="342900">
              <a:buFont typeface="Wingdings" panose="05000000000000000000" pitchFamily="2" charset="2"/>
              <a:buChar char="ü"/>
            </a:pPr>
            <a:endParaRPr lang="en-US" altLang="zh-TW" sz="1600" dirty="0">
              <a:solidFill>
                <a:schemeClr val="tx1">
                  <a:lumMod val="75000"/>
                  <a:lumOff val="25000"/>
                </a:schemeClr>
              </a:solidFill>
              <a:latin typeface="+mj-lt"/>
              <a:ea typeface="微軟正黑體" panose="020B0604030504040204" pitchFamily="34" charset="-120"/>
            </a:endParaRPr>
          </a:p>
          <a:p>
            <a:pPr marL="0" indent="0">
              <a:buNone/>
            </a:pPr>
            <a:r>
              <a:rPr lang="en" altLang="zh-TW" sz="1600" dirty="0">
                <a:solidFill>
                  <a:schemeClr val="tx1">
                    <a:lumMod val="75000"/>
                    <a:lumOff val="25000"/>
                  </a:schemeClr>
                </a:solidFill>
                <a:latin typeface="+mj-lt"/>
                <a:ea typeface="微軟正黑體"/>
              </a:rPr>
              <a:t>All use AES-256 and AES-128 as algorithm to encrypt files.</a:t>
            </a:r>
            <a:endParaRPr lang="zh-TW" altLang="en-US" sz="1600" dirty="0">
              <a:solidFill>
                <a:schemeClr val="tx1">
                  <a:lumMod val="75000"/>
                  <a:lumOff val="25000"/>
                </a:schemeClr>
              </a:solidFill>
              <a:latin typeface="+mj-lt"/>
              <a:ea typeface="微軟正黑體"/>
            </a:endParaRPr>
          </a:p>
        </p:txBody>
      </p:sp>
      <p:pic>
        <p:nvPicPr>
          <p:cNvPr id="3" name="圖片 2">
            <a:extLst>
              <a:ext uri="{FF2B5EF4-FFF2-40B4-BE49-F238E27FC236}">
                <a16:creationId xmlns:a16="http://schemas.microsoft.com/office/drawing/2014/main" id="{DA954418-C931-488B-89AE-8058C5D94F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8844" y="1424683"/>
            <a:ext cx="369738" cy="371305"/>
          </a:xfrm>
          <a:prstGeom prst="rect">
            <a:avLst/>
          </a:prstGeom>
        </p:spPr>
      </p:pic>
      <p:pic>
        <p:nvPicPr>
          <p:cNvPr id="8" name="圖片 7">
            <a:extLst>
              <a:ext uri="{FF2B5EF4-FFF2-40B4-BE49-F238E27FC236}">
                <a16:creationId xmlns:a16="http://schemas.microsoft.com/office/drawing/2014/main" id="{5F4BD9A2-EE42-4B53-80AD-D9B7A19C99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8438" y="1424683"/>
            <a:ext cx="369738" cy="371305"/>
          </a:xfrm>
          <a:prstGeom prst="rect">
            <a:avLst/>
          </a:prstGeom>
        </p:spPr>
      </p:pic>
      <p:pic>
        <p:nvPicPr>
          <p:cNvPr id="9" name="圖片 8">
            <a:extLst>
              <a:ext uri="{FF2B5EF4-FFF2-40B4-BE49-F238E27FC236}">
                <a16:creationId xmlns:a16="http://schemas.microsoft.com/office/drawing/2014/main" id="{0A72CF32-1321-4CF9-91DF-559926AEE39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8438" y="2819968"/>
            <a:ext cx="369738" cy="3713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4" name="圖片 3">
            <a:extLst>
              <a:ext uri="{FF2B5EF4-FFF2-40B4-BE49-F238E27FC236}">
                <a16:creationId xmlns:a16="http://schemas.microsoft.com/office/drawing/2014/main" id="{82BBC8A4-EA7B-4A5E-AA0B-D076174265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 b="2"/>
          <a:stretch/>
        </p:blipFill>
        <p:spPr>
          <a:xfrm>
            <a:off x="3704734" y="931991"/>
            <a:ext cx="5212715" cy="3818314"/>
          </a:xfrm>
          <a:prstGeom prst="rect">
            <a:avLst/>
          </a:prstGeom>
        </p:spPr>
      </p:pic>
      <p:sp>
        <p:nvSpPr>
          <p:cNvPr id="118" name="Google Shape;118;p22"/>
          <p:cNvSpPr txBox="1">
            <a:spLocks noGrp="1"/>
          </p:cNvSpPr>
          <p:nvPr>
            <p:ph type="title"/>
          </p:nvPr>
        </p:nvSpPr>
        <p:spPr>
          <a:xfrm>
            <a:off x="311700" y="110288"/>
            <a:ext cx="8690898" cy="812275"/>
          </a:xfrm>
        </p:spPr>
        <p:txBody>
          <a:bodyPr/>
          <a:lstStyle/>
          <a:p>
            <a:r>
              <a:rPr lang="en" altLang="zh-TW" b="0" dirty="0">
                <a:latin typeface="+mj-lt"/>
              </a:rPr>
              <a:t>3 </a:t>
            </a:r>
            <a:r>
              <a:rPr lang="en" altLang="zh-TW" sz="3200" b="0" dirty="0">
                <a:latin typeface="+mj-lt"/>
              </a:rPr>
              <a:t>benefits of encrypting in QNAP NAS</a:t>
            </a:r>
            <a:endParaRPr lang="zh-TW" altLang="en-US" dirty="0">
              <a:latin typeface="+mj-lt"/>
            </a:endParaRPr>
          </a:p>
        </p:txBody>
      </p:sp>
      <p:sp>
        <p:nvSpPr>
          <p:cNvPr id="119" name="Google Shape;119;p22"/>
          <p:cNvSpPr txBox="1">
            <a:spLocks noGrp="1"/>
          </p:cNvSpPr>
          <p:nvPr>
            <p:ph type="body" idx="1"/>
          </p:nvPr>
        </p:nvSpPr>
        <p:spPr>
          <a:xfrm>
            <a:off x="283113" y="1078116"/>
            <a:ext cx="5464544" cy="3416400"/>
          </a:xfrm>
        </p:spPr>
        <p:txBody>
          <a:bodyPr/>
          <a:lstStyle/>
          <a:p>
            <a:pPr marL="114300" indent="0">
              <a:buNone/>
            </a:pPr>
            <a:r>
              <a:rPr lang="en-US" altLang="zh-TW" dirty="0">
                <a:solidFill>
                  <a:schemeClr val="tx1"/>
                </a:solidFill>
                <a:latin typeface="微軟正黑體"/>
                <a:ea typeface="微軟正黑體"/>
              </a:rPr>
              <a:t>1.</a:t>
            </a:r>
            <a:r>
              <a:rPr lang="zh-TW" altLang="en-US" dirty="0">
                <a:solidFill>
                  <a:schemeClr val="tx1"/>
                </a:solidFill>
                <a:latin typeface="微軟正黑體"/>
                <a:ea typeface="微軟正黑體"/>
              </a:rPr>
              <a:t> </a:t>
            </a:r>
            <a:r>
              <a:rPr lang="en" altLang="zh-TW" dirty="0">
                <a:solidFill>
                  <a:schemeClr val="tx1"/>
                </a:solidFill>
                <a:latin typeface="微軟正黑體"/>
                <a:ea typeface="微軟正黑體"/>
              </a:rPr>
              <a:t>Fasten another Lock to sensitive files</a:t>
            </a:r>
            <a:endParaRPr lang="zh-TW" altLang="en-US" dirty="0">
              <a:solidFill>
                <a:schemeClr val="tx1"/>
              </a:solidFill>
              <a:latin typeface="微軟正黑體"/>
              <a:ea typeface="微軟正黑體"/>
            </a:endParaRPr>
          </a:p>
          <a:p>
            <a:pPr marL="539750" lvl="1">
              <a:lnSpc>
                <a:spcPts val="1200"/>
              </a:lnSpc>
              <a:buFont typeface="Wingdings" panose="05000000000000000000" pitchFamily="2" charset="2"/>
              <a:buChar char="ü"/>
            </a:pPr>
            <a:r>
              <a:rPr lang="en" altLang="zh-TW" dirty="0"/>
              <a:t>Encrypted files cannot be read without the password.</a:t>
            </a:r>
          </a:p>
          <a:p>
            <a:pPr marL="539750" lvl="1">
              <a:lnSpc>
                <a:spcPts val="1200"/>
              </a:lnSpc>
              <a:buFont typeface="Wingdings" panose="05000000000000000000" pitchFamily="2" charset="2"/>
              <a:buChar char="ü"/>
            </a:pPr>
            <a:r>
              <a:rPr lang="en" altLang="zh-TW" dirty="0"/>
              <a:t>If a QNAP NAS is a bank, QENC is a portable safe box.</a:t>
            </a:r>
            <a:endParaRPr lang="en-US" altLang="zh-TW" dirty="0"/>
          </a:p>
          <a:p>
            <a:pPr lvl="1">
              <a:lnSpc>
                <a:spcPts val="1200"/>
              </a:lnSpc>
              <a:buFont typeface="Wingdings" panose="05000000000000000000" pitchFamily="2" charset="2"/>
              <a:buChar char="ü"/>
            </a:pPr>
            <a:endParaRPr lang="zh-TW" altLang="en-US">
              <a:solidFill>
                <a:schemeClr val="tx1"/>
              </a:solidFill>
            </a:endParaRPr>
          </a:p>
          <a:p>
            <a:pPr marL="114300" indent="0">
              <a:buNone/>
            </a:pPr>
            <a:r>
              <a:rPr lang="en-US" altLang="zh-TW" dirty="0">
                <a:solidFill>
                  <a:schemeClr val="tx1"/>
                </a:solidFill>
                <a:latin typeface="微軟正黑體"/>
                <a:ea typeface="微軟正黑體"/>
              </a:rPr>
              <a:t>2.</a:t>
            </a:r>
            <a:r>
              <a:rPr lang="zh-TW" altLang="en-US" dirty="0">
                <a:solidFill>
                  <a:schemeClr val="tx1"/>
                </a:solidFill>
                <a:latin typeface="微軟正黑體"/>
                <a:ea typeface="微軟正黑體"/>
              </a:rPr>
              <a:t> </a:t>
            </a:r>
            <a:r>
              <a:rPr lang="en" altLang="zh-TW" dirty="0">
                <a:solidFill>
                  <a:schemeClr val="tx1"/>
                </a:solidFill>
                <a:latin typeface="微軟正黑體"/>
                <a:ea typeface="微軟正黑體"/>
              </a:rPr>
              <a:t>Solve file level encryption demands on QTS</a:t>
            </a:r>
            <a:endParaRPr lang="zh-TW" altLang="en-US" dirty="0">
              <a:solidFill>
                <a:schemeClr val="tx1"/>
              </a:solidFill>
              <a:latin typeface="微軟正黑體"/>
              <a:ea typeface="微軟正黑體"/>
            </a:endParaRPr>
          </a:p>
          <a:p>
            <a:pPr marL="539750" lvl="1">
              <a:lnSpc>
                <a:spcPts val="1200"/>
              </a:lnSpc>
              <a:buFont typeface="Wingdings" panose="05000000000000000000" pitchFamily="2" charset="2"/>
              <a:buChar char="ü"/>
            </a:pPr>
            <a:r>
              <a:rPr lang="en" altLang="zh-TW" dirty="0"/>
              <a:t>Decrease the risk when transfer files to other site or device</a:t>
            </a:r>
            <a:endParaRPr lang="zh-TW" altLang="en-US" dirty="0"/>
          </a:p>
          <a:p>
            <a:pPr marL="539750" lvl="1">
              <a:lnSpc>
                <a:spcPts val="1200"/>
              </a:lnSpc>
              <a:buFont typeface="Wingdings" panose="05000000000000000000" pitchFamily="2" charset="2"/>
              <a:buChar char="ü"/>
            </a:pPr>
            <a:r>
              <a:rPr lang="en" altLang="zh-TW" dirty="0"/>
              <a:t>No need to install any other software.</a:t>
            </a:r>
            <a:endParaRPr lang="en-US" altLang="zh-TW" dirty="0"/>
          </a:p>
          <a:p>
            <a:pPr lvl="1">
              <a:lnSpc>
                <a:spcPts val="1200"/>
              </a:lnSpc>
              <a:buFont typeface="Wingdings" panose="05000000000000000000" pitchFamily="2" charset="2"/>
              <a:buChar char="ü"/>
            </a:pPr>
            <a:endParaRPr lang="zh-TW" altLang="en-US">
              <a:solidFill>
                <a:schemeClr val="tx1"/>
              </a:solidFill>
            </a:endParaRPr>
          </a:p>
          <a:p>
            <a:pPr marL="114300" indent="0">
              <a:buNone/>
            </a:pPr>
            <a:r>
              <a:rPr lang="en-US" altLang="zh-TW" dirty="0">
                <a:solidFill>
                  <a:schemeClr val="tx1"/>
                </a:solidFill>
                <a:latin typeface="微軟正黑體"/>
                <a:ea typeface="微軟正黑體"/>
              </a:rPr>
              <a:t>3. </a:t>
            </a:r>
            <a:r>
              <a:rPr lang="en" altLang="zh-TW" dirty="0">
                <a:solidFill>
                  <a:schemeClr val="tx1"/>
                </a:solidFill>
                <a:latin typeface="微軟正黑體"/>
                <a:ea typeface="微軟正黑體"/>
              </a:rPr>
              <a:t>Support decryption on Windows, macOS and Mobile devices.</a:t>
            </a:r>
            <a:endParaRPr lang="en-US" altLang="zh-TW" dirty="0">
              <a:solidFill>
                <a:schemeClr val="tx1"/>
              </a:solidFill>
              <a:latin typeface="微軟正黑體"/>
              <a:ea typeface="微軟正黑體"/>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423183" y="3343346"/>
            <a:ext cx="3272518" cy="572700"/>
          </a:xfrm>
        </p:spPr>
        <p:txBody>
          <a:bodyPr/>
          <a:lstStyle/>
          <a:p>
            <a:pPr lvl="0"/>
            <a:r>
              <a:rPr lang="en" altLang="zh-TW" dirty="0">
                <a:latin typeface="+mj-lt"/>
              </a:rPr>
              <a:t>How to secure files with QENC</a:t>
            </a:r>
            <a:endParaRPr lang="zh-TW" altLang="en-US"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7" name="圖片 6">
            <a:extLst>
              <a:ext uri="{FF2B5EF4-FFF2-40B4-BE49-F238E27FC236}">
                <a16:creationId xmlns:a16="http://schemas.microsoft.com/office/drawing/2014/main" id="{CDC9DB6C-9546-4A4B-9FB0-9FE4348AEC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864" t="25813" r="7695" b="29648"/>
          <a:stretch/>
        </p:blipFill>
        <p:spPr>
          <a:xfrm>
            <a:off x="371588" y="2891893"/>
            <a:ext cx="8460712" cy="2109368"/>
          </a:xfrm>
          <a:prstGeom prst="rect">
            <a:avLst/>
          </a:prstGeom>
        </p:spPr>
      </p:pic>
      <p:sp>
        <p:nvSpPr>
          <p:cNvPr id="98" name="Google Shape;98;p20"/>
          <p:cNvSpPr txBox="1">
            <a:spLocks noGrp="1"/>
          </p:cNvSpPr>
          <p:nvPr>
            <p:ph type="title"/>
          </p:nvPr>
        </p:nvSpPr>
        <p:spPr>
          <a:xfrm>
            <a:off x="311700" y="110288"/>
            <a:ext cx="8902638" cy="812275"/>
          </a:xfrm>
        </p:spPr>
        <p:txBody>
          <a:bodyPr/>
          <a:lstStyle/>
          <a:p>
            <a:pPr lvl="0"/>
            <a:r>
              <a:rPr lang="en" altLang="zh-TW" dirty="0">
                <a:latin typeface="+mj-lt"/>
              </a:rPr>
              <a:t>2 Steps to Encrypt, Securely Share</a:t>
            </a:r>
            <a:endParaRPr lang="zh-TW" altLang="en-US" dirty="0">
              <a:latin typeface="+mj-lt"/>
            </a:endParaRPr>
          </a:p>
        </p:txBody>
      </p:sp>
      <p:sp>
        <p:nvSpPr>
          <p:cNvPr id="99" name="Google Shape;99;p20"/>
          <p:cNvSpPr txBox="1">
            <a:spLocks noGrp="1"/>
          </p:cNvSpPr>
          <p:nvPr>
            <p:ph type="body" idx="1"/>
          </p:nvPr>
        </p:nvSpPr>
        <p:spPr>
          <a:xfrm>
            <a:off x="311700" y="1098725"/>
            <a:ext cx="8520600" cy="1852348"/>
          </a:xfrm>
        </p:spPr>
        <p:txBody>
          <a:bodyPr/>
          <a:lstStyle/>
          <a:p>
            <a:pPr lvl="0"/>
            <a:r>
              <a:rPr lang="en" altLang="zh-TW" dirty="0">
                <a:solidFill>
                  <a:schemeClr val="tx1"/>
                </a:solidFill>
                <a:latin typeface="+mj-lt"/>
                <a:ea typeface="微軟正黑體"/>
              </a:rPr>
              <a:t>From QTS 4.4.1, you could encrypt, decrypt in File Station</a:t>
            </a:r>
            <a:endParaRPr lang="en-US" altLang="zh-TW" dirty="0">
              <a:solidFill>
                <a:schemeClr val="tx1"/>
              </a:solidFill>
              <a:latin typeface="+mj-lt"/>
              <a:ea typeface="微軟正黑體"/>
            </a:endParaRPr>
          </a:p>
          <a:p>
            <a:pPr lvl="0"/>
            <a:endParaRPr lang="zh-TW" altLang="en-US" dirty="0">
              <a:solidFill>
                <a:schemeClr val="tx1"/>
              </a:solidFill>
              <a:latin typeface="+mj-lt"/>
            </a:endParaRPr>
          </a:p>
          <a:p>
            <a:pPr lvl="0"/>
            <a:r>
              <a:rPr lang="en" altLang="zh-TW" dirty="0">
                <a:solidFill>
                  <a:schemeClr val="tx1"/>
                </a:solidFill>
                <a:latin typeface="+mj-lt"/>
                <a:ea typeface="微軟正黑體"/>
              </a:rPr>
              <a:t>Any type of file can be encrypted</a:t>
            </a:r>
            <a:endParaRPr lang="zh-TW" altLang="en-US" dirty="0">
              <a:solidFill>
                <a:schemeClr val="tx1"/>
              </a:solidFill>
              <a:latin typeface="+mj-lt"/>
              <a:ea typeface="微軟正黑體"/>
            </a:endParaRPr>
          </a:p>
          <a:p>
            <a:pPr marL="719455" lvl="1">
              <a:lnSpc>
                <a:spcPts val="100"/>
              </a:lnSpc>
              <a:buFont typeface="Wingdings" panose="05000000000000000000" pitchFamily="2" charset="2"/>
              <a:buChar char="ü"/>
            </a:pPr>
            <a:r>
              <a:rPr lang="en" altLang="zh-TW" sz="1600" dirty="0">
                <a:latin typeface="+mj-lt"/>
              </a:rPr>
              <a:t>Photos, document, sheets, audios, videos, web page ... </a:t>
            </a:r>
          </a:p>
          <a:p>
            <a:pPr lvl="1">
              <a:lnSpc>
                <a:spcPts val="100"/>
              </a:lnSpc>
              <a:buFont typeface="Wingdings" panose="05000000000000000000" pitchFamily="2" charset="2"/>
              <a:buChar char="ü"/>
            </a:pPr>
            <a:endParaRPr lang="zh-TW" altLang="en-US" dirty="0">
              <a:latin typeface="+mj-lt"/>
            </a:endParaRPr>
          </a:p>
        </p:txBody>
      </p:sp>
      <p:pic>
        <p:nvPicPr>
          <p:cNvPr id="106" name="Google Shape;106;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174687" y="3524787"/>
            <a:ext cx="2079932" cy="1039975"/>
          </a:xfrm>
          <a:prstGeom prst="rect">
            <a:avLst/>
          </a:prstGeom>
          <a:noFill/>
          <a:ln>
            <a:noFill/>
          </a:ln>
        </p:spPr>
      </p:pic>
      <p:pic>
        <p:nvPicPr>
          <p:cNvPr id="3" name="圖片 2" descr="一張含有 物件 的圖片&#10;&#10;描述是以高可信度產生">
            <a:extLst>
              <a:ext uri="{FF2B5EF4-FFF2-40B4-BE49-F238E27FC236}">
                <a16:creationId xmlns:a16="http://schemas.microsoft.com/office/drawing/2014/main" id="{0C5C45F3-42B3-4628-AD1B-6943F1A2ED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4140168" y="3922203"/>
            <a:ext cx="1502339" cy="471854"/>
          </a:xfrm>
          <a:prstGeom prst="rect">
            <a:avLst/>
          </a:prstGeom>
        </p:spPr>
      </p:pic>
      <p:pic>
        <p:nvPicPr>
          <p:cNvPr id="9" name="圖片 8" descr="一張含有 金屬器皿 的圖片&#10;&#10;描述是以高可信度產生">
            <a:extLst>
              <a:ext uri="{FF2B5EF4-FFF2-40B4-BE49-F238E27FC236}">
                <a16:creationId xmlns:a16="http://schemas.microsoft.com/office/drawing/2014/main" id="{BEF53437-CF1B-45B5-8520-74944DFDBB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30111" y="2797261"/>
            <a:ext cx="1322331" cy="1209704"/>
          </a:xfrm>
          <a:prstGeom prst="rect">
            <a:avLst/>
          </a:prstGeom>
        </p:spPr>
      </p:pic>
      <p:sp>
        <p:nvSpPr>
          <p:cNvPr id="107" name="Google Shape;107;p20"/>
          <p:cNvSpPr txBox="1"/>
          <p:nvPr/>
        </p:nvSpPr>
        <p:spPr>
          <a:xfrm>
            <a:off x="6830538" y="3959913"/>
            <a:ext cx="991200" cy="23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sz="1800" b="1">
                <a:solidFill>
                  <a:schemeClr val="bg1"/>
                </a:solidFill>
              </a:rPr>
              <a:t>QENC</a:t>
            </a:r>
            <a:endParaRPr sz="1800" b="1">
              <a:solidFill>
                <a:schemeClr val="bg1"/>
              </a:solidFill>
            </a:endParaRPr>
          </a:p>
        </p:txBody>
      </p:sp>
      <p:sp>
        <p:nvSpPr>
          <p:cNvPr id="10" name="文字方塊 9">
            <a:extLst>
              <a:ext uri="{FF2B5EF4-FFF2-40B4-BE49-F238E27FC236}">
                <a16:creationId xmlns:a16="http://schemas.microsoft.com/office/drawing/2014/main" id="{451C5B1F-9665-4ED0-9813-3CFC63832B77}"/>
              </a:ext>
            </a:extLst>
          </p:cNvPr>
          <p:cNvSpPr txBox="1"/>
          <p:nvPr/>
        </p:nvSpPr>
        <p:spPr>
          <a:xfrm>
            <a:off x="739675" y="2990596"/>
            <a:ext cx="522514" cy="707886"/>
          </a:xfrm>
          <a:prstGeom prst="rect">
            <a:avLst/>
          </a:prstGeom>
          <a:noFill/>
        </p:spPr>
        <p:txBody>
          <a:bodyPr wrap="square" rtlCol="0">
            <a:spAutoFit/>
          </a:bodyPr>
          <a:lstStyle/>
          <a:p>
            <a:r>
              <a:rPr lang="en-US" altLang="zh-TW" sz="4000">
                <a:solidFill>
                  <a:srgbClr val="CA4692"/>
                </a:solidFill>
                <a:latin typeface="AR PSingyi Ultra GB" panose="040B0A00000000000000" pitchFamily="82" charset="-122"/>
                <a:ea typeface="AR PSingyi Ultra GB" panose="040B0A00000000000000" pitchFamily="82" charset="-122"/>
              </a:rPr>
              <a:t>1</a:t>
            </a:r>
            <a:endParaRPr lang="zh-TW" altLang="en-US" sz="4000">
              <a:solidFill>
                <a:srgbClr val="CA4692"/>
              </a:solidFill>
              <a:latin typeface="AR PSingyi Ultra GB" panose="040B0A00000000000000" pitchFamily="82" charset="-122"/>
              <a:ea typeface="AR PSingyi Ultra GB" panose="040B0A00000000000000" pitchFamily="82" charset="-122"/>
            </a:endParaRPr>
          </a:p>
        </p:txBody>
      </p:sp>
      <p:sp>
        <p:nvSpPr>
          <p:cNvPr id="20" name="文字方塊 19">
            <a:extLst>
              <a:ext uri="{FF2B5EF4-FFF2-40B4-BE49-F238E27FC236}">
                <a16:creationId xmlns:a16="http://schemas.microsoft.com/office/drawing/2014/main" id="{045C03F4-805E-440C-BD98-1F0C076CB89C}"/>
              </a:ext>
            </a:extLst>
          </p:cNvPr>
          <p:cNvSpPr txBox="1"/>
          <p:nvPr/>
        </p:nvSpPr>
        <p:spPr>
          <a:xfrm>
            <a:off x="3755361" y="2990596"/>
            <a:ext cx="522514" cy="707886"/>
          </a:xfrm>
          <a:prstGeom prst="rect">
            <a:avLst/>
          </a:prstGeom>
          <a:noFill/>
        </p:spPr>
        <p:txBody>
          <a:bodyPr wrap="square" rtlCol="0">
            <a:spAutoFit/>
          </a:bodyPr>
          <a:lstStyle/>
          <a:p>
            <a:r>
              <a:rPr lang="en-US" altLang="zh-TW" sz="4000">
                <a:solidFill>
                  <a:srgbClr val="CA4692"/>
                </a:solidFill>
                <a:latin typeface="AR PSingyi Ultra GB" panose="040B0A00000000000000" pitchFamily="82" charset="-122"/>
                <a:ea typeface="AR PSingyi Ultra GB" panose="040B0A00000000000000" pitchFamily="82" charset="-122"/>
              </a:rPr>
              <a:t>2</a:t>
            </a:r>
            <a:endParaRPr lang="zh-TW" altLang="en-US" sz="4000">
              <a:solidFill>
                <a:srgbClr val="CA4692"/>
              </a:solidFill>
              <a:latin typeface="AR PSingyi Ultra GB" panose="040B0A00000000000000" pitchFamily="82" charset="-122"/>
              <a:ea typeface="AR PSingyi Ultra GB" panose="040B0A00000000000000" pitchFamily="82" charset="-122"/>
            </a:endParaRPr>
          </a:p>
        </p:txBody>
      </p:sp>
      <p:sp>
        <p:nvSpPr>
          <p:cNvPr id="12" name="文字方塊 11">
            <a:extLst>
              <a:ext uri="{FF2B5EF4-FFF2-40B4-BE49-F238E27FC236}">
                <a16:creationId xmlns:a16="http://schemas.microsoft.com/office/drawing/2014/main" id="{3D15AB3C-308F-6C48-A1DD-9F9A1C7608CA}"/>
              </a:ext>
            </a:extLst>
          </p:cNvPr>
          <p:cNvSpPr txBox="1"/>
          <p:nvPr/>
        </p:nvSpPr>
        <p:spPr>
          <a:xfrm>
            <a:off x="1174687" y="3099099"/>
            <a:ext cx="2470172" cy="461665"/>
          </a:xfrm>
          <a:prstGeom prst="rect">
            <a:avLst/>
          </a:prstGeom>
          <a:noFill/>
        </p:spPr>
        <p:txBody>
          <a:bodyPr wrap="square" rtlCol="0">
            <a:spAutoFit/>
          </a:bodyPr>
          <a:lstStyle/>
          <a:p>
            <a:r>
              <a:rPr lang="en" altLang="zh-TW" sz="2400" b="1">
                <a:solidFill>
                  <a:srgbClr val="7030A0"/>
                </a:solidFill>
              </a:rPr>
              <a:t>Select File </a:t>
            </a:r>
            <a:endParaRPr lang="zh-TW" altLang="en-US" sz="3600" b="1">
              <a:solidFill>
                <a:srgbClr val="7030A0"/>
              </a:solidFill>
              <a:latin typeface="AR PSingyi Ultra GB" panose="040B0A00000000000000" pitchFamily="82" charset="-122"/>
              <a:ea typeface="AR PSingyi Ultra GB" panose="040B0A00000000000000" pitchFamily="82" charset="-122"/>
            </a:endParaRPr>
          </a:p>
        </p:txBody>
      </p:sp>
      <p:sp>
        <p:nvSpPr>
          <p:cNvPr id="13" name="文字方塊 12">
            <a:extLst>
              <a:ext uri="{FF2B5EF4-FFF2-40B4-BE49-F238E27FC236}">
                <a16:creationId xmlns:a16="http://schemas.microsoft.com/office/drawing/2014/main" id="{384A5E71-5459-0F40-A533-3919A9B50FA4}"/>
              </a:ext>
            </a:extLst>
          </p:cNvPr>
          <p:cNvSpPr txBox="1"/>
          <p:nvPr/>
        </p:nvSpPr>
        <p:spPr>
          <a:xfrm>
            <a:off x="4277875" y="3099099"/>
            <a:ext cx="2470172" cy="461665"/>
          </a:xfrm>
          <a:prstGeom prst="rect">
            <a:avLst/>
          </a:prstGeom>
          <a:noFill/>
        </p:spPr>
        <p:txBody>
          <a:bodyPr wrap="square" rtlCol="0">
            <a:spAutoFit/>
          </a:bodyPr>
          <a:lstStyle/>
          <a:p>
            <a:r>
              <a:rPr lang="en" altLang="zh-TW" sz="2400" b="1">
                <a:solidFill>
                  <a:srgbClr val="7030A0"/>
                </a:solidFill>
              </a:rPr>
              <a:t>Input Password</a:t>
            </a:r>
            <a:endParaRPr lang="zh-TW" altLang="en-US" sz="3600" b="1">
              <a:solidFill>
                <a:srgbClr val="7030A0"/>
              </a:solidFill>
              <a:latin typeface="AR PSingyi Ultra GB" panose="040B0A00000000000000" pitchFamily="82" charset="-122"/>
              <a:ea typeface="AR PSingyi Ultra GB" panose="040B0A00000000000000" pitchFamily="8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8" name="圖片 17">
            <a:extLst>
              <a:ext uri="{FF2B5EF4-FFF2-40B4-BE49-F238E27FC236}">
                <a16:creationId xmlns:a16="http://schemas.microsoft.com/office/drawing/2014/main" id="{A97967E8-B1EF-484C-95E7-AE9FCAC08F67}"/>
              </a:ext>
            </a:extLst>
          </p:cNvPr>
          <p:cNvPicPr>
            <a:picLocks noChangeAspect="1"/>
          </p:cNvPicPr>
          <p:nvPr/>
        </p:nvPicPr>
        <p:blipFill>
          <a:blip r:embed="rId3"/>
          <a:stretch>
            <a:fillRect/>
          </a:stretch>
        </p:blipFill>
        <p:spPr>
          <a:xfrm>
            <a:off x="-162143" y="1126290"/>
            <a:ext cx="3556183" cy="4017210"/>
          </a:xfrm>
          <a:prstGeom prst="rect">
            <a:avLst/>
          </a:prstGeom>
        </p:spPr>
      </p:pic>
      <p:sp>
        <p:nvSpPr>
          <p:cNvPr id="84" name="Google Shape;84;p18"/>
          <p:cNvSpPr txBox="1">
            <a:spLocks noGrp="1"/>
          </p:cNvSpPr>
          <p:nvPr>
            <p:ph type="title"/>
          </p:nvPr>
        </p:nvSpPr>
        <p:spPr/>
        <p:txBody>
          <a:bodyPr/>
          <a:lstStyle/>
          <a:p>
            <a:r>
              <a:rPr lang="en" altLang="zh-TW" dirty="0">
                <a:latin typeface="+mj-lt"/>
              </a:rPr>
              <a:t>4 ways to encrypt or decrypt</a:t>
            </a:r>
            <a:endParaRPr lang="zh-TW" altLang="en-US" dirty="0">
              <a:latin typeface="+mj-lt"/>
            </a:endParaRPr>
          </a:p>
        </p:txBody>
      </p:sp>
      <p:pic>
        <p:nvPicPr>
          <p:cNvPr id="4" name="Picture 4" descr="A picture containing electronics, monitor, indoor, iPod&#10;&#10;Description generated with high confidence">
            <a:extLst>
              <a:ext uri="{FF2B5EF4-FFF2-40B4-BE49-F238E27FC236}">
                <a16:creationId xmlns:a16="http://schemas.microsoft.com/office/drawing/2014/main" id="{A2B3E531-8C4B-48EB-838E-40AA524974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4437" y="2456231"/>
            <a:ext cx="1621767" cy="1013605"/>
          </a:xfrm>
          <a:prstGeom prst="rect">
            <a:avLst/>
          </a:prstGeom>
        </p:spPr>
      </p:pic>
      <p:sp>
        <p:nvSpPr>
          <p:cNvPr id="13" name="TextBox 12">
            <a:extLst>
              <a:ext uri="{FF2B5EF4-FFF2-40B4-BE49-F238E27FC236}">
                <a16:creationId xmlns:a16="http://schemas.microsoft.com/office/drawing/2014/main" id="{A99F328B-4C70-47D5-9D86-933766064A22}"/>
              </a:ext>
            </a:extLst>
          </p:cNvPr>
          <p:cNvSpPr txBox="1"/>
          <p:nvPr/>
        </p:nvSpPr>
        <p:spPr>
          <a:xfrm>
            <a:off x="483720" y="348426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altLang="zh-TW">
                <a:latin typeface="+mj-lt"/>
              </a:rPr>
              <a:t>Using QTS</a:t>
            </a:r>
          </a:p>
        </p:txBody>
      </p:sp>
      <p:sp>
        <p:nvSpPr>
          <p:cNvPr id="20" name="TextBox 12">
            <a:extLst>
              <a:ext uri="{FF2B5EF4-FFF2-40B4-BE49-F238E27FC236}">
                <a16:creationId xmlns:a16="http://schemas.microsoft.com/office/drawing/2014/main" id="{FAB45DCC-4588-4C00-9E39-3231E36430F9}"/>
              </a:ext>
            </a:extLst>
          </p:cNvPr>
          <p:cNvSpPr txBox="1"/>
          <p:nvPr/>
        </p:nvSpPr>
        <p:spPr>
          <a:xfrm>
            <a:off x="304510" y="144639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b="1">
                <a:solidFill>
                  <a:schemeClr val="bg1"/>
                </a:solidFill>
                <a:latin typeface="+mj-lt"/>
                <a:ea typeface="微軟正黑體" panose="020B0604030504040204" pitchFamily="34" charset="-120"/>
              </a:rPr>
              <a:t>File Station </a:t>
            </a:r>
            <a:endParaRPr lang="en-US" altLang="ja-JP" sz="1600" b="1">
              <a:solidFill>
                <a:schemeClr val="bg1"/>
              </a:solidFill>
              <a:latin typeface="+mj-lt"/>
              <a:ea typeface="微軟正黑體" panose="020B0604030504040204" pitchFamily="34" charset="-120"/>
            </a:endParaRPr>
          </a:p>
          <a:p>
            <a:r>
              <a:rPr lang="en" altLang="zh-TW" sz="1200">
                <a:latin typeface="+mj-lt"/>
              </a:rPr>
              <a:t>Manage, encrypt, share</a:t>
            </a:r>
            <a:endParaRPr lang="en-US" altLang="zh-CN" sz="1600" b="1">
              <a:solidFill>
                <a:schemeClr val="bg1"/>
              </a:solidFill>
              <a:latin typeface="+mj-lt"/>
              <a:ea typeface="微軟正黑體" panose="020B0604030504040204" pitchFamily="34" charset="-120"/>
            </a:endParaRPr>
          </a:p>
        </p:txBody>
      </p:sp>
      <p:sp>
        <p:nvSpPr>
          <p:cNvPr id="21" name="TextBox 12">
            <a:extLst>
              <a:ext uri="{FF2B5EF4-FFF2-40B4-BE49-F238E27FC236}">
                <a16:creationId xmlns:a16="http://schemas.microsoft.com/office/drawing/2014/main" id="{0AB3E7A4-3E64-4231-8E60-B371E8C6BB6A}"/>
              </a:ext>
            </a:extLst>
          </p:cNvPr>
          <p:cNvSpPr txBox="1"/>
          <p:nvPr/>
        </p:nvSpPr>
        <p:spPr>
          <a:xfrm>
            <a:off x="304510" y="187560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b="1" dirty="0">
                <a:solidFill>
                  <a:schemeClr val="bg1"/>
                </a:solidFill>
                <a:latin typeface="+mj-lt"/>
                <a:ea typeface="微軟正黑體"/>
              </a:rPr>
              <a:t>Qfiling</a:t>
            </a:r>
            <a:r>
              <a:rPr lang="ja-JP" altLang="en-US" b="1" dirty="0">
                <a:solidFill>
                  <a:schemeClr val="bg1"/>
                </a:solidFill>
                <a:latin typeface="+mj-lt"/>
                <a:ea typeface="微軟正黑體"/>
              </a:rPr>
              <a:t> </a:t>
            </a:r>
            <a:endParaRPr lang="en-US" altLang="ja-JP" b="1" dirty="0">
              <a:solidFill>
                <a:schemeClr val="bg1"/>
              </a:solidFill>
              <a:latin typeface="+mj-lt"/>
              <a:ea typeface="微軟正黑體" panose="020B0604030504040204" pitchFamily="34" charset="-120"/>
            </a:endParaRPr>
          </a:p>
          <a:p>
            <a:r>
              <a:rPr lang="en" altLang="zh-TW" sz="1200" dirty="0">
                <a:latin typeface="+mj-lt"/>
              </a:rPr>
              <a:t>Organize files and batch encrypt</a:t>
            </a:r>
            <a:endParaRPr lang="en-US" altLang="zh-CN" sz="1100" b="1" dirty="0">
              <a:solidFill>
                <a:schemeClr val="bg1"/>
              </a:solidFill>
              <a:latin typeface="+mj-lt"/>
              <a:ea typeface="微軟正黑體" panose="020B0604030504040204" pitchFamily="34" charset="-120"/>
            </a:endParaRPr>
          </a:p>
        </p:txBody>
      </p:sp>
      <p:pic>
        <p:nvPicPr>
          <p:cNvPr id="22" name="圖片 21">
            <a:extLst>
              <a:ext uri="{FF2B5EF4-FFF2-40B4-BE49-F238E27FC236}">
                <a16:creationId xmlns:a16="http://schemas.microsoft.com/office/drawing/2014/main" id="{5EF8CC82-0BCA-4966-A7E5-D12A37CFABFF}"/>
              </a:ext>
            </a:extLst>
          </p:cNvPr>
          <p:cNvPicPr>
            <a:picLocks noChangeAspect="1"/>
          </p:cNvPicPr>
          <p:nvPr/>
        </p:nvPicPr>
        <p:blipFill>
          <a:blip r:embed="rId3"/>
          <a:stretch>
            <a:fillRect/>
          </a:stretch>
        </p:blipFill>
        <p:spPr>
          <a:xfrm>
            <a:off x="2466633" y="1828954"/>
            <a:ext cx="3556183" cy="3708591"/>
          </a:xfrm>
          <a:prstGeom prst="rect">
            <a:avLst/>
          </a:prstGeom>
        </p:spPr>
      </p:pic>
      <p:sp>
        <p:nvSpPr>
          <p:cNvPr id="24" name="TextBox 12">
            <a:extLst>
              <a:ext uri="{FF2B5EF4-FFF2-40B4-BE49-F238E27FC236}">
                <a16:creationId xmlns:a16="http://schemas.microsoft.com/office/drawing/2014/main" id="{34105EEF-867D-45D5-AD34-8AC1EC6E259D}"/>
              </a:ext>
            </a:extLst>
          </p:cNvPr>
          <p:cNvSpPr txBox="1"/>
          <p:nvPr/>
        </p:nvSpPr>
        <p:spPr>
          <a:xfrm>
            <a:off x="3162626" y="422712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altLang="zh-TW">
                <a:latin typeface="+mj-lt"/>
              </a:rPr>
              <a:t>Using Mobile Device</a:t>
            </a:r>
          </a:p>
        </p:txBody>
      </p:sp>
      <p:sp>
        <p:nvSpPr>
          <p:cNvPr id="25" name="TextBox 12">
            <a:extLst>
              <a:ext uri="{FF2B5EF4-FFF2-40B4-BE49-F238E27FC236}">
                <a16:creationId xmlns:a16="http://schemas.microsoft.com/office/drawing/2014/main" id="{70116246-90DB-4D55-AF1E-E216C9E3AD06}"/>
              </a:ext>
            </a:extLst>
          </p:cNvPr>
          <p:cNvSpPr txBox="1"/>
          <p:nvPr/>
        </p:nvSpPr>
        <p:spPr>
          <a:xfrm>
            <a:off x="3047710" y="2220634"/>
            <a:ext cx="198372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b="1">
                <a:solidFill>
                  <a:schemeClr val="bg1"/>
                </a:solidFill>
                <a:latin typeface="+mj-lt"/>
                <a:ea typeface="微軟正黑體" panose="020B0604030504040204" pitchFamily="34" charset="-120"/>
              </a:rPr>
              <a:t>Qfile</a:t>
            </a:r>
            <a:r>
              <a:rPr lang="ja-JP" altLang="en-US" b="1">
                <a:solidFill>
                  <a:schemeClr val="bg1"/>
                </a:solidFill>
                <a:latin typeface="+mj-lt"/>
                <a:ea typeface="微軟正黑體" panose="020B0604030504040204" pitchFamily="34" charset="-120"/>
              </a:rPr>
              <a:t> </a:t>
            </a:r>
            <a:r>
              <a:rPr lang="en-US" altLang="ja-JP" b="1">
                <a:solidFill>
                  <a:schemeClr val="bg1"/>
                </a:solidFill>
                <a:latin typeface="+mj-lt"/>
                <a:ea typeface="微軟正黑體" panose="020B0604030504040204" pitchFamily="34" charset="-120"/>
              </a:rPr>
              <a:t> </a:t>
            </a:r>
          </a:p>
          <a:p>
            <a:r>
              <a:rPr lang="en" altLang="zh-TW" sz="1200">
                <a:latin typeface="+mj-lt"/>
              </a:rPr>
              <a:t>Encrypt and share anytime, anywhere</a:t>
            </a:r>
            <a:endParaRPr lang="ja-JP" altLang="en-US" sz="1600" b="1">
              <a:solidFill>
                <a:schemeClr val="bg1"/>
              </a:solidFill>
              <a:latin typeface="+mj-lt"/>
              <a:ea typeface="微軟正黑體" panose="020B0604030504040204" pitchFamily="34" charset="-120"/>
            </a:endParaRPr>
          </a:p>
        </p:txBody>
      </p:sp>
      <p:pic>
        <p:nvPicPr>
          <p:cNvPr id="6" name="Picture 7" descr="A close up of electronics&#10;&#10;Description generated with very high confidence">
            <a:extLst>
              <a:ext uri="{FF2B5EF4-FFF2-40B4-BE49-F238E27FC236}">
                <a16:creationId xmlns:a16="http://schemas.microsoft.com/office/drawing/2014/main" id="{545651FC-5D81-4E9C-AD05-E1BCD1B2C2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60448" y="3108235"/>
            <a:ext cx="1125749" cy="1031008"/>
          </a:xfrm>
          <a:prstGeom prst="rect">
            <a:avLst/>
          </a:prstGeom>
        </p:spPr>
      </p:pic>
      <p:pic>
        <p:nvPicPr>
          <p:cNvPr id="27" name="圖片 26">
            <a:extLst>
              <a:ext uri="{FF2B5EF4-FFF2-40B4-BE49-F238E27FC236}">
                <a16:creationId xmlns:a16="http://schemas.microsoft.com/office/drawing/2014/main" id="{DCFBFAFB-E0A0-41BF-9B03-58BD8B824BA0}"/>
              </a:ext>
            </a:extLst>
          </p:cNvPr>
          <p:cNvPicPr>
            <a:picLocks noChangeAspect="1"/>
          </p:cNvPicPr>
          <p:nvPr/>
        </p:nvPicPr>
        <p:blipFill>
          <a:blip r:embed="rId3"/>
          <a:stretch>
            <a:fillRect/>
          </a:stretch>
        </p:blipFill>
        <p:spPr>
          <a:xfrm>
            <a:off x="5230662" y="1311005"/>
            <a:ext cx="3556183" cy="3832495"/>
          </a:xfrm>
          <a:prstGeom prst="rect">
            <a:avLst/>
          </a:prstGeom>
        </p:spPr>
      </p:pic>
      <p:sp>
        <p:nvSpPr>
          <p:cNvPr id="28" name="TextBox 12">
            <a:extLst>
              <a:ext uri="{FF2B5EF4-FFF2-40B4-BE49-F238E27FC236}">
                <a16:creationId xmlns:a16="http://schemas.microsoft.com/office/drawing/2014/main" id="{D4591262-7807-4B5E-8244-8E6209999801}"/>
              </a:ext>
            </a:extLst>
          </p:cNvPr>
          <p:cNvSpPr txBox="1"/>
          <p:nvPr/>
        </p:nvSpPr>
        <p:spPr>
          <a:xfrm>
            <a:off x="5873556" y="3569368"/>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altLang="zh-TW" dirty="0">
                <a:latin typeface="+mj-lt"/>
              </a:rPr>
              <a:t>Can’t connect to the NAS/</a:t>
            </a:r>
          </a:p>
          <a:p>
            <a:pPr algn="ctr"/>
            <a:r>
              <a:rPr lang="en" altLang="zh-TW" dirty="0">
                <a:latin typeface="+mj-lt"/>
              </a:rPr>
              <a:t>Share files to those that  don’t own a NAS</a:t>
            </a:r>
          </a:p>
        </p:txBody>
      </p:sp>
      <p:sp>
        <p:nvSpPr>
          <p:cNvPr id="29" name="TextBox 12">
            <a:extLst>
              <a:ext uri="{FF2B5EF4-FFF2-40B4-BE49-F238E27FC236}">
                <a16:creationId xmlns:a16="http://schemas.microsoft.com/office/drawing/2014/main" id="{9C4BEBF5-8542-4C9E-B8F8-B688CB4ED9C5}"/>
              </a:ext>
            </a:extLst>
          </p:cNvPr>
          <p:cNvSpPr txBox="1"/>
          <p:nvPr/>
        </p:nvSpPr>
        <p:spPr>
          <a:xfrm>
            <a:off x="5758640" y="1714982"/>
            <a:ext cx="21007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600" b="1">
                <a:solidFill>
                  <a:schemeClr val="bg1"/>
                </a:solidFill>
                <a:latin typeface="+mj-lt"/>
                <a:ea typeface="微軟正黑體" panose="020B0604030504040204" pitchFamily="34" charset="-120"/>
              </a:rPr>
              <a:t>QENC Decrypter</a:t>
            </a:r>
          </a:p>
          <a:p>
            <a:r>
              <a:rPr lang="en" altLang="zh-TW" sz="1200">
                <a:latin typeface="+mj-lt"/>
              </a:rPr>
              <a:t>Decrypt files on Windows mac Device</a:t>
            </a:r>
            <a:endParaRPr lang="ja-JP" altLang="en-US" b="1">
              <a:solidFill>
                <a:schemeClr val="bg1"/>
              </a:solidFill>
              <a:latin typeface="+mj-lt"/>
              <a:ea typeface="微軟正黑體" panose="020B0604030504040204" pitchFamily="34" charset="-120"/>
            </a:endParaRPr>
          </a:p>
        </p:txBody>
      </p:sp>
      <p:pic>
        <p:nvPicPr>
          <p:cNvPr id="11" name="Picture 11" descr="A desktop computer monitor sitting on a desk&#10;&#10;Description generated with very high confidence">
            <a:extLst>
              <a:ext uri="{FF2B5EF4-FFF2-40B4-BE49-F238E27FC236}">
                <a16:creationId xmlns:a16="http://schemas.microsoft.com/office/drawing/2014/main" id="{A296841A-2478-4E1E-92C7-048C8CC2EA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6371" r="314" b="-529"/>
          <a:stretch/>
        </p:blipFill>
        <p:spPr>
          <a:xfrm>
            <a:off x="6019360" y="2550718"/>
            <a:ext cx="2398167" cy="1063572"/>
          </a:xfrm>
          <a:prstGeom prst="rect">
            <a:avLst/>
          </a:prstGeom>
          <a:ln>
            <a:noFill/>
          </a:ln>
          <a:effectLst>
            <a:softEdge rad="112500"/>
          </a:effectLst>
        </p:spPr>
      </p:pic>
    </p:spTree>
    <p:extLst>
      <p:ext uri="{BB962C8B-B14F-4D97-AF65-F5344CB8AC3E}">
        <p14:creationId xmlns:p14="http://schemas.microsoft.com/office/powerpoint/2010/main" val="1527139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圖片 2" descr="一張含有 文字 的圖片&#10;&#10;描述是以高可信度產生">
            <a:extLst>
              <a:ext uri="{FF2B5EF4-FFF2-40B4-BE49-F238E27FC236}">
                <a16:creationId xmlns:a16="http://schemas.microsoft.com/office/drawing/2014/main" id="{0A193A32-06F9-4F3A-8858-D72115B87FE4}"/>
              </a:ext>
            </a:extLst>
          </p:cNvPr>
          <p:cNvPicPr>
            <a:picLocks noChangeAspect="1"/>
          </p:cNvPicPr>
          <p:nvPr/>
        </p:nvPicPr>
        <p:blipFill>
          <a:blip r:embed="rId3"/>
          <a:stretch>
            <a:fillRect/>
          </a:stretch>
        </p:blipFill>
        <p:spPr>
          <a:xfrm>
            <a:off x="0" y="1709471"/>
            <a:ext cx="9131353" cy="2926466"/>
          </a:xfrm>
          <a:prstGeom prst="rect">
            <a:avLst/>
          </a:prstGeom>
        </p:spPr>
      </p:pic>
      <p:sp>
        <p:nvSpPr>
          <p:cNvPr id="140" name="Google Shape;140;p26"/>
          <p:cNvSpPr txBox="1">
            <a:spLocks noGrp="1"/>
          </p:cNvSpPr>
          <p:nvPr>
            <p:ph type="title"/>
          </p:nvPr>
        </p:nvSpPr>
        <p:spPr/>
        <p:txBody>
          <a:bodyPr/>
          <a:lstStyle/>
          <a:p>
            <a:r>
              <a:rPr lang="zh-TW" dirty="0">
                <a:latin typeface="+mj-lt"/>
              </a:rPr>
              <a:t>File</a:t>
            </a:r>
            <a:r>
              <a:rPr lang="zh-TW" altLang="en-US" dirty="0">
                <a:latin typeface="+mj-lt"/>
              </a:rPr>
              <a:t> </a:t>
            </a:r>
            <a:r>
              <a:rPr lang="zh-TW" dirty="0">
                <a:latin typeface="+mj-lt"/>
              </a:rPr>
              <a:t>Sta</a:t>
            </a:r>
            <a:r>
              <a:rPr lang="en-US" altLang="zh-TW" dirty="0">
                <a:latin typeface="+mj-lt"/>
              </a:rPr>
              <a:t>t</a:t>
            </a:r>
            <a:r>
              <a:rPr lang="zh-TW" dirty="0">
                <a:latin typeface="+mj-lt"/>
              </a:rPr>
              <a:t>ion</a:t>
            </a:r>
            <a:r>
              <a:rPr lang="zh-TW" altLang="en-US" dirty="0">
                <a:latin typeface="+mj-lt"/>
              </a:rPr>
              <a:t> </a:t>
            </a:r>
            <a:r>
              <a:rPr lang="en-US" altLang="zh-TW" dirty="0">
                <a:latin typeface="+mj-lt"/>
              </a:rPr>
              <a:t>- </a:t>
            </a:r>
            <a:r>
              <a:rPr lang="en" altLang="zh-TW" sz="2400" b="0" dirty="0">
                <a:latin typeface="+mj-lt"/>
              </a:rPr>
              <a:t>Manage files and Encrypt/Decrypt</a:t>
            </a:r>
            <a:r>
              <a:rPr lang="zh-TW" altLang="en-US" sz="2400" dirty="0">
                <a:latin typeface="+mj-lt"/>
              </a:rPr>
              <a:t> </a:t>
            </a:r>
            <a:endParaRPr lang="en-US" dirty="0">
              <a:latin typeface="+mj-lt"/>
            </a:endParaRPr>
          </a:p>
        </p:txBody>
      </p:sp>
      <p:pic>
        <p:nvPicPr>
          <p:cNvPr id="5" name="圖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835" y="2472355"/>
            <a:ext cx="2365629" cy="1391194"/>
          </a:xfrm>
          <a:prstGeom prst="rect">
            <a:avLst/>
          </a:prstGeom>
          <a:effectLst>
            <a:outerShdw blurRad="50800" dist="38100" dir="5400000" algn="t" rotWithShape="0">
              <a:prstClr val="black">
                <a:alpha val="40000"/>
              </a:prstClr>
            </a:outerShdw>
          </a:effectLst>
        </p:spPr>
      </p:pic>
      <p:pic>
        <p:nvPicPr>
          <p:cNvPr id="8" name="圖片 7"/>
          <p:cNvPicPr>
            <a:picLocks noChangeAspect="1"/>
          </p:cNvPicPr>
          <p:nvPr/>
        </p:nvPicPr>
        <p:blipFill rotWithShape="1">
          <a:blip r:embed="rId5" cstate="screen">
            <a:extLst>
              <a:ext uri="{28A0092B-C50C-407E-A947-70E740481C1C}">
                <a14:useLocalDpi xmlns:a14="http://schemas.microsoft.com/office/drawing/2010/main"/>
              </a:ext>
            </a:extLst>
          </a:blip>
          <a:srcRect r="19108" b="26906"/>
          <a:stretch/>
        </p:blipFill>
        <p:spPr>
          <a:xfrm>
            <a:off x="3740559" y="2705090"/>
            <a:ext cx="2160374" cy="870251"/>
          </a:xfrm>
          <a:prstGeom prst="rect">
            <a:avLst/>
          </a:prstGeom>
          <a:effectLst>
            <a:outerShdw blurRad="50800" dist="38100" dir="5400000" algn="t" rotWithShape="0">
              <a:prstClr val="black">
                <a:alpha val="40000"/>
              </a:prstClr>
            </a:outerShdw>
          </a:effectLst>
        </p:spPr>
      </p:pic>
      <p:pic>
        <p:nvPicPr>
          <p:cNvPr id="6" name="圖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40037" y="2481018"/>
            <a:ext cx="2592263" cy="1373868"/>
          </a:xfrm>
          <a:prstGeom prst="rect">
            <a:avLst/>
          </a:prstGeom>
          <a:effectLst>
            <a:outerShdw blurRad="50800" dist="38100" dir="5400000" algn="t" rotWithShape="0">
              <a:prstClr val="black">
                <a:alpha val="40000"/>
              </a:prstClr>
            </a:outerShdw>
          </a:effectLst>
        </p:spPr>
      </p:pic>
      <p:sp>
        <p:nvSpPr>
          <p:cNvPr id="9" name="Google Shape;141;p26"/>
          <p:cNvSpPr txBox="1">
            <a:spLocks/>
          </p:cNvSpPr>
          <p:nvPr/>
        </p:nvSpPr>
        <p:spPr>
          <a:xfrm>
            <a:off x="2872945" y="1215728"/>
            <a:ext cx="2055642" cy="12652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altLang="zh-TW" sz="2600" dirty="0">
                <a:solidFill>
                  <a:srgbClr val="CA4692"/>
                </a:solidFill>
              </a:rPr>
              <a:t>Step 2.</a:t>
            </a:r>
          </a:p>
          <a:p>
            <a:pPr marL="0" indent="0">
              <a:lnSpc>
                <a:spcPts val="1300"/>
              </a:lnSpc>
              <a:buNone/>
            </a:pPr>
            <a:r>
              <a:rPr lang="en" altLang="zh-TW" sz="1400" dirty="0"/>
              <a:t>Input password: up to 32 characters, special characters allowed.</a:t>
            </a:r>
            <a:endParaRPr lang="zh-TW" altLang="en-US" sz="1400" dirty="0"/>
          </a:p>
        </p:txBody>
      </p:sp>
      <p:sp>
        <p:nvSpPr>
          <p:cNvPr id="10" name="Google Shape;141;p26"/>
          <p:cNvSpPr txBox="1">
            <a:spLocks/>
          </p:cNvSpPr>
          <p:nvPr/>
        </p:nvSpPr>
        <p:spPr>
          <a:xfrm>
            <a:off x="5656201" y="1206936"/>
            <a:ext cx="2055642" cy="11279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altLang="zh-TW" sz="2600" dirty="0">
                <a:solidFill>
                  <a:srgbClr val="CA4692"/>
                </a:solidFill>
              </a:rPr>
              <a:t>Step 3.</a:t>
            </a:r>
            <a:endParaRPr lang="en" altLang="zh-TW" sz="2600" dirty="0">
              <a:solidFill>
                <a:srgbClr val="CA4692"/>
              </a:solidFill>
            </a:endParaRPr>
          </a:p>
          <a:p>
            <a:pPr marL="0" indent="0">
              <a:lnSpc>
                <a:spcPts val="1300"/>
              </a:lnSpc>
              <a:buNone/>
            </a:pPr>
            <a:r>
              <a:rPr lang="en" altLang="zh-TW" sz="1400" dirty="0"/>
              <a:t>Encryption finished. Filename extension </a:t>
            </a:r>
            <a:r>
              <a:rPr lang="en-US" altLang="zh-TW" sz="1400" dirty="0"/>
              <a:t>became</a:t>
            </a:r>
            <a:r>
              <a:rPr lang="en" altLang="zh-TW" sz="1400" dirty="0"/>
              <a:t> qenc.</a:t>
            </a:r>
            <a:endParaRPr lang="zh-TW" altLang="en-US" sz="1100" dirty="0"/>
          </a:p>
        </p:txBody>
      </p:sp>
      <p:sp>
        <p:nvSpPr>
          <p:cNvPr id="13" name="Google Shape;141;p26">
            <a:extLst>
              <a:ext uri="{FF2B5EF4-FFF2-40B4-BE49-F238E27FC236}">
                <a16:creationId xmlns:a16="http://schemas.microsoft.com/office/drawing/2014/main" id="{C146F13C-4F9A-45D3-B7F6-035547EA3BFB}"/>
              </a:ext>
            </a:extLst>
          </p:cNvPr>
          <p:cNvSpPr txBox="1">
            <a:spLocks/>
          </p:cNvSpPr>
          <p:nvPr/>
        </p:nvSpPr>
        <p:spPr>
          <a:xfrm>
            <a:off x="72039" y="1230019"/>
            <a:ext cx="2224907" cy="11279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altLang="zh-TW" sz="2600" dirty="0">
                <a:solidFill>
                  <a:srgbClr val="CA4692"/>
                </a:solidFill>
              </a:rPr>
              <a:t>Step 1.</a:t>
            </a:r>
          </a:p>
          <a:p>
            <a:pPr marL="0" lvl="0" indent="0">
              <a:lnSpc>
                <a:spcPts val="1300"/>
              </a:lnSpc>
              <a:buNone/>
            </a:pPr>
            <a:r>
              <a:rPr lang="en" altLang="zh-TW" sz="1400" dirty="0"/>
              <a:t>Select files, Right click and choose “Encrypt”.</a:t>
            </a:r>
            <a:endParaRPr lang="zh-TW" alt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p:txBody>
          <a:bodyPr/>
          <a:lstStyle/>
          <a:p>
            <a:r>
              <a:rPr lang="en-US" altLang="zh-TW" dirty="0" err="1">
                <a:latin typeface="+mj-lt"/>
              </a:rPr>
              <a:t>Qfiling</a:t>
            </a:r>
            <a:r>
              <a:rPr lang="en-US" altLang="zh-TW" dirty="0">
                <a:latin typeface="+mj-lt"/>
              </a:rPr>
              <a:t> -</a:t>
            </a:r>
            <a:r>
              <a:rPr lang="zh-TW" altLang="en-US" dirty="0">
                <a:latin typeface="+mj-lt"/>
              </a:rPr>
              <a:t> </a:t>
            </a:r>
            <a:r>
              <a:rPr lang="en" altLang="zh-TW" sz="2800" b="0" dirty="0">
                <a:latin typeface="+mj-lt"/>
              </a:rPr>
              <a:t>Organize files and batch encrypt</a:t>
            </a:r>
            <a:endParaRPr lang="ja-JP" altLang="en-US" dirty="0">
              <a:latin typeface="+mj-lt"/>
            </a:endParaRPr>
          </a:p>
        </p:txBody>
      </p:sp>
      <p:pic>
        <p:nvPicPr>
          <p:cNvPr id="2" name="圖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382" y="1047821"/>
            <a:ext cx="4386562" cy="2283323"/>
          </a:xfrm>
          <a:prstGeom prst="rect">
            <a:avLst/>
          </a:prstGeom>
          <a:effectLst>
            <a:outerShdw blurRad="50800" dist="38100" dir="5400000" algn="t" rotWithShape="0">
              <a:prstClr val="black">
                <a:alpha val="40000"/>
              </a:prstClr>
            </a:outerShdw>
          </a:effectLst>
        </p:spPr>
      </p:pic>
      <p:pic>
        <p:nvPicPr>
          <p:cNvPr id="3" name="圖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5284" y="3171673"/>
            <a:ext cx="3656751" cy="1617350"/>
          </a:xfrm>
          <a:prstGeom prst="rect">
            <a:avLst/>
          </a:prstGeom>
          <a:effectLst>
            <a:outerShdw blurRad="50800" dist="38100" dir="5400000" algn="t" rotWithShape="0">
              <a:prstClr val="black">
                <a:alpha val="40000"/>
              </a:prstClr>
            </a:outerShdw>
          </a:effectLst>
        </p:spPr>
      </p:pic>
      <p:pic>
        <p:nvPicPr>
          <p:cNvPr id="4" name="圖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4663" y="3079028"/>
            <a:ext cx="2276537" cy="1445287"/>
          </a:xfrm>
          <a:prstGeom prst="rect">
            <a:avLst/>
          </a:prstGeom>
          <a:effectLst>
            <a:outerShdw blurRad="50800" dist="38100" dir="5400000" algn="t" rotWithShape="0">
              <a:prstClr val="black">
                <a:alpha val="40000"/>
              </a:prstClr>
            </a:outerShdw>
          </a:effectLst>
        </p:spPr>
      </p:pic>
      <p:pic>
        <p:nvPicPr>
          <p:cNvPr id="12" name="圖片 11">
            <a:extLst>
              <a:ext uri="{FF2B5EF4-FFF2-40B4-BE49-F238E27FC236}">
                <a16:creationId xmlns:a16="http://schemas.microsoft.com/office/drawing/2014/main" id="{B13A2AFC-3C6F-40B7-8EDB-C1F2EB74D01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30380"/>
            <a:ext cx="3656751" cy="834093"/>
          </a:xfrm>
          <a:prstGeom prst="rect">
            <a:avLst/>
          </a:prstGeom>
        </p:spPr>
      </p:pic>
      <p:sp>
        <p:nvSpPr>
          <p:cNvPr id="9" name="文字方塊 8">
            <a:extLst>
              <a:ext uri="{FF2B5EF4-FFF2-40B4-BE49-F238E27FC236}">
                <a16:creationId xmlns:a16="http://schemas.microsoft.com/office/drawing/2014/main" id="{E7A9484E-D34B-4698-8C5A-EE4F6819B1A1}"/>
              </a:ext>
            </a:extLst>
          </p:cNvPr>
          <p:cNvSpPr txBox="1"/>
          <p:nvPr/>
        </p:nvSpPr>
        <p:spPr>
          <a:xfrm>
            <a:off x="-3528" y="1273050"/>
            <a:ext cx="738678" cy="769441"/>
          </a:xfrm>
          <a:prstGeom prst="rect">
            <a:avLst/>
          </a:prstGeom>
          <a:noFill/>
        </p:spPr>
        <p:txBody>
          <a:bodyPr wrap="square" rtlCol="0">
            <a:spAutoFit/>
          </a:bodyPr>
          <a:lstStyle/>
          <a:p>
            <a:r>
              <a:rPr lang="en-US" altLang="zh-TW"/>
              <a:t> </a:t>
            </a:r>
            <a:r>
              <a:rPr lang="en-US" altLang="zh-TW" sz="4400">
                <a:solidFill>
                  <a:schemeClr val="bg1"/>
                </a:solidFill>
              </a:rPr>
              <a:t>1</a:t>
            </a:r>
            <a:endParaRPr lang="zh-TW" altLang="en-US" sz="4400">
              <a:solidFill>
                <a:schemeClr val="bg1"/>
              </a:solidFill>
            </a:endParaRPr>
          </a:p>
        </p:txBody>
      </p:sp>
      <p:sp>
        <p:nvSpPr>
          <p:cNvPr id="16" name="文字方塊 15">
            <a:extLst>
              <a:ext uri="{FF2B5EF4-FFF2-40B4-BE49-F238E27FC236}">
                <a16:creationId xmlns:a16="http://schemas.microsoft.com/office/drawing/2014/main" id="{86117782-D360-4C7A-B7C4-B9D674DC1CB9}"/>
              </a:ext>
            </a:extLst>
          </p:cNvPr>
          <p:cNvSpPr txBox="1"/>
          <p:nvPr/>
        </p:nvSpPr>
        <p:spPr>
          <a:xfrm>
            <a:off x="759692" y="1362407"/>
            <a:ext cx="2666341" cy="523220"/>
          </a:xfrm>
          <a:prstGeom prst="rect">
            <a:avLst/>
          </a:prstGeom>
          <a:noFill/>
        </p:spPr>
        <p:txBody>
          <a:bodyPr wrap="square" rtlCol="0">
            <a:spAutoFit/>
          </a:bodyPr>
          <a:lstStyle/>
          <a:p>
            <a:r>
              <a:rPr lang="en" altLang="zh-TW"/>
              <a:t>Select Encryption/Decryption in File Editing Modules.</a:t>
            </a:r>
            <a:endParaRPr lang="zh-TW" altLang="en-US" sz="1600">
              <a:solidFill>
                <a:schemeClr val="tx1"/>
              </a:solidFill>
            </a:endParaRPr>
          </a:p>
        </p:txBody>
      </p:sp>
      <p:pic>
        <p:nvPicPr>
          <p:cNvPr id="17" name="圖片 16">
            <a:extLst>
              <a:ext uri="{FF2B5EF4-FFF2-40B4-BE49-F238E27FC236}">
                <a16:creationId xmlns:a16="http://schemas.microsoft.com/office/drawing/2014/main" id="{38355EC1-12BC-46AA-8AF6-CCCEBB8496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114635"/>
            <a:ext cx="3656751" cy="834093"/>
          </a:xfrm>
          <a:prstGeom prst="rect">
            <a:avLst/>
          </a:prstGeom>
        </p:spPr>
      </p:pic>
      <p:sp>
        <p:nvSpPr>
          <p:cNvPr id="18" name="文字方塊 17">
            <a:extLst>
              <a:ext uri="{FF2B5EF4-FFF2-40B4-BE49-F238E27FC236}">
                <a16:creationId xmlns:a16="http://schemas.microsoft.com/office/drawing/2014/main" id="{F97225A4-1F2F-449C-9585-72215C9FC984}"/>
              </a:ext>
            </a:extLst>
          </p:cNvPr>
          <p:cNvSpPr txBox="1"/>
          <p:nvPr/>
        </p:nvSpPr>
        <p:spPr>
          <a:xfrm>
            <a:off x="-3528" y="2157305"/>
            <a:ext cx="738678" cy="769441"/>
          </a:xfrm>
          <a:prstGeom prst="rect">
            <a:avLst/>
          </a:prstGeom>
          <a:noFill/>
        </p:spPr>
        <p:txBody>
          <a:bodyPr wrap="square" rtlCol="0">
            <a:spAutoFit/>
          </a:bodyPr>
          <a:lstStyle/>
          <a:p>
            <a:r>
              <a:rPr lang="en-US" altLang="zh-TW"/>
              <a:t> </a:t>
            </a:r>
            <a:r>
              <a:rPr lang="en-US" altLang="zh-TW" sz="4400">
                <a:solidFill>
                  <a:schemeClr val="bg1"/>
                </a:solidFill>
              </a:rPr>
              <a:t>2</a:t>
            </a:r>
            <a:endParaRPr lang="zh-TW" altLang="en-US" sz="4400">
              <a:solidFill>
                <a:schemeClr val="bg1"/>
              </a:solidFill>
            </a:endParaRPr>
          </a:p>
        </p:txBody>
      </p:sp>
      <p:sp>
        <p:nvSpPr>
          <p:cNvPr id="19" name="文字方塊 18">
            <a:extLst>
              <a:ext uri="{FF2B5EF4-FFF2-40B4-BE49-F238E27FC236}">
                <a16:creationId xmlns:a16="http://schemas.microsoft.com/office/drawing/2014/main" id="{3E745A29-FAAA-4D50-80B0-BFDB3F42B50F}"/>
              </a:ext>
            </a:extLst>
          </p:cNvPr>
          <p:cNvSpPr txBox="1"/>
          <p:nvPr/>
        </p:nvSpPr>
        <p:spPr>
          <a:xfrm>
            <a:off x="759692" y="2246662"/>
            <a:ext cx="2666341" cy="523220"/>
          </a:xfrm>
          <a:prstGeom prst="rect">
            <a:avLst/>
          </a:prstGeom>
          <a:noFill/>
        </p:spPr>
        <p:txBody>
          <a:bodyPr wrap="square" rtlCol="0">
            <a:spAutoFit/>
          </a:bodyPr>
          <a:lstStyle/>
          <a:p>
            <a:r>
              <a:rPr lang="en" altLang="zh-TW"/>
              <a:t>Input password to set batch Encryption/Decryption.</a:t>
            </a:r>
            <a:endParaRPr lang="en" altLang="zh-TW"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1" name="圖片 10" descr="一張含有 電子用品 的圖片&#10;&#10;描述是以非常高的可信度產生">
            <a:extLst>
              <a:ext uri="{FF2B5EF4-FFF2-40B4-BE49-F238E27FC236}">
                <a16:creationId xmlns:a16="http://schemas.microsoft.com/office/drawing/2014/main" id="{08609AC9-2E2A-4145-BEB4-8BBE1435C2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182" r="26182" b="13707"/>
          <a:stretch/>
        </p:blipFill>
        <p:spPr>
          <a:xfrm>
            <a:off x="6431144" y="1322555"/>
            <a:ext cx="1890345" cy="3730753"/>
          </a:xfrm>
          <a:prstGeom prst="rect">
            <a:avLst/>
          </a:prstGeom>
        </p:spPr>
      </p:pic>
      <p:pic>
        <p:nvPicPr>
          <p:cNvPr id="12" name="圖片 11" descr="一張含有 電子用品 的圖片&#10;&#10;描述是以非常高的可信度產生">
            <a:extLst>
              <a:ext uri="{FF2B5EF4-FFF2-40B4-BE49-F238E27FC236}">
                <a16:creationId xmlns:a16="http://schemas.microsoft.com/office/drawing/2014/main" id="{79597D6C-28CF-4A27-8091-7AD2F33980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182" r="26182" b="13707"/>
          <a:stretch/>
        </p:blipFill>
        <p:spPr>
          <a:xfrm>
            <a:off x="4642537" y="1322555"/>
            <a:ext cx="1890345" cy="3730753"/>
          </a:xfrm>
          <a:prstGeom prst="rect">
            <a:avLst/>
          </a:prstGeom>
        </p:spPr>
      </p:pic>
      <p:pic>
        <p:nvPicPr>
          <p:cNvPr id="10" name="圖片 9" descr="一張含有 電子用品 的圖片&#10;&#10;描述是以非常高的可信度產生">
            <a:extLst>
              <a:ext uri="{FF2B5EF4-FFF2-40B4-BE49-F238E27FC236}">
                <a16:creationId xmlns:a16="http://schemas.microsoft.com/office/drawing/2014/main" id="{2669B4DD-8CA9-4D0A-A1C9-EEFB1052E4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182" r="26182" b="13707"/>
          <a:stretch/>
        </p:blipFill>
        <p:spPr>
          <a:xfrm>
            <a:off x="2502922" y="1322555"/>
            <a:ext cx="1890345" cy="3730753"/>
          </a:xfrm>
          <a:prstGeom prst="rect">
            <a:avLst/>
          </a:prstGeom>
        </p:spPr>
      </p:pic>
      <p:pic>
        <p:nvPicPr>
          <p:cNvPr id="6" name="圖片 5" descr="一張含有 電子用品 的圖片&#10;&#10;描述是以非常高的可信度產生">
            <a:extLst>
              <a:ext uri="{FF2B5EF4-FFF2-40B4-BE49-F238E27FC236}">
                <a16:creationId xmlns:a16="http://schemas.microsoft.com/office/drawing/2014/main" id="{F358A400-BE1C-4994-8027-4EF9537CE5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182" r="26182" b="13707"/>
          <a:stretch/>
        </p:blipFill>
        <p:spPr>
          <a:xfrm>
            <a:off x="714315" y="1322555"/>
            <a:ext cx="1890345" cy="3730753"/>
          </a:xfrm>
          <a:prstGeom prst="rect">
            <a:avLst/>
          </a:prstGeom>
        </p:spPr>
      </p:pic>
      <p:sp>
        <p:nvSpPr>
          <p:cNvPr id="152" name="Google Shape;152;p28"/>
          <p:cNvSpPr txBox="1">
            <a:spLocks noGrp="1"/>
          </p:cNvSpPr>
          <p:nvPr>
            <p:ph type="title"/>
          </p:nvPr>
        </p:nvSpPr>
        <p:spPr/>
        <p:txBody>
          <a:bodyPr/>
          <a:lstStyle/>
          <a:p>
            <a:r>
              <a:rPr lang="en-US" altLang="ja-JP" dirty="0" err="1">
                <a:latin typeface="+mj-lt"/>
              </a:rPr>
              <a:t>Qfile</a:t>
            </a:r>
            <a:r>
              <a:rPr lang="en-US" altLang="ja-JP" dirty="0">
                <a:latin typeface="+mj-lt"/>
              </a:rPr>
              <a:t> –</a:t>
            </a:r>
            <a:r>
              <a:rPr lang="en" altLang="zh-TW" b="0" dirty="0">
                <a:latin typeface="+mj-lt"/>
              </a:rPr>
              <a:t> </a:t>
            </a:r>
            <a:r>
              <a:rPr lang="en" altLang="zh-TW" sz="2400" b="0" dirty="0">
                <a:latin typeface="+mj-lt"/>
              </a:rPr>
              <a:t>Encrypt/Decrypt and share anytime, anywhere</a:t>
            </a:r>
            <a:endParaRPr lang="en-US" altLang="zh-TW" sz="3600" dirty="0">
              <a:latin typeface="+mj-lt"/>
            </a:endParaRPr>
          </a:p>
          <a:p>
            <a:pPr lvl="0"/>
            <a:endParaRPr lang="zh-TW" altLang="en-US" dirty="0">
              <a:latin typeface="+mj-lt"/>
            </a:endParaRPr>
          </a:p>
        </p:txBody>
      </p:sp>
      <p:sp>
        <p:nvSpPr>
          <p:cNvPr id="153" name="Google Shape;153;p28"/>
          <p:cNvSpPr txBox="1">
            <a:spLocks noGrp="1"/>
          </p:cNvSpPr>
          <p:nvPr>
            <p:ph type="body" idx="1"/>
          </p:nvPr>
        </p:nvSpPr>
        <p:spPr>
          <a:xfrm>
            <a:off x="311700" y="1011799"/>
            <a:ext cx="8897614" cy="839863"/>
          </a:xfrm>
        </p:spPr>
        <p:txBody>
          <a:bodyPr/>
          <a:lstStyle/>
          <a:p>
            <a:pPr marL="114300" lvl="0" indent="0">
              <a:buNone/>
            </a:pPr>
            <a:r>
              <a:rPr lang="en" altLang="zh-TW" sz="1600"/>
              <a:t>Access QNAP NAS, encrypt or decrypt files on Android, iOS devices with </a:t>
            </a:r>
            <a:r>
              <a:rPr lang="en" altLang="zh-TW" sz="1600" err="1"/>
              <a:t>Qfile</a:t>
            </a:r>
            <a:r>
              <a:rPr lang="en" altLang="zh-TW" sz="1600"/>
              <a:t>.</a:t>
            </a:r>
            <a:r>
              <a:rPr lang="zh-TW" altLang="en-US" sz="1200"/>
              <a:t>  </a:t>
            </a:r>
            <a:r>
              <a:rPr lang="en-US" altLang="zh-TW" sz="1200"/>
              <a:t>(Coming soon)</a:t>
            </a:r>
            <a:endParaRPr lang="zh-TW" altLang="en-US" sz="1600"/>
          </a:p>
        </p:txBody>
      </p:sp>
      <p:pic>
        <p:nvPicPr>
          <p:cNvPr id="2" name="圖片 1"/>
          <p:cNvPicPr>
            <a:picLocks noChangeAspect="1"/>
          </p:cNvPicPr>
          <p:nvPr/>
        </p:nvPicPr>
        <p:blipFill rotWithShape="1">
          <a:blip r:embed="rId4" cstate="screen">
            <a:extLst>
              <a:ext uri="{28A0092B-C50C-407E-A947-70E740481C1C}">
                <a14:useLocalDpi xmlns:a14="http://schemas.microsoft.com/office/drawing/2010/main"/>
              </a:ext>
            </a:extLst>
          </a:blip>
          <a:srcRect r="67412"/>
          <a:stretch/>
        </p:blipFill>
        <p:spPr>
          <a:xfrm>
            <a:off x="883507" y="1851662"/>
            <a:ext cx="1572248" cy="2859680"/>
          </a:xfrm>
          <a:prstGeom prst="rect">
            <a:avLst/>
          </a:prstGeom>
        </p:spPr>
      </p:pic>
      <p:pic>
        <p:nvPicPr>
          <p:cNvPr id="4" name="圖片 3"/>
          <p:cNvPicPr>
            <a:picLocks noChangeAspect="1"/>
          </p:cNvPicPr>
          <p:nvPr/>
        </p:nvPicPr>
        <p:blipFill rotWithShape="1">
          <a:blip r:embed="rId5" cstate="screen">
            <a:extLst>
              <a:ext uri="{28A0092B-C50C-407E-A947-70E740481C1C}">
                <a14:useLocalDpi xmlns:a14="http://schemas.microsoft.com/office/drawing/2010/main"/>
              </a:ext>
            </a:extLst>
          </a:blip>
          <a:srcRect r="67809"/>
          <a:stretch/>
        </p:blipFill>
        <p:spPr>
          <a:xfrm>
            <a:off x="4823016" y="1851662"/>
            <a:ext cx="1546969" cy="2859680"/>
          </a:xfrm>
          <a:prstGeom prst="rect">
            <a:avLst/>
          </a:prstGeom>
        </p:spPr>
      </p:pic>
      <p:pic>
        <p:nvPicPr>
          <p:cNvPr id="14" name="Picture 14" descr="A screenshot of a cell phone&#10;&#10;Description generated with very high confidence">
            <a:extLst>
              <a:ext uri="{FF2B5EF4-FFF2-40B4-BE49-F238E27FC236}">
                <a16:creationId xmlns:a16="http://schemas.microsoft.com/office/drawing/2014/main" id="{54DAEE9C-30D9-4D2B-B5DF-2781610035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77018" y="1861456"/>
            <a:ext cx="1549887" cy="2864644"/>
          </a:xfrm>
          <a:prstGeom prst="rect">
            <a:avLst/>
          </a:prstGeom>
        </p:spPr>
      </p:pic>
      <p:pic>
        <p:nvPicPr>
          <p:cNvPr id="16" name="Picture 16" descr="A screenshot of a cell phone&#10;&#10;Description generated with very high confidence">
            <a:extLst>
              <a:ext uri="{FF2B5EF4-FFF2-40B4-BE49-F238E27FC236}">
                <a16:creationId xmlns:a16="http://schemas.microsoft.com/office/drawing/2014/main" id="{14CD985A-3DE8-421B-A93A-4AD163E73978}"/>
              </a:ext>
            </a:extLst>
          </p:cNvPr>
          <p:cNvPicPr>
            <a:picLocks noChangeAspect="1"/>
          </p:cNvPicPr>
          <p:nvPr/>
        </p:nvPicPr>
        <p:blipFill>
          <a:blip r:embed="rId7"/>
          <a:stretch>
            <a:fillRect/>
          </a:stretch>
        </p:blipFill>
        <p:spPr>
          <a:xfrm>
            <a:off x="6599333" y="1851252"/>
            <a:ext cx="1553177" cy="28493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137782"/>
            <a:ext cx="4954264" cy="110579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b="1" dirty="0">
                <a:latin typeface="+mj-lt"/>
              </a:rPr>
              <a:t>Outline</a:t>
            </a:r>
            <a:endParaRPr b="1" dirty="0">
              <a:latin typeface="+mj-lt"/>
            </a:endParaRPr>
          </a:p>
        </p:txBody>
      </p:sp>
      <p:sp>
        <p:nvSpPr>
          <p:cNvPr id="62" name="Google Shape;62;p14"/>
          <p:cNvSpPr txBox="1">
            <a:spLocks noGrp="1"/>
          </p:cNvSpPr>
          <p:nvPr>
            <p:ph type="body" idx="4294967295"/>
          </p:nvPr>
        </p:nvSpPr>
        <p:spPr>
          <a:xfrm>
            <a:off x="311700" y="1762812"/>
            <a:ext cx="5061578" cy="2476074"/>
          </a:xfrm>
          <a:prstGeom prst="rect">
            <a:avLst/>
          </a:prstGeom>
        </p:spPr>
        <p:txBody>
          <a:bodyPr spcFirstLastPara="1" wrap="square" lIns="91425" tIns="91425" rIns="91425" bIns="91425" anchor="t" anchorCtr="0">
            <a:noAutofit/>
          </a:bodyPr>
          <a:lstStyle/>
          <a:p>
            <a:pPr marL="342900" lvl="0">
              <a:lnSpc>
                <a:spcPct val="100000"/>
              </a:lnSpc>
              <a:spcBef>
                <a:spcPts val="600"/>
              </a:spcBef>
              <a:spcAft>
                <a:spcPts val="600"/>
              </a:spcAft>
              <a:buClr>
                <a:schemeClr val="bg1"/>
              </a:buClr>
              <a:buFont typeface="+mj-lt"/>
              <a:buAutoNum type="arabicPeriod"/>
            </a:pPr>
            <a:r>
              <a:rPr lang="en-US" altLang="zh-TW" sz="2000" dirty="0">
                <a:solidFill>
                  <a:schemeClr val="bg1"/>
                </a:solidFill>
                <a:latin typeface="+mn-lt"/>
                <a:ea typeface="微軟正黑體"/>
              </a:rPr>
              <a:t>The importance of encryption</a:t>
            </a:r>
          </a:p>
          <a:p>
            <a:pPr marL="342900" lvl="0">
              <a:lnSpc>
                <a:spcPct val="100000"/>
              </a:lnSpc>
              <a:spcBef>
                <a:spcPts val="600"/>
              </a:spcBef>
              <a:spcAft>
                <a:spcPts val="600"/>
              </a:spcAft>
              <a:buClr>
                <a:schemeClr val="bg1"/>
              </a:buClr>
              <a:buFont typeface="+mj-lt"/>
              <a:buAutoNum type="arabicPeriod"/>
            </a:pPr>
            <a:r>
              <a:rPr lang="en-US" altLang="zh-TW" sz="2000" dirty="0">
                <a:solidFill>
                  <a:schemeClr val="bg1"/>
                </a:solidFill>
                <a:latin typeface="+mn-lt"/>
                <a:ea typeface="微軟正黑體"/>
              </a:rPr>
              <a:t>What is QENC</a:t>
            </a:r>
            <a:endParaRPr lang="en-US" altLang="zh-TW" sz="2000" dirty="0">
              <a:solidFill>
                <a:schemeClr val="bg1"/>
              </a:solidFill>
              <a:latin typeface="+mn-lt"/>
            </a:endParaRPr>
          </a:p>
          <a:p>
            <a:pPr marL="342900" lvl="0">
              <a:lnSpc>
                <a:spcPct val="100000"/>
              </a:lnSpc>
              <a:spcBef>
                <a:spcPts val="600"/>
              </a:spcBef>
              <a:spcAft>
                <a:spcPts val="600"/>
              </a:spcAft>
              <a:buClr>
                <a:schemeClr val="bg1"/>
              </a:buClr>
              <a:buFont typeface="+mj-lt"/>
              <a:buAutoNum type="arabicPeriod"/>
            </a:pPr>
            <a:r>
              <a:rPr lang="en-US" altLang="zh-TW" sz="2000" dirty="0">
                <a:solidFill>
                  <a:schemeClr val="bg1"/>
                </a:solidFill>
                <a:latin typeface="+mn-lt"/>
                <a:ea typeface="微軟正黑體"/>
              </a:rPr>
              <a:t>How to secure files with QENC</a:t>
            </a:r>
          </a:p>
          <a:p>
            <a:pPr marL="342900" lvl="0">
              <a:lnSpc>
                <a:spcPct val="100000"/>
              </a:lnSpc>
              <a:spcBef>
                <a:spcPts val="600"/>
              </a:spcBef>
              <a:spcAft>
                <a:spcPts val="600"/>
              </a:spcAft>
              <a:buClr>
                <a:schemeClr val="bg1"/>
              </a:buClr>
              <a:buFont typeface="+mj-lt"/>
              <a:buAutoNum type="arabicPeriod"/>
            </a:pPr>
            <a:r>
              <a:rPr lang="en-US" altLang="zh-TW" sz="2000" dirty="0">
                <a:solidFill>
                  <a:schemeClr val="bg1"/>
                </a:solidFill>
                <a:latin typeface="+mn-lt"/>
                <a:ea typeface="微軟正黑體"/>
              </a:rPr>
              <a:t>Demo: File Station, </a:t>
            </a:r>
            <a:r>
              <a:rPr lang="en-US" altLang="zh-TW" sz="2000" dirty="0" err="1">
                <a:solidFill>
                  <a:schemeClr val="bg1"/>
                </a:solidFill>
                <a:latin typeface="+mn-lt"/>
                <a:ea typeface="微軟正黑體"/>
              </a:rPr>
              <a:t>Qfiling</a:t>
            </a:r>
            <a:endParaRPr lang="en-US" altLang="zh-TW" sz="2000" dirty="0">
              <a:solidFill>
                <a:schemeClr val="bg1"/>
              </a:solidFill>
              <a:latin typeface="+mn-lt"/>
              <a:ea typeface="微軟正黑體"/>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6" name="圖片 5" descr="一張含有 室外物品 的圖片&#10;&#10;描述是以高可信度產生">
            <a:extLst>
              <a:ext uri="{FF2B5EF4-FFF2-40B4-BE49-F238E27FC236}">
                <a16:creationId xmlns:a16="http://schemas.microsoft.com/office/drawing/2014/main" id="{82A193AA-C01E-48E2-8018-412C4EF07C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436" b="1441"/>
          <a:stretch/>
        </p:blipFill>
        <p:spPr>
          <a:xfrm>
            <a:off x="0" y="0"/>
            <a:ext cx="9144000" cy="5064369"/>
          </a:xfrm>
          <a:prstGeom prst="rect">
            <a:avLst/>
          </a:prstGeom>
        </p:spPr>
      </p:pic>
      <p:sp>
        <p:nvSpPr>
          <p:cNvPr id="158" name="Google Shape;158;p29"/>
          <p:cNvSpPr txBox="1">
            <a:spLocks noGrp="1"/>
          </p:cNvSpPr>
          <p:nvPr>
            <p:ph type="title"/>
          </p:nvPr>
        </p:nvSpPr>
        <p:spPr>
          <a:xfrm>
            <a:off x="545122" y="182805"/>
            <a:ext cx="8649117" cy="812275"/>
          </a:xfrm>
        </p:spPr>
        <p:txBody>
          <a:bodyPr/>
          <a:lstStyle/>
          <a:p>
            <a:r>
              <a:rPr lang="en-US" altLang="ja-JP" sz="3700" spc="-150" dirty="0">
                <a:solidFill>
                  <a:schemeClr val="bg1"/>
                </a:solidFill>
                <a:latin typeface="+mj-lt"/>
                <a:ea typeface="微軟正黑體"/>
              </a:rPr>
              <a:t>QENC</a:t>
            </a:r>
            <a:r>
              <a:rPr lang="ja-JP" altLang="en-US" sz="3700" spc="-150" dirty="0">
                <a:solidFill>
                  <a:schemeClr val="bg1"/>
                </a:solidFill>
                <a:latin typeface="+mj-lt"/>
                <a:ea typeface="微軟正黑體"/>
              </a:rPr>
              <a:t> </a:t>
            </a:r>
            <a:r>
              <a:rPr lang="en-US" altLang="ja-JP" sz="3700" spc="-150" dirty="0" err="1">
                <a:solidFill>
                  <a:schemeClr val="bg1"/>
                </a:solidFill>
                <a:latin typeface="+mj-lt"/>
                <a:ea typeface="微軟正黑體"/>
              </a:rPr>
              <a:t>Decrypter</a:t>
            </a:r>
            <a:r>
              <a:rPr lang="en-US" altLang="ja-JP" sz="3700" spc="-150" dirty="0">
                <a:solidFill>
                  <a:schemeClr val="bg1"/>
                </a:solidFill>
                <a:latin typeface="+mj-lt"/>
                <a:ea typeface="微軟正黑體"/>
              </a:rPr>
              <a:t> -</a:t>
            </a:r>
            <a:r>
              <a:rPr lang="en" altLang="zh-TW" b="0" dirty="0">
                <a:latin typeface="+mj-lt"/>
                <a:ea typeface="微軟正黑體"/>
              </a:rPr>
              <a:t> </a:t>
            </a:r>
            <a:r>
              <a:rPr lang="en" altLang="zh-TW" sz="3200" b="0" dirty="0">
                <a:solidFill>
                  <a:schemeClr val="bg1"/>
                </a:solidFill>
                <a:latin typeface="+mj-lt"/>
                <a:ea typeface="微軟正黑體"/>
              </a:rPr>
              <a:t>Decrypt on PC Locally</a:t>
            </a:r>
            <a:endParaRPr lang="zh-TW" sz="3700" dirty="0">
              <a:solidFill>
                <a:schemeClr val="bg1"/>
              </a:solidFill>
              <a:latin typeface="+mj-lt"/>
            </a:endParaRPr>
          </a:p>
        </p:txBody>
      </p:sp>
      <p:sp>
        <p:nvSpPr>
          <p:cNvPr id="159" name="Google Shape;159;p29"/>
          <p:cNvSpPr txBox="1">
            <a:spLocks noGrp="1"/>
          </p:cNvSpPr>
          <p:nvPr>
            <p:ph type="body" idx="1"/>
          </p:nvPr>
        </p:nvSpPr>
        <p:spPr>
          <a:xfrm>
            <a:off x="442329" y="1268232"/>
            <a:ext cx="8209629" cy="991462"/>
          </a:xfrm>
        </p:spPr>
        <p:txBody>
          <a:bodyPr/>
          <a:lstStyle/>
          <a:p>
            <a:pPr lvl="0">
              <a:buClr>
                <a:schemeClr val="bg1"/>
              </a:buClr>
            </a:pPr>
            <a:r>
              <a:rPr lang="zh-TW" dirty="0">
                <a:solidFill>
                  <a:schemeClr val="bg1"/>
                </a:solidFill>
                <a:latin typeface="+mj-lt"/>
              </a:rPr>
              <a:t>QENC Decrypter (</a:t>
            </a:r>
            <a:r>
              <a:rPr lang="en-US" altLang="zh-TW" dirty="0">
                <a:solidFill>
                  <a:schemeClr val="bg1"/>
                </a:solidFill>
                <a:latin typeface="+mj-lt"/>
              </a:rPr>
              <a:t>Coming soon</a:t>
            </a:r>
            <a:r>
              <a:rPr lang="zh-TW" dirty="0">
                <a:solidFill>
                  <a:schemeClr val="bg1"/>
                </a:solidFill>
                <a:latin typeface="+mj-lt"/>
              </a:rPr>
              <a:t>)</a:t>
            </a:r>
          </a:p>
          <a:p>
            <a:pPr>
              <a:buClr>
                <a:schemeClr val="bg1"/>
              </a:buClr>
            </a:pPr>
            <a:r>
              <a:rPr lang="en-US" altLang="zh-TW" dirty="0">
                <a:solidFill>
                  <a:schemeClr val="bg1"/>
                </a:solidFill>
                <a:latin typeface="+mj-lt"/>
              </a:rPr>
              <a:t>Support</a:t>
            </a:r>
            <a:r>
              <a:rPr lang="zh-TW" altLang="en-US" dirty="0">
                <a:solidFill>
                  <a:schemeClr val="bg1"/>
                </a:solidFill>
                <a:latin typeface="+mj-lt"/>
              </a:rPr>
              <a:t> Windows/ </a:t>
            </a:r>
            <a:r>
              <a:rPr lang="en-US" altLang="zh-TW" dirty="0">
                <a:solidFill>
                  <a:schemeClr val="bg1"/>
                </a:solidFill>
                <a:latin typeface="+mj-lt"/>
              </a:rPr>
              <a:t>m</a:t>
            </a:r>
            <a:r>
              <a:rPr lang="zh-TW" altLang="en-US" dirty="0">
                <a:solidFill>
                  <a:schemeClr val="bg1"/>
                </a:solidFill>
                <a:latin typeface="+mj-lt"/>
              </a:rPr>
              <a:t>ac</a:t>
            </a:r>
            <a:r>
              <a:rPr lang="en-US" altLang="zh-TW" dirty="0">
                <a:solidFill>
                  <a:schemeClr val="bg1"/>
                </a:solidFill>
                <a:latin typeface="+mj-lt"/>
              </a:rPr>
              <a:t>OS</a:t>
            </a:r>
            <a:endParaRPr lang="zh-TW" altLang="en-US" dirty="0">
              <a:solidFill>
                <a:schemeClr val="bg1"/>
              </a:solidFill>
              <a:latin typeface="+mj-lt"/>
            </a:endParaRPr>
          </a:p>
        </p:txBody>
      </p:sp>
      <p:pic>
        <p:nvPicPr>
          <p:cNvPr id="12" name="圖片 11">
            <a:extLst>
              <a:ext uri="{FF2B5EF4-FFF2-40B4-BE49-F238E27FC236}">
                <a16:creationId xmlns:a16="http://schemas.microsoft.com/office/drawing/2014/main" id="{7B4CAAAC-532E-4348-99E7-68DBD2F3C9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006" y="4631673"/>
            <a:ext cx="9561498" cy="762885"/>
          </a:xfrm>
          <a:prstGeom prst="rect">
            <a:avLst/>
          </a:prstGeom>
        </p:spPr>
      </p:pic>
      <p:pic>
        <p:nvPicPr>
          <p:cNvPr id="3" name="Picture 3" descr="A screenshot of a cell phone&#10;&#10;Description generated with very high confidence">
            <a:extLst>
              <a:ext uri="{FF2B5EF4-FFF2-40B4-BE49-F238E27FC236}">
                <a16:creationId xmlns:a16="http://schemas.microsoft.com/office/drawing/2014/main" id="{3B3A037D-99A2-49BD-B036-017D6CA445DD}"/>
              </a:ext>
            </a:extLst>
          </p:cNvPr>
          <p:cNvPicPr>
            <a:picLocks noChangeAspect="1"/>
          </p:cNvPicPr>
          <p:nvPr/>
        </p:nvPicPr>
        <p:blipFill>
          <a:blip r:embed="rId5"/>
          <a:stretch>
            <a:fillRect/>
          </a:stretch>
        </p:blipFill>
        <p:spPr>
          <a:xfrm>
            <a:off x="4521994" y="2167432"/>
            <a:ext cx="2743200" cy="2002665"/>
          </a:xfrm>
          <a:prstGeom prst="rect">
            <a:avLst/>
          </a:prstGeom>
        </p:spPr>
      </p:pic>
      <p:pic>
        <p:nvPicPr>
          <p:cNvPr id="5" name="Picture 7" descr="A screenshot of a cell phone&#10;&#10;Description generated with high confidence">
            <a:extLst>
              <a:ext uri="{FF2B5EF4-FFF2-40B4-BE49-F238E27FC236}">
                <a16:creationId xmlns:a16="http://schemas.microsoft.com/office/drawing/2014/main" id="{A6B349C7-5E83-46CC-87C3-559D90A82668}"/>
              </a:ext>
            </a:extLst>
          </p:cNvPr>
          <p:cNvPicPr>
            <a:picLocks noChangeAspect="1"/>
          </p:cNvPicPr>
          <p:nvPr/>
        </p:nvPicPr>
        <p:blipFill>
          <a:blip r:embed="rId6"/>
          <a:stretch>
            <a:fillRect/>
          </a:stretch>
        </p:blipFill>
        <p:spPr>
          <a:xfrm>
            <a:off x="837860" y="2167432"/>
            <a:ext cx="2743200" cy="2002665"/>
          </a:xfrm>
          <a:prstGeom prst="rect">
            <a:avLst/>
          </a:prstGeom>
        </p:spPr>
      </p:pic>
      <p:pic>
        <p:nvPicPr>
          <p:cNvPr id="7" name="Picture 3" descr="https://lh5.googleusercontent.com/HoOe2fnL1zQ9EWa9yK-65EciLAgmvivZy_lzsSCenC2qb3NA-bPv07VDkoEaXPsrEx8z8Cc0E6mNEjQ9Rbvcv8U7C5x47rH1FaFxIaAIrbvC6sJaVIsVTY8WLAzi101upAK0IfpoS3w"/>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0" b="100000" l="0" r="94068">
                        <a14:foregroundMark x1="9605" y1="9910" x2="9605" y2="9910"/>
                        <a14:foregroundMark x1="9887" y1="21622" x2="9887" y2="21622"/>
                        <a14:foregroundMark x1="68079" y1="87387" x2="68079" y2="87387"/>
                      </a14:backgroundRemoval>
                    </a14:imgEffect>
                  </a14:imgLayer>
                </a14:imgProps>
              </a:ext>
              <a:ext uri="{28A0092B-C50C-407E-A947-70E740481C1C}">
                <a14:useLocalDpi xmlns:a14="http://schemas.microsoft.com/office/drawing/2010/main"/>
              </a:ext>
            </a:extLst>
          </a:blip>
          <a:srcRect/>
          <a:stretch>
            <a:fillRect/>
          </a:stretch>
        </p:blipFill>
        <p:spPr bwMode="auto">
          <a:xfrm>
            <a:off x="2754900" y="3556593"/>
            <a:ext cx="1818040" cy="1143153"/>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9"/>
          <a:stretch>
            <a:fillRect/>
          </a:stretch>
        </p:blipFill>
        <p:spPr>
          <a:xfrm>
            <a:off x="6911632" y="3530151"/>
            <a:ext cx="1985255" cy="895943"/>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33" name="矩形: 圓角 32">
            <a:extLst>
              <a:ext uri="{FF2B5EF4-FFF2-40B4-BE49-F238E27FC236}">
                <a16:creationId xmlns:a16="http://schemas.microsoft.com/office/drawing/2014/main" id="{C7D81EB2-FABD-4004-9312-A02FFC739179}"/>
              </a:ext>
            </a:extLst>
          </p:cNvPr>
          <p:cNvSpPr/>
          <p:nvPr/>
        </p:nvSpPr>
        <p:spPr>
          <a:xfrm>
            <a:off x="7815398" y="1249942"/>
            <a:ext cx="1126244" cy="886789"/>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565D25E1-4707-45B4-ADBA-1E47FA367E03}"/>
              </a:ext>
            </a:extLst>
          </p:cNvPr>
          <p:cNvSpPr/>
          <p:nvPr/>
        </p:nvSpPr>
        <p:spPr>
          <a:xfrm>
            <a:off x="8390199" y="1929500"/>
            <a:ext cx="561076" cy="602979"/>
          </a:xfrm>
          <a:prstGeom prst="rect">
            <a:avLst/>
          </a:prstGeom>
          <a:solidFill>
            <a:srgbClr val="FFC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581023F2-F305-44BB-A328-ED1B1DF60BB4}"/>
              </a:ext>
            </a:extLst>
          </p:cNvPr>
          <p:cNvSpPr/>
          <p:nvPr/>
        </p:nvSpPr>
        <p:spPr>
          <a:xfrm>
            <a:off x="279134" y="1249942"/>
            <a:ext cx="1126244" cy="886789"/>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979B5F89-4B68-40E9-A43F-97C8C654013C}"/>
              </a:ext>
            </a:extLst>
          </p:cNvPr>
          <p:cNvSpPr/>
          <p:nvPr/>
        </p:nvSpPr>
        <p:spPr>
          <a:xfrm>
            <a:off x="281180" y="1929500"/>
            <a:ext cx="561076" cy="602979"/>
          </a:xfrm>
          <a:prstGeom prst="rect">
            <a:avLst/>
          </a:prstGeom>
          <a:solidFill>
            <a:srgbClr val="FFC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a:extLst>
              <a:ext uri="{FF2B5EF4-FFF2-40B4-BE49-F238E27FC236}">
                <a16:creationId xmlns:a16="http://schemas.microsoft.com/office/drawing/2014/main" id="{D33924D9-77FD-488C-AB8A-D76657BED300}"/>
              </a:ext>
            </a:extLst>
          </p:cNvPr>
          <p:cNvSpPr txBox="1"/>
          <p:nvPr/>
        </p:nvSpPr>
        <p:spPr>
          <a:xfrm>
            <a:off x="7815398" y="1415462"/>
            <a:ext cx="1157725" cy="338554"/>
          </a:xfrm>
          <a:prstGeom prst="rect">
            <a:avLst/>
          </a:prstGeom>
          <a:noFill/>
        </p:spPr>
        <p:txBody>
          <a:bodyPr wrap="square" rtlCol="0">
            <a:spAutoFit/>
          </a:bodyPr>
          <a:lstStyle/>
          <a:p>
            <a:pPr algn="ctr"/>
            <a:r>
              <a:rPr lang="en-US" altLang="zh-TW" sz="1600" b="1">
                <a:solidFill>
                  <a:schemeClr val="bg1"/>
                </a:solidFill>
              </a:rPr>
              <a:t>Recipient</a:t>
            </a:r>
            <a:endParaRPr lang="zh-TW" altLang="en-US" sz="1600" b="1">
              <a:solidFill>
                <a:schemeClr val="bg1"/>
              </a:solidFill>
            </a:endParaRPr>
          </a:p>
        </p:txBody>
      </p:sp>
      <p:sp>
        <p:nvSpPr>
          <p:cNvPr id="32" name="矩形: 圓角 31">
            <a:extLst>
              <a:ext uri="{FF2B5EF4-FFF2-40B4-BE49-F238E27FC236}">
                <a16:creationId xmlns:a16="http://schemas.microsoft.com/office/drawing/2014/main" id="{D1511FD1-8BA8-467A-AACF-C09FE5EEA8C3}"/>
              </a:ext>
            </a:extLst>
          </p:cNvPr>
          <p:cNvSpPr/>
          <p:nvPr/>
        </p:nvSpPr>
        <p:spPr>
          <a:xfrm>
            <a:off x="3745814" y="1929500"/>
            <a:ext cx="5204626" cy="2767304"/>
          </a:xfrm>
          <a:prstGeom prst="roundRect">
            <a:avLst>
              <a:gd name="adj" fmla="val 8839"/>
            </a:avLst>
          </a:prstGeom>
          <a:solidFill>
            <a:srgbClr val="FFC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0">
            <a:extLst>
              <a:ext uri="{FF2B5EF4-FFF2-40B4-BE49-F238E27FC236}">
                <a16:creationId xmlns:a16="http://schemas.microsoft.com/office/drawing/2014/main" id="{816BD4A9-BE2B-42FE-913E-0B41EA017162}"/>
              </a:ext>
            </a:extLst>
          </p:cNvPr>
          <p:cNvSpPr/>
          <p:nvPr/>
        </p:nvSpPr>
        <p:spPr>
          <a:xfrm>
            <a:off x="279133" y="1929500"/>
            <a:ext cx="3096573" cy="2767304"/>
          </a:xfrm>
          <a:prstGeom prst="roundRect">
            <a:avLst>
              <a:gd name="adj" fmla="val 8839"/>
            </a:avLst>
          </a:prstGeom>
          <a:solidFill>
            <a:srgbClr val="FFC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Google Shape;164;p30"/>
          <p:cNvSpPr txBox="1">
            <a:spLocks noGrp="1"/>
          </p:cNvSpPr>
          <p:nvPr>
            <p:ph type="title"/>
          </p:nvPr>
        </p:nvSpPr>
        <p:spPr/>
        <p:txBody>
          <a:bodyPr/>
          <a:lstStyle/>
          <a:p>
            <a:r>
              <a:rPr lang="en" altLang="zh-TW" sz="3200" dirty="0">
                <a:latin typeface="+mj-lt"/>
              </a:rPr>
              <a:t>Share encrypted files, easily and securely</a:t>
            </a:r>
            <a:endParaRPr lang="zh-TW" altLang="en-US" sz="3200" dirty="0">
              <a:latin typeface="+mj-lt"/>
            </a:endParaRPr>
          </a:p>
        </p:txBody>
      </p:sp>
      <p:sp>
        <p:nvSpPr>
          <p:cNvPr id="165" name="Google Shape;165;p30"/>
          <p:cNvSpPr txBox="1">
            <a:spLocks noGrp="1"/>
          </p:cNvSpPr>
          <p:nvPr>
            <p:ph type="body" idx="1"/>
          </p:nvPr>
        </p:nvSpPr>
        <p:spPr>
          <a:xfrm>
            <a:off x="1596955" y="986239"/>
            <a:ext cx="5977056" cy="582884"/>
          </a:xfrm>
        </p:spPr>
        <p:txBody>
          <a:bodyPr/>
          <a:lstStyle/>
          <a:p>
            <a:pPr marL="114300" indent="0">
              <a:buNone/>
            </a:pPr>
            <a:r>
              <a:rPr lang="en" altLang="zh-TW" sz="1400"/>
              <a:t>Encrypt before share, send password in another way. Make sure only specific people can open the file.</a:t>
            </a:r>
            <a:endParaRPr lang="en" altLang="zh-TW" sz="1100"/>
          </a:p>
        </p:txBody>
      </p:sp>
      <p:pic>
        <p:nvPicPr>
          <p:cNvPr id="4" name="圖片 3"/>
          <p:cNvPicPr>
            <a:picLocks noChangeAspect="1"/>
          </p:cNvPicPr>
          <p:nvPr/>
        </p:nvPicPr>
        <p:blipFill rotWithShape="1">
          <a:blip r:embed="rId4" cstate="screen">
            <a:extLst>
              <a:ext uri="{28A0092B-C50C-407E-A947-70E740481C1C}">
                <a14:useLocalDpi xmlns:a14="http://schemas.microsoft.com/office/drawing/2010/main"/>
              </a:ext>
            </a:extLst>
          </a:blip>
          <a:srcRect l="14096"/>
          <a:stretch/>
        </p:blipFill>
        <p:spPr>
          <a:xfrm>
            <a:off x="1410655" y="2248063"/>
            <a:ext cx="1718838" cy="1176691"/>
          </a:xfrm>
          <a:prstGeom prst="rect">
            <a:avLst/>
          </a:prstGeom>
          <a:effectLst>
            <a:outerShdw blurRad="50800" dist="38100" dir="5400000" algn="t" rotWithShape="0">
              <a:prstClr val="black">
                <a:alpha val="40000"/>
              </a:prstClr>
            </a:outerShdw>
          </a:effectLst>
        </p:spPr>
      </p:pic>
      <p:pic>
        <p:nvPicPr>
          <p:cNvPr id="2" name="圖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769" y="3642336"/>
            <a:ext cx="2553533" cy="871375"/>
          </a:xfrm>
          <a:prstGeom prst="rect">
            <a:avLst/>
          </a:prstGeom>
          <a:ln>
            <a:noFill/>
          </a:ln>
          <a:effectLst>
            <a:outerShdw blurRad="50800" dist="38100" dir="5400000" algn="t" rotWithShape="0">
              <a:prstClr val="black">
                <a:alpha val="40000"/>
              </a:prstClr>
            </a:outerShdw>
          </a:effectLst>
        </p:spPr>
      </p:pic>
      <p:pic>
        <p:nvPicPr>
          <p:cNvPr id="3" name="圖片 2"/>
          <p:cNvPicPr>
            <a:picLocks noChangeAspect="1"/>
          </p:cNvPicPr>
          <p:nvPr/>
        </p:nvPicPr>
        <p:blipFill rotWithShape="1">
          <a:blip r:embed="rId6" cstate="screen">
            <a:extLst>
              <a:ext uri="{28A0092B-C50C-407E-A947-70E740481C1C}">
                <a14:useLocalDpi xmlns:a14="http://schemas.microsoft.com/office/drawing/2010/main"/>
              </a:ext>
            </a:extLst>
          </a:blip>
          <a:srcRect l="5996" t="1326" r="50" b="5426"/>
          <a:stretch/>
        </p:blipFill>
        <p:spPr>
          <a:xfrm>
            <a:off x="3960079" y="2183763"/>
            <a:ext cx="1802938" cy="1304387"/>
          </a:xfrm>
          <a:prstGeom prst="rect">
            <a:avLst/>
          </a:prstGeom>
          <a:effectLst>
            <a:outerShdw blurRad="50800" dist="38100" dir="5400000" algn="t" rotWithShape="0">
              <a:prstClr val="black">
                <a:alpha val="40000"/>
              </a:prstClr>
            </a:outerShdw>
          </a:effectLst>
        </p:spPr>
      </p:pic>
      <p:pic>
        <p:nvPicPr>
          <p:cNvPr id="5" name="Picture 4" descr="https://lh6.googleusercontent.com/GUezb3aJUDf9zcuCYxEzmTLUK7Pr_ces6X9ypyDcr9EdBzReTbWazyqidHihrzS-gRo6jLjQ670fcpN4LEg0wugQKxNEVv6t6hEXuY-QX6zUrfJikoqZrlh4UyO4gTAiwgS-mvm10RM">
            <a:extLst>
              <a:ext uri="{FF2B5EF4-FFF2-40B4-BE49-F238E27FC236}">
                <a16:creationId xmlns:a16="http://schemas.microsoft.com/office/drawing/2014/main" id="{46AA99BF-6DC9-4A91-92DB-C931699BAEC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68295" y="3195218"/>
            <a:ext cx="1490895" cy="109251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9">
            <a:extLst>
              <a:ext uri="{FF2B5EF4-FFF2-40B4-BE49-F238E27FC236}">
                <a16:creationId xmlns:a16="http://schemas.microsoft.com/office/drawing/2014/main" id="{EAB37389-ECE2-441B-92C3-6EA01D11ECEE}"/>
              </a:ext>
            </a:extLst>
          </p:cNvPr>
          <p:cNvPicPr>
            <a:picLocks noChangeAspect="1"/>
          </p:cNvPicPr>
          <p:nvPr/>
        </p:nvPicPr>
        <p:blipFill>
          <a:blip r:embed="rId8"/>
          <a:stretch>
            <a:fillRect/>
          </a:stretch>
        </p:blipFill>
        <p:spPr>
          <a:xfrm>
            <a:off x="279133" y="2210727"/>
            <a:ext cx="1157725" cy="1157725"/>
          </a:xfrm>
          <a:prstGeom prst="rect">
            <a:avLst/>
          </a:prstGeom>
        </p:spPr>
      </p:pic>
      <p:pic>
        <p:nvPicPr>
          <p:cNvPr id="8" name="圖片 7"/>
          <p:cNvPicPr>
            <a:picLocks noChangeAspect="1"/>
          </p:cNvPicPr>
          <p:nvPr/>
        </p:nvPicPr>
        <p:blipFill rotWithShape="1">
          <a:blip r:embed="rId9" cstate="screen">
            <a:extLst>
              <a:ext uri="{28A0092B-C50C-407E-A947-70E740481C1C}">
                <a14:useLocalDpi xmlns:a14="http://schemas.microsoft.com/office/drawing/2010/main"/>
              </a:ext>
            </a:extLst>
          </a:blip>
          <a:srcRect t="35003"/>
          <a:stretch/>
        </p:blipFill>
        <p:spPr>
          <a:xfrm>
            <a:off x="3961248" y="3540632"/>
            <a:ext cx="1364688" cy="535857"/>
          </a:xfrm>
          <a:prstGeom prst="rect">
            <a:avLst/>
          </a:prstGeom>
          <a:effectLst>
            <a:outerShdw blurRad="50800" dist="38100" dir="5400000" algn="t" rotWithShape="0">
              <a:prstClr val="black">
                <a:alpha val="40000"/>
              </a:prstClr>
            </a:outerShdw>
          </a:effectLst>
        </p:spPr>
      </p:pic>
      <p:pic>
        <p:nvPicPr>
          <p:cNvPr id="20" name="Picture 4" descr="ãMEDIA PLAYER do not support formatãçåçæå°çµæ"/>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63457" y="3798585"/>
            <a:ext cx="1200926" cy="781668"/>
          </a:xfrm>
          <a:prstGeom prst="rect">
            <a:avLst/>
          </a:prstGeom>
          <a:noFill/>
          <a:extLst>
            <a:ext uri="{909E8E84-426E-40DD-AFC4-6F175D3DCCD1}">
              <a14:hiddenFill xmlns:a14="http://schemas.microsoft.com/office/drawing/2010/main">
                <a:solidFill>
                  <a:srgbClr val="FFFFFF"/>
                </a:solidFill>
              </a14:hiddenFill>
            </a:ext>
          </a:extLst>
        </p:spPr>
      </p:pic>
      <p:pic>
        <p:nvPicPr>
          <p:cNvPr id="10" name="圖片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83663" y="3313152"/>
            <a:ext cx="1556769" cy="1237987"/>
          </a:xfrm>
          <a:prstGeom prst="rect">
            <a:avLst/>
          </a:prstGeom>
          <a:effectLst>
            <a:outerShdw blurRad="50800" dist="38100" dir="5400000" algn="t" rotWithShape="0">
              <a:prstClr val="black">
                <a:alpha val="40000"/>
              </a:prstClr>
            </a:outerShdw>
          </a:effectLst>
        </p:spPr>
      </p:pic>
      <p:grpSp>
        <p:nvGrpSpPr>
          <p:cNvPr id="15" name="群組 14"/>
          <p:cNvGrpSpPr/>
          <p:nvPr/>
        </p:nvGrpSpPr>
        <p:grpSpPr>
          <a:xfrm>
            <a:off x="5140090" y="2098132"/>
            <a:ext cx="2510885" cy="986808"/>
            <a:chOff x="5817024" y="549925"/>
            <a:chExt cx="2510885" cy="986808"/>
          </a:xfrm>
        </p:grpSpPr>
        <p:sp>
          <p:nvSpPr>
            <p:cNvPr id="12" name="矩形 11"/>
            <p:cNvSpPr/>
            <p:nvPr/>
          </p:nvSpPr>
          <p:spPr>
            <a:xfrm>
              <a:off x="5817024" y="549925"/>
              <a:ext cx="2510885" cy="986808"/>
            </a:xfrm>
            <a:prstGeom prst="rect">
              <a:avLst/>
            </a:prstGeom>
            <a:solidFill>
              <a:schemeClr val="bg1">
                <a:lumMod val="95000"/>
              </a:schemeClr>
            </a:solidFill>
            <a:ln w="6350">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Rectangle: Rounded Corners 12">
              <a:extLst>
                <a:ext uri="{FF2B5EF4-FFF2-40B4-BE49-F238E27FC236}">
                  <a16:creationId xmlns:a16="http://schemas.microsoft.com/office/drawing/2014/main" id="{B8D6E5B2-5786-4CCF-8900-8E33A9C0FF13}"/>
                </a:ext>
              </a:extLst>
            </p:cNvPr>
            <p:cNvSpPr/>
            <p:nvPr/>
          </p:nvSpPr>
          <p:spPr>
            <a:xfrm>
              <a:off x="6327440" y="617929"/>
              <a:ext cx="1447810" cy="381435"/>
            </a:xfrm>
            <a:prstGeom prst="wedgeRoundRectCallout">
              <a:avLst>
                <a:gd name="adj1" fmla="val -54433"/>
                <a:gd name="adj2" fmla="val 23877"/>
                <a:gd name="adj3" fmla="val 16667"/>
              </a:avLst>
            </a:prstGeom>
            <a:solidFill>
              <a:srgbClr val="0070C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800">
                  <a:cs typeface="Arial"/>
                </a:rPr>
                <a:t>Hi, password for recording files is "Achg194=\5"</a:t>
              </a:r>
            </a:p>
          </p:txBody>
        </p:sp>
        <p:sp>
          <p:nvSpPr>
            <p:cNvPr id="24" name="TextBox 13">
              <a:extLst>
                <a:ext uri="{FF2B5EF4-FFF2-40B4-BE49-F238E27FC236}">
                  <a16:creationId xmlns:a16="http://schemas.microsoft.com/office/drawing/2014/main" id="{428F5E70-28C2-4490-8D22-790125945956}"/>
                </a:ext>
              </a:extLst>
            </p:cNvPr>
            <p:cNvSpPr txBox="1"/>
            <p:nvPr/>
          </p:nvSpPr>
          <p:spPr>
            <a:xfrm>
              <a:off x="7752991" y="799606"/>
              <a:ext cx="497954"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
                  <a:solidFill>
                    <a:schemeClr val="tx1">
                      <a:lumMod val="50000"/>
                      <a:lumOff val="50000"/>
                    </a:schemeClr>
                  </a:solidFill>
                </a:rPr>
                <a:t> 19:08</a:t>
              </a:r>
            </a:p>
          </p:txBody>
        </p:sp>
        <p:sp>
          <p:nvSpPr>
            <p:cNvPr id="25" name="Oval 17">
              <a:extLst>
                <a:ext uri="{FF2B5EF4-FFF2-40B4-BE49-F238E27FC236}">
                  <a16:creationId xmlns:a16="http://schemas.microsoft.com/office/drawing/2014/main" id="{9E64E688-57BA-43E3-99C6-B777F3FA0170}"/>
                </a:ext>
              </a:extLst>
            </p:cNvPr>
            <p:cNvSpPr/>
            <p:nvPr/>
          </p:nvSpPr>
          <p:spPr>
            <a:xfrm>
              <a:off x="5873108" y="613601"/>
              <a:ext cx="389661" cy="40494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0" descr="A close up of a light&#10;&#10;Description generated with high confidence">
              <a:extLst>
                <a:ext uri="{FF2B5EF4-FFF2-40B4-BE49-F238E27FC236}">
                  <a16:creationId xmlns:a16="http://schemas.microsoft.com/office/drawing/2014/main" id="{24F3E3EB-0F49-4118-84A7-4F4EF77FB81A}"/>
                </a:ext>
              </a:extLst>
            </p:cNvPr>
            <p:cNvPicPr>
              <a:picLocks noChangeAspect="1"/>
            </p:cNvPicPr>
            <p:nvPr/>
          </p:nvPicPr>
          <p:blipFill>
            <a:blip r:embed="rId12"/>
            <a:stretch>
              <a:fillRect/>
            </a:stretch>
          </p:blipFill>
          <p:spPr>
            <a:xfrm>
              <a:off x="5926398" y="673066"/>
              <a:ext cx="277839" cy="286011"/>
            </a:xfrm>
            <a:prstGeom prst="rect">
              <a:avLst/>
            </a:prstGeom>
          </p:spPr>
        </p:pic>
        <p:sp>
          <p:nvSpPr>
            <p:cNvPr id="29" name="Rectangle: Rounded Corners 25">
              <a:extLst>
                <a:ext uri="{FF2B5EF4-FFF2-40B4-BE49-F238E27FC236}">
                  <a16:creationId xmlns:a16="http://schemas.microsoft.com/office/drawing/2014/main" id="{A4621D3F-B493-401B-A262-45FE573401B6}"/>
                </a:ext>
              </a:extLst>
            </p:cNvPr>
            <p:cNvSpPr/>
            <p:nvPr/>
          </p:nvSpPr>
          <p:spPr>
            <a:xfrm>
              <a:off x="7273454" y="1241383"/>
              <a:ext cx="930109" cy="201701"/>
            </a:xfrm>
            <a:prstGeom prst="wedgeRoundRectCallout">
              <a:avLst>
                <a:gd name="adj1" fmla="val 56820"/>
                <a:gd name="adj2" fmla="val 30378"/>
                <a:gd name="adj3" fmla="val 16667"/>
              </a:avLst>
            </a:prstGeom>
            <a:solidFill>
              <a:schemeClr val="bg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800">
                  <a:cs typeface="Arial"/>
                </a:rPr>
                <a:t>Got it. Thanks!</a:t>
              </a:r>
              <a:endParaRPr lang="en-US" sz="800"/>
            </a:p>
          </p:txBody>
        </p:sp>
        <p:sp>
          <p:nvSpPr>
            <p:cNvPr id="30" name="TextBox 26">
              <a:extLst>
                <a:ext uri="{FF2B5EF4-FFF2-40B4-BE49-F238E27FC236}">
                  <a16:creationId xmlns:a16="http://schemas.microsoft.com/office/drawing/2014/main" id="{E1B1AA17-ECF9-4F14-BD19-7B1EC574CCA9}"/>
                </a:ext>
              </a:extLst>
            </p:cNvPr>
            <p:cNvSpPr txBox="1"/>
            <p:nvPr/>
          </p:nvSpPr>
          <p:spPr>
            <a:xfrm>
              <a:off x="6184141" y="1258418"/>
              <a:ext cx="108931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600">
                  <a:solidFill>
                    <a:schemeClr val="tx1">
                      <a:lumMod val="50000"/>
                      <a:lumOff val="50000"/>
                    </a:schemeClr>
                  </a:solidFill>
                </a:rPr>
                <a:t> Read  19:12</a:t>
              </a:r>
            </a:p>
          </p:txBody>
        </p:sp>
      </p:grpSp>
      <p:pic>
        <p:nvPicPr>
          <p:cNvPr id="31" name="Picture 11" descr="A close up of a logo&#10;&#10;Description generated with high confidence">
            <a:extLst>
              <a:ext uri="{FF2B5EF4-FFF2-40B4-BE49-F238E27FC236}">
                <a16:creationId xmlns:a16="http://schemas.microsoft.com/office/drawing/2014/main" id="{B828AB0E-FD2E-41EE-98B1-8D1402D8990B}"/>
              </a:ext>
            </a:extLst>
          </p:cNvPr>
          <p:cNvPicPr>
            <a:picLocks noChangeAspect="1"/>
          </p:cNvPicPr>
          <p:nvPr/>
        </p:nvPicPr>
        <p:blipFill>
          <a:blip r:embed="rId13"/>
          <a:stretch>
            <a:fillRect/>
          </a:stretch>
        </p:blipFill>
        <p:spPr>
          <a:xfrm>
            <a:off x="7705095" y="2037399"/>
            <a:ext cx="1157725" cy="1157725"/>
          </a:xfrm>
          <a:prstGeom prst="rect">
            <a:avLst/>
          </a:prstGeom>
        </p:spPr>
      </p:pic>
      <p:sp>
        <p:nvSpPr>
          <p:cNvPr id="36" name="文字方塊 35"/>
          <p:cNvSpPr txBox="1"/>
          <p:nvPr/>
        </p:nvSpPr>
        <p:spPr>
          <a:xfrm>
            <a:off x="236707" y="1276026"/>
            <a:ext cx="1211097" cy="584775"/>
          </a:xfrm>
          <a:prstGeom prst="rect">
            <a:avLst/>
          </a:prstGeom>
          <a:noFill/>
        </p:spPr>
        <p:txBody>
          <a:bodyPr wrap="square" rtlCol="0">
            <a:spAutoFit/>
          </a:bodyPr>
          <a:lstStyle/>
          <a:p>
            <a:pPr algn="ctr"/>
            <a:r>
              <a:rPr lang="en-US" altLang="zh-TW" sz="1600" b="1">
                <a:solidFill>
                  <a:schemeClr val="bg1"/>
                </a:solidFill>
              </a:rPr>
              <a:t>File Owner</a:t>
            </a:r>
            <a:endParaRPr lang="zh-TW" altLang="en-US" sz="1600" b="1">
              <a:solidFill>
                <a:schemeClr val="bg1"/>
              </a:solidFill>
            </a:endParaRPr>
          </a:p>
        </p:txBody>
      </p:sp>
      <p:pic>
        <p:nvPicPr>
          <p:cNvPr id="17" name="圖片 16">
            <a:extLst>
              <a:ext uri="{FF2B5EF4-FFF2-40B4-BE49-F238E27FC236}">
                <a16:creationId xmlns:a16="http://schemas.microsoft.com/office/drawing/2014/main" id="{E7C3BE7E-4D39-47C8-B147-80CA0DE4F9D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515681" y="1527323"/>
            <a:ext cx="6150566" cy="25951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65989" y="2796113"/>
            <a:ext cx="4223207" cy="992118"/>
          </a:xfrm>
        </p:spPr>
        <p:txBody>
          <a:bodyPr/>
          <a:lstStyle/>
          <a:p>
            <a:r>
              <a:rPr lang="en" altLang="zh-TW" sz="2400" dirty="0">
                <a:latin typeface="+mj-lt"/>
              </a:rPr>
              <a:t>Encryption on File Station and Qfiling</a:t>
            </a:r>
            <a:endParaRPr lang="zh-TW" altLang="en-US" sz="1800" dirty="0">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4" name="圖片 3">
            <a:extLst>
              <a:ext uri="{FF2B5EF4-FFF2-40B4-BE49-F238E27FC236}">
                <a16:creationId xmlns:a16="http://schemas.microsoft.com/office/drawing/2014/main" id="{BD4D5E2B-86B3-442A-9E3B-ADFCA6E13E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625"/>
          <a:stretch/>
        </p:blipFill>
        <p:spPr>
          <a:xfrm>
            <a:off x="231006" y="1791093"/>
            <a:ext cx="8689565" cy="2975359"/>
          </a:xfrm>
          <a:prstGeom prst="rect">
            <a:avLst/>
          </a:prstGeom>
        </p:spPr>
      </p:pic>
      <p:sp>
        <p:nvSpPr>
          <p:cNvPr id="176" name="Google Shape;176;p32"/>
          <p:cNvSpPr txBox="1">
            <a:spLocks noGrp="1"/>
          </p:cNvSpPr>
          <p:nvPr>
            <p:ph type="title"/>
          </p:nvPr>
        </p:nvSpPr>
        <p:spPr/>
        <p:txBody>
          <a:bodyPr/>
          <a:lstStyle/>
          <a:p>
            <a:r>
              <a:rPr lang="en" altLang="zh-TW" dirty="0">
                <a:latin typeface="+mj-lt"/>
              </a:rPr>
              <a:t>Reminder: Protect password</a:t>
            </a:r>
            <a:endParaRPr lang="zh-TW" altLang="en-US" dirty="0">
              <a:latin typeface="+mj-lt"/>
            </a:endParaRPr>
          </a:p>
        </p:txBody>
      </p:sp>
      <p:sp>
        <p:nvSpPr>
          <p:cNvPr id="177" name="Google Shape;177;p32"/>
          <p:cNvSpPr txBox="1">
            <a:spLocks noGrp="1"/>
          </p:cNvSpPr>
          <p:nvPr>
            <p:ph type="body" idx="1"/>
          </p:nvPr>
        </p:nvSpPr>
        <p:spPr/>
        <p:txBody>
          <a:bodyPr/>
          <a:lstStyle/>
          <a:p>
            <a:pPr marL="114300" lvl="0" indent="0">
              <a:buNone/>
            </a:pPr>
            <a:r>
              <a:rPr lang="en" altLang="zh-TW" sz="1600" dirty="0">
                <a:latin typeface="+mj-lt"/>
                <a:ea typeface="微軟正黑體"/>
              </a:rPr>
              <a:t>Even with strict information security technology and hard-to-crack encryption algorithms, you still need to </a:t>
            </a:r>
            <a:r>
              <a:rPr lang="en" altLang="zh-TW" sz="1600" b="1" u="sng" dirty="0">
                <a:latin typeface="+mj-lt"/>
                <a:ea typeface="微軟正黑體"/>
              </a:rPr>
              <a:t>use them correctly</a:t>
            </a:r>
            <a:r>
              <a:rPr lang="en" altLang="zh-TW" sz="1600" dirty="0">
                <a:latin typeface="+mj-lt"/>
                <a:ea typeface="微軟正黑體"/>
              </a:rPr>
              <a:t> to truly protect your confidentiality.</a:t>
            </a:r>
            <a:endParaRPr lang="zh-TW" altLang="en-US" sz="1600" dirty="0">
              <a:latin typeface="+mj-lt"/>
              <a:ea typeface="微軟正黑體"/>
            </a:endParaRPr>
          </a:p>
          <a:p>
            <a:pPr lvl="0"/>
            <a:endParaRPr lang="zh-TW" altLang="en-US" dirty="0">
              <a:latin typeface="+mj-lt"/>
            </a:endParaRPr>
          </a:p>
          <a:p>
            <a:pPr fontAlgn="base">
              <a:buFont typeface="+mj-lt"/>
              <a:buAutoNum type="arabicPeriod"/>
            </a:pPr>
            <a:r>
              <a:rPr lang="en" altLang="zh-TW" sz="1600" dirty="0">
                <a:latin typeface="+mj-lt"/>
                <a:ea typeface="微軟正黑體"/>
              </a:rPr>
              <a:t>Do not record password where others can reach.</a:t>
            </a:r>
          </a:p>
          <a:p>
            <a:pPr fontAlgn="base">
              <a:buFont typeface="+mj-lt"/>
              <a:buAutoNum type="arabicPeriod"/>
            </a:pPr>
            <a:r>
              <a:rPr lang="en" altLang="zh-TW" sz="1600" dirty="0">
                <a:latin typeface="+mj-lt"/>
                <a:ea typeface="微軟正黑體"/>
              </a:rPr>
              <a:t>Only send password via trustable communication app. Carefully choose recipients to provide password.</a:t>
            </a:r>
          </a:p>
          <a:p>
            <a:pPr fontAlgn="base">
              <a:buFont typeface="+mj-lt"/>
              <a:buAutoNum type="arabicPeriod"/>
            </a:pPr>
            <a:r>
              <a:rPr lang="en" altLang="zh-TW" sz="1600" dirty="0">
                <a:latin typeface="+mj-lt"/>
                <a:ea typeface="微軟正黑體"/>
              </a:rPr>
              <a:t>REMEMBER your password! </a:t>
            </a:r>
            <a:r>
              <a:rPr lang="en" altLang="zh-TW" sz="1200" dirty="0">
                <a:latin typeface="+mj-lt"/>
                <a:ea typeface="微軟正黑體"/>
              </a:rPr>
              <a:t>Even QNAP cannot decrypt files for you without the password you set.</a:t>
            </a:r>
            <a:endParaRPr lang="zh-TW" altLang="en-US" sz="1600" dirty="0">
              <a:latin typeface="+mj-lt"/>
              <a:ea typeface="微軟正黑體"/>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392085" y="1467905"/>
            <a:ext cx="5177442" cy="1838412"/>
          </a:xfrm>
        </p:spPr>
        <p:txBody>
          <a:bodyPr/>
          <a:lstStyle/>
          <a:p>
            <a:pPr>
              <a:lnSpc>
                <a:spcPts val="4500"/>
              </a:lnSpc>
            </a:pPr>
            <a:r>
              <a:rPr lang="en" altLang="zh-TW" sz="2100" dirty="0">
                <a:latin typeface="+mj-lt"/>
              </a:rPr>
              <a:t>Securely share your sensitive files, with </a:t>
            </a:r>
            <a:br>
              <a:rPr lang="en" altLang="zh-TW" sz="2400" dirty="0">
                <a:latin typeface="+mj-lt"/>
              </a:rPr>
            </a:br>
            <a:r>
              <a:rPr lang="en" altLang="zh-TW" sz="4000" b="1" dirty="0">
                <a:latin typeface="+mj-lt"/>
              </a:rPr>
              <a:t>QENC</a:t>
            </a:r>
            <a:r>
              <a:rPr lang="en" altLang="zh-TW" sz="4000" dirty="0">
                <a:latin typeface="+mj-lt"/>
              </a:rPr>
              <a:t> file level encryption.</a:t>
            </a:r>
            <a:endParaRPr lang="zh-TW" altLang="en-US" sz="4000" b="1" dirty="0">
              <a:latin typeface="+mj-lt"/>
            </a:endParaRPr>
          </a:p>
        </p:txBody>
      </p:sp>
      <p:sp>
        <p:nvSpPr>
          <p:cNvPr id="2" name="文字方塊 1">
            <a:extLst>
              <a:ext uri="{FF2B5EF4-FFF2-40B4-BE49-F238E27FC236}">
                <a16:creationId xmlns:a16="http://schemas.microsoft.com/office/drawing/2014/main" id="{85BE9660-9F0C-4193-B9E2-E3D5A88F7BA5}"/>
              </a:ext>
            </a:extLst>
          </p:cNvPr>
          <p:cNvSpPr txBox="1"/>
          <p:nvPr/>
        </p:nvSpPr>
        <p:spPr>
          <a:xfrm>
            <a:off x="411982" y="4688859"/>
            <a:ext cx="4903596" cy="276999"/>
          </a:xfrm>
          <a:prstGeom prst="rect">
            <a:avLst/>
          </a:prstGeom>
          <a:noFill/>
        </p:spPr>
        <p:txBody>
          <a:bodyPr wrap="square" rtlCol="0">
            <a:spAutoFit/>
          </a:bodyPr>
          <a:lstStyle/>
          <a:p>
            <a:r>
              <a:rPr lang="en-US" altLang="zh-TW" sz="600" dirty="0">
                <a:solidFill>
                  <a:schemeClr val="bg1"/>
                </a:solidFill>
              </a:rPr>
              <a:t>Copyright © 2019 QNAP Systems, Inc. All rights reserved. QNAP® and other names of QNAP </a:t>
            </a:r>
            <a:r>
              <a:rPr lang="en-US" altLang="zh-TW" sz="600" dirty="0" err="1">
                <a:solidFill>
                  <a:schemeClr val="bg1"/>
                </a:solidFill>
              </a:rPr>
              <a:t>Productsareproprietary</a:t>
            </a:r>
            <a:r>
              <a:rPr lang="en-US" altLang="zh-TW" sz="600" dirty="0">
                <a:solidFill>
                  <a:schemeClr val="bg1"/>
                </a:solidFill>
              </a:rPr>
              <a:t> marks or registered trademarks of QNAP Systems, Inc. Other products and company names mentioned herein are trademarks of their respective holders. </a:t>
            </a:r>
            <a:endParaRPr lang="zh-TW" altLang="en-US" sz="600"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61257" y="3343346"/>
            <a:ext cx="3608613" cy="1056126"/>
          </a:xfrm>
          <a:prstGeom prst="rect">
            <a:avLst/>
          </a:prstGeom>
        </p:spPr>
        <p:txBody>
          <a:bodyPr spcFirstLastPara="1" wrap="square" lIns="91425" tIns="91425" rIns="91425" bIns="91425" anchor="ctr" anchorCtr="0">
            <a:noAutofit/>
          </a:bodyPr>
          <a:lstStyle/>
          <a:p>
            <a:pPr lvl="0">
              <a:buSzPts val="3600"/>
            </a:pPr>
            <a:r>
              <a:rPr lang="en-US" altLang="zh-TW" sz="3200" dirty="0">
                <a:latin typeface="+mj-lt"/>
              </a:rPr>
              <a:t>The importance of encryption</a:t>
            </a:r>
            <a:endParaRPr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E6A2C915-F83A-4B3E-B7E5-8EA417FC21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358" y="1454515"/>
            <a:ext cx="7005907" cy="620943"/>
          </a:xfrm>
          <a:prstGeom prst="rect">
            <a:avLst/>
          </a:prstGeom>
        </p:spPr>
      </p:pic>
      <p:sp>
        <p:nvSpPr>
          <p:cNvPr id="2" name="標題 1"/>
          <p:cNvSpPr>
            <a:spLocks noGrp="1"/>
          </p:cNvSpPr>
          <p:nvPr>
            <p:ph type="title"/>
          </p:nvPr>
        </p:nvSpPr>
        <p:spPr>
          <a:xfrm>
            <a:off x="311700" y="119619"/>
            <a:ext cx="8520600" cy="812275"/>
          </a:xfrm>
        </p:spPr>
        <p:txBody>
          <a:bodyPr/>
          <a:lstStyle/>
          <a:p>
            <a:r>
              <a:rPr lang="en-US" altLang="zh-TW" dirty="0">
                <a:latin typeface="+mj-lt"/>
              </a:rPr>
              <a:t>Do you know...</a:t>
            </a:r>
          </a:p>
        </p:txBody>
      </p:sp>
      <p:sp>
        <p:nvSpPr>
          <p:cNvPr id="3" name="文字版面配置區 2"/>
          <p:cNvSpPr>
            <a:spLocks noGrp="1"/>
          </p:cNvSpPr>
          <p:nvPr>
            <p:ph type="body" idx="1"/>
          </p:nvPr>
        </p:nvSpPr>
        <p:spPr>
          <a:xfrm>
            <a:off x="291750" y="1120935"/>
            <a:ext cx="7581812" cy="469470"/>
          </a:xfrm>
        </p:spPr>
        <p:txBody>
          <a:bodyPr/>
          <a:lstStyle/>
          <a:p>
            <a:pPr marL="114300" indent="0">
              <a:buNone/>
            </a:pPr>
            <a:r>
              <a:rPr lang="en-US" altLang="zh-TW" sz="1200" dirty="0">
                <a:solidFill>
                  <a:schemeClr val="tx1">
                    <a:lumMod val="65000"/>
                    <a:lumOff val="35000"/>
                  </a:schemeClr>
                </a:solidFill>
                <a:latin typeface="+mj-lt"/>
              </a:rPr>
              <a:t>McAfee made a survey to 30 million </a:t>
            </a:r>
            <a:r>
              <a:rPr lang="en-US" altLang="zh-TW" sz="1200" dirty="0" err="1">
                <a:solidFill>
                  <a:schemeClr val="tx1">
                    <a:lumMod val="65000"/>
                    <a:lumOff val="35000"/>
                  </a:schemeClr>
                </a:solidFill>
                <a:latin typeface="+mj-lt"/>
              </a:rPr>
              <a:t>Skyhigh</a:t>
            </a:r>
            <a:r>
              <a:rPr lang="en-US" altLang="zh-TW" sz="1200" dirty="0">
                <a:solidFill>
                  <a:schemeClr val="tx1">
                    <a:lumMod val="65000"/>
                    <a:lumOff val="35000"/>
                  </a:schemeClr>
                </a:solidFill>
                <a:latin typeface="+mj-lt"/>
              </a:rPr>
              <a:t> cloud service users</a:t>
            </a:r>
          </a:p>
        </p:txBody>
      </p:sp>
      <p:sp>
        <p:nvSpPr>
          <p:cNvPr id="11" name="文字方塊 10">
            <a:extLst>
              <a:ext uri="{FF2B5EF4-FFF2-40B4-BE49-F238E27FC236}">
                <a16:creationId xmlns:a16="http://schemas.microsoft.com/office/drawing/2014/main" id="{93FA72FB-B9D8-43AE-BE7B-2E85761C9247}"/>
              </a:ext>
            </a:extLst>
          </p:cNvPr>
          <p:cNvSpPr txBox="1"/>
          <p:nvPr/>
        </p:nvSpPr>
        <p:spPr>
          <a:xfrm>
            <a:off x="499958" y="1429460"/>
            <a:ext cx="1223596" cy="646331"/>
          </a:xfrm>
          <a:prstGeom prst="rect">
            <a:avLst/>
          </a:prstGeom>
          <a:noFill/>
        </p:spPr>
        <p:txBody>
          <a:bodyPr wrap="square" rtlCol="0">
            <a:spAutoFit/>
          </a:bodyPr>
          <a:lstStyle/>
          <a:p>
            <a:pPr algn="ctr"/>
            <a:r>
              <a:rPr lang="en-US" altLang="zh-TW" sz="3600" dirty="0">
                <a:solidFill>
                  <a:schemeClr val="bg1"/>
                </a:solidFill>
              </a:rPr>
              <a:t>18%</a:t>
            </a:r>
            <a:endParaRPr lang="zh-TW" altLang="en-US" sz="3600" dirty="0">
              <a:solidFill>
                <a:schemeClr val="bg1"/>
              </a:solidFill>
            </a:endParaRPr>
          </a:p>
        </p:txBody>
      </p:sp>
      <p:sp>
        <p:nvSpPr>
          <p:cNvPr id="14" name="文字方塊 13">
            <a:extLst>
              <a:ext uri="{FF2B5EF4-FFF2-40B4-BE49-F238E27FC236}">
                <a16:creationId xmlns:a16="http://schemas.microsoft.com/office/drawing/2014/main" id="{4A459F11-6DF0-4476-AD12-EED713A2C738}"/>
              </a:ext>
            </a:extLst>
          </p:cNvPr>
          <p:cNvSpPr txBox="1"/>
          <p:nvPr/>
        </p:nvSpPr>
        <p:spPr>
          <a:xfrm>
            <a:off x="1846861" y="1513861"/>
            <a:ext cx="5371499" cy="523220"/>
          </a:xfrm>
          <a:prstGeom prst="rect">
            <a:avLst/>
          </a:prstGeom>
          <a:noFill/>
        </p:spPr>
        <p:txBody>
          <a:bodyPr wrap="square" rtlCol="0">
            <a:spAutoFit/>
          </a:bodyPr>
          <a:lstStyle/>
          <a:p>
            <a:r>
              <a:rPr lang="en-US" altLang="zh-TW" dirty="0"/>
              <a:t>of files uploaded to cloud-based file-sharing and collaboration services contain sensitive data</a:t>
            </a:r>
            <a:r>
              <a:rPr lang="zh-TW" altLang="en-US" dirty="0"/>
              <a:t>*</a:t>
            </a:r>
            <a:endParaRPr lang="en-US" altLang="zh-TW" dirty="0"/>
          </a:p>
        </p:txBody>
      </p:sp>
      <p:pic>
        <p:nvPicPr>
          <p:cNvPr id="28" name="圖片 27">
            <a:extLst>
              <a:ext uri="{FF2B5EF4-FFF2-40B4-BE49-F238E27FC236}">
                <a16:creationId xmlns:a16="http://schemas.microsoft.com/office/drawing/2014/main" id="{9C99A9C6-4395-4102-B2B2-6EACDA2D83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358" y="2595669"/>
            <a:ext cx="7005907" cy="620943"/>
          </a:xfrm>
          <a:prstGeom prst="rect">
            <a:avLst/>
          </a:prstGeom>
        </p:spPr>
      </p:pic>
      <p:sp>
        <p:nvSpPr>
          <p:cNvPr id="29" name="文字方塊 28">
            <a:extLst>
              <a:ext uri="{FF2B5EF4-FFF2-40B4-BE49-F238E27FC236}">
                <a16:creationId xmlns:a16="http://schemas.microsoft.com/office/drawing/2014/main" id="{1B2A5AA8-1BDC-440F-B8DA-75804612E5B9}"/>
              </a:ext>
            </a:extLst>
          </p:cNvPr>
          <p:cNvSpPr txBox="1"/>
          <p:nvPr/>
        </p:nvSpPr>
        <p:spPr>
          <a:xfrm>
            <a:off x="508750" y="2579406"/>
            <a:ext cx="1213475" cy="646331"/>
          </a:xfrm>
          <a:prstGeom prst="rect">
            <a:avLst/>
          </a:prstGeom>
          <a:noFill/>
        </p:spPr>
        <p:txBody>
          <a:bodyPr wrap="square" rtlCol="0">
            <a:spAutoFit/>
          </a:bodyPr>
          <a:lstStyle/>
          <a:p>
            <a:pPr algn="ctr"/>
            <a:r>
              <a:rPr lang="en-US" altLang="zh-TW" sz="3600" dirty="0">
                <a:solidFill>
                  <a:schemeClr val="bg1"/>
                </a:solidFill>
              </a:rPr>
              <a:t>58%</a:t>
            </a:r>
            <a:endParaRPr lang="zh-TW" altLang="en-US" sz="3600" dirty="0">
              <a:solidFill>
                <a:schemeClr val="bg1"/>
              </a:solidFill>
            </a:endParaRPr>
          </a:p>
        </p:txBody>
      </p:sp>
      <p:sp>
        <p:nvSpPr>
          <p:cNvPr id="30" name="文字方塊 29">
            <a:extLst>
              <a:ext uri="{FF2B5EF4-FFF2-40B4-BE49-F238E27FC236}">
                <a16:creationId xmlns:a16="http://schemas.microsoft.com/office/drawing/2014/main" id="{B9B9E254-873D-4085-964E-49D6700A43FF}"/>
              </a:ext>
            </a:extLst>
          </p:cNvPr>
          <p:cNvSpPr txBox="1"/>
          <p:nvPr/>
        </p:nvSpPr>
        <p:spPr>
          <a:xfrm>
            <a:off x="1846861" y="2651524"/>
            <a:ext cx="5371499" cy="523220"/>
          </a:xfrm>
          <a:prstGeom prst="rect">
            <a:avLst/>
          </a:prstGeom>
          <a:noFill/>
        </p:spPr>
        <p:txBody>
          <a:bodyPr wrap="square" rtlCol="0">
            <a:spAutoFit/>
          </a:bodyPr>
          <a:lstStyle/>
          <a:p>
            <a:r>
              <a:rPr lang="en-US" altLang="zh-TW"/>
              <a:t>of senior managers had accidentally sent the wrong person sensitive information</a:t>
            </a:r>
          </a:p>
        </p:txBody>
      </p:sp>
      <p:pic>
        <p:nvPicPr>
          <p:cNvPr id="31" name="圖片 30">
            <a:extLst>
              <a:ext uri="{FF2B5EF4-FFF2-40B4-BE49-F238E27FC236}">
                <a16:creationId xmlns:a16="http://schemas.microsoft.com/office/drawing/2014/main" id="{9A38B625-B7C3-42DE-AF65-91FBA6019A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358" y="3750700"/>
            <a:ext cx="7005907" cy="620943"/>
          </a:xfrm>
          <a:prstGeom prst="rect">
            <a:avLst/>
          </a:prstGeom>
        </p:spPr>
      </p:pic>
      <p:sp>
        <p:nvSpPr>
          <p:cNvPr id="32" name="文字方塊 31">
            <a:extLst>
              <a:ext uri="{FF2B5EF4-FFF2-40B4-BE49-F238E27FC236}">
                <a16:creationId xmlns:a16="http://schemas.microsoft.com/office/drawing/2014/main" id="{45BEA2C1-B62F-4C41-80C2-9644196E1ADC}"/>
              </a:ext>
            </a:extLst>
          </p:cNvPr>
          <p:cNvSpPr txBox="1"/>
          <p:nvPr/>
        </p:nvSpPr>
        <p:spPr>
          <a:xfrm>
            <a:off x="508750" y="3734437"/>
            <a:ext cx="1174974" cy="646331"/>
          </a:xfrm>
          <a:prstGeom prst="rect">
            <a:avLst/>
          </a:prstGeom>
          <a:noFill/>
        </p:spPr>
        <p:txBody>
          <a:bodyPr wrap="square" rtlCol="0">
            <a:spAutoFit/>
          </a:bodyPr>
          <a:lstStyle/>
          <a:p>
            <a:pPr algn="ctr"/>
            <a:r>
              <a:rPr lang="en-US" altLang="zh-TW" sz="3600" dirty="0">
                <a:solidFill>
                  <a:schemeClr val="bg1"/>
                </a:solidFill>
              </a:rPr>
              <a:t>54%</a:t>
            </a:r>
            <a:endParaRPr lang="zh-TW" altLang="en-US" sz="3600" dirty="0">
              <a:solidFill>
                <a:schemeClr val="bg1"/>
              </a:solidFill>
            </a:endParaRPr>
          </a:p>
        </p:txBody>
      </p:sp>
      <p:sp>
        <p:nvSpPr>
          <p:cNvPr id="33" name="文字方塊 32">
            <a:extLst>
              <a:ext uri="{FF2B5EF4-FFF2-40B4-BE49-F238E27FC236}">
                <a16:creationId xmlns:a16="http://schemas.microsoft.com/office/drawing/2014/main" id="{273A7A09-C84E-4D9D-9CBC-9BA7EAF8B842}"/>
              </a:ext>
            </a:extLst>
          </p:cNvPr>
          <p:cNvSpPr txBox="1"/>
          <p:nvPr/>
        </p:nvSpPr>
        <p:spPr>
          <a:xfrm>
            <a:off x="1846861" y="3792934"/>
            <a:ext cx="5563404" cy="559577"/>
          </a:xfrm>
          <a:prstGeom prst="rect">
            <a:avLst/>
          </a:prstGeom>
          <a:noFill/>
        </p:spPr>
        <p:txBody>
          <a:bodyPr wrap="square" rtlCol="0">
            <a:spAutoFit/>
          </a:bodyPr>
          <a:lstStyle/>
          <a:p>
            <a:pPr>
              <a:lnSpc>
                <a:spcPts val="1900"/>
              </a:lnSpc>
            </a:pPr>
            <a:r>
              <a:rPr lang="en-US" altLang="zh-TW"/>
              <a:t>rank employee mistakes as the top threat to sensitive data; more than external hackers(30%) and malicious insiders(21%) combined</a:t>
            </a:r>
          </a:p>
        </p:txBody>
      </p:sp>
      <p:sp>
        <p:nvSpPr>
          <p:cNvPr id="34" name="文字版面配置區 2">
            <a:extLst>
              <a:ext uri="{FF2B5EF4-FFF2-40B4-BE49-F238E27FC236}">
                <a16:creationId xmlns:a16="http://schemas.microsoft.com/office/drawing/2014/main" id="{2F7562E8-8830-4DE3-8F36-95E3C4852076}"/>
              </a:ext>
            </a:extLst>
          </p:cNvPr>
          <p:cNvSpPr txBox="1">
            <a:spLocks/>
          </p:cNvSpPr>
          <p:nvPr/>
        </p:nvSpPr>
        <p:spPr>
          <a:xfrm>
            <a:off x="291750" y="2148798"/>
            <a:ext cx="7581812" cy="46947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微軟正黑體" panose="020B0604030504040204" pitchFamily="34" charset="-120"/>
                <a:ea typeface="微軟正黑體" panose="020B0604030504040204" pitchFamily="34" charset="-120"/>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200000"/>
              </a:lnSpc>
              <a:buNone/>
            </a:pPr>
            <a:r>
              <a:rPr lang="en-US" altLang="zh-TW" sz="1200" dirty="0">
                <a:solidFill>
                  <a:schemeClr val="tx1">
                    <a:lumMod val="65000"/>
                    <a:lumOff val="35000"/>
                  </a:schemeClr>
                </a:solidFill>
                <a:latin typeface="+mj-lt"/>
              </a:rPr>
              <a:t>Technology media CSO from IDG pointed</a:t>
            </a:r>
          </a:p>
        </p:txBody>
      </p:sp>
      <p:sp>
        <p:nvSpPr>
          <p:cNvPr id="35" name="文字版面配置區 2">
            <a:extLst>
              <a:ext uri="{FF2B5EF4-FFF2-40B4-BE49-F238E27FC236}">
                <a16:creationId xmlns:a16="http://schemas.microsoft.com/office/drawing/2014/main" id="{A7A73FFD-37CC-4807-9265-0BFB9792DC3C}"/>
              </a:ext>
            </a:extLst>
          </p:cNvPr>
          <p:cNvSpPr txBox="1">
            <a:spLocks/>
          </p:cNvSpPr>
          <p:nvPr/>
        </p:nvSpPr>
        <p:spPr>
          <a:xfrm>
            <a:off x="291750" y="3459477"/>
            <a:ext cx="7581812" cy="46947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微軟正黑體" panose="020B0604030504040204" pitchFamily="34" charset="-120"/>
                <a:ea typeface="微軟正黑體" panose="020B0604030504040204" pitchFamily="34" charset="-120"/>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0000"/>
              </a:lnSpc>
              <a:buNone/>
            </a:pPr>
            <a:r>
              <a:rPr lang="en-US" altLang="zh-TW" sz="1200" err="1">
                <a:solidFill>
                  <a:schemeClr val="tx1">
                    <a:lumMod val="65000"/>
                    <a:lumOff val="35000"/>
                  </a:schemeClr>
                </a:solidFill>
                <a:latin typeface="+mj-lt"/>
              </a:rPr>
              <a:t>Ponemon</a:t>
            </a:r>
            <a:r>
              <a:rPr lang="en-US" altLang="zh-TW" sz="1200">
                <a:solidFill>
                  <a:schemeClr val="tx1">
                    <a:lumMod val="65000"/>
                    <a:lumOff val="35000"/>
                  </a:schemeClr>
                </a:solidFill>
                <a:latin typeface="+mj-lt"/>
              </a:rPr>
              <a:t> Institute (U.S.) released a survey at 2019</a:t>
            </a:r>
          </a:p>
        </p:txBody>
      </p:sp>
      <p:pic>
        <p:nvPicPr>
          <p:cNvPr id="37" name="圖片 36">
            <a:extLst>
              <a:ext uri="{FF2B5EF4-FFF2-40B4-BE49-F238E27FC236}">
                <a16:creationId xmlns:a16="http://schemas.microsoft.com/office/drawing/2014/main" id="{C5BE71E7-924F-4417-A205-18A7665D23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5704"/>
          <a:stretch/>
        </p:blipFill>
        <p:spPr>
          <a:xfrm>
            <a:off x="6997566" y="1369368"/>
            <a:ext cx="2146434" cy="3240952"/>
          </a:xfrm>
          <a:prstGeom prst="rect">
            <a:avLst/>
          </a:prstGeom>
        </p:spPr>
      </p:pic>
      <p:sp>
        <p:nvSpPr>
          <p:cNvPr id="7" name="文字方塊 6"/>
          <p:cNvSpPr txBox="1"/>
          <p:nvPr/>
        </p:nvSpPr>
        <p:spPr>
          <a:xfrm>
            <a:off x="7366305" y="1993845"/>
            <a:ext cx="1897870" cy="2246769"/>
          </a:xfrm>
          <a:prstGeom prst="rect">
            <a:avLst/>
          </a:prstGeom>
          <a:noFill/>
        </p:spPr>
        <p:txBody>
          <a:bodyPr wrap="square" rtlCol="0" anchor="t">
            <a:spAutoFit/>
          </a:bodyPr>
          <a:lstStyle/>
          <a:p>
            <a:r>
              <a:rPr lang="en-US" altLang="zh-TW" sz="1000" dirty="0">
                <a:solidFill>
                  <a:schemeClr val="tx1"/>
                </a:solidFill>
              </a:rPr>
              <a:t>Confidential (44.4</a:t>
            </a:r>
            <a:r>
              <a:rPr lang="zh-TW" altLang="en-US" sz="1000" dirty="0">
                <a:solidFill>
                  <a:schemeClr val="tx1"/>
                </a:solidFill>
              </a:rPr>
              <a:t>％</a:t>
            </a:r>
            <a:r>
              <a:rPr lang="en-US" altLang="zh-TW" sz="1000" dirty="0">
                <a:solidFill>
                  <a:schemeClr val="tx1"/>
                </a:solidFill>
              </a:rPr>
              <a:t>)</a:t>
            </a:r>
          </a:p>
          <a:p>
            <a:r>
              <a:rPr lang="zh-TW" altLang="en-US" sz="1000" dirty="0">
                <a:solidFill>
                  <a:schemeClr val="bg1"/>
                </a:solidFill>
              </a:rPr>
              <a:t> </a:t>
            </a:r>
            <a:r>
              <a:rPr lang="en-US" altLang="zh-TW" sz="1000" dirty="0">
                <a:solidFill>
                  <a:schemeClr val="bg1"/>
                </a:solidFill>
              </a:rPr>
              <a:t>- F</a:t>
            </a:r>
            <a:r>
              <a:rPr lang="en" altLang="zh-TW" sz="1000" dirty="0" err="1">
                <a:solidFill>
                  <a:schemeClr val="bg1"/>
                </a:solidFill>
              </a:rPr>
              <a:t>inancial</a:t>
            </a:r>
            <a:r>
              <a:rPr lang="en" altLang="zh-TW" sz="1000" dirty="0">
                <a:solidFill>
                  <a:schemeClr val="bg1"/>
                </a:solidFill>
              </a:rPr>
              <a:t> records, business plans</a:t>
            </a:r>
            <a:endParaRPr lang="zh-TW" altLang="en-US" sz="1000" dirty="0">
              <a:solidFill>
                <a:schemeClr val="bg1"/>
              </a:solidFill>
            </a:endParaRPr>
          </a:p>
          <a:p>
            <a:r>
              <a:rPr lang="en-US" altLang="zh-TW" sz="1000" dirty="0">
                <a:solidFill>
                  <a:schemeClr val="tx1"/>
                </a:solidFill>
              </a:rPr>
              <a:t>Personally identifiable information</a:t>
            </a:r>
            <a:r>
              <a:rPr lang="zh-TW" altLang="en-US" sz="1000" dirty="0">
                <a:solidFill>
                  <a:schemeClr val="tx1"/>
                </a:solidFill>
              </a:rPr>
              <a:t> </a:t>
            </a:r>
            <a:r>
              <a:rPr lang="en-US" altLang="zh-TW" sz="1000" dirty="0">
                <a:solidFill>
                  <a:schemeClr val="tx1"/>
                </a:solidFill>
              </a:rPr>
              <a:t>(3.9</a:t>
            </a:r>
            <a:r>
              <a:rPr lang="zh-TW" altLang="en-US" sz="1000" dirty="0">
                <a:solidFill>
                  <a:schemeClr val="tx1"/>
                </a:solidFill>
              </a:rPr>
              <a:t>％</a:t>
            </a:r>
            <a:r>
              <a:rPr lang="en-US" altLang="zh-TW" sz="1000" dirty="0">
                <a:solidFill>
                  <a:schemeClr val="tx1"/>
                </a:solidFill>
              </a:rPr>
              <a:t>)</a:t>
            </a:r>
          </a:p>
          <a:p>
            <a:r>
              <a:rPr lang="zh-TW" altLang="en-US" sz="1000" dirty="0">
                <a:solidFill>
                  <a:schemeClr val="bg1"/>
                </a:solidFill>
              </a:rPr>
              <a:t> </a:t>
            </a:r>
            <a:r>
              <a:rPr lang="en-US" altLang="zh-TW" sz="1000" dirty="0">
                <a:solidFill>
                  <a:schemeClr val="bg1"/>
                </a:solidFill>
              </a:rPr>
              <a:t>- </a:t>
            </a:r>
            <a:r>
              <a:rPr lang="en" altLang="zh-TW" sz="1000" dirty="0">
                <a:solidFill>
                  <a:schemeClr val="bg1"/>
                </a:solidFill>
              </a:rPr>
              <a:t>ID numbers, dates of birth</a:t>
            </a:r>
          </a:p>
          <a:p>
            <a:r>
              <a:rPr lang="en-US" altLang="zh-TW" sz="1000" dirty="0">
                <a:solidFill>
                  <a:schemeClr val="tx1"/>
                </a:solidFill>
              </a:rPr>
              <a:t>Password (3.2</a:t>
            </a:r>
            <a:r>
              <a:rPr lang="zh-TW" altLang="en-US" sz="1000" dirty="0">
                <a:solidFill>
                  <a:schemeClr val="tx1"/>
                </a:solidFill>
              </a:rPr>
              <a:t>％</a:t>
            </a:r>
            <a:r>
              <a:rPr lang="en-US" altLang="zh-TW" sz="1000" dirty="0">
                <a:solidFill>
                  <a:schemeClr val="tx1"/>
                </a:solidFill>
              </a:rPr>
              <a:t>)</a:t>
            </a:r>
            <a:endParaRPr lang="zh-TW" altLang="en-US" sz="1000" dirty="0">
              <a:solidFill>
                <a:schemeClr val="tx1"/>
              </a:solidFill>
            </a:endParaRPr>
          </a:p>
          <a:p>
            <a:r>
              <a:rPr lang="en" altLang="zh-TW" sz="1000" dirty="0">
                <a:solidFill>
                  <a:schemeClr val="tx1"/>
                </a:solidFill>
              </a:rPr>
              <a:t>Payment information </a:t>
            </a:r>
            <a:r>
              <a:rPr lang="en-US" altLang="zh-TW" sz="1000" dirty="0">
                <a:solidFill>
                  <a:schemeClr val="tx1"/>
                </a:solidFill>
              </a:rPr>
              <a:t>(2.3</a:t>
            </a:r>
            <a:r>
              <a:rPr lang="zh-TW" altLang="en-US" sz="1000" dirty="0">
                <a:solidFill>
                  <a:schemeClr val="tx1"/>
                </a:solidFill>
              </a:rPr>
              <a:t>％</a:t>
            </a:r>
            <a:r>
              <a:rPr lang="en-US" altLang="zh-TW" sz="1000" dirty="0">
                <a:solidFill>
                  <a:schemeClr val="tx1"/>
                </a:solidFill>
              </a:rPr>
              <a:t>)</a:t>
            </a:r>
          </a:p>
          <a:p>
            <a:r>
              <a:rPr lang="zh-TW" altLang="en-US" sz="1000" dirty="0">
                <a:solidFill>
                  <a:schemeClr val="bg1"/>
                </a:solidFill>
              </a:rPr>
              <a:t> </a:t>
            </a:r>
            <a:r>
              <a:rPr lang="en-US" altLang="zh-TW" sz="1000" dirty="0">
                <a:solidFill>
                  <a:schemeClr val="bg1"/>
                </a:solidFill>
              </a:rPr>
              <a:t>- C</a:t>
            </a:r>
            <a:r>
              <a:rPr lang="en" altLang="zh-TW" sz="1000" dirty="0" err="1">
                <a:solidFill>
                  <a:schemeClr val="bg1"/>
                </a:solidFill>
              </a:rPr>
              <a:t>redit</a:t>
            </a:r>
            <a:r>
              <a:rPr lang="en" altLang="zh-TW" sz="1000" dirty="0">
                <a:solidFill>
                  <a:schemeClr val="bg1"/>
                </a:solidFill>
              </a:rPr>
              <a:t> and debit card numbers</a:t>
            </a:r>
            <a:endParaRPr lang="zh-TW" altLang="en-US" sz="1000" dirty="0">
              <a:solidFill>
                <a:schemeClr val="bg1"/>
              </a:solidFill>
            </a:endParaRPr>
          </a:p>
          <a:p>
            <a:r>
              <a:rPr lang="en-US" altLang="zh-TW" sz="1000" dirty="0">
                <a:solidFill>
                  <a:schemeClr val="tx1"/>
                </a:solidFill>
              </a:rPr>
              <a:t>Protected health information (1.6</a:t>
            </a:r>
            <a:r>
              <a:rPr lang="zh-TW" altLang="en-US" sz="1000" dirty="0">
                <a:solidFill>
                  <a:schemeClr val="tx1"/>
                </a:solidFill>
              </a:rPr>
              <a:t>％</a:t>
            </a:r>
            <a:r>
              <a:rPr lang="en-US" altLang="zh-TW" sz="1000" dirty="0">
                <a:solidFill>
                  <a:schemeClr val="tx1"/>
                </a:solidFill>
              </a:rPr>
              <a:t>)</a:t>
            </a:r>
          </a:p>
          <a:p>
            <a:r>
              <a:rPr lang="zh-TW" altLang="en-US" sz="1000" dirty="0">
                <a:solidFill>
                  <a:schemeClr val="bg1"/>
                </a:solidFill>
              </a:rPr>
              <a:t> </a:t>
            </a:r>
            <a:r>
              <a:rPr lang="en-US" altLang="zh-TW" sz="1000" dirty="0">
                <a:solidFill>
                  <a:schemeClr val="bg1"/>
                </a:solidFill>
              </a:rPr>
              <a:t>- P</a:t>
            </a:r>
            <a:r>
              <a:rPr lang="en" altLang="zh-TW" sz="1000" dirty="0" err="1">
                <a:solidFill>
                  <a:schemeClr val="bg1"/>
                </a:solidFill>
              </a:rPr>
              <a:t>atient</a:t>
            </a:r>
            <a:r>
              <a:rPr lang="en" altLang="zh-TW" sz="1000" dirty="0">
                <a:solidFill>
                  <a:schemeClr val="bg1"/>
                </a:solidFill>
              </a:rPr>
              <a:t> diagnoses, medical treatments</a:t>
            </a:r>
            <a:endParaRPr lang="en-US" altLang="zh-TW" sz="1000" dirty="0">
              <a:solidFill>
                <a:schemeClr val="bg1"/>
              </a:solidFill>
            </a:endParaRPr>
          </a:p>
        </p:txBody>
      </p:sp>
      <p:sp>
        <p:nvSpPr>
          <p:cNvPr id="17" name="文字方塊 16">
            <a:extLst>
              <a:ext uri="{FF2B5EF4-FFF2-40B4-BE49-F238E27FC236}">
                <a16:creationId xmlns:a16="http://schemas.microsoft.com/office/drawing/2014/main" id="{3C889128-8A4E-C84C-B4C6-D2E1EE54B9B7}"/>
              </a:ext>
            </a:extLst>
          </p:cNvPr>
          <p:cNvSpPr txBox="1"/>
          <p:nvPr/>
        </p:nvSpPr>
        <p:spPr>
          <a:xfrm>
            <a:off x="7338535" y="1553113"/>
            <a:ext cx="1591606" cy="461665"/>
          </a:xfrm>
          <a:prstGeom prst="rect">
            <a:avLst/>
          </a:prstGeom>
          <a:noFill/>
        </p:spPr>
        <p:txBody>
          <a:bodyPr wrap="square" rtlCol="0" anchor="t">
            <a:spAutoFit/>
          </a:bodyPr>
          <a:lstStyle/>
          <a:p>
            <a:pPr algn="ctr"/>
            <a:r>
              <a:rPr lang="zh-TW" altLang="en-US" sz="1200" b="1">
                <a:solidFill>
                  <a:schemeClr val="tx1"/>
                </a:solidFill>
              </a:rPr>
              <a:t>* </a:t>
            </a:r>
            <a:r>
              <a:rPr lang="en-US" altLang="zh-TW" sz="1200" b="1">
                <a:solidFill>
                  <a:schemeClr val="tx1"/>
                </a:solidFill>
              </a:rPr>
              <a:t>Categories of sensitive data</a:t>
            </a:r>
          </a:p>
        </p:txBody>
      </p:sp>
    </p:spTree>
    <p:extLst>
      <p:ext uri="{BB962C8B-B14F-4D97-AF65-F5344CB8AC3E}">
        <p14:creationId xmlns:p14="http://schemas.microsoft.com/office/powerpoint/2010/main" val="268355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4" name="圖片 3">
            <a:extLst>
              <a:ext uri="{FF2B5EF4-FFF2-40B4-BE49-F238E27FC236}">
                <a16:creationId xmlns:a16="http://schemas.microsoft.com/office/drawing/2014/main" id="{9232029B-F662-4C8A-A7EA-A7F81D9562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622"/>
          <a:stretch/>
        </p:blipFill>
        <p:spPr>
          <a:xfrm flipH="1">
            <a:off x="5406623" y="2097664"/>
            <a:ext cx="3510518" cy="2648092"/>
          </a:xfrm>
          <a:prstGeom prst="rect">
            <a:avLst/>
          </a:prstGeom>
        </p:spPr>
      </p:pic>
      <p:sp>
        <p:nvSpPr>
          <p:cNvPr id="129" name="Google Shape;129;p24"/>
          <p:cNvSpPr txBox="1">
            <a:spLocks noGrp="1"/>
          </p:cNvSpPr>
          <p:nvPr>
            <p:ph type="title"/>
          </p:nvPr>
        </p:nvSpPr>
        <p:spPr/>
        <p:txBody>
          <a:bodyPr/>
          <a:lstStyle/>
          <a:p>
            <a:r>
              <a:rPr lang="en" altLang="zh-TW" b="0" dirty="0">
                <a:latin typeface="+mj-lt"/>
              </a:rPr>
              <a:t>Protect data, prevent from risk</a:t>
            </a:r>
            <a:endParaRPr lang="zh-TW" altLang="en-US" dirty="0">
              <a:latin typeface="+mj-lt"/>
            </a:endParaRPr>
          </a:p>
        </p:txBody>
      </p:sp>
      <p:sp>
        <p:nvSpPr>
          <p:cNvPr id="130" name="Google Shape;130;p24"/>
          <p:cNvSpPr txBox="1">
            <a:spLocks noGrp="1"/>
          </p:cNvSpPr>
          <p:nvPr>
            <p:ph type="body" idx="1"/>
          </p:nvPr>
        </p:nvSpPr>
        <p:spPr>
          <a:xfrm>
            <a:off x="311700" y="983512"/>
            <a:ext cx="6221075" cy="3416400"/>
          </a:xfrm>
        </p:spPr>
        <p:txBody>
          <a:bodyPr/>
          <a:lstStyle/>
          <a:p>
            <a:pPr marL="114300" indent="0">
              <a:buNone/>
            </a:pPr>
            <a:r>
              <a:rPr lang="en" altLang="zh-TW" b="1" dirty="0">
                <a:latin typeface="+mj-lt"/>
                <a:ea typeface="微軟正黑體"/>
              </a:rPr>
              <a:t>Protecting data is a responsibility to the enterprise.</a:t>
            </a:r>
            <a:r>
              <a:rPr lang="zh-TW" altLang="en-US" dirty="0">
                <a:latin typeface="+mj-lt"/>
                <a:ea typeface="微軟正黑體"/>
              </a:rPr>
              <a:t> </a:t>
            </a:r>
            <a:endParaRPr lang="en-US" altLang="zh-TW" dirty="0">
              <a:latin typeface="+mj-lt"/>
            </a:endParaRPr>
          </a:p>
          <a:p>
            <a:pPr fontAlgn="base"/>
            <a:r>
              <a:rPr lang="en" altLang="zh-TW" sz="1400" dirty="0">
                <a:latin typeface="+mj-lt"/>
                <a:ea typeface="微軟正黑體"/>
              </a:rPr>
              <a:t>Customer information, employees personal data, trade secrets, and new product plans.</a:t>
            </a:r>
          </a:p>
          <a:p>
            <a:pPr fontAlgn="base"/>
            <a:r>
              <a:rPr lang="en" altLang="zh-TW" sz="1400" dirty="0">
                <a:latin typeface="+mj-lt"/>
                <a:ea typeface="微軟正黑體"/>
              </a:rPr>
              <a:t>Data breach causes loss of money and reputation, furthermore, legal responsibility.</a:t>
            </a:r>
          </a:p>
          <a:p>
            <a:pPr fontAlgn="base"/>
            <a:r>
              <a:rPr lang="en" altLang="zh-TW" sz="1400" dirty="0">
                <a:latin typeface="+mj-lt"/>
                <a:ea typeface="微軟正黑體"/>
              </a:rPr>
              <a:t>The GDPR became effective in 2018. The CCPA becomes effective on 2020. How to process and store personal data need to follow the regulations.</a:t>
            </a:r>
            <a:endParaRPr lang="en-US" altLang="zh-TW" dirty="0">
              <a:latin typeface="+mj-lt"/>
              <a:ea typeface="微軟正黑體"/>
            </a:endParaRPr>
          </a:p>
          <a:p>
            <a:pPr marL="114300" indent="0">
              <a:spcBef>
                <a:spcPts val="1200"/>
              </a:spcBef>
              <a:buNone/>
            </a:pPr>
            <a:r>
              <a:rPr lang="en" altLang="zh-TW" b="1" dirty="0">
                <a:latin typeface="+mj-lt"/>
                <a:ea typeface="微軟正黑體"/>
              </a:rPr>
              <a:t>So do individuals</a:t>
            </a:r>
            <a:r>
              <a:rPr lang="zh-TW" altLang="en-US" sz="1600" dirty="0">
                <a:latin typeface="+mj-lt"/>
                <a:ea typeface="微軟正黑體"/>
              </a:rPr>
              <a:t> </a:t>
            </a:r>
            <a:endParaRPr lang="en-US" altLang="zh-TW" sz="1600" dirty="0">
              <a:latin typeface="+mj-lt"/>
            </a:endParaRPr>
          </a:p>
          <a:p>
            <a:pPr fontAlgn="base"/>
            <a:r>
              <a:rPr lang="en" altLang="zh-TW" sz="1400" dirty="0">
                <a:latin typeface="+mj-lt"/>
                <a:ea typeface="微軟正黑體"/>
              </a:rPr>
              <a:t>Financial and medical data as well as credit card number and health records.</a:t>
            </a:r>
          </a:p>
          <a:p>
            <a:pPr fontAlgn="base"/>
            <a:r>
              <a:rPr lang="en" altLang="zh-TW" sz="1400" dirty="0">
                <a:latin typeface="+mj-lt"/>
                <a:ea typeface="微軟正黑體"/>
              </a:rPr>
              <a:t>It would cause a huge loss if sensitive personal data was stolen or used in illegal way.</a:t>
            </a:r>
            <a:endParaRPr lang="en" altLang="zh-TW" sz="1200" dirty="0">
              <a:latin typeface="+mj-lt"/>
              <a:ea typeface="微軟正黑體"/>
            </a:endParaRPr>
          </a:p>
          <a:p>
            <a:endParaRPr lang="en-US" altLang="zh-TW" sz="16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a:extLst>
              <a:ext uri="{FF2B5EF4-FFF2-40B4-BE49-F238E27FC236}">
                <a16:creationId xmlns:a16="http://schemas.microsoft.com/office/drawing/2014/main" id="{E1763AF8-BFE0-4F7A-A5F3-5EE7249852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360" y="1281420"/>
            <a:ext cx="3703348" cy="3270430"/>
          </a:xfrm>
          <a:prstGeom prst="rect">
            <a:avLst/>
          </a:prstGeom>
        </p:spPr>
      </p:pic>
      <p:pic>
        <p:nvPicPr>
          <p:cNvPr id="24" name="圖片 23">
            <a:extLst>
              <a:ext uri="{FF2B5EF4-FFF2-40B4-BE49-F238E27FC236}">
                <a16:creationId xmlns:a16="http://schemas.microsoft.com/office/drawing/2014/main" id="{7C39A0C8-9D64-49D8-82B4-3FBA896585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1886" y="1281420"/>
            <a:ext cx="3703349" cy="3270430"/>
          </a:xfrm>
          <a:prstGeom prst="rect">
            <a:avLst/>
          </a:prstGeom>
        </p:spPr>
      </p:pic>
      <p:sp>
        <p:nvSpPr>
          <p:cNvPr id="2" name="標題 1"/>
          <p:cNvSpPr>
            <a:spLocks noGrp="1"/>
          </p:cNvSpPr>
          <p:nvPr>
            <p:ph type="title"/>
          </p:nvPr>
        </p:nvSpPr>
        <p:spPr>
          <a:xfrm>
            <a:off x="160255" y="110288"/>
            <a:ext cx="8851769" cy="812275"/>
          </a:xfrm>
        </p:spPr>
        <p:txBody>
          <a:bodyPr/>
          <a:lstStyle/>
          <a:p>
            <a:r>
              <a:rPr lang="fr" altLang="zh-TW" dirty="0">
                <a:latin typeface="+mj-lt"/>
                <a:ea typeface="微軟正黑體"/>
              </a:rPr>
              <a:t>QENC - </a:t>
            </a:r>
            <a:r>
              <a:rPr lang="fr" altLang="zh-TW" sz="3200" dirty="0">
                <a:latin typeface="+mj-lt"/>
                <a:ea typeface="微軟正黑體"/>
              </a:rPr>
              <a:t>File </a:t>
            </a:r>
            <a:r>
              <a:rPr lang="fr" altLang="zh-TW" sz="3200" dirty="0" err="1">
                <a:latin typeface="+mj-lt"/>
                <a:ea typeface="微軟正黑體"/>
              </a:rPr>
              <a:t>Encryption</a:t>
            </a:r>
            <a:r>
              <a:rPr lang="fr" altLang="zh-TW" sz="3200" dirty="0">
                <a:latin typeface="+mj-lt"/>
                <a:ea typeface="微軟正黑體"/>
              </a:rPr>
              <a:t> on QNAP NAS</a:t>
            </a:r>
            <a:endParaRPr lang="zh-TW" altLang="en-US" sz="3600" spc="-150" dirty="0">
              <a:latin typeface="+mj-lt"/>
              <a:ea typeface="微軟正黑體"/>
            </a:endParaRPr>
          </a:p>
        </p:txBody>
      </p:sp>
      <p:sp>
        <p:nvSpPr>
          <p:cNvPr id="6" name="文字方塊 5"/>
          <p:cNvSpPr txBox="1"/>
          <p:nvPr/>
        </p:nvSpPr>
        <p:spPr>
          <a:xfrm>
            <a:off x="1013942" y="2014913"/>
            <a:ext cx="1368900" cy="461665"/>
          </a:xfrm>
          <a:prstGeom prst="rect">
            <a:avLst/>
          </a:prstGeom>
          <a:noFill/>
        </p:spPr>
        <p:txBody>
          <a:bodyPr wrap="square" rtlCol="0">
            <a:spAutoFit/>
          </a:bodyPr>
          <a:lstStyle/>
          <a:p>
            <a:pPr algn="ctr"/>
            <a:r>
              <a:rPr lang="en-US" altLang="zh-TW" sz="1200" b="1">
                <a:solidFill>
                  <a:srgbClr val="0070C0"/>
                </a:solidFill>
              </a:rPr>
              <a:t>Disk</a:t>
            </a:r>
          </a:p>
          <a:p>
            <a:pPr algn="ctr"/>
            <a:r>
              <a:rPr lang="en-US" altLang="zh-TW" sz="1200" b="1"/>
              <a:t>Encryption</a:t>
            </a:r>
            <a:endParaRPr lang="zh-TW" altLang="en-US" sz="1200" b="1"/>
          </a:p>
        </p:txBody>
      </p:sp>
      <p:sp>
        <p:nvSpPr>
          <p:cNvPr id="7" name="文字方塊 6"/>
          <p:cNvSpPr txBox="1"/>
          <p:nvPr/>
        </p:nvSpPr>
        <p:spPr>
          <a:xfrm>
            <a:off x="2669390" y="2065096"/>
            <a:ext cx="1535770" cy="461665"/>
          </a:xfrm>
          <a:prstGeom prst="rect">
            <a:avLst/>
          </a:prstGeom>
          <a:noFill/>
        </p:spPr>
        <p:txBody>
          <a:bodyPr wrap="square" rtlCol="0">
            <a:spAutoFit/>
          </a:bodyPr>
          <a:lstStyle/>
          <a:p>
            <a:pPr algn="ctr"/>
            <a:r>
              <a:rPr lang="en" altLang="zh-TW" sz="1200" b="1">
                <a:solidFill>
                  <a:srgbClr val="0070C0"/>
                </a:solidFill>
              </a:rPr>
              <a:t>Share Folder </a:t>
            </a:r>
            <a:r>
              <a:rPr lang="en-US" altLang="zh-TW" sz="1200" b="1"/>
              <a:t>Encryption</a:t>
            </a:r>
            <a:endParaRPr lang="zh-TW" altLang="en-US" sz="1200" b="1"/>
          </a:p>
        </p:txBody>
      </p:sp>
      <p:sp>
        <p:nvSpPr>
          <p:cNvPr id="8" name="文字方塊 7"/>
          <p:cNvSpPr txBox="1"/>
          <p:nvPr/>
        </p:nvSpPr>
        <p:spPr>
          <a:xfrm>
            <a:off x="5732398" y="2046434"/>
            <a:ext cx="1877987" cy="369332"/>
          </a:xfrm>
          <a:prstGeom prst="rect">
            <a:avLst/>
          </a:prstGeom>
          <a:noFill/>
        </p:spPr>
        <p:txBody>
          <a:bodyPr wrap="square" rtlCol="0">
            <a:spAutoFit/>
          </a:bodyPr>
          <a:lstStyle/>
          <a:p>
            <a:pPr algn="ctr"/>
            <a:r>
              <a:rPr lang="en-US" altLang="zh-TW" sz="1800" b="1">
                <a:solidFill>
                  <a:srgbClr val="0070C0"/>
                </a:solidFill>
              </a:rPr>
              <a:t>File </a:t>
            </a:r>
            <a:r>
              <a:rPr lang="en-US" altLang="zh-TW" sz="1800" b="1"/>
              <a:t>Encryption</a:t>
            </a:r>
            <a:endParaRPr lang="zh-TW" altLang="en-US" sz="1800" b="1"/>
          </a:p>
        </p:txBody>
      </p:sp>
      <p:pic>
        <p:nvPicPr>
          <p:cNvPr id="1028" name="Picture 4" descr="https://www.qnap.com/i/_upload/enterprise_apply_v2/images/e4_Hard_drive_encryption.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1793" r="20761"/>
          <a:stretch/>
        </p:blipFill>
        <p:spPr bwMode="auto">
          <a:xfrm>
            <a:off x="1133620" y="2360524"/>
            <a:ext cx="1049666" cy="109633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073781" y="3529307"/>
            <a:ext cx="3191218" cy="646331"/>
          </a:xfrm>
          <a:prstGeom prst="rect">
            <a:avLst/>
          </a:prstGeom>
        </p:spPr>
        <p:txBody>
          <a:bodyPr wrap="square" anchor="t">
            <a:spAutoFit/>
          </a:bodyPr>
          <a:lstStyle/>
          <a:p>
            <a:r>
              <a:rPr lang="en" altLang="zh-TW" sz="1200" dirty="0">
                <a:solidFill>
                  <a:srgbClr val="0070C0"/>
                </a:solidFill>
              </a:rPr>
              <a:t>Disk</a:t>
            </a:r>
            <a:r>
              <a:rPr lang="en" altLang="zh-TW" sz="1200" dirty="0"/>
              <a:t> and </a:t>
            </a:r>
            <a:r>
              <a:rPr lang="en" altLang="zh-TW" sz="1200" dirty="0">
                <a:solidFill>
                  <a:srgbClr val="0070C0"/>
                </a:solidFill>
              </a:rPr>
              <a:t>Share Folder</a:t>
            </a:r>
            <a:r>
              <a:rPr lang="en" altLang="zh-TW" sz="1200" dirty="0"/>
              <a:t> Encryption protect data from unauthorized access even if the hard drives or the entire NAS were stolen.</a:t>
            </a:r>
          </a:p>
        </p:txBody>
      </p:sp>
      <p:pic>
        <p:nvPicPr>
          <p:cNvPr id="13" name="Google Shape;106;p2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701502" y="2399999"/>
            <a:ext cx="1877987" cy="939002"/>
          </a:xfrm>
          <a:prstGeom prst="rect">
            <a:avLst/>
          </a:prstGeom>
          <a:noFill/>
          <a:ln>
            <a:noFill/>
          </a:ln>
        </p:spPr>
      </p:pic>
      <p:pic>
        <p:nvPicPr>
          <p:cNvPr id="11" name="圖片 10"/>
          <p:cNvPicPr>
            <a:picLocks noChangeAspect="1"/>
          </p:cNvPicPr>
          <p:nvPr/>
        </p:nvPicPr>
        <p:blipFill rotWithShape="1">
          <a:blip r:embed="rId7"/>
          <a:srcRect t="17754" b="16281"/>
          <a:stretch/>
        </p:blipFill>
        <p:spPr>
          <a:xfrm>
            <a:off x="2854050" y="2616740"/>
            <a:ext cx="1085850" cy="741407"/>
          </a:xfrm>
          <a:prstGeom prst="rect">
            <a:avLst/>
          </a:prstGeom>
        </p:spPr>
      </p:pic>
      <p:pic>
        <p:nvPicPr>
          <p:cNvPr id="15" name="圖片 14"/>
          <p:cNvPicPr>
            <a:picLocks noChangeAspect="1"/>
          </p:cNvPicPr>
          <p:nvPr/>
        </p:nvPicPr>
        <p:blipFill>
          <a:blip r:embed="rId8"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202287" y="2853734"/>
            <a:ext cx="373241" cy="373241"/>
          </a:xfrm>
          <a:prstGeom prst="rect">
            <a:avLst/>
          </a:prstGeom>
        </p:spPr>
      </p:pic>
      <p:sp>
        <p:nvSpPr>
          <p:cNvPr id="18" name="矩形 17"/>
          <p:cNvSpPr/>
          <p:nvPr/>
        </p:nvSpPr>
        <p:spPr>
          <a:xfrm>
            <a:off x="5268895" y="3361456"/>
            <a:ext cx="2899558" cy="738664"/>
          </a:xfrm>
          <a:prstGeom prst="rect">
            <a:avLst/>
          </a:prstGeom>
        </p:spPr>
        <p:txBody>
          <a:bodyPr wrap="square" anchor="t">
            <a:spAutoFit/>
          </a:bodyPr>
          <a:lstStyle/>
          <a:p>
            <a:r>
              <a:rPr lang="en" altLang="zh-TW" dirty="0"/>
              <a:t>Encrypted </a:t>
            </a:r>
            <a:r>
              <a:rPr lang="en" altLang="zh-TW" dirty="0" err="1"/>
              <a:t>qenc</a:t>
            </a:r>
            <a:r>
              <a:rPr lang="en" altLang="zh-TW" dirty="0"/>
              <a:t> files can’t be read or open. Are secured when shared.</a:t>
            </a:r>
          </a:p>
        </p:txBody>
      </p:sp>
      <p:sp>
        <p:nvSpPr>
          <p:cNvPr id="4" name="TextBox 3">
            <a:extLst>
              <a:ext uri="{FF2B5EF4-FFF2-40B4-BE49-F238E27FC236}">
                <a16:creationId xmlns:a16="http://schemas.microsoft.com/office/drawing/2014/main" id="{7B48B1B9-33F0-42EE-B64D-B390FBD1F5ED}"/>
              </a:ext>
            </a:extLst>
          </p:cNvPr>
          <p:cNvSpPr txBox="1"/>
          <p:nvPr/>
        </p:nvSpPr>
        <p:spPr>
          <a:xfrm>
            <a:off x="5268895" y="403802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altLang="zh-TW" i="1">
                <a:solidFill>
                  <a:srgbClr val="C00000"/>
                </a:solidFill>
              </a:rPr>
              <a:t>Coming soon with QTS 4.4.1!</a:t>
            </a:r>
          </a:p>
        </p:txBody>
      </p:sp>
      <p:sp>
        <p:nvSpPr>
          <p:cNvPr id="16" name="矩形 15">
            <a:extLst>
              <a:ext uri="{FF2B5EF4-FFF2-40B4-BE49-F238E27FC236}">
                <a16:creationId xmlns:a16="http://schemas.microsoft.com/office/drawing/2014/main" id="{47EFA61F-8813-42C8-A752-B264AA792320}"/>
              </a:ext>
            </a:extLst>
          </p:cNvPr>
          <p:cNvSpPr/>
          <p:nvPr/>
        </p:nvSpPr>
        <p:spPr>
          <a:xfrm>
            <a:off x="819044" y="1377381"/>
            <a:ext cx="3535852" cy="470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TW" sz="2000" dirty="0">
                <a:ea typeface="Microsoft JhengHei"/>
              </a:rPr>
              <a:t>Existing encryption features</a:t>
            </a:r>
            <a:endParaRPr lang="en" altLang="zh-TW" sz="3200" dirty="0">
              <a:ea typeface="Microsoft JhengHei" panose="020B0604030504040204" pitchFamily="34" charset="-120"/>
            </a:endParaRPr>
          </a:p>
        </p:txBody>
      </p:sp>
      <p:sp>
        <p:nvSpPr>
          <p:cNvPr id="19" name="矩形 18">
            <a:extLst>
              <a:ext uri="{FF2B5EF4-FFF2-40B4-BE49-F238E27FC236}">
                <a16:creationId xmlns:a16="http://schemas.microsoft.com/office/drawing/2014/main" id="{D85C3518-33A2-46F6-B7CF-428719F076A6}"/>
              </a:ext>
            </a:extLst>
          </p:cNvPr>
          <p:cNvSpPr/>
          <p:nvPr/>
        </p:nvSpPr>
        <p:spPr>
          <a:xfrm>
            <a:off x="4872570" y="1363154"/>
            <a:ext cx="3535852" cy="470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999"/>
              </a:lnSpc>
              <a:buNone/>
            </a:pPr>
            <a:r>
              <a:rPr lang="en" altLang="zh-TW" sz="1100">
                <a:solidFill>
                  <a:schemeClr val="bg1"/>
                </a:solidFill>
                <a:ea typeface="微軟正黑體" panose="020B0604030504040204" pitchFamily="34" charset="-120"/>
              </a:rPr>
              <a:t>New Feature:</a:t>
            </a:r>
            <a:endParaRPr lang="en" altLang="zh-TW" sz="2000">
              <a:solidFill>
                <a:schemeClr val="bg1"/>
              </a:solidFill>
              <a:ea typeface="微軟正黑體" panose="020B0604030504040204" pitchFamily="34" charset="-120"/>
            </a:endParaRPr>
          </a:p>
          <a:p>
            <a:pPr algn="ctr">
              <a:lnSpc>
                <a:spcPct val="114999"/>
              </a:lnSpc>
              <a:buNone/>
            </a:pPr>
            <a:r>
              <a:rPr lang="en" altLang="zh-TW" sz="2000" b="1">
                <a:solidFill>
                  <a:schemeClr val="bg1"/>
                </a:solidFill>
                <a:ea typeface="微軟正黑體" panose="020B0604030504040204" pitchFamily="34" charset="-120"/>
              </a:rPr>
              <a:t>QENC File Encryption</a:t>
            </a:r>
          </a:p>
        </p:txBody>
      </p:sp>
    </p:spTree>
    <p:extLst>
      <p:ext uri="{BB962C8B-B14F-4D97-AF65-F5344CB8AC3E}">
        <p14:creationId xmlns:p14="http://schemas.microsoft.com/office/powerpoint/2010/main" val="127655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 altLang="zh-TW" b="0" dirty="0">
                <a:latin typeface="+mj-lt"/>
                <a:ea typeface="微軟正黑體"/>
              </a:rPr>
              <a:t>Encrypt Files to Safely Share Them!</a:t>
            </a:r>
            <a:endParaRPr lang="zh-TW" altLang="en-US" dirty="0">
              <a:latin typeface="+mj-lt"/>
            </a:endParaRPr>
          </a:p>
        </p:txBody>
      </p:sp>
      <p:sp>
        <p:nvSpPr>
          <p:cNvPr id="3" name="文字版面配置區 2"/>
          <p:cNvSpPr>
            <a:spLocks noGrp="1"/>
          </p:cNvSpPr>
          <p:nvPr>
            <p:ph type="body" idx="1"/>
          </p:nvPr>
        </p:nvSpPr>
        <p:spPr>
          <a:xfrm>
            <a:off x="311700" y="1152475"/>
            <a:ext cx="8520600" cy="3127294"/>
          </a:xfrm>
        </p:spPr>
        <p:txBody>
          <a:bodyPr/>
          <a:lstStyle/>
          <a:p>
            <a:pPr lvl="0"/>
            <a:r>
              <a:rPr lang="en" altLang="zh-TW" dirty="0">
                <a:latin typeface="+mj-lt"/>
                <a:ea typeface="微軟正黑體"/>
              </a:rPr>
              <a:t>When sharing files via Email, communication app, files leave the protection of QNAP NAS.</a:t>
            </a:r>
            <a:endParaRPr lang="en-US" altLang="zh-TW" dirty="0">
              <a:latin typeface="+mj-lt"/>
              <a:ea typeface="微軟正黑體"/>
            </a:endParaRPr>
          </a:p>
          <a:p>
            <a:pPr lvl="1">
              <a:spcBef>
                <a:spcPts val="0"/>
              </a:spcBef>
            </a:pPr>
            <a:r>
              <a:rPr lang="en" altLang="zh-TW" dirty="0">
                <a:latin typeface="+mj-lt"/>
              </a:rPr>
              <a:t>Providing health records to your doctor</a:t>
            </a:r>
          </a:p>
          <a:p>
            <a:pPr lvl="1">
              <a:spcBef>
                <a:spcPts val="0"/>
              </a:spcBef>
            </a:pPr>
            <a:r>
              <a:rPr lang="en" altLang="zh-TW" dirty="0">
                <a:latin typeface="+mj-lt"/>
              </a:rPr>
              <a:t>Send ID via LINE to apply for a loan. </a:t>
            </a:r>
            <a:br>
              <a:rPr lang="en" altLang="zh-TW" dirty="0">
                <a:latin typeface="+mj-lt"/>
              </a:rPr>
            </a:br>
            <a:r>
              <a:rPr lang="en-US" altLang="zh-TW" sz="1100" dirty="0">
                <a:latin typeface="+mj-lt"/>
              </a:rPr>
              <a:t>(</a:t>
            </a:r>
            <a:r>
              <a:rPr lang="en" altLang="zh-TW" sz="1100" dirty="0">
                <a:latin typeface="+mj-lt"/>
              </a:rPr>
              <a:t>Taiwan government listed Communication App into financial examination.</a:t>
            </a:r>
            <a:r>
              <a:rPr lang="en-US" altLang="zh-TW" sz="1100" dirty="0">
                <a:latin typeface="+mj-lt"/>
              </a:rPr>
              <a:t>)</a:t>
            </a:r>
            <a:endParaRPr lang="en-US" altLang="zh-TW" sz="1600" dirty="0">
              <a:latin typeface="+mj-lt"/>
            </a:endParaRPr>
          </a:p>
          <a:p>
            <a:r>
              <a:rPr lang="en" altLang="zh-TW" dirty="0">
                <a:latin typeface="+mj-lt"/>
                <a:ea typeface="微軟正黑體"/>
              </a:rPr>
              <a:t>You might do it very carefully. But, how to make sure every recipient never makes mistake to send sensitive data to unwanted parties?</a:t>
            </a:r>
            <a:endParaRPr lang="zh-TW" altLang="en-US" dirty="0">
              <a:latin typeface="+mj-lt"/>
              <a:ea typeface="微軟正黑體"/>
            </a:endParaRPr>
          </a:p>
          <a:p>
            <a:r>
              <a:rPr lang="en" altLang="zh-TW" dirty="0">
                <a:latin typeface="+mj-lt"/>
                <a:ea typeface="微軟正黑體"/>
              </a:rPr>
              <a:t>QENC protects files even if the files are breached.</a:t>
            </a:r>
            <a:endParaRPr lang="zh-TW" altLang="en-US" dirty="0">
              <a:latin typeface="+mj-lt"/>
              <a:ea typeface="微軟正黑體"/>
            </a:endParaRPr>
          </a:p>
        </p:txBody>
      </p:sp>
    </p:spTree>
    <p:extLst>
      <p:ext uri="{BB962C8B-B14F-4D97-AF65-F5344CB8AC3E}">
        <p14:creationId xmlns:p14="http://schemas.microsoft.com/office/powerpoint/2010/main" val="172689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latin typeface="+mj-lt"/>
              </a:rPr>
              <a:t>What is QENC</a:t>
            </a:r>
            <a:endParaRPr lang="zh-TW" altLang="en-US" sz="1800" dirty="0">
              <a:latin typeface="+mj-lt"/>
            </a:endParaRPr>
          </a:p>
        </p:txBody>
      </p:sp>
    </p:spTree>
    <p:extLst>
      <p:ext uri="{BB962C8B-B14F-4D97-AF65-F5344CB8AC3E}">
        <p14:creationId xmlns:p14="http://schemas.microsoft.com/office/powerpoint/2010/main" val="1196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7"/>
          <p:cNvSpPr txBox="1">
            <a:spLocks noGrp="1"/>
          </p:cNvSpPr>
          <p:nvPr>
            <p:ph type="title"/>
          </p:nvPr>
        </p:nvSpPr>
        <p:spPr>
          <a:xfrm>
            <a:off x="155850" y="100861"/>
            <a:ext cx="8832300" cy="812275"/>
          </a:xfrm>
        </p:spPr>
        <p:txBody>
          <a:bodyPr/>
          <a:lstStyle/>
          <a:p>
            <a:pPr lvl="0"/>
            <a:r>
              <a:rPr lang="en-US" altLang="zh-TW" spc="-150" dirty="0">
                <a:latin typeface="+mj-lt"/>
                <a:ea typeface="微軟正黑體"/>
              </a:rPr>
              <a:t>QENC</a:t>
            </a:r>
            <a:r>
              <a:rPr lang="en-US" altLang="zh-TW" sz="3600" spc="-150" dirty="0">
                <a:latin typeface="+mj-lt"/>
                <a:ea typeface="微軟正黑體"/>
              </a:rPr>
              <a:t>, A File Encryption Module for QTS</a:t>
            </a:r>
            <a:endParaRPr lang="zh-TW" altLang="en-US" sz="3600" dirty="0">
              <a:latin typeface="+mj-lt"/>
              <a:ea typeface="微軟正黑體"/>
            </a:endParaRPr>
          </a:p>
        </p:txBody>
      </p:sp>
      <p:sp>
        <p:nvSpPr>
          <p:cNvPr id="78" name="Google Shape;78;p17"/>
          <p:cNvSpPr txBox="1">
            <a:spLocks noGrp="1"/>
          </p:cNvSpPr>
          <p:nvPr>
            <p:ph type="body" idx="1"/>
          </p:nvPr>
        </p:nvSpPr>
        <p:spPr>
          <a:xfrm>
            <a:off x="4254759" y="1388145"/>
            <a:ext cx="4236097" cy="2901051"/>
          </a:xfrm>
        </p:spPr>
        <p:txBody>
          <a:bodyPr/>
          <a:lstStyle/>
          <a:p>
            <a:pPr marL="114300" indent="0">
              <a:buNone/>
            </a:pPr>
            <a:r>
              <a:rPr lang="en" altLang="zh-TW" sz="1400" dirty="0">
                <a:latin typeface="+mj-lt"/>
                <a:ea typeface="微軟正黑體"/>
              </a:rPr>
              <a:t>Specially designed for QNAP NAS, QENC encrypts files so that no one can open or view until they input the correct password. Encrypted files become QENC files. You can tell them by the file name extension.</a:t>
            </a:r>
            <a:endParaRPr lang="zh-TW" altLang="en-US" sz="2000" dirty="0">
              <a:latin typeface="+mj-lt"/>
              <a:ea typeface="微軟正黑體"/>
            </a:endParaRPr>
          </a:p>
          <a:p>
            <a:pPr fontAlgn="base">
              <a:spcBef>
                <a:spcPts val="1200"/>
              </a:spcBef>
            </a:pPr>
            <a:r>
              <a:rPr lang="en" altLang="zh-TW" sz="1400" dirty="0">
                <a:latin typeface="+mj-lt"/>
                <a:ea typeface="微軟正黑體"/>
              </a:rPr>
              <a:t>Encrypted file extension: .</a:t>
            </a:r>
            <a:r>
              <a:rPr lang="en" altLang="zh-TW" sz="1400" dirty="0" err="1">
                <a:latin typeface="+mj-lt"/>
                <a:ea typeface="微軟正黑體"/>
              </a:rPr>
              <a:t>qenc</a:t>
            </a:r>
            <a:endParaRPr lang="en" altLang="zh-TW" sz="1400" dirty="0">
              <a:latin typeface="+mj-lt"/>
              <a:ea typeface="微軟正黑體"/>
            </a:endParaRPr>
          </a:p>
          <a:p>
            <a:pPr fontAlgn="base"/>
            <a:r>
              <a:rPr lang="en" altLang="zh-TW" sz="1400" dirty="0">
                <a:latin typeface="+mj-lt"/>
                <a:ea typeface="微軟正黑體"/>
              </a:rPr>
              <a:t>Encryption algorithm: AES 256</a:t>
            </a:r>
          </a:p>
          <a:p>
            <a:r>
              <a:rPr lang="en" altLang="zh-TW" sz="1400" dirty="0">
                <a:latin typeface="+mj-lt"/>
                <a:ea typeface="微軟正黑體"/>
              </a:rPr>
              <a:t>Password length: Up to 32 characters, special characters allowed.</a:t>
            </a:r>
            <a:endParaRPr lang="zh-TW" altLang="en-US" sz="1400" dirty="0">
              <a:latin typeface="+mj-lt"/>
              <a:ea typeface="微軟正黑體"/>
            </a:endParaRPr>
          </a:p>
        </p:txBody>
      </p:sp>
      <p:pic>
        <p:nvPicPr>
          <p:cNvPr id="5" name="圖片 4" descr="一張含有 向量圖形 的圖片&#10;&#10;描述是以高可信度產生">
            <a:extLst>
              <a:ext uri="{FF2B5EF4-FFF2-40B4-BE49-F238E27FC236}">
                <a16:creationId xmlns:a16="http://schemas.microsoft.com/office/drawing/2014/main" id="{12A1DA19-9D69-45A5-ADC5-B037B13155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344" y="1189633"/>
            <a:ext cx="3575806" cy="3298074"/>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1022</Words>
  <Application>Microsoft Office PowerPoint</Application>
  <PresentationFormat>如螢幕大小 (16:9)</PresentationFormat>
  <Paragraphs>170</Paragraphs>
  <Slides>24</Slides>
  <Notes>24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24</vt:i4>
      </vt:variant>
    </vt:vector>
  </HeadingPairs>
  <TitlesOfParts>
    <vt:vector size="31" baseType="lpstr">
      <vt:lpstr>AR PSingyi Ultra GB</vt:lpstr>
      <vt:lpstr>微軟正黑體</vt:lpstr>
      <vt:lpstr>微軟正黑體</vt:lpstr>
      <vt:lpstr>新細明體</vt:lpstr>
      <vt:lpstr>Arial</vt:lpstr>
      <vt:lpstr>Wingdings</vt:lpstr>
      <vt:lpstr>Simple Light</vt:lpstr>
      <vt:lpstr>PowerPoint 簡報</vt:lpstr>
      <vt:lpstr>Outline</vt:lpstr>
      <vt:lpstr>The importance of encryption</vt:lpstr>
      <vt:lpstr>Do you know...</vt:lpstr>
      <vt:lpstr>Protect data, prevent from risk</vt:lpstr>
      <vt:lpstr>QENC - File Encryption on QNAP NAS</vt:lpstr>
      <vt:lpstr>Encrypt Files to Safely Share Them!</vt:lpstr>
      <vt:lpstr>What is QENC</vt:lpstr>
      <vt:lpstr>QENC, A File Encryption Module for QTS</vt:lpstr>
      <vt:lpstr>Adopt AES as encryption algorithm</vt:lpstr>
      <vt:lpstr>AES: NIST Certified Encryption Standard</vt:lpstr>
      <vt:lpstr>AES is widely used in mainstream encryption</vt:lpstr>
      <vt:lpstr>3 benefits of encrypting in QNAP NAS</vt:lpstr>
      <vt:lpstr>How to secure files with QENC</vt:lpstr>
      <vt:lpstr>2 Steps to Encrypt, Securely Share</vt:lpstr>
      <vt:lpstr>4 ways to encrypt or decrypt</vt:lpstr>
      <vt:lpstr>File Station - Manage files and Encrypt/Decrypt </vt:lpstr>
      <vt:lpstr>Qfiling - Organize files and batch encrypt</vt:lpstr>
      <vt:lpstr>Qfile – Encrypt/Decrypt and share anytime, anywhere </vt:lpstr>
      <vt:lpstr>QENC Decrypter - Decrypt on PC Locally</vt:lpstr>
      <vt:lpstr>Share encrypted files, easily and securely</vt:lpstr>
      <vt:lpstr>Encryption on File Station and Qfiling</vt:lpstr>
      <vt:lpstr>Reminder: Protect password</vt:lpstr>
      <vt:lpstr>Securely share your sensitive files, with  QENC file level encryption.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.qenc 檔案加密格式 應用大解說</dc:title>
  <dc:creator>HsuanChang</dc:creator>
  <cp:lastModifiedBy>QNAP_Hsuan Chang</cp:lastModifiedBy>
  <cp:revision>143</cp:revision>
  <dcterms:modified xsi:type="dcterms:W3CDTF">2019-05-23T06:03:39Z</dcterms:modified>
</cp:coreProperties>
</file>