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89" r:id="rId5"/>
    <p:sldId id="267" r:id="rId6"/>
    <p:sldId id="285" r:id="rId7"/>
    <p:sldId id="279" r:id="rId8"/>
    <p:sldId id="281" r:id="rId9"/>
    <p:sldId id="260" r:id="rId10"/>
    <p:sldId id="261" r:id="rId11"/>
    <p:sldId id="283" r:id="rId12"/>
    <p:sldId id="262" r:id="rId13"/>
    <p:sldId id="265" r:id="rId14"/>
    <p:sldId id="268" r:id="rId15"/>
    <p:sldId id="263" r:id="rId16"/>
    <p:sldId id="28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NAP_Nina Ni" initials="QN" lastIdx="1" clrIdx="0">
    <p:extLst>
      <p:ext uri="{19B8F6BF-5375-455C-9EA6-DF929625EA0E}">
        <p15:presenceInfo xmlns:p15="http://schemas.microsoft.com/office/powerpoint/2012/main" userId="S::ninani@ieinet.onmicrosoft.com::048df3fa-268c-479e-b854-63ba9c8e19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7"/>
    <a:srgbClr val="FFC5D7"/>
    <a:srgbClr val="FFCDEE"/>
    <a:srgbClr val="CA4692"/>
    <a:srgbClr val="0D20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2E08A5-4896-4314-B5D1-73C90A96B91E}" v="2" dt="2019-05-20T02:34:56.526"/>
    <p1510:client id="{022AE002-87E8-44B1-9F3F-2B10B79B5AF3}" v="3" dt="2019-05-20T06:00:18.727"/>
    <p1510:client id="{B9613F62-C553-4F06-974B-C66772033A60}" v="1" dt="2019-05-23T03:55:14.542"/>
  </p1510:revLst>
</p1510:revInfo>
</file>

<file path=ppt/tableStyles.xml><?xml version="1.0" encoding="utf-8"?>
<a:tblStyleLst xmlns:a="http://schemas.openxmlformats.org/drawingml/2006/main" def="{C4464E3A-6746-47F8-A6EF-B52D41CABDB5}">
  <a:tblStyle styleId="{C4464E3A-6746-47F8-A6EF-B52D41CABD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2"/>
  </p:normalViewPr>
  <p:slideViewPr>
    <p:cSldViewPr snapToGrid="0">
      <p:cViewPr varScale="1">
        <p:scale>
          <a:sx n="110" d="100"/>
          <a:sy n="110" d="100"/>
        </p:scale>
        <p:origin x="57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7T23:08:08.984" idx="1">
    <p:pos x="5564" y="723"/>
    <p:text>希望這頁就能提到 "QENC" 格式，再帶入下一個主題，不然太多頁都沒講到 QENC 了
QNAP 加密檔案格式 QENC，讓您安全分享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eimdalsecurity.com/blog/free-encryption-software-tools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ncipher.com/2019/global-encryption-trends-study" TargetMode="External"/><Relationship Id="rId4" Type="http://schemas.openxmlformats.org/officeDocument/2006/relationships/hyperlink" Target="https://www.g2.com/categories/encryption#learn-more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euseof.com/tag/google-drive-security-privacy-tools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cryptio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https:/www.compareandrecycle.co.uk/mobile-phones/refurbished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linkClick r:id="rId3"/>
              </a:rPr>
              <a:t>https://heimdalsecurity.com/blog/free-encryption-software-tools/</a:t>
            </a:r>
          </a:p>
          <a:p>
            <a:pPr marL="0" indent="0">
              <a:buNone/>
            </a:pPr>
            <a:r>
              <a:rPr lang="en-US">
                <a:hlinkClick r:id="rId4"/>
              </a:rPr>
              <a:t>https://www.g2.com/categories/encryption#learn-more</a:t>
            </a:r>
            <a:endParaRPr lang="en-US"/>
          </a:p>
          <a:p>
            <a:pPr marL="0" indent="0">
              <a:buNone/>
            </a:pPr>
            <a:r>
              <a:rPr lang="en-US">
                <a:hlinkClick r:id="rId5"/>
              </a:rPr>
              <a:t>https://www.ncipher.com/2019/global-encryption-trends-study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70013131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70013131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70013131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70013131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576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9b753a04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9b753a04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>
                <a:hlinkClick r:id="rId3"/>
              </a:rPr>
              <a:t>https://www.makeuseof.com/tag/google-drive-security-privacy-tools/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700131310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700131310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72312fc7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72312fc7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https://en.wikipedia.org/wiki/Encryption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700131310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700131310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70013131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70013131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image source: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linkClick r:id="rId3"/>
              </a:rPr>
              <a:t>https://www.compareandrecycle.co.uk/mobile-phones/refurbished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43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72312fc7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72312fc7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72312fc7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72312fc7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70013131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70013131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72312fc7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72312fc7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72312fc7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72312fc7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718f7317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718f7317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700131310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700131310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9bac7fc2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9bac7fc2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70013131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70013131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9b753a04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9b753a04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Font typeface="Arial"/>
              <a:buNone/>
            </a:pPr>
            <a:endParaRPr lang="en-US" altLang="zh-TW" sz="1100"/>
          </a:p>
        </p:txBody>
      </p:sp>
    </p:spTree>
    <p:extLst>
      <p:ext uri="{BB962C8B-B14F-4D97-AF65-F5344CB8AC3E}">
        <p14:creationId xmlns:p14="http://schemas.microsoft.com/office/powerpoint/2010/main" val="302964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70013131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70013131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It would prevent access to that folder if the physical unit or drives are stolen</a:t>
            </a:r>
          </a:p>
        </p:txBody>
      </p:sp>
    </p:spTree>
    <p:extLst>
      <p:ext uri="{BB962C8B-B14F-4D97-AF65-F5344CB8AC3E}">
        <p14:creationId xmlns:p14="http://schemas.microsoft.com/office/powerpoint/2010/main" val="209450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258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946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9b753a04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9b753a04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997CD11-E7C7-4CEC-A2B7-F3123157E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" y="0"/>
            <a:ext cx="9138897" cy="51434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5DD7C3F-3029-4C6D-A55F-93FD02FB8F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" y="0"/>
            <a:ext cx="9141448" cy="5143500"/>
          </a:xfrm>
          <a:prstGeom prst="rect">
            <a:avLst/>
          </a:prstGeom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1420586"/>
            <a:ext cx="4954264" cy="2645228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CF3DFC6E-0C95-4487-AAE0-424023367E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" y="0"/>
            <a:ext cx="9138897" cy="5143500"/>
          </a:xfrm>
          <a:prstGeom prst="rect">
            <a:avLst/>
          </a:prstGeom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110288"/>
            <a:ext cx="8520600" cy="8122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7318219-C294-49FB-8380-6AAE2C4503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" y="0"/>
            <a:ext cx="9138897" cy="5143500"/>
          </a:xfrm>
          <a:prstGeom prst="rect">
            <a:avLst/>
          </a:prstGeom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110288"/>
            <a:ext cx="8520600" cy="8122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32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E70DB87-5602-4887-9E21-5403255E4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" y="0"/>
            <a:ext cx="9141448" cy="5143500"/>
          </a:xfrm>
          <a:prstGeom prst="rect">
            <a:avLst/>
          </a:prstGeom>
        </p:spPr>
      </p:pic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1257" y="3343346"/>
            <a:ext cx="360861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E70DB87-5602-4887-9E21-5403255E4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" y="0"/>
            <a:ext cx="9137462" cy="5143500"/>
          </a:xfrm>
          <a:prstGeom prst="rect">
            <a:avLst/>
          </a:prstGeom>
        </p:spPr>
      </p:pic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1257" y="3343346"/>
            <a:ext cx="360861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382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E70DB87-5602-4887-9E21-5403255E4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" y="0"/>
            <a:ext cx="9137462" cy="5143499"/>
          </a:xfrm>
          <a:prstGeom prst="rect">
            <a:avLst/>
          </a:prstGeom>
        </p:spPr>
      </p:pic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1257" y="3343346"/>
            <a:ext cx="360861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3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E70DB87-5602-4887-9E21-5403255E4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" y="403"/>
            <a:ext cx="9137462" cy="5142692"/>
          </a:xfrm>
          <a:prstGeom prst="rect">
            <a:avLst/>
          </a:prstGeom>
        </p:spPr>
      </p:pic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1257" y="3343346"/>
            <a:ext cx="360861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310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60" r:id="rId4"/>
    <p:sldLayoutId id="2147483651" r:id="rId5"/>
    <p:sldLayoutId id="2147483652" r:id="rId6"/>
    <p:sldLayoutId id="2147483661" r:id="rId7"/>
    <p:sldLayoutId id="2147483662" r:id="rId8"/>
    <p:sldLayoutId id="2147483663" r:id="rId9"/>
    <p:sldLayoutId id="214748365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微軟正黑體" panose="020B0604030504040204" pitchFamily="34" charset="-120"/>
          <a:ea typeface="微軟正黑體" panose="020B0604030504040204" pitchFamily="34" charset="-12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微軟正黑體" panose="020B0604030504040204" pitchFamily="34" charset="-120"/>
          <a:ea typeface="微軟正黑體" panose="020B0604030504040204" pitchFamily="34" charset="-12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hyperlink" Target="http://en.wikipedia.org/wiki/Advanced_Encryption_Standard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hyperlink" Target="https://sourceforge.net/projects/veracrypt/files/stats/timelin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lder-password-lock-pro.en.softonic.com/#app-softonic-review" TargetMode="External"/><Relationship Id="rId5" Type="http://schemas.openxmlformats.org/officeDocument/2006/relationships/hyperlink" Target="https://folder-lock.en.softonic.com/" TargetMode="External"/><Relationship Id="rId4" Type="http://schemas.openxmlformats.org/officeDocument/2006/relationships/hyperlink" Target="https://www.axcrypt.ne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jpeg"/><Relationship Id="rId7" Type="http://schemas.microsoft.com/office/2007/relationships/hdphoto" Target="../media/hdphoto1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11" Type="http://schemas.openxmlformats.org/officeDocument/2006/relationships/image" Target="../media/image61.jpeg"/><Relationship Id="rId5" Type="http://schemas.openxmlformats.org/officeDocument/2006/relationships/image" Target="../media/image55.png"/><Relationship Id="rId10" Type="http://schemas.openxmlformats.org/officeDocument/2006/relationships/image" Target="../media/image60.jpe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s://www.ncipher.com/2019/global-encryption-trends-study" TargetMode="External"/><Relationship Id="rId4" Type="http://schemas.openxmlformats.org/officeDocument/2006/relationships/hyperlink" Target="https://www.csoonline.com/article/2134263/senior-managers-fumble-security-much-more-often-than-rank-and-fil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dn.com/news/story/7239/379860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648BB45F-5AA6-43AC-9D33-96D78F3B59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63" b="945"/>
          <a:stretch/>
        </p:blipFill>
        <p:spPr>
          <a:xfrm>
            <a:off x="3078535" y="922563"/>
            <a:ext cx="6065465" cy="406906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1FBA9E3-F0E4-46EA-B30D-E3CBB68804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08" y="1020191"/>
            <a:ext cx="5150952" cy="3643025"/>
          </a:xfrm>
          <a:prstGeom prst="rect">
            <a:avLst/>
          </a:prstGeom>
        </p:spPr>
      </p:pic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84842" y="110288"/>
            <a:ext cx="9078012" cy="812275"/>
          </a:xfrm>
        </p:spPr>
        <p:txBody>
          <a:bodyPr/>
          <a:lstStyle/>
          <a:p>
            <a:r>
              <a:rPr lang="zh-TW" altLang="en-US" sz="3800" spc="-150"/>
              <a:t>QNAP </a:t>
            </a:r>
            <a:r>
              <a:rPr lang="zh-TW" altLang="en-US" sz="3800"/>
              <a:t>採用</a:t>
            </a:r>
            <a:r>
              <a:rPr lang="zh-TW" altLang="en-US" sz="3800" spc="-150"/>
              <a:t> AES </a:t>
            </a:r>
            <a:r>
              <a:rPr lang="zh-TW" altLang="en-US" sz="3800"/>
              <a:t>進階加密標準的四大原因</a:t>
            </a:r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894" y="1242010"/>
            <a:ext cx="1684129" cy="164695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1BFE94A-9E16-4FA2-ACA0-CF922C9A0E83}"/>
              </a:ext>
            </a:extLst>
          </p:cNvPr>
          <p:cNvSpPr txBox="1"/>
          <p:nvPr/>
        </p:nvSpPr>
        <p:spPr>
          <a:xfrm>
            <a:off x="4075659" y="3546308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 NIST 認證</a:t>
            </a:r>
            <a:endParaRPr lang="zh-TW" altLang="en-US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9DC452F-FE4B-4B5E-B72C-C51A5DD25E10}"/>
              </a:ext>
            </a:extLst>
          </p:cNvPr>
          <p:cNvSpPr txBox="1"/>
          <p:nvPr/>
        </p:nvSpPr>
        <p:spPr>
          <a:xfrm>
            <a:off x="2512015" y="263878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主流軟體認可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EBC5721-07BC-4BD9-A3BB-2DC3819DEB2A}"/>
              </a:ext>
            </a:extLst>
          </p:cNvPr>
          <p:cNvSpPr txBox="1"/>
          <p:nvPr/>
        </p:nvSpPr>
        <p:spPr>
          <a:xfrm>
            <a:off x="1042602" y="1726935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加密效率高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738916A-3BE9-4685-A3D7-E2B3A039208F}"/>
              </a:ext>
            </a:extLst>
          </p:cNvPr>
          <p:cNvSpPr txBox="1"/>
          <p:nvPr/>
        </p:nvSpPr>
        <p:spPr>
          <a:xfrm>
            <a:off x="1042602" y="354630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全世界通用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建築物, 城市, 天空, 室外 的圖片&#10;&#10;描述是以高可信度產生">
            <a:extLst>
              <a:ext uri="{FF2B5EF4-FFF2-40B4-BE49-F238E27FC236}">
                <a16:creationId xmlns:a16="http://schemas.microsoft.com/office/drawing/2014/main" id="{C8E87550-95E6-41BF-8FE8-9A1985ECE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" r="983" b="7401"/>
          <a:stretch/>
        </p:blipFill>
        <p:spPr>
          <a:xfrm>
            <a:off x="1" y="260863"/>
            <a:ext cx="9144000" cy="4772349"/>
          </a:xfrm>
          <a:prstGeom prst="rect">
            <a:avLst/>
          </a:prstGeom>
        </p:spPr>
      </p:pic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通過 </a:t>
            </a:r>
            <a:r>
              <a:rPr lang="en-US" altLang="zh-TW"/>
              <a:t>NIS</a:t>
            </a:r>
            <a:r>
              <a:rPr lang="zh-TW"/>
              <a:t>T</a:t>
            </a:r>
            <a:r>
              <a:rPr lang="zh-TW" altLang="en-US"/>
              <a:t> 認證的</a:t>
            </a:r>
            <a:r>
              <a:rPr lang="zh-TW"/>
              <a:t> AES 進階加密標準</a:t>
            </a: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208005" y="1329800"/>
            <a:ext cx="5983222" cy="2520310"/>
          </a:xfrm>
        </p:spPr>
        <p:txBody>
          <a:bodyPr/>
          <a:lstStyle/>
          <a:p>
            <a:pPr lvl="0"/>
            <a:r>
              <a:rPr lang="zh-TW" altLang="en-US" dirty="0"/>
              <a:t>進階加密標準 </a:t>
            </a:r>
            <a:r>
              <a:rPr lang="en-US" altLang="zh-TW" dirty="0"/>
              <a:t>AES (Advanced Encryption Standard)</a:t>
            </a:r>
            <a:endParaRPr lang="en-US" dirty="0"/>
          </a:p>
          <a:p>
            <a:pPr lvl="0"/>
            <a:r>
              <a:rPr lang="zh-TW" altLang="en-US" dirty="0"/>
              <a:t>美國政府採用的一種區段加密標準，已廣為全世界使用</a:t>
            </a:r>
          </a:p>
          <a:p>
            <a:pPr lvl="0"/>
            <a:r>
              <a:rPr lang="zh-TW" altLang="en-US" dirty="0"/>
              <a:t>美國國家標準與技術研究院 </a:t>
            </a:r>
            <a:r>
              <a:rPr lang="en-US" altLang="zh-TW" dirty="0"/>
              <a:t>(NIST) </a:t>
            </a:r>
            <a:r>
              <a:rPr lang="zh-TW" altLang="en-US" dirty="0"/>
              <a:t>於 </a:t>
            </a:r>
            <a:r>
              <a:rPr lang="en-US" altLang="zh-TW" dirty="0"/>
              <a:t>2001 </a:t>
            </a:r>
            <a:r>
              <a:rPr lang="zh-TW" altLang="en-US" dirty="0"/>
              <a:t>年發布於 </a:t>
            </a:r>
            <a:r>
              <a:rPr lang="en-US" altLang="zh-TW" dirty="0"/>
              <a:t>FIPS PUB 197</a:t>
            </a:r>
            <a:r>
              <a:rPr lang="zh-TW" altLang="en-US" dirty="0"/>
              <a:t>，並在 </a:t>
            </a:r>
            <a:r>
              <a:rPr lang="en-US" altLang="zh-TW" dirty="0"/>
              <a:t>2002 </a:t>
            </a:r>
            <a:r>
              <a:rPr lang="zh-TW" altLang="en-US" dirty="0"/>
              <a:t>年成為有效的標準</a:t>
            </a:r>
          </a:p>
          <a:p>
            <a:pPr lvl="0"/>
            <a:r>
              <a:rPr lang="zh-TW" altLang="en-US" dirty="0"/>
              <a:t>相較於前一代的加密標準 </a:t>
            </a:r>
            <a:r>
              <a:rPr lang="en-US" altLang="zh-TW" dirty="0"/>
              <a:t>DES (Data Encryption Standard)</a:t>
            </a:r>
            <a:r>
              <a:rPr lang="zh-TW" altLang="en-US" dirty="0"/>
              <a:t>，加解密速度更快、記憶體耗用更少</a:t>
            </a:r>
          </a:p>
          <a:p>
            <a:pPr lvl="0"/>
            <a:endParaRPr lang="zh-TW" altLang="en-US" dirty="0"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7476" y="1329800"/>
            <a:ext cx="2260275" cy="22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4317003" y="4667982"/>
            <a:ext cx="47054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800"/>
              </a:spcBef>
            </a:pPr>
            <a:r>
              <a:rPr lang="en-US" altLang="zh-TW" sz="1100">
                <a:solidFill>
                  <a:srgbClr val="3C4147"/>
                </a:solidFill>
              </a:rPr>
              <a:t>Source: </a:t>
            </a:r>
            <a:r>
              <a:rPr lang="en-US" altLang="zh-TW" sz="1100" u="sng">
                <a:solidFill>
                  <a:schemeClr val="hlink"/>
                </a:solidFill>
                <a:hlinkClick r:id="rId5"/>
              </a:rPr>
              <a:t>http://en.wikipedia.org/wiki/Advanced_Encryption_Standard</a:t>
            </a:r>
            <a:endParaRPr lang="en-US" altLang="zh-TW" sz="1100">
              <a:solidFill>
                <a:srgbClr val="3C4147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F45FE9B-2846-4BC7-99ED-31487C5848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8006" y="4631673"/>
            <a:ext cx="9561498" cy="76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02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/>
              <a:t>AES </a:t>
            </a:r>
            <a:r>
              <a:rPr lang="zh-TW" altLang="en-US"/>
              <a:t>廣泛運用在主流加密解決方案</a:t>
            </a:r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4950491" y="1393592"/>
            <a:ext cx="3617359" cy="101334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1600">
                <a:solidFill>
                  <a:srgbClr val="C00000"/>
                </a:solidFill>
                <a:latin typeface="Arial"/>
                <a:ea typeface="Arial"/>
              </a:rPr>
              <a:t>檔案加密軟體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1600">
                <a:solidFill>
                  <a:schemeClr val="tx1"/>
                </a:solidFill>
              </a:rPr>
              <a:t>業界知名的加密軟體，也以 </a:t>
            </a:r>
            <a:r>
              <a:rPr lang="en-US" altLang="zh-TW" sz="1600">
                <a:solidFill>
                  <a:schemeClr val="tx1"/>
                </a:solidFill>
              </a:rPr>
              <a:t>AES </a:t>
            </a:r>
            <a:r>
              <a:rPr lang="zh-TW" altLang="en-US" sz="1600">
                <a:solidFill>
                  <a:schemeClr val="tx1"/>
                </a:solidFill>
              </a:rPr>
              <a:t>作為加密演算法</a:t>
            </a:r>
          </a:p>
        </p:txBody>
      </p:sp>
      <p:graphicFrame>
        <p:nvGraphicFramePr>
          <p:cNvPr id="92" name="Google Shape;92;p19"/>
          <p:cNvGraphicFramePr/>
          <p:nvPr>
            <p:extLst>
              <p:ext uri="{D42A27DB-BD31-4B8C-83A1-F6EECF244321}">
                <p14:modId xmlns:p14="http://schemas.microsoft.com/office/powerpoint/2010/main" val="56295547"/>
              </p:ext>
            </p:extLst>
          </p:nvPr>
        </p:nvGraphicFramePr>
        <p:xfrm>
          <a:off x="4689235" y="2406934"/>
          <a:ext cx="3982485" cy="1626276"/>
        </p:xfrm>
        <a:graphic>
          <a:graphicData uri="http://schemas.openxmlformats.org/drawingml/2006/table">
            <a:tbl>
              <a:tblPr>
                <a:noFill/>
                <a:tableStyleId>{C4464E3A-6746-47F8-A6EF-B52D41CABDB5}</a:tableStyleId>
              </a:tblPr>
              <a:tblGrid>
                <a:gridCol w="2133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b="1">
                          <a:solidFill>
                            <a:srgbClr val="FFFFFF"/>
                          </a:solidFill>
                        </a:rPr>
                        <a:t>軟體名稱</a:t>
                      </a:r>
                      <a:endParaRPr sz="13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b="1">
                          <a:solidFill>
                            <a:srgbClr val="FFFFFF"/>
                          </a:solidFill>
                        </a:rPr>
                        <a:t>下載量</a:t>
                      </a:r>
                      <a:endParaRPr sz="13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b="1">
                          <a:solidFill>
                            <a:srgbClr val="FFFFFF"/>
                          </a:solidFill>
                        </a:rPr>
                        <a:t>加密演算法</a:t>
                      </a:r>
                      <a:endParaRPr sz="13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AxCrypt</a:t>
                      </a:r>
                      <a:endParaRPr sz="13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 u="sng">
                          <a:solidFill>
                            <a:srgbClr val="1155CC"/>
                          </a:solidFill>
                          <a:hlinkClick r:id="rId4"/>
                        </a:rPr>
                        <a:t>20M</a:t>
                      </a:r>
                      <a:endParaRPr sz="1300" u="sng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solidFill>
                            <a:srgbClr val="000000"/>
                          </a:solidFill>
                        </a:rPr>
                        <a:t>AES</a:t>
                      </a:r>
                      <a:endParaRPr sz="13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Folder Lock</a:t>
                      </a:r>
                      <a:endParaRPr sz="13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300" u="sng">
                          <a:solidFill>
                            <a:srgbClr val="1155CC"/>
                          </a:solidFill>
                          <a:hlinkClick r:id="rId5"/>
                        </a:rPr>
                        <a:t>1M</a:t>
                      </a:r>
                      <a:endParaRPr sz="1300" u="sng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solidFill>
                            <a:schemeClr val="dk1"/>
                          </a:solidFill>
                        </a:rPr>
                        <a:t>AES</a:t>
                      </a:r>
                      <a:endParaRPr sz="13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/>
                        <a:t>Folder Password Lock Pro</a:t>
                      </a:r>
                      <a:endParaRPr sz="13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300" u="sng">
                          <a:solidFill>
                            <a:srgbClr val="1155CC"/>
                          </a:solidFill>
                          <a:hlinkClick r:id="rId6"/>
                        </a:rPr>
                        <a:t>143K</a:t>
                      </a:r>
                      <a:endParaRPr sz="1300" u="sng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solidFill>
                            <a:schemeClr val="dk1"/>
                          </a:solidFill>
                        </a:rPr>
                        <a:t>AES</a:t>
                      </a:r>
                      <a:endParaRPr sz="13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solidFill>
                            <a:schemeClr val="tx1"/>
                          </a:solidFill>
                          <a:uFill>
                            <a:noFill/>
                          </a:uFill>
                        </a:rPr>
                        <a:t>VeraCrypt</a:t>
                      </a:r>
                      <a:endParaRPr sz="13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300" u="sng">
                          <a:solidFill>
                            <a:srgbClr val="1155CC"/>
                          </a:solidFill>
                          <a:hlinkClick r:id="rId7"/>
                        </a:rPr>
                        <a:t>41K</a:t>
                      </a:r>
                      <a:endParaRPr sz="1300" u="sng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solidFill>
                            <a:schemeClr val="dk1"/>
                          </a:solidFill>
                        </a:rPr>
                        <a:t>AES</a:t>
                      </a:r>
                      <a:endParaRPr sz="13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Google Shape;91;p19"/>
          <p:cNvSpPr txBox="1">
            <a:spLocks/>
          </p:cNvSpPr>
          <p:nvPr/>
        </p:nvSpPr>
        <p:spPr>
          <a:xfrm>
            <a:off x="727009" y="1393592"/>
            <a:ext cx="3905880" cy="294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zh-TW" altLang="en-US" sz="16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作業系統</a:t>
            </a:r>
            <a:endParaRPr lang="en-US" altLang="zh-TW" sz="160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微軟 </a:t>
            </a:r>
            <a:r>
              <a:rPr lang="en-US" altLang="zh-TW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EFS (Encrypting File System)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蘋果 </a:t>
            </a:r>
            <a:r>
              <a:rPr lang="en-US" altLang="zh-TW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macOS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TW" sz="16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6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雲端儲存</a:t>
            </a:r>
            <a:endParaRPr lang="en-US" altLang="zh-TW" sz="160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buFont typeface="Wingdings" panose="05000000000000000000" pitchFamily="2" charset="2"/>
              <a:buChar char="ü"/>
            </a:pPr>
            <a:r>
              <a:rPr lang="en-US" altLang="zh-TW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雲端硬碟</a:t>
            </a:r>
            <a:endParaRPr lang="en-US" altLang="zh-TW" sz="16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buFont typeface="Wingdings" panose="05000000000000000000" pitchFamily="2" charset="2"/>
              <a:buChar char="ü"/>
            </a:pPr>
            <a:r>
              <a:rPr lang="en-US" altLang="zh-TW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Dropbox </a:t>
            </a:r>
          </a:p>
          <a:p>
            <a:pPr marL="342900">
              <a:buFont typeface="Wingdings" panose="05000000000000000000" pitchFamily="2" charset="2"/>
              <a:buChar char="ü"/>
            </a:pPr>
            <a:endParaRPr lang="en-US" altLang="zh-TW" sz="16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/>
              <a:buNone/>
            </a:pPr>
            <a:r>
              <a:rPr lang="zh-TW" altLang="en-US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皆使用 </a:t>
            </a:r>
            <a:r>
              <a:rPr lang="en-US" altLang="zh-TW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AES-256 </a:t>
            </a:r>
            <a:r>
              <a:rPr lang="zh-TW" altLang="en-US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 </a:t>
            </a:r>
            <a:r>
              <a:rPr lang="en-US" altLang="zh-TW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AES-128 </a:t>
            </a:r>
            <a:r>
              <a:rPr lang="zh-TW" altLang="en-US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為檔案加密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A954418-C931-488B-89AE-8058C5D94F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844" y="1424683"/>
            <a:ext cx="369738" cy="37130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F4BD9A2-EE42-4B53-80AD-D9B7A19C99C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38" y="1424683"/>
            <a:ext cx="369738" cy="37130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A72CF32-1321-4CF9-91DF-559926AEE39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38" y="2540050"/>
            <a:ext cx="369738" cy="3713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2BBC8A4-EA7B-4A5E-AA0B-D076174265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" b="2"/>
          <a:stretch/>
        </p:blipFill>
        <p:spPr>
          <a:xfrm>
            <a:off x="3704734" y="931991"/>
            <a:ext cx="5212715" cy="3818314"/>
          </a:xfrm>
          <a:prstGeom prst="rect">
            <a:avLst/>
          </a:prstGeom>
        </p:spPr>
      </p:pic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110288"/>
            <a:ext cx="8690898" cy="812275"/>
          </a:xfrm>
        </p:spPr>
        <p:txBody>
          <a:bodyPr/>
          <a:lstStyle/>
          <a:p>
            <a:pPr lvl="0"/>
            <a:r>
              <a:rPr lang="zh-TW" altLang="en-US"/>
              <a:t>透過 </a:t>
            </a:r>
            <a:r>
              <a:rPr lang="en-US" altLang="zh-TW" spc="-150"/>
              <a:t>QNAP NAS </a:t>
            </a:r>
            <a:r>
              <a:rPr lang="zh-TW" altLang="en-US"/>
              <a:t>加密檔案的三大好處</a:t>
            </a:r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283113" y="1180756"/>
            <a:ext cx="8520600" cy="3416400"/>
          </a:xfrm>
        </p:spPr>
        <p:txBody>
          <a:bodyPr/>
          <a:lstStyle/>
          <a:p>
            <a:pPr marL="11430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 為您的檔案多上一道鎖：</a:t>
            </a:r>
          </a:p>
          <a:p>
            <a:pPr marL="540000" lvl="1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zh-TW" altLang="en-US" dirty="0"/>
              <a:t>加密後的檔案無法被讀取、使用，保護機密不被任意取用</a:t>
            </a:r>
          </a:p>
          <a:p>
            <a:pPr marL="540000" lvl="1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zh-TW" altLang="en-US" dirty="0"/>
              <a:t>如果 </a:t>
            </a:r>
            <a:r>
              <a:rPr lang="en-US" altLang="zh-TW" dirty="0"/>
              <a:t>QNAP NAS </a:t>
            </a:r>
            <a:r>
              <a:rPr lang="zh-TW" altLang="en-US" dirty="0"/>
              <a:t>是您的金庫，</a:t>
            </a:r>
            <a:r>
              <a:rPr lang="en-US" altLang="zh-TW" dirty="0"/>
              <a:t>QENC </a:t>
            </a:r>
            <a:r>
              <a:rPr lang="zh-TW" altLang="en-US" dirty="0"/>
              <a:t>加密就是您的手提保險箱</a:t>
            </a:r>
            <a:endParaRPr lang="en-US" altLang="zh-TW" dirty="0"/>
          </a:p>
          <a:p>
            <a:pPr lvl="1">
              <a:lnSpc>
                <a:spcPts val="1200"/>
              </a:lnSpc>
              <a:buFont typeface="Wingdings" panose="05000000000000000000" pitchFamily="2" charset="2"/>
              <a:buChar char="ü"/>
            </a:pPr>
            <a:endParaRPr lang="zh-TW" altLang="en-US" dirty="0"/>
          </a:p>
          <a:p>
            <a:pPr marL="11430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 </a:t>
            </a:r>
            <a:r>
              <a:rPr lang="en-US" altLang="zh-TW" dirty="0"/>
              <a:t>QTS </a:t>
            </a:r>
            <a:r>
              <a:rPr lang="zh-TW" altLang="en-US" dirty="0"/>
              <a:t>就能滿足「檔案」層級的加密需求</a:t>
            </a:r>
          </a:p>
          <a:p>
            <a:pPr marL="540000" lvl="1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zh-TW" altLang="en-US" dirty="0"/>
              <a:t>不須將檔案傳輸至第三方站台，減少檔案傳輸造成的洩密風險</a:t>
            </a:r>
          </a:p>
          <a:p>
            <a:pPr marL="540000" lvl="1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zh-TW" altLang="en-US" dirty="0"/>
              <a:t>無須安裝額外軟體，方便省時</a:t>
            </a:r>
            <a:endParaRPr lang="en-US" altLang="zh-TW" dirty="0"/>
          </a:p>
          <a:p>
            <a:pPr lvl="1">
              <a:lnSpc>
                <a:spcPts val="1200"/>
              </a:lnSpc>
              <a:buFont typeface="Wingdings" panose="05000000000000000000" pitchFamily="2" charset="2"/>
              <a:buChar char="ü"/>
            </a:pPr>
            <a:endParaRPr lang="zh-TW" altLang="en-US" dirty="0"/>
          </a:p>
          <a:p>
            <a:pPr marL="114300" indent="0">
              <a:buNone/>
            </a:pPr>
            <a:r>
              <a:rPr lang="en-US" altLang="zh-TW" dirty="0"/>
              <a:t>3. </a:t>
            </a:r>
            <a:r>
              <a:rPr lang="zh-TW" altLang="en-US" dirty="0"/>
              <a:t>行動裝置、電腦本機皆能輕鬆解密 </a:t>
            </a:r>
            <a:r>
              <a:rPr lang="en-US" altLang="zh-TW" dirty="0"/>
              <a:t>(</a:t>
            </a:r>
            <a:r>
              <a:rPr lang="zh-TW" altLang="en-US" dirty="0"/>
              <a:t>支援度廣</a:t>
            </a:r>
            <a:r>
              <a:rPr lang="en-US" altLang="zh-TW" dirty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423183" y="3343346"/>
            <a:ext cx="3272518" cy="572700"/>
          </a:xfrm>
        </p:spPr>
        <p:txBody>
          <a:bodyPr/>
          <a:lstStyle/>
          <a:p>
            <a:pPr lvl="0"/>
            <a:r>
              <a:rPr lang="zh-TW" altLang="en-US"/>
              <a:t>如何使用 </a:t>
            </a:r>
            <a:r>
              <a:rPr lang="en-US" altLang="zh-TW"/>
              <a:t>QENC </a:t>
            </a:r>
            <a:r>
              <a:rPr lang="zh-TW" altLang="en-US"/>
              <a:t>加解密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CDC9DB6C-9546-4A4B-9FB0-9FE4348AEC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64" t="25813" r="7695" b="29648"/>
          <a:stretch/>
        </p:blipFill>
        <p:spPr>
          <a:xfrm>
            <a:off x="371588" y="2891893"/>
            <a:ext cx="8460712" cy="2109368"/>
          </a:xfrm>
          <a:prstGeom prst="rect">
            <a:avLst/>
          </a:prstGeom>
        </p:spPr>
      </p:pic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/>
              <a:t>兩步驟加密，檔案分享更安</a:t>
            </a:r>
            <a:r>
              <a:rPr lang="zh-TW" altLang="en-US"/>
              <a:t>全</a:t>
            </a:r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098725"/>
            <a:ext cx="8520600" cy="1852348"/>
          </a:xfrm>
        </p:spPr>
        <p:txBody>
          <a:bodyPr/>
          <a:lstStyle/>
          <a:p>
            <a:pPr lvl="0"/>
            <a:r>
              <a:rPr lang="en-US" altLang="zh-TW"/>
              <a:t>QTS 4.4.1 </a:t>
            </a:r>
            <a:r>
              <a:rPr lang="zh-TW" altLang="en-US"/>
              <a:t>起，</a:t>
            </a:r>
            <a:r>
              <a:rPr lang="en-US" altLang="zh-TW"/>
              <a:t>File Station </a:t>
            </a:r>
            <a:r>
              <a:rPr lang="zh-TW" altLang="en-US"/>
              <a:t>可以對「檔案」加密、解密</a:t>
            </a:r>
            <a:endParaRPr lang="en-US" altLang="zh-TW"/>
          </a:p>
          <a:p>
            <a:pPr lvl="0"/>
            <a:endParaRPr lang="zh-TW" altLang="en-US"/>
          </a:p>
          <a:p>
            <a:pPr lvl="0"/>
            <a:r>
              <a:rPr lang="zh-TW" altLang="en-US"/>
              <a:t>任何檔案類型，都可以加密</a:t>
            </a:r>
          </a:p>
          <a:p>
            <a:pPr marL="720000" lvl="1">
              <a:lnSpc>
                <a:spcPts val="100"/>
              </a:lnSpc>
              <a:buFont typeface="Wingdings" panose="05000000000000000000" pitchFamily="2" charset="2"/>
              <a:buChar char="ü"/>
            </a:pPr>
            <a:r>
              <a:rPr lang="zh-TW" altLang="en-US"/>
              <a:t>圖片、文件、表單、音訊、影片、網頁、程式</a:t>
            </a:r>
            <a:r>
              <a:rPr lang="en-US" altLang="zh-TW"/>
              <a:t>…</a:t>
            </a:r>
          </a:p>
          <a:p>
            <a:pPr lvl="1">
              <a:lnSpc>
                <a:spcPts val="100"/>
              </a:lnSpc>
              <a:buFont typeface="Wingdings" panose="05000000000000000000" pitchFamily="2" charset="2"/>
              <a:buChar char="ü"/>
            </a:pPr>
            <a:endParaRPr lang="zh-TW" altLang="en-US"/>
          </a:p>
          <a:p>
            <a:pPr lvl="0"/>
            <a:r>
              <a:rPr lang="en-US" altLang="zh-TW"/>
              <a:t>1. </a:t>
            </a:r>
            <a:r>
              <a:rPr lang="zh-TW" altLang="en-US"/>
              <a:t>選擇檔案 → </a:t>
            </a:r>
            <a:r>
              <a:rPr lang="en-US" altLang="zh-TW"/>
              <a:t>2. </a:t>
            </a:r>
            <a:r>
              <a:rPr lang="zh-TW" altLang="en-US"/>
              <a:t>輸入密碼 → 完成加密</a:t>
            </a: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687" y="3524787"/>
            <a:ext cx="2079932" cy="103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一張含有 物件 的圖片&#10;&#10;描述是以高可信度產生">
            <a:extLst>
              <a:ext uri="{FF2B5EF4-FFF2-40B4-BE49-F238E27FC236}">
                <a16:creationId xmlns:a16="http://schemas.microsoft.com/office/drawing/2014/main" id="{0C5C45F3-42B3-4628-AD1B-6943F1A2ED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140168" y="3922203"/>
            <a:ext cx="1502339" cy="471854"/>
          </a:xfrm>
          <a:prstGeom prst="rect">
            <a:avLst/>
          </a:prstGeom>
        </p:spPr>
      </p:pic>
      <p:pic>
        <p:nvPicPr>
          <p:cNvPr id="9" name="圖片 8" descr="一張含有 金屬器皿 的圖片&#10;&#10;描述是以高可信度產生">
            <a:extLst>
              <a:ext uri="{FF2B5EF4-FFF2-40B4-BE49-F238E27FC236}">
                <a16:creationId xmlns:a16="http://schemas.microsoft.com/office/drawing/2014/main" id="{BEF53437-CF1B-45B5-8520-74944DFDBB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111" y="2797261"/>
            <a:ext cx="1322331" cy="1209704"/>
          </a:xfrm>
          <a:prstGeom prst="rect">
            <a:avLst/>
          </a:prstGeom>
        </p:spPr>
      </p:pic>
      <p:sp>
        <p:nvSpPr>
          <p:cNvPr id="107" name="Google Shape;107;p20"/>
          <p:cNvSpPr txBox="1"/>
          <p:nvPr/>
        </p:nvSpPr>
        <p:spPr>
          <a:xfrm>
            <a:off x="6830538" y="3959913"/>
            <a:ext cx="9912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bg1"/>
                </a:solidFill>
              </a:rPr>
              <a:t>QENC</a:t>
            </a:r>
            <a:endParaRPr sz="1800" b="1">
              <a:solidFill>
                <a:schemeClr val="bg1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51C5B1F-9665-4ED0-9813-3CFC63832B77}"/>
              </a:ext>
            </a:extLst>
          </p:cNvPr>
          <p:cNvSpPr txBox="1"/>
          <p:nvPr/>
        </p:nvSpPr>
        <p:spPr>
          <a:xfrm>
            <a:off x="700426" y="3082695"/>
            <a:ext cx="52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>
                <a:solidFill>
                  <a:srgbClr val="CA4692"/>
                </a:solidFill>
                <a:latin typeface="AR PSingyi Ultra GB" panose="040B0A00000000000000" pitchFamily="82" charset="-122"/>
                <a:ea typeface="AR PSingyi Ultra GB" panose="040B0A00000000000000" pitchFamily="82" charset="-122"/>
              </a:rPr>
              <a:t>1</a:t>
            </a:r>
            <a:endParaRPr lang="zh-TW" altLang="en-US" sz="4000">
              <a:solidFill>
                <a:srgbClr val="CA4692"/>
              </a:solidFill>
              <a:latin typeface="AR PSingyi Ultra GB" panose="040B0A00000000000000" pitchFamily="82" charset="-122"/>
              <a:ea typeface="AR PSingyi Ultra GB" panose="040B0A00000000000000" pitchFamily="82" charset="-122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045C03F4-805E-440C-BD98-1F0C076CB89C}"/>
              </a:ext>
            </a:extLst>
          </p:cNvPr>
          <p:cNvSpPr txBox="1"/>
          <p:nvPr/>
        </p:nvSpPr>
        <p:spPr>
          <a:xfrm>
            <a:off x="3934049" y="3082695"/>
            <a:ext cx="52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>
                <a:solidFill>
                  <a:srgbClr val="CA4692"/>
                </a:solidFill>
                <a:latin typeface="AR PSingyi Ultra GB" panose="040B0A00000000000000" pitchFamily="82" charset="-122"/>
                <a:ea typeface="AR PSingyi Ultra GB" panose="040B0A00000000000000" pitchFamily="82" charset="-122"/>
              </a:rPr>
              <a:t>2</a:t>
            </a:r>
            <a:endParaRPr lang="zh-TW" altLang="en-US" sz="4000">
              <a:solidFill>
                <a:srgbClr val="CA4692"/>
              </a:solidFill>
              <a:latin typeface="AR PSingyi Ultra GB" panose="040B0A00000000000000" pitchFamily="82" charset="-122"/>
              <a:ea typeface="AR PSingyi Ultra GB" panose="040B0A00000000000000" pitchFamily="82" charset="-122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497835F-ABD9-42EE-8709-3CD0117169F7}"/>
              </a:ext>
            </a:extLst>
          </p:cNvPr>
          <p:cNvSpPr txBox="1"/>
          <p:nvPr/>
        </p:nvSpPr>
        <p:spPr>
          <a:xfrm>
            <a:off x="5828167" y="3082695"/>
            <a:ext cx="52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>
                <a:solidFill>
                  <a:srgbClr val="CA4692"/>
                </a:solidFill>
                <a:latin typeface="AR PSingyi Ultra GB" panose="040B0A00000000000000" pitchFamily="82" charset="-122"/>
                <a:ea typeface="AR PSingyi Ultra GB" panose="040B0A00000000000000" pitchFamily="82" charset="-122"/>
              </a:rPr>
              <a:t>3</a:t>
            </a:r>
            <a:endParaRPr lang="zh-TW" altLang="en-US" sz="4000">
              <a:solidFill>
                <a:srgbClr val="CA4692"/>
              </a:solidFill>
              <a:latin typeface="AR PSingyi Ultra GB" panose="040B0A00000000000000" pitchFamily="82" charset="-122"/>
              <a:ea typeface="AR PSingyi Ultra GB" panose="040B0A00000000000000" pitchFamily="8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:a16="http://schemas.microsoft.com/office/drawing/2014/main" id="{A97967E8-B1EF-484C-95E7-AE9FCAC08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143" y="1126290"/>
            <a:ext cx="3556183" cy="3708591"/>
          </a:xfrm>
          <a:prstGeom prst="rect">
            <a:avLst/>
          </a:prstGeom>
        </p:spPr>
      </p:pic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QNAP 四種加解密工具，彈性選擇</a:t>
            </a:r>
          </a:p>
        </p:txBody>
      </p:sp>
      <p:pic>
        <p:nvPicPr>
          <p:cNvPr id="4" name="Picture 4" descr="A picture containing electronics, monitor, indoor, iPod&#10;&#10;Description generated with high confidence">
            <a:extLst>
              <a:ext uri="{FF2B5EF4-FFF2-40B4-BE49-F238E27FC236}">
                <a16:creationId xmlns:a16="http://schemas.microsoft.com/office/drawing/2014/main" id="{A2B3E531-8C4B-48EB-838E-40AA524974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37" y="2456231"/>
            <a:ext cx="1621767" cy="10136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9F328B-4C70-47D5-9D86-933766064A22}"/>
              </a:ext>
            </a:extLst>
          </p:cNvPr>
          <p:cNvSpPr txBox="1"/>
          <p:nvPr/>
        </p:nvSpPr>
        <p:spPr>
          <a:xfrm>
            <a:off x="483720" y="3484268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/>
              <a:t>使用 QTS 管理檔案時</a:t>
            </a:r>
            <a:endParaRPr lang="en-US" altLang="zh-CN"/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FAB45DCC-4588-4C00-9E39-3231E36430F9}"/>
              </a:ext>
            </a:extLst>
          </p:cNvPr>
          <p:cNvSpPr txBox="1"/>
          <p:nvPr/>
        </p:nvSpPr>
        <p:spPr>
          <a:xfrm>
            <a:off x="304510" y="1567697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File Station 即時加密再分享</a:t>
            </a:r>
            <a:endParaRPr lang="en-US" altLang="zh-CN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0AB3E7A4-3E64-4231-8E60-B371E8C6BB6A}"/>
              </a:ext>
            </a:extLst>
          </p:cNvPr>
          <p:cNvSpPr txBox="1"/>
          <p:nvPr/>
        </p:nvSpPr>
        <p:spPr>
          <a:xfrm>
            <a:off x="304510" y="182895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Qfiling 批次加密再備份</a:t>
            </a:r>
            <a:endParaRPr lang="en-US" altLang="zh-CN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5EF8CC82-0BCA-4966-A7E5-D12A37CFA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633" y="1828954"/>
            <a:ext cx="3556183" cy="3708591"/>
          </a:xfrm>
          <a:prstGeom prst="rect">
            <a:avLst/>
          </a:prstGeom>
        </p:spPr>
      </p:pic>
      <p:sp>
        <p:nvSpPr>
          <p:cNvPr id="24" name="TextBox 12">
            <a:extLst>
              <a:ext uri="{FF2B5EF4-FFF2-40B4-BE49-F238E27FC236}">
                <a16:creationId xmlns:a16="http://schemas.microsoft.com/office/drawing/2014/main" id="{34105EEF-867D-45D5-AD34-8AC1EC6E259D}"/>
              </a:ext>
            </a:extLst>
          </p:cNvPr>
          <p:cNvSpPr txBox="1"/>
          <p:nvPr/>
        </p:nvSpPr>
        <p:spPr>
          <a:xfrm>
            <a:off x="3162626" y="422712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/>
              <a:t>使用行動裝置時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70116246-90DB-4D55-AF1E-E216C9E3AD06}"/>
              </a:ext>
            </a:extLst>
          </p:cNvPr>
          <p:cNvSpPr txBox="1"/>
          <p:nvPr/>
        </p:nvSpPr>
        <p:spPr>
          <a:xfrm>
            <a:off x="3047710" y="239792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Qfile 隨時隨地加密分享</a:t>
            </a:r>
          </a:p>
        </p:txBody>
      </p:sp>
      <p:pic>
        <p:nvPicPr>
          <p:cNvPr id="6" name="Picture 7" descr="A close up of electronics&#10;&#10;Description generated with very high confidence">
            <a:extLst>
              <a:ext uri="{FF2B5EF4-FFF2-40B4-BE49-F238E27FC236}">
                <a16:creationId xmlns:a16="http://schemas.microsoft.com/office/drawing/2014/main" id="{545651FC-5D81-4E9C-AD05-E1BCD1B2C2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448" y="3108235"/>
            <a:ext cx="1125749" cy="1031008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DCFBFAFB-E0A0-41BF-9B03-58BD8B824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662" y="1311005"/>
            <a:ext cx="3556183" cy="3708591"/>
          </a:xfrm>
          <a:prstGeom prst="rect">
            <a:avLst/>
          </a:prstGeom>
        </p:spPr>
      </p:pic>
      <p:sp>
        <p:nvSpPr>
          <p:cNvPr id="28" name="TextBox 12">
            <a:extLst>
              <a:ext uri="{FF2B5EF4-FFF2-40B4-BE49-F238E27FC236}">
                <a16:creationId xmlns:a16="http://schemas.microsoft.com/office/drawing/2014/main" id="{D4591262-7807-4B5E-8244-8E6209999801}"/>
              </a:ext>
            </a:extLst>
          </p:cNvPr>
          <p:cNvSpPr txBox="1"/>
          <p:nvPr/>
        </p:nvSpPr>
        <p:spPr>
          <a:xfrm>
            <a:off x="5873556" y="361602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/>
              <a:t>當您無法連線 NAS，或將加密檔案分享給沒有 NAS 的對象 </a:t>
            </a: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9C4BEBF5-8542-4C9E-B8F8-B688CB4ED9C5}"/>
              </a:ext>
            </a:extLst>
          </p:cNvPr>
          <p:cNvSpPr txBox="1"/>
          <p:nvPr/>
        </p:nvSpPr>
        <p:spPr>
          <a:xfrm>
            <a:off x="5758640" y="1780299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QENC Decrypter</a:t>
            </a:r>
          </a:p>
          <a:p>
            <a:r>
              <a:rPr lang="ja-JP" altLang="en-US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於電腦本機解密瀏覽</a:t>
            </a:r>
          </a:p>
        </p:txBody>
      </p:sp>
      <p:pic>
        <p:nvPicPr>
          <p:cNvPr id="11" name="Picture 11" descr="A desktop computer monitor sitting on a desk&#10;&#10;Description generated with very high confidence">
            <a:extLst>
              <a:ext uri="{FF2B5EF4-FFF2-40B4-BE49-F238E27FC236}">
                <a16:creationId xmlns:a16="http://schemas.microsoft.com/office/drawing/2014/main" id="{A296841A-2478-4E1E-92C7-048C8CC2EA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371" r="314" b="-529"/>
          <a:stretch/>
        </p:blipFill>
        <p:spPr>
          <a:xfrm>
            <a:off x="6019360" y="2597373"/>
            <a:ext cx="2398167" cy="1063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7139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描述是以高可信度產生">
            <a:extLst>
              <a:ext uri="{FF2B5EF4-FFF2-40B4-BE49-F238E27FC236}">
                <a16:creationId xmlns:a16="http://schemas.microsoft.com/office/drawing/2014/main" id="{0A193A32-06F9-4F3A-8858-D72115B87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7591"/>
            <a:ext cx="9131353" cy="2926466"/>
          </a:xfrm>
          <a:prstGeom prst="rect">
            <a:avLst/>
          </a:prstGeom>
        </p:spPr>
      </p:pic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File</a:t>
            </a:r>
            <a:r>
              <a:rPr lang="zh-TW" altLang="en-US"/>
              <a:t> </a:t>
            </a:r>
            <a:r>
              <a:rPr lang="zh-TW"/>
              <a:t>Sta</a:t>
            </a:r>
            <a:r>
              <a:rPr lang="en-US" altLang="zh-TW"/>
              <a:t>t</a:t>
            </a:r>
            <a:r>
              <a:rPr lang="zh-TW"/>
              <a:t>ion</a:t>
            </a:r>
            <a:r>
              <a:rPr lang="zh-TW" altLang="en-US"/>
              <a:t> 檔案即時</a:t>
            </a:r>
            <a:r>
              <a:rPr lang="zh-TW"/>
              <a:t>加密</a:t>
            </a:r>
            <a:r>
              <a:rPr lang="zh-TW" altLang="en-US"/>
              <a:t>再分享 </a:t>
            </a:r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35" y="2340475"/>
            <a:ext cx="2365629" cy="13911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108" b="26906"/>
          <a:stretch/>
        </p:blipFill>
        <p:spPr>
          <a:xfrm>
            <a:off x="3740559" y="2573210"/>
            <a:ext cx="2160374" cy="8702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37" y="2349138"/>
            <a:ext cx="2592263" cy="13738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Google Shape;141;p26"/>
          <p:cNvSpPr txBox="1">
            <a:spLocks/>
          </p:cNvSpPr>
          <p:nvPr/>
        </p:nvSpPr>
        <p:spPr>
          <a:xfrm>
            <a:off x="2918380" y="1122925"/>
            <a:ext cx="1840917" cy="126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altLang="zh-TW" sz="2600">
                <a:solidFill>
                  <a:srgbClr val="CA4692"/>
                </a:solidFill>
              </a:rPr>
              <a:t>Step 2.</a:t>
            </a:r>
          </a:p>
          <a:p>
            <a:pPr marL="0" indent="0">
              <a:buFont typeface="Arial"/>
              <a:buNone/>
            </a:pPr>
            <a:r>
              <a:rPr lang="zh-TW" altLang="en-US" sz="1400"/>
              <a:t>輸入密碼：最多 </a:t>
            </a:r>
            <a:r>
              <a:rPr lang="en-US" altLang="zh-TW" sz="1400"/>
              <a:t>32 </a:t>
            </a:r>
            <a:r>
              <a:rPr lang="zh-TW" altLang="en-US" sz="1400"/>
              <a:t>字元，允許特殊符號</a:t>
            </a:r>
          </a:p>
        </p:txBody>
      </p:sp>
      <p:sp>
        <p:nvSpPr>
          <p:cNvPr id="10" name="Google Shape;141;p26"/>
          <p:cNvSpPr txBox="1">
            <a:spLocks/>
          </p:cNvSpPr>
          <p:nvPr/>
        </p:nvSpPr>
        <p:spPr>
          <a:xfrm>
            <a:off x="5654489" y="1122924"/>
            <a:ext cx="1650663" cy="112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zh-TW" sz="2600">
                <a:solidFill>
                  <a:srgbClr val="CA4692"/>
                </a:solidFill>
              </a:rPr>
              <a:t>Step 3.</a:t>
            </a:r>
          </a:p>
          <a:p>
            <a:pPr marL="0" indent="0">
              <a:buFont typeface="Arial"/>
              <a:buNone/>
            </a:pPr>
            <a:r>
              <a:rPr lang="zh-TW" altLang="en-US" sz="1400"/>
              <a:t>加密完成，副檔名變成：</a:t>
            </a:r>
            <a:r>
              <a:rPr lang="en-US" altLang="zh-TW" sz="1400"/>
              <a:t>.</a:t>
            </a:r>
            <a:r>
              <a:rPr lang="en-US" altLang="zh-TW" sz="1400" err="1"/>
              <a:t>qenc</a:t>
            </a:r>
            <a:endParaRPr lang="zh-TW" altLang="en-US" sz="1400"/>
          </a:p>
        </p:txBody>
      </p:sp>
      <p:sp>
        <p:nvSpPr>
          <p:cNvPr id="13" name="Google Shape;141;p26">
            <a:extLst>
              <a:ext uri="{FF2B5EF4-FFF2-40B4-BE49-F238E27FC236}">
                <a16:creationId xmlns:a16="http://schemas.microsoft.com/office/drawing/2014/main" id="{C146F13C-4F9A-45D3-B7F6-035547EA3BFB}"/>
              </a:ext>
            </a:extLst>
          </p:cNvPr>
          <p:cNvSpPr txBox="1">
            <a:spLocks/>
          </p:cNvSpPr>
          <p:nvPr/>
        </p:nvSpPr>
        <p:spPr>
          <a:xfrm>
            <a:off x="98415" y="1122925"/>
            <a:ext cx="1924773" cy="1127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altLang="zh-TW" sz="2600">
                <a:solidFill>
                  <a:srgbClr val="CA4692"/>
                </a:solidFill>
              </a:rPr>
              <a:t>Step 1.</a:t>
            </a:r>
          </a:p>
          <a:p>
            <a:pPr marL="0" lvl="0" indent="0">
              <a:buNone/>
            </a:pPr>
            <a:r>
              <a:rPr lang="zh-TW" altLang="en-US" sz="1400"/>
              <a:t>選取檔案、右鍵即可看到加解密選項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Qfiling</a:t>
            </a:r>
            <a:r>
              <a:rPr lang="zh-TW" altLang="en-US"/>
              <a:t> </a:t>
            </a:r>
            <a:r>
              <a:rPr lang="zh-TW"/>
              <a:t>檔案批次加密再備份</a:t>
            </a:r>
            <a:r>
              <a:rPr lang="zh-TW" altLang="en-US"/>
              <a:t> </a:t>
            </a:r>
            <a:endParaRPr lang="ja-JP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382" y="1047821"/>
            <a:ext cx="4386562" cy="22833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284" y="3171673"/>
            <a:ext cx="3656751" cy="1617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663" y="3079028"/>
            <a:ext cx="2276537" cy="14452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13A2AFC-3C6F-40B7-8EDB-C1F2EB74D01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0380"/>
            <a:ext cx="3656751" cy="834093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7A9484E-D34B-4698-8C5A-EE4F6819B1A1}"/>
              </a:ext>
            </a:extLst>
          </p:cNvPr>
          <p:cNvSpPr txBox="1"/>
          <p:nvPr/>
        </p:nvSpPr>
        <p:spPr>
          <a:xfrm>
            <a:off x="-3528" y="1273050"/>
            <a:ext cx="738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/>
              <a:t> </a:t>
            </a:r>
            <a:r>
              <a:rPr lang="en-US" altLang="zh-TW" sz="4400">
                <a:solidFill>
                  <a:schemeClr val="bg1"/>
                </a:solidFill>
              </a:rPr>
              <a:t>1</a:t>
            </a:r>
            <a:endParaRPr lang="zh-TW" altLang="en-US" sz="4400">
              <a:solidFill>
                <a:schemeClr val="bg1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6117782-D360-4C7A-B7C4-B9D674DC1CB9}"/>
              </a:ext>
            </a:extLst>
          </p:cNvPr>
          <p:cNvSpPr txBox="1"/>
          <p:nvPr/>
        </p:nvSpPr>
        <p:spPr>
          <a:xfrm>
            <a:off x="759692" y="1362407"/>
            <a:ext cx="266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於「檔案編輯模組」選項中，可選擇加解密模組</a:t>
            </a:r>
            <a:endParaRPr lang="zh-TW" altLang="en-US" sz="1600">
              <a:solidFill>
                <a:schemeClr val="tx1"/>
              </a:solidFill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38355EC1-12BC-46AA-8AF6-CCCEBB8496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14635"/>
            <a:ext cx="3656751" cy="834093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F97225A4-1F2F-449C-9585-72215C9FC984}"/>
              </a:ext>
            </a:extLst>
          </p:cNvPr>
          <p:cNvSpPr txBox="1"/>
          <p:nvPr/>
        </p:nvSpPr>
        <p:spPr>
          <a:xfrm>
            <a:off x="-3528" y="2157305"/>
            <a:ext cx="738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/>
              <a:t> </a:t>
            </a:r>
            <a:r>
              <a:rPr lang="en-US" altLang="zh-TW" sz="4400">
                <a:solidFill>
                  <a:schemeClr val="bg1"/>
                </a:solidFill>
              </a:rPr>
              <a:t>2</a:t>
            </a:r>
            <a:endParaRPr lang="zh-TW" altLang="en-US" sz="4400">
              <a:solidFill>
                <a:schemeClr val="bg1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E745A29-FAAA-4D50-80B0-BFDB3F42B50F}"/>
              </a:ext>
            </a:extLst>
          </p:cNvPr>
          <p:cNvSpPr txBox="1"/>
          <p:nvPr/>
        </p:nvSpPr>
        <p:spPr>
          <a:xfrm>
            <a:off x="759692" y="2246662"/>
            <a:ext cx="266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/>
              <a:t>輸入密碼後，可以批次加密</a:t>
            </a:r>
            <a:r>
              <a:rPr lang="en-US" altLang="zh-TW" sz="1600"/>
              <a:t>/</a:t>
            </a:r>
            <a:r>
              <a:rPr lang="zh-TW" altLang="en-US" sz="1600"/>
              <a:t>解密</a:t>
            </a:r>
            <a:endParaRPr lang="zh-TW" alt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08609AC9-2E2A-4145-BEB4-8BBE1435C2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82" r="26182" b="13707"/>
          <a:stretch/>
        </p:blipFill>
        <p:spPr>
          <a:xfrm>
            <a:off x="6431144" y="1322555"/>
            <a:ext cx="1890345" cy="3730753"/>
          </a:xfrm>
          <a:prstGeom prst="rect">
            <a:avLst/>
          </a:prstGeom>
        </p:spPr>
      </p:pic>
      <p:pic>
        <p:nvPicPr>
          <p:cNvPr id="12" name="圖片 11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79597D6C-28CF-4A27-8091-7AD2F33980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82" r="26182" b="13707"/>
          <a:stretch/>
        </p:blipFill>
        <p:spPr>
          <a:xfrm>
            <a:off x="4642537" y="1322555"/>
            <a:ext cx="1890345" cy="3730753"/>
          </a:xfrm>
          <a:prstGeom prst="rect">
            <a:avLst/>
          </a:prstGeom>
        </p:spPr>
      </p:pic>
      <p:pic>
        <p:nvPicPr>
          <p:cNvPr id="10" name="圖片 9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2669B4DD-8CA9-4D0A-A1C9-EEFB1052E4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82" r="26182" b="13707"/>
          <a:stretch/>
        </p:blipFill>
        <p:spPr>
          <a:xfrm>
            <a:off x="2502922" y="1322555"/>
            <a:ext cx="1890345" cy="3730753"/>
          </a:xfrm>
          <a:prstGeom prst="rect">
            <a:avLst/>
          </a:prstGeom>
        </p:spPr>
      </p:pic>
      <p:pic>
        <p:nvPicPr>
          <p:cNvPr id="6" name="圖片 5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F358A400-BE1C-4994-8027-4EF9537CE5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82" r="26182" b="13707"/>
          <a:stretch/>
        </p:blipFill>
        <p:spPr>
          <a:xfrm>
            <a:off x="714315" y="1322555"/>
            <a:ext cx="1890345" cy="3730753"/>
          </a:xfrm>
          <a:prstGeom prst="rect">
            <a:avLst/>
          </a:prstGeom>
        </p:spPr>
      </p:pic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Qfile</a:t>
            </a:r>
            <a:r>
              <a:rPr lang="en-US" altLang="ja-JP" dirty="0"/>
              <a:t> </a:t>
            </a:r>
            <a:r>
              <a:rPr lang="ja-JP" altLang="en-US" dirty="0"/>
              <a:t>隨時</a:t>
            </a:r>
            <a:r>
              <a:rPr lang="ja-JP" altLang="en-US"/>
              <a:t>隨地加</a:t>
            </a:r>
            <a:r>
              <a:rPr lang="zh-CN" altLang="en-US"/>
              <a:t>解密</a:t>
            </a:r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311700" y="1011799"/>
            <a:ext cx="8520600" cy="839863"/>
          </a:xfrm>
        </p:spPr>
        <p:txBody>
          <a:bodyPr/>
          <a:lstStyle/>
          <a:p>
            <a:pPr lvl="0"/>
            <a:r>
              <a:rPr lang="en-US" altLang="zh-TW" dirty="0"/>
              <a:t>Android,</a:t>
            </a:r>
            <a:r>
              <a:rPr lang="zh-TW" altLang="en-US" dirty="0"/>
              <a:t> </a:t>
            </a:r>
            <a:r>
              <a:rPr lang="en-US" altLang="zh-TW" dirty="0"/>
              <a:t>iOS</a:t>
            </a:r>
            <a:r>
              <a:rPr lang="zh-TW" altLang="en-US" dirty="0"/>
              <a:t> 裝置都能透過 </a:t>
            </a:r>
            <a:r>
              <a:rPr lang="en-US" altLang="zh-TW" dirty="0" err="1"/>
              <a:t>Qfile</a:t>
            </a:r>
            <a:r>
              <a:rPr lang="zh-TW" altLang="en-US" dirty="0"/>
              <a:t> 連線 </a:t>
            </a:r>
            <a:r>
              <a:rPr lang="en-US" altLang="zh-TW" dirty="0"/>
              <a:t>NAS</a:t>
            </a:r>
            <a:r>
              <a:rPr lang="zh-TW" altLang="en-US" dirty="0"/>
              <a:t> 完成加解密  </a:t>
            </a:r>
            <a:r>
              <a:rPr lang="en-US" altLang="zh-TW" dirty="0"/>
              <a:t>(</a:t>
            </a:r>
            <a:r>
              <a:rPr lang="zh-TW" altLang="en-US" dirty="0"/>
              <a:t>即將改版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412"/>
          <a:stretch/>
        </p:blipFill>
        <p:spPr>
          <a:xfrm>
            <a:off x="883507" y="1851662"/>
            <a:ext cx="1572248" cy="285968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809"/>
          <a:stretch/>
        </p:blipFill>
        <p:spPr>
          <a:xfrm>
            <a:off x="4823016" y="1851662"/>
            <a:ext cx="1546969" cy="285968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59"/>
          <a:stretch/>
        </p:blipFill>
        <p:spPr>
          <a:xfrm>
            <a:off x="2646765" y="1851662"/>
            <a:ext cx="1575426" cy="288729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250" y="1851662"/>
            <a:ext cx="1558342" cy="28596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137782"/>
            <a:ext cx="4954264" cy="1105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/>
              <a:t>大綱</a:t>
            </a:r>
            <a:endParaRPr b="1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4294967295"/>
          </p:nvPr>
        </p:nvSpPr>
        <p:spPr>
          <a:xfrm>
            <a:off x="311700" y="1762812"/>
            <a:ext cx="5061578" cy="24760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zh-TW" altLang="en-US" sz="2400">
                <a:solidFill>
                  <a:schemeClr val="bg1"/>
                </a:solidFill>
              </a:rPr>
              <a:t>加密的重要性</a:t>
            </a:r>
          </a:p>
          <a:p>
            <a:pPr marL="342900"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400">
                <a:solidFill>
                  <a:schemeClr val="bg1"/>
                </a:solidFill>
              </a:rPr>
              <a:t>QTS </a:t>
            </a:r>
            <a:r>
              <a:rPr lang="zh-TW" altLang="en-US" sz="2400">
                <a:solidFill>
                  <a:schemeClr val="bg1"/>
                </a:solidFill>
              </a:rPr>
              <a:t>上的加密解決方案：</a:t>
            </a:r>
            <a:r>
              <a:rPr lang="en-US" sz="2400">
                <a:solidFill>
                  <a:schemeClr val="bg1"/>
                </a:solidFill>
              </a:rPr>
              <a:t>QENC</a:t>
            </a:r>
          </a:p>
          <a:p>
            <a:pPr marL="342900"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zh-TW" altLang="en-US" sz="2400">
                <a:solidFill>
                  <a:schemeClr val="bg1"/>
                </a:solidFill>
              </a:rPr>
              <a:t>如何使用 </a:t>
            </a:r>
            <a:r>
              <a:rPr lang="en-US" sz="2400">
                <a:solidFill>
                  <a:schemeClr val="bg1"/>
                </a:solidFill>
              </a:rPr>
              <a:t>QENC </a:t>
            </a:r>
            <a:r>
              <a:rPr lang="zh-TW" altLang="en-US" sz="2400">
                <a:solidFill>
                  <a:schemeClr val="bg1"/>
                </a:solidFill>
              </a:rPr>
              <a:t>加解密</a:t>
            </a:r>
          </a:p>
          <a:p>
            <a:pPr marL="342900"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zh-TW" altLang="en-US" sz="2400">
                <a:solidFill>
                  <a:schemeClr val="bg1"/>
                </a:solidFill>
              </a:rPr>
              <a:t>加解密 </a:t>
            </a:r>
            <a:r>
              <a:rPr lang="en-US" sz="2400">
                <a:solidFill>
                  <a:schemeClr val="bg1"/>
                </a:solidFill>
              </a:rPr>
              <a:t>Live Demo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室外物品 的圖片&#10;&#10;描述是以高可信度產生">
            <a:extLst>
              <a:ext uri="{FF2B5EF4-FFF2-40B4-BE49-F238E27FC236}">
                <a16:creationId xmlns:a16="http://schemas.microsoft.com/office/drawing/2014/main" id="{82A193AA-C01E-48E2-8018-412C4EF07C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36" b="1441"/>
          <a:stretch/>
        </p:blipFill>
        <p:spPr>
          <a:xfrm>
            <a:off x="0" y="0"/>
            <a:ext cx="9144000" cy="5064369"/>
          </a:xfrm>
          <a:prstGeom prst="rect">
            <a:avLst/>
          </a:prstGeom>
        </p:spPr>
      </p:pic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109470" y="182805"/>
            <a:ext cx="9084770" cy="812275"/>
          </a:xfrm>
        </p:spPr>
        <p:txBody>
          <a:bodyPr/>
          <a:lstStyle/>
          <a:p>
            <a:r>
              <a:rPr lang="en-US" altLang="ja-JP" sz="3700" spc="-150">
                <a:solidFill>
                  <a:schemeClr val="bg1"/>
                </a:solidFill>
              </a:rPr>
              <a:t>QENC</a:t>
            </a:r>
            <a:r>
              <a:rPr lang="ja-JP" altLang="en-US" sz="3700" spc="-150">
                <a:solidFill>
                  <a:schemeClr val="bg1"/>
                </a:solidFill>
              </a:rPr>
              <a:t> </a:t>
            </a:r>
            <a:r>
              <a:rPr lang="en-US" altLang="ja-JP" sz="3700" spc="-150" err="1">
                <a:solidFill>
                  <a:schemeClr val="bg1"/>
                </a:solidFill>
              </a:rPr>
              <a:t>Decrypter</a:t>
            </a:r>
            <a:r>
              <a:rPr lang="en-US" altLang="ja-JP" sz="3700" spc="-150">
                <a:solidFill>
                  <a:schemeClr val="bg1"/>
                </a:solidFill>
              </a:rPr>
              <a:t> </a:t>
            </a:r>
            <a:r>
              <a:rPr lang="ja-JP" altLang="en-US" sz="3700">
                <a:solidFill>
                  <a:schemeClr val="bg1"/>
                </a:solidFill>
              </a:rPr>
              <a:t>於電腦本機就能解密瀏覽</a:t>
            </a:r>
            <a:endParaRPr lang="zh-TW" sz="3700">
              <a:solidFill>
                <a:schemeClr val="bg1"/>
              </a:solidFill>
            </a:endParaRPr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442329" y="1268232"/>
            <a:ext cx="8209629" cy="991462"/>
          </a:xfrm>
        </p:spPr>
        <p:txBody>
          <a:bodyPr/>
          <a:lstStyle/>
          <a:p>
            <a:pPr lvl="0">
              <a:buClr>
                <a:schemeClr val="bg1"/>
              </a:buClr>
            </a:pPr>
            <a:r>
              <a:rPr lang="zh-TW">
                <a:solidFill>
                  <a:schemeClr val="bg1"/>
                </a:solidFill>
              </a:rPr>
              <a:t>QENC Decrypter (即將發行)</a:t>
            </a:r>
          </a:p>
          <a:p>
            <a:pPr>
              <a:buClr>
                <a:schemeClr val="bg1"/>
              </a:buClr>
            </a:pPr>
            <a:r>
              <a:rPr lang="zh-TW" altLang="en-US">
                <a:solidFill>
                  <a:schemeClr val="bg1"/>
                </a:solidFill>
              </a:rPr>
              <a:t>支援 Windows/ </a:t>
            </a:r>
            <a:r>
              <a:rPr lang="en-US" altLang="zh-TW">
                <a:solidFill>
                  <a:schemeClr val="bg1"/>
                </a:solidFill>
              </a:rPr>
              <a:t>m</a:t>
            </a:r>
            <a:r>
              <a:rPr lang="zh-TW" altLang="en-US">
                <a:solidFill>
                  <a:schemeClr val="bg1"/>
                </a:solidFill>
              </a:rPr>
              <a:t>ac</a:t>
            </a:r>
            <a:r>
              <a:rPr lang="en-US" altLang="zh-TW">
                <a:solidFill>
                  <a:schemeClr val="bg1"/>
                </a:solidFill>
              </a:rPr>
              <a:t>OS</a:t>
            </a: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1028" name="Picture 4" descr="https://lh6.googleusercontent.com/GUezb3aJUDf9zcuCYxEzmTLUK7Pr_ces6X9ypyDcr9EdBzReTbWazyqidHihrzS-gRo6jLjQ670fcpN4LEg0wugQKxNEVv6t6hEXuY-QX6zUrfJikoqZrlh4UyO4gTAiwgS-mvm10R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858" y="2234140"/>
            <a:ext cx="2572716" cy="18857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4.googleusercontent.com/sbBKcnwwiOf34C-5zlnsC2JrdkZx8zNMWP49IS_u3URtUEkK5RiY6hsS7xPsbUZ9Y9PxbG1JFT9H63jaPbHMsNVJMZaPSDhj8FH_F-gO15td00Qc_8eRwhsdVO7q6yTeDPpc1sXulRU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40" y="2234140"/>
            <a:ext cx="2571560" cy="188487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ttps://lh5.googleusercontent.com/HoOe2fnL1zQ9EWa9yK-65EciLAgmvivZy_lzsSCenC2qb3NA-bPv07VDkoEaXPsrEx8z8Cc0E6mNEjQ9Rbvcv8U7C5x47rH1FaFxIaAIrbvC6sJaVIsVTY8WLAzi101upAK0IfpoS3w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4068">
                        <a14:foregroundMark x1="9605" y1="9910" x2="9605" y2="9910"/>
                        <a14:foregroundMark x1="9887" y1="21622" x2="9887" y2="21622"/>
                        <a14:foregroundMark x1="68079" y1="87387" x2="68079" y2="87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0826" y="2633511"/>
            <a:ext cx="1580980" cy="99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6703" y="2729030"/>
            <a:ext cx="1985255" cy="8959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B4CAAAC-532E-4348-99E7-68DBD2F3C96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8006" y="4631673"/>
            <a:ext cx="9561498" cy="7628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C7D81EB2-FABD-4004-9312-A02FFC739179}"/>
              </a:ext>
            </a:extLst>
          </p:cNvPr>
          <p:cNvSpPr/>
          <p:nvPr/>
        </p:nvSpPr>
        <p:spPr>
          <a:xfrm>
            <a:off x="7815398" y="1249942"/>
            <a:ext cx="1126244" cy="886789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65D25E1-4707-45B4-ADBA-1E47FA367E03}"/>
              </a:ext>
            </a:extLst>
          </p:cNvPr>
          <p:cNvSpPr/>
          <p:nvPr/>
        </p:nvSpPr>
        <p:spPr>
          <a:xfrm>
            <a:off x="8390199" y="1929500"/>
            <a:ext cx="561076" cy="602979"/>
          </a:xfrm>
          <a:prstGeom prst="rect">
            <a:avLst/>
          </a:prstGeom>
          <a:solidFill>
            <a:srgbClr val="FF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581023F2-F305-44BB-A328-ED1B1DF60BB4}"/>
              </a:ext>
            </a:extLst>
          </p:cNvPr>
          <p:cNvSpPr/>
          <p:nvPr/>
        </p:nvSpPr>
        <p:spPr>
          <a:xfrm>
            <a:off x="279134" y="1249942"/>
            <a:ext cx="1126244" cy="886789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79B5F89-4B68-40E9-A43F-97C8C654013C}"/>
              </a:ext>
            </a:extLst>
          </p:cNvPr>
          <p:cNvSpPr/>
          <p:nvPr/>
        </p:nvSpPr>
        <p:spPr>
          <a:xfrm>
            <a:off x="281180" y="1929500"/>
            <a:ext cx="561076" cy="602979"/>
          </a:xfrm>
          <a:prstGeom prst="rect">
            <a:avLst/>
          </a:prstGeom>
          <a:solidFill>
            <a:srgbClr val="FF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D33924D9-77FD-488C-AB8A-D76657BED300}"/>
              </a:ext>
            </a:extLst>
          </p:cNvPr>
          <p:cNvSpPr txBox="1"/>
          <p:nvPr/>
        </p:nvSpPr>
        <p:spPr>
          <a:xfrm>
            <a:off x="7995793" y="1379300"/>
            <a:ext cx="758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>
                <a:solidFill>
                  <a:schemeClr val="bg1"/>
                </a:solidFill>
              </a:rPr>
              <a:t>接收</a:t>
            </a:r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D1511FD1-8BA8-467A-AACF-C09FE5EEA8C3}"/>
              </a:ext>
            </a:extLst>
          </p:cNvPr>
          <p:cNvSpPr/>
          <p:nvPr/>
        </p:nvSpPr>
        <p:spPr>
          <a:xfrm>
            <a:off x="3745814" y="1929500"/>
            <a:ext cx="5204626" cy="2767304"/>
          </a:xfrm>
          <a:prstGeom prst="roundRect">
            <a:avLst>
              <a:gd name="adj" fmla="val 8839"/>
            </a:avLst>
          </a:prstGeom>
          <a:solidFill>
            <a:srgbClr val="FF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816BD4A9-BE2B-42FE-913E-0B41EA017162}"/>
              </a:ext>
            </a:extLst>
          </p:cNvPr>
          <p:cNvSpPr/>
          <p:nvPr/>
        </p:nvSpPr>
        <p:spPr>
          <a:xfrm>
            <a:off x="279133" y="1929500"/>
            <a:ext cx="3096573" cy="2767304"/>
          </a:xfrm>
          <a:prstGeom prst="roundRect">
            <a:avLst>
              <a:gd name="adj" fmla="val 8839"/>
            </a:avLst>
          </a:prstGeom>
          <a:solidFill>
            <a:srgbClr val="FF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/>
              <a:t>加密、分享，只允許特定對象開啟</a:t>
            </a:r>
          </a:p>
        </p:txBody>
      </p:sp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1230706" y="1147635"/>
            <a:ext cx="6837037" cy="458808"/>
          </a:xfrm>
        </p:spPr>
        <p:txBody>
          <a:bodyPr/>
          <a:lstStyle/>
          <a:p>
            <a:pPr marL="114300" lvl="0" indent="0">
              <a:buNone/>
            </a:pPr>
            <a:r>
              <a:rPr lang="zh-TW" altLang="en-US" sz="1400"/>
              <a:t>檔案加密</a:t>
            </a:r>
            <a:r>
              <a:rPr lang="zh-TW" altLang="en-US" sz="1400" spc="-150"/>
              <a:t>為 </a:t>
            </a:r>
            <a:r>
              <a:rPr lang="en-US" altLang="zh-TW" sz="1400" spc="-150" err="1"/>
              <a:t>qenc</a:t>
            </a:r>
            <a:r>
              <a:rPr lang="zh-TW" altLang="en-US" sz="1400" spc="-150"/>
              <a:t> </a:t>
            </a:r>
            <a:r>
              <a:rPr lang="zh-TW" altLang="en-US" sz="1400"/>
              <a:t>再分享，再以其他管道提供密碼；確保只有特定對象能開啟檔案。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96"/>
          <a:stretch/>
        </p:blipFill>
        <p:spPr>
          <a:xfrm>
            <a:off x="1410655" y="2248063"/>
            <a:ext cx="1718838" cy="11766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69" y="3642336"/>
            <a:ext cx="2553533" cy="87137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96" t="1326" r="50" b="5426"/>
          <a:stretch/>
        </p:blipFill>
        <p:spPr>
          <a:xfrm>
            <a:off x="3960079" y="2183763"/>
            <a:ext cx="1802938" cy="13043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https://lh6.googleusercontent.com/GUezb3aJUDf9zcuCYxEzmTLUK7Pr_ces6X9ypyDcr9EdBzReTbWazyqidHihrzS-gRo6jLjQ670fcpN4LEg0wugQKxNEVv6t6hEXuY-QX6zUrfJikoqZrlh4UyO4gTAiwgS-mvm10RM">
            <a:extLst>
              <a:ext uri="{FF2B5EF4-FFF2-40B4-BE49-F238E27FC236}">
                <a16:creationId xmlns:a16="http://schemas.microsoft.com/office/drawing/2014/main" id="{46AA99BF-6DC9-4A91-92DB-C931699BA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8295" y="3195218"/>
            <a:ext cx="1490895" cy="10925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EAB37389-ECE2-441B-92C3-6EA01D11EC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133" y="2210727"/>
            <a:ext cx="1157725" cy="11577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003"/>
          <a:stretch/>
        </p:blipFill>
        <p:spPr>
          <a:xfrm>
            <a:off x="3961248" y="3540632"/>
            <a:ext cx="1364688" cy="535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4" descr="ãMEDIA PLAYER do not support formatãçåçæå°çµæ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457" y="3798585"/>
            <a:ext cx="1200926" cy="78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663" y="3313152"/>
            <a:ext cx="1556769" cy="12379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群組 14"/>
          <p:cNvGrpSpPr/>
          <p:nvPr/>
        </p:nvGrpSpPr>
        <p:grpSpPr>
          <a:xfrm>
            <a:off x="5140090" y="2098132"/>
            <a:ext cx="2510885" cy="986808"/>
            <a:chOff x="5817024" y="549925"/>
            <a:chExt cx="2510885" cy="986808"/>
          </a:xfrm>
        </p:grpSpPr>
        <p:sp>
          <p:nvSpPr>
            <p:cNvPr id="12" name="矩形 11"/>
            <p:cNvSpPr/>
            <p:nvPr/>
          </p:nvSpPr>
          <p:spPr>
            <a:xfrm>
              <a:off x="5817024" y="549925"/>
              <a:ext cx="2510885" cy="9868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Rectangle: Rounded Corners 12">
              <a:extLst>
                <a:ext uri="{FF2B5EF4-FFF2-40B4-BE49-F238E27FC236}">
                  <a16:creationId xmlns:a16="http://schemas.microsoft.com/office/drawing/2014/main" id="{B8D6E5B2-5786-4CCF-8900-8E33A9C0FF13}"/>
                </a:ext>
              </a:extLst>
            </p:cNvPr>
            <p:cNvSpPr/>
            <p:nvPr/>
          </p:nvSpPr>
          <p:spPr>
            <a:xfrm>
              <a:off x="6327440" y="617929"/>
              <a:ext cx="1447810" cy="381435"/>
            </a:xfrm>
            <a:prstGeom prst="wedgeRoundRectCallout">
              <a:avLst>
                <a:gd name="adj1" fmla="val -54433"/>
                <a:gd name="adj2" fmla="val 23877"/>
                <a:gd name="adj3" fmla="val 1666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>
                  <a:cs typeface="Arial"/>
                </a:rPr>
                <a:t>Hi, password for recording files is "Achg194=\5"</a:t>
              </a:r>
            </a:p>
          </p:txBody>
        </p:sp>
        <p:sp>
          <p:nvSpPr>
            <p:cNvPr id="24" name="TextBox 13">
              <a:extLst>
                <a:ext uri="{FF2B5EF4-FFF2-40B4-BE49-F238E27FC236}">
                  <a16:creationId xmlns:a16="http://schemas.microsoft.com/office/drawing/2014/main" id="{428F5E70-28C2-4490-8D22-790125945956}"/>
                </a:ext>
              </a:extLst>
            </p:cNvPr>
            <p:cNvSpPr txBox="1"/>
            <p:nvPr/>
          </p:nvSpPr>
          <p:spPr>
            <a:xfrm>
              <a:off x="7752991" y="799606"/>
              <a:ext cx="497954" cy="18466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 19:08</a:t>
              </a:r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9E64E688-57BA-43E3-99C6-B777F3FA0170}"/>
                </a:ext>
              </a:extLst>
            </p:cNvPr>
            <p:cNvSpPr/>
            <p:nvPr/>
          </p:nvSpPr>
          <p:spPr>
            <a:xfrm>
              <a:off x="5873108" y="613601"/>
              <a:ext cx="389661" cy="40494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0" descr="A close up of a light&#10;&#10;Description generated with high confidence">
              <a:extLst>
                <a:ext uri="{FF2B5EF4-FFF2-40B4-BE49-F238E27FC236}">
                  <a16:creationId xmlns:a16="http://schemas.microsoft.com/office/drawing/2014/main" id="{24F3E3EB-0F49-4118-84A7-4F4EF77FB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26398" y="673066"/>
              <a:ext cx="277839" cy="286011"/>
            </a:xfrm>
            <a:prstGeom prst="rect">
              <a:avLst/>
            </a:prstGeom>
          </p:spPr>
        </p:pic>
        <p:sp>
          <p:nvSpPr>
            <p:cNvPr id="29" name="Rectangle: Rounded Corners 25">
              <a:extLst>
                <a:ext uri="{FF2B5EF4-FFF2-40B4-BE49-F238E27FC236}">
                  <a16:creationId xmlns:a16="http://schemas.microsoft.com/office/drawing/2014/main" id="{A4621D3F-B493-401B-A262-45FE573401B6}"/>
                </a:ext>
              </a:extLst>
            </p:cNvPr>
            <p:cNvSpPr/>
            <p:nvPr/>
          </p:nvSpPr>
          <p:spPr>
            <a:xfrm>
              <a:off x="7273454" y="1241383"/>
              <a:ext cx="930109" cy="201701"/>
            </a:xfrm>
            <a:prstGeom prst="wedgeRoundRectCallout">
              <a:avLst>
                <a:gd name="adj1" fmla="val 56820"/>
                <a:gd name="adj2" fmla="val 30378"/>
                <a:gd name="adj3" fmla="val 1666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>
                  <a:cs typeface="Arial"/>
                </a:rPr>
                <a:t>Got it. Thanks!</a:t>
              </a:r>
              <a:endParaRPr lang="en-US" sz="800"/>
            </a:p>
          </p:txBody>
        </p:sp>
        <p:sp>
          <p:nvSpPr>
            <p:cNvPr id="30" name="TextBox 26">
              <a:extLst>
                <a:ext uri="{FF2B5EF4-FFF2-40B4-BE49-F238E27FC236}">
                  <a16:creationId xmlns:a16="http://schemas.microsoft.com/office/drawing/2014/main" id="{E1B1AA17-ECF9-4F14-BD19-7B1EC574CCA9}"/>
                </a:ext>
              </a:extLst>
            </p:cNvPr>
            <p:cNvSpPr txBox="1"/>
            <p:nvPr/>
          </p:nvSpPr>
          <p:spPr>
            <a:xfrm>
              <a:off x="6184141" y="1258418"/>
              <a:ext cx="1089313" cy="18466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 Read  19:12</a:t>
              </a:r>
            </a:p>
          </p:txBody>
        </p:sp>
      </p:grpSp>
      <p:pic>
        <p:nvPicPr>
          <p:cNvPr id="31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B828AB0E-FD2E-41EE-98B1-8D1402D8990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05095" y="2037399"/>
            <a:ext cx="1157725" cy="1157725"/>
          </a:xfrm>
          <a:prstGeom prst="rect">
            <a:avLst/>
          </a:prstGeom>
        </p:spPr>
      </p:pic>
      <p:sp>
        <p:nvSpPr>
          <p:cNvPr id="36" name="文字方塊 35"/>
          <p:cNvSpPr txBox="1"/>
          <p:nvPr/>
        </p:nvSpPr>
        <p:spPr>
          <a:xfrm>
            <a:off x="469577" y="1379300"/>
            <a:ext cx="758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>
                <a:solidFill>
                  <a:schemeClr val="bg1"/>
                </a:solidFill>
              </a:rPr>
              <a:t>分享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E7C3BE7E-4D39-47C8-B147-80CA0DE4F9D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81" y="1527323"/>
            <a:ext cx="6150566" cy="25951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65989" y="2749458"/>
            <a:ext cx="4223207" cy="572700"/>
          </a:xfrm>
        </p:spPr>
        <p:txBody>
          <a:bodyPr/>
          <a:lstStyle/>
          <a:p>
            <a:pPr lvl="0"/>
            <a:r>
              <a:rPr lang="zh-TW" altLang="en-US" sz="2400"/>
              <a:t>連線 </a:t>
            </a:r>
            <a:r>
              <a:rPr lang="en-US" altLang="zh-TW" sz="2400" spc="-150"/>
              <a:t>NAS</a:t>
            </a:r>
            <a:r>
              <a:rPr lang="zh-TW" altLang="en-US" sz="2400" spc="-150"/>
              <a:t>，示範 </a:t>
            </a:r>
            <a:r>
              <a:rPr lang="en-US" altLang="zh-TW" sz="2400" spc="-150"/>
              <a:t>File</a:t>
            </a:r>
            <a:r>
              <a:rPr lang="zh-TW" altLang="en-US" sz="2400" spc="-150"/>
              <a:t> </a:t>
            </a:r>
            <a:r>
              <a:rPr lang="en-US" altLang="zh-TW" sz="2400" spc="-150"/>
              <a:t>Station</a:t>
            </a:r>
            <a:r>
              <a:rPr lang="zh-TW" altLang="en-US" sz="2400" spc="-150"/>
              <a:t>、</a:t>
            </a:r>
            <a:r>
              <a:rPr lang="en-US" altLang="zh-TW" sz="2400" err="1"/>
              <a:t>Qfiling</a:t>
            </a:r>
            <a:r>
              <a:rPr lang="en-US" altLang="zh-TW" sz="2400"/>
              <a:t> </a:t>
            </a:r>
            <a:r>
              <a:rPr lang="zh-TW" altLang="en-US" sz="2400"/>
              <a:t>加解密操作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D4D5E2B-86B3-442A-9E3B-ADFCA6E13E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25"/>
          <a:stretch/>
        </p:blipFill>
        <p:spPr>
          <a:xfrm>
            <a:off x="231006" y="1791093"/>
            <a:ext cx="8689565" cy="2975359"/>
          </a:xfrm>
          <a:prstGeom prst="rect">
            <a:avLst/>
          </a:prstGeom>
        </p:spPr>
      </p:pic>
      <p:sp>
        <p:nvSpPr>
          <p:cNvPr id="176" name="Google Shape;176;p3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/>
              <a:t>重要提醒：妥善保管您的密碼</a:t>
            </a:r>
          </a:p>
        </p:txBody>
      </p:sp>
      <p:sp>
        <p:nvSpPr>
          <p:cNvPr id="177" name="Google Shape;177;p3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再嚴密的資訊安全技術，再難破解的加密演算，都需要正確的使用，才能真正保護您的機密。</a:t>
            </a:r>
          </a:p>
          <a:p>
            <a:pPr lvl="0"/>
            <a:endParaRPr lang="zh-TW" altLang="en-US"/>
          </a:p>
          <a:p>
            <a:pPr lvl="0"/>
            <a:r>
              <a:rPr lang="zh-TW" altLang="en-US"/>
              <a:t>妥善保管密碼，勿將密碼紀錄在他人可取得的地方</a:t>
            </a:r>
          </a:p>
          <a:p>
            <a:pPr lvl="0"/>
            <a:r>
              <a:rPr lang="zh-TW" altLang="en-US"/>
              <a:t>僅透過可信任的通訊工具傳遞密碼、謹慎選擇密碼傳遞的對象</a:t>
            </a:r>
          </a:p>
          <a:p>
            <a:pPr lvl="0"/>
            <a:r>
              <a:rPr lang="zh-TW" altLang="en-US"/>
              <a:t>請務必記得設置的密碼，即便是 </a:t>
            </a:r>
            <a:r>
              <a:rPr lang="en-US" altLang="zh-TW"/>
              <a:t>QNAP </a:t>
            </a:r>
            <a:r>
              <a:rPr lang="zh-TW" altLang="en-US"/>
              <a:t>也無法為您破解 </a:t>
            </a:r>
            <a:r>
              <a:rPr lang="en-US" altLang="zh-TW" err="1"/>
              <a:t>qenc</a:t>
            </a:r>
            <a:r>
              <a:rPr lang="en-US" altLang="zh-TW"/>
              <a:t> </a:t>
            </a:r>
            <a:r>
              <a:rPr lang="zh-TW" altLang="en-US"/>
              <a:t>檔案</a:t>
            </a:r>
          </a:p>
          <a:p>
            <a:pPr lvl="0"/>
            <a:endParaRPr lang="zh-TW" altLang="en-US"/>
          </a:p>
          <a:p>
            <a:pPr lvl="0"/>
            <a:endParaRPr lang="zh-TW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title"/>
          </p:nvPr>
        </p:nvSpPr>
        <p:spPr>
          <a:xfrm>
            <a:off x="392087" y="1943101"/>
            <a:ext cx="4260300" cy="1543678"/>
          </a:xfrm>
        </p:spPr>
        <p:txBody>
          <a:bodyPr/>
          <a:lstStyle/>
          <a:p>
            <a:pPr lvl="0"/>
            <a:r>
              <a:rPr lang="en-US" altLang="zh-TW" sz="4000" b="1"/>
              <a:t>QENC </a:t>
            </a:r>
            <a:r>
              <a:rPr lang="zh-TW" altLang="en-US" sz="4000" b="1"/>
              <a:t>檔案加密，安全分享您的機密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5BE9660-9F0C-4193-B9E2-E3D5A88F7BA5}"/>
              </a:ext>
            </a:extLst>
          </p:cNvPr>
          <p:cNvSpPr txBox="1"/>
          <p:nvPr/>
        </p:nvSpPr>
        <p:spPr>
          <a:xfrm>
            <a:off x="411982" y="4688859"/>
            <a:ext cx="4903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©2019</a:t>
            </a:r>
            <a:r>
              <a:rPr lang="zh-TW" altLang="en-US" sz="7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著作權為威聯通科技股份有限公司所有。威聯通科技並保留所有權利。威聯通科技股份有限公司所使用或註冊之商標或標章。檔案中所提及之產品及公司名稱可能為其他公司所有之商標。</a:t>
            </a:r>
            <a:endParaRPr lang="zh-TW" altLang="en-US" sz="7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SzPts val="3600"/>
            </a:pPr>
            <a:r>
              <a:rPr lang="zh-TW" altLang="en-US"/>
              <a:t>加密的重要性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>
            <a:extLst>
              <a:ext uri="{FF2B5EF4-FFF2-40B4-BE49-F238E27FC236}">
                <a16:creationId xmlns:a16="http://schemas.microsoft.com/office/drawing/2014/main" id="{E6A2C915-F83A-4B3E-B7E5-8EA417FC21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58" y="1454515"/>
            <a:ext cx="7005907" cy="6209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機密與敏感資料，是否有妥善保護？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91750" y="1086763"/>
            <a:ext cx="7581812" cy="469470"/>
          </a:xfrm>
        </p:spPr>
        <p:txBody>
          <a:bodyPr/>
          <a:lstStyle/>
          <a:p>
            <a:pPr marL="114300" indent="0">
              <a:buNone/>
            </a:pPr>
            <a:r>
              <a:rPr lang="zh-TW" altLang="en-US" sz="1400" u="sng"/>
              <a:t>資安服務商 </a:t>
            </a:r>
            <a:r>
              <a:rPr lang="en-US" altLang="zh-TW" sz="1400" u="sng"/>
              <a:t>McAfee </a:t>
            </a:r>
            <a:r>
              <a:rPr lang="zh-TW" altLang="en-US" sz="1400" u="sng"/>
              <a:t>針對雲端服務 </a:t>
            </a:r>
            <a:r>
              <a:rPr lang="en-US" altLang="zh-TW" sz="1400" u="sng" err="1"/>
              <a:t>Skyhigh</a:t>
            </a:r>
            <a:r>
              <a:rPr lang="zh-TW" altLang="en-US" sz="1400" u="sng"/>
              <a:t> 的 </a:t>
            </a:r>
            <a:r>
              <a:rPr lang="en-US" altLang="zh-TW" sz="1400" u="sng"/>
              <a:t>3000</a:t>
            </a:r>
            <a:r>
              <a:rPr lang="zh-TW" altLang="en-US" sz="1400" u="sng"/>
              <a:t> 萬使用者進行調查</a:t>
            </a:r>
            <a:endParaRPr lang="en-US" altLang="zh-TW" sz="1400" u="sng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3FA72FB-B9D8-43AE-BE7B-2E85761C9247}"/>
              </a:ext>
            </a:extLst>
          </p:cNvPr>
          <p:cNvSpPr txBox="1"/>
          <p:nvPr/>
        </p:nvSpPr>
        <p:spPr>
          <a:xfrm>
            <a:off x="288067" y="1420668"/>
            <a:ext cx="16650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800">
                <a:solidFill>
                  <a:schemeClr val="bg1"/>
                </a:solidFill>
              </a:rPr>
              <a:t>18.1%</a:t>
            </a:r>
            <a:endParaRPr lang="zh-TW" altLang="en-US" sz="3800">
              <a:solidFill>
                <a:schemeClr val="bg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A459F11-6DF0-4476-AD12-EED713A2C738}"/>
              </a:ext>
            </a:extLst>
          </p:cNvPr>
          <p:cNvSpPr txBox="1"/>
          <p:nvPr/>
        </p:nvSpPr>
        <p:spPr>
          <a:xfrm>
            <a:off x="1846861" y="1561127"/>
            <a:ext cx="586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/>
              <a:t>的雲端共享文件包含敏感資訊*</a:t>
            </a:r>
            <a:endParaRPr lang="en-US" altLang="zh-TW" sz="1800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9C99A9C6-4395-4102-B2B2-6EACDA2D83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58" y="2595669"/>
            <a:ext cx="7005907" cy="620943"/>
          </a:xfrm>
          <a:prstGeom prst="rect">
            <a:avLst/>
          </a:prstGeom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1B2A5AA8-1BDC-440F-B8DA-75804612E5B9}"/>
              </a:ext>
            </a:extLst>
          </p:cNvPr>
          <p:cNvSpPr txBox="1"/>
          <p:nvPr/>
        </p:nvSpPr>
        <p:spPr>
          <a:xfrm>
            <a:off x="518872" y="2561822"/>
            <a:ext cx="12134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800">
                <a:solidFill>
                  <a:schemeClr val="bg1"/>
                </a:solidFill>
              </a:rPr>
              <a:t>58%</a:t>
            </a:r>
            <a:endParaRPr lang="zh-TW" altLang="en-US" sz="3800">
              <a:solidFill>
                <a:schemeClr val="bg1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B9B9E254-873D-4085-964E-49D6700A43FF}"/>
              </a:ext>
            </a:extLst>
          </p:cNvPr>
          <p:cNvSpPr txBox="1"/>
          <p:nvPr/>
        </p:nvSpPr>
        <p:spPr>
          <a:xfrm>
            <a:off x="1846861" y="2711906"/>
            <a:ext cx="586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/>
              <a:t>的主管曾將敏感資訊以電子郵件發送給錯誤對象</a:t>
            </a:r>
            <a:endParaRPr lang="en-US" altLang="zh-TW" sz="1800"/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9A38B625-B7C3-42DE-AF65-91FBA6019A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58" y="3750700"/>
            <a:ext cx="7005907" cy="620943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45BEA2C1-B62F-4C41-80C2-9644196E1ADC}"/>
              </a:ext>
            </a:extLst>
          </p:cNvPr>
          <p:cNvSpPr txBox="1"/>
          <p:nvPr/>
        </p:nvSpPr>
        <p:spPr>
          <a:xfrm>
            <a:off x="508750" y="3716853"/>
            <a:ext cx="11749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800">
                <a:solidFill>
                  <a:schemeClr val="bg1"/>
                </a:solidFill>
              </a:rPr>
              <a:t>54%</a:t>
            </a:r>
            <a:endParaRPr lang="zh-TW" altLang="en-US" sz="3800">
              <a:solidFill>
                <a:schemeClr val="bg1"/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73A7A09-C84E-4D9D-9CBC-9BA7EAF8B842}"/>
              </a:ext>
            </a:extLst>
          </p:cNvPr>
          <p:cNvSpPr txBox="1"/>
          <p:nvPr/>
        </p:nvSpPr>
        <p:spPr>
          <a:xfrm>
            <a:off x="1846861" y="3818812"/>
            <a:ext cx="5563404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zh-TW" altLang="en-US" sz="1800"/>
              <a:t>的受訪組織認為「員工疏忽」是敏感資訊的最大威脅；遠大於駭客攻擊及惡意行為</a:t>
            </a:r>
            <a:endParaRPr lang="en-US" altLang="zh-TW" sz="1800"/>
          </a:p>
        </p:txBody>
      </p:sp>
      <p:sp>
        <p:nvSpPr>
          <p:cNvPr id="34" name="文字版面配置區 2">
            <a:extLst>
              <a:ext uri="{FF2B5EF4-FFF2-40B4-BE49-F238E27FC236}">
                <a16:creationId xmlns:a16="http://schemas.microsoft.com/office/drawing/2014/main" id="{2F7562E8-8830-4DE3-8F36-95E3C4852076}"/>
              </a:ext>
            </a:extLst>
          </p:cNvPr>
          <p:cNvSpPr txBox="1">
            <a:spLocks/>
          </p:cNvSpPr>
          <p:nvPr/>
        </p:nvSpPr>
        <p:spPr>
          <a:xfrm>
            <a:off x="291750" y="2097042"/>
            <a:ext cx="7581812" cy="46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200000"/>
              </a:lnSpc>
              <a:buNone/>
            </a:pPr>
            <a:r>
              <a:rPr lang="zh-TW" altLang="en-US" sz="14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科技媒體 </a:t>
            </a:r>
            <a:r>
              <a:rPr lang="en-US" altLang="zh-TW" sz="14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CSO</a:t>
            </a:r>
            <a:r>
              <a:rPr lang="zh-TW" altLang="en-US" sz="14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TW" sz="14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 IDG </a:t>
            </a:r>
            <a:r>
              <a:rPr lang="zh-TW" altLang="en-US" sz="14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指出</a:t>
            </a:r>
            <a:endParaRPr lang="en-US" altLang="zh-TW" sz="1400"/>
          </a:p>
        </p:txBody>
      </p:sp>
      <p:sp>
        <p:nvSpPr>
          <p:cNvPr id="35" name="文字版面配置區 2">
            <a:extLst>
              <a:ext uri="{FF2B5EF4-FFF2-40B4-BE49-F238E27FC236}">
                <a16:creationId xmlns:a16="http://schemas.microsoft.com/office/drawing/2014/main" id="{A7A73FFD-37CC-4807-9265-0BFB9792DC3C}"/>
              </a:ext>
            </a:extLst>
          </p:cNvPr>
          <p:cNvSpPr txBox="1">
            <a:spLocks/>
          </p:cNvSpPr>
          <p:nvPr/>
        </p:nvSpPr>
        <p:spPr>
          <a:xfrm>
            <a:off x="291750" y="3425305"/>
            <a:ext cx="7581812" cy="46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zh-TW" altLang="en-US" sz="14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美國研究機構 </a:t>
            </a:r>
            <a:r>
              <a:rPr lang="en-US" altLang="zh-TW" sz="140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Ponemon</a:t>
            </a:r>
            <a:r>
              <a:rPr lang="en-US" altLang="zh-TW" sz="14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Institute </a:t>
            </a:r>
            <a:r>
              <a:rPr lang="zh-TW" altLang="en-US" sz="14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於 </a:t>
            </a:r>
            <a:r>
              <a:rPr lang="en-US" altLang="zh-TW" sz="14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2019 </a:t>
            </a:r>
            <a:r>
              <a:rPr lang="zh-TW" altLang="en-US" sz="14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年公布一項調查</a:t>
            </a:r>
            <a:endParaRPr lang="en-US" altLang="zh-TW" sz="1400"/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C5BE71E7-924F-4417-A205-18A7665D23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04"/>
          <a:stretch/>
        </p:blipFill>
        <p:spPr>
          <a:xfrm>
            <a:off x="6997566" y="1822361"/>
            <a:ext cx="2146434" cy="231351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378137" y="2012587"/>
            <a:ext cx="1905800" cy="18620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sz="1000">
                <a:solidFill>
                  <a:schemeClr val="tx1"/>
                </a:solidFill>
              </a:rPr>
              <a:t>* 敏感資訊包含下列類別：</a:t>
            </a:r>
            <a:endParaRPr lang="en-US" altLang="zh-TW" sz="1000">
              <a:solidFill>
                <a:schemeClr val="tx1"/>
              </a:solidFill>
            </a:endParaRPr>
          </a:p>
          <a:p>
            <a:r>
              <a:rPr lang="zh-TW" altLang="en-US" sz="1000">
                <a:solidFill>
                  <a:schemeClr val="tx1"/>
                </a:solidFill>
              </a:rPr>
              <a:t>  機密（</a:t>
            </a:r>
            <a:r>
              <a:rPr lang="en-US" altLang="zh-TW" sz="1000">
                <a:solidFill>
                  <a:schemeClr val="tx1"/>
                </a:solidFill>
              </a:rPr>
              <a:t>44.4</a:t>
            </a:r>
            <a:r>
              <a:rPr lang="zh-TW" altLang="en-US" sz="1000">
                <a:solidFill>
                  <a:schemeClr val="tx1"/>
                </a:solidFill>
              </a:rPr>
              <a:t>％）</a:t>
            </a:r>
            <a:endParaRPr lang="en-US" altLang="zh-TW" sz="100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zh-TW" altLang="en-US" sz="1000">
                <a:solidFill>
                  <a:schemeClr val="bg1"/>
                </a:solidFill>
              </a:rPr>
              <a:t> </a:t>
            </a:r>
            <a:r>
              <a:rPr lang="en-US" altLang="zh-TW" sz="1000">
                <a:solidFill>
                  <a:schemeClr val="bg1"/>
                </a:solidFill>
              </a:rPr>
              <a:t>- </a:t>
            </a:r>
            <a:r>
              <a:rPr lang="zh-TW" altLang="en-US" sz="1000">
                <a:solidFill>
                  <a:schemeClr val="bg1"/>
                </a:solidFill>
              </a:rPr>
              <a:t>例如財務紀錄，商務計畫</a:t>
            </a:r>
          </a:p>
          <a:p>
            <a:r>
              <a:rPr lang="zh-TW" altLang="en-US" sz="1000">
                <a:solidFill>
                  <a:schemeClr val="tx1"/>
                </a:solidFill>
              </a:rPr>
              <a:t>   個人身份資訊（</a:t>
            </a:r>
            <a:r>
              <a:rPr lang="en-US" altLang="zh-TW" sz="1000">
                <a:solidFill>
                  <a:schemeClr val="tx1"/>
                </a:solidFill>
              </a:rPr>
              <a:t>3.9</a:t>
            </a:r>
            <a:r>
              <a:rPr lang="zh-TW" altLang="en-US" sz="1000">
                <a:solidFill>
                  <a:schemeClr val="tx1"/>
                </a:solidFill>
              </a:rPr>
              <a:t>％）</a:t>
            </a:r>
            <a:endParaRPr lang="en-US" altLang="zh-TW" sz="100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zh-TW" altLang="en-US" sz="1000">
                <a:solidFill>
                  <a:schemeClr val="bg1"/>
                </a:solidFill>
              </a:rPr>
              <a:t> </a:t>
            </a:r>
            <a:r>
              <a:rPr lang="en-US" altLang="zh-TW" sz="1000">
                <a:solidFill>
                  <a:schemeClr val="bg1"/>
                </a:solidFill>
              </a:rPr>
              <a:t>- </a:t>
            </a:r>
            <a:r>
              <a:rPr lang="zh-TW" altLang="en-US" sz="1000">
                <a:solidFill>
                  <a:schemeClr val="bg1"/>
                </a:solidFill>
              </a:rPr>
              <a:t>身分證號，出生日期等</a:t>
            </a:r>
          </a:p>
          <a:p>
            <a:r>
              <a:rPr lang="zh-TW" altLang="en-US" sz="1000">
                <a:solidFill>
                  <a:schemeClr val="tx1"/>
                </a:solidFill>
              </a:rPr>
              <a:t>   密碼保護（</a:t>
            </a:r>
            <a:r>
              <a:rPr lang="en-US" altLang="zh-TW" sz="1000">
                <a:solidFill>
                  <a:schemeClr val="tx1"/>
                </a:solidFill>
              </a:rPr>
              <a:t>3.2</a:t>
            </a:r>
            <a:r>
              <a:rPr lang="zh-TW" altLang="en-US" sz="1000">
                <a:solidFill>
                  <a:schemeClr val="tx1"/>
                </a:solidFill>
              </a:rPr>
              <a:t>％）</a:t>
            </a:r>
          </a:p>
          <a:p>
            <a:r>
              <a:rPr lang="zh-TW" altLang="en-US" sz="1000">
                <a:solidFill>
                  <a:schemeClr val="tx1"/>
                </a:solidFill>
              </a:rPr>
              <a:t>   個人金融資訊（</a:t>
            </a:r>
            <a:r>
              <a:rPr lang="en-US" altLang="zh-TW" sz="1000">
                <a:solidFill>
                  <a:schemeClr val="tx1"/>
                </a:solidFill>
              </a:rPr>
              <a:t>2.3</a:t>
            </a:r>
            <a:r>
              <a:rPr lang="zh-TW" altLang="en-US" sz="1000">
                <a:solidFill>
                  <a:schemeClr val="tx1"/>
                </a:solidFill>
              </a:rPr>
              <a:t>％）</a:t>
            </a:r>
            <a:endParaRPr lang="en-US" altLang="zh-TW" sz="100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zh-TW" altLang="en-US" sz="1000">
                <a:solidFill>
                  <a:schemeClr val="bg1"/>
                </a:solidFill>
              </a:rPr>
              <a:t> </a:t>
            </a:r>
            <a:r>
              <a:rPr lang="en-US" altLang="zh-TW" sz="1000">
                <a:solidFill>
                  <a:schemeClr val="bg1"/>
                </a:solidFill>
              </a:rPr>
              <a:t>- </a:t>
            </a:r>
            <a:r>
              <a:rPr lang="zh-TW" altLang="en-US" sz="1000">
                <a:solidFill>
                  <a:schemeClr val="bg1"/>
                </a:solidFill>
              </a:rPr>
              <a:t>信用卡號碼等</a:t>
            </a:r>
          </a:p>
          <a:p>
            <a:r>
              <a:rPr lang="zh-TW" altLang="en-US" sz="1000">
                <a:solidFill>
                  <a:schemeClr val="tx1"/>
                </a:solidFill>
              </a:rPr>
              <a:t>   個人健康與醫療（</a:t>
            </a:r>
            <a:r>
              <a:rPr lang="en-US" altLang="zh-TW" sz="1000">
                <a:solidFill>
                  <a:schemeClr val="tx1"/>
                </a:solidFill>
              </a:rPr>
              <a:t>1.6</a:t>
            </a:r>
            <a:r>
              <a:rPr lang="zh-TW" altLang="en-US" sz="1000">
                <a:solidFill>
                  <a:schemeClr val="tx1"/>
                </a:solidFill>
              </a:rPr>
              <a:t>％）</a:t>
            </a:r>
            <a:endParaRPr lang="en-US" altLang="zh-TW" sz="1000">
              <a:solidFill>
                <a:schemeClr val="tx1"/>
              </a:solidFill>
            </a:endParaRPr>
          </a:p>
          <a:p>
            <a:r>
              <a:rPr lang="zh-TW" altLang="en-US" sz="1000">
                <a:solidFill>
                  <a:schemeClr val="bg1"/>
                </a:solidFill>
              </a:rPr>
              <a:t> </a:t>
            </a:r>
            <a:r>
              <a:rPr lang="en-US" altLang="zh-TW" sz="1000">
                <a:solidFill>
                  <a:schemeClr val="bg1"/>
                </a:solidFill>
              </a:rPr>
              <a:t>- </a:t>
            </a:r>
            <a:r>
              <a:rPr lang="zh-TW" altLang="en-US" sz="1000">
                <a:solidFill>
                  <a:schemeClr val="bg1"/>
                </a:solidFill>
              </a:rPr>
              <a:t>患者診斷等</a:t>
            </a:r>
            <a:endParaRPr lang="en-US" altLang="zh-TW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5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232029B-F662-4C8A-A7EA-A7F81D9562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22"/>
          <a:stretch/>
        </p:blipFill>
        <p:spPr>
          <a:xfrm flipH="1">
            <a:off x="5406623" y="2097664"/>
            <a:ext cx="3510518" cy="2648092"/>
          </a:xfrm>
          <a:prstGeom prst="rect">
            <a:avLst/>
          </a:prstGeom>
        </p:spPr>
      </p:pic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/>
              <a:t>保護機密，避免損失與風險</a:t>
            </a:r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372435" cy="3416400"/>
          </a:xfrm>
        </p:spPr>
        <p:txBody>
          <a:bodyPr/>
          <a:lstStyle/>
          <a:p>
            <a:pPr marL="114300" lvl="0" indent="0">
              <a:buNone/>
            </a:pPr>
            <a:r>
              <a:rPr lang="zh-TW" altLang="en-US" dirty="0"/>
              <a:t>保護機密，是企業責任</a:t>
            </a:r>
            <a:endParaRPr lang="en-US" altLang="zh-TW" dirty="0"/>
          </a:p>
          <a:p>
            <a:r>
              <a:rPr lang="zh-TW" altLang="en-US" sz="1600" dirty="0"/>
              <a:t>客戶名單、員工個人資料、商務合作契約、尖端技術</a:t>
            </a:r>
            <a:r>
              <a:rPr lang="en-US" altLang="zh-TW" sz="1600" dirty="0"/>
              <a:t>…</a:t>
            </a:r>
          </a:p>
          <a:p>
            <a:r>
              <a:rPr lang="zh-TW" altLang="en-US" sz="1600" dirty="0"/>
              <a:t>機密外洩，使企業蒙受財務損失、形象受損，還須負起法律責任</a:t>
            </a:r>
            <a:endParaRPr lang="en-US" altLang="zh-TW" sz="1600" dirty="0"/>
          </a:p>
          <a:p>
            <a:r>
              <a:rPr lang="en-US" altLang="zh-TW" sz="1600" dirty="0">
                <a:latin typeface="微軟正黑體"/>
                <a:ea typeface="微軟正黑體"/>
              </a:rPr>
              <a:t>GDPR</a:t>
            </a:r>
            <a:r>
              <a:rPr lang="zh-TW" altLang="en-US" sz="1600" dirty="0">
                <a:latin typeface="微軟正黑體"/>
                <a:ea typeface="微軟正黑體"/>
              </a:rPr>
              <a:t> </a:t>
            </a:r>
            <a:r>
              <a:rPr lang="en-US" altLang="zh-TW" sz="1600" dirty="0">
                <a:latin typeface="微軟正黑體"/>
                <a:ea typeface="微軟正黑體"/>
              </a:rPr>
              <a:t>(</a:t>
            </a:r>
            <a:r>
              <a:rPr lang="zh-TW" altLang="en-US" sz="1600" dirty="0">
                <a:latin typeface="微軟正黑體"/>
                <a:ea typeface="微軟正黑體"/>
              </a:rPr>
              <a:t>歐盟個資法</a:t>
            </a:r>
            <a:r>
              <a:rPr lang="en-US" altLang="zh-TW" sz="1600" dirty="0">
                <a:latin typeface="微軟正黑體"/>
                <a:ea typeface="微軟正黑體"/>
              </a:rPr>
              <a:t>)</a:t>
            </a:r>
            <a:r>
              <a:rPr lang="zh-TW" altLang="en-US" sz="1600" dirty="0">
                <a:latin typeface="微軟正黑體"/>
                <a:ea typeface="微軟正黑體"/>
              </a:rPr>
              <a:t> 於 </a:t>
            </a:r>
            <a:r>
              <a:rPr lang="en-US" altLang="zh-TW" sz="1600" dirty="0">
                <a:latin typeface="微軟正黑體"/>
                <a:ea typeface="微軟正黑體"/>
              </a:rPr>
              <a:t>2018</a:t>
            </a:r>
            <a:r>
              <a:rPr lang="zh-TW" altLang="en-US" sz="1600" dirty="0">
                <a:latin typeface="微軟正黑體"/>
                <a:ea typeface="微軟正黑體"/>
              </a:rPr>
              <a:t> 年生效、</a:t>
            </a:r>
            <a:r>
              <a:rPr lang="en-US" altLang="zh-TW" sz="1600" dirty="0">
                <a:latin typeface="微軟正黑體"/>
                <a:ea typeface="微軟正黑體"/>
              </a:rPr>
              <a:t>CCPA</a:t>
            </a:r>
            <a:r>
              <a:rPr lang="zh-TW" altLang="en-US" sz="1600" dirty="0">
                <a:latin typeface="微軟正黑體"/>
                <a:ea typeface="微軟正黑體"/>
              </a:rPr>
              <a:t> </a:t>
            </a:r>
            <a:r>
              <a:rPr lang="en-US" altLang="zh-TW" sz="1600" dirty="0">
                <a:latin typeface="微軟正黑體"/>
                <a:ea typeface="微軟正黑體"/>
              </a:rPr>
              <a:t>(</a:t>
            </a:r>
            <a:r>
              <a:rPr lang="zh-TW" altLang="en-US" sz="1600" dirty="0">
                <a:latin typeface="微軟正黑體"/>
                <a:ea typeface="微軟正黑體"/>
              </a:rPr>
              <a:t>加州消費者隱私法</a:t>
            </a:r>
            <a:r>
              <a:rPr lang="en-US" altLang="zh-TW" sz="1600" dirty="0">
                <a:latin typeface="微軟正黑體"/>
                <a:ea typeface="微軟正黑體"/>
              </a:rPr>
              <a:t>)</a:t>
            </a:r>
            <a:r>
              <a:rPr lang="zh-TW" altLang="en-US" sz="1600" dirty="0">
                <a:latin typeface="微軟正黑體"/>
                <a:ea typeface="微軟正黑體"/>
              </a:rPr>
              <a:t> 將於 </a:t>
            </a:r>
            <a:r>
              <a:rPr lang="en-US" altLang="zh-TW" sz="1600" dirty="0">
                <a:latin typeface="微軟正黑體"/>
                <a:ea typeface="微軟正黑體"/>
              </a:rPr>
              <a:t>2020</a:t>
            </a:r>
            <a:r>
              <a:rPr lang="zh-TW" altLang="en-US" sz="1600" dirty="0">
                <a:latin typeface="微軟正黑體"/>
                <a:ea typeface="微軟正黑體"/>
              </a:rPr>
              <a:t> 年生效。組織如何妥善保護個人資料，須受監管機關監督</a:t>
            </a:r>
            <a:endParaRPr lang="en-US" altLang="zh-TW" sz="2000" dirty="0">
              <a:latin typeface="微軟正黑體"/>
              <a:ea typeface="微軟正黑體"/>
            </a:endParaRPr>
          </a:p>
          <a:p>
            <a:endParaRPr lang="en-US" altLang="zh-TW" dirty="0"/>
          </a:p>
          <a:p>
            <a:pPr marL="114300" lvl="0" indent="0">
              <a:buNone/>
            </a:pPr>
            <a:r>
              <a:rPr lang="zh-TW" altLang="en-US" dirty="0"/>
              <a:t>個人與家庭，也需要保護機密資料</a:t>
            </a:r>
            <a:endParaRPr lang="en-US" altLang="zh-TW" dirty="0"/>
          </a:p>
          <a:p>
            <a:r>
              <a:rPr lang="zh-TW" altLang="en-US" sz="1600" dirty="0"/>
              <a:t>金融資料、就醫紀錄、個人識別資料、隱私</a:t>
            </a:r>
            <a:r>
              <a:rPr lang="en-US" altLang="zh-TW" sz="1600" dirty="0"/>
              <a:t>…</a:t>
            </a:r>
          </a:p>
          <a:p>
            <a:r>
              <a:rPr lang="zh-TW" altLang="en-US" sz="1600" dirty="0"/>
              <a:t>若被盜取或濫用，將造成財產、信譽之損失 </a:t>
            </a:r>
            <a:endParaRPr lang="en-US" altLang="zh-TW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>
            <a:extLst>
              <a:ext uri="{FF2B5EF4-FFF2-40B4-BE49-F238E27FC236}">
                <a16:creationId xmlns:a16="http://schemas.microsoft.com/office/drawing/2014/main" id="{E1763AF8-BFE0-4F7A-A5F3-5EE7249852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60" y="1281420"/>
            <a:ext cx="3703348" cy="327043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7C39A0C8-9D64-49D8-82B4-3FBA896585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886" y="1281420"/>
            <a:ext cx="3703349" cy="32704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255" y="110288"/>
            <a:ext cx="8851769" cy="812275"/>
          </a:xfrm>
        </p:spPr>
        <p:txBody>
          <a:bodyPr/>
          <a:lstStyle/>
          <a:p>
            <a:r>
              <a:rPr lang="en-US" altLang="zh-TW" spc="-150"/>
              <a:t>QNAP NAS </a:t>
            </a:r>
            <a:r>
              <a:rPr lang="zh-TW" altLang="en-US"/>
              <a:t>上的檔案加密方案</a:t>
            </a:r>
            <a:r>
              <a:rPr lang="zh-TW" altLang="en-US" spc="-150"/>
              <a:t>：</a:t>
            </a:r>
            <a:r>
              <a:rPr lang="en-US" altLang="zh-TW" spc="-150"/>
              <a:t>QENC</a:t>
            </a:r>
            <a:endParaRPr lang="zh-TW" altLang="en-US" spc="-150"/>
          </a:p>
        </p:txBody>
      </p:sp>
      <p:sp>
        <p:nvSpPr>
          <p:cNvPr id="6" name="文字方塊 5"/>
          <p:cNvSpPr txBox="1"/>
          <p:nvPr/>
        </p:nvSpPr>
        <p:spPr>
          <a:xfrm>
            <a:off x="917360" y="2065096"/>
            <a:ext cx="140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b="1">
                <a:solidFill>
                  <a:srgbClr val="0070C0"/>
                </a:solidFill>
              </a:rPr>
              <a:t>磁碟區</a:t>
            </a:r>
            <a:r>
              <a:rPr lang="zh-TW" altLang="en-US" sz="1800" b="1"/>
              <a:t>加密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428468" y="2065096"/>
            <a:ext cx="193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b="1">
                <a:solidFill>
                  <a:srgbClr val="0070C0"/>
                </a:solidFill>
              </a:rPr>
              <a:t>共享資料夾</a:t>
            </a:r>
            <a:r>
              <a:rPr lang="zh-TW" altLang="en-US" sz="1800" b="1"/>
              <a:t>加密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890063" y="2065096"/>
            <a:ext cx="149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b="1">
                <a:solidFill>
                  <a:srgbClr val="0070C0"/>
                </a:solidFill>
              </a:rPr>
              <a:t>檔案</a:t>
            </a:r>
            <a:r>
              <a:rPr lang="zh-TW" altLang="en-US" sz="1800" b="1"/>
              <a:t>加密</a:t>
            </a:r>
          </a:p>
        </p:txBody>
      </p:sp>
      <p:pic>
        <p:nvPicPr>
          <p:cNvPr id="1028" name="Picture 4" descr="https://www.qnap.com/i/_upload/enterprise_apply_v2/images/e4_Hard_drive_encryption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93" r="20761"/>
          <a:stretch/>
        </p:blipFill>
        <p:spPr bwMode="auto">
          <a:xfrm>
            <a:off x="1133620" y="2360524"/>
            <a:ext cx="1049666" cy="109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022829" y="3436974"/>
            <a:ext cx="3332067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0" indent="0">
              <a:buNone/>
            </a:pPr>
            <a:r>
              <a:rPr lang="zh-TW" altLang="en-US"/>
              <a:t>即使硬碟或整個伺服器遭竊，磁碟區、共享資料夾的加密機制仍可保護資料，防止機密資料外洩。</a:t>
            </a:r>
            <a:endParaRPr lang="en-US" altLang="zh-TW"/>
          </a:p>
        </p:txBody>
      </p:sp>
      <p:pic>
        <p:nvPicPr>
          <p:cNvPr id="13" name="Google Shape;106;p20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502" y="2399999"/>
            <a:ext cx="1877987" cy="93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7"/>
          <a:srcRect t="-9991" b="16281"/>
          <a:stretch/>
        </p:blipFill>
        <p:spPr>
          <a:xfrm>
            <a:off x="2854050" y="2304898"/>
            <a:ext cx="1085850" cy="105324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8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287" y="2853734"/>
            <a:ext cx="373241" cy="373241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221613" y="3436974"/>
            <a:ext cx="2899558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zh-TW" altLang="en-US"/>
              <a:t>經過加密的 qenc 檔案無法使用及預覽，對外分享時也能確保隱私。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48B1B9-33F0-42EE-B64D-B390FBD1F5ED}"/>
              </a:ext>
            </a:extLst>
          </p:cNvPr>
          <p:cNvSpPr txBox="1"/>
          <p:nvPr/>
        </p:nvSpPr>
        <p:spPr>
          <a:xfrm>
            <a:off x="5268895" y="4038026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i="1">
                <a:solidFill>
                  <a:srgbClr val="C00000"/>
                </a:solidFill>
              </a:rPr>
              <a:t>即將搭配 </a:t>
            </a:r>
            <a:r>
              <a:rPr lang="en-US" i="1">
                <a:solidFill>
                  <a:srgbClr val="C00000"/>
                </a:solidFill>
              </a:rPr>
              <a:t>QTS</a:t>
            </a:r>
            <a:r>
              <a:rPr lang="zh-TW" altLang="en-US" i="1">
                <a:solidFill>
                  <a:srgbClr val="C00000"/>
                </a:solidFill>
              </a:rPr>
              <a:t> </a:t>
            </a:r>
            <a:r>
              <a:rPr lang="en-US" i="1">
                <a:solidFill>
                  <a:srgbClr val="C00000"/>
                </a:solidFill>
              </a:rPr>
              <a:t>4.4.1</a:t>
            </a:r>
            <a:r>
              <a:rPr lang="zh-TW" altLang="en-US" i="1">
                <a:solidFill>
                  <a:srgbClr val="C00000"/>
                </a:solidFill>
              </a:rPr>
              <a:t> 推出！</a:t>
            </a:r>
            <a:endParaRPr lang="en-US" i="1">
              <a:solidFill>
                <a:srgbClr val="C000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7EFA61F-8813-42C8-A752-B264AA792320}"/>
              </a:ext>
            </a:extLst>
          </p:cNvPr>
          <p:cNvSpPr/>
          <p:nvPr/>
        </p:nvSpPr>
        <p:spPr>
          <a:xfrm>
            <a:off x="819044" y="1377381"/>
            <a:ext cx="3535852" cy="47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QNAP 既有加密機制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85C3518-33A2-46F6-B7CF-428719F076A6}"/>
              </a:ext>
            </a:extLst>
          </p:cNvPr>
          <p:cNvSpPr/>
          <p:nvPr/>
        </p:nvSpPr>
        <p:spPr>
          <a:xfrm>
            <a:off x="4872570" y="1363154"/>
            <a:ext cx="3535852" cy="47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999"/>
              </a:lnSpc>
              <a:buNone/>
            </a:pPr>
            <a:r>
              <a:rPr lang="zh-TW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新功能：QENC 檔案加密</a:t>
            </a:r>
          </a:p>
        </p:txBody>
      </p:sp>
    </p:spTree>
    <p:extLst>
      <p:ext uri="{BB962C8B-B14F-4D97-AF65-F5344CB8AC3E}">
        <p14:creationId xmlns:p14="http://schemas.microsoft.com/office/powerpoint/2010/main" val="127655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加密</a:t>
            </a:r>
            <a:r>
              <a:rPr lang="zh-TW" altLang="zh-TW"/>
              <a:t>檔案</a:t>
            </a:r>
            <a:r>
              <a:rPr lang="zh-TW" altLang="en-US"/>
              <a:t>，安全分享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127294"/>
          </a:xfrm>
        </p:spPr>
        <p:txBody>
          <a:bodyPr/>
          <a:lstStyle/>
          <a:p>
            <a:pPr lvl="0"/>
            <a:r>
              <a:rPr lang="zh-TW" altLang="en-US">
                <a:latin typeface="微軟正黑體"/>
                <a:ea typeface="微軟正黑體"/>
              </a:rPr>
              <a:t>有時您會需要透過手機、</a:t>
            </a:r>
            <a:r>
              <a:rPr lang="en-US" altLang="zh-TW">
                <a:latin typeface="微軟正黑體"/>
                <a:ea typeface="微軟正黑體"/>
              </a:rPr>
              <a:t>email</a:t>
            </a:r>
            <a:r>
              <a:rPr lang="zh-TW" altLang="en-US">
                <a:latin typeface="微軟正黑體"/>
                <a:ea typeface="微軟正黑體"/>
              </a:rPr>
              <a:t>、通訊軟體分享檔案，檔案便會脫離 </a:t>
            </a:r>
            <a:r>
              <a:rPr lang="en-US" altLang="zh-TW">
                <a:latin typeface="微軟正黑體"/>
                <a:ea typeface="微軟正黑體"/>
              </a:rPr>
              <a:t>NAS</a:t>
            </a:r>
            <a:r>
              <a:rPr lang="zh-TW" altLang="en-US">
                <a:latin typeface="微軟正黑體"/>
                <a:ea typeface="微軟正黑體"/>
              </a:rPr>
              <a:t> 的保護</a:t>
            </a:r>
            <a:endParaRPr lang="en-US" altLang="zh-TW">
              <a:latin typeface="微軟正黑體"/>
              <a:ea typeface="微軟正黑體"/>
            </a:endParaRPr>
          </a:p>
          <a:p>
            <a:pPr lvl="1">
              <a:spcBef>
                <a:spcPts val="0"/>
              </a:spcBef>
            </a:pPr>
            <a:r>
              <a:rPr lang="zh-TW" altLang="en-US" sz="1600"/>
              <a:t>就醫紀錄：提供給家庭醫生</a:t>
            </a:r>
            <a:endParaRPr lang="en-US" altLang="zh-TW" sz="1600"/>
          </a:p>
          <a:p>
            <a:pPr lvl="1">
              <a:spcBef>
                <a:spcPts val="0"/>
              </a:spcBef>
            </a:pPr>
            <a:r>
              <a:rPr lang="zh-TW" altLang="en-US" sz="1600"/>
              <a:t>越來越多民眾以通訊軟體 </a:t>
            </a:r>
            <a:r>
              <a:rPr lang="en-US" altLang="zh-TW" sz="1600"/>
              <a:t>LINE </a:t>
            </a:r>
            <a:r>
              <a:rPr lang="zh-TW" altLang="en-US" sz="1600"/>
              <a:t>傳證件辦貸款，金管會從今年開始，列入一般金檢項目</a:t>
            </a:r>
            <a:r>
              <a:rPr lang="zh-TW" altLang="en-US" sz="1100"/>
              <a:t>（聯合新聞網，</a:t>
            </a:r>
            <a:r>
              <a:rPr lang="en-US" altLang="zh-TW" sz="1100"/>
              <a:t>2019-05-07 </a:t>
            </a:r>
            <a:r>
              <a:rPr lang="en-US" altLang="zh-TW" sz="1100">
                <a:hlinkClick r:id="rId3"/>
              </a:rPr>
              <a:t>https://udn.com/news/story/7239/3798605</a:t>
            </a:r>
            <a:r>
              <a:rPr lang="zh-TW" altLang="en-US" sz="1100"/>
              <a:t>）</a:t>
            </a:r>
            <a:endParaRPr lang="en-US" altLang="zh-TW" sz="1600"/>
          </a:p>
          <a:p>
            <a:r>
              <a:rPr lang="zh-TW" altLang="en-US"/>
              <a:t>您一定知道要謹慎操作；但如何確保每一位接收者都不會因故意或疏忽，而將您的隱私傳送給不相關的對象？</a:t>
            </a:r>
          </a:p>
          <a:p>
            <a:pPr lvl="0"/>
            <a:r>
              <a:rPr lang="zh-TW" altLang="en-US"/>
              <a:t>利用 </a:t>
            </a:r>
            <a:r>
              <a:rPr lang="en-US" altLang="zh-TW"/>
              <a:t>QNAP NAS </a:t>
            </a:r>
            <a:r>
              <a:rPr lang="zh-TW" altLang="en-US"/>
              <a:t>加密檔案，只有知道密碼的對象能開啟。即使檔案外洩，也不用擔心機密洩漏</a:t>
            </a:r>
          </a:p>
        </p:txBody>
      </p:sp>
    </p:spTree>
    <p:extLst>
      <p:ext uri="{BB962C8B-B14F-4D97-AF65-F5344CB8AC3E}">
        <p14:creationId xmlns:p14="http://schemas.microsoft.com/office/powerpoint/2010/main" val="172689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微軟正黑體"/>
                <a:ea typeface="微軟正黑體"/>
              </a:rPr>
              <a:t>QENC: QTS </a:t>
            </a:r>
            <a:r>
              <a:rPr lang="zh-TW" altLang="en-US">
                <a:latin typeface="微軟正黑體"/>
                <a:ea typeface="微軟正黑體"/>
              </a:rPr>
              <a:t>的</a:t>
            </a:r>
            <a:br>
              <a:rPr lang="zh-TW" altLang="en-US">
                <a:latin typeface="微軟正黑體"/>
                <a:ea typeface="微軟正黑體"/>
              </a:rPr>
            </a:br>
            <a:r>
              <a:rPr lang="zh-TW" altLang="en-US">
                <a:latin typeface="微軟正黑體"/>
                <a:ea typeface="微軟正黑體"/>
              </a:rPr>
              <a:t>檔案加密解決方案</a:t>
            </a:r>
          </a:p>
        </p:txBody>
      </p:sp>
    </p:spTree>
    <p:extLst>
      <p:ext uri="{BB962C8B-B14F-4D97-AF65-F5344CB8AC3E}">
        <p14:creationId xmlns:p14="http://schemas.microsoft.com/office/powerpoint/2010/main" val="11961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155850" y="100861"/>
            <a:ext cx="8832300" cy="812275"/>
          </a:xfrm>
        </p:spPr>
        <p:txBody>
          <a:bodyPr/>
          <a:lstStyle/>
          <a:p>
            <a:pPr lvl="0"/>
            <a:r>
              <a:rPr lang="en-US" altLang="zh-TW" spc="-150"/>
              <a:t>QENC</a:t>
            </a:r>
            <a:r>
              <a:rPr lang="zh-TW" altLang="en-US" spc="-150"/>
              <a:t>，</a:t>
            </a:r>
            <a:r>
              <a:rPr lang="zh-TW" altLang="en-US"/>
              <a:t>專為</a:t>
            </a:r>
            <a:r>
              <a:rPr lang="zh-TW" altLang="en-US" spc="-150"/>
              <a:t> </a:t>
            </a:r>
            <a:r>
              <a:rPr lang="en-US" altLang="zh-TW" spc="-150"/>
              <a:t>QTS </a:t>
            </a:r>
            <a:r>
              <a:rPr lang="zh-TW" altLang="en-US"/>
              <a:t>設計的檔案加密格式</a:t>
            </a:r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4572000" y="1388145"/>
            <a:ext cx="3515582" cy="2901051"/>
          </a:xfrm>
        </p:spPr>
        <p:txBody>
          <a:bodyPr/>
          <a:lstStyle/>
          <a:p>
            <a:pPr lvl="0"/>
            <a:r>
              <a:rPr lang="zh-TW" altLang="en-US"/>
              <a:t>透過專為 </a:t>
            </a:r>
            <a:r>
              <a:rPr lang="en-US" altLang="zh-TW"/>
              <a:t>QTS </a:t>
            </a:r>
            <a:r>
              <a:rPr lang="zh-TW" altLang="en-US"/>
              <a:t>設計的加密模組，可將檔案加密為特殊的 </a:t>
            </a:r>
            <a:r>
              <a:rPr lang="en-US" altLang="zh-TW"/>
              <a:t>.</a:t>
            </a:r>
            <a:r>
              <a:rPr lang="en-US" altLang="zh-TW" err="1"/>
              <a:t>qenc</a:t>
            </a:r>
            <a:r>
              <a:rPr lang="en-US" altLang="zh-TW"/>
              <a:t> </a:t>
            </a:r>
            <a:r>
              <a:rPr lang="zh-TW" altLang="en-US"/>
              <a:t>格式；使用正確密碼解密後，才能開啟檔案</a:t>
            </a:r>
          </a:p>
          <a:p>
            <a:pPr lvl="0"/>
            <a:r>
              <a:rPr lang="zh-TW" altLang="en-US"/>
              <a:t>加密檔副檔名：</a:t>
            </a:r>
            <a:r>
              <a:rPr lang="en-US" altLang="zh-TW"/>
              <a:t>.</a:t>
            </a:r>
            <a:r>
              <a:rPr lang="en-US" altLang="zh-TW" err="1"/>
              <a:t>qenc</a:t>
            </a:r>
            <a:endParaRPr lang="zh-TW" altLang="en-US"/>
          </a:p>
          <a:p>
            <a:pPr lvl="0"/>
            <a:r>
              <a:rPr lang="zh-TW" altLang="en-US"/>
              <a:t>加密格式：</a:t>
            </a:r>
            <a:r>
              <a:rPr lang="en-US" altLang="zh-TW"/>
              <a:t>AES 256</a:t>
            </a:r>
            <a:endParaRPr lang="zh-TW" altLang="en-US"/>
          </a:p>
          <a:p>
            <a:pPr lvl="0"/>
            <a:r>
              <a:rPr lang="zh-TW" altLang="en-US"/>
              <a:t>密碼長度：最多 </a:t>
            </a:r>
            <a:r>
              <a:rPr lang="en-US" altLang="zh-TW"/>
              <a:t>32 </a:t>
            </a:r>
            <a:r>
              <a:rPr lang="zh-TW" altLang="en-US"/>
              <a:t>個字元，允許使用特殊字元</a:t>
            </a:r>
          </a:p>
        </p:txBody>
      </p:sp>
      <p:pic>
        <p:nvPicPr>
          <p:cNvPr id="5" name="圖片 4" descr="一張含有 向量圖形 的圖片&#10;&#10;描述是以高可信度產生">
            <a:extLst>
              <a:ext uri="{FF2B5EF4-FFF2-40B4-BE49-F238E27FC236}">
                <a16:creationId xmlns:a16="http://schemas.microsoft.com/office/drawing/2014/main" id="{12A1DA19-9D69-45A5-ADC5-B037B13155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44" y="1189633"/>
            <a:ext cx="3575806" cy="32980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1387</Words>
  <Application>Microsoft Office PowerPoint</Application>
  <PresentationFormat>如螢幕大小 (16:9)</PresentationFormat>
  <Paragraphs>167</Paragraphs>
  <Slides>24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0" baseType="lpstr">
      <vt:lpstr>AR PSingyi Ultra GB</vt:lpstr>
      <vt:lpstr>微軟正黑體</vt:lpstr>
      <vt:lpstr>新細明體</vt:lpstr>
      <vt:lpstr>Arial</vt:lpstr>
      <vt:lpstr>Wingdings</vt:lpstr>
      <vt:lpstr>Simple Light</vt:lpstr>
      <vt:lpstr>PowerPoint 簡報</vt:lpstr>
      <vt:lpstr>大綱</vt:lpstr>
      <vt:lpstr>加密的重要性</vt:lpstr>
      <vt:lpstr>機密與敏感資料，是否有妥善保護？</vt:lpstr>
      <vt:lpstr>保護機密，避免損失與風險</vt:lpstr>
      <vt:lpstr>QNAP NAS 上的檔案加密方案：QENC</vt:lpstr>
      <vt:lpstr>加密檔案，安全分享</vt:lpstr>
      <vt:lpstr>QENC: QTS 的 檔案加密解決方案</vt:lpstr>
      <vt:lpstr>QENC，專為 QTS 設計的檔案加密格式</vt:lpstr>
      <vt:lpstr>QNAP 採用 AES 進階加密標準的四大原因</vt:lpstr>
      <vt:lpstr>通過 NIST 認證的 AES 進階加密標準</vt:lpstr>
      <vt:lpstr>AES 廣泛運用在主流加密解決方案</vt:lpstr>
      <vt:lpstr>透過 QNAP NAS 加密檔案的三大好處</vt:lpstr>
      <vt:lpstr>如何使用 QENC 加解密</vt:lpstr>
      <vt:lpstr>兩步驟加密，檔案分享更安全</vt:lpstr>
      <vt:lpstr>QNAP 四種加解密工具，彈性選擇</vt:lpstr>
      <vt:lpstr>File Station 檔案即時加密再分享 </vt:lpstr>
      <vt:lpstr>Qfiling 檔案批次加密再備份 </vt:lpstr>
      <vt:lpstr>Qfile 隨時隨地加解密 </vt:lpstr>
      <vt:lpstr>QENC Decrypter 於電腦本機就能解密瀏覽</vt:lpstr>
      <vt:lpstr>加密、分享，只允許特定對象開啟</vt:lpstr>
      <vt:lpstr>連線 NAS，示範 File Station、Qfiling 加解密操作</vt:lpstr>
      <vt:lpstr>重要提醒：妥善保管您的密碼</vt:lpstr>
      <vt:lpstr>QENC 檔案加密，安全分享您的機密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.qenc 檔案加密格式 應用大解說</dc:title>
  <dc:creator>HsuanChang</dc:creator>
  <cp:lastModifiedBy>QNAP_Hsuan Chang</cp:lastModifiedBy>
  <cp:revision>5</cp:revision>
  <dcterms:modified xsi:type="dcterms:W3CDTF">2019-05-23T03:59:36Z</dcterms:modified>
</cp:coreProperties>
</file>