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570" r:id="rId3"/>
    <p:sldId id="272" r:id="rId4"/>
    <p:sldId id="532" r:id="rId5"/>
    <p:sldId id="273" r:id="rId6"/>
    <p:sldId id="531" r:id="rId7"/>
    <p:sldId id="530" r:id="rId8"/>
    <p:sldId id="569" r:id="rId9"/>
    <p:sldId id="571" r:id="rId10"/>
    <p:sldId id="267" r:id="rId11"/>
    <p:sldId id="257" r:id="rId12"/>
    <p:sldId id="549" r:id="rId13"/>
    <p:sldId id="564" r:id="rId14"/>
    <p:sldId id="561" r:id="rId15"/>
    <p:sldId id="562" r:id="rId16"/>
    <p:sldId id="552" r:id="rId17"/>
    <p:sldId id="554" r:id="rId18"/>
    <p:sldId id="553" r:id="rId19"/>
    <p:sldId id="560" r:id="rId20"/>
    <p:sldId id="555" r:id="rId21"/>
    <p:sldId id="557" r:id="rId22"/>
    <p:sldId id="544" r:id="rId23"/>
    <p:sldId id="568" r:id="rId24"/>
    <p:sldId id="261" r:id="rId25"/>
    <p:sldId id="551" r:id="rId26"/>
    <p:sldId id="547" r:id="rId27"/>
    <p:sldId id="545" r:id="rId28"/>
    <p:sldId id="559" r:id="rId29"/>
    <p:sldId id="543" r:id="rId30"/>
    <p:sldId id="540" r:id="rId31"/>
    <p:sldId id="542" r:id="rId32"/>
    <p:sldId id="567" r:id="rId33"/>
    <p:sldId id="262" r:id="rId34"/>
    <p:sldId id="548" r:id="rId35"/>
    <p:sldId id="534" r:id="rId36"/>
    <p:sldId id="275" r:id="rId37"/>
    <p:sldId id="268" r:id="rId38"/>
    <p:sldId id="572" r:id="rId39"/>
    <p:sldId id="566" r:id="rId40"/>
    <p:sldId id="538" r:id="rId41"/>
    <p:sldId id="52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1181"/>
    <a:srgbClr val="4D038E"/>
    <a:srgbClr val="AC8CF4"/>
    <a:srgbClr val="FFFFFF"/>
    <a:srgbClr val="0090E9"/>
    <a:srgbClr val="4A4A4A"/>
    <a:srgbClr val="F4A400"/>
    <a:srgbClr val="FF9300"/>
    <a:srgbClr val="FF86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CE325D-E33B-97D3-113A-FEEC2628E92F}" v="23" dt="2019-05-21T08:18:06.983"/>
    <p1510:client id="{0B488C5A-2F82-4693-9867-D863612DF640}" v="927" dt="2019-05-22T06:41:57.288"/>
    <p1510:client id="{77A5AB59-D16F-8B4A-B57F-AB8F1113B5E3}" v="3158" dt="2019-05-21T09:44:43.730"/>
    <p1510:client id="{42A9900E-4040-F6DE-FA7E-B90A50189356}" v="8" dt="2019-05-21T09:01:25.814"/>
    <p1510:client id="{83E98694-96E3-0304-09CE-B98B9202B982}" v="920" dt="2019-05-21T08:46:38.092"/>
    <p1510:client id="{8A018297-E6EC-43F1-967C-98C1C216BDF5}" v="118" dt="2019-05-21T10:40:59.2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等深淺樣式 2 - 輔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63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E1B12-780D-4FE3-990C-61F6DE72A812}" type="datetimeFigureOut">
              <a:rPr lang="en-US"/>
              <a:t>5/22/2019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B6A43-9329-435B-B557-0F70AB4A7FE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696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mlpf4vVPSs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mlpf4vVPSs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Apple tv/ Fire TV  Qmedia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322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>
                <a:ea typeface="游ゴシック"/>
                <a:cs typeface="Calibri"/>
              </a:rPr>
              <a:t>怎麼把一台NAS變成家庭劇院、</a:t>
            </a:r>
          </a:p>
          <a:p>
            <a:r>
              <a:rPr lang="ja-JP" altLang="en-US">
                <a:ea typeface="游ゴシック"/>
                <a:cs typeface="Calibri"/>
              </a:rPr>
              <a:t>引導家庭劇院......一步步進來</a:t>
            </a:r>
            <a:endParaRPr lang="en-US">
              <a:ea typeface="游ゴシック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288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我們在想，如何結合現代科技，帶入智慧家庭的概念，智慧家庭就是</a:t>
            </a:r>
            <a:r>
              <a:rPr lang="zh-TW" altLang="en-US"/>
              <a:t> 簡單好用嘛～～～ 越簡單越好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116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我們在想，電視普及至今已有</a:t>
            </a:r>
            <a:r>
              <a:rPr lang="en-US" altLang="zh-CN"/>
              <a:t>40</a:t>
            </a:r>
            <a:r>
              <a:rPr lang="zh-CN" altLang="en-US"/>
              <a:t>年，那是否有可能讓我們自己拍的照片影片音樂，都投到電視上來操作。</a:t>
            </a:r>
            <a:r>
              <a:rPr lang="zh-TW" altLang="en-US"/>
              <a:t> 這就是最舒服的生活樣貌</a:t>
            </a:r>
            <a:endParaRPr lang="en-US" altLang="zh-CN"/>
          </a:p>
          <a:p>
            <a:endParaRPr lang="en-US" altLang="zh-CN"/>
          </a:p>
          <a:p>
            <a:r>
              <a:rPr lang="zh-CN" altLang="en-US"/>
              <a:t>現在電視能聽音樂、看</a:t>
            </a:r>
            <a:r>
              <a:rPr lang="en-US" altLang="zh-CN" err="1"/>
              <a:t>youtube</a:t>
            </a:r>
            <a:r>
              <a:rPr lang="zh-CN" altLang="en-US"/>
              <a:t>、看</a:t>
            </a:r>
            <a:r>
              <a:rPr lang="en-US" altLang="zh-CN" err="1"/>
              <a:t>netflix</a:t>
            </a:r>
            <a:r>
              <a:rPr lang="en-US" altLang="zh-CN"/>
              <a:t>…</a:t>
            </a:r>
            <a:r>
              <a:rPr lang="zh-TW" altLang="en-US"/>
              <a:t> </a:t>
            </a:r>
            <a:r>
              <a:rPr lang="zh-CN" altLang="en-US"/>
              <a:t>那有沒有可能</a:t>
            </a:r>
            <a:r>
              <a:rPr lang="zh-TW" altLang="en-US"/>
              <a:t> 今天自己拍的照片、自己下載的影片與音樂，都能直接用電視來播！！！！</a:t>
            </a:r>
            <a:endParaRPr lang="en-US" altLang="zh-TW"/>
          </a:p>
          <a:p>
            <a:r>
              <a:rPr lang="zh-TW" altLang="en-US"/>
              <a:t>生活應該越來越簡單，</a:t>
            </a:r>
            <a:endParaRPr lang="en-US" altLang="zh-CN"/>
          </a:p>
          <a:p>
            <a:endParaRPr lang="en-US" altLang="zh-CN"/>
          </a:p>
          <a:p>
            <a:r>
              <a:rPr lang="zh-CN" altLang="en-US"/>
              <a:t>你阿公也會用啊啊啊啊啊啊，電腦好麻煩啊啊啊，用遙控器就好簡單啊啊啊啊</a:t>
            </a:r>
            <a:endParaRPr lang="en-US" altLang="zh-CN"/>
          </a:p>
          <a:p>
            <a:endParaRPr lang="en-US"/>
          </a:p>
          <a:p>
            <a:r>
              <a:rPr lang="en-US"/>
              <a:t>I’m a photographer on holiday.</a:t>
            </a:r>
          </a:p>
          <a:p>
            <a:endParaRPr lang="en-US"/>
          </a:p>
          <a:p>
            <a:r>
              <a:rPr lang="en-US"/>
              <a:t>Today, we are not just introduce a product, we are leading you to a whole new lifestyle!!!!</a:t>
            </a:r>
          </a:p>
          <a:p>
            <a:endParaRPr lang="en-US"/>
          </a:p>
          <a:p>
            <a:r>
              <a:rPr lang="en-US"/>
              <a:t>Your tv is not just a TV, it is a new experience!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>
                <a:ea typeface="宋体"/>
                <a:cs typeface="Calibri"/>
              </a:rPr>
              <a:t>生活.... 視覺與聽覺的饗宴</a:t>
            </a:r>
            <a:endParaRPr lang="en-US" altLang="zh-CN">
              <a:ea typeface="宋体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>
              <a:ea typeface="宋体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>
                <a:ea typeface="宋体"/>
                <a:cs typeface="Calibri"/>
              </a:rPr>
              <a:t>過去我們聽音樂看電影看照片都在電腦螢幕，麻煩不直覺。</a:t>
            </a:r>
            <a:endParaRPr lang="en-US" altLang="zh-CN">
              <a:ea typeface="宋体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>
              <a:ea typeface="宋体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>
                <a:ea typeface="宋体"/>
                <a:cs typeface="Calibri"/>
              </a:rPr>
              <a:t>現代得使用情境！！！！</a:t>
            </a:r>
          </a:p>
          <a:p>
            <a:r>
              <a:rPr lang="en-US"/>
              <a:t>In my real case, </a:t>
            </a:r>
          </a:p>
          <a:p>
            <a:endParaRPr lang="en-US"/>
          </a:p>
          <a:p>
            <a:r>
              <a:rPr lang="en-US"/>
              <a:t>Now , you have Qmedia, you can lay on your sofa and just use a remote to see everything.</a:t>
            </a:r>
            <a:r>
              <a:rPr lang="zh-TW" altLang="en-US"/>
              <a:t> </a:t>
            </a:r>
            <a:r>
              <a:rPr lang="en-US" altLang="zh-TW"/>
              <a:t>Even your grand pa, can use it!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58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Qmedia is an app on the apple tv platform!!!!!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9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Qmedia is an app on the apple tv platform!!!!!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07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Version 2.0.0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485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ja-JP">
                <a:ea typeface="游ゴシック"/>
                <a:cs typeface="Calibri"/>
              </a:rPr>
              <a:t>1. </a:t>
            </a:r>
            <a:r>
              <a:rPr lang="zh-TW" altLang="en-US">
                <a:ea typeface="游ゴシック"/>
                <a:cs typeface="Calibri"/>
              </a:rPr>
              <a:t> 讓你意想不到的影音劇院</a:t>
            </a:r>
            <a:endParaRPr lang="en-US" altLang="ja-JP">
              <a:ea typeface="游ゴシック"/>
              <a:cs typeface="Calibri"/>
            </a:endParaRPr>
          </a:p>
          <a:p>
            <a:endParaRPr lang="en-US" altLang="ja-JP">
              <a:ea typeface="游ゴシック"/>
              <a:cs typeface="Calibri"/>
            </a:endParaRPr>
          </a:p>
          <a:p>
            <a:br>
              <a:rPr lang="en-US" altLang="ja-JP">
                <a:ea typeface="游ゴシック"/>
                <a:cs typeface="Calibri"/>
              </a:rPr>
            </a:br>
            <a:r>
              <a:rPr lang="ja-JP" altLang="en-US">
                <a:ea typeface="游ゴシック"/>
                <a:cs typeface="Calibri"/>
              </a:rPr>
              <a:t>請背一下遙控器行為代稱</a:t>
            </a:r>
            <a:endParaRPr lang="en-US" altLang="ja-JP">
              <a:ea typeface="游ゴシック"/>
              <a:cs typeface="Calibri"/>
            </a:endParaRPr>
          </a:p>
          <a:p>
            <a:endParaRPr lang="en-US">
              <a:ea typeface="游ゴシック"/>
              <a:cs typeface="Calibri"/>
            </a:endParaRPr>
          </a:p>
          <a:p>
            <a:r>
              <a:rPr lang="en-US" err="1"/>
              <a:t>Sidemenu</a:t>
            </a:r>
            <a:r>
              <a:rPr lang="en-US"/>
              <a:t> is around almost every page.</a:t>
            </a:r>
          </a:p>
          <a:p>
            <a:endParaRPr lang="en-US"/>
          </a:p>
          <a:p>
            <a:r>
              <a:rPr lang="en-US"/>
              <a:t>No matter which page you are, just slide left you can call the </a:t>
            </a:r>
            <a:r>
              <a:rPr lang="en-US" err="1"/>
              <a:t>sidemenu</a:t>
            </a:r>
            <a:r>
              <a:rPr lang="en-US"/>
              <a:t>!!!!!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878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最貼心，滿足你80%需求</a:t>
            </a:r>
          </a:p>
          <a:p>
            <a:endParaRPr lang="en-US" altLang="zh-CN">
              <a:ea typeface="宋体"/>
              <a:cs typeface="Calibri"/>
            </a:endParaRPr>
          </a:p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369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037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7389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3472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3575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0763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5586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優化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1914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2. </a:t>
            </a:r>
            <a:r>
              <a:rPr lang="zh-CN" altLang="en-US">
                <a:ea typeface="宋体"/>
                <a:cs typeface="Calibri"/>
              </a:rPr>
              <a:t>照片牆不是夢。</a:t>
            </a:r>
            <a:endParaRPr lang="en-US" altLang="zh-CN">
              <a:ea typeface="宋体"/>
              <a:cs typeface="Calibri"/>
            </a:endParaRPr>
          </a:p>
          <a:p>
            <a:r>
              <a:rPr lang="en-US" altLang="zh-CN">
                <a:ea typeface="宋体"/>
                <a:cs typeface="Calibri"/>
              </a:rPr>
              <a:t>3.</a:t>
            </a:r>
            <a:r>
              <a:rPr lang="zh-CN" altLang="en-US">
                <a:ea typeface="宋体"/>
                <a:cs typeface="Calibri"/>
              </a:rPr>
              <a:t>什麼時候拍了多少照片一目了然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4727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What we provide is a tool, copyright you need to take care by yourself.</a:t>
            </a:r>
          </a:p>
          <a:p>
            <a:endParaRPr lang="en-US"/>
          </a:p>
          <a:p>
            <a:r>
              <a:rPr lang="zh-CN" altLang="en-US"/>
              <a:t>像是</a:t>
            </a:r>
            <a:r>
              <a:rPr lang="en-US" altLang="zh-CN"/>
              <a:t> Sony Sharp </a:t>
            </a:r>
            <a:r>
              <a:rPr lang="zh-TW" altLang="en-US"/>
              <a:t> 有</a:t>
            </a:r>
            <a:r>
              <a:rPr lang="zh-CN" altLang="en-US"/>
              <a:t>內建</a:t>
            </a:r>
            <a:r>
              <a:rPr lang="en-US" altLang="zh-CN"/>
              <a:t> Android TV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998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ja-JP" altLang="en-US">
                <a:ea typeface="ＭＳ Ｐゴシック"/>
              </a:rPr>
              <a:t>更智慧化的搜尋功能</a:t>
            </a:r>
            <a:r>
              <a:rPr lang="en-US" altLang="ja-JP">
                <a:ea typeface="ＭＳ Ｐゴシック"/>
              </a:rPr>
              <a:t> – </a:t>
            </a:r>
            <a:r>
              <a:rPr lang="zh-CN" altLang="en-US">
                <a:ea typeface="ＭＳ Ｐゴシック"/>
              </a:rPr>
              <a:t>針對超大量多媒體資料</a:t>
            </a:r>
            <a:endParaRPr lang="en-US" altLang="zh-CN">
              <a:ea typeface="ＭＳ Ｐゴシック"/>
              <a:cs typeface="Calibri"/>
            </a:endParaRPr>
          </a:p>
          <a:p>
            <a:pPr>
              <a:defRPr/>
            </a:pPr>
            <a:endParaRPr lang="zh-CN" altLang="en-US">
              <a:ea typeface="ＭＳ Ｐゴシック"/>
              <a:cs typeface="Calibri"/>
            </a:endParaRPr>
          </a:p>
          <a:p>
            <a:pPr>
              <a:defRPr/>
            </a:pPr>
            <a:r>
              <a:rPr lang="zh-CN" altLang="en-US">
                <a:ea typeface="ＭＳ Ｐゴシック"/>
                <a:cs typeface="Calibri"/>
              </a:rPr>
              <a:t>Happyget -&gt; Facebook, youtube</a:t>
            </a:r>
          </a:p>
          <a:p>
            <a:pPr>
              <a:defRPr/>
            </a:pPr>
            <a:r>
              <a:rPr lang="zh-CN" altLang="en-US">
                <a:ea typeface="ＭＳ Ｐゴシック"/>
                <a:cs typeface="Calibri"/>
              </a:rPr>
              <a:t>Download station -&gt; 弄什麼呢？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7013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Our for this version quite good!!!! Good enough to compare!!!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09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>
                <a:cs typeface="Calibri"/>
              </a:rPr>
              <a:t>萬元機種！！！  </a:t>
            </a:r>
            <a:r>
              <a:rPr lang="en-US" altLang="zh-TW">
                <a:cs typeface="Calibri"/>
              </a:rPr>
              <a:t>What a good deal~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>
                <a:cs typeface="Calibri"/>
              </a:rPr>
              <a:t>馬上推薦最適合機種！！！</a:t>
            </a:r>
            <a:endParaRPr lang="en-US" altLang="zh-TW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Only takes 299 dollar, we can bring you a whole new lifestyle. Make your multimedia streaming much more easy!!!!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TS-251B </a:t>
            </a:r>
            <a:r>
              <a:rPr lang="zh-CN" altLang="en-US">
                <a:cs typeface="Calibri"/>
              </a:rPr>
              <a:t>裝置</a:t>
            </a: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hlinkClick r:id="rId3"/>
              </a:rPr>
              <a:t>https://www.youtube.com/watch?v=ymlpf4vVPS</a:t>
            </a:r>
            <a:endParaRPr lang="en-US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  <a:p>
            <a:pPr>
              <a:defRPr/>
            </a:pPr>
            <a:r>
              <a:rPr lang="en-US" err="1">
                <a:cs typeface="Calibri"/>
              </a:rPr>
              <a:t>Ts</a:t>
            </a:r>
            <a:r>
              <a:rPr lang="en-US">
                <a:cs typeface="Calibri"/>
              </a:rPr>
              <a:t> 431P </a:t>
            </a:r>
          </a:p>
          <a:p>
            <a:pPr>
              <a:defRPr/>
            </a:pP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We pay a lot on our </a:t>
            </a:r>
            <a:r>
              <a:rPr lang="en-US" err="1">
                <a:cs typeface="Calibri"/>
              </a:rPr>
              <a:t>camer</a:t>
            </a:r>
            <a:r>
              <a:rPr lang="en-US">
                <a:cs typeface="Calibri"/>
              </a:rPr>
              <a:t> lens, but no place to put our masterpiece!!!! You need to share with your family let them proud of you!!!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4815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>
                <a:cs typeface="Calibri"/>
              </a:rPr>
              <a:t>最後！！！！！</a:t>
            </a:r>
            <a:r>
              <a:rPr lang="zh-TW" altLang="en-US">
                <a:cs typeface="Calibri"/>
              </a:rPr>
              <a:t> 要能將人氣變現，轉銷量！！！！！ 馬上推薦最適合機種！！！</a:t>
            </a: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Only takes 299 dollar, we can bring you a whole new lifestyle. Make your multimedia streaming much more easy!!!!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TS-251B </a:t>
            </a:r>
            <a:r>
              <a:rPr lang="zh-CN" altLang="en-US">
                <a:cs typeface="Calibri"/>
              </a:rPr>
              <a:t>裝置</a:t>
            </a: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hlinkClick r:id="rId3"/>
              </a:rPr>
              <a:t>https://www.youtube.com/watch?v=ymlpf4vVPS</a:t>
            </a: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We pay a lot on our </a:t>
            </a:r>
            <a:r>
              <a:rPr lang="en-US" err="1">
                <a:cs typeface="Calibri"/>
              </a:rPr>
              <a:t>camer</a:t>
            </a:r>
            <a:r>
              <a:rPr lang="en-US">
                <a:cs typeface="Calibri"/>
              </a:rPr>
              <a:t> lens, but no place to put our masterpiece!!!! You need to share with your family let them proud of you!!!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B6A43-9329-435B-B557-0F70AB4A7FEB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58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1218928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557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12189289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523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" y="0"/>
            <a:ext cx="1218658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07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" y="428"/>
            <a:ext cx="12188105" cy="6857142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1C102F3-DF58-43D8-B46B-F5BDBFAC7E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endParaRPr lang="en-US" sz="6000" b="1">
              <a:solidFill>
                <a:srgbClr val="4A4A4A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0201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" y="428"/>
            <a:ext cx="12188103" cy="68571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1C102F3-DF58-43D8-B46B-F5BDBFAC7E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endParaRPr lang="en-US" sz="6000" b="1">
              <a:solidFill>
                <a:srgbClr val="4A4A4A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73815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" y="428"/>
            <a:ext cx="12188103" cy="68571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1C102F3-DF58-43D8-B46B-F5BDBFAC7E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endParaRPr lang="en-US" sz="6000" b="1">
              <a:solidFill>
                <a:srgbClr val="4A4A4A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92876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" y="428"/>
            <a:ext cx="12188103" cy="685714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1C102F3-DF58-43D8-B46B-F5BDBFAC7E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endParaRPr lang="en-US" sz="6000" b="1">
              <a:solidFill>
                <a:srgbClr val="4A4A4A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67929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" y="428"/>
            <a:ext cx="12188103" cy="685714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1C102F3-DF58-43D8-B46B-F5BDBFAC7E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endParaRPr lang="en-US" sz="6000" b="1">
              <a:solidFill>
                <a:srgbClr val="4A4A4A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0823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7628EC-EFA0-42A3-956E-01267A8FFD9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" y="0"/>
            <a:ext cx="12189628" cy="685799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701B427-5266-4F63-A0F2-6E9504A8C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948792" cy="925055"/>
          </a:xfrm>
        </p:spPr>
        <p:txBody>
          <a:bodyPr>
            <a:normAutofit/>
          </a:bodyPr>
          <a:lstStyle>
            <a:lvl1pPr>
              <a:defRPr sz="4000" b="1"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6AA7A759-4779-4D42-AB42-7AED0F4BC6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97"/>
          <a:stretch/>
        </p:blipFill>
        <p:spPr>
          <a:xfrm>
            <a:off x="523252" y="6308902"/>
            <a:ext cx="926728" cy="165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679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1" r:id="rId2"/>
    <p:sldLayoutId id="2147483680" r:id="rId3"/>
    <p:sldLayoutId id="2147483675" r:id="rId4"/>
    <p:sldLayoutId id="2147483676" r:id="rId5"/>
    <p:sldLayoutId id="2147483677" r:id="rId6"/>
    <p:sldLayoutId id="2147483683" r:id="rId7"/>
    <p:sldLayoutId id="2147483682" r:id="rId8"/>
    <p:sldLayoutId id="214748367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6.png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image" Target="../media/image14.tiff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tiff"/><Relationship Id="rId10" Type="http://schemas.openxmlformats.org/officeDocument/2006/relationships/image" Target="../media/image23.png"/><Relationship Id="rId4" Type="http://schemas.openxmlformats.org/officeDocument/2006/relationships/image" Target="../media/image15.tiff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tiff"/><Relationship Id="rId5" Type="http://schemas.openxmlformats.org/officeDocument/2006/relationships/image" Target="../media/image27.tiff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2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9.png"/><Relationship Id="rId4" Type="http://schemas.openxmlformats.org/officeDocument/2006/relationships/image" Target="../media/image62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9.png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9.png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2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3.png"/><Relationship Id="rId4" Type="http://schemas.openxmlformats.org/officeDocument/2006/relationships/image" Target="../media/image7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80.png"/><Relationship Id="rId7" Type="http://schemas.openxmlformats.org/officeDocument/2006/relationships/image" Target="../media/image8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2.tiff"/><Relationship Id="rId5" Type="http://schemas.openxmlformats.org/officeDocument/2006/relationships/image" Target="../media/image81.tiff"/><Relationship Id="rId10" Type="http://schemas.openxmlformats.org/officeDocument/2006/relationships/image" Target="../media/image86.png"/><Relationship Id="rId4" Type="http://schemas.openxmlformats.org/officeDocument/2006/relationships/image" Target="../media/image39.png"/><Relationship Id="rId9" Type="http://schemas.openxmlformats.org/officeDocument/2006/relationships/image" Target="../media/image8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9.png"/><Relationship Id="rId5" Type="http://schemas.openxmlformats.org/officeDocument/2006/relationships/image" Target="../media/image88.png"/><Relationship Id="rId4" Type="http://schemas.openxmlformats.org/officeDocument/2006/relationships/image" Target="../media/image22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D83C508-0DAE-4239-BE38-51615CB8C3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060" y="1303788"/>
            <a:ext cx="8214179" cy="1220543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C19B40AA-E015-4B2E-BAC1-0FB7484BFC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060" y="2582623"/>
            <a:ext cx="8214179" cy="1220543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023BDC5E-2875-49A0-8617-A53CB3F1D8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060" y="3861458"/>
            <a:ext cx="8214179" cy="1220543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D051AED2-2B8D-471E-A6C5-2195F61ED3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060" y="5140293"/>
            <a:ext cx="8214179" cy="12205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F03F22-AA67-4E2B-8211-53645379B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378733"/>
            <a:ext cx="10948792" cy="925055"/>
          </a:xfrm>
        </p:spPr>
        <p:txBody>
          <a:bodyPr/>
          <a:lstStyle/>
          <a:p>
            <a:r>
              <a:rPr lang="ja-JP" altLang="en-US">
                <a:latin typeface="微軟正黑體"/>
                <a:ea typeface="微軟正黑體"/>
                <a:cs typeface="Arial"/>
              </a:rPr>
              <a:t>家庭影音娛樂再升級，一切盡在</a:t>
            </a:r>
            <a:r>
              <a:rPr lang="zh-TW" altLang="en-US">
                <a:latin typeface="微軟正黑體"/>
                <a:ea typeface="微軟正黑體"/>
                <a:cs typeface="Arial"/>
              </a:rPr>
              <a:t>彈指</a:t>
            </a:r>
            <a:r>
              <a:rPr lang="ja-JP" altLang="en-US">
                <a:latin typeface="微軟正黑體"/>
                <a:ea typeface="微軟正黑體"/>
                <a:cs typeface="Arial"/>
              </a:rPr>
              <a:t>間！</a:t>
            </a:r>
            <a:endParaRPr 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A4A4D8F-7B58-4849-91C4-26ACCB1263F2}"/>
              </a:ext>
            </a:extLst>
          </p:cNvPr>
          <p:cNvSpPr/>
          <p:nvPr/>
        </p:nvSpPr>
        <p:spPr>
          <a:xfrm>
            <a:off x="2237893" y="1362080"/>
            <a:ext cx="35413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zh-CN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智慧家庭時代已來臨</a:t>
            </a:r>
            <a:endParaRPr lang="en-US" altLang="zh-CN" b="1">
              <a:solidFill>
                <a:schemeClr val="bg1"/>
              </a:solidFill>
              <a:cs typeface="Calibri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829A7749-5663-4BC8-8C64-25BD4AB4AB8A}"/>
              </a:ext>
            </a:extLst>
          </p:cNvPr>
          <p:cNvSpPr/>
          <p:nvPr/>
        </p:nvSpPr>
        <p:spPr>
          <a:xfrm>
            <a:off x="2237893" y="1946424"/>
            <a:ext cx="505779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000" b="1">
                <a:solidFill>
                  <a:srgbClr val="4D038E"/>
                </a:solidFill>
                <a:latin typeface="微軟正黑體"/>
                <a:ea typeface="微軟正黑體"/>
                <a:cs typeface="Calibri"/>
              </a:rPr>
              <a:t>智慧家庭時代來臨，你的影音檔案也不例外</a:t>
            </a:r>
            <a:endParaRPr lang="zh-TW" altLang="en-US" sz="2000" b="1">
              <a:solidFill>
                <a:srgbClr val="4D038E"/>
              </a:solidFill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01305015-F3B0-4695-B75B-AFD45928544F}"/>
              </a:ext>
            </a:extLst>
          </p:cNvPr>
          <p:cNvSpPr/>
          <p:nvPr/>
        </p:nvSpPr>
        <p:spPr>
          <a:xfrm>
            <a:off x="2237893" y="2613823"/>
            <a:ext cx="7311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800" b="1" err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Qmedia</a:t>
            </a:r>
            <a:r>
              <a:rPr lang="en-US" altLang="zh-CN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 for Apple / Fire TV</a:t>
            </a:r>
            <a:r>
              <a:rPr lang="zh-CN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超實用功能介紹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CFD34FAA-BEE3-4518-A9C8-242F37CFC95C}"/>
              </a:ext>
            </a:extLst>
          </p:cNvPr>
          <p:cNvSpPr/>
          <p:nvPr/>
        </p:nvSpPr>
        <p:spPr>
          <a:xfrm>
            <a:off x="2237893" y="3247978"/>
            <a:ext cx="76226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000" b="1">
                <a:solidFill>
                  <a:srgbClr val="4D038E"/>
                </a:solidFill>
                <a:latin typeface="微軟正黑體"/>
                <a:ea typeface="微軟正黑體"/>
                <a:cs typeface="Calibri"/>
              </a:rPr>
              <a:t>透過首頁、影片、相片、音樂、搜尋的設計，讓您瀏覽影音更方便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665347C1-18F8-4972-B75B-B703F1ABCD9B}"/>
              </a:ext>
            </a:extLst>
          </p:cNvPr>
          <p:cNvSpPr/>
          <p:nvPr/>
        </p:nvSpPr>
        <p:spPr>
          <a:xfrm>
            <a:off x="2237893" y="3881113"/>
            <a:ext cx="52116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zh-TW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實戰！打造家庭劇院很簡單教學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6C3EF925-5AC9-4ABE-8D8B-F11BA127A562}"/>
              </a:ext>
            </a:extLst>
          </p:cNvPr>
          <p:cNvSpPr/>
          <p:nvPr/>
        </p:nvSpPr>
        <p:spPr>
          <a:xfrm>
            <a:off x="2237893" y="4515268"/>
            <a:ext cx="55707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000" b="1">
                <a:solidFill>
                  <a:srgbClr val="4D038E"/>
                </a:solidFill>
                <a:latin typeface="微軟正黑體"/>
                <a:ea typeface="微軟正黑體"/>
                <a:cs typeface="Calibri"/>
              </a:rPr>
              <a:t>完整從軟體安裝、影音下載到播放，就是簡單！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8E4164F8-DECB-4F39-845D-3088A2031BBB}"/>
              </a:ext>
            </a:extLst>
          </p:cNvPr>
          <p:cNvSpPr/>
          <p:nvPr/>
        </p:nvSpPr>
        <p:spPr>
          <a:xfrm>
            <a:off x="2237893" y="5174820"/>
            <a:ext cx="50786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zh-TW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推薦機種：給 </a:t>
            </a:r>
            <a:r>
              <a:rPr lang="en-US" altLang="zh-TW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NAS </a:t>
            </a:r>
            <a:r>
              <a:rPr lang="zh-TW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初學者的你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AF5318AB-D098-4C17-A009-EE78E24D54C1}"/>
              </a:ext>
            </a:extLst>
          </p:cNvPr>
          <p:cNvSpPr/>
          <p:nvPr/>
        </p:nvSpPr>
        <p:spPr>
          <a:xfrm>
            <a:off x="2237893" y="5808975"/>
            <a:ext cx="57326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000" b="1">
                <a:solidFill>
                  <a:srgbClr val="4D038E"/>
                </a:solidFill>
                <a:latin typeface="微軟正黑體"/>
                <a:ea typeface="微軟正黑體"/>
                <a:cs typeface="Calibri"/>
              </a:rPr>
              <a:t> NAS 機種這麼多，讓我們推薦你家庭娛樂機種！</a:t>
            </a:r>
            <a:endParaRPr lang="zh-TW" altLang="en-US" sz="2000" b="1">
              <a:solidFill>
                <a:srgbClr val="4D038E"/>
              </a:solidFill>
              <a:latin typeface="微軟正黑體"/>
              <a:ea typeface="微軟正黑體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0470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0C065EFD-345D-4FC9-83EA-CF732039FC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303" y="2300505"/>
            <a:ext cx="2491447" cy="3353452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064433E6-EC47-46AB-BD48-92AE6358B00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703" y="2300505"/>
            <a:ext cx="2491447" cy="3353452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1F17AF7C-2E78-42E0-8123-193A6F16D5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3103" y="2300505"/>
            <a:ext cx="2491447" cy="3353452"/>
          </a:xfrm>
          <a:prstGeom prst="rect">
            <a:avLst/>
          </a:prstGeom>
        </p:spPr>
      </p:pic>
      <p:sp>
        <p:nvSpPr>
          <p:cNvPr id="5" name="標題 4">
            <a:extLst>
              <a:ext uri="{FF2B5EF4-FFF2-40B4-BE49-F238E27FC236}">
                <a16:creationId xmlns:a16="http://schemas.microsoft.com/office/drawing/2014/main" id="{40172292-1439-4CAD-AE60-1AAAD904F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latin typeface="微軟正黑體"/>
                <a:ea typeface="微軟正黑體"/>
                <a:cs typeface="Arial"/>
              </a:rPr>
              <a:t>關於生活</a:t>
            </a:r>
            <a:r>
              <a:rPr lang="zh-TW" altLang="en-US">
                <a:latin typeface="微軟正黑體"/>
                <a:ea typeface="微軟正黑體"/>
                <a:cs typeface="Arial"/>
              </a:rPr>
              <a:t>，</a:t>
            </a:r>
            <a:r>
              <a:rPr lang="zh-CN" altLang="en-US">
                <a:latin typeface="微軟正黑體"/>
                <a:ea typeface="微軟正黑體"/>
                <a:cs typeface="Arial"/>
              </a:rPr>
              <a:t>應該越來越簡單</a:t>
            </a:r>
            <a:endParaRPr lang="zh-TW" altLang="en-US">
              <a:latin typeface="微軟正黑體"/>
              <a:ea typeface="微軟正黑體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C902B-2443-4001-B915-E1DFAA0491B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478483" y="3582001"/>
            <a:ext cx="2262414" cy="1471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ja-JP" altLang="en-US" sz="2400" b="1">
                <a:latin typeface="微軟正黑體"/>
                <a:ea typeface="微軟正黑體"/>
                <a:cs typeface="Calibri"/>
              </a:rPr>
              <a:t>錄影機看電影、</a:t>
            </a:r>
            <a:r>
              <a:rPr lang="ja-JP" sz="2400" b="1">
                <a:latin typeface="微軟正黑體"/>
                <a:ea typeface="微軟正黑體"/>
                <a:cs typeface="+mn-lt"/>
              </a:rPr>
              <a:t>翻照</a:t>
            </a:r>
            <a:r>
              <a:rPr lang="ja-JP" altLang="en-US" sz="2400" b="1">
                <a:latin typeface="微軟正黑體"/>
                <a:ea typeface="微軟正黑體"/>
                <a:cs typeface="+mn-lt"/>
              </a:rPr>
              <a:t>片</a:t>
            </a:r>
            <a:r>
              <a:rPr lang="ja-JP" sz="2400" b="1">
                <a:latin typeface="微軟正黑體"/>
                <a:ea typeface="微軟正黑體"/>
                <a:cs typeface="+mn-lt"/>
              </a:rPr>
              <a:t>相簿</a:t>
            </a:r>
            <a:r>
              <a:rPr lang="ja-JP" altLang="en-US" sz="2400" b="1">
                <a:latin typeface="微軟正黑體"/>
                <a:ea typeface="微軟正黑體"/>
                <a:cs typeface="+mn-lt"/>
              </a:rPr>
              <a:t>、</a:t>
            </a:r>
            <a:r>
              <a:rPr lang="ja-JP" altLang="en-US" sz="2400" b="1">
                <a:latin typeface="微軟正黑體"/>
                <a:ea typeface="微軟正黑體"/>
                <a:cs typeface="Calibri"/>
              </a:rPr>
              <a:t>卡式錄音機聽音樂</a:t>
            </a:r>
            <a:r>
              <a:rPr lang="en-US" altLang="ja-JP" sz="2400" b="1">
                <a:latin typeface="微軟正黑體"/>
                <a:ea typeface="微軟正黑體"/>
                <a:cs typeface="Calibri"/>
              </a:rPr>
              <a:t>…</a:t>
            </a:r>
            <a:endParaRPr lang="en-US" sz="2400" b="1">
              <a:latin typeface="微軟正黑體"/>
              <a:ea typeface="微軟正黑體"/>
              <a:cs typeface="Calibri" panose="020F0502020204030204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38B461B-40B3-E944-A4BC-7318972341BA}"/>
              </a:ext>
            </a:extLst>
          </p:cNvPr>
          <p:cNvSpPr txBox="1">
            <a:spLocks/>
          </p:cNvSpPr>
          <p:nvPr/>
        </p:nvSpPr>
        <p:spPr>
          <a:xfrm>
            <a:off x="4618114" y="3809031"/>
            <a:ext cx="2310190" cy="11944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用電腦看影片、照片、</a:t>
            </a:r>
            <a:r>
              <a:rPr lang="zh-CN" altLang="en-US" sz="24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聽</a:t>
            </a:r>
            <a:r>
              <a:rPr lang="ja-JP" altLang="en-US" sz="24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音樂</a:t>
            </a:r>
            <a:r>
              <a:rPr lang="en-US" altLang="ja-JP" sz="24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ja-JP" sz="2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ja-JP" sz="2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ja-JP" altLang="en-US" sz="2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ja-JP" altLang="en-US" sz="2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b="1">
              <a:latin typeface="微軟正黑體" panose="020B0604030504040204" pitchFamily="34" charset="-120"/>
              <a:ea typeface="微軟正黑體" panose="020B0604030504040204" pitchFamily="34" charset="-120"/>
              <a:cs typeface="Calibri" panose="020F0502020204030204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AEC6A12-28BF-FC46-8879-FCC3222203C8}"/>
              </a:ext>
            </a:extLst>
          </p:cNvPr>
          <p:cNvSpPr txBox="1">
            <a:spLocks/>
          </p:cNvSpPr>
          <p:nvPr/>
        </p:nvSpPr>
        <p:spPr>
          <a:xfrm>
            <a:off x="8300944" y="3951769"/>
            <a:ext cx="1295763" cy="80766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altLang="ja-JP" sz="54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??</a:t>
            </a:r>
            <a:endParaRPr lang="ja-JP" altLang="en-US" sz="5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ja-JP" altLang="en-US" sz="54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US" sz="5400" b="1">
              <a:latin typeface="微軟正黑體" panose="020B0604030504040204" pitchFamily="34" charset="-120"/>
              <a:ea typeface="微軟正黑體" panose="020B0604030504040204" pitchFamily="34" charset="-120"/>
              <a:cs typeface="Calibri" panose="020F0502020204030204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47D639AA-0F42-44DF-BC3B-69E7678D3ACB}"/>
              </a:ext>
            </a:extLst>
          </p:cNvPr>
          <p:cNvSpPr/>
          <p:nvPr/>
        </p:nvSpPr>
        <p:spPr>
          <a:xfrm>
            <a:off x="1315958" y="2568113"/>
            <a:ext cx="24641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ja-JP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20 </a:t>
            </a:r>
            <a:r>
              <a:rPr lang="zh-TW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幾</a:t>
            </a:r>
            <a:r>
              <a:rPr lang="zh-CN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年前</a:t>
            </a:r>
            <a:endParaRPr lang="ja-JP" altLang="en-US" sz="4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82E67026-3D40-456B-8321-1897C43B81A4}"/>
              </a:ext>
            </a:extLst>
          </p:cNvPr>
          <p:cNvSpPr/>
          <p:nvPr/>
        </p:nvSpPr>
        <p:spPr>
          <a:xfrm>
            <a:off x="4545682" y="2567460"/>
            <a:ext cx="24641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1</a:t>
            </a:r>
            <a:r>
              <a:rPr lang="en-US" altLang="ja-JP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0 </a:t>
            </a:r>
            <a:r>
              <a:rPr lang="zh-TW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幾</a:t>
            </a:r>
            <a:r>
              <a:rPr lang="zh-CN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年前</a:t>
            </a:r>
            <a:endParaRPr lang="ja-JP" altLang="en-US" sz="4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1AF5A611-70DA-432C-9D79-1DBEBC52C4C1}"/>
              </a:ext>
            </a:extLst>
          </p:cNvPr>
          <p:cNvSpPr/>
          <p:nvPr/>
        </p:nvSpPr>
        <p:spPr>
          <a:xfrm>
            <a:off x="8343531" y="2552288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現在</a:t>
            </a:r>
            <a:endParaRPr lang="ja-JP" altLang="en-US" sz="4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grpSp>
        <p:nvGrpSpPr>
          <p:cNvPr id="19" name="群組 18">
            <a:extLst>
              <a:ext uri="{FF2B5EF4-FFF2-40B4-BE49-F238E27FC236}">
                <a16:creationId xmlns:a16="http://schemas.microsoft.com/office/drawing/2014/main" id="{53667018-C7CA-49A0-ACF3-3284C9650936}"/>
              </a:ext>
            </a:extLst>
          </p:cNvPr>
          <p:cNvGrpSpPr/>
          <p:nvPr/>
        </p:nvGrpSpPr>
        <p:grpSpPr>
          <a:xfrm>
            <a:off x="980812" y="1299140"/>
            <a:ext cx="4450586" cy="641880"/>
            <a:chOff x="5347252" y="487471"/>
            <a:chExt cx="4450586" cy="641880"/>
          </a:xfrm>
        </p:grpSpPr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3BC896D7-B270-4CB1-A120-06059C1472EE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橢圓 21">
              <a:extLst>
                <a:ext uri="{FF2B5EF4-FFF2-40B4-BE49-F238E27FC236}">
                  <a16:creationId xmlns:a16="http://schemas.microsoft.com/office/drawing/2014/main" id="{F618CDB4-2546-41B1-8BC7-53A4B9DA4779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3" name="矩形: 圓角 22">
              <a:extLst>
                <a:ext uri="{FF2B5EF4-FFF2-40B4-BE49-F238E27FC236}">
                  <a16:creationId xmlns:a16="http://schemas.microsoft.com/office/drawing/2014/main" id="{F6DB5F6C-D3A6-41F1-A4DE-312ED7654A71}"/>
                </a:ext>
              </a:extLst>
            </p:cNvPr>
            <p:cNvSpPr/>
            <p:nvPr/>
          </p:nvSpPr>
          <p:spPr>
            <a:xfrm>
              <a:off x="5786707" y="487471"/>
              <a:ext cx="4011131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3A917FB-9046-43C3-A30C-ECB87E26C8E6}"/>
              </a:ext>
            </a:extLst>
          </p:cNvPr>
          <p:cNvSpPr txBox="1"/>
          <p:nvPr/>
        </p:nvSpPr>
        <p:spPr>
          <a:xfrm>
            <a:off x="1677863" y="1334290"/>
            <a:ext cx="364733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zh-CN" altLang="en-US" sz="32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下班後的影音娛樂</a:t>
            </a:r>
            <a:endParaRPr lang="en-US" altLang="zh-CN" sz="32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86517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C7A96-2EFD-FD49-BCAB-A7DB527F5BE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2718" y="1961666"/>
            <a:ext cx="5588481" cy="3040683"/>
          </a:xfrm>
        </p:spPr>
        <p:txBody>
          <a:bodyPr>
            <a:normAutofit/>
          </a:bodyPr>
          <a:lstStyle/>
          <a:p>
            <a:r>
              <a:rPr lang="zh-CN" altLang="en-US" sz="6000" b="1">
                <a:solidFill>
                  <a:srgbClr val="7030A0"/>
                </a:solidFill>
                <a:latin typeface="微軟正黑體"/>
                <a:ea typeface="微軟正黑體"/>
              </a:rPr>
              <a:t>智慧家庭時代</a:t>
            </a:r>
            <a:br>
              <a:rPr lang="zh-CN" altLang="en-US" sz="6000" b="1">
                <a:solidFill>
                  <a:srgbClr val="7030A0"/>
                </a:solidFill>
                <a:latin typeface="微軟正黑體"/>
                <a:ea typeface="微軟正黑體"/>
              </a:rPr>
            </a:br>
            <a:r>
              <a:rPr lang="zh-CN" altLang="en-US" sz="6000" b="1">
                <a:solidFill>
                  <a:srgbClr val="7030A0"/>
                </a:solidFill>
                <a:latin typeface="微軟正黑體"/>
                <a:ea typeface="微軟正黑體"/>
              </a:rPr>
              <a:t>已來臨</a:t>
            </a:r>
            <a:endParaRPr lang="en-US" sz="6000" b="1">
              <a:solidFill>
                <a:srgbClr val="7030A0"/>
              </a:solidFill>
              <a:latin typeface="微軟正黑體"/>
              <a:ea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23056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圖片 28">
            <a:extLst>
              <a:ext uri="{FF2B5EF4-FFF2-40B4-BE49-F238E27FC236}">
                <a16:creationId xmlns:a16="http://schemas.microsoft.com/office/drawing/2014/main" id="{AC03CA03-97B0-4374-A15A-C26F6AAB08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866" y="3831275"/>
            <a:ext cx="5173434" cy="1791439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4EBD54AE-5512-488C-B01F-15B3F7D977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866" y="1908687"/>
            <a:ext cx="5173434" cy="1791439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19246273-E41C-47BE-8E41-7CFD904151B4}"/>
              </a:ext>
            </a:extLst>
          </p:cNvPr>
          <p:cNvSpPr txBox="1">
            <a:spLocks/>
          </p:cNvSpPr>
          <p:nvPr/>
        </p:nvSpPr>
        <p:spPr>
          <a:xfrm>
            <a:off x="7023564" y="2118486"/>
            <a:ext cx="4092110" cy="16150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0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我爸曾問我，攝影拍的照片可不可以投</a:t>
            </a:r>
            <a:r>
              <a:rPr lang="zh-CN" altLang="en-US" sz="20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在</a:t>
            </a:r>
            <a:r>
              <a:rPr lang="zh-TW" altLang="en-US" sz="20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電視上看？</a:t>
            </a:r>
            <a:endParaRPr lang="en-US" altLang="zh-TW" sz="2000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  <a:p>
            <a:pPr marL="0" indent="0">
              <a:buNone/>
            </a:pPr>
            <a:r>
              <a:rPr lang="zh-TW" altLang="en-US" sz="20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我研究了半天，沒辦法這樣做，只能請他來電腦看，很不方便</a:t>
            </a:r>
            <a:r>
              <a:rPr lang="en-US" altLang="zh-TW" sz="2000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…</a:t>
            </a:r>
            <a:endParaRPr lang="en-US" sz="1400" b="1">
              <a:latin typeface="微軟正黑體" panose="020B0604030504040204" pitchFamily="34" charset="-120"/>
              <a:ea typeface="微軟正黑體" panose="020B0604030504040204" pitchFamily="34" charset="-120"/>
              <a:cs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26EC3-5E34-4D08-B8E4-FE6441536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智慧家庭</a:t>
            </a:r>
            <a:r>
              <a:rPr lang="zh-TW" altLang="en-US"/>
              <a:t>，</a:t>
            </a:r>
            <a:r>
              <a:rPr lang="zh-CN" altLang="en-US"/>
              <a:t>美好生活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B220F-9657-47BC-85CA-9506A8932D6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51097" y="5780113"/>
            <a:ext cx="10099655" cy="5500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altLang="zh-CN" sz="2400" b="1">
                <a:latin typeface="微軟正黑體"/>
                <a:ea typeface="微軟正黑體"/>
                <a:cs typeface="Calibri"/>
              </a:rPr>
              <a:t>Qmedia </a:t>
            </a:r>
            <a:r>
              <a:rPr lang="zh-CN" altLang="en-US" sz="2400" b="1">
                <a:latin typeface="微軟正黑體"/>
                <a:ea typeface="微軟正黑體"/>
                <a:cs typeface="Calibri"/>
              </a:rPr>
              <a:t>可以輕鬆將相片、下載的影片及音樂，串流到電視上播放</a:t>
            </a:r>
            <a:r>
              <a:rPr lang="en-US" altLang="zh-TW" sz="2400" b="1">
                <a:latin typeface="微軟正黑體"/>
                <a:ea typeface="微軟正黑體"/>
                <a:cs typeface="Calibri"/>
              </a:rPr>
              <a:t>!</a:t>
            </a:r>
            <a:endParaRPr lang="en-US" sz="2400" b="1">
              <a:latin typeface="微軟正黑體"/>
              <a:ea typeface="微軟正黑體"/>
              <a:cs typeface="Calibri"/>
            </a:endParaRPr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02AA3D70-0C7C-41C9-9B67-6B6322E93093}"/>
              </a:ext>
            </a:extLst>
          </p:cNvPr>
          <p:cNvGrpSpPr/>
          <p:nvPr/>
        </p:nvGrpSpPr>
        <p:grpSpPr>
          <a:xfrm>
            <a:off x="972801" y="1188386"/>
            <a:ext cx="7763393" cy="641880"/>
            <a:chOff x="5347252" y="487471"/>
            <a:chExt cx="7763393" cy="641880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A3E19B3A-CB28-4A56-915F-4933F83AD35F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4" name="橢圓 3">
              <a:extLst>
                <a:ext uri="{FF2B5EF4-FFF2-40B4-BE49-F238E27FC236}">
                  <a16:creationId xmlns:a16="http://schemas.microsoft.com/office/drawing/2014/main" id="{9F30EF16-0898-40AD-92AC-9AB817270406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2" name="矩形: 圓角 11">
              <a:extLst>
                <a:ext uri="{FF2B5EF4-FFF2-40B4-BE49-F238E27FC236}">
                  <a16:creationId xmlns:a16="http://schemas.microsoft.com/office/drawing/2014/main" id="{F61FED81-0E20-4023-8D84-F208DECDCEBF}"/>
                </a:ext>
              </a:extLst>
            </p:cNvPr>
            <p:cNvSpPr/>
            <p:nvPr/>
          </p:nvSpPr>
          <p:spPr>
            <a:xfrm>
              <a:off x="5786706" y="487471"/>
              <a:ext cx="7323939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19" name="TextBox 1">
            <a:extLst>
              <a:ext uri="{FF2B5EF4-FFF2-40B4-BE49-F238E27FC236}">
                <a16:creationId xmlns:a16="http://schemas.microsoft.com/office/drawing/2014/main" id="{EB0FFDEE-58A8-48E2-9EC3-4B4E22086CB2}"/>
              </a:ext>
            </a:extLst>
          </p:cNvPr>
          <p:cNvSpPr txBox="1"/>
          <p:nvPr/>
        </p:nvSpPr>
        <p:spPr>
          <a:xfrm>
            <a:off x="1430003" y="1254208"/>
            <a:ext cx="732393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TW" altLang="en-US" sz="2800" b="1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一台電視與一支遙控器，回歸生活應有的樣貌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7DBE2C0-C19C-4A83-87AB-4A2BF33CDADC}"/>
              </a:ext>
            </a:extLst>
          </p:cNvPr>
          <p:cNvSpPr txBox="1">
            <a:spLocks/>
          </p:cNvSpPr>
          <p:nvPr/>
        </p:nvSpPr>
        <p:spPr>
          <a:xfrm>
            <a:off x="7059083" y="4169182"/>
            <a:ext cx="4056591" cy="10715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000" b="1">
                <a:latin typeface="微軟正黑體"/>
                <a:ea typeface="微軟正黑體"/>
                <a:cs typeface="Calibri"/>
              </a:rPr>
              <a:t>有了 </a:t>
            </a:r>
            <a:r>
              <a:rPr lang="en-US" altLang="zh-TW" sz="2000" b="1" err="1">
                <a:latin typeface="微軟正黑體"/>
                <a:ea typeface="微軟正黑體"/>
                <a:cs typeface="Calibri"/>
              </a:rPr>
              <a:t>Qmedia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！遙控器一點，照片全部都顯示出來，操作簡單到連阿公都會用！</a:t>
            </a:r>
            <a:endParaRPr lang="en-US" sz="2000" b="1">
              <a:latin typeface="微軟正黑體" panose="020B0604030504040204" pitchFamily="34" charset="-120"/>
              <a:ea typeface="微軟正黑體" panose="020B0604030504040204" pitchFamily="34" charset="-120"/>
              <a:cs typeface="Calibri" panose="020F0502020204030204"/>
            </a:endParaRP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F5292FC1-147F-462B-A91F-D19A890EB513}"/>
              </a:ext>
            </a:extLst>
          </p:cNvPr>
          <p:cNvSpPr/>
          <p:nvPr/>
        </p:nvSpPr>
        <p:spPr>
          <a:xfrm>
            <a:off x="6370866" y="4087374"/>
            <a:ext cx="68821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現在</a:t>
            </a:r>
            <a:endParaRPr lang="ja-JP" altLang="en-US" sz="4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62FAD7E-4B22-5C49-B7FE-3FD91D952970}"/>
              </a:ext>
            </a:extLst>
          </p:cNvPr>
          <p:cNvGrpSpPr/>
          <p:nvPr/>
        </p:nvGrpSpPr>
        <p:grpSpPr>
          <a:xfrm>
            <a:off x="827494" y="2168173"/>
            <a:ext cx="5114746" cy="3023234"/>
            <a:chOff x="1016098" y="1761854"/>
            <a:chExt cx="5114746" cy="30232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72A7488-ECD3-D642-9530-A0E7C3590881}"/>
                </a:ext>
              </a:extLst>
            </p:cNvPr>
            <p:cNvGrpSpPr/>
            <p:nvPr/>
          </p:nvGrpSpPr>
          <p:grpSpPr>
            <a:xfrm>
              <a:off x="1016098" y="1761854"/>
              <a:ext cx="5114746" cy="3015679"/>
              <a:chOff x="5174853" y="1399046"/>
              <a:chExt cx="6988143" cy="4120243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383AE1CE-38C9-874F-B94E-7E74297710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91687" y="1399046"/>
                <a:ext cx="4120243" cy="412024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A811374A-D5F6-EC4D-9BB3-3EC892EC3DA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7474" r="17965"/>
              <a:stretch/>
            </p:blipFill>
            <p:spPr>
              <a:xfrm>
                <a:off x="5174853" y="3115735"/>
                <a:ext cx="1274719" cy="1974425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4434551F-FF74-2544-AC44-655F1CDE9B9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7474" r="17965"/>
              <a:stretch/>
            </p:blipFill>
            <p:spPr>
              <a:xfrm>
                <a:off x="10854046" y="3115735"/>
                <a:ext cx="1308950" cy="2027445"/>
              </a:xfrm>
              <a:prstGeom prst="rect">
                <a:avLst/>
              </a:prstGeom>
            </p:spPr>
          </p:pic>
        </p:grpSp>
        <p:pic>
          <p:nvPicPr>
            <p:cNvPr id="11" name="Picture 6" descr="A close up of a stereo&#10;&#10;Description generated with high confidence">
              <a:extLst>
                <a:ext uri="{FF2B5EF4-FFF2-40B4-BE49-F238E27FC236}">
                  <a16:creationId xmlns:a16="http://schemas.microsoft.com/office/drawing/2014/main" id="{D1FE8DC0-8027-1643-ACBE-B5253C915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>
                      <a14:imgEffect>
                        <a14:backgroundRemoval t="5745" b="92081" l="9962" r="89847">
                          <a14:foregroundMark x1="73755" y1="92158" x2="68774" y2="82609"/>
                          <a14:foregroundMark x1="28927" y1="40062" x2="58238" y2="5745"/>
                          <a14:foregroundMark x1="29310" y1="31444" x2="31226" y2="37733"/>
                          <a14:foregroundMark x1="41954" y1="32065" x2="42912" y2="33851"/>
                          <a14:foregroundMark x1="40996" y1="35016" x2="28927" y2="39053"/>
                          <a14:foregroundMark x1="40421" y1="33851" x2="43295" y2="38898"/>
                          <a14:foregroundMark x1="45785" y1="37733" x2="27969" y2="33230"/>
                          <a14:foregroundMark x1="47126" y1="38665" x2="33716" y2="41848"/>
                          <a14:foregroundMark x1="40038" y1="40450" x2="23180" y2="4045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33120" y="3269693"/>
              <a:ext cx="614158" cy="1515395"/>
            </a:xfrm>
            <a:prstGeom prst="rect">
              <a:avLst/>
            </a:prstGeom>
          </p:spPr>
        </p:pic>
        <p:pic>
          <p:nvPicPr>
            <p:cNvPr id="27" name="圖片 26">
              <a:extLst>
                <a:ext uri="{FF2B5EF4-FFF2-40B4-BE49-F238E27FC236}">
                  <a16:creationId xmlns:a16="http://schemas.microsoft.com/office/drawing/2014/main" id="{6F68BEFF-5330-4444-8675-8B8045F5B44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6872" y="2420453"/>
              <a:ext cx="1451815" cy="1445502"/>
            </a:xfrm>
            <a:prstGeom prst="rect">
              <a:avLst/>
            </a:prstGeom>
          </p:spPr>
        </p:pic>
      </p:grpSp>
      <p:sp>
        <p:nvSpPr>
          <p:cNvPr id="25" name="矩形 24">
            <a:extLst>
              <a:ext uri="{FF2B5EF4-FFF2-40B4-BE49-F238E27FC236}">
                <a16:creationId xmlns:a16="http://schemas.microsoft.com/office/drawing/2014/main" id="{1ABB923A-EE6B-4FFB-AA73-5A3ACCC98B01}"/>
              </a:ext>
            </a:extLst>
          </p:cNvPr>
          <p:cNvSpPr/>
          <p:nvPr/>
        </p:nvSpPr>
        <p:spPr>
          <a:xfrm>
            <a:off x="6370866" y="2188725"/>
            <a:ext cx="63281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過去</a:t>
            </a:r>
            <a:endParaRPr lang="ja-JP" altLang="en-US" sz="40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8892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id="{7E9CC02B-080B-49CE-93BE-3AE9730312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4997" y="1961666"/>
            <a:ext cx="5617861" cy="30406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TW" sz="7200" b="1" err="1">
                <a:solidFill>
                  <a:srgbClr val="7030A0"/>
                </a:solidFill>
                <a:latin typeface="微軟正黑體"/>
                <a:ea typeface="微軟正黑體"/>
              </a:rPr>
              <a:t>Qmedia</a:t>
            </a:r>
            <a:r>
              <a:rPr lang="en-US" altLang="zh-TW" sz="7200" b="1">
                <a:solidFill>
                  <a:srgbClr val="7030A0"/>
                </a:solidFill>
                <a:latin typeface="微軟正黑體"/>
                <a:ea typeface="微軟正黑體"/>
              </a:rPr>
              <a:t> </a:t>
            </a:r>
            <a:br>
              <a:rPr lang="en-US" altLang="zh-TW" sz="7200" b="1">
                <a:solidFill>
                  <a:srgbClr val="7030A0"/>
                </a:solidFill>
                <a:latin typeface="微軟正黑體"/>
                <a:ea typeface="微軟正黑體"/>
              </a:rPr>
            </a:br>
            <a:r>
              <a:rPr lang="zh-CN" altLang="en-US" sz="5400" b="1">
                <a:solidFill>
                  <a:srgbClr val="7030A0"/>
                </a:solidFill>
                <a:latin typeface="微軟正黑體"/>
                <a:ea typeface="微軟正黑體"/>
              </a:rPr>
              <a:t>為美好生活而生</a:t>
            </a:r>
            <a:endParaRPr lang="zh-TW" altLang="en-US" sz="5400" b="1">
              <a:solidFill>
                <a:srgbClr val="7030A0"/>
              </a:solidFill>
              <a:latin typeface="微軟正黑體"/>
              <a:ea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7357946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9E92484A-2794-4E47-9E49-9F446B26C1A5}"/>
              </a:ext>
            </a:extLst>
          </p:cNvPr>
          <p:cNvGrpSpPr/>
          <p:nvPr/>
        </p:nvGrpSpPr>
        <p:grpSpPr>
          <a:xfrm>
            <a:off x="7422656" y="1663871"/>
            <a:ext cx="4074410" cy="2232265"/>
            <a:chOff x="4115580" y="623283"/>
            <a:chExt cx="7520418" cy="412024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E859493-52A2-C14E-9434-6A4ED3F9B7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38991" y="623283"/>
              <a:ext cx="4120243" cy="4120243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B6D51DD-A838-D54A-8BE1-7B03FA5504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474" r="17965"/>
            <a:stretch/>
          </p:blipFill>
          <p:spPr>
            <a:xfrm>
              <a:off x="4115580" y="2306135"/>
              <a:ext cx="1331933" cy="206304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FAAFD11-DDFA-8A41-B683-8619381CCC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474" r="17965"/>
            <a:stretch/>
          </p:blipFill>
          <p:spPr>
            <a:xfrm>
              <a:off x="10308777" y="2313433"/>
              <a:ext cx="1327221" cy="2055744"/>
            </a:xfrm>
            <a:prstGeom prst="rect">
              <a:avLst/>
            </a:prstGeom>
          </p:spPr>
        </p:pic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49CD116E-DCE1-2141-9635-BB36292707B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9761" r="26762"/>
          <a:stretch/>
        </p:blipFill>
        <p:spPr>
          <a:xfrm>
            <a:off x="7695851" y="3788522"/>
            <a:ext cx="1560586" cy="12835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CF4D914-F9AE-6E46-9271-1004C644D7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6951" y="3795157"/>
            <a:ext cx="1181775" cy="1097663"/>
          </a:xfrm>
          <a:prstGeom prst="rect">
            <a:avLst/>
          </a:prstGeom>
        </p:spPr>
      </p:pic>
      <p:grpSp>
        <p:nvGrpSpPr>
          <p:cNvPr id="26" name="群組 25">
            <a:extLst>
              <a:ext uri="{FF2B5EF4-FFF2-40B4-BE49-F238E27FC236}">
                <a16:creationId xmlns:a16="http://schemas.microsoft.com/office/drawing/2014/main" id="{2BD8382D-E002-4D5C-A008-C391078FD057}"/>
              </a:ext>
            </a:extLst>
          </p:cNvPr>
          <p:cNvGrpSpPr/>
          <p:nvPr/>
        </p:nvGrpSpPr>
        <p:grpSpPr>
          <a:xfrm>
            <a:off x="9684756" y="4807884"/>
            <a:ext cx="1560586" cy="584775"/>
            <a:chOff x="9630613" y="121244"/>
            <a:chExt cx="2419330" cy="906561"/>
          </a:xfrm>
        </p:grpSpPr>
        <p:pic>
          <p:nvPicPr>
            <p:cNvPr id="27" name="圖片 26">
              <a:extLst>
                <a:ext uri="{FF2B5EF4-FFF2-40B4-BE49-F238E27FC236}">
                  <a16:creationId xmlns:a16="http://schemas.microsoft.com/office/drawing/2014/main" id="{0CBC03D5-776B-4856-8E72-B2BF72D4D9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30613" y="145613"/>
              <a:ext cx="2419330" cy="857146"/>
            </a:xfrm>
            <a:prstGeom prst="rect">
              <a:avLst/>
            </a:prstGeom>
          </p:spPr>
        </p:pic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D43F8BA2-2305-49D7-89A8-A23D948E9D69}"/>
                </a:ext>
              </a:extLst>
            </p:cNvPr>
            <p:cNvSpPr/>
            <p:nvPr/>
          </p:nvSpPr>
          <p:spPr>
            <a:xfrm>
              <a:off x="10421530" y="121244"/>
              <a:ext cx="1519984" cy="90656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TW" sz="16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Amazon</a:t>
              </a:r>
            </a:p>
            <a:p>
              <a:pPr lvl="0" algn="ctr"/>
              <a:r>
                <a:rPr lang="en-US" altLang="zh-TW" sz="16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Fire</a:t>
              </a:r>
              <a:r>
                <a:rPr lang="en-US" altLang="zh-CN" sz="16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TV</a:t>
              </a:r>
              <a:endParaRPr lang="en-US" altLang="zh-TW" sz="16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500419-1EFB-0046-963E-BD588063D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如何做到呢？</a:t>
            </a:r>
            <a:endParaRPr lang="en-US"/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1B73D4AB-6061-4FBB-B4C7-691DDCB88DD2}"/>
              </a:ext>
            </a:extLst>
          </p:cNvPr>
          <p:cNvGrpSpPr/>
          <p:nvPr/>
        </p:nvGrpSpPr>
        <p:grpSpPr>
          <a:xfrm>
            <a:off x="118346" y="1732729"/>
            <a:ext cx="3142005" cy="3749622"/>
            <a:chOff x="580136" y="1476007"/>
            <a:chExt cx="4014459" cy="4790798"/>
          </a:xfrm>
        </p:grpSpPr>
        <p:sp>
          <p:nvSpPr>
            <p:cNvPr id="7" name="流程圖: 人工作業 6">
              <a:extLst>
                <a:ext uri="{FF2B5EF4-FFF2-40B4-BE49-F238E27FC236}">
                  <a16:creationId xmlns:a16="http://schemas.microsoft.com/office/drawing/2014/main" id="{20977FED-DF8A-4541-8B27-172A7147F80A}"/>
                </a:ext>
              </a:extLst>
            </p:cNvPr>
            <p:cNvSpPr/>
            <p:nvPr/>
          </p:nvSpPr>
          <p:spPr>
            <a:xfrm>
              <a:off x="1245351" y="1476007"/>
              <a:ext cx="2597088" cy="2406940"/>
            </a:xfrm>
            <a:prstGeom prst="flowChartManualOperation">
              <a:avLst/>
            </a:prstGeom>
            <a:gradFill flip="none" rotWithShape="1">
              <a:gsLst>
                <a:gs pos="0">
                  <a:srgbClr val="AC8CF4">
                    <a:alpha val="70000"/>
                  </a:srgbClr>
                </a:gs>
                <a:gs pos="38000">
                  <a:srgbClr val="AC8CF4">
                    <a:alpha val="50000"/>
                  </a:srgbClr>
                </a:gs>
                <a:gs pos="78000">
                  <a:schemeClr val="accent1">
                    <a:tint val="23500"/>
                    <a:satMod val="160000"/>
                    <a:alpha val="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14D42044-9AC1-7E46-AAD2-DBEF3CABF8E6}"/>
                </a:ext>
              </a:extLst>
            </p:cNvPr>
            <p:cNvGrpSpPr/>
            <p:nvPr/>
          </p:nvGrpSpPr>
          <p:grpSpPr>
            <a:xfrm>
              <a:off x="580136" y="1931243"/>
              <a:ext cx="4014459" cy="4335562"/>
              <a:chOff x="249111" y="2420180"/>
              <a:chExt cx="4014459" cy="4335562"/>
            </a:xfrm>
          </p:grpSpPr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13A22689-46C4-3241-86BB-7B3B42E2E99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65908" y="2420180"/>
                <a:ext cx="1826525" cy="1826525"/>
              </a:xfrm>
              <a:prstGeom prst="rect">
                <a:avLst/>
              </a:prstGeom>
            </p:spPr>
          </p:pic>
          <p:pic>
            <p:nvPicPr>
              <p:cNvPr id="30" name="圖片 19">
                <a:extLst>
                  <a:ext uri="{FF2B5EF4-FFF2-40B4-BE49-F238E27FC236}">
                    <a16:creationId xmlns:a16="http://schemas.microsoft.com/office/drawing/2014/main" id="{906C36FB-1CA2-DD48-A3EA-04CBB5A4F75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9111" y="4246705"/>
                <a:ext cx="4014459" cy="2509037"/>
              </a:xfrm>
              <a:prstGeom prst="rect">
                <a:avLst/>
              </a:prstGeom>
            </p:spPr>
          </p:pic>
        </p:grpSp>
      </p:grp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BF9950F9-FC02-468E-A6FA-366389589981}"/>
              </a:ext>
            </a:extLst>
          </p:cNvPr>
          <p:cNvGrpSpPr/>
          <p:nvPr/>
        </p:nvGrpSpPr>
        <p:grpSpPr>
          <a:xfrm>
            <a:off x="4283067" y="3391934"/>
            <a:ext cx="1778794" cy="1974221"/>
            <a:chOff x="4317206" y="2469606"/>
            <a:chExt cx="1616864" cy="1794501"/>
          </a:xfrm>
        </p:grpSpPr>
        <p:pic>
          <p:nvPicPr>
            <p:cNvPr id="14" name="圖形 13">
              <a:extLst>
                <a:ext uri="{FF2B5EF4-FFF2-40B4-BE49-F238E27FC236}">
                  <a16:creationId xmlns:a16="http://schemas.microsoft.com/office/drawing/2014/main" id="{880B575B-31A7-438E-9A87-4224CBD6B81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7206" y="2469606"/>
              <a:ext cx="1616864" cy="1609835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7E940C4-EC77-9546-BEA8-945094800F9D}"/>
                </a:ext>
              </a:extLst>
            </p:cNvPr>
            <p:cNvSpPr txBox="1"/>
            <p:nvPr/>
          </p:nvSpPr>
          <p:spPr>
            <a:xfrm>
              <a:off x="4527438" y="3894775"/>
              <a:ext cx="11220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400" b="1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</a:lstStyle>
            <a:p>
              <a:pPr algn="ctr"/>
              <a:r>
                <a:rPr lang="en-US" sz="1800" err="1"/>
                <a:t>Qmedia</a:t>
              </a:r>
              <a:endParaRPr lang="en-US" sz="180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BE4EAC-0018-8941-8FCA-4A7F9FAB0A20}"/>
              </a:ext>
            </a:extLst>
          </p:cNvPr>
          <p:cNvSpPr txBox="1"/>
          <p:nvPr/>
        </p:nvSpPr>
        <p:spPr>
          <a:xfrm>
            <a:off x="838200" y="1161226"/>
            <a:ext cx="10579371" cy="4001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2000" err="1">
                <a:latin typeface="微軟正黑體"/>
                <a:ea typeface="微軟正黑體"/>
              </a:rPr>
              <a:t>Qmedia</a:t>
            </a:r>
            <a:r>
              <a:rPr lang="en-US" altLang="zh-CN" sz="2000">
                <a:latin typeface="微軟正黑體"/>
                <a:ea typeface="微軟正黑體"/>
              </a:rPr>
              <a:t> </a:t>
            </a:r>
            <a:r>
              <a:rPr lang="zh-CN" altLang="en-US" sz="2000">
                <a:latin typeface="微軟正黑體"/>
                <a:ea typeface="微軟正黑體"/>
              </a:rPr>
              <a:t>是一款</a:t>
            </a:r>
            <a:r>
              <a:rPr lang="zh-TW" altLang="en-US" sz="2000">
                <a:latin typeface="微軟正黑體"/>
                <a:ea typeface="微軟正黑體"/>
              </a:rPr>
              <a:t> </a:t>
            </a:r>
            <a:r>
              <a:rPr lang="en-US" altLang="zh-CN" sz="2000">
                <a:latin typeface="微軟正黑體"/>
                <a:ea typeface="微軟正黑體"/>
              </a:rPr>
              <a:t>TV</a:t>
            </a:r>
            <a:r>
              <a:rPr lang="zh-TW" altLang="en-US" sz="2000">
                <a:latin typeface="微軟正黑體"/>
                <a:ea typeface="微軟正黑體"/>
              </a:rPr>
              <a:t> 上</a:t>
            </a:r>
            <a:r>
              <a:rPr lang="zh-CN" altLang="en-US" sz="2000">
                <a:latin typeface="微軟正黑體"/>
                <a:ea typeface="微軟正黑體"/>
              </a:rPr>
              <a:t>的</a:t>
            </a:r>
            <a:r>
              <a:rPr lang="zh-TW" altLang="en-US" sz="2000">
                <a:latin typeface="微軟正黑體"/>
                <a:ea typeface="微軟正黑體"/>
              </a:rPr>
              <a:t> </a:t>
            </a:r>
            <a:r>
              <a:rPr lang="en-US" altLang="zh-TW" sz="2000">
                <a:latin typeface="微軟正黑體"/>
                <a:ea typeface="微軟正黑體"/>
              </a:rPr>
              <a:t>A</a:t>
            </a:r>
            <a:r>
              <a:rPr lang="en-US" altLang="zh-CN" sz="2000">
                <a:latin typeface="微軟正黑體"/>
                <a:ea typeface="微軟正黑體"/>
              </a:rPr>
              <a:t>pp</a:t>
            </a:r>
            <a:r>
              <a:rPr lang="zh-CN" altLang="en-US" sz="2000">
                <a:latin typeface="微軟正黑體"/>
                <a:ea typeface="微軟正黑體"/>
              </a:rPr>
              <a:t>，協助您將 </a:t>
            </a:r>
            <a:r>
              <a:rPr lang="en-US" altLang="zh-CN" sz="2000">
                <a:latin typeface="微軟正黑體"/>
                <a:ea typeface="微軟正黑體"/>
              </a:rPr>
              <a:t>NAS </a:t>
            </a:r>
            <a:r>
              <a:rPr lang="zh-CN" altLang="en-US" sz="2000">
                <a:latin typeface="微軟正黑體"/>
                <a:ea typeface="微軟正黑體"/>
              </a:rPr>
              <a:t>上的多媒體檔案串流至 </a:t>
            </a:r>
            <a:r>
              <a:rPr lang="en-US" altLang="zh-CN" sz="2000">
                <a:latin typeface="微軟正黑體"/>
                <a:ea typeface="微軟正黑體"/>
              </a:rPr>
              <a:t>Apple TV/Fire TV</a:t>
            </a:r>
            <a:r>
              <a:rPr lang="zh-CN" altLang="en-US" sz="2000">
                <a:latin typeface="微軟正黑體"/>
                <a:ea typeface="微軟正黑體"/>
              </a:rPr>
              <a:t>上！</a:t>
            </a:r>
            <a:r>
              <a:rPr lang="en-US" altLang="zh-CN" sz="2000">
                <a:latin typeface="微軟正黑體"/>
                <a:ea typeface="微軟正黑體"/>
              </a:rPr>
              <a:t> </a:t>
            </a:r>
            <a:endParaRPr lang="en-US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2D7F39C-FEA7-A144-A50E-F69E76FF400C}"/>
              </a:ext>
            </a:extLst>
          </p:cNvPr>
          <p:cNvSpPr txBox="1"/>
          <p:nvPr/>
        </p:nvSpPr>
        <p:spPr>
          <a:xfrm>
            <a:off x="3109937" y="4476115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000" b="1">
                <a:solidFill>
                  <a:srgbClr val="4D038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串流</a:t>
            </a:r>
            <a:endParaRPr lang="en-US" sz="2000" b="1">
              <a:solidFill>
                <a:srgbClr val="4D038E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E0E2EE37-20B1-4642-BEC9-63BE880E50B6}"/>
              </a:ext>
            </a:extLst>
          </p:cNvPr>
          <p:cNvGrpSpPr/>
          <p:nvPr/>
        </p:nvGrpSpPr>
        <p:grpSpPr>
          <a:xfrm>
            <a:off x="7719496" y="4807884"/>
            <a:ext cx="1560586" cy="584775"/>
            <a:chOff x="9630613" y="121244"/>
            <a:chExt cx="2419330" cy="906561"/>
          </a:xfrm>
        </p:grpSpPr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4D58BE53-9D07-48F5-A887-79FD02B02E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30613" y="146639"/>
              <a:ext cx="2419330" cy="855092"/>
            </a:xfrm>
            <a:prstGeom prst="rect">
              <a:avLst/>
            </a:prstGeom>
          </p:spPr>
        </p:pic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8471B88C-6059-455B-B8F2-3BEBA436A305}"/>
                </a:ext>
              </a:extLst>
            </p:cNvPr>
            <p:cNvSpPr/>
            <p:nvPr/>
          </p:nvSpPr>
          <p:spPr>
            <a:xfrm>
              <a:off x="10421530" y="121244"/>
              <a:ext cx="1519984" cy="90656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TW" sz="16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</a:t>
              </a:r>
              <a:r>
                <a:rPr lang="en-US" altLang="zh-CN" sz="16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TV</a:t>
              </a:r>
              <a:endParaRPr lang="en-US" altLang="zh-TW" sz="16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sp>
        <p:nvSpPr>
          <p:cNvPr id="38" name="TextBox 30">
            <a:extLst>
              <a:ext uri="{FF2B5EF4-FFF2-40B4-BE49-F238E27FC236}">
                <a16:creationId xmlns:a16="http://schemas.microsoft.com/office/drawing/2014/main" id="{EB0B1E39-D950-4FA6-B4FD-42D024AC2290}"/>
              </a:ext>
            </a:extLst>
          </p:cNvPr>
          <p:cNvSpPr txBox="1"/>
          <p:nvPr/>
        </p:nvSpPr>
        <p:spPr>
          <a:xfrm>
            <a:off x="6147840" y="4476115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000" b="1">
                <a:solidFill>
                  <a:srgbClr val="4D038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串流</a:t>
            </a:r>
            <a:endParaRPr lang="en-US" sz="2000" b="1">
              <a:solidFill>
                <a:srgbClr val="4D038E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39" name="直線單箭頭接點 38">
            <a:extLst>
              <a:ext uri="{FF2B5EF4-FFF2-40B4-BE49-F238E27FC236}">
                <a16:creationId xmlns:a16="http://schemas.microsoft.com/office/drawing/2014/main" id="{B1227651-EE80-4E3D-BDC0-9F29FF11A0CD}"/>
              </a:ext>
            </a:extLst>
          </p:cNvPr>
          <p:cNvCxnSpPr>
            <a:cxnSpLocks/>
          </p:cNvCxnSpPr>
          <p:nvPr/>
        </p:nvCxnSpPr>
        <p:spPr>
          <a:xfrm>
            <a:off x="2671659" y="4876225"/>
            <a:ext cx="1674950" cy="0"/>
          </a:xfrm>
          <a:prstGeom prst="straightConnector1">
            <a:avLst/>
          </a:prstGeom>
          <a:ln w="38100">
            <a:gradFill>
              <a:gsLst>
                <a:gs pos="0">
                  <a:srgbClr val="AC8CF4"/>
                </a:gs>
                <a:gs pos="36000">
                  <a:srgbClr val="AC8CF4"/>
                </a:gs>
                <a:gs pos="68000">
                  <a:srgbClr val="7030A0"/>
                </a:gs>
                <a:gs pos="100000">
                  <a:srgbClr val="4D038E"/>
                </a:gs>
              </a:gsLst>
              <a:lin ang="2700000" scaled="0"/>
            </a:gradFill>
            <a:prstDash val="sysDot"/>
            <a:headEnd type="none" w="lg" len="lg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E33450F1-82B4-4526-BE05-0C87E9A3BD80}"/>
              </a:ext>
            </a:extLst>
          </p:cNvPr>
          <p:cNvCxnSpPr>
            <a:cxnSpLocks/>
          </p:cNvCxnSpPr>
          <p:nvPr/>
        </p:nvCxnSpPr>
        <p:spPr>
          <a:xfrm>
            <a:off x="5729906" y="4876225"/>
            <a:ext cx="1674950" cy="0"/>
          </a:xfrm>
          <a:prstGeom prst="straightConnector1">
            <a:avLst/>
          </a:prstGeom>
          <a:ln w="38100">
            <a:gradFill>
              <a:gsLst>
                <a:gs pos="0">
                  <a:srgbClr val="AC8CF4"/>
                </a:gs>
                <a:gs pos="36000">
                  <a:srgbClr val="AC8CF4"/>
                </a:gs>
                <a:gs pos="68000">
                  <a:srgbClr val="7030A0"/>
                </a:gs>
                <a:gs pos="100000">
                  <a:srgbClr val="4D038E"/>
                </a:gs>
              </a:gsLst>
              <a:lin ang="2700000" scaled="0"/>
            </a:gradFill>
            <a:prstDash val="sysDot"/>
            <a:headEnd type="none" w="lg" len="lg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303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00419-1EFB-0046-963E-BD588063D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620" y="652545"/>
            <a:ext cx="7551372" cy="925055"/>
          </a:xfrm>
        </p:spPr>
        <p:txBody>
          <a:bodyPr/>
          <a:lstStyle/>
          <a:p>
            <a:r>
              <a:rPr lang="zh-CN" altLang="en-US"/>
              <a:t>支援平台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CBF98C-69E6-BF42-BA3A-BC08904E99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193" y="2514594"/>
            <a:ext cx="1906163" cy="1906163"/>
          </a:xfrm>
          <a:prstGeom prst="rect">
            <a:avLst/>
          </a:prstGeom>
          <a:effectLst>
            <a:reflection stA="13000" endPos="59000" dist="50800" dir="5400000" sy="-100000" algn="bl" rotWithShape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8CAB105-404D-9044-9A1B-36E97BFDB8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743" y="2544829"/>
            <a:ext cx="1836205" cy="1836205"/>
          </a:xfrm>
          <a:prstGeom prst="rect">
            <a:avLst/>
          </a:prstGeom>
          <a:effectLst>
            <a:reflection stA="13000" endPos="59000" dist="127000" dir="5400000" sy="-100000" algn="bl" rotWithShape="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C02FA1-BC8E-E14D-A83D-EFC98C09EE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831" y="2460987"/>
            <a:ext cx="1942066" cy="1942066"/>
          </a:xfrm>
          <a:prstGeom prst="rect">
            <a:avLst/>
          </a:prstGeom>
          <a:effectLst>
            <a:reflection stA="13000" endPos="59000" dist="88900" dir="5400000" sy="-100000" algn="bl" rotWithShape="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19F8D04-1E77-B843-A363-FFD1C63CA4E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4315"/>
          <a:stretch/>
        </p:blipFill>
        <p:spPr>
          <a:xfrm>
            <a:off x="8342540" y="2327171"/>
            <a:ext cx="2197372" cy="2102538"/>
          </a:xfrm>
          <a:prstGeom prst="rect">
            <a:avLst/>
          </a:prstGeom>
          <a:effectLst>
            <a:reflection stA="13000" endPos="59000" dist="50800" dir="5400000" sy="-100000" algn="bl" rotWithShape="0"/>
          </a:effectLst>
        </p:spPr>
      </p:pic>
      <p:pic>
        <p:nvPicPr>
          <p:cNvPr id="14" name="圖形 13">
            <a:extLst>
              <a:ext uri="{FF2B5EF4-FFF2-40B4-BE49-F238E27FC236}">
                <a16:creationId xmlns:a16="http://schemas.microsoft.com/office/drawing/2014/main" id="{880B575B-31A7-438E-9A87-4224CBD6B81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50" y="305422"/>
            <a:ext cx="1654189" cy="16469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E940C4-EC77-9546-BEA8-945094800F9D}"/>
              </a:ext>
            </a:extLst>
          </p:cNvPr>
          <p:cNvSpPr txBox="1"/>
          <p:nvPr/>
        </p:nvSpPr>
        <p:spPr>
          <a:xfrm>
            <a:off x="2064047" y="700875"/>
            <a:ext cx="23248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4000"/>
              <a:t>Qmedia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6BD65CD-F757-AD47-A68A-0BFC19B70BD9}"/>
              </a:ext>
            </a:extLst>
          </p:cNvPr>
          <p:cNvSpPr txBox="1"/>
          <p:nvPr/>
        </p:nvSpPr>
        <p:spPr>
          <a:xfrm>
            <a:off x="8342540" y="4543836"/>
            <a:ext cx="2242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/>
              <a:t>Android TV</a:t>
            </a:r>
            <a:endParaRPr lang="en-US" sz="140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E9ADF95-B052-6040-BFBF-5BC57CA4374D}"/>
              </a:ext>
            </a:extLst>
          </p:cNvPr>
          <p:cNvSpPr txBox="1"/>
          <p:nvPr/>
        </p:nvSpPr>
        <p:spPr>
          <a:xfrm>
            <a:off x="5959431" y="4543836"/>
            <a:ext cx="2242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/>
              <a:t>Roku TV</a:t>
            </a:r>
            <a:endParaRPr lang="en-US" sz="140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BBFE6AE-9F79-6B42-A0DE-1236CA9D573C}"/>
              </a:ext>
            </a:extLst>
          </p:cNvPr>
          <p:cNvSpPr txBox="1"/>
          <p:nvPr/>
        </p:nvSpPr>
        <p:spPr>
          <a:xfrm>
            <a:off x="3685646" y="4543836"/>
            <a:ext cx="2242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/>
              <a:t>Fire TV</a:t>
            </a:r>
            <a:endParaRPr lang="en-US" sz="14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096E16-312B-455B-A677-2C682E1714C7}"/>
              </a:ext>
            </a:extLst>
          </p:cNvPr>
          <p:cNvSpPr txBox="1"/>
          <p:nvPr/>
        </p:nvSpPr>
        <p:spPr>
          <a:xfrm>
            <a:off x="1392842" y="4543836"/>
            <a:ext cx="2242866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sz="2000">
                <a:latin typeface="Arial"/>
                <a:cs typeface="Arial"/>
              </a:rPr>
              <a:t>Apple TV</a:t>
            </a:r>
            <a:endParaRPr lang="en-US" sz="1400">
              <a:latin typeface="Arial"/>
              <a:cs typeface="Arial"/>
            </a:endParaRPr>
          </a:p>
        </p:txBody>
      </p:sp>
      <p:grpSp>
        <p:nvGrpSpPr>
          <p:cNvPr id="19" name="群組 18">
            <a:extLst>
              <a:ext uri="{FF2B5EF4-FFF2-40B4-BE49-F238E27FC236}">
                <a16:creationId xmlns:a16="http://schemas.microsoft.com/office/drawing/2014/main" id="{8B2C3133-94FE-4727-A3E6-4C29BF73C7D1}"/>
              </a:ext>
            </a:extLst>
          </p:cNvPr>
          <p:cNvGrpSpPr/>
          <p:nvPr/>
        </p:nvGrpSpPr>
        <p:grpSpPr>
          <a:xfrm>
            <a:off x="1783626" y="2015675"/>
            <a:ext cx="1163135" cy="474117"/>
            <a:chOff x="5347252" y="487471"/>
            <a:chExt cx="1574703" cy="641880"/>
          </a:xfrm>
        </p:grpSpPr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E9DEB5DE-B3F5-4468-8F0F-2C6A103CCADF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1" name="橢圓 20">
              <a:extLst>
                <a:ext uri="{FF2B5EF4-FFF2-40B4-BE49-F238E27FC236}">
                  <a16:creationId xmlns:a16="http://schemas.microsoft.com/office/drawing/2014/main" id="{0E98C26D-D4B2-4608-B227-4417F5891D48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矩形: 圓角 21">
              <a:extLst>
                <a:ext uri="{FF2B5EF4-FFF2-40B4-BE49-F238E27FC236}">
                  <a16:creationId xmlns:a16="http://schemas.microsoft.com/office/drawing/2014/main" id="{F693AEA8-5808-4D6F-B422-1BAFF5F6E844}"/>
                </a:ext>
              </a:extLst>
            </p:cNvPr>
            <p:cNvSpPr/>
            <p:nvPr/>
          </p:nvSpPr>
          <p:spPr>
            <a:xfrm>
              <a:off x="5786708" y="487471"/>
              <a:ext cx="1135247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4" name="矩形 3">
            <a:extLst>
              <a:ext uri="{FF2B5EF4-FFF2-40B4-BE49-F238E27FC236}">
                <a16:creationId xmlns:a16="http://schemas.microsoft.com/office/drawing/2014/main" id="{F6582C29-2FDE-41DC-887E-9FCEBE7F0365}"/>
              </a:ext>
            </a:extLst>
          </p:cNvPr>
          <p:cNvSpPr/>
          <p:nvPr/>
        </p:nvSpPr>
        <p:spPr>
          <a:xfrm>
            <a:off x="2123915" y="2043760"/>
            <a:ext cx="8675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!</a:t>
            </a:r>
          </a:p>
        </p:txBody>
      </p:sp>
      <p:grpSp>
        <p:nvGrpSpPr>
          <p:cNvPr id="23" name="群組 22">
            <a:extLst>
              <a:ext uri="{FF2B5EF4-FFF2-40B4-BE49-F238E27FC236}">
                <a16:creationId xmlns:a16="http://schemas.microsoft.com/office/drawing/2014/main" id="{50460E22-BB04-48D7-B8F2-2B6AE316FC81}"/>
              </a:ext>
            </a:extLst>
          </p:cNvPr>
          <p:cNvGrpSpPr/>
          <p:nvPr/>
        </p:nvGrpSpPr>
        <p:grpSpPr>
          <a:xfrm>
            <a:off x="4057979" y="2015675"/>
            <a:ext cx="1163135" cy="474117"/>
            <a:chOff x="5347252" y="487471"/>
            <a:chExt cx="1574703" cy="641880"/>
          </a:xfrm>
        </p:grpSpPr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E81F6AD2-42F0-4F34-AF84-B55BCB47F72E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5" name="橢圓 24">
              <a:extLst>
                <a:ext uri="{FF2B5EF4-FFF2-40B4-BE49-F238E27FC236}">
                  <a16:creationId xmlns:a16="http://schemas.microsoft.com/office/drawing/2014/main" id="{C68ECDF4-2D1D-4007-810F-05CED7963A84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6" name="矩形: 圓角 25">
              <a:extLst>
                <a:ext uri="{FF2B5EF4-FFF2-40B4-BE49-F238E27FC236}">
                  <a16:creationId xmlns:a16="http://schemas.microsoft.com/office/drawing/2014/main" id="{B3EF04C3-1066-48E0-853E-70B93FD5C1DD}"/>
                </a:ext>
              </a:extLst>
            </p:cNvPr>
            <p:cNvSpPr/>
            <p:nvPr/>
          </p:nvSpPr>
          <p:spPr>
            <a:xfrm>
              <a:off x="5786708" y="487471"/>
              <a:ext cx="1135247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7" name="矩形 26">
            <a:extLst>
              <a:ext uri="{FF2B5EF4-FFF2-40B4-BE49-F238E27FC236}">
                <a16:creationId xmlns:a16="http://schemas.microsoft.com/office/drawing/2014/main" id="{BECCE178-2635-4BDE-B8BC-B3F1EA831693}"/>
              </a:ext>
            </a:extLst>
          </p:cNvPr>
          <p:cNvSpPr/>
          <p:nvPr/>
        </p:nvSpPr>
        <p:spPr>
          <a:xfrm>
            <a:off x="4398268" y="2043760"/>
            <a:ext cx="8675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!</a:t>
            </a:r>
          </a:p>
        </p:txBody>
      </p:sp>
    </p:spTree>
    <p:extLst>
      <p:ext uri="{BB962C8B-B14F-4D97-AF65-F5344CB8AC3E}">
        <p14:creationId xmlns:p14="http://schemas.microsoft.com/office/powerpoint/2010/main" val="1076404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5648B-5981-4C73-9D2B-BA51683B9FA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" y="1782761"/>
            <a:ext cx="6042991" cy="30406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zh-CN" sz="5800" b="1" err="1">
                <a:solidFill>
                  <a:srgbClr val="7030A0"/>
                </a:solidFill>
                <a:latin typeface="微軟正黑體"/>
                <a:ea typeface="微軟正黑體"/>
              </a:rPr>
              <a:t>Qmedia</a:t>
            </a:r>
            <a:r>
              <a:rPr lang="en-US" altLang="zh-CN" sz="5800" b="1">
                <a:solidFill>
                  <a:srgbClr val="7030A0"/>
                </a:solidFill>
                <a:latin typeface="微軟正黑體"/>
                <a:ea typeface="微軟正黑體"/>
              </a:rPr>
              <a:t> for Apple / Fire TV</a:t>
            </a:r>
            <a:r>
              <a:rPr lang="zh-CN" altLang="en-US" sz="5800" b="1">
                <a:solidFill>
                  <a:srgbClr val="7030A0"/>
                </a:solidFill>
                <a:latin typeface="微軟正黑體"/>
                <a:ea typeface="微軟正黑體"/>
              </a:rPr>
              <a:t>超實用功能介紹​</a:t>
            </a:r>
            <a:endParaRPr lang="en-US" sz="5800" b="1">
              <a:solidFill>
                <a:srgbClr val="7030A0"/>
              </a:solidFill>
              <a:latin typeface="微軟正黑體"/>
              <a:ea typeface="微軟正黑體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CFBFA206-C08D-497A-812C-13F9E944437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848" y="4071742"/>
            <a:ext cx="1009873" cy="1009873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8326A443-4622-4870-B041-0C7C7F9CBC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165" y="4061803"/>
            <a:ext cx="1029751" cy="1029751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C52F6325-BEDC-4E63-9E17-95BF65CD477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458" y="4014778"/>
            <a:ext cx="1128707" cy="112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28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close up of a stereo&#10;&#10;Description generated with high confidence">
            <a:extLst>
              <a:ext uri="{FF2B5EF4-FFF2-40B4-BE49-F238E27FC236}">
                <a16:creationId xmlns:a16="http://schemas.microsoft.com/office/drawing/2014/main" id="{503EB3F7-CB12-4306-A1B8-AF0912CEEA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8905" y="1708385"/>
            <a:ext cx="1667644" cy="4114800"/>
          </a:xfrm>
          <a:prstGeom prst="rect">
            <a:avLst/>
          </a:prstGeom>
        </p:spPr>
      </p:pic>
      <p:grpSp>
        <p:nvGrpSpPr>
          <p:cNvPr id="30" name="群組 29">
            <a:extLst>
              <a:ext uri="{FF2B5EF4-FFF2-40B4-BE49-F238E27FC236}">
                <a16:creationId xmlns:a16="http://schemas.microsoft.com/office/drawing/2014/main" id="{D63422FC-A0F8-41EB-A84C-38EFE15E98E7}"/>
              </a:ext>
            </a:extLst>
          </p:cNvPr>
          <p:cNvGrpSpPr/>
          <p:nvPr/>
        </p:nvGrpSpPr>
        <p:grpSpPr>
          <a:xfrm>
            <a:off x="2762487" y="1834198"/>
            <a:ext cx="7250869" cy="641880"/>
            <a:chOff x="5347252" y="486757"/>
            <a:chExt cx="7860335" cy="641880"/>
          </a:xfrm>
        </p:grpSpPr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42E7FF5D-AD57-447D-A791-83219AB57316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2" name="橢圓 31">
              <a:extLst>
                <a:ext uri="{FF2B5EF4-FFF2-40B4-BE49-F238E27FC236}">
                  <a16:creationId xmlns:a16="http://schemas.microsoft.com/office/drawing/2014/main" id="{0A800402-E834-4607-A735-589AF4991AA9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3" name="矩形: 圓角 32">
              <a:extLst>
                <a:ext uri="{FF2B5EF4-FFF2-40B4-BE49-F238E27FC236}">
                  <a16:creationId xmlns:a16="http://schemas.microsoft.com/office/drawing/2014/main" id="{8124470A-778F-4B96-B34D-5C4472153367}"/>
                </a:ext>
              </a:extLst>
            </p:cNvPr>
            <p:cNvSpPr/>
            <p:nvPr/>
          </p:nvSpPr>
          <p:spPr>
            <a:xfrm>
              <a:off x="5883648" y="486757"/>
              <a:ext cx="7323939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7" name="矩形 6">
            <a:extLst>
              <a:ext uri="{FF2B5EF4-FFF2-40B4-BE49-F238E27FC236}">
                <a16:creationId xmlns:a16="http://schemas.microsoft.com/office/drawing/2014/main" id="{4FED9720-0FE1-4370-81A7-85164752CF20}"/>
              </a:ext>
            </a:extLst>
          </p:cNvPr>
          <p:cNvSpPr/>
          <p:nvPr/>
        </p:nvSpPr>
        <p:spPr>
          <a:xfrm>
            <a:off x="3629535" y="2940441"/>
            <a:ext cx="8507079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78E1B-E41C-4E17-A033-16E01D36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err="1">
                <a:latin typeface="微軟正黑體"/>
                <a:ea typeface="微軟正黑體"/>
                <a:cs typeface="Arial"/>
              </a:rPr>
              <a:t>Qmedia</a:t>
            </a:r>
            <a:r>
              <a:rPr lang="en-US" altLang="zh-TW">
                <a:latin typeface="微軟正黑體"/>
                <a:ea typeface="微軟正黑體"/>
                <a:cs typeface="Arial"/>
              </a:rPr>
              <a:t> for Apple TV / Fire TV</a:t>
            </a:r>
            <a:endParaRPr lang="en-US" altLang="ja-JP">
              <a:latin typeface="微軟正黑體"/>
              <a:ea typeface="微軟正黑體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80A60-CA87-8A4B-9866-F73598ECC0EA}"/>
              </a:ext>
            </a:extLst>
          </p:cNvPr>
          <p:cNvSpPr txBox="1"/>
          <p:nvPr/>
        </p:nvSpPr>
        <p:spPr>
          <a:xfrm>
            <a:off x="3481499" y="1831973"/>
            <a:ext cx="630765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ja-JP" altLang="en-US" sz="3600" b="1">
                <a:solidFill>
                  <a:schemeClr val="bg1"/>
                </a:solidFill>
                <a:latin typeface="微軟正黑體"/>
                <a:ea typeface="微軟正黑體"/>
                <a:cs typeface="Calibri Light"/>
              </a:rPr>
              <a:t>極簡操作介面</a:t>
            </a:r>
            <a:endParaRPr lang="en-US" sz="3600" b="1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sp>
        <p:nvSpPr>
          <p:cNvPr id="5" name="橢圓 4">
            <a:extLst>
              <a:ext uri="{FF2B5EF4-FFF2-40B4-BE49-F238E27FC236}">
                <a16:creationId xmlns:a16="http://schemas.microsoft.com/office/drawing/2014/main" id="{033FFDFA-856E-414E-A9CD-9259DAD730C4}"/>
              </a:ext>
            </a:extLst>
          </p:cNvPr>
          <p:cNvSpPr/>
          <p:nvPr/>
        </p:nvSpPr>
        <p:spPr>
          <a:xfrm>
            <a:off x="3271339" y="2940440"/>
            <a:ext cx="649356" cy="649356"/>
          </a:xfrm>
          <a:prstGeom prst="ellipse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>
            <a:extLst>
              <a:ext uri="{FF2B5EF4-FFF2-40B4-BE49-F238E27FC236}">
                <a16:creationId xmlns:a16="http://schemas.microsoft.com/office/drawing/2014/main" id="{FD47D50C-BBE5-4AF0-81D7-E10B3CFD42DF}"/>
              </a:ext>
            </a:extLst>
          </p:cNvPr>
          <p:cNvSpPr/>
          <p:nvPr/>
        </p:nvSpPr>
        <p:spPr>
          <a:xfrm>
            <a:off x="3337599" y="3005187"/>
            <a:ext cx="516835" cy="51683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67A54A7A-ED91-48FA-80FB-54568710A6FF}"/>
              </a:ext>
            </a:extLst>
          </p:cNvPr>
          <p:cNvSpPr/>
          <p:nvPr/>
        </p:nvSpPr>
        <p:spPr>
          <a:xfrm>
            <a:off x="3629535" y="3704542"/>
            <a:ext cx="8507079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橢圓 20">
            <a:extLst>
              <a:ext uri="{FF2B5EF4-FFF2-40B4-BE49-F238E27FC236}">
                <a16:creationId xmlns:a16="http://schemas.microsoft.com/office/drawing/2014/main" id="{9A01C7F6-08F2-4D33-AEF9-9441CEDCFFB3}"/>
              </a:ext>
            </a:extLst>
          </p:cNvPr>
          <p:cNvSpPr/>
          <p:nvPr/>
        </p:nvSpPr>
        <p:spPr>
          <a:xfrm>
            <a:off x="3271339" y="3704541"/>
            <a:ext cx="649356" cy="649356"/>
          </a:xfrm>
          <a:prstGeom prst="ellipse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橢圓 21">
            <a:extLst>
              <a:ext uri="{FF2B5EF4-FFF2-40B4-BE49-F238E27FC236}">
                <a16:creationId xmlns:a16="http://schemas.microsoft.com/office/drawing/2014/main" id="{C68BECC8-16DA-46A8-823C-3651939FB605}"/>
              </a:ext>
            </a:extLst>
          </p:cNvPr>
          <p:cNvSpPr/>
          <p:nvPr/>
        </p:nvSpPr>
        <p:spPr>
          <a:xfrm>
            <a:off x="3337599" y="3769288"/>
            <a:ext cx="516835" cy="51683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4AFD4EA8-9928-4599-BA3C-F73690FB4B2F}"/>
              </a:ext>
            </a:extLst>
          </p:cNvPr>
          <p:cNvSpPr/>
          <p:nvPr/>
        </p:nvSpPr>
        <p:spPr>
          <a:xfrm>
            <a:off x="3986955" y="3017696"/>
            <a:ext cx="4570482" cy="46166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/>
                <a:ea typeface="微軟正黑體"/>
              </a:rPr>
              <a:t>配合遙控器直覺</a:t>
            </a:r>
            <a:r>
              <a:rPr lang="zh-TW" sz="2400" b="1">
                <a:solidFill>
                  <a:schemeClr val="bg1"/>
                </a:solidFill>
                <a:latin typeface="Microsoft JhengHei"/>
                <a:ea typeface="Microsoft JhengHei"/>
              </a:rPr>
              <a:t>操作</a:t>
            </a:r>
            <a:r>
              <a:rPr lang="zh-TW" altLang="en-US" sz="2400" b="1">
                <a:solidFill>
                  <a:schemeClr val="bg1"/>
                </a:solidFill>
                <a:latin typeface="Microsoft JhengHei"/>
                <a:ea typeface="Microsoft JhengHei"/>
              </a:rPr>
              <a:t>的全新</a:t>
            </a:r>
            <a:r>
              <a:rPr lang="zh-TW" altLang="en-US" sz="2400" b="1">
                <a:solidFill>
                  <a:schemeClr val="bg1"/>
                </a:solidFill>
                <a:latin typeface="微軟正黑體"/>
                <a:ea typeface="微軟正黑體"/>
              </a:rPr>
              <a:t>設計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99B920DA-4EBE-4AE7-9897-50FCC285516D}"/>
              </a:ext>
            </a:extLst>
          </p:cNvPr>
          <p:cNvSpPr/>
          <p:nvPr/>
        </p:nvSpPr>
        <p:spPr>
          <a:xfrm>
            <a:off x="3986955" y="3796872"/>
            <a:ext cx="53745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整合影片、相片、音樂三大媒體伺服器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48CBFBB8-BB53-4717-B632-D3D5D904F9C0}"/>
              </a:ext>
            </a:extLst>
          </p:cNvPr>
          <p:cNvSpPr txBox="1"/>
          <p:nvPr/>
        </p:nvSpPr>
        <p:spPr>
          <a:xfrm>
            <a:off x="3335828" y="3056674"/>
            <a:ext cx="516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01</a:t>
            </a:r>
            <a:endParaRPr lang="zh-TW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4B876E20-663E-4123-B069-424D417129B1}"/>
              </a:ext>
            </a:extLst>
          </p:cNvPr>
          <p:cNvSpPr txBox="1"/>
          <p:nvPr/>
        </p:nvSpPr>
        <p:spPr>
          <a:xfrm>
            <a:off x="3335828" y="3823451"/>
            <a:ext cx="516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02</a:t>
            </a:r>
            <a:endParaRPr lang="zh-TW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AEF4AB48-17A2-4633-A0B6-301B9CD56468}"/>
              </a:ext>
            </a:extLst>
          </p:cNvPr>
          <p:cNvSpPr/>
          <p:nvPr/>
        </p:nvSpPr>
        <p:spPr>
          <a:xfrm>
            <a:off x="3629535" y="4473390"/>
            <a:ext cx="8507079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6" name="橢圓 25">
            <a:extLst>
              <a:ext uri="{FF2B5EF4-FFF2-40B4-BE49-F238E27FC236}">
                <a16:creationId xmlns:a16="http://schemas.microsoft.com/office/drawing/2014/main" id="{B6081EC8-C56A-4A44-90EA-18095B07D82A}"/>
              </a:ext>
            </a:extLst>
          </p:cNvPr>
          <p:cNvSpPr/>
          <p:nvPr/>
        </p:nvSpPr>
        <p:spPr>
          <a:xfrm>
            <a:off x="3271339" y="4473389"/>
            <a:ext cx="649356" cy="649356"/>
          </a:xfrm>
          <a:prstGeom prst="ellipse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橢圓 26">
            <a:extLst>
              <a:ext uri="{FF2B5EF4-FFF2-40B4-BE49-F238E27FC236}">
                <a16:creationId xmlns:a16="http://schemas.microsoft.com/office/drawing/2014/main" id="{686D2156-041E-4775-BE45-E3CAD97D0085}"/>
              </a:ext>
            </a:extLst>
          </p:cNvPr>
          <p:cNvSpPr/>
          <p:nvPr/>
        </p:nvSpPr>
        <p:spPr>
          <a:xfrm>
            <a:off x="3337599" y="4538136"/>
            <a:ext cx="516835" cy="51683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F3516A5C-E750-4C8B-A261-BE5F11253F35}"/>
              </a:ext>
            </a:extLst>
          </p:cNvPr>
          <p:cNvSpPr/>
          <p:nvPr/>
        </p:nvSpPr>
        <p:spPr>
          <a:xfrm>
            <a:off x="3986955" y="4565720"/>
            <a:ext cx="5724644" cy="46166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/>
                <a:ea typeface="微軟正黑體"/>
              </a:rPr>
              <a:t>海量的影音檔案也能快速搜尋、輕鬆播放</a:t>
            </a: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66DAE605-EAC1-49D9-892D-FE720867A434}"/>
              </a:ext>
            </a:extLst>
          </p:cNvPr>
          <p:cNvSpPr txBox="1"/>
          <p:nvPr/>
        </p:nvSpPr>
        <p:spPr>
          <a:xfrm>
            <a:off x="3335828" y="4592299"/>
            <a:ext cx="516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03</a:t>
            </a:r>
            <a:endParaRPr lang="zh-TW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E8B4CD-E666-3A43-AF1F-0645802F9BAA}"/>
              </a:ext>
            </a:extLst>
          </p:cNvPr>
          <p:cNvSpPr/>
          <p:nvPr/>
        </p:nvSpPr>
        <p:spPr>
          <a:xfrm>
            <a:off x="3986955" y="5312894"/>
            <a:ext cx="6193234" cy="46166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2400" u="sng" dirty="0">
                <a:latin typeface="微軟正黑體"/>
                <a:ea typeface="微軟正黑體"/>
                <a:cs typeface="Arial"/>
              </a:rPr>
              <a:t>Apple TV 2.0.0 </a:t>
            </a:r>
            <a:r>
              <a:rPr lang="zh-CN" altLang="en-US" sz="2400" u="sng" dirty="0">
                <a:latin typeface="微軟正黑體"/>
                <a:ea typeface="微軟正黑體"/>
                <a:cs typeface="Arial"/>
              </a:rPr>
              <a:t>全新大改版，將在六月上市</a:t>
            </a:r>
            <a:r>
              <a:rPr lang="zh-TW" altLang="en-US" sz="2400" u="sng" dirty="0">
                <a:latin typeface="微軟正黑體"/>
                <a:ea typeface="微軟正黑體"/>
                <a:cs typeface="Arial"/>
              </a:rPr>
              <a:t> </a:t>
            </a:r>
            <a:r>
              <a:rPr lang="en-US" altLang="zh-CN" sz="2400" u="sng" dirty="0">
                <a:latin typeface="微軟正黑體"/>
                <a:ea typeface="微軟正黑體"/>
                <a:cs typeface="Arial"/>
              </a:rPr>
              <a:t>!</a:t>
            </a:r>
            <a:endParaRPr lang="en-US" sz="2400" u="sng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B80C06F-86F9-6042-82DC-9610AC72A3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559239">
            <a:off x="1044327" y="2259052"/>
            <a:ext cx="945030" cy="3678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952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群組 27">
            <a:extLst>
              <a:ext uri="{FF2B5EF4-FFF2-40B4-BE49-F238E27FC236}">
                <a16:creationId xmlns:a16="http://schemas.microsoft.com/office/drawing/2014/main" id="{EFDF1E0A-EE50-4243-8388-F9B9876E373F}"/>
              </a:ext>
            </a:extLst>
          </p:cNvPr>
          <p:cNvGrpSpPr/>
          <p:nvPr/>
        </p:nvGrpSpPr>
        <p:grpSpPr>
          <a:xfrm>
            <a:off x="4064849" y="464796"/>
            <a:ext cx="7423591" cy="641880"/>
            <a:chOff x="5347252" y="487471"/>
            <a:chExt cx="7423591" cy="641880"/>
          </a:xfrm>
        </p:grpSpPr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32846557-BD0B-4503-8D9D-64B9A21542E2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0" name="橢圓 29">
              <a:extLst>
                <a:ext uri="{FF2B5EF4-FFF2-40B4-BE49-F238E27FC236}">
                  <a16:creationId xmlns:a16="http://schemas.microsoft.com/office/drawing/2014/main" id="{D71B0CF8-ABA9-45DB-BC12-C317AD4B5EDC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1" name="矩形: 圓角 30">
              <a:extLst>
                <a:ext uri="{FF2B5EF4-FFF2-40B4-BE49-F238E27FC236}">
                  <a16:creationId xmlns:a16="http://schemas.microsoft.com/office/drawing/2014/main" id="{52F963F3-3F81-45A8-9E8A-98D85D371BCE}"/>
                </a:ext>
              </a:extLst>
            </p:cNvPr>
            <p:cNvSpPr/>
            <p:nvPr/>
          </p:nvSpPr>
          <p:spPr>
            <a:xfrm>
              <a:off x="5786707" y="487471"/>
              <a:ext cx="6984136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pic>
        <p:nvPicPr>
          <p:cNvPr id="11" name="圖片 10">
            <a:extLst>
              <a:ext uri="{FF2B5EF4-FFF2-40B4-BE49-F238E27FC236}">
                <a16:creationId xmlns:a16="http://schemas.microsoft.com/office/drawing/2014/main" id="{BCE133F4-8589-4E95-8486-407D8202DDA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1290181"/>
            <a:ext cx="8379311" cy="752588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0616AB4E-6AB8-4C3E-BA5E-968B3A9A3E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2100100"/>
            <a:ext cx="8379311" cy="752588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A1F98292-6CFF-4092-8959-E7FFEFEC1E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2910019"/>
            <a:ext cx="8379311" cy="752588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81ED1183-C807-45CE-95BE-C329F11437C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3719938"/>
            <a:ext cx="8379311" cy="752588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11F0B283-6DF4-47A2-B531-7F3A580183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4529857"/>
            <a:ext cx="8379311" cy="752588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9C433AE3-2322-480F-883F-24A3BFCA6C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460" y="5339774"/>
            <a:ext cx="8379311" cy="7525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5429F5-D1DB-400B-98DB-BA671936882E}"/>
              </a:ext>
            </a:extLst>
          </p:cNvPr>
          <p:cNvSpPr txBox="1"/>
          <p:nvPr/>
        </p:nvSpPr>
        <p:spPr>
          <a:xfrm>
            <a:off x="4744190" y="493349"/>
            <a:ext cx="690076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Qmedia</a:t>
            </a:r>
            <a:r>
              <a:rPr lang="en-US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  Video + Photo + Music </a:t>
            </a:r>
            <a:endParaRPr lang="zh-CN" altLang="en-US" sz="3200" b="1">
              <a:solidFill>
                <a:schemeClr val="bg1"/>
              </a:solidFill>
              <a:latin typeface="Arial" panose="020B0604020202020204" pitchFamily="34" charset="0"/>
              <a:ea typeface="宋体"/>
              <a:cs typeface="Arial" panose="020B0604020202020204" pitchFamily="34" charset="0"/>
            </a:endParaRP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3B4B6D12-8231-4242-8879-AF9AAFD43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ja-JP" altLang="en-US"/>
              <a:t>軟體六大亮點</a:t>
            </a:r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E7BC5DBC-19CD-4804-B51F-A38246F3E42B}"/>
              </a:ext>
            </a:extLst>
          </p:cNvPr>
          <p:cNvSpPr/>
          <p:nvPr/>
        </p:nvSpPr>
        <p:spPr>
          <a:xfrm>
            <a:off x="1849213" y="1448824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CN" altLang="en-US" sz="2000" b="1">
                <a:latin typeface="微軟正黑體"/>
                <a:ea typeface="微軟正黑體"/>
                <a:cs typeface="Calibri"/>
              </a:rPr>
              <a:t>首頁：最常見的影音內容都在這，省去逐頁翻找時間！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EEFAE7EC-E8FB-4A80-8E97-79152E9EC4F2}"/>
              </a:ext>
            </a:extLst>
          </p:cNvPr>
          <p:cNvSpPr/>
          <p:nvPr/>
        </p:nvSpPr>
        <p:spPr>
          <a:xfrm>
            <a:off x="1849213" y="2276339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2000" b="1">
                <a:latin typeface="微軟正黑體"/>
                <a:ea typeface="微軟正黑體"/>
                <a:cs typeface="Calibri"/>
              </a:rPr>
              <a:t>影片：即便有五百部以上的影片，操作起來依然簡單快速！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ED26A0DB-32F2-44F0-AC08-85316F27CBCE}"/>
              </a:ext>
            </a:extLst>
          </p:cNvPr>
          <p:cNvSpPr/>
          <p:nvPr/>
        </p:nvSpPr>
        <p:spPr>
          <a:xfrm>
            <a:off x="1849213" y="3085518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2000" b="1">
                <a:latin typeface="微軟正黑體"/>
                <a:ea typeface="微軟正黑體"/>
                <a:cs typeface="Calibri"/>
              </a:rPr>
              <a:t>相片：攝影師的逸品 - 幻燈片模式大進化！</a:t>
            </a: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B0C14AC4-C3C2-47DC-8519-07C115A54AEA}"/>
              </a:ext>
            </a:extLst>
          </p:cNvPr>
          <p:cNvSpPr/>
          <p:nvPr/>
        </p:nvSpPr>
        <p:spPr>
          <a:xfrm>
            <a:off x="1849213" y="3913033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2000" b="1">
                <a:latin typeface="微軟正黑體"/>
                <a:ea typeface="微軟正黑體"/>
                <a:cs typeface="Calibri"/>
              </a:rPr>
              <a:t>音樂：極簡潔操作頁面，聽音樂更方便！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F75CA56E-29EE-4C26-9358-3283215CA750}"/>
              </a:ext>
            </a:extLst>
          </p:cNvPr>
          <p:cNvSpPr/>
          <p:nvPr/>
        </p:nvSpPr>
        <p:spPr>
          <a:xfrm>
            <a:off x="1849213" y="4681910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2000" b="1">
                <a:latin typeface="微軟正黑體"/>
                <a:ea typeface="微軟正黑體"/>
                <a:cs typeface="Calibri"/>
              </a:rPr>
              <a:t>搜尋：系統化的搜尋，關鍵字搜尋迅速準確！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EC034E05-E157-4438-B367-C87BA27CAA3F}"/>
              </a:ext>
            </a:extLst>
          </p:cNvPr>
          <p:cNvSpPr/>
          <p:nvPr/>
        </p:nvSpPr>
        <p:spPr>
          <a:xfrm>
            <a:off x="1849213" y="5509425"/>
            <a:ext cx="7135761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2000" b="1">
                <a:latin typeface="微軟正黑體"/>
                <a:ea typeface="微軟正黑體"/>
                <a:cs typeface="Calibri"/>
              </a:rPr>
              <a:t>超實用隱藏式主選單，照片、音樂切換超迅速！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607351D6-B786-4D5D-9217-BB420879B829}"/>
              </a:ext>
            </a:extLst>
          </p:cNvPr>
          <p:cNvSpPr txBox="1"/>
          <p:nvPr/>
        </p:nvSpPr>
        <p:spPr>
          <a:xfrm>
            <a:off x="967320" y="1424807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9A644D8B-51E4-45AA-8345-E15F3210BE92}"/>
              </a:ext>
            </a:extLst>
          </p:cNvPr>
          <p:cNvSpPr txBox="1"/>
          <p:nvPr/>
        </p:nvSpPr>
        <p:spPr>
          <a:xfrm>
            <a:off x="967320" y="2226273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732319DB-2428-4B87-AED7-4E6F08D8DED8}"/>
              </a:ext>
            </a:extLst>
          </p:cNvPr>
          <p:cNvSpPr txBox="1"/>
          <p:nvPr/>
        </p:nvSpPr>
        <p:spPr>
          <a:xfrm>
            <a:off x="967320" y="3023963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AB72E991-ED18-45DB-B6BA-4B7C7AB9544D}"/>
              </a:ext>
            </a:extLst>
          </p:cNvPr>
          <p:cNvSpPr txBox="1"/>
          <p:nvPr/>
        </p:nvSpPr>
        <p:spPr>
          <a:xfrm>
            <a:off x="967320" y="3825429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04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00183198-14AE-4C3D-B137-1B1A9E6F027F}"/>
              </a:ext>
            </a:extLst>
          </p:cNvPr>
          <p:cNvSpPr txBox="1"/>
          <p:nvPr/>
        </p:nvSpPr>
        <p:spPr>
          <a:xfrm>
            <a:off x="967320" y="4668459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05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C143B202-BB81-46D1-AFD2-0DEC884B7C72}"/>
              </a:ext>
            </a:extLst>
          </p:cNvPr>
          <p:cNvSpPr txBox="1"/>
          <p:nvPr/>
        </p:nvSpPr>
        <p:spPr>
          <a:xfrm>
            <a:off x="967320" y="5469925"/>
            <a:ext cx="622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</a:t>
            </a:r>
            <a:endParaRPr lang="zh-TW" altLang="en-US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8053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群組 14">
            <a:extLst>
              <a:ext uri="{FF2B5EF4-FFF2-40B4-BE49-F238E27FC236}">
                <a16:creationId xmlns:a16="http://schemas.microsoft.com/office/drawing/2014/main" id="{3EBBACA3-8FF8-49C1-BB59-C28C9FE340F9}"/>
              </a:ext>
            </a:extLst>
          </p:cNvPr>
          <p:cNvGrpSpPr/>
          <p:nvPr/>
        </p:nvGrpSpPr>
        <p:grpSpPr>
          <a:xfrm>
            <a:off x="250006" y="2627857"/>
            <a:ext cx="1163135" cy="474117"/>
            <a:chOff x="5347252" y="487471"/>
            <a:chExt cx="1574703" cy="641880"/>
          </a:xfrm>
        </p:grpSpPr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B0540ACC-55E9-444A-B90A-5EAE4FD55B2E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7" name="橢圓 16">
              <a:extLst>
                <a:ext uri="{FF2B5EF4-FFF2-40B4-BE49-F238E27FC236}">
                  <a16:creationId xmlns:a16="http://schemas.microsoft.com/office/drawing/2014/main" id="{2D54B241-F377-47A5-94F1-9DB01EF1D4C0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8" name="矩形: 圓角 17">
              <a:extLst>
                <a:ext uri="{FF2B5EF4-FFF2-40B4-BE49-F238E27FC236}">
                  <a16:creationId xmlns:a16="http://schemas.microsoft.com/office/drawing/2014/main" id="{6FB61810-4014-482E-BEEA-FA13F2DB220D}"/>
                </a:ext>
              </a:extLst>
            </p:cNvPr>
            <p:cNvSpPr/>
            <p:nvPr/>
          </p:nvSpPr>
          <p:spPr>
            <a:xfrm>
              <a:off x="5786708" y="487471"/>
              <a:ext cx="1135247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19" name="群組 18">
            <a:extLst>
              <a:ext uri="{FF2B5EF4-FFF2-40B4-BE49-F238E27FC236}">
                <a16:creationId xmlns:a16="http://schemas.microsoft.com/office/drawing/2014/main" id="{5285A62F-F9A9-42ED-B838-DD9AE5375DE5}"/>
              </a:ext>
            </a:extLst>
          </p:cNvPr>
          <p:cNvGrpSpPr/>
          <p:nvPr/>
        </p:nvGrpSpPr>
        <p:grpSpPr>
          <a:xfrm>
            <a:off x="250006" y="3166419"/>
            <a:ext cx="1163135" cy="474117"/>
            <a:chOff x="5347252" y="487471"/>
            <a:chExt cx="1574703" cy="641880"/>
          </a:xfrm>
        </p:grpSpPr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4D8C50E5-4EE3-4A55-B56D-23577E15AAE6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1" name="橢圓 20">
              <a:extLst>
                <a:ext uri="{FF2B5EF4-FFF2-40B4-BE49-F238E27FC236}">
                  <a16:creationId xmlns:a16="http://schemas.microsoft.com/office/drawing/2014/main" id="{EAE2F49A-1B5D-4B20-87A7-EA54EABFBFCF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矩形: 圓角 21">
              <a:extLst>
                <a:ext uri="{FF2B5EF4-FFF2-40B4-BE49-F238E27FC236}">
                  <a16:creationId xmlns:a16="http://schemas.microsoft.com/office/drawing/2014/main" id="{C2E4063B-EB05-48D5-8D10-1C1A44A4D5BA}"/>
                </a:ext>
              </a:extLst>
            </p:cNvPr>
            <p:cNvSpPr/>
            <p:nvPr/>
          </p:nvSpPr>
          <p:spPr>
            <a:xfrm>
              <a:off x="5786708" y="487471"/>
              <a:ext cx="1135247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23" name="群組 22">
            <a:extLst>
              <a:ext uri="{FF2B5EF4-FFF2-40B4-BE49-F238E27FC236}">
                <a16:creationId xmlns:a16="http://schemas.microsoft.com/office/drawing/2014/main" id="{3531908A-C511-4B79-A03E-002B64D09054}"/>
              </a:ext>
            </a:extLst>
          </p:cNvPr>
          <p:cNvGrpSpPr/>
          <p:nvPr/>
        </p:nvGrpSpPr>
        <p:grpSpPr>
          <a:xfrm>
            <a:off x="250006" y="3732082"/>
            <a:ext cx="1163135" cy="474117"/>
            <a:chOff x="5347252" y="487471"/>
            <a:chExt cx="1574703" cy="641880"/>
          </a:xfrm>
        </p:grpSpPr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BDED0862-55FC-4062-B79F-E125E2E5FF4B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5" name="橢圓 24">
              <a:extLst>
                <a:ext uri="{FF2B5EF4-FFF2-40B4-BE49-F238E27FC236}">
                  <a16:creationId xmlns:a16="http://schemas.microsoft.com/office/drawing/2014/main" id="{7384DAA1-DE14-4089-89AB-133FDE19D4C2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6" name="矩形: 圓角 25">
              <a:extLst>
                <a:ext uri="{FF2B5EF4-FFF2-40B4-BE49-F238E27FC236}">
                  <a16:creationId xmlns:a16="http://schemas.microsoft.com/office/drawing/2014/main" id="{94B0062A-8DBB-4003-BEC2-03505E06D8ED}"/>
                </a:ext>
              </a:extLst>
            </p:cNvPr>
            <p:cNvSpPr/>
            <p:nvPr/>
          </p:nvSpPr>
          <p:spPr>
            <a:xfrm>
              <a:off x="5786708" y="487471"/>
              <a:ext cx="1135247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12" name="矩形 11">
            <a:extLst>
              <a:ext uri="{FF2B5EF4-FFF2-40B4-BE49-F238E27FC236}">
                <a16:creationId xmlns:a16="http://schemas.microsoft.com/office/drawing/2014/main" id="{85E8513E-52D6-4BB7-921B-B2CF234BDB92}"/>
              </a:ext>
            </a:extLst>
          </p:cNvPr>
          <p:cNvSpPr/>
          <p:nvPr/>
        </p:nvSpPr>
        <p:spPr>
          <a:xfrm>
            <a:off x="311427" y="1331436"/>
            <a:ext cx="8507079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標題 10">
            <a:extLst>
              <a:ext uri="{FF2B5EF4-FFF2-40B4-BE49-F238E27FC236}">
                <a16:creationId xmlns:a16="http://schemas.microsoft.com/office/drawing/2014/main" id="{F8240438-CC79-43C5-B520-12AA4D49C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75" y="365126"/>
            <a:ext cx="10948792" cy="925055"/>
          </a:xfrm>
        </p:spPr>
        <p:txBody>
          <a:bodyPr/>
          <a:lstStyle/>
          <a:p>
            <a:r>
              <a:rPr lang="ja-JP" altLang="en-US">
                <a:latin typeface="微軟正黑體"/>
                <a:ea typeface="微軟正黑體"/>
                <a:cs typeface="Arial"/>
              </a:rPr>
              <a:t>首頁：一次滿足 80% 的影音需求</a:t>
            </a:r>
            <a:endParaRPr lang="zh-TW" altLang="en-US">
              <a:latin typeface="微軟正黑體"/>
              <a:ea typeface="微軟正黑體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C598D-7D68-AA4C-A01D-B6F0AA81FF33}"/>
              </a:ext>
            </a:extLst>
          </p:cNvPr>
          <p:cNvSpPr txBox="1"/>
          <p:nvPr/>
        </p:nvSpPr>
        <p:spPr>
          <a:xfrm>
            <a:off x="1424970" y="2664274"/>
            <a:ext cx="5950668" cy="203132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>
                <a:latin typeface="微軟正黑體" panose="020B0604030504040204" pitchFamily="34" charset="-120"/>
                <a:ea typeface="微軟正黑體" panose="020B0604030504040204" pitchFamily="34" charset="-120"/>
              </a:rPr>
              <a:t>最近觀看、最近匯入</a:t>
            </a:r>
            <a:endParaRPr lang="en-US" altLang="zh-CN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altLang="zh-CN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>
                <a:latin typeface="微軟正黑體"/>
                <a:ea typeface="微軟正黑體"/>
              </a:rPr>
              <a:t>最近匯入、最近拍攝</a:t>
            </a:r>
            <a:r>
              <a:rPr lang="zh-TW" altLang="en-US">
                <a:latin typeface="微軟正黑體"/>
                <a:ea typeface="微軟正黑體"/>
              </a:rPr>
              <a:t> （</a:t>
            </a:r>
            <a:r>
              <a:rPr lang="zh-CN" altLang="en-US">
                <a:latin typeface="微軟正黑體"/>
                <a:ea typeface="微軟正黑體"/>
              </a:rPr>
              <a:t>以日期區分）</a:t>
            </a:r>
            <a:endParaRPr lang="en-US" altLang="zh-CN">
              <a:latin typeface="微軟正黑體"/>
              <a:ea typeface="微軟正黑體"/>
            </a:endParaRPr>
          </a:p>
          <a:p>
            <a:endParaRPr lang="en-US" altLang="zh-CN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>
                <a:latin typeface="微軟正黑體"/>
                <a:ea typeface="微軟正黑體"/>
              </a:rPr>
              <a:t>隨機 </a:t>
            </a:r>
            <a:r>
              <a:rPr lang="en-US" altLang="zh-CN">
                <a:latin typeface="微軟正黑體"/>
                <a:ea typeface="微軟正黑體"/>
              </a:rPr>
              <a:t>100 </a:t>
            </a:r>
            <a:r>
              <a:rPr lang="zh-CN" altLang="en-US">
                <a:latin typeface="微軟正黑體"/>
                <a:ea typeface="微軟正黑體"/>
              </a:rPr>
              <a:t>首、最近匯入、最常播放、最高評分、未曾播放</a:t>
            </a:r>
            <a:endParaRPr lang="en-US" altLang="zh-CN">
              <a:latin typeface="微軟正黑體"/>
              <a:ea typeface="微軟正黑體"/>
            </a:endParaRPr>
          </a:p>
          <a:p>
            <a:endParaRPr lang="en-US" altLang="zh-CN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altLang="zh-CN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15480-D99F-7443-BC58-53ED767F7CEA}"/>
              </a:ext>
            </a:extLst>
          </p:cNvPr>
          <p:cNvSpPr txBox="1"/>
          <p:nvPr/>
        </p:nvSpPr>
        <p:spPr>
          <a:xfrm>
            <a:off x="667075" y="1324683"/>
            <a:ext cx="8955157" cy="5784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有沒有一個總覽頁面，可以看到常見的影音資訊？</a:t>
            </a:r>
            <a:endParaRPr lang="en-US" altLang="zh-CN" sz="240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0F104D47-5A95-4878-86A9-20DAC5601989}"/>
              </a:ext>
            </a:extLst>
          </p:cNvPr>
          <p:cNvSpPr/>
          <p:nvPr/>
        </p:nvSpPr>
        <p:spPr>
          <a:xfrm>
            <a:off x="667075" y="1964580"/>
            <a:ext cx="10948792" cy="49744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軟正黑體"/>
                <a:ea typeface="微軟正黑體"/>
                <a:cs typeface="Calibri"/>
              </a:rPr>
              <a:t>Qmedia 首頁可</a:t>
            </a:r>
            <a:r>
              <a:rPr lang="zh-CN" sz="2000">
                <a:solidFill>
                  <a:schemeClr val="bg2">
                    <a:lumMod val="10000"/>
                  </a:schemeClr>
                </a:solidFill>
                <a:latin typeface="Microsoft JhengHei"/>
                <a:ea typeface="Microsoft JhengHei"/>
                <a:cs typeface="Calibri"/>
              </a:rPr>
              <a:t>呈現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軟正黑體"/>
                <a:ea typeface="微軟正黑體"/>
                <a:cs typeface="Calibri"/>
              </a:rPr>
              <a:t>重要的</a:t>
            </a:r>
            <a:r>
              <a:rPr lang="zh-CN" sz="2000">
                <a:solidFill>
                  <a:schemeClr val="bg2">
                    <a:lumMod val="10000"/>
                  </a:schemeClr>
                </a:solidFill>
                <a:latin typeface="Microsoft JhengHei"/>
                <a:ea typeface="Microsoft JhengHei"/>
                <a:cs typeface="Calibri"/>
              </a:rPr>
              <a:t>影片、相片、音樂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軟正黑體"/>
                <a:ea typeface="微軟正黑體"/>
                <a:cs typeface="Calibri"/>
              </a:rPr>
              <a:t>內容分類總覽，滿足快速瀏覽需求！</a:t>
            </a:r>
            <a:endParaRPr lang="en-US" altLang="zh-CN" sz="2000">
              <a:solidFill>
                <a:schemeClr val="bg2">
                  <a:lumMod val="10000"/>
                </a:schemeClr>
              </a:solidFill>
              <a:latin typeface="微軟正黑體"/>
              <a:ea typeface="微軟正黑體"/>
              <a:cs typeface="Calibri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0E333A52-A3D9-4345-B6C9-F9E87F36A47F}"/>
              </a:ext>
            </a:extLst>
          </p:cNvPr>
          <p:cNvSpPr/>
          <p:nvPr/>
        </p:nvSpPr>
        <p:spPr>
          <a:xfrm>
            <a:off x="706752" y="2686481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影片</a:t>
            </a:r>
            <a:endParaRPr lang="zh-TW" altLang="en-US" b="1">
              <a:solidFill>
                <a:schemeClr val="bg1"/>
              </a:solidFill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62705D8D-4E7B-4CF6-87C9-51A8F23CDBB0}"/>
              </a:ext>
            </a:extLst>
          </p:cNvPr>
          <p:cNvSpPr/>
          <p:nvPr/>
        </p:nvSpPr>
        <p:spPr>
          <a:xfrm>
            <a:off x="706752" y="3218811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相</a:t>
            </a:r>
            <a:r>
              <a:rPr lang="zh-CN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片</a:t>
            </a:r>
            <a:endParaRPr lang="zh-TW" altLang="en-US" b="1">
              <a:solidFill>
                <a:schemeClr val="bg1"/>
              </a:solidFill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C039AA3F-7B7C-41B6-B975-9775C288B3F9}"/>
              </a:ext>
            </a:extLst>
          </p:cNvPr>
          <p:cNvSpPr/>
          <p:nvPr/>
        </p:nvSpPr>
        <p:spPr>
          <a:xfrm>
            <a:off x="706752" y="3784474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音樂</a:t>
            </a:r>
            <a:endParaRPr lang="zh-TW" altLang="en-US" b="1">
              <a:solidFill>
                <a:schemeClr val="bg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1C0DFCF-9B78-FC4B-884D-9FF03E29F2A7}"/>
              </a:ext>
            </a:extLst>
          </p:cNvPr>
          <p:cNvSpPr/>
          <p:nvPr/>
        </p:nvSpPr>
        <p:spPr>
          <a:xfrm>
            <a:off x="856129" y="5403373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2400" u="sng">
                <a:latin typeface="微軟正黑體"/>
                <a:ea typeface="微軟正黑體"/>
              </a:rPr>
              <a:t>最新 &amp; 最愛的影音檔都幫您整理在首頁了！</a:t>
            </a:r>
            <a:endParaRPr lang="en-US" sz="2400" u="sng">
              <a:latin typeface="微軟正黑體"/>
              <a:ea typeface="微軟正黑體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DBAE59-0087-A742-9C79-53D9BA5EB345}"/>
              </a:ext>
            </a:extLst>
          </p:cNvPr>
          <p:cNvSpPr/>
          <p:nvPr/>
        </p:nvSpPr>
        <p:spPr>
          <a:xfrm>
            <a:off x="856129" y="4582374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2000">
                <a:latin typeface="微軟正黑體"/>
                <a:ea typeface="微軟正黑體"/>
              </a:rPr>
              <a:t>顯示優先設定：支援影片、相片、音樂的排序切換與關閉顯示，根據你的喜好而定！</a:t>
            </a:r>
            <a:endParaRPr lang="en-US" altLang="zh-CN" sz="2000">
              <a:latin typeface="微軟正黑體"/>
              <a:ea typeface="微軟正黑體"/>
            </a:endParaRPr>
          </a:p>
        </p:txBody>
      </p:sp>
      <p:pic>
        <p:nvPicPr>
          <p:cNvPr id="7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7401F8E-6DBD-4E07-8223-2E78479E9C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2386" y="2685084"/>
            <a:ext cx="4421004" cy="252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968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橢圓 1">
            <a:extLst>
              <a:ext uri="{FF2B5EF4-FFF2-40B4-BE49-F238E27FC236}">
                <a16:creationId xmlns:a16="http://schemas.microsoft.com/office/drawing/2014/main" id="{565368A5-979A-40A7-93C8-7862C17A7B50}"/>
              </a:ext>
            </a:extLst>
          </p:cNvPr>
          <p:cNvSpPr/>
          <p:nvPr/>
        </p:nvSpPr>
        <p:spPr>
          <a:xfrm>
            <a:off x="981111" y="1848220"/>
            <a:ext cx="4021593" cy="4021593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8FAC2EEB-BF36-4684-931C-3426D493FC9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139" y="1559897"/>
            <a:ext cx="6390862" cy="573995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0E00AC61-7822-491B-A02F-FF593EB83A6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823" y="2243538"/>
            <a:ext cx="6390862" cy="57399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79121142-EF74-4ECF-B3BF-05227FB60D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764" y="3057900"/>
            <a:ext cx="6390862" cy="573995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00BB326C-9DD3-4BD8-9742-046120AE9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185" y="3872262"/>
            <a:ext cx="6390862" cy="573995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19436F6A-8709-4549-8DF2-AC6C9F6A56E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860" y="4686624"/>
            <a:ext cx="6390862" cy="573995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9A2BF1CA-BCB5-4C26-93A8-4F70CBD3D0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182" y="5400638"/>
            <a:ext cx="6390862" cy="57399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A0CE110-847B-FC45-BFD9-84E62833A1D6}"/>
              </a:ext>
            </a:extLst>
          </p:cNvPr>
          <p:cNvSpPr/>
          <p:nvPr/>
        </p:nvSpPr>
        <p:spPr>
          <a:xfrm>
            <a:off x="5227317" y="3093678"/>
            <a:ext cx="5917761" cy="4569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各類影片量多繁雜，有什麼好的方式可管理影片嗎？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FD8680-AAB9-3844-9F25-6271D15D0842}"/>
              </a:ext>
            </a:extLst>
          </p:cNvPr>
          <p:cNvSpPr/>
          <p:nvPr/>
        </p:nvSpPr>
        <p:spPr>
          <a:xfrm>
            <a:off x="4426564" y="1581766"/>
            <a:ext cx="4321623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海量電影庫，不知道要選哪部嗎？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D54DE-B25F-324B-A7F1-D41B9E68B336}"/>
              </a:ext>
            </a:extLst>
          </p:cNvPr>
          <p:cNvSpPr txBox="1"/>
          <p:nvPr/>
        </p:nvSpPr>
        <p:spPr>
          <a:xfrm>
            <a:off x="5134003" y="4686624"/>
            <a:ext cx="5761967" cy="4569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影片好多，哪些有看過、沒看過，該怎麼區分</a:t>
            </a:r>
            <a:r>
              <a:rPr lang="en-US" altLang="zh-TW" b="1">
                <a:latin typeface="微軟正黑體"/>
                <a:ea typeface="微軟正黑體"/>
                <a:cs typeface="Calibri"/>
              </a:rPr>
              <a:t>?</a:t>
            </a:r>
            <a:endParaRPr lang="en-US" altLang="ja-JP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368C77-AD38-A940-870E-9C114D0F90EC}"/>
              </a:ext>
            </a:extLst>
          </p:cNvPr>
          <p:cNvSpPr/>
          <p:nvPr/>
        </p:nvSpPr>
        <p:spPr>
          <a:xfrm>
            <a:off x="5066447" y="2263339"/>
            <a:ext cx="6078631" cy="4569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看完一部電影意猶未盡，能不能推薦相似類別電影呢？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63F26D-B1A9-BE41-9A40-FEF1B520C7B4}"/>
              </a:ext>
            </a:extLst>
          </p:cNvPr>
          <p:cNvSpPr txBox="1"/>
          <p:nvPr/>
        </p:nvSpPr>
        <p:spPr>
          <a:xfrm>
            <a:off x="5381089" y="3890756"/>
            <a:ext cx="6316559" cy="4569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電視節目有超多季大長篇，忘記上次看到哪一集？</a:t>
            </a:r>
            <a:endParaRPr lang="en-US" altLang="ja-JP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43C2B5-2D68-D645-924D-0B03987884DF}"/>
              </a:ext>
            </a:extLst>
          </p:cNvPr>
          <p:cNvSpPr/>
          <p:nvPr/>
        </p:nvSpPr>
        <p:spPr>
          <a:xfrm>
            <a:off x="4617764" y="5414970"/>
            <a:ext cx="5657681" cy="4569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影片格式不支援，怎麼辦？</a:t>
            </a:r>
            <a:endParaRPr lang="en-US" altLang="ja-JP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10" name="標題 9">
            <a:extLst>
              <a:ext uri="{FF2B5EF4-FFF2-40B4-BE49-F238E27FC236}">
                <a16:creationId xmlns:a16="http://schemas.microsoft.com/office/drawing/2014/main" id="{4FA3DD6C-875D-4051-8B12-35F6CD3AE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影片愛好者常見的困擾</a:t>
            </a:r>
            <a:endParaRPr lang="zh-TW" altLang="en-US"/>
          </a:p>
        </p:txBody>
      </p:sp>
      <p:pic>
        <p:nvPicPr>
          <p:cNvPr id="19" name="圖片 16">
            <a:extLst>
              <a:ext uri="{FF2B5EF4-FFF2-40B4-BE49-F238E27FC236}">
                <a16:creationId xmlns:a16="http://schemas.microsoft.com/office/drawing/2014/main" id="{987652B3-FBC2-214A-9951-84BB6B62564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118" y="2642684"/>
            <a:ext cx="2732071" cy="224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370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4815528D-607F-49B0-86AE-2839768BAC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276" y="5719791"/>
            <a:ext cx="3270518" cy="47006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74C76518-62B4-4EE0-BC36-1FCE1B8816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868" y="5719791"/>
            <a:ext cx="3270518" cy="470062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FE312D55-7D2E-4FB1-B7B6-6D54B287ABBC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382881-F55B-D74F-89A1-F1C71507F2E5}"/>
              </a:ext>
            </a:extLst>
          </p:cNvPr>
          <p:cNvSpPr txBox="1"/>
          <p:nvPr/>
        </p:nvSpPr>
        <p:spPr>
          <a:xfrm>
            <a:off x="678124" y="1935037"/>
            <a:ext cx="9730036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善用類別、共享影片、收藏、資料夾、私人典藏、</a:t>
            </a:r>
            <a:r>
              <a:rPr lang="en-US" altLang="zh-CN" sz="2000" err="1">
                <a:latin typeface="微軟正黑體"/>
                <a:ea typeface="微軟正黑體"/>
                <a:cs typeface="Calibri"/>
              </a:rPr>
              <a:t>Qsync</a:t>
            </a:r>
            <a:r>
              <a:rPr lang="en-US" altLang="zh-CN" sz="2000">
                <a:latin typeface="微軟正黑體"/>
                <a:ea typeface="微軟正黑體"/>
                <a:cs typeface="Calibri"/>
              </a:rPr>
              <a:t> 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來彈性管理影片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排序功能，讓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影片搜尋變得超簡單</a:t>
            </a:r>
            <a:endParaRPr lang="en-US" altLang="zh-TW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FB0C3A-1E90-644D-A8DB-05B626370A5C}"/>
              </a:ext>
            </a:extLst>
          </p:cNvPr>
          <p:cNvSpPr txBox="1"/>
          <p:nvPr/>
        </p:nvSpPr>
        <p:spPr>
          <a:xfrm>
            <a:off x="1703923" y="5790231"/>
            <a:ext cx="32624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華麗的畫面配置，讓你身歷其境！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AE9249-BB5E-E240-9AE2-F9984D351C7B}"/>
              </a:ext>
            </a:extLst>
          </p:cNvPr>
          <p:cNvSpPr txBox="1"/>
          <p:nvPr/>
        </p:nvSpPr>
        <p:spPr>
          <a:xfrm>
            <a:off x="7225992" y="5770353"/>
            <a:ext cx="2852063" cy="338554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/>
                <a:ea typeface="微軟正黑體"/>
              </a:rPr>
              <a:t>依照你想要的規則排序影片！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/>
              <a:ea typeface="微軟正黑體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A565423D-42A3-45B0-94B7-729B8962F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CN" altLang="en-US"/>
              <a:t>電影、電視節目分門別類，就是要你好看！</a:t>
            </a:r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9EB0E2AE-0A18-472A-A37B-B6DF77DB379F}"/>
              </a:ext>
            </a:extLst>
          </p:cNvPr>
          <p:cNvSpPr/>
          <p:nvPr/>
        </p:nvSpPr>
        <p:spPr>
          <a:xfrm>
            <a:off x="678124" y="1321457"/>
            <a:ext cx="7879080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我的各類影片量多繁雜，有什麼好的方式可管理影片嗎？</a:t>
            </a:r>
            <a:endParaRPr lang="en-US" altLang="zh-CN" sz="2400">
              <a:solidFill>
                <a:schemeClr val="bg1"/>
              </a:solidFill>
              <a:latin typeface="微軟正黑體"/>
              <a:ea typeface="微軟正黑體"/>
              <a:cs typeface="Calibri"/>
            </a:endParaRPr>
          </a:p>
        </p:txBody>
      </p:sp>
      <p:pic>
        <p:nvPicPr>
          <p:cNvPr id="7" name="Picture 1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B6FAEE3-272D-4623-A30A-7AE68D9B7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791" y="3060562"/>
            <a:ext cx="4637156" cy="26087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9E28E65-7AD6-1349-BA50-171EA0AED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650" y="3030100"/>
            <a:ext cx="4637770" cy="2608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832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20">
            <a:extLst>
              <a:ext uri="{FF2B5EF4-FFF2-40B4-BE49-F238E27FC236}">
                <a16:creationId xmlns:a16="http://schemas.microsoft.com/office/drawing/2014/main" id="{FE32EDF9-D168-41D6-8EC4-96B153619C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563" y="6034342"/>
            <a:ext cx="3270518" cy="4700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75F3AF-BABA-CC46-A99A-C8B82FBD207A}"/>
              </a:ext>
            </a:extLst>
          </p:cNvPr>
          <p:cNvSpPr txBox="1"/>
          <p:nvPr/>
        </p:nvSpPr>
        <p:spPr>
          <a:xfrm>
            <a:off x="678124" y="1962834"/>
            <a:ext cx="10772718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便利篩選功能可支援四種篩選規則：</a:t>
            </a:r>
            <a:r>
              <a:rPr lang="zh-CN" altLang="en-US" sz="2000" b="1">
                <a:latin typeface="微軟正黑體"/>
                <a:ea typeface="微軟正黑體"/>
                <a:cs typeface="Calibri"/>
              </a:rPr>
              <a:t>類別、年份、導演、演員</a:t>
            </a:r>
            <a:endParaRPr lang="en-US" altLang="zh-CN" sz="2000" b="1">
              <a:latin typeface="微軟正黑體"/>
              <a:ea typeface="微軟正黑體"/>
              <a:cs typeface="Calibri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讓你針對各式需求，迅速篩選出想看的電影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F26E8F49-40C3-4F27-A209-590B06B0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15" y="365126"/>
            <a:ext cx="10948792" cy="925055"/>
          </a:xfrm>
        </p:spPr>
        <p:txBody>
          <a:bodyPr/>
          <a:lstStyle/>
          <a:p>
            <a:r>
              <a:rPr lang="ja-JP" altLang="en-US">
                <a:latin typeface="微軟正黑體"/>
                <a:ea typeface="微軟正黑體"/>
                <a:cs typeface="Arial"/>
              </a:rPr>
              <a:t>篩選電影類型，超實用密技！</a:t>
            </a:r>
            <a:endParaRPr lang="zh-TW" altLang="en-US">
              <a:latin typeface="微軟正黑體"/>
              <a:ea typeface="微軟正黑體"/>
              <a:cs typeface="Arial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9B43A438-6296-497F-8819-32183D14D60A}"/>
              </a:ext>
            </a:extLst>
          </p:cNvPr>
          <p:cNvSpPr/>
          <p:nvPr/>
        </p:nvSpPr>
        <p:spPr>
          <a:xfrm>
            <a:off x="311427" y="1331436"/>
            <a:ext cx="8070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B9F4E67C-2472-4F30-AE34-7B274F5ADD44}"/>
              </a:ext>
            </a:extLst>
          </p:cNvPr>
          <p:cNvSpPr/>
          <p:nvPr/>
        </p:nvSpPr>
        <p:spPr>
          <a:xfrm>
            <a:off x="678124" y="1321457"/>
            <a:ext cx="480131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海量電影庫，不知道要選哪部嗎？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756CFD-C1BB-934B-BFDF-B9EE975F1AE5}"/>
              </a:ext>
            </a:extLst>
          </p:cNvPr>
          <p:cNvSpPr txBox="1"/>
          <p:nvPr/>
        </p:nvSpPr>
        <p:spPr>
          <a:xfrm>
            <a:off x="5070901" y="6090714"/>
            <a:ext cx="3057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有了篩選，找類型影片超簡單！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514AB1DF-7E71-49E9-B4A8-2D189C056336}"/>
              </a:ext>
            </a:extLst>
          </p:cNvPr>
          <p:cNvGrpSpPr/>
          <p:nvPr/>
        </p:nvGrpSpPr>
        <p:grpSpPr>
          <a:xfrm>
            <a:off x="6513782" y="1333188"/>
            <a:ext cx="2161985" cy="641880"/>
            <a:chOff x="5347252" y="487471"/>
            <a:chExt cx="2161985" cy="641880"/>
          </a:xfrm>
        </p:grpSpPr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E6327143-D721-4A96-8973-1564A8690D4B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6" name="橢圓 15">
              <a:extLst>
                <a:ext uri="{FF2B5EF4-FFF2-40B4-BE49-F238E27FC236}">
                  <a16:creationId xmlns:a16="http://schemas.microsoft.com/office/drawing/2014/main" id="{1C9C85BF-A07D-4ED1-9B0B-39BF94A1AEA7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7" name="矩形: 圓角 16">
              <a:extLst>
                <a:ext uri="{FF2B5EF4-FFF2-40B4-BE49-F238E27FC236}">
                  <a16:creationId xmlns:a16="http://schemas.microsoft.com/office/drawing/2014/main" id="{F19D3F15-6546-491D-B3E8-85FFE61C236B}"/>
                </a:ext>
              </a:extLst>
            </p:cNvPr>
            <p:cNvSpPr/>
            <p:nvPr/>
          </p:nvSpPr>
          <p:spPr>
            <a:xfrm>
              <a:off x="5786706" y="487471"/>
              <a:ext cx="1722531" cy="641880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F456CD13-9E79-BA49-A134-E84694A41457}"/>
              </a:ext>
            </a:extLst>
          </p:cNvPr>
          <p:cNvSpPr txBox="1"/>
          <p:nvPr/>
        </p:nvSpPr>
        <p:spPr>
          <a:xfrm>
            <a:off x="7277495" y="1357743"/>
            <a:ext cx="127612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必學</a:t>
            </a:r>
            <a:r>
              <a:rPr lang="en-US" altLang="ja-JP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!</a:t>
            </a:r>
            <a:endParaRPr lang="ja-JP" altLang="en-US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grpSp>
        <p:nvGrpSpPr>
          <p:cNvPr id="20" name="群組 19">
            <a:extLst>
              <a:ext uri="{FF2B5EF4-FFF2-40B4-BE49-F238E27FC236}">
                <a16:creationId xmlns:a16="http://schemas.microsoft.com/office/drawing/2014/main" id="{9A3593BA-2D6A-4FC3-A50F-A2BF29B43675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2205EC23-B3D3-43A5-A856-485E9B8080B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57F6E091-F321-42C8-8F97-DE5A60482B4F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pic>
        <p:nvPicPr>
          <p:cNvPr id="23" name="Picture 14">
            <a:extLst>
              <a:ext uri="{FF2B5EF4-FFF2-40B4-BE49-F238E27FC236}">
                <a16:creationId xmlns:a16="http://schemas.microsoft.com/office/drawing/2014/main" id="{BE0A87F6-5925-DF48-8119-2514D32725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5793" y="2984828"/>
            <a:ext cx="5287783" cy="2974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461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圖片 13">
            <a:extLst>
              <a:ext uri="{FF2B5EF4-FFF2-40B4-BE49-F238E27FC236}">
                <a16:creationId xmlns:a16="http://schemas.microsoft.com/office/drawing/2014/main" id="{B762C931-5B00-4DFD-BD18-4721D78E99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503" y="5272926"/>
            <a:ext cx="3270518" cy="470062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4D7E9915-A6C0-42B1-9A3F-C473D73530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133" y="5272926"/>
            <a:ext cx="3270518" cy="470062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AF2E8C8B-A52A-4DD9-9FEE-D24C2CEE9E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587" y="5272926"/>
            <a:ext cx="3270518" cy="470062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E30E37BF-35AF-4FFA-BE44-15AA5F092389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3DE52E77-93FD-402C-ADD2-D320DC17D102}"/>
              </a:ext>
            </a:extLst>
          </p:cNvPr>
          <p:cNvSpPr/>
          <p:nvPr/>
        </p:nvSpPr>
        <p:spPr>
          <a:xfrm>
            <a:off x="678124" y="1321457"/>
            <a:ext cx="6647974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影片好多，哪些有看過、沒看過，要怎麼區分？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152905-D2E3-4066-8BF3-7EA3100225D4}"/>
              </a:ext>
            </a:extLst>
          </p:cNvPr>
          <p:cNvSpPr txBox="1"/>
          <p:nvPr/>
        </p:nvSpPr>
        <p:spPr>
          <a:xfrm>
            <a:off x="678124" y="2013783"/>
            <a:ext cx="5338456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ja-JP" altLang="en-US" sz="2000">
                <a:latin typeface="微軟正黑體"/>
                <a:ea typeface="微軟正黑體"/>
                <a:cs typeface="Calibri"/>
              </a:rPr>
              <a:t>更聰明的影片狀態標示</a:t>
            </a:r>
            <a:endParaRPr lang="en-US" altLang="ja-JP" sz="2000">
              <a:latin typeface="微軟正黑體"/>
              <a:ea typeface="微軟正黑體"/>
              <a:cs typeface="Calibri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ja-JP" altLang="en-US" sz="2000">
                <a:latin typeface="微軟正黑體"/>
                <a:ea typeface="微軟正黑體"/>
                <a:cs typeface="Calibri"/>
              </a:rPr>
              <a:t>播放時，同步提醒是否繼續播放</a:t>
            </a:r>
            <a:endParaRPr lang="en-US" altLang="ja-JP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C6FAC0-0EB7-0F47-8D04-29D91F89A0DB}"/>
              </a:ext>
            </a:extLst>
          </p:cNvPr>
          <p:cNvSpPr txBox="1"/>
          <p:nvPr/>
        </p:nvSpPr>
        <p:spPr>
          <a:xfrm>
            <a:off x="5237105" y="5319287"/>
            <a:ext cx="1826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影片標示為未觀看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67CE1A-6F5D-7B4A-9CA6-9B9B7CBCE18D}"/>
              </a:ext>
            </a:extLst>
          </p:cNvPr>
          <p:cNvSpPr txBox="1"/>
          <p:nvPr/>
        </p:nvSpPr>
        <p:spPr>
          <a:xfrm>
            <a:off x="1414678" y="5331702"/>
            <a:ext cx="20313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影片標示已觀看長度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14999-CDA9-1C44-8B13-5EE49726DDA2}"/>
              </a:ext>
            </a:extLst>
          </p:cNvPr>
          <p:cNvSpPr txBox="1"/>
          <p:nvPr/>
        </p:nvSpPr>
        <p:spPr>
          <a:xfrm>
            <a:off x="8843291" y="5319287"/>
            <a:ext cx="20313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提示！是否繼續觀看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9E826D25-D891-4E61-B160-31AC0AB8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更聰明的影片提示，就是要你好看！</a:t>
            </a:r>
          </a:p>
        </p:txBody>
      </p:sp>
      <p:pic>
        <p:nvPicPr>
          <p:cNvPr id="17" name="Picture 1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E48BC38-6CAE-EA4F-94D0-B319B0D8A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45" y="3172370"/>
            <a:ext cx="3582476" cy="20154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BD7A2B-F090-7C49-B85E-A1919BBD3A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8702" y="3172368"/>
            <a:ext cx="3582949" cy="20154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DF578B-6795-2F49-8F7E-5B1D324B95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4525" y="3172368"/>
            <a:ext cx="3582949" cy="2015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854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F7CF72B0-02ED-421D-BFA9-B28A90AF3D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120" y="5957039"/>
            <a:ext cx="3270518" cy="470062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0C49680A-9CBB-48BB-9B62-4D22D984D691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941FDC05-521B-42D0-A7B0-0249B61A174B}"/>
              </a:ext>
            </a:extLst>
          </p:cNvPr>
          <p:cNvSpPr/>
          <p:nvPr/>
        </p:nvSpPr>
        <p:spPr>
          <a:xfrm>
            <a:off x="678124" y="1321457"/>
            <a:ext cx="7571303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看完一部電影意猶未盡，能不能推薦相似類別電影呢？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FD467F-EE01-C344-97C0-07233EA6F498}"/>
              </a:ext>
            </a:extLst>
          </p:cNvPr>
          <p:cNvSpPr txBox="1"/>
          <p:nvPr/>
        </p:nvSpPr>
        <p:spPr>
          <a:xfrm>
            <a:off x="678124" y="1899601"/>
            <a:ext cx="9730036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沒問題！Qmedia 會針對同類型的電影進行推薦，讓你繼續沈浸在視聽享受中</a:t>
            </a:r>
            <a:r>
              <a:rPr lang="zh-CN" sz="2000">
                <a:latin typeface="Microsoft JhengHei"/>
                <a:ea typeface="Microsoft JhengHei"/>
                <a:cs typeface="Calibri"/>
              </a:rPr>
              <a:t>！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B0E543-B2FF-FE46-9225-427F52BB7539}"/>
              </a:ext>
            </a:extLst>
          </p:cNvPr>
          <p:cNvSpPr txBox="1"/>
          <p:nvPr/>
        </p:nvSpPr>
        <p:spPr>
          <a:xfrm>
            <a:off x="4795723" y="6013728"/>
            <a:ext cx="1826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推薦相似電影給你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79CDABA8-4F8A-4439-8B08-D6B7F1679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不知道要看什麼電影嗎？讓我們推薦你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4B5D14-51E8-2049-8179-9AF74A3D4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4898" y="2519278"/>
            <a:ext cx="6016487" cy="338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3884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D37B251-FC73-4C8E-B3D9-60B8B3504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597" y="3346329"/>
            <a:ext cx="5476290" cy="30903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152905-D2E3-4066-8BF3-7EA3100225D4}"/>
              </a:ext>
            </a:extLst>
          </p:cNvPr>
          <p:cNvSpPr txBox="1"/>
          <p:nvPr/>
        </p:nvSpPr>
        <p:spPr>
          <a:xfrm>
            <a:off x="678124" y="2387220"/>
            <a:ext cx="8392989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ja-JP" sz="2000">
                <a:latin typeface="微軟正黑體"/>
                <a:ea typeface="微軟正黑體"/>
                <a:cs typeface="Calibri"/>
              </a:rPr>
              <a:t>1.</a:t>
            </a:r>
            <a:r>
              <a:rPr lang="ja-JP" altLang="en-US" sz="2000">
                <a:latin typeface="微軟正黑體"/>
                <a:ea typeface="微軟正黑體"/>
                <a:cs typeface="Calibri"/>
              </a:rPr>
              <a:t> 影集配置更直覺，不管下載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幾季都能輕鬆選擇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  <a:p>
            <a:pPr algn="l">
              <a:lnSpc>
                <a:spcPct val="150000"/>
              </a:lnSpc>
            </a:pPr>
            <a:r>
              <a:rPr lang="en-US" altLang="ja-JP" sz="2000">
                <a:latin typeface="微軟正黑體"/>
                <a:ea typeface="微軟正黑體"/>
                <a:cs typeface="Calibri"/>
              </a:rPr>
              <a:t>2. 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搭配季集回放功能，快速接續上次沒看完的精彩影片</a:t>
            </a:r>
            <a:endParaRPr lang="ja-JP" altLang="en-US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FD467F-EE01-C344-97C0-07233EA6F498}"/>
              </a:ext>
            </a:extLst>
          </p:cNvPr>
          <p:cNvSpPr txBox="1"/>
          <p:nvPr/>
        </p:nvSpPr>
        <p:spPr>
          <a:xfrm>
            <a:off x="678124" y="1964730"/>
            <a:ext cx="9730036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sz="2000">
                <a:latin typeface="微軟正黑體"/>
                <a:ea typeface="微軟正黑體"/>
                <a:cs typeface="Calibri"/>
              </a:rPr>
              <a:t>不用擔心，這問題我們也想到了！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 </a:t>
            </a:r>
            <a:endParaRPr lang="ja-JP" altLang="en-US" sz="2000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AE0713B2-F873-4F3C-AB8B-53FF8F882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>
                <a:latin typeface="微軟正黑體"/>
                <a:ea typeface="微軟正黑體"/>
                <a:cs typeface="Arial"/>
              </a:rPr>
              <a:t>電視節目大長篇，也能輕鬆選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B728FB6-F4A2-44C0-80E2-0487C3441438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CCCFC8D-8134-4788-9E33-87C426B8107F}"/>
              </a:ext>
            </a:extLst>
          </p:cNvPr>
          <p:cNvSpPr/>
          <p:nvPr/>
        </p:nvSpPr>
        <p:spPr>
          <a:xfrm>
            <a:off x="678124" y="1321457"/>
            <a:ext cx="572464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電視節目超多季，忘記上次看到哪一季？</a:t>
            </a:r>
          </a:p>
        </p:txBody>
      </p:sp>
    </p:spTree>
    <p:extLst>
      <p:ext uri="{BB962C8B-B14F-4D97-AF65-F5344CB8AC3E}">
        <p14:creationId xmlns:p14="http://schemas.microsoft.com/office/powerpoint/2010/main" val="38788988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43BD984F-9A2B-4F38-9C4D-EB3002199802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D827FC29-2B17-4BE6-AB39-F3DFC322B020}"/>
              </a:ext>
            </a:extLst>
          </p:cNvPr>
          <p:cNvSpPr/>
          <p:nvPr/>
        </p:nvSpPr>
        <p:spPr>
          <a:xfrm>
            <a:off x="678124" y="1321457"/>
            <a:ext cx="572464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sz="2400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電視節目超多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集</a:t>
            </a:r>
            <a:r>
              <a:rPr lang="zh-TW" sz="2400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，忘記上次看到哪一集？</a:t>
            </a:r>
            <a:endParaRPr lang="en-US">
              <a:solidFill>
                <a:schemeClr val="bg1"/>
              </a:solidFill>
              <a:latin typeface="Microsoft JhengHei"/>
              <a:ea typeface="Microsoft JhengHe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152905-D2E3-4066-8BF3-7EA3100225D4}"/>
              </a:ext>
            </a:extLst>
          </p:cNvPr>
          <p:cNvSpPr txBox="1"/>
          <p:nvPr/>
        </p:nvSpPr>
        <p:spPr>
          <a:xfrm>
            <a:off x="707469" y="2379503"/>
            <a:ext cx="11176065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ja-JP" sz="2000">
                <a:latin typeface="微軟正黑體"/>
                <a:ea typeface="微軟正黑體"/>
                <a:cs typeface="Calibri"/>
              </a:rPr>
              <a:t>1.</a:t>
            </a:r>
            <a:r>
              <a:rPr lang="ja-JP" altLang="en-US" sz="2000">
                <a:latin typeface="微軟正黑體"/>
                <a:ea typeface="微軟正黑體"/>
                <a:cs typeface="Calibri"/>
              </a:rPr>
              <a:t> 影集配置更直覺，針對亞洲市場所設計，不管下載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多少集都能輕鬆選擇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  <a:p>
            <a:pPr algn="l">
              <a:lnSpc>
                <a:spcPct val="150000"/>
              </a:lnSpc>
            </a:pPr>
            <a:r>
              <a:rPr lang="en-US" altLang="ja-JP" sz="2000">
                <a:latin typeface="微軟正黑體"/>
                <a:ea typeface="微軟正黑體"/>
                <a:cs typeface="Calibri"/>
              </a:rPr>
              <a:t>2. 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搭配季集回放功能，</a:t>
            </a:r>
            <a:r>
              <a:rPr lang="zh-CN" sz="2000">
                <a:latin typeface="Microsoft JhengHei"/>
                <a:ea typeface="Microsoft JhengHei"/>
                <a:cs typeface="Calibri"/>
              </a:rPr>
              <a:t>快速接續上次沒看完的精彩影片</a:t>
            </a:r>
            <a:endParaRPr lang="ja-JP" sz="2000">
              <a:latin typeface="Microsoft JhengHei"/>
              <a:ea typeface="Microsoft JhengHe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FD467F-EE01-C344-97C0-07233EA6F498}"/>
              </a:ext>
            </a:extLst>
          </p:cNvPr>
          <p:cNvSpPr txBox="1"/>
          <p:nvPr/>
        </p:nvSpPr>
        <p:spPr>
          <a:xfrm>
            <a:off x="707469" y="1972447"/>
            <a:ext cx="9730036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sz="2000">
                <a:latin typeface="微軟正黑體"/>
                <a:ea typeface="微軟正黑體"/>
                <a:cs typeface="Calibri"/>
              </a:rPr>
              <a:t>不用擔心，這問題我們也想到了！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 </a:t>
            </a:r>
            <a:endParaRPr lang="ja-JP" altLang="en-US" sz="2000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E2F89EDD-7100-4576-B59B-497A9EC5B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69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電視節目再多集，也能輕鬆選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5F7CDC-7012-D84B-9BCB-453AD8FD36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92" y="3559213"/>
            <a:ext cx="4672128" cy="26280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DB3A8E5-4ED3-1C45-93E8-AEACBBACC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19" y="3547669"/>
            <a:ext cx="4692742" cy="2639667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FB0F29F-9498-FB4B-B0AE-59A1FBD88B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0" t="33259" r="23375" b="37648"/>
          <a:stretch/>
        </p:blipFill>
        <p:spPr bwMode="auto">
          <a:xfrm>
            <a:off x="6409299" y="4427934"/>
            <a:ext cx="2080592" cy="76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0055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5754032C-2984-49AD-A4C1-62D37F9EC9E2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AA8AFA0-5E13-4930-9BA0-38EC5A298227}"/>
              </a:ext>
            </a:extLst>
          </p:cNvPr>
          <p:cNvSpPr/>
          <p:nvPr/>
        </p:nvSpPr>
        <p:spPr>
          <a:xfrm>
            <a:off x="678124" y="1321457"/>
            <a:ext cx="4493538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影片格式不支援播放，怎麼辦？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FD467F-EE01-C344-97C0-07233EA6F498}"/>
              </a:ext>
            </a:extLst>
          </p:cNvPr>
          <p:cNvSpPr txBox="1"/>
          <p:nvPr/>
        </p:nvSpPr>
        <p:spPr>
          <a:xfrm>
            <a:off x="3348975" y="2587513"/>
            <a:ext cx="5371910" cy="1882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sz="2000" b="1">
                <a:latin typeface="微軟正黑體"/>
                <a:ea typeface="微軟正黑體"/>
                <a:cs typeface="Calibri"/>
              </a:rPr>
              <a:t>Apple TV:</a:t>
            </a:r>
            <a:endParaRPr lang="en-US" altLang="ja-JP" sz="2000" b="1">
              <a:latin typeface="微軟正黑體"/>
              <a:ea typeface="微軟正黑體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altLang="ja-JP" sz="2000" b="1">
                <a:latin typeface="微軟正黑體"/>
                <a:ea typeface="微軟正黑體"/>
                <a:cs typeface="Calibri"/>
              </a:rPr>
              <a:t>-&gt; </a:t>
            </a:r>
            <a:r>
              <a:rPr lang="ja-JP" altLang="en-US" sz="2000" b="1">
                <a:latin typeface="微軟正黑體"/>
                <a:ea typeface="微軟正黑體"/>
                <a:cs typeface="Calibri"/>
              </a:rPr>
              <a:t>將會自動啟用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 </a:t>
            </a:r>
            <a:r>
              <a:rPr lang="en-US" altLang="ja-JP" sz="2000" b="1">
                <a:latin typeface="微軟正黑體"/>
                <a:ea typeface="微軟正黑體"/>
                <a:cs typeface="Calibri"/>
              </a:rPr>
              <a:t>Apple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 </a:t>
            </a:r>
            <a:r>
              <a:rPr lang="en-US" altLang="ja-JP" sz="2000" b="1" err="1">
                <a:latin typeface="微軟正黑體"/>
                <a:ea typeface="微軟正黑體"/>
                <a:cs typeface="Calibri"/>
              </a:rPr>
              <a:t>原生多媒體</a:t>
            </a:r>
            <a:r>
              <a:rPr lang="ja-JP" altLang="en-US" sz="2000" b="1">
                <a:latin typeface="微軟正黑體"/>
                <a:ea typeface="微軟正黑體"/>
                <a:cs typeface="Calibri"/>
              </a:rPr>
              <a:t>播放器！</a:t>
            </a:r>
          </a:p>
          <a:p>
            <a:pPr>
              <a:lnSpc>
                <a:spcPct val="150000"/>
              </a:lnSpc>
            </a:pPr>
            <a:r>
              <a:rPr lang="ja-JP" altLang="en-US" sz="2000" b="1">
                <a:latin typeface="微軟正黑體"/>
                <a:ea typeface="微軟正黑體"/>
                <a:cs typeface="Calibri"/>
              </a:rPr>
              <a:t>Fire TV:</a:t>
            </a:r>
          </a:p>
          <a:p>
            <a:pPr>
              <a:lnSpc>
                <a:spcPct val="150000"/>
              </a:lnSpc>
            </a:pPr>
            <a:r>
              <a:rPr lang="en-US" altLang="ja-JP" sz="2000" b="1">
                <a:latin typeface="微軟正黑體"/>
                <a:ea typeface="微軟正黑體"/>
                <a:cs typeface="Calibri"/>
              </a:rPr>
              <a:t>- &gt;</a:t>
            </a:r>
            <a:r>
              <a:rPr lang="ja-JP" altLang="en-US" sz="2000" b="1">
                <a:latin typeface="微軟正黑體"/>
                <a:ea typeface="微軟正黑體"/>
                <a:cs typeface="Calibri"/>
              </a:rPr>
              <a:t>支援啟用第三方播放器！</a:t>
            </a:r>
            <a:r>
              <a:rPr lang="en-US" altLang="zh-TW" sz="2000" b="1">
                <a:latin typeface="微軟正黑體"/>
                <a:ea typeface="微軟正黑體"/>
                <a:cs typeface="Calibri"/>
              </a:rPr>
              <a:t>(</a:t>
            </a:r>
            <a:r>
              <a:rPr lang="ja-JP" altLang="en-US" sz="2000" b="1">
                <a:latin typeface="微軟正黑體"/>
                <a:ea typeface="微軟正黑體"/>
                <a:cs typeface="Calibri"/>
              </a:rPr>
              <a:t>系統獨有</a:t>
            </a:r>
            <a:r>
              <a:rPr lang="en-US" altLang="zh-TW" sz="2000" b="1">
                <a:latin typeface="微軟正黑體"/>
                <a:ea typeface="微軟正黑體"/>
                <a:cs typeface="Calibri"/>
              </a:rPr>
              <a:t>)</a:t>
            </a:r>
            <a:endParaRPr lang="ja-JP" altLang="en-US" sz="2000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1C9E05D5-6CD4-40DA-9E65-B82F11D2B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影片格式不支援？還有這招！</a:t>
            </a: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D1D0F589-525B-4133-A42C-5C6F1DB1D732}"/>
              </a:ext>
            </a:extLst>
          </p:cNvPr>
          <p:cNvGrpSpPr/>
          <p:nvPr/>
        </p:nvGrpSpPr>
        <p:grpSpPr>
          <a:xfrm>
            <a:off x="678124" y="2733262"/>
            <a:ext cx="2440813" cy="2440813"/>
            <a:chOff x="981111" y="1848220"/>
            <a:chExt cx="4021593" cy="4021593"/>
          </a:xfrm>
        </p:grpSpPr>
        <p:sp>
          <p:nvSpPr>
            <p:cNvPr id="10" name="橢圓 9">
              <a:extLst>
                <a:ext uri="{FF2B5EF4-FFF2-40B4-BE49-F238E27FC236}">
                  <a16:creationId xmlns:a16="http://schemas.microsoft.com/office/drawing/2014/main" id="{ABD009FD-6659-463E-8DAC-D113014423B6}"/>
                </a:ext>
              </a:extLst>
            </p:cNvPr>
            <p:cNvSpPr/>
            <p:nvPr/>
          </p:nvSpPr>
          <p:spPr>
            <a:xfrm>
              <a:off x="981111" y="1848220"/>
              <a:ext cx="4021593" cy="4021593"/>
            </a:xfrm>
            <a:prstGeom prst="ellipse">
              <a:avLst/>
            </a:prstGeom>
            <a:blipFill dpi="0"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D7D9566B-38C6-4278-B325-F68BDDECC3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48448" y="2642685"/>
              <a:ext cx="3051793" cy="2215010"/>
            </a:xfrm>
            <a:prstGeom prst="rect">
              <a:avLst/>
            </a:prstGeom>
          </p:spPr>
        </p:pic>
      </p:grpSp>
      <p:grpSp>
        <p:nvGrpSpPr>
          <p:cNvPr id="15" name="群組 14">
            <a:extLst>
              <a:ext uri="{FF2B5EF4-FFF2-40B4-BE49-F238E27FC236}">
                <a16:creationId xmlns:a16="http://schemas.microsoft.com/office/drawing/2014/main" id="{07EA5F3E-9A9C-476E-AAE0-F3DAEC85880C}"/>
              </a:ext>
            </a:extLst>
          </p:cNvPr>
          <p:cNvGrpSpPr/>
          <p:nvPr/>
        </p:nvGrpSpPr>
        <p:grpSpPr>
          <a:xfrm>
            <a:off x="8566036" y="2615052"/>
            <a:ext cx="2440813" cy="2440813"/>
            <a:chOff x="981111" y="1848220"/>
            <a:chExt cx="4021593" cy="4021593"/>
          </a:xfrm>
        </p:grpSpPr>
        <p:sp>
          <p:nvSpPr>
            <p:cNvPr id="16" name="橢圓 15">
              <a:extLst>
                <a:ext uri="{FF2B5EF4-FFF2-40B4-BE49-F238E27FC236}">
                  <a16:creationId xmlns:a16="http://schemas.microsoft.com/office/drawing/2014/main" id="{927BBA7A-1C74-4B12-B3E2-0C32C0A41246}"/>
                </a:ext>
              </a:extLst>
            </p:cNvPr>
            <p:cNvSpPr/>
            <p:nvPr/>
          </p:nvSpPr>
          <p:spPr>
            <a:xfrm>
              <a:off x="981111" y="1848220"/>
              <a:ext cx="4021593" cy="4021593"/>
            </a:xfrm>
            <a:prstGeom prst="ellipse">
              <a:avLst/>
            </a:prstGeom>
            <a:blipFill dpi="0"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7" name="圖片 16">
              <a:extLst>
                <a:ext uri="{FF2B5EF4-FFF2-40B4-BE49-F238E27FC236}">
                  <a16:creationId xmlns:a16="http://schemas.microsoft.com/office/drawing/2014/main" id="{E01A8928-C407-4854-A960-BA73F9662AA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9740"/>
            <a:stretch/>
          </p:blipFill>
          <p:spPr>
            <a:xfrm>
              <a:off x="1244530" y="2837453"/>
              <a:ext cx="3494752" cy="2021420"/>
            </a:xfrm>
            <a:prstGeom prst="rect">
              <a:avLst/>
            </a:prstGeom>
          </p:spPr>
        </p:pic>
      </p:grpSp>
      <p:cxnSp>
        <p:nvCxnSpPr>
          <p:cNvPr id="22" name="直線單箭頭接點 21">
            <a:extLst>
              <a:ext uri="{FF2B5EF4-FFF2-40B4-BE49-F238E27FC236}">
                <a16:creationId xmlns:a16="http://schemas.microsoft.com/office/drawing/2014/main" id="{BEE8A89B-44DC-4459-8D9B-2B462FEDF439}"/>
              </a:ext>
            </a:extLst>
          </p:cNvPr>
          <p:cNvCxnSpPr>
            <a:cxnSpLocks/>
          </p:cNvCxnSpPr>
          <p:nvPr/>
        </p:nvCxnSpPr>
        <p:spPr>
          <a:xfrm>
            <a:off x="3128963" y="4771567"/>
            <a:ext cx="5432046" cy="0"/>
          </a:xfrm>
          <a:prstGeom prst="straightConnector1">
            <a:avLst/>
          </a:prstGeom>
          <a:ln w="38100">
            <a:gradFill>
              <a:gsLst>
                <a:gs pos="0">
                  <a:srgbClr val="AC8CF4"/>
                </a:gs>
                <a:gs pos="36000">
                  <a:srgbClr val="AC8CF4"/>
                </a:gs>
                <a:gs pos="68000">
                  <a:srgbClr val="7030A0"/>
                </a:gs>
                <a:gs pos="100000">
                  <a:srgbClr val="4D038E"/>
                </a:gs>
              </a:gsLst>
              <a:lin ang="2700000" scaled="0"/>
            </a:gradFill>
            <a:prstDash val="sysDot"/>
            <a:headEnd type="none" w="lg" len="lg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CC64026D-AEFC-4E2A-892E-9E450B7147F1}"/>
              </a:ext>
            </a:extLst>
          </p:cNvPr>
          <p:cNvSpPr txBox="1"/>
          <p:nvPr/>
        </p:nvSpPr>
        <p:spPr>
          <a:xfrm>
            <a:off x="3701716" y="5085346"/>
            <a:ext cx="42872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ja-JP" altLang="en-US" sz="2000" b="1">
                <a:ea typeface="微軟正黑體"/>
              </a:rPr>
              <a:t>讓播放不中斷，視聽享受不停擺！</a:t>
            </a:r>
            <a:r>
              <a:rPr lang="en-US" sz="2000">
                <a:latin typeface="微軟正黑體"/>
                <a:ea typeface="微軟正黑體"/>
              </a:rPr>
              <a:t>​</a:t>
            </a:r>
            <a:endParaRPr lang="en-US" sz="2000">
              <a:cs typeface="Calibri" panose="020F0502020204030204"/>
            </a:endParaRPr>
          </a:p>
        </p:txBody>
      </p: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A1AFD602-6144-4307-AEAC-13CDF43694C7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19" name="圖片 18">
              <a:extLst>
                <a:ext uri="{FF2B5EF4-FFF2-40B4-BE49-F238E27FC236}">
                  <a16:creationId xmlns:a16="http://schemas.microsoft.com/office/drawing/2014/main" id="{7983E297-2D6D-47CE-BE84-C46727F5259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A46FDD73-5B0C-41DD-B4AE-86FBD8750F35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467618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橢圓 8">
            <a:extLst>
              <a:ext uri="{FF2B5EF4-FFF2-40B4-BE49-F238E27FC236}">
                <a16:creationId xmlns:a16="http://schemas.microsoft.com/office/drawing/2014/main" id="{64516C5D-7379-42DA-9DE4-FC9BFD9F4DC8}"/>
              </a:ext>
            </a:extLst>
          </p:cNvPr>
          <p:cNvSpPr/>
          <p:nvPr/>
        </p:nvSpPr>
        <p:spPr>
          <a:xfrm>
            <a:off x="981111" y="1848220"/>
            <a:ext cx="4021593" cy="4021593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0" name="圖片 12">
            <a:extLst>
              <a:ext uri="{FF2B5EF4-FFF2-40B4-BE49-F238E27FC236}">
                <a16:creationId xmlns:a16="http://schemas.microsoft.com/office/drawing/2014/main" id="{DA5363B3-E727-453D-9D54-96AA3821807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457" y="1566572"/>
            <a:ext cx="6390849" cy="573995"/>
          </a:xfrm>
          <a:prstGeom prst="rect">
            <a:avLst/>
          </a:prstGeom>
        </p:spPr>
      </p:pic>
      <p:pic>
        <p:nvPicPr>
          <p:cNvPr id="21" name="圖片 12">
            <a:extLst>
              <a:ext uri="{FF2B5EF4-FFF2-40B4-BE49-F238E27FC236}">
                <a16:creationId xmlns:a16="http://schemas.microsoft.com/office/drawing/2014/main" id="{6872D3CB-F8EE-4A5B-B608-B1F8B801F8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824" y="2278743"/>
            <a:ext cx="6390862" cy="573995"/>
          </a:xfrm>
          <a:prstGeom prst="rect">
            <a:avLst/>
          </a:prstGeom>
        </p:spPr>
      </p:pic>
      <p:pic>
        <p:nvPicPr>
          <p:cNvPr id="18" name="圖片 12">
            <a:extLst>
              <a:ext uri="{FF2B5EF4-FFF2-40B4-BE49-F238E27FC236}">
                <a16:creationId xmlns:a16="http://schemas.microsoft.com/office/drawing/2014/main" id="{0AB35116-8B0E-418D-B96D-A38467896C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764" y="3867846"/>
            <a:ext cx="6390862" cy="573995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3322239E-7DDF-4C78-BB82-BF21D9BB55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035" y="5395198"/>
            <a:ext cx="6390862" cy="57399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B7D3AF96-B511-47AC-80F1-AF2D3A6D4DB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106" y="4686624"/>
            <a:ext cx="6606522" cy="57399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1514FB-6F4D-B446-AD59-AFC95D21CF8B}"/>
              </a:ext>
            </a:extLst>
          </p:cNvPr>
          <p:cNvSpPr/>
          <p:nvPr/>
        </p:nvSpPr>
        <p:spPr>
          <a:xfrm>
            <a:off x="4438860" y="1568369"/>
            <a:ext cx="5259048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我有非常大量的照片，有沒有方便的檢閱方式呢？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F6BFA1-5D75-1446-B3B0-6354265658CD}"/>
              </a:ext>
            </a:extLst>
          </p:cNvPr>
          <p:cNvSpPr/>
          <p:nvPr/>
        </p:nvSpPr>
        <p:spPr>
          <a:xfrm>
            <a:off x="4410106" y="5398795"/>
            <a:ext cx="5661243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海量的照片，怎麼樣才能快速篩選出我想看的呢？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4113A-B341-BC42-AB62-A15C6A7AA71F}"/>
              </a:ext>
            </a:extLst>
          </p:cNvPr>
          <p:cNvSpPr/>
          <p:nvPr/>
        </p:nvSpPr>
        <p:spPr>
          <a:xfrm>
            <a:off x="5277052" y="4686615"/>
            <a:ext cx="5949785" cy="4631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瀏覽照片時，</a:t>
            </a:r>
            <a:r>
              <a:rPr lang="zh-CN" b="1">
                <a:latin typeface="Microsoft JhengHei"/>
                <a:ea typeface="Microsoft JhengHei"/>
                <a:cs typeface="Calibri"/>
              </a:rPr>
              <a:t>回到前頁很麻煩，</a:t>
            </a:r>
            <a:r>
              <a:rPr lang="zh-CN" altLang="en-US" b="1">
                <a:latin typeface="微軟正黑體"/>
                <a:ea typeface="微軟正黑體"/>
                <a:cs typeface="Calibri"/>
              </a:rPr>
              <a:t>可否快速切換照片</a:t>
            </a:r>
            <a:r>
              <a:rPr lang="zh-CN" b="1">
                <a:latin typeface="Microsoft JhengHei"/>
                <a:ea typeface="Microsoft JhengHei"/>
                <a:cs typeface="Calibri"/>
              </a:rPr>
              <a:t>？</a:t>
            </a:r>
            <a:endParaRPr lang="zh-CN">
              <a:ea typeface="+mn-lt"/>
              <a:cs typeface="+mn-l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F966D7-9006-8A47-8677-FC1F162C4691}"/>
              </a:ext>
            </a:extLst>
          </p:cNvPr>
          <p:cNvSpPr/>
          <p:nvPr/>
        </p:nvSpPr>
        <p:spPr>
          <a:xfrm>
            <a:off x="5099522" y="2247144"/>
            <a:ext cx="6207389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我希望在大螢幕上輪播我的攝影作品，可以嗎？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16D5E74-ED36-B046-AD85-5F7391B656C7}"/>
              </a:ext>
            </a:extLst>
          </p:cNvPr>
          <p:cNvSpPr/>
          <p:nvPr/>
        </p:nvSpPr>
        <p:spPr>
          <a:xfrm>
            <a:off x="5613712" y="3893534"/>
            <a:ext cx="5009974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照片很多，該如何使用時間軸來分類呢？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10" name="標題 9">
            <a:extLst>
              <a:ext uri="{FF2B5EF4-FFF2-40B4-BE49-F238E27FC236}">
                <a16:creationId xmlns:a16="http://schemas.microsoft.com/office/drawing/2014/main" id="{63A43895-9496-4210-BE01-52188C62C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攝影愛好者常見的困擾</a:t>
            </a:r>
          </a:p>
        </p:txBody>
      </p:sp>
      <p:pic>
        <p:nvPicPr>
          <p:cNvPr id="16" name="圖片 11">
            <a:extLst>
              <a:ext uri="{FF2B5EF4-FFF2-40B4-BE49-F238E27FC236}">
                <a16:creationId xmlns:a16="http://schemas.microsoft.com/office/drawing/2014/main" id="{FF1B4DE4-CBBA-1C47-A144-56377E1383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844" y="2413743"/>
            <a:ext cx="2732071" cy="2619853"/>
          </a:xfrm>
          <a:prstGeom prst="rect">
            <a:avLst/>
          </a:prstGeom>
        </p:spPr>
      </p:pic>
      <p:pic>
        <p:nvPicPr>
          <p:cNvPr id="17" name="圖片 12">
            <a:extLst>
              <a:ext uri="{FF2B5EF4-FFF2-40B4-BE49-F238E27FC236}">
                <a16:creationId xmlns:a16="http://schemas.microsoft.com/office/drawing/2014/main" id="{80A0571D-3D07-A341-B820-B5D88BC58A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764" y="3057900"/>
            <a:ext cx="6390862" cy="57399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A2C78AF-E039-4B44-A882-8CB63366E979}"/>
              </a:ext>
            </a:extLst>
          </p:cNvPr>
          <p:cNvSpPr/>
          <p:nvPr/>
        </p:nvSpPr>
        <p:spPr>
          <a:xfrm>
            <a:off x="5489175" y="3087249"/>
            <a:ext cx="5259048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相片太多，有沒有高效率的整理方式？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1535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矩形 18">
            <a:extLst>
              <a:ext uri="{FF2B5EF4-FFF2-40B4-BE49-F238E27FC236}">
                <a16:creationId xmlns:a16="http://schemas.microsoft.com/office/drawing/2014/main" id="{94DAD32F-2530-4AAB-ADD8-4173086AB95A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207FB4FE-58FB-406F-A6B5-A773B77B2595}"/>
              </a:ext>
            </a:extLst>
          </p:cNvPr>
          <p:cNvSpPr/>
          <p:nvPr/>
        </p:nvSpPr>
        <p:spPr>
          <a:xfrm>
            <a:off x="678124" y="1321457"/>
            <a:ext cx="6955750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我有非常大量的照片，有沒有方便的檢閱方式呢？</a:t>
            </a: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A30B5603-D1B1-40D8-990F-66F7C0B3A6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529" y="5196732"/>
            <a:ext cx="3270518" cy="470062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1989A2C0-A31F-4D89-B42A-ED82B045CA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301" y="5196732"/>
            <a:ext cx="3270518" cy="470062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A1F69DA3-7850-42E1-AC7F-0C8D6AE02A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482" y="5196732"/>
            <a:ext cx="3270518" cy="4700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3783AB-AB41-8747-899A-2D951F3F3A4E}"/>
              </a:ext>
            </a:extLst>
          </p:cNvPr>
          <p:cNvSpPr txBox="1"/>
          <p:nvPr/>
        </p:nvSpPr>
        <p:spPr>
          <a:xfrm>
            <a:off x="1001308" y="1953514"/>
            <a:ext cx="7920173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排序功能，讓你依自己喜歡的規則排序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善用共享相片、資料夾、相簿、私人典藏、</a:t>
            </a:r>
            <a:r>
              <a:rPr lang="en-US" altLang="zh-CN" sz="2000" err="1">
                <a:latin typeface="微軟正黑體"/>
                <a:ea typeface="微軟正黑體"/>
                <a:cs typeface="Calibri"/>
              </a:rPr>
              <a:t>Qsync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 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來彈性管理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8FA7EDA-774A-5148-AE41-9A09A55C6D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9376" y="3120655"/>
            <a:ext cx="3690803" cy="20760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D4F005-F4E8-4E41-8A7F-5BC4180DCB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1871" y="3109526"/>
            <a:ext cx="3729138" cy="209764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06B572-8D37-7A4A-A292-9D8023FFF57A}"/>
              </a:ext>
            </a:extLst>
          </p:cNvPr>
          <p:cNvSpPr txBox="1"/>
          <p:nvPr/>
        </p:nvSpPr>
        <p:spPr>
          <a:xfrm>
            <a:off x="9363310" y="5247097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相簿模式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A808FA-D22B-AD42-885D-93AA228D831E}"/>
              </a:ext>
            </a:extLst>
          </p:cNvPr>
          <p:cNvSpPr txBox="1"/>
          <p:nvPr/>
        </p:nvSpPr>
        <p:spPr>
          <a:xfrm>
            <a:off x="5341600" y="5247097"/>
            <a:ext cx="1210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資料夾模式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CA7211-C1C3-9A42-87FD-6E3E2113C8B9}"/>
              </a:ext>
            </a:extLst>
          </p:cNvPr>
          <p:cNvSpPr txBox="1"/>
          <p:nvPr/>
        </p:nvSpPr>
        <p:spPr>
          <a:xfrm>
            <a:off x="1261097" y="5247097"/>
            <a:ext cx="1415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b="1">
                <a:solidFill>
                  <a:schemeClr val="bg2">
                    <a:lumMod val="1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共享相片模式</a:t>
            </a:r>
            <a:endParaRPr lang="en-US" sz="1600" b="1">
              <a:solidFill>
                <a:schemeClr val="bg2">
                  <a:lumMod val="1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25D9F82-BE4F-4144-9498-C639906FC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217" y="365126"/>
            <a:ext cx="10948792" cy="925055"/>
          </a:xfrm>
        </p:spPr>
        <p:txBody>
          <a:bodyPr>
            <a:normAutofit/>
          </a:bodyPr>
          <a:lstStyle/>
          <a:p>
            <a:r>
              <a:rPr lang="zh-CN" altLang="en-US">
                <a:latin typeface="微軟正黑體"/>
                <a:ea typeface="微軟正黑體"/>
                <a:cs typeface="Arial"/>
              </a:rPr>
              <a:t>瀏覽相片的方式很多種，輕鬆上手！</a:t>
            </a:r>
            <a:endParaRPr lang="zh-TW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9F2718-A9C7-F94B-9451-50328CBD3F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88150"/>
          <a:stretch/>
        </p:blipFill>
        <p:spPr>
          <a:xfrm>
            <a:off x="4219376" y="3120656"/>
            <a:ext cx="3671361" cy="2447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E901C66-D270-DF4B-8CAE-7FD6760867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179" y="3109526"/>
            <a:ext cx="3735820" cy="210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3700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980DE3-19DD-604A-8499-624D6F6BC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3514" y="2617332"/>
            <a:ext cx="5477564" cy="3081130"/>
          </a:xfrm>
          <a:prstGeom prst="rect">
            <a:avLst/>
          </a:prstGeom>
        </p:spPr>
      </p:pic>
      <p:sp>
        <p:nvSpPr>
          <p:cNvPr id="7" name="矩形 18">
            <a:extLst>
              <a:ext uri="{FF2B5EF4-FFF2-40B4-BE49-F238E27FC236}">
                <a16:creationId xmlns:a16="http://schemas.microsoft.com/office/drawing/2014/main" id="{AE85A61C-95AF-0B4A-9A0A-E4677B13806B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19">
            <a:extLst>
              <a:ext uri="{FF2B5EF4-FFF2-40B4-BE49-F238E27FC236}">
                <a16:creationId xmlns:a16="http://schemas.microsoft.com/office/drawing/2014/main" id="{75306477-0C71-CA4E-8AE2-9BEEC41B39B4}"/>
              </a:ext>
            </a:extLst>
          </p:cNvPr>
          <p:cNvSpPr/>
          <p:nvPr/>
        </p:nvSpPr>
        <p:spPr>
          <a:xfrm>
            <a:off x="642111" y="1345019"/>
            <a:ext cx="5416868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相片太多，有沒有高效率的整理方式？</a:t>
            </a:r>
            <a:endParaRPr lang="en-US" altLang="zh-CN" sz="2400">
              <a:solidFill>
                <a:schemeClr val="bg1"/>
              </a:solidFill>
              <a:latin typeface="微軟正黑體"/>
              <a:ea typeface="微軟正黑體"/>
              <a:cs typeface="Calibri"/>
            </a:endParaRPr>
          </a:p>
        </p:txBody>
      </p:sp>
      <p:sp>
        <p:nvSpPr>
          <p:cNvPr id="11" name="標題 1">
            <a:extLst>
              <a:ext uri="{FF2B5EF4-FFF2-40B4-BE49-F238E27FC236}">
                <a16:creationId xmlns:a16="http://schemas.microsoft.com/office/drawing/2014/main" id="{B9FF437B-95F7-4646-9EB0-A982D63F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217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智慧相簿，整理照片的一大幫手！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FD6F59-67E3-8F41-8182-2B9F4937B40F}"/>
              </a:ext>
            </a:extLst>
          </p:cNvPr>
          <p:cNvSpPr txBox="1"/>
          <p:nvPr/>
        </p:nvSpPr>
        <p:spPr>
          <a:xfrm>
            <a:off x="949306" y="2827617"/>
            <a:ext cx="415940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智慧相簿</a:t>
            </a:r>
            <a:endParaRPr lang="en-US" altLang="zh-CN" sz="20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根據時間、喜好度、色彩標籤、標籤、標題、檔案大小、解析度、相機品牌、描述與人物，制定自己喜歡的相簿規則！</a:t>
            </a:r>
            <a:endParaRPr lang="en-US" altLang="zh-CN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altLang="zh-CN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想怎麼整理，隨心所欲！</a:t>
            </a:r>
            <a:endParaRPr lang="en-US" altLang="zh-CN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en-US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8" name="群組 21">
            <a:extLst>
              <a:ext uri="{FF2B5EF4-FFF2-40B4-BE49-F238E27FC236}">
                <a16:creationId xmlns:a16="http://schemas.microsoft.com/office/drawing/2014/main" id="{86535488-976B-2749-970A-A0E35BFF6AA2}"/>
              </a:ext>
            </a:extLst>
          </p:cNvPr>
          <p:cNvGrpSpPr/>
          <p:nvPr/>
        </p:nvGrpSpPr>
        <p:grpSpPr>
          <a:xfrm rot="10800000">
            <a:off x="2259453" y="2999116"/>
            <a:ext cx="3469835" cy="1287134"/>
            <a:chOff x="4686328" y="4166466"/>
            <a:chExt cx="3469835" cy="1287134"/>
          </a:xfrm>
        </p:grpSpPr>
        <p:cxnSp>
          <p:nvCxnSpPr>
            <p:cNvPr id="9" name="直線接點 22">
              <a:extLst>
                <a:ext uri="{FF2B5EF4-FFF2-40B4-BE49-F238E27FC236}">
                  <a16:creationId xmlns:a16="http://schemas.microsoft.com/office/drawing/2014/main" id="{FC4A2DE9-851B-B642-B2AF-7A77A9B12967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5443566" y="5453600"/>
              <a:ext cx="2712597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直線接點 23">
              <a:extLst>
                <a:ext uri="{FF2B5EF4-FFF2-40B4-BE49-F238E27FC236}">
                  <a16:creationId xmlns:a16="http://schemas.microsoft.com/office/drawing/2014/main" id="{2133CD33-2704-F14E-AB5A-AD06722EF214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4686328" y="4166466"/>
              <a:ext cx="757238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直線接點 23">
            <a:extLst>
              <a:ext uri="{FF2B5EF4-FFF2-40B4-BE49-F238E27FC236}">
                <a16:creationId xmlns:a16="http://schemas.microsoft.com/office/drawing/2014/main" id="{A84DFE08-1E6F-F140-8E5A-C002082D26D3}"/>
              </a:ext>
            </a:extLst>
          </p:cNvPr>
          <p:cNvCxnSpPr>
            <a:cxnSpLocks/>
          </p:cNvCxnSpPr>
          <p:nvPr/>
        </p:nvCxnSpPr>
        <p:spPr>
          <a:xfrm>
            <a:off x="4972050" y="2999116"/>
            <a:ext cx="0" cy="1287134"/>
          </a:xfrm>
          <a:prstGeom prst="line">
            <a:avLst/>
          </a:prstGeom>
          <a:ln w="127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714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475F3AF-BABA-CC46-A99A-C8B82FBD207A}"/>
              </a:ext>
            </a:extLst>
          </p:cNvPr>
          <p:cNvSpPr txBox="1"/>
          <p:nvPr/>
        </p:nvSpPr>
        <p:spPr>
          <a:xfrm>
            <a:off x="678124" y="1928878"/>
            <a:ext cx="10772718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支援六種篩選方式：</a:t>
            </a:r>
            <a:r>
              <a:rPr lang="zh-CN" altLang="en-US" sz="2000" b="1">
                <a:latin typeface="微軟正黑體"/>
                <a:ea typeface="微軟正黑體"/>
                <a:cs typeface="Calibri"/>
              </a:rPr>
              <a:t>拍攝時間、標籤、相機品牌、檔案大小、解析度、註解。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讓你可以針對各式需求，迅速篩選出你想看的照片！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0185573-5F51-4E47-95F2-887DEF98C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>
                <a:latin typeface="微軟正黑體"/>
                <a:ea typeface="微軟正黑體"/>
                <a:cs typeface="Arial"/>
              </a:rPr>
              <a:t>篩選照片有妙招！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E4423CD-075D-43D7-9A78-E7CD5775D366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E5500C21-2AEE-496B-9D15-99CEE8CB39A1}"/>
              </a:ext>
            </a:extLst>
          </p:cNvPr>
          <p:cNvSpPr/>
          <p:nvPr/>
        </p:nvSpPr>
        <p:spPr>
          <a:xfrm>
            <a:off x="678124" y="1321457"/>
            <a:ext cx="6955750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海量的照片，怎麼樣才能快速篩選出我想看的呢？</a:t>
            </a:r>
          </a:p>
        </p:txBody>
      </p:sp>
      <p:grpSp>
        <p:nvGrpSpPr>
          <p:cNvPr id="29" name="群組 28">
            <a:extLst>
              <a:ext uri="{FF2B5EF4-FFF2-40B4-BE49-F238E27FC236}">
                <a16:creationId xmlns:a16="http://schemas.microsoft.com/office/drawing/2014/main" id="{B6976A4A-E9E9-4DF7-A653-E6D4BAF366E3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7AA648E2-DD07-45A1-89E4-05B551F93F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F3E70880-137D-4F36-9EC3-35383C786D9D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33" name="群組 32">
            <a:extLst>
              <a:ext uri="{FF2B5EF4-FFF2-40B4-BE49-F238E27FC236}">
                <a16:creationId xmlns:a16="http://schemas.microsoft.com/office/drawing/2014/main" id="{27319023-8187-4CF8-B6C1-A5DE1887E0A0}"/>
              </a:ext>
            </a:extLst>
          </p:cNvPr>
          <p:cNvGrpSpPr/>
          <p:nvPr/>
        </p:nvGrpSpPr>
        <p:grpSpPr>
          <a:xfrm>
            <a:off x="9627704" y="1171628"/>
            <a:ext cx="2425149" cy="857146"/>
            <a:chOff x="9627704" y="145613"/>
            <a:chExt cx="2425149" cy="857146"/>
          </a:xfrm>
        </p:grpSpPr>
        <p:pic>
          <p:nvPicPr>
            <p:cNvPr id="34" name="圖片 33">
              <a:extLst>
                <a:ext uri="{FF2B5EF4-FFF2-40B4-BE49-F238E27FC236}">
                  <a16:creationId xmlns:a16="http://schemas.microsoft.com/office/drawing/2014/main" id="{B09D7575-B161-4D59-9647-01D2531B6ED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F1257E89-BA97-4594-9E0A-B0F77F9B3CAB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83212CBD-BA4E-C647-A746-68D28C61AB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898" y="3105490"/>
            <a:ext cx="5320053" cy="2992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090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8CEC97D2-9609-4F7F-8E63-AD320AAD0D13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7063E138-FC8A-46E7-9525-A9F95326B24D}"/>
              </a:ext>
            </a:extLst>
          </p:cNvPr>
          <p:cNvSpPr/>
          <p:nvPr/>
        </p:nvSpPr>
        <p:spPr>
          <a:xfrm>
            <a:off x="678124" y="1321457"/>
            <a:ext cx="7263527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瀏覽相片時，回到前頁很麻煩</a:t>
            </a:r>
            <a:r>
              <a:rPr lang="zh-TW" sz="2400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，可否快速切換照片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  <a:cs typeface="Calibri"/>
              </a:rPr>
              <a:t>？</a:t>
            </a:r>
            <a:endParaRPr lang="en-US" altLang="zh-TW" sz="2400">
              <a:solidFill>
                <a:schemeClr val="bg1"/>
              </a:solidFill>
              <a:latin typeface="微軟正黑體"/>
              <a:ea typeface="微軟正黑體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185F2A-7723-0049-9861-A8D5598B8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1217" y="2535174"/>
            <a:ext cx="5451438" cy="30664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4A7FBF-7AC9-034C-BAAA-30299AB1B8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52" y="2535174"/>
            <a:ext cx="5451438" cy="30664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3783AB-AB41-8747-899A-2D951F3F3A4E}"/>
              </a:ext>
            </a:extLst>
          </p:cNvPr>
          <p:cNvSpPr txBox="1"/>
          <p:nvPr/>
        </p:nvSpPr>
        <p:spPr>
          <a:xfrm>
            <a:off x="2296325" y="2019022"/>
            <a:ext cx="6461949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支援快速預覽，指尖一滑，即可快速切換照片！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7E8086C-82E0-471C-B7D2-7AEF09003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982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>
                <a:latin typeface="微軟正黑體"/>
                <a:ea typeface="微軟正黑體"/>
                <a:cs typeface="Arial"/>
              </a:rPr>
              <a:t>相片的瀏覽器應簡單好用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BACE9320-A0EA-49EF-ACE1-4D083260AA80}"/>
              </a:ext>
            </a:extLst>
          </p:cNvPr>
          <p:cNvSpPr/>
          <p:nvPr/>
        </p:nvSpPr>
        <p:spPr>
          <a:xfrm>
            <a:off x="3274171" y="5597546"/>
            <a:ext cx="5969994" cy="49744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專門針對攝影師所設計，顯示最重要的攝影參數！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grpSp>
        <p:nvGrpSpPr>
          <p:cNvPr id="21" name="群組 20">
            <a:extLst>
              <a:ext uri="{FF2B5EF4-FFF2-40B4-BE49-F238E27FC236}">
                <a16:creationId xmlns:a16="http://schemas.microsoft.com/office/drawing/2014/main" id="{B4F6E3BA-D79E-4D51-B458-66C1845D8C6D}"/>
              </a:ext>
            </a:extLst>
          </p:cNvPr>
          <p:cNvGrpSpPr/>
          <p:nvPr/>
        </p:nvGrpSpPr>
        <p:grpSpPr>
          <a:xfrm>
            <a:off x="9112770" y="5314069"/>
            <a:ext cx="1506948" cy="575078"/>
            <a:chOff x="8399052" y="5420139"/>
            <a:chExt cx="1506948" cy="575078"/>
          </a:xfrm>
        </p:grpSpPr>
        <p:cxnSp>
          <p:nvCxnSpPr>
            <p:cNvPr id="11" name="直線接點 10">
              <a:extLst>
                <a:ext uri="{FF2B5EF4-FFF2-40B4-BE49-F238E27FC236}">
                  <a16:creationId xmlns:a16="http://schemas.microsoft.com/office/drawing/2014/main" id="{70037031-02A1-4FAD-8914-130E0C7CD30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99052" y="5995217"/>
              <a:ext cx="797957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直線接點 18">
              <a:extLst>
                <a:ext uri="{FF2B5EF4-FFF2-40B4-BE49-F238E27FC236}">
                  <a16:creationId xmlns:a16="http://schemas.microsoft.com/office/drawing/2014/main" id="{EB18B773-B7F7-40A6-84D5-C33773F5D6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97009" y="5420139"/>
              <a:ext cx="708991" cy="575078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群組 21">
            <a:extLst>
              <a:ext uri="{FF2B5EF4-FFF2-40B4-BE49-F238E27FC236}">
                <a16:creationId xmlns:a16="http://schemas.microsoft.com/office/drawing/2014/main" id="{009DB6EC-EDFF-467A-879B-284594AA1305}"/>
              </a:ext>
            </a:extLst>
          </p:cNvPr>
          <p:cNvGrpSpPr/>
          <p:nvPr/>
        </p:nvGrpSpPr>
        <p:grpSpPr>
          <a:xfrm rot="10800000">
            <a:off x="638368" y="2334910"/>
            <a:ext cx="1506948" cy="3034810"/>
            <a:chOff x="8399052" y="2960407"/>
            <a:chExt cx="1506948" cy="3034810"/>
          </a:xfrm>
        </p:grpSpPr>
        <p:cxnSp>
          <p:nvCxnSpPr>
            <p:cNvPr id="23" name="直線接點 22">
              <a:extLst>
                <a:ext uri="{FF2B5EF4-FFF2-40B4-BE49-F238E27FC236}">
                  <a16:creationId xmlns:a16="http://schemas.microsoft.com/office/drawing/2014/main" id="{D934FD2E-37E0-415A-98C3-3CAF4E4045C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99052" y="5995217"/>
              <a:ext cx="797957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直線接點 23">
              <a:extLst>
                <a:ext uri="{FF2B5EF4-FFF2-40B4-BE49-F238E27FC236}">
                  <a16:creationId xmlns:a16="http://schemas.microsoft.com/office/drawing/2014/main" id="{2957D99E-5DE5-422F-9296-1531EF4B6D86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9197008" y="2960407"/>
              <a:ext cx="708992" cy="303481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群組 28">
            <a:extLst>
              <a:ext uri="{FF2B5EF4-FFF2-40B4-BE49-F238E27FC236}">
                <a16:creationId xmlns:a16="http://schemas.microsoft.com/office/drawing/2014/main" id="{9C3DE71B-253F-4F72-9A25-111DCDFAAEC1}"/>
              </a:ext>
            </a:extLst>
          </p:cNvPr>
          <p:cNvGrpSpPr/>
          <p:nvPr/>
        </p:nvGrpSpPr>
        <p:grpSpPr>
          <a:xfrm>
            <a:off x="9627704" y="145613"/>
            <a:ext cx="2425149" cy="857146"/>
            <a:chOff x="9627704" y="145613"/>
            <a:chExt cx="2425149" cy="857146"/>
          </a:xfrm>
        </p:grpSpPr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BCED3D76-0472-4630-A1E9-FDD53527CA9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AF47B314-395E-42A3-9BFC-7BEFCF50E19F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364820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45AF77AE-87A7-4DF4-88AD-94ACE1EC8A3F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0557EE4B-C589-4CE2-986C-A77ED11843A4}"/>
              </a:ext>
            </a:extLst>
          </p:cNvPr>
          <p:cNvSpPr/>
          <p:nvPr/>
        </p:nvSpPr>
        <p:spPr>
          <a:xfrm>
            <a:off x="678124" y="1321457"/>
            <a:ext cx="6955750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我希望在大螢幕上輪播我的攝影作品，有可能嗎？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6AF1F8-C7D9-0245-AF0E-32F346395D48}"/>
              </a:ext>
            </a:extLst>
          </p:cNvPr>
          <p:cNvSpPr txBox="1"/>
          <p:nvPr/>
        </p:nvSpPr>
        <p:spPr>
          <a:xfrm>
            <a:off x="678124" y="2232255"/>
            <a:ext cx="8532137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提供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 </a:t>
            </a:r>
            <a:r>
              <a:rPr lang="en-US" altLang="zh-CN" sz="2000">
                <a:latin typeface="微軟正黑體"/>
                <a:ea typeface="微軟正黑體"/>
                <a:cs typeface="Calibri"/>
              </a:rPr>
              <a:t>8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 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種幻燈片特效，讓畫面更生動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週期規則從 </a:t>
            </a:r>
            <a:r>
              <a:rPr lang="en-US" altLang="zh-CN" sz="2000">
                <a:latin typeface="微軟正黑體"/>
                <a:ea typeface="微軟正黑體"/>
                <a:cs typeface="Calibri"/>
              </a:rPr>
              <a:t>5 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秒 </a:t>
            </a:r>
            <a:r>
              <a:rPr lang="en-US" altLang="zh-CN" sz="2000">
                <a:latin typeface="微軟正黑體"/>
                <a:ea typeface="微軟正黑體"/>
                <a:cs typeface="Calibri"/>
              </a:rPr>
              <a:t>- 1,000 </a:t>
            </a:r>
            <a:r>
              <a:rPr lang="zh-CN" altLang="en-US" sz="2000">
                <a:latin typeface="微軟正黑體"/>
                <a:ea typeface="微軟正黑體"/>
                <a:cs typeface="Calibri"/>
              </a:rPr>
              <a:t>秒，更彈性的配置你的螢幕畫面</a:t>
            </a:r>
            <a:endParaRPr lang="en-US" altLang="zh-CN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F4602B65-2754-41F3-9E3C-F94469630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24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電視螢幕很大，就拿來當專屬的相片牆吧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1E2BD62-57F1-4076-9995-7FC54B8A00FC}"/>
              </a:ext>
            </a:extLst>
          </p:cNvPr>
          <p:cNvSpPr/>
          <p:nvPr/>
        </p:nvSpPr>
        <p:spPr>
          <a:xfrm>
            <a:off x="678124" y="1876591"/>
            <a:ext cx="3775393" cy="49744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最好用的幻燈片播放模式來了！</a:t>
            </a:r>
            <a:endParaRPr lang="en-US" altLang="zh-CN" sz="2000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425695B4-999D-4BDC-9CCC-F3EB4B48F70D}"/>
              </a:ext>
            </a:extLst>
          </p:cNvPr>
          <p:cNvSpPr txBox="1"/>
          <p:nvPr/>
        </p:nvSpPr>
        <p:spPr>
          <a:xfrm>
            <a:off x="7936009" y="3210902"/>
            <a:ext cx="3428582" cy="1420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>
                <a:latin typeface="微軟正黑體"/>
                <a:ea typeface="微軟正黑體"/>
                <a:cs typeface="Calibri"/>
              </a:rPr>
              <a:t>專為攝影師設計的幻燈片模式，好照片就要讓家人朋友都能看見！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EB4B32-0DCF-3145-9C76-074EFF7E3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0209" y="3313332"/>
            <a:ext cx="4893468" cy="2752576"/>
          </a:xfrm>
          <a:prstGeom prst="rect">
            <a:avLst/>
          </a:prstGeom>
        </p:spPr>
      </p:pic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508D35FC-9972-4F41-964F-B1D8881D3CDC}"/>
              </a:ext>
            </a:extLst>
          </p:cNvPr>
          <p:cNvCxnSpPr>
            <a:cxnSpLocks/>
          </p:cNvCxnSpPr>
          <p:nvPr/>
        </p:nvCxnSpPr>
        <p:spPr>
          <a:xfrm>
            <a:off x="6858000" y="3481224"/>
            <a:ext cx="1007787" cy="0"/>
          </a:xfrm>
          <a:prstGeom prst="line">
            <a:avLst/>
          </a:prstGeom>
          <a:ln w="12700">
            <a:solidFill>
              <a:schemeClr val="bg2">
                <a:lumMod val="25000"/>
              </a:schemeClr>
            </a:solidFill>
            <a:headEnd type="none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9054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F9C9F1-AEF4-954B-8DEA-61163BB2E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5932" y="2970083"/>
            <a:ext cx="5792468" cy="3258263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EF864B5F-59AD-4BA1-A4ED-3C5BE0F5C39B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FD2AAC3E-373F-4F58-AD1F-3C30C5AD9D7B}"/>
              </a:ext>
            </a:extLst>
          </p:cNvPr>
          <p:cNvCxnSpPr>
            <a:cxnSpLocks/>
          </p:cNvCxnSpPr>
          <p:nvPr/>
        </p:nvCxnSpPr>
        <p:spPr>
          <a:xfrm flipH="1">
            <a:off x="3667829" y="3742702"/>
            <a:ext cx="716534" cy="0"/>
          </a:xfrm>
          <a:prstGeom prst="line">
            <a:avLst/>
          </a:prstGeom>
          <a:ln w="12700">
            <a:solidFill>
              <a:schemeClr val="bg2">
                <a:lumMod val="25000"/>
              </a:schemeClr>
            </a:solidFill>
            <a:headEnd type="none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BD6FE26-28B3-1F49-A9A5-94E9BC96C4B2}"/>
              </a:ext>
            </a:extLst>
          </p:cNvPr>
          <p:cNvSpPr txBox="1"/>
          <p:nvPr/>
        </p:nvSpPr>
        <p:spPr>
          <a:xfrm>
            <a:off x="709641" y="1977767"/>
            <a:ext cx="10772718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457200" indent="-457200">
              <a:lnSpc>
                <a:spcPct val="150000"/>
              </a:lnSpc>
              <a:buAutoNum type="arabicPeriod"/>
              <a:defRPr sz="2000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defRPr>
            </a:lvl1pPr>
          </a:lstStyle>
          <a:p>
            <a:r>
              <a:rPr lang="en-US" altLang="zh-CN">
                <a:latin typeface="微軟正黑體"/>
                <a:ea typeface="微軟正黑體"/>
              </a:rPr>
              <a:t> </a:t>
            </a:r>
            <a:r>
              <a:rPr lang="zh-CN" altLang="en-US">
                <a:latin typeface="微軟正黑體"/>
                <a:ea typeface="微軟正黑體"/>
              </a:rPr>
              <a:t>用月份來分類，照片整理與顯示更簡單</a:t>
            </a:r>
            <a:endParaRPr lang="en-US" altLang="zh-TW">
              <a:latin typeface="微軟正黑體"/>
              <a:ea typeface="微軟正黑體"/>
            </a:endParaRPr>
          </a:p>
          <a:p>
            <a:r>
              <a:rPr lang="en-US" altLang="zh-CN">
                <a:latin typeface="微軟正黑體"/>
                <a:ea typeface="微軟正黑體"/>
              </a:rPr>
              <a:t> </a:t>
            </a:r>
            <a:r>
              <a:rPr lang="zh-CN" altLang="en-US">
                <a:latin typeface="微軟正黑體"/>
                <a:ea typeface="微軟正黑體"/>
              </a:rPr>
              <a:t>瀏覽相片時，左邊月份目錄將一併連動變更</a:t>
            </a:r>
            <a:endParaRPr lang="en-US" altLang="zh-CN">
              <a:latin typeface="微軟正黑體"/>
              <a:ea typeface="微軟正黑體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38D77A-9CEB-6940-A2E0-8FFE26A45FBA}"/>
              </a:ext>
            </a:extLst>
          </p:cNvPr>
          <p:cNvSpPr/>
          <p:nvPr/>
        </p:nvSpPr>
        <p:spPr>
          <a:xfrm>
            <a:off x="702132" y="3429256"/>
            <a:ext cx="3053752" cy="14351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>
                <a:latin typeface="微軟正黑體"/>
                <a:ea typeface="微軟正黑體"/>
                <a:cs typeface="Calibri"/>
              </a:rPr>
              <a:t>充分掌握自己的攝影作品資訊，哪年哪月拍了多少，一目了然！</a:t>
            </a:r>
            <a:endParaRPr lang="en-US" sz="2000">
              <a:latin typeface="微軟正黑體"/>
              <a:ea typeface="微軟正黑體"/>
              <a:cs typeface="Calibri"/>
            </a:endParaRPr>
          </a:p>
        </p:txBody>
      </p:sp>
      <p:sp>
        <p:nvSpPr>
          <p:cNvPr id="15" name="標題 1">
            <a:extLst>
              <a:ext uri="{FF2B5EF4-FFF2-40B4-BE49-F238E27FC236}">
                <a16:creationId xmlns:a16="http://schemas.microsoft.com/office/drawing/2014/main" id="{3E12B6AD-57A0-DA4A-9283-C085D13F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948792" cy="925055"/>
          </a:xfrm>
        </p:spPr>
        <p:txBody>
          <a:bodyPr>
            <a:normAutofit/>
          </a:bodyPr>
          <a:lstStyle/>
          <a:p>
            <a:r>
              <a:rPr lang="zh-TW" altLang="en-US"/>
              <a:t>時間軸再進化，讓月份幫你分類吧！</a:t>
            </a:r>
          </a:p>
        </p:txBody>
      </p:sp>
      <p:sp>
        <p:nvSpPr>
          <p:cNvPr id="16" name="矩形 6">
            <a:extLst>
              <a:ext uri="{FF2B5EF4-FFF2-40B4-BE49-F238E27FC236}">
                <a16:creationId xmlns:a16="http://schemas.microsoft.com/office/drawing/2014/main" id="{36FAE7C3-D63A-0E4F-8605-3EF25ED7D9A5}"/>
              </a:ext>
            </a:extLst>
          </p:cNvPr>
          <p:cNvSpPr/>
          <p:nvPr/>
        </p:nvSpPr>
        <p:spPr>
          <a:xfrm>
            <a:off x="678124" y="1321457"/>
            <a:ext cx="3877985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時間軸只能用來看時間嗎？</a:t>
            </a:r>
          </a:p>
        </p:txBody>
      </p: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8B6C7DAD-A6D2-4E22-B67D-C0FA2E16A5CB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18" name="圖片 17">
              <a:extLst>
                <a:ext uri="{FF2B5EF4-FFF2-40B4-BE49-F238E27FC236}">
                  <a16:creationId xmlns:a16="http://schemas.microsoft.com/office/drawing/2014/main" id="{107496C2-7C7C-4765-A6D7-CD5799B538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294208E8-F517-48A4-9509-4DF6CBC3852B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4" name="群組 23">
            <a:extLst>
              <a:ext uri="{FF2B5EF4-FFF2-40B4-BE49-F238E27FC236}">
                <a16:creationId xmlns:a16="http://schemas.microsoft.com/office/drawing/2014/main" id="{089E2641-EE4B-416C-9055-A626394CDDFE}"/>
              </a:ext>
            </a:extLst>
          </p:cNvPr>
          <p:cNvGrpSpPr/>
          <p:nvPr/>
        </p:nvGrpSpPr>
        <p:grpSpPr>
          <a:xfrm>
            <a:off x="9627704" y="1171628"/>
            <a:ext cx="2425149" cy="857146"/>
            <a:chOff x="9627704" y="145613"/>
            <a:chExt cx="2425149" cy="857146"/>
          </a:xfrm>
        </p:grpSpPr>
        <p:pic>
          <p:nvPicPr>
            <p:cNvPr id="25" name="圖片 24">
              <a:extLst>
                <a:ext uri="{FF2B5EF4-FFF2-40B4-BE49-F238E27FC236}">
                  <a16:creationId xmlns:a16="http://schemas.microsoft.com/office/drawing/2014/main" id="{8E78A2D5-934C-4B12-B0AA-75B8A8B960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A346A2D4-E6E7-4725-829F-CDFC49B91A4C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606427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橢圓 8">
            <a:extLst>
              <a:ext uri="{FF2B5EF4-FFF2-40B4-BE49-F238E27FC236}">
                <a16:creationId xmlns:a16="http://schemas.microsoft.com/office/drawing/2014/main" id="{CE766529-7DE0-49D4-AEC0-5F013AADF449}"/>
              </a:ext>
            </a:extLst>
          </p:cNvPr>
          <p:cNvSpPr/>
          <p:nvPr/>
        </p:nvSpPr>
        <p:spPr>
          <a:xfrm>
            <a:off x="838200" y="1742203"/>
            <a:ext cx="4021593" cy="4021593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3FA11CA8-CF92-4667-B987-2B697083B7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853" y="3731816"/>
            <a:ext cx="6978066" cy="626735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19AC8F7-0B06-4E3F-AA85-065E30A164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912" y="2129504"/>
            <a:ext cx="6978066" cy="626735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3EA0C3FA-7CD7-4841-BC7C-D0DE5E55AB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853" y="2943866"/>
            <a:ext cx="6978066" cy="626735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F77FC839-B450-4B01-905A-8E237981F6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949" y="4572590"/>
            <a:ext cx="6978066" cy="626735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92EAF4AF-89A2-4CD5-B02C-151F98EBD1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116" y="2129504"/>
            <a:ext cx="2654432" cy="312335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86D0441-CCD3-AE44-A863-9F7A612777E9}"/>
              </a:ext>
            </a:extLst>
          </p:cNvPr>
          <p:cNvSpPr/>
          <p:nvPr/>
        </p:nvSpPr>
        <p:spPr>
          <a:xfrm>
            <a:off x="4942455" y="2159815"/>
            <a:ext cx="4934268" cy="460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歌曲太多，整理好麻煩，怎麼辦？</a:t>
            </a:r>
            <a:endParaRPr lang="en-US" altLang="zh-CN" b="1"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A14742-16DF-1A45-8E7F-008113691B5D}"/>
              </a:ext>
            </a:extLst>
          </p:cNvPr>
          <p:cNvSpPr/>
          <p:nvPr/>
        </p:nvSpPr>
        <p:spPr>
          <a:xfrm>
            <a:off x="5159032" y="4592848"/>
            <a:ext cx="5022503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聽到好聽的歌，想加入清單，怎麼辦？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6D6BAE-0503-1A48-8B92-B19FA2798D38}"/>
              </a:ext>
            </a:extLst>
          </p:cNvPr>
          <p:cNvSpPr/>
          <p:nvPr/>
        </p:nvSpPr>
        <p:spPr>
          <a:xfrm>
            <a:off x="5257202" y="2974177"/>
            <a:ext cx="5686934" cy="46038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聽音樂到一半，突然想換歌？一首一首慢慢點？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4BF8B0-400D-9244-9AD8-EF688D9E8B8D}"/>
              </a:ext>
            </a:extLst>
          </p:cNvPr>
          <p:cNvSpPr/>
          <p:nvPr/>
        </p:nvSpPr>
        <p:spPr>
          <a:xfrm>
            <a:off x="5253497" y="3777274"/>
            <a:ext cx="6280110" cy="4569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latin typeface="微軟正黑體"/>
                <a:ea typeface="微軟正黑體"/>
                <a:cs typeface="Calibri"/>
              </a:rPr>
              <a:t>欣賞著照片、悠閒的聽慢歌，突然跳出一首嗨歌，怎麼辦？</a:t>
            </a:r>
            <a:endParaRPr lang="en-US" altLang="zh-CN" b="1">
              <a:latin typeface="微軟正黑體"/>
              <a:ea typeface="微軟正黑體"/>
              <a:cs typeface="Calibri"/>
            </a:endParaRPr>
          </a:p>
        </p:txBody>
      </p:sp>
      <p:sp>
        <p:nvSpPr>
          <p:cNvPr id="6" name="標題 5">
            <a:extLst>
              <a:ext uri="{FF2B5EF4-FFF2-40B4-BE49-F238E27FC236}">
                <a16:creationId xmlns:a16="http://schemas.microsoft.com/office/drawing/2014/main" id="{61831C1E-4EB4-4F21-891C-47ECF14C2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音樂愛好者常見的困擾</a:t>
            </a:r>
          </a:p>
        </p:txBody>
      </p:sp>
    </p:spTree>
    <p:extLst>
      <p:ext uri="{BB962C8B-B14F-4D97-AF65-F5344CB8AC3E}">
        <p14:creationId xmlns:p14="http://schemas.microsoft.com/office/powerpoint/2010/main" val="26126400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4E8324-12D6-2F45-BA61-17D6AB3477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496" y="2566926"/>
            <a:ext cx="5393694" cy="303395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B420312-B171-6942-84CB-DBB9D79B4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2016" y="2566926"/>
            <a:ext cx="5435055" cy="305721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D3BB05E1-6B9F-4C59-8156-7A96FF647075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9BB9739B-BECF-463E-9B4A-0091CF103E10}"/>
              </a:ext>
            </a:extLst>
          </p:cNvPr>
          <p:cNvSpPr/>
          <p:nvPr/>
        </p:nvSpPr>
        <p:spPr>
          <a:xfrm>
            <a:off x="678124" y="1321457"/>
            <a:ext cx="4801314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歌曲太多，整理好麻煩，怎麼辦？</a:t>
            </a: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38FE2BA8-B6E5-4C93-A0BC-3C6E3F2DB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>
                <a:latin typeface="微軟正黑體"/>
                <a:ea typeface="微軟正黑體"/>
                <a:cs typeface="Arial"/>
              </a:rPr>
              <a:t>原來歌曲整理這麼簡單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0586C28D-7CB0-49C4-9954-763632653C06}"/>
              </a:ext>
            </a:extLst>
          </p:cNvPr>
          <p:cNvSpPr txBox="1"/>
          <p:nvPr/>
        </p:nvSpPr>
        <p:spPr>
          <a:xfrm>
            <a:off x="2150616" y="1986656"/>
            <a:ext cx="9443522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>
                <a:latin typeface="微軟正黑體"/>
                <a:ea typeface="微軟正黑體"/>
                <a:cs typeface="Calibri"/>
              </a:rPr>
              <a:t>讓我們來幫你！Qmedia 可自動建立各式目錄：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音樂類別、專輯、歌手、歌曲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D9AB0263-E73C-400A-99EC-D75EFD9E2FDC}"/>
              </a:ext>
            </a:extLst>
          </p:cNvPr>
          <p:cNvSpPr/>
          <p:nvPr/>
        </p:nvSpPr>
        <p:spPr>
          <a:xfrm>
            <a:off x="623991" y="5600879"/>
            <a:ext cx="9638015" cy="49744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>
                <a:latin typeface="微軟正黑體"/>
                <a:ea typeface="微軟正黑體"/>
                <a:cs typeface="Calibri"/>
              </a:rPr>
              <a:t>針對愛歸類整理歌曲的你，我們也提供：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播放清單、資料夾模式、</a:t>
            </a:r>
            <a:r>
              <a:rPr lang="zh-CN" altLang="en-US" sz="2000" b="1">
                <a:latin typeface="微軟正黑體"/>
                <a:ea typeface="微軟正黑體"/>
                <a:cs typeface="Calibri"/>
              </a:rPr>
              <a:t>私人典藏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、</a:t>
            </a:r>
            <a:r>
              <a:rPr lang="en-US" altLang="zh-TW" sz="2000" b="1" err="1">
                <a:latin typeface="微軟正黑體"/>
                <a:ea typeface="微軟正黑體"/>
                <a:cs typeface="Calibri"/>
              </a:rPr>
              <a:t>Qsync</a:t>
            </a:r>
            <a:endParaRPr lang="en-US" altLang="zh-TW" sz="2000" b="1">
              <a:latin typeface="微軟正黑體"/>
              <a:ea typeface="微軟正黑體"/>
              <a:cs typeface="Calibri"/>
            </a:endParaRPr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B4882E8A-320A-476A-82DB-EE16D738D043}"/>
              </a:ext>
            </a:extLst>
          </p:cNvPr>
          <p:cNvGrpSpPr/>
          <p:nvPr/>
        </p:nvGrpSpPr>
        <p:grpSpPr>
          <a:xfrm>
            <a:off x="8951446" y="2707798"/>
            <a:ext cx="1951046" cy="3216811"/>
            <a:chOff x="7158380" y="2778407"/>
            <a:chExt cx="2038630" cy="3216811"/>
          </a:xfrm>
        </p:grpSpPr>
        <p:cxnSp>
          <p:nvCxnSpPr>
            <p:cNvPr id="12" name="直線接點 11">
              <a:extLst>
                <a:ext uri="{FF2B5EF4-FFF2-40B4-BE49-F238E27FC236}">
                  <a16:creationId xmlns:a16="http://schemas.microsoft.com/office/drawing/2014/main" id="{2DE643D3-1C3C-4D78-9873-29E0E93D01E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562804" y="5995217"/>
              <a:ext cx="634206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直線接點 12">
              <a:extLst>
                <a:ext uri="{FF2B5EF4-FFF2-40B4-BE49-F238E27FC236}">
                  <a16:creationId xmlns:a16="http://schemas.microsoft.com/office/drawing/2014/main" id="{763230EB-88DC-4D74-894E-82B98929CAC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158380" y="2778407"/>
              <a:ext cx="2038629" cy="3216811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1BC77846-6A64-4BE0-B2AD-E9B5FC8F64AC}"/>
              </a:ext>
            </a:extLst>
          </p:cNvPr>
          <p:cNvGrpSpPr/>
          <p:nvPr/>
        </p:nvGrpSpPr>
        <p:grpSpPr>
          <a:xfrm rot="10800000">
            <a:off x="1338292" y="2282618"/>
            <a:ext cx="797957" cy="738878"/>
            <a:chOff x="8399052" y="5256339"/>
            <a:chExt cx="797957" cy="738878"/>
          </a:xfrm>
        </p:grpSpPr>
        <p:cxnSp>
          <p:nvCxnSpPr>
            <p:cNvPr id="15" name="直線接點 14">
              <a:extLst>
                <a:ext uri="{FF2B5EF4-FFF2-40B4-BE49-F238E27FC236}">
                  <a16:creationId xmlns:a16="http://schemas.microsoft.com/office/drawing/2014/main" id="{0759CF9E-1B32-4192-9538-0C219DCF302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99052" y="5995217"/>
              <a:ext cx="797957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直線接點 15">
              <a:extLst>
                <a:ext uri="{FF2B5EF4-FFF2-40B4-BE49-F238E27FC236}">
                  <a16:creationId xmlns:a16="http://schemas.microsoft.com/office/drawing/2014/main" id="{9EF19922-BC60-419C-8EB3-8B732F4C721D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9197007" y="5256339"/>
              <a:ext cx="0" cy="738878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004896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1529F8-3CF5-DE48-8BBA-187EC0F83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430" y="2548062"/>
            <a:ext cx="5378401" cy="30253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7528C2-B0FF-F641-BA39-98DCC7FC5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97" y="2542643"/>
            <a:ext cx="5364768" cy="3017682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ABD5A346-FE3D-4A74-A071-6818877C9EE5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DA13F01-34A7-4C2B-84C2-8BBD21EFC0F5}"/>
              </a:ext>
            </a:extLst>
          </p:cNvPr>
          <p:cNvSpPr/>
          <p:nvPr/>
        </p:nvSpPr>
        <p:spPr>
          <a:xfrm>
            <a:off x="678124" y="1321457"/>
            <a:ext cx="6032421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突然聽到好聽的歌，想加入清單，怎麼辦？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E526DF81-A017-475D-9576-45F6D7767266}"/>
              </a:ext>
            </a:extLst>
          </p:cNvPr>
          <p:cNvSpPr txBox="1"/>
          <p:nvPr/>
        </p:nvSpPr>
        <p:spPr>
          <a:xfrm>
            <a:off x="2296325" y="2019022"/>
            <a:ext cx="7890768" cy="497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>
                <a:latin typeface="微軟正黑體"/>
                <a:ea typeface="微軟正黑體"/>
                <a:cs typeface="Calibri"/>
              </a:rPr>
              <a:t>針對 </a:t>
            </a:r>
            <a:r>
              <a:rPr lang="en-US" altLang="zh-TW" sz="2000">
                <a:latin typeface="微軟正黑體"/>
                <a:ea typeface="微軟正黑體"/>
                <a:cs typeface="Calibri"/>
              </a:rPr>
              <a:t>Apple TV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，我們建置了專屬</a:t>
            </a:r>
            <a:r>
              <a:rPr lang="zh-TW" altLang="en-US" sz="2000" b="1">
                <a:latin typeface="微軟正黑體"/>
                <a:ea typeface="微軟正黑體"/>
                <a:cs typeface="Calibri"/>
              </a:rPr>
              <a:t>“</a:t>
            </a:r>
            <a:r>
              <a:rPr lang="zh-CN" altLang="en-US" sz="2000" b="1">
                <a:latin typeface="微軟正黑體"/>
                <a:ea typeface="微軟正黑體"/>
                <a:cs typeface="Calibri"/>
              </a:rPr>
              <a:t>我的最愛</a:t>
            </a:r>
            <a:r>
              <a:rPr lang="en-US" altLang="zh-TW" sz="2000" b="1">
                <a:latin typeface="微軟正黑體"/>
                <a:ea typeface="微軟正黑體"/>
                <a:cs typeface="Calibri"/>
              </a:rPr>
              <a:t>”</a:t>
            </a:r>
            <a:r>
              <a:rPr lang="zh-TW" altLang="en-US" sz="2000">
                <a:latin typeface="微軟正黑體"/>
                <a:ea typeface="微軟正黑體"/>
                <a:cs typeface="Calibri"/>
              </a:rPr>
              <a:t>清單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386CE378-57AA-4A0B-B851-7AD1B6FE725B}"/>
              </a:ext>
            </a:extLst>
          </p:cNvPr>
          <p:cNvSpPr/>
          <p:nvPr/>
        </p:nvSpPr>
        <p:spPr>
          <a:xfrm>
            <a:off x="3415073" y="5586502"/>
            <a:ext cx="6072177" cy="497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zh-TW" altLang="en-US" sz="200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讓你無時無刻都能一鍵將喜歡的歌加入專屬清單！</a:t>
            </a:r>
            <a:endParaRPr lang="en-US" altLang="zh-TW" sz="2000" b="1">
              <a:solidFill>
                <a:prstClr val="black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Calibri"/>
            </a:endParaRPr>
          </a:p>
        </p:txBody>
      </p:sp>
      <p:grpSp>
        <p:nvGrpSpPr>
          <p:cNvPr id="15" name="群組 14">
            <a:extLst>
              <a:ext uri="{FF2B5EF4-FFF2-40B4-BE49-F238E27FC236}">
                <a16:creationId xmlns:a16="http://schemas.microsoft.com/office/drawing/2014/main" id="{25CC1E7E-9072-41C4-B713-740CC414CCAC}"/>
              </a:ext>
            </a:extLst>
          </p:cNvPr>
          <p:cNvGrpSpPr/>
          <p:nvPr/>
        </p:nvGrpSpPr>
        <p:grpSpPr>
          <a:xfrm>
            <a:off x="9130750" y="2935357"/>
            <a:ext cx="1497495" cy="2953791"/>
            <a:chOff x="8562804" y="3041427"/>
            <a:chExt cx="1497495" cy="2953791"/>
          </a:xfrm>
        </p:grpSpPr>
        <p:cxnSp>
          <p:nvCxnSpPr>
            <p:cNvPr id="16" name="直線接點 15">
              <a:extLst>
                <a:ext uri="{FF2B5EF4-FFF2-40B4-BE49-F238E27FC236}">
                  <a16:creationId xmlns:a16="http://schemas.microsoft.com/office/drawing/2014/main" id="{15256E62-0CBC-4784-A9EA-0550437E981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562804" y="5995217"/>
              <a:ext cx="634206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直線接點 16">
              <a:extLst>
                <a:ext uri="{FF2B5EF4-FFF2-40B4-BE49-F238E27FC236}">
                  <a16:creationId xmlns:a16="http://schemas.microsoft.com/office/drawing/2014/main" id="{D928A698-72D2-4CA7-A585-683D797965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97009" y="3041427"/>
              <a:ext cx="863290" cy="2953791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A77C003F-7CF2-4AFD-92F4-FD708514767A}"/>
              </a:ext>
            </a:extLst>
          </p:cNvPr>
          <p:cNvGrpSpPr/>
          <p:nvPr/>
        </p:nvGrpSpPr>
        <p:grpSpPr>
          <a:xfrm rot="10800000">
            <a:off x="1093304" y="2334910"/>
            <a:ext cx="1052012" cy="357144"/>
            <a:chOff x="8399052" y="5638073"/>
            <a:chExt cx="1052012" cy="357144"/>
          </a:xfrm>
        </p:grpSpPr>
        <p:cxnSp>
          <p:nvCxnSpPr>
            <p:cNvPr id="19" name="直線接點 18">
              <a:extLst>
                <a:ext uri="{FF2B5EF4-FFF2-40B4-BE49-F238E27FC236}">
                  <a16:creationId xmlns:a16="http://schemas.microsoft.com/office/drawing/2014/main" id="{69868D18-9E19-4B90-A917-D163A85B3C9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99052" y="5995217"/>
              <a:ext cx="797957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直線接點 19">
              <a:extLst>
                <a:ext uri="{FF2B5EF4-FFF2-40B4-BE49-F238E27FC236}">
                  <a16:creationId xmlns:a16="http://schemas.microsoft.com/office/drawing/2014/main" id="{64E5C471-6DBB-47D3-B0BE-371B4178511A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9197008" y="5638073"/>
              <a:ext cx="254056" cy="357144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標題 1">
            <a:extLst>
              <a:ext uri="{FF2B5EF4-FFF2-40B4-BE49-F238E27FC236}">
                <a16:creationId xmlns:a16="http://schemas.microsoft.com/office/drawing/2014/main" id="{CA97AD2D-465F-426C-A251-A562B9F5F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latin typeface="微軟正黑體"/>
                <a:ea typeface="微軟正黑體"/>
                <a:cs typeface="Arial"/>
              </a:rPr>
              <a:t>TV </a:t>
            </a:r>
            <a:r>
              <a:rPr lang="zh-TW" altLang="en-US">
                <a:latin typeface="微軟正黑體"/>
                <a:ea typeface="微軟正黑體"/>
                <a:cs typeface="Arial"/>
              </a:rPr>
              <a:t>專屬清單，不錯過任何一首好歌</a:t>
            </a: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5666AB1A-E094-4D28-BB3A-E079C8277A1B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25" name="圖片 24">
              <a:extLst>
                <a:ext uri="{FF2B5EF4-FFF2-40B4-BE49-F238E27FC236}">
                  <a16:creationId xmlns:a16="http://schemas.microsoft.com/office/drawing/2014/main" id="{D012986B-E47A-47E9-A1C1-89A303BFE2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E54F0F56-4239-4DE6-848A-57D30E121996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1" name="群組 23">
            <a:extLst>
              <a:ext uri="{FF2B5EF4-FFF2-40B4-BE49-F238E27FC236}">
                <a16:creationId xmlns:a16="http://schemas.microsoft.com/office/drawing/2014/main" id="{CC2C9FC3-2346-0341-A3CF-DAD7FE07F3D8}"/>
              </a:ext>
            </a:extLst>
          </p:cNvPr>
          <p:cNvGrpSpPr/>
          <p:nvPr/>
        </p:nvGrpSpPr>
        <p:grpSpPr>
          <a:xfrm>
            <a:off x="9627704" y="1171628"/>
            <a:ext cx="2425149" cy="857146"/>
            <a:chOff x="9627704" y="145613"/>
            <a:chExt cx="2425149" cy="857146"/>
          </a:xfrm>
        </p:grpSpPr>
        <p:pic>
          <p:nvPicPr>
            <p:cNvPr id="24" name="圖片 24">
              <a:extLst>
                <a:ext uri="{FF2B5EF4-FFF2-40B4-BE49-F238E27FC236}">
                  <a16:creationId xmlns:a16="http://schemas.microsoft.com/office/drawing/2014/main" id="{3D92AF23-2DCC-AD4D-AD7A-8EB2289E5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DD707108-017E-7747-80CE-998956ED1DA8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98654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738B7212-30CC-0A48-A221-E09827EF6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454" y="2548062"/>
            <a:ext cx="5378401" cy="3025351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4BE8632-D883-8B4F-8746-EB7E2A837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921" y="2542643"/>
            <a:ext cx="5364768" cy="3017682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DECABD9B-5F7A-479A-801E-A76AC8FAD2F9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83AC190E-7BBA-4705-87B5-EB7885215B65}"/>
              </a:ext>
            </a:extLst>
          </p:cNvPr>
          <p:cNvSpPr/>
          <p:nvPr/>
        </p:nvSpPr>
        <p:spPr>
          <a:xfrm>
            <a:off x="678124" y="1321457"/>
            <a:ext cx="664797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聽音樂到一半，突然想換歌？一首一首慢慢點？</a:t>
            </a:r>
          </a:p>
        </p:txBody>
      </p:sp>
      <p:sp>
        <p:nvSpPr>
          <p:cNvPr id="17" name="TextBox 7">
            <a:extLst>
              <a:ext uri="{FF2B5EF4-FFF2-40B4-BE49-F238E27FC236}">
                <a16:creationId xmlns:a16="http://schemas.microsoft.com/office/drawing/2014/main" id="{7DB474F5-810C-4E18-B4D0-5F8392B1F749}"/>
              </a:ext>
            </a:extLst>
          </p:cNvPr>
          <p:cNvSpPr txBox="1"/>
          <p:nvPr/>
        </p:nvSpPr>
        <p:spPr>
          <a:xfrm>
            <a:off x="2039657" y="2019022"/>
            <a:ext cx="7890768" cy="4946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lvl="0">
              <a:lnSpc>
                <a:spcPct val="150000"/>
              </a:lnSpc>
              <a:defRPr sz="200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defRPr>
            </a:lvl1pPr>
          </a:lstStyle>
          <a:p>
            <a:r>
              <a:rPr lang="zh-CN" altLang="en-US">
                <a:latin typeface="微軟正黑體"/>
                <a:ea typeface="微軟正黑體"/>
              </a:rPr>
              <a:t>不用！配合遙控器所打造，流暢滑動讓選歌更快速！</a:t>
            </a:r>
            <a:endParaRPr lang="zh-TW" altLang="en-US">
              <a:latin typeface="微軟正黑體"/>
              <a:ea typeface="微軟正黑體"/>
            </a:endParaRPr>
          </a:p>
        </p:txBody>
      </p:sp>
      <p:grpSp>
        <p:nvGrpSpPr>
          <p:cNvPr id="19" name="群組 18">
            <a:extLst>
              <a:ext uri="{FF2B5EF4-FFF2-40B4-BE49-F238E27FC236}">
                <a16:creationId xmlns:a16="http://schemas.microsoft.com/office/drawing/2014/main" id="{62E0FC86-5A99-4C1C-9F88-63F9D34A31D3}"/>
              </a:ext>
            </a:extLst>
          </p:cNvPr>
          <p:cNvGrpSpPr/>
          <p:nvPr/>
        </p:nvGrpSpPr>
        <p:grpSpPr>
          <a:xfrm flipV="1">
            <a:off x="8256494" y="2300535"/>
            <a:ext cx="2344391" cy="2501333"/>
            <a:chOff x="7578159" y="3493885"/>
            <a:chExt cx="2344391" cy="2501333"/>
          </a:xfrm>
        </p:grpSpPr>
        <p:cxnSp>
          <p:nvCxnSpPr>
            <p:cNvPr id="20" name="直線接點 19">
              <a:extLst>
                <a:ext uri="{FF2B5EF4-FFF2-40B4-BE49-F238E27FC236}">
                  <a16:creationId xmlns:a16="http://schemas.microsoft.com/office/drawing/2014/main" id="{418C29AD-AE51-4956-B1BA-ACC9F7774D6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578159" y="5995217"/>
              <a:ext cx="1618851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直線接點 20">
              <a:extLst>
                <a:ext uri="{FF2B5EF4-FFF2-40B4-BE49-F238E27FC236}">
                  <a16:creationId xmlns:a16="http://schemas.microsoft.com/office/drawing/2014/main" id="{1EC24D93-83C7-46AE-B3E5-DB9C3DD789F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97009" y="3493885"/>
              <a:ext cx="725541" cy="2501333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群組 21">
            <a:extLst>
              <a:ext uri="{FF2B5EF4-FFF2-40B4-BE49-F238E27FC236}">
                <a16:creationId xmlns:a16="http://schemas.microsoft.com/office/drawing/2014/main" id="{BE92A71A-C893-4CE8-97A7-D25DB60B0E63}"/>
              </a:ext>
            </a:extLst>
          </p:cNvPr>
          <p:cNvGrpSpPr/>
          <p:nvPr/>
        </p:nvGrpSpPr>
        <p:grpSpPr>
          <a:xfrm rot="10800000">
            <a:off x="999588" y="2300535"/>
            <a:ext cx="984989" cy="869972"/>
            <a:chOff x="8559791" y="5125245"/>
            <a:chExt cx="984989" cy="869972"/>
          </a:xfrm>
        </p:grpSpPr>
        <p:cxnSp>
          <p:nvCxnSpPr>
            <p:cNvPr id="23" name="直線接點 22">
              <a:extLst>
                <a:ext uri="{FF2B5EF4-FFF2-40B4-BE49-F238E27FC236}">
                  <a16:creationId xmlns:a16="http://schemas.microsoft.com/office/drawing/2014/main" id="{DE91ABE2-BC8B-49D0-A4B8-DD427462AE1A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8559791" y="5995217"/>
              <a:ext cx="637218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直線接點 23">
              <a:extLst>
                <a:ext uri="{FF2B5EF4-FFF2-40B4-BE49-F238E27FC236}">
                  <a16:creationId xmlns:a16="http://schemas.microsoft.com/office/drawing/2014/main" id="{0D0E6792-AA71-43BC-A665-A1C5ED802539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9197008" y="5125245"/>
              <a:ext cx="347772" cy="869972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07F6D22-DE45-864C-AFF6-A467E7C4D046}"/>
              </a:ext>
            </a:extLst>
          </p:cNvPr>
          <p:cNvCxnSpPr>
            <a:cxnSpLocks/>
          </p:cNvCxnSpPr>
          <p:nvPr/>
        </p:nvCxnSpPr>
        <p:spPr>
          <a:xfrm>
            <a:off x="999588" y="3204882"/>
            <a:ext cx="0" cy="767835"/>
          </a:xfrm>
          <a:prstGeom prst="straightConnector1">
            <a:avLst/>
          </a:prstGeom>
          <a:ln w="123825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34000">
                  <a:schemeClr val="accent1">
                    <a:lumMod val="45000"/>
                    <a:lumOff val="55000"/>
                  </a:schemeClr>
                </a:gs>
                <a:gs pos="68000">
                  <a:schemeClr val="accent1">
                    <a:alpha val="85000"/>
                    <a:lumMod val="40000"/>
                    <a:lumOff val="60000"/>
                  </a:schemeClr>
                </a:gs>
                <a:gs pos="100000">
                  <a:schemeClr val="accent1">
                    <a:alpha val="0"/>
                    <a:lumMod val="25000"/>
                    <a:lumOff val="75000"/>
                  </a:schemeClr>
                </a:gs>
              </a:gsLst>
              <a:lin ang="5400000" scaled="1"/>
            </a:gradFill>
            <a:headEnd type="triangle" w="sm" len="sm"/>
            <a:tailEnd type="non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標題 2">
            <a:extLst>
              <a:ext uri="{FF2B5EF4-FFF2-40B4-BE49-F238E27FC236}">
                <a16:creationId xmlns:a16="http://schemas.microsoft.com/office/drawing/2014/main" id="{ECD954AC-F534-473F-81BF-08E0CA46B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原來播放器也能這麼簡潔好用</a:t>
            </a:r>
          </a:p>
        </p:txBody>
      </p:sp>
      <p:cxnSp>
        <p:nvCxnSpPr>
          <p:cNvPr id="25" name="Straight Arrow Connector 11">
            <a:extLst>
              <a:ext uri="{FF2B5EF4-FFF2-40B4-BE49-F238E27FC236}">
                <a16:creationId xmlns:a16="http://schemas.microsoft.com/office/drawing/2014/main" id="{4DBF6FCB-AC93-4200-B067-9260EE63F248}"/>
              </a:ext>
            </a:extLst>
          </p:cNvPr>
          <p:cNvCxnSpPr>
            <a:cxnSpLocks/>
          </p:cNvCxnSpPr>
          <p:nvPr/>
        </p:nvCxnSpPr>
        <p:spPr>
          <a:xfrm flipV="1">
            <a:off x="999588" y="4271407"/>
            <a:ext cx="0" cy="763142"/>
          </a:xfrm>
          <a:prstGeom prst="straightConnector1">
            <a:avLst/>
          </a:pr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34000">
                  <a:schemeClr val="accent1">
                    <a:lumMod val="45000"/>
                    <a:lumOff val="55000"/>
                  </a:schemeClr>
                </a:gs>
                <a:gs pos="68000">
                  <a:schemeClr val="accent1">
                    <a:alpha val="85000"/>
                    <a:lumMod val="40000"/>
                    <a:lumOff val="60000"/>
                  </a:schemeClr>
                </a:gs>
                <a:gs pos="100000">
                  <a:schemeClr val="accent1">
                    <a:alpha val="0"/>
                    <a:lumMod val="25000"/>
                    <a:lumOff val="75000"/>
                  </a:schemeClr>
                </a:gs>
              </a:gsLst>
              <a:lin ang="5400000" scaled="0"/>
            </a:gradFill>
            <a:headEnd type="triangle" w="sm" len="sm"/>
            <a:tailEnd type="non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群組 29">
            <a:extLst>
              <a:ext uri="{FF2B5EF4-FFF2-40B4-BE49-F238E27FC236}">
                <a16:creationId xmlns:a16="http://schemas.microsoft.com/office/drawing/2014/main" id="{7FF5294F-C3A9-46A3-9F0B-682521DA02BD}"/>
              </a:ext>
            </a:extLst>
          </p:cNvPr>
          <p:cNvGrpSpPr/>
          <p:nvPr/>
        </p:nvGrpSpPr>
        <p:grpSpPr>
          <a:xfrm rot="5400000">
            <a:off x="8692850" y="3345273"/>
            <a:ext cx="437519" cy="3378551"/>
            <a:chOff x="1151988" y="3357282"/>
            <a:chExt cx="0" cy="1829667"/>
          </a:xfrm>
        </p:grpSpPr>
        <p:cxnSp>
          <p:nvCxnSpPr>
            <p:cNvPr id="28" name="Straight Arrow Connector 11">
              <a:extLst>
                <a:ext uri="{FF2B5EF4-FFF2-40B4-BE49-F238E27FC236}">
                  <a16:creationId xmlns:a16="http://schemas.microsoft.com/office/drawing/2014/main" id="{659BCAB8-B78F-45A3-9128-4DD95E36FDC7}"/>
                </a:ext>
              </a:extLst>
            </p:cNvPr>
            <p:cNvCxnSpPr>
              <a:cxnSpLocks/>
            </p:cNvCxnSpPr>
            <p:nvPr/>
          </p:nvCxnSpPr>
          <p:spPr>
            <a:xfrm>
              <a:off x="1151988" y="3357282"/>
              <a:ext cx="0" cy="767835"/>
            </a:xfrm>
            <a:prstGeom prst="straightConnector1">
              <a:avLst/>
            </a:prstGeom>
            <a:ln w="1238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34000">
                    <a:schemeClr val="accent1">
                      <a:lumMod val="45000"/>
                      <a:lumOff val="55000"/>
                    </a:schemeClr>
                  </a:gs>
                  <a:gs pos="68000">
                    <a:schemeClr val="accent1">
                      <a:alpha val="85000"/>
                      <a:lumMod val="40000"/>
                      <a:lumOff val="60000"/>
                    </a:schemeClr>
                  </a:gs>
                  <a:gs pos="100000">
                    <a:schemeClr val="accent1">
                      <a:alpha val="0"/>
                      <a:lumMod val="25000"/>
                      <a:lumOff val="75000"/>
                    </a:schemeClr>
                  </a:gs>
                </a:gsLst>
                <a:lin ang="5400000" scaled="1"/>
              </a:gradFill>
              <a:headEnd type="triangle" w="sm" len="sm"/>
              <a:tailEnd type="none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11">
              <a:extLst>
                <a:ext uri="{FF2B5EF4-FFF2-40B4-BE49-F238E27FC236}">
                  <a16:creationId xmlns:a16="http://schemas.microsoft.com/office/drawing/2014/main" id="{4A4D3491-F1E9-4D7D-9663-70FC54B564B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51988" y="4423807"/>
              <a:ext cx="0" cy="763142"/>
            </a:xfrm>
            <a:prstGeom prst="straightConnector1">
              <a:avLst/>
            </a:prstGeom>
            <a:ln w="123825">
              <a:gradFill>
                <a:gsLst>
                  <a:gs pos="0">
                    <a:schemeClr val="accent1">
                      <a:lumMod val="5000"/>
                      <a:lumOff val="95000"/>
                      <a:alpha val="0"/>
                    </a:schemeClr>
                  </a:gs>
                  <a:gs pos="34000">
                    <a:schemeClr val="accent1">
                      <a:lumMod val="45000"/>
                      <a:lumOff val="55000"/>
                    </a:schemeClr>
                  </a:gs>
                  <a:gs pos="68000">
                    <a:schemeClr val="accent1">
                      <a:alpha val="85000"/>
                      <a:lumMod val="40000"/>
                      <a:lumOff val="60000"/>
                    </a:schemeClr>
                  </a:gs>
                  <a:gs pos="100000">
                    <a:schemeClr val="accent1">
                      <a:alpha val="0"/>
                      <a:lumMod val="25000"/>
                      <a:lumOff val="75000"/>
                    </a:schemeClr>
                  </a:gs>
                </a:gsLst>
                <a:lin ang="5400000" scaled="0"/>
              </a:gradFill>
              <a:headEnd type="triangle" w="sm" len="sm"/>
              <a:tailEnd type="none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群組 3">
            <a:extLst>
              <a:ext uri="{FF2B5EF4-FFF2-40B4-BE49-F238E27FC236}">
                <a16:creationId xmlns:a16="http://schemas.microsoft.com/office/drawing/2014/main" id="{C059BDA2-6685-4C78-805D-2058D3D8A6BB}"/>
              </a:ext>
            </a:extLst>
          </p:cNvPr>
          <p:cNvGrpSpPr/>
          <p:nvPr/>
        </p:nvGrpSpPr>
        <p:grpSpPr>
          <a:xfrm>
            <a:off x="9627704" y="145613"/>
            <a:ext cx="2425149" cy="857146"/>
            <a:chOff x="9627704" y="145613"/>
            <a:chExt cx="2425149" cy="857146"/>
          </a:xfrm>
        </p:grpSpPr>
        <p:pic>
          <p:nvPicPr>
            <p:cNvPr id="26" name="圖片 25">
              <a:extLst>
                <a:ext uri="{FF2B5EF4-FFF2-40B4-BE49-F238E27FC236}">
                  <a16:creationId xmlns:a16="http://schemas.microsoft.com/office/drawing/2014/main" id="{D2B83852-C91F-423D-B0F9-2B24E3285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7A9521CC-B882-4C23-B39B-F1C26CAA3904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539253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screenshot of a cell phone screen with text&#10;&#10;Description generated with very high confidence">
            <a:extLst>
              <a:ext uri="{FF2B5EF4-FFF2-40B4-BE49-F238E27FC236}">
                <a16:creationId xmlns:a16="http://schemas.microsoft.com/office/drawing/2014/main" id="{AE96D55F-3126-408B-ABC2-CE34177D17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830" y="2746337"/>
            <a:ext cx="6160095" cy="3464502"/>
          </a:xfrm>
          <a:prstGeom prst="rect">
            <a:avLst/>
          </a:prstGeom>
        </p:spPr>
      </p:pic>
      <p:cxnSp>
        <p:nvCxnSpPr>
          <p:cNvPr id="8" name="Straight Arrow Connector 11">
            <a:extLst>
              <a:ext uri="{FF2B5EF4-FFF2-40B4-BE49-F238E27FC236}">
                <a16:creationId xmlns:a16="http://schemas.microsoft.com/office/drawing/2014/main" id="{047E58B4-C1B2-4185-A111-DA56EFA43B3E}"/>
              </a:ext>
            </a:extLst>
          </p:cNvPr>
          <p:cNvCxnSpPr>
            <a:cxnSpLocks/>
          </p:cNvCxnSpPr>
          <p:nvPr/>
        </p:nvCxnSpPr>
        <p:spPr>
          <a:xfrm flipH="1" flipV="1">
            <a:off x="2717880" y="5489101"/>
            <a:ext cx="10026" cy="1003773"/>
          </a:xfrm>
          <a:prstGeom prst="straightConnector1">
            <a:avLst/>
          </a:pr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34000">
                  <a:schemeClr val="accent1">
                    <a:lumMod val="45000"/>
                    <a:lumOff val="55000"/>
                  </a:schemeClr>
                </a:gs>
                <a:gs pos="68000">
                  <a:schemeClr val="accent1">
                    <a:alpha val="85000"/>
                    <a:lumMod val="40000"/>
                    <a:lumOff val="60000"/>
                  </a:schemeClr>
                </a:gs>
                <a:gs pos="100000">
                  <a:schemeClr val="accent1">
                    <a:alpha val="0"/>
                    <a:lumMod val="25000"/>
                    <a:lumOff val="75000"/>
                  </a:schemeClr>
                </a:gs>
              </a:gsLst>
              <a:lin ang="5400000" scaled="0"/>
            </a:gradFill>
            <a:headEnd type="triangle" w="sm" len="sm"/>
            <a:tailEnd type="non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7">
            <a:extLst>
              <a:ext uri="{FF2B5EF4-FFF2-40B4-BE49-F238E27FC236}">
                <a16:creationId xmlns:a16="http://schemas.microsoft.com/office/drawing/2014/main" id="{2F95C6A4-7619-0246-8D5D-B5D83334C2ED}"/>
              </a:ext>
            </a:extLst>
          </p:cNvPr>
          <p:cNvSpPr txBox="1"/>
          <p:nvPr/>
        </p:nvSpPr>
        <p:spPr>
          <a:xfrm>
            <a:off x="2150616" y="2059354"/>
            <a:ext cx="7890768" cy="4946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lvl="0">
              <a:lnSpc>
                <a:spcPct val="150000"/>
              </a:lnSpc>
              <a:defRPr sz="2000">
                <a:solidFill>
                  <a:prstClr val="black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defRPr>
            </a:lvl1pPr>
          </a:lstStyle>
          <a:p>
            <a:r>
              <a:rPr lang="zh-CN" altLang="en-US">
                <a:latin typeface="微軟正黑體"/>
                <a:ea typeface="微軟正黑體"/>
              </a:rPr>
              <a:t>配合不同平台與遙控器所打造，流暢滑動讓選歌更快速！</a:t>
            </a:r>
            <a:endParaRPr lang="zh-TW" altLang="en-US">
              <a:latin typeface="微軟正黑體"/>
              <a:ea typeface="微軟正黑體"/>
            </a:endParaRPr>
          </a:p>
        </p:txBody>
      </p:sp>
      <p:grpSp>
        <p:nvGrpSpPr>
          <p:cNvPr id="6" name="群組 18">
            <a:extLst>
              <a:ext uri="{FF2B5EF4-FFF2-40B4-BE49-F238E27FC236}">
                <a16:creationId xmlns:a16="http://schemas.microsoft.com/office/drawing/2014/main" id="{2DC1297D-9459-CA42-A4CD-62DCB754E82B}"/>
              </a:ext>
            </a:extLst>
          </p:cNvPr>
          <p:cNvGrpSpPr/>
          <p:nvPr/>
        </p:nvGrpSpPr>
        <p:grpSpPr>
          <a:xfrm flipV="1">
            <a:off x="1883616" y="2385468"/>
            <a:ext cx="834264" cy="3464502"/>
            <a:chOff x="8502372" y="1907580"/>
            <a:chExt cx="834264" cy="4163871"/>
          </a:xfrm>
        </p:grpSpPr>
        <p:cxnSp>
          <p:nvCxnSpPr>
            <p:cNvPr id="7" name="直線接點 19">
              <a:extLst>
                <a:ext uri="{FF2B5EF4-FFF2-40B4-BE49-F238E27FC236}">
                  <a16:creationId xmlns:a16="http://schemas.microsoft.com/office/drawing/2014/main" id="{5CB3E41E-8383-E041-AA76-A3EF024F42C4}"/>
                </a:ext>
              </a:extLst>
            </p:cNvPr>
            <p:cNvCxnSpPr>
              <a:cxnSpLocks/>
            </p:cNvCxnSpPr>
            <p:nvPr/>
          </p:nvCxnSpPr>
          <p:spPr>
            <a:xfrm>
              <a:off x="8502372" y="1907580"/>
              <a:ext cx="0" cy="4163871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直線接點 20">
              <a:extLst>
                <a:ext uri="{FF2B5EF4-FFF2-40B4-BE49-F238E27FC236}">
                  <a16:creationId xmlns:a16="http://schemas.microsoft.com/office/drawing/2014/main" id="{33C588CF-E5C4-744E-9430-C4A993D7F3A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502372" y="1907580"/>
              <a:ext cx="834264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矩形 13">
            <a:extLst>
              <a:ext uri="{FF2B5EF4-FFF2-40B4-BE49-F238E27FC236}">
                <a16:creationId xmlns:a16="http://schemas.microsoft.com/office/drawing/2014/main" id="{F491245F-052B-3E42-B1B2-C2A2A67E211B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矩形 15">
            <a:extLst>
              <a:ext uri="{FF2B5EF4-FFF2-40B4-BE49-F238E27FC236}">
                <a16:creationId xmlns:a16="http://schemas.microsoft.com/office/drawing/2014/main" id="{BACF321F-E6BD-3949-91E6-1232D69CC634}"/>
              </a:ext>
            </a:extLst>
          </p:cNvPr>
          <p:cNvSpPr/>
          <p:nvPr/>
        </p:nvSpPr>
        <p:spPr>
          <a:xfrm>
            <a:off x="678124" y="1321457"/>
            <a:ext cx="664797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聽音樂到一半，突然想換歌？一首一首慢慢點？</a:t>
            </a:r>
          </a:p>
        </p:txBody>
      </p:sp>
      <p:sp>
        <p:nvSpPr>
          <p:cNvPr id="16" name="標題 2">
            <a:extLst>
              <a:ext uri="{FF2B5EF4-FFF2-40B4-BE49-F238E27FC236}">
                <a16:creationId xmlns:a16="http://schemas.microsoft.com/office/drawing/2014/main" id="{B848139C-1082-9B41-BC7A-903D51B7E636}"/>
              </a:ext>
            </a:extLst>
          </p:cNvPr>
          <p:cNvSpPr txBox="1">
            <a:spLocks/>
          </p:cNvSpPr>
          <p:nvPr/>
        </p:nvSpPr>
        <p:spPr>
          <a:xfrm>
            <a:off x="838200" y="365126"/>
            <a:ext cx="10948792" cy="9250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r>
              <a:rPr lang="zh-TW" altLang="en-US"/>
              <a:t>原來播放器也能這麼簡潔好用</a:t>
            </a:r>
          </a:p>
        </p:txBody>
      </p: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7AD8FBB5-A3FD-4AA6-A0D9-8B9C7529C83A}"/>
              </a:ext>
            </a:extLst>
          </p:cNvPr>
          <p:cNvGrpSpPr/>
          <p:nvPr/>
        </p:nvGrpSpPr>
        <p:grpSpPr>
          <a:xfrm>
            <a:off x="9630613" y="145613"/>
            <a:ext cx="2419330" cy="857146"/>
            <a:chOff x="9630613" y="145613"/>
            <a:chExt cx="2419330" cy="857146"/>
          </a:xfrm>
        </p:grpSpPr>
        <p:pic>
          <p:nvPicPr>
            <p:cNvPr id="12" name="圖片 11">
              <a:extLst>
                <a:ext uri="{FF2B5EF4-FFF2-40B4-BE49-F238E27FC236}">
                  <a16:creationId xmlns:a16="http://schemas.microsoft.com/office/drawing/2014/main" id="{1B89E8D4-59BF-477F-9A43-C4208E381D1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30613" y="145613"/>
              <a:ext cx="2419330" cy="857146"/>
            </a:xfrm>
            <a:prstGeom prst="rect">
              <a:avLst/>
            </a:prstGeom>
          </p:spPr>
        </p:pic>
        <p:sp>
          <p:nvSpPr>
            <p:cNvPr id="13" name="矩形 12">
              <a:extLst>
                <a:ext uri="{FF2B5EF4-FFF2-40B4-BE49-F238E27FC236}">
                  <a16:creationId xmlns:a16="http://schemas.microsoft.com/office/drawing/2014/main" id="{CB52D20C-B11F-4089-AADA-8582FF2899DA}"/>
                </a:ext>
              </a:extLst>
            </p:cNvPr>
            <p:cNvSpPr/>
            <p:nvPr/>
          </p:nvSpPr>
          <p:spPr>
            <a:xfrm>
              <a:off x="10421530" y="152061"/>
              <a:ext cx="1519984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TW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Amazon</a:t>
              </a:r>
            </a:p>
            <a:p>
              <a:pPr lvl="0" algn="ctr"/>
              <a:r>
                <a:rPr lang="en-US" altLang="zh-TW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Fire</a:t>
              </a:r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36470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FF2B5EF4-FFF2-40B4-BE49-F238E27FC236}">
                <a16:creationId xmlns:a16="http://schemas.microsoft.com/office/drawing/2014/main" id="{C7EC9879-4754-4DCF-A3FB-8A143F4DC4AF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2D8A23CA-ED96-4FD5-BFD4-166DB35083A6}"/>
              </a:ext>
            </a:extLst>
          </p:cNvPr>
          <p:cNvSpPr/>
          <p:nvPr/>
        </p:nvSpPr>
        <p:spPr>
          <a:xfrm>
            <a:off x="678124" y="1321457"/>
            <a:ext cx="8494633" cy="586827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欣賞著照片、悠閒的聽慢歌，突然跳出一首嗨歌，怎麼辦？</a:t>
            </a:r>
            <a:endParaRPr lang="zh-TW">
              <a:solidFill>
                <a:schemeClr val="bg1"/>
              </a:solidFill>
              <a:ea typeface="新細明體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EAD3D2-6611-4A3D-B4B0-9355108E3F33}"/>
              </a:ext>
            </a:extLst>
          </p:cNvPr>
          <p:cNvSpPr txBox="1"/>
          <p:nvPr/>
        </p:nvSpPr>
        <p:spPr>
          <a:xfrm>
            <a:off x="2011645" y="3601234"/>
            <a:ext cx="2724087" cy="707886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>
              <a:defRPr sz="200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CN" altLang="en-US">
                <a:latin typeface="微軟正黑體"/>
                <a:ea typeface="微軟正黑體"/>
              </a:rPr>
              <a:t>切換歌曲後，點擊返回鍵，即可回到相片頁面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CC8C17-BA8E-5E47-AF11-4624E0CC8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525" y="2236397"/>
            <a:ext cx="6303856" cy="3545919"/>
          </a:xfrm>
          <a:prstGeom prst="rect">
            <a:avLst/>
          </a:prstGeom>
        </p:spPr>
      </p:pic>
      <p:sp>
        <p:nvSpPr>
          <p:cNvPr id="4" name="標題 3">
            <a:extLst>
              <a:ext uri="{FF2B5EF4-FFF2-40B4-BE49-F238E27FC236}">
                <a16:creationId xmlns:a16="http://schemas.microsoft.com/office/drawing/2014/main" id="{66138894-C291-40F5-A959-7D453BC7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>
                <a:latin typeface="微軟正黑體"/>
                <a:ea typeface="微軟正黑體"/>
                <a:cs typeface="Arial"/>
              </a:rPr>
              <a:t>三個步驟輕鬆</a:t>
            </a:r>
            <a:r>
              <a:rPr lang="zh-TW">
                <a:latin typeface="Microsoft JhengHei"/>
                <a:ea typeface="Microsoft JhengHei"/>
                <a:cs typeface="Arial"/>
              </a:rPr>
              <a:t>切換</a:t>
            </a:r>
            <a:r>
              <a:rPr lang="zh-TW" altLang="en-US">
                <a:latin typeface="微軟正黑體"/>
                <a:ea typeface="微軟正黑體"/>
                <a:cs typeface="Arial"/>
              </a:rPr>
              <a:t>音樂與相片！</a:t>
            </a:r>
            <a:endParaRPr lang="en-US" altLang="zh-TW"/>
          </a:p>
        </p:txBody>
      </p:sp>
      <p:grpSp>
        <p:nvGrpSpPr>
          <p:cNvPr id="15" name="群組 14">
            <a:extLst>
              <a:ext uri="{FF2B5EF4-FFF2-40B4-BE49-F238E27FC236}">
                <a16:creationId xmlns:a16="http://schemas.microsoft.com/office/drawing/2014/main" id="{94A33C7E-F484-40A1-BB28-2F655961A7BB}"/>
              </a:ext>
            </a:extLst>
          </p:cNvPr>
          <p:cNvGrpSpPr/>
          <p:nvPr/>
        </p:nvGrpSpPr>
        <p:grpSpPr>
          <a:xfrm rot="10800000" flipH="1">
            <a:off x="4199468" y="4933326"/>
            <a:ext cx="843997" cy="257282"/>
            <a:chOff x="7777378" y="6001988"/>
            <a:chExt cx="2037099" cy="257282"/>
          </a:xfrm>
        </p:grpSpPr>
        <p:cxnSp>
          <p:nvCxnSpPr>
            <p:cNvPr id="16" name="直線接點 15">
              <a:extLst>
                <a:ext uri="{FF2B5EF4-FFF2-40B4-BE49-F238E27FC236}">
                  <a16:creationId xmlns:a16="http://schemas.microsoft.com/office/drawing/2014/main" id="{061971EA-8D26-44A7-B039-869FF503E2EE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7777378" y="6004256"/>
              <a:ext cx="1432127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直線接點 16">
              <a:extLst>
                <a:ext uri="{FF2B5EF4-FFF2-40B4-BE49-F238E27FC236}">
                  <a16:creationId xmlns:a16="http://schemas.microsoft.com/office/drawing/2014/main" id="{5EEEFEE5-1B86-41E8-98F5-42FD2394BDB1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9197008" y="6001988"/>
              <a:ext cx="617469" cy="257282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矩形 19">
            <a:extLst>
              <a:ext uri="{FF2B5EF4-FFF2-40B4-BE49-F238E27FC236}">
                <a16:creationId xmlns:a16="http://schemas.microsoft.com/office/drawing/2014/main" id="{F12FFF0B-F62F-413A-B702-7708B616C828}"/>
              </a:ext>
            </a:extLst>
          </p:cNvPr>
          <p:cNvSpPr/>
          <p:nvPr/>
        </p:nvSpPr>
        <p:spPr>
          <a:xfrm>
            <a:off x="2011645" y="2227947"/>
            <a:ext cx="255711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左滑喚醒隱藏主選單</a:t>
            </a:r>
            <a:r>
              <a:rPr lang="zh-TW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endParaRPr lang="en-US" altLang="zh-TW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134D3B19-5BD4-42F5-A7F5-7118FCC4D008}"/>
              </a:ext>
            </a:extLst>
          </p:cNvPr>
          <p:cNvSpPr/>
          <p:nvPr/>
        </p:nvSpPr>
        <p:spPr>
          <a:xfrm>
            <a:off x="2011645" y="2914349"/>
            <a:ext cx="2236510" cy="40011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zh-TW" altLang="en-US" sz="2000">
                <a:latin typeface="微軟正黑體"/>
                <a:ea typeface="微軟正黑體"/>
              </a:rPr>
              <a:t>點擊正在播放的歌</a:t>
            </a:r>
          </a:p>
        </p:txBody>
      </p:sp>
      <p:pic>
        <p:nvPicPr>
          <p:cNvPr id="26" name="圖片 25">
            <a:extLst>
              <a:ext uri="{FF2B5EF4-FFF2-40B4-BE49-F238E27FC236}">
                <a16:creationId xmlns:a16="http://schemas.microsoft.com/office/drawing/2014/main" id="{81FCD13E-251A-44D4-8CC5-0AC610DD14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84" y="3362880"/>
            <a:ext cx="1036573" cy="2963333"/>
          </a:xfrm>
          <a:prstGeom prst="rect">
            <a:avLst/>
          </a:prstGeom>
        </p:spPr>
      </p:pic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0BA3EE63-C0B5-47C9-A6F1-52175FD60B38}"/>
              </a:ext>
            </a:extLst>
          </p:cNvPr>
          <p:cNvCxnSpPr>
            <a:cxnSpLocks/>
          </p:cNvCxnSpPr>
          <p:nvPr/>
        </p:nvCxnSpPr>
        <p:spPr>
          <a:xfrm flipH="1">
            <a:off x="4498017" y="2402309"/>
            <a:ext cx="525129" cy="0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  <a:headEnd type="none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2" name="群組 31">
            <a:extLst>
              <a:ext uri="{FF2B5EF4-FFF2-40B4-BE49-F238E27FC236}">
                <a16:creationId xmlns:a16="http://schemas.microsoft.com/office/drawing/2014/main" id="{7012F890-38CC-4BE6-A850-B2CEC779CA7D}"/>
              </a:ext>
            </a:extLst>
          </p:cNvPr>
          <p:cNvGrpSpPr/>
          <p:nvPr/>
        </p:nvGrpSpPr>
        <p:grpSpPr>
          <a:xfrm flipH="1">
            <a:off x="776467" y="4122659"/>
            <a:ext cx="1245685" cy="257282"/>
            <a:chOff x="6078079" y="6001988"/>
            <a:chExt cx="3736398" cy="257282"/>
          </a:xfrm>
        </p:grpSpPr>
        <p:cxnSp>
          <p:nvCxnSpPr>
            <p:cNvPr id="33" name="直線接點 32">
              <a:extLst>
                <a:ext uri="{FF2B5EF4-FFF2-40B4-BE49-F238E27FC236}">
                  <a16:creationId xmlns:a16="http://schemas.microsoft.com/office/drawing/2014/main" id="{1B8205DF-3657-4C59-9DB5-52C86CC038E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78079" y="6004256"/>
              <a:ext cx="3131429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直線接點 33">
              <a:extLst>
                <a:ext uri="{FF2B5EF4-FFF2-40B4-BE49-F238E27FC236}">
                  <a16:creationId xmlns:a16="http://schemas.microsoft.com/office/drawing/2014/main" id="{21AE4E98-4500-43DC-A586-0ACAE2680D8B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9197008" y="6001988"/>
              <a:ext cx="617469" cy="257282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群組 34">
            <a:extLst>
              <a:ext uri="{FF2B5EF4-FFF2-40B4-BE49-F238E27FC236}">
                <a16:creationId xmlns:a16="http://schemas.microsoft.com/office/drawing/2014/main" id="{814FD212-FD89-4314-8A70-056B3475F003}"/>
              </a:ext>
            </a:extLst>
          </p:cNvPr>
          <p:cNvGrpSpPr/>
          <p:nvPr/>
        </p:nvGrpSpPr>
        <p:grpSpPr>
          <a:xfrm rot="10800000">
            <a:off x="4199468" y="26853474"/>
            <a:ext cx="1063353" cy="259051"/>
            <a:chOff x="7453286" y="6001988"/>
            <a:chExt cx="2628982" cy="259051"/>
          </a:xfrm>
        </p:grpSpPr>
        <p:cxnSp>
          <p:nvCxnSpPr>
            <p:cNvPr id="36" name="直線接點 35">
              <a:extLst>
                <a:ext uri="{FF2B5EF4-FFF2-40B4-BE49-F238E27FC236}">
                  <a16:creationId xmlns:a16="http://schemas.microsoft.com/office/drawing/2014/main" id="{F145E8DD-6AA2-4364-B1BB-0721017A4196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7453286" y="6004256"/>
              <a:ext cx="1756220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直線接點 36">
              <a:extLst>
                <a:ext uri="{FF2B5EF4-FFF2-40B4-BE49-F238E27FC236}">
                  <a16:creationId xmlns:a16="http://schemas.microsoft.com/office/drawing/2014/main" id="{5C1C753D-F4BB-475C-8178-132A4B3FBD38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9197008" y="6001988"/>
              <a:ext cx="885260" cy="259051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567BD2DD-260B-4465-B7C0-F62A6AAD40DC}"/>
              </a:ext>
            </a:extLst>
          </p:cNvPr>
          <p:cNvGrpSpPr/>
          <p:nvPr/>
        </p:nvGrpSpPr>
        <p:grpSpPr>
          <a:xfrm>
            <a:off x="1430302" y="2160022"/>
            <a:ext cx="640461" cy="649572"/>
            <a:chOff x="1100316" y="2177589"/>
            <a:chExt cx="742032" cy="752588"/>
          </a:xfrm>
        </p:grpSpPr>
        <p:pic>
          <p:nvPicPr>
            <p:cNvPr id="38" name="圖片 37">
              <a:extLst>
                <a:ext uri="{FF2B5EF4-FFF2-40B4-BE49-F238E27FC236}">
                  <a16:creationId xmlns:a16="http://schemas.microsoft.com/office/drawing/2014/main" id="{6B1B879B-A2AF-429E-902A-CB615888C7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144"/>
            <a:stretch/>
          </p:blipFill>
          <p:spPr>
            <a:xfrm>
              <a:off x="1100316" y="2177589"/>
              <a:ext cx="742032" cy="752588"/>
            </a:xfrm>
            <a:prstGeom prst="rect">
              <a:avLst/>
            </a:prstGeom>
          </p:spPr>
        </p:pic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id="{42FF445C-9879-4BE6-B136-E0AC44A3D96B}"/>
                </a:ext>
              </a:extLst>
            </p:cNvPr>
            <p:cNvSpPr txBox="1"/>
            <p:nvPr/>
          </p:nvSpPr>
          <p:spPr>
            <a:xfrm>
              <a:off x="1163175" y="2272978"/>
              <a:ext cx="622852" cy="534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24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lang="zh-TW" altLang="en-US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1" name="群組 40">
            <a:extLst>
              <a:ext uri="{FF2B5EF4-FFF2-40B4-BE49-F238E27FC236}">
                <a16:creationId xmlns:a16="http://schemas.microsoft.com/office/drawing/2014/main" id="{C82E2367-D51D-4632-8F89-6E68B1289157}"/>
              </a:ext>
            </a:extLst>
          </p:cNvPr>
          <p:cNvGrpSpPr/>
          <p:nvPr/>
        </p:nvGrpSpPr>
        <p:grpSpPr>
          <a:xfrm>
            <a:off x="1430302" y="2783394"/>
            <a:ext cx="640461" cy="649572"/>
            <a:chOff x="1100316" y="2177589"/>
            <a:chExt cx="742032" cy="752588"/>
          </a:xfrm>
        </p:grpSpPr>
        <p:pic>
          <p:nvPicPr>
            <p:cNvPr id="42" name="圖片 41">
              <a:extLst>
                <a:ext uri="{FF2B5EF4-FFF2-40B4-BE49-F238E27FC236}">
                  <a16:creationId xmlns:a16="http://schemas.microsoft.com/office/drawing/2014/main" id="{4D82DA21-7A01-439C-8A70-98BA62032A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144"/>
            <a:stretch/>
          </p:blipFill>
          <p:spPr>
            <a:xfrm>
              <a:off x="1100316" y="2177589"/>
              <a:ext cx="742032" cy="752588"/>
            </a:xfrm>
            <a:prstGeom prst="rect">
              <a:avLst/>
            </a:prstGeom>
          </p:spPr>
        </p:pic>
        <p:sp>
          <p:nvSpPr>
            <p:cNvPr id="43" name="文字方塊 42">
              <a:extLst>
                <a:ext uri="{FF2B5EF4-FFF2-40B4-BE49-F238E27FC236}">
                  <a16:creationId xmlns:a16="http://schemas.microsoft.com/office/drawing/2014/main" id="{A85BC13D-B1A4-49CE-91FC-412C44956788}"/>
                </a:ext>
              </a:extLst>
            </p:cNvPr>
            <p:cNvSpPr txBox="1"/>
            <p:nvPr/>
          </p:nvSpPr>
          <p:spPr>
            <a:xfrm>
              <a:off x="1163175" y="2272979"/>
              <a:ext cx="622852" cy="534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24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lang="zh-TW" altLang="en-US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4" name="群組 43">
            <a:extLst>
              <a:ext uri="{FF2B5EF4-FFF2-40B4-BE49-F238E27FC236}">
                <a16:creationId xmlns:a16="http://schemas.microsoft.com/office/drawing/2014/main" id="{63570E0F-3491-4F39-A728-547271604942}"/>
              </a:ext>
            </a:extLst>
          </p:cNvPr>
          <p:cNvGrpSpPr/>
          <p:nvPr/>
        </p:nvGrpSpPr>
        <p:grpSpPr>
          <a:xfrm>
            <a:off x="1430302" y="3464943"/>
            <a:ext cx="640461" cy="649572"/>
            <a:chOff x="1100316" y="2177589"/>
            <a:chExt cx="742032" cy="752588"/>
          </a:xfrm>
        </p:grpSpPr>
        <p:pic>
          <p:nvPicPr>
            <p:cNvPr id="45" name="圖片 44">
              <a:extLst>
                <a:ext uri="{FF2B5EF4-FFF2-40B4-BE49-F238E27FC236}">
                  <a16:creationId xmlns:a16="http://schemas.microsoft.com/office/drawing/2014/main" id="{80498185-7990-48EB-83EE-B84EB48B82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144"/>
            <a:stretch/>
          </p:blipFill>
          <p:spPr>
            <a:xfrm>
              <a:off x="1100316" y="2177589"/>
              <a:ext cx="742032" cy="752588"/>
            </a:xfrm>
            <a:prstGeom prst="rect">
              <a:avLst/>
            </a:prstGeom>
          </p:spPr>
        </p:pic>
        <p:sp>
          <p:nvSpPr>
            <p:cNvPr id="46" name="文字方塊 45">
              <a:extLst>
                <a:ext uri="{FF2B5EF4-FFF2-40B4-BE49-F238E27FC236}">
                  <a16:creationId xmlns:a16="http://schemas.microsoft.com/office/drawing/2014/main" id="{B30A9A2B-6C13-4EE9-8229-B3680E1F5363}"/>
                </a:ext>
              </a:extLst>
            </p:cNvPr>
            <p:cNvSpPr txBox="1"/>
            <p:nvPr/>
          </p:nvSpPr>
          <p:spPr>
            <a:xfrm>
              <a:off x="1163175" y="2272979"/>
              <a:ext cx="622852" cy="534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24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lang="zh-TW" altLang="en-US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9" name="群組 48">
            <a:extLst>
              <a:ext uri="{FF2B5EF4-FFF2-40B4-BE49-F238E27FC236}">
                <a16:creationId xmlns:a16="http://schemas.microsoft.com/office/drawing/2014/main" id="{93CCC1BE-DFC8-4D48-A17D-CA3F7ED29180}"/>
              </a:ext>
            </a:extLst>
          </p:cNvPr>
          <p:cNvGrpSpPr/>
          <p:nvPr/>
        </p:nvGrpSpPr>
        <p:grpSpPr>
          <a:xfrm>
            <a:off x="9627705" y="145613"/>
            <a:ext cx="2425146" cy="857146"/>
            <a:chOff x="9627705" y="145613"/>
            <a:chExt cx="2425146" cy="857146"/>
          </a:xfrm>
        </p:grpSpPr>
        <p:pic>
          <p:nvPicPr>
            <p:cNvPr id="52" name="圖片 51">
              <a:extLst>
                <a:ext uri="{FF2B5EF4-FFF2-40B4-BE49-F238E27FC236}">
                  <a16:creationId xmlns:a16="http://schemas.microsoft.com/office/drawing/2014/main" id="{DEDB0B69-0DD6-4D35-BCBD-6E84D8A2564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5" y="145613"/>
              <a:ext cx="2425146" cy="857146"/>
            </a:xfrm>
            <a:prstGeom prst="rect">
              <a:avLst/>
            </a:prstGeom>
          </p:spPr>
        </p:pic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887FC362-E537-4E89-950A-2C02EE6633F8}"/>
                </a:ext>
              </a:extLst>
            </p:cNvPr>
            <p:cNvSpPr/>
            <p:nvPr/>
          </p:nvSpPr>
          <p:spPr>
            <a:xfrm>
              <a:off x="10677756" y="265478"/>
              <a:ext cx="100535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zh-CN" altLang="en-US" sz="3200" b="1">
                  <a:solidFill>
                    <a:prstClr val="whit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獨有</a:t>
              </a:r>
              <a:endParaRPr lang="en-US" altLang="zh-TW" sz="3200" b="1">
                <a:solidFill>
                  <a:prstClr val="white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47" name="群組 46">
            <a:extLst>
              <a:ext uri="{FF2B5EF4-FFF2-40B4-BE49-F238E27FC236}">
                <a16:creationId xmlns:a16="http://schemas.microsoft.com/office/drawing/2014/main" id="{D9CA8B8C-F7ED-45CD-946F-AA33FBD4B1DD}"/>
              </a:ext>
            </a:extLst>
          </p:cNvPr>
          <p:cNvGrpSpPr/>
          <p:nvPr/>
        </p:nvGrpSpPr>
        <p:grpSpPr>
          <a:xfrm rot="10800000" flipH="1">
            <a:off x="4248155" y="2857363"/>
            <a:ext cx="971945" cy="257282"/>
            <a:chOff x="7777378" y="6001988"/>
            <a:chExt cx="2037099" cy="257282"/>
          </a:xfrm>
        </p:grpSpPr>
        <p:cxnSp>
          <p:nvCxnSpPr>
            <p:cNvPr id="50" name="直線接點 49">
              <a:extLst>
                <a:ext uri="{FF2B5EF4-FFF2-40B4-BE49-F238E27FC236}">
                  <a16:creationId xmlns:a16="http://schemas.microsoft.com/office/drawing/2014/main" id="{DA2B6B00-09E8-46EF-A100-C17FD19BEEC0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7777378" y="6004256"/>
              <a:ext cx="1432127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none"/>
              <a:tailEnd type="oval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直線接點 50">
              <a:extLst>
                <a:ext uri="{FF2B5EF4-FFF2-40B4-BE49-F238E27FC236}">
                  <a16:creationId xmlns:a16="http://schemas.microsoft.com/office/drawing/2014/main" id="{54595C4E-5E3D-4DC1-9B0B-B38C54A184FB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9197008" y="6001988"/>
              <a:ext cx="617469" cy="257282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324500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58C965-2D78-E441-8FDD-68E5385A3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9982" y="2978131"/>
            <a:ext cx="6090111" cy="3425688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7E79B205-FB1C-45E5-9FEF-DFE0B9644FBB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0867CC26-8904-4478-A70A-36F489E063EF}"/>
              </a:ext>
            </a:extLst>
          </p:cNvPr>
          <p:cNvSpPr/>
          <p:nvPr/>
        </p:nvSpPr>
        <p:spPr>
          <a:xfrm>
            <a:off x="678124" y="1321457"/>
            <a:ext cx="5109091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突然想找一個多媒體檔案，怎麼辦？</a:t>
            </a:r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B8B8AF09-22F8-4673-9ABB-DA8137D5F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378033" cy="92505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微軟正黑體"/>
                <a:ea typeface="微軟正黑體"/>
                <a:cs typeface="Arial"/>
              </a:rPr>
              <a:t>搜尋：再多檔案也不怕，讓 Qmedia 幫你找！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6365828-4FE5-44E0-9206-EB7E57C24F68}"/>
              </a:ext>
            </a:extLst>
          </p:cNvPr>
          <p:cNvSpPr/>
          <p:nvPr/>
        </p:nvSpPr>
        <p:spPr>
          <a:xfrm>
            <a:off x="1833889" y="2019022"/>
            <a:ext cx="9348284" cy="9591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 dirty="0">
                <a:latin typeface="微軟正黑體"/>
                <a:ea typeface="微軟正黑體"/>
                <a:cs typeface="Calibri"/>
              </a:rPr>
              <a:t>針對影片、相片、音樂分門別類搜尋，影片更細分為：電視、影集 ＆ 一般影片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zh-TW" altLang="en-US" sz="2000" dirty="0">
                <a:latin typeface="微軟正黑體"/>
                <a:ea typeface="微軟正黑體"/>
                <a:cs typeface="Calibri"/>
              </a:rPr>
              <a:t>再多的檔案也不怕，更有效率的搜尋，更有系統的分類！</a:t>
            </a:r>
            <a:endParaRPr lang="zh-TW" dirty="0"/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8689B3FE-449A-4B53-A47F-E3744EF8EF71}"/>
              </a:ext>
            </a:extLst>
          </p:cNvPr>
          <p:cNvGrpSpPr/>
          <p:nvPr/>
        </p:nvGrpSpPr>
        <p:grpSpPr>
          <a:xfrm>
            <a:off x="1543878" y="2339009"/>
            <a:ext cx="2716696" cy="887895"/>
            <a:chOff x="1543878" y="2209815"/>
            <a:chExt cx="2716696" cy="1017089"/>
          </a:xfrm>
        </p:grpSpPr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B1346422-F465-41BF-8D09-8036EE4263EF}"/>
                </a:ext>
              </a:extLst>
            </p:cNvPr>
            <p:cNvGrpSpPr/>
            <p:nvPr/>
          </p:nvGrpSpPr>
          <p:grpSpPr>
            <a:xfrm rot="10800000">
              <a:off x="1543878" y="2209815"/>
              <a:ext cx="270133" cy="1017089"/>
              <a:chOff x="8399052" y="4978128"/>
              <a:chExt cx="270133" cy="1017089"/>
            </a:xfrm>
          </p:grpSpPr>
          <p:cxnSp>
            <p:nvCxnSpPr>
              <p:cNvPr id="11" name="直線接點 10">
                <a:extLst>
                  <a:ext uri="{FF2B5EF4-FFF2-40B4-BE49-F238E27FC236}">
                    <a16:creationId xmlns:a16="http://schemas.microsoft.com/office/drawing/2014/main" id="{18393441-3BF5-44CD-A90C-75BA28852C51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8399052" y="5995217"/>
                <a:ext cx="270133" cy="0"/>
              </a:xfrm>
              <a:prstGeom prst="line">
                <a:avLst/>
              </a:prstGeom>
              <a:ln w="12700">
                <a:solidFill>
                  <a:schemeClr val="bg2">
                    <a:lumMod val="25000"/>
                  </a:schemeClr>
                </a:solidFill>
                <a:headEnd type="none"/>
                <a:tailEnd type="oval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直線接點 11">
                <a:extLst>
                  <a:ext uri="{FF2B5EF4-FFF2-40B4-BE49-F238E27FC236}">
                    <a16:creationId xmlns:a16="http://schemas.microsoft.com/office/drawing/2014/main" id="{67A795F4-9B88-471E-8B82-DDA8337607A4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8669185" y="4978128"/>
                <a:ext cx="0" cy="1017089"/>
              </a:xfrm>
              <a:prstGeom prst="line">
                <a:avLst/>
              </a:prstGeom>
              <a:ln w="127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直線接點 16">
              <a:extLst>
                <a:ext uri="{FF2B5EF4-FFF2-40B4-BE49-F238E27FC236}">
                  <a16:creationId xmlns:a16="http://schemas.microsoft.com/office/drawing/2014/main" id="{4B62F67D-C446-4294-82CF-732614A9D886}"/>
                </a:ext>
              </a:extLst>
            </p:cNvPr>
            <p:cNvCxnSpPr/>
            <p:nvPr/>
          </p:nvCxnSpPr>
          <p:spPr>
            <a:xfrm>
              <a:off x="1543878" y="3226904"/>
              <a:ext cx="2716696" cy="0"/>
            </a:xfrm>
            <a:prstGeom prst="line">
              <a:avLst/>
            </a:prstGeom>
            <a:ln w="127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群組 23">
            <a:extLst>
              <a:ext uri="{FF2B5EF4-FFF2-40B4-BE49-F238E27FC236}">
                <a16:creationId xmlns:a16="http://schemas.microsoft.com/office/drawing/2014/main" id="{D271B139-BDBA-4D32-9225-F0F41BFA3C63}"/>
              </a:ext>
            </a:extLst>
          </p:cNvPr>
          <p:cNvGrpSpPr/>
          <p:nvPr/>
        </p:nvGrpSpPr>
        <p:grpSpPr>
          <a:xfrm>
            <a:off x="9627704" y="1171628"/>
            <a:ext cx="2425149" cy="857146"/>
            <a:chOff x="9627704" y="145613"/>
            <a:chExt cx="2425149" cy="857146"/>
          </a:xfrm>
        </p:grpSpPr>
        <p:pic>
          <p:nvPicPr>
            <p:cNvPr id="19" name="圖片 24">
              <a:extLst>
                <a:ext uri="{FF2B5EF4-FFF2-40B4-BE49-F238E27FC236}">
                  <a16:creationId xmlns:a16="http://schemas.microsoft.com/office/drawing/2014/main" id="{726954C5-ACBB-4135-A43F-188382D8C09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27704" y="145613"/>
              <a:ext cx="2425149" cy="857146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10234C7A-12CF-4488-A2FC-6116387172FC}"/>
                </a:ext>
              </a:extLst>
            </p:cNvPr>
            <p:cNvSpPr/>
            <p:nvPr/>
          </p:nvSpPr>
          <p:spPr>
            <a:xfrm>
              <a:off x="10421530" y="319606"/>
              <a:ext cx="151998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algn="ctr"/>
              <a:r>
                <a:rPr lang="en-US" altLang="zh-CN" sz="2400" b="1">
                  <a:solidFill>
                    <a:prstClr val="white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Apple TV</a:t>
              </a:r>
              <a:endParaRPr lang="en-US" altLang="zh-TW" sz="2400" b="1">
                <a:solidFill>
                  <a:prstClr val="white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207433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群組 11">
            <a:extLst>
              <a:ext uri="{FF2B5EF4-FFF2-40B4-BE49-F238E27FC236}">
                <a16:creationId xmlns:a16="http://schemas.microsoft.com/office/drawing/2014/main" id="{6BD6A058-D1C3-4FEF-80DE-6D26422900D3}"/>
              </a:ext>
            </a:extLst>
          </p:cNvPr>
          <p:cNvGrpSpPr/>
          <p:nvPr/>
        </p:nvGrpSpPr>
        <p:grpSpPr>
          <a:xfrm>
            <a:off x="3395017" y="2109170"/>
            <a:ext cx="2048374" cy="2548981"/>
            <a:chOff x="3395017" y="2109170"/>
            <a:chExt cx="2048374" cy="2548981"/>
          </a:xfrm>
        </p:grpSpPr>
        <p:pic>
          <p:nvPicPr>
            <p:cNvPr id="23" name="圖片 22">
              <a:extLst>
                <a:ext uri="{FF2B5EF4-FFF2-40B4-BE49-F238E27FC236}">
                  <a16:creationId xmlns:a16="http://schemas.microsoft.com/office/drawing/2014/main" id="{F0F79F64-72C5-43FE-89F2-9FE8B50513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8032" y="2109170"/>
              <a:ext cx="2022345" cy="2548981"/>
            </a:xfrm>
            <a:prstGeom prst="rect">
              <a:avLst/>
            </a:prstGeom>
          </p:spPr>
        </p:pic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8CB7F7E5-17B3-439D-8598-72E05D8CD082}"/>
                </a:ext>
              </a:extLst>
            </p:cNvPr>
            <p:cNvSpPr/>
            <p:nvPr/>
          </p:nvSpPr>
          <p:spPr>
            <a:xfrm>
              <a:off x="3870758" y="2220009"/>
              <a:ext cx="110799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TW" altLang="en-US" sz="240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步驟二</a:t>
              </a:r>
              <a:endParaRPr lang="en-US" altLang="zh-CN" sz="2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8BE5F5F1-31D0-4D08-8438-95CB4CC663BE}"/>
                </a:ext>
              </a:extLst>
            </p:cNvPr>
            <p:cNvSpPr/>
            <p:nvPr/>
          </p:nvSpPr>
          <p:spPr>
            <a:xfrm>
              <a:off x="3395017" y="2792513"/>
              <a:ext cx="2048374" cy="141577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在</a:t>
              </a:r>
              <a:r>
                <a:rPr lang="en-US" altLang="zh-CN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NAS</a:t>
              </a:r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上安裝</a:t>
              </a:r>
              <a:endParaRPr lang="en-US" altLang="zh-CN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  <a:p>
              <a:pPr algn="ctr"/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多媒體軟體</a:t>
              </a:r>
            </a:p>
            <a:p>
              <a:pPr algn="ctr"/>
              <a:r>
                <a:rPr lang="en-US" altLang="zh-TW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1.</a:t>
              </a:r>
              <a:r>
                <a:rPr lang="zh-TW" altLang="en-US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CN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Video Station</a:t>
              </a:r>
            </a:p>
            <a:p>
              <a:pPr algn="ctr"/>
              <a:r>
                <a:rPr lang="en-US" altLang="zh-TW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2.</a:t>
              </a:r>
              <a:r>
                <a:rPr lang="zh-TW" altLang="en-US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CN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Photo Station</a:t>
              </a:r>
            </a:p>
            <a:p>
              <a:pPr algn="ctr"/>
              <a:r>
                <a:rPr lang="en-US" altLang="zh-TW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3.</a:t>
              </a:r>
              <a:r>
                <a:rPr lang="zh-TW" altLang="en-US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CN" sz="1600"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Music Station </a:t>
              </a:r>
            </a:p>
          </p:txBody>
        </p:sp>
      </p:grpSp>
      <p:pic>
        <p:nvPicPr>
          <p:cNvPr id="14" name="圖片 13">
            <a:extLst>
              <a:ext uri="{FF2B5EF4-FFF2-40B4-BE49-F238E27FC236}">
                <a16:creationId xmlns:a16="http://schemas.microsoft.com/office/drawing/2014/main" id="{8859AA7B-733F-487B-B55C-FD0AD9C43D1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5"/>
          <a:stretch/>
        </p:blipFill>
        <p:spPr>
          <a:xfrm>
            <a:off x="2932897" y="3087608"/>
            <a:ext cx="650771" cy="763569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B41D637A-191F-4348-AB3D-BDAED17A4E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52" y="2109170"/>
            <a:ext cx="2022345" cy="2548981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2A21D562-6E19-4854-9C7C-069AE105E96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913" y="2109170"/>
            <a:ext cx="2022345" cy="25489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F891E9-02FA-454A-A8F9-BC6FA40ECFA8}"/>
              </a:ext>
            </a:extLst>
          </p:cNvPr>
          <p:cNvSpPr txBox="1"/>
          <p:nvPr/>
        </p:nvSpPr>
        <p:spPr>
          <a:xfrm>
            <a:off x="10469731" y="3102277"/>
            <a:ext cx="1183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4000" b="1">
                <a:solidFill>
                  <a:srgbClr val="4D03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GO!</a:t>
            </a:r>
            <a:endParaRPr lang="en-US" sz="4000" b="1">
              <a:solidFill>
                <a:srgbClr val="4D038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EA66D03-DE11-B54B-87EA-A22359A9EB7E}"/>
              </a:ext>
            </a:extLst>
          </p:cNvPr>
          <p:cNvSpPr/>
          <p:nvPr/>
        </p:nvSpPr>
        <p:spPr>
          <a:xfrm>
            <a:off x="5652632" y="4208285"/>
            <a:ext cx="2578872" cy="1591704"/>
          </a:xfrm>
          <a:prstGeom prst="roundRect">
            <a:avLst/>
          </a:prstGeom>
          <a:blipFill dpi="0"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1600" b="1" u="sng">
                <a:latin typeface="微軟正黑體"/>
                <a:ea typeface="微軟正黑體"/>
              </a:rPr>
              <a:t>下載小撇步</a:t>
            </a:r>
          </a:p>
          <a:p>
            <a:r>
              <a:rPr lang="zh-CN" altLang="en-US" sz="1600" b="1">
                <a:latin typeface="微軟正黑體"/>
                <a:ea typeface="微軟正黑體"/>
              </a:rPr>
              <a:t>多媒體檔案可由以下軟體</a:t>
            </a:r>
            <a:endParaRPr lang="en-US" altLang="zh-CN" sz="1600" b="1">
              <a:latin typeface="微軟正黑體"/>
              <a:ea typeface="微軟正黑體"/>
            </a:endParaRPr>
          </a:p>
          <a:p>
            <a:r>
              <a:rPr lang="en-US" altLang="zh-TW" sz="1400" b="1">
                <a:latin typeface="Arial"/>
                <a:ea typeface="微軟正黑體"/>
                <a:cs typeface="Arial"/>
              </a:rPr>
              <a:t>1.</a:t>
            </a:r>
            <a:r>
              <a:rPr lang="zh-TW" altLang="en-US" sz="1400" b="1">
                <a:latin typeface="Arial"/>
                <a:ea typeface="微軟正黑體"/>
                <a:cs typeface="Arial"/>
              </a:rPr>
              <a:t> </a:t>
            </a:r>
            <a:r>
              <a:rPr lang="en-US" altLang="zh-CN" sz="1400" b="1">
                <a:latin typeface="Arial"/>
                <a:ea typeface="微軟正黑體"/>
                <a:cs typeface="Arial"/>
              </a:rPr>
              <a:t>Download Station (BT)</a:t>
            </a:r>
          </a:p>
          <a:p>
            <a:r>
              <a:rPr lang="en-US" altLang="zh-TW" sz="1400" b="1">
                <a:latin typeface="Arial"/>
                <a:ea typeface="微軟正黑體"/>
                <a:cs typeface="Arial"/>
              </a:rPr>
              <a:t>2.</a:t>
            </a:r>
            <a:r>
              <a:rPr lang="zh-TW" altLang="en-US" sz="1400" b="1">
                <a:latin typeface="Arial"/>
                <a:ea typeface="微軟正黑體"/>
                <a:cs typeface="Arial"/>
              </a:rPr>
              <a:t> </a:t>
            </a:r>
            <a:r>
              <a:rPr lang="en-US" altLang="zh-CN" sz="1400" b="1">
                <a:latin typeface="Arial"/>
                <a:ea typeface="微軟正黑體"/>
                <a:cs typeface="Arial"/>
              </a:rPr>
              <a:t>Happy Get (YouTube)</a:t>
            </a:r>
          </a:p>
          <a:p>
            <a:r>
              <a:rPr lang="zh-CN" altLang="en-US" sz="1600" b="1">
                <a:latin typeface="微軟正黑體"/>
                <a:ea typeface="微軟正黑體"/>
              </a:rPr>
              <a:t>下載至</a:t>
            </a:r>
            <a:r>
              <a:rPr lang="en-US" altLang="zh-CN" sz="1600" b="1">
                <a:latin typeface="微軟正黑體"/>
                <a:ea typeface="微軟正黑體"/>
              </a:rPr>
              <a:t>NAS</a:t>
            </a:r>
            <a:r>
              <a:rPr lang="zh-CN" altLang="en-US" sz="1600" b="1">
                <a:latin typeface="微軟正黑體"/>
                <a:ea typeface="微軟正黑體"/>
              </a:rPr>
              <a:t>裡！</a:t>
            </a:r>
            <a:endParaRPr lang="en-US" altLang="zh-CN" sz="1600" b="1">
              <a:latin typeface="微軟正黑體"/>
              <a:ea typeface="微軟正黑體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D14E38-AB97-9D43-920A-E56EE5E752B4}"/>
              </a:ext>
            </a:extLst>
          </p:cNvPr>
          <p:cNvSpPr txBox="1"/>
          <p:nvPr/>
        </p:nvSpPr>
        <p:spPr>
          <a:xfrm>
            <a:off x="838200" y="1280409"/>
            <a:ext cx="53142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000">
                <a:latin typeface="微軟正黑體" panose="020B0604030504040204" pitchFamily="34" charset="-120"/>
                <a:ea typeface="微軟正黑體" panose="020B0604030504040204" pitchFamily="34" charset="-120"/>
              </a:rPr>
              <a:t>完整解決方案，從下載到播放都交給我們吧！</a:t>
            </a:r>
            <a:endParaRPr lang="en-US" sz="20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標題 9">
            <a:extLst>
              <a:ext uri="{FF2B5EF4-FFF2-40B4-BE49-F238E27FC236}">
                <a16:creationId xmlns:a16="http://schemas.microsoft.com/office/drawing/2014/main" id="{0D4618C4-A593-4E31-95D0-563BE58D9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8789504" cy="925055"/>
          </a:xfrm>
        </p:spPr>
        <p:txBody>
          <a:bodyPr>
            <a:normAutofit/>
          </a:bodyPr>
          <a:lstStyle/>
          <a:p>
            <a:r>
              <a:rPr lang="en-US" altLang="zh-TW">
                <a:latin typeface="微軟正黑體"/>
                <a:ea typeface="微軟正黑體"/>
                <a:cs typeface="Arial"/>
              </a:rPr>
              <a:t>Qmedia </a:t>
            </a:r>
            <a:r>
              <a:rPr lang="zh-TW" altLang="en-US">
                <a:latin typeface="微軟正黑體"/>
                <a:ea typeface="微軟正黑體"/>
                <a:cs typeface="Arial"/>
              </a:rPr>
              <a:t>智慧家庭的完整操作流程 </a:t>
            </a:r>
            <a:endParaRPr lang="zh-TW" altLang="en-US"/>
          </a:p>
        </p:txBody>
      </p:sp>
      <p:grpSp>
        <p:nvGrpSpPr>
          <p:cNvPr id="15" name="群組 14">
            <a:extLst>
              <a:ext uri="{FF2B5EF4-FFF2-40B4-BE49-F238E27FC236}">
                <a16:creationId xmlns:a16="http://schemas.microsoft.com/office/drawing/2014/main" id="{25424BF4-C417-493C-A1CF-0630BA53709A}"/>
              </a:ext>
            </a:extLst>
          </p:cNvPr>
          <p:cNvGrpSpPr/>
          <p:nvPr/>
        </p:nvGrpSpPr>
        <p:grpSpPr>
          <a:xfrm>
            <a:off x="8829005" y="554288"/>
            <a:ext cx="2744710" cy="923329"/>
            <a:chOff x="5347252" y="343531"/>
            <a:chExt cx="2744710" cy="923329"/>
          </a:xfrm>
        </p:grpSpPr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41790085-1A45-4B56-93DE-B61A86CAFAAB}"/>
                </a:ext>
              </a:extLst>
            </p:cNvPr>
            <p:cNvSpPr/>
            <p:nvPr/>
          </p:nvSpPr>
          <p:spPr>
            <a:xfrm>
              <a:off x="5526158" y="770145"/>
              <a:ext cx="278296" cy="84244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75000"/>
                    <a:tint val="66000"/>
                    <a:satMod val="160000"/>
                  </a:schemeClr>
                </a:gs>
                <a:gs pos="50000">
                  <a:schemeClr val="tx2">
                    <a:lumMod val="75000"/>
                    <a:tint val="44500"/>
                    <a:satMod val="160000"/>
                  </a:schemeClr>
                </a:gs>
                <a:gs pos="100000">
                  <a:schemeClr val="tx2">
                    <a:lumMod val="75000"/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0" name="橢圓 19">
              <a:extLst>
                <a:ext uri="{FF2B5EF4-FFF2-40B4-BE49-F238E27FC236}">
                  <a16:creationId xmlns:a16="http://schemas.microsoft.com/office/drawing/2014/main" id="{899BFBBC-1C25-4AAD-9B64-5712522F90D1}"/>
                </a:ext>
              </a:extLst>
            </p:cNvPr>
            <p:cNvSpPr/>
            <p:nvPr/>
          </p:nvSpPr>
          <p:spPr>
            <a:xfrm>
              <a:off x="5347252" y="675861"/>
              <a:ext cx="278296" cy="278296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1" name="矩形: 圓角 20">
              <a:extLst>
                <a:ext uri="{FF2B5EF4-FFF2-40B4-BE49-F238E27FC236}">
                  <a16:creationId xmlns:a16="http://schemas.microsoft.com/office/drawing/2014/main" id="{3E1E2E7E-9607-4D8F-A936-27D73E7F8FA2}"/>
                </a:ext>
              </a:extLst>
            </p:cNvPr>
            <p:cNvSpPr/>
            <p:nvPr/>
          </p:nvSpPr>
          <p:spPr>
            <a:xfrm>
              <a:off x="5778022" y="343531"/>
              <a:ext cx="2313940" cy="92332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bg2">
                    <a:lumMod val="25000"/>
                  </a:schemeClr>
                </a:gs>
                <a:gs pos="53000">
                  <a:srgbClr val="3B3838">
                    <a:alpha val="87000"/>
                  </a:srgbClr>
                </a:gs>
                <a:gs pos="100000">
                  <a:schemeClr val="bg2">
                    <a:lumMod val="25000"/>
                    <a:alpha val="59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AEA8F400-D3CC-49E6-A4FC-276713EEA02C}"/>
              </a:ext>
            </a:extLst>
          </p:cNvPr>
          <p:cNvSpPr/>
          <p:nvPr/>
        </p:nvSpPr>
        <p:spPr>
          <a:xfrm>
            <a:off x="9458559" y="570064"/>
            <a:ext cx="20223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硬體需求</a:t>
            </a:r>
            <a:r>
              <a:rPr lang="zh-TW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NAS x 1</a:t>
            </a:r>
            <a:r>
              <a:rPr lang="zh-TW" altLang="en-US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endParaRPr lang="en-US" altLang="zh-TW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Smart TV x1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DA26C646-3D74-4FB1-AADD-DE8DFC4B02C1}"/>
              </a:ext>
            </a:extLst>
          </p:cNvPr>
          <p:cNvSpPr/>
          <p:nvPr/>
        </p:nvSpPr>
        <p:spPr>
          <a:xfrm>
            <a:off x="1382007" y="2220009"/>
            <a:ext cx="11079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步驟一</a:t>
            </a:r>
            <a:endParaRPr lang="en-US" altLang="zh-CN" sz="24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C0BAF7BF-FA0E-47A5-9108-93858DF84088}"/>
              </a:ext>
            </a:extLst>
          </p:cNvPr>
          <p:cNvSpPr/>
          <p:nvPr/>
        </p:nvSpPr>
        <p:spPr>
          <a:xfrm>
            <a:off x="1145380" y="2792513"/>
            <a:ext cx="1482480" cy="9233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zh-CN" altLang="en-US">
                <a:latin typeface="微軟正黑體"/>
                <a:ea typeface="微軟正黑體"/>
              </a:rPr>
              <a:t>選購一台符合使用需求的 </a:t>
            </a:r>
            <a:r>
              <a:rPr lang="en-US" altLang="zh-CN">
                <a:latin typeface="微軟正黑體"/>
                <a:ea typeface="微軟正黑體"/>
              </a:rPr>
              <a:t>NAS</a:t>
            </a:r>
            <a:endParaRPr lang="en-US" altLang="zh-TW">
              <a:latin typeface="微軟正黑體"/>
              <a:ea typeface="微軟正黑體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4412A99D-9ACA-403A-B3B4-9FF044F3068C}"/>
              </a:ext>
            </a:extLst>
          </p:cNvPr>
          <p:cNvSpPr/>
          <p:nvPr/>
        </p:nvSpPr>
        <p:spPr>
          <a:xfrm>
            <a:off x="6353308" y="2220009"/>
            <a:ext cx="11079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步驟三</a:t>
            </a:r>
            <a:endParaRPr lang="en-US" altLang="zh-CN" sz="2400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B60BA084-2E3C-4FC6-836F-7920B502A762}"/>
              </a:ext>
            </a:extLst>
          </p:cNvPr>
          <p:cNvSpPr/>
          <p:nvPr/>
        </p:nvSpPr>
        <p:spPr>
          <a:xfrm>
            <a:off x="6106846" y="2792513"/>
            <a:ext cx="1670444" cy="9233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zh-TW" altLang="en-US">
                <a:latin typeface="微軟正黑體"/>
                <a:ea typeface="微軟正黑體"/>
              </a:rPr>
              <a:t>在 </a:t>
            </a:r>
            <a:r>
              <a:rPr lang="en-US" altLang="zh-TW">
                <a:latin typeface="微軟正黑體"/>
                <a:ea typeface="微軟正黑體"/>
              </a:rPr>
              <a:t>NAS </a:t>
            </a:r>
            <a:r>
              <a:rPr lang="zh-TW" altLang="en-US">
                <a:latin typeface="微軟正黑體"/>
                <a:ea typeface="微軟正黑體"/>
              </a:rPr>
              <a:t>上匯入影片、相片、音樂等</a:t>
            </a:r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8FF1E29B-635A-4445-BFA8-95DFA48672DC}"/>
              </a:ext>
            </a:extLst>
          </p:cNvPr>
          <p:cNvGrpSpPr/>
          <p:nvPr/>
        </p:nvGrpSpPr>
        <p:grpSpPr>
          <a:xfrm>
            <a:off x="8399794" y="2109170"/>
            <a:ext cx="2022345" cy="2548981"/>
            <a:chOff x="7359552" y="2109170"/>
            <a:chExt cx="2022345" cy="2548981"/>
          </a:xfrm>
        </p:grpSpPr>
        <p:pic>
          <p:nvPicPr>
            <p:cNvPr id="25" name="圖片 24">
              <a:extLst>
                <a:ext uri="{FF2B5EF4-FFF2-40B4-BE49-F238E27FC236}">
                  <a16:creationId xmlns:a16="http://schemas.microsoft.com/office/drawing/2014/main" id="{EC86B0C8-B0B4-42C9-82F5-18E7A816AC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59552" y="2109170"/>
              <a:ext cx="2022345" cy="2548981"/>
            </a:xfrm>
            <a:prstGeom prst="rect">
              <a:avLst/>
            </a:prstGeom>
          </p:spPr>
        </p:pic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79150635-36B0-4A80-8D15-0AC33026783B}"/>
                </a:ext>
              </a:extLst>
            </p:cNvPr>
            <p:cNvSpPr/>
            <p:nvPr/>
          </p:nvSpPr>
          <p:spPr>
            <a:xfrm>
              <a:off x="7816726" y="2220009"/>
              <a:ext cx="110799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TW" altLang="en-US" sz="240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步驟四</a:t>
              </a:r>
              <a:endParaRPr lang="en-US" altLang="zh-CN" sz="24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51C61DA7-A0E7-47DC-A63A-6203304477D2}"/>
                </a:ext>
              </a:extLst>
            </p:cNvPr>
            <p:cNvSpPr/>
            <p:nvPr/>
          </p:nvSpPr>
          <p:spPr>
            <a:xfrm>
              <a:off x="7548749" y="2792513"/>
              <a:ext cx="1643949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在 </a:t>
              </a:r>
              <a:r>
                <a:rPr lang="en-US" altLang="zh-CN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Apple TV </a:t>
              </a:r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的 </a:t>
              </a:r>
              <a:r>
                <a:rPr lang="en-US" altLang="zh-CN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App Store </a:t>
              </a:r>
              <a:r>
                <a:rPr lang="zh-TW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中</a:t>
              </a:r>
              <a:r>
                <a:rPr lang="zh-CN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安裝</a:t>
              </a:r>
              <a:r>
                <a:rPr lang="zh-TW" altLang="en-US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 </a:t>
              </a:r>
              <a:r>
                <a:rPr lang="en-US" altLang="zh-CN"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Qmedia</a:t>
              </a:r>
            </a:p>
          </p:txBody>
        </p:sp>
      </p:grpSp>
      <p:pic>
        <p:nvPicPr>
          <p:cNvPr id="37" name="圖片 36">
            <a:extLst>
              <a:ext uri="{FF2B5EF4-FFF2-40B4-BE49-F238E27FC236}">
                <a16:creationId xmlns:a16="http://schemas.microsoft.com/office/drawing/2014/main" id="{038BDC4E-B178-4CBD-B595-8A911307F4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5"/>
          <a:stretch/>
        </p:blipFill>
        <p:spPr>
          <a:xfrm>
            <a:off x="5435591" y="3087608"/>
            <a:ext cx="650771" cy="763569"/>
          </a:xfrm>
          <a:prstGeom prst="rect">
            <a:avLst/>
          </a:prstGeom>
        </p:spPr>
      </p:pic>
      <p:pic>
        <p:nvPicPr>
          <p:cNvPr id="38" name="圖片 37">
            <a:extLst>
              <a:ext uri="{FF2B5EF4-FFF2-40B4-BE49-F238E27FC236}">
                <a16:creationId xmlns:a16="http://schemas.microsoft.com/office/drawing/2014/main" id="{8F2FE58A-1B22-4157-B090-C07E572590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5"/>
          <a:stretch/>
        </p:blipFill>
        <p:spPr>
          <a:xfrm>
            <a:off x="7927156" y="3087608"/>
            <a:ext cx="650771" cy="7635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873453-378F-E14A-B8E6-71B02DDE73D8}"/>
              </a:ext>
            </a:extLst>
          </p:cNvPr>
          <p:cNvSpPr txBox="1"/>
          <p:nvPr/>
        </p:nvSpPr>
        <p:spPr>
          <a:xfrm>
            <a:off x="1532466" y="6201408"/>
            <a:ext cx="78104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Smart TV: Qmedia </a:t>
            </a:r>
            <a:r>
              <a:rPr lang="zh-CN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支援</a:t>
            </a: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Apple TV, Amazon fire TV, Android TV and Roku TV</a:t>
            </a:r>
            <a:r>
              <a:rPr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!</a:t>
            </a:r>
            <a:endParaRPr lang="en-US" sz="16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730424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B8FD0-78DA-4BE0-9393-724925CA763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1389" y="1430987"/>
            <a:ext cx="6064731" cy="4197290"/>
          </a:xfrm>
        </p:spPr>
        <p:txBody>
          <a:bodyPr>
            <a:noAutofit/>
          </a:bodyPr>
          <a:lstStyle/>
          <a:p>
            <a:pPr algn="ctr"/>
            <a:r>
              <a:rPr lang="zh-CN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實戰！打造家庭</a:t>
            </a:r>
            <a:br>
              <a:rPr lang="zh-CN" altLang="en-US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</a:br>
            <a:r>
              <a:rPr lang="zh-CN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劇院很簡單教學</a:t>
            </a:r>
          </a:p>
        </p:txBody>
      </p:sp>
    </p:spTree>
    <p:extLst>
      <p:ext uri="{BB962C8B-B14F-4D97-AF65-F5344CB8AC3E}">
        <p14:creationId xmlns:p14="http://schemas.microsoft.com/office/powerpoint/2010/main" val="23775045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4FFB4-D53E-4A00-AAA2-9043ED601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微軟正黑體"/>
                <a:ea typeface="微軟正黑體"/>
                <a:cs typeface="Arial"/>
              </a:rPr>
              <a:t>產品</a:t>
            </a:r>
            <a:r>
              <a:rPr lang="zh-CN">
                <a:latin typeface="微軟正黑體"/>
                <a:ea typeface="微軟正黑體"/>
                <a:cs typeface="Arial"/>
              </a:rPr>
              <a:t>綜合</a:t>
            </a:r>
            <a:r>
              <a:rPr lang="zh-CN" altLang="en-US">
                <a:latin typeface="微軟正黑體"/>
                <a:ea typeface="微軟正黑體"/>
                <a:cs typeface="Arial"/>
              </a:rPr>
              <a:t>比較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CC294DE-7017-4A3E-9886-6BAFE211319F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127700175"/>
              </p:ext>
            </p:extLst>
          </p:nvPr>
        </p:nvGraphicFramePr>
        <p:xfrm>
          <a:off x="1742855" y="1290181"/>
          <a:ext cx="9003343" cy="471403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85090">
                  <a:extLst>
                    <a:ext uri="{9D8B030D-6E8A-4147-A177-3AD203B41FA5}">
                      <a16:colId xmlns:a16="http://schemas.microsoft.com/office/drawing/2014/main" val="2524750410"/>
                    </a:ext>
                  </a:extLst>
                </a:gridCol>
                <a:gridCol w="2701579">
                  <a:extLst>
                    <a:ext uri="{9D8B030D-6E8A-4147-A177-3AD203B41FA5}">
                      <a16:colId xmlns:a16="http://schemas.microsoft.com/office/drawing/2014/main" val="1068902094"/>
                    </a:ext>
                  </a:extLst>
                </a:gridCol>
                <a:gridCol w="2696307">
                  <a:extLst>
                    <a:ext uri="{9D8B030D-6E8A-4147-A177-3AD203B41FA5}">
                      <a16:colId xmlns:a16="http://schemas.microsoft.com/office/drawing/2014/main" val="2406723117"/>
                    </a:ext>
                  </a:extLst>
                </a:gridCol>
                <a:gridCol w="3120367">
                  <a:extLst>
                    <a:ext uri="{9D8B030D-6E8A-4147-A177-3AD203B41FA5}">
                      <a16:colId xmlns:a16="http://schemas.microsoft.com/office/drawing/2014/main" val="3603475159"/>
                    </a:ext>
                  </a:extLst>
                </a:gridCol>
              </a:tblGrid>
              <a:tr h="392837">
                <a:tc>
                  <a:txBody>
                    <a:bodyPr/>
                    <a:lstStyle/>
                    <a:p>
                      <a:pPr algn="ctr"/>
                      <a:endParaRPr lang="en-US" sz="1700" b="1" u="none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700" b="1" u="none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700" b="1" u="none">
                          <a:latin typeface="微軟正黑體"/>
                          <a:ea typeface="微軟正黑體"/>
                        </a:rPr>
                        <a:t>QNAP </a:t>
                      </a:r>
                      <a:endParaRPr lang="en-US" sz="1700" b="1" u="none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>
                    <a:solidFill>
                      <a:schemeClr val="bg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他牌</a:t>
                      </a:r>
                      <a:endParaRPr lang="en-US" sz="1700" b="1" u="none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>
                    <a:solidFill>
                      <a:schemeClr val="bg2">
                        <a:lumMod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3066002"/>
                  </a:ext>
                </a:extLst>
              </a:tr>
              <a:tr h="392836"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zh-TW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影片</a:t>
                      </a:r>
                      <a:endParaRPr lang="en-US" altLang="zh-CN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電視電影介紹頁</a:t>
                      </a: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2664829992"/>
                  </a:ext>
                </a:extLst>
              </a:tr>
              <a:tr h="392837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ja-JP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篩選影片功能</a:t>
                      </a:r>
                      <a:endParaRPr lang="en-US" altLang="zh-CN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 (</a:t>
                      </a:r>
                      <a:r>
                        <a:rPr lang="en-US" altLang="zh-CN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4</a:t>
                      </a:r>
                      <a:r>
                        <a:rPr lang="en-US" altLang="zh-CN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/>
                          <a:ea typeface="微軟正黑體"/>
                        </a:rPr>
                        <a:t> </a:t>
                      </a: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種篩選方式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)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No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309716308"/>
                  </a:ext>
                </a:extLst>
              </a:tr>
              <a:tr h="392836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智慧收藏</a:t>
                      </a: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</a:t>
                      </a:r>
                      <a:endParaRPr lang="en-US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微軟正黑體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No</a:t>
                      </a:r>
                      <a:endParaRPr lang="en-US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微軟正黑體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3114454438"/>
                  </a:ext>
                </a:extLst>
              </a:tr>
              <a:tr h="392837">
                <a:tc rowSpan="5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相片</a:t>
                      </a:r>
                      <a:endParaRPr lang="zh-CN" altLang="en-US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時間軸</a:t>
                      </a: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Yes(</a:t>
                      </a: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更智慧！！！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)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2633255284"/>
                  </a:ext>
                </a:extLst>
              </a:tr>
              <a:tr h="392836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ja-JP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篩選照片功能</a:t>
                      </a:r>
                      <a:endParaRPr lang="en-US" altLang="ja-JP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 (6</a:t>
                      </a:r>
                      <a:r>
                        <a:rPr lang="en-US" altLang="zh-CN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/>
                          <a:ea typeface="微軟正黑體"/>
                        </a:rPr>
                        <a:t> </a:t>
                      </a: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種篩選方式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)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No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3160260837"/>
                  </a:ext>
                </a:extLst>
              </a:tr>
              <a:tr h="392836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即時預覽</a:t>
                      </a: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No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403865950"/>
                  </a:ext>
                </a:extLst>
              </a:tr>
              <a:tr h="392835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各式幻燈片特效</a:t>
                      </a:r>
                      <a:endParaRPr lang="en-US" altLang="zh-CN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 (8</a:t>
                      </a: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種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)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Yes (</a:t>
                      </a:r>
                      <a:r>
                        <a:rPr lang="ja-JP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只有一種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)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2650827410"/>
                  </a:ext>
                </a:extLst>
              </a:tr>
              <a:tr h="392835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幻燈片切換週期</a:t>
                      </a:r>
                      <a:endParaRPr lang="en-US" altLang="zh-CN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5s - 1000s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2s - 60s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1339880427"/>
                  </a:ext>
                </a:extLst>
              </a:tr>
              <a:tr h="392835">
                <a:tc row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音樂</a:t>
                      </a:r>
                      <a:endParaRPr lang="en-US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96864" marR="96864" marT="48432" marB="48432"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ja-JP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串接 </a:t>
                      </a:r>
                      <a:r>
                        <a:rPr 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Music Station</a:t>
                      </a:r>
                      <a:endParaRPr lang="en-US" sz="1700">
                        <a:latin typeface="Microsoft JhengHei"/>
                      </a:endParaRPr>
                    </a:p>
                  </a:txBody>
                  <a:tcPr marL="96864" marR="96864" marT="48432" marB="48432" anchor="ctr"/>
                </a:tc>
                <a:tc row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700" b="1" i="0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</a:rPr>
                        <a:t>Yes!</a:t>
                      </a:r>
                    </a:p>
                  </a:txBody>
                  <a:tcPr marL="96864" marR="96864" marT="48432" marB="48432" anchor="ctr"/>
                </a:tc>
                <a:tc rowSpan="3"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ja-JP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TV</a:t>
                      </a:r>
                      <a:r>
                        <a:rPr lang="en-US" altLang="ja-JP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軟正黑體"/>
                          <a:ea typeface="微軟正黑體"/>
                        </a:rPr>
                        <a:t> </a:t>
                      </a:r>
                      <a:r>
                        <a:rPr lang="ja-JP" altLang="en-US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不支援 M</a:t>
                      </a:r>
                      <a:r>
                        <a:rPr lang="en-US" altLang="ja-JP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usic</a:t>
                      </a:r>
                      <a:r>
                        <a:rPr lang="ja-JP" altLang="en-US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 S</a:t>
                      </a:r>
                      <a:r>
                        <a:rPr lang="en-US" altLang="ja-JP" sz="1700" b="1" u="none" strike="noStrike" noProof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微軟正黑體"/>
                        </a:rPr>
                        <a:t>tation</a:t>
                      </a:r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733951295"/>
                  </a:ext>
                </a:extLst>
              </a:tr>
              <a:tr h="392835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邊看照片邊播音樂</a:t>
                      </a:r>
                      <a:endParaRPr lang="en-US" altLang="zh-CN" sz="1700" b="1" u="non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Microsoft JhengHei"/>
                        <a:ea typeface="Microsoft JhengHei"/>
                      </a:endParaRPr>
                    </a:p>
                  </a:txBody>
                  <a:tcPr marL="96864" marR="96864" marT="48432" marB="48432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96864" marR="96864" marT="48432" marB="48432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2511951722"/>
                  </a:ext>
                </a:extLst>
              </a:tr>
              <a:tr h="392835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en-US" sz="1700" b="1" u="non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Microsoft JhengHei"/>
                          <a:ea typeface="Microsoft JhengHei"/>
                        </a:rPr>
                        <a:t>TV專屬播放清單</a:t>
                      </a:r>
                    </a:p>
                  </a:txBody>
                  <a:tcPr marL="96864" marR="96864" marT="48432" marB="48432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96864" marR="96864" marT="48432" marB="48432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96864" marR="96864" marT="48432" marB="48432" anchor="ctr"/>
                </a:tc>
                <a:extLst>
                  <a:ext uri="{0D108BD9-81ED-4DB2-BD59-A6C34878D82A}">
                    <a16:rowId xmlns:a16="http://schemas.microsoft.com/office/drawing/2014/main" val="3636195908"/>
                  </a:ext>
                </a:extLst>
              </a:tr>
            </a:tbl>
          </a:graphicData>
        </a:graphic>
      </p:graphicFrame>
      <p:pic>
        <p:nvPicPr>
          <p:cNvPr id="6" name="圖片 5">
            <a:extLst>
              <a:ext uri="{FF2B5EF4-FFF2-40B4-BE49-F238E27FC236}">
                <a16:creationId xmlns:a16="http://schemas.microsoft.com/office/drawing/2014/main" id="{D5B76301-DB30-4ADE-9685-1EB6297883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2863" y="4994531"/>
            <a:ext cx="1235135" cy="12757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1337A8-883D-A745-832E-17CD39D84A2A}"/>
              </a:ext>
            </a:extLst>
          </p:cNvPr>
          <p:cNvSpPr txBox="1"/>
          <p:nvPr/>
        </p:nvSpPr>
        <p:spPr>
          <a:xfrm>
            <a:off x="1477319" y="6211719"/>
            <a:ext cx="65683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err="1">
                <a:latin typeface="微軟正黑體" panose="020B0604030504040204" pitchFamily="34" charset="-120"/>
                <a:ea typeface="微軟正黑體" panose="020B0604030504040204" pitchFamily="34" charset="-120"/>
              </a:rPr>
              <a:t>Qmedia</a:t>
            </a:r>
            <a:r>
              <a:rPr lang="zh-CN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支援</a:t>
            </a: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Apple TV, Amazon fire TV, Android TV </a:t>
            </a:r>
            <a:r>
              <a:rPr lang="zh-CN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和</a:t>
            </a: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Roku TV!!!</a:t>
            </a:r>
            <a:endParaRPr lang="en-US" sz="16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780407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589E-B02D-493F-A75C-73CB2257493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9357" y="1961666"/>
            <a:ext cx="5141842" cy="30406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zh-CN" altLang="en-US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推薦機種：</a:t>
            </a:r>
            <a:br>
              <a:rPr lang="en-US" altLang="zh-CN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</a:br>
            <a:r>
              <a:rPr lang="zh-CN" altLang="en-US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給</a:t>
            </a:r>
            <a:r>
              <a:rPr lang="en-US" altLang="zh-CN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NAS</a:t>
            </a:r>
            <a:r>
              <a:rPr lang="zh-CN" altLang="en-US" sz="6000" b="1">
                <a:solidFill>
                  <a:srgbClr val="7D118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lt"/>
              </a:rPr>
              <a:t>初學者的你</a:t>
            </a:r>
            <a:endParaRPr lang="en-US" sz="6000" b="1">
              <a:solidFill>
                <a:srgbClr val="7D118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77349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圖片 42">
            <a:extLst>
              <a:ext uri="{FF2B5EF4-FFF2-40B4-BE49-F238E27FC236}">
                <a16:creationId xmlns:a16="http://schemas.microsoft.com/office/drawing/2014/main" id="{0A1EF248-5B27-45BE-8798-3906420234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7505" y="2413768"/>
            <a:ext cx="5203018" cy="2914860"/>
          </a:xfrm>
          <a:prstGeom prst="rect">
            <a:avLst/>
          </a:prstGeom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1A77BDDF-9F1E-4F8E-87B2-215C7BD94CC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618" y="2413768"/>
            <a:ext cx="5203018" cy="2914860"/>
          </a:xfrm>
          <a:prstGeom prst="rect">
            <a:avLst/>
          </a:prstGeom>
        </p:spPr>
      </p:pic>
      <p:pic>
        <p:nvPicPr>
          <p:cNvPr id="40" name="圖片 39">
            <a:extLst>
              <a:ext uri="{FF2B5EF4-FFF2-40B4-BE49-F238E27FC236}">
                <a16:creationId xmlns:a16="http://schemas.microsoft.com/office/drawing/2014/main" id="{6A5A1F76-DE63-414C-A93D-0F46170E5D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633" y="5364904"/>
            <a:ext cx="3270518" cy="470062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8B574894-87B0-484C-A806-6F34BE6CF49F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id="{E5DC8C07-E4FC-45D0-B59D-37F2408A180B}"/>
              </a:ext>
            </a:extLst>
          </p:cNvPr>
          <p:cNvSpPr/>
          <p:nvPr/>
        </p:nvSpPr>
        <p:spPr>
          <a:xfrm>
            <a:off x="678124" y="1321457"/>
            <a:ext cx="5724644" cy="5784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Calibri"/>
              </a:rPr>
              <a:t>經濟實惠的最佳選擇，萬元內超值神機！</a:t>
            </a:r>
          </a:p>
        </p:txBody>
      </p:sp>
      <p:sp>
        <p:nvSpPr>
          <p:cNvPr id="17" name="標題 20">
            <a:extLst>
              <a:ext uri="{FF2B5EF4-FFF2-40B4-BE49-F238E27FC236}">
                <a16:creationId xmlns:a16="http://schemas.microsoft.com/office/drawing/2014/main" id="{6DD3C0CC-E637-484C-AB1A-0C687B36D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Arial"/>
                <a:ea typeface="微軟正黑體"/>
                <a:cs typeface="Arial"/>
              </a:rPr>
              <a:t>NAS </a:t>
            </a:r>
            <a:r>
              <a:rPr lang="zh-CN" altLang="en-US">
                <a:latin typeface="Arial"/>
                <a:ea typeface="微軟正黑體"/>
                <a:cs typeface="Arial"/>
              </a:rPr>
              <a:t>推薦機種 </a:t>
            </a:r>
            <a:r>
              <a:rPr lang="en-US" altLang="zh-CN">
                <a:latin typeface="Arial"/>
                <a:ea typeface="微軟正黑體"/>
                <a:cs typeface="Arial"/>
              </a:rPr>
              <a:t>- </a:t>
            </a:r>
            <a:r>
              <a:rPr lang="zh-CN" altLang="en-US">
                <a:latin typeface="Arial"/>
                <a:ea typeface="微軟正黑體"/>
                <a:cs typeface="Arial"/>
              </a:rPr>
              <a:t>家用入門款</a:t>
            </a:r>
            <a:endParaRPr lang="zh-TW" altLang="en-US">
              <a:latin typeface="Arial"/>
              <a:ea typeface="微軟正黑體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6F9B81-B21F-1A44-AFB5-1E54C171B60C}"/>
              </a:ext>
            </a:extLst>
          </p:cNvPr>
          <p:cNvSpPr txBox="1"/>
          <p:nvPr/>
        </p:nvSpPr>
        <p:spPr>
          <a:xfrm>
            <a:off x="3014571" y="3468145"/>
            <a:ext cx="2405679" cy="115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1. ARM dual-core CPU </a:t>
            </a:r>
            <a:b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    </a:t>
            </a: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1.7 GHz , 1GB RAM</a:t>
            </a:r>
          </a:p>
          <a:p>
            <a:pPr>
              <a:lnSpc>
                <a:spcPct val="150000"/>
              </a:lnSpc>
            </a:pPr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2. </a:t>
            </a:r>
            <a:r>
              <a:rPr lang="zh-CN" altLang="en-US" sz="1600" b="1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四個硬碟槽</a:t>
            </a:r>
            <a:r>
              <a:rPr lang="zh-CN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設計</a:t>
            </a:r>
            <a:endParaRPr lang="en-US" altLang="zh-CN" sz="16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23C7C5A-F8EB-E94F-B315-8BD865C2BB90}"/>
              </a:ext>
            </a:extLst>
          </p:cNvPr>
          <p:cNvGrpSpPr/>
          <p:nvPr/>
        </p:nvGrpSpPr>
        <p:grpSpPr>
          <a:xfrm>
            <a:off x="180757" y="2508020"/>
            <a:ext cx="3551609" cy="2464362"/>
            <a:chOff x="413773" y="2866026"/>
            <a:chExt cx="4159058" cy="2885850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CAAA59B-3160-5843-847D-A5EA31D072D3}"/>
                </a:ext>
              </a:extLst>
            </p:cNvPr>
            <p:cNvSpPr txBox="1"/>
            <p:nvPr/>
          </p:nvSpPr>
          <p:spPr>
            <a:xfrm>
              <a:off x="1318890" y="5319376"/>
              <a:ext cx="2348824" cy="432500"/>
            </a:xfrm>
            <a:prstGeom prst="rect">
              <a:avLst/>
            </a:prstGeom>
          </p:spPr>
          <p:txBody>
  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 defTabSz="1219170"/>
              <a:r>
                <a:rPr lang="en-US" sz="1600" b="1">
                  <a:solidFill>
                    <a:schemeClr val="bg2">
                      <a:lumMod val="10000"/>
                    </a:schemeClr>
                  </a:solidFill>
                  <a:latin typeface="Arial"/>
                  <a:ea typeface="新細明體"/>
                  <a:cs typeface="Arial"/>
                </a:rPr>
                <a:t>TS-431P</a:t>
              </a: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61F03D5-BA81-3541-B8D0-50AF9BBB713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13773" y="2866026"/>
              <a:ext cx="4159058" cy="2602382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D7E5E8-BAC1-7B4C-A9E3-1BE43A73C164}"/>
              </a:ext>
            </a:extLst>
          </p:cNvPr>
          <p:cNvGrpSpPr/>
          <p:nvPr/>
        </p:nvGrpSpPr>
        <p:grpSpPr>
          <a:xfrm>
            <a:off x="5420250" y="2542009"/>
            <a:ext cx="3452241" cy="2406470"/>
            <a:chOff x="-112337" y="2021444"/>
            <a:chExt cx="4024990" cy="280571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93EC461-30FC-624B-885E-4642096A052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112337" y="2021444"/>
              <a:ext cx="4024990" cy="2515619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6D91B49-3B8A-AF41-AB3D-32AD7D2E5DC4}"/>
                </a:ext>
              </a:extLst>
            </p:cNvPr>
            <p:cNvSpPr txBox="1"/>
            <p:nvPr/>
          </p:nvSpPr>
          <p:spPr>
            <a:xfrm>
              <a:off x="741374" y="4360672"/>
              <a:ext cx="2348823" cy="466491"/>
            </a:xfrm>
            <a:prstGeom prst="rect">
              <a:avLst/>
            </a:prstGeom>
          </p:spPr>
          <p:txBody>
  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 defTabSz="1219170"/>
              <a:r>
                <a:rPr lang="en-US" b="1">
                  <a:solidFill>
                    <a:schemeClr val="bg2">
                      <a:lumMod val="10000"/>
                    </a:schemeClr>
                  </a:solidFill>
                  <a:latin typeface="Arial"/>
                  <a:ea typeface="新細明體"/>
                  <a:cs typeface="Arial"/>
                </a:rPr>
                <a:t>TS-251B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464E0E1E-FEA4-C449-96B1-7CEC722D0336}"/>
              </a:ext>
            </a:extLst>
          </p:cNvPr>
          <p:cNvSpPr txBox="1"/>
          <p:nvPr/>
        </p:nvSpPr>
        <p:spPr>
          <a:xfrm>
            <a:off x="7989008" y="3206636"/>
            <a:ext cx="2970223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 b="1">
                <a:latin typeface="微軟正黑體"/>
                <a:ea typeface="微軟正黑體"/>
              </a:rPr>
              <a:t>1. Intel Celeron dual-core </a:t>
            </a:r>
            <a:b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r>
              <a:rPr lang="zh-TW" altLang="en-US" sz="1600" b="1">
                <a:latin typeface="微軟正黑體"/>
                <a:ea typeface="微軟正黑體"/>
              </a:rPr>
              <a:t>    </a:t>
            </a:r>
            <a:r>
              <a:rPr lang="en-US" altLang="zh-CN" sz="1600" b="1">
                <a:latin typeface="微軟正黑體"/>
                <a:ea typeface="微軟正黑體"/>
              </a:rPr>
              <a:t>CPU 2.0 GHz, 2GB RAM</a:t>
            </a:r>
          </a:p>
          <a:p>
            <a:r>
              <a:rPr lang="en-US" altLang="zh-CN" sz="1600" b="1">
                <a:latin typeface="微軟正黑體"/>
                <a:ea typeface="微軟正黑體"/>
              </a:rPr>
              <a:t>2. 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支援 </a:t>
            </a:r>
            <a:r>
              <a:rPr lang="en-US" altLang="zh-CN" sz="1600" b="1">
                <a:solidFill>
                  <a:srgbClr val="FF0000"/>
                </a:solidFill>
                <a:latin typeface="微軟正黑體"/>
                <a:ea typeface="微軟正黑體"/>
              </a:rPr>
              <a:t>2 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路 </a:t>
            </a:r>
            <a:r>
              <a:rPr lang="en-US" altLang="zh-CN" sz="1600" b="1">
                <a:solidFill>
                  <a:srgbClr val="FF0000"/>
                </a:solidFill>
                <a:latin typeface="微軟正黑體"/>
                <a:ea typeface="微軟正黑體"/>
              </a:rPr>
              <a:t>4K 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影片即時轉檔</a:t>
            </a:r>
            <a:endParaRPr lang="en-US" altLang="zh-CN" sz="1600" b="1">
              <a:solidFill>
                <a:srgbClr val="FF0000"/>
              </a:solidFill>
              <a:latin typeface="微軟正黑體"/>
              <a:ea typeface="微軟正黑體"/>
            </a:endParaRPr>
          </a:p>
          <a:p>
            <a:r>
              <a:rPr lang="en-US" altLang="zh-CN" sz="1600" b="1">
                <a:latin typeface="微軟正黑體"/>
                <a:ea typeface="微軟正黑體"/>
              </a:rPr>
              <a:t>3. 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支援 </a:t>
            </a:r>
            <a:r>
              <a:rPr lang="en-US" altLang="zh-CN" sz="1600" b="1">
                <a:solidFill>
                  <a:srgbClr val="FF0000"/>
                </a:solidFill>
                <a:latin typeface="微軟正黑體"/>
                <a:ea typeface="微軟正黑體"/>
              </a:rPr>
              <a:t>1 x 4K HDMI 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輸出</a:t>
            </a:r>
            <a:endParaRPr lang="en-US" altLang="zh-CN" sz="1600" b="1">
              <a:solidFill>
                <a:srgbClr val="FF0000"/>
              </a:solidFill>
              <a:latin typeface="微軟正黑體"/>
              <a:ea typeface="微軟正黑體"/>
            </a:endParaRPr>
          </a:p>
          <a:p>
            <a:r>
              <a:rPr lang="en-US" sz="1600" b="1">
                <a:latin typeface="微軟正黑體"/>
                <a:ea typeface="微軟正黑體"/>
              </a:rPr>
              <a:t>4</a:t>
            </a:r>
            <a:r>
              <a:rPr 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. </a:t>
            </a:r>
            <a:r>
              <a:rPr lang="en-US" altLang="zh-CN" sz="1600" b="1">
                <a:solidFill>
                  <a:srgbClr val="FF0000"/>
                </a:solidFill>
                <a:latin typeface="微軟正黑體"/>
                <a:ea typeface="微軟正黑體"/>
              </a:rPr>
              <a:t>PCIe </a:t>
            </a:r>
            <a:r>
              <a:rPr lang="zh-CN" altLang="en-US" sz="1600" b="1">
                <a:solidFill>
                  <a:srgbClr val="FF0000"/>
                </a:solidFill>
                <a:latin typeface="微軟正黑體"/>
                <a:ea typeface="微軟正黑體"/>
              </a:rPr>
              <a:t>擴充支援更彈性的配置</a:t>
            </a:r>
            <a:endParaRPr lang="en-US" altLang="zh-CN" sz="1600" b="1">
              <a:solidFill>
                <a:srgbClr val="FF0000"/>
              </a:solidFill>
              <a:latin typeface="微軟正黑體"/>
              <a:ea typeface="微軟正黑體"/>
            </a:endParaRPr>
          </a:p>
          <a:p>
            <a:r>
              <a:rPr lang="en-US" altLang="zh-CN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5. </a:t>
            </a:r>
            <a:r>
              <a:rPr lang="zh-CN" altLang="en-US" sz="1600" b="1">
                <a:latin typeface="微軟正黑體" panose="020B0604030504040204" pitchFamily="34" charset="-120"/>
                <a:ea typeface="微軟正黑體" panose="020B0604030504040204" pitchFamily="34" charset="-120"/>
              </a:rPr>
              <a:t>雙硬碟槽設計</a:t>
            </a:r>
            <a:endParaRPr lang="en-US" altLang="zh-CN" sz="1600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31" name="群組 30">
            <a:extLst>
              <a:ext uri="{FF2B5EF4-FFF2-40B4-BE49-F238E27FC236}">
                <a16:creationId xmlns:a16="http://schemas.microsoft.com/office/drawing/2014/main" id="{1B4B5787-E4C7-42DB-A3B0-3FF24539CB4E}"/>
              </a:ext>
            </a:extLst>
          </p:cNvPr>
          <p:cNvGrpSpPr/>
          <p:nvPr/>
        </p:nvGrpSpPr>
        <p:grpSpPr>
          <a:xfrm>
            <a:off x="3080441" y="2067955"/>
            <a:ext cx="2945762" cy="1158121"/>
            <a:chOff x="8005383" y="1104877"/>
            <a:chExt cx="3244896" cy="1275726"/>
          </a:xfrm>
        </p:grpSpPr>
        <p:pic>
          <p:nvPicPr>
            <p:cNvPr id="33" name="圖片 32">
              <a:extLst>
                <a:ext uri="{FF2B5EF4-FFF2-40B4-BE49-F238E27FC236}">
                  <a16:creationId xmlns:a16="http://schemas.microsoft.com/office/drawing/2014/main" id="{606E606A-F984-4FD0-974D-A2A5321662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05383" y="1313005"/>
              <a:ext cx="2645394" cy="716927"/>
            </a:xfrm>
            <a:prstGeom prst="rect">
              <a:avLst/>
            </a:prstGeom>
          </p:spPr>
        </p:pic>
        <p:sp>
          <p:nvSpPr>
            <p:cNvPr id="34" name="Rectangle 4">
              <a:extLst>
                <a:ext uri="{FF2B5EF4-FFF2-40B4-BE49-F238E27FC236}">
                  <a16:creationId xmlns:a16="http://schemas.microsoft.com/office/drawing/2014/main" id="{C0589E6A-437B-4DDA-8A4B-743C1ADCFDAD}"/>
                </a:ext>
              </a:extLst>
            </p:cNvPr>
            <p:cNvSpPr/>
            <p:nvPr/>
          </p:nvSpPr>
          <p:spPr>
            <a:xfrm>
              <a:off x="8005383" y="1422951"/>
              <a:ext cx="2035250" cy="50854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TW" altLang="en-US" sz="240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大容量首推</a:t>
              </a:r>
            </a:p>
          </p:txBody>
        </p:sp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0302E13D-3F4E-47FE-B606-DA674F2F0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0015144" y="1104877"/>
              <a:ext cx="1235135" cy="1275726"/>
            </a:xfrm>
            <a:prstGeom prst="rect">
              <a:avLst/>
            </a:prstGeom>
          </p:spPr>
        </p:pic>
      </p:grpSp>
      <p:sp>
        <p:nvSpPr>
          <p:cNvPr id="42" name="矩形 41">
            <a:extLst>
              <a:ext uri="{FF2B5EF4-FFF2-40B4-BE49-F238E27FC236}">
                <a16:creationId xmlns:a16="http://schemas.microsoft.com/office/drawing/2014/main" id="{C2127040-B490-4320-AA76-33C2B6E6F8E9}"/>
              </a:ext>
            </a:extLst>
          </p:cNvPr>
          <p:cNvSpPr/>
          <p:nvPr/>
        </p:nvSpPr>
        <p:spPr>
          <a:xfrm>
            <a:off x="1693186" y="5362335"/>
            <a:ext cx="4402814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CN" altLang="en-US" sz="1600">
                <a:latin typeface="微軟正黑體"/>
                <a:ea typeface="微軟正黑體"/>
              </a:rPr>
              <a:t>給需要大量儲存空間的你</a:t>
            </a:r>
            <a:endParaRPr lang="en-US" altLang="zh-CN" sz="1600">
              <a:latin typeface="微軟正黑體"/>
              <a:ea typeface="微軟正黑體"/>
            </a:endParaRPr>
          </a:p>
          <a:p>
            <a:r>
              <a:rPr lang="zh-CN" altLang="en-US" sz="1600">
                <a:latin typeface="微軟正黑體"/>
                <a:ea typeface="微軟正黑體"/>
              </a:rPr>
              <a:t>儲存空間最高可達 </a:t>
            </a:r>
            <a:r>
              <a:rPr lang="en-US" altLang="zh-CN" sz="1600">
                <a:latin typeface="微軟正黑體"/>
                <a:ea typeface="微軟正黑體"/>
              </a:rPr>
              <a:t>28TB (RAID 1) </a:t>
            </a:r>
          </a:p>
          <a:p>
            <a:r>
              <a:rPr lang="en-US" altLang="zh-TW" sz="1600">
                <a:latin typeface="微軟正黑體"/>
                <a:ea typeface="微軟正黑體"/>
              </a:rPr>
              <a:t>= 28 </a:t>
            </a:r>
            <a:r>
              <a:rPr lang="zh-CN" altLang="en-US" sz="1600">
                <a:latin typeface="微軟正黑體"/>
                <a:ea typeface="微軟正黑體"/>
              </a:rPr>
              <a:t>萬張照片</a:t>
            </a:r>
            <a:endParaRPr lang="en-US" altLang="zh-CN" sz="1600">
              <a:latin typeface="微軟正黑體"/>
              <a:ea typeface="微軟正黑體"/>
            </a:endParaRPr>
          </a:p>
          <a:p>
            <a:r>
              <a:rPr lang="en-US" altLang="zh-CN" sz="1600">
                <a:latin typeface="微軟正黑體"/>
                <a:ea typeface="微軟正黑體"/>
              </a:rPr>
              <a:t>= 5,600 部 Full HD </a:t>
            </a:r>
            <a:r>
              <a:rPr lang="en-US" altLang="zh-CN" sz="1600" err="1">
                <a:latin typeface="微軟正黑體"/>
                <a:ea typeface="微軟正黑體"/>
              </a:rPr>
              <a:t>電影</a:t>
            </a:r>
            <a:endParaRPr lang="en-US" altLang="zh-TW" sz="1600">
              <a:latin typeface="微軟正黑體"/>
              <a:ea typeface="微軟正黑體"/>
            </a:endParaRPr>
          </a:p>
        </p:txBody>
      </p:sp>
      <p:grpSp>
        <p:nvGrpSpPr>
          <p:cNvPr id="48" name="群組 47">
            <a:extLst>
              <a:ext uri="{FF2B5EF4-FFF2-40B4-BE49-F238E27FC236}">
                <a16:creationId xmlns:a16="http://schemas.microsoft.com/office/drawing/2014/main" id="{48875448-B595-4BB6-817E-94534891A682}"/>
              </a:ext>
            </a:extLst>
          </p:cNvPr>
          <p:cNvGrpSpPr/>
          <p:nvPr/>
        </p:nvGrpSpPr>
        <p:grpSpPr>
          <a:xfrm>
            <a:off x="8209787" y="2067858"/>
            <a:ext cx="2949921" cy="1159420"/>
            <a:chOff x="7999880" y="1104877"/>
            <a:chExt cx="3250399" cy="1275726"/>
          </a:xfrm>
        </p:grpSpPr>
        <p:pic>
          <p:nvPicPr>
            <p:cNvPr id="49" name="圖片 48">
              <a:extLst>
                <a:ext uri="{FF2B5EF4-FFF2-40B4-BE49-F238E27FC236}">
                  <a16:creationId xmlns:a16="http://schemas.microsoft.com/office/drawing/2014/main" id="{8A305845-E61E-45FD-9CE4-9762ADC5C18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05383" y="1313005"/>
              <a:ext cx="2645394" cy="716927"/>
            </a:xfrm>
            <a:prstGeom prst="rect">
              <a:avLst/>
            </a:prstGeom>
          </p:spPr>
        </p:pic>
        <p:sp>
          <p:nvSpPr>
            <p:cNvPr id="50" name="Rectangle 4">
              <a:extLst>
                <a:ext uri="{FF2B5EF4-FFF2-40B4-BE49-F238E27FC236}">
                  <a16:creationId xmlns:a16="http://schemas.microsoft.com/office/drawing/2014/main" id="{3D8053E4-B1D4-47BA-A77C-366A86612AD5}"/>
                </a:ext>
              </a:extLst>
            </p:cNvPr>
            <p:cNvSpPr/>
            <p:nvPr/>
          </p:nvSpPr>
          <p:spPr>
            <a:xfrm>
              <a:off x="7999880" y="1422951"/>
              <a:ext cx="2015264" cy="50797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TW" altLang="en-US" sz="240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高效能首推</a:t>
              </a:r>
            </a:p>
          </p:txBody>
        </p:sp>
        <p:pic>
          <p:nvPicPr>
            <p:cNvPr id="51" name="圖片 50">
              <a:extLst>
                <a:ext uri="{FF2B5EF4-FFF2-40B4-BE49-F238E27FC236}">
                  <a16:creationId xmlns:a16="http://schemas.microsoft.com/office/drawing/2014/main" id="{533A362A-94DF-4884-9416-B8C6E5922FD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0015144" y="1104877"/>
              <a:ext cx="1235135" cy="1275726"/>
            </a:xfrm>
            <a:prstGeom prst="rect">
              <a:avLst/>
            </a:prstGeom>
          </p:spPr>
        </p:pic>
      </p:grpSp>
      <p:pic>
        <p:nvPicPr>
          <p:cNvPr id="52" name="圖片 51">
            <a:extLst>
              <a:ext uri="{FF2B5EF4-FFF2-40B4-BE49-F238E27FC236}">
                <a16:creationId xmlns:a16="http://schemas.microsoft.com/office/drawing/2014/main" id="{04774D5E-FA17-4189-BCCB-1345479603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592" y="5364904"/>
            <a:ext cx="3270518" cy="470062"/>
          </a:xfrm>
          <a:prstGeom prst="rect">
            <a:avLst/>
          </a:prstGeom>
        </p:spPr>
      </p:pic>
      <p:sp>
        <p:nvSpPr>
          <p:cNvPr id="53" name="矩形 52">
            <a:extLst>
              <a:ext uri="{FF2B5EF4-FFF2-40B4-BE49-F238E27FC236}">
                <a16:creationId xmlns:a16="http://schemas.microsoft.com/office/drawing/2014/main" id="{9F692F3E-A171-403F-8BBE-3CCE7CE03032}"/>
              </a:ext>
            </a:extLst>
          </p:cNvPr>
          <p:cNvSpPr/>
          <p:nvPr/>
        </p:nvSpPr>
        <p:spPr>
          <a:xfrm>
            <a:off x="6428448" y="5376712"/>
            <a:ext cx="4402814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CN" altLang="en-US" sz="1600">
                <a:latin typeface="微軟正黑體"/>
                <a:ea typeface="微軟正黑體"/>
              </a:rPr>
              <a:t>給需要處理即時影音</a:t>
            </a:r>
            <a:r>
              <a:rPr lang="zh-TW" altLang="en-US" sz="1600">
                <a:latin typeface="微軟正黑體"/>
                <a:ea typeface="微軟正黑體"/>
              </a:rPr>
              <a:t>轉檔</a:t>
            </a:r>
            <a:r>
              <a:rPr lang="zh-CN" altLang="en-US" sz="1600">
                <a:latin typeface="微軟正黑體"/>
                <a:ea typeface="微軟正黑體"/>
              </a:rPr>
              <a:t>的你</a:t>
            </a:r>
            <a:endParaRPr lang="en-US" altLang="zh-CN" sz="1600">
              <a:latin typeface="微軟正黑體"/>
              <a:ea typeface="微軟正黑體"/>
            </a:endParaRPr>
          </a:p>
          <a:p>
            <a:r>
              <a:rPr lang="zh-TW" altLang="en-US" sz="1600">
                <a:latin typeface="微軟正黑體"/>
                <a:ea typeface="微軟正黑體"/>
              </a:rPr>
              <a:t>搭配內建顯示卡，提供卓越處理效能！</a:t>
            </a:r>
            <a:endParaRPr lang="en-US" altLang="zh-TW" sz="1600">
              <a:latin typeface="微軟正黑體"/>
              <a:ea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7772784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圖片 23">
            <a:extLst>
              <a:ext uri="{FF2B5EF4-FFF2-40B4-BE49-F238E27FC236}">
                <a16:creationId xmlns:a16="http://schemas.microsoft.com/office/drawing/2014/main" id="{F633CF5D-3DA1-471D-9734-DE1B8DC5F0E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172" y="2347218"/>
            <a:ext cx="8167185" cy="3458206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9B975482-9D34-44B9-A8F0-24CB0D54F830}"/>
              </a:ext>
            </a:extLst>
          </p:cNvPr>
          <p:cNvSpPr/>
          <p:nvPr/>
        </p:nvSpPr>
        <p:spPr>
          <a:xfrm>
            <a:off x="311427" y="1331436"/>
            <a:ext cx="9594573" cy="646331"/>
          </a:xfrm>
          <a:prstGeom prst="rect">
            <a:avLst/>
          </a:prstGeom>
          <a:gradFill flip="none" rotWithShape="1">
            <a:gsLst>
              <a:gs pos="15000">
                <a:srgbClr val="244888"/>
              </a:gs>
              <a:gs pos="0">
                <a:srgbClr val="7030A0"/>
              </a:gs>
              <a:gs pos="80000">
                <a:srgbClr val="3567BF">
                  <a:alpha val="70000"/>
                </a:srgbClr>
              </a:gs>
              <a:gs pos="50000">
                <a:schemeClr val="accent1">
                  <a:shade val="67500"/>
                  <a:satMod val="115000"/>
                  <a:alpha val="94000"/>
                </a:schemeClr>
              </a:gs>
              <a:gs pos="100000">
                <a:schemeClr val="accent1">
                  <a:shade val="100000"/>
                  <a:satMod val="115000"/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F0AD193A-3B4F-461D-B90D-DFF1A4438ABA}"/>
              </a:ext>
            </a:extLst>
          </p:cNvPr>
          <p:cNvSpPr/>
          <p:nvPr/>
        </p:nvSpPr>
        <p:spPr>
          <a:xfrm>
            <a:off x="678124" y="1321457"/>
            <a:ext cx="6647974" cy="57849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400">
                <a:solidFill>
                  <a:schemeClr val="bg1"/>
                </a:solidFill>
                <a:latin typeface="微軟正黑體"/>
                <a:ea typeface="微軟正黑體"/>
                <a:cs typeface="Calibri"/>
              </a:rPr>
              <a:t>四個硬碟槽設計、內建顯卡，多媒體超值神機！</a:t>
            </a:r>
          </a:p>
        </p:txBody>
      </p:sp>
      <p:sp>
        <p:nvSpPr>
          <p:cNvPr id="17" name="標題 20">
            <a:extLst>
              <a:ext uri="{FF2B5EF4-FFF2-40B4-BE49-F238E27FC236}">
                <a16:creationId xmlns:a16="http://schemas.microsoft.com/office/drawing/2014/main" id="{6DD3C0CC-E637-484C-AB1A-0C687B36D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Arial"/>
                <a:ea typeface="微軟正黑體"/>
                <a:cs typeface="Arial"/>
              </a:rPr>
              <a:t>NAS </a:t>
            </a:r>
            <a:r>
              <a:rPr lang="zh-CN" altLang="en-US">
                <a:latin typeface="Arial"/>
                <a:ea typeface="微軟正黑體"/>
                <a:cs typeface="Arial"/>
              </a:rPr>
              <a:t>推薦機種 </a:t>
            </a:r>
            <a:r>
              <a:rPr lang="en-US" altLang="zh-CN">
                <a:latin typeface="Arial"/>
                <a:ea typeface="微軟正黑體"/>
                <a:cs typeface="Arial"/>
              </a:rPr>
              <a:t>- </a:t>
            </a:r>
            <a:r>
              <a:rPr lang="zh-CN" altLang="en-US">
                <a:latin typeface="Arial"/>
                <a:ea typeface="微軟正黑體"/>
                <a:cs typeface="Arial"/>
              </a:rPr>
              <a:t>家用進階款</a:t>
            </a:r>
            <a:endParaRPr lang="zh-TW" altLang="en-US">
              <a:latin typeface="Arial"/>
              <a:ea typeface="微軟正黑體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6F9B81-B21F-1A44-AFB5-1E54C171B60C}"/>
              </a:ext>
            </a:extLst>
          </p:cNvPr>
          <p:cNvSpPr txBox="1"/>
          <p:nvPr/>
        </p:nvSpPr>
        <p:spPr>
          <a:xfrm>
            <a:off x="4747264" y="2847157"/>
            <a:ext cx="4896667" cy="234410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b="1">
                <a:latin typeface="微軟正黑體"/>
                <a:ea typeface="微軟正黑體"/>
              </a:rPr>
              <a:t>1. Intel </a:t>
            </a:r>
            <a:r>
              <a:rPr lang="en-US" altLang="zh-CN" sz="2000" b="1">
                <a:solidFill>
                  <a:srgbClr val="FF0000"/>
                </a:solidFill>
                <a:latin typeface="微軟正黑體"/>
                <a:ea typeface="微軟正黑體"/>
              </a:rPr>
              <a:t>4</a:t>
            </a:r>
            <a:r>
              <a:rPr lang="zh-CN" altLang="en-US" sz="2000" b="1">
                <a:solidFill>
                  <a:srgbClr val="FF0000"/>
                </a:solidFill>
                <a:latin typeface="微軟正黑體"/>
                <a:ea typeface="微軟正黑體"/>
              </a:rPr>
              <a:t>核心 </a:t>
            </a:r>
            <a:r>
              <a:rPr lang="en-US" altLang="zh-CN" sz="2000" b="1">
                <a:solidFill>
                  <a:srgbClr val="FF0000"/>
                </a:solidFill>
                <a:latin typeface="微軟正黑體"/>
                <a:ea typeface="微軟正黑體"/>
              </a:rPr>
              <a:t>Celeron CPU</a:t>
            </a:r>
            <a:r>
              <a:rPr lang="en-US" altLang="zh-CN" sz="2000" b="1">
                <a:latin typeface="微軟正黑體"/>
                <a:ea typeface="微軟正黑體"/>
              </a:rPr>
              <a:t>, 2GB RAM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微軟正黑體"/>
                <a:ea typeface="微軟正黑體"/>
              </a:rPr>
              <a:t>2. </a:t>
            </a:r>
            <a:r>
              <a:rPr lang="zh-CN" altLang="en-US" sz="2000" b="1">
                <a:latin typeface="微軟正黑體"/>
                <a:ea typeface="微軟正黑體"/>
              </a:rPr>
              <a:t>支援</a:t>
            </a:r>
            <a:r>
              <a:rPr lang="zh-CN" altLang="en-US" sz="2000" b="1">
                <a:solidFill>
                  <a:srgbClr val="000000"/>
                </a:solidFill>
                <a:latin typeface="微軟正黑體"/>
                <a:ea typeface="微軟正黑體"/>
              </a:rPr>
              <a:t> </a:t>
            </a:r>
            <a:r>
              <a:rPr lang="en-US" altLang="zh-CN" sz="2000" b="1">
                <a:solidFill>
                  <a:srgbClr val="FF0000"/>
                </a:solidFill>
                <a:latin typeface="微軟正黑體"/>
                <a:ea typeface="微軟正黑體"/>
              </a:rPr>
              <a:t>2 </a:t>
            </a:r>
            <a:r>
              <a:rPr lang="zh-CN" altLang="en-US" sz="2000" b="1">
                <a:solidFill>
                  <a:srgbClr val="FF0000"/>
                </a:solidFill>
                <a:latin typeface="微軟正黑體"/>
                <a:ea typeface="微軟正黑體"/>
              </a:rPr>
              <a:t>路 </a:t>
            </a:r>
            <a:r>
              <a:rPr lang="en-US" altLang="zh-CN" sz="2000" b="1">
                <a:solidFill>
                  <a:srgbClr val="FF0000"/>
                </a:solidFill>
                <a:latin typeface="微軟正黑體"/>
                <a:ea typeface="微軟正黑體"/>
              </a:rPr>
              <a:t>4K </a:t>
            </a:r>
            <a:r>
              <a:rPr lang="zh-CN" altLang="en-US" sz="2000" b="1">
                <a:solidFill>
                  <a:srgbClr val="FF0000"/>
                </a:solidFill>
                <a:latin typeface="微軟正黑體"/>
                <a:ea typeface="微軟正黑體"/>
              </a:rPr>
              <a:t>影片即時轉檔</a:t>
            </a:r>
            <a:endParaRPr lang="en-US" altLang="zh-CN" sz="2000" b="1">
              <a:solidFill>
                <a:srgbClr val="FF0000"/>
              </a:solidFill>
              <a:latin typeface="微軟正黑體"/>
              <a:ea typeface="微軟正黑體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微軟正黑體"/>
                <a:ea typeface="微軟正黑體"/>
              </a:rPr>
              <a:t>3. </a:t>
            </a:r>
            <a:r>
              <a:rPr lang="zh-CN" altLang="en-US" sz="2000" b="1">
                <a:latin typeface="微軟正黑體"/>
                <a:ea typeface="微軟正黑體"/>
              </a:rPr>
              <a:t>支援</a:t>
            </a:r>
            <a:r>
              <a:rPr lang="zh-CN" altLang="en-US" sz="2000" b="1">
                <a:solidFill>
                  <a:srgbClr val="000000"/>
                </a:solidFill>
                <a:latin typeface="微軟正黑體"/>
                <a:ea typeface="微軟正黑體"/>
              </a:rPr>
              <a:t> </a:t>
            </a:r>
            <a:r>
              <a:rPr lang="en-US" altLang="zh-CN" sz="2000" b="1">
                <a:solidFill>
                  <a:srgbClr val="FF0000"/>
                </a:solidFill>
                <a:latin typeface="微軟正黑體"/>
                <a:ea typeface="微軟正黑體"/>
              </a:rPr>
              <a:t>2 x 4K HDMI </a:t>
            </a:r>
            <a:r>
              <a:rPr lang="zh-CN" altLang="en-US" sz="2000" b="1">
                <a:solidFill>
                  <a:srgbClr val="FF0000"/>
                </a:solidFill>
                <a:latin typeface="微軟正黑體"/>
                <a:ea typeface="微軟正黑體"/>
              </a:rPr>
              <a:t>輸出</a:t>
            </a:r>
            <a:endParaRPr lang="en-US" altLang="zh-CN" sz="2000" b="1">
              <a:solidFill>
                <a:srgbClr val="FF0000"/>
              </a:solidFill>
              <a:latin typeface="微軟正黑體"/>
              <a:ea typeface="微軟正黑體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>
                <a:latin typeface="微軟正黑體"/>
                <a:ea typeface="微軟正黑體"/>
              </a:rPr>
              <a:t>4. </a:t>
            </a:r>
            <a:r>
              <a:rPr lang="en-US" altLang="zh-CN" sz="2000" b="1">
                <a:latin typeface="微軟正黑體"/>
                <a:ea typeface="微軟正黑體"/>
              </a:rPr>
              <a:t>PCIe </a:t>
            </a:r>
            <a:r>
              <a:rPr lang="zh-CN" altLang="en-US" sz="2000" b="1">
                <a:latin typeface="微軟正黑體"/>
                <a:ea typeface="微軟正黑體"/>
              </a:rPr>
              <a:t>擴充支援更彈性的配置</a:t>
            </a:r>
            <a:endParaRPr lang="en-US" altLang="zh-CN" sz="2000" b="1">
              <a:latin typeface="微軟正黑體"/>
              <a:ea typeface="微軟正黑體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微軟正黑體"/>
                <a:ea typeface="微軟正黑體"/>
              </a:rPr>
              <a:t>5.</a:t>
            </a:r>
            <a:r>
              <a:rPr lang="zh-TW" altLang="en-US" sz="2000" b="1">
                <a:latin typeface="微軟正黑體"/>
                <a:ea typeface="微軟正黑體"/>
              </a:rPr>
              <a:t> </a:t>
            </a:r>
            <a:r>
              <a:rPr lang="zh-CN" altLang="en-US" sz="2000" b="1">
                <a:solidFill>
                  <a:srgbClr val="FF0000"/>
                </a:solidFill>
                <a:latin typeface="微軟正黑體"/>
                <a:ea typeface="微軟正黑體"/>
              </a:rPr>
              <a:t>四個硬碟槽</a:t>
            </a:r>
            <a:r>
              <a:rPr lang="zh-CN" altLang="en-US" sz="2000" b="1">
                <a:latin typeface="微軟正黑體"/>
                <a:ea typeface="微軟正黑體"/>
              </a:rPr>
              <a:t>設計</a:t>
            </a:r>
            <a:endParaRPr lang="en-US" altLang="zh-CN" sz="2000" b="1">
              <a:latin typeface="微軟正黑體"/>
              <a:ea typeface="微軟正黑體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EC9362B-4F77-7A4C-A72B-93FBEF77F9C2}"/>
              </a:ext>
            </a:extLst>
          </p:cNvPr>
          <p:cNvGrpSpPr/>
          <p:nvPr/>
        </p:nvGrpSpPr>
        <p:grpSpPr>
          <a:xfrm>
            <a:off x="1267032" y="2619145"/>
            <a:ext cx="4053188" cy="2767200"/>
            <a:chOff x="3719415" y="2016080"/>
            <a:chExt cx="4079998" cy="2785504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8AE41EB-A557-A741-B8D6-C06289AB43DB}"/>
                </a:ext>
              </a:extLst>
            </p:cNvPr>
            <p:cNvSpPr txBox="1"/>
            <p:nvPr/>
          </p:nvSpPr>
          <p:spPr>
            <a:xfrm>
              <a:off x="4679439" y="4429809"/>
              <a:ext cx="2215320" cy="371775"/>
            </a:xfrm>
            <a:prstGeom prst="rect">
              <a:avLst/>
            </a:prstGeom>
          </p:spPr>
          <p:txBody>
  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 defTabSz="1219170"/>
              <a:r>
                <a:rPr lang="en-US" sz="1600" b="1">
                  <a:solidFill>
                    <a:schemeClr val="bg2">
                      <a:lumMod val="10000"/>
                    </a:schemeClr>
                  </a:solidFill>
                  <a:latin typeface="Arial"/>
                  <a:ea typeface="新細明體"/>
                  <a:cs typeface="Arial"/>
                </a:rPr>
                <a:t>TS-453Be</a:t>
              </a:r>
            </a:p>
          </p:txBody>
        </p:sp>
        <p:pic>
          <p:nvPicPr>
            <p:cNvPr id="12" name="圖片 19">
              <a:extLst>
                <a:ext uri="{FF2B5EF4-FFF2-40B4-BE49-F238E27FC236}">
                  <a16:creationId xmlns:a16="http://schemas.microsoft.com/office/drawing/2014/main" id="{82677E3B-AAEA-A14C-9115-74615C12B9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19415" y="2016080"/>
              <a:ext cx="4079998" cy="2550000"/>
            </a:xfrm>
            <a:prstGeom prst="rect">
              <a:avLst/>
            </a:prstGeom>
          </p:spPr>
        </p:pic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id="{1D8F0451-DF10-437A-9408-B3F945EDDAF6}"/>
              </a:ext>
            </a:extLst>
          </p:cNvPr>
          <p:cNvGrpSpPr/>
          <p:nvPr/>
        </p:nvGrpSpPr>
        <p:grpSpPr>
          <a:xfrm>
            <a:off x="7182132" y="1864535"/>
            <a:ext cx="3383696" cy="1379257"/>
            <a:chOff x="8120575" y="1104877"/>
            <a:chExt cx="3129704" cy="1275726"/>
          </a:xfrm>
        </p:grpSpPr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2A063C36-B7B1-45E1-8607-2851E79771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20575" y="1313005"/>
              <a:ext cx="2645394" cy="716927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CCD413D-C29B-4941-8176-A4B7C3410D0A}"/>
                </a:ext>
              </a:extLst>
            </p:cNvPr>
            <p:cNvSpPr/>
            <p:nvPr/>
          </p:nvSpPr>
          <p:spPr>
            <a:xfrm>
              <a:off x="8270041" y="1422951"/>
              <a:ext cx="1620956" cy="48503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800" b="1">
                  <a:solidFill>
                    <a:schemeClr val="bg1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進階推薦</a:t>
              </a:r>
              <a:endParaRPr lang="zh-TW" altLang="en-US" sz="28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  <p:pic>
          <p:nvPicPr>
            <p:cNvPr id="20" name="圖片 19">
              <a:extLst>
                <a:ext uri="{FF2B5EF4-FFF2-40B4-BE49-F238E27FC236}">
                  <a16:creationId xmlns:a16="http://schemas.microsoft.com/office/drawing/2014/main" id="{287017E0-7296-4F41-A041-11E45CEE31B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0015144" y="1104877"/>
              <a:ext cx="1235135" cy="1275726"/>
            </a:xfrm>
            <a:prstGeom prst="rect">
              <a:avLst/>
            </a:prstGeom>
          </p:spPr>
        </p:pic>
      </p:grpSp>
      <p:pic>
        <p:nvPicPr>
          <p:cNvPr id="22" name="圖片 21">
            <a:extLst>
              <a:ext uri="{FF2B5EF4-FFF2-40B4-BE49-F238E27FC236}">
                <a16:creationId xmlns:a16="http://schemas.microsoft.com/office/drawing/2014/main" id="{ADFC732A-5F32-4075-997D-BD952942E95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172" y="5742042"/>
            <a:ext cx="3270518" cy="47006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18B9E03-BD5F-3647-B4F6-17BFEE6688AE}"/>
              </a:ext>
            </a:extLst>
          </p:cNvPr>
          <p:cNvSpPr/>
          <p:nvPr/>
        </p:nvSpPr>
        <p:spPr>
          <a:xfrm>
            <a:off x="2061956" y="5728790"/>
            <a:ext cx="7472984" cy="78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同時滿足儲存、效能需求，更強悍的</a:t>
            </a:r>
            <a:r>
              <a:rPr lang="en-US" altLang="zh-CN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CPU</a:t>
            </a:r>
            <a:r>
              <a:rPr lang="zh-CN" altLang="en-US" sz="1600">
                <a:latin typeface="微軟正黑體" panose="020B0604030504040204" pitchFamily="34" charset="-120"/>
                <a:ea typeface="微軟正黑體" panose="020B0604030504040204" pitchFamily="34" charset="-120"/>
              </a:rPr>
              <a:t>，提升運作效率，更大的硬碟擴充空間，滿足你各方面的娛樂需求！</a:t>
            </a:r>
            <a:endParaRPr lang="en-US" sz="160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235951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95B2F2-6D58-6D4E-AB41-218B1242031E}"/>
              </a:ext>
            </a:extLst>
          </p:cNvPr>
          <p:cNvSpPr txBox="1"/>
          <p:nvPr/>
        </p:nvSpPr>
        <p:spPr>
          <a:xfrm>
            <a:off x="6871002" y="4005887"/>
            <a:ext cx="4562467" cy="64633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TW" altLang="en-US" sz="3600" b="1">
                <a:solidFill>
                  <a:schemeClr val="bg1"/>
                </a:solidFill>
                <a:latin typeface="微軟正黑體"/>
                <a:ea typeface="微軟正黑體"/>
              </a:rPr>
              <a:t>多媒體播放最佳選擇</a:t>
            </a:r>
            <a:r>
              <a:rPr lang="en-US" altLang="zh-TW" sz="3600" b="1">
                <a:solidFill>
                  <a:schemeClr val="bg1"/>
                </a:solidFill>
                <a:latin typeface="微軟正黑體"/>
                <a:ea typeface="微軟正黑體"/>
              </a:rPr>
              <a:t>!</a:t>
            </a:r>
            <a:endParaRPr lang="en-US" sz="3600" b="1">
              <a:solidFill>
                <a:schemeClr val="bg1"/>
              </a:solidFill>
              <a:latin typeface="微軟正黑體"/>
              <a:ea typeface="微軟正黑體"/>
            </a:endParaRPr>
          </a:p>
        </p:txBody>
      </p:sp>
      <p:sp>
        <p:nvSpPr>
          <p:cNvPr id="3" name="副標題 16">
            <a:extLst>
              <a:ext uri="{FF2B5EF4-FFF2-40B4-BE49-F238E27FC236}">
                <a16:creationId xmlns:a16="http://schemas.microsoft.com/office/drawing/2014/main" id="{661C6639-F7FF-4200-B963-D5AA4F6AC1BA}"/>
              </a:ext>
            </a:extLst>
          </p:cNvPr>
          <p:cNvSpPr txBox="1">
            <a:spLocks/>
          </p:cNvSpPr>
          <p:nvPr/>
        </p:nvSpPr>
        <p:spPr>
          <a:xfrm>
            <a:off x="7161016" y="6290655"/>
            <a:ext cx="4008783" cy="395067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TW" sz="7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©2019</a:t>
            </a:r>
            <a:r>
              <a:rPr lang="zh-TW" altLang="en-US" sz="7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著作權為威聯通科技股份有限公司所有。威聯通科技並保留所有權利。威聯通科技股份有限公司所使用或註冊之商標或標章。檔案中所提及之產品及公司名稱可能為其他公司所有之商標。</a:t>
            </a:r>
            <a:endParaRPr lang="zh-TW" sz="360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226697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Them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2880</Words>
  <Application>Microsoft Office PowerPoint</Application>
  <PresentationFormat>寬螢幕</PresentationFormat>
  <Paragraphs>416</Paragraphs>
  <Slides>41</Slides>
  <Notes>22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41</vt:i4>
      </vt:variant>
    </vt:vector>
  </HeadingPairs>
  <TitlesOfParts>
    <vt:vector size="52" baseType="lpstr">
      <vt:lpstr>等线</vt:lpstr>
      <vt:lpstr>ＭＳ Ｐゴシック</vt:lpstr>
      <vt:lpstr>宋体</vt:lpstr>
      <vt:lpstr>游ゴシック</vt:lpstr>
      <vt:lpstr>Microsoft JhengHei</vt:lpstr>
      <vt:lpstr>Microsoft JhengHei</vt:lpstr>
      <vt:lpstr>新細明體</vt:lpstr>
      <vt:lpstr>Arial</vt:lpstr>
      <vt:lpstr>Calibri</vt:lpstr>
      <vt:lpstr>Calibri Light</vt:lpstr>
      <vt:lpstr>office theme</vt:lpstr>
      <vt:lpstr>PowerPoint 簡報</vt:lpstr>
      <vt:lpstr>家庭影音娛樂再升級，一切盡在彈指間！</vt:lpstr>
      <vt:lpstr>關於生活，應該越來越簡單</vt:lpstr>
      <vt:lpstr>智慧家庭時代 已來臨</vt:lpstr>
      <vt:lpstr>智慧家庭，美好生活</vt:lpstr>
      <vt:lpstr>Qmedia  為美好生活而生</vt:lpstr>
      <vt:lpstr>如何做到呢？</vt:lpstr>
      <vt:lpstr>支援平台</vt:lpstr>
      <vt:lpstr>Qmedia for Apple / Fire TV超實用功能介紹​</vt:lpstr>
      <vt:lpstr>Qmedia for Apple TV / Fire TV</vt:lpstr>
      <vt:lpstr>軟體六大亮點</vt:lpstr>
      <vt:lpstr>首頁：一次滿足 80% 的影音需求</vt:lpstr>
      <vt:lpstr>影片愛好者常見的困擾</vt:lpstr>
      <vt:lpstr>電影、電視節目分門別類，就是要你好看！</vt:lpstr>
      <vt:lpstr>篩選電影類型，超實用密技！</vt:lpstr>
      <vt:lpstr>更聰明的影片提示，就是要你好看！</vt:lpstr>
      <vt:lpstr>不知道要看什麼電影嗎？讓我們推薦你</vt:lpstr>
      <vt:lpstr>電視節目大長篇，也能輕鬆選</vt:lpstr>
      <vt:lpstr>電視節目再多集，也能輕鬆選</vt:lpstr>
      <vt:lpstr>影片格式不支援？還有這招！</vt:lpstr>
      <vt:lpstr>攝影愛好者常見的困擾</vt:lpstr>
      <vt:lpstr>瀏覽相片的方式很多種，輕鬆上手！</vt:lpstr>
      <vt:lpstr>智慧相簿，整理照片的一大幫手！</vt:lpstr>
      <vt:lpstr>篩選照片有妙招！</vt:lpstr>
      <vt:lpstr>相片的瀏覽器應簡單好用</vt:lpstr>
      <vt:lpstr>電視螢幕很大，就拿來當專屬的相片牆吧</vt:lpstr>
      <vt:lpstr>時間軸再進化，讓月份幫你分類吧！</vt:lpstr>
      <vt:lpstr>音樂愛好者常見的困擾</vt:lpstr>
      <vt:lpstr>原來歌曲整理這麼簡單</vt:lpstr>
      <vt:lpstr>TV 專屬清單，不錯過任何一首好歌</vt:lpstr>
      <vt:lpstr>原來播放器也能這麼簡潔好用</vt:lpstr>
      <vt:lpstr>PowerPoint 簡報</vt:lpstr>
      <vt:lpstr>三個步驟輕鬆切換音樂與相片！</vt:lpstr>
      <vt:lpstr>搜尋：再多檔案也不怕，讓 Qmedia 幫你找！</vt:lpstr>
      <vt:lpstr>Qmedia 智慧家庭的完整操作流程 </vt:lpstr>
      <vt:lpstr>實戰！打造家庭 劇院很簡單教學</vt:lpstr>
      <vt:lpstr>產品綜合比較</vt:lpstr>
      <vt:lpstr>推薦機種： 給NAS初學者的你</vt:lpstr>
      <vt:lpstr>NAS 推薦機種 - 家用入門款</vt:lpstr>
      <vt:lpstr>NAS 推薦機種 - 家用進階款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Yvonne Tsai</dc:creator>
  <cp:lastModifiedBy>亞彣 蔡</cp:lastModifiedBy>
  <cp:revision>2</cp:revision>
  <cp:lastPrinted>2019-05-14T12:06:09Z</cp:lastPrinted>
  <dcterms:created xsi:type="dcterms:W3CDTF">2013-07-15T20:26:40Z</dcterms:created>
  <dcterms:modified xsi:type="dcterms:W3CDTF">2019-05-22T06:42:01Z</dcterms:modified>
</cp:coreProperties>
</file>