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0.xml" ContentType="application/vnd.openxmlformats-officedocument.presentationml.notesSlide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comments/comment5.xml" ContentType="application/vnd.openxmlformats-officedocument.presentationml.comments+xml"/>
  <Override PartName="/ppt/notesSlides/notesSlide11.xml" ContentType="application/vnd.openxmlformats-officedocument.presentationml.notesSlide+xml"/>
  <Override PartName="/ppt/comments/comment6.xml" ContentType="application/vnd.openxmlformats-officedocument.presentationml.comment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3"/>
  </p:notesMasterIdLst>
  <p:sldIdLst>
    <p:sldId id="256" r:id="rId2"/>
    <p:sldId id="570" r:id="rId3"/>
    <p:sldId id="272" r:id="rId4"/>
    <p:sldId id="532" r:id="rId5"/>
    <p:sldId id="273" r:id="rId6"/>
    <p:sldId id="531" r:id="rId7"/>
    <p:sldId id="530" r:id="rId8"/>
    <p:sldId id="569" r:id="rId9"/>
    <p:sldId id="571" r:id="rId10"/>
    <p:sldId id="267" r:id="rId11"/>
    <p:sldId id="257" r:id="rId12"/>
    <p:sldId id="549" r:id="rId13"/>
    <p:sldId id="564" r:id="rId14"/>
    <p:sldId id="561" r:id="rId15"/>
    <p:sldId id="562" r:id="rId16"/>
    <p:sldId id="552" r:id="rId17"/>
    <p:sldId id="554" r:id="rId18"/>
    <p:sldId id="553" r:id="rId19"/>
    <p:sldId id="560" r:id="rId20"/>
    <p:sldId id="555" r:id="rId21"/>
    <p:sldId id="557" r:id="rId22"/>
    <p:sldId id="544" r:id="rId23"/>
    <p:sldId id="568" r:id="rId24"/>
    <p:sldId id="261" r:id="rId25"/>
    <p:sldId id="551" r:id="rId26"/>
    <p:sldId id="547" r:id="rId27"/>
    <p:sldId id="545" r:id="rId28"/>
    <p:sldId id="559" r:id="rId29"/>
    <p:sldId id="543" r:id="rId30"/>
    <p:sldId id="540" r:id="rId31"/>
    <p:sldId id="542" r:id="rId32"/>
    <p:sldId id="567" r:id="rId33"/>
    <p:sldId id="262" r:id="rId34"/>
    <p:sldId id="548" r:id="rId35"/>
    <p:sldId id="534" r:id="rId36"/>
    <p:sldId id="275" r:id="rId37"/>
    <p:sldId id="268" r:id="rId38"/>
    <p:sldId id="572" r:id="rId39"/>
    <p:sldId id="566" r:id="rId40"/>
    <p:sldId id="538" r:id="rId41"/>
    <p:sldId id="529" r:id="rId42"/>
  </p:sldIdLst>
  <p:sldSz cx="12192000" cy="6858000"/>
  <p:notesSz cx="6858000" cy="11239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NAP_Rrezon Abazi" initials="QA" lastIdx="6" clrIdx="0">
    <p:extLst>
      <p:ext uri="{19B8F6BF-5375-455C-9EA6-DF929625EA0E}">
        <p15:presenceInfo xmlns:p15="http://schemas.microsoft.com/office/powerpoint/2012/main" userId="S::rrezonabazi@ieinet.onmicrosoft.com::e7ed8c1b-fa2e-4a96-8d2a-be9453d5b995" providerId="AD"/>
      </p:ext>
    </p:extLst>
  </p:cmAuthor>
  <p:cmAuthor id="2" name="QNAP_Jeremy Hsu" initials="QH" lastIdx="2" clrIdx="1">
    <p:extLst>
      <p:ext uri="{19B8F6BF-5375-455C-9EA6-DF929625EA0E}">
        <p15:presenceInfo xmlns:p15="http://schemas.microsoft.com/office/powerpoint/2012/main" userId="S::jeremyhsu@ieinet.onmicrosoft.com::c3cdc35c-0ebe-4b54-96ae-f68def25fab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D1181"/>
    <a:srgbClr val="4D038E"/>
    <a:srgbClr val="AC8CF4"/>
    <a:srgbClr val="FFFFFF"/>
    <a:srgbClr val="0090E9"/>
    <a:srgbClr val="4A4A4A"/>
    <a:srgbClr val="F4A400"/>
    <a:srgbClr val="FF9300"/>
    <a:srgbClr val="FF86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0CE325D-E33B-97D3-113A-FEEC2628E92F}" v="23" dt="2019-05-21T08:18:06.983"/>
    <p1510:client id="{0B488C5A-2F82-4693-9867-D863612DF640}" v="887" dt="2019-05-21T10:03:08.320"/>
    <p1510:client id="{280EA30C-8040-902D-6C8C-CC59B4C4E5E3}" v="21" dt="2019-05-21T06:40:35.769"/>
    <p1510:client id="{77A5AB59-D16F-8B4A-B57F-AB8F1113B5E3}" v="3158" dt="2019-05-21T09:44:43.730"/>
    <p1510:client id="{42A9900E-4040-F6DE-FA7E-B90A50189356}" v="8" dt="2019-05-21T09:01:25.814"/>
    <p1510:client id="{43260574-1A08-5815-18EF-ABE3BDF62C65}" v="292" dt="2019-05-22T01:41:42.264"/>
    <p1510:client id="{87A56A40-EE63-4B37-813E-410237E07D32}" v="1351" dt="2019-05-22T08:50:47.328"/>
    <p1510:client id="{83E98694-96E3-0304-09CE-B98B9202B982}" v="920" dt="2019-05-21T08:46:38.092"/>
    <p1510:client id="{CA46060A-36C4-53BE-565F-16BDD786EF9D}" v="135" dt="2019-05-22T04:58:52.884"/>
    <p1510:client id="{F72A4252-9E53-AAC4-C8CC-B45DE4C76C3E}" v="42" dt="2019-05-22T05:44:45.4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5" d="100"/>
          <a:sy n="115" d="100"/>
        </p:scale>
        <p:origin x="63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5-21T18:15:31.876" idx="1">
    <p:pos x="6734" y="1905"/>
    <p:text>add English pics</p:text>
    <p:extLst>
      <p:ext uri="{C676402C-5697-4E1C-873F-D02D1690AC5C}">
        <p15:threadingInfo xmlns:p15="http://schemas.microsoft.com/office/powerpoint/2012/main" timeZoneBias="420"/>
      </p:ext>
    </p:extLst>
  </p:cm>
  <p:cm authorId="2" dt="2019-05-21T19:42:34.990" idx="2">
    <p:pos x="6734" y="2001"/>
    <p:text>OK
</p:text>
    <p:extLst>
      <p:ext uri="{C676402C-5697-4E1C-873F-D02D1690AC5C}">
        <p15:threadingInfo xmlns:p15="http://schemas.microsoft.com/office/powerpoint/2012/main" timeZoneBias="420">
          <p15:parentCm authorId="1" idx="1"/>
        </p15:threadingInfo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5-21T18:16:05.971" idx="2">
    <p:pos x="5323" y="1781"/>
    <p:text>Add English pics
</p:text>
    <p:extLst>
      <p:ext uri="{C676402C-5697-4E1C-873F-D02D1690AC5C}">
        <p15:threadingInfo xmlns:p15="http://schemas.microsoft.com/office/powerpoint/2012/main" timeZoneBias="420"/>
      </p:ext>
    </p:extLst>
  </p:cm>
  <p:cm authorId="2" dt="2019-05-21T19:42:26.381" idx="1">
    <p:pos x="5323" y="1877"/>
    <p:text>ＯＫ
</p:text>
    <p:extLst>
      <p:ext uri="{C676402C-5697-4E1C-873F-D02D1690AC5C}">
        <p15:threadingInfo xmlns:p15="http://schemas.microsoft.com/office/powerpoint/2012/main" timeZoneBias="420">
          <p15:parentCm authorId="1" idx="2"/>
        </p15:threadingInfo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5-21T18:16:19.721" idx="3">
    <p:pos x="7360" y="1992"/>
    <p:text>Add English pics
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5-21T18:16:50.908" idx="4">
    <p:pos x="5381" y="1585"/>
    <p:text>Add English pic
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5-21T18:18:40.988" idx="5">
    <p:pos x="3680" y="2240"/>
    <p:text>Add English pics
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5-21T18:19:45.988" idx="6">
    <p:pos x="2618" y="1956"/>
    <p:text>Add English pics
</p:text>
    <p:extLst>
      <p:ext uri="{C676402C-5697-4E1C-873F-D02D1690AC5C}">
        <p15:threadingInfo xmlns:p15="http://schemas.microsoft.com/office/powerpoint/2012/main" timeZoneBias="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2E1B12-780D-4FE3-990C-61F6DE72A812}" type="datetimeFigureOut">
              <a:rPr lang="en-US"/>
              <a:t>5/22/2019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CB6A43-9329-435B-B557-0F70AB4A7FE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696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mlpf4vVPSs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mlpf4vVPSs" TargetMode="External"/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Apple tv/ Fire TV  Qmedia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CB6A43-9329-435B-B557-0F70AB4A7FE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3222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>
              <a:ea typeface="宋体"/>
              <a:cs typeface="Calibri"/>
            </a:endParaRPr>
          </a:p>
          <a:p>
            <a:r>
              <a:rPr lang="en-US" altLang="zh-CN">
                <a:ea typeface="宋体"/>
                <a:cs typeface="Calibri"/>
              </a:rPr>
              <a:t>2. </a:t>
            </a:r>
            <a:r>
              <a:rPr lang="zh-CN" altLang="en-US">
                <a:ea typeface="宋体"/>
                <a:cs typeface="Calibri"/>
              </a:rPr>
              <a:t>照片牆不是夢。</a:t>
            </a:r>
            <a:endParaRPr lang="en-US" altLang="zh-CN">
              <a:ea typeface="宋体"/>
              <a:cs typeface="Calibri"/>
            </a:endParaRPr>
          </a:p>
          <a:p>
            <a:r>
              <a:rPr lang="en-US" altLang="zh-CN">
                <a:ea typeface="宋体"/>
                <a:cs typeface="Calibri"/>
              </a:rPr>
              <a:t>3.</a:t>
            </a:r>
            <a:r>
              <a:rPr lang="zh-CN" altLang="en-US">
                <a:ea typeface="宋体"/>
                <a:cs typeface="Calibri"/>
              </a:rPr>
              <a:t>什麼時候拍了多少照片一目了然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CB6A43-9329-435B-B557-0F70AB4A7FE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37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>
              <a:ea typeface="宋体"/>
              <a:cs typeface="Calibri"/>
            </a:endParaRPr>
          </a:p>
          <a:p>
            <a:r>
              <a:rPr lang="en-US" altLang="zh-CN">
                <a:ea typeface="宋体"/>
                <a:cs typeface="Calibri"/>
              </a:rPr>
              <a:t>2. </a:t>
            </a:r>
            <a:r>
              <a:rPr lang="zh-CN" altLang="en-US">
                <a:ea typeface="宋体"/>
                <a:cs typeface="Calibri"/>
              </a:rPr>
              <a:t>照片牆不是夢。</a:t>
            </a:r>
            <a:endParaRPr lang="en-US" altLang="zh-CN">
              <a:ea typeface="宋体"/>
              <a:cs typeface="Calibri"/>
            </a:endParaRPr>
          </a:p>
          <a:p>
            <a:r>
              <a:rPr lang="en-US" altLang="zh-CN">
                <a:ea typeface="宋体"/>
                <a:cs typeface="Calibri"/>
              </a:rPr>
              <a:t>3.</a:t>
            </a:r>
            <a:r>
              <a:rPr lang="zh-CN" altLang="en-US">
                <a:ea typeface="宋体"/>
                <a:cs typeface="Calibri"/>
              </a:rPr>
              <a:t>什麼時候拍了多少照片一目了然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CB6A43-9329-435B-B557-0F70AB4A7FE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7389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>
              <a:ea typeface="宋体"/>
              <a:cs typeface="Calibri"/>
            </a:endParaRPr>
          </a:p>
          <a:p>
            <a:r>
              <a:rPr lang="en-US" altLang="zh-CN">
                <a:ea typeface="宋体"/>
                <a:cs typeface="Calibri"/>
              </a:rPr>
              <a:t>2. </a:t>
            </a:r>
            <a:r>
              <a:rPr lang="zh-CN" altLang="en-US">
                <a:ea typeface="宋体"/>
                <a:cs typeface="Calibri"/>
              </a:rPr>
              <a:t>照片牆不是夢。</a:t>
            </a:r>
            <a:endParaRPr lang="en-US" altLang="zh-CN">
              <a:ea typeface="宋体"/>
              <a:cs typeface="Calibri"/>
            </a:endParaRPr>
          </a:p>
          <a:p>
            <a:r>
              <a:rPr lang="en-US" altLang="zh-CN">
                <a:ea typeface="宋体"/>
                <a:cs typeface="Calibri"/>
              </a:rPr>
              <a:t>3.</a:t>
            </a:r>
            <a:r>
              <a:rPr lang="zh-CN" altLang="en-US">
                <a:ea typeface="宋体"/>
                <a:cs typeface="Calibri"/>
              </a:rPr>
              <a:t>什麼時候拍了多少照片一目了然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CB6A43-9329-435B-B557-0F70AB4A7FE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3472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>
              <a:ea typeface="宋体"/>
              <a:cs typeface="Calibri"/>
            </a:endParaRPr>
          </a:p>
          <a:p>
            <a:r>
              <a:rPr lang="en-US" altLang="zh-CN">
                <a:ea typeface="宋体"/>
                <a:cs typeface="Calibri"/>
              </a:rPr>
              <a:t>2. </a:t>
            </a:r>
            <a:r>
              <a:rPr lang="zh-CN" altLang="en-US">
                <a:ea typeface="宋体"/>
                <a:cs typeface="Calibri"/>
              </a:rPr>
              <a:t>照片牆不是夢。</a:t>
            </a:r>
            <a:endParaRPr lang="en-US" altLang="zh-CN">
              <a:ea typeface="宋体"/>
              <a:cs typeface="Calibri"/>
            </a:endParaRPr>
          </a:p>
          <a:p>
            <a:r>
              <a:rPr lang="en-US" altLang="zh-CN">
                <a:ea typeface="宋体"/>
                <a:cs typeface="Calibri"/>
              </a:rPr>
              <a:t>3.</a:t>
            </a:r>
            <a:r>
              <a:rPr lang="zh-CN" altLang="en-US">
                <a:ea typeface="宋体"/>
                <a:cs typeface="Calibri"/>
              </a:rPr>
              <a:t>什麼時候拍了多少照片一目了然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CB6A43-9329-435B-B557-0F70AB4A7FE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3575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>
              <a:ea typeface="宋体"/>
              <a:cs typeface="Calibri"/>
            </a:endParaRPr>
          </a:p>
          <a:p>
            <a:r>
              <a:rPr lang="en-US" altLang="zh-CN">
                <a:ea typeface="宋体"/>
                <a:cs typeface="Calibri"/>
              </a:rPr>
              <a:t>2. </a:t>
            </a:r>
            <a:r>
              <a:rPr lang="zh-CN" altLang="en-US">
                <a:ea typeface="宋体"/>
                <a:cs typeface="Calibri"/>
              </a:rPr>
              <a:t>照片牆不是夢。</a:t>
            </a:r>
            <a:endParaRPr lang="en-US" altLang="zh-CN">
              <a:ea typeface="宋体"/>
              <a:cs typeface="Calibri"/>
            </a:endParaRPr>
          </a:p>
          <a:p>
            <a:r>
              <a:rPr lang="en-US" altLang="zh-CN">
                <a:ea typeface="宋体"/>
                <a:cs typeface="Calibri"/>
              </a:rPr>
              <a:t>3.</a:t>
            </a:r>
            <a:r>
              <a:rPr lang="zh-CN" altLang="en-US">
                <a:ea typeface="宋体"/>
                <a:cs typeface="Calibri"/>
              </a:rPr>
              <a:t>什麼時候拍了多少照片一目了然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CB6A43-9329-435B-B557-0F70AB4A7FE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0763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>
              <a:ea typeface="宋体"/>
              <a:cs typeface="Calibri"/>
            </a:endParaRPr>
          </a:p>
          <a:p>
            <a:r>
              <a:rPr lang="en-US" altLang="zh-CN">
                <a:ea typeface="宋体"/>
                <a:cs typeface="Calibri"/>
              </a:rPr>
              <a:t>2. </a:t>
            </a:r>
            <a:r>
              <a:rPr lang="zh-CN" altLang="en-US">
                <a:ea typeface="宋体"/>
                <a:cs typeface="Calibri"/>
              </a:rPr>
              <a:t>照片牆不是夢。</a:t>
            </a:r>
            <a:endParaRPr lang="en-US" altLang="zh-CN">
              <a:ea typeface="宋体"/>
              <a:cs typeface="Calibri"/>
            </a:endParaRPr>
          </a:p>
          <a:p>
            <a:r>
              <a:rPr lang="en-US" altLang="zh-CN">
                <a:ea typeface="宋体"/>
                <a:cs typeface="Calibri"/>
              </a:rPr>
              <a:t>3.</a:t>
            </a:r>
            <a:r>
              <a:rPr lang="zh-CN" altLang="en-US">
                <a:ea typeface="宋体"/>
                <a:cs typeface="Calibri"/>
              </a:rPr>
              <a:t>什麼時候拍了多少照片一目了然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CB6A43-9329-435B-B557-0F70AB4A7FE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586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優化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CB6A43-9329-435B-B557-0F70AB4A7FE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1914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>
              <a:ea typeface="宋体"/>
              <a:cs typeface="Calibri"/>
            </a:endParaRPr>
          </a:p>
          <a:p>
            <a:r>
              <a:rPr lang="en-US" altLang="zh-CN">
                <a:ea typeface="宋体"/>
                <a:cs typeface="Calibri"/>
              </a:rPr>
              <a:t>2. </a:t>
            </a:r>
            <a:r>
              <a:rPr lang="zh-CN" altLang="en-US">
                <a:ea typeface="宋体"/>
                <a:cs typeface="Calibri"/>
              </a:rPr>
              <a:t>照片牆不是夢。</a:t>
            </a:r>
            <a:endParaRPr lang="en-US" altLang="zh-CN">
              <a:ea typeface="宋体"/>
              <a:cs typeface="Calibri"/>
            </a:endParaRPr>
          </a:p>
          <a:p>
            <a:r>
              <a:rPr lang="en-US" altLang="zh-CN">
                <a:ea typeface="宋体"/>
                <a:cs typeface="Calibri"/>
              </a:rPr>
              <a:t>3.</a:t>
            </a:r>
            <a:r>
              <a:rPr lang="zh-CN" altLang="en-US">
                <a:ea typeface="宋体"/>
                <a:cs typeface="Calibri"/>
              </a:rPr>
              <a:t>什麼時候拍了多少照片一目了然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CB6A43-9329-435B-B557-0F70AB4A7FE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4727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What we provide is a tool, copyright you need to take care by yourself.</a:t>
            </a:r>
          </a:p>
          <a:p>
            <a:endParaRPr lang="en-US"/>
          </a:p>
          <a:p>
            <a:r>
              <a:rPr lang="zh-CN" altLang="en-US"/>
              <a:t>像是</a:t>
            </a:r>
            <a:r>
              <a:rPr lang="en-US" altLang="zh-CN"/>
              <a:t> Sony Sharp </a:t>
            </a:r>
            <a:r>
              <a:rPr lang="zh-TW" altLang="en-US"/>
              <a:t> 有</a:t>
            </a:r>
            <a:r>
              <a:rPr lang="zh-CN" altLang="en-US"/>
              <a:t>內建</a:t>
            </a:r>
            <a:r>
              <a:rPr lang="en-US" altLang="zh-CN"/>
              <a:t> Android TV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CB6A43-9329-435B-B557-0F70AB4A7FE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998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>
                <a:ea typeface="ＭＳ Ｐゴシック"/>
              </a:rPr>
              <a:t>更智慧化的搜尋功能</a:t>
            </a:r>
            <a:r>
              <a:rPr lang="en-US" altLang="ja-JP">
                <a:ea typeface="ＭＳ Ｐゴシック"/>
              </a:rPr>
              <a:t> – </a:t>
            </a:r>
            <a:r>
              <a:rPr lang="zh-CN" altLang="en-US">
                <a:ea typeface="ＭＳ Ｐゴシック"/>
              </a:rPr>
              <a:t>針對超大量多媒體資料</a:t>
            </a:r>
            <a:endParaRPr lang="en-US" altLang="zh-CN">
              <a:ea typeface="ＭＳ Ｐゴシック"/>
              <a:cs typeface="Calibri"/>
            </a:endParaRPr>
          </a:p>
          <a:p>
            <a:pPr>
              <a:defRPr/>
            </a:pPr>
            <a:endParaRPr lang="zh-CN" altLang="en-US">
              <a:ea typeface="ＭＳ Ｐゴシック"/>
              <a:cs typeface="Calibri"/>
            </a:endParaRPr>
          </a:p>
          <a:p>
            <a:pPr>
              <a:defRPr/>
            </a:pPr>
            <a:r>
              <a:rPr lang="zh-CN" altLang="en-US">
                <a:ea typeface="ＭＳ Ｐゴシック"/>
                <a:cs typeface="Calibri"/>
              </a:rPr>
              <a:t>Happyget -&gt; Facebook, youtube</a:t>
            </a:r>
          </a:p>
          <a:p>
            <a:pPr>
              <a:defRPr/>
            </a:pPr>
            <a:r>
              <a:rPr lang="zh-CN" altLang="en-US">
                <a:ea typeface="ＭＳ Ｐゴシック"/>
                <a:cs typeface="Calibri"/>
              </a:rPr>
              <a:t>Download station -&gt; 弄什麼呢？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CB6A43-9329-435B-B557-0F70AB4A7FE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7013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游ゴシック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CB6A43-9329-435B-B557-0F70AB4A7FEB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2886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Our for this version quite good!!!! Good enough to compare!!!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CB6A43-9329-435B-B557-0F70AB4A7FE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309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>
                <a:cs typeface="Calibri"/>
              </a:rPr>
              <a:t>萬元機種！！！  </a:t>
            </a:r>
            <a:r>
              <a:rPr lang="en-US" altLang="zh-TW">
                <a:cs typeface="Calibri"/>
              </a:rPr>
              <a:t>What a good deal~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>
                <a:cs typeface="Calibri"/>
              </a:rPr>
              <a:t>馬上推薦最適合機種！！！</a:t>
            </a:r>
            <a:endParaRPr lang="en-US" altLang="zh-TW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cs typeface="Calibri"/>
              </a:rPr>
              <a:t>Only takes 299 dollar, we can bring you a whole new lifestyle. Make your multimedia streaming much more easy!!!!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cs typeface="Calibri"/>
              </a:rPr>
              <a:t>TS-251B </a:t>
            </a:r>
            <a:r>
              <a:rPr lang="zh-CN" altLang="en-US">
                <a:cs typeface="Calibri"/>
              </a:rPr>
              <a:t>裝置</a:t>
            </a:r>
            <a:endParaRPr lang="en-US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hlinkClick r:id="rId3"/>
              </a:rPr>
              <a:t>https://www.youtube.com/watch?v=ymlpf4vVPS</a:t>
            </a:r>
            <a:endParaRPr lang="en-US"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cs typeface="Calibri"/>
            </a:endParaRPr>
          </a:p>
          <a:p>
            <a:pPr>
              <a:defRPr/>
            </a:pPr>
            <a:r>
              <a:rPr lang="en-US" err="1">
                <a:cs typeface="Calibri"/>
              </a:rPr>
              <a:t>Ts</a:t>
            </a:r>
            <a:r>
              <a:rPr lang="en-US">
                <a:cs typeface="Calibri"/>
              </a:rPr>
              <a:t> 431P </a:t>
            </a:r>
          </a:p>
          <a:p>
            <a:pPr>
              <a:defRPr/>
            </a:pPr>
            <a:endParaRPr lang="en-US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cs typeface="Calibri"/>
              </a:rPr>
              <a:t>We pay a lot on our </a:t>
            </a:r>
            <a:r>
              <a:rPr lang="en-US" err="1">
                <a:cs typeface="Calibri"/>
              </a:rPr>
              <a:t>camer</a:t>
            </a:r>
            <a:r>
              <a:rPr lang="en-US">
                <a:cs typeface="Calibri"/>
              </a:rPr>
              <a:t> lens, but no place to put our masterpiece!!!! You need to share with your family let them proud of you!!!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CB6A43-9329-435B-B557-0F70AB4A7FE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4815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>
                <a:cs typeface="Calibri"/>
              </a:rPr>
              <a:t>最後！！！！！</a:t>
            </a:r>
            <a:r>
              <a:rPr lang="zh-TW" altLang="en-US">
                <a:cs typeface="Calibri"/>
              </a:rPr>
              <a:t> 要能將人氣變現，轉銷量！！！！！ 馬上推薦最適合機種！！！</a:t>
            </a:r>
            <a:endParaRPr lang="en-US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cs typeface="Calibri"/>
              </a:rPr>
              <a:t>Only takes 299 dollar, we can bring you a whole new lifestyle. Make your multimedia streaming much more easy!!!!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cs typeface="Calibri"/>
              </a:rPr>
              <a:t>TS-251B </a:t>
            </a:r>
            <a:r>
              <a:rPr lang="zh-CN" altLang="en-US">
                <a:cs typeface="Calibri"/>
              </a:rPr>
              <a:t>裝置</a:t>
            </a:r>
            <a:endParaRPr lang="en-US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hlinkClick r:id="rId3"/>
              </a:rPr>
              <a:t>https://www.youtube.com/watch?v=ymlpf4vVPS</a:t>
            </a: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cs typeface="Calibri"/>
              </a:rPr>
              <a:t>We pay a lot on our </a:t>
            </a:r>
            <a:r>
              <a:rPr lang="en-US" err="1">
                <a:cs typeface="Calibri"/>
              </a:rPr>
              <a:t>camer</a:t>
            </a:r>
            <a:r>
              <a:rPr lang="en-US">
                <a:cs typeface="Calibri"/>
              </a:rPr>
              <a:t> lens, but no place to put our masterpiece!!!! You need to share with your family let them proud of you!!!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CB6A43-9329-435B-B557-0F70AB4A7FE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758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我們在想，如何結合現代科技，帶入智慧家庭的概念，智慧家庭就是</a:t>
            </a:r>
            <a:r>
              <a:rPr lang="zh-TW" altLang="en-US"/>
              <a:t> 簡單好用嘛～～～ 越簡單越好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CB6A43-9329-435B-B557-0F70AB4A7FE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1165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我們在想，電視普及至今已有</a:t>
            </a:r>
            <a:r>
              <a:rPr lang="en-US" altLang="zh-CN"/>
              <a:t>40</a:t>
            </a:r>
            <a:r>
              <a:rPr lang="zh-CN" altLang="en-US"/>
              <a:t>年，那是否有可能讓我們自己拍的照片影片音樂，都投到電視上來操作。</a:t>
            </a:r>
            <a:r>
              <a:rPr lang="zh-TW" altLang="en-US"/>
              <a:t> 這就是最舒服的生活樣貌</a:t>
            </a:r>
            <a:endParaRPr lang="en-US" altLang="zh-CN"/>
          </a:p>
          <a:p>
            <a:endParaRPr lang="en-US" altLang="zh-CN"/>
          </a:p>
          <a:p>
            <a:r>
              <a:rPr lang="zh-CN" altLang="en-US"/>
              <a:t>現在電視能聽音樂、看</a:t>
            </a:r>
            <a:r>
              <a:rPr lang="en-US" altLang="zh-CN" err="1"/>
              <a:t>youtube</a:t>
            </a:r>
            <a:r>
              <a:rPr lang="zh-CN" altLang="en-US"/>
              <a:t>、看</a:t>
            </a:r>
            <a:r>
              <a:rPr lang="en-US" altLang="zh-CN" err="1"/>
              <a:t>netflix</a:t>
            </a:r>
            <a:r>
              <a:rPr lang="en-US" altLang="zh-CN"/>
              <a:t>…</a:t>
            </a:r>
            <a:r>
              <a:rPr lang="zh-TW" altLang="en-US"/>
              <a:t> </a:t>
            </a:r>
            <a:r>
              <a:rPr lang="zh-CN" altLang="en-US"/>
              <a:t>那有沒有可能</a:t>
            </a:r>
            <a:r>
              <a:rPr lang="zh-TW" altLang="en-US"/>
              <a:t> 今天自己拍的照片、自己下載的影片與音樂，都能直接用電視來播！！！！</a:t>
            </a:r>
            <a:endParaRPr lang="en-US" altLang="zh-TW"/>
          </a:p>
          <a:p>
            <a:r>
              <a:rPr lang="zh-TW" altLang="en-US"/>
              <a:t>生活應該越來越簡單，</a:t>
            </a:r>
            <a:endParaRPr lang="en-US" altLang="zh-CN"/>
          </a:p>
          <a:p>
            <a:endParaRPr lang="en-US" altLang="zh-CN"/>
          </a:p>
          <a:p>
            <a:r>
              <a:rPr lang="zh-CN" altLang="en-US"/>
              <a:t>你阿公也會用啊啊啊啊啊啊，電腦好麻煩啊啊啊，用遙控器就好簡單啊啊啊啊</a:t>
            </a:r>
            <a:endParaRPr lang="en-US" altLang="zh-CN"/>
          </a:p>
          <a:p>
            <a:endParaRPr lang="en-US"/>
          </a:p>
          <a:p>
            <a:r>
              <a:rPr lang="en-US"/>
              <a:t>I’m a photographer on holiday.</a:t>
            </a:r>
          </a:p>
          <a:p>
            <a:endParaRPr lang="en-US"/>
          </a:p>
          <a:p>
            <a:r>
              <a:rPr lang="en-US"/>
              <a:t>Today, we are not just introduce a product, we are leading you to a whole new lifestyle!!!!</a:t>
            </a:r>
          </a:p>
          <a:p>
            <a:endParaRPr lang="en-US"/>
          </a:p>
          <a:p>
            <a:r>
              <a:rPr lang="en-US"/>
              <a:t>Your tv is not just a TV, it is a new experience!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>
                <a:ea typeface="宋体"/>
                <a:cs typeface="Calibri"/>
              </a:rPr>
              <a:t>生活.... 視覺與聽覺的饗宴</a:t>
            </a:r>
            <a:endParaRPr lang="en-US" altLang="zh-CN">
              <a:ea typeface="宋体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>
              <a:ea typeface="宋体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>
                <a:ea typeface="宋体"/>
                <a:cs typeface="Calibri"/>
              </a:rPr>
              <a:t>過去我們聽音樂看電影看照片都在電腦螢幕，麻煩不直覺。</a:t>
            </a:r>
            <a:endParaRPr lang="en-US" altLang="zh-CN">
              <a:ea typeface="宋体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>
              <a:ea typeface="宋体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>
                <a:ea typeface="宋体"/>
                <a:cs typeface="Calibri"/>
              </a:rPr>
              <a:t>現代得使用情境！！！！</a:t>
            </a:r>
          </a:p>
          <a:p>
            <a:r>
              <a:rPr lang="en-US"/>
              <a:t>In my real case, </a:t>
            </a:r>
          </a:p>
          <a:p>
            <a:endParaRPr lang="en-US"/>
          </a:p>
          <a:p>
            <a:r>
              <a:rPr lang="en-US"/>
              <a:t>Now , you have Qmedia, you can lay on your sofa and just use a remote to see everything.</a:t>
            </a:r>
            <a:r>
              <a:rPr lang="zh-TW" altLang="en-US"/>
              <a:t> </a:t>
            </a:r>
            <a:r>
              <a:rPr lang="en-US" altLang="zh-TW"/>
              <a:t>Even your grand pa, can use it!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CB6A43-9329-435B-B557-0F70AB4A7FE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9580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Qmedia is an app on the apple tv platform!!!!!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CB6A43-9329-435B-B557-0F70AB4A7FE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898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Qmedia is an app on the apple tv platform!!!!!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CB6A43-9329-435B-B557-0F70AB4A7FE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072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Version 2.0.0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CB6A43-9329-435B-B557-0F70AB4A7FE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4850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>
                <a:ea typeface="游ゴシック"/>
                <a:cs typeface="Calibri"/>
              </a:rPr>
              <a:t>1. </a:t>
            </a:r>
            <a:r>
              <a:rPr lang="zh-TW" altLang="en-US">
                <a:ea typeface="游ゴシック"/>
                <a:cs typeface="Calibri"/>
              </a:rPr>
              <a:t> 讓你意想不到的影音劇院</a:t>
            </a:r>
            <a:endParaRPr lang="en-US" altLang="ja-JP">
              <a:ea typeface="游ゴシック"/>
              <a:cs typeface="Calibri"/>
            </a:endParaRPr>
          </a:p>
          <a:p>
            <a:endParaRPr lang="en-US" altLang="ja-JP">
              <a:ea typeface="游ゴシック"/>
              <a:cs typeface="Calibri"/>
            </a:endParaRPr>
          </a:p>
          <a:p>
            <a:br>
              <a:rPr lang="en-US" altLang="ja-JP">
                <a:ea typeface="游ゴシック"/>
                <a:cs typeface="Calibri"/>
              </a:rPr>
            </a:br>
            <a:r>
              <a:rPr lang="ja-JP" altLang="en-US">
                <a:ea typeface="游ゴシック"/>
                <a:cs typeface="Calibri"/>
              </a:rPr>
              <a:t>請背一下遙控器行為代稱</a:t>
            </a:r>
            <a:endParaRPr lang="en-US" altLang="ja-JP">
              <a:ea typeface="游ゴシック"/>
              <a:cs typeface="Calibri"/>
            </a:endParaRPr>
          </a:p>
          <a:p>
            <a:endParaRPr lang="en-US">
              <a:ea typeface="游ゴシック"/>
              <a:cs typeface="Calibri"/>
            </a:endParaRPr>
          </a:p>
          <a:p>
            <a:r>
              <a:rPr lang="en-US" err="1"/>
              <a:t>Sidemenu</a:t>
            </a:r>
            <a:r>
              <a:rPr lang="en-US"/>
              <a:t> is around almost every page.</a:t>
            </a:r>
          </a:p>
          <a:p>
            <a:endParaRPr lang="en-US"/>
          </a:p>
          <a:p>
            <a:r>
              <a:rPr lang="en-US"/>
              <a:t>No matter which page you are, just slide left you can call the </a:t>
            </a:r>
            <a:r>
              <a:rPr lang="en-US" err="1"/>
              <a:t>sidemenu</a:t>
            </a:r>
            <a:r>
              <a:rPr lang="en-US"/>
              <a:t>!!!!!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CB6A43-9329-435B-B557-0F70AB4A7FEB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4878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>
              <a:ea typeface="宋体"/>
              <a:cs typeface="Calibri"/>
            </a:endParaRPr>
          </a:p>
          <a:p>
            <a:r>
              <a:rPr lang="en-US" altLang="zh-CN">
                <a:ea typeface="宋体"/>
                <a:cs typeface="Calibri"/>
              </a:rPr>
              <a:t>最貼心，滿足你80%需求</a:t>
            </a:r>
          </a:p>
          <a:p>
            <a:endParaRPr lang="en-US" altLang="zh-CN">
              <a:ea typeface="宋体"/>
              <a:cs typeface="Calibri"/>
            </a:endParaRPr>
          </a:p>
          <a:p>
            <a:endParaRPr lang="en-US" altLang="zh-CN">
              <a:ea typeface="宋体"/>
              <a:cs typeface="Calibri"/>
            </a:endParaRPr>
          </a:p>
          <a:p>
            <a:r>
              <a:rPr lang="en-US" altLang="zh-CN">
                <a:ea typeface="宋体"/>
                <a:cs typeface="Calibri"/>
              </a:rPr>
              <a:t>2. </a:t>
            </a:r>
            <a:r>
              <a:rPr lang="zh-CN" altLang="en-US">
                <a:ea typeface="宋体"/>
                <a:cs typeface="Calibri"/>
              </a:rPr>
              <a:t>照片牆不是夢。</a:t>
            </a:r>
            <a:endParaRPr lang="en-US" altLang="zh-CN">
              <a:ea typeface="宋体"/>
              <a:cs typeface="Calibri"/>
            </a:endParaRPr>
          </a:p>
          <a:p>
            <a:r>
              <a:rPr lang="en-US" altLang="zh-CN">
                <a:ea typeface="宋体"/>
                <a:cs typeface="Calibri"/>
              </a:rPr>
              <a:t>3.</a:t>
            </a:r>
            <a:r>
              <a:rPr lang="zh-CN" altLang="en-US">
                <a:ea typeface="宋体"/>
                <a:cs typeface="Calibri"/>
              </a:rPr>
              <a:t>什麼時候拍了多少照片一目了然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CB6A43-9329-435B-B557-0F70AB4A7FE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836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827628EC-EFA0-42A3-956E-01267A8FFD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4" y="0"/>
            <a:ext cx="1218928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557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827628EC-EFA0-42A3-956E-01267A8FFD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8" y="0"/>
            <a:ext cx="12186580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523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827628EC-EFA0-42A3-956E-01267A8FFD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0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074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827628EC-EFA0-42A3-956E-01267A8FFD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6" y="428"/>
            <a:ext cx="12188105" cy="685714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1C102F3-DF58-43D8-B46B-F5BDBFAC7EE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02718" y="1961666"/>
            <a:ext cx="5588481" cy="3040683"/>
          </a:xfrm>
        </p:spPr>
        <p:txBody>
          <a:bodyPr>
            <a:normAutofit/>
          </a:bodyPr>
          <a:lstStyle/>
          <a:p>
            <a:endParaRPr lang="en-US" sz="6000" b="1">
              <a:solidFill>
                <a:srgbClr val="4A4A4A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02016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827628EC-EFA0-42A3-956E-01267A8FFD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7" y="428"/>
            <a:ext cx="12188103" cy="685714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1C102F3-DF58-43D8-B46B-F5BDBFAC7EE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02718" y="1961666"/>
            <a:ext cx="5588481" cy="3040683"/>
          </a:xfrm>
        </p:spPr>
        <p:txBody>
          <a:bodyPr>
            <a:normAutofit/>
          </a:bodyPr>
          <a:lstStyle/>
          <a:p>
            <a:endParaRPr lang="en-US" sz="6000" b="1">
              <a:solidFill>
                <a:srgbClr val="4A4A4A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73815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827628EC-EFA0-42A3-956E-01267A8FFD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7" y="428"/>
            <a:ext cx="12188103" cy="685714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1C102F3-DF58-43D8-B46B-F5BDBFAC7EE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02718" y="1961666"/>
            <a:ext cx="5588481" cy="3040683"/>
          </a:xfrm>
        </p:spPr>
        <p:txBody>
          <a:bodyPr>
            <a:normAutofit/>
          </a:bodyPr>
          <a:lstStyle/>
          <a:p>
            <a:endParaRPr lang="en-US" sz="6000" b="1">
              <a:solidFill>
                <a:srgbClr val="4A4A4A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92876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827628EC-EFA0-42A3-956E-01267A8FFD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7" y="428"/>
            <a:ext cx="12188103" cy="685714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1C102F3-DF58-43D8-B46B-F5BDBFAC7EE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02718" y="1961666"/>
            <a:ext cx="5588481" cy="3040683"/>
          </a:xfrm>
        </p:spPr>
        <p:txBody>
          <a:bodyPr>
            <a:normAutofit/>
          </a:bodyPr>
          <a:lstStyle/>
          <a:p>
            <a:endParaRPr lang="en-US" sz="6000" b="1">
              <a:solidFill>
                <a:srgbClr val="4A4A4A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67929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827628EC-EFA0-42A3-956E-01267A8FFD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7" y="428"/>
            <a:ext cx="12188103" cy="685714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1C102F3-DF58-43D8-B46B-F5BDBFAC7EE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02718" y="1961666"/>
            <a:ext cx="5588481" cy="3040683"/>
          </a:xfrm>
        </p:spPr>
        <p:txBody>
          <a:bodyPr>
            <a:norm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sz="6000" b="1">
              <a:solidFill>
                <a:srgbClr val="4A4A4A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0823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827628EC-EFA0-42A3-956E-01267A8FFD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28" cy="685799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701B427-5266-4F63-A0F2-6E9504A8C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948792" cy="925055"/>
          </a:xfrm>
        </p:spPr>
        <p:txBody>
          <a:bodyPr>
            <a:normAutofit/>
          </a:bodyPr>
          <a:lstStyle>
            <a:lvl1pPr>
              <a:defRPr sz="3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AA7A759-4779-4D42-AB42-7AED0F4BC6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497"/>
          <a:stretch/>
        </p:blipFill>
        <p:spPr>
          <a:xfrm>
            <a:off x="523252" y="6308902"/>
            <a:ext cx="926728" cy="16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679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1" r:id="rId2"/>
    <p:sldLayoutId id="2147483680" r:id="rId3"/>
    <p:sldLayoutId id="2147483675" r:id="rId4"/>
    <p:sldLayoutId id="2147483676" r:id="rId5"/>
    <p:sldLayoutId id="2147483677" r:id="rId6"/>
    <p:sldLayoutId id="2147483683" r:id="rId7"/>
    <p:sldLayoutId id="2147483682" r:id="rId8"/>
    <p:sldLayoutId id="2147483678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Relationship Id="rId5" Type="http://schemas.openxmlformats.org/officeDocument/2006/relationships/comments" Target="../comments/comment1.xml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comments" Target="../comments/comment2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Relationship Id="rId6" Type="http://schemas.openxmlformats.org/officeDocument/2006/relationships/comments" Target="../comments/comment3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Relationship Id="rId4" Type="http://schemas.openxmlformats.org/officeDocument/2006/relationships/comments" Target="../comments/commen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5.xm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2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7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comments" Target="../comments/comment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8.jpe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7.png"/><Relationship Id="rId4" Type="http://schemas.openxmlformats.org/officeDocument/2006/relationships/image" Target="../media/image60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2.png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2.png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7.png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png"/><Relationship Id="rId5" Type="http://schemas.openxmlformats.org/officeDocument/2006/relationships/image" Target="../media/image73.png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3.png"/><Relationship Id="rId4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8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0.tiff"/><Relationship Id="rId5" Type="http://schemas.openxmlformats.org/officeDocument/2006/relationships/image" Target="../media/image79.tiff"/><Relationship Id="rId10" Type="http://schemas.openxmlformats.org/officeDocument/2006/relationships/image" Target="../media/image84.png"/><Relationship Id="rId4" Type="http://schemas.openxmlformats.org/officeDocument/2006/relationships/image" Target="../media/image39.png"/><Relationship Id="rId9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7.png"/><Relationship Id="rId5" Type="http://schemas.openxmlformats.org/officeDocument/2006/relationships/image" Target="../media/image86.png"/><Relationship Id="rId4" Type="http://schemas.openxmlformats.org/officeDocument/2006/relationships/image" Target="../media/image2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tiff"/><Relationship Id="rId3" Type="http://schemas.openxmlformats.org/officeDocument/2006/relationships/image" Target="../media/image14.tiff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tiff"/><Relationship Id="rId10" Type="http://schemas.openxmlformats.org/officeDocument/2006/relationships/image" Target="../media/image23.png"/><Relationship Id="rId4" Type="http://schemas.openxmlformats.org/officeDocument/2006/relationships/image" Target="../media/image15.tiff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tiff"/><Relationship Id="rId5" Type="http://schemas.openxmlformats.org/officeDocument/2006/relationships/image" Target="../media/image27.tiff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群組 29">
            <a:extLst>
              <a:ext uri="{FF2B5EF4-FFF2-40B4-BE49-F238E27FC236}">
                <a16:creationId xmlns:a16="http://schemas.microsoft.com/office/drawing/2014/main" id="{D63422FC-A0F8-41EB-A84C-38EFE15E98E7}"/>
              </a:ext>
            </a:extLst>
          </p:cNvPr>
          <p:cNvGrpSpPr/>
          <p:nvPr/>
        </p:nvGrpSpPr>
        <p:grpSpPr>
          <a:xfrm>
            <a:off x="2836627" y="1807351"/>
            <a:ext cx="7555405" cy="641880"/>
            <a:chOff x="5347252" y="486757"/>
            <a:chExt cx="7834708" cy="641880"/>
          </a:xfrm>
        </p:grpSpPr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42E7FF5D-AD57-447D-A791-83219AB57316}"/>
                </a:ext>
              </a:extLst>
            </p:cNvPr>
            <p:cNvSpPr/>
            <p:nvPr/>
          </p:nvSpPr>
          <p:spPr>
            <a:xfrm>
              <a:off x="5590227" y="770145"/>
              <a:ext cx="278296" cy="84244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75000"/>
                    <a:tint val="66000"/>
                    <a:satMod val="160000"/>
                  </a:schemeClr>
                </a:gs>
                <a:gs pos="50000">
                  <a:schemeClr val="tx2">
                    <a:lumMod val="75000"/>
                    <a:tint val="44500"/>
                    <a:satMod val="160000"/>
                  </a:schemeClr>
                </a:gs>
                <a:gs pos="100000">
                  <a:schemeClr val="tx2">
                    <a:lumMod val="75000"/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2" name="橢圓 31">
              <a:extLst>
                <a:ext uri="{FF2B5EF4-FFF2-40B4-BE49-F238E27FC236}">
                  <a16:creationId xmlns:a16="http://schemas.microsoft.com/office/drawing/2014/main" id="{0A800402-E834-4607-A735-589AF4991AA9}"/>
                </a:ext>
              </a:extLst>
            </p:cNvPr>
            <p:cNvSpPr/>
            <p:nvPr/>
          </p:nvSpPr>
          <p:spPr>
            <a:xfrm>
              <a:off x="5347252" y="675861"/>
              <a:ext cx="278296" cy="278296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3" name="矩形: 圓角 32">
              <a:extLst>
                <a:ext uri="{FF2B5EF4-FFF2-40B4-BE49-F238E27FC236}">
                  <a16:creationId xmlns:a16="http://schemas.microsoft.com/office/drawing/2014/main" id="{8124470A-778F-4B96-B34D-5C4472153367}"/>
                </a:ext>
              </a:extLst>
            </p:cNvPr>
            <p:cNvSpPr/>
            <p:nvPr/>
          </p:nvSpPr>
          <p:spPr>
            <a:xfrm>
              <a:off x="5858021" y="486757"/>
              <a:ext cx="7323939" cy="64188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bg2">
                    <a:lumMod val="25000"/>
                  </a:schemeClr>
                </a:gs>
                <a:gs pos="53000">
                  <a:srgbClr val="3B3838">
                    <a:alpha val="87000"/>
                  </a:srgbClr>
                </a:gs>
                <a:gs pos="100000">
                  <a:schemeClr val="bg2">
                    <a:lumMod val="25000"/>
                    <a:alpha val="59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6" name="Picture 6">
            <a:extLst>
              <a:ext uri="{FF2B5EF4-FFF2-40B4-BE49-F238E27FC236}">
                <a16:creationId xmlns:a16="http://schemas.microsoft.com/office/drawing/2014/main" id="{503EB3F7-CB12-4306-A1B8-AF0912CEEA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049" y="1708385"/>
            <a:ext cx="1439355" cy="41148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FED9720-0FE1-4370-81A7-85164752CF20}"/>
              </a:ext>
            </a:extLst>
          </p:cNvPr>
          <p:cNvSpPr/>
          <p:nvPr/>
        </p:nvSpPr>
        <p:spPr>
          <a:xfrm>
            <a:off x="3629536" y="2940441"/>
            <a:ext cx="8211282" cy="646331"/>
          </a:xfrm>
          <a:prstGeom prst="rect">
            <a:avLst/>
          </a:prstGeom>
          <a:gradFill flip="none" rotWithShape="1">
            <a:gsLst>
              <a:gs pos="45000">
                <a:srgbClr val="244888"/>
              </a:gs>
              <a:gs pos="0">
                <a:srgbClr val="7030A0"/>
              </a:gs>
              <a:gs pos="80000">
                <a:srgbClr val="3567BF">
                  <a:alpha val="85000"/>
                </a:srgbClr>
              </a:gs>
              <a:gs pos="100000">
                <a:schemeClr val="accent1">
                  <a:shade val="100000"/>
                  <a:satMod val="115000"/>
                  <a:alpha val="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378E1B-E41C-4E17-A033-16E01D36E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TW" err="1">
                <a:latin typeface="Arial"/>
                <a:ea typeface="微軟正黑體"/>
                <a:cs typeface="Arial"/>
              </a:rPr>
              <a:t>Qmedia</a:t>
            </a:r>
            <a:r>
              <a:rPr lang="en-US" altLang="zh-TW">
                <a:latin typeface="Arial"/>
                <a:ea typeface="微軟正黑體"/>
                <a:cs typeface="Arial"/>
              </a:rPr>
              <a:t> for Apple TV / Fire TV</a:t>
            </a:r>
            <a:r>
              <a:rPr lang="en-US" altLang="zh-TW" b="0">
                <a:latin typeface="Arial"/>
                <a:ea typeface="微軟正黑體"/>
                <a:cs typeface="Arial"/>
              </a:rPr>
              <a:t>​</a:t>
            </a:r>
            <a:endParaRPr lang="en-US" altLang="ja-JP">
              <a:latin typeface="Arial"/>
              <a:ea typeface="微軟正黑體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D80A60-CA87-8A4B-9866-F73598ECC0EA}"/>
              </a:ext>
            </a:extLst>
          </p:cNvPr>
          <p:cNvSpPr txBox="1"/>
          <p:nvPr/>
        </p:nvSpPr>
        <p:spPr>
          <a:xfrm>
            <a:off x="3564750" y="1816684"/>
            <a:ext cx="6402451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ja-JP" sz="32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 new and simple user interface</a:t>
            </a:r>
            <a:endParaRPr lang="en-US" sz="3200" b="1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5" name="橢圓 4">
            <a:extLst>
              <a:ext uri="{FF2B5EF4-FFF2-40B4-BE49-F238E27FC236}">
                <a16:creationId xmlns:a16="http://schemas.microsoft.com/office/drawing/2014/main" id="{033FFDFA-856E-414E-A9CD-9259DAD730C4}"/>
              </a:ext>
            </a:extLst>
          </p:cNvPr>
          <p:cNvSpPr/>
          <p:nvPr/>
        </p:nvSpPr>
        <p:spPr>
          <a:xfrm>
            <a:off x="3271339" y="2940440"/>
            <a:ext cx="649356" cy="649356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FD47D50C-BBE5-4AF0-81D7-E10B3CFD42DF}"/>
              </a:ext>
            </a:extLst>
          </p:cNvPr>
          <p:cNvSpPr/>
          <p:nvPr/>
        </p:nvSpPr>
        <p:spPr>
          <a:xfrm>
            <a:off x="3337599" y="3005187"/>
            <a:ext cx="516835" cy="51683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67A54A7A-ED91-48FA-80FB-54568710A6FF}"/>
              </a:ext>
            </a:extLst>
          </p:cNvPr>
          <p:cNvSpPr/>
          <p:nvPr/>
        </p:nvSpPr>
        <p:spPr>
          <a:xfrm>
            <a:off x="3629536" y="3704542"/>
            <a:ext cx="8211282" cy="646331"/>
          </a:xfrm>
          <a:prstGeom prst="rect">
            <a:avLst/>
          </a:prstGeom>
          <a:gradFill flip="none" rotWithShape="1">
            <a:gsLst>
              <a:gs pos="45000">
                <a:srgbClr val="244888"/>
              </a:gs>
              <a:gs pos="0">
                <a:srgbClr val="7030A0"/>
              </a:gs>
              <a:gs pos="80000">
                <a:srgbClr val="3567BF">
                  <a:alpha val="85000"/>
                </a:srgbClr>
              </a:gs>
              <a:gs pos="100000">
                <a:schemeClr val="accent1">
                  <a:shade val="100000"/>
                  <a:satMod val="115000"/>
                  <a:alpha val="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橢圓 20">
            <a:extLst>
              <a:ext uri="{FF2B5EF4-FFF2-40B4-BE49-F238E27FC236}">
                <a16:creationId xmlns:a16="http://schemas.microsoft.com/office/drawing/2014/main" id="{9A01C7F6-08F2-4D33-AEF9-9441CEDCFFB3}"/>
              </a:ext>
            </a:extLst>
          </p:cNvPr>
          <p:cNvSpPr/>
          <p:nvPr/>
        </p:nvSpPr>
        <p:spPr>
          <a:xfrm>
            <a:off x="3271339" y="3704541"/>
            <a:ext cx="649356" cy="649356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橢圓 21">
            <a:extLst>
              <a:ext uri="{FF2B5EF4-FFF2-40B4-BE49-F238E27FC236}">
                <a16:creationId xmlns:a16="http://schemas.microsoft.com/office/drawing/2014/main" id="{C68BECC8-16DA-46A8-823C-3651939FB605}"/>
              </a:ext>
            </a:extLst>
          </p:cNvPr>
          <p:cNvSpPr/>
          <p:nvPr/>
        </p:nvSpPr>
        <p:spPr>
          <a:xfrm>
            <a:off x="3337599" y="3769288"/>
            <a:ext cx="516835" cy="51683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4AFD4EA8-9928-4599-BA3C-F73690FB4B2F}"/>
              </a:ext>
            </a:extLst>
          </p:cNvPr>
          <p:cNvSpPr/>
          <p:nvPr/>
        </p:nvSpPr>
        <p:spPr>
          <a:xfrm>
            <a:off x="3986955" y="3017696"/>
            <a:ext cx="5301451" cy="36933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Designed with the control intuition of  Remote.​</a:t>
            </a:r>
            <a:endParaRPr lang="zh-TW" altLang="en-US" b="1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99B920DA-4EBE-4AE7-9897-50FCC285516D}"/>
              </a:ext>
            </a:extLst>
          </p:cNvPr>
          <p:cNvSpPr/>
          <p:nvPr/>
        </p:nvSpPr>
        <p:spPr>
          <a:xfrm>
            <a:off x="3986955" y="3796872"/>
            <a:ext cx="7507183" cy="36933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Integrated with three powerful stations for video, photo and music.</a:t>
            </a:r>
            <a:endParaRPr lang="zh-TW" altLang="en-US" b="1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48CBFBB8-BB53-4717-B632-D3D5D904F9C0}"/>
              </a:ext>
            </a:extLst>
          </p:cNvPr>
          <p:cNvSpPr txBox="1"/>
          <p:nvPr/>
        </p:nvSpPr>
        <p:spPr>
          <a:xfrm>
            <a:off x="3335828" y="3056674"/>
            <a:ext cx="516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01</a:t>
            </a:r>
            <a:endParaRPr lang="zh-TW" altLang="en-US" sz="2000" b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4B876E20-663E-4123-B069-424D417129B1}"/>
              </a:ext>
            </a:extLst>
          </p:cNvPr>
          <p:cNvSpPr txBox="1"/>
          <p:nvPr/>
        </p:nvSpPr>
        <p:spPr>
          <a:xfrm>
            <a:off x="3335828" y="3823451"/>
            <a:ext cx="516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02</a:t>
            </a:r>
            <a:endParaRPr lang="zh-TW" altLang="en-US" sz="2000" b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AEF4AB48-17A2-4633-A0B6-301B9CD56468}"/>
              </a:ext>
            </a:extLst>
          </p:cNvPr>
          <p:cNvSpPr/>
          <p:nvPr/>
        </p:nvSpPr>
        <p:spPr>
          <a:xfrm>
            <a:off x="3629536" y="4473390"/>
            <a:ext cx="8211282" cy="646331"/>
          </a:xfrm>
          <a:prstGeom prst="rect">
            <a:avLst/>
          </a:prstGeom>
          <a:gradFill flip="none" rotWithShape="1">
            <a:gsLst>
              <a:gs pos="45000">
                <a:srgbClr val="244888"/>
              </a:gs>
              <a:gs pos="0">
                <a:srgbClr val="7030A0"/>
              </a:gs>
              <a:gs pos="80000">
                <a:srgbClr val="3567BF">
                  <a:alpha val="85000"/>
                </a:srgbClr>
              </a:gs>
              <a:gs pos="100000">
                <a:schemeClr val="accent1">
                  <a:shade val="100000"/>
                  <a:satMod val="115000"/>
                  <a:alpha val="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橢圓 25">
            <a:extLst>
              <a:ext uri="{FF2B5EF4-FFF2-40B4-BE49-F238E27FC236}">
                <a16:creationId xmlns:a16="http://schemas.microsoft.com/office/drawing/2014/main" id="{B6081EC8-C56A-4A44-90EA-18095B07D82A}"/>
              </a:ext>
            </a:extLst>
          </p:cNvPr>
          <p:cNvSpPr/>
          <p:nvPr/>
        </p:nvSpPr>
        <p:spPr>
          <a:xfrm>
            <a:off x="3271339" y="4473389"/>
            <a:ext cx="649356" cy="649356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橢圓 26">
            <a:extLst>
              <a:ext uri="{FF2B5EF4-FFF2-40B4-BE49-F238E27FC236}">
                <a16:creationId xmlns:a16="http://schemas.microsoft.com/office/drawing/2014/main" id="{686D2156-041E-4775-BE45-E3CAD97D0085}"/>
              </a:ext>
            </a:extLst>
          </p:cNvPr>
          <p:cNvSpPr/>
          <p:nvPr/>
        </p:nvSpPr>
        <p:spPr>
          <a:xfrm>
            <a:off x="3337599" y="4538136"/>
            <a:ext cx="516835" cy="51683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F3516A5C-E750-4C8B-A261-BE5F11253F35}"/>
              </a:ext>
            </a:extLst>
          </p:cNvPr>
          <p:cNvSpPr/>
          <p:nvPr/>
        </p:nvSpPr>
        <p:spPr>
          <a:xfrm>
            <a:off x="3986955" y="4565720"/>
            <a:ext cx="5519460" cy="36933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Easy find, easy play your tons of multimedia file.</a:t>
            </a:r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66DAE605-EAC1-49D9-892D-FE720867A434}"/>
              </a:ext>
            </a:extLst>
          </p:cNvPr>
          <p:cNvSpPr txBox="1"/>
          <p:nvPr/>
        </p:nvSpPr>
        <p:spPr>
          <a:xfrm>
            <a:off x="3335828" y="4592299"/>
            <a:ext cx="516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03</a:t>
            </a:r>
            <a:endParaRPr lang="zh-TW" altLang="en-US" sz="2000" b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CE8B4CD-E666-3A43-AF1F-0645802F9BAA}"/>
              </a:ext>
            </a:extLst>
          </p:cNvPr>
          <p:cNvSpPr/>
          <p:nvPr/>
        </p:nvSpPr>
        <p:spPr>
          <a:xfrm>
            <a:off x="3708527" y="5462881"/>
            <a:ext cx="7310684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2000" u="sng" err="1">
                <a:latin typeface="Arial"/>
                <a:ea typeface="新細明體"/>
                <a:cs typeface="Arial"/>
              </a:rPr>
              <a:t>Qmedia</a:t>
            </a:r>
            <a:r>
              <a:rPr lang="en-US" altLang="zh-TW" sz="2000" u="sng">
                <a:latin typeface="Arial"/>
                <a:ea typeface="新細明體"/>
                <a:cs typeface="Arial"/>
              </a:rPr>
              <a:t> for Apple TV version 2.0.0​ will release on June!</a:t>
            </a:r>
            <a:endParaRPr lang="en-US" sz="3200" u="sng">
              <a:latin typeface="Arial"/>
              <a:ea typeface="新細明體"/>
              <a:cs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B80C06F-86F9-6042-82DC-9610AC72A3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559239">
            <a:off x="1044327" y="2259052"/>
            <a:ext cx="945030" cy="367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9522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群組 27">
            <a:extLst>
              <a:ext uri="{FF2B5EF4-FFF2-40B4-BE49-F238E27FC236}">
                <a16:creationId xmlns:a16="http://schemas.microsoft.com/office/drawing/2014/main" id="{EFDF1E0A-EE50-4243-8388-F9B9876E373F}"/>
              </a:ext>
            </a:extLst>
          </p:cNvPr>
          <p:cNvGrpSpPr/>
          <p:nvPr/>
        </p:nvGrpSpPr>
        <p:grpSpPr>
          <a:xfrm>
            <a:off x="4064849" y="464796"/>
            <a:ext cx="7423591" cy="641880"/>
            <a:chOff x="5347252" y="487471"/>
            <a:chExt cx="7423591" cy="641880"/>
          </a:xfrm>
        </p:grpSpPr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32846557-BD0B-4503-8D9D-64B9A21542E2}"/>
                </a:ext>
              </a:extLst>
            </p:cNvPr>
            <p:cNvSpPr/>
            <p:nvPr/>
          </p:nvSpPr>
          <p:spPr>
            <a:xfrm>
              <a:off x="5526158" y="770145"/>
              <a:ext cx="278296" cy="84244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75000"/>
                    <a:tint val="66000"/>
                    <a:satMod val="160000"/>
                  </a:schemeClr>
                </a:gs>
                <a:gs pos="50000">
                  <a:schemeClr val="tx2">
                    <a:lumMod val="75000"/>
                    <a:tint val="44500"/>
                    <a:satMod val="160000"/>
                  </a:schemeClr>
                </a:gs>
                <a:gs pos="100000">
                  <a:schemeClr val="tx2">
                    <a:lumMod val="75000"/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0" name="橢圓 29">
              <a:extLst>
                <a:ext uri="{FF2B5EF4-FFF2-40B4-BE49-F238E27FC236}">
                  <a16:creationId xmlns:a16="http://schemas.microsoft.com/office/drawing/2014/main" id="{D71B0CF8-ABA9-45DB-BC12-C317AD4B5EDC}"/>
                </a:ext>
              </a:extLst>
            </p:cNvPr>
            <p:cNvSpPr/>
            <p:nvPr/>
          </p:nvSpPr>
          <p:spPr>
            <a:xfrm>
              <a:off x="5347252" y="675861"/>
              <a:ext cx="278296" cy="278296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1" name="矩形: 圓角 30">
              <a:extLst>
                <a:ext uri="{FF2B5EF4-FFF2-40B4-BE49-F238E27FC236}">
                  <a16:creationId xmlns:a16="http://schemas.microsoft.com/office/drawing/2014/main" id="{52F963F3-3F81-45A8-9E8A-98D85D371BCE}"/>
                </a:ext>
              </a:extLst>
            </p:cNvPr>
            <p:cNvSpPr/>
            <p:nvPr/>
          </p:nvSpPr>
          <p:spPr>
            <a:xfrm>
              <a:off x="5786707" y="487471"/>
              <a:ext cx="6984136" cy="64188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bg2">
                    <a:lumMod val="25000"/>
                  </a:schemeClr>
                </a:gs>
                <a:gs pos="53000">
                  <a:srgbClr val="3B3838">
                    <a:alpha val="87000"/>
                  </a:srgbClr>
                </a:gs>
                <a:gs pos="100000">
                  <a:schemeClr val="bg2">
                    <a:lumMod val="25000"/>
                    <a:alpha val="59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11" name="圖片 10">
            <a:extLst>
              <a:ext uri="{FF2B5EF4-FFF2-40B4-BE49-F238E27FC236}">
                <a16:creationId xmlns:a16="http://schemas.microsoft.com/office/drawing/2014/main" id="{BCE133F4-8589-4E95-8486-407D8202DD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460" y="1290181"/>
            <a:ext cx="8379311" cy="752588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0616AB4E-6AB8-4C3E-BA5E-968B3A9A3E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460" y="2100100"/>
            <a:ext cx="8379311" cy="752588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A1F98292-6CFF-4092-8959-E7FFEFEC1E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460" y="2910019"/>
            <a:ext cx="8379311" cy="752588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81ED1183-C807-45CE-95BE-C329F11437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460" y="3719938"/>
            <a:ext cx="8379311" cy="752588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11F0B283-6DF4-47A2-B531-7F3A580183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460" y="4529857"/>
            <a:ext cx="8379311" cy="752588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9C433AE3-2322-480F-883F-24A3BFCA6C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460" y="5339774"/>
            <a:ext cx="8379311" cy="7525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5429F5-D1DB-400B-98DB-BA671936882E}"/>
              </a:ext>
            </a:extLst>
          </p:cNvPr>
          <p:cNvSpPr txBox="1"/>
          <p:nvPr/>
        </p:nvSpPr>
        <p:spPr>
          <a:xfrm>
            <a:off x="4744190" y="493349"/>
            <a:ext cx="690076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Qmedia</a:t>
            </a:r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  Video + Photo + Music </a:t>
            </a:r>
            <a:endParaRPr lang="zh-CN" altLang="en-US" sz="3200" b="1">
              <a:solidFill>
                <a:schemeClr val="bg1"/>
              </a:solidFill>
              <a:latin typeface="Arial" panose="020B0604020202020204" pitchFamily="34" charset="0"/>
              <a:ea typeface="宋体"/>
              <a:cs typeface="Arial" panose="020B0604020202020204" pitchFamily="34" charset="0"/>
            </a:endParaRPr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3B4B6D12-8231-4242-8879-AF9AAFD43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Six highlights</a:t>
            </a:r>
            <a:endParaRPr lang="zh-TW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7BC5DBC-19CD-4804-B51F-A38246F3E42B}"/>
              </a:ext>
            </a:extLst>
          </p:cNvPr>
          <p:cNvSpPr/>
          <p:nvPr/>
        </p:nvSpPr>
        <p:spPr>
          <a:xfrm>
            <a:off x="1849213" y="1448824"/>
            <a:ext cx="7135761" cy="3693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Home page</a:t>
            </a:r>
            <a:r>
              <a:rPr lang="zh-CN" altLang="en-US" b="1"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  <a:r>
              <a:rPr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The most useful  multimedia items are all here!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  <a:endParaRPr lang="zh-CN" altLang="en-US" sz="2000" b="1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EEFAE7EC-E8FB-4A80-8E97-79152E9EC4F2}"/>
              </a:ext>
            </a:extLst>
          </p:cNvPr>
          <p:cNvSpPr/>
          <p:nvPr/>
        </p:nvSpPr>
        <p:spPr>
          <a:xfrm>
            <a:off x="1849213" y="2276339"/>
            <a:ext cx="7135761" cy="3693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Video</a:t>
            </a:r>
            <a:r>
              <a:rPr lang="zh-TW" altLang="en-US" b="1"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  <a:r>
              <a:rPr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Even though you have 500 videos, it still  is easy to use.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  <a:endParaRPr lang="zh-TW" altLang="en-US" sz="2000" b="1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ED26A0DB-32F2-44F0-AC08-85316F27CBCE}"/>
              </a:ext>
            </a:extLst>
          </p:cNvPr>
          <p:cNvSpPr/>
          <p:nvPr/>
        </p:nvSpPr>
        <p:spPr>
          <a:xfrm>
            <a:off x="1849213" y="3085518"/>
            <a:ext cx="7135761" cy="3693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b="1">
                <a:latin typeface="Arial"/>
                <a:ea typeface="新細明體"/>
                <a:cs typeface="Arial"/>
              </a:rPr>
              <a:t>Photo</a:t>
            </a:r>
            <a:r>
              <a:rPr lang="zh-TW" altLang="en-US" b="1">
                <a:latin typeface="Arial"/>
                <a:ea typeface="新細明體"/>
                <a:cs typeface="Arial"/>
              </a:rPr>
              <a:t>：</a:t>
            </a:r>
            <a:r>
              <a:rPr lang="en-US" altLang="zh-TW" b="1">
                <a:latin typeface="Arial"/>
                <a:ea typeface="新細明體"/>
                <a:cs typeface="Arial"/>
              </a:rPr>
              <a:t>A treasure for photographers</a:t>
            </a:r>
            <a:r>
              <a:rPr lang="zh-TW" altLang="en-US" b="1">
                <a:latin typeface="Arial"/>
                <a:ea typeface="新細明體"/>
                <a:cs typeface="Arial"/>
              </a:rPr>
              <a:t>！</a:t>
            </a:r>
            <a:r>
              <a:rPr lang="en-US" altLang="zh-TW" b="1">
                <a:latin typeface="Arial"/>
                <a:ea typeface="新細明體"/>
                <a:cs typeface="Arial"/>
              </a:rPr>
              <a:t>Evolution of slideshow!</a:t>
            </a:r>
            <a:r>
              <a:rPr lang="en-US" altLang="zh-TW">
                <a:latin typeface="Arial"/>
                <a:ea typeface="新細明體"/>
                <a:cs typeface="Arial"/>
              </a:rPr>
              <a:t>​</a:t>
            </a:r>
            <a:endParaRPr lang="zh-TW" altLang="en-US" sz="2000" b="1">
              <a:latin typeface="Arial"/>
              <a:ea typeface="新細明體"/>
              <a:cs typeface="Arial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B0C14AC4-C3C2-47DC-8519-07C115A54AEA}"/>
              </a:ext>
            </a:extLst>
          </p:cNvPr>
          <p:cNvSpPr/>
          <p:nvPr/>
        </p:nvSpPr>
        <p:spPr>
          <a:xfrm>
            <a:off x="1849213" y="3913033"/>
            <a:ext cx="7135761" cy="3693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Music</a:t>
            </a:r>
            <a:r>
              <a:rPr lang="zh-TW" altLang="zh-TW" b="1"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  <a:r>
              <a:rPr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A concise platform to listen music conveniently.</a:t>
            </a:r>
            <a:endParaRPr lang="zh-TW" altLang="en-US" sz="2000" b="1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F75CA56E-29EE-4C26-9358-3283215CA750}"/>
              </a:ext>
            </a:extLst>
          </p:cNvPr>
          <p:cNvSpPr/>
          <p:nvPr/>
        </p:nvSpPr>
        <p:spPr>
          <a:xfrm>
            <a:off x="1849213" y="4681910"/>
            <a:ext cx="7135761" cy="3693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Search</a:t>
            </a:r>
            <a:r>
              <a:rPr lang="zh-TW" altLang="en-US" b="1"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  <a:r>
              <a:rPr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 Systematic search, helps you save the time!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  <a:endParaRPr lang="zh-TW" altLang="en-US" sz="2000" b="1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C034E05-E157-4438-B367-C87BA27CAA3F}"/>
              </a:ext>
            </a:extLst>
          </p:cNvPr>
          <p:cNvSpPr/>
          <p:nvPr/>
        </p:nvSpPr>
        <p:spPr>
          <a:xfrm>
            <a:off x="1849213" y="5509425"/>
            <a:ext cx="7135761" cy="3693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b="1">
                <a:latin typeface="Arial"/>
                <a:ea typeface="新細明體"/>
                <a:cs typeface="Arial"/>
              </a:rPr>
              <a:t>A useful hidden menu, switch music and photos quickly!</a:t>
            </a:r>
            <a:r>
              <a:rPr lang="en-US" altLang="zh-TW">
                <a:latin typeface="Arial"/>
                <a:ea typeface="新細明體"/>
                <a:cs typeface="Arial"/>
              </a:rPr>
              <a:t>​</a:t>
            </a:r>
            <a:endParaRPr lang="zh-TW" altLang="en-US" sz="2000" b="1">
              <a:latin typeface="Arial"/>
              <a:ea typeface="新細明體"/>
              <a:cs typeface="Arial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607351D6-B786-4D5D-9217-BB420879B829}"/>
              </a:ext>
            </a:extLst>
          </p:cNvPr>
          <p:cNvSpPr txBox="1"/>
          <p:nvPr/>
        </p:nvSpPr>
        <p:spPr>
          <a:xfrm>
            <a:off x="967320" y="1424807"/>
            <a:ext cx="622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zh-TW" altLang="en-US" sz="2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9A644D8B-51E4-45AA-8345-E15F3210BE92}"/>
              </a:ext>
            </a:extLst>
          </p:cNvPr>
          <p:cNvSpPr txBox="1"/>
          <p:nvPr/>
        </p:nvSpPr>
        <p:spPr>
          <a:xfrm>
            <a:off x="967320" y="2226273"/>
            <a:ext cx="622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zh-TW" altLang="en-US" sz="2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732319DB-2428-4B87-AED7-4E6F08D8DED8}"/>
              </a:ext>
            </a:extLst>
          </p:cNvPr>
          <p:cNvSpPr txBox="1"/>
          <p:nvPr/>
        </p:nvSpPr>
        <p:spPr>
          <a:xfrm>
            <a:off x="967320" y="3023963"/>
            <a:ext cx="622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lang="zh-TW" altLang="en-US" sz="2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AB72E991-ED18-45DB-B6BA-4B7C7AB9544D}"/>
              </a:ext>
            </a:extLst>
          </p:cNvPr>
          <p:cNvSpPr txBox="1"/>
          <p:nvPr/>
        </p:nvSpPr>
        <p:spPr>
          <a:xfrm>
            <a:off x="967320" y="3825429"/>
            <a:ext cx="622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  <a:endParaRPr lang="zh-TW" altLang="en-US" sz="2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00183198-14AE-4C3D-B137-1B1A9E6F027F}"/>
              </a:ext>
            </a:extLst>
          </p:cNvPr>
          <p:cNvSpPr txBox="1"/>
          <p:nvPr/>
        </p:nvSpPr>
        <p:spPr>
          <a:xfrm>
            <a:off x="967320" y="4668459"/>
            <a:ext cx="622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  <a:endParaRPr lang="zh-TW" altLang="en-US" sz="2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C143B202-BB81-46D1-AFD2-0DEC884B7C72}"/>
              </a:ext>
            </a:extLst>
          </p:cNvPr>
          <p:cNvSpPr txBox="1"/>
          <p:nvPr/>
        </p:nvSpPr>
        <p:spPr>
          <a:xfrm>
            <a:off x="967320" y="5469925"/>
            <a:ext cx="622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</a:t>
            </a:r>
            <a:endParaRPr lang="zh-TW" altLang="en-US" sz="2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0537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群組 29">
            <a:extLst>
              <a:ext uri="{FF2B5EF4-FFF2-40B4-BE49-F238E27FC236}">
                <a16:creationId xmlns:a16="http://schemas.microsoft.com/office/drawing/2014/main" id="{11910DF4-E0D7-4D6B-A2E7-1B1D8115DBE0}"/>
              </a:ext>
            </a:extLst>
          </p:cNvPr>
          <p:cNvGrpSpPr/>
          <p:nvPr/>
        </p:nvGrpSpPr>
        <p:grpSpPr>
          <a:xfrm>
            <a:off x="250006" y="3171914"/>
            <a:ext cx="1314355" cy="496996"/>
            <a:chOff x="5347252" y="487471"/>
            <a:chExt cx="1697516" cy="641880"/>
          </a:xfrm>
        </p:grpSpPr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988F42B1-86AE-425F-B0D9-3734F0E3E9B3}"/>
                </a:ext>
              </a:extLst>
            </p:cNvPr>
            <p:cNvSpPr/>
            <p:nvPr/>
          </p:nvSpPr>
          <p:spPr>
            <a:xfrm>
              <a:off x="5526158" y="770145"/>
              <a:ext cx="278296" cy="84244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75000"/>
                    <a:tint val="66000"/>
                    <a:satMod val="160000"/>
                  </a:schemeClr>
                </a:gs>
                <a:gs pos="50000">
                  <a:schemeClr val="tx2">
                    <a:lumMod val="75000"/>
                    <a:tint val="44500"/>
                    <a:satMod val="160000"/>
                  </a:schemeClr>
                </a:gs>
                <a:gs pos="100000">
                  <a:schemeClr val="tx2">
                    <a:lumMod val="75000"/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2" name="橢圓 31">
              <a:extLst>
                <a:ext uri="{FF2B5EF4-FFF2-40B4-BE49-F238E27FC236}">
                  <a16:creationId xmlns:a16="http://schemas.microsoft.com/office/drawing/2014/main" id="{8A5CCCE1-A3DC-437C-B920-9EF20035BB77}"/>
                </a:ext>
              </a:extLst>
            </p:cNvPr>
            <p:cNvSpPr/>
            <p:nvPr/>
          </p:nvSpPr>
          <p:spPr>
            <a:xfrm>
              <a:off x="5347252" y="675861"/>
              <a:ext cx="278296" cy="278296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3" name="矩形: 圓角 32">
              <a:extLst>
                <a:ext uri="{FF2B5EF4-FFF2-40B4-BE49-F238E27FC236}">
                  <a16:creationId xmlns:a16="http://schemas.microsoft.com/office/drawing/2014/main" id="{5315DBD0-6FB9-44D6-8B87-79F3305F5B13}"/>
                </a:ext>
              </a:extLst>
            </p:cNvPr>
            <p:cNvSpPr/>
            <p:nvPr/>
          </p:nvSpPr>
          <p:spPr>
            <a:xfrm>
              <a:off x="5786709" y="487471"/>
              <a:ext cx="1258059" cy="64188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bg2">
                    <a:lumMod val="25000"/>
                  </a:schemeClr>
                </a:gs>
                <a:gs pos="53000">
                  <a:srgbClr val="3B3838">
                    <a:alpha val="87000"/>
                  </a:srgbClr>
                </a:gs>
                <a:gs pos="100000">
                  <a:schemeClr val="bg2">
                    <a:lumMod val="25000"/>
                    <a:alpha val="59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4" name="群組 33">
            <a:extLst>
              <a:ext uri="{FF2B5EF4-FFF2-40B4-BE49-F238E27FC236}">
                <a16:creationId xmlns:a16="http://schemas.microsoft.com/office/drawing/2014/main" id="{9BAD41FB-F610-42BE-AE9E-37A61756E7FC}"/>
              </a:ext>
            </a:extLst>
          </p:cNvPr>
          <p:cNvGrpSpPr/>
          <p:nvPr/>
        </p:nvGrpSpPr>
        <p:grpSpPr>
          <a:xfrm>
            <a:off x="250006" y="3741908"/>
            <a:ext cx="1314355" cy="496996"/>
            <a:chOff x="5347252" y="487471"/>
            <a:chExt cx="1697516" cy="641880"/>
          </a:xfrm>
        </p:grpSpPr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7006BE89-4D90-4546-B374-2324A61CE938}"/>
                </a:ext>
              </a:extLst>
            </p:cNvPr>
            <p:cNvSpPr/>
            <p:nvPr/>
          </p:nvSpPr>
          <p:spPr>
            <a:xfrm>
              <a:off x="5526158" y="770145"/>
              <a:ext cx="278296" cy="84244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75000"/>
                    <a:tint val="66000"/>
                    <a:satMod val="160000"/>
                  </a:schemeClr>
                </a:gs>
                <a:gs pos="50000">
                  <a:schemeClr val="tx2">
                    <a:lumMod val="75000"/>
                    <a:tint val="44500"/>
                    <a:satMod val="160000"/>
                  </a:schemeClr>
                </a:gs>
                <a:gs pos="100000">
                  <a:schemeClr val="tx2">
                    <a:lumMod val="75000"/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6" name="橢圓 35">
              <a:extLst>
                <a:ext uri="{FF2B5EF4-FFF2-40B4-BE49-F238E27FC236}">
                  <a16:creationId xmlns:a16="http://schemas.microsoft.com/office/drawing/2014/main" id="{0292C5F5-DC4B-41C3-9AF5-5D9E08B2A89D}"/>
                </a:ext>
              </a:extLst>
            </p:cNvPr>
            <p:cNvSpPr/>
            <p:nvPr/>
          </p:nvSpPr>
          <p:spPr>
            <a:xfrm>
              <a:off x="5347252" y="675861"/>
              <a:ext cx="278296" cy="278296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7" name="矩形: 圓角 36">
              <a:extLst>
                <a:ext uri="{FF2B5EF4-FFF2-40B4-BE49-F238E27FC236}">
                  <a16:creationId xmlns:a16="http://schemas.microsoft.com/office/drawing/2014/main" id="{5EE55F2D-EFF8-4AFB-AA59-4A7D02226E70}"/>
                </a:ext>
              </a:extLst>
            </p:cNvPr>
            <p:cNvSpPr/>
            <p:nvPr/>
          </p:nvSpPr>
          <p:spPr>
            <a:xfrm>
              <a:off x="5786709" y="487471"/>
              <a:ext cx="1258059" cy="64188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bg2">
                    <a:lumMod val="25000"/>
                  </a:schemeClr>
                </a:gs>
                <a:gs pos="53000">
                  <a:srgbClr val="3B3838">
                    <a:alpha val="87000"/>
                  </a:srgbClr>
                </a:gs>
                <a:gs pos="100000">
                  <a:schemeClr val="bg2">
                    <a:lumMod val="25000"/>
                    <a:alpha val="59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3EBBACA3-8FF8-49C1-BB59-C28C9FE340F9}"/>
              </a:ext>
            </a:extLst>
          </p:cNvPr>
          <p:cNvGrpSpPr/>
          <p:nvPr/>
        </p:nvGrpSpPr>
        <p:grpSpPr>
          <a:xfrm>
            <a:off x="250006" y="2627857"/>
            <a:ext cx="1314355" cy="496996"/>
            <a:chOff x="5347252" y="487471"/>
            <a:chExt cx="1697516" cy="641880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0540ACC-55E9-444A-B90A-5EAE4FD55B2E}"/>
                </a:ext>
              </a:extLst>
            </p:cNvPr>
            <p:cNvSpPr/>
            <p:nvPr/>
          </p:nvSpPr>
          <p:spPr>
            <a:xfrm>
              <a:off x="5526158" y="770145"/>
              <a:ext cx="278296" cy="84244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75000"/>
                    <a:tint val="66000"/>
                    <a:satMod val="160000"/>
                  </a:schemeClr>
                </a:gs>
                <a:gs pos="50000">
                  <a:schemeClr val="tx2">
                    <a:lumMod val="75000"/>
                    <a:tint val="44500"/>
                    <a:satMod val="160000"/>
                  </a:schemeClr>
                </a:gs>
                <a:gs pos="100000">
                  <a:schemeClr val="tx2">
                    <a:lumMod val="75000"/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" name="橢圓 16">
              <a:extLst>
                <a:ext uri="{FF2B5EF4-FFF2-40B4-BE49-F238E27FC236}">
                  <a16:creationId xmlns:a16="http://schemas.microsoft.com/office/drawing/2014/main" id="{2D54B241-F377-47A5-94F1-9DB01EF1D4C0}"/>
                </a:ext>
              </a:extLst>
            </p:cNvPr>
            <p:cNvSpPr/>
            <p:nvPr/>
          </p:nvSpPr>
          <p:spPr>
            <a:xfrm>
              <a:off x="5347252" y="675861"/>
              <a:ext cx="278296" cy="278296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矩形: 圓角 17">
              <a:extLst>
                <a:ext uri="{FF2B5EF4-FFF2-40B4-BE49-F238E27FC236}">
                  <a16:creationId xmlns:a16="http://schemas.microsoft.com/office/drawing/2014/main" id="{6FB61810-4014-482E-BEEA-FA13F2DB220D}"/>
                </a:ext>
              </a:extLst>
            </p:cNvPr>
            <p:cNvSpPr/>
            <p:nvPr/>
          </p:nvSpPr>
          <p:spPr>
            <a:xfrm>
              <a:off x="5786709" y="487471"/>
              <a:ext cx="1258059" cy="64188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bg2">
                    <a:lumMod val="25000"/>
                  </a:schemeClr>
                </a:gs>
                <a:gs pos="53000">
                  <a:srgbClr val="3B3838">
                    <a:alpha val="87000"/>
                  </a:srgbClr>
                </a:gs>
                <a:gs pos="100000">
                  <a:schemeClr val="bg2">
                    <a:lumMod val="25000"/>
                    <a:alpha val="59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2" name="矩形 11">
            <a:extLst>
              <a:ext uri="{FF2B5EF4-FFF2-40B4-BE49-F238E27FC236}">
                <a16:creationId xmlns:a16="http://schemas.microsoft.com/office/drawing/2014/main" id="{85E8513E-52D6-4BB7-921B-B2CF234BDB92}"/>
              </a:ext>
            </a:extLst>
          </p:cNvPr>
          <p:cNvSpPr/>
          <p:nvPr/>
        </p:nvSpPr>
        <p:spPr>
          <a:xfrm>
            <a:off x="311427" y="1331436"/>
            <a:ext cx="10611946" cy="646331"/>
          </a:xfrm>
          <a:prstGeom prst="rect">
            <a:avLst/>
          </a:prstGeom>
          <a:gradFill flip="none" rotWithShape="1">
            <a:gsLst>
              <a:gs pos="15000">
                <a:srgbClr val="244888"/>
              </a:gs>
              <a:gs pos="0">
                <a:srgbClr val="7030A0"/>
              </a:gs>
              <a:gs pos="80000">
                <a:srgbClr val="3567BF">
                  <a:alpha val="70000"/>
                </a:srgbClr>
              </a:gs>
              <a:gs pos="50000">
                <a:schemeClr val="accent1">
                  <a:shade val="67500"/>
                  <a:satMod val="115000"/>
                  <a:alpha val="94000"/>
                </a:schemeClr>
              </a:gs>
              <a:gs pos="100000">
                <a:schemeClr val="accent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標題 10">
            <a:extLst>
              <a:ext uri="{FF2B5EF4-FFF2-40B4-BE49-F238E27FC236}">
                <a16:creationId xmlns:a16="http://schemas.microsoft.com/office/drawing/2014/main" id="{F8240438-CC79-43C5-B520-12AA4D49C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075" y="365126"/>
            <a:ext cx="10948792" cy="925055"/>
          </a:xfrm>
        </p:spPr>
        <p:txBody>
          <a:bodyPr>
            <a:normAutofit fontScale="90000"/>
          </a:bodyPr>
          <a:lstStyle/>
          <a:p>
            <a:r>
              <a:rPr lang="en-US" altLang="zh-TW">
                <a:latin typeface="Arial"/>
                <a:ea typeface="微軟正黑體"/>
                <a:cs typeface="Arial"/>
              </a:rPr>
              <a:t>Home page: To fulfill your 80% need on multimedia!</a:t>
            </a:r>
            <a:r>
              <a:rPr lang="en-US" altLang="zh-TW" b="0">
                <a:latin typeface="Arial"/>
                <a:ea typeface="微軟正黑體"/>
                <a:cs typeface="Arial"/>
              </a:rPr>
              <a:t>​</a:t>
            </a:r>
            <a:endParaRPr lang="zh-TW" altLang="en-US">
              <a:latin typeface="Arial"/>
              <a:ea typeface="微軟正黑體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CC598D-7D68-AA4C-A01D-B6F0AA81FF33}"/>
              </a:ext>
            </a:extLst>
          </p:cNvPr>
          <p:cNvSpPr txBox="1"/>
          <p:nvPr/>
        </p:nvSpPr>
        <p:spPr>
          <a:xfrm>
            <a:off x="1545834" y="2688988"/>
            <a:ext cx="5194472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Recently watched, recently imported</a:t>
            </a:r>
            <a:endParaRPr lang="en-US" altLang="zh-CN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215480-D99F-7443-BC58-53ED767F7CEA}"/>
              </a:ext>
            </a:extLst>
          </p:cNvPr>
          <p:cNvSpPr txBox="1"/>
          <p:nvPr/>
        </p:nvSpPr>
        <p:spPr>
          <a:xfrm>
            <a:off x="667075" y="1324683"/>
            <a:ext cx="8955157" cy="5784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Is there any page to show common multimedia?​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0F104D47-5A95-4878-86A9-20DAC5601989}"/>
              </a:ext>
            </a:extLst>
          </p:cNvPr>
          <p:cNvSpPr/>
          <p:nvPr/>
        </p:nvSpPr>
        <p:spPr>
          <a:xfrm>
            <a:off x="667075" y="1964580"/>
            <a:ext cx="10948792" cy="49699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000">
                <a:latin typeface="Arial" panose="020B0604020202020204" pitchFamily="34" charset="0"/>
                <a:cs typeface="Arial" panose="020B0604020202020204" pitchFamily="34" charset="0"/>
              </a:rPr>
              <a:t>The most common video, photo and music are all in home page!</a:t>
            </a:r>
            <a:endParaRPr lang="en-US" altLang="zh-CN" sz="240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0E333A52-A3D9-4345-B6C9-F9E87F36A47F}"/>
              </a:ext>
            </a:extLst>
          </p:cNvPr>
          <p:cNvSpPr/>
          <p:nvPr/>
        </p:nvSpPr>
        <p:spPr>
          <a:xfrm>
            <a:off x="706752" y="2686481"/>
            <a:ext cx="8370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Video</a:t>
            </a:r>
            <a:endParaRPr lang="zh-TW" altLang="en-US" b="1">
              <a:solidFill>
                <a:schemeClr val="bg1"/>
              </a:solidFill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62705D8D-4E7B-4CF6-87C9-51A8F23CDBB0}"/>
              </a:ext>
            </a:extLst>
          </p:cNvPr>
          <p:cNvSpPr/>
          <p:nvPr/>
        </p:nvSpPr>
        <p:spPr>
          <a:xfrm>
            <a:off x="706752" y="3218811"/>
            <a:ext cx="8576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Photo</a:t>
            </a:r>
            <a:endParaRPr lang="zh-TW" altLang="en-US" b="1">
              <a:solidFill>
                <a:schemeClr val="bg1"/>
              </a:solidFill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C039AA3F-7B7C-41B6-B975-9775C288B3F9}"/>
              </a:ext>
            </a:extLst>
          </p:cNvPr>
          <p:cNvSpPr/>
          <p:nvPr/>
        </p:nvSpPr>
        <p:spPr>
          <a:xfrm>
            <a:off x="706752" y="3784474"/>
            <a:ext cx="8483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Music</a:t>
            </a:r>
            <a:endParaRPr lang="zh-TW" altLang="en-US" b="1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C0DFCF-9B78-FC4B-884D-9FF03E29F2A7}"/>
              </a:ext>
            </a:extLst>
          </p:cNvPr>
          <p:cNvSpPr/>
          <p:nvPr/>
        </p:nvSpPr>
        <p:spPr>
          <a:xfrm>
            <a:off x="856129" y="5572175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sz="2400">
                <a:latin typeface="Arial" panose="020B0604020202020204" pitchFamily="34" charset="0"/>
                <a:cs typeface="Arial" panose="020B0604020202020204" pitchFamily="34" charset="0"/>
              </a:rPr>
              <a:t> Your casual needs are all arranged here!</a:t>
            </a:r>
            <a:endParaRPr lang="en-US" sz="3200" u="sng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7DBAE59-0087-A742-9C79-53D9BA5EB345}"/>
              </a:ext>
            </a:extLst>
          </p:cNvPr>
          <p:cNvSpPr/>
          <p:nvPr/>
        </p:nvSpPr>
        <p:spPr>
          <a:xfrm>
            <a:off x="856129" y="4582374"/>
            <a:ext cx="6096000" cy="646331"/>
          </a:xfrm>
          <a:prstGeom prst="rect">
            <a:avLst/>
          </a:prstGeom>
        </p:spPr>
        <p:txBody>
          <a:bodyPr anchor="t">
            <a:spAutoFit/>
          </a:bodyPr>
          <a:lstStyle/>
          <a:p>
            <a:r>
              <a:rPr lang="en-US" altLang="zh-TW">
                <a:latin typeface="Arial"/>
                <a:ea typeface="新細明體"/>
                <a:cs typeface="Arial"/>
              </a:rPr>
              <a:t>Display priority setting: Lets you change the sequence of station depending on your habit!</a:t>
            </a:r>
            <a:endParaRPr lang="en-US" altLang="zh-CN" sz="2000">
              <a:latin typeface="Arial"/>
              <a:ea typeface="新細明體"/>
              <a:cs typeface="Arial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0986940-9E89-410E-B0C5-272DB4FDAA02}"/>
              </a:ext>
            </a:extLst>
          </p:cNvPr>
          <p:cNvSpPr/>
          <p:nvPr/>
        </p:nvSpPr>
        <p:spPr>
          <a:xfrm>
            <a:off x="1564359" y="3746099"/>
            <a:ext cx="5950128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>
                <a:latin typeface="Arial"/>
                <a:ea typeface="新細明體"/>
                <a:cs typeface="Arial"/>
              </a:rPr>
              <a:t>Radom 100, recently imported, most played, top rated, un-played songs​</a:t>
            </a:r>
            <a:endParaRPr lang="en-US" altLang="zh-CN">
              <a:latin typeface="Arial"/>
              <a:ea typeface="新細明體"/>
              <a:cs typeface="Arial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E291EF8-95F8-4410-9AFC-5C02E9B21E8C}"/>
              </a:ext>
            </a:extLst>
          </p:cNvPr>
          <p:cNvSpPr/>
          <p:nvPr/>
        </p:nvSpPr>
        <p:spPr>
          <a:xfrm>
            <a:off x="1558235" y="3210102"/>
            <a:ext cx="60231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Recently imported, recently taken</a:t>
            </a:r>
            <a:r>
              <a:rPr lang="zh-TW" altLang="zh-TW">
                <a:latin typeface="Arial" panose="020B0604020202020204" pitchFamily="34" charset="0"/>
                <a:cs typeface="Arial" panose="020B0604020202020204" pitchFamily="34" charset="0"/>
              </a:rPr>
              <a:t>（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Arranged by date</a:t>
            </a:r>
            <a:r>
              <a:rPr lang="zh-CN" altLang="zh-TW">
                <a:latin typeface="Arial" panose="020B0604020202020204" pitchFamily="34" charset="0"/>
                <a:cs typeface="Arial" panose="020B0604020202020204" pitchFamily="34" charset="0"/>
              </a:rPr>
              <a:t>）</a:t>
            </a:r>
            <a:endParaRPr lang="en-US" altLang="zh-CN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9" name="Picture 9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069598E8-5EC6-4058-868B-ABC9BAD5D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7473" y="2827044"/>
            <a:ext cx="4427330" cy="248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9688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橢圓 1">
            <a:extLst>
              <a:ext uri="{FF2B5EF4-FFF2-40B4-BE49-F238E27FC236}">
                <a16:creationId xmlns:a16="http://schemas.microsoft.com/office/drawing/2014/main" id="{565368A5-979A-40A7-93C8-7862C17A7B50}"/>
              </a:ext>
            </a:extLst>
          </p:cNvPr>
          <p:cNvSpPr/>
          <p:nvPr/>
        </p:nvSpPr>
        <p:spPr>
          <a:xfrm>
            <a:off x="545158" y="1702446"/>
            <a:ext cx="4021593" cy="4021593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8FAC2EEB-BF36-4684-931C-3426D493FC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4222" y="1414123"/>
            <a:ext cx="7301865" cy="655817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0E00AC61-7822-491B-A02F-FF593EB83A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1906" y="2097764"/>
            <a:ext cx="7301865" cy="655817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79121142-EF74-4ECF-B3BF-05227FB60D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6847" y="2912126"/>
            <a:ext cx="7301865" cy="655817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00BB326C-9DD3-4BD8-9742-046120AE93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5268" y="3726488"/>
            <a:ext cx="7301865" cy="655817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19436F6A-8709-4549-8DF2-AC6C9F6A56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7943" y="4540850"/>
            <a:ext cx="7301865" cy="655817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9A2BF1CA-BCB5-4C26-93A8-4F70CBD3D0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9265" y="5254864"/>
            <a:ext cx="7301865" cy="6558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A0CE110-847B-FC45-BFD9-84E62833A1D6}"/>
              </a:ext>
            </a:extLst>
          </p:cNvPr>
          <p:cNvSpPr/>
          <p:nvPr/>
        </p:nvSpPr>
        <p:spPr>
          <a:xfrm>
            <a:off x="5177758" y="2877148"/>
            <a:ext cx="6113094" cy="69871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1400" b="1">
                <a:latin typeface="Arial" panose="020B0604020202020204" pitchFamily="34" charset="0"/>
                <a:cs typeface="Arial" panose="020B0604020202020204" pitchFamily="34" charset="0"/>
              </a:rPr>
              <a:t>I have different kinds of videos, is there any good suggestion to arrange videos?</a:t>
            </a:r>
            <a:endParaRPr lang="en-US" altLang="zh-CN" sz="1400" b="1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CFD8680-AAB9-3844-9F25-6271D15D0842}"/>
              </a:ext>
            </a:extLst>
          </p:cNvPr>
          <p:cNvSpPr/>
          <p:nvPr/>
        </p:nvSpPr>
        <p:spPr>
          <a:xfrm>
            <a:off x="4114102" y="1521994"/>
            <a:ext cx="5469704" cy="41601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Tons of movies, which one to watch?​</a:t>
            </a:r>
            <a:endParaRPr lang="en-US" altLang="zh-CN" sz="1600" b="1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6D54DE-B25F-324B-A7F1-D41B9E68B336}"/>
              </a:ext>
            </a:extLst>
          </p:cNvPr>
          <p:cNvSpPr txBox="1"/>
          <p:nvPr/>
        </p:nvSpPr>
        <p:spPr>
          <a:xfrm>
            <a:off x="4907996" y="4620735"/>
            <a:ext cx="6164195" cy="4160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How to identify "watched videos" and "not watched videos"? ​</a:t>
            </a:r>
            <a:endParaRPr lang="en-US" altLang="ja-JP" sz="1600" b="1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368C77-AD38-A940-870E-9C114D0F90EC}"/>
              </a:ext>
            </a:extLst>
          </p:cNvPr>
          <p:cNvSpPr/>
          <p:nvPr/>
        </p:nvSpPr>
        <p:spPr>
          <a:xfrm>
            <a:off x="4780489" y="2182062"/>
            <a:ext cx="6291702" cy="41601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After watching an exciting movie, what else should I watch?​</a:t>
            </a:r>
            <a:endParaRPr lang="en-US" altLang="zh-CN" sz="1600" b="1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63F26D-B1A9-BE41-9A40-FEF1B520C7B4}"/>
              </a:ext>
            </a:extLst>
          </p:cNvPr>
          <p:cNvSpPr txBox="1"/>
          <p:nvPr/>
        </p:nvSpPr>
        <p:spPr>
          <a:xfrm>
            <a:off x="5177758" y="3667622"/>
            <a:ext cx="5629389" cy="6987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1400" b="1">
                <a:latin typeface="Arial" panose="020B0604020202020204" pitchFamily="34" charset="0"/>
                <a:cs typeface="Arial" panose="020B0604020202020204" pitchFamily="34" charset="0"/>
              </a:rPr>
              <a:t>There are many seasons, with a lot of episodes on my TV shows, is that easy to find out?​</a:t>
            </a:r>
            <a:endParaRPr lang="en-US" altLang="ja-JP" sz="1400" b="1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43C2B5-2D68-D645-924D-0B03987884DF}"/>
              </a:ext>
            </a:extLst>
          </p:cNvPr>
          <p:cNvSpPr/>
          <p:nvPr/>
        </p:nvSpPr>
        <p:spPr>
          <a:xfrm>
            <a:off x="4389047" y="5361041"/>
            <a:ext cx="6040414" cy="41601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My video codec is in non-supported format, what can I do?​</a:t>
            </a:r>
            <a:endParaRPr lang="en-US" altLang="ja-JP" sz="1600" b="1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10" name="標題 9">
            <a:extLst>
              <a:ext uri="{FF2B5EF4-FFF2-40B4-BE49-F238E27FC236}">
                <a16:creationId xmlns:a16="http://schemas.microsoft.com/office/drawing/2014/main" id="{4FA3DD6C-875D-4051-8B12-35F6CD3AE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Common questions asked by video users!</a:t>
            </a:r>
            <a:endParaRPr lang="zh-TW" altLang="en-US"/>
          </a:p>
        </p:txBody>
      </p:sp>
      <p:pic>
        <p:nvPicPr>
          <p:cNvPr id="19" name="圖片 16">
            <a:extLst>
              <a:ext uri="{FF2B5EF4-FFF2-40B4-BE49-F238E27FC236}">
                <a16:creationId xmlns:a16="http://schemas.microsoft.com/office/drawing/2014/main" id="{987652B3-FBC2-214A-9951-84BB6B6256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165" y="2496910"/>
            <a:ext cx="2732071" cy="224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3706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4815528D-607F-49B0-86AE-2839768BAC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0433" y="5734352"/>
            <a:ext cx="3270518" cy="470062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74C76518-62B4-4EE0-BC36-1FCE1B8816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791" y="5758657"/>
            <a:ext cx="3270518" cy="470062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FE312D55-7D2E-4FB1-B7B6-6D54B287ABBC}"/>
              </a:ext>
            </a:extLst>
          </p:cNvPr>
          <p:cNvSpPr/>
          <p:nvPr/>
        </p:nvSpPr>
        <p:spPr>
          <a:xfrm>
            <a:off x="311427" y="1331436"/>
            <a:ext cx="11406732" cy="646331"/>
          </a:xfrm>
          <a:prstGeom prst="rect">
            <a:avLst/>
          </a:prstGeom>
          <a:gradFill flip="none" rotWithShape="1">
            <a:gsLst>
              <a:gs pos="15000">
                <a:srgbClr val="244888"/>
              </a:gs>
              <a:gs pos="0">
                <a:srgbClr val="7030A0"/>
              </a:gs>
              <a:gs pos="80000">
                <a:srgbClr val="3567BF">
                  <a:alpha val="70000"/>
                </a:srgbClr>
              </a:gs>
              <a:gs pos="50000">
                <a:schemeClr val="accent1">
                  <a:shade val="67500"/>
                  <a:satMod val="115000"/>
                  <a:alpha val="94000"/>
                </a:schemeClr>
              </a:gs>
              <a:gs pos="100000">
                <a:schemeClr val="accent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382881-F55B-D74F-89A1-F1C71507F2E5}"/>
              </a:ext>
            </a:extLst>
          </p:cNvPr>
          <p:cNvSpPr txBox="1"/>
          <p:nvPr/>
        </p:nvSpPr>
        <p:spPr>
          <a:xfrm>
            <a:off x="473841" y="1973705"/>
            <a:ext cx="11357357" cy="87235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lnSpc>
                <a:spcPct val="150000"/>
              </a:lnSpc>
              <a:buFontTx/>
              <a:buAutoNum type="arabicPeriod"/>
            </a:pPr>
            <a:r>
              <a:rPr lang="en-US" altLang="zh-CN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Use category, shared videos, collections, Private collection, </a:t>
            </a:r>
            <a:r>
              <a:rPr lang="en-US" altLang="zh-CN" err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Qsync</a:t>
            </a:r>
            <a:r>
              <a:rPr lang="en-US" altLang="zh-CN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and folders to manage videos flexibly!​</a:t>
            </a:r>
          </a:p>
          <a:p>
            <a:pPr marL="457200" indent="-457200">
              <a:lnSpc>
                <a:spcPct val="150000"/>
              </a:lnSpc>
              <a:buFontTx/>
              <a:buAutoNum type="arabicPeriod"/>
            </a:pPr>
            <a:r>
              <a:rPr lang="en-US" altLang="zh-CN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Sorting feature, make it easy to find your video</a:t>
            </a:r>
            <a:r>
              <a:rPr lang="zh-CN" altLang="en-US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！</a:t>
            </a:r>
            <a:endParaRPr lang="en-US" altLang="zh-TW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FB0C3A-1E90-644D-A8DB-05B626370A5C}"/>
              </a:ext>
            </a:extLst>
          </p:cNvPr>
          <p:cNvSpPr txBox="1"/>
          <p:nvPr/>
        </p:nvSpPr>
        <p:spPr>
          <a:xfrm>
            <a:off x="1414846" y="5829097"/>
            <a:ext cx="41232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Gorgeous decoration, let you enjoy in it!</a:t>
            </a:r>
            <a:endParaRPr lang="en-US" sz="1400" b="1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AE9249-BB5E-E240-9AE2-F9984D351C7B}"/>
              </a:ext>
            </a:extLst>
          </p:cNvPr>
          <p:cNvSpPr txBox="1"/>
          <p:nvPr/>
        </p:nvSpPr>
        <p:spPr>
          <a:xfrm>
            <a:off x="6405149" y="5784914"/>
            <a:ext cx="4520789" cy="3385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Sort videos according to the rules you want!​</a:t>
            </a:r>
            <a:endParaRPr lang="en-US" sz="1400" b="1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A565423D-42A3-45B0-94B7-729B8962F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124" y="365126"/>
            <a:ext cx="10948792" cy="925055"/>
          </a:xfrm>
        </p:spPr>
        <p:txBody>
          <a:bodyPr>
            <a:normAutofit/>
          </a:bodyPr>
          <a:lstStyle/>
          <a:p>
            <a:r>
              <a:rPr lang="en-US" altLang="zh-TW"/>
              <a:t>Take a good look on your movies and TV shows</a:t>
            </a:r>
            <a:r>
              <a:rPr lang="zh-CN" altLang="zh-TW"/>
              <a:t>！</a:t>
            </a:r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EB0E2AE-0A18-472A-A37B-B6DF77DB379F}"/>
              </a:ext>
            </a:extLst>
          </p:cNvPr>
          <p:cNvSpPr/>
          <p:nvPr/>
        </p:nvSpPr>
        <p:spPr>
          <a:xfrm>
            <a:off x="744943" y="1344817"/>
            <a:ext cx="9966190" cy="49738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 have different kind of videos, is there any good suggestion to arrange videos</a:t>
            </a: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?</a:t>
            </a:r>
            <a:r>
              <a:rPr lang="zh-CN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​</a:t>
            </a:r>
            <a:endParaRPr lang="en-US" altLang="zh-CN" sz="2000" b="1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3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BA0C7876-F058-4D11-B8A8-21B130FA4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709" y="2958042"/>
            <a:ext cx="4629150" cy="2600325"/>
          </a:xfrm>
          <a:prstGeom prst="rect">
            <a:avLst/>
          </a:prstGeom>
        </p:spPr>
      </p:pic>
      <p:pic>
        <p:nvPicPr>
          <p:cNvPr id="14" name="Picture 1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816E84B8-298A-48B6-B530-CEBADDC848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4862" y="2952750"/>
            <a:ext cx="4629150" cy="260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8328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>
            <a:extLst>
              <a:ext uri="{FF2B5EF4-FFF2-40B4-BE49-F238E27FC236}">
                <a16:creationId xmlns:a16="http://schemas.microsoft.com/office/drawing/2014/main" id="{FE32EDF9-D168-41D6-8EC4-96B153619C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5482" y="5959206"/>
            <a:ext cx="3270518" cy="4700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475F3AF-BABA-CC46-A99A-C8B82FBD207A}"/>
              </a:ext>
            </a:extLst>
          </p:cNvPr>
          <p:cNvSpPr txBox="1"/>
          <p:nvPr/>
        </p:nvSpPr>
        <p:spPr>
          <a:xfrm>
            <a:off x="746215" y="2084679"/>
            <a:ext cx="10013891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base"/>
            <a:r>
              <a:rPr lang="en-US" altLang="zh-TW" sz="2000">
                <a:latin typeface="Arial"/>
                <a:ea typeface="新細明體"/>
                <a:cs typeface="Arial"/>
              </a:rPr>
              <a:t>Filter your movies! Supports 4 types of  filters </a:t>
            </a:r>
            <a:r>
              <a:rPr lang="zh-CN" altLang="zh-TW" sz="2000">
                <a:latin typeface="Arial"/>
                <a:ea typeface="宋体"/>
                <a:cs typeface="Arial"/>
              </a:rPr>
              <a:t>by </a:t>
            </a:r>
            <a:r>
              <a:rPr lang="en-US" altLang="zh-TW" sz="2000">
                <a:latin typeface="Arial"/>
                <a:ea typeface="新細明體"/>
                <a:cs typeface="Arial"/>
              </a:rPr>
              <a:t>genres, years, directors and cast</a:t>
            </a:r>
            <a:r>
              <a:rPr lang="zh-CN" altLang="zh-TW" sz="2000">
                <a:latin typeface="Arial"/>
                <a:ea typeface="宋体"/>
                <a:cs typeface="Arial"/>
              </a:rPr>
              <a:t>​</a:t>
            </a:r>
          </a:p>
          <a:p>
            <a:pPr fontAlgn="base"/>
            <a:r>
              <a:rPr lang="en-US" altLang="zh-TW" sz="2000">
                <a:latin typeface="Arial" panose="020B0604020202020204" pitchFamily="34" charset="0"/>
                <a:cs typeface="Arial" panose="020B0604020202020204" pitchFamily="34" charset="0"/>
              </a:rPr>
              <a:t>Let you quickly screen out what movie you want!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F26E8F49-40C3-4F27-A209-590B06B03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215" y="365126"/>
            <a:ext cx="10948792" cy="925055"/>
          </a:xfrm>
        </p:spPr>
        <p:txBody>
          <a:bodyPr/>
          <a:lstStyle/>
          <a:p>
            <a:r>
              <a:rPr lang="en-US" altLang="zh-TW"/>
              <a:t>Movie filter, the most practical feature!</a:t>
            </a:r>
            <a:r>
              <a:rPr lang="ja-JP" altLang="en-US">
                <a:latin typeface="微軟正黑體"/>
                <a:ea typeface="微軟正黑體"/>
                <a:cs typeface="Arial"/>
              </a:rPr>
              <a:t>！</a:t>
            </a:r>
            <a:endParaRPr lang="zh-TW" altLang="en-US">
              <a:latin typeface="微軟正黑體"/>
              <a:ea typeface="微軟正黑體"/>
              <a:cs typeface="Arial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9B43A438-6296-497F-8819-32183D14D60A}"/>
              </a:ext>
            </a:extLst>
          </p:cNvPr>
          <p:cNvSpPr/>
          <p:nvPr/>
        </p:nvSpPr>
        <p:spPr>
          <a:xfrm>
            <a:off x="311427" y="1331436"/>
            <a:ext cx="8070573" cy="646331"/>
          </a:xfrm>
          <a:prstGeom prst="rect">
            <a:avLst/>
          </a:prstGeom>
          <a:gradFill flip="none" rotWithShape="1">
            <a:gsLst>
              <a:gs pos="15000">
                <a:srgbClr val="244888"/>
              </a:gs>
              <a:gs pos="0">
                <a:srgbClr val="7030A0"/>
              </a:gs>
              <a:gs pos="80000">
                <a:srgbClr val="3567BF">
                  <a:alpha val="70000"/>
                </a:srgbClr>
              </a:gs>
              <a:gs pos="50000">
                <a:schemeClr val="accent1">
                  <a:shade val="67500"/>
                  <a:satMod val="115000"/>
                  <a:alpha val="94000"/>
                </a:schemeClr>
              </a:gs>
              <a:gs pos="100000">
                <a:schemeClr val="accent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B9F4E67C-2472-4F30-AE34-7B274F5ADD44}"/>
              </a:ext>
            </a:extLst>
          </p:cNvPr>
          <p:cNvSpPr/>
          <p:nvPr/>
        </p:nvSpPr>
        <p:spPr>
          <a:xfrm>
            <a:off x="678124" y="1321457"/>
            <a:ext cx="5608843" cy="57785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Tons of movies, which one to watch?​</a:t>
            </a:r>
            <a:endParaRPr lang="zh-TW" altLang="en-US" sz="2400" b="1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756CFD-C1BB-934B-BFDF-B9EE975F1AE5}"/>
              </a:ext>
            </a:extLst>
          </p:cNvPr>
          <p:cNvSpPr txBox="1"/>
          <p:nvPr/>
        </p:nvSpPr>
        <p:spPr>
          <a:xfrm>
            <a:off x="3314820" y="6015578"/>
            <a:ext cx="5812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With filter, finding a movie by genres is super easy!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  <a:endParaRPr lang="en-US" sz="1600" b="1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514AB1DF-7E71-49E9-B4A8-2D189C056336}"/>
              </a:ext>
            </a:extLst>
          </p:cNvPr>
          <p:cNvGrpSpPr/>
          <p:nvPr/>
        </p:nvGrpSpPr>
        <p:grpSpPr>
          <a:xfrm>
            <a:off x="6508240" y="1333188"/>
            <a:ext cx="3119465" cy="641880"/>
            <a:chOff x="5347252" y="487471"/>
            <a:chExt cx="3119465" cy="641880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E6327143-D721-4A96-8973-1564A8690D4B}"/>
                </a:ext>
              </a:extLst>
            </p:cNvPr>
            <p:cNvSpPr/>
            <p:nvPr/>
          </p:nvSpPr>
          <p:spPr>
            <a:xfrm>
              <a:off x="5526158" y="770145"/>
              <a:ext cx="278296" cy="84244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75000"/>
                    <a:tint val="66000"/>
                    <a:satMod val="160000"/>
                  </a:schemeClr>
                </a:gs>
                <a:gs pos="50000">
                  <a:schemeClr val="tx2">
                    <a:lumMod val="75000"/>
                    <a:tint val="44500"/>
                    <a:satMod val="160000"/>
                  </a:schemeClr>
                </a:gs>
                <a:gs pos="100000">
                  <a:schemeClr val="tx2">
                    <a:lumMod val="75000"/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橢圓 15">
              <a:extLst>
                <a:ext uri="{FF2B5EF4-FFF2-40B4-BE49-F238E27FC236}">
                  <a16:creationId xmlns:a16="http://schemas.microsoft.com/office/drawing/2014/main" id="{1C9C85BF-A07D-4ED1-9B0B-39BF94A1AEA7}"/>
                </a:ext>
              </a:extLst>
            </p:cNvPr>
            <p:cNvSpPr/>
            <p:nvPr/>
          </p:nvSpPr>
          <p:spPr>
            <a:xfrm>
              <a:off x="5347252" y="675861"/>
              <a:ext cx="278296" cy="278296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矩形: 圓角 16">
              <a:extLst>
                <a:ext uri="{FF2B5EF4-FFF2-40B4-BE49-F238E27FC236}">
                  <a16:creationId xmlns:a16="http://schemas.microsoft.com/office/drawing/2014/main" id="{F19D3F15-6546-491D-B3E8-85FFE61C236B}"/>
                </a:ext>
              </a:extLst>
            </p:cNvPr>
            <p:cNvSpPr/>
            <p:nvPr/>
          </p:nvSpPr>
          <p:spPr>
            <a:xfrm>
              <a:off x="5786706" y="487471"/>
              <a:ext cx="2680011" cy="64188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bg2">
                    <a:lumMod val="25000"/>
                  </a:schemeClr>
                </a:gs>
                <a:gs pos="53000">
                  <a:srgbClr val="3B3838">
                    <a:alpha val="87000"/>
                  </a:srgbClr>
                </a:gs>
                <a:gs pos="100000">
                  <a:schemeClr val="bg2">
                    <a:lumMod val="25000"/>
                    <a:alpha val="59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456CD13-9E79-BA49-A134-E84694A41457}"/>
              </a:ext>
            </a:extLst>
          </p:cNvPr>
          <p:cNvSpPr txBox="1"/>
          <p:nvPr/>
        </p:nvSpPr>
        <p:spPr>
          <a:xfrm>
            <a:off x="7210446" y="1357743"/>
            <a:ext cx="241726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ja-JP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Must learn!​</a:t>
            </a:r>
            <a:endParaRPr lang="ja-JP" altLang="en-US" sz="3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9A3593BA-2D6A-4FC3-A50F-A2BF29B43675}"/>
              </a:ext>
            </a:extLst>
          </p:cNvPr>
          <p:cNvGrpSpPr/>
          <p:nvPr/>
        </p:nvGrpSpPr>
        <p:grpSpPr>
          <a:xfrm>
            <a:off x="9627705" y="145613"/>
            <a:ext cx="2425146" cy="857146"/>
            <a:chOff x="9627705" y="145613"/>
            <a:chExt cx="2425146" cy="857146"/>
          </a:xfrm>
        </p:grpSpPr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2205EC23-B3D3-43A5-A856-485E9B808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27705" y="145613"/>
              <a:ext cx="2425146" cy="857146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7F6E091-F321-42C8-8F97-DE5A60482B4F}"/>
                </a:ext>
              </a:extLst>
            </p:cNvPr>
            <p:cNvSpPr/>
            <p:nvPr/>
          </p:nvSpPr>
          <p:spPr>
            <a:xfrm>
              <a:off x="10397546" y="297405"/>
              <a:ext cx="156196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zh-CN" sz="2800" b="1">
                  <a:solidFill>
                    <a:prstClr val="white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Unique</a:t>
              </a:r>
              <a:endParaRPr lang="en-US" altLang="zh-TW" sz="2800" b="1">
                <a:solidFill>
                  <a:prstClr val="whit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3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BD7F93C9-27AD-4102-A9E4-31EA3CA1E2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2791" y="2831284"/>
            <a:ext cx="5459895" cy="305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8461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B762C931-5B00-4DFD-BD18-4721D78E99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503" y="5272926"/>
            <a:ext cx="3270518" cy="470062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4D7E9915-A6C0-42B1-9A3F-C473D73530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5195" y="5272926"/>
            <a:ext cx="3270518" cy="470062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AF2E8C8B-A52A-4DD9-9FEE-D24C2CEE9E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1456" y="5272926"/>
            <a:ext cx="3270518" cy="470062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E30E37BF-35AF-4FFA-BE44-15AA5F092389}"/>
              </a:ext>
            </a:extLst>
          </p:cNvPr>
          <p:cNvSpPr/>
          <p:nvPr/>
        </p:nvSpPr>
        <p:spPr>
          <a:xfrm>
            <a:off x="311427" y="1331436"/>
            <a:ext cx="11386047" cy="646331"/>
          </a:xfrm>
          <a:prstGeom prst="rect">
            <a:avLst/>
          </a:prstGeom>
          <a:gradFill flip="none" rotWithShape="1">
            <a:gsLst>
              <a:gs pos="15000">
                <a:srgbClr val="244888"/>
              </a:gs>
              <a:gs pos="0">
                <a:srgbClr val="7030A0"/>
              </a:gs>
              <a:gs pos="80000">
                <a:srgbClr val="3567BF">
                  <a:alpha val="70000"/>
                </a:srgbClr>
              </a:gs>
              <a:gs pos="50000">
                <a:schemeClr val="accent1">
                  <a:shade val="67500"/>
                  <a:satMod val="115000"/>
                  <a:alpha val="94000"/>
                </a:schemeClr>
              </a:gs>
              <a:gs pos="100000">
                <a:schemeClr val="accent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DE52E77-93FD-402C-ADD2-D320DC17D102}"/>
              </a:ext>
            </a:extLst>
          </p:cNvPr>
          <p:cNvSpPr/>
          <p:nvPr/>
        </p:nvSpPr>
        <p:spPr>
          <a:xfrm>
            <a:off x="678124" y="1321457"/>
            <a:ext cx="9188734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How to identify "watched videos" and "not watched videos"? ​</a:t>
            </a:r>
            <a:endParaRPr lang="zh-TW" altLang="en-US" sz="2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152905-D2E3-4066-8BF3-7EA3100225D4}"/>
              </a:ext>
            </a:extLst>
          </p:cNvPr>
          <p:cNvSpPr txBox="1"/>
          <p:nvPr/>
        </p:nvSpPr>
        <p:spPr>
          <a:xfrm>
            <a:off x="678124" y="2013783"/>
            <a:ext cx="10196492" cy="9591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altLang="ja-JP" sz="2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Smarter video status indicator!​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altLang="ja-JP" sz="2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Before playing, remind you to continue playing or not!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C6FAC0-0EB7-0F47-8D04-29D91F89A0DB}"/>
              </a:ext>
            </a:extLst>
          </p:cNvPr>
          <p:cNvSpPr txBox="1"/>
          <p:nvPr/>
        </p:nvSpPr>
        <p:spPr>
          <a:xfrm>
            <a:off x="4522391" y="5319287"/>
            <a:ext cx="4192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Indicator: watched video with time scope</a:t>
            </a:r>
            <a:endParaRPr lang="en-US" sz="1400" b="1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67CE1A-6F5D-7B4A-9CA6-9B9B7CBCE18D}"/>
              </a:ext>
            </a:extLst>
          </p:cNvPr>
          <p:cNvSpPr txBox="1"/>
          <p:nvPr/>
        </p:nvSpPr>
        <p:spPr>
          <a:xfrm>
            <a:off x="1414678" y="5331702"/>
            <a:ext cx="23647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Indicator: never watch</a:t>
            </a:r>
            <a:endParaRPr lang="en-US" sz="1400" b="1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314999-CDA9-1C44-8B13-5EE49726DDA2}"/>
              </a:ext>
            </a:extLst>
          </p:cNvPr>
          <p:cNvSpPr txBox="1"/>
          <p:nvPr/>
        </p:nvSpPr>
        <p:spPr>
          <a:xfrm>
            <a:off x="9144160" y="5319287"/>
            <a:ext cx="20329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Indicator: resume?</a:t>
            </a:r>
            <a:endParaRPr lang="en-US" sz="1400" b="1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9E826D25-D891-4E61-B160-31AC0AB80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124" y="365126"/>
            <a:ext cx="10948792" cy="925055"/>
          </a:xfrm>
        </p:spPr>
        <p:txBody>
          <a:bodyPr>
            <a:normAutofit/>
          </a:bodyPr>
          <a:lstStyle/>
          <a:p>
            <a:r>
              <a:rPr lang="en-US" altLang="zh-TW"/>
              <a:t>A smarter video info tip just let you know</a:t>
            </a:r>
            <a:endParaRPr lang="zh-TW" altLang="en-US"/>
          </a:p>
        </p:txBody>
      </p:sp>
      <p:pic>
        <p:nvPicPr>
          <p:cNvPr id="3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6D5D006D-8419-49D5-972C-FDF9AB4CC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701" y="3113571"/>
            <a:ext cx="3590925" cy="2019300"/>
          </a:xfrm>
          <a:prstGeom prst="rect">
            <a:avLst/>
          </a:prstGeom>
        </p:spPr>
      </p:pic>
      <p:pic>
        <p:nvPicPr>
          <p:cNvPr id="8" name="Picture 17">
            <a:extLst>
              <a:ext uri="{FF2B5EF4-FFF2-40B4-BE49-F238E27FC236}">
                <a16:creationId xmlns:a16="http://schemas.microsoft.com/office/drawing/2014/main" id="{CD3F7DC9-3DFB-42B2-9A9B-D7674D74E3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1837" y="3112880"/>
            <a:ext cx="3581400" cy="2019300"/>
          </a:xfrm>
          <a:prstGeom prst="rect">
            <a:avLst/>
          </a:prstGeom>
        </p:spPr>
      </p:pic>
      <p:pic>
        <p:nvPicPr>
          <p:cNvPr id="19" name="Picture 19">
            <a:extLst>
              <a:ext uri="{FF2B5EF4-FFF2-40B4-BE49-F238E27FC236}">
                <a16:creationId xmlns:a16="http://schemas.microsoft.com/office/drawing/2014/main" id="{04E35AF3-FA60-422D-A205-39C75C8B7C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0408" y="3112190"/>
            <a:ext cx="358140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8542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F7CF72B0-02ED-421D-BFA9-B28A90AF3D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9212" y="5957039"/>
            <a:ext cx="3270518" cy="470062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C49680A-9CBB-48BB-9B62-4D22D984D691}"/>
              </a:ext>
            </a:extLst>
          </p:cNvPr>
          <p:cNvSpPr/>
          <p:nvPr/>
        </p:nvSpPr>
        <p:spPr>
          <a:xfrm>
            <a:off x="311427" y="1331436"/>
            <a:ext cx="11315489" cy="646331"/>
          </a:xfrm>
          <a:prstGeom prst="rect">
            <a:avLst/>
          </a:prstGeom>
          <a:gradFill flip="none" rotWithShape="1">
            <a:gsLst>
              <a:gs pos="15000">
                <a:srgbClr val="244888"/>
              </a:gs>
              <a:gs pos="0">
                <a:srgbClr val="7030A0"/>
              </a:gs>
              <a:gs pos="80000">
                <a:srgbClr val="3567BF">
                  <a:alpha val="70000"/>
                </a:srgbClr>
              </a:gs>
              <a:gs pos="50000">
                <a:schemeClr val="accent1">
                  <a:shade val="67500"/>
                  <a:satMod val="115000"/>
                  <a:alpha val="94000"/>
                </a:schemeClr>
              </a:gs>
              <a:gs pos="100000">
                <a:schemeClr val="accent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41FDC05-521B-42D0-A7B0-0249B61A174B}"/>
              </a:ext>
            </a:extLst>
          </p:cNvPr>
          <p:cNvSpPr/>
          <p:nvPr/>
        </p:nvSpPr>
        <p:spPr>
          <a:xfrm>
            <a:off x="678124" y="1321457"/>
            <a:ext cx="8812028" cy="57785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After watching an exciting movie, What else should I watch​</a:t>
            </a:r>
            <a:endParaRPr lang="zh-TW" altLang="en-US" sz="2400" b="1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FD467F-EE01-C344-97C0-07233EA6F498}"/>
              </a:ext>
            </a:extLst>
          </p:cNvPr>
          <p:cNvSpPr txBox="1"/>
          <p:nvPr/>
        </p:nvSpPr>
        <p:spPr>
          <a:xfrm>
            <a:off x="678124" y="1899601"/>
            <a:ext cx="9730036" cy="497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Yes! We will give you a new recommendation list by the same genre!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B0E543-B2FF-FE46-9225-427F52BB7539}"/>
              </a:ext>
            </a:extLst>
          </p:cNvPr>
          <p:cNvSpPr txBox="1"/>
          <p:nvPr/>
        </p:nvSpPr>
        <p:spPr>
          <a:xfrm>
            <a:off x="4140815" y="6013728"/>
            <a:ext cx="35734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Recommend similar movies to you</a:t>
            </a:r>
            <a:r>
              <a:rPr lang="en-US" altLang="zh-TW" sz="1600"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  <a:endParaRPr lang="en-US" sz="1400" b="1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79CDABA8-4F8A-4439-8B08-D6B7F1679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124" y="365126"/>
            <a:ext cx="10948792" cy="925055"/>
          </a:xfrm>
        </p:spPr>
        <p:txBody>
          <a:bodyPr>
            <a:normAutofit fontScale="90000"/>
          </a:bodyPr>
          <a:lstStyle/>
          <a:p>
            <a:r>
              <a:rPr lang="en-US" altLang="zh-TW"/>
              <a:t>Don't know what to watch? Let me recommend you!</a:t>
            </a:r>
            <a:r>
              <a:rPr lang="en-US" altLang="zh-TW" b="0"/>
              <a:t>​</a:t>
            </a:r>
            <a:endParaRPr lang="zh-TW" altLang="en-US"/>
          </a:p>
        </p:txBody>
      </p:sp>
      <p:pic>
        <p:nvPicPr>
          <p:cNvPr id="4" name="Picture 5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91A3B2EE-055D-441C-90AD-37E9A68D27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9226" y="2523896"/>
            <a:ext cx="5885068" cy="3323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3884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2D37B251-FC73-4C8E-B3D9-60B8B3504C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8597" y="3346329"/>
            <a:ext cx="5476290" cy="30903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152905-D2E3-4066-8BF3-7EA3100225D4}"/>
              </a:ext>
            </a:extLst>
          </p:cNvPr>
          <p:cNvSpPr txBox="1"/>
          <p:nvPr/>
        </p:nvSpPr>
        <p:spPr>
          <a:xfrm>
            <a:off x="678124" y="2387220"/>
            <a:ext cx="9985757" cy="9591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2000">
                <a:latin typeface="Arial"/>
                <a:ea typeface="微軟正黑體"/>
                <a:cs typeface="Arial"/>
              </a:rPr>
              <a:t>1. More intuitive UI design! You can easily select the season you want!​</a:t>
            </a:r>
          </a:p>
          <a:p>
            <a:pPr>
              <a:lnSpc>
                <a:spcPct val="150000"/>
              </a:lnSpc>
            </a:pPr>
            <a:r>
              <a:rPr lang="en-US" altLang="ja-JP" sz="2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2. Resume feature : Go back to the part you never watched!</a:t>
            </a:r>
            <a:endParaRPr lang="ja-JP" altLang="en-US" sz="200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FD467F-EE01-C344-97C0-07233EA6F498}"/>
              </a:ext>
            </a:extLst>
          </p:cNvPr>
          <p:cNvSpPr txBox="1"/>
          <p:nvPr/>
        </p:nvSpPr>
        <p:spPr>
          <a:xfrm>
            <a:off x="678124" y="1964730"/>
            <a:ext cx="9730036" cy="497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2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Don't worry, we have already solved the problem!</a:t>
            </a:r>
            <a:r>
              <a:rPr lang="zh-TW" altLang="en-US" sz="2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</a:t>
            </a:r>
            <a:endParaRPr lang="ja-JP" altLang="en-US" sz="20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AE0713B2-F873-4F3C-AB8B-53FF8F882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124" y="365126"/>
            <a:ext cx="10948792" cy="925055"/>
          </a:xfrm>
        </p:spPr>
        <p:txBody>
          <a:bodyPr>
            <a:normAutofit fontScale="90000"/>
          </a:bodyPr>
          <a:lstStyle/>
          <a:p>
            <a:r>
              <a:rPr lang="en-US" altLang="zh-TW">
                <a:latin typeface="Arial"/>
                <a:ea typeface="微軟正黑體"/>
                <a:cs typeface="Arial"/>
              </a:rPr>
              <a:t>TV shows can be easily </a:t>
            </a:r>
            <a:r>
              <a:rPr lang="en-US">
                <a:latin typeface="Arial"/>
                <a:ea typeface="微軟正黑體"/>
                <a:cs typeface="Arial"/>
              </a:rPr>
              <a:t>selected </a:t>
            </a:r>
            <a:r>
              <a:rPr lang="en-US" altLang="zh-TW">
                <a:latin typeface="Arial"/>
                <a:ea typeface="微軟正黑體"/>
                <a:cs typeface="Arial"/>
              </a:rPr>
              <a:t>, no matter how many seasons are there.</a:t>
            </a:r>
            <a:endParaRPr lang="zh-TW" altLang="en-US">
              <a:latin typeface="Arial"/>
              <a:ea typeface="微軟正黑體"/>
              <a:cs typeface="Arial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B728FB6-F4A2-44C0-80E2-0487C3441438}"/>
              </a:ext>
            </a:extLst>
          </p:cNvPr>
          <p:cNvSpPr/>
          <p:nvPr/>
        </p:nvSpPr>
        <p:spPr>
          <a:xfrm>
            <a:off x="311427" y="1331436"/>
            <a:ext cx="11427492" cy="646331"/>
          </a:xfrm>
          <a:prstGeom prst="rect">
            <a:avLst/>
          </a:prstGeom>
          <a:gradFill flip="none" rotWithShape="1">
            <a:gsLst>
              <a:gs pos="15000">
                <a:srgbClr val="244888"/>
              </a:gs>
              <a:gs pos="0">
                <a:srgbClr val="7030A0"/>
              </a:gs>
              <a:gs pos="80000">
                <a:srgbClr val="3567BF">
                  <a:alpha val="70000"/>
                </a:srgbClr>
              </a:gs>
              <a:gs pos="50000">
                <a:schemeClr val="accent1">
                  <a:shade val="67500"/>
                  <a:satMod val="115000"/>
                  <a:alpha val="94000"/>
                </a:schemeClr>
              </a:gs>
              <a:gs pos="100000">
                <a:schemeClr val="accent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CCCFC8D-8134-4788-9E33-87C426B8107F}"/>
              </a:ext>
            </a:extLst>
          </p:cNvPr>
          <p:cNvSpPr/>
          <p:nvPr/>
        </p:nvSpPr>
        <p:spPr>
          <a:xfrm>
            <a:off x="678124" y="1321457"/>
            <a:ext cx="10028707" cy="578363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4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There are many seasons on my TV show, is that easy to find out</a:t>
            </a:r>
            <a:r>
              <a:rPr lang="zh-TW" altLang="en-US" sz="24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?</a:t>
            </a:r>
            <a:r>
              <a:rPr lang="zh-TW" altLang="en-US" sz="24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38788988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43BD984F-9A2B-4F38-9C4D-EB3002199802}"/>
              </a:ext>
            </a:extLst>
          </p:cNvPr>
          <p:cNvSpPr/>
          <p:nvPr/>
        </p:nvSpPr>
        <p:spPr>
          <a:xfrm>
            <a:off x="311427" y="1331436"/>
            <a:ext cx="11476919" cy="646331"/>
          </a:xfrm>
          <a:prstGeom prst="rect">
            <a:avLst/>
          </a:prstGeom>
          <a:gradFill flip="none" rotWithShape="1">
            <a:gsLst>
              <a:gs pos="15000">
                <a:srgbClr val="244888"/>
              </a:gs>
              <a:gs pos="0">
                <a:srgbClr val="7030A0"/>
              </a:gs>
              <a:gs pos="80000">
                <a:srgbClr val="3567BF">
                  <a:alpha val="70000"/>
                </a:srgbClr>
              </a:gs>
              <a:gs pos="50000">
                <a:schemeClr val="accent1">
                  <a:shade val="67500"/>
                  <a:satMod val="115000"/>
                  <a:alpha val="94000"/>
                </a:schemeClr>
              </a:gs>
              <a:gs pos="100000">
                <a:schemeClr val="accent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827FC29-2B17-4BE6-AB39-F3DFC322B020}"/>
              </a:ext>
            </a:extLst>
          </p:cNvPr>
          <p:cNvSpPr/>
          <p:nvPr/>
        </p:nvSpPr>
        <p:spPr>
          <a:xfrm>
            <a:off x="678124" y="1321457"/>
            <a:ext cx="10264348" cy="578363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There are lots of episodes on my TV shows,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is that easy to find out?</a:t>
            </a:r>
            <a:endParaRPr lang="en-US" b="1">
              <a:solidFill>
                <a:schemeClr val="bg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152905-D2E3-4066-8BF3-7EA3100225D4}"/>
              </a:ext>
            </a:extLst>
          </p:cNvPr>
          <p:cNvSpPr txBox="1"/>
          <p:nvPr/>
        </p:nvSpPr>
        <p:spPr>
          <a:xfrm>
            <a:off x="707469" y="2379503"/>
            <a:ext cx="11176065" cy="9591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2000">
                <a:latin typeface="Arial"/>
                <a:ea typeface="微軟正黑體"/>
                <a:cs typeface="Arial"/>
              </a:rPr>
              <a:t>1. Especially for Asian market! You can easily select the episodes you want!​</a:t>
            </a:r>
          </a:p>
          <a:p>
            <a:pPr>
              <a:lnSpc>
                <a:spcPct val="150000"/>
              </a:lnSpc>
            </a:pPr>
            <a:r>
              <a:rPr lang="en-US" altLang="ja-JP" sz="2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2. Resume feature : Go back to the part you never watched</a:t>
            </a:r>
            <a:r>
              <a:rPr lang="ja-JP" altLang="en-US" sz="2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！</a:t>
            </a:r>
            <a:endParaRPr lang="ja-JP" sz="2000"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FD467F-EE01-C344-97C0-07233EA6F498}"/>
              </a:ext>
            </a:extLst>
          </p:cNvPr>
          <p:cNvSpPr txBox="1"/>
          <p:nvPr/>
        </p:nvSpPr>
        <p:spPr>
          <a:xfrm>
            <a:off x="707469" y="1972447"/>
            <a:ext cx="9730036" cy="497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2000">
                <a:latin typeface="Arial"/>
                <a:ea typeface="微軟正黑體"/>
                <a:cs typeface="Arial"/>
              </a:rPr>
              <a:t>Don't worry, we already solved the problem!</a:t>
            </a:r>
            <a:endParaRPr lang="ja-JP" altLang="en-US" sz="2000">
              <a:latin typeface="Arial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E2F89EDD-7100-4576-B59B-497A9EC5B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469" y="365126"/>
            <a:ext cx="10948792" cy="925055"/>
          </a:xfrm>
        </p:spPr>
        <p:txBody>
          <a:bodyPr>
            <a:normAutofit fontScale="90000"/>
          </a:bodyPr>
          <a:lstStyle/>
          <a:p>
            <a:r>
              <a:rPr lang="en-US" altLang="zh-TW"/>
              <a:t>TV shows can be  easily selected, no matter how many episodes you have.</a:t>
            </a:r>
            <a:endParaRPr lang="zh-TW" altLang="en-US"/>
          </a:p>
        </p:txBody>
      </p:sp>
      <p:pic>
        <p:nvPicPr>
          <p:cNvPr id="2" name="Picture 7" descr="A picture containing photo, indoor, wall, different&#10;&#10;Description generated with very high confidence">
            <a:extLst>
              <a:ext uri="{FF2B5EF4-FFF2-40B4-BE49-F238E27FC236}">
                <a16:creationId xmlns:a16="http://schemas.microsoft.com/office/drawing/2014/main" id="{55A4849D-2E25-448B-BB36-89D047DF67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178" y="3474104"/>
            <a:ext cx="9587088" cy="2661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005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1D83C508-0DAE-4239-BE38-51615CB8C3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5060" y="1303788"/>
            <a:ext cx="8214179" cy="1220543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C19B40AA-E015-4B2E-BAC1-0FB7484BFC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5060" y="2582623"/>
            <a:ext cx="8214179" cy="1220543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23BDC5E-2875-49A0-8617-A53CB3F1D8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5060" y="3861458"/>
            <a:ext cx="8214179" cy="1220543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D051AED2-2B8D-471E-A6C5-2195F61ED3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5060" y="5140293"/>
            <a:ext cx="8214179" cy="12205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F03F22-AA67-4E2B-8211-53645379B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378733"/>
            <a:ext cx="10948792" cy="925055"/>
          </a:xfrm>
        </p:spPr>
        <p:txBody>
          <a:bodyPr>
            <a:normAutofit fontScale="90000"/>
          </a:bodyPr>
          <a:lstStyle/>
          <a:p>
            <a:r>
              <a:rPr lang="en-US" altLang="ja-JP"/>
              <a:t>Home </a:t>
            </a:r>
            <a:r>
              <a:rPr lang="en-US" altLang="zh-TW"/>
              <a:t>multimedia</a:t>
            </a:r>
            <a:r>
              <a:rPr lang="en-US" altLang="ja-JP"/>
              <a:t> entertainment upgrades, everything is </a:t>
            </a:r>
            <a:r>
              <a:rPr lang="en-US" altLang="zh-TW"/>
              <a:t>on</a:t>
            </a:r>
            <a:r>
              <a:rPr lang="en-US" altLang="ja-JP"/>
              <a:t> </a:t>
            </a:r>
            <a:r>
              <a:rPr lang="en-US" altLang="zh-TW"/>
              <a:t>your hand</a:t>
            </a:r>
            <a:r>
              <a:rPr lang="en-US" altLang="ja-JP"/>
              <a:t>!</a:t>
            </a:r>
            <a:r>
              <a:rPr lang="en-US" altLang="zh-TW"/>
              <a:t>​</a:t>
            </a:r>
            <a:endParaRPr 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A4A4D8F-7B58-4849-91C4-26ACCB1263F2}"/>
              </a:ext>
            </a:extLst>
          </p:cNvPr>
          <p:cNvSpPr/>
          <p:nvPr/>
        </p:nvSpPr>
        <p:spPr>
          <a:xfrm>
            <a:off x="1990758" y="1362080"/>
            <a:ext cx="82741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2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The generation of smart living room is coming.​</a:t>
            </a:r>
            <a:endParaRPr lang="en-US" altLang="zh-CN" sz="1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29A7749-5663-4BC8-8C64-25BD4AB4AB8A}"/>
              </a:ext>
            </a:extLst>
          </p:cNvPr>
          <p:cNvSpPr/>
          <p:nvPr/>
        </p:nvSpPr>
        <p:spPr>
          <a:xfrm>
            <a:off x="1990758" y="1946424"/>
            <a:ext cx="5629683" cy="3693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CN" b="1">
                <a:solidFill>
                  <a:srgbClr val="4D038E"/>
                </a:solidFill>
                <a:latin typeface="Arial"/>
                <a:ea typeface="微軟正黑體"/>
                <a:cs typeface="Arial"/>
              </a:rPr>
              <a:t>Smart TV is coming, so is your multimedia!​</a:t>
            </a:r>
            <a:endParaRPr lang="zh-TW" altLang="en-US" b="1">
              <a:solidFill>
                <a:srgbClr val="4D038E"/>
              </a:solidFill>
              <a:latin typeface="Arial"/>
              <a:cs typeface="Arial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01305015-F3B0-4695-B75B-AFD45928544F}"/>
              </a:ext>
            </a:extLst>
          </p:cNvPr>
          <p:cNvSpPr/>
          <p:nvPr/>
        </p:nvSpPr>
        <p:spPr>
          <a:xfrm>
            <a:off x="1990758" y="2613823"/>
            <a:ext cx="88163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2400" b="1" err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Qmedia</a:t>
            </a:r>
            <a:r>
              <a:rPr lang="en-US" altLang="zh-CN" sz="2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for APPLE / FIRE TV software introduction</a:t>
            </a:r>
            <a:endParaRPr lang="zh-CN" altLang="en-US" sz="2400" b="1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CFD34FAA-BEE3-4518-A9C8-242F37CFC95C}"/>
              </a:ext>
            </a:extLst>
          </p:cNvPr>
          <p:cNvSpPr/>
          <p:nvPr/>
        </p:nvSpPr>
        <p:spPr>
          <a:xfrm>
            <a:off x="1990758" y="3247978"/>
            <a:ext cx="7298152" cy="3693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b="1">
                <a:solidFill>
                  <a:srgbClr val="4D038E"/>
                </a:solidFill>
                <a:latin typeface="Arial"/>
                <a:ea typeface="微軟正黑體"/>
                <a:cs typeface="Arial"/>
              </a:rPr>
              <a:t> The most useful home multimedia feature is here for you!​</a:t>
            </a:r>
            <a:endParaRPr lang="zh-TW" altLang="en-US" b="1">
              <a:solidFill>
                <a:srgbClr val="4D038E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65347C1-18F8-4972-B75B-B703F1ABCD9B}"/>
              </a:ext>
            </a:extLst>
          </p:cNvPr>
          <p:cNvSpPr/>
          <p:nvPr/>
        </p:nvSpPr>
        <p:spPr>
          <a:xfrm>
            <a:off x="1990758" y="3881113"/>
            <a:ext cx="8978868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24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Set up your own multimedia server, it is so easy!       ​</a:t>
            </a:r>
            <a:endParaRPr lang="zh-TW" altLang="en-US" sz="2400" b="1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6C3EF925-5AC9-4ABE-8D8B-F11BA127A562}"/>
              </a:ext>
            </a:extLst>
          </p:cNvPr>
          <p:cNvSpPr/>
          <p:nvPr/>
        </p:nvSpPr>
        <p:spPr>
          <a:xfrm>
            <a:off x="1990758" y="4515268"/>
            <a:ext cx="73872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>
                <a:solidFill>
                  <a:srgbClr val="4D038E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Total solution from download to playback, let us help you!​</a:t>
            </a:r>
            <a:endParaRPr lang="zh-TW" altLang="en-US" b="1">
              <a:solidFill>
                <a:srgbClr val="4D038E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8E4164F8-DECB-4F39-845D-3088A2031BBB}"/>
              </a:ext>
            </a:extLst>
          </p:cNvPr>
          <p:cNvSpPr/>
          <p:nvPr/>
        </p:nvSpPr>
        <p:spPr>
          <a:xfrm>
            <a:off x="1990758" y="5153654"/>
            <a:ext cx="7725325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24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Recommended Models</a:t>
            </a:r>
            <a:r>
              <a:rPr lang="zh-TW" altLang="en-US" sz="24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：</a:t>
            </a:r>
            <a:r>
              <a:rPr lang="en-US" altLang="zh-TW" sz="24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For new QNAP </a:t>
            </a:r>
            <a:r>
              <a:rPr lang="en-US" sz="24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NAS users</a:t>
            </a:r>
            <a:r>
              <a:rPr lang="en-US" altLang="zh-TW" sz="24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!​</a:t>
            </a:r>
            <a:endParaRPr lang="zh-TW" altLang="en-US" sz="2400" b="1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AF5318AB-D098-4C17-A009-EE78E24D54C1}"/>
              </a:ext>
            </a:extLst>
          </p:cNvPr>
          <p:cNvSpPr/>
          <p:nvPr/>
        </p:nvSpPr>
        <p:spPr>
          <a:xfrm>
            <a:off x="1990758" y="5808975"/>
            <a:ext cx="7413376" cy="3693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CN" altLang="en-US" b="1">
                <a:solidFill>
                  <a:srgbClr val="4D038E"/>
                </a:solidFill>
                <a:latin typeface="Arial"/>
                <a:ea typeface="微軟正黑體"/>
                <a:cs typeface="Arial"/>
              </a:rPr>
              <a:t> </a:t>
            </a:r>
            <a:r>
              <a:rPr lang="en-US" altLang="zh-CN" b="1">
                <a:solidFill>
                  <a:srgbClr val="4D038E"/>
                </a:solidFill>
                <a:latin typeface="Arial"/>
                <a:ea typeface="微軟正黑體"/>
                <a:cs typeface="Arial"/>
              </a:rPr>
              <a:t>There are lots of models, let me give you some suggestions!​</a:t>
            </a:r>
            <a:endParaRPr lang="zh-TW" altLang="en-US" b="1">
              <a:solidFill>
                <a:srgbClr val="4D038E"/>
              </a:solidFill>
              <a:latin typeface="Arial"/>
              <a:ea typeface="微軟正黑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04708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5754032C-2984-49AD-A4C1-62D37F9EC9E2}"/>
              </a:ext>
            </a:extLst>
          </p:cNvPr>
          <p:cNvSpPr/>
          <p:nvPr/>
        </p:nvSpPr>
        <p:spPr>
          <a:xfrm>
            <a:off x="311427" y="1331436"/>
            <a:ext cx="11402778" cy="646331"/>
          </a:xfrm>
          <a:prstGeom prst="rect">
            <a:avLst/>
          </a:prstGeom>
          <a:gradFill flip="none" rotWithShape="1">
            <a:gsLst>
              <a:gs pos="15000">
                <a:srgbClr val="244888"/>
              </a:gs>
              <a:gs pos="0">
                <a:srgbClr val="7030A0"/>
              </a:gs>
              <a:gs pos="80000">
                <a:srgbClr val="3567BF">
                  <a:alpha val="70000"/>
                </a:srgbClr>
              </a:gs>
              <a:gs pos="50000">
                <a:schemeClr val="accent1">
                  <a:shade val="67500"/>
                  <a:satMod val="115000"/>
                  <a:alpha val="94000"/>
                </a:schemeClr>
              </a:gs>
              <a:gs pos="100000">
                <a:schemeClr val="accent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AA8AFA0-5E13-4930-9BA0-38EC5A298227}"/>
              </a:ext>
            </a:extLst>
          </p:cNvPr>
          <p:cNvSpPr/>
          <p:nvPr/>
        </p:nvSpPr>
        <p:spPr>
          <a:xfrm>
            <a:off x="678124" y="1321457"/>
            <a:ext cx="8571577" cy="57785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My video codec is not a supported format, what can I do?</a:t>
            </a:r>
            <a:endParaRPr lang="zh-TW" altLang="en-US" sz="2400" b="1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FD467F-EE01-C344-97C0-07233EA6F498}"/>
              </a:ext>
            </a:extLst>
          </p:cNvPr>
          <p:cNvSpPr txBox="1"/>
          <p:nvPr/>
        </p:nvSpPr>
        <p:spPr>
          <a:xfrm>
            <a:off x="3295493" y="2447728"/>
            <a:ext cx="5661311" cy="18911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6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Apple TV:</a:t>
            </a:r>
            <a:endParaRPr lang="en-US" altLang="ja-JP" sz="1600" b="1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TW" sz="1600" b="1">
                <a:latin typeface="Arial"/>
                <a:ea typeface="新細明體"/>
                <a:cs typeface="Arial"/>
              </a:rPr>
              <a:t>-&gt; The system will automatically use the   </a:t>
            </a:r>
            <a:br>
              <a:rPr lang="en-US" altLang="zh-TW" sz="1600" b="1">
                <a:latin typeface="Arial"/>
                <a:cs typeface="Arial"/>
              </a:rPr>
            </a:br>
            <a:r>
              <a:rPr lang="en-US" altLang="zh-TW" sz="1600" b="1">
                <a:latin typeface="Arial"/>
                <a:ea typeface="新細明體"/>
                <a:cs typeface="Arial"/>
              </a:rPr>
              <a:t>     original apple player if the codec is not supported!</a:t>
            </a:r>
            <a:br>
              <a:rPr lang="en-US" altLang="zh-TW" sz="16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ja-JP" altLang="en-US" sz="1600" b="1">
                <a:latin typeface="Arial"/>
                <a:ea typeface="微軟正黑體"/>
                <a:cs typeface="Arial"/>
              </a:rPr>
              <a:t>Fire TV:</a:t>
            </a:r>
          </a:p>
          <a:p>
            <a:pPr>
              <a:lnSpc>
                <a:spcPct val="150000"/>
              </a:lnSpc>
            </a:pPr>
            <a:r>
              <a:rPr lang="en-US" altLang="zh-TW" sz="1600" b="1">
                <a:latin typeface="Arial"/>
                <a:ea typeface="新細明體"/>
                <a:cs typeface="Arial"/>
              </a:rPr>
              <a:t>- &gt; Supported for using third-party player!</a:t>
            </a:r>
            <a:r>
              <a:rPr lang="ja-JP" altLang="zh-TW" sz="1600" b="1">
                <a:latin typeface="Arial"/>
                <a:ea typeface="ＭＳ Ｐゴシック"/>
                <a:cs typeface="Arial"/>
              </a:rPr>
              <a:t>（</a:t>
            </a:r>
            <a:r>
              <a:rPr lang="en-US" altLang="zh-TW" sz="1600" b="1">
                <a:latin typeface="Arial"/>
                <a:ea typeface="新細明體"/>
                <a:cs typeface="Arial"/>
              </a:rPr>
              <a:t>OS unique</a:t>
            </a:r>
            <a:r>
              <a:rPr lang="ja-JP" altLang="zh-TW" sz="1600" b="1">
                <a:latin typeface="Arial"/>
                <a:ea typeface="ＭＳ Ｐゴシック"/>
                <a:cs typeface="Arial"/>
              </a:rPr>
              <a:t>！）</a:t>
            </a:r>
            <a:endParaRPr lang="ja-JP" altLang="en-US" sz="1600" b="1">
              <a:latin typeface="Arial"/>
              <a:ea typeface="ＭＳ Ｐゴシック"/>
              <a:cs typeface="Arial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1C9E05D5-6CD4-40DA-9E65-B82F11D2B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760" y="365126"/>
            <a:ext cx="9466007" cy="925055"/>
          </a:xfrm>
        </p:spPr>
        <p:txBody>
          <a:bodyPr>
            <a:normAutofit fontScale="90000"/>
          </a:bodyPr>
          <a:lstStyle/>
          <a:p>
            <a:r>
              <a:rPr lang="en-US" altLang="zh-TW"/>
              <a:t>Doesn't support the codecs? Here is the trick!</a:t>
            </a:r>
            <a:r>
              <a:rPr lang="en-US" altLang="zh-TW" b="0"/>
              <a:t>​</a:t>
            </a:r>
            <a:endParaRPr lang="zh-TW" altLang="en-US"/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D1D0F589-525B-4133-A42C-5C6F1DB1D732}"/>
              </a:ext>
            </a:extLst>
          </p:cNvPr>
          <p:cNvGrpSpPr/>
          <p:nvPr/>
        </p:nvGrpSpPr>
        <p:grpSpPr>
          <a:xfrm>
            <a:off x="458589" y="2347655"/>
            <a:ext cx="2782056" cy="2782056"/>
            <a:chOff x="981111" y="1848220"/>
            <a:chExt cx="4021593" cy="4021593"/>
          </a:xfrm>
        </p:grpSpPr>
        <p:sp>
          <p:nvSpPr>
            <p:cNvPr id="10" name="橢圓 9">
              <a:extLst>
                <a:ext uri="{FF2B5EF4-FFF2-40B4-BE49-F238E27FC236}">
                  <a16:creationId xmlns:a16="http://schemas.microsoft.com/office/drawing/2014/main" id="{ABD009FD-6659-463E-8DAC-D113014423B6}"/>
                </a:ext>
              </a:extLst>
            </p:cNvPr>
            <p:cNvSpPr/>
            <p:nvPr/>
          </p:nvSpPr>
          <p:spPr>
            <a:xfrm>
              <a:off x="981111" y="1848220"/>
              <a:ext cx="4021593" cy="4021593"/>
            </a:xfrm>
            <a:prstGeom prst="ellipse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D7D9566B-38C6-4278-B325-F68BDDECC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48448" y="2642685"/>
              <a:ext cx="3051793" cy="2215010"/>
            </a:xfrm>
            <a:prstGeom prst="rect">
              <a:avLst/>
            </a:prstGeom>
          </p:spPr>
        </p:pic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07EA5F3E-9A9C-476E-AAE0-F3DAEC85880C}"/>
              </a:ext>
            </a:extLst>
          </p:cNvPr>
          <p:cNvGrpSpPr/>
          <p:nvPr/>
        </p:nvGrpSpPr>
        <p:grpSpPr>
          <a:xfrm>
            <a:off x="8957604" y="2347655"/>
            <a:ext cx="2782056" cy="2782056"/>
            <a:chOff x="981111" y="1848220"/>
            <a:chExt cx="4021593" cy="4021593"/>
          </a:xfrm>
        </p:grpSpPr>
        <p:sp>
          <p:nvSpPr>
            <p:cNvPr id="16" name="橢圓 15">
              <a:extLst>
                <a:ext uri="{FF2B5EF4-FFF2-40B4-BE49-F238E27FC236}">
                  <a16:creationId xmlns:a16="http://schemas.microsoft.com/office/drawing/2014/main" id="{927BBA7A-1C74-4B12-B3E2-0C32C0A41246}"/>
                </a:ext>
              </a:extLst>
            </p:cNvPr>
            <p:cNvSpPr/>
            <p:nvPr/>
          </p:nvSpPr>
          <p:spPr>
            <a:xfrm>
              <a:off x="981111" y="1848220"/>
              <a:ext cx="4021593" cy="4021593"/>
            </a:xfrm>
            <a:prstGeom prst="ellipse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E01A8928-C407-4854-A960-BA73F9662A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9740"/>
            <a:stretch/>
          </p:blipFill>
          <p:spPr>
            <a:xfrm>
              <a:off x="1244530" y="2837453"/>
              <a:ext cx="3494752" cy="2021420"/>
            </a:xfrm>
            <a:prstGeom prst="rect">
              <a:avLst/>
            </a:prstGeom>
          </p:spPr>
        </p:pic>
      </p:grp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BEE8A89B-44DC-4459-8D9B-2B462FEDF439}"/>
              </a:ext>
            </a:extLst>
          </p:cNvPr>
          <p:cNvCxnSpPr>
            <a:cxnSpLocks/>
          </p:cNvCxnSpPr>
          <p:nvPr/>
        </p:nvCxnSpPr>
        <p:spPr>
          <a:xfrm>
            <a:off x="2962229" y="4771567"/>
            <a:ext cx="6177603" cy="0"/>
          </a:xfrm>
          <a:prstGeom prst="straightConnector1">
            <a:avLst/>
          </a:prstGeom>
          <a:ln w="38100">
            <a:gradFill>
              <a:gsLst>
                <a:gs pos="0">
                  <a:srgbClr val="AC8CF4"/>
                </a:gs>
                <a:gs pos="36000">
                  <a:srgbClr val="AC8CF4"/>
                </a:gs>
                <a:gs pos="68000">
                  <a:srgbClr val="7030A0"/>
                </a:gs>
                <a:gs pos="100000">
                  <a:srgbClr val="4D038E"/>
                </a:gs>
              </a:gsLst>
              <a:lin ang="2700000" scaled="0"/>
            </a:gradFill>
            <a:prstDash val="sysDot"/>
            <a:headEnd type="none" w="lg" len="lg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C64026D-AEFC-4E2A-892E-9E450B7147F1}"/>
              </a:ext>
            </a:extLst>
          </p:cNvPr>
          <p:cNvSpPr txBox="1"/>
          <p:nvPr/>
        </p:nvSpPr>
        <p:spPr>
          <a:xfrm>
            <a:off x="2356003" y="5291990"/>
            <a:ext cx="738260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2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 your playback experience not be interrupted!</a:t>
            </a:r>
            <a:r>
              <a:rPr lang="en-US" altLang="zh-TW" sz="24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  <a:endParaRPr lang="en-US" sz="280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0BA0D7F8-31F4-4FEC-BC46-2240D067054F}"/>
              </a:ext>
            </a:extLst>
          </p:cNvPr>
          <p:cNvGrpSpPr/>
          <p:nvPr/>
        </p:nvGrpSpPr>
        <p:grpSpPr>
          <a:xfrm>
            <a:off x="9627705" y="145613"/>
            <a:ext cx="2425146" cy="857146"/>
            <a:chOff x="9627705" y="145613"/>
            <a:chExt cx="2425146" cy="857146"/>
          </a:xfrm>
        </p:grpSpPr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BF7FF1D4-B8EA-4C8B-A581-18D1CA188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27705" y="145613"/>
              <a:ext cx="2425146" cy="857146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63F9A051-34A2-4A92-A4DB-C3851871CDA3}"/>
                </a:ext>
              </a:extLst>
            </p:cNvPr>
            <p:cNvSpPr/>
            <p:nvPr/>
          </p:nvSpPr>
          <p:spPr>
            <a:xfrm>
              <a:off x="10397546" y="297405"/>
              <a:ext cx="156196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zh-CN" sz="2800" b="1">
                  <a:solidFill>
                    <a:prstClr val="white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Unique</a:t>
              </a:r>
              <a:endParaRPr lang="en-US" altLang="zh-TW" sz="2800" b="1">
                <a:solidFill>
                  <a:prstClr val="whit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67618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6E8A5EAA-F0E5-4FA7-9FCE-7A0543C61248}"/>
              </a:ext>
            </a:extLst>
          </p:cNvPr>
          <p:cNvGrpSpPr/>
          <p:nvPr/>
        </p:nvGrpSpPr>
        <p:grpSpPr>
          <a:xfrm>
            <a:off x="512640" y="1696512"/>
            <a:ext cx="4059951" cy="4059951"/>
            <a:chOff x="545158" y="1702446"/>
            <a:chExt cx="4021593" cy="4021593"/>
          </a:xfrm>
        </p:grpSpPr>
        <p:sp>
          <p:nvSpPr>
            <p:cNvPr id="18" name="橢圓 17">
              <a:extLst>
                <a:ext uri="{FF2B5EF4-FFF2-40B4-BE49-F238E27FC236}">
                  <a16:creationId xmlns:a16="http://schemas.microsoft.com/office/drawing/2014/main" id="{DDA3E4CD-F743-41A0-9FE0-405C31C1586B}"/>
                </a:ext>
              </a:extLst>
            </p:cNvPr>
            <p:cNvSpPr/>
            <p:nvPr/>
          </p:nvSpPr>
          <p:spPr>
            <a:xfrm>
              <a:off x="545158" y="1702446"/>
              <a:ext cx="4021593" cy="4021593"/>
            </a:xfrm>
            <a:prstGeom prst="ellipse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6" name="圖片 11">
              <a:extLst>
                <a:ext uri="{FF2B5EF4-FFF2-40B4-BE49-F238E27FC236}">
                  <a16:creationId xmlns:a16="http://schemas.microsoft.com/office/drawing/2014/main" id="{FF1B4DE4-CBBA-1C47-A144-56377E138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2732" y="2293790"/>
              <a:ext cx="2732071" cy="2619853"/>
            </a:xfrm>
            <a:prstGeom prst="rect">
              <a:avLst/>
            </a:prstGeom>
          </p:spPr>
        </p:pic>
      </p:grpSp>
      <p:pic>
        <p:nvPicPr>
          <p:cNvPr id="20" name="圖片 19">
            <a:extLst>
              <a:ext uri="{FF2B5EF4-FFF2-40B4-BE49-F238E27FC236}">
                <a16:creationId xmlns:a16="http://schemas.microsoft.com/office/drawing/2014/main" id="{0E601BB5-6F84-4D81-A35A-C2FFDCEBD8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756" y="1391578"/>
            <a:ext cx="8836341" cy="678097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E431A728-9705-4618-8AAE-1522FFF0EE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1906" y="2097764"/>
            <a:ext cx="7301865" cy="655817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45860878-EBE6-4D25-97DF-09DFC7C456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6847" y="2912126"/>
            <a:ext cx="7301865" cy="655817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36618708-E9CD-4BAF-B62B-760E6AD3BF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5268" y="3726488"/>
            <a:ext cx="7301865" cy="655817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3AA74073-FFBF-41EB-A20C-4FB2E40D42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7943" y="4540850"/>
            <a:ext cx="7301865" cy="655817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E1FE849D-21F9-4140-9986-32C22400DF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9265" y="5254864"/>
            <a:ext cx="7301865" cy="65581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F1514FB-6F4D-B446-AD59-AFC95D21CF8B}"/>
              </a:ext>
            </a:extLst>
          </p:cNvPr>
          <p:cNvSpPr/>
          <p:nvPr/>
        </p:nvSpPr>
        <p:spPr>
          <a:xfrm>
            <a:off x="3904802" y="1469284"/>
            <a:ext cx="7455005" cy="41601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I have plenty of photos, are there any suggestions how to arrange them?</a:t>
            </a:r>
            <a:endParaRPr lang="en-US" altLang="zh-CN" sz="1600" b="1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F6BFA1-5D75-1446-B3B0-6354265658CD}"/>
              </a:ext>
            </a:extLst>
          </p:cNvPr>
          <p:cNvSpPr/>
          <p:nvPr/>
        </p:nvSpPr>
        <p:spPr>
          <a:xfrm>
            <a:off x="4410106" y="5398795"/>
            <a:ext cx="5661243" cy="41601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While browsing photos, how to switch photos quickly</a:t>
            </a:r>
            <a:r>
              <a:rPr lang="en-US" altLang="zh-TW" sz="1600"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  <a:endParaRPr lang="en-US" altLang="zh-CN" sz="1600" b="1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14113A-B341-BC42-AB62-A15C6A7AA71F}"/>
              </a:ext>
            </a:extLst>
          </p:cNvPr>
          <p:cNvSpPr/>
          <p:nvPr/>
        </p:nvSpPr>
        <p:spPr>
          <a:xfrm>
            <a:off x="5120109" y="4594774"/>
            <a:ext cx="5949785" cy="41601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Can timeline do more than just look at the date?</a:t>
            </a:r>
            <a:r>
              <a:rPr lang="en-US" altLang="zh-TW" sz="1600"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  <a:endParaRPr lang="zh-CN" sz="160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F966D7-9006-8A47-8677-FC1F162C4691}"/>
              </a:ext>
            </a:extLst>
          </p:cNvPr>
          <p:cNvSpPr/>
          <p:nvPr/>
        </p:nvSpPr>
        <p:spPr>
          <a:xfrm>
            <a:off x="4862505" y="2198762"/>
            <a:ext cx="6207389" cy="41601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Is there an efficient way to arrange photos?</a:t>
            </a:r>
            <a:endParaRPr lang="en-US" altLang="zh-CN" sz="1600" b="1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6D5E74-ED36-B046-AD85-5F7391B656C7}"/>
              </a:ext>
            </a:extLst>
          </p:cNvPr>
          <p:cNvSpPr/>
          <p:nvPr/>
        </p:nvSpPr>
        <p:spPr>
          <a:xfrm>
            <a:off x="5277052" y="3820707"/>
            <a:ext cx="5009974" cy="41601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Tons of photos, how to select what I want?</a:t>
            </a:r>
            <a:r>
              <a:rPr lang="en-US" altLang="zh-TW" sz="1600"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  <a:endParaRPr lang="en-US" altLang="zh-CN" sz="1600" b="1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10" name="標題 9">
            <a:extLst>
              <a:ext uri="{FF2B5EF4-FFF2-40B4-BE49-F238E27FC236}">
                <a16:creationId xmlns:a16="http://schemas.microsoft.com/office/drawing/2014/main" id="{63A43895-9496-4210-BE01-52188C62C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Common questions asked from photographers</a:t>
            </a:r>
            <a:r>
              <a:rPr lang="en-US" altLang="zh-TW" b="0"/>
              <a:t>​</a:t>
            </a:r>
            <a:endParaRPr lang="zh-TW" alt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A2C78AF-E039-4B44-A882-8CB63366E979}"/>
              </a:ext>
            </a:extLst>
          </p:cNvPr>
          <p:cNvSpPr/>
          <p:nvPr/>
        </p:nvSpPr>
        <p:spPr>
          <a:xfrm>
            <a:off x="5109122" y="2995069"/>
            <a:ext cx="6250686" cy="41601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Is it possible to use slide shows to project my photos on TV?</a:t>
            </a:r>
            <a:endParaRPr lang="en-US" altLang="zh-CN" sz="1600" b="1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5358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94DAD32F-2530-4AAB-ADD8-4173086AB95A}"/>
              </a:ext>
            </a:extLst>
          </p:cNvPr>
          <p:cNvSpPr/>
          <p:nvPr/>
        </p:nvSpPr>
        <p:spPr>
          <a:xfrm>
            <a:off x="311427" y="1331436"/>
            <a:ext cx="11761124" cy="646331"/>
          </a:xfrm>
          <a:prstGeom prst="rect">
            <a:avLst/>
          </a:prstGeom>
          <a:gradFill flip="none" rotWithShape="1">
            <a:gsLst>
              <a:gs pos="15000">
                <a:srgbClr val="244888"/>
              </a:gs>
              <a:gs pos="0">
                <a:srgbClr val="7030A0"/>
              </a:gs>
              <a:gs pos="80000">
                <a:srgbClr val="3567BF">
                  <a:alpha val="70000"/>
                </a:srgbClr>
              </a:gs>
              <a:gs pos="50000">
                <a:schemeClr val="accent1">
                  <a:shade val="67500"/>
                  <a:satMod val="115000"/>
                  <a:alpha val="94000"/>
                </a:schemeClr>
              </a:gs>
              <a:gs pos="100000">
                <a:schemeClr val="accent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207FB4FE-58FB-406F-A6B5-A773B77B2595}"/>
              </a:ext>
            </a:extLst>
          </p:cNvPr>
          <p:cNvSpPr/>
          <p:nvPr/>
        </p:nvSpPr>
        <p:spPr>
          <a:xfrm>
            <a:off x="678124" y="1321457"/>
            <a:ext cx="10897535" cy="57785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 have plenty of photos, are there any suggestions how to arrange them? ​</a:t>
            </a:r>
            <a:endParaRPr lang="zh-TW" altLang="en-US" sz="2400" b="1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A30B5603-D1B1-40D8-990F-66F7C0B3A6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529" y="5196732"/>
            <a:ext cx="3270518" cy="470062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1989A2C0-A31F-4D89-B42A-ED82B045CA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2301" y="5196732"/>
            <a:ext cx="3270518" cy="470062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A1F69DA3-7850-42E1-AC7F-0C8D6AE02A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482" y="5196732"/>
            <a:ext cx="3270518" cy="4700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E3783AB-AB41-8747-899A-2D951F3F3A4E}"/>
              </a:ext>
            </a:extLst>
          </p:cNvPr>
          <p:cNvSpPr txBox="1"/>
          <p:nvPr/>
        </p:nvSpPr>
        <p:spPr>
          <a:xfrm>
            <a:off x="678124" y="2000103"/>
            <a:ext cx="10879265" cy="87235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altLang="zh-CN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Use shared photos, albums, folders, private collection and </a:t>
            </a:r>
            <a:r>
              <a:rPr lang="en-US" altLang="zh-CN" err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Qsync</a:t>
            </a:r>
            <a:r>
              <a:rPr lang="en-US" altLang="zh-CN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to arrange photos accordingly!​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altLang="zh-CN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Sorting feature, makes it easy to find your photos</a:t>
            </a:r>
            <a:r>
              <a:rPr lang="zh-CN" altLang="en-US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！​</a:t>
            </a:r>
            <a:endParaRPr lang="en-US" altLang="zh-CN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06B572-8D37-7A4A-A292-9D8023FFF57A}"/>
              </a:ext>
            </a:extLst>
          </p:cNvPr>
          <p:cNvSpPr txBox="1"/>
          <p:nvPr/>
        </p:nvSpPr>
        <p:spPr>
          <a:xfrm>
            <a:off x="9363310" y="5247097"/>
            <a:ext cx="14269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Album mode</a:t>
            </a:r>
            <a:r>
              <a:rPr lang="en-US" altLang="zh-TW" sz="1600"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  <a:endParaRPr lang="en-US" sz="1400" b="1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A808FA-D22B-AD42-885D-93AA228D831E}"/>
              </a:ext>
            </a:extLst>
          </p:cNvPr>
          <p:cNvSpPr txBox="1"/>
          <p:nvPr/>
        </p:nvSpPr>
        <p:spPr>
          <a:xfrm>
            <a:off x="5341600" y="5247097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Folder mode</a:t>
            </a:r>
            <a:r>
              <a:rPr lang="en-US" altLang="zh-TW" sz="1600"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  <a:endParaRPr lang="en-US" sz="1400" b="1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CA7211-C1C3-9A42-87FD-6E3E2113C8B9}"/>
              </a:ext>
            </a:extLst>
          </p:cNvPr>
          <p:cNvSpPr txBox="1"/>
          <p:nvPr/>
        </p:nvSpPr>
        <p:spPr>
          <a:xfrm>
            <a:off x="1261097" y="5247097"/>
            <a:ext cx="22349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Shared Photos mode</a:t>
            </a:r>
            <a:r>
              <a:rPr lang="en-US" altLang="zh-TW" sz="1600"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  <a:endParaRPr lang="en-US" sz="1400" b="1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C25D9F82-BE4F-4144-9498-C639906FC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217" y="365126"/>
            <a:ext cx="10948792" cy="925055"/>
          </a:xfrm>
        </p:spPr>
        <p:txBody>
          <a:bodyPr>
            <a:normAutofit/>
          </a:bodyPr>
          <a:lstStyle/>
          <a:p>
            <a:r>
              <a:rPr lang="en-US" altLang="zh-TW">
                <a:latin typeface="Arial"/>
                <a:ea typeface="微軟正黑體"/>
                <a:cs typeface="Arial"/>
              </a:rPr>
              <a:t>There are lots of manners to arrange your photos!</a:t>
            </a:r>
            <a:endParaRPr lang="zh-TW" altLang="en-US">
              <a:latin typeface="Arial"/>
              <a:ea typeface="微軟正黑體"/>
              <a:cs typeface="Arial"/>
            </a:endParaRPr>
          </a:p>
        </p:txBody>
      </p:sp>
      <p:pic>
        <p:nvPicPr>
          <p:cNvPr id="4" name="Picture 5" descr="A picture containing photo, person&#10;&#10;Description generated with very high confidence">
            <a:extLst>
              <a:ext uri="{FF2B5EF4-FFF2-40B4-BE49-F238E27FC236}">
                <a16:creationId xmlns:a16="http://schemas.microsoft.com/office/drawing/2014/main" id="{2FA16BD8-328E-4D38-AE37-4CC7FD57B6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962" y="3102527"/>
            <a:ext cx="3695700" cy="2076450"/>
          </a:xfrm>
          <a:prstGeom prst="rect">
            <a:avLst/>
          </a:prstGeom>
        </p:spPr>
      </p:pic>
      <p:pic>
        <p:nvPicPr>
          <p:cNvPr id="7" name="Picture 8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199E79A5-5CE8-42DA-B76D-8069748452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6185" y="3101837"/>
            <a:ext cx="3695700" cy="2095500"/>
          </a:xfrm>
          <a:prstGeom prst="rect">
            <a:avLst/>
          </a:prstGeom>
        </p:spPr>
      </p:pic>
      <p:pic>
        <p:nvPicPr>
          <p:cNvPr id="10" name="Picture 20" descr="A picture containing photo, wall, person&#10;&#10;Description generated with high confidence">
            <a:extLst>
              <a:ext uri="{FF2B5EF4-FFF2-40B4-BE49-F238E27FC236}">
                <a16:creationId xmlns:a16="http://schemas.microsoft.com/office/drawing/2014/main" id="{1510A214-5D43-4A12-BBEE-EFBFE6BFE8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7886" y="3106668"/>
            <a:ext cx="3724275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3700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46D9F606-3201-4B7F-9A4C-B01E66BCF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5791" y="2618540"/>
            <a:ext cx="5481982" cy="3089702"/>
          </a:xfrm>
          <a:prstGeom prst="rect">
            <a:avLst/>
          </a:prstGeom>
        </p:spPr>
      </p:pic>
      <p:sp>
        <p:nvSpPr>
          <p:cNvPr id="7" name="矩形 18">
            <a:extLst>
              <a:ext uri="{FF2B5EF4-FFF2-40B4-BE49-F238E27FC236}">
                <a16:creationId xmlns:a16="http://schemas.microsoft.com/office/drawing/2014/main" id="{AE85A61C-95AF-0B4A-9A0A-E4677B13806B}"/>
              </a:ext>
            </a:extLst>
          </p:cNvPr>
          <p:cNvSpPr/>
          <p:nvPr/>
        </p:nvSpPr>
        <p:spPr>
          <a:xfrm>
            <a:off x="311427" y="1331436"/>
            <a:ext cx="11489276" cy="646331"/>
          </a:xfrm>
          <a:prstGeom prst="rect">
            <a:avLst/>
          </a:prstGeom>
          <a:gradFill flip="none" rotWithShape="1">
            <a:gsLst>
              <a:gs pos="15000">
                <a:srgbClr val="244888"/>
              </a:gs>
              <a:gs pos="0">
                <a:srgbClr val="7030A0"/>
              </a:gs>
              <a:gs pos="80000">
                <a:srgbClr val="3567BF">
                  <a:alpha val="70000"/>
                </a:srgbClr>
              </a:gs>
              <a:gs pos="50000">
                <a:schemeClr val="accent1">
                  <a:shade val="67500"/>
                  <a:satMod val="115000"/>
                  <a:alpha val="94000"/>
                </a:schemeClr>
              </a:gs>
              <a:gs pos="100000">
                <a:schemeClr val="accent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19">
            <a:extLst>
              <a:ext uri="{FF2B5EF4-FFF2-40B4-BE49-F238E27FC236}">
                <a16:creationId xmlns:a16="http://schemas.microsoft.com/office/drawing/2014/main" id="{75306477-0C71-CA4E-8AE2-9BEEC41B39B4}"/>
              </a:ext>
            </a:extLst>
          </p:cNvPr>
          <p:cNvSpPr/>
          <p:nvPr/>
        </p:nvSpPr>
        <p:spPr>
          <a:xfrm>
            <a:off x="642111" y="1345019"/>
            <a:ext cx="6542176" cy="57785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Is there an efficient way to arrange photos?​</a:t>
            </a:r>
          </a:p>
        </p:txBody>
      </p:sp>
      <p:sp>
        <p:nvSpPr>
          <p:cNvPr id="11" name="標題 1">
            <a:extLst>
              <a:ext uri="{FF2B5EF4-FFF2-40B4-BE49-F238E27FC236}">
                <a16:creationId xmlns:a16="http://schemas.microsoft.com/office/drawing/2014/main" id="{B9FF437B-95F7-4646-9EB0-A982D63F9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217" y="365126"/>
            <a:ext cx="10948792" cy="925055"/>
          </a:xfrm>
        </p:spPr>
        <p:txBody>
          <a:bodyPr>
            <a:normAutofit fontScale="90000"/>
          </a:bodyPr>
          <a:lstStyle/>
          <a:p>
            <a:r>
              <a:rPr lang="en-US" altLang="zh-TW">
                <a:latin typeface="Arial"/>
                <a:ea typeface="微軟正黑體"/>
                <a:cs typeface="Arial"/>
              </a:rPr>
              <a:t>Smart Album, a big hand to arrange your photos automatically!</a:t>
            </a:r>
            <a:r>
              <a:rPr lang="en-US" altLang="zh-TW" b="0">
                <a:latin typeface="Arial"/>
                <a:ea typeface="微軟正黑體"/>
                <a:cs typeface="Arial"/>
              </a:rPr>
              <a:t>​</a:t>
            </a:r>
            <a:endParaRPr lang="zh-TW" altLang="en-US">
              <a:latin typeface="Arial"/>
              <a:ea typeface="微軟正黑體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FD6F59-67E3-8F41-8182-2B9F4937B40F}"/>
              </a:ext>
            </a:extLst>
          </p:cNvPr>
          <p:cNvSpPr txBox="1"/>
          <p:nvPr/>
        </p:nvSpPr>
        <p:spPr>
          <a:xfrm>
            <a:off x="949306" y="2848909"/>
            <a:ext cx="415940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Smart Album</a:t>
            </a:r>
            <a:r>
              <a:rPr lang="en-US" altLang="zh-TW" sz="1600"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fontAlgn="base"/>
            <a:r>
              <a:rPr lang="en-US" altLang="zh-TW" sz="1600">
                <a:latin typeface="Arial" panose="020B0604020202020204" pitchFamily="34" charset="0"/>
                <a:cs typeface="Arial" panose="020B0604020202020204" pitchFamily="34" charset="0"/>
              </a:rPr>
              <a:t>Develop your own favorite album rules based on time, preferences, color labels, labels, titles, file size, resolution, camera brand, description, and characters!​</a:t>
            </a:r>
          </a:p>
          <a:p>
            <a:pPr fontAlgn="base"/>
            <a:r>
              <a:rPr lang="en-US" altLang="zh-TW" sz="1600"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fontAlgn="base"/>
            <a:r>
              <a:rPr lang="en-US" altLang="zh-TW" sz="1600">
                <a:latin typeface="Arial" panose="020B0604020202020204" pitchFamily="34" charset="0"/>
                <a:cs typeface="Arial" panose="020B0604020202020204" pitchFamily="34" charset="0"/>
              </a:rPr>
              <a:t>How to sort out, do whatever you want!</a:t>
            </a: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C29A4411-34BF-4000-B176-C92BB014B815}"/>
              </a:ext>
            </a:extLst>
          </p:cNvPr>
          <p:cNvGrpSpPr/>
          <p:nvPr/>
        </p:nvGrpSpPr>
        <p:grpSpPr>
          <a:xfrm>
            <a:off x="2520777" y="2999116"/>
            <a:ext cx="3208510" cy="1287134"/>
            <a:chOff x="2520777" y="2999116"/>
            <a:chExt cx="3208510" cy="1287134"/>
          </a:xfrm>
        </p:grpSpPr>
        <p:grpSp>
          <p:nvGrpSpPr>
            <p:cNvPr id="8" name="群組 21">
              <a:extLst>
                <a:ext uri="{FF2B5EF4-FFF2-40B4-BE49-F238E27FC236}">
                  <a16:creationId xmlns:a16="http://schemas.microsoft.com/office/drawing/2014/main" id="{86535488-976B-2749-970A-A0E35BFF6AA2}"/>
                </a:ext>
              </a:extLst>
            </p:cNvPr>
            <p:cNvGrpSpPr/>
            <p:nvPr/>
          </p:nvGrpSpPr>
          <p:grpSpPr>
            <a:xfrm rot="10800000">
              <a:off x="2520777" y="2999116"/>
              <a:ext cx="3208510" cy="1287134"/>
              <a:chOff x="4686328" y="4166466"/>
              <a:chExt cx="3469835" cy="1287134"/>
            </a:xfrm>
          </p:grpSpPr>
          <p:cxnSp>
            <p:nvCxnSpPr>
              <p:cNvPr id="9" name="直線接點 22">
                <a:extLst>
                  <a:ext uri="{FF2B5EF4-FFF2-40B4-BE49-F238E27FC236}">
                    <a16:creationId xmlns:a16="http://schemas.microsoft.com/office/drawing/2014/main" id="{FC4A2DE9-851B-B642-B2AF-7A77A9B12967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>
                <a:off x="5443566" y="5453600"/>
                <a:ext cx="2712597" cy="0"/>
              </a:xfrm>
              <a:prstGeom prst="line">
                <a:avLst/>
              </a:prstGeom>
              <a:ln w="12700">
                <a:solidFill>
                  <a:schemeClr val="bg2">
                    <a:lumMod val="25000"/>
                  </a:schemeClr>
                </a:solidFill>
                <a:headEnd type="none"/>
                <a:tailEnd type="oval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" name="直線接點 23">
                <a:extLst>
                  <a:ext uri="{FF2B5EF4-FFF2-40B4-BE49-F238E27FC236}">
                    <a16:creationId xmlns:a16="http://schemas.microsoft.com/office/drawing/2014/main" id="{2133CD33-2704-F14E-AB5A-AD06722EF214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>
                <a:off x="4686328" y="4166466"/>
                <a:ext cx="757238" cy="0"/>
              </a:xfrm>
              <a:prstGeom prst="line">
                <a:avLst/>
              </a:prstGeom>
              <a:ln w="12700"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直線接點 23">
              <a:extLst>
                <a:ext uri="{FF2B5EF4-FFF2-40B4-BE49-F238E27FC236}">
                  <a16:creationId xmlns:a16="http://schemas.microsoft.com/office/drawing/2014/main" id="{A84DFE08-1E6F-F140-8E5A-C002082D26D3}"/>
                </a:ext>
              </a:extLst>
            </p:cNvPr>
            <p:cNvCxnSpPr>
              <a:cxnSpLocks/>
            </p:cNvCxnSpPr>
            <p:nvPr/>
          </p:nvCxnSpPr>
          <p:spPr>
            <a:xfrm>
              <a:off x="5033713" y="2999116"/>
              <a:ext cx="0" cy="1287134"/>
            </a:xfrm>
            <a:prstGeom prst="line">
              <a:avLst/>
            </a:prstGeom>
            <a:ln w="127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237143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475F3AF-BABA-CC46-A99A-C8B82FBD207A}"/>
              </a:ext>
            </a:extLst>
          </p:cNvPr>
          <p:cNvSpPr txBox="1"/>
          <p:nvPr/>
        </p:nvSpPr>
        <p:spPr>
          <a:xfrm>
            <a:off x="678123" y="1928878"/>
            <a:ext cx="10948791" cy="1420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Filter your photos! Supports 6 types of  filters by date taken, tag, camera brand, file size, resolution, description.​</a:t>
            </a:r>
          </a:p>
          <a:p>
            <a:pPr>
              <a:lnSpc>
                <a:spcPct val="150000"/>
              </a:lnSpc>
            </a:pPr>
            <a:r>
              <a:rPr lang="en-US" altLang="zh-CN" sz="2000">
                <a:latin typeface="Arial"/>
                <a:ea typeface="微軟正黑體"/>
                <a:cs typeface="Arial"/>
              </a:rPr>
              <a:t>You can quickly screen out what photos you want!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40185573-5F51-4E47-95F2-887DEF98C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124" y="365126"/>
            <a:ext cx="10948792" cy="925055"/>
          </a:xfrm>
        </p:spPr>
        <p:txBody>
          <a:bodyPr>
            <a:normAutofit/>
          </a:bodyPr>
          <a:lstStyle/>
          <a:p>
            <a:r>
              <a:rPr lang="en-US" altLang="zh-TW"/>
              <a:t>Lets filter your photo!</a:t>
            </a:r>
            <a:endParaRPr lang="zh-TW" altLang="en-US">
              <a:latin typeface="微軟正黑體"/>
              <a:ea typeface="微軟正黑體"/>
              <a:cs typeface="Arial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E4423CD-075D-43D7-9A78-E7CD5775D366}"/>
              </a:ext>
            </a:extLst>
          </p:cNvPr>
          <p:cNvSpPr/>
          <p:nvPr/>
        </p:nvSpPr>
        <p:spPr>
          <a:xfrm>
            <a:off x="311427" y="1331436"/>
            <a:ext cx="9594573" cy="646331"/>
          </a:xfrm>
          <a:prstGeom prst="rect">
            <a:avLst/>
          </a:prstGeom>
          <a:gradFill flip="none" rotWithShape="1">
            <a:gsLst>
              <a:gs pos="15000">
                <a:srgbClr val="244888"/>
              </a:gs>
              <a:gs pos="0">
                <a:srgbClr val="7030A0"/>
              </a:gs>
              <a:gs pos="80000">
                <a:srgbClr val="3567BF">
                  <a:alpha val="70000"/>
                </a:srgbClr>
              </a:gs>
              <a:gs pos="50000">
                <a:schemeClr val="accent1">
                  <a:shade val="67500"/>
                  <a:satMod val="115000"/>
                  <a:alpha val="94000"/>
                </a:schemeClr>
              </a:gs>
              <a:gs pos="100000">
                <a:schemeClr val="accent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5500C21-2AEE-496B-9D15-99CEE8CB39A1}"/>
              </a:ext>
            </a:extLst>
          </p:cNvPr>
          <p:cNvSpPr/>
          <p:nvPr/>
        </p:nvSpPr>
        <p:spPr>
          <a:xfrm>
            <a:off x="678124" y="1321457"/>
            <a:ext cx="6426375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Tons of photos, how to select what I want?​</a:t>
            </a:r>
            <a:endParaRPr lang="zh-TW" altLang="en-US" sz="2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0EC25AB-E939-444A-B6FC-02660C3385C9}"/>
              </a:ext>
            </a:extLst>
          </p:cNvPr>
          <p:cNvSpPr/>
          <p:nvPr/>
        </p:nvSpPr>
        <p:spPr>
          <a:xfrm>
            <a:off x="9040666" y="6315523"/>
            <a:ext cx="17306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>
                <a:latin typeface="Arial" panose="020B0604020202020204" pitchFamily="34" charset="0"/>
                <a:cs typeface="Arial" panose="020B0604020202020204" pitchFamily="34" charset="0"/>
              </a:rPr>
              <a:t>Support for Apple TV</a:t>
            </a:r>
          </a:p>
        </p:txBody>
      </p: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27319023-8187-4CF8-B6C1-A5DE1887E0A0}"/>
              </a:ext>
            </a:extLst>
          </p:cNvPr>
          <p:cNvGrpSpPr/>
          <p:nvPr/>
        </p:nvGrpSpPr>
        <p:grpSpPr>
          <a:xfrm>
            <a:off x="9627704" y="1171628"/>
            <a:ext cx="2425149" cy="857146"/>
            <a:chOff x="9627704" y="145613"/>
            <a:chExt cx="2425149" cy="857146"/>
          </a:xfrm>
        </p:grpSpPr>
        <p:pic>
          <p:nvPicPr>
            <p:cNvPr id="34" name="圖片 33">
              <a:extLst>
                <a:ext uri="{FF2B5EF4-FFF2-40B4-BE49-F238E27FC236}">
                  <a16:creationId xmlns:a16="http://schemas.microsoft.com/office/drawing/2014/main" id="{B09D7575-B161-4D59-9647-01D2531B6E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27704" y="145613"/>
              <a:ext cx="2425149" cy="857146"/>
            </a:xfrm>
            <a:prstGeom prst="rect">
              <a:avLst/>
            </a:prstGeom>
          </p:spPr>
        </p:pic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F1257E89-BA97-4594-9E0A-B0F77F9B3CAB}"/>
                </a:ext>
              </a:extLst>
            </p:cNvPr>
            <p:cNvSpPr/>
            <p:nvPr/>
          </p:nvSpPr>
          <p:spPr>
            <a:xfrm>
              <a:off x="10421530" y="319606"/>
              <a:ext cx="151998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zh-CN" sz="2400" b="1">
                  <a:solidFill>
                    <a:prstClr val="white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Apple TV</a:t>
              </a:r>
              <a:endParaRPr lang="en-US" altLang="zh-TW" sz="2400" b="1">
                <a:solidFill>
                  <a:prstClr val="whit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E0E36004-D466-43E2-B948-8EAA97E8E9D3}"/>
              </a:ext>
            </a:extLst>
          </p:cNvPr>
          <p:cNvGrpSpPr/>
          <p:nvPr/>
        </p:nvGrpSpPr>
        <p:grpSpPr>
          <a:xfrm>
            <a:off x="9627705" y="145613"/>
            <a:ext cx="2425146" cy="857146"/>
            <a:chOff x="9627705" y="145613"/>
            <a:chExt cx="2425146" cy="857146"/>
          </a:xfrm>
        </p:grpSpPr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182F1E0C-125E-4B0B-AC7A-051D10AA0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27705" y="145613"/>
              <a:ext cx="2425146" cy="857146"/>
            </a:xfrm>
            <a:prstGeom prst="rect">
              <a:avLst/>
            </a:prstGeom>
          </p:spPr>
        </p:pic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51013D81-56B0-4C8F-B303-A8B3C9B2DF5B}"/>
                </a:ext>
              </a:extLst>
            </p:cNvPr>
            <p:cNvSpPr/>
            <p:nvPr/>
          </p:nvSpPr>
          <p:spPr>
            <a:xfrm>
              <a:off x="10397546" y="297405"/>
              <a:ext cx="156196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zh-CN" sz="2800" b="1">
                  <a:solidFill>
                    <a:prstClr val="white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Unique</a:t>
              </a:r>
              <a:endParaRPr lang="en-US" altLang="zh-TW" sz="2800" b="1">
                <a:solidFill>
                  <a:prstClr val="whit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4" descr="A screenshot of a group of people posing for a photo&#10;&#10;Description generated with high confidence">
            <a:extLst>
              <a:ext uri="{FF2B5EF4-FFF2-40B4-BE49-F238E27FC236}">
                <a16:creationId xmlns:a16="http://schemas.microsoft.com/office/drawing/2014/main" id="{CDB88C14-5086-4202-9EBE-A646D4D058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3269" y="3518866"/>
            <a:ext cx="5128591" cy="2890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6090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8CEC97D2-9609-4F7F-8E63-AD320AAD0D13}"/>
              </a:ext>
            </a:extLst>
          </p:cNvPr>
          <p:cNvSpPr/>
          <p:nvPr/>
        </p:nvSpPr>
        <p:spPr>
          <a:xfrm>
            <a:off x="311427" y="1331436"/>
            <a:ext cx="11630087" cy="646331"/>
          </a:xfrm>
          <a:prstGeom prst="rect">
            <a:avLst/>
          </a:prstGeom>
          <a:gradFill flip="none" rotWithShape="1">
            <a:gsLst>
              <a:gs pos="15000">
                <a:srgbClr val="244888"/>
              </a:gs>
              <a:gs pos="0">
                <a:srgbClr val="7030A0"/>
              </a:gs>
              <a:gs pos="80000">
                <a:srgbClr val="3567BF">
                  <a:alpha val="70000"/>
                </a:srgbClr>
              </a:gs>
              <a:gs pos="50000">
                <a:schemeClr val="accent1">
                  <a:shade val="67500"/>
                  <a:satMod val="115000"/>
                  <a:alpha val="94000"/>
                </a:schemeClr>
              </a:gs>
              <a:gs pos="100000">
                <a:schemeClr val="accent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063E138-FC8A-46E7-9525-A9F95326B24D}"/>
              </a:ext>
            </a:extLst>
          </p:cNvPr>
          <p:cNvSpPr/>
          <p:nvPr/>
        </p:nvSpPr>
        <p:spPr>
          <a:xfrm>
            <a:off x="678124" y="1321457"/>
            <a:ext cx="9046066" cy="57785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While browsing photos, how to switch between them quickly​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185F2A-7723-0049-9861-A8D5598B8C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1217" y="2535174"/>
            <a:ext cx="5451438" cy="30664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4A7FBF-7AC9-034C-BAAA-30299AB1B8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452" y="2535174"/>
            <a:ext cx="5451438" cy="30664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E3783AB-AB41-8747-899A-2D951F3F3A4E}"/>
              </a:ext>
            </a:extLst>
          </p:cNvPr>
          <p:cNvSpPr txBox="1"/>
          <p:nvPr/>
        </p:nvSpPr>
        <p:spPr>
          <a:xfrm>
            <a:off x="2296325" y="2019022"/>
            <a:ext cx="7614402" cy="45653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Support for preview photos, a fingertip slip, lets you switch quickly!​</a:t>
            </a:r>
            <a:endParaRPr lang="en-US" altLang="zh-CN" sz="200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C7E8086C-82E0-471C-B7D2-7AEF09003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982" y="365126"/>
            <a:ext cx="10948792" cy="925055"/>
          </a:xfrm>
        </p:spPr>
        <p:txBody>
          <a:bodyPr>
            <a:normAutofit/>
          </a:bodyPr>
          <a:lstStyle/>
          <a:p>
            <a:r>
              <a:rPr lang="en-US" altLang="zh-TW">
                <a:latin typeface="Arial"/>
                <a:ea typeface="微軟正黑體"/>
                <a:cs typeface="Arial"/>
              </a:rPr>
              <a:t>Photo browsers should be easy to use</a:t>
            </a:r>
            <a:endParaRPr lang="zh-TW" altLang="en-US">
              <a:latin typeface="Arial"/>
              <a:ea typeface="微軟正黑體"/>
              <a:cs typeface="Arial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BACE9320-A0EA-49EF-ACE1-4D083260AA80}"/>
              </a:ext>
            </a:extLst>
          </p:cNvPr>
          <p:cNvSpPr/>
          <p:nvPr/>
        </p:nvSpPr>
        <p:spPr>
          <a:xfrm>
            <a:off x="3111003" y="5597546"/>
            <a:ext cx="5969994" cy="46314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Only put the key parameters, designed for photographer!​</a:t>
            </a:r>
            <a:endParaRPr lang="en-US" altLang="zh-CN" sz="200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B4F6E3BA-D79E-4D51-B458-66C1845D8C6D}"/>
              </a:ext>
            </a:extLst>
          </p:cNvPr>
          <p:cNvGrpSpPr/>
          <p:nvPr/>
        </p:nvGrpSpPr>
        <p:grpSpPr>
          <a:xfrm>
            <a:off x="9112770" y="5314069"/>
            <a:ext cx="1506948" cy="575078"/>
            <a:chOff x="8399052" y="5420139"/>
            <a:chExt cx="1506948" cy="575078"/>
          </a:xfrm>
        </p:grpSpPr>
        <p:cxnSp>
          <p:nvCxnSpPr>
            <p:cNvPr id="11" name="直線接點 10">
              <a:extLst>
                <a:ext uri="{FF2B5EF4-FFF2-40B4-BE49-F238E27FC236}">
                  <a16:creationId xmlns:a16="http://schemas.microsoft.com/office/drawing/2014/main" id="{70037031-02A1-4FAD-8914-130E0C7CD3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99052" y="5995217"/>
              <a:ext cx="797957" cy="0"/>
            </a:xfrm>
            <a:prstGeom prst="line">
              <a:avLst/>
            </a:prstGeom>
            <a:ln w="12700">
              <a:solidFill>
                <a:schemeClr val="bg2">
                  <a:lumMod val="25000"/>
                </a:schemeClr>
              </a:solidFill>
              <a:headEnd type="none"/>
              <a:tailEnd type="oval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直線接點 18">
              <a:extLst>
                <a:ext uri="{FF2B5EF4-FFF2-40B4-BE49-F238E27FC236}">
                  <a16:creationId xmlns:a16="http://schemas.microsoft.com/office/drawing/2014/main" id="{EB18B773-B7F7-40A6-84D5-C33773F5D6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97009" y="5420139"/>
              <a:ext cx="708991" cy="575078"/>
            </a:xfrm>
            <a:prstGeom prst="line">
              <a:avLst/>
            </a:prstGeom>
            <a:ln w="127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009DB6EC-EDFF-467A-879B-284594AA1305}"/>
              </a:ext>
            </a:extLst>
          </p:cNvPr>
          <p:cNvGrpSpPr/>
          <p:nvPr/>
        </p:nvGrpSpPr>
        <p:grpSpPr>
          <a:xfrm rot="10800000">
            <a:off x="638368" y="2334910"/>
            <a:ext cx="1506948" cy="3034810"/>
            <a:chOff x="8399052" y="2960407"/>
            <a:chExt cx="1506948" cy="3034810"/>
          </a:xfrm>
        </p:grpSpPr>
        <p:cxnSp>
          <p:nvCxnSpPr>
            <p:cNvPr id="23" name="直線接點 22">
              <a:extLst>
                <a:ext uri="{FF2B5EF4-FFF2-40B4-BE49-F238E27FC236}">
                  <a16:creationId xmlns:a16="http://schemas.microsoft.com/office/drawing/2014/main" id="{D934FD2E-37E0-415A-98C3-3CAF4E4045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99052" y="5995217"/>
              <a:ext cx="797957" cy="0"/>
            </a:xfrm>
            <a:prstGeom prst="line">
              <a:avLst/>
            </a:prstGeom>
            <a:ln w="12700">
              <a:solidFill>
                <a:schemeClr val="bg2">
                  <a:lumMod val="25000"/>
                </a:schemeClr>
              </a:solidFill>
              <a:headEnd type="none"/>
              <a:tailEnd type="oval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直線接點 23">
              <a:extLst>
                <a:ext uri="{FF2B5EF4-FFF2-40B4-BE49-F238E27FC236}">
                  <a16:creationId xmlns:a16="http://schemas.microsoft.com/office/drawing/2014/main" id="{2957D99E-5DE5-422F-9296-1531EF4B6D86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9197008" y="2960407"/>
              <a:ext cx="708992" cy="3034810"/>
            </a:xfrm>
            <a:prstGeom prst="line">
              <a:avLst/>
            </a:prstGeom>
            <a:ln w="127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7">
            <a:extLst>
              <a:ext uri="{FF2B5EF4-FFF2-40B4-BE49-F238E27FC236}">
                <a16:creationId xmlns:a16="http://schemas.microsoft.com/office/drawing/2014/main" id="{7E5FE922-0BEB-48C4-B8C9-09B2285D7B30}"/>
              </a:ext>
            </a:extLst>
          </p:cNvPr>
          <p:cNvSpPr/>
          <p:nvPr/>
        </p:nvSpPr>
        <p:spPr>
          <a:xfrm>
            <a:off x="9040666" y="6315523"/>
            <a:ext cx="17306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>
                <a:latin typeface="Arial" panose="020B0604020202020204" pitchFamily="34" charset="0"/>
                <a:cs typeface="Arial" panose="020B0604020202020204" pitchFamily="34" charset="0"/>
              </a:rPr>
              <a:t>Support for Apple TV</a:t>
            </a:r>
          </a:p>
        </p:txBody>
      </p: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9C3DE71B-253F-4F72-9A25-111DCDFAAEC1}"/>
              </a:ext>
            </a:extLst>
          </p:cNvPr>
          <p:cNvGrpSpPr/>
          <p:nvPr/>
        </p:nvGrpSpPr>
        <p:grpSpPr>
          <a:xfrm>
            <a:off x="9627704" y="145613"/>
            <a:ext cx="2425149" cy="857146"/>
            <a:chOff x="9627704" y="145613"/>
            <a:chExt cx="2425149" cy="857146"/>
          </a:xfrm>
        </p:grpSpPr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BCED3D76-0472-4630-A1E9-FDD53527C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27704" y="145613"/>
              <a:ext cx="2425149" cy="857146"/>
            </a:xfrm>
            <a:prstGeom prst="rect">
              <a:avLst/>
            </a:prstGeom>
          </p:spPr>
        </p:pic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AF47B314-395E-42A3-9BFC-7BEFCF50E19F}"/>
                </a:ext>
              </a:extLst>
            </p:cNvPr>
            <p:cNvSpPr/>
            <p:nvPr/>
          </p:nvSpPr>
          <p:spPr>
            <a:xfrm>
              <a:off x="10421530" y="319606"/>
              <a:ext cx="151998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zh-CN" sz="2400" b="1">
                  <a:solidFill>
                    <a:prstClr val="white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Apple TV</a:t>
              </a:r>
              <a:endParaRPr lang="en-US" altLang="zh-TW" sz="2400" b="1">
                <a:solidFill>
                  <a:prstClr val="whit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64820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screen shot of a person&#10;&#10;Description generated with very high confidence">
            <a:extLst>
              <a:ext uri="{FF2B5EF4-FFF2-40B4-BE49-F238E27FC236}">
                <a16:creationId xmlns:a16="http://schemas.microsoft.com/office/drawing/2014/main" id="{999FCD8E-C444-4BED-BADA-98946C869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2138" y="3266008"/>
            <a:ext cx="5145157" cy="2899112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45AF77AE-87A7-4DF4-88AD-94ACE1EC8A3F}"/>
              </a:ext>
            </a:extLst>
          </p:cNvPr>
          <p:cNvSpPr/>
          <p:nvPr/>
        </p:nvSpPr>
        <p:spPr>
          <a:xfrm>
            <a:off x="311427" y="1331436"/>
            <a:ext cx="11551059" cy="646331"/>
          </a:xfrm>
          <a:prstGeom prst="rect">
            <a:avLst/>
          </a:prstGeom>
          <a:gradFill flip="none" rotWithShape="1">
            <a:gsLst>
              <a:gs pos="15000">
                <a:srgbClr val="244888"/>
              </a:gs>
              <a:gs pos="0">
                <a:srgbClr val="7030A0"/>
              </a:gs>
              <a:gs pos="80000">
                <a:srgbClr val="3567BF">
                  <a:alpha val="70000"/>
                </a:srgbClr>
              </a:gs>
              <a:gs pos="50000">
                <a:schemeClr val="accent1">
                  <a:shade val="67500"/>
                  <a:satMod val="115000"/>
                  <a:alpha val="94000"/>
                </a:schemeClr>
              </a:gs>
              <a:gs pos="100000">
                <a:schemeClr val="accent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557EE4B-C589-4CE2-986C-A77ED11843A4}"/>
              </a:ext>
            </a:extLst>
          </p:cNvPr>
          <p:cNvSpPr/>
          <p:nvPr/>
        </p:nvSpPr>
        <p:spPr>
          <a:xfrm>
            <a:off x="678124" y="1321457"/>
            <a:ext cx="9114996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Is it possible to use slideshows to project my photos on TV ?​</a:t>
            </a:r>
            <a:endParaRPr lang="zh-TW" altLang="en-US" sz="2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6AF1F8-C7D9-0245-AF0E-32F346395D48}"/>
              </a:ext>
            </a:extLst>
          </p:cNvPr>
          <p:cNvSpPr txBox="1"/>
          <p:nvPr/>
        </p:nvSpPr>
        <p:spPr>
          <a:xfrm>
            <a:off x="678124" y="2406330"/>
            <a:ext cx="853213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 fontAlgn="base">
              <a:buFont typeface="+mj-lt"/>
              <a:buAutoNum type="arabicPeriod"/>
            </a:pP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Provide 8 kinds of slideshow effects to make your screen beautiful!​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Slide duration: 5s -1000s, depends on your usage!​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F4602B65-2754-41F3-9E3C-F94469630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124" y="365126"/>
            <a:ext cx="10948792" cy="925055"/>
          </a:xfrm>
        </p:spPr>
        <p:txBody>
          <a:bodyPr>
            <a:normAutofit/>
          </a:bodyPr>
          <a:lstStyle/>
          <a:p>
            <a:r>
              <a:rPr lang="en-US" altLang="zh-TW"/>
              <a:t>A huge TV screen, why not be a photo wall?</a:t>
            </a:r>
            <a:r>
              <a:rPr lang="en-US" altLang="zh-TW" b="0"/>
              <a:t>​</a:t>
            </a:r>
            <a:endParaRPr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1E2BD62-57F1-4076-9995-7FC54B8A00FC}"/>
              </a:ext>
            </a:extLst>
          </p:cNvPr>
          <p:cNvSpPr/>
          <p:nvPr/>
        </p:nvSpPr>
        <p:spPr>
          <a:xfrm>
            <a:off x="678124" y="1876591"/>
            <a:ext cx="4493538" cy="45653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The most useful slideshow is just coming !</a:t>
            </a:r>
            <a:endParaRPr lang="en-US" altLang="zh-CN" sz="200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425695B4-999D-4BDC-9CCC-F3EB4B48F70D}"/>
              </a:ext>
            </a:extLst>
          </p:cNvPr>
          <p:cNvSpPr txBox="1"/>
          <p:nvPr/>
        </p:nvSpPr>
        <p:spPr>
          <a:xfrm>
            <a:off x="7936009" y="3210902"/>
            <a:ext cx="3428582" cy="21189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A slideshow mode designed for photographers to make your amazing photos and share with your whole family on TV screen!</a:t>
            </a:r>
            <a:endParaRPr lang="zh-TW" altLang="en-US" sz="200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508D35FC-9972-4F41-964F-B1D8881D3CDC}"/>
              </a:ext>
            </a:extLst>
          </p:cNvPr>
          <p:cNvCxnSpPr>
            <a:cxnSpLocks/>
          </p:cNvCxnSpPr>
          <p:nvPr/>
        </p:nvCxnSpPr>
        <p:spPr>
          <a:xfrm>
            <a:off x="6858000" y="3481224"/>
            <a:ext cx="1007787" cy="0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  <a:headEnd type="none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69054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picture containing photo, posing, showing, different&#10;&#10;Description generated with high confidence">
            <a:extLst>
              <a:ext uri="{FF2B5EF4-FFF2-40B4-BE49-F238E27FC236}">
                <a16:creationId xmlns:a16="http://schemas.microsoft.com/office/drawing/2014/main" id="{3C71C86C-EDE0-4815-BECF-67F2C5FBF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0268" y="3016826"/>
            <a:ext cx="5885070" cy="3303609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EF864B5F-59AD-4BA1-A4ED-3C5BE0F5C39B}"/>
              </a:ext>
            </a:extLst>
          </p:cNvPr>
          <p:cNvSpPr/>
          <p:nvPr/>
        </p:nvSpPr>
        <p:spPr>
          <a:xfrm>
            <a:off x="311427" y="1331436"/>
            <a:ext cx="9594573" cy="646331"/>
          </a:xfrm>
          <a:prstGeom prst="rect">
            <a:avLst/>
          </a:prstGeom>
          <a:gradFill flip="none" rotWithShape="1">
            <a:gsLst>
              <a:gs pos="15000">
                <a:srgbClr val="244888"/>
              </a:gs>
              <a:gs pos="0">
                <a:srgbClr val="7030A0"/>
              </a:gs>
              <a:gs pos="80000">
                <a:srgbClr val="3567BF">
                  <a:alpha val="70000"/>
                </a:srgbClr>
              </a:gs>
              <a:gs pos="50000">
                <a:schemeClr val="accent1">
                  <a:shade val="67500"/>
                  <a:satMod val="115000"/>
                  <a:alpha val="94000"/>
                </a:schemeClr>
              </a:gs>
              <a:gs pos="100000">
                <a:schemeClr val="accent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FD2AAC3E-373F-4F58-AD1F-3C30C5AD9D7B}"/>
              </a:ext>
            </a:extLst>
          </p:cNvPr>
          <p:cNvCxnSpPr>
            <a:cxnSpLocks/>
          </p:cNvCxnSpPr>
          <p:nvPr/>
        </p:nvCxnSpPr>
        <p:spPr>
          <a:xfrm flipH="1">
            <a:off x="3509319" y="3742702"/>
            <a:ext cx="875044" cy="0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  <a:headEnd type="none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BD6FE26-28B3-1F49-A9A5-94E9BC96C4B2}"/>
              </a:ext>
            </a:extLst>
          </p:cNvPr>
          <p:cNvSpPr txBox="1"/>
          <p:nvPr/>
        </p:nvSpPr>
        <p:spPr>
          <a:xfrm>
            <a:off x="709641" y="1977767"/>
            <a:ext cx="10772718" cy="9591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457200" indent="-457200">
              <a:lnSpc>
                <a:spcPct val="150000"/>
              </a:lnSpc>
              <a:buAutoNum type="arabicPeriod"/>
              <a:defRPr sz="20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defRPr>
            </a:lvl1pPr>
          </a:lstStyle>
          <a:p>
            <a:pPr fontAlgn="base"/>
            <a:r>
              <a:rPr lang="en-US" altLang="zh-TW">
                <a:latin typeface="Arial"/>
                <a:ea typeface="微軟正黑體"/>
                <a:cs typeface="Arial"/>
              </a:rPr>
              <a:t>Sorted by month, make arrangement and display easier.​</a:t>
            </a:r>
          </a:p>
          <a:p>
            <a:pPr fontAlgn="base"/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When browsing photos, the month will be changed simultaneously!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38D77A-9CEB-6940-A2E0-8FFE26A45FBA}"/>
              </a:ext>
            </a:extLst>
          </p:cNvPr>
          <p:cNvSpPr/>
          <p:nvPr/>
        </p:nvSpPr>
        <p:spPr>
          <a:xfrm>
            <a:off x="1169561" y="3429000"/>
            <a:ext cx="2597122" cy="21185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>
                <a:latin typeface="Arial"/>
                <a:ea typeface="新細明體"/>
                <a:cs typeface="Arial"/>
              </a:rPr>
              <a:t>Makes it easy to understand, when were the photos taken by year date or month through this timeline.</a:t>
            </a:r>
            <a:endParaRPr lang="en-US" sz="2000">
              <a:latin typeface="Arial"/>
              <a:ea typeface="新細明體"/>
              <a:cs typeface="Arial"/>
            </a:endParaRPr>
          </a:p>
        </p:txBody>
      </p:sp>
      <p:sp>
        <p:nvSpPr>
          <p:cNvPr id="15" name="標題 1">
            <a:extLst>
              <a:ext uri="{FF2B5EF4-FFF2-40B4-BE49-F238E27FC236}">
                <a16:creationId xmlns:a16="http://schemas.microsoft.com/office/drawing/2014/main" id="{3E12B6AD-57A0-DA4A-9283-C085D13FA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948792" cy="925055"/>
          </a:xfrm>
        </p:spPr>
        <p:txBody>
          <a:bodyPr>
            <a:normAutofit/>
          </a:bodyPr>
          <a:lstStyle/>
          <a:p>
            <a:r>
              <a:rPr lang="en-US" altLang="zh-TW"/>
              <a:t>Timeline evolution: Sorting by month!</a:t>
            </a:r>
            <a:r>
              <a:rPr lang="en-US" altLang="zh-TW" b="0"/>
              <a:t>​</a:t>
            </a:r>
            <a:endParaRPr lang="zh-TW" altLang="en-US"/>
          </a:p>
        </p:txBody>
      </p:sp>
      <p:sp>
        <p:nvSpPr>
          <p:cNvPr id="16" name="矩形 6">
            <a:extLst>
              <a:ext uri="{FF2B5EF4-FFF2-40B4-BE49-F238E27FC236}">
                <a16:creationId xmlns:a16="http://schemas.microsoft.com/office/drawing/2014/main" id="{36FAE7C3-D63A-0E4F-8605-3EF25ED7D9A5}"/>
              </a:ext>
            </a:extLst>
          </p:cNvPr>
          <p:cNvSpPr/>
          <p:nvPr/>
        </p:nvSpPr>
        <p:spPr>
          <a:xfrm>
            <a:off x="678124" y="1321457"/>
            <a:ext cx="7752443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Can the timeline do more than just look at the date?​</a:t>
            </a:r>
            <a:endParaRPr lang="zh-TW" altLang="en-US" sz="2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3" name="Rectangle 27">
            <a:extLst>
              <a:ext uri="{FF2B5EF4-FFF2-40B4-BE49-F238E27FC236}">
                <a16:creationId xmlns:a16="http://schemas.microsoft.com/office/drawing/2014/main" id="{16DD6D87-273B-4028-89BB-C00F825F9C9F}"/>
              </a:ext>
            </a:extLst>
          </p:cNvPr>
          <p:cNvSpPr/>
          <p:nvPr/>
        </p:nvSpPr>
        <p:spPr>
          <a:xfrm>
            <a:off x="9040666" y="6315523"/>
            <a:ext cx="17306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>
                <a:latin typeface="Arial" panose="020B0604020202020204" pitchFamily="34" charset="0"/>
                <a:cs typeface="Arial" panose="020B0604020202020204" pitchFamily="34" charset="0"/>
              </a:rPr>
              <a:t>Support for Apple TV</a:t>
            </a:r>
          </a:p>
        </p:txBody>
      </p: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089E2641-EE4B-416C-9055-A626394CDDFE}"/>
              </a:ext>
            </a:extLst>
          </p:cNvPr>
          <p:cNvGrpSpPr/>
          <p:nvPr/>
        </p:nvGrpSpPr>
        <p:grpSpPr>
          <a:xfrm>
            <a:off x="9627704" y="1171628"/>
            <a:ext cx="2425149" cy="857146"/>
            <a:chOff x="9627704" y="145613"/>
            <a:chExt cx="2425149" cy="857146"/>
          </a:xfrm>
        </p:grpSpPr>
        <p:pic>
          <p:nvPicPr>
            <p:cNvPr id="25" name="圖片 24">
              <a:extLst>
                <a:ext uri="{FF2B5EF4-FFF2-40B4-BE49-F238E27FC236}">
                  <a16:creationId xmlns:a16="http://schemas.microsoft.com/office/drawing/2014/main" id="{8E78A2D5-934C-4B12-B0AA-75B8A8B960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27704" y="145613"/>
              <a:ext cx="2425149" cy="857146"/>
            </a:xfrm>
            <a:prstGeom prst="rect">
              <a:avLst/>
            </a:prstGeom>
          </p:spPr>
        </p:pic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A346A2D4-E6E7-4725-829F-CDFC49B91A4C}"/>
                </a:ext>
              </a:extLst>
            </p:cNvPr>
            <p:cNvSpPr/>
            <p:nvPr/>
          </p:nvSpPr>
          <p:spPr>
            <a:xfrm>
              <a:off x="10421530" y="319606"/>
              <a:ext cx="151998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zh-CN" sz="2400" b="1">
                  <a:solidFill>
                    <a:prstClr val="white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Apple TV</a:t>
              </a:r>
              <a:endParaRPr lang="en-US" altLang="zh-TW" sz="2400" b="1">
                <a:solidFill>
                  <a:prstClr val="whit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17BB8544-B62B-4C54-946D-8EBFE17B7E5E}"/>
              </a:ext>
            </a:extLst>
          </p:cNvPr>
          <p:cNvGrpSpPr/>
          <p:nvPr/>
        </p:nvGrpSpPr>
        <p:grpSpPr>
          <a:xfrm>
            <a:off x="9627705" y="145613"/>
            <a:ext cx="2425146" cy="857146"/>
            <a:chOff x="9627705" y="145613"/>
            <a:chExt cx="2425146" cy="857146"/>
          </a:xfrm>
        </p:grpSpPr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20DEA0F9-A293-4306-B6F0-3C605A988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27705" y="145613"/>
              <a:ext cx="2425146" cy="857146"/>
            </a:xfrm>
            <a:prstGeom prst="rect">
              <a:avLst/>
            </a:prstGeom>
          </p:spPr>
        </p:pic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FEE79E7C-5D33-4738-B8E9-5AEFAA3D6965}"/>
                </a:ext>
              </a:extLst>
            </p:cNvPr>
            <p:cNvSpPr/>
            <p:nvPr/>
          </p:nvSpPr>
          <p:spPr>
            <a:xfrm>
              <a:off x="10397546" y="297405"/>
              <a:ext cx="156196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zh-CN" sz="2800" b="1">
                  <a:solidFill>
                    <a:prstClr val="white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Unique</a:t>
              </a:r>
              <a:endParaRPr lang="en-US" altLang="zh-TW" sz="2800" b="1">
                <a:solidFill>
                  <a:prstClr val="whit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06427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A8631FD7-16E5-4D57-9F74-0F4ADD2F8460}"/>
              </a:ext>
            </a:extLst>
          </p:cNvPr>
          <p:cNvGrpSpPr/>
          <p:nvPr/>
        </p:nvGrpSpPr>
        <p:grpSpPr>
          <a:xfrm>
            <a:off x="479445" y="1848220"/>
            <a:ext cx="3836963" cy="3836963"/>
            <a:chOff x="479445" y="1848220"/>
            <a:chExt cx="4021593" cy="4021593"/>
          </a:xfrm>
        </p:grpSpPr>
        <p:sp>
          <p:nvSpPr>
            <p:cNvPr id="9" name="橢圓 8">
              <a:extLst>
                <a:ext uri="{FF2B5EF4-FFF2-40B4-BE49-F238E27FC236}">
                  <a16:creationId xmlns:a16="http://schemas.microsoft.com/office/drawing/2014/main" id="{CE766529-7DE0-49D4-AEC0-5F013AADF449}"/>
                </a:ext>
              </a:extLst>
            </p:cNvPr>
            <p:cNvSpPr/>
            <p:nvPr/>
          </p:nvSpPr>
          <p:spPr>
            <a:xfrm>
              <a:off x="479445" y="1848220"/>
              <a:ext cx="4021593" cy="4021593"/>
            </a:xfrm>
            <a:prstGeom prst="ellipse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92EAF4AF-89A2-4CD5-B02C-151F98EBD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1361" y="2235521"/>
              <a:ext cx="2654432" cy="3123355"/>
            </a:xfrm>
            <a:prstGeom prst="rect">
              <a:avLst/>
            </a:prstGeom>
          </p:spPr>
        </p:pic>
      </p:grpSp>
      <p:pic>
        <p:nvPicPr>
          <p:cNvPr id="17" name="圖片 16">
            <a:extLst>
              <a:ext uri="{FF2B5EF4-FFF2-40B4-BE49-F238E27FC236}">
                <a16:creationId xmlns:a16="http://schemas.microsoft.com/office/drawing/2014/main" id="{E1575219-C96A-46EF-AFC5-1E013D3E09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573" y="2979790"/>
            <a:ext cx="7875663" cy="604375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A93B6860-F7CC-4E99-9E65-CA4E91C669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328" y="3847649"/>
            <a:ext cx="7875663" cy="604375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F717D593-7C18-4502-8BF7-0021A1D549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850" y="4665187"/>
            <a:ext cx="7875663" cy="604375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019AC8F7-0B06-4E3F-AA85-065E30A164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620" y="2171376"/>
            <a:ext cx="7875663" cy="6043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86D0441-CCD3-AE44-A863-9F7A612777E9}"/>
              </a:ext>
            </a:extLst>
          </p:cNvPr>
          <p:cNvSpPr/>
          <p:nvPr/>
        </p:nvSpPr>
        <p:spPr>
          <a:xfrm>
            <a:off x="4593426" y="2235521"/>
            <a:ext cx="6280109" cy="416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 have so many songs, how to efficiently arrange them?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BA14742-16DF-1A45-8E7F-008113691B5D}"/>
              </a:ext>
            </a:extLst>
          </p:cNvPr>
          <p:cNvSpPr/>
          <p:nvPr/>
        </p:nvSpPr>
        <p:spPr>
          <a:xfrm>
            <a:off x="4349750" y="4711347"/>
            <a:ext cx="7234614" cy="416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Suddenly, heard a great song, want to add on the playlist, how to do so?​</a:t>
            </a:r>
            <a:endParaRPr lang="en-US" altLang="zh-CN" sz="16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6D6BAE-0503-1A48-8B92-B19FA2798D38}"/>
              </a:ext>
            </a:extLst>
          </p:cNvPr>
          <p:cNvSpPr/>
          <p:nvPr/>
        </p:nvSpPr>
        <p:spPr>
          <a:xfrm>
            <a:off x="4890013" y="3039036"/>
            <a:ext cx="5686934" cy="416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Is there a way to change songs faster?</a:t>
            </a:r>
            <a:endParaRPr lang="en-US" altLang="zh-CN" sz="16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4BF8B0-400D-9244-9AD8-EF688D9E8B8D}"/>
              </a:ext>
            </a:extLst>
          </p:cNvPr>
          <p:cNvSpPr/>
          <p:nvPr/>
        </p:nvSpPr>
        <p:spPr>
          <a:xfrm>
            <a:off x="4490311" y="3940740"/>
            <a:ext cx="7600820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1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Look at photos while listening to music, want to change a song, how to do it quickly?​</a:t>
            </a:r>
            <a:endParaRPr lang="en-US" altLang="zh-CN" sz="14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" name="標題 5">
            <a:extLst>
              <a:ext uri="{FF2B5EF4-FFF2-40B4-BE49-F238E27FC236}">
                <a16:creationId xmlns:a16="http://schemas.microsoft.com/office/drawing/2014/main" id="{61831C1E-4EB4-4F21-891C-47ECF14C2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Common question from music lovers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26400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A picture containing photo, different, wall&#10;&#10;Description generated with very high confidence">
            <a:extLst>
              <a:ext uri="{FF2B5EF4-FFF2-40B4-BE49-F238E27FC236}">
                <a16:creationId xmlns:a16="http://schemas.microsoft.com/office/drawing/2014/main" id="{119F118A-D035-4DB7-9F4F-19F934695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483" y="2484092"/>
            <a:ext cx="5457825" cy="3076575"/>
          </a:xfrm>
          <a:prstGeom prst="rect">
            <a:avLst/>
          </a:prstGeom>
        </p:spPr>
      </p:pic>
      <p:pic>
        <p:nvPicPr>
          <p:cNvPr id="17" name="Picture 17" descr="A picture containing screenshot, photo, different&#10;&#10;Description generated with high confidence">
            <a:extLst>
              <a:ext uri="{FF2B5EF4-FFF2-40B4-BE49-F238E27FC236}">
                <a16:creationId xmlns:a16="http://schemas.microsoft.com/office/drawing/2014/main" id="{FFD01D14-D21A-48ED-A7C5-8AD6F0302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184" y="2505489"/>
            <a:ext cx="5429250" cy="30575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D3BB05E1-6B9F-4C59-8156-7A96FF647075}"/>
              </a:ext>
            </a:extLst>
          </p:cNvPr>
          <p:cNvSpPr/>
          <p:nvPr/>
        </p:nvSpPr>
        <p:spPr>
          <a:xfrm>
            <a:off x="311427" y="1331436"/>
            <a:ext cx="11475560" cy="646331"/>
          </a:xfrm>
          <a:prstGeom prst="rect">
            <a:avLst/>
          </a:prstGeom>
          <a:gradFill flip="none" rotWithShape="1">
            <a:gsLst>
              <a:gs pos="15000">
                <a:srgbClr val="244888"/>
              </a:gs>
              <a:gs pos="0">
                <a:srgbClr val="7030A0"/>
              </a:gs>
              <a:gs pos="80000">
                <a:srgbClr val="3567BF">
                  <a:alpha val="70000"/>
                </a:srgbClr>
              </a:gs>
              <a:gs pos="50000">
                <a:schemeClr val="accent1">
                  <a:shade val="67500"/>
                  <a:satMod val="115000"/>
                  <a:alpha val="94000"/>
                </a:schemeClr>
              </a:gs>
              <a:gs pos="100000">
                <a:schemeClr val="accent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BB9739B-BECF-463E-9B4A-0091CF103E10}"/>
              </a:ext>
            </a:extLst>
          </p:cNvPr>
          <p:cNvSpPr/>
          <p:nvPr/>
        </p:nvSpPr>
        <p:spPr>
          <a:xfrm>
            <a:off x="678124" y="1321457"/>
            <a:ext cx="8284640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 have so many songs, how to efficiently arrange them?​</a:t>
            </a:r>
            <a:endParaRPr lang="zh-TW" altLang="en-US" sz="2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38FE2BA8-B6E5-4C93-A0BC-3C6E3F2DB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Arranging your music is very simple!</a:t>
            </a:r>
            <a:r>
              <a:rPr lang="en-US" altLang="zh-TW" b="0"/>
              <a:t>​</a:t>
            </a:r>
            <a:endParaRPr lang="zh-TW" altLang="en-US">
              <a:latin typeface="微軟正黑體"/>
              <a:ea typeface="微軟正黑體"/>
              <a:cs typeface="Arial"/>
            </a:endParaRP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0586C28D-7CB0-49C4-9954-763632653C06}"/>
              </a:ext>
            </a:extLst>
          </p:cNvPr>
          <p:cNvSpPr txBox="1"/>
          <p:nvPr/>
        </p:nvSpPr>
        <p:spPr>
          <a:xfrm>
            <a:off x="2150616" y="1986656"/>
            <a:ext cx="9443522" cy="4631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Automatically create various catalogs </a:t>
            </a:r>
            <a:r>
              <a:rPr lang="zh-TW" altLang="en-US"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  <a:r>
              <a:rPr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Genres, albums, singers, songs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  <a:endParaRPr lang="zh-TW" altLang="en-US" sz="2000" b="1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9AB0263-E73C-400A-99EC-D75EFD9E2FDC}"/>
              </a:ext>
            </a:extLst>
          </p:cNvPr>
          <p:cNvSpPr/>
          <p:nvPr/>
        </p:nvSpPr>
        <p:spPr>
          <a:xfrm>
            <a:off x="1677992" y="5653616"/>
            <a:ext cx="8742430" cy="46314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Manually create various catalogs: </a:t>
            </a:r>
            <a:r>
              <a:rPr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Playlists, folders, Private collections, </a:t>
            </a:r>
            <a:r>
              <a:rPr lang="en-US" altLang="zh-TW" b="1" err="1">
                <a:latin typeface="Arial" panose="020B0604020202020204" pitchFamily="34" charset="0"/>
                <a:cs typeface="Arial" panose="020B0604020202020204" pitchFamily="34" charset="0"/>
              </a:rPr>
              <a:t>Qsync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  <a:endParaRPr lang="en-US" altLang="zh-TW" sz="2000" b="1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B4882E8A-320A-476A-82DB-EE16D738D043}"/>
              </a:ext>
            </a:extLst>
          </p:cNvPr>
          <p:cNvGrpSpPr/>
          <p:nvPr/>
        </p:nvGrpSpPr>
        <p:grpSpPr>
          <a:xfrm>
            <a:off x="8951446" y="2707798"/>
            <a:ext cx="1951046" cy="3216811"/>
            <a:chOff x="7158380" y="2778407"/>
            <a:chExt cx="2038630" cy="3216811"/>
          </a:xfrm>
        </p:grpSpPr>
        <p:cxnSp>
          <p:nvCxnSpPr>
            <p:cNvPr id="12" name="直線接點 11">
              <a:extLst>
                <a:ext uri="{FF2B5EF4-FFF2-40B4-BE49-F238E27FC236}">
                  <a16:creationId xmlns:a16="http://schemas.microsoft.com/office/drawing/2014/main" id="{2DE643D3-1C3C-4D78-9873-29E0E93D01E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62804" y="5995217"/>
              <a:ext cx="634206" cy="0"/>
            </a:xfrm>
            <a:prstGeom prst="line">
              <a:avLst/>
            </a:prstGeom>
            <a:ln w="12700">
              <a:solidFill>
                <a:schemeClr val="bg2">
                  <a:lumMod val="25000"/>
                </a:schemeClr>
              </a:solidFill>
              <a:headEnd type="none"/>
              <a:tailEnd type="oval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直線接點 12">
              <a:extLst>
                <a:ext uri="{FF2B5EF4-FFF2-40B4-BE49-F238E27FC236}">
                  <a16:creationId xmlns:a16="http://schemas.microsoft.com/office/drawing/2014/main" id="{763230EB-88DC-4D74-894E-82B98929CAC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58380" y="2778407"/>
              <a:ext cx="2038629" cy="3216811"/>
            </a:xfrm>
            <a:prstGeom prst="line">
              <a:avLst/>
            </a:prstGeom>
            <a:ln w="127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1BC77846-6A64-4BE0-B2AD-E9B5FC8F64AC}"/>
              </a:ext>
            </a:extLst>
          </p:cNvPr>
          <p:cNvGrpSpPr/>
          <p:nvPr/>
        </p:nvGrpSpPr>
        <p:grpSpPr>
          <a:xfrm rot="10800000">
            <a:off x="1338292" y="2282618"/>
            <a:ext cx="797957" cy="738878"/>
            <a:chOff x="8399052" y="5256339"/>
            <a:chExt cx="797957" cy="738878"/>
          </a:xfrm>
        </p:grpSpPr>
        <p:cxnSp>
          <p:nvCxnSpPr>
            <p:cNvPr id="15" name="直線接點 14">
              <a:extLst>
                <a:ext uri="{FF2B5EF4-FFF2-40B4-BE49-F238E27FC236}">
                  <a16:creationId xmlns:a16="http://schemas.microsoft.com/office/drawing/2014/main" id="{0759CF9E-1B32-4192-9538-0C219DCF302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99052" y="5995217"/>
              <a:ext cx="797957" cy="0"/>
            </a:xfrm>
            <a:prstGeom prst="line">
              <a:avLst/>
            </a:prstGeom>
            <a:ln w="12700">
              <a:solidFill>
                <a:schemeClr val="bg2">
                  <a:lumMod val="25000"/>
                </a:schemeClr>
              </a:solidFill>
              <a:headEnd type="none"/>
              <a:tailEnd type="oval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直線接點 15">
              <a:extLst>
                <a:ext uri="{FF2B5EF4-FFF2-40B4-BE49-F238E27FC236}">
                  <a16:creationId xmlns:a16="http://schemas.microsoft.com/office/drawing/2014/main" id="{9EF19922-BC60-419C-8EB3-8B732F4C721D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9197007" y="5256339"/>
              <a:ext cx="0" cy="738878"/>
            </a:xfrm>
            <a:prstGeom prst="line">
              <a:avLst/>
            </a:prstGeom>
            <a:ln w="127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00489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0C065EFD-345D-4FC9-83EA-CF732039F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2303" y="2300504"/>
            <a:ext cx="2874281" cy="3868741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064433E6-EC47-46AB-BD48-92AE6358B0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2703" y="2300504"/>
            <a:ext cx="2874281" cy="3868741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1F17AF7C-2E78-42E0-8123-193A6F16D5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3103" y="2300504"/>
            <a:ext cx="2874281" cy="3868741"/>
          </a:xfrm>
          <a:prstGeom prst="rect">
            <a:avLst/>
          </a:prstGeom>
        </p:spPr>
      </p:pic>
      <p:sp>
        <p:nvSpPr>
          <p:cNvPr id="5" name="標題 4">
            <a:extLst>
              <a:ext uri="{FF2B5EF4-FFF2-40B4-BE49-F238E27FC236}">
                <a16:creationId xmlns:a16="http://schemas.microsoft.com/office/drawing/2014/main" id="{40172292-1439-4CAD-AE60-1AAAD904F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/>
              <a:t>Making entertainment fun an</a:t>
            </a:r>
            <a:r>
              <a:rPr lang="en-US" altLang="zh-TW"/>
              <a:t>d</a:t>
            </a:r>
            <a:r>
              <a:rPr lang="en-US" altLang="zh-CN"/>
              <a:t> easy!</a:t>
            </a:r>
            <a:r>
              <a:rPr lang="en-US" altLang="zh-TW"/>
              <a:t>​</a:t>
            </a:r>
            <a:endParaRPr lang="zh-TW" alt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38B461B-40B3-E944-A4BC-7318972341BA}"/>
              </a:ext>
            </a:extLst>
          </p:cNvPr>
          <p:cNvSpPr txBox="1">
            <a:spLocks/>
          </p:cNvSpPr>
          <p:nvPr/>
        </p:nvSpPr>
        <p:spPr>
          <a:xfrm>
            <a:off x="4832258" y="3973941"/>
            <a:ext cx="2105474" cy="16032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000">
                <a:latin typeface="Arial"/>
                <a:ea typeface="ＭＳ Ｐゴシック"/>
                <a:cs typeface="Arial"/>
              </a:rPr>
              <a:t>Watch movies, photos, and listen to music on computer.</a:t>
            </a:r>
            <a:r>
              <a:rPr lang="en-US" altLang="zh-TW" sz="2000">
                <a:latin typeface="Arial"/>
                <a:ea typeface="新細明體"/>
                <a:cs typeface="Arial"/>
              </a:rPr>
              <a:t>​</a:t>
            </a:r>
            <a:endParaRPr lang="en-US" altLang="ja-JP" sz="2000">
              <a:latin typeface="Arial"/>
              <a:ea typeface="新細明體"/>
              <a:cs typeface="Arial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ja-JP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ja-JP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ja-JP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AEC6A12-28BF-FC46-8879-FCC3222203C8}"/>
              </a:ext>
            </a:extLst>
          </p:cNvPr>
          <p:cNvSpPr txBox="1">
            <a:spLocks/>
          </p:cNvSpPr>
          <p:nvPr/>
        </p:nvSpPr>
        <p:spPr>
          <a:xfrm>
            <a:off x="8517124" y="4372847"/>
            <a:ext cx="1295763" cy="807662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ja-JP" sz="5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??</a:t>
            </a:r>
            <a:endParaRPr lang="ja-JP" altLang="en-US" sz="54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ja-JP" altLang="en-US" sz="54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sz="54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7D639AA-0F42-44DF-BC3B-69E7678D3ACB}"/>
              </a:ext>
            </a:extLst>
          </p:cNvPr>
          <p:cNvSpPr/>
          <p:nvPr/>
        </p:nvSpPr>
        <p:spPr>
          <a:xfrm>
            <a:off x="1692677" y="2362905"/>
            <a:ext cx="209704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4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20</a:t>
            </a:r>
            <a:r>
              <a:rPr lang="en-US" altLang="ja-JP" sz="3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altLang="ja-JP" sz="3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years ago​</a:t>
            </a:r>
            <a:endParaRPr lang="ja-JP" altLang="en-US" sz="32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53667018-C7CA-49A0-ACF3-3284C9650936}"/>
              </a:ext>
            </a:extLst>
          </p:cNvPr>
          <p:cNvGrpSpPr/>
          <p:nvPr/>
        </p:nvGrpSpPr>
        <p:grpSpPr>
          <a:xfrm>
            <a:off x="980812" y="1299140"/>
            <a:ext cx="6618593" cy="641880"/>
            <a:chOff x="5347252" y="487471"/>
            <a:chExt cx="6618593" cy="641880"/>
          </a:xfrm>
        </p:grpSpPr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3BC896D7-B270-4CB1-A120-06059C1472EE}"/>
                </a:ext>
              </a:extLst>
            </p:cNvPr>
            <p:cNvSpPr/>
            <p:nvPr/>
          </p:nvSpPr>
          <p:spPr>
            <a:xfrm>
              <a:off x="5526158" y="770145"/>
              <a:ext cx="278296" cy="84244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75000"/>
                    <a:tint val="66000"/>
                    <a:satMod val="160000"/>
                  </a:schemeClr>
                </a:gs>
                <a:gs pos="50000">
                  <a:schemeClr val="tx2">
                    <a:lumMod val="75000"/>
                    <a:tint val="44500"/>
                    <a:satMod val="160000"/>
                  </a:schemeClr>
                </a:gs>
                <a:gs pos="100000">
                  <a:schemeClr val="tx2">
                    <a:lumMod val="75000"/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" name="橢圓 21">
              <a:extLst>
                <a:ext uri="{FF2B5EF4-FFF2-40B4-BE49-F238E27FC236}">
                  <a16:creationId xmlns:a16="http://schemas.microsoft.com/office/drawing/2014/main" id="{F618CDB4-2546-41B1-8BC7-53A4B9DA4779}"/>
                </a:ext>
              </a:extLst>
            </p:cNvPr>
            <p:cNvSpPr/>
            <p:nvPr/>
          </p:nvSpPr>
          <p:spPr>
            <a:xfrm>
              <a:off x="5347252" y="675861"/>
              <a:ext cx="278296" cy="278296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3" name="矩形: 圓角 22">
              <a:extLst>
                <a:ext uri="{FF2B5EF4-FFF2-40B4-BE49-F238E27FC236}">
                  <a16:creationId xmlns:a16="http://schemas.microsoft.com/office/drawing/2014/main" id="{F6DB5F6C-D3A6-41F1-A4DE-312ED7654A71}"/>
                </a:ext>
              </a:extLst>
            </p:cNvPr>
            <p:cNvSpPr/>
            <p:nvPr/>
          </p:nvSpPr>
          <p:spPr>
            <a:xfrm>
              <a:off x="5786707" y="487471"/>
              <a:ext cx="6179138" cy="64188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bg2">
                    <a:lumMod val="25000"/>
                  </a:schemeClr>
                </a:gs>
                <a:gs pos="53000">
                  <a:srgbClr val="3B3838">
                    <a:alpha val="87000"/>
                  </a:srgbClr>
                </a:gs>
                <a:gs pos="100000">
                  <a:schemeClr val="bg2">
                    <a:lumMod val="25000"/>
                    <a:alpha val="59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3A917FB-9046-43C3-A30C-ECB87E26C8E6}"/>
              </a:ext>
            </a:extLst>
          </p:cNvPr>
          <p:cNvSpPr txBox="1"/>
          <p:nvPr/>
        </p:nvSpPr>
        <p:spPr>
          <a:xfrm>
            <a:off x="1677863" y="1334290"/>
            <a:ext cx="708553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CN" sz="3200" b="1">
                <a:solidFill>
                  <a:srgbClr val="FFFFFF"/>
                </a:solidFill>
                <a:ea typeface="Calibri" panose="020F0502020204030204" pitchFamily="34" charset="0"/>
              </a:rPr>
              <a:t>Media entertainment after work</a:t>
            </a:r>
            <a:r>
              <a:rPr lang="en-US" altLang="zh-TW" sz="3200">
                <a:solidFill>
                  <a:srgbClr val="000000"/>
                </a:solidFill>
                <a:latin typeface="Calibri" panose="020F0502020204030204" pitchFamily="34" charset="0"/>
              </a:rPr>
              <a:t>​</a:t>
            </a:r>
            <a:endParaRPr lang="en-US" altLang="zh-CN" sz="3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D6BE4EE4-0AEF-45F1-A768-8776E72CAFEC}"/>
              </a:ext>
            </a:extLst>
          </p:cNvPr>
          <p:cNvSpPr/>
          <p:nvPr/>
        </p:nvSpPr>
        <p:spPr>
          <a:xfrm>
            <a:off x="4916083" y="2362905"/>
            <a:ext cx="209704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4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</a:t>
            </a:r>
            <a:r>
              <a:rPr lang="en-US" altLang="ja-JP" sz="3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altLang="ja-JP" sz="3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years ago​</a:t>
            </a:r>
            <a:endParaRPr lang="ja-JP" altLang="en-US" sz="32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6B1570C6-4FE0-4A39-8B3D-3DFCD9D9C8E2}"/>
              </a:ext>
            </a:extLst>
          </p:cNvPr>
          <p:cNvSpPr/>
          <p:nvPr/>
        </p:nvSpPr>
        <p:spPr>
          <a:xfrm>
            <a:off x="8531660" y="2654638"/>
            <a:ext cx="12666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4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Now​</a:t>
            </a:r>
            <a:endParaRPr lang="ja-JP" altLang="en-US" sz="4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C6DF0936-4946-4FA2-BA28-D4386A4B7FBD}"/>
              </a:ext>
            </a:extLst>
          </p:cNvPr>
          <p:cNvSpPr txBox="1"/>
          <p:nvPr/>
        </p:nvSpPr>
        <p:spPr>
          <a:xfrm>
            <a:off x="1446710" y="3755435"/>
            <a:ext cx="2621830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ja-JP" altLang="zh-TW">
                <a:latin typeface="Arial"/>
                <a:ea typeface="ＭＳ Ｐゴシック"/>
                <a:cs typeface="Arial"/>
              </a:rPr>
              <a:t>Watch movies on DVD player, </a:t>
            </a:r>
            <a:r>
              <a:rPr lang="en-US" altLang="zh-TW">
                <a:latin typeface="Arial"/>
                <a:ea typeface="新細明體"/>
                <a:cs typeface="Arial"/>
              </a:rPr>
              <a:t>w</a:t>
            </a:r>
            <a:r>
              <a:rPr lang="ja-JP" altLang="zh-TW">
                <a:latin typeface="Arial"/>
                <a:ea typeface="ＭＳ Ｐゴシック"/>
                <a:cs typeface="Arial"/>
              </a:rPr>
              <a:t>atch </a:t>
            </a:r>
            <a:r>
              <a:rPr lang="en-US" altLang="zh-TW">
                <a:latin typeface="Arial"/>
                <a:ea typeface="新細明體"/>
                <a:cs typeface="Arial"/>
              </a:rPr>
              <a:t>pho</a:t>
            </a:r>
            <a:r>
              <a:rPr lang="ja-JP" altLang="zh-TW">
                <a:latin typeface="Arial"/>
                <a:ea typeface="ＭＳ Ｐゴシック"/>
                <a:cs typeface="Arial"/>
              </a:rPr>
              <a:t>to</a:t>
            </a:r>
            <a:r>
              <a:rPr lang="en-US" altLang="zh-TW">
                <a:latin typeface="Arial"/>
                <a:ea typeface="新細明體"/>
                <a:cs typeface="Arial"/>
              </a:rPr>
              <a:t>s</a:t>
            </a:r>
            <a:r>
              <a:rPr lang="ja-JP" altLang="zh-TW">
                <a:latin typeface="Arial"/>
                <a:ea typeface="ＭＳ Ｐゴシック"/>
                <a:cs typeface="Arial"/>
              </a:rPr>
              <a:t> </a:t>
            </a:r>
            <a:r>
              <a:rPr lang="en-US" altLang="zh-TW">
                <a:latin typeface="Arial"/>
                <a:ea typeface="新細明體"/>
                <a:cs typeface="Arial"/>
              </a:rPr>
              <a:t>o</a:t>
            </a:r>
            <a:r>
              <a:rPr lang="ja-JP" altLang="zh-TW">
                <a:latin typeface="Arial"/>
                <a:ea typeface="ＭＳ Ｐゴシック"/>
                <a:cs typeface="Arial"/>
              </a:rPr>
              <a:t>n </a:t>
            </a:r>
            <a:r>
              <a:rPr lang="en-US" altLang="zh-TW">
                <a:latin typeface="Arial"/>
                <a:ea typeface="新細明體"/>
                <a:cs typeface="Arial"/>
              </a:rPr>
              <a:t>physical al</a:t>
            </a:r>
            <a:r>
              <a:rPr lang="ja-JP" altLang="zh-TW">
                <a:latin typeface="Arial"/>
                <a:ea typeface="ＭＳ Ｐゴシック"/>
                <a:cs typeface="Arial"/>
              </a:rPr>
              <a:t>bums, </a:t>
            </a:r>
            <a:r>
              <a:rPr lang="en-US" altLang="zh-TW">
                <a:latin typeface="Arial"/>
                <a:ea typeface="新細明體"/>
                <a:cs typeface="Arial"/>
              </a:rPr>
              <a:t>and</a:t>
            </a:r>
            <a:r>
              <a:rPr lang="ja-JP" altLang="zh-TW">
                <a:latin typeface="Arial"/>
                <a:ea typeface="ＭＳ Ｐゴシック"/>
                <a:cs typeface="Arial"/>
              </a:rPr>
              <a:t>   </a:t>
            </a:r>
            <a:r>
              <a:rPr lang="en-US" altLang="zh-TW">
                <a:latin typeface="Arial"/>
                <a:ea typeface="新細明體"/>
                <a:cs typeface="Arial"/>
              </a:rPr>
              <a:t>listen to music on c</a:t>
            </a:r>
            <a:r>
              <a:rPr lang="ja-JP" altLang="zh-TW">
                <a:latin typeface="Arial"/>
                <a:ea typeface="ＭＳ Ｐゴシック"/>
                <a:cs typeface="Arial"/>
              </a:rPr>
              <a:t>assette recorde</a:t>
            </a:r>
            <a:r>
              <a:rPr lang="en-US" altLang="zh-TW">
                <a:latin typeface="Arial"/>
                <a:ea typeface="新細明體"/>
                <a:cs typeface="Arial"/>
              </a:rPr>
              <a:t>rs.</a:t>
            </a:r>
          </a:p>
        </p:txBody>
      </p:sp>
    </p:spTree>
    <p:extLst>
      <p:ext uri="{BB962C8B-B14F-4D97-AF65-F5344CB8AC3E}">
        <p14:creationId xmlns:p14="http://schemas.microsoft.com/office/powerpoint/2010/main" val="42865173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013941E3-53C2-4192-A27B-265C76435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354" y="2484092"/>
            <a:ext cx="5438775" cy="3057525"/>
          </a:xfrm>
          <a:prstGeom prst="rect">
            <a:avLst/>
          </a:prstGeom>
        </p:spPr>
      </p:pic>
      <p:pic>
        <p:nvPicPr>
          <p:cNvPr id="5" name="Picture 8" descr="A screen shot of a person&#10;&#10;Description generated with very high confidence">
            <a:extLst>
              <a:ext uri="{FF2B5EF4-FFF2-40B4-BE49-F238E27FC236}">
                <a16:creationId xmlns:a16="http://schemas.microsoft.com/office/drawing/2014/main" id="{2D90CFD0-386A-44CF-B189-AEDB8962C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9403" y="2516532"/>
            <a:ext cx="5448300" cy="3057525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ABD5A346-FE3D-4A74-A071-6818877C9EE5}"/>
              </a:ext>
            </a:extLst>
          </p:cNvPr>
          <p:cNvSpPr/>
          <p:nvPr/>
        </p:nvSpPr>
        <p:spPr>
          <a:xfrm>
            <a:off x="311427" y="1331436"/>
            <a:ext cx="9594573" cy="646331"/>
          </a:xfrm>
          <a:prstGeom prst="rect">
            <a:avLst/>
          </a:prstGeom>
          <a:gradFill flip="none" rotWithShape="1">
            <a:gsLst>
              <a:gs pos="15000">
                <a:srgbClr val="244888"/>
              </a:gs>
              <a:gs pos="0">
                <a:srgbClr val="7030A0"/>
              </a:gs>
              <a:gs pos="80000">
                <a:srgbClr val="3567BF">
                  <a:alpha val="70000"/>
                </a:srgbClr>
              </a:gs>
              <a:gs pos="50000">
                <a:schemeClr val="accent1">
                  <a:shade val="67500"/>
                  <a:satMod val="115000"/>
                  <a:alpha val="94000"/>
                </a:schemeClr>
              </a:gs>
              <a:gs pos="100000">
                <a:schemeClr val="accent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DA13F01-34A7-4C2B-84C2-8BBD21EFC0F5}"/>
              </a:ext>
            </a:extLst>
          </p:cNvPr>
          <p:cNvSpPr/>
          <p:nvPr/>
        </p:nvSpPr>
        <p:spPr>
          <a:xfrm>
            <a:off x="678124" y="1321457"/>
            <a:ext cx="6532558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What will you do if you heard a good song?​</a:t>
            </a:r>
            <a:endParaRPr lang="zh-TW" altLang="en-US" sz="2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E526DF81-A017-475D-9576-45F6D7767266}"/>
              </a:ext>
            </a:extLst>
          </p:cNvPr>
          <p:cNvSpPr txBox="1"/>
          <p:nvPr/>
        </p:nvSpPr>
        <p:spPr>
          <a:xfrm>
            <a:off x="2296325" y="2019022"/>
            <a:ext cx="7890768" cy="4631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We provide exclusive playlist "</a:t>
            </a:r>
            <a:r>
              <a:rPr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My Favorite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" for Apple TV​</a:t>
            </a:r>
            <a:endParaRPr lang="zh-TW" altLang="en-US" sz="200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386CE378-57AA-4A0B-B851-7AD1B6FE725B}"/>
              </a:ext>
            </a:extLst>
          </p:cNvPr>
          <p:cNvSpPr/>
          <p:nvPr/>
        </p:nvSpPr>
        <p:spPr>
          <a:xfrm>
            <a:off x="3189281" y="5586502"/>
            <a:ext cx="6072177" cy="463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Add songs to My Favorite with only one click in any time!​</a:t>
            </a:r>
            <a:endParaRPr lang="en-US" altLang="zh-TW" sz="2000" b="1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25CC1E7E-9072-41C4-B713-740CC414CCAC}"/>
              </a:ext>
            </a:extLst>
          </p:cNvPr>
          <p:cNvGrpSpPr/>
          <p:nvPr/>
        </p:nvGrpSpPr>
        <p:grpSpPr>
          <a:xfrm>
            <a:off x="9130750" y="2935357"/>
            <a:ext cx="1497495" cy="2953791"/>
            <a:chOff x="8562804" y="3041427"/>
            <a:chExt cx="1497495" cy="2953791"/>
          </a:xfrm>
        </p:grpSpPr>
        <p:cxnSp>
          <p:nvCxnSpPr>
            <p:cNvPr id="16" name="直線接點 15">
              <a:extLst>
                <a:ext uri="{FF2B5EF4-FFF2-40B4-BE49-F238E27FC236}">
                  <a16:creationId xmlns:a16="http://schemas.microsoft.com/office/drawing/2014/main" id="{15256E62-0CBC-4784-A9EA-0550437E98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62804" y="5995217"/>
              <a:ext cx="634206" cy="0"/>
            </a:xfrm>
            <a:prstGeom prst="line">
              <a:avLst/>
            </a:prstGeom>
            <a:ln w="12700">
              <a:solidFill>
                <a:schemeClr val="bg2">
                  <a:lumMod val="25000"/>
                </a:schemeClr>
              </a:solidFill>
              <a:headEnd type="none"/>
              <a:tailEnd type="oval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直線接點 16">
              <a:extLst>
                <a:ext uri="{FF2B5EF4-FFF2-40B4-BE49-F238E27FC236}">
                  <a16:creationId xmlns:a16="http://schemas.microsoft.com/office/drawing/2014/main" id="{D928A698-72D2-4CA7-A585-683D797965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97009" y="3041427"/>
              <a:ext cx="863290" cy="2953791"/>
            </a:xfrm>
            <a:prstGeom prst="line">
              <a:avLst/>
            </a:prstGeom>
            <a:ln w="127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A77C003F-7CF2-4AFD-92F4-FD708514767A}"/>
              </a:ext>
            </a:extLst>
          </p:cNvPr>
          <p:cNvGrpSpPr/>
          <p:nvPr/>
        </p:nvGrpSpPr>
        <p:grpSpPr>
          <a:xfrm rot="10800000">
            <a:off x="1093304" y="2334910"/>
            <a:ext cx="1052012" cy="357144"/>
            <a:chOff x="8399052" y="5638073"/>
            <a:chExt cx="1052012" cy="357144"/>
          </a:xfrm>
        </p:grpSpPr>
        <p:cxnSp>
          <p:nvCxnSpPr>
            <p:cNvPr id="19" name="直線接點 18">
              <a:extLst>
                <a:ext uri="{FF2B5EF4-FFF2-40B4-BE49-F238E27FC236}">
                  <a16:creationId xmlns:a16="http://schemas.microsoft.com/office/drawing/2014/main" id="{69868D18-9E19-4B90-A917-D163A85B3C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99052" y="5995217"/>
              <a:ext cx="797957" cy="0"/>
            </a:xfrm>
            <a:prstGeom prst="line">
              <a:avLst/>
            </a:prstGeom>
            <a:ln w="12700">
              <a:solidFill>
                <a:schemeClr val="bg2">
                  <a:lumMod val="25000"/>
                </a:schemeClr>
              </a:solidFill>
              <a:headEnd type="none"/>
              <a:tailEnd type="oval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直線接點 19">
              <a:extLst>
                <a:ext uri="{FF2B5EF4-FFF2-40B4-BE49-F238E27FC236}">
                  <a16:creationId xmlns:a16="http://schemas.microsoft.com/office/drawing/2014/main" id="{64E5C471-6DBB-47D3-B0BE-371B4178511A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9197008" y="5638073"/>
              <a:ext cx="254056" cy="357144"/>
            </a:xfrm>
            <a:prstGeom prst="line">
              <a:avLst/>
            </a:prstGeom>
            <a:ln w="127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標題 5">
            <a:extLst>
              <a:ext uri="{FF2B5EF4-FFF2-40B4-BE49-F238E27FC236}">
                <a16:creationId xmlns:a16="http://schemas.microsoft.com/office/drawing/2014/main" id="{F53605CF-98BA-499F-8BA7-4DF996D92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67800" cy="925055"/>
          </a:xfrm>
        </p:spPr>
        <p:txBody>
          <a:bodyPr>
            <a:normAutofit fontScale="90000"/>
          </a:bodyPr>
          <a:lstStyle/>
          <a:p>
            <a:r>
              <a:rPr lang="en-US" altLang="zh-TW"/>
              <a:t>Exclusive playlist for TV, you will not miss any songs</a:t>
            </a:r>
            <a:r>
              <a:rPr lang="en-US" altLang="zh-TW" b="0"/>
              <a:t>​</a:t>
            </a:r>
            <a:endParaRPr lang="zh-TW" altLang="en-US"/>
          </a:p>
        </p:txBody>
      </p:sp>
      <p:sp>
        <p:nvSpPr>
          <p:cNvPr id="30" name="Rectangle 27">
            <a:extLst>
              <a:ext uri="{FF2B5EF4-FFF2-40B4-BE49-F238E27FC236}">
                <a16:creationId xmlns:a16="http://schemas.microsoft.com/office/drawing/2014/main" id="{3F25DA95-DFC4-45E6-8165-DF66B76F47D5}"/>
              </a:ext>
            </a:extLst>
          </p:cNvPr>
          <p:cNvSpPr/>
          <p:nvPr/>
        </p:nvSpPr>
        <p:spPr>
          <a:xfrm>
            <a:off x="9040666" y="6315523"/>
            <a:ext cx="17306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>
                <a:latin typeface="Arial" panose="020B0604020202020204" pitchFamily="34" charset="0"/>
                <a:cs typeface="Arial" panose="020B0604020202020204" pitchFamily="34" charset="0"/>
              </a:rPr>
              <a:t>Support for Apple TV</a:t>
            </a:r>
          </a:p>
        </p:txBody>
      </p: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7DCF5591-8F22-480A-92E7-BA8212FDB987}"/>
              </a:ext>
            </a:extLst>
          </p:cNvPr>
          <p:cNvGrpSpPr/>
          <p:nvPr/>
        </p:nvGrpSpPr>
        <p:grpSpPr>
          <a:xfrm>
            <a:off x="9627704" y="1171628"/>
            <a:ext cx="2425149" cy="857146"/>
            <a:chOff x="9627704" y="145613"/>
            <a:chExt cx="2425149" cy="857146"/>
          </a:xfrm>
        </p:grpSpPr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CF4231F3-FA2E-443A-8011-1DC4002C81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27704" y="145613"/>
              <a:ext cx="2425149" cy="857146"/>
            </a:xfrm>
            <a:prstGeom prst="rect">
              <a:avLst/>
            </a:prstGeom>
          </p:spPr>
        </p:pic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3FA094F3-07B7-490C-96E7-12C22BE0E6DA}"/>
                </a:ext>
              </a:extLst>
            </p:cNvPr>
            <p:cNvSpPr/>
            <p:nvPr/>
          </p:nvSpPr>
          <p:spPr>
            <a:xfrm>
              <a:off x="10421530" y="319606"/>
              <a:ext cx="151998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zh-CN" sz="2400" b="1">
                  <a:solidFill>
                    <a:prstClr val="white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Apple TV</a:t>
              </a:r>
              <a:endParaRPr lang="en-US" altLang="zh-TW" sz="2400" b="1">
                <a:solidFill>
                  <a:prstClr val="whit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群組 33">
            <a:extLst>
              <a:ext uri="{FF2B5EF4-FFF2-40B4-BE49-F238E27FC236}">
                <a16:creationId xmlns:a16="http://schemas.microsoft.com/office/drawing/2014/main" id="{A364EC96-DD84-46F0-8B99-D8C0CE760F06}"/>
              </a:ext>
            </a:extLst>
          </p:cNvPr>
          <p:cNvGrpSpPr/>
          <p:nvPr/>
        </p:nvGrpSpPr>
        <p:grpSpPr>
          <a:xfrm>
            <a:off x="9627705" y="145613"/>
            <a:ext cx="2425146" cy="857146"/>
            <a:chOff x="9627705" y="145613"/>
            <a:chExt cx="2425146" cy="857146"/>
          </a:xfrm>
        </p:grpSpPr>
        <p:pic>
          <p:nvPicPr>
            <p:cNvPr id="35" name="圖片 34">
              <a:extLst>
                <a:ext uri="{FF2B5EF4-FFF2-40B4-BE49-F238E27FC236}">
                  <a16:creationId xmlns:a16="http://schemas.microsoft.com/office/drawing/2014/main" id="{31872C88-CA15-4DB8-9600-CAB205BCD1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27705" y="145613"/>
              <a:ext cx="2425146" cy="857146"/>
            </a:xfrm>
            <a:prstGeom prst="rect">
              <a:avLst/>
            </a:prstGeom>
          </p:spPr>
        </p:pic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48BB6617-D336-45D8-AEED-FBD2E32ABC60}"/>
                </a:ext>
              </a:extLst>
            </p:cNvPr>
            <p:cNvSpPr/>
            <p:nvPr/>
          </p:nvSpPr>
          <p:spPr>
            <a:xfrm>
              <a:off x="10397546" y="297405"/>
              <a:ext cx="156196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zh-CN" sz="2800" b="1">
                  <a:solidFill>
                    <a:prstClr val="white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Unique</a:t>
              </a:r>
              <a:endParaRPr lang="en-US" altLang="zh-TW" sz="2800" b="1">
                <a:solidFill>
                  <a:prstClr val="whit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98654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FF213BE5-005B-4E23-AD2D-0AC7A9A56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702" y="2484092"/>
            <a:ext cx="5438775" cy="3057525"/>
          </a:xfrm>
          <a:prstGeom prst="rect">
            <a:avLst/>
          </a:prstGeom>
        </p:spPr>
      </p:pic>
      <p:pic>
        <p:nvPicPr>
          <p:cNvPr id="4" name="Picture 8" descr="A screen shot of a person&#10;&#10;Description generated with very high confidence">
            <a:extLst>
              <a:ext uri="{FF2B5EF4-FFF2-40B4-BE49-F238E27FC236}">
                <a16:creationId xmlns:a16="http://schemas.microsoft.com/office/drawing/2014/main" id="{E5B3B7DC-8373-4881-A9F4-8938EC82C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751" y="2516532"/>
            <a:ext cx="5448300" cy="3057525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DECABD9B-5F7A-479A-801E-A76AC8FAD2F9}"/>
              </a:ext>
            </a:extLst>
          </p:cNvPr>
          <p:cNvSpPr/>
          <p:nvPr/>
        </p:nvSpPr>
        <p:spPr>
          <a:xfrm>
            <a:off x="311427" y="1331436"/>
            <a:ext cx="11295428" cy="646331"/>
          </a:xfrm>
          <a:prstGeom prst="rect">
            <a:avLst/>
          </a:prstGeom>
          <a:gradFill flip="none" rotWithShape="1">
            <a:gsLst>
              <a:gs pos="15000">
                <a:srgbClr val="244888"/>
              </a:gs>
              <a:gs pos="0">
                <a:srgbClr val="7030A0"/>
              </a:gs>
              <a:gs pos="80000">
                <a:srgbClr val="3567BF">
                  <a:alpha val="70000"/>
                </a:srgbClr>
              </a:gs>
              <a:gs pos="50000">
                <a:schemeClr val="accent1">
                  <a:shade val="67500"/>
                  <a:satMod val="115000"/>
                  <a:alpha val="94000"/>
                </a:schemeClr>
              </a:gs>
              <a:gs pos="100000">
                <a:schemeClr val="accent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83AC190E-7BBA-4705-87B5-EB7885215B65}"/>
              </a:ext>
            </a:extLst>
          </p:cNvPr>
          <p:cNvSpPr/>
          <p:nvPr/>
        </p:nvSpPr>
        <p:spPr>
          <a:xfrm>
            <a:off x="678124" y="1321457"/>
            <a:ext cx="5671745" cy="57785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4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Is there a way to change song faster?​</a:t>
            </a:r>
            <a:endParaRPr lang="zh-TW" altLang="en-US" sz="2400" b="1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7DB474F5-810C-4E18-B4D0-5F8392B1F749}"/>
              </a:ext>
            </a:extLst>
          </p:cNvPr>
          <p:cNvSpPr txBox="1"/>
          <p:nvPr/>
        </p:nvSpPr>
        <p:spPr>
          <a:xfrm>
            <a:off x="2039657" y="2019022"/>
            <a:ext cx="7890768" cy="872034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en-US"/>
            </a:defPPr>
            <a:lvl1pPr lvl="0">
              <a:lnSpc>
                <a:spcPct val="150000"/>
              </a:lnSpc>
              <a:defRPr sz="200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defRPr>
            </a:lvl1pPr>
          </a:lstStyle>
          <a:p>
            <a:r>
              <a:rPr lang="en-US" altLang="zh-CN" sz="1800">
                <a:latin typeface="Arial"/>
                <a:ea typeface="微軟正黑體"/>
                <a:cs typeface="Arial"/>
              </a:rPr>
              <a:t>Design with the remote, it is light and smooth, and makes your sliding quicker!</a:t>
            </a:r>
            <a:r>
              <a:rPr lang="en-US" altLang="zh-TW" sz="1800">
                <a:latin typeface="Arial"/>
                <a:ea typeface="微軟正黑體"/>
                <a:cs typeface="Arial"/>
              </a:rPr>
              <a:t>​</a:t>
            </a:r>
            <a:endParaRPr lang="zh-TW" altLang="en-US" sz="1800">
              <a:latin typeface="Arial"/>
              <a:ea typeface="微軟正黑體"/>
              <a:cs typeface="Arial"/>
            </a:endParaRPr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62E0FC86-5A99-4C1C-9F88-63F9D34A31D3}"/>
              </a:ext>
            </a:extLst>
          </p:cNvPr>
          <p:cNvGrpSpPr/>
          <p:nvPr/>
        </p:nvGrpSpPr>
        <p:grpSpPr>
          <a:xfrm flipV="1">
            <a:off x="9930427" y="2300534"/>
            <a:ext cx="1065738" cy="2515254"/>
            <a:chOff x="7578159" y="3479964"/>
            <a:chExt cx="1618851" cy="2515254"/>
          </a:xfrm>
        </p:grpSpPr>
        <p:cxnSp>
          <p:nvCxnSpPr>
            <p:cNvPr id="20" name="直線接點 19">
              <a:extLst>
                <a:ext uri="{FF2B5EF4-FFF2-40B4-BE49-F238E27FC236}">
                  <a16:creationId xmlns:a16="http://schemas.microsoft.com/office/drawing/2014/main" id="{418C29AD-AE51-4956-B1BA-ACC9F7774D6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78159" y="5995217"/>
              <a:ext cx="1618851" cy="0"/>
            </a:xfrm>
            <a:prstGeom prst="line">
              <a:avLst/>
            </a:prstGeom>
            <a:ln w="12700">
              <a:solidFill>
                <a:schemeClr val="bg2">
                  <a:lumMod val="25000"/>
                </a:schemeClr>
              </a:solidFill>
              <a:headEnd type="none"/>
              <a:tailEnd type="oval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直線接點 20">
              <a:extLst>
                <a:ext uri="{FF2B5EF4-FFF2-40B4-BE49-F238E27FC236}">
                  <a16:creationId xmlns:a16="http://schemas.microsoft.com/office/drawing/2014/main" id="{1EC24D93-83C7-46AE-B3E5-DB9C3DD789F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823664" y="3479964"/>
              <a:ext cx="373345" cy="2515254"/>
            </a:xfrm>
            <a:prstGeom prst="line">
              <a:avLst/>
            </a:prstGeom>
            <a:ln w="127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BE92A71A-C893-4CE8-97A7-D25DB60B0E63}"/>
              </a:ext>
            </a:extLst>
          </p:cNvPr>
          <p:cNvGrpSpPr/>
          <p:nvPr/>
        </p:nvGrpSpPr>
        <p:grpSpPr>
          <a:xfrm rot="10800000">
            <a:off x="999588" y="2300535"/>
            <a:ext cx="984989" cy="869972"/>
            <a:chOff x="8559791" y="5125245"/>
            <a:chExt cx="984989" cy="869972"/>
          </a:xfrm>
        </p:grpSpPr>
        <p:cxnSp>
          <p:nvCxnSpPr>
            <p:cNvPr id="23" name="直線接點 22">
              <a:extLst>
                <a:ext uri="{FF2B5EF4-FFF2-40B4-BE49-F238E27FC236}">
                  <a16:creationId xmlns:a16="http://schemas.microsoft.com/office/drawing/2014/main" id="{DE91ABE2-BC8B-49D0-A4B8-DD427462AE1A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8559791" y="5995217"/>
              <a:ext cx="637218" cy="0"/>
            </a:xfrm>
            <a:prstGeom prst="line">
              <a:avLst/>
            </a:prstGeom>
            <a:ln w="12700">
              <a:solidFill>
                <a:schemeClr val="bg2">
                  <a:lumMod val="25000"/>
                </a:schemeClr>
              </a:solidFill>
              <a:headEnd type="none"/>
              <a:tailEnd type="oval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直線接點 23">
              <a:extLst>
                <a:ext uri="{FF2B5EF4-FFF2-40B4-BE49-F238E27FC236}">
                  <a16:creationId xmlns:a16="http://schemas.microsoft.com/office/drawing/2014/main" id="{0D0E6792-AA71-43BC-A665-A1C5ED802539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9197008" y="5125245"/>
              <a:ext cx="347772" cy="869972"/>
            </a:xfrm>
            <a:prstGeom prst="line">
              <a:avLst/>
            </a:prstGeom>
            <a:ln w="127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07F6D22-DE45-864C-AFF6-A467E7C4D046}"/>
              </a:ext>
            </a:extLst>
          </p:cNvPr>
          <p:cNvCxnSpPr>
            <a:cxnSpLocks/>
          </p:cNvCxnSpPr>
          <p:nvPr/>
        </p:nvCxnSpPr>
        <p:spPr>
          <a:xfrm>
            <a:off x="999588" y="3204882"/>
            <a:ext cx="0" cy="767835"/>
          </a:xfrm>
          <a:prstGeom prst="straightConnector1">
            <a:avLst/>
          </a:prstGeom>
          <a:ln w="12382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34000">
                  <a:schemeClr val="accent1">
                    <a:lumMod val="45000"/>
                    <a:lumOff val="55000"/>
                  </a:schemeClr>
                </a:gs>
                <a:gs pos="68000">
                  <a:schemeClr val="accent1">
                    <a:alpha val="85000"/>
                    <a:lumMod val="40000"/>
                    <a:lumOff val="60000"/>
                  </a:schemeClr>
                </a:gs>
                <a:gs pos="100000">
                  <a:schemeClr val="accent1">
                    <a:alpha val="0"/>
                    <a:lumMod val="25000"/>
                    <a:lumOff val="75000"/>
                  </a:schemeClr>
                </a:gs>
              </a:gsLst>
              <a:lin ang="5400000" scaled="1"/>
            </a:gradFill>
            <a:headEnd type="triangle" w="sm" len="sm"/>
            <a:tailEnd type="non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標題 2">
            <a:extLst>
              <a:ext uri="{FF2B5EF4-FFF2-40B4-BE49-F238E27FC236}">
                <a16:creationId xmlns:a16="http://schemas.microsoft.com/office/drawing/2014/main" id="{ECD954AC-F534-473F-81BF-08E0CA46B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Player can be simple and easy to use</a:t>
            </a:r>
            <a:endParaRPr lang="zh-TW" altLang="en-US"/>
          </a:p>
        </p:txBody>
      </p:sp>
      <p:cxnSp>
        <p:nvCxnSpPr>
          <p:cNvPr id="25" name="Straight Arrow Connector 11">
            <a:extLst>
              <a:ext uri="{FF2B5EF4-FFF2-40B4-BE49-F238E27FC236}">
                <a16:creationId xmlns:a16="http://schemas.microsoft.com/office/drawing/2014/main" id="{4DBF6FCB-AC93-4200-B067-9260EE63F248}"/>
              </a:ext>
            </a:extLst>
          </p:cNvPr>
          <p:cNvCxnSpPr>
            <a:cxnSpLocks/>
          </p:cNvCxnSpPr>
          <p:nvPr/>
        </p:nvCxnSpPr>
        <p:spPr>
          <a:xfrm flipV="1">
            <a:off x="999588" y="4271407"/>
            <a:ext cx="0" cy="763142"/>
          </a:xfrm>
          <a:prstGeom prst="straightConnector1">
            <a:avLst/>
          </a:prstGeom>
          <a:ln w="123825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34000">
                  <a:schemeClr val="accent1">
                    <a:lumMod val="45000"/>
                    <a:lumOff val="55000"/>
                  </a:schemeClr>
                </a:gs>
                <a:gs pos="68000">
                  <a:schemeClr val="accent1">
                    <a:alpha val="85000"/>
                    <a:lumMod val="40000"/>
                    <a:lumOff val="60000"/>
                  </a:schemeClr>
                </a:gs>
                <a:gs pos="100000">
                  <a:schemeClr val="accent1">
                    <a:alpha val="0"/>
                    <a:lumMod val="25000"/>
                    <a:lumOff val="75000"/>
                  </a:schemeClr>
                </a:gs>
              </a:gsLst>
              <a:lin ang="5400000" scaled="0"/>
            </a:gradFill>
            <a:headEnd type="triangle" w="sm" len="sm"/>
            <a:tailEnd type="non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7FF5294F-C3A9-46A3-9F0B-682521DA02BD}"/>
              </a:ext>
            </a:extLst>
          </p:cNvPr>
          <p:cNvGrpSpPr/>
          <p:nvPr/>
        </p:nvGrpSpPr>
        <p:grpSpPr>
          <a:xfrm rot="5400000">
            <a:off x="8692850" y="3345273"/>
            <a:ext cx="437519" cy="3378551"/>
            <a:chOff x="1151988" y="3357282"/>
            <a:chExt cx="0" cy="1829667"/>
          </a:xfrm>
        </p:grpSpPr>
        <p:cxnSp>
          <p:nvCxnSpPr>
            <p:cNvPr id="28" name="Straight Arrow Connector 11">
              <a:extLst>
                <a:ext uri="{FF2B5EF4-FFF2-40B4-BE49-F238E27FC236}">
                  <a16:creationId xmlns:a16="http://schemas.microsoft.com/office/drawing/2014/main" id="{659BCAB8-B78F-45A3-9128-4DD95E36FDC7}"/>
                </a:ext>
              </a:extLst>
            </p:cNvPr>
            <p:cNvCxnSpPr>
              <a:cxnSpLocks/>
            </p:cNvCxnSpPr>
            <p:nvPr/>
          </p:nvCxnSpPr>
          <p:spPr>
            <a:xfrm>
              <a:off x="1151988" y="3357282"/>
              <a:ext cx="0" cy="767835"/>
            </a:xfrm>
            <a:prstGeom prst="straightConnector1">
              <a:avLst/>
            </a:prstGeom>
            <a:ln w="123825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4000">
                    <a:schemeClr val="accent1">
                      <a:lumMod val="45000"/>
                      <a:lumOff val="55000"/>
                    </a:schemeClr>
                  </a:gs>
                  <a:gs pos="68000">
                    <a:schemeClr val="accent1">
                      <a:alpha val="85000"/>
                      <a:lumMod val="40000"/>
                      <a:lumOff val="60000"/>
                    </a:schemeClr>
                  </a:gs>
                  <a:gs pos="100000">
                    <a:schemeClr val="accent1">
                      <a:alpha val="0"/>
                      <a:lumMod val="25000"/>
                      <a:lumOff val="75000"/>
                    </a:schemeClr>
                  </a:gs>
                </a:gsLst>
                <a:lin ang="5400000" scaled="1"/>
              </a:gradFill>
              <a:headEnd type="triangle" w="sm" len="sm"/>
              <a:tailEnd type="non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11">
              <a:extLst>
                <a:ext uri="{FF2B5EF4-FFF2-40B4-BE49-F238E27FC236}">
                  <a16:creationId xmlns:a16="http://schemas.microsoft.com/office/drawing/2014/main" id="{4A4D3491-F1E9-4D7D-9663-70FC54B564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51988" y="4423807"/>
              <a:ext cx="0" cy="763142"/>
            </a:xfrm>
            <a:prstGeom prst="straightConnector1">
              <a:avLst/>
            </a:prstGeom>
            <a:ln w="123825">
              <a:gradFill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34000">
                    <a:schemeClr val="accent1">
                      <a:lumMod val="45000"/>
                      <a:lumOff val="55000"/>
                    </a:schemeClr>
                  </a:gs>
                  <a:gs pos="68000">
                    <a:schemeClr val="accent1">
                      <a:alpha val="85000"/>
                      <a:lumMod val="40000"/>
                      <a:lumOff val="60000"/>
                    </a:schemeClr>
                  </a:gs>
                  <a:gs pos="100000">
                    <a:schemeClr val="accent1">
                      <a:alpha val="0"/>
                      <a:lumMod val="25000"/>
                      <a:lumOff val="75000"/>
                    </a:schemeClr>
                  </a:gs>
                </a:gsLst>
                <a:lin ang="5400000" scaled="0"/>
              </a:gradFill>
              <a:headEnd type="triangle" w="sm" len="sm"/>
              <a:tailEnd type="non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圖片 5">
            <a:extLst>
              <a:ext uri="{FF2B5EF4-FFF2-40B4-BE49-F238E27FC236}">
                <a16:creationId xmlns:a16="http://schemas.microsoft.com/office/drawing/2014/main" id="{2C52CCEA-34EE-48EB-81F2-959FD26F00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029" y="4029015"/>
            <a:ext cx="904790" cy="2586593"/>
          </a:xfrm>
          <a:prstGeom prst="rect">
            <a:avLst/>
          </a:prstGeom>
        </p:spPr>
      </p:pic>
      <p:sp>
        <p:nvSpPr>
          <p:cNvPr id="33" name="Rectangle 27">
            <a:extLst>
              <a:ext uri="{FF2B5EF4-FFF2-40B4-BE49-F238E27FC236}">
                <a16:creationId xmlns:a16="http://schemas.microsoft.com/office/drawing/2014/main" id="{F0BD9B3D-464B-48F5-B64D-84546871651A}"/>
              </a:ext>
            </a:extLst>
          </p:cNvPr>
          <p:cNvSpPr/>
          <p:nvPr/>
        </p:nvSpPr>
        <p:spPr>
          <a:xfrm>
            <a:off x="9040666" y="6315523"/>
            <a:ext cx="17306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>
                <a:latin typeface="Arial" panose="020B0604020202020204" pitchFamily="34" charset="0"/>
                <a:cs typeface="Arial" panose="020B0604020202020204" pitchFamily="34" charset="0"/>
              </a:rPr>
              <a:t>Support for Apple TV</a:t>
            </a:r>
          </a:p>
        </p:txBody>
      </p:sp>
      <p:grpSp>
        <p:nvGrpSpPr>
          <p:cNvPr id="34" name="群組 33">
            <a:extLst>
              <a:ext uri="{FF2B5EF4-FFF2-40B4-BE49-F238E27FC236}">
                <a16:creationId xmlns:a16="http://schemas.microsoft.com/office/drawing/2014/main" id="{DF378CF9-299F-4F11-8AFA-05E67761BBE0}"/>
              </a:ext>
            </a:extLst>
          </p:cNvPr>
          <p:cNvGrpSpPr/>
          <p:nvPr/>
        </p:nvGrpSpPr>
        <p:grpSpPr>
          <a:xfrm>
            <a:off x="9627704" y="145613"/>
            <a:ext cx="2425149" cy="857146"/>
            <a:chOff x="9627704" y="145613"/>
            <a:chExt cx="2425149" cy="857146"/>
          </a:xfrm>
        </p:grpSpPr>
        <p:pic>
          <p:nvPicPr>
            <p:cNvPr id="35" name="圖片 34">
              <a:extLst>
                <a:ext uri="{FF2B5EF4-FFF2-40B4-BE49-F238E27FC236}">
                  <a16:creationId xmlns:a16="http://schemas.microsoft.com/office/drawing/2014/main" id="{DF273EAE-F58C-4CCB-A94E-AEAEBF6E6C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27704" y="145613"/>
              <a:ext cx="2425149" cy="857146"/>
            </a:xfrm>
            <a:prstGeom prst="rect">
              <a:avLst/>
            </a:prstGeom>
          </p:spPr>
        </p:pic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E4657A8D-28D2-450C-90EE-8C244155AD57}"/>
                </a:ext>
              </a:extLst>
            </p:cNvPr>
            <p:cNvSpPr/>
            <p:nvPr/>
          </p:nvSpPr>
          <p:spPr>
            <a:xfrm>
              <a:off x="10421530" y="319606"/>
              <a:ext cx="151998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zh-CN" sz="2400" b="1">
                  <a:solidFill>
                    <a:prstClr val="white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Apple TV</a:t>
              </a:r>
              <a:endParaRPr lang="en-US" altLang="zh-TW" sz="2400" b="1">
                <a:solidFill>
                  <a:prstClr val="whit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39253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screenshot of a cell phone screen with text&#10;&#10;Description generated with very high confidence">
            <a:extLst>
              <a:ext uri="{FF2B5EF4-FFF2-40B4-BE49-F238E27FC236}">
                <a16:creationId xmlns:a16="http://schemas.microsoft.com/office/drawing/2014/main" id="{AE96D55F-3126-408B-ABC2-CE34177D17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7830" y="2746337"/>
            <a:ext cx="6160095" cy="3464502"/>
          </a:xfrm>
          <a:prstGeom prst="rect">
            <a:avLst/>
          </a:prstGeom>
        </p:spPr>
      </p:pic>
      <p:cxnSp>
        <p:nvCxnSpPr>
          <p:cNvPr id="8" name="Straight Arrow Connector 11">
            <a:extLst>
              <a:ext uri="{FF2B5EF4-FFF2-40B4-BE49-F238E27FC236}">
                <a16:creationId xmlns:a16="http://schemas.microsoft.com/office/drawing/2014/main" id="{047E58B4-C1B2-4185-A111-DA56EFA43B3E}"/>
              </a:ext>
            </a:extLst>
          </p:cNvPr>
          <p:cNvCxnSpPr>
            <a:cxnSpLocks/>
          </p:cNvCxnSpPr>
          <p:nvPr/>
        </p:nvCxnSpPr>
        <p:spPr>
          <a:xfrm flipH="1" flipV="1">
            <a:off x="2717880" y="5489101"/>
            <a:ext cx="10026" cy="1003773"/>
          </a:xfrm>
          <a:prstGeom prst="straightConnector1">
            <a:avLst/>
          </a:prstGeom>
          <a:ln w="123825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34000">
                  <a:schemeClr val="accent1">
                    <a:lumMod val="45000"/>
                    <a:lumOff val="55000"/>
                  </a:schemeClr>
                </a:gs>
                <a:gs pos="68000">
                  <a:schemeClr val="accent1">
                    <a:alpha val="85000"/>
                    <a:lumMod val="40000"/>
                    <a:lumOff val="60000"/>
                  </a:schemeClr>
                </a:gs>
                <a:gs pos="100000">
                  <a:schemeClr val="accent1">
                    <a:alpha val="0"/>
                    <a:lumMod val="25000"/>
                    <a:lumOff val="75000"/>
                  </a:schemeClr>
                </a:gs>
              </a:gsLst>
              <a:lin ang="5400000" scaled="0"/>
            </a:gradFill>
            <a:headEnd type="triangle" w="sm" len="sm"/>
            <a:tailEnd type="non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7">
            <a:extLst>
              <a:ext uri="{FF2B5EF4-FFF2-40B4-BE49-F238E27FC236}">
                <a16:creationId xmlns:a16="http://schemas.microsoft.com/office/drawing/2014/main" id="{2F95C6A4-7619-0246-8D5D-B5D83334C2ED}"/>
              </a:ext>
            </a:extLst>
          </p:cNvPr>
          <p:cNvSpPr txBox="1"/>
          <p:nvPr/>
        </p:nvSpPr>
        <p:spPr>
          <a:xfrm>
            <a:off x="2013349" y="2133784"/>
            <a:ext cx="9168173" cy="456535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en-US"/>
            </a:defPPr>
            <a:lvl1pPr lvl="0">
              <a:lnSpc>
                <a:spcPct val="150000"/>
              </a:lnSpc>
              <a:defRPr sz="200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defRPr>
            </a:lvl1pPr>
          </a:lstStyle>
          <a:p>
            <a:r>
              <a:rPr lang="en-US" altLang="zh-CN" sz="1800">
                <a:latin typeface="Arial" panose="020B0604020202020204" pitchFamily="34" charset="0"/>
                <a:cs typeface="Arial" panose="020B0604020202020204" pitchFamily="34" charset="0"/>
              </a:rPr>
              <a:t>Design with the remote, it is light and smooth, and makes you sliding faster!</a:t>
            </a:r>
            <a:r>
              <a:rPr lang="en-US" altLang="zh-TW" sz="1800"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  <a:endParaRPr lang="zh-TW" altLang="en-US" sz="180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grpSp>
        <p:nvGrpSpPr>
          <p:cNvPr id="6" name="群組 18">
            <a:extLst>
              <a:ext uri="{FF2B5EF4-FFF2-40B4-BE49-F238E27FC236}">
                <a16:creationId xmlns:a16="http://schemas.microsoft.com/office/drawing/2014/main" id="{2DC1297D-9459-CA42-A4CD-62DCB754E82B}"/>
              </a:ext>
            </a:extLst>
          </p:cNvPr>
          <p:cNvGrpSpPr/>
          <p:nvPr/>
        </p:nvGrpSpPr>
        <p:grpSpPr>
          <a:xfrm flipV="1">
            <a:off x="1883616" y="2385468"/>
            <a:ext cx="834264" cy="3464502"/>
            <a:chOff x="8502372" y="1907580"/>
            <a:chExt cx="834264" cy="4163871"/>
          </a:xfrm>
        </p:grpSpPr>
        <p:cxnSp>
          <p:nvCxnSpPr>
            <p:cNvPr id="7" name="直線接點 19">
              <a:extLst>
                <a:ext uri="{FF2B5EF4-FFF2-40B4-BE49-F238E27FC236}">
                  <a16:creationId xmlns:a16="http://schemas.microsoft.com/office/drawing/2014/main" id="{5CB3E41E-8383-E041-AA76-A3EF024F42C4}"/>
                </a:ext>
              </a:extLst>
            </p:cNvPr>
            <p:cNvCxnSpPr>
              <a:cxnSpLocks/>
            </p:cNvCxnSpPr>
            <p:nvPr/>
          </p:nvCxnSpPr>
          <p:spPr>
            <a:xfrm>
              <a:off x="8502372" y="1907580"/>
              <a:ext cx="0" cy="4163871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headEnd type="none"/>
              <a:tailEnd type="oval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直線接點 20">
              <a:extLst>
                <a:ext uri="{FF2B5EF4-FFF2-40B4-BE49-F238E27FC236}">
                  <a16:creationId xmlns:a16="http://schemas.microsoft.com/office/drawing/2014/main" id="{33C588CF-E5C4-744E-9430-C4A993D7F3A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502372" y="1907580"/>
              <a:ext cx="834264" cy="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矩形 13">
            <a:extLst>
              <a:ext uri="{FF2B5EF4-FFF2-40B4-BE49-F238E27FC236}">
                <a16:creationId xmlns:a16="http://schemas.microsoft.com/office/drawing/2014/main" id="{F491245F-052B-3E42-B1B2-C2A2A67E211B}"/>
              </a:ext>
            </a:extLst>
          </p:cNvPr>
          <p:cNvSpPr/>
          <p:nvPr/>
        </p:nvSpPr>
        <p:spPr>
          <a:xfrm>
            <a:off x="311427" y="1331436"/>
            <a:ext cx="9594573" cy="646331"/>
          </a:xfrm>
          <a:prstGeom prst="rect">
            <a:avLst/>
          </a:prstGeom>
          <a:gradFill flip="none" rotWithShape="1">
            <a:gsLst>
              <a:gs pos="15000">
                <a:srgbClr val="244888"/>
              </a:gs>
              <a:gs pos="0">
                <a:srgbClr val="7030A0"/>
              </a:gs>
              <a:gs pos="80000">
                <a:srgbClr val="3567BF">
                  <a:alpha val="70000"/>
                </a:srgbClr>
              </a:gs>
              <a:gs pos="50000">
                <a:schemeClr val="accent1">
                  <a:shade val="67500"/>
                  <a:satMod val="115000"/>
                  <a:alpha val="94000"/>
                </a:schemeClr>
              </a:gs>
              <a:gs pos="100000">
                <a:schemeClr val="accent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5">
            <a:extLst>
              <a:ext uri="{FF2B5EF4-FFF2-40B4-BE49-F238E27FC236}">
                <a16:creationId xmlns:a16="http://schemas.microsoft.com/office/drawing/2014/main" id="{BACF321F-E6BD-3949-91E6-1232D69CC634}"/>
              </a:ext>
            </a:extLst>
          </p:cNvPr>
          <p:cNvSpPr/>
          <p:nvPr/>
        </p:nvSpPr>
        <p:spPr>
          <a:xfrm>
            <a:off x="678124" y="1321457"/>
            <a:ext cx="5843266" cy="57785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4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Is there a way to change songs faster?</a:t>
            </a:r>
            <a:endParaRPr lang="zh-TW" altLang="en-US" sz="2400" b="1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7AD8FBB5-A3FD-4AA6-A0D9-8B9C7529C83A}"/>
              </a:ext>
            </a:extLst>
          </p:cNvPr>
          <p:cNvGrpSpPr/>
          <p:nvPr/>
        </p:nvGrpSpPr>
        <p:grpSpPr>
          <a:xfrm>
            <a:off x="9630613" y="145613"/>
            <a:ext cx="2419330" cy="857146"/>
            <a:chOff x="9630613" y="145613"/>
            <a:chExt cx="2419330" cy="857146"/>
          </a:xfrm>
        </p:grpSpPr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1B89E8D4-59BF-477F-9A43-C4208E381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0613" y="145613"/>
              <a:ext cx="2419330" cy="857146"/>
            </a:xfrm>
            <a:prstGeom prst="rect">
              <a:avLst/>
            </a:prstGeom>
          </p:spPr>
        </p:pic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B52D20C-B11F-4089-AADA-8582FF2899DA}"/>
                </a:ext>
              </a:extLst>
            </p:cNvPr>
            <p:cNvSpPr/>
            <p:nvPr/>
          </p:nvSpPr>
          <p:spPr>
            <a:xfrm>
              <a:off x="10421530" y="152061"/>
              <a:ext cx="1519984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zh-TW" sz="2400" b="1">
                  <a:solidFill>
                    <a:prstClr val="white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Amazon</a:t>
              </a:r>
            </a:p>
            <a:p>
              <a:pPr lvl="0" algn="ctr"/>
              <a:r>
                <a:rPr lang="en-US" altLang="zh-TW" sz="2400" b="1">
                  <a:solidFill>
                    <a:prstClr val="white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Fire</a:t>
              </a:r>
              <a:r>
                <a:rPr lang="en-US" altLang="zh-CN" sz="2400" b="1">
                  <a:solidFill>
                    <a:prstClr val="white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 TV</a:t>
              </a:r>
              <a:endParaRPr lang="en-US" altLang="zh-TW" sz="2400" b="1">
                <a:solidFill>
                  <a:prstClr val="whit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469DD9A1-373E-4211-9035-2E21A559E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489" y="365126"/>
            <a:ext cx="10810694" cy="925055"/>
          </a:xfrm>
        </p:spPr>
        <p:txBody>
          <a:bodyPr>
            <a:normAutofit/>
          </a:bodyPr>
          <a:lstStyle/>
          <a:p>
            <a:r>
              <a:rPr lang="en-US" altLang="zh-TW" sz="3550"/>
              <a:t>The player can be simple and easy to use​</a:t>
            </a:r>
            <a:endParaRPr lang="zh-TW" altLang="en-US" sz="355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9FBA2432-C60B-4F9C-86CA-4AA8B6B31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809" y="2589711"/>
            <a:ext cx="2703810" cy="377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6470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C7EC9879-4754-4DCF-A3FB-8A143F4DC4AF}"/>
              </a:ext>
            </a:extLst>
          </p:cNvPr>
          <p:cNvSpPr/>
          <p:nvPr/>
        </p:nvSpPr>
        <p:spPr>
          <a:xfrm>
            <a:off x="311427" y="1331436"/>
            <a:ext cx="10735514" cy="646331"/>
          </a:xfrm>
          <a:prstGeom prst="rect">
            <a:avLst/>
          </a:prstGeom>
          <a:gradFill flip="none" rotWithShape="1">
            <a:gsLst>
              <a:gs pos="15000">
                <a:srgbClr val="244888"/>
              </a:gs>
              <a:gs pos="0">
                <a:srgbClr val="7030A0"/>
              </a:gs>
              <a:gs pos="80000">
                <a:srgbClr val="3567BF">
                  <a:alpha val="70000"/>
                </a:srgbClr>
              </a:gs>
              <a:gs pos="50000">
                <a:schemeClr val="accent1">
                  <a:shade val="67500"/>
                  <a:satMod val="115000"/>
                  <a:alpha val="94000"/>
                </a:schemeClr>
              </a:gs>
              <a:gs pos="100000">
                <a:schemeClr val="accent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D8A23CA-ED96-4FD5-BFD4-166DB35083A6}"/>
              </a:ext>
            </a:extLst>
          </p:cNvPr>
          <p:cNvSpPr/>
          <p:nvPr/>
        </p:nvSpPr>
        <p:spPr>
          <a:xfrm>
            <a:off x="678124" y="1321457"/>
            <a:ext cx="8997976" cy="496996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How to do when you want to play another song while browsing photos? ​</a:t>
            </a:r>
            <a:endParaRPr lang="zh-TW" sz="1600" b="1">
              <a:solidFill>
                <a:schemeClr val="bg1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EAD3D2-6611-4A3D-B4B0-9355108E3F33}"/>
              </a:ext>
            </a:extLst>
          </p:cNvPr>
          <p:cNvSpPr txBox="1"/>
          <p:nvPr/>
        </p:nvSpPr>
        <p:spPr>
          <a:xfrm>
            <a:off x="2011645" y="3601234"/>
            <a:ext cx="2724087" cy="830997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en-US"/>
            </a:defPPr>
            <a:lvl1pPr>
              <a:defRPr sz="20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CN" altLang="zh-TW" sz="1600">
                <a:latin typeface="Arial" panose="020B0604020202020204" pitchFamily="34" charset="0"/>
                <a:cs typeface="Arial" panose="020B0604020202020204" pitchFamily="34" charset="0"/>
              </a:rPr>
              <a:t>After ch</a:t>
            </a:r>
            <a:r>
              <a:rPr lang="en-US" altLang="zh-TW" sz="1600" err="1">
                <a:latin typeface="Arial" panose="020B0604020202020204" pitchFamily="34" charset="0"/>
                <a:cs typeface="Arial" panose="020B0604020202020204" pitchFamily="34" charset="0"/>
              </a:rPr>
              <a:t>oosing</a:t>
            </a:r>
            <a:r>
              <a:rPr lang="zh-CN" altLang="zh-TW" sz="160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altLang="zh-TW" sz="1600"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lang="zh-CN" altLang="zh-TW" sz="160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altLang="zh-TW" sz="1600" err="1">
                <a:latin typeface="Arial" panose="020B0604020202020204" pitchFamily="34" charset="0"/>
                <a:cs typeface="Arial" panose="020B0604020202020204" pitchFamily="34" charset="0"/>
              </a:rPr>
              <a:t>ther</a:t>
            </a:r>
            <a:r>
              <a:rPr lang="en-US" altLang="zh-TW" sz="160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zh-CN" altLang="zh-TW" sz="1600">
                <a:latin typeface="Arial" panose="020B0604020202020204" pitchFamily="34" charset="0"/>
                <a:cs typeface="Arial" panose="020B0604020202020204" pitchFamily="34" charset="0"/>
              </a:rPr>
              <a:t>song, click the back button to return to the photo page.</a:t>
            </a:r>
            <a:endParaRPr lang="zh-CN" altLang="en-US" sz="160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CC8C17-BA8E-5E47-AF11-4624E0CC8B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4525" y="2236397"/>
            <a:ext cx="6303856" cy="3545919"/>
          </a:xfrm>
          <a:prstGeom prst="rect">
            <a:avLst/>
          </a:prstGeom>
        </p:spPr>
      </p:pic>
      <p:sp>
        <p:nvSpPr>
          <p:cNvPr id="4" name="標題 3">
            <a:extLst>
              <a:ext uri="{FF2B5EF4-FFF2-40B4-BE49-F238E27FC236}">
                <a16:creationId xmlns:a16="http://schemas.microsoft.com/office/drawing/2014/main" id="{66138894-C291-40F5-A959-7D453BC78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8445882" cy="946221"/>
          </a:xfrm>
        </p:spPr>
        <p:txBody>
          <a:bodyPr>
            <a:normAutofit fontScale="90000"/>
          </a:bodyPr>
          <a:lstStyle/>
          <a:p>
            <a:r>
              <a:rPr lang="en-US" altLang="zh-TW">
                <a:latin typeface="Arial"/>
                <a:ea typeface="微軟正黑體"/>
                <a:cs typeface="Arial"/>
              </a:rPr>
              <a:t>Only</a:t>
            </a:r>
            <a:r>
              <a:rPr lang="en-US" altLang="zh-CN">
                <a:latin typeface="Arial"/>
                <a:ea typeface="微軟正黑體"/>
                <a:cs typeface="Arial"/>
              </a:rPr>
              <a:t> </a:t>
            </a:r>
            <a:r>
              <a:rPr lang="en-US" altLang="zh-TW">
                <a:latin typeface="Arial"/>
                <a:ea typeface="微軟正黑體"/>
                <a:cs typeface="Arial"/>
              </a:rPr>
              <a:t>three</a:t>
            </a:r>
            <a:r>
              <a:rPr lang="en-US" altLang="zh-CN">
                <a:latin typeface="Arial"/>
                <a:ea typeface="微軟正黑體"/>
                <a:cs typeface="Arial"/>
              </a:rPr>
              <a:t> </a:t>
            </a:r>
            <a:r>
              <a:rPr lang="en-US" altLang="zh-TW">
                <a:latin typeface="Arial"/>
                <a:ea typeface="微軟正黑體"/>
                <a:cs typeface="Arial"/>
              </a:rPr>
              <a:t>steps</a:t>
            </a:r>
            <a:r>
              <a:rPr lang="en-US" altLang="zh-CN">
                <a:latin typeface="Arial"/>
                <a:ea typeface="微軟正黑體"/>
                <a:cs typeface="Arial"/>
              </a:rPr>
              <a:t> </a:t>
            </a:r>
            <a:r>
              <a:rPr lang="en-US" altLang="zh-TW">
                <a:latin typeface="Arial"/>
                <a:ea typeface="微軟正黑體"/>
                <a:cs typeface="Arial"/>
              </a:rPr>
              <a:t>to</a:t>
            </a:r>
            <a:r>
              <a:rPr lang="en-US" altLang="zh-CN">
                <a:latin typeface="Arial"/>
                <a:ea typeface="微軟正黑體"/>
                <a:cs typeface="Arial"/>
              </a:rPr>
              <a:t> </a:t>
            </a:r>
            <a:r>
              <a:rPr lang="en-US" altLang="zh-TW">
                <a:latin typeface="Arial"/>
                <a:ea typeface="微軟正黑體"/>
                <a:cs typeface="Arial"/>
              </a:rPr>
              <a:t>switch</a:t>
            </a:r>
            <a:r>
              <a:rPr lang="en-US" altLang="zh-CN">
                <a:latin typeface="Arial"/>
                <a:ea typeface="微軟正黑體"/>
                <a:cs typeface="Arial"/>
              </a:rPr>
              <a:t> </a:t>
            </a:r>
            <a:r>
              <a:rPr lang="en-US" altLang="zh-TW">
                <a:latin typeface="Arial"/>
                <a:ea typeface="微軟正黑體"/>
                <a:cs typeface="Arial"/>
              </a:rPr>
              <a:t>between</a:t>
            </a:r>
            <a:r>
              <a:rPr lang="en-US" altLang="zh-CN">
                <a:latin typeface="Arial"/>
                <a:ea typeface="微軟正黑體"/>
                <a:cs typeface="Arial"/>
              </a:rPr>
              <a:t> </a:t>
            </a:r>
            <a:r>
              <a:rPr lang="en-US" altLang="zh-TW">
                <a:latin typeface="Arial"/>
                <a:ea typeface="微軟正黑體"/>
                <a:cs typeface="Arial"/>
              </a:rPr>
              <a:t>music</a:t>
            </a:r>
            <a:r>
              <a:rPr lang="en-US" altLang="zh-CN">
                <a:latin typeface="Arial"/>
                <a:ea typeface="微軟正黑體"/>
                <a:cs typeface="Arial"/>
              </a:rPr>
              <a:t> </a:t>
            </a:r>
            <a:r>
              <a:rPr lang="en-US" altLang="zh-TW">
                <a:latin typeface="Arial"/>
                <a:ea typeface="微軟正黑體"/>
                <a:cs typeface="Arial"/>
              </a:rPr>
              <a:t>and</a:t>
            </a:r>
            <a:r>
              <a:rPr lang="en-US" altLang="zh-CN">
                <a:latin typeface="Arial"/>
                <a:ea typeface="微軟正黑體"/>
                <a:cs typeface="Arial"/>
              </a:rPr>
              <a:t> </a:t>
            </a:r>
            <a:r>
              <a:rPr lang="en-US" altLang="zh-TW">
                <a:latin typeface="Arial"/>
                <a:ea typeface="微軟正黑體"/>
                <a:cs typeface="Arial"/>
              </a:rPr>
              <a:t>photo</a:t>
            </a:r>
            <a:r>
              <a:rPr lang="en-US" altLang="zh-TW" b="0">
                <a:latin typeface="Arial"/>
                <a:ea typeface="微軟正黑體"/>
                <a:cs typeface="Arial"/>
              </a:rPr>
              <a:t>​ </a:t>
            </a:r>
            <a:r>
              <a:rPr lang="en-US">
                <a:latin typeface="Arial"/>
                <a:ea typeface="微軟正黑體"/>
                <a:cs typeface="Arial"/>
              </a:rPr>
              <a:t>pages </a:t>
            </a:r>
            <a:endParaRPr lang="en-US" altLang="zh-TW">
              <a:latin typeface="Arial"/>
              <a:ea typeface="微軟正黑體"/>
              <a:cs typeface="Arial"/>
            </a:endParaRPr>
          </a:p>
        </p:txBody>
      </p: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94A33C7E-F484-40A1-BB28-2F655961A7BB}"/>
              </a:ext>
            </a:extLst>
          </p:cNvPr>
          <p:cNvGrpSpPr/>
          <p:nvPr/>
        </p:nvGrpSpPr>
        <p:grpSpPr>
          <a:xfrm rot="10800000" flipH="1">
            <a:off x="4199468" y="4933326"/>
            <a:ext cx="843997" cy="257282"/>
            <a:chOff x="7777378" y="6001988"/>
            <a:chExt cx="2037099" cy="257282"/>
          </a:xfrm>
        </p:grpSpPr>
        <p:cxnSp>
          <p:nvCxnSpPr>
            <p:cNvPr id="16" name="直線接點 15">
              <a:extLst>
                <a:ext uri="{FF2B5EF4-FFF2-40B4-BE49-F238E27FC236}">
                  <a16:creationId xmlns:a16="http://schemas.microsoft.com/office/drawing/2014/main" id="{061971EA-8D26-44A7-B039-869FF503E2EE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7777378" y="6004256"/>
              <a:ext cx="1432127" cy="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headEnd type="none"/>
              <a:tailEnd type="oval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直線接點 16">
              <a:extLst>
                <a:ext uri="{FF2B5EF4-FFF2-40B4-BE49-F238E27FC236}">
                  <a16:creationId xmlns:a16="http://schemas.microsoft.com/office/drawing/2014/main" id="{5EEEFEE5-1B86-41E8-98F5-42FD2394BDB1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9197008" y="6001988"/>
              <a:ext cx="617469" cy="257282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id="{F12FFF0B-F62F-413A-B702-7708B616C828}"/>
              </a:ext>
            </a:extLst>
          </p:cNvPr>
          <p:cNvSpPr/>
          <p:nvPr/>
        </p:nvSpPr>
        <p:spPr>
          <a:xfrm>
            <a:off x="2011645" y="2186221"/>
            <a:ext cx="24863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>
                <a:latin typeface="Arial" panose="020B0604020202020204" pitchFamily="34" charset="0"/>
                <a:cs typeface="Arial" panose="020B0604020202020204" pitchFamily="34" charset="0"/>
              </a:rPr>
              <a:t>Left</a:t>
            </a:r>
            <a:r>
              <a:rPr lang="zh-TW" altLang="zh-TW" sz="160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altLang="zh-TW" sz="1600">
                <a:latin typeface="Arial" panose="020B0604020202020204" pitchFamily="34" charset="0"/>
                <a:cs typeface="Arial" panose="020B0604020202020204" pitchFamily="34" charset="0"/>
              </a:rPr>
              <a:t>slide</a:t>
            </a:r>
            <a:r>
              <a:rPr lang="zh-TW" altLang="zh-TW" sz="160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altLang="zh-TW" sz="160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zh-TW" altLang="zh-TW" sz="1600">
                <a:latin typeface="Arial" panose="020B0604020202020204" pitchFamily="34" charset="0"/>
                <a:cs typeface="Arial" panose="020B0604020202020204" pitchFamily="34" charset="0"/>
              </a:rPr>
              <a:t> open </a:t>
            </a:r>
            <a:r>
              <a:rPr lang="en-US" altLang="zh-TW" sz="160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zh-TW" altLang="zh-TW" sz="160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altLang="zh-TW" sz="1600">
                <a:latin typeface="Arial" panose="020B0604020202020204" pitchFamily="34" charset="0"/>
                <a:cs typeface="Arial" panose="020B0604020202020204" pitchFamily="34" charset="0"/>
              </a:rPr>
              <a:t>hidden</a:t>
            </a:r>
            <a:r>
              <a:rPr lang="zh-TW" altLang="zh-TW" sz="160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altLang="zh-TW" sz="1600">
                <a:latin typeface="Arial" panose="020B0604020202020204" pitchFamily="34" charset="0"/>
                <a:cs typeface="Arial" panose="020B0604020202020204" pitchFamily="34" charset="0"/>
              </a:rPr>
              <a:t>main</a:t>
            </a:r>
            <a:r>
              <a:rPr lang="zh-TW" altLang="zh-TW" sz="160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altLang="zh-TW" sz="1600">
                <a:latin typeface="Arial" panose="020B0604020202020204" pitchFamily="34" charset="0"/>
                <a:cs typeface="Arial" panose="020B0604020202020204" pitchFamily="34" charset="0"/>
              </a:rPr>
              <a:t>men</a:t>
            </a:r>
            <a:r>
              <a:rPr lang="zh-TW" altLang="zh-TW" sz="160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endParaRPr lang="en-US" altLang="zh-TW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134D3B19-5BD4-42F5-A7F5-7118FCC4D008}"/>
              </a:ext>
            </a:extLst>
          </p:cNvPr>
          <p:cNvSpPr/>
          <p:nvPr/>
        </p:nvSpPr>
        <p:spPr>
          <a:xfrm>
            <a:off x="2011645" y="2914349"/>
            <a:ext cx="2610010" cy="33855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zh-TW" altLang="zh-TW" sz="1600">
                <a:latin typeface="Arial" panose="020B0604020202020204" pitchFamily="34" charset="0"/>
                <a:cs typeface="Arial" panose="020B0604020202020204" pitchFamily="34" charset="0"/>
              </a:rPr>
              <a:t>Click the now playing song</a:t>
            </a:r>
            <a:endParaRPr lang="zh-TW" altLang="en-US" sz="160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81FCD13E-251A-44D4-8CC5-0AC610DD14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984" y="3362880"/>
            <a:ext cx="1036573" cy="2963333"/>
          </a:xfrm>
          <a:prstGeom prst="rect">
            <a:avLst/>
          </a:prstGeom>
        </p:spPr>
      </p:pic>
      <p:cxnSp>
        <p:nvCxnSpPr>
          <p:cNvPr id="31" name="直線接點 30">
            <a:extLst>
              <a:ext uri="{FF2B5EF4-FFF2-40B4-BE49-F238E27FC236}">
                <a16:creationId xmlns:a16="http://schemas.microsoft.com/office/drawing/2014/main" id="{0BA3EE63-C0B5-47C9-A6F1-52175FD60B38}"/>
              </a:ext>
            </a:extLst>
          </p:cNvPr>
          <p:cNvCxnSpPr>
            <a:cxnSpLocks/>
          </p:cNvCxnSpPr>
          <p:nvPr/>
        </p:nvCxnSpPr>
        <p:spPr>
          <a:xfrm flipH="1">
            <a:off x="4498017" y="2402309"/>
            <a:ext cx="525129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  <a:headEnd type="none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7012F890-38CC-4BE6-A850-B2CEC779CA7D}"/>
              </a:ext>
            </a:extLst>
          </p:cNvPr>
          <p:cNvGrpSpPr/>
          <p:nvPr/>
        </p:nvGrpSpPr>
        <p:grpSpPr>
          <a:xfrm flipH="1">
            <a:off x="776467" y="4122659"/>
            <a:ext cx="1245685" cy="257282"/>
            <a:chOff x="6078079" y="6001988"/>
            <a:chExt cx="3736398" cy="257282"/>
          </a:xfrm>
        </p:grpSpPr>
        <p:cxnSp>
          <p:nvCxnSpPr>
            <p:cNvPr id="33" name="直線接點 32">
              <a:extLst>
                <a:ext uri="{FF2B5EF4-FFF2-40B4-BE49-F238E27FC236}">
                  <a16:creationId xmlns:a16="http://schemas.microsoft.com/office/drawing/2014/main" id="{1B8205DF-3657-4C59-9DB5-52C86CC038E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78079" y="6004256"/>
              <a:ext cx="3131429" cy="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headEnd type="none"/>
              <a:tailEnd type="oval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直線接點 33">
              <a:extLst>
                <a:ext uri="{FF2B5EF4-FFF2-40B4-BE49-F238E27FC236}">
                  <a16:creationId xmlns:a16="http://schemas.microsoft.com/office/drawing/2014/main" id="{21AE4E98-4500-43DC-A586-0ACAE2680D8B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9197008" y="6001988"/>
              <a:ext cx="617469" cy="257282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814FD212-FD89-4314-8A70-056B3475F003}"/>
              </a:ext>
            </a:extLst>
          </p:cNvPr>
          <p:cNvGrpSpPr/>
          <p:nvPr/>
        </p:nvGrpSpPr>
        <p:grpSpPr>
          <a:xfrm rot="10800000">
            <a:off x="4199468" y="26853474"/>
            <a:ext cx="1063353" cy="259051"/>
            <a:chOff x="7453286" y="6001988"/>
            <a:chExt cx="2628982" cy="259051"/>
          </a:xfrm>
        </p:grpSpPr>
        <p:cxnSp>
          <p:nvCxnSpPr>
            <p:cNvPr id="36" name="直線接點 35">
              <a:extLst>
                <a:ext uri="{FF2B5EF4-FFF2-40B4-BE49-F238E27FC236}">
                  <a16:creationId xmlns:a16="http://schemas.microsoft.com/office/drawing/2014/main" id="{F145E8DD-6AA2-4364-B1BB-0721017A4196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7453286" y="6004256"/>
              <a:ext cx="1756220" cy="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headEnd type="none"/>
              <a:tailEnd type="oval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直線接點 36">
              <a:extLst>
                <a:ext uri="{FF2B5EF4-FFF2-40B4-BE49-F238E27FC236}">
                  <a16:creationId xmlns:a16="http://schemas.microsoft.com/office/drawing/2014/main" id="{5C1C753D-F4BB-475C-8178-132A4B3FBD38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9197008" y="6001988"/>
              <a:ext cx="885260" cy="259051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群組 39">
            <a:extLst>
              <a:ext uri="{FF2B5EF4-FFF2-40B4-BE49-F238E27FC236}">
                <a16:creationId xmlns:a16="http://schemas.microsoft.com/office/drawing/2014/main" id="{567BD2DD-260B-4465-B7C0-F62A6AAD40DC}"/>
              </a:ext>
            </a:extLst>
          </p:cNvPr>
          <p:cNvGrpSpPr/>
          <p:nvPr/>
        </p:nvGrpSpPr>
        <p:grpSpPr>
          <a:xfrm>
            <a:off x="1430302" y="2160022"/>
            <a:ext cx="640461" cy="649572"/>
            <a:chOff x="1100316" y="2177589"/>
            <a:chExt cx="742032" cy="752588"/>
          </a:xfrm>
        </p:grpSpPr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id="{6B1B879B-A2AF-429E-902A-CB615888C7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00316" y="2177589"/>
              <a:ext cx="742032" cy="752588"/>
            </a:xfrm>
            <a:prstGeom prst="rect">
              <a:avLst/>
            </a:prstGeom>
          </p:spPr>
        </p:pic>
        <p:sp>
          <p:nvSpPr>
            <p:cNvPr id="39" name="文字方塊 38">
              <a:extLst>
                <a:ext uri="{FF2B5EF4-FFF2-40B4-BE49-F238E27FC236}">
                  <a16:creationId xmlns:a16="http://schemas.microsoft.com/office/drawing/2014/main" id="{42FF445C-9879-4BE6-B136-E0AC44A3D96B}"/>
                </a:ext>
              </a:extLst>
            </p:cNvPr>
            <p:cNvSpPr txBox="1"/>
            <p:nvPr/>
          </p:nvSpPr>
          <p:spPr>
            <a:xfrm>
              <a:off x="1163175" y="2272978"/>
              <a:ext cx="622852" cy="534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  <a:endParaRPr lang="zh-TW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" name="群組 40">
            <a:extLst>
              <a:ext uri="{FF2B5EF4-FFF2-40B4-BE49-F238E27FC236}">
                <a16:creationId xmlns:a16="http://schemas.microsoft.com/office/drawing/2014/main" id="{C82E2367-D51D-4632-8F89-6E68B1289157}"/>
              </a:ext>
            </a:extLst>
          </p:cNvPr>
          <p:cNvGrpSpPr/>
          <p:nvPr/>
        </p:nvGrpSpPr>
        <p:grpSpPr>
          <a:xfrm>
            <a:off x="1430302" y="2783394"/>
            <a:ext cx="640461" cy="649572"/>
            <a:chOff x="1100316" y="2177589"/>
            <a:chExt cx="742032" cy="752588"/>
          </a:xfrm>
        </p:grpSpPr>
        <p:pic>
          <p:nvPicPr>
            <p:cNvPr id="42" name="圖片 41">
              <a:extLst>
                <a:ext uri="{FF2B5EF4-FFF2-40B4-BE49-F238E27FC236}">
                  <a16:creationId xmlns:a16="http://schemas.microsoft.com/office/drawing/2014/main" id="{4D82DA21-7A01-439C-8A70-98BA62032A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00316" y="2177589"/>
              <a:ext cx="742032" cy="752588"/>
            </a:xfrm>
            <a:prstGeom prst="rect">
              <a:avLst/>
            </a:prstGeom>
          </p:spPr>
        </p:pic>
        <p:sp>
          <p:nvSpPr>
            <p:cNvPr id="43" name="文字方塊 42">
              <a:extLst>
                <a:ext uri="{FF2B5EF4-FFF2-40B4-BE49-F238E27FC236}">
                  <a16:creationId xmlns:a16="http://schemas.microsoft.com/office/drawing/2014/main" id="{A85BC13D-B1A4-49CE-91FC-412C44956788}"/>
                </a:ext>
              </a:extLst>
            </p:cNvPr>
            <p:cNvSpPr txBox="1"/>
            <p:nvPr/>
          </p:nvSpPr>
          <p:spPr>
            <a:xfrm>
              <a:off x="1163175" y="2272979"/>
              <a:ext cx="622852" cy="534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  <a:endParaRPr lang="zh-TW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4" name="群組 43">
            <a:extLst>
              <a:ext uri="{FF2B5EF4-FFF2-40B4-BE49-F238E27FC236}">
                <a16:creationId xmlns:a16="http://schemas.microsoft.com/office/drawing/2014/main" id="{63570E0F-3491-4F39-A728-547271604942}"/>
              </a:ext>
            </a:extLst>
          </p:cNvPr>
          <p:cNvGrpSpPr/>
          <p:nvPr/>
        </p:nvGrpSpPr>
        <p:grpSpPr>
          <a:xfrm>
            <a:off x="1430302" y="3464943"/>
            <a:ext cx="640461" cy="649572"/>
            <a:chOff x="1100316" y="2177589"/>
            <a:chExt cx="742032" cy="752588"/>
          </a:xfrm>
        </p:grpSpPr>
        <p:pic>
          <p:nvPicPr>
            <p:cNvPr id="45" name="圖片 44">
              <a:extLst>
                <a:ext uri="{FF2B5EF4-FFF2-40B4-BE49-F238E27FC236}">
                  <a16:creationId xmlns:a16="http://schemas.microsoft.com/office/drawing/2014/main" id="{80498185-7990-48EB-83EE-B84EB48B82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00316" y="2177589"/>
              <a:ext cx="742032" cy="752588"/>
            </a:xfrm>
            <a:prstGeom prst="rect">
              <a:avLst/>
            </a:prstGeom>
          </p:spPr>
        </p:pic>
        <p:sp>
          <p:nvSpPr>
            <p:cNvPr id="46" name="文字方塊 45">
              <a:extLst>
                <a:ext uri="{FF2B5EF4-FFF2-40B4-BE49-F238E27FC236}">
                  <a16:creationId xmlns:a16="http://schemas.microsoft.com/office/drawing/2014/main" id="{B30A9A2B-6C13-4EE9-8229-B3680E1F5363}"/>
                </a:ext>
              </a:extLst>
            </p:cNvPr>
            <p:cNvSpPr txBox="1"/>
            <p:nvPr/>
          </p:nvSpPr>
          <p:spPr>
            <a:xfrm>
              <a:off x="1163175" y="2272979"/>
              <a:ext cx="622852" cy="534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  <a:endParaRPr lang="zh-TW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4" name="Rectangle 27">
            <a:extLst>
              <a:ext uri="{FF2B5EF4-FFF2-40B4-BE49-F238E27FC236}">
                <a16:creationId xmlns:a16="http://schemas.microsoft.com/office/drawing/2014/main" id="{4CF2F480-3FAC-4983-80A9-2357A6749D5E}"/>
              </a:ext>
            </a:extLst>
          </p:cNvPr>
          <p:cNvSpPr/>
          <p:nvPr/>
        </p:nvSpPr>
        <p:spPr>
          <a:xfrm>
            <a:off x="9040666" y="6315523"/>
            <a:ext cx="17306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>
                <a:latin typeface="Arial" panose="020B0604020202020204" pitchFamily="34" charset="0"/>
                <a:cs typeface="Arial" panose="020B0604020202020204" pitchFamily="34" charset="0"/>
              </a:rPr>
              <a:t>Support for Apple TV</a:t>
            </a:r>
          </a:p>
        </p:txBody>
      </p:sp>
      <p:grpSp>
        <p:nvGrpSpPr>
          <p:cNvPr id="55" name="群組 54">
            <a:extLst>
              <a:ext uri="{FF2B5EF4-FFF2-40B4-BE49-F238E27FC236}">
                <a16:creationId xmlns:a16="http://schemas.microsoft.com/office/drawing/2014/main" id="{D7CA9574-CD0B-47A6-BDDA-2CE89CB45E3C}"/>
              </a:ext>
            </a:extLst>
          </p:cNvPr>
          <p:cNvGrpSpPr/>
          <p:nvPr/>
        </p:nvGrpSpPr>
        <p:grpSpPr>
          <a:xfrm>
            <a:off x="9627704" y="1171628"/>
            <a:ext cx="2425149" cy="857146"/>
            <a:chOff x="9627704" y="145613"/>
            <a:chExt cx="2425149" cy="857146"/>
          </a:xfrm>
        </p:grpSpPr>
        <p:pic>
          <p:nvPicPr>
            <p:cNvPr id="56" name="圖片 55">
              <a:extLst>
                <a:ext uri="{FF2B5EF4-FFF2-40B4-BE49-F238E27FC236}">
                  <a16:creationId xmlns:a16="http://schemas.microsoft.com/office/drawing/2014/main" id="{9390329B-3F98-4000-B19B-098B3CA5C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27704" y="145613"/>
              <a:ext cx="2425149" cy="857146"/>
            </a:xfrm>
            <a:prstGeom prst="rect">
              <a:avLst/>
            </a:prstGeom>
          </p:spPr>
        </p:pic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01E959E2-07C1-42E9-9EBE-5DA19F825272}"/>
                </a:ext>
              </a:extLst>
            </p:cNvPr>
            <p:cNvSpPr/>
            <p:nvPr/>
          </p:nvSpPr>
          <p:spPr>
            <a:xfrm>
              <a:off x="10421530" y="319606"/>
              <a:ext cx="151998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zh-CN" sz="2400" b="1">
                  <a:solidFill>
                    <a:prstClr val="white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Apple TV</a:t>
              </a:r>
              <a:endParaRPr lang="en-US" altLang="zh-TW" sz="2400" b="1">
                <a:solidFill>
                  <a:prstClr val="whit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群組 57">
            <a:extLst>
              <a:ext uri="{FF2B5EF4-FFF2-40B4-BE49-F238E27FC236}">
                <a16:creationId xmlns:a16="http://schemas.microsoft.com/office/drawing/2014/main" id="{546AB17B-9FDF-41A1-AD9A-DA21F235F406}"/>
              </a:ext>
            </a:extLst>
          </p:cNvPr>
          <p:cNvGrpSpPr/>
          <p:nvPr/>
        </p:nvGrpSpPr>
        <p:grpSpPr>
          <a:xfrm>
            <a:off x="9627705" y="145613"/>
            <a:ext cx="2425146" cy="857146"/>
            <a:chOff x="9627705" y="145613"/>
            <a:chExt cx="2425146" cy="857146"/>
          </a:xfrm>
        </p:grpSpPr>
        <p:pic>
          <p:nvPicPr>
            <p:cNvPr id="59" name="圖片 58">
              <a:extLst>
                <a:ext uri="{FF2B5EF4-FFF2-40B4-BE49-F238E27FC236}">
                  <a16:creationId xmlns:a16="http://schemas.microsoft.com/office/drawing/2014/main" id="{813F53AE-B58C-41FF-9E2F-3640A8BCD2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27705" y="145613"/>
              <a:ext cx="2425146" cy="857146"/>
            </a:xfrm>
            <a:prstGeom prst="rect">
              <a:avLst/>
            </a:prstGeom>
          </p:spPr>
        </p:pic>
        <p:sp>
          <p:nvSpPr>
            <p:cNvPr id="60" name="矩形 59">
              <a:extLst>
                <a:ext uri="{FF2B5EF4-FFF2-40B4-BE49-F238E27FC236}">
                  <a16:creationId xmlns:a16="http://schemas.microsoft.com/office/drawing/2014/main" id="{2D32B9CB-BEC9-4680-B183-EA3328CAC767}"/>
                </a:ext>
              </a:extLst>
            </p:cNvPr>
            <p:cNvSpPr/>
            <p:nvPr/>
          </p:nvSpPr>
          <p:spPr>
            <a:xfrm>
              <a:off x="10397546" y="297405"/>
              <a:ext cx="156196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zh-CN" sz="2800" b="1">
                  <a:solidFill>
                    <a:prstClr val="white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Unique</a:t>
              </a:r>
              <a:endParaRPr lang="en-US" altLang="zh-TW" sz="2800" b="1">
                <a:solidFill>
                  <a:prstClr val="whit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61" name="群組 60">
            <a:extLst>
              <a:ext uri="{FF2B5EF4-FFF2-40B4-BE49-F238E27FC236}">
                <a16:creationId xmlns:a16="http://schemas.microsoft.com/office/drawing/2014/main" id="{8E8E4743-4A06-4464-94FE-919766373107}"/>
              </a:ext>
            </a:extLst>
          </p:cNvPr>
          <p:cNvGrpSpPr/>
          <p:nvPr/>
        </p:nvGrpSpPr>
        <p:grpSpPr>
          <a:xfrm rot="10800000" flipH="1">
            <a:off x="4708077" y="2783221"/>
            <a:ext cx="536737" cy="338154"/>
            <a:chOff x="7777378" y="6001988"/>
            <a:chExt cx="2037099" cy="257282"/>
          </a:xfrm>
        </p:grpSpPr>
        <p:cxnSp>
          <p:nvCxnSpPr>
            <p:cNvPr id="62" name="直線接點 61">
              <a:extLst>
                <a:ext uri="{FF2B5EF4-FFF2-40B4-BE49-F238E27FC236}">
                  <a16:creationId xmlns:a16="http://schemas.microsoft.com/office/drawing/2014/main" id="{CCDB0799-AC78-418C-ABE8-D9443CB32A56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7777378" y="6004256"/>
              <a:ext cx="1432127" cy="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headEnd type="none"/>
              <a:tailEnd type="oval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直線接點 62">
              <a:extLst>
                <a:ext uri="{FF2B5EF4-FFF2-40B4-BE49-F238E27FC236}">
                  <a16:creationId xmlns:a16="http://schemas.microsoft.com/office/drawing/2014/main" id="{1C14A37F-F6F2-46EE-8C84-45A5CC274CFF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9197008" y="6001988"/>
              <a:ext cx="617469" cy="257282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324500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A16389B8-3B25-4A3B-8021-E8CBF4B5A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6487" y="2642056"/>
            <a:ext cx="6497982" cy="3666626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7E79B205-FB1C-45E5-9FEF-DFE0B9644FBB}"/>
              </a:ext>
            </a:extLst>
          </p:cNvPr>
          <p:cNvSpPr/>
          <p:nvPr/>
        </p:nvSpPr>
        <p:spPr>
          <a:xfrm>
            <a:off x="311427" y="1331436"/>
            <a:ext cx="11291565" cy="646331"/>
          </a:xfrm>
          <a:prstGeom prst="rect">
            <a:avLst/>
          </a:prstGeom>
          <a:gradFill flip="none" rotWithShape="1">
            <a:gsLst>
              <a:gs pos="15000">
                <a:srgbClr val="244888"/>
              </a:gs>
              <a:gs pos="0">
                <a:srgbClr val="7030A0"/>
              </a:gs>
              <a:gs pos="80000">
                <a:srgbClr val="3567BF">
                  <a:alpha val="70000"/>
                </a:srgbClr>
              </a:gs>
              <a:gs pos="50000">
                <a:schemeClr val="accent1">
                  <a:shade val="67500"/>
                  <a:satMod val="115000"/>
                  <a:alpha val="94000"/>
                </a:schemeClr>
              </a:gs>
              <a:gs pos="100000">
                <a:schemeClr val="accent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867CC26-8904-4478-A70A-36F489E063EF}"/>
              </a:ext>
            </a:extLst>
          </p:cNvPr>
          <p:cNvSpPr/>
          <p:nvPr/>
        </p:nvSpPr>
        <p:spPr>
          <a:xfrm>
            <a:off x="678124" y="1321457"/>
            <a:ext cx="8513869" cy="57785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Suddenly looking for a multimedia file, what should I do?​</a:t>
            </a:r>
            <a:endParaRPr lang="zh-TW" altLang="en-US" sz="2400" b="1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66365828-4FE5-44E0-9206-EB7E57C24F68}"/>
              </a:ext>
            </a:extLst>
          </p:cNvPr>
          <p:cNvSpPr/>
          <p:nvPr/>
        </p:nvSpPr>
        <p:spPr>
          <a:xfrm>
            <a:off x="1867949" y="1977767"/>
            <a:ext cx="7172717" cy="4585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>
                <a:latin typeface="Arial"/>
                <a:ea typeface="新細明體"/>
                <a:cs typeface="Arial"/>
              </a:rPr>
              <a:t>Separate each station, make your searching experience efficiently</a:t>
            </a:r>
            <a:r>
              <a:rPr lang="zh-TW" altLang="en-US">
                <a:latin typeface="Arial"/>
                <a:ea typeface="新細明體"/>
                <a:cs typeface="Arial"/>
              </a:rPr>
              <a:t>！</a:t>
            </a:r>
            <a:r>
              <a:rPr lang="en-US" altLang="zh-TW">
                <a:latin typeface="Arial"/>
                <a:ea typeface="新細明體"/>
                <a:cs typeface="Arial"/>
              </a:rPr>
              <a:t>​</a:t>
            </a:r>
            <a:endParaRPr lang="zh-TW">
              <a:latin typeface="Arial"/>
              <a:ea typeface="新細明體"/>
              <a:cs typeface="Arial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D78DB372-1B66-47CF-ABC1-916B6473B8B9}"/>
              </a:ext>
            </a:extLst>
          </p:cNvPr>
          <p:cNvGrpSpPr/>
          <p:nvPr/>
        </p:nvGrpSpPr>
        <p:grpSpPr>
          <a:xfrm>
            <a:off x="1543878" y="2209815"/>
            <a:ext cx="2716696" cy="768163"/>
            <a:chOff x="1543878" y="2209815"/>
            <a:chExt cx="2716696" cy="1017089"/>
          </a:xfrm>
        </p:grpSpPr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id="{B1346422-F465-41BF-8D09-8036EE4263EF}"/>
                </a:ext>
              </a:extLst>
            </p:cNvPr>
            <p:cNvGrpSpPr/>
            <p:nvPr/>
          </p:nvGrpSpPr>
          <p:grpSpPr>
            <a:xfrm rot="10800000">
              <a:off x="1543878" y="2209815"/>
              <a:ext cx="270133" cy="1017089"/>
              <a:chOff x="8399052" y="4978128"/>
              <a:chExt cx="270133" cy="1017089"/>
            </a:xfrm>
          </p:grpSpPr>
          <p:cxnSp>
            <p:nvCxnSpPr>
              <p:cNvPr id="11" name="直線接點 10">
                <a:extLst>
                  <a:ext uri="{FF2B5EF4-FFF2-40B4-BE49-F238E27FC236}">
                    <a16:creationId xmlns:a16="http://schemas.microsoft.com/office/drawing/2014/main" id="{18393441-3BF5-44CD-A90C-75BA28852C51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8399052" y="5995217"/>
                <a:ext cx="270133" cy="0"/>
              </a:xfrm>
              <a:prstGeom prst="line">
                <a:avLst/>
              </a:prstGeom>
              <a:ln w="12700">
                <a:solidFill>
                  <a:schemeClr val="bg2">
                    <a:lumMod val="25000"/>
                  </a:schemeClr>
                </a:solidFill>
                <a:headEnd type="none"/>
                <a:tailEnd type="oval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" name="直線接點 11">
                <a:extLst>
                  <a:ext uri="{FF2B5EF4-FFF2-40B4-BE49-F238E27FC236}">
                    <a16:creationId xmlns:a16="http://schemas.microsoft.com/office/drawing/2014/main" id="{67A795F4-9B88-471E-8B82-DDA8337607A4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8669185" y="4978128"/>
                <a:ext cx="0" cy="1017089"/>
              </a:xfrm>
              <a:prstGeom prst="line">
                <a:avLst/>
              </a:prstGeom>
              <a:ln w="12700"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直線接點 16">
              <a:extLst>
                <a:ext uri="{FF2B5EF4-FFF2-40B4-BE49-F238E27FC236}">
                  <a16:creationId xmlns:a16="http://schemas.microsoft.com/office/drawing/2014/main" id="{4B62F67D-C446-4294-82CF-732614A9D886}"/>
                </a:ext>
              </a:extLst>
            </p:cNvPr>
            <p:cNvCxnSpPr/>
            <p:nvPr/>
          </p:nvCxnSpPr>
          <p:spPr>
            <a:xfrm>
              <a:off x="1543878" y="3226904"/>
              <a:ext cx="2716696" cy="0"/>
            </a:xfrm>
            <a:prstGeom prst="line">
              <a:avLst/>
            </a:prstGeom>
            <a:ln w="127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標題 4">
            <a:extLst>
              <a:ext uri="{FF2B5EF4-FFF2-40B4-BE49-F238E27FC236}">
                <a16:creationId xmlns:a16="http://schemas.microsoft.com/office/drawing/2014/main" id="{9D72B063-1555-4AED-A77E-DA1C7CF16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8590005" cy="925055"/>
          </a:xfrm>
        </p:spPr>
        <p:txBody>
          <a:bodyPr>
            <a:normAutofit fontScale="90000"/>
          </a:bodyPr>
          <a:lstStyle/>
          <a:p>
            <a:r>
              <a:rPr lang="en-US" altLang="zh-TW"/>
              <a:t>Search: Where is the file, let </a:t>
            </a:r>
            <a:r>
              <a:rPr lang="en-US" altLang="zh-TW" err="1"/>
              <a:t>Qmedia</a:t>
            </a:r>
            <a:r>
              <a:rPr lang="en-US" altLang="zh-TW"/>
              <a:t> help you find it!​</a:t>
            </a:r>
            <a:endParaRPr lang="zh-TW" altLang="en-US"/>
          </a:p>
        </p:txBody>
      </p:sp>
      <p:sp>
        <p:nvSpPr>
          <p:cNvPr id="15" name="Rectangle 27">
            <a:extLst>
              <a:ext uri="{FF2B5EF4-FFF2-40B4-BE49-F238E27FC236}">
                <a16:creationId xmlns:a16="http://schemas.microsoft.com/office/drawing/2014/main" id="{FEEDBCD8-2264-4C00-B4F5-6042A481840B}"/>
              </a:ext>
            </a:extLst>
          </p:cNvPr>
          <p:cNvSpPr/>
          <p:nvPr/>
        </p:nvSpPr>
        <p:spPr>
          <a:xfrm>
            <a:off x="9040666" y="6315523"/>
            <a:ext cx="17306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>
                <a:latin typeface="Arial" panose="020B0604020202020204" pitchFamily="34" charset="0"/>
                <a:cs typeface="Arial" panose="020B0604020202020204" pitchFamily="34" charset="0"/>
              </a:rPr>
              <a:t>Support for Apple TV</a:t>
            </a: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A96FA450-3BF4-4300-B0B6-F86DB3B7D174}"/>
              </a:ext>
            </a:extLst>
          </p:cNvPr>
          <p:cNvGrpSpPr/>
          <p:nvPr/>
        </p:nvGrpSpPr>
        <p:grpSpPr>
          <a:xfrm>
            <a:off x="9627704" y="145613"/>
            <a:ext cx="2425149" cy="857146"/>
            <a:chOff x="9627704" y="145613"/>
            <a:chExt cx="2425149" cy="857146"/>
          </a:xfrm>
        </p:grpSpPr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ED301A5E-3473-4CB9-8468-FDF953195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27704" y="145613"/>
              <a:ext cx="2425149" cy="857146"/>
            </a:xfrm>
            <a:prstGeom prst="rect">
              <a:avLst/>
            </a:prstGeom>
          </p:spPr>
        </p:pic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EBF61C4A-50D4-4C8B-9DB0-510552A80BB5}"/>
                </a:ext>
              </a:extLst>
            </p:cNvPr>
            <p:cNvSpPr/>
            <p:nvPr/>
          </p:nvSpPr>
          <p:spPr>
            <a:xfrm>
              <a:off x="10421530" y="319606"/>
              <a:ext cx="151998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zh-CN" sz="2400" b="1">
                  <a:solidFill>
                    <a:prstClr val="white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Apple TV</a:t>
              </a:r>
              <a:endParaRPr lang="en-US" altLang="zh-TW" sz="2400" b="1">
                <a:solidFill>
                  <a:prstClr val="whit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07433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>
            <a:extLst>
              <a:ext uri="{FF2B5EF4-FFF2-40B4-BE49-F238E27FC236}">
                <a16:creationId xmlns:a16="http://schemas.microsoft.com/office/drawing/2014/main" id="{F0F79F64-72C5-43FE-89F2-9FE8B50513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8032" y="2109170"/>
            <a:ext cx="2022345" cy="2548981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8CB7F7E5-17B3-439D-8598-72E05D8CD082}"/>
              </a:ext>
            </a:extLst>
          </p:cNvPr>
          <p:cNvSpPr/>
          <p:nvPr/>
        </p:nvSpPr>
        <p:spPr>
          <a:xfrm>
            <a:off x="3870758" y="2220009"/>
            <a:ext cx="11060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Step.2</a:t>
            </a:r>
            <a:endParaRPr lang="en-US" altLang="zh-CN" sz="2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8BE5F5F1-31D0-4D08-8438-95CB4CC663BE}"/>
              </a:ext>
            </a:extLst>
          </p:cNvPr>
          <p:cNvSpPr/>
          <p:nvPr/>
        </p:nvSpPr>
        <p:spPr>
          <a:xfrm>
            <a:off x="3528276" y="2833438"/>
            <a:ext cx="1859723" cy="156966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fontAlgn="base"/>
            <a:r>
              <a:rPr lang="zh-CN" altLang="zh-TW" sz="16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 mutimedia</a:t>
            </a:r>
            <a:endParaRPr lang="en-US" altLang="zh-CN" sz="1600" b="1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zh-CN" altLang="zh-TW" sz="1600" b="1">
                <a:solidFill>
                  <a:schemeClr val="bg2">
                    <a:lumMod val="10000"/>
                  </a:schemeClr>
                </a:solidFill>
                <a:latin typeface="Arial"/>
                <a:ea typeface="宋体"/>
                <a:cs typeface="Arial"/>
              </a:rPr>
              <a:t>software on the QNAP NAS</a:t>
            </a:r>
            <a:r>
              <a:rPr lang="en-US" altLang="zh-TW" sz="1600" b="1">
                <a:solidFill>
                  <a:schemeClr val="bg2">
                    <a:lumMod val="10000"/>
                  </a:schemeClr>
                </a:solidFill>
                <a:latin typeface="Arial"/>
                <a:ea typeface="新細明體"/>
                <a:cs typeface="Arial"/>
              </a:rPr>
              <a:t>​</a:t>
            </a:r>
          </a:p>
          <a:p>
            <a:pPr fontAlgn="base"/>
            <a:r>
              <a:rPr lang="zh-CN" altLang="zh-TW" sz="16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Video Station</a:t>
            </a:r>
            <a:r>
              <a:rPr lang="en-US" altLang="zh-TW" sz="16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fontAlgn="base"/>
            <a:r>
              <a:rPr lang="zh-CN" altLang="zh-TW" sz="16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Photo Station</a:t>
            </a:r>
            <a:r>
              <a:rPr lang="en-US" altLang="zh-TW" sz="16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fontAlgn="base"/>
            <a:r>
              <a:rPr lang="zh-CN" altLang="zh-TW" sz="16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Music Station</a:t>
            </a:r>
            <a:r>
              <a:rPr lang="en-US" altLang="zh-TW" sz="16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8859AA7B-733F-487B-B55C-FD0AD9C43D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2897" y="3087608"/>
            <a:ext cx="650771" cy="763569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B41D637A-191F-4348-AB3D-BDAED17A4E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552" y="2109170"/>
            <a:ext cx="2022345" cy="2548981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2A21D562-6E19-4854-9C7C-069AE105E9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3913" y="2109170"/>
            <a:ext cx="2022345" cy="25489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0F891E9-02FA-454A-A8F9-BC6FA40ECFA8}"/>
              </a:ext>
            </a:extLst>
          </p:cNvPr>
          <p:cNvSpPr txBox="1"/>
          <p:nvPr/>
        </p:nvSpPr>
        <p:spPr>
          <a:xfrm>
            <a:off x="10469731" y="3102277"/>
            <a:ext cx="1183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>
                <a:solidFill>
                  <a:srgbClr val="4D03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GO!</a:t>
            </a:r>
            <a:endParaRPr lang="en-US" sz="4000" b="1">
              <a:solidFill>
                <a:srgbClr val="4D03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8EA66D03-DE11-B54B-87EA-A22359A9EB7E}"/>
              </a:ext>
            </a:extLst>
          </p:cNvPr>
          <p:cNvSpPr/>
          <p:nvPr/>
        </p:nvSpPr>
        <p:spPr>
          <a:xfrm>
            <a:off x="5477728" y="4200721"/>
            <a:ext cx="2780209" cy="1466437"/>
          </a:xfrm>
          <a:prstGeom prst="round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en-US" altLang="zh-CN" sz="1400" b="1" u="sng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zh-CN" altLang="zh-TW" sz="1400" b="1" u="sng">
                <a:latin typeface="Arial" panose="020B0604020202020204" pitchFamily="34" charset="0"/>
                <a:cs typeface="Arial" panose="020B0604020202020204" pitchFamily="34" charset="0"/>
              </a:rPr>
              <a:t>Download Tips:</a:t>
            </a:r>
            <a:r>
              <a:rPr lang="en-US" altLang="zh-TW" sz="1400" b="1"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fontAlgn="base"/>
            <a:r>
              <a:rPr lang="zh-CN" altLang="zh-TW" sz="1400" b="1">
                <a:latin typeface="Arial" panose="020B0604020202020204" pitchFamily="34" charset="0"/>
                <a:cs typeface="Arial" panose="020B0604020202020204" pitchFamily="34" charset="0"/>
              </a:rPr>
              <a:t>Helpful download software</a:t>
            </a:r>
            <a:r>
              <a:rPr lang="en-US" altLang="zh-TW" sz="1400" b="1"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fontAlgn="base"/>
            <a:r>
              <a:rPr lang="en-US" altLang="zh-TW" sz="1400" b="1"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zh-TW" altLang="zh-TW" sz="1400" b="1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altLang="zh-TW" sz="1400" b="1">
                <a:latin typeface="Arial" panose="020B0604020202020204" pitchFamily="34" charset="0"/>
                <a:cs typeface="Arial" panose="020B0604020202020204" pitchFamily="34" charset="0"/>
              </a:rPr>
              <a:t>Download Station (BT)​</a:t>
            </a:r>
          </a:p>
          <a:p>
            <a:pPr fontAlgn="base"/>
            <a:r>
              <a:rPr lang="en-US" altLang="zh-TW" sz="1400" b="1"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zh-TW" altLang="zh-TW" sz="1400" b="1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altLang="zh-TW" sz="1400" b="1">
                <a:latin typeface="Arial" panose="020B0604020202020204" pitchFamily="34" charset="0"/>
                <a:cs typeface="Arial" panose="020B0604020202020204" pitchFamily="34" charset="0"/>
              </a:rPr>
              <a:t>Happy Get (YouTube)​</a:t>
            </a:r>
          </a:p>
          <a:p>
            <a:pPr fontAlgn="base"/>
            <a:r>
              <a:rPr lang="en-US" altLang="zh-TW" sz="1400" b="1">
                <a:latin typeface="Arial" panose="020B0604020202020204" pitchFamily="34" charset="0"/>
                <a:cs typeface="Arial" panose="020B0604020202020204" pitchFamily="34" charset="0"/>
              </a:rPr>
              <a:t>Upload to your NAS directly!​</a:t>
            </a:r>
          </a:p>
          <a:p>
            <a:endParaRPr lang="en-US" altLang="zh-CN" sz="1200" b="1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D14E38-AB97-9D43-920A-E56EE5E752B4}"/>
              </a:ext>
            </a:extLst>
          </p:cNvPr>
          <p:cNvSpPr txBox="1"/>
          <p:nvPr/>
        </p:nvSpPr>
        <p:spPr>
          <a:xfrm>
            <a:off x="838200" y="1280409"/>
            <a:ext cx="6019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u="sng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zh-CN" altLang="zh-TW" u="sng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altLang="zh-TW" u="sng" err="1">
                <a:latin typeface="Arial" panose="020B0604020202020204" pitchFamily="34" charset="0"/>
                <a:cs typeface="Arial" panose="020B0604020202020204" pitchFamily="34" charset="0"/>
              </a:rPr>
              <a:t>tal</a:t>
            </a:r>
            <a:r>
              <a:rPr lang="zh-CN" altLang="zh-TW" u="sng">
                <a:latin typeface="Arial" panose="020B0604020202020204" pitchFamily="34" charset="0"/>
                <a:cs typeface="Arial" panose="020B0604020202020204" pitchFamily="34" charset="0"/>
              </a:rPr>
              <a:t> solution from download to play</a:t>
            </a:r>
            <a:r>
              <a:rPr lang="en-US" altLang="zh-TW" u="sng">
                <a:latin typeface="Arial" panose="020B0604020202020204" pitchFamily="34" charset="0"/>
                <a:cs typeface="Arial" panose="020B0604020202020204" pitchFamily="34" charset="0"/>
              </a:rPr>
              <a:t>back</a:t>
            </a:r>
            <a:r>
              <a:rPr lang="zh-CN" altLang="zh-TW" u="sng">
                <a:latin typeface="Arial" panose="020B0604020202020204" pitchFamily="34" charset="0"/>
                <a:cs typeface="Arial" panose="020B0604020202020204" pitchFamily="34" charset="0"/>
              </a:rPr>
              <a:t>, let us </a:t>
            </a:r>
            <a:r>
              <a:rPr lang="en-US" altLang="zh-TW" u="sng">
                <a:latin typeface="Arial" panose="020B0604020202020204" pitchFamily="34" charset="0"/>
                <a:cs typeface="Arial" panose="020B0604020202020204" pitchFamily="34" charset="0"/>
              </a:rPr>
              <a:t>help</a:t>
            </a:r>
            <a:r>
              <a:rPr lang="zh-CN" altLang="zh-TW" u="sng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altLang="zh-TW" u="sng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zh-CN" altLang="zh-TW" u="sng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20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25424BF4-C417-493C-A1CF-0630BA53709A}"/>
              </a:ext>
            </a:extLst>
          </p:cNvPr>
          <p:cNvGrpSpPr/>
          <p:nvPr/>
        </p:nvGrpSpPr>
        <p:grpSpPr>
          <a:xfrm>
            <a:off x="8231504" y="554288"/>
            <a:ext cx="3421326" cy="923329"/>
            <a:chOff x="5347252" y="343531"/>
            <a:chExt cx="3421326" cy="923329"/>
          </a:xfrm>
        </p:grpSpPr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41790085-1A45-4B56-93DE-B61A86CAFAAB}"/>
                </a:ext>
              </a:extLst>
            </p:cNvPr>
            <p:cNvSpPr/>
            <p:nvPr/>
          </p:nvSpPr>
          <p:spPr>
            <a:xfrm>
              <a:off x="5526158" y="770145"/>
              <a:ext cx="278296" cy="84244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75000"/>
                    <a:tint val="66000"/>
                    <a:satMod val="160000"/>
                  </a:schemeClr>
                </a:gs>
                <a:gs pos="50000">
                  <a:schemeClr val="tx2">
                    <a:lumMod val="75000"/>
                    <a:tint val="44500"/>
                    <a:satMod val="160000"/>
                  </a:schemeClr>
                </a:gs>
                <a:gs pos="100000">
                  <a:schemeClr val="tx2">
                    <a:lumMod val="75000"/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橢圓 19">
              <a:extLst>
                <a:ext uri="{FF2B5EF4-FFF2-40B4-BE49-F238E27FC236}">
                  <a16:creationId xmlns:a16="http://schemas.microsoft.com/office/drawing/2014/main" id="{899BFBBC-1C25-4AAD-9B64-5712522F90D1}"/>
                </a:ext>
              </a:extLst>
            </p:cNvPr>
            <p:cNvSpPr/>
            <p:nvPr/>
          </p:nvSpPr>
          <p:spPr>
            <a:xfrm>
              <a:off x="5347252" y="675861"/>
              <a:ext cx="278296" cy="278296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" name="矩形: 圓角 20">
              <a:extLst>
                <a:ext uri="{FF2B5EF4-FFF2-40B4-BE49-F238E27FC236}">
                  <a16:creationId xmlns:a16="http://schemas.microsoft.com/office/drawing/2014/main" id="{3E1E2E7E-9607-4D8F-A936-27D73E7F8FA2}"/>
                </a:ext>
              </a:extLst>
            </p:cNvPr>
            <p:cNvSpPr/>
            <p:nvPr/>
          </p:nvSpPr>
          <p:spPr>
            <a:xfrm>
              <a:off x="5778021" y="343531"/>
              <a:ext cx="2990557" cy="923329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bg2">
                    <a:lumMod val="25000"/>
                  </a:schemeClr>
                </a:gs>
                <a:gs pos="53000">
                  <a:srgbClr val="3B3838">
                    <a:alpha val="87000"/>
                  </a:srgbClr>
                </a:gs>
                <a:gs pos="100000">
                  <a:schemeClr val="bg2">
                    <a:lumMod val="25000"/>
                    <a:alpha val="59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AEA8F400-D3CC-49E6-A4FC-276713EEA02C}"/>
              </a:ext>
            </a:extLst>
          </p:cNvPr>
          <p:cNvSpPr/>
          <p:nvPr/>
        </p:nvSpPr>
        <p:spPr>
          <a:xfrm>
            <a:off x="8856969" y="570064"/>
            <a:ext cx="27958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Hardware</a:t>
            </a: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CN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requirement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 x 1</a:t>
            </a: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endParaRPr lang="en-US" altLang="zh-TW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Smart TV x1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DA26C646-3D74-4FB1-AADD-DE8DFC4B02C1}"/>
              </a:ext>
            </a:extLst>
          </p:cNvPr>
          <p:cNvSpPr/>
          <p:nvPr/>
        </p:nvSpPr>
        <p:spPr>
          <a:xfrm>
            <a:off x="1382007" y="2220009"/>
            <a:ext cx="11060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Step.1</a:t>
            </a:r>
            <a:endParaRPr lang="en-US" altLang="zh-CN" sz="2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C0BAF7BF-FA0E-47A5-9108-93858DF84088}"/>
              </a:ext>
            </a:extLst>
          </p:cNvPr>
          <p:cNvSpPr/>
          <p:nvPr/>
        </p:nvSpPr>
        <p:spPr>
          <a:xfrm>
            <a:off x="1052828" y="2792513"/>
            <a:ext cx="1737792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CN" sz="1600" b="1">
                <a:solidFill>
                  <a:schemeClr val="bg2">
                    <a:lumMod val="10000"/>
                  </a:schemeClr>
                </a:solidFill>
                <a:latin typeface="Arial"/>
                <a:ea typeface="宋体"/>
                <a:cs typeface="Arial"/>
              </a:rPr>
              <a:t>Buy a suitable QNAP NAS !</a:t>
            </a:r>
            <a:r>
              <a:rPr lang="en-US" altLang="zh-TW" sz="1600" b="1">
                <a:solidFill>
                  <a:schemeClr val="bg2">
                    <a:lumMod val="10000"/>
                  </a:schemeClr>
                </a:solidFill>
                <a:latin typeface="Arial"/>
                <a:ea typeface="新細明體"/>
                <a:cs typeface="Arial"/>
              </a:rPr>
              <a:t>​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4412A99D-9ACA-403A-B3B4-9FF044F3068C}"/>
              </a:ext>
            </a:extLst>
          </p:cNvPr>
          <p:cNvSpPr/>
          <p:nvPr/>
        </p:nvSpPr>
        <p:spPr>
          <a:xfrm>
            <a:off x="6353308" y="2220009"/>
            <a:ext cx="11060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Step.3</a:t>
            </a:r>
            <a:endParaRPr lang="en-US" altLang="zh-CN" sz="2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B60BA084-2E3C-4FC6-836F-7920B502A762}"/>
              </a:ext>
            </a:extLst>
          </p:cNvPr>
          <p:cNvSpPr/>
          <p:nvPr/>
        </p:nvSpPr>
        <p:spPr>
          <a:xfrm>
            <a:off x="6106846" y="2792513"/>
            <a:ext cx="1670444" cy="107721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6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Upload videos, photos, music to your NAS.​</a:t>
            </a:r>
            <a:endParaRPr lang="zh-TW" altLang="en-US" sz="1600" b="1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EC86B0C8-B0B4-42C9-82F5-18E7A816AC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9794" y="2109170"/>
            <a:ext cx="2022345" cy="2548981"/>
          </a:xfrm>
          <a:prstGeom prst="rect">
            <a:avLst/>
          </a:prstGeom>
        </p:spPr>
      </p:pic>
      <p:sp>
        <p:nvSpPr>
          <p:cNvPr id="30" name="矩形 29">
            <a:extLst>
              <a:ext uri="{FF2B5EF4-FFF2-40B4-BE49-F238E27FC236}">
                <a16:creationId xmlns:a16="http://schemas.microsoft.com/office/drawing/2014/main" id="{79150635-36B0-4A80-8D15-0AC33026783B}"/>
              </a:ext>
            </a:extLst>
          </p:cNvPr>
          <p:cNvSpPr/>
          <p:nvPr/>
        </p:nvSpPr>
        <p:spPr>
          <a:xfrm>
            <a:off x="8856968" y="2220009"/>
            <a:ext cx="11060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Step.4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51C61DA7-A0E7-47DC-A63A-6203304477D2}"/>
              </a:ext>
            </a:extLst>
          </p:cNvPr>
          <p:cNvSpPr/>
          <p:nvPr/>
        </p:nvSpPr>
        <p:spPr>
          <a:xfrm>
            <a:off x="8588991" y="2792513"/>
            <a:ext cx="164394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6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 </a:t>
            </a:r>
            <a:r>
              <a:rPr lang="en-US" altLang="zh-TW" sz="1600" b="1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Qmedia</a:t>
            </a:r>
            <a:r>
              <a:rPr lang="en-US" altLang="zh-TW" sz="16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on your TV platform!​</a:t>
            </a:r>
            <a:endParaRPr lang="en-US" altLang="zh-CN" sz="1600" b="1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37" name="圖片 36">
            <a:extLst>
              <a:ext uri="{FF2B5EF4-FFF2-40B4-BE49-F238E27FC236}">
                <a16:creationId xmlns:a16="http://schemas.microsoft.com/office/drawing/2014/main" id="{038BDC4E-B178-4CBD-B595-8A911307F4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5591" y="3087608"/>
            <a:ext cx="650771" cy="763569"/>
          </a:xfrm>
          <a:prstGeom prst="rect">
            <a:avLst/>
          </a:prstGeom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8F2FE58A-1B22-4157-B090-C07E572590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7156" y="3087608"/>
            <a:ext cx="650771" cy="7635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873453-378F-E14A-B8E6-71B02DDE73D8}"/>
              </a:ext>
            </a:extLst>
          </p:cNvPr>
          <p:cNvSpPr txBox="1"/>
          <p:nvPr/>
        </p:nvSpPr>
        <p:spPr>
          <a:xfrm>
            <a:off x="1532466" y="6201408"/>
            <a:ext cx="8641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u="sng">
                <a:latin typeface="Arial" panose="020B0604020202020204" pitchFamily="34" charset="0"/>
                <a:cs typeface="Arial" panose="020B0604020202020204" pitchFamily="34" charset="0"/>
              </a:rPr>
              <a:t>Smart TV: </a:t>
            </a:r>
            <a:r>
              <a:rPr lang="en-US" altLang="zh-TW" u="sng" err="1">
                <a:latin typeface="Arial" panose="020B0604020202020204" pitchFamily="34" charset="0"/>
                <a:cs typeface="Arial" panose="020B0604020202020204" pitchFamily="34" charset="0"/>
              </a:rPr>
              <a:t>Qmedia</a:t>
            </a:r>
            <a:r>
              <a:rPr lang="en-US" altLang="zh-TW" u="sng">
                <a:latin typeface="Arial" panose="020B0604020202020204" pitchFamily="34" charset="0"/>
                <a:cs typeface="Arial" panose="020B0604020202020204" pitchFamily="34" charset="0"/>
              </a:rPr>
              <a:t> support for</a:t>
            </a:r>
            <a:r>
              <a:rPr lang="en-US" altLang="zh-CN" u="sng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altLang="zh-TW" u="sng">
                <a:latin typeface="Arial" panose="020B0604020202020204" pitchFamily="34" charset="0"/>
                <a:cs typeface="Arial" panose="020B0604020202020204" pitchFamily="34" charset="0"/>
              </a:rPr>
              <a:t>Apple TV, Amazon fire TV, Android TV and Roku TV!</a:t>
            </a:r>
            <a:endParaRPr lang="en-US" sz="16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2C2D64C7-4FE8-425D-8BB1-9A4E01F42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7419737" cy="925055"/>
          </a:xfrm>
        </p:spPr>
        <p:txBody>
          <a:bodyPr>
            <a:normAutofit fontScale="90000"/>
          </a:bodyPr>
          <a:lstStyle/>
          <a:p>
            <a:r>
              <a:rPr lang="en-US" altLang="zh-TW"/>
              <a:t>The complete process of smart livingroom on Qmedia​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730424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B8FD0-78DA-4BE0-9393-724925CA763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5595" y="1430987"/>
            <a:ext cx="5853277" cy="419729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sz="5400" b="1">
                <a:solidFill>
                  <a:srgbClr val="7D1181"/>
                </a:solidFill>
                <a:latin typeface="Arial"/>
                <a:ea typeface="微軟正黑體"/>
                <a:cs typeface="Arial"/>
              </a:rPr>
              <a:t>Set up your own multimedia server it is so easy! </a:t>
            </a:r>
            <a:r>
              <a:rPr lang="en-US" altLang="zh-TW" sz="5400" b="1">
                <a:solidFill>
                  <a:srgbClr val="7D1181"/>
                </a:solidFill>
                <a:latin typeface="Arial"/>
                <a:ea typeface="微軟正黑體"/>
                <a:cs typeface="Arial"/>
              </a:rPr>
              <a:t>​</a:t>
            </a:r>
            <a:endParaRPr lang="zh-CN" altLang="en-US" sz="5400" b="1">
              <a:solidFill>
                <a:srgbClr val="7D1181"/>
              </a:solidFill>
              <a:latin typeface="Arial"/>
              <a:ea typeface="微軟正黑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75045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4FFB4-D53E-4A00-AAA2-9043ED601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Comprehensive comparison</a:t>
            </a:r>
            <a:r>
              <a:rPr lang="en-US" altLang="zh-TW" b="0"/>
              <a:t>​</a:t>
            </a:r>
            <a:endParaRPr lang="zh-CN" altLang="en-US">
              <a:latin typeface="微軟正黑體"/>
              <a:ea typeface="微軟正黑體"/>
              <a:cs typeface="Arial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6CC294DE-7017-4A3E-9886-6BAFE211319F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405186152"/>
              </p:ext>
            </p:extLst>
          </p:nvPr>
        </p:nvGraphicFramePr>
        <p:xfrm>
          <a:off x="1031164" y="1079174"/>
          <a:ext cx="10262912" cy="490031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075038">
                  <a:extLst>
                    <a:ext uri="{9D8B030D-6E8A-4147-A177-3AD203B41FA5}">
                      <a16:colId xmlns:a16="http://schemas.microsoft.com/office/drawing/2014/main" val="2524750410"/>
                    </a:ext>
                  </a:extLst>
                </a:gridCol>
                <a:gridCol w="3323967">
                  <a:extLst>
                    <a:ext uri="{9D8B030D-6E8A-4147-A177-3AD203B41FA5}">
                      <a16:colId xmlns:a16="http://schemas.microsoft.com/office/drawing/2014/main" val="1068902094"/>
                    </a:ext>
                  </a:extLst>
                </a:gridCol>
                <a:gridCol w="2799431">
                  <a:extLst>
                    <a:ext uri="{9D8B030D-6E8A-4147-A177-3AD203B41FA5}">
                      <a16:colId xmlns:a16="http://schemas.microsoft.com/office/drawing/2014/main" val="2406723117"/>
                    </a:ext>
                  </a:extLst>
                </a:gridCol>
                <a:gridCol w="3064476">
                  <a:extLst>
                    <a:ext uri="{9D8B030D-6E8A-4147-A177-3AD203B41FA5}">
                      <a16:colId xmlns:a16="http://schemas.microsoft.com/office/drawing/2014/main" val="3603475159"/>
                    </a:ext>
                  </a:extLst>
                </a:gridCol>
              </a:tblGrid>
              <a:tr h="392837">
                <a:tc>
                  <a:txBody>
                    <a:bodyPr/>
                    <a:lstStyle/>
                    <a:p>
                      <a:pPr algn="ctr" rtl="0" fontAlgn="auto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​</a:t>
                      </a:r>
                    </a:p>
                  </a:txBody>
                  <a:tcPr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​</a:t>
                      </a:r>
                    </a:p>
                  </a:txBody>
                  <a:tcPr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QNAP </a:t>
                      </a:r>
                      <a:r>
                        <a:rPr lang="en-US" sz="1600" b="1" i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​</a:t>
                      </a:r>
                    </a:p>
                  </a:txBody>
                  <a:tcPr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Other brand</a:t>
                      </a:r>
                      <a:r>
                        <a:rPr lang="en-US" sz="1600" b="1" i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​</a:t>
                      </a:r>
                    </a:p>
                  </a:txBody>
                  <a:tcPr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3066002"/>
                  </a:ext>
                </a:extLst>
              </a:tr>
              <a:tr h="392836">
                <a:tc rowSpan="3">
                  <a:txBody>
                    <a:bodyPr/>
                    <a:lstStyle/>
                    <a:p>
                      <a:pPr algn="ctr" rtl="0" fontAlgn="base"/>
                      <a:r>
                        <a:rPr lang="en-US" sz="1600" b="1" i="0" u="none" strike="noStrike">
                          <a:solidFill>
                            <a:srgbClr val="404040"/>
                          </a:solidFill>
                          <a:effectLst/>
                          <a:latin typeface="Arial"/>
                          <a:cs typeface="Arial"/>
                        </a:rPr>
                        <a:t>Video</a:t>
                      </a:r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1" i="0" u="none" strike="noStrike">
                          <a:solidFill>
                            <a:srgbClr val="404040"/>
                          </a:solidFill>
                          <a:effectLst/>
                          <a:latin typeface="Arial"/>
                          <a:cs typeface="Arial"/>
                        </a:rPr>
                        <a:t>Movie, TV show info page</a:t>
                      </a:r>
                      <a:r>
                        <a:rPr lang="en-US" altLang="zh-CN" sz="1600" b="0" i="0">
                          <a:solidFill>
                            <a:srgbClr val="000000"/>
                          </a:solidFill>
                          <a:effectLst/>
                          <a:latin typeface="Arial"/>
                          <a:ea typeface="Microsoft JhengHei"/>
                          <a:cs typeface="Arial"/>
                        </a:rPr>
                        <a:t>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1" i="0" u="none" strike="noStrike">
                          <a:solidFill>
                            <a:srgbClr val="404040"/>
                          </a:solidFill>
                          <a:effectLst/>
                          <a:latin typeface="Arial"/>
                          <a:cs typeface="Arial"/>
                        </a:rPr>
                        <a:t>Yes</a:t>
                      </a:r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1" i="0" u="none" strike="noStrike">
                          <a:solidFill>
                            <a:srgbClr val="404040"/>
                          </a:solidFill>
                          <a:effectLst/>
                          <a:latin typeface="Arial"/>
                          <a:cs typeface="Arial"/>
                        </a:rPr>
                        <a:t>Yes</a:t>
                      </a:r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64829992"/>
                  </a:ext>
                </a:extLst>
              </a:tr>
              <a:tr h="39283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1" i="0" u="none" strike="noStrike">
                          <a:solidFill>
                            <a:srgbClr val="404040"/>
                          </a:solidFill>
                          <a:effectLst/>
                          <a:latin typeface="Arial"/>
                          <a:cs typeface="Arial"/>
                        </a:rPr>
                        <a:t>Video filter</a:t>
                      </a:r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1" i="0" u="none" strike="noStrike">
                          <a:solidFill>
                            <a:srgbClr val="404040"/>
                          </a:solidFill>
                          <a:effectLst/>
                          <a:latin typeface="Arial"/>
                          <a:cs typeface="Arial"/>
                        </a:rPr>
                        <a:t>Yes (4 ways)</a:t>
                      </a:r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1" i="0" u="none" strike="noStrike">
                          <a:solidFill>
                            <a:srgbClr val="404040"/>
                          </a:solidFill>
                          <a:effectLst/>
                          <a:latin typeface="Arial"/>
                          <a:cs typeface="Arial"/>
                        </a:rPr>
                        <a:t>No</a:t>
                      </a:r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9716308"/>
                  </a:ext>
                </a:extLst>
              </a:tr>
              <a:tr h="39283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1" i="0" u="none" strike="noStrike">
                          <a:solidFill>
                            <a:srgbClr val="404040"/>
                          </a:solidFill>
                          <a:effectLst/>
                          <a:latin typeface="Arial"/>
                          <a:cs typeface="Arial"/>
                        </a:rPr>
                        <a:t>Smart collection</a:t>
                      </a:r>
                      <a:r>
                        <a:rPr lang="en-US" altLang="zh-CN" sz="1600" b="0" i="0">
                          <a:solidFill>
                            <a:srgbClr val="000000"/>
                          </a:solidFill>
                          <a:effectLst/>
                          <a:latin typeface="Arial"/>
                          <a:ea typeface="Microsoft JhengHei"/>
                          <a:cs typeface="Arial"/>
                        </a:rPr>
                        <a:t>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1" i="0" u="none" strike="noStrike">
                          <a:solidFill>
                            <a:srgbClr val="404040"/>
                          </a:solidFill>
                          <a:effectLst/>
                          <a:latin typeface="Arial"/>
                          <a:cs typeface="Arial"/>
                        </a:rPr>
                        <a:t>Yes</a:t>
                      </a:r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1" i="0" u="none" strike="noStrike">
                          <a:solidFill>
                            <a:srgbClr val="404040"/>
                          </a:solidFill>
                          <a:effectLst/>
                          <a:latin typeface="Arial"/>
                          <a:cs typeface="Arial"/>
                        </a:rPr>
                        <a:t>No</a:t>
                      </a:r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14454438"/>
                  </a:ext>
                </a:extLst>
              </a:tr>
              <a:tr h="392837">
                <a:tc rowSpan="5">
                  <a:txBody>
                    <a:bodyPr/>
                    <a:lstStyle/>
                    <a:p>
                      <a:pPr algn="ctr" rtl="0" fontAlgn="base"/>
                      <a:r>
                        <a:rPr lang="en-US" sz="1600" b="1" i="0" u="none" strike="noStrike">
                          <a:solidFill>
                            <a:srgbClr val="404040"/>
                          </a:solidFill>
                          <a:effectLst/>
                          <a:latin typeface="Arial"/>
                          <a:cs typeface="Arial"/>
                        </a:rPr>
                        <a:t>Photo</a:t>
                      </a:r>
                      <a:r>
                        <a:rPr lang="en-US" altLang="zh-CN" sz="1600" b="0" i="0">
                          <a:solidFill>
                            <a:srgbClr val="000000"/>
                          </a:solidFill>
                          <a:effectLst/>
                          <a:latin typeface="Arial"/>
                          <a:ea typeface="微軟正黑體"/>
                          <a:cs typeface="Arial"/>
                        </a:rPr>
                        <a:t>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1" i="0" u="none" strike="noStrike">
                          <a:solidFill>
                            <a:srgbClr val="404040"/>
                          </a:solidFill>
                          <a:effectLst/>
                          <a:latin typeface="Arial"/>
                          <a:cs typeface="Arial"/>
                        </a:rPr>
                        <a:t>Timeline</a:t>
                      </a:r>
                      <a:r>
                        <a:rPr lang="en-US" altLang="zh-CN" sz="1600" b="0" i="0">
                          <a:solidFill>
                            <a:srgbClr val="000000"/>
                          </a:solidFill>
                          <a:effectLst/>
                          <a:latin typeface="Arial"/>
                          <a:ea typeface="Microsoft JhengHei"/>
                          <a:cs typeface="Arial"/>
                        </a:rPr>
                        <a:t>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1" i="0" u="none" strike="noStrike">
                          <a:solidFill>
                            <a:srgbClr val="404040"/>
                          </a:solidFill>
                          <a:effectLst/>
                          <a:latin typeface="Arial"/>
                          <a:cs typeface="Arial"/>
                        </a:rPr>
                        <a:t>Yes (smarter)</a:t>
                      </a:r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1" i="0" u="none" strike="noStrike">
                          <a:solidFill>
                            <a:srgbClr val="404040"/>
                          </a:solidFill>
                          <a:effectLst/>
                          <a:latin typeface="Arial"/>
                          <a:cs typeface="Arial"/>
                        </a:rPr>
                        <a:t>Yes</a:t>
                      </a:r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3255284"/>
                  </a:ext>
                </a:extLst>
              </a:tr>
              <a:tr h="39283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1" i="0" u="none" strike="noStrike">
                          <a:solidFill>
                            <a:srgbClr val="404040"/>
                          </a:solidFill>
                          <a:effectLst/>
                          <a:latin typeface="Arial"/>
                          <a:cs typeface="Arial"/>
                        </a:rPr>
                        <a:t>Photo filter</a:t>
                      </a:r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1" i="0" u="none" strike="noStrike">
                          <a:solidFill>
                            <a:srgbClr val="404040"/>
                          </a:solidFill>
                          <a:effectLst/>
                          <a:latin typeface="Arial"/>
                          <a:cs typeface="Arial"/>
                        </a:rPr>
                        <a:t>Yes (6 ways)</a:t>
                      </a:r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1" i="0" u="none" strike="noStrike">
                          <a:solidFill>
                            <a:srgbClr val="404040"/>
                          </a:solidFill>
                          <a:effectLst/>
                          <a:latin typeface="Arial"/>
                          <a:cs typeface="Arial"/>
                        </a:rPr>
                        <a:t>No</a:t>
                      </a:r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60260837"/>
                  </a:ext>
                </a:extLst>
              </a:tr>
              <a:tr h="39283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1" i="0" u="none" strike="noStrike">
                          <a:solidFill>
                            <a:srgbClr val="404040"/>
                          </a:solidFill>
                          <a:effectLst/>
                          <a:latin typeface="Arial"/>
                          <a:cs typeface="Arial"/>
                        </a:rPr>
                        <a:t>Preview photo</a:t>
                      </a:r>
                      <a:r>
                        <a:rPr lang="en-US" altLang="zh-CN" sz="1600" b="0" i="0">
                          <a:solidFill>
                            <a:srgbClr val="000000"/>
                          </a:solidFill>
                          <a:effectLst/>
                          <a:latin typeface="Arial"/>
                          <a:ea typeface="Microsoft JhengHei"/>
                          <a:cs typeface="Arial"/>
                        </a:rPr>
                        <a:t>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1" i="0" u="none" strike="noStrike">
                          <a:solidFill>
                            <a:srgbClr val="404040"/>
                          </a:solidFill>
                          <a:effectLst/>
                          <a:latin typeface="Arial"/>
                          <a:cs typeface="Arial"/>
                        </a:rPr>
                        <a:t>Yes</a:t>
                      </a:r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1" i="0" u="none" strike="noStrike">
                          <a:solidFill>
                            <a:srgbClr val="404040"/>
                          </a:solidFill>
                          <a:effectLst/>
                          <a:latin typeface="Arial"/>
                          <a:cs typeface="Arial"/>
                        </a:rPr>
                        <a:t>No</a:t>
                      </a:r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3865950"/>
                  </a:ext>
                </a:extLst>
              </a:tr>
              <a:tr h="3928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1" i="0" u="none" strike="noStrike">
                          <a:solidFill>
                            <a:srgbClr val="404040"/>
                          </a:solidFill>
                          <a:effectLst/>
                          <a:latin typeface="Arial"/>
                          <a:cs typeface="Arial"/>
                        </a:rPr>
                        <a:t>Slideshow effect</a:t>
                      </a:r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1" i="0" u="none" strike="noStrike">
                          <a:solidFill>
                            <a:srgbClr val="404040"/>
                          </a:solidFill>
                          <a:effectLst/>
                          <a:latin typeface="Arial"/>
                          <a:cs typeface="Arial"/>
                        </a:rPr>
                        <a:t>Yes (8 effects)</a:t>
                      </a:r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1" i="0" u="none" strike="noStrike">
                          <a:solidFill>
                            <a:srgbClr val="404040"/>
                          </a:solidFill>
                          <a:effectLst/>
                          <a:latin typeface="Arial"/>
                          <a:cs typeface="Arial"/>
                        </a:rPr>
                        <a:t>Yes (only 1)</a:t>
                      </a:r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0827410"/>
                  </a:ext>
                </a:extLst>
              </a:tr>
              <a:tr h="3928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1" i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Slide duration​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1" i="0" u="none" strike="noStrike">
                          <a:solidFill>
                            <a:srgbClr val="404040"/>
                          </a:solidFill>
                          <a:effectLst/>
                          <a:latin typeface="Arial"/>
                          <a:cs typeface="Arial"/>
                        </a:rPr>
                        <a:t>5s - 1000s</a:t>
                      </a:r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1" i="0" u="none" strike="noStrike">
                          <a:solidFill>
                            <a:srgbClr val="404040"/>
                          </a:solidFill>
                          <a:effectLst/>
                          <a:latin typeface="Arial"/>
                          <a:cs typeface="Arial"/>
                        </a:rPr>
                        <a:t>2s - 60s</a:t>
                      </a:r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39880427"/>
                  </a:ext>
                </a:extLst>
              </a:tr>
              <a:tr h="392835">
                <a:tc rowSpan="3">
                  <a:txBody>
                    <a:bodyPr/>
                    <a:lstStyle/>
                    <a:p>
                      <a:pPr algn="ctr" rtl="0" fontAlgn="base"/>
                      <a:r>
                        <a:rPr lang="en-US" sz="1600" b="1" i="0" u="none" strike="noStrike">
                          <a:solidFill>
                            <a:srgbClr val="404040"/>
                          </a:solidFill>
                          <a:effectLst/>
                          <a:latin typeface="Arial"/>
                          <a:cs typeface="Arial"/>
                        </a:rPr>
                        <a:t>Music</a:t>
                      </a:r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​</a:t>
                      </a:r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1" i="0" u="none" strike="noStrike">
                          <a:solidFill>
                            <a:srgbClr val="404040"/>
                          </a:solidFill>
                          <a:effectLst/>
                          <a:latin typeface="Arial"/>
                          <a:cs typeface="Arial"/>
                        </a:rPr>
                        <a:t>Support for</a:t>
                      </a:r>
                      <a:r>
                        <a:rPr lang="en-US" altLang="ja-JP" sz="1600" b="1" i="0" u="none" strike="noStrike">
                          <a:solidFill>
                            <a:srgbClr val="404040"/>
                          </a:solidFill>
                          <a:effectLst/>
                          <a:latin typeface="Arial"/>
                          <a:ea typeface="Microsoft JhengHei"/>
                          <a:cs typeface="Arial"/>
                        </a:rPr>
                        <a:t> </a:t>
                      </a:r>
                      <a:r>
                        <a:rPr lang="en-US" sz="1600" b="1" i="0" u="none" strike="noStrike">
                          <a:solidFill>
                            <a:srgbClr val="404040"/>
                          </a:solidFill>
                          <a:effectLst/>
                          <a:latin typeface="Arial"/>
                          <a:cs typeface="Arial"/>
                        </a:rPr>
                        <a:t>Music Station</a:t>
                      </a:r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​</a:t>
                      </a: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 rtl="0" fontAlgn="base"/>
                      <a:r>
                        <a:rPr lang="en-US" sz="1600" b="1" i="0" u="none" strike="noStrike" kern="1200">
                          <a:solidFill>
                            <a:srgbClr val="40404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Yes!​ ​</a:t>
                      </a: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 rtl="0" fontAlgn="base"/>
                      <a:r>
                        <a:rPr lang="en-US" sz="1600" b="1" i="0" u="none" strike="noStrike">
                          <a:solidFill>
                            <a:srgbClr val="404040"/>
                          </a:solidFill>
                          <a:effectLst/>
                          <a:latin typeface="Arial"/>
                          <a:cs typeface="Arial"/>
                        </a:rPr>
                        <a:t>Non-support music</a:t>
                      </a:r>
                      <a:r>
                        <a:rPr lang="en-US" altLang="ja-JP" sz="1600" b="1" i="0" u="none" strike="noStrike">
                          <a:solidFill>
                            <a:srgbClr val="404040"/>
                          </a:solidFill>
                          <a:effectLst/>
                          <a:latin typeface="Arial"/>
                          <a:ea typeface="Microsoft JhengHei"/>
                          <a:cs typeface="Arial"/>
                        </a:rPr>
                        <a:t> </a:t>
                      </a:r>
                      <a:r>
                        <a:rPr lang="en-US" sz="1600" b="1" i="0" u="none" strike="noStrike">
                          <a:solidFill>
                            <a:srgbClr val="404040"/>
                          </a:solidFill>
                          <a:effectLst/>
                          <a:latin typeface="Arial"/>
                          <a:cs typeface="Arial"/>
                        </a:rPr>
                        <a:t>station on TV platform.</a:t>
                      </a:r>
                      <a:r>
                        <a:rPr lang="en-US" altLang="ja-JP" sz="1600" b="0" i="0">
                          <a:solidFill>
                            <a:srgbClr val="000000"/>
                          </a:solidFill>
                          <a:effectLst/>
                          <a:latin typeface="Arial"/>
                          <a:ea typeface="Microsoft JhengHei"/>
                          <a:cs typeface="Arial"/>
                        </a:rPr>
                        <a:t>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3951295"/>
                  </a:ext>
                </a:extLst>
              </a:tr>
              <a:tr h="3928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1" i="0" u="none" strike="noStrike">
                          <a:solidFill>
                            <a:srgbClr val="404040"/>
                          </a:solidFill>
                          <a:effectLst/>
                          <a:latin typeface="Arial"/>
                          <a:cs typeface="Arial"/>
                        </a:rPr>
                        <a:t>See photo and listen to music at the same time</a:t>
                      </a:r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​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1951722"/>
                  </a:ext>
                </a:extLst>
              </a:tr>
              <a:tr h="392835">
                <a:tc vMerge="1">
                  <a:txBody>
                    <a:bodyPr/>
                    <a:lstStyle/>
                    <a:p>
                      <a:pPr algn="ctr" rtl="0" fontAlgn="auto"/>
                      <a:endParaRPr lang="en-US" sz="1600" b="1" i="0" u="none" strike="noStrike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en-US" sz="1600" b="1" i="0" u="none" strike="noStrike" kern="1200">
                          <a:solidFill>
                            <a:srgbClr val="40404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​</a:t>
                      </a:r>
                      <a:r>
                        <a:rPr lang="en-US" altLang="zh-TW" sz="1600" b="1" i="0" u="none" strike="noStrike" kern="1200">
                          <a:solidFill>
                            <a:srgbClr val="404040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Independent playlist for TV​</a:t>
                      </a:r>
                      <a:endParaRPr lang="en-US" sz="1600" b="1" i="0" u="none" strike="noStrike" kern="1200">
                        <a:solidFill>
                          <a:srgbClr val="404040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 rtl="0" fontAlgn="base"/>
                      <a:endParaRPr lang="en-US" sz="1600" b="1" i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 rtl="0" fontAlgn="base"/>
                      <a:endParaRPr lang="en-US" sz="1600" b="1" i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36195908"/>
                  </a:ext>
                </a:extLst>
              </a:tr>
            </a:tbl>
          </a:graphicData>
        </a:graphic>
      </p:graphicFrame>
      <p:pic>
        <p:nvPicPr>
          <p:cNvPr id="6" name="圖片 5">
            <a:extLst>
              <a:ext uri="{FF2B5EF4-FFF2-40B4-BE49-F238E27FC236}">
                <a16:creationId xmlns:a16="http://schemas.microsoft.com/office/drawing/2014/main" id="{D5B76301-DB30-4ADE-9685-1EB6297883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6979" y="4935993"/>
            <a:ext cx="1235135" cy="12757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1337A8-883D-A745-832E-17CD39D84A2A}"/>
              </a:ext>
            </a:extLst>
          </p:cNvPr>
          <p:cNvSpPr txBox="1"/>
          <p:nvPr/>
        </p:nvSpPr>
        <p:spPr>
          <a:xfrm>
            <a:off x="1477319" y="6211719"/>
            <a:ext cx="6851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Qmedia</a:t>
            </a:r>
            <a:r>
              <a:rPr lang="en-US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CN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support Apple TV, Amazon fire TV, Android TV and Roku TV!</a:t>
            </a:r>
            <a:endParaRPr lang="en-US" sz="16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0407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1589E-B02D-493F-A75C-73CB2257493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89936" y="2259840"/>
            <a:ext cx="6044604" cy="304068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sz="5400" b="1">
                <a:solidFill>
                  <a:srgbClr val="7D1181"/>
                </a:solidFill>
                <a:latin typeface="Arial"/>
                <a:ea typeface="微軟正黑體"/>
                <a:cs typeface="Arial"/>
              </a:rPr>
              <a:t>Recommended</a:t>
            </a:r>
            <a:r>
              <a:rPr lang="en-US" altLang="zh-CN" sz="5400" b="1">
                <a:solidFill>
                  <a:srgbClr val="7D1181"/>
                </a:solidFill>
                <a:latin typeface="Arial"/>
                <a:ea typeface="微軟正黑體"/>
                <a:cs typeface="Arial"/>
              </a:rPr>
              <a:t> </a:t>
            </a:r>
            <a:br>
              <a:rPr lang="en-US" altLang="zh-CN" sz="5400" b="1">
                <a:solidFill>
                  <a:srgbClr val="7D1181"/>
                </a:solidFill>
                <a:latin typeface="Arial"/>
                <a:ea typeface="微軟正黑體"/>
                <a:cs typeface="Arial"/>
              </a:rPr>
            </a:br>
            <a:r>
              <a:rPr lang="en-US" altLang="zh-TW" sz="5400" b="1">
                <a:solidFill>
                  <a:srgbClr val="7D1181"/>
                </a:solidFill>
                <a:latin typeface="Arial"/>
                <a:ea typeface="微軟正黑體"/>
                <a:cs typeface="Arial"/>
              </a:rPr>
              <a:t>Models:</a:t>
            </a:r>
            <a:br>
              <a:rPr lang="en-US" altLang="zh-TW" sz="54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</a:br>
            <a:r>
              <a:rPr lang="en-US" altLang="zh-TW" sz="5400" b="1">
                <a:solidFill>
                  <a:srgbClr val="7D1181"/>
                </a:solidFill>
                <a:latin typeface="Arial"/>
                <a:ea typeface="微軟正黑體"/>
                <a:cs typeface="Arial"/>
              </a:rPr>
              <a:t>For</a:t>
            </a:r>
            <a:r>
              <a:rPr lang="en-US" altLang="zh-CN" sz="5400" b="1">
                <a:solidFill>
                  <a:srgbClr val="7D1181"/>
                </a:solidFill>
                <a:latin typeface="Arial"/>
                <a:ea typeface="微軟正黑體"/>
                <a:cs typeface="Arial"/>
              </a:rPr>
              <a:t> new QNAP </a:t>
            </a:r>
            <a:r>
              <a:rPr lang="en-US" altLang="zh-TW" sz="5400" b="1">
                <a:solidFill>
                  <a:srgbClr val="7D1181"/>
                </a:solidFill>
                <a:latin typeface="Arial"/>
                <a:ea typeface="微軟正黑體"/>
                <a:cs typeface="Arial"/>
              </a:rPr>
              <a:t>NAS</a:t>
            </a:r>
            <a:r>
              <a:rPr lang="en-US" altLang="zh-CN" sz="5400" b="1">
                <a:solidFill>
                  <a:srgbClr val="7D1181"/>
                </a:solidFill>
                <a:latin typeface="Arial"/>
                <a:ea typeface="微軟正黑體"/>
                <a:cs typeface="Arial"/>
              </a:rPr>
              <a:t> </a:t>
            </a:r>
            <a:r>
              <a:rPr lang="en-US" altLang="zh-TW" sz="5400" b="1">
                <a:solidFill>
                  <a:srgbClr val="7D1181"/>
                </a:solidFill>
                <a:latin typeface="Arial"/>
                <a:ea typeface="微軟正黑體"/>
                <a:cs typeface="Arial"/>
              </a:rPr>
              <a:t>users!​</a:t>
            </a:r>
            <a:endParaRPr lang="en-US" sz="5400" b="1">
              <a:solidFill>
                <a:srgbClr val="7D1181"/>
              </a:solidFill>
              <a:latin typeface="Arial"/>
              <a:ea typeface="微軟正黑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77349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圖片 42">
            <a:extLst>
              <a:ext uri="{FF2B5EF4-FFF2-40B4-BE49-F238E27FC236}">
                <a16:creationId xmlns:a16="http://schemas.microsoft.com/office/drawing/2014/main" id="{0A1EF248-5B27-45BE-8798-3906420234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7505" y="2413768"/>
            <a:ext cx="5203018" cy="2914860"/>
          </a:xfrm>
          <a:prstGeom prst="rect">
            <a:avLst/>
          </a:prstGeom>
        </p:spPr>
      </p:pic>
      <p:pic>
        <p:nvPicPr>
          <p:cNvPr id="41" name="圖片 40">
            <a:extLst>
              <a:ext uri="{FF2B5EF4-FFF2-40B4-BE49-F238E27FC236}">
                <a16:creationId xmlns:a16="http://schemas.microsoft.com/office/drawing/2014/main" id="{1A77BDDF-9F1E-4F8E-87B2-215C7BD94C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618" y="2413768"/>
            <a:ext cx="5203018" cy="2914860"/>
          </a:xfrm>
          <a:prstGeom prst="rect">
            <a:avLst/>
          </a:prstGeom>
        </p:spPr>
      </p:pic>
      <p:pic>
        <p:nvPicPr>
          <p:cNvPr id="40" name="圖片 39">
            <a:extLst>
              <a:ext uri="{FF2B5EF4-FFF2-40B4-BE49-F238E27FC236}">
                <a16:creationId xmlns:a16="http://schemas.microsoft.com/office/drawing/2014/main" id="{6A5A1F76-DE63-414C-A93D-0F46170E5D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633" y="5364904"/>
            <a:ext cx="3270518" cy="470062"/>
          </a:xfrm>
          <a:prstGeom prst="rect">
            <a:avLst/>
          </a:prstGeom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8B574894-87B0-484C-A806-6F34BE6CF49F}"/>
              </a:ext>
            </a:extLst>
          </p:cNvPr>
          <p:cNvSpPr/>
          <p:nvPr/>
        </p:nvSpPr>
        <p:spPr>
          <a:xfrm>
            <a:off x="311427" y="1331436"/>
            <a:ext cx="11475565" cy="646331"/>
          </a:xfrm>
          <a:prstGeom prst="rect">
            <a:avLst/>
          </a:prstGeom>
          <a:gradFill flip="none" rotWithShape="1">
            <a:gsLst>
              <a:gs pos="15000">
                <a:srgbClr val="244888"/>
              </a:gs>
              <a:gs pos="0">
                <a:srgbClr val="7030A0"/>
              </a:gs>
              <a:gs pos="80000">
                <a:srgbClr val="3567BF">
                  <a:alpha val="70000"/>
                </a:srgbClr>
              </a:gs>
              <a:gs pos="50000">
                <a:schemeClr val="accent1">
                  <a:shade val="67500"/>
                  <a:satMod val="115000"/>
                  <a:alpha val="94000"/>
                </a:schemeClr>
              </a:gs>
              <a:gs pos="100000">
                <a:schemeClr val="accent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E5DC8C07-E4FC-45D0-B59D-37F2408A180B}"/>
              </a:ext>
            </a:extLst>
          </p:cNvPr>
          <p:cNvSpPr/>
          <p:nvPr/>
        </p:nvSpPr>
        <p:spPr>
          <a:xfrm>
            <a:off x="678124" y="1321457"/>
            <a:ext cx="7191392" cy="57785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4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The most economical choice, only around $350!</a:t>
            </a:r>
            <a:endParaRPr lang="zh-TW" altLang="en-US" sz="2400" b="1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17" name="標題 20">
            <a:extLst>
              <a:ext uri="{FF2B5EF4-FFF2-40B4-BE49-F238E27FC236}">
                <a16:creationId xmlns:a16="http://schemas.microsoft.com/office/drawing/2014/main" id="{6DD3C0CC-E637-484C-AB1A-0C687B36D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Arial"/>
                <a:ea typeface="微軟正黑體"/>
                <a:cs typeface="Arial"/>
              </a:rPr>
              <a:t>NAS Recommended model for home</a:t>
            </a:r>
            <a:r>
              <a:rPr lang="zh-CN" altLang="zh-TW">
                <a:latin typeface="Arial"/>
                <a:ea typeface="微軟正黑體"/>
                <a:cs typeface="Arial"/>
              </a:rPr>
              <a:t> users!</a:t>
            </a:r>
            <a:endParaRPr lang="zh-TW" altLang="en-US">
              <a:latin typeface="Arial"/>
              <a:ea typeface="微軟正黑體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6F9B81-B21F-1A44-AFB5-1E54C171B60C}"/>
              </a:ext>
            </a:extLst>
          </p:cNvPr>
          <p:cNvSpPr txBox="1"/>
          <p:nvPr/>
        </p:nvSpPr>
        <p:spPr>
          <a:xfrm>
            <a:off x="3014571" y="3468145"/>
            <a:ext cx="24056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altLang="zh-TW" b="1"/>
              <a:t> ARM dual-core CPU</a:t>
            </a:r>
            <a:r>
              <a:rPr lang="zh-TW" altLang="zh-TW" b="1"/>
              <a:t> </a:t>
            </a:r>
            <a:r>
              <a:rPr lang="en-US" altLang="zh-TW" b="1"/>
              <a:t>1.7 GHz, 1GB RAM</a:t>
            </a:r>
            <a:r>
              <a:rPr lang="en-US" altLang="zh-TW"/>
              <a:t>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altLang="zh-TW" b="1">
                <a:solidFill>
                  <a:srgbClr val="FF0000"/>
                </a:solidFill>
              </a:rPr>
              <a:t>4 Bays design</a:t>
            </a:r>
            <a:endParaRPr lang="zh-CN" altLang="zh-TW">
              <a:solidFill>
                <a:srgbClr val="FF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23C7C5A-F8EB-E94F-B315-8BD865C2BB90}"/>
              </a:ext>
            </a:extLst>
          </p:cNvPr>
          <p:cNvGrpSpPr/>
          <p:nvPr/>
        </p:nvGrpSpPr>
        <p:grpSpPr>
          <a:xfrm>
            <a:off x="180757" y="2508020"/>
            <a:ext cx="3551609" cy="2464362"/>
            <a:chOff x="413773" y="2866026"/>
            <a:chExt cx="4159058" cy="2885850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CAAA59B-3160-5843-847D-A5EA31D072D3}"/>
                </a:ext>
              </a:extLst>
            </p:cNvPr>
            <p:cNvSpPr txBox="1"/>
            <p:nvPr/>
          </p:nvSpPr>
          <p:spPr>
            <a:xfrm>
              <a:off x="1318890" y="5319376"/>
              <a:ext cx="2348824" cy="432500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9170"/>
              <a:r>
                <a:rPr lang="en-US" sz="1600" b="1">
                  <a:solidFill>
                    <a:schemeClr val="bg2">
                      <a:lumMod val="10000"/>
                    </a:schemeClr>
                  </a:solidFill>
                  <a:latin typeface="Arial"/>
                  <a:ea typeface="新細明體"/>
                  <a:cs typeface="Arial"/>
                </a:rPr>
                <a:t>TS-431P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61F03D5-BA81-3541-B8D0-50AF9BBB7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3773" y="2866026"/>
              <a:ext cx="4159058" cy="2602382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FD7E5E8-BAC1-7B4C-A9E3-1BE43A73C164}"/>
              </a:ext>
            </a:extLst>
          </p:cNvPr>
          <p:cNvGrpSpPr/>
          <p:nvPr/>
        </p:nvGrpSpPr>
        <p:grpSpPr>
          <a:xfrm>
            <a:off x="5255087" y="2542009"/>
            <a:ext cx="3452241" cy="2406470"/>
            <a:chOff x="-112337" y="2021444"/>
            <a:chExt cx="4024990" cy="280571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93EC461-30FC-624B-885E-4642096A0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12337" y="2021444"/>
              <a:ext cx="4024990" cy="251561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6D91B49-3B8A-AF41-AB3D-32AD7D2E5DC4}"/>
                </a:ext>
              </a:extLst>
            </p:cNvPr>
            <p:cNvSpPr txBox="1"/>
            <p:nvPr/>
          </p:nvSpPr>
          <p:spPr>
            <a:xfrm>
              <a:off x="741374" y="4360672"/>
              <a:ext cx="2348823" cy="466491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9170"/>
              <a:r>
                <a:rPr lang="en-US" b="1">
                  <a:solidFill>
                    <a:schemeClr val="bg2">
                      <a:lumMod val="10000"/>
                    </a:schemeClr>
                  </a:solidFill>
                  <a:latin typeface="Arial"/>
                  <a:ea typeface="新細明體"/>
                  <a:cs typeface="Arial"/>
                </a:rPr>
                <a:t>TS-251B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464E0E1E-FEA4-C449-96B1-7CEC722D0336}"/>
              </a:ext>
            </a:extLst>
          </p:cNvPr>
          <p:cNvSpPr txBox="1"/>
          <p:nvPr/>
        </p:nvSpPr>
        <p:spPr>
          <a:xfrm>
            <a:off x="7743113" y="3057424"/>
            <a:ext cx="3204973" cy="181588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Intel Celeron dual-core CPU 2.0 GHz, 2GB RAM</a:t>
            </a:r>
            <a:r>
              <a:rPr lang="en-US" altLang="zh-TW" sz="1600"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altLang="zh-TW" sz="1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2-ch 4K real-time transcoding</a:t>
            </a:r>
            <a:r>
              <a:rPr lang="zh-CN" altLang="zh-TW" sz="1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altLang="zh-TW" sz="1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4K HDMI output</a:t>
            </a:r>
            <a:r>
              <a:rPr lang="zh-CN" altLang="zh-TW" sz="1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altLang="zh-TW" sz="1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 PCIe expandability</a:t>
            </a:r>
            <a:r>
              <a:rPr lang="zh-CN" altLang="zh-TW" sz="1600"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zh-CN" altLang="zh-TW" sz="1600" b="1">
                <a:latin typeface="Arial"/>
                <a:ea typeface="宋体"/>
                <a:cs typeface="Arial"/>
              </a:rPr>
              <a:t>2 Bays design</a:t>
            </a:r>
            <a:endParaRPr lang="en-US" altLang="zh-TW" sz="1600">
              <a:latin typeface="Arial"/>
              <a:ea typeface="宋体"/>
              <a:cs typeface="Arial"/>
            </a:endParaRPr>
          </a:p>
        </p:txBody>
      </p: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1B4B5787-E4C7-42DB-A3B0-3FF24539CB4E}"/>
              </a:ext>
            </a:extLst>
          </p:cNvPr>
          <p:cNvGrpSpPr/>
          <p:nvPr/>
        </p:nvGrpSpPr>
        <p:grpSpPr>
          <a:xfrm>
            <a:off x="3080441" y="2067955"/>
            <a:ext cx="2945762" cy="1158121"/>
            <a:chOff x="8005383" y="1104877"/>
            <a:chExt cx="3244896" cy="1275726"/>
          </a:xfrm>
        </p:grpSpPr>
        <p:pic>
          <p:nvPicPr>
            <p:cNvPr id="33" name="圖片 32">
              <a:extLst>
                <a:ext uri="{FF2B5EF4-FFF2-40B4-BE49-F238E27FC236}">
                  <a16:creationId xmlns:a16="http://schemas.microsoft.com/office/drawing/2014/main" id="{606E606A-F984-4FD0-974D-A2A5321662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05383" y="1313005"/>
              <a:ext cx="2645394" cy="716927"/>
            </a:xfrm>
            <a:prstGeom prst="rect">
              <a:avLst/>
            </a:prstGeom>
          </p:spPr>
        </p:pic>
        <p:sp>
          <p:nvSpPr>
            <p:cNvPr id="34" name="Rectangle 4">
              <a:extLst>
                <a:ext uri="{FF2B5EF4-FFF2-40B4-BE49-F238E27FC236}">
                  <a16:creationId xmlns:a16="http://schemas.microsoft.com/office/drawing/2014/main" id="{C0589E6A-437B-4DDA-8A4B-743C1ADCFDAD}"/>
                </a:ext>
              </a:extLst>
            </p:cNvPr>
            <p:cNvSpPr/>
            <p:nvPr/>
          </p:nvSpPr>
          <p:spPr>
            <a:xfrm>
              <a:off x="8005383" y="1422951"/>
              <a:ext cx="2035250" cy="4407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20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Large volume​</a:t>
              </a:r>
              <a:endPara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pic>
          <p:nvPicPr>
            <p:cNvPr id="35" name="圖片 34">
              <a:extLst>
                <a:ext uri="{FF2B5EF4-FFF2-40B4-BE49-F238E27FC236}">
                  <a16:creationId xmlns:a16="http://schemas.microsoft.com/office/drawing/2014/main" id="{0302E13D-3F4E-47FE-B606-DA674F2F07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0015144" y="1104877"/>
              <a:ext cx="1235135" cy="1275726"/>
            </a:xfrm>
            <a:prstGeom prst="rect">
              <a:avLst/>
            </a:prstGeom>
          </p:spPr>
        </p:pic>
      </p:grpSp>
      <p:sp>
        <p:nvSpPr>
          <p:cNvPr id="42" name="矩形 41">
            <a:extLst>
              <a:ext uri="{FF2B5EF4-FFF2-40B4-BE49-F238E27FC236}">
                <a16:creationId xmlns:a16="http://schemas.microsoft.com/office/drawing/2014/main" id="{C2127040-B490-4320-AA76-33C2B6E6F8E9}"/>
              </a:ext>
            </a:extLst>
          </p:cNvPr>
          <p:cNvSpPr/>
          <p:nvPr/>
        </p:nvSpPr>
        <p:spPr>
          <a:xfrm>
            <a:off x="1693186" y="5362335"/>
            <a:ext cx="4402814" cy="107721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fontAlgn="base"/>
            <a:r>
              <a:rPr lang="zh-CN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A lot of storage space for you!</a:t>
            </a:r>
            <a:r>
              <a:rPr lang="en-US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fontAlgn="base"/>
            <a:r>
              <a:rPr lang="en-US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lang="zh-CN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 to </a:t>
            </a:r>
            <a:r>
              <a:rPr lang="en-US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zh-CN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torage </a:t>
            </a:r>
            <a:r>
              <a:rPr lang="en-US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28TB (RAID 1) ​</a:t>
            </a:r>
          </a:p>
          <a:p>
            <a:pPr fontAlgn="base"/>
            <a:r>
              <a:rPr lang="en-US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= 280,000 photos</a:t>
            </a:r>
            <a:r>
              <a:rPr lang="zh-CN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fontAlgn="base"/>
            <a:r>
              <a:rPr lang="en-US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= 5,600 movies (Full HD)</a:t>
            </a:r>
          </a:p>
        </p:txBody>
      </p:sp>
      <p:grpSp>
        <p:nvGrpSpPr>
          <p:cNvPr id="48" name="群組 47">
            <a:extLst>
              <a:ext uri="{FF2B5EF4-FFF2-40B4-BE49-F238E27FC236}">
                <a16:creationId xmlns:a16="http://schemas.microsoft.com/office/drawing/2014/main" id="{48875448-B595-4BB6-817E-94534891A682}"/>
              </a:ext>
            </a:extLst>
          </p:cNvPr>
          <p:cNvGrpSpPr/>
          <p:nvPr/>
        </p:nvGrpSpPr>
        <p:grpSpPr>
          <a:xfrm>
            <a:off x="8214782" y="2067858"/>
            <a:ext cx="2944927" cy="1159420"/>
            <a:chOff x="8005383" y="1104877"/>
            <a:chExt cx="3244896" cy="1275726"/>
          </a:xfrm>
        </p:grpSpPr>
        <p:pic>
          <p:nvPicPr>
            <p:cNvPr id="49" name="圖片 48">
              <a:extLst>
                <a:ext uri="{FF2B5EF4-FFF2-40B4-BE49-F238E27FC236}">
                  <a16:creationId xmlns:a16="http://schemas.microsoft.com/office/drawing/2014/main" id="{8A305845-E61E-45FD-9CE4-9762ADC5C18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05383" y="1313005"/>
              <a:ext cx="2645394" cy="716927"/>
            </a:xfrm>
            <a:prstGeom prst="rect">
              <a:avLst/>
            </a:prstGeom>
          </p:spPr>
        </p:pic>
        <p:sp>
          <p:nvSpPr>
            <p:cNvPr id="50" name="Rectangle 4">
              <a:extLst>
                <a:ext uri="{FF2B5EF4-FFF2-40B4-BE49-F238E27FC236}">
                  <a16:creationId xmlns:a16="http://schemas.microsoft.com/office/drawing/2014/main" id="{3D8053E4-B1D4-47BA-A77C-366A86612AD5}"/>
                </a:ext>
              </a:extLst>
            </p:cNvPr>
            <p:cNvSpPr/>
            <p:nvPr/>
          </p:nvSpPr>
          <p:spPr>
            <a:xfrm>
              <a:off x="8027112" y="1261268"/>
              <a:ext cx="2015264" cy="7788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20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high performance</a:t>
              </a:r>
              <a:endPara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pic>
          <p:nvPicPr>
            <p:cNvPr id="51" name="圖片 50">
              <a:extLst>
                <a:ext uri="{FF2B5EF4-FFF2-40B4-BE49-F238E27FC236}">
                  <a16:creationId xmlns:a16="http://schemas.microsoft.com/office/drawing/2014/main" id="{533A362A-94DF-4884-9416-B8C6E5922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0015144" y="1104877"/>
              <a:ext cx="1235135" cy="1275726"/>
            </a:xfrm>
            <a:prstGeom prst="rect">
              <a:avLst/>
            </a:prstGeom>
          </p:spPr>
        </p:pic>
      </p:grpSp>
      <p:pic>
        <p:nvPicPr>
          <p:cNvPr id="52" name="圖片 51">
            <a:extLst>
              <a:ext uri="{FF2B5EF4-FFF2-40B4-BE49-F238E27FC236}">
                <a16:creationId xmlns:a16="http://schemas.microsoft.com/office/drawing/2014/main" id="{04774D5E-FA17-4189-BCCB-1345479603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7592" y="5364904"/>
            <a:ext cx="3270518" cy="470062"/>
          </a:xfrm>
          <a:prstGeom prst="rect">
            <a:avLst/>
          </a:prstGeom>
        </p:spPr>
      </p:pic>
      <p:sp>
        <p:nvSpPr>
          <p:cNvPr id="53" name="矩形 52">
            <a:extLst>
              <a:ext uri="{FF2B5EF4-FFF2-40B4-BE49-F238E27FC236}">
                <a16:creationId xmlns:a16="http://schemas.microsoft.com/office/drawing/2014/main" id="{9F692F3E-A171-403F-8BBE-3CCE7CE03032}"/>
              </a:ext>
            </a:extLst>
          </p:cNvPr>
          <p:cNvSpPr/>
          <p:nvPr/>
        </p:nvSpPr>
        <p:spPr>
          <a:xfrm>
            <a:off x="6428446" y="5376712"/>
            <a:ext cx="3099867" cy="83099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1600" b="1">
                <a:latin typeface="Arial"/>
                <a:ea typeface="新細明體"/>
                <a:cs typeface="Arial"/>
              </a:rPr>
              <a:t>Works</a:t>
            </a:r>
            <a:r>
              <a:rPr lang="zh-CN" altLang="zh-TW" sz="1600" b="1">
                <a:latin typeface="Arial"/>
                <a:ea typeface="宋体"/>
                <a:cs typeface="Arial"/>
              </a:rPr>
              <a:t> </a:t>
            </a:r>
            <a:r>
              <a:rPr lang="en-US" altLang="zh-TW" sz="1600" b="1">
                <a:latin typeface="Arial"/>
                <a:ea typeface="新細明體"/>
                <a:cs typeface="Arial"/>
              </a:rPr>
              <a:t>with</a:t>
            </a:r>
            <a:r>
              <a:rPr lang="zh-CN" altLang="zh-TW" sz="1600" b="1">
                <a:latin typeface="Arial"/>
                <a:ea typeface="宋体"/>
                <a:cs typeface="Arial"/>
              </a:rPr>
              <a:t> </a:t>
            </a:r>
            <a:r>
              <a:rPr lang="en-US" altLang="zh-TW" sz="1600" b="1">
                <a:latin typeface="Arial"/>
                <a:ea typeface="新細明體"/>
                <a:cs typeface="Arial"/>
              </a:rPr>
              <a:t>built-in</a:t>
            </a:r>
            <a:r>
              <a:rPr lang="zh-CN" altLang="zh-TW" sz="1600" b="1">
                <a:latin typeface="Arial"/>
                <a:ea typeface="宋体"/>
                <a:cs typeface="Arial"/>
              </a:rPr>
              <a:t> </a:t>
            </a:r>
            <a:r>
              <a:rPr lang="en-US" altLang="zh-TW" sz="1600" b="1">
                <a:latin typeface="Arial"/>
                <a:ea typeface="新細明體"/>
                <a:cs typeface="Arial"/>
              </a:rPr>
              <a:t>graphics</a:t>
            </a:r>
            <a:r>
              <a:rPr lang="zh-CN" altLang="zh-TW" sz="1600" b="1">
                <a:latin typeface="Arial"/>
                <a:ea typeface="宋体"/>
                <a:cs typeface="Arial"/>
              </a:rPr>
              <a:t> </a:t>
            </a:r>
            <a:r>
              <a:rPr lang="en-US" altLang="zh-TW" sz="1600" b="1">
                <a:latin typeface="Arial"/>
                <a:ea typeface="新細明體"/>
                <a:cs typeface="Arial"/>
              </a:rPr>
              <a:t>cards</a:t>
            </a:r>
            <a:r>
              <a:rPr lang="zh-CN" altLang="zh-TW" sz="1600" b="1">
                <a:latin typeface="Arial"/>
                <a:ea typeface="宋体"/>
                <a:cs typeface="Arial"/>
              </a:rPr>
              <a:t> </a:t>
            </a:r>
            <a:r>
              <a:rPr lang="en-US" altLang="zh-TW" sz="1600" b="1">
                <a:latin typeface="Arial"/>
                <a:ea typeface="新細明體"/>
                <a:cs typeface="Arial"/>
              </a:rPr>
              <a:t>for</a:t>
            </a:r>
            <a:r>
              <a:rPr lang="zh-CN" altLang="zh-TW" sz="1600" b="1">
                <a:latin typeface="Arial"/>
                <a:ea typeface="宋体"/>
                <a:cs typeface="Arial"/>
              </a:rPr>
              <a:t> </a:t>
            </a:r>
            <a:r>
              <a:rPr lang="en-US" altLang="zh-TW" sz="1600" b="1">
                <a:latin typeface="Arial"/>
                <a:ea typeface="新細明體"/>
                <a:cs typeface="Arial"/>
              </a:rPr>
              <a:t>superior processing</a:t>
            </a:r>
            <a:r>
              <a:rPr lang="zh-CN" altLang="zh-TW" sz="1600" b="1">
                <a:latin typeface="Arial"/>
                <a:ea typeface="宋体"/>
                <a:cs typeface="Arial"/>
              </a:rPr>
              <a:t> </a:t>
            </a:r>
            <a:r>
              <a:rPr lang="en-US" altLang="zh-TW" sz="1600" b="1">
                <a:latin typeface="Arial"/>
                <a:ea typeface="新細明體"/>
                <a:cs typeface="Arial"/>
              </a:rPr>
              <a:t>performance!</a:t>
            </a:r>
            <a:endParaRPr lang="en-US" altLang="zh-TW" sz="1400" b="1">
              <a:latin typeface="Arial"/>
              <a:ea typeface="新細明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7278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C7A96-2EFD-FD49-BCAB-A7DB527F5BE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02718" y="1961666"/>
            <a:ext cx="5588481" cy="3040683"/>
          </a:xfrm>
        </p:spPr>
        <p:txBody>
          <a:bodyPr>
            <a:normAutofit fontScale="90000"/>
          </a:bodyPr>
          <a:lstStyle/>
          <a:p>
            <a:r>
              <a:rPr lang="en-US" altLang="zh-CN" sz="6000" b="1">
                <a:solidFill>
                  <a:srgbClr val="7D118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The generation of smart living room is coming.​</a:t>
            </a:r>
            <a:endParaRPr lang="en-US" sz="6000" b="1">
              <a:solidFill>
                <a:srgbClr val="7D118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699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圖片 23">
            <a:extLst>
              <a:ext uri="{FF2B5EF4-FFF2-40B4-BE49-F238E27FC236}">
                <a16:creationId xmlns:a16="http://schemas.microsoft.com/office/drawing/2014/main" id="{F633CF5D-3DA1-471D-9734-DE1B8DC5F0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6172" y="2347218"/>
            <a:ext cx="8167185" cy="3458206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9B975482-9D34-44B9-A8F0-24CB0D54F830}"/>
              </a:ext>
            </a:extLst>
          </p:cNvPr>
          <p:cNvSpPr/>
          <p:nvPr/>
        </p:nvSpPr>
        <p:spPr>
          <a:xfrm>
            <a:off x="311427" y="1331436"/>
            <a:ext cx="11365708" cy="646331"/>
          </a:xfrm>
          <a:prstGeom prst="rect">
            <a:avLst/>
          </a:prstGeom>
          <a:gradFill flip="none" rotWithShape="1">
            <a:gsLst>
              <a:gs pos="15000">
                <a:srgbClr val="244888"/>
              </a:gs>
              <a:gs pos="0">
                <a:srgbClr val="7030A0"/>
              </a:gs>
              <a:gs pos="80000">
                <a:srgbClr val="3567BF">
                  <a:alpha val="70000"/>
                </a:srgbClr>
              </a:gs>
              <a:gs pos="50000">
                <a:schemeClr val="accent1">
                  <a:shade val="67500"/>
                  <a:satMod val="115000"/>
                  <a:alpha val="94000"/>
                </a:schemeClr>
              </a:gs>
              <a:gs pos="100000">
                <a:schemeClr val="accent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0AD193A-3B4F-461D-B90D-DFF1A4438ABA}"/>
              </a:ext>
            </a:extLst>
          </p:cNvPr>
          <p:cNvSpPr/>
          <p:nvPr/>
        </p:nvSpPr>
        <p:spPr>
          <a:xfrm>
            <a:off x="678124" y="1321457"/>
            <a:ext cx="8145178" cy="57785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4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4 bays design, build-in graphic card, your best choice!​</a:t>
            </a:r>
            <a:endParaRPr lang="zh-TW" altLang="en-US" sz="2400" b="1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17" name="標題 20">
            <a:extLst>
              <a:ext uri="{FF2B5EF4-FFF2-40B4-BE49-F238E27FC236}">
                <a16:creationId xmlns:a16="http://schemas.microsoft.com/office/drawing/2014/main" id="{6DD3C0CC-E637-484C-AB1A-0C687B36D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>
                <a:latin typeface="Arial"/>
                <a:ea typeface="微軟正黑體"/>
                <a:cs typeface="Arial"/>
              </a:rPr>
              <a:t>NAS Recommended model for advanced home users</a:t>
            </a:r>
            <a:endParaRPr lang="zh-TW" altLang="en-US">
              <a:latin typeface="Arial"/>
              <a:ea typeface="微軟正黑體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6F9B81-B21F-1A44-AFB5-1E54C171B60C}"/>
              </a:ext>
            </a:extLst>
          </p:cNvPr>
          <p:cNvSpPr txBox="1"/>
          <p:nvPr/>
        </p:nvSpPr>
        <p:spPr>
          <a:xfrm>
            <a:off x="4514789" y="3242435"/>
            <a:ext cx="5180802" cy="163121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altLang="zh-TW" sz="2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 Celeron</a:t>
            </a:r>
            <a:r>
              <a:rPr lang="en-US" altLang="zh-TW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four-core CPU, </a:t>
            </a:r>
            <a:r>
              <a:rPr lang="en-US" altLang="zh-TW" sz="2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2GB RAM</a:t>
            </a:r>
            <a:r>
              <a:rPr lang="zh-CN" altLang="zh-TW" sz="200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​</a:t>
            </a:r>
            <a:endParaRPr lang="zh-CN" altLang="zh-TW" sz="2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altLang="zh-TW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2-ch 4K real-time transcoding</a:t>
            </a:r>
            <a:r>
              <a:rPr lang="zh-CN" altLang="zh-TW" sz="200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​</a:t>
            </a:r>
            <a:endParaRPr lang="zh-CN" altLang="zh-TW" sz="2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altLang="zh-TW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4K HDMI output x2</a:t>
            </a:r>
            <a:r>
              <a:rPr lang="zh-CN" altLang="zh-TW" sz="200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​</a:t>
            </a:r>
            <a:endParaRPr lang="zh-CN" altLang="zh-TW" sz="2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altLang="zh-TW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 PCIe expandability</a:t>
            </a:r>
            <a:r>
              <a:rPr lang="zh-CN" altLang="zh-TW" sz="200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​</a:t>
            </a:r>
            <a:endParaRPr lang="zh-CN" altLang="zh-TW" sz="2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altLang="zh-TW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zh-CN" altLang="zh-TW" sz="2000" b="1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Bays design</a:t>
            </a:r>
            <a:endParaRPr lang="en-US" altLang="zh-TW" sz="2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EC9362B-4F77-7A4C-A72B-93FBEF77F9C2}"/>
              </a:ext>
            </a:extLst>
          </p:cNvPr>
          <p:cNvGrpSpPr/>
          <p:nvPr/>
        </p:nvGrpSpPr>
        <p:grpSpPr>
          <a:xfrm>
            <a:off x="1086218" y="2677264"/>
            <a:ext cx="4053188" cy="2767200"/>
            <a:chOff x="3719415" y="2016080"/>
            <a:chExt cx="4079998" cy="278550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8AE41EB-A557-A741-B8D6-C06289AB43DB}"/>
                </a:ext>
              </a:extLst>
            </p:cNvPr>
            <p:cNvSpPr txBox="1"/>
            <p:nvPr/>
          </p:nvSpPr>
          <p:spPr>
            <a:xfrm>
              <a:off x="4679439" y="4429809"/>
              <a:ext cx="2215320" cy="371775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9170"/>
              <a:r>
                <a:rPr lang="en-US" sz="1600" b="1">
                  <a:solidFill>
                    <a:schemeClr val="bg2">
                      <a:lumMod val="10000"/>
                    </a:schemeClr>
                  </a:solidFill>
                  <a:latin typeface="Arial"/>
                  <a:ea typeface="新細明體"/>
                  <a:cs typeface="Arial"/>
                </a:rPr>
                <a:t>TS-453Be</a:t>
              </a:r>
            </a:p>
          </p:txBody>
        </p:sp>
        <p:pic>
          <p:nvPicPr>
            <p:cNvPr id="12" name="圖片 19">
              <a:extLst>
                <a:ext uri="{FF2B5EF4-FFF2-40B4-BE49-F238E27FC236}">
                  <a16:creationId xmlns:a16="http://schemas.microsoft.com/office/drawing/2014/main" id="{82677E3B-AAEA-A14C-9115-74615C12B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19415" y="2016080"/>
              <a:ext cx="4079998" cy="2550000"/>
            </a:xfrm>
            <a:prstGeom prst="rect">
              <a:avLst/>
            </a:prstGeom>
          </p:spPr>
        </p:pic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1D8F0451-DF10-437A-9408-B3F945EDDAF6}"/>
              </a:ext>
            </a:extLst>
          </p:cNvPr>
          <p:cNvGrpSpPr/>
          <p:nvPr/>
        </p:nvGrpSpPr>
        <p:grpSpPr>
          <a:xfrm>
            <a:off x="7182132" y="1864535"/>
            <a:ext cx="3383696" cy="1379256"/>
            <a:chOff x="8120575" y="1104877"/>
            <a:chExt cx="3129704" cy="1275726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2A063C36-B7B1-45E1-8607-2851E7977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0575" y="1313005"/>
              <a:ext cx="2645394" cy="716927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CCD413D-C29B-4941-8176-A4B7C3410D0A}"/>
                </a:ext>
              </a:extLst>
            </p:cNvPr>
            <p:cNvSpPr/>
            <p:nvPr/>
          </p:nvSpPr>
          <p:spPr>
            <a:xfrm>
              <a:off x="8292899" y="1331051"/>
              <a:ext cx="1620956" cy="6547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2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Advanced suggestion​</a:t>
              </a:r>
              <a:endParaRPr lang="zh-TW" altLang="en-US" sz="3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287017E0-7296-4F41-A041-11E45CEE3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0015144" y="1104877"/>
              <a:ext cx="1235135" cy="1275726"/>
            </a:xfrm>
            <a:prstGeom prst="rect">
              <a:avLst/>
            </a:prstGeom>
          </p:spPr>
        </p:pic>
      </p:grpSp>
      <p:pic>
        <p:nvPicPr>
          <p:cNvPr id="22" name="圖片 21">
            <a:extLst>
              <a:ext uri="{FF2B5EF4-FFF2-40B4-BE49-F238E27FC236}">
                <a16:creationId xmlns:a16="http://schemas.microsoft.com/office/drawing/2014/main" id="{ADFC732A-5F32-4075-997D-BD952942E9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6172" y="5742042"/>
            <a:ext cx="3270518" cy="47006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18B9E03-BD5F-3647-B4F6-17BFEE6688AE}"/>
              </a:ext>
            </a:extLst>
          </p:cNvPr>
          <p:cNvSpPr/>
          <p:nvPr/>
        </p:nvSpPr>
        <p:spPr>
          <a:xfrm>
            <a:off x="2061955" y="5728790"/>
            <a:ext cx="8678931" cy="698717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1400" b="1">
                <a:solidFill>
                  <a:srgbClr val="000000"/>
                </a:solidFill>
                <a:latin typeface="Arial"/>
                <a:ea typeface="新細明體"/>
                <a:cs typeface="Arial"/>
              </a:rPr>
              <a:t>M</a:t>
            </a:r>
            <a:r>
              <a:rPr lang="zh-CN" altLang="zh-TW" sz="1400" b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/>
              </a:rPr>
              <a:t>eet the storage </a:t>
            </a:r>
            <a:r>
              <a:rPr lang="en-US" altLang="zh-TW" sz="1400" b="1">
                <a:solidFill>
                  <a:srgbClr val="000000"/>
                </a:solidFill>
                <a:latin typeface="Arial"/>
                <a:ea typeface="新細明體"/>
                <a:cs typeface="Arial"/>
              </a:rPr>
              <a:t>and</a:t>
            </a:r>
            <a:r>
              <a:rPr lang="zh-CN" altLang="zh-TW" sz="1400" b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/>
              </a:rPr>
              <a:t> performance requirements, more powerful CPU, improve</a:t>
            </a:r>
            <a:r>
              <a:rPr lang="zh-TW" altLang="en-US" sz="1400" b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/>
              </a:rPr>
              <a:t> </a:t>
            </a:r>
            <a:r>
              <a:rPr lang="zh-CN" altLang="zh-TW" sz="1400" b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/>
              </a:rPr>
              <a:t>operational </a:t>
            </a:r>
            <a:endParaRPr lang="en-US" altLang="zh-CN" sz="1400" b="1">
              <a:solidFill>
                <a:srgbClr val="000000"/>
              </a:solidFill>
              <a:latin typeface="Arial"/>
              <a:ea typeface="Calibri" panose="020F0502020204030204" pitchFamily="34" charset="0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zh-CN" altLang="zh-TW" sz="1400" b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/>
              </a:rPr>
              <a:t>efficiency, larger </a:t>
            </a:r>
            <a:r>
              <a:rPr lang="en-US" altLang="zh-TW" sz="1400" b="1">
                <a:solidFill>
                  <a:srgbClr val="000000"/>
                </a:solidFill>
                <a:latin typeface="Arial"/>
                <a:ea typeface="新細明體"/>
                <a:cs typeface="Arial"/>
              </a:rPr>
              <a:t>hard</a:t>
            </a:r>
            <a:r>
              <a:rPr lang="zh-CN" altLang="zh-TW" sz="1400" b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/>
              </a:rPr>
              <a:t> disk space to meet your entertainment needs in all aspects!</a:t>
            </a:r>
            <a:endParaRPr lang="en-US" sz="1400" b="1">
              <a:latin typeface="Arial"/>
              <a:ea typeface="微軟正黑體" panose="020B0604030504040204" pitchFamily="34" charset="-12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35951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C95B2F2-6D58-6D4E-AB41-218B1242031E}"/>
              </a:ext>
            </a:extLst>
          </p:cNvPr>
          <p:cNvSpPr txBox="1"/>
          <p:nvPr/>
        </p:nvSpPr>
        <p:spPr>
          <a:xfrm>
            <a:off x="6871002" y="4005887"/>
            <a:ext cx="4534284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36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The best choice for home multimedia!</a:t>
            </a:r>
            <a:endParaRPr lang="zh-TW" altLang="en-US" sz="3600" b="1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7" name="副標題 16">
            <a:extLst>
              <a:ext uri="{FF2B5EF4-FFF2-40B4-BE49-F238E27FC236}">
                <a16:creationId xmlns:a16="http://schemas.microsoft.com/office/drawing/2014/main" id="{84A1816D-4BF5-4C40-BD3E-E1C4332C0170}"/>
              </a:ext>
            </a:extLst>
          </p:cNvPr>
          <p:cNvSpPr txBox="1">
            <a:spLocks/>
          </p:cNvSpPr>
          <p:nvPr/>
        </p:nvSpPr>
        <p:spPr>
          <a:xfrm>
            <a:off x="6984656" y="6182061"/>
            <a:ext cx="4185143" cy="2470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2019 QNAP Systems, Inc. All rights reserved. QNAP® and other names of QNAP Products are proprietary marks or registered trademarks of QNAP Systems, Inc. Other products and company names mentioned herein are trademarks of their respective holders.</a:t>
            </a:r>
            <a:endParaRPr lang="zh-TW" altLang="en-US" sz="7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669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圖片 28">
            <a:extLst>
              <a:ext uri="{FF2B5EF4-FFF2-40B4-BE49-F238E27FC236}">
                <a16:creationId xmlns:a16="http://schemas.microsoft.com/office/drawing/2014/main" id="{AC03CA03-97B0-4374-A15A-C26F6AAB08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9823" y="3831275"/>
            <a:ext cx="5444477" cy="1885295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4EBD54AE-5512-488C-B01F-15B3F7D977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9823" y="1908687"/>
            <a:ext cx="5444477" cy="1885295"/>
          </a:xfrm>
          <a:prstGeom prst="rect">
            <a:avLst/>
          </a:prstGeom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19246273-E41C-47BE-8E41-7CFD904151B4}"/>
              </a:ext>
            </a:extLst>
          </p:cNvPr>
          <p:cNvSpPr txBox="1">
            <a:spLocks/>
          </p:cNvSpPr>
          <p:nvPr/>
        </p:nvSpPr>
        <p:spPr>
          <a:xfrm>
            <a:off x="6935575" y="2084254"/>
            <a:ext cx="4222755" cy="161507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1800" b="1">
                <a:latin typeface="Arial"/>
                <a:ea typeface="微軟正黑體"/>
                <a:cs typeface="Arial"/>
              </a:rPr>
              <a:t>My dad asked me before, why not project the photos you have taken to the TV screen? ​</a:t>
            </a:r>
          </a:p>
          <a:p>
            <a:pPr marL="0" indent="0">
              <a:buNone/>
            </a:pPr>
            <a:r>
              <a:rPr lang="en-US" altLang="zh-TW" sz="1800" b="1">
                <a:latin typeface="Arial"/>
                <a:ea typeface="微軟正黑體"/>
                <a:cs typeface="Arial"/>
              </a:rPr>
              <a:t>I had no idea, so we just showed it on computer screen. It's very inconvenient.​</a:t>
            </a:r>
            <a:endParaRPr lang="en-US" sz="1200" b="1">
              <a:latin typeface="Arial"/>
              <a:ea typeface="微軟正黑體"/>
              <a:cs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D26EC3-5E34-4D08-B8E4-FE6441536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Smart living room, </a:t>
            </a:r>
            <a:r>
              <a:rPr lang="en-US" altLang="zh-TW"/>
              <a:t>better</a:t>
            </a:r>
            <a:r>
              <a:rPr lang="en-US" altLang="zh-CN"/>
              <a:t> life</a:t>
            </a:r>
            <a:endParaRPr lang="zh-CN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B220F-9657-47BC-85CA-9506A8932D6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5814268"/>
            <a:ext cx="10099655" cy="55004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altLang="zh-TW" sz="1800" b="1" err="1">
                <a:latin typeface="Arial"/>
                <a:ea typeface="新細明體"/>
                <a:cs typeface="Arial"/>
              </a:rPr>
              <a:t>Qmedia</a:t>
            </a:r>
            <a:r>
              <a:rPr lang="en-US" altLang="zh-TW" sz="1800" b="1">
                <a:latin typeface="Arial"/>
                <a:ea typeface="新細明體"/>
                <a:cs typeface="Arial"/>
              </a:rPr>
              <a:t> can easily stream all your photos, videos and music to your TV screen!</a:t>
            </a:r>
            <a:r>
              <a:rPr lang="en-US" altLang="zh-TW" sz="1800">
                <a:latin typeface="Arial"/>
                <a:ea typeface="新細明體"/>
                <a:cs typeface="Arial"/>
              </a:rPr>
              <a:t>​</a:t>
            </a:r>
            <a:endParaRPr lang="en-US" sz="1600" b="1">
              <a:latin typeface="Arial"/>
              <a:ea typeface="新細明體"/>
              <a:cs typeface="Arial"/>
            </a:endParaRP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02AA3D70-0C7C-41C9-9B67-6B6322E93093}"/>
              </a:ext>
            </a:extLst>
          </p:cNvPr>
          <p:cNvGrpSpPr/>
          <p:nvPr/>
        </p:nvGrpSpPr>
        <p:grpSpPr>
          <a:xfrm>
            <a:off x="972801" y="1188386"/>
            <a:ext cx="9056263" cy="641880"/>
            <a:chOff x="5347252" y="487471"/>
            <a:chExt cx="7763393" cy="641880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3E19B3A-CB28-4A56-915F-4933F83AD35F}"/>
                </a:ext>
              </a:extLst>
            </p:cNvPr>
            <p:cNvSpPr/>
            <p:nvPr/>
          </p:nvSpPr>
          <p:spPr>
            <a:xfrm>
              <a:off x="5526158" y="770145"/>
              <a:ext cx="278296" cy="84244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75000"/>
                    <a:tint val="66000"/>
                    <a:satMod val="160000"/>
                  </a:schemeClr>
                </a:gs>
                <a:gs pos="50000">
                  <a:schemeClr val="tx2">
                    <a:lumMod val="75000"/>
                    <a:tint val="44500"/>
                    <a:satMod val="160000"/>
                  </a:schemeClr>
                </a:gs>
                <a:gs pos="100000">
                  <a:schemeClr val="tx2">
                    <a:lumMod val="75000"/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" name="橢圓 3">
              <a:extLst>
                <a:ext uri="{FF2B5EF4-FFF2-40B4-BE49-F238E27FC236}">
                  <a16:creationId xmlns:a16="http://schemas.microsoft.com/office/drawing/2014/main" id="{9F30EF16-0898-40AD-92AC-9AB817270406}"/>
                </a:ext>
              </a:extLst>
            </p:cNvPr>
            <p:cNvSpPr/>
            <p:nvPr/>
          </p:nvSpPr>
          <p:spPr>
            <a:xfrm>
              <a:off x="5347252" y="675861"/>
              <a:ext cx="278296" cy="278296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" name="矩形: 圓角 11">
              <a:extLst>
                <a:ext uri="{FF2B5EF4-FFF2-40B4-BE49-F238E27FC236}">
                  <a16:creationId xmlns:a16="http://schemas.microsoft.com/office/drawing/2014/main" id="{F61FED81-0E20-4023-8D84-F208DECDCEBF}"/>
                </a:ext>
              </a:extLst>
            </p:cNvPr>
            <p:cNvSpPr/>
            <p:nvPr/>
          </p:nvSpPr>
          <p:spPr>
            <a:xfrm>
              <a:off x="5786706" y="487471"/>
              <a:ext cx="7323939" cy="64188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bg2">
                    <a:lumMod val="25000"/>
                  </a:schemeClr>
                </a:gs>
                <a:gs pos="53000">
                  <a:srgbClr val="3B3838">
                    <a:alpha val="87000"/>
                  </a:srgbClr>
                </a:gs>
                <a:gs pos="100000">
                  <a:schemeClr val="bg2">
                    <a:lumMod val="25000"/>
                    <a:alpha val="59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9" name="TextBox 1">
            <a:extLst>
              <a:ext uri="{FF2B5EF4-FFF2-40B4-BE49-F238E27FC236}">
                <a16:creationId xmlns:a16="http://schemas.microsoft.com/office/drawing/2014/main" id="{EB0FFDEE-58A8-48E2-9EC3-4B4E22086CB2}"/>
              </a:ext>
            </a:extLst>
          </p:cNvPr>
          <p:cNvSpPr txBox="1"/>
          <p:nvPr/>
        </p:nvSpPr>
        <p:spPr>
          <a:xfrm>
            <a:off x="1685507" y="1259968"/>
            <a:ext cx="867122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Return to the appearance of live by a TV and a remote​</a:t>
            </a:r>
            <a:endParaRPr lang="zh-TW" altLang="en-US" sz="2400" b="1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7DBE2C0-C19C-4A83-87AB-4A2BF33CDADC}"/>
              </a:ext>
            </a:extLst>
          </p:cNvPr>
          <p:cNvSpPr txBox="1">
            <a:spLocks/>
          </p:cNvSpPr>
          <p:nvPr/>
        </p:nvSpPr>
        <p:spPr>
          <a:xfrm>
            <a:off x="6935575" y="3969549"/>
            <a:ext cx="4056591" cy="10715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000" b="1" err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Qmedia</a:t>
            </a:r>
            <a:r>
              <a:rPr lang="en-US" altLang="zh-TW" sz="20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is coming! Just a click on remote, every multimedia shows up!  ​</a:t>
            </a:r>
          </a:p>
          <a:p>
            <a:pPr marL="0" indent="0">
              <a:buNone/>
            </a:pPr>
            <a:r>
              <a:rPr lang="en-US" altLang="zh-TW" sz="20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Even your grandpa may know how to use it</a:t>
            </a:r>
            <a:r>
              <a:rPr lang="zh-TW" altLang="en-US" sz="20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！​</a:t>
            </a:r>
          </a:p>
          <a:p>
            <a:pPr marL="0" indent="0">
              <a:buNone/>
            </a:pPr>
            <a:endParaRPr lang="zh-TW" altLang="en-US" sz="2000" b="1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zh-TW" altLang="en-US" sz="20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​</a:t>
            </a:r>
            <a:endParaRPr lang="en-US" sz="20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62FAD7E-4B22-5C49-B7FE-3FD91D952970}"/>
              </a:ext>
            </a:extLst>
          </p:cNvPr>
          <p:cNvGrpSpPr/>
          <p:nvPr/>
        </p:nvGrpSpPr>
        <p:grpSpPr>
          <a:xfrm>
            <a:off x="827494" y="2168173"/>
            <a:ext cx="5114746" cy="3023234"/>
            <a:chOff x="1016098" y="1761854"/>
            <a:chExt cx="5114746" cy="302323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72A7488-ECD3-D642-9530-A0E7C3590881}"/>
                </a:ext>
              </a:extLst>
            </p:cNvPr>
            <p:cNvGrpSpPr/>
            <p:nvPr/>
          </p:nvGrpSpPr>
          <p:grpSpPr>
            <a:xfrm>
              <a:off x="1016098" y="1761854"/>
              <a:ext cx="5114746" cy="3015679"/>
              <a:chOff x="5174853" y="1399046"/>
              <a:chExt cx="6988143" cy="4120243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383AE1CE-38C9-874F-B94E-7E74297710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91687" y="1399046"/>
                <a:ext cx="4120243" cy="4120243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A811374A-D5F6-EC4D-9BB3-3EC892EC3D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174853" y="3115735"/>
                <a:ext cx="1274719" cy="1974425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4434551F-FF74-2544-AC44-655F1CDE9B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854046" y="3115735"/>
                <a:ext cx="1308950" cy="2027445"/>
              </a:xfrm>
              <a:prstGeom prst="rect">
                <a:avLst/>
              </a:prstGeom>
            </p:spPr>
          </p:pic>
        </p:grpSp>
        <p:pic>
          <p:nvPicPr>
            <p:cNvPr id="11" name="Picture 6">
              <a:extLst>
                <a:ext uri="{FF2B5EF4-FFF2-40B4-BE49-F238E27FC236}">
                  <a16:creationId xmlns:a16="http://schemas.microsoft.com/office/drawing/2014/main" id="{D1FE8DC0-8027-1643-ACBE-B5253C915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5157" y="3269693"/>
              <a:ext cx="530084" cy="1515395"/>
            </a:xfrm>
            <a:prstGeom prst="rect">
              <a:avLst/>
            </a:prstGeom>
          </p:spPr>
        </p:pic>
        <p:pic>
          <p:nvPicPr>
            <p:cNvPr id="27" name="圖片 26">
              <a:extLst>
                <a:ext uri="{FF2B5EF4-FFF2-40B4-BE49-F238E27FC236}">
                  <a16:creationId xmlns:a16="http://schemas.microsoft.com/office/drawing/2014/main" id="{6F68BEFF-5330-4444-8675-8B8045F5B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56872" y="2420453"/>
              <a:ext cx="1451815" cy="1445502"/>
            </a:xfrm>
            <a:prstGeom prst="rect">
              <a:avLst/>
            </a:prstGeom>
          </p:spPr>
        </p:pic>
      </p:grpSp>
      <p:sp>
        <p:nvSpPr>
          <p:cNvPr id="25" name="矩形 24">
            <a:extLst>
              <a:ext uri="{FF2B5EF4-FFF2-40B4-BE49-F238E27FC236}">
                <a16:creationId xmlns:a16="http://schemas.microsoft.com/office/drawing/2014/main" id="{1ABB923A-EE6B-4FFB-AA73-5A3ACCC98B01}"/>
              </a:ext>
            </a:extLst>
          </p:cNvPr>
          <p:cNvSpPr/>
          <p:nvPr/>
        </p:nvSpPr>
        <p:spPr>
          <a:xfrm>
            <a:off x="6208339" y="2089081"/>
            <a:ext cx="615553" cy="1430649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ctr"/>
            <a:r>
              <a:rPr lang="en-US" altLang="zh-TW" sz="2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Before</a:t>
            </a:r>
            <a:endParaRPr lang="ja-JP" altLang="en-US" sz="28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108E86E4-85D5-402A-830F-427B16E2662F}"/>
              </a:ext>
            </a:extLst>
          </p:cNvPr>
          <p:cNvSpPr/>
          <p:nvPr/>
        </p:nvSpPr>
        <p:spPr>
          <a:xfrm>
            <a:off x="6208339" y="4051333"/>
            <a:ext cx="615553" cy="1430649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ctr"/>
            <a:r>
              <a:rPr lang="en-US" altLang="zh-TW" sz="2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Now</a:t>
            </a:r>
            <a:endParaRPr lang="ja-JP" altLang="en-US" sz="28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8926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7E9CC02B-080B-49CE-93BE-3AE9730312D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4997" y="1961666"/>
            <a:ext cx="5296933" cy="30406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TW" sz="6000" b="1" err="1">
                <a:solidFill>
                  <a:srgbClr val="7D1181"/>
                </a:solidFill>
                <a:latin typeface="Arial"/>
                <a:ea typeface="微軟正黑體"/>
                <a:cs typeface="Arial"/>
              </a:rPr>
              <a:t>Qmedia</a:t>
            </a:r>
            <a:r>
              <a:rPr lang="en-US" altLang="zh-TW" sz="6000" b="1">
                <a:solidFill>
                  <a:srgbClr val="7D1181"/>
                </a:solidFill>
                <a:latin typeface="Arial"/>
                <a:ea typeface="微軟正黑體"/>
                <a:cs typeface="Arial"/>
              </a:rPr>
              <a:t>, makes your life better.​</a:t>
            </a:r>
          </a:p>
        </p:txBody>
      </p:sp>
    </p:spTree>
    <p:extLst>
      <p:ext uri="{BB962C8B-B14F-4D97-AF65-F5344CB8AC3E}">
        <p14:creationId xmlns:p14="http://schemas.microsoft.com/office/powerpoint/2010/main" val="7357946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9E92484A-2794-4E47-9E49-9F446B26C1A5}"/>
              </a:ext>
            </a:extLst>
          </p:cNvPr>
          <p:cNvGrpSpPr/>
          <p:nvPr/>
        </p:nvGrpSpPr>
        <p:grpSpPr>
          <a:xfrm>
            <a:off x="7422656" y="1663871"/>
            <a:ext cx="4074410" cy="2232265"/>
            <a:chOff x="4115580" y="623283"/>
            <a:chExt cx="7520418" cy="412024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E859493-52A2-C14E-9434-6A4ED3F9B7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38991" y="623283"/>
              <a:ext cx="4120243" cy="412024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B6D51DD-A838-D54A-8BE1-7B03FA5504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15580" y="2306135"/>
              <a:ext cx="1331933" cy="206304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FAAFD11-DDFA-8A41-B683-8619381CCC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08777" y="2313433"/>
              <a:ext cx="1327221" cy="2055744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49CD116E-DCE1-2141-9635-BB36292707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5851" y="3788522"/>
            <a:ext cx="1560586" cy="12835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F4D914-F9AE-6E46-9271-1004C644D7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6951" y="3795157"/>
            <a:ext cx="1181775" cy="1097663"/>
          </a:xfrm>
          <a:prstGeom prst="rect">
            <a:avLst/>
          </a:prstGeom>
        </p:spPr>
      </p:pic>
      <p:grpSp>
        <p:nvGrpSpPr>
          <p:cNvPr id="26" name="群組 25">
            <a:extLst>
              <a:ext uri="{FF2B5EF4-FFF2-40B4-BE49-F238E27FC236}">
                <a16:creationId xmlns:a16="http://schemas.microsoft.com/office/drawing/2014/main" id="{2BD8382D-E002-4D5C-A008-C391078FD057}"/>
              </a:ext>
            </a:extLst>
          </p:cNvPr>
          <p:cNvGrpSpPr/>
          <p:nvPr/>
        </p:nvGrpSpPr>
        <p:grpSpPr>
          <a:xfrm>
            <a:off x="9684756" y="4807884"/>
            <a:ext cx="1560586" cy="584775"/>
            <a:chOff x="9630613" y="121244"/>
            <a:chExt cx="2419330" cy="906561"/>
          </a:xfrm>
        </p:grpSpPr>
        <p:pic>
          <p:nvPicPr>
            <p:cNvPr id="27" name="圖片 26">
              <a:extLst>
                <a:ext uri="{FF2B5EF4-FFF2-40B4-BE49-F238E27FC236}">
                  <a16:creationId xmlns:a16="http://schemas.microsoft.com/office/drawing/2014/main" id="{0CBC03D5-776B-4856-8E72-B2BF72D4D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0613" y="145613"/>
              <a:ext cx="2419330" cy="857146"/>
            </a:xfrm>
            <a:prstGeom prst="rect">
              <a:avLst/>
            </a:prstGeom>
          </p:spPr>
        </p:pic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D43F8BA2-2305-49D7-89A8-A23D948E9D69}"/>
                </a:ext>
              </a:extLst>
            </p:cNvPr>
            <p:cNvSpPr/>
            <p:nvPr/>
          </p:nvSpPr>
          <p:spPr>
            <a:xfrm>
              <a:off x="10421530" y="121244"/>
              <a:ext cx="1519984" cy="9065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zh-TW" sz="1600" b="1">
                  <a:solidFill>
                    <a:prstClr val="white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Amazon</a:t>
              </a:r>
            </a:p>
            <a:p>
              <a:pPr lvl="0" algn="ctr"/>
              <a:r>
                <a:rPr lang="en-US" altLang="zh-TW" sz="1600" b="1">
                  <a:solidFill>
                    <a:prstClr val="white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Fire</a:t>
              </a:r>
              <a:r>
                <a:rPr lang="en-US" altLang="zh-CN" sz="1600" b="1">
                  <a:solidFill>
                    <a:prstClr val="white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 TV</a:t>
              </a:r>
              <a:endParaRPr lang="en-US" altLang="zh-TW" sz="1600" b="1">
                <a:solidFill>
                  <a:prstClr val="whit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C500419-1EFB-0046-963E-BD588063D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How do you set it all up?</a:t>
            </a:r>
            <a:r>
              <a:rPr lang="en-US" altLang="zh-TW" b="0"/>
              <a:t>​</a:t>
            </a:r>
            <a:endParaRPr lang="en-US"/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1B73D4AB-6061-4FBB-B4C7-691DDCB88DD2}"/>
              </a:ext>
            </a:extLst>
          </p:cNvPr>
          <p:cNvGrpSpPr/>
          <p:nvPr/>
        </p:nvGrpSpPr>
        <p:grpSpPr>
          <a:xfrm>
            <a:off x="118346" y="1732729"/>
            <a:ext cx="3142005" cy="3749622"/>
            <a:chOff x="580136" y="1476007"/>
            <a:chExt cx="4014459" cy="4790798"/>
          </a:xfrm>
        </p:grpSpPr>
        <p:sp>
          <p:nvSpPr>
            <p:cNvPr id="7" name="流程圖: 人工作業 6">
              <a:extLst>
                <a:ext uri="{FF2B5EF4-FFF2-40B4-BE49-F238E27FC236}">
                  <a16:creationId xmlns:a16="http://schemas.microsoft.com/office/drawing/2014/main" id="{20977FED-DF8A-4541-8B27-172A7147F80A}"/>
                </a:ext>
              </a:extLst>
            </p:cNvPr>
            <p:cNvSpPr/>
            <p:nvPr/>
          </p:nvSpPr>
          <p:spPr>
            <a:xfrm>
              <a:off x="1245351" y="1476007"/>
              <a:ext cx="2597088" cy="2406940"/>
            </a:xfrm>
            <a:prstGeom prst="flowChartManualOperation">
              <a:avLst/>
            </a:prstGeom>
            <a:gradFill flip="none" rotWithShape="1">
              <a:gsLst>
                <a:gs pos="0">
                  <a:srgbClr val="AC8CF4">
                    <a:alpha val="70000"/>
                  </a:srgbClr>
                </a:gs>
                <a:gs pos="38000">
                  <a:srgbClr val="AC8CF4">
                    <a:alpha val="50000"/>
                  </a:srgbClr>
                </a:gs>
                <a:gs pos="78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14D42044-9AC1-7E46-AAD2-DBEF3CABF8E6}"/>
                </a:ext>
              </a:extLst>
            </p:cNvPr>
            <p:cNvGrpSpPr/>
            <p:nvPr/>
          </p:nvGrpSpPr>
          <p:grpSpPr>
            <a:xfrm>
              <a:off x="580136" y="1931243"/>
              <a:ext cx="4014459" cy="4335562"/>
              <a:chOff x="249111" y="2420180"/>
              <a:chExt cx="4014459" cy="4335562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13A22689-46C4-3241-86BB-7B3B42E2E9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65908" y="2420180"/>
                <a:ext cx="1826525" cy="1826525"/>
              </a:xfrm>
              <a:prstGeom prst="rect">
                <a:avLst/>
              </a:prstGeom>
            </p:spPr>
          </p:pic>
          <p:pic>
            <p:nvPicPr>
              <p:cNvPr id="30" name="圖片 19">
                <a:extLst>
                  <a:ext uri="{FF2B5EF4-FFF2-40B4-BE49-F238E27FC236}">
                    <a16:creationId xmlns:a16="http://schemas.microsoft.com/office/drawing/2014/main" id="{906C36FB-1CA2-DD48-A3EA-04CBB5A4F7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49111" y="4246705"/>
                <a:ext cx="4014459" cy="2509037"/>
              </a:xfrm>
              <a:prstGeom prst="rect">
                <a:avLst/>
              </a:prstGeom>
            </p:spPr>
          </p:pic>
        </p:grpSp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BF9950F9-FC02-468E-A6FA-366389589981}"/>
              </a:ext>
            </a:extLst>
          </p:cNvPr>
          <p:cNvGrpSpPr/>
          <p:nvPr/>
        </p:nvGrpSpPr>
        <p:grpSpPr>
          <a:xfrm>
            <a:off x="4283067" y="3391934"/>
            <a:ext cx="1778794" cy="1974221"/>
            <a:chOff x="4317206" y="2469606"/>
            <a:chExt cx="1616864" cy="1794501"/>
          </a:xfrm>
        </p:grpSpPr>
        <p:pic>
          <p:nvPicPr>
            <p:cNvPr id="14" name="圖形 13">
              <a:extLst>
                <a:ext uri="{FF2B5EF4-FFF2-40B4-BE49-F238E27FC236}">
                  <a16:creationId xmlns:a16="http://schemas.microsoft.com/office/drawing/2014/main" id="{880B575B-31A7-438E-9A87-4224CBD6B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17206" y="2469606"/>
              <a:ext cx="1616864" cy="160983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7E940C4-EC77-9546-BEA8-945094800F9D}"/>
                </a:ext>
              </a:extLst>
            </p:cNvPr>
            <p:cNvSpPr txBox="1"/>
            <p:nvPr/>
          </p:nvSpPr>
          <p:spPr>
            <a:xfrm>
              <a:off x="4527438" y="3894775"/>
              <a:ext cx="11220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400" b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en-US" sz="1800" err="1"/>
                <a:t>Qmedia</a:t>
              </a:r>
              <a:endParaRPr lang="en-US" sz="180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BBE4EAC-0018-8941-8FCA-4A7F9FAB0A20}"/>
              </a:ext>
            </a:extLst>
          </p:cNvPr>
          <p:cNvSpPr txBox="1"/>
          <p:nvPr/>
        </p:nvSpPr>
        <p:spPr>
          <a:xfrm>
            <a:off x="772878" y="1161226"/>
            <a:ext cx="11037317" cy="4001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000">
                <a:latin typeface="Arial"/>
                <a:ea typeface="微軟正黑體"/>
                <a:cs typeface="Arial"/>
              </a:rPr>
              <a:t>Qmedia is an app on smart TV, that helps you stream your multimedia file on NAS to Smart TV. ​</a:t>
            </a:r>
            <a:r>
              <a:rPr lang="en-US" altLang="zh-CN" sz="2000">
                <a:latin typeface="Arial"/>
                <a:ea typeface="微軟正黑體"/>
                <a:cs typeface="Arial"/>
              </a:rPr>
              <a:t> </a:t>
            </a:r>
            <a:endParaRPr lang="en-US" sz="2000">
              <a:latin typeface="Arial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2D7F39C-FEA7-A144-A50E-F69E76FF400C}"/>
              </a:ext>
            </a:extLst>
          </p:cNvPr>
          <p:cNvSpPr txBox="1"/>
          <p:nvPr/>
        </p:nvSpPr>
        <p:spPr>
          <a:xfrm>
            <a:off x="2703010" y="4433288"/>
            <a:ext cx="14345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>
                <a:solidFill>
                  <a:srgbClr val="4D038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streaming​</a:t>
            </a:r>
            <a:endParaRPr lang="en-US" sz="2000" b="1">
              <a:solidFill>
                <a:srgbClr val="4D038E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34" name="群組 33">
            <a:extLst>
              <a:ext uri="{FF2B5EF4-FFF2-40B4-BE49-F238E27FC236}">
                <a16:creationId xmlns:a16="http://schemas.microsoft.com/office/drawing/2014/main" id="{E0E2EE37-20B1-4642-BEC9-63BE880E50B6}"/>
              </a:ext>
            </a:extLst>
          </p:cNvPr>
          <p:cNvGrpSpPr/>
          <p:nvPr/>
        </p:nvGrpSpPr>
        <p:grpSpPr>
          <a:xfrm>
            <a:off x="7719496" y="4807884"/>
            <a:ext cx="1560586" cy="584775"/>
            <a:chOff x="9630613" y="121244"/>
            <a:chExt cx="2419330" cy="906561"/>
          </a:xfrm>
        </p:grpSpPr>
        <p:pic>
          <p:nvPicPr>
            <p:cNvPr id="35" name="圖片 34">
              <a:extLst>
                <a:ext uri="{FF2B5EF4-FFF2-40B4-BE49-F238E27FC236}">
                  <a16:creationId xmlns:a16="http://schemas.microsoft.com/office/drawing/2014/main" id="{4D58BE53-9D07-48F5-A887-79FD02B02E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0613" y="146639"/>
              <a:ext cx="2419330" cy="855092"/>
            </a:xfrm>
            <a:prstGeom prst="rect">
              <a:avLst/>
            </a:prstGeom>
          </p:spPr>
        </p:pic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8471B88C-6059-455B-B8F2-3BEBA436A305}"/>
                </a:ext>
              </a:extLst>
            </p:cNvPr>
            <p:cNvSpPr/>
            <p:nvPr/>
          </p:nvSpPr>
          <p:spPr>
            <a:xfrm>
              <a:off x="10421530" y="121244"/>
              <a:ext cx="1519984" cy="9065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zh-TW" sz="1600" b="1">
                  <a:solidFill>
                    <a:prstClr val="white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Apple </a:t>
              </a:r>
              <a:r>
                <a:rPr lang="en-US" altLang="zh-CN" sz="1600" b="1">
                  <a:solidFill>
                    <a:prstClr val="white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TV</a:t>
              </a:r>
              <a:endParaRPr lang="en-US" altLang="zh-TW" sz="1600" b="1">
                <a:solidFill>
                  <a:prstClr val="whit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cxnSp>
        <p:nvCxnSpPr>
          <p:cNvPr id="39" name="直線單箭頭接點 38">
            <a:extLst>
              <a:ext uri="{FF2B5EF4-FFF2-40B4-BE49-F238E27FC236}">
                <a16:creationId xmlns:a16="http://schemas.microsoft.com/office/drawing/2014/main" id="{B1227651-EE80-4E3D-BDC0-9F29FF11A0CD}"/>
              </a:ext>
            </a:extLst>
          </p:cNvPr>
          <p:cNvCxnSpPr>
            <a:cxnSpLocks/>
          </p:cNvCxnSpPr>
          <p:nvPr/>
        </p:nvCxnSpPr>
        <p:spPr>
          <a:xfrm>
            <a:off x="2671659" y="4876225"/>
            <a:ext cx="1674950" cy="0"/>
          </a:xfrm>
          <a:prstGeom prst="straightConnector1">
            <a:avLst/>
          </a:prstGeom>
          <a:ln w="38100">
            <a:gradFill>
              <a:gsLst>
                <a:gs pos="0">
                  <a:srgbClr val="AC8CF4"/>
                </a:gs>
                <a:gs pos="36000">
                  <a:srgbClr val="AC8CF4"/>
                </a:gs>
                <a:gs pos="68000">
                  <a:srgbClr val="7030A0"/>
                </a:gs>
                <a:gs pos="100000">
                  <a:srgbClr val="4D038E"/>
                </a:gs>
              </a:gsLst>
              <a:lin ang="2700000" scaled="0"/>
            </a:gradFill>
            <a:prstDash val="sysDot"/>
            <a:headEnd type="none" w="lg" len="lg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單箭頭接點 39">
            <a:extLst>
              <a:ext uri="{FF2B5EF4-FFF2-40B4-BE49-F238E27FC236}">
                <a16:creationId xmlns:a16="http://schemas.microsoft.com/office/drawing/2014/main" id="{E33450F1-82B4-4526-BE05-0C87E9A3BD80}"/>
              </a:ext>
            </a:extLst>
          </p:cNvPr>
          <p:cNvCxnSpPr>
            <a:cxnSpLocks/>
          </p:cNvCxnSpPr>
          <p:nvPr/>
        </p:nvCxnSpPr>
        <p:spPr>
          <a:xfrm>
            <a:off x="5729906" y="4876225"/>
            <a:ext cx="1674950" cy="0"/>
          </a:xfrm>
          <a:prstGeom prst="straightConnector1">
            <a:avLst/>
          </a:prstGeom>
          <a:ln w="38100">
            <a:gradFill>
              <a:gsLst>
                <a:gs pos="0">
                  <a:srgbClr val="AC8CF4"/>
                </a:gs>
                <a:gs pos="36000">
                  <a:srgbClr val="AC8CF4"/>
                </a:gs>
                <a:gs pos="68000">
                  <a:srgbClr val="7030A0"/>
                </a:gs>
                <a:gs pos="100000">
                  <a:srgbClr val="4D038E"/>
                </a:gs>
              </a:gsLst>
              <a:lin ang="2700000" scaled="0"/>
            </a:gradFill>
            <a:prstDash val="sysDot"/>
            <a:headEnd type="none" w="lg" len="lg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0">
            <a:extLst>
              <a:ext uri="{FF2B5EF4-FFF2-40B4-BE49-F238E27FC236}">
                <a16:creationId xmlns:a16="http://schemas.microsoft.com/office/drawing/2014/main" id="{CB8F6E7C-4328-479E-BCD2-982311ACF7F3}"/>
              </a:ext>
            </a:extLst>
          </p:cNvPr>
          <p:cNvSpPr txBox="1"/>
          <p:nvPr/>
        </p:nvSpPr>
        <p:spPr>
          <a:xfrm>
            <a:off x="5863677" y="4433288"/>
            <a:ext cx="14345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>
                <a:solidFill>
                  <a:srgbClr val="4D038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streaming​</a:t>
            </a:r>
            <a:endParaRPr lang="en-US" sz="2000" b="1">
              <a:solidFill>
                <a:srgbClr val="4D038E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303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00419-1EFB-0046-963E-BD588063D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0314" y="605698"/>
            <a:ext cx="7551372" cy="925055"/>
          </a:xfrm>
        </p:spPr>
        <p:txBody>
          <a:bodyPr>
            <a:normAutofit/>
          </a:bodyPr>
          <a:lstStyle/>
          <a:p>
            <a:pPr fontAlgn="base"/>
            <a:r>
              <a:rPr lang="en-US" altLang="zh-TW" err="1"/>
              <a:t>Qmedia</a:t>
            </a:r>
            <a:r>
              <a:rPr lang="en-US" altLang="zh-TW"/>
              <a:t> support</a:t>
            </a:r>
            <a:r>
              <a:rPr lang="zh-CN" altLang="zh-TW"/>
              <a:t> </a:t>
            </a:r>
            <a:r>
              <a:rPr lang="en-US" altLang="zh-TW"/>
              <a:t>TV</a:t>
            </a:r>
            <a:r>
              <a:rPr lang="zh-CN" altLang="zh-TW"/>
              <a:t> </a:t>
            </a:r>
            <a:r>
              <a:rPr lang="en-US" altLang="zh-TW"/>
              <a:t>platform</a:t>
            </a:r>
            <a:r>
              <a:rPr lang="en-US" altLang="zh-TW" b="0"/>
              <a:t>​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CBF98C-69E6-BF42-BA3A-BC08904E99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1193" y="2514594"/>
            <a:ext cx="1906163" cy="1906163"/>
          </a:xfrm>
          <a:prstGeom prst="rect">
            <a:avLst/>
          </a:prstGeom>
          <a:effectLst>
            <a:reflection stA="13000" endPos="59000" dist="50800" dir="5400000" sy="-100000" algn="bl" rotWithShape="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CAB105-404D-9044-9A1B-36E97BFDB8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3743" y="2544829"/>
            <a:ext cx="1836205" cy="1836205"/>
          </a:xfrm>
          <a:prstGeom prst="rect">
            <a:avLst/>
          </a:prstGeom>
          <a:effectLst>
            <a:reflection stA="13000" endPos="59000" dist="127000" dir="5400000" sy="-100000" algn="bl" rotWithShape="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2C02FA1-BC8E-E14D-A83D-EFC98C09EE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9831" y="2460987"/>
            <a:ext cx="1942066" cy="1942066"/>
          </a:xfrm>
          <a:prstGeom prst="rect">
            <a:avLst/>
          </a:prstGeom>
          <a:effectLst>
            <a:reflection stA="13000" endPos="59000" dist="88900" dir="5400000" sy="-100000" algn="bl" rotWithShape="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19F8D04-1E77-B843-A363-FFD1C63CA4E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42540" y="2327171"/>
            <a:ext cx="2197372" cy="2102538"/>
          </a:xfrm>
          <a:prstGeom prst="rect">
            <a:avLst/>
          </a:prstGeom>
          <a:effectLst>
            <a:reflection stA="13000" endPos="59000" dist="50800" dir="5400000" sy="-100000" algn="bl" rotWithShape="0"/>
          </a:effectLst>
        </p:spPr>
      </p:pic>
      <p:pic>
        <p:nvPicPr>
          <p:cNvPr id="14" name="圖形 13">
            <a:extLst>
              <a:ext uri="{FF2B5EF4-FFF2-40B4-BE49-F238E27FC236}">
                <a16:creationId xmlns:a16="http://schemas.microsoft.com/office/drawing/2014/main" id="{880B575B-31A7-438E-9A87-4224CBD6B8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550" y="305422"/>
            <a:ext cx="1654189" cy="1646998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6BD65CD-F757-AD47-A68A-0BFC19B70BD9}"/>
              </a:ext>
            </a:extLst>
          </p:cNvPr>
          <p:cNvSpPr txBox="1"/>
          <p:nvPr/>
        </p:nvSpPr>
        <p:spPr>
          <a:xfrm>
            <a:off x="8342540" y="4543836"/>
            <a:ext cx="2242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2000"/>
              <a:t>Android TV</a:t>
            </a:r>
            <a:endParaRPr lang="en-US" sz="140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E9ADF95-B052-6040-BFBF-5BC57CA4374D}"/>
              </a:ext>
            </a:extLst>
          </p:cNvPr>
          <p:cNvSpPr txBox="1"/>
          <p:nvPr/>
        </p:nvSpPr>
        <p:spPr>
          <a:xfrm>
            <a:off x="5959431" y="4543836"/>
            <a:ext cx="2242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2000"/>
              <a:t>Roku TV</a:t>
            </a:r>
            <a:endParaRPr lang="en-US" sz="140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BBFE6AE-9F79-6B42-A0DE-1236CA9D573C}"/>
              </a:ext>
            </a:extLst>
          </p:cNvPr>
          <p:cNvSpPr txBox="1"/>
          <p:nvPr/>
        </p:nvSpPr>
        <p:spPr>
          <a:xfrm>
            <a:off x="3685646" y="4543836"/>
            <a:ext cx="2242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2000"/>
              <a:t>Fire TV</a:t>
            </a:r>
            <a:endParaRPr lang="en-US" sz="14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096E16-312B-455B-A677-2C682E1714C7}"/>
              </a:ext>
            </a:extLst>
          </p:cNvPr>
          <p:cNvSpPr txBox="1"/>
          <p:nvPr/>
        </p:nvSpPr>
        <p:spPr>
          <a:xfrm>
            <a:off x="1392842" y="4543836"/>
            <a:ext cx="2242866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2000">
                <a:latin typeface="Arial"/>
                <a:cs typeface="Arial"/>
              </a:rPr>
              <a:t>Apple TV</a:t>
            </a:r>
            <a:endParaRPr lang="en-US" sz="1400">
              <a:latin typeface="Arial"/>
              <a:cs typeface="Arial"/>
            </a:endParaRPr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8B2C3133-94FE-4727-A3E6-4C29BF73C7D1}"/>
              </a:ext>
            </a:extLst>
          </p:cNvPr>
          <p:cNvGrpSpPr/>
          <p:nvPr/>
        </p:nvGrpSpPr>
        <p:grpSpPr>
          <a:xfrm>
            <a:off x="1783626" y="2015675"/>
            <a:ext cx="1163135" cy="474117"/>
            <a:chOff x="5347252" y="487471"/>
            <a:chExt cx="1574703" cy="641880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E9DEB5DE-B3F5-4468-8F0F-2C6A103CCADF}"/>
                </a:ext>
              </a:extLst>
            </p:cNvPr>
            <p:cNvSpPr/>
            <p:nvPr/>
          </p:nvSpPr>
          <p:spPr>
            <a:xfrm>
              <a:off x="5526158" y="770145"/>
              <a:ext cx="278296" cy="84244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75000"/>
                    <a:tint val="66000"/>
                    <a:satMod val="160000"/>
                  </a:schemeClr>
                </a:gs>
                <a:gs pos="50000">
                  <a:schemeClr val="tx2">
                    <a:lumMod val="75000"/>
                    <a:tint val="44500"/>
                    <a:satMod val="160000"/>
                  </a:schemeClr>
                </a:gs>
                <a:gs pos="100000">
                  <a:schemeClr val="tx2">
                    <a:lumMod val="75000"/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" name="橢圓 20">
              <a:extLst>
                <a:ext uri="{FF2B5EF4-FFF2-40B4-BE49-F238E27FC236}">
                  <a16:creationId xmlns:a16="http://schemas.microsoft.com/office/drawing/2014/main" id="{0E98C26D-D4B2-4608-B227-4417F5891D48}"/>
                </a:ext>
              </a:extLst>
            </p:cNvPr>
            <p:cNvSpPr/>
            <p:nvPr/>
          </p:nvSpPr>
          <p:spPr>
            <a:xfrm>
              <a:off x="5347252" y="675861"/>
              <a:ext cx="278296" cy="278296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" name="矩形: 圓角 21">
              <a:extLst>
                <a:ext uri="{FF2B5EF4-FFF2-40B4-BE49-F238E27FC236}">
                  <a16:creationId xmlns:a16="http://schemas.microsoft.com/office/drawing/2014/main" id="{F693AEA8-5808-4D6F-B422-1BAFF5F6E844}"/>
                </a:ext>
              </a:extLst>
            </p:cNvPr>
            <p:cNvSpPr/>
            <p:nvPr/>
          </p:nvSpPr>
          <p:spPr>
            <a:xfrm>
              <a:off x="5786708" y="487471"/>
              <a:ext cx="1135247" cy="64188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bg2">
                    <a:lumMod val="25000"/>
                  </a:schemeClr>
                </a:gs>
                <a:gs pos="53000">
                  <a:srgbClr val="3B3838">
                    <a:alpha val="87000"/>
                  </a:srgbClr>
                </a:gs>
                <a:gs pos="100000">
                  <a:schemeClr val="bg2">
                    <a:lumMod val="25000"/>
                    <a:alpha val="59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4" name="矩形 3">
            <a:extLst>
              <a:ext uri="{FF2B5EF4-FFF2-40B4-BE49-F238E27FC236}">
                <a16:creationId xmlns:a16="http://schemas.microsoft.com/office/drawing/2014/main" id="{F6582C29-2FDE-41DC-887E-9FCEBE7F0365}"/>
              </a:ext>
            </a:extLst>
          </p:cNvPr>
          <p:cNvSpPr/>
          <p:nvPr/>
        </p:nvSpPr>
        <p:spPr>
          <a:xfrm>
            <a:off x="2123915" y="2043760"/>
            <a:ext cx="8675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!</a:t>
            </a:r>
          </a:p>
        </p:txBody>
      </p: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50460E22-BB04-48D7-B8F2-2B6AE316FC81}"/>
              </a:ext>
            </a:extLst>
          </p:cNvPr>
          <p:cNvGrpSpPr/>
          <p:nvPr/>
        </p:nvGrpSpPr>
        <p:grpSpPr>
          <a:xfrm>
            <a:off x="4057979" y="2015675"/>
            <a:ext cx="1163135" cy="474117"/>
            <a:chOff x="5347252" y="487471"/>
            <a:chExt cx="1574703" cy="641880"/>
          </a:xfrm>
        </p:grpSpPr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81F6AD2-42F0-4F34-AF84-B55BCB47F72E}"/>
                </a:ext>
              </a:extLst>
            </p:cNvPr>
            <p:cNvSpPr/>
            <p:nvPr/>
          </p:nvSpPr>
          <p:spPr>
            <a:xfrm>
              <a:off x="5526158" y="770145"/>
              <a:ext cx="278296" cy="84244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75000"/>
                    <a:tint val="66000"/>
                    <a:satMod val="160000"/>
                  </a:schemeClr>
                </a:gs>
                <a:gs pos="50000">
                  <a:schemeClr val="tx2">
                    <a:lumMod val="75000"/>
                    <a:tint val="44500"/>
                    <a:satMod val="160000"/>
                  </a:schemeClr>
                </a:gs>
                <a:gs pos="100000">
                  <a:schemeClr val="tx2">
                    <a:lumMod val="75000"/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" name="橢圓 24">
              <a:extLst>
                <a:ext uri="{FF2B5EF4-FFF2-40B4-BE49-F238E27FC236}">
                  <a16:creationId xmlns:a16="http://schemas.microsoft.com/office/drawing/2014/main" id="{C68ECDF4-2D1D-4007-810F-05CED7963A84}"/>
                </a:ext>
              </a:extLst>
            </p:cNvPr>
            <p:cNvSpPr/>
            <p:nvPr/>
          </p:nvSpPr>
          <p:spPr>
            <a:xfrm>
              <a:off x="5347252" y="675861"/>
              <a:ext cx="278296" cy="278296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" name="矩形: 圓角 25">
              <a:extLst>
                <a:ext uri="{FF2B5EF4-FFF2-40B4-BE49-F238E27FC236}">
                  <a16:creationId xmlns:a16="http://schemas.microsoft.com/office/drawing/2014/main" id="{B3EF04C3-1066-48E0-853E-70B93FD5C1DD}"/>
                </a:ext>
              </a:extLst>
            </p:cNvPr>
            <p:cNvSpPr/>
            <p:nvPr/>
          </p:nvSpPr>
          <p:spPr>
            <a:xfrm>
              <a:off x="5786708" y="487471"/>
              <a:ext cx="1135247" cy="64188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bg2">
                    <a:lumMod val="25000"/>
                  </a:schemeClr>
                </a:gs>
                <a:gs pos="53000">
                  <a:srgbClr val="3B3838">
                    <a:alpha val="87000"/>
                  </a:srgbClr>
                </a:gs>
                <a:gs pos="100000">
                  <a:schemeClr val="bg2">
                    <a:lumMod val="25000"/>
                    <a:alpha val="59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id="{BECCE178-2635-4BDE-B8BC-B3F1EA831693}"/>
              </a:ext>
            </a:extLst>
          </p:cNvPr>
          <p:cNvSpPr/>
          <p:nvPr/>
        </p:nvSpPr>
        <p:spPr>
          <a:xfrm>
            <a:off x="4398268" y="2043760"/>
            <a:ext cx="8675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!</a:t>
            </a:r>
          </a:p>
        </p:txBody>
      </p:sp>
    </p:spTree>
    <p:extLst>
      <p:ext uri="{BB962C8B-B14F-4D97-AF65-F5344CB8AC3E}">
        <p14:creationId xmlns:p14="http://schemas.microsoft.com/office/powerpoint/2010/main" val="10764046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5648B-5981-4C73-9D2B-BA51683B9FA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5295" y="1782761"/>
            <a:ext cx="5824688" cy="335581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altLang="zh-CN" sz="6000" b="1" err="1">
                <a:solidFill>
                  <a:srgbClr val="7D118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Qmedia</a:t>
            </a:r>
            <a:r>
              <a:rPr lang="en-US" altLang="zh-CN" sz="6000" b="1">
                <a:solidFill>
                  <a:srgbClr val="7D118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for APPLE / FIRE TV software introduction​</a:t>
            </a:r>
            <a:endParaRPr lang="en-US" sz="6000" b="1">
              <a:solidFill>
                <a:srgbClr val="7D118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FBFA206-C08D-497A-812C-13F9E94443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1848" y="4071742"/>
            <a:ext cx="1009873" cy="1009873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8326A443-4622-4870-B041-0C7C7F9CBC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2165" y="4061803"/>
            <a:ext cx="1029751" cy="1029751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C52F6325-BEDC-4E63-9E17-95BF65CD47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3458" y="4014778"/>
            <a:ext cx="1128707" cy="112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4286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2370</Words>
  <Application>Microsoft Office PowerPoint</Application>
  <PresentationFormat>寬螢幕</PresentationFormat>
  <Paragraphs>425</Paragraphs>
  <Slides>41</Slides>
  <Notes>22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41</vt:i4>
      </vt:variant>
    </vt:vector>
  </HeadingPairs>
  <TitlesOfParts>
    <vt:vector size="52" baseType="lpstr">
      <vt:lpstr>等线</vt:lpstr>
      <vt:lpstr>ＭＳ Ｐゴシック</vt:lpstr>
      <vt:lpstr>宋体</vt:lpstr>
      <vt:lpstr>游ゴシック</vt:lpstr>
      <vt:lpstr>Microsoft JhengHei</vt:lpstr>
      <vt:lpstr>Microsoft JhengHei</vt:lpstr>
      <vt:lpstr>新細明體</vt:lpstr>
      <vt:lpstr>Arial</vt:lpstr>
      <vt:lpstr>Calibri</vt:lpstr>
      <vt:lpstr>Calibri Light</vt:lpstr>
      <vt:lpstr>office theme</vt:lpstr>
      <vt:lpstr>PowerPoint 簡報</vt:lpstr>
      <vt:lpstr>Home multimedia entertainment upgrades, everything is on your hand!​</vt:lpstr>
      <vt:lpstr>Making entertainment fun and easy!​</vt:lpstr>
      <vt:lpstr>The generation of smart living room is coming.​</vt:lpstr>
      <vt:lpstr>Smart living room, better life</vt:lpstr>
      <vt:lpstr>Qmedia, makes your life better.​</vt:lpstr>
      <vt:lpstr>How do you set it all up?​</vt:lpstr>
      <vt:lpstr>Qmedia support TV platform​</vt:lpstr>
      <vt:lpstr>Qmedia for APPLE / FIRE TV software introduction​</vt:lpstr>
      <vt:lpstr>Qmedia for Apple TV / Fire TV​</vt:lpstr>
      <vt:lpstr>Six highlights</vt:lpstr>
      <vt:lpstr>Home page: To fulfill your 80% need on multimedia!​</vt:lpstr>
      <vt:lpstr>Common questions asked by video users!</vt:lpstr>
      <vt:lpstr>Take a good look on your movies and TV shows！</vt:lpstr>
      <vt:lpstr>Movie filter, the most practical feature!！</vt:lpstr>
      <vt:lpstr>A smarter video info tip just let you know</vt:lpstr>
      <vt:lpstr>Don't know what to watch? Let me recommend you!​</vt:lpstr>
      <vt:lpstr>TV shows can be easily selected , no matter how many seasons are there.</vt:lpstr>
      <vt:lpstr>TV shows can be  easily selected, no matter how many episodes you have.</vt:lpstr>
      <vt:lpstr>Doesn't support the codecs? Here is the trick!​</vt:lpstr>
      <vt:lpstr>Common questions asked from photographers​</vt:lpstr>
      <vt:lpstr>There are lots of manners to arrange your photos!</vt:lpstr>
      <vt:lpstr>Smart Album, a big hand to arrange your photos automatically!​</vt:lpstr>
      <vt:lpstr>Lets filter your photo!</vt:lpstr>
      <vt:lpstr>Photo browsers should be easy to use</vt:lpstr>
      <vt:lpstr>A huge TV screen, why not be a photo wall?​</vt:lpstr>
      <vt:lpstr>Timeline evolution: Sorting by month!​</vt:lpstr>
      <vt:lpstr>Common question from music lovers</vt:lpstr>
      <vt:lpstr>Arranging your music is very simple!​</vt:lpstr>
      <vt:lpstr>Exclusive playlist for TV, you will not miss any songs​</vt:lpstr>
      <vt:lpstr>Player can be simple and easy to use</vt:lpstr>
      <vt:lpstr>The player can be simple and easy to use​</vt:lpstr>
      <vt:lpstr>Only three steps to switch between music and photo​ pages </vt:lpstr>
      <vt:lpstr>Search: Where is the file, let Qmedia help you find it!​</vt:lpstr>
      <vt:lpstr>The complete process of smart livingroom on Qmedia​</vt:lpstr>
      <vt:lpstr>Set up your own multimedia server it is so easy! ​</vt:lpstr>
      <vt:lpstr>Comprehensive comparison​</vt:lpstr>
      <vt:lpstr>Recommended  Models: For new QNAP NAS users!​</vt:lpstr>
      <vt:lpstr>NAS Recommended model for home users!</vt:lpstr>
      <vt:lpstr>NAS Recommended model for advanced home users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Yvonne Tsai</dc:creator>
  <cp:lastModifiedBy>亞彣 蔡</cp:lastModifiedBy>
  <cp:revision>1</cp:revision>
  <cp:lastPrinted>2019-05-14T12:06:09Z</cp:lastPrinted>
  <dcterms:created xsi:type="dcterms:W3CDTF">2013-07-15T20:26:40Z</dcterms:created>
  <dcterms:modified xsi:type="dcterms:W3CDTF">2019-05-22T08:50:47Z</dcterms:modified>
</cp:coreProperties>
</file>